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notesSlides/notesSlide59.xml" ContentType="application/vnd.openxmlformats-officedocument.presentationml.notesSlide+xml"/>
  <Override PartName="/ppt/tags/tag65.xml" ContentType="application/vnd.openxmlformats-officedocument.presentationml.tags+xml"/>
  <Override PartName="/ppt/notesSlides/notesSlide60.xml" ContentType="application/vnd.openxmlformats-officedocument.presentationml.notesSlide+xml"/>
  <Override PartName="/ppt/tags/tag66.xml" ContentType="application/vnd.openxmlformats-officedocument.presentationml.tags+xml"/>
  <Override PartName="/ppt/notesSlides/notesSlide61.xml" ContentType="application/vnd.openxmlformats-officedocument.presentationml.notesSlide+xml"/>
  <Override PartName="/ppt/tags/tag67.xml" ContentType="application/vnd.openxmlformats-officedocument.presentationml.tags+xml"/>
  <Override PartName="/ppt/notesSlides/notesSlide62.xml" ContentType="application/vnd.openxmlformats-officedocument.presentationml.notesSlide+xml"/>
  <Override PartName="/ppt/tags/tag68.xml" ContentType="application/vnd.openxmlformats-officedocument.presentationml.tags+xml"/>
  <Override PartName="/ppt/notesSlides/notesSlide63.xml" ContentType="application/vnd.openxmlformats-officedocument.presentationml.notesSlide+xml"/>
  <Override PartName="/ppt/tags/tag69.xml" ContentType="application/vnd.openxmlformats-officedocument.presentationml.tags+xml"/>
  <Override PartName="/ppt/notesSlides/notesSlide64.xml" ContentType="application/vnd.openxmlformats-officedocument.presentationml.notesSlide+xml"/>
  <Override PartName="/ppt/tags/tag70.xml" ContentType="application/vnd.openxmlformats-officedocument.presentationml.tags+xml"/>
  <Override PartName="/ppt/notesSlides/notesSlide65.xml" ContentType="application/vnd.openxmlformats-officedocument.presentationml.notesSlide+xml"/>
  <Override PartName="/ppt/tags/tag71.xml" ContentType="application/vnd.openxmlformats-officedocument.presentationml.tags+xml"/>
  <Override PartName="/ppt/notesSlides/notesSlide66.xml" ContentType="application/vnd.openxmlformats-officedocument.presentationml.notesSlide+xml"/>
  <Override PartName="/ppt/tags/tag72.xml" ContentType="application/vnd.openxmlformats-officedocument.presentationml.tags+xml"/>
  <Override PartName="/ppt/notesSlides/notesSlide67.xml" ContentType="application/vnd.openxmlformats-officedocument.presentationml.notesSlide+xml"/>
  <Override PartName="/ppt/tags/tag73.xml" ContentType="application/vnd.openxmlformats-officedocument.presentationml.tags+xml"/>
  <Override PartName="/ppt/notesSlides/notesSlide68.xml" ContentType="application/vnd.openxmlformats-officedocument.presentationml.notesSlide+xml"/>
  <Override PartName="/ppt/tags/tag74.xml" ContentType="application/vnd.openxmlformats-officedocument.presentationml.tags+xml"/>
  <Override PartName="/ppt/notesSlides/notesSlide69.xml" ContentType="application/vnd.openxmlformats-officedocument.presentationml.notesSlide+xml"/>
  <Override PartName="/ppt/tags/tag75.xml" ContentType="application/vnd.openxmlformats-officedocument.presentationml.tags+xml"/>
  <Override PartName="/ppt/notesSlides/notesSlide70.xml" ContentType="application/vnd.openxmlformats-officedocument.presentationml.notesSlide+xml"/>
  <Override PartName="/ppt/tags/tag76.xml" ContentType="application/vnd.openxmlformats-officedocument.presentationml.tags+xml"/>
  <Override PartName="/ppt/notesSlides/notesSlide71.xml" ContentType="application/vnd.openxmlformats-officedocument.presentationml.notesSlide+xml"/>
  <Override PartName="/ppt/tags/tag77.xml" ContentType="application/vnd.openxmlformats-officedocument.presentationml.tags+xml"/>
  <Override PartName="/ppt/notesSlides/notesSlide72.xml" ContentType="application/vnd.openxmlformats-officedocument.presentationml.notesSlide+xml"/>
  <Override PartName="/ppt/tags/tag78.xml" ContentType="application/vnd.openxmlformats-officedocument.presentationml.tags+xml"/>
  <Override PartName="/ppt/notesSlides/notesSlide73.xml" ContentType="application/vnd.openxmlformats-officedocument.presentationml.notesSlide+xml"/>
  <Override PartName="/ppt/tags/tag79.xml" ContentType="application/vnd.openxmlformats-officedocument.presentationml.tags+xml"/>
  <Override PartName="/ppt/notesSlides/notesSlide74.xml" ContentType="application/vnd.openxmlformats-officedocument.presentationml.notesSlide+xml"/>
  <Override PartName="/ppt/tags/tag80.xml" ContentType="application/vnd.openxmlformats-officedocument.presentationml.tags+xml"/>
  <Override PartName="/ppt/notesSlides/notesSlide75.xml" ContentType="application/vnd.openxmlformats-officedocument.presentationml.notesSlide+xml"/>
  <Override PartName="/ppt/tags/tag81.xml" ContentType="application/vnd.openxmlformats-officedocument.presentationml.tags+xml"/>
  <Override PartName="/ppt/notesSlides/notesSlide76.xml" ContentType="application/vnd.openxmlformats-officedocument.presentationml.notesSlide+xml"/>
  <Override PartName="/ppt/tags/tag82.xml" ContentType="application/vnd.openxmlformats-officedocument.presentationml.tags+xml"/>
  <Override PartName="/ppt/notesSlides/notesSlide77.xml" ContentType="application/vnd.openxmlformats-officedocument.presentationml.notesSlide+xml"/>
  <Override PartName="/ppt/tags/tag83.xml" ContentType="application/vnd.openxmlformats-officedocument.presentationml.tags+xml"/>
  <Override PartName="/ppt/notesSlides/notesSlide78.xml" ContentType="application/vnd.openxmlformats-officedocument.presentationml.notesSlide+xml"/>
  <Override PartName="/ppt/tags/tag84.xml" ContentType="application/vnd.openxmlformats-officedocument.presentationml.tag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1"/>
  </p:notesMasterIdLst>
  <p:sldIdLst>
    <p:sldId id="359" r:id="rId2"/>
    <p:sldId id="360" r:id="rId3"/>
    <p:sldId id="465" r:id="rId4"/>
    <p:sldId id="378" r:id="rId5"/>
    <p:sldId id="363" r:id="rId6"/>
    <p:sldId id="444" r:id="rId7"/>
    <p:sldId id="391" r:id="rId8"/>
    <p:sldId id="392" r:id="rId9"/>
    <p:sldId id="394" r:id="rId10"/>
    <p:sldId id="459" r:id="rId11"/>
    <p:sldId id="396" r:id="rId12"/>
    <p:sldId id="397" r:id="rId13"/>
    <p:sldId id="404" r:id="rId14"/>
    <p:sldId id="405" r:id="rId15"/>
    <p:sldId id="406" r:id="rId16"/>
    <p:sldId id="398" r:id="rId17"/>
    <p:sldId id="399" r:id="rId18"/>
    <p:sldId id="450" r:id="rId19"/>
    <p:sldId id="443" r:id="rId20"/>
    <p:sldId id="403" r:id="rId21"/>
    <p:sldId id="416" r:id="rId22"/>
    <p:sldId id="408" r:id="rId23"/>
    <p:sldId id="409" r:id="rId24"/>
    <p:sldId id="452" r:id="rId25"/>
    <p:sldId id="141168795" r:id="rId26"/>
    <p:sldId id="371" r:id="rId27"/>
    <p:sldId id="415" r:id="rId28"/>
    <p:sldId id="141168793" r:id="rId29"/>
    <p:sldId id="141168794" r:id="rId30"/>
    <p:sldId id="141168796" r:id="rId31"/>
    <p:sldId id="141168789" r:id="rId32"/>
    <p:sldId id="313" r:id="rId33"/>
    <p:sldId id="141168790" r:id="rId34"/>
    <p:sldId id="141168792" r:id="rId35"/>
    <p:sldId id="439" r:id="rId36"/>
    <p:sldId id="141168782" r:id="rId37"/>
    <p:sldId id="411" r:id="rId38"/>
    <p:sldId id="453" r:id="rId39"/>
    <p:sldId id="413" r:id="rId40"/>
    <p:sldId id="414" r:id="rId41"/>
    <p:sldId id="442" r:id="rId42"/>
    <p:sldId id="468" r:id="rId43"/>
    <p:sldId id="445" r:id="rId44"/>
    <p:sldId id="387" r:id="rId45"/>
    <p:sldId id="388" r:id="rId46"/>
    <p:sldId id="455" r:id="rId47"/>
    <p:sldId id="418" r:id="rId48"/>
    <p:sldId id="460" r:id="rId49"/>
    <p:sldId id="420" r:id="rId50"/>
    <p:sldId id="466" r:id="rId51"/>
    <p:sldId id="467" r:id="rId52"/>
    <p:sldId id="141168797" r:id="rId53"/>
    <p:sldId id="367" r:id="rId54"/>
    <p:sldId id="446" r:id="rId55"/>
    <p:sldId id="424" r:id="rId56"/>
    <p:sldId id="428" r:id="rId57"/>
    <p:sldId id="425" r:id="rId58"/>
    <p:sldId id="456" r:id="rId59"/>
    <p:sldId id="400" r:id="rId60"/>
    <p:sldId id="431" r:id="rId61"/>
    <p:sldId id="369" r:id="rId62"/>
    <p:sldId id="448" r:id="rId63"/>
    <p:sldId id="429" r:id="rId64"/>
    <p:sldId id="440" r:id="rId65"/>
    <p:sldId id="430" r:id="rId66"/>
    <p:sldId id="389" r:id="rId67"/>
    <p:sldId id="441" r:id="rId68"/>
    <p:sldId id="462" r:id="rId69"/>
    <p:sldId id="390" r:id="rId70"/>
    <p:sldId id="432" r:id="rId71"/>
    <p:sldId id="433" r:id="rId72"/>
    <p:sldId id="434" r:id="rId73"/>
    <p:sldId id="435" r:id="rId74"/>
    <p:sldId id="436" r:id="rId75"/>
    <p:sldId id="437" r:id="rId76"/>
    <p:sldId id="141168798" r:id="rId77"/>
    <p:sldId id="141168800" r:id="rId78"/>
    <p:sldId id="141168799" r:id="rId79"/>
    <p:sldId id="362" r:id="rId80"/>
  </p:sldIdLst>
  <p:sldSz cx="12192000" cy="6858000"/>
  <p:notesSz cx="7315200" cy="96012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77" clrIdx="0">
    <p:extLst>
      <p:ext uri="{19B8F6BF-5375-455C-9EA6-DF929625EA0E}">
        <p15:presenceInfo xmlns:p15="http://schemas.microsoft.com/office/powerpoint/2012/main" userId="S-1-5-21-4095628063-3556742122-3606576086-120535" providerId="AD"/>
      </p:ext>
    </p:extLst>
  </p:cmAuthor>
  <p:cmAuthor id="2" name="Doria Diacogiannis" initials="DD" lastIdx="72" clrIdx="1">
    <p:extLst>
      <p:ext uri="{19B8F6BF-5375-455C-9EA6-DF929625EA0E}">
        <p15:presenceInfo xmlns:p15="http://schemas.microsoft.com/office/powerpoint/2012/main" userId="S-1-5-21-4095628063-3556742122-3606576086-197501" providerId="AD"/>
      </p:ext>
    </p:extLst>
  </p:cmAuthor>
  <p:cmAuthor id="3" name="Mohamad Al-Issa" initials="MA" lastIdx="7" clrIdx="2">
    <p:extLst>
      <p:ext uri="{19B8F6BF-5375-455C-9EA6-DF929625EA0E}">
        <p15:presenceInfo xmlns:p15="http://schemas.microsoft.com/office/powerpoint/2012/main" userId="S-1-5-21-4095628063-3556742122-3606576086-234970" providerId="AD"/>
      </p:ext>
    </p:extLst>
  </p:cmAuthor>
  <p:cmAuthor id="4" name="Kim Lare" initials="KL" lastIdx="29" clrIdx="3">
    <p:extLst>
      <p:ext uri="{19B8F6BF-5375-455C-9EA6-DF929625EA0E}">
        <p15:presenceInfo xmlns:p15="http://schemas.microsoft.com/office/powerpoint/2012/main" userId="S-1-5-21-4095628063-3556742122-3606576086-10900" providerId="AD"/>
      </p:ext>
    </p:extLst>
  </p:cmAuthor>
  <p:cmAuthor id="5" name="Denise Denault" initials="DD" lastIdx="37" clrIdx="4">
    <p:extLst>
      <p:ext uri="{19B8F6BF-5375-455C-9EA6-DF929625EA0E}">
        <p15:presenceInfo xmlns:p15="http://schemas.microsoft.com/office/powerpoint/2012/main" userId="S-1-5-21-4095628063-3556742122-3606576086-266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EC6"/>
    <a:srgbClr val="00529B"/>
    <a:srgbClr val="92D050"/>
    <a:srgbClr val="00B050"/>
    <a:srgbClr val="9DC3E6"/>
    <a:srgbClr val="203864"/>
    <a:srgbClr val="2D3E56"/>
    <a:srgbClr val="00A9CC"/>
    <a:srgbClr val="FFD966"/>
    <a:srgbClr val="E4E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7" autoAdjust="0"/>
    <p:restoredTop sz="65173" autoAdjust="0"/>
  </p:normalViewPr>
  <p:slideViewPr>
    <p:cSldViewPr snapToGrid="0">
      <p:cViewPr varScale="1">
        <p:scale>
          <a:sx n="74" d="100"/>
          <a:sy n="74" d="100"/>
        </p:scale>
        <p:origin x="1326" y="66"/>
      </p:cViewPr>
      <p:guideLst>
        <p:guide orient="horz" pos="2160"/>
        <p:guide pos="2544"/>
      </p:guideLst>
    </p:cSldViewPr>
  </p:slideViewPr>
  <p:outlineViewPr>
    <p:cViewPr>
      <p:scale>
        <a:sx n="33" d="100"/>
        <a:sy n="33" d="100"/>
      </p:scale>
      <p:origin x="0" y="-40650"/>
    </p:cViewPr>
  </p:outlineViewPr>
  <p:notesTextViewPr>
    <p:cViewPr>
      <p:scale>
        <a:sx n="100" d="100"/>
        <a:sy n="100" d="100"/>
      </p:scale>
      <p:origin x="0" y="0"/>
    </p:cViewPr>
  </p:notesTextViewPr>
  <p:sorterViewPr>
    <p:cViewPr>
      <p:scale>
        <a:sx n="140" d="100"/>
        <a:sy n="140" d="100"/>
      </p:scale>
      <p:origin x="0" y="-10944"/>
    </p:cViewPr>
  </p:sorterViewPr>
  <p:notesViewPr>
    <p:cSldViewPr snapToGrid="0">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s-AR" sz="2400" noProof="0" dirty="0"/>
              <a:t>Inscripción en millones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CHIP</c:v>
                </c:pt>
              </c:strCache>
            </c:strRef>
          </c:tx>
          <c:spPr>
            <a:ln w="28575" cap="rnd">
              <a:solidFill>
                <a:schemeClr val="accent1"/>
              </a:solidFill>
              <a:round/>
            </a:ln>
            <a:effectLst/>
          </c:spPr>
          <c:marker>
            <c:symbol val="square"/>
            <c:size val="10"/>
            <c:spPr>
              <a:solidFill>
                <a:schemeClr val="accent1"/>
              </a:solidFill>
              <a:ln w="9525">
                <a:solidFill>
                  <a:schemeClr val="accent1"/>
                </a:solidFill>
              </a:ln>
              <a:effectLst/>
            </c:spPr>
          </c:marker>
          <c:dLbls>
            <c:dLbl>
              <c:idx val="0"/>
              <c:layout>
                <c:manualLayout>
                  <c:x val="-2.2682858893953436E-2"/>
                  <c:y val="-7.42811552693651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23-45D8-8458-3F48A9347A01}"/>
                </c:ext>
              </c:extLst>
            </c:dLbl>
            <c:dLbl>
              <c:idx val="1"/>
              <c:layout>
                <c:manualLayout>
                  <c:x val="-4.5365717787906878E-3"/>
                  <c:y val="-3.2498005430347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23-45D8-8458-3F48A9347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43862</c:v>
                </c:pt>
                <c:pt idx="1">
                  <c:v>44896</c:v>
                </c:pt>
              </c:numCache>
            </c:numRef>
          </c:cat>
          <c:val>
            <c:numRef>
              <c:f>Sheet1!$B$2:$B$5</c:f>
              <c:numCache>
                <c:formatCode>General</c:formatCode>
                <c:ptCount val="4"/>
                <c:pt idx="0">
                  <c:v>6.7</c:v>
                </c:pt>
                <c:pt idx="1">
                  <c:v>7.1</c:v>
                </c:pt>
              </c:numCache>
            </c:numRef>
          </c:val>
          <c:smooth val="0"/>
          <c:extLst>
            <c:ext xmlns:c16="http://schemas.microsoft.com/office/drawing/2014/chart" uri="{C3380CC4-5D6E-409C-BE32-E72D297353CC}">
              <c16:uniqueId val="{00000000-60D8-4F67-9B1D-C7035A3129E4}"/>
            </c:ext>
          </c:extLst>
        </c:ser>
        <c:ser>
          <c:idx val="1"/>
          <c:order val="1"/>
          <c:tx>
            <c:strRef>
              <c:f>Sheet1!$C$1</c:f>
              <c:strCache>
                <c:ptCount val="1"/>
                <c:pt idx="0">
                  <c:v>Medicaid</c:v>
                </c:pt>
              </c:strCache>
            </c:strRef>
          </c:tx>
          <c:spPr>
            <a:ln w="28575" cap="rnd">
              <a:solidFill>
                <a:schemeClr val="accent2"/>
              </a:solidFill>
              <a:round/>
            </a:ln>
            <a:effectLst/>
          </c:spPr>
          <c:marker>
            <c:symbol val="diamond"/>
            <c:size val="12"/>
            <c:spPr>
              <a:solidFill>
                <a:schemeClr val="accent2"/>
              </a:solidFill>
              <a:ln w="9525">
                <a:solidFill>
                  <a:schemeClr val="accent2"/>
                </a:solidFill>
              </a:ln>
              <a:effectLst/>
            </c:spPr>
          </c:marker>
          <c:dLbls>
            <c:dLbl>
              <c:idx val="0"/>
              <c:layout>
                <c:manualLayout>
                  <c:x val="-2.7219430672744134E-2"/>
                  <c:y val="5.3389580349856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23-45D8-8458-3F48A9347A01}"/>
                </c:ext>
              </c:extLst>
            </c:dLbl>
            <c:dLbl>
              <c:idx val="1"/>
              <c:layout>
                <c:manualLayout>
                  <c:x val="0"/>
                  <c:y val="3.9461863736850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23-45D8-8458-3F48A9347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43862</c:v>
                </c:pt>
                <c:pt idx="1">
                  <c:v>44896</c:v>
                </c:pt>
              </c:numCache>
            </c:numRef>
          </c:cat>
          <c:val>
            <c:numRef>
              <c:f>Sheet1!$C$2:$C$5</c:f>
              <c:numCache>
                <c:formatCode>General</c:formatCode>
                <c:ptCount val="4"/>
                <c:pt idx="0">
                  <c:v>64</c:v>
                </c:pt>
                <c:pt idx="1">
                  <c:v>82.3</c:v>
                </c:pt>
              </c:numCache>
            </c:numRef>
          </c:val>
          <c:smooth val="0"/>
          <c:extLst>
            <c:ext xmlns:c16="http://schemas.microsoft.com/office/drawing/2014/chart" uri="{C3380CC4-5D6E-409C-BE32-E72D297353CC}">
              <c16:uniqueId val="{00000001-60D8-4F67-9B1D-C7035A3129E4}"/>
            </c:ext>
          </c:extLst>
        </c:ser>
        <c:ser>
          <c:idx val="2"/>
          <c:order val="2"/>
          <c:tx>
            <c:strRef>
              <c:f>Sheet1!$D$1</c:f>
              <c:strCache>
                <c:ptCount val="1"/>
                <c:pt idx="0">
                  <c:v>Medicaid y CHIP</c:v>
                </c:pt>
              </c:strCache>
            </c:strRef>
          </c:tx>
          <c:spPr>
            <a:ln w="28575" cap="rnd">
              <a:solidFill>
                <a:schemeClr val="accent3"/>
              </a:solidFill>
              <a:round/>
            </a:ln>
            <a:effectLst/>
          </c:spPr>
          <c:marker>
            <c:symbol val="triangle"/>
            <c:size val="12"/>
            <c:spPr>
              <a:solidFill>
                <a:schemeClr val="accent3"/>
              </a:solidFill>
              <a:ln w="9525">
                <a:solidFill>
                  <a:schemeClr val="accent3"/>
                </a:solidFill>
              </a:ln>
              <a:effectLst/>
            </c:spPr>
          </c:marker>
          <c:dLbls>
            <c:dLbl>
              <c:idx val="0"/>
              <c:layout>
                <c:manualLayout>
                  <c:x val="-2.7219430672744134E-2"/>
                  <c:y val="-2.785543322601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23-45D8-8458-3F48A9347A01}"/>
                </c:ext>
              </c:extLst>
            </c:dLbl>
            <c:dLbl>
              <c:idx val="1"/>
              <c:layout>
                <c:manualLayout>
                  <c:x val="-2.0414573004558258E-2"/>
                  <c:y val="-1.8570288817341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23-45D8-8458-3F48A9347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43862</c:v>
                </c:pt>
                <c:pt idx="1">
                  <c:v>44896</c:v>
                </c:pt>
              </c:numCache>
            </c:numRef>
          </c:cat>
          <c:val>
            <c:numRef>
              <c:f>Sheet1!$D$2:$D$5</c:f>
              <c:numCache>
                <c:formatCode>General</c:formatCode>
                <c:ptCount val="4"/>
                <c:pt idx="0">
                  <c:v>70.7</c:v>
                </c:pt>
                <c:pt idx="1">
                  <c:v>92.3</c:v>
                </c:pt>
              </c:numCache>
            </c:numRef>
          </c:val>
          <c:smooth val="0"/>
          <c:extLst>
            <c:ext xmlns:c16="http://schemas.microsoft.com/office/drawing/2014/chart" uri="{C3380CC4-5D6E-409C-BE32-E72D297353CC}">
              <c16:uniqueId val="{00000002-60D8-4F67-9B1D-C7035A3129E4}"/>
            </c:ext>
          </c:extLst>
        </c:ser>
        <c:dLbls>
          <c:showLegendKey val="0"/>
          <c:showVal val="0"/>
          <c:showCatName val="0"/>
          <c:showSerName val="0"/>
          <c:showPercent val="0"/>
          <c:showBubbleSize val="0"/>
        </c:dLbls>
        <c:marker val="1"/>
        <c:smooth val="0"/>
        <c:axId val="360529776"/>
        <c:axId val="360526824"/>
      </c:lineChart>
      <c:dateAx>
        <c:axId val="360529776"/>
        <c:scaling>
          <c:orientation val="minMax"/>
          <c:max val="44896"/>
          <c:min val="43862"/>
        </c:scaling>
        <c:delete val="0"/>
        <c:axPos val="b"/>
        <c:numFmt formatCode="mmm\-yy"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526824"/>
        <c:crosses val="autoZero"/>
        <c:auto val="1"/>
        <c:lblOffset val="100"/>
        <c:baseTimeUnit val="months"/>
        <c:majorUnit val="1"/>
        <c:majorTimeUnit val="months"/>
        <c:minorUnit val="1"/>
        <c:minorTimeUnit val="months"/>
      </c:dateAx>
      <c:valAx>
        <c:axId val="36052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529776"/>
        <c:crossesAt val="4383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0.0619</cdr:x>
      <cdr:y>0.02224</cdr:y>
    </cdr:from>
    <cdr:to>
      <cdr:x>0.3206</cdr:x>
      <cdr:y>0.17338</cdr:y>
    </cdr:to>
    <cdr:sp macro="" textlink="">
      <cdr:nvSpPr>
        <cdr:cNvPr id="2" name="TextBox 1">
          <a:extLst xmlns:a="http://schemas.openxmlformats.org/drawingml/2006/main">
            <a:ext uri="{FF2B5EF4-FFF2-40B4-BE49-F238E27FC236}">
              <a16:creationId xmlns:a16="http://schemas.microsoft.com/office/drawing/2014/main" id="{35F1AFC3-BA26-444A-83F1-E371720C5406}"/>
            </a:ext>
          </a:extLst>
        </cdr:cNvPr>
        <cdr:cNvSpPr txBox="1"/>
      </cdr:nvSpPr>
      <cdr:spPr>
        <a:xfrm xmlns:a="http://schemas.openxmlformats.org/drawingml/2006/main">
          <a:off x="693111" y="121659"/>
          <a:ext cx="2896893" cy="8269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07/10/2023</a:t>
            </a:fld>
            <a:endParaRPr lang="en-US" dirty="0"/>
          </a:p>
        </p:txBody>
      </p:sp>
      <p:sp>
        <p:nvSpPr>
          <p:cNvPr id="4" name="Slide Image Placeholder 3"/>
          <p:cNvSpPr>
            <a:spLocks noGrp="1" noRot="1" noChangeAspect="1"/>
          </p:cNvSpPr>
          <p:nvPr>
            <p:ph type="sldImg" idx="2"/>
          </p:nvPr>
        </p:nvSpPr>
        <p:spPr>
          <a:xfrm>
            <a:off x="777875" y="57626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19328" y="3910821"/>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299E03-60F4-4903-8474-865A9F536B6B}" type="slidenum">
              <a:rPr lang="en-US" smtClean="0"/>
              <a:t>‹#›</a:t>
            </a:fld>
            <a:endParaRPr lang="en-US" dirty="0"/>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medicaid.gov/about-us/beneficiary-resources/index.html#statemenu" TargetMode="External"/><Relationship Id="rId4" Type="http://schemas.openxmlformats.org/officeDocument/2006/relationships/hyperlink" Target="https://content.naic.org/state-insurance-department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id.gov/medicaid/eligibility/index.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ecfr.gov%2Fcurrent%2Ftitle-42%2Fchapter-IV%2Fsubchapter-C%2Fpart-430&amp;data=05%7C01%7CKim.Lare%40cms.hhs.gov%7C8600270a13bc452a850708da547f13d8%7Cd58addea50534a808499ba4d944910df%7C0%7C0%7C637915202018312300%7CUnknown%7CTWFpbGZsb3d8eyJWIjoiMC4wLjAwMDAiLCJQIjoiV2luMzIiLCJBTiI6Ik1haWwiLCJXVCI6Mn0%3D%7C3000%7C%7C%7C&amp;sdata=ozH4TLg%2F9ELzZek2OTCrMtTtxoaYeX%2F9HYDhRCNyrhU%3D&amp;reserved=0" TargetMode="External"/><Relationship Id="rId4" Type="http://schemas.openxmlformats.org/officeDocument/2006/relationships/hyperlink" Target="https://www.medicaid.gov/sites/default/files/2019-12/list-of-eligibility-groups.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care.gov/medicaid-chip/medicaid-expansion-and-yo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5/subpart-B/subject-group-ECFR6335dc9a0028e1c/section-435.119" TargetMode="External"/><Relationship Id="rId4" Type="http://schemas.openxmlformats.org/officeDocument/2006/relationships/hyperlink" Target="https://www.medicaid.gov/federal-policy-guidance/downloads/cib062019.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fr.gov/current/title-42/chapter-IV/subchapter-C/part-435/subpart-G/section-435.60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care.gov/income-and-household-information/household-siz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cure.ssa.gov/apps10/poms.nsf/lnx/050171501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edicaid.gov/medicaid/eligibility/index.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kff.org/medicaid/issue-brief/status-of-state-medicaid-expansion-decisions-interactive-ma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pe.hhs.gov/topics/poverty-economic-mobility/poverty-guidelin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ealthcare.gov/reporting-changes/how-to-report-change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5/subpart-J/subject-group-ECFR9b4bff9082050a1/section-435.909" TargetMode="External"/><Relationship Id="rId4" Type="http://schemas.openxmlformats.org/officeDocument/2006/relationships/hyperlink" Target="https://www.ecfr.gov/current/title-42/chapter-IV/subchapter-C/part-435/subpart-J/subject-group-ECFR9b4bff9082050a1/section-435.907"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id.gov/medicaid/national-medicaid-chip-program-information/medicaid-chip-enrollment-data/medicaid-chip-marketplace-interactions/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id.gov/medicaid/eligibility/verification-plans/index.html" TargetMode="External"/><Relationship Id="rId4" Type="http://schemas.openxmlformats.org/officeDocument/2006/relationships/hyperlink" Target="https://www.medicaid.gov/medicaid/enrollment-strategies/continuous-eligibility-medicaid-and-chip-coverage/index.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C/section-440.32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B/section-440.225"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B/section-440.22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files/document/covid-1135-waiver-application-quick-start-guide.pd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0/subpart-B/section-430.25" TargetMode="External"/><Relationship Id="rId4" Type="http://schemas.openxmlformats.org/officeDocument/2006/relationships/hyperlink" Target="https://www.medicaid.gov/medicaid/section-1115-demo/demonstration-and-waiver-list/index.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hs.gov/about/news/2023/02/09/fact-sheet-covid-19-public-health-emergency-transition-roadmap.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edicaid.gov/medicaid/benefits/telehealth/index.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id.gov/medicaid/quality-of-care/downloads/beneficiary-profile-2022.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id.gov/resources-for-states/downloads/ant-2023-time-init-unwin-reltd-ren-02242023.pdf?eType=EmailBlastContent&amp;eId=0020ebe6-dd11-4495-9a55-3faf2a3fb34d"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edicaid.gov/resources-for-states/coronavirus-disease-2019-covid-19/unwinding-and-returning-regular-operations-after-covid-19/index.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arketplace.cms.gov/technical-assistance-resources/training-materials/inbound-account-transfer.pd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ms.gov/outreach-education/partner-resources/cms-national-stakeholder-calls" TargetMode="External"/><Relationship Id="rId5" Type="http://schemas.openxmlformats.org/officeDocument/2006/relationships/hyperlink" Target="https://www.medicaid.gov/resources-for-states/coronavirus-disease-2019-covid-19/unwinding-and-returning-regular-operations-after-covid-19/index.html" TargetMode="External"/><Relationship Id="rId4" Type="http://schemas.openxmlformats.org/officeDocument/2006/relationships/hyperlink" Target="https://marketplace.cms.gov/technical-assistance-resources/training-materials/inbound-account-transfer-spanish.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medicare.gov/plan-compare/#/?year=2023&amp;lang=en" TargetMode="External"/><Relationship Id="rId4" Type="http://schemas.openxmlformats.org/officeDocument/2006/relationships/hyperlink" Target="https://www.cms.gov/technical-assistance-resources/temp-sep-unwinding-faq.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IsInVyaSI6ImJwMjpjbGljayIsImJ1bGxldGluX2lkIjoiMjAyMTA2MDkuNDE2NzkwMjEiLCJ1cmwiOiJodHRwczovL3d3dy5tZWRpY2FpZC5nb3Yvc3RhdGUtcmVzb3VyY2UtY2VudGVyL2Rvd25sb2Fkcy9jb3ZpZC0xOS12YWNjaW5lLXRvb2xraXQucGRmIn0.Y91eTe76eUnHOBqDr1dyehfN8h43drU-OiEwr5NJgq4/s/1097953104/br/107643949596-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id.gov/federal-policy-guidance/downloads/sho20005.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38"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urrent/title-42/chapter-IV/subchapter-C/part-45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id.gov/Medicaid/prescription-drugs/drug-utilization-review/index.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5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ecfr.gov/current/title-42/chapter-IV/subchapter-C/part-43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id.gov/resources-for-states/innovation-accelerator-program/program-areas/reducing-substance-use-disorders/index.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ecfr.gov/current/title-42/chapter-IV/subchapter-C/part-438" TargetMode="External"/><Relationship Id="rId5" Type="http://schemas.openxmlformats.org/officeDocument/2006/relationships/hyperlink" Target="https://www.federalregister.gov/documents/2016/03/30/2016-06876/medicaid-and-childrens-health-insurance-programs-mental-health-parity-and-addiction-equity-act-of" TargetMode="External"/><Relationship Id="rId4" Type="http://schemas.openxmlformats.org/officeDocument/2006/relationships/hyperlink" Target="https://www.medicaid.gov/federal-policy-guidance/downloads/smd18011.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ms.gov/Medicare-Medicaid-Coordination/Medicare-and-Medicaid-Coordination/Medicare-Medicaid-Coordination-Office/Downloads/MMCO_Factsheet.pdf"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Medicaid" TargetMode="External"/><Relationship Id="rId5" Type="http://schemas.openxmlformats.org/officeDocument/2006/relationships/hyperlink" Target="https://www.medicaid.gov/medicaid/eligibility/coordination-of-benefits-third-party-liability/index.html" TargetMode="External"/><Relationship Id="rId4" Type="http://schemas.openxmlformats.org/officeDocument/2006/relationships/hyperlink" Target="https://www.cms.gov/files/document/mmco-report-congress.pdf-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OP_Home/ssact/title19/1935.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edicare.gov/talk-to-someone"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id.gov/federal-policy-guidance/downloads/smd19002.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other-medicare-health-plans/PACE" TargetMode="External"/><Relationship Id="rId7" Type="http://schemas.openxmlformats.org/officeDocument/2006/relationships/hyperlink" Target="https://www.ecfr.gov/current/title-42/chapter-IV/subchapter-E/part-460/subpart-I/section-460.150"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ecfr.gov/current/title-42/chapter-IV/subchapter-E/part-460/subpart-A" TargetMode="External"/><Relationship Id="rId5" Type="http://schemas.openxmlformats.org/officeDocument/2006/relationships/hyperlink" Target="https://www.medicare.gov/plan-compare/#/pace?year=2023&amp;lang=en" TargetMode="External"/><Relationship Id="rId4" Type="http://schemas.openxmlformats.org/officeDocument/2006/relationships/hyperlink" Target="https://www.medicaid.gov/medicaid/ltss/pace/pace-benefits/index.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ecfr.gov/current/title-42/chapter-IV/subchapter-B/part-423/subpart-B/section-423.38#p-423.38(c)(4)"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cms.gov/files/document/cy2021-pdp-enrollment-and-disenrollment-guidance.pdf"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iinsurekidsnow.gov/"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ecfr.gov/current/title-42/chapter-IV/subchapter-D/part-457/subpart-C" TargetMode="External"/><Relationship Id="rId4" Type="http://schemas.openxmlformats.org/officeDocument/2006/relationships/hyperlink" Target="https://www.cms.gov/pillar/expand-acces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ongress.gov/bill/115th-congress/house-bill/195"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insurekidsnow.gov/campaign-information/outreach-enrollment-grants/index.html" TargetMode="External"/><Relationship Id="rId5" Type="http://schemas.openxmlformats.org/officeDocument/2006/relationships/hyperlink" Target="https://www.cms.gov/outreach-and-education/american-indian-alaska-native/aian/spotlight" TargetMode="External"/><Relationship Id="rId4" Type="http://schemas.openxmlformats.org/officeDocument/2006/relationships/hyperlink" Target="https://www.ssa.gov/OP_Home/comp2/F115-123.html#:~:text=An%20Act%20to%20amend%20title,Approved%20February%209%2C%202018"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id.gov/chip/state-program-information/index.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medicaid.gov/basic-health-program/index.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federalregister.gov/documents/2022/12/20/2022-27211/basic-health-program-federal-funding-methodology-for-program-year-2023-and-changes-to-the-basi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ecfr.gov/current/title-42/chapter-IV/subchapter-D/part-457/subpart-C/section-457.38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doi.gov/oia/budget/authorities-public-law"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congress.gov/116/plaws/publ260/PLAW-116publ260.pdf"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id.gov/medicaid/enrollment-strategies/medicaid-and-chip-coverage-lawfully-residing-children-pregnant-wome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pillar/expand-acces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ederalregister.gov/documents/2021/11/26/2021-25798/federal-financial-participation-in-state-assistance-expenditures-federal-matching-shares-fo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ederalregister.gov/documents/2022/12/05/2022-26390/federal-financial-participation-in-state-assistance-expenditures-federal-matching-shares-fo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id.gov/medicaid/quality-of-care/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ms.gov/newsroom/press-releases/cms-releases-proposed-rule-improve-medicaid-chip-quality-reporting-across-states" TargetMode="External"/><Relationship Id="rId4" Type="http://schemas.openxmlformats.org/officeDocument/2006/relationships/hyperlink" Target="https://www.federalregister.gov/documents/2022/08/22/2022-17810/medicaid-program-and-chip-mandatory-medicaid-and-childrens-health-insurance-program-chip-core-s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1000"/>
            <a:ext cx="6051550" cy="3403600"/>
          </a:xfrm>
        </p:spPr>
      </p:sp>
      <p:sp>
        <p:nvSpPr>
          <p:cNvPr id="3" name="Notes Placeholder 2"/>
          <p:cNvSpPr>
            <a:spLocks noGrp="1"/>
          </p:cNvSpPr>
          <p:nvPr>
            <p:ph type="body" idx="1"/>
          </p:nvPr>
        </p:nvSpPr>
        <p:spPr>
          <a:xfrm>
            <a:off x="631825" y="3947125"/>
            <a:ext cx="6051550" cy="4899657"/>
          </a:xfrm>
        </p:spPr>
        <p:txBody>
          <a:bodyPr/>
          <a:lstStyle/>
          <a:p>
            <a:pPr defTabSz="1021679">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s-ES" dirty="0">
                <a:solidFill>
                  <a:prstClr val="black"/>
                </a:solidFill>
              </a:rPr>
              <a:t>Este módulo explica Medicaid y el Programa de Seguro Médico para Niños (CHIP, por sus siglas en inglés) a nivel federal. Fue desarrollado y aprobado por los Centros de Servicios de Medicare y Medicaid (CMS, por sus siglas en inglés), la agencia federal que administra Medicare, Medicaid, CHIP y el </a:t>
            </a:r>
            <a:r>
              <a:rPr lang="es-ES" dirty="0" err="1">
                <a:solidFill>
                  <a:prstClr val="black"/>
                </a:solidFill>
              </a:rPr>
              <a:t>Health</a:t>
            </a:r>
            <a:r>
              <a:rPr lang="es-ES" dirty="0">
                <a:solidFill>
                  <a:prstClr val="black"/>
                </a:solidFill>
              </a:rPr>
              <a:t> </a:t>
            </a:r>
            <a:r>
              <a:rPr lang="es-ES" dirty="0" err="1">
                <a:solidFill>
                  <a:prstClr val="black"/>
                </a:solidFill>
              </a:rPr>
              <a:t>Insurance</a:t>
            </a:r>
            <a:r>
              <a:rPr lang="es-ES" dirty="0">
                <a:solidFill>
                  <a:prstClr val="black"/>
                </a:solidFill>
              </a:rPr>
              <a:t> Marketplace®.</a:t>
            </a:r>
          </a:p>
          <a:p>
            <a:pPr defTabSz="1021679">
              <a:spcBef>
                <a:spcPts val="600"/>
              </a:spcBef>
              <a:defRPr/>
            </a:pPr>
            <a:r>
              <a:rPr lang="es-ES" dirty="0">
                <a:solidFill>
                  <a:prstClr val="black"/>
                </a:solidFill>
              </a:rPr>
              <a:t>La información en este módulo era correcta a mayo de 2023. Para consultar una versión actualizada, visite </a:t>
            </a:r>
            <a:r>
              <a:rPr lang="en-US" dirty="0">
                <a:solidFill>
                  <a:prstClr val="black"/>
                </a:solidFill>
                <a:hlinkClick r:id="rId3"/>
              </a:rPr>
              <a:t>CMSnationaltrainingprogram.cms.gov</a:t>
            </a:r>
            <a:r>
              <a:rPr lang="en-US" dirty="0">
                <a:solidFill>
                  <a:prstClr val="black"/>
                </a:solidFill>
              </a:rPr>
              <a:t>. </a:t>
            </a:r>
          </a:p>
          <a:p>
            <a:pPr defTabSz="1021679">
              <a:spcBef>
                <a:spcPts val="600"/>
              </a:spcBef>
              <a:defRPr/>
            </a:pPr>
            <a:r>
              <a:rPr lang="es-ES" dirty="0">
                <a:solidFill>
                  <a:prstClr val="black"/>
                </a:solidFill>
              </a:rPr>
              <a:t>El Programa de Capacitación Nacional (NTP, por sus siglas en inglés) de los CMS proporciona esta información como un recurso para nuestros colaboradores. El presente no es un documento legal, ni tiene fines de prensa. La prensa puede comunicarse con la oficina de prensa de CMS en </a:t>
            </a:r>
            <a:r>
              <a:rPr lang="en-US" dirty="0">
                <a:solidFill>
                  <a:prstClr val="black"/>
                </a:solidFill>
                <a:hlinkClick r:id="rId4"/>
              </a:rPr>
              <a:t>press@cms.hhs.gov</a:t>
            </a:r>
            <a:r>
              <a:rPr lang="en-US" dirty="0">
                <a:solidFill>
                  <a:prstClr val="black"/>
                </a:solidFill>
              </a:rPr>
              <a:t>. </a:t>
            </a:r>
            <a:r>
              <a:rPr lang="es-ES" dirty="0">
                <a:solidFill>
                  <a:prstClr val="black"/>
                </a:solidFill>
              </a:rPr>
              <a:t>La orientación legal oficial del Programa Medicaid está contenida en los estatutos, reglamentos y resoluciones pertinentes</a:t>
            </a:r>
            <a:r>
              <a:rPr lang="en-US" dirty="0">
                <a:solidFill>
                  <a:prstClr val="black"/>
                </a:solidFill>
              </a:rPr>
              <a:t>. </a:t>
            </a:r>
          </a:p>
          <a:p>
            <a:pPr defTabSz="1021679">
              <a:spcBef>
                <a:spcPts val="600"/>
              </a:spcBef>
              <a:defRPr/>
            </a:pPr>
            <a:r>
              <a:rPr lang="es-ES" dirty="0">
                <a:solidFill>
                  <a:prstClr val="black"/>
                </a:solidFill>
              </a:rPr>
              <a:t>Este producto fue producido a expensas de los contribuyentes de los EE. UU</a:t>
            </a:r>
            <a:r>
              <a:rPr lang="en-US" dirty="0">
                <a:solidFill>
                  <a:prstClr val="black"/>
                </a:solidFill>
              </a:rPr>
              <a:t>.</a:t>
            </a:r>
          </a:p>
          <a:p>
            <a:pPr defTabSz="1021679">
              <a:spcBef>
                <a:spcPts val="600"/>
              </a:spcBef>
              <a:defRPr/>
            </a:pPr>
            <a:r>
              <a:rPr lang="es-ES" dirty="0" err="1">
                <a:solidFill>
                  <a:prstClr val="black"/>
                </a:solidFill>
              </a:rPr>
              <a:t>Health</a:t>
            </a:r>
            <a:r>
              <a:rPr lang="es-ES" dirty="0">
                <a:solidFill>
                  <a:prstClr val="black"/>
                </a:solidFill>
              </a:rPr>
              <a:t> </a:t>
            </a:r>
            <a:r>
              <a:rPr lang="es-ES" dirty="0" err="1">
                <a:solidFill>
                  <a:prstClr val="black"/>
                </a:solidFill>
              </a:rPr>
              <a:t>Insurance</a:t>
            </a:r>
            <a:r>
              <a:rPr lang="es-ES" dirty="0">
                <a:solidFill>
                  <a:prstClr val="black"/>
                </a:solidFill>
              </a:rPr>
              <a:t> Marketplace es una marca de servicio registrada del Departamento de Salud y Servicios Humanos (HHS, por sus siglas en inglés) de los Estados Unidos.</a:t>
            </a:r>
            <a:endParaRPr lang="en-US" dirty="0">
              <a:solidFill>
                <a:prstClr val="black"/>
              </a:solidFill>
            </a:endParaRPr>
          </a:p>
          <a:p>
            <a:pPr defTabSz="1021679">
              <a:spcBef>
                <a:spcPts val="669"/>
              </a:spcBef>
              <a:defRPr/>
            </a:pPr>
            <a:endParaRPr lang="en-US" dirty="0">
              <a:solidFill>
                <a:prstClr val="black"/>
              </a:solidFill>
            </a:endParaRPr>
          </a:p>
          <a:p>
            <a:pPr defTabSz="1021679">
              <a:spcBef>
                <a:spcPts val="669"/>
              </a:spcBef>
              <a:defRPr/>
            </a:pPr>
            <a:endParaRPr lang="en-US" dirty="0">
              <a:solidFill>
                <a:prstClr val="black"/>
              </a:solidFill>
            </a:endParaRPr>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Cada estado debe designar una "agencia estatal única" para "administrar o supervisar la administración" de su programa Medicaid. Muchas oficinas de Asistencia Médica del Estado (Medicaid) delegan ciertas funciones clave, como las determinaciones de elegibilidad o las audiencias imparciales, a otras agencias estatales o locales. No pueden delegar la tarea de emitir políticas, reglas o regulaciones. Las oficinas estatales de Medicaid pueden tener diferentes nombres, como Servicios Sociales, Asistencia Pública, Servicios Humanos y Departamento de Salud</a:t>
            </a:r>
            <a:r>
              <a:rPr lang="en-US" dirty="0">
                <a:solidFill>
                  <a:prstClr val="black"/>
                </a:solidFill>
              </a:rPr>
              <a:t>.</a:t>
            </a:r>
          </a:p>
          <a:p>
            <a:pPr defTabSz="1021679">
              <a:spcAft>
                <a:spcPts val="600"/>
              </a:spcAft>
              <a:defRPr/>
            </a:pPr>
            <a:r>
              <a:rPr lang="es-ES" dirty="0">
                <a:solidFill>
                  <a:prstClr val="black"/>
                </a:solidFill>
              </a:rPr>
              <a:t>Los Programas de Asistencia del Seguro de Salud (SHIP, por sus siglas en inglés) y los Departamentos de Seguros del Estado también pueden resultar útiles para localizar información específica para cada estado</a:t>
            </a:r>
            <a:r>
              <a:rPr lang="en-US" dirty="0">
                <a:solidFill>
                  <a:prstClr val="black"/>
                </a:solidFill>
              </a:rPr>
              <a:t>. </a:t>
            </a:r>
            <a:r>
              <a:rPr lang="en-US" dirty="0" err="1">
                <a:solidFill>
                  <a:prstClr val="black"/>
                </a:solidFill>
              </a:rPr>
              <a:t>Visite</a:t>
            </a:r>
            <a:r>
              <a:rPr lang="en-US" dirty="0">
                <a:solidFill>
                  <a:prstClr val="black"/>
                </a:solidFill>
              </a:rPr>
              <a:t> </a:t>
            </a:r>
            <a:r>
              <a:rPr lang="en-US" u="sng" dirty="0">
                <a:solidFill>
                  <a:srgbClr val="00529B"/>
                </a:solidFill>
                <a:hlinkClick r:id="rId3">
                  <a:extLst>
                    <a:ext uri="{A12FA001-AC4F-418D-AE19-62706E023703}">
                      <ahyp:hlinkClr xmlns:ahyp="http://schemas.microsoft.com/office/drawing/2018/hyperlinkcolor" val="tx"/>
                    </a:ext>
                  </a:extLst>
                </a:hlinkClick>
              </a:rPr>
              <a:t>shiphelp.org</a:t>
            </a:r>
            <a:r>
              <a:rPr lang="en-US" u="sng" dirty="0">
                <a:solidFill>
                  <a:srgbClr val="00529B"/>
                </a:solidFill>
              </a:rPr>
              <a:t> </a:t>
            </a:r>
            <a:r>
              <a:rPr lang="en-US" dirty="0">
                <a:solidFill>
                  <a:prstClr val="black"/>
                </a:solidFill>
              </a:rPr>
              <a:t>y </a:t>
            </a:r>
            <a:r>
              <a:rPr lang="en-US" dirty="0">
                <a:solidFill>
                  <a:srgbClr val="00529B"/>
                </a:solidFill>
                <a:hlinkClick r:id="rId4">
                  <a:extLst>
                    <a:ext uri="{A12FA001-AC4F-418D-AE19-62706E023703}">
                      <ahyp:hlinkClr xmlns:ahyp="http://schemas.microsoft.com/office/drawing/2018/hyperlinkcolor" val="tx"/>
                    </a:ext>
                  </a:extLst>
                </a:hlinkClick>
              </a:rPr>
              <a:t>content.naic.org/state-insurance-departments</a:t>
            </a:r>
            <a:r>
              <a:rPr lang="en-US" dirty="0">
                <a:solidFill>
                  <a:srgbClr val="00529B"/>
                </a:solidFill>
              </a:rPr>
              <a:t> </a:t>
            </a:r>
            <a:r>
              <a:rPr lang="en-US" dirty="0" err="1">
                <a:solidFill>
                  <a:prstClr val="black"/>
                </a:solidFill>
              </a:rPr>
              <a:t>ara</a:t>
            </a:r>
            <a:r>
              <a:rPr lang="en-US" dirty="0">
                <a:solidFill>
                  <a:prstClr val="black"/>
                </a:solidFill>
              </a:rPr>
              <a:t> </a:t>
            </a:r>
            <a:r>
              <a:rPr lang="en-US" dirty="0" err="1">
                <a:solidFill>
                  <a:prstClr val="black"/>
                </a:solidFill>
              </a:rPr>
              <a:t>ver</a:t>
            </a:r>
            <a:r>
              <a:rPr lang="en-US" dirty="0">
                <a:solidFill>
                  <a:prstClr val="black"/>
                </a:solidFill>
              </a:rPr>
              <a:t> </a:t>
            </a:r>
            <a:r>
              <a:rPr lang="en-US" dirty="0" err="1">
                <a:solidFill>
                  <a:prstClr val="black"/>
                </a:solidFill>
              </a:rPr>
              <a:t>más</a:t>
            </a:r>
            <a:r>
              <a:rPr lang="en-US" dirty="0">
                <a:solidFill>
                  <a:prstClr val="black"/>
                </a:solidFill>
              </a:rPr>
              <a:t> </a:t>
            </a:r>
            <a:r>
              <a:rPr lang="en-US" dirty="0" err="1">
                <a:solidFill>
                  <a:prstClr val="black"/>
                </a:solidFill>
              </a:rPr>
              <a:t>información</a:t>
            </a:r>
            <a:r>
              <a:rPr lang="en-US" dirty="0">
                <a:solidFill>
                  <a:prstClr val="black"/>
                </a:solidFill>
              </a:rPr>
              <a:t>. </a:t>
            </a:r>
          </a:p>
          <a:p>
            <a:pPr defTabSz="1021679">
              <a:spcAft>
                <a:spcPts val="600"/>
              </a:spcAft>
              <a:defRPr/>
            </a:pPr>
            <a:r>
              <a:rPr lang="en-US" dirty="0">
                <a:solidFill>
                  <a:prstClr val="black"/>
                </a:solidFill>
              </a:rPr>
              <a:t>Para </a:t>
            </a:r>
            <a:r>
              <a:rPr lang="en-US" dirty="0" err="1">
                <a:solidFill>
                  <a:prstClr val="black"/>
                </a:solidFill>
              </a:rPr>
              <a:t>localizar</a:t>
            </a:r>
            <a:r>
              <a:rPr lang="en-US" dirty="0">
                <a:solidFill>
                  <a:prstClr val="black"/>
                </a:solidFill>
              </a:rPr>
              <a:t> </a:t>
            </a:r>
            <a:r>
              <a:rPr lang="en-US" dirty="0" err="1">
                <a:solidFill>
                  <a:prstClr val="black"/>
                </a:solidFill>
              </a:rPr>
              <a:t>su</a:t>
            </a:r>
            <a:r>
              <a:rPr lang="en-US" dirty="0">
                <a:solidFill>
                  <a:prstClr val="black"/>
                </a:solidFill>
              </a:rPr>
              <a:t> </a:t>
            </a:r>
            <a:r>
              <a:rPr lang="en-US" dirty="0" err="1">
                <a:solidFill>
                  <a:prstClr val="black"/>
                </a:solidFill>
              </a:rPr>
              <a:t>oficina</a:t>
            </a:r>
            <a:r>
              <a:rPr lang="en-US" dirty="0">
                <a:solidFill>
                  <a:prstClr val="black"/>
                </a:solidFill>
              </a:rPr>
              <a:t> </a:t>
            </a:r>
            <a:r>
              <a:rPr lang="en-US" dirty="0" err="1">
                <a:solidFill>
                  <a:prstClr val="black"/>
                </a:solidFill>
              </a:rPr>
              <a:t>estatal</a:t>
            </a:r>
            <a:r>
              <a:rPr lang="en-US" dirty="0">
                <a:solidFill>
                  <a:prstClr val="black"/>
                </a:solidFill>
              </a:rPr>
              <a:t> de Medicaid, </a:t>
            </a:r>
            <a:r>
              <a:rPr lang="en-US" dirty="0" err="1">
                <a:solidFill>
                  <a:prstClr val="black"/>
                </a:solidFill>
              </a:rPr>
              <a:t>visite</a:t>
            </a:r>
            <a:r>
              <a:rPr lang="en-US" dirty="0">
                <a:solidFill>
                  <a:prstClr val="black"/>
                </a:solidFill>
              </a:rPr>
              <a:t> </a:t>
            </a:r>
            <a:r>
              <a:rPr lang="en-US" dirty="0">
                <a:solidFill>
                  <a:prstClr val="black"/>
                </a:solidFill>
                <a:hlinkClick r:id="rId5"/>
              </a:rPr>
              <a:t>Medicaid.gov/about-us/beneficiary-</a:t>
            </a:r>
            <a:r>
              <a:rPr lang="en-US" dirty="0" err="1">
                <a:solidFill>
                  <a:prstClr val="black"/>
                </a:solidFill>
                <a:hlinkClick r:id="rId5"/>
              </a:rPr>
              <a:t>reFuentes</a:t>
            </a:r>
            <a:r>
              <a:rPr lang="en-US" dirty="0">
                <a:solidFill>
                  <a:prstClr val="black"/>
                </a:solidFill>
                <a:hlinkClick r:id="rId5"/>
              </a:rPr>
              <a:t>/index.html#statemenu</a:t>
            </a:r>
            <a:r>
              <a:rPr lang="en-US" dirty="0">
                <a:solidFill>
                  <a:prstClr val="black"/>
                </a:solidFill>
              </a:rPr>
              <a:t>.</a:t>
            </a:r>
          </a:p>
          <a:p>
            <a:pPr defTabSz="1021679">
              <a:spcAft>
                <a:spcPts val="600"/>
              </a:spcAft>
              <a:defRPr/>
            </a:pPr>
            <a:endParaRPr lang="en-US" dirty="0">
              <a:solidFill>
                <a:prstClr val="black"/>
              </a:solidFill>
            </a:endParaRPr>
          </a:p>
        </p:txBody>
      </p:sp>
    </p:spTree>
    <p:extLst>
      <p:ext uri="{BB962C8B-B14F-4D97-AF65-F5344CB8AC3E}">
        <p14:creationId xmlns:p14="http://schemas.microsoft.com/office/powerpoint/2010/main" val="403369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358588" y="3786188"/>
            <a:ext cx="6807200" cy="5739063"/>
          </a:xfrm>
        </p:spPr>
        <p:txBody>
          <a:bodyPr/>
          <a:lstStyle/>
          <a:p>
            <a:pPr marL="120650" indent="-120650"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Para ser elegible para los fondos federales, los estados deben cubrir ciertos grupos de población que cumplen con los requisitos de ingresos definidos por el gobierno federal. Sin embargo, muchos estados han ampliado estos límites y ahora ofrecen cobertura de Medicaid a otros grupos de población opcionales, como personas que reciben servicios basados en el hogar y comunidad y niños en hogares de acogida que de otra forma no serían elegibles</a:t>
            </a:r>
            <a:r>
              <a:rPr lang="en-US" sz="1100" dirty="0"/>
              <a:t>.</a:t>
            </a:r>
          </a:p>
          <a:p>
            <a:pPr marL="120650" indent="-120650" defTabSz="1021679">
              <a:spcAft>
                <a:spcPts val="600"/>
              </a:spcAft>
              <a:defRPr/>
            </a:pPr>
            <a:r>
              <a:rPr lang="es-ES" sz="1100" dirty="0">
                <a:solidFill>
                  <a:prstClr val="black"/>
                </a:solidFill>
              </a:rPr>
              <a:t>Las normas para la elegibilidad varían entre los estados. En general, para calificar para Medicaid en un estado, debe</a:t>
            </a:r>
            <a:r>
              <a:rPr lang="en-US" sz="1100" dirty="0">
                <a:solidFill>
                  <a:prstClr val="black"/>
                </a:solidFill>
              </a:rPr>
              <a:t>:</a:t>
            </a:r>
          </a:p>
          <a:p>
            <a:pPr marL="120650" indent="-120650" defTabSz="1021679">
              <a:spcAft>
                <a:spcPts val="600"/>
              </a:spcAft>
              <a:buFont typeface="Wingdings" panose="05000000000000000000" pitchFamily="2" charset="2"/>
              <a:buChar char="§"/>
              <a:defRPr/>
            </a:pPr>
            <a:r>
              <a:rPr lang="en-US" sz="1100" dirty="0" err="1">
                <a:solidFill>
                  <a:prstClr val="black"/>
                </a:solidFill>
              </a:rPr>
              <a:t>Residir</a:t>
            </a:r>
            <a:r>
              <a:rPr lang="en-US" sz="1100" dirty="0">
                <a:solidFill>
                  <a:prstClr val="black"/>
                </a:solidFill>
              </a:rPr>
              <a:t> </a:t>
            </a:r>
            <a:r>
              <a:rPr lang="en-US" sz="1100" dirty="0" err="1">
                <a:solidFill>
                  <a:prstClr val="black"/>
                </a:solidFill>
              </a:rPr>
              <a:t>en</a:t>
            </a:r>
            <a:r>
              <a:rPr lang="en-US" sz="1100" dirty="0">
                <a:solidFill>
                  <a:prstClr val="black"/>
                </a:solidFill>
              </a:rPr>
              <a:t> ese </a:t>
            </a:r>
            <a:r>
              <a:rPr lang="en-US" sz="1100" dirty="0" err="1">
                <a:solidFill>
                  <a:prstClr val="black"/>
                </a:solidFill>
              </a:rPr>
              <a:t>estado</a:t>
            </a:r>
            <a:endParaRPr lang="en-US" sz="1100" dirty="0">
              <a:solidFill>
                <a:prstClr val="black"/>
              </a:solidFill>
            </a:endParaRPr>
          </a:p>
          <a:p>
            <a:pPr marL="120650" indent="-120650" defTabSz="1021679">
              <a:spcAft>
                <a:spcPts val="600"/>
              </a:spcAft>
              <a:buFont typeface="Wingdings" panose="05000000000000000000" pitchFamily="2" charset="2"/>
              <a:buChar char="§"/>
              <a:defRPr/>
            </a:pPr>
            <a:r>
              <a:rPr lang="es-ES" sz="1100" dirty="0">
                <a:solidFill>
                  <a:prstClr val="black"/>
                </a:solidFill>
              </a:rPr>
              <a:t>Pertenecer a uno de los grupos de elegibilidad especificados en la ley federal de Medicaid, que incluyen</a:t>
            </a:r>
            <a:r>
              <a:rPr lang="en-US" sz="1100" dirty="0">
                <a:solidFill>
                  <a:prstClr val="black"/>
                </a:solidFill>
              </a:rPr>
              <a:t>:</a:t>
            </a:r>
          </a:p>
          <a:p>
            <a:pPr marL="228600" lvl="1" indent="-107950" defTabSz="1021679">
              <a:spcAft>
                <a:spcPts val="600"/>
              </a:spcAft>
              <a:buFont typeface="Arial" panose="020B0604020202020204" pitchFamily="34" charset="0"/>
              <a:buChar char="•"/>
              <a:defRPr/>
            </a:pPr>
            <a:r>
              <a:rPr lang="es-ES" sz="1100" dirty="0">
                <a:solidFill>
                  <a:prstClr val="black"/>
                </a:solidFill>
              </a:rPr>
              <a:t>Padres y parientes cuidadores con ingresos limitados</a:t>
            </a:r>
            <a:endParaRPr lang="en-US" sz="1100" dirty="0">
              <a:solidFill>
                <a:prstClr val="black"/>
              </a:solidFill>
            </a:endParaRPr>
          </a:p>
          <a:p>
            <a:pPr marL="228600" lvl="1" indent="-107950" defTabSz="1021679">
              <a:spcAft>
                <a:spcPts val="600"/>
              </a:spcAft>
              <a:buFont typeface="Arial" panose="020B0604020202020204" pitchFamily="34" charset="0"/>
              <a:buChar char="•"/>
              <a:defRPr/>
            </a:pPr>
            <a:r>
              <a:rPr lang="en-US" sz="1100" dirty="0" err="1">
                <a:solidFill>
                  <a:prstClr val="black"/>
                </a:solidFill>
              </a:rPr>
              <a:t>Embarazadas</a:t>
            </a:r>
            <a:r>
              <a:rPr lang="en-US" sz="1100" dirty="0">
                <a:solidFill>
                  <a:prstClr val="black"/>
                </a:solidFill>
              </a:rPr>
              <a:t> </a:t>
            </a:r>
            <a:r>
              <a:rPr lang="en-US" sz="1100" dirty="0" err="1">
                <a:solidFill>
                  <a:prstClr val="black"/>
                </a:solidFill>
              </a:rPr>
              <a:t>calificadas</a:t>
            </a:r>
            <a:endParaRPr lang="en-US" sz="1100" dirty="0">
              <a:solidFill>
                <a:prstClr val="black"/>
              </a:solidFill>
            </a:endParaRPr>
          </a:p>
          <a:p>
            <a:pPr marL="228600" lvl="1" indent="-107950" defTabSz="1021679">
              <a:spcAft>
                <a:spcPts val="600"/>
              </a:spcAft>
              <a:buFont typeface="Arial" panose="020B0604020202020204" pitchFamily="34" charset="0"/>
              <a:buChar char="•"/>
              <a:defRPr/>
            </a:pPr>
            <a:r>
              <a:rPr lang="es-ES" sz="1100" dirty="0">
                <a:solidFill>
                  <a:prstClr val="black"/>
                </a:solidFill>
              </a:rPr>
              <a:t>Niños</a:t>
            </a:r>
          </a:p>
          <a:p>
            <a:pPr marL="228600" lvl="1" indent="-107950" defTabSz="1021679">
              <a:spcAft>
                <a:spcPts val="600"/>
              </a:spcAft>
              <a:buFont typeface="Arial" panose="020B0604020202020204" pitchFamily="34" charset="0"/>
              <a:buChar char="•"/>
              <a:defRPr/>
            </a:pPr>
            <a:r>
              <a:rPr lang="es-ES" sz="1100" dirty="0">
                <a:solidFill>
                  <a:prstClr val="black"/>
                </a:solidFill>
              </a:rPr>
              <a:t>Personas de 65 años o mayores</a:t>
            </a:r>
          </a:p>
          <a:p>
            <a:pPr marL="228600" lvl="1" indent="-107950" defTabSz="1021679">
              <a:spcAft>
                <a:spcPts val="600"/>
              </a:spcAft>
              <a:buFont typeface="Arial" panose="020B0604020202020204" pitchFamily="34" charset="0"/>
              <a:buChar char="•"/>
              <a:defRPr/>
            </a:pPr>
            <a:r>
              <a:rPr lang="es-ES" sz="1100" dirty="0">
                <a:solidFill>
                  <a:prstClr val="black"/>
                </a:solidFill>
              </a:rPr>
              <a:t>Personas ciegas</a:t>
            </a:r>
          </a:p>
          <a:p>
            <a:pPr marL="228600" lvl="1" indent="-107950" defTabSz="1021679">
              <a:spcAft>
                <a:spcPts val="600"/>
              </a:spcAft>
              <a:buFont typeface="Arial" panose="020B0604020202020204" pitchFamily="34" charset="0"/>
              <a:buChar char="•"/>
              <a:defRPr/>
            </a:pPr>
            <a:r>
              <a:rPr lang="es-ES" sz="1100" dirty="0">
                <a:solidFill>
                  <a:prstClr val="black"/>
                </a:solidFill>
              </a:rPr>
              <a:t>Individuos con discapacidades</a:t>
            </a:r>
          </a:p>
          <a:p>
            <a:pPr marL="228600" lvl="1" indent="-107950" defTabSz="1021679">
              <a:spcAft>
                <a:spcPts val="600"/>
              </a:spcAft>
              <a:buFont typeface="Arial" panose="020B0604020202020204" pitchFamily="34" charset="0"/>
              <a:buChar char="•"/>
              <a:defRPr/>
            </a:pPr>
            <a:r>
              <a:rPr lang="es-ES" sz="1100" dirty="0">
                <a:solidFill>
                  <a:prstClr val="black"/>
                </a:solidFill>
              </a:rPr>
              <a:t>Personas que reciben Ingresos de Seguridad Suplementarios (SSI, por sus siglas en inglés</a:t>
            </a:r>
            <a:r>
              <a:rPr lang="en-US" sz="1100" dirty="0">
                <a:solidFill>
                  <a:prstClr val="black"/>
                </a:solidFill>
              </a:rPr>
              <a:t>)</a:t>
            </a:r>
          </a:p>
          <a:p>
            <a:pPr marL="171450" indent="-171450" defTabSz="1021679">
              <a:spcAft>
                <a:spcPts val="600"/>
              </a:spcAft>
              <a:buFont typeface="Wingdings" panose="05000000000000000000" pitchFamily="2" charset="2"/>
              <a:buChar char="§"/>
              <a:defRPr/>
            </a:pPr>
            <a:r>
              <a:rPr lang="es-ES" sz="1100" dirty="0">
                <a:solidFill>
                  <a:prstClr val="black"/>
                </a:solidFill>
              </a:rPr>
              <a:t>Cumplir con ciertos requisitos financieros y no financieros, como</a:t>
            </a:r>
            <a:r>
              <a:rPr lang="en-US" sz="1100" baseline="0" dirty="0">
                <a:solidFill>
                  <a:prstClr val="black"/>
                </a:solidFill>
              </a:rPr>
              <a:t>:</a:t>
            </a:r>
          </a:p>
          <a:p>
            <a:pPr marL="228600" lvl="1" indent="-107950" defTabSz="1021679">
              <a:spcAft>
                <a:spcPts val="600"/>
              </a:spcAft>
              <a:buFont typeface="Arial" panose="020B0604020202020204" pitchFamily="34" charset="0"/>
              <a:buChar char="•"/>
              <a:defRPr/>
            </a:pPr>
            <a:r>
              <a:rPr lang="es-ES" sz="1100" baseline="0" dirty="0">
                <a:solidFill>
                  <a:prstClr val="black"/>
                </a:solidFill>
              </a:rPr>
              <a:t>Requisitos de residencia, ciudadanía y estado migratorio</a:t>
            </a:r>
          </a:p>
          <a:p>
            <a:pPr marL="228600" lvl="1" indent="-107950" defTabSz="1021679">
              <a:spcAft>
                <a:spcPts val="600"/>
              </a:spcAft>
              <a:buFont typeface="Arial" panose="020B0604020202020204" pitchFamily="34" charset="0"/>
              <a:buChar char="•"/>
              <a:defRPr/>
            </a:pPr>
            <a:r>
              <a:rPr lang="es-ES" sz="1100" baseline="0" dirty="0">
                <a:solidFill>
                  <a:prstClr val="black"/>
                </a:solidFill>
              </a:rPr>
              <a:t>Ciertos requisitos del programa (como empobrecimiento del cónyuge, recuperación del patrimonio, responsabilidad de terceros y coordinación de beneficios</a:t>
            </a:r>
            <a:r>
              <a:rPr lang="en-US" sz="1100" baseline="0" dirty="0">
                <a:solidFill>
                  <a:prstClr val="black"/>
                </a:solidFill>
              </a:rPr>
              <a:t>)</a:t>
            </a:r>
          </a:p>
          <a:p>
            <a:pPr>
              <a:spcAft>
                <a:spcPts val="600"/>
              </a:spcAft>
              <a:defRPr/>
            </a:pPr>
            <a:r>
              <a:rPr lang="en-US" sz="1100" dirty="0" err="1">
                <a:solidFill>
                  <a:prstClr val="black"/>
                </a:solidFill>
              </a:rPr>
              <a:t>Visite</a:t>
            </a:r>
            <a:r>
              <a:rPr lang="en-US" sz="1100" dirty="0">
                <a:solidFill>
                  <a:prstClr val="black"/>
                </a:solidFill>
              </a:rPr>
              <a:t> </a:t>
            </a:r>
            <a:r>
              <a:rPr lang="en-US" sz="1100" dirty="0">
                <a:solidFill>
                  <a:prstClr val="black"/>
                </a:solidFill>
                <a:hlinkClick r:id="rId3"/>
              </a:rPr>
              <a:t>Medicaid.gov/medicaid/eligibility/index.html</a:t>
            </a:r>
            <a:r>
              <a:rPr lang="en-US" sz="1100" dirty="0">
                <a:solidFill>
                  <a:prstClr val="black"/>
                </a:solidFill>
              </a:rPr>
              <a:t> </a:t>
            </a:r>
            <a:r>
              <a:rPr lang="es-ES" sz="1100" dirty="0">
                <a:solidFill>
                  <a:prstClr val="black"/>
                </a:solidFill>
              </a:rPr>
              <a:t>para obtener más información sobre la elegibilidad para Medicaid.</a:t>
            </a:r>
            <a:r>
              <a:rPr lang="en-US" sz="1100" dirty="0">
                <a:solidFill>
                  <a:prstClr val="black"/>
                </a:solidFill>
              </a:rPr>
              <a:t> </a:t>
            </a:r>
            <a:r>
              <a:rPr lang="en-US" sz="1100" dirty="0" err="1">
                <a:solidFill>
                  <a:prstClr val="black"/>
                </a:solidFill>
              </a:rPr>
              <a:t>Visite</a:t>
            </a:r>
            <a:r>
              <a:rPr lang="en-US" sz="1100" dirty="0">
                <a:solidFill>
                  <a:prstClr val="black"/>
                </a:solidFill>
              </a:rPr>
              <a:t> </a:t>
            </a:r>
            <a:r>
              <a:rPr lang="en-US" sz="1100" dirty="0">
                <a:hlinkClick r:id="rId4"/>
              </a:rPr>
              <a:t>Medicaid.gov/sites/default/files/2019-12/list-of-eligibility-groups.pdf</a:t>
            </a:r>
            <a:r>
              <a:rPr lang="en-US" sz="1100" dirty="0"/>
              <a:t> </a:t>
            </a:r>
            <a:r>
              <a:rPr lang="en-US" sz="1100" dirty="0">
                <a:solidFill>
                  <a:prstClr val="black"/>
                </a:solidFill>
              </a:rPr>
              <a:t>para </a:t>
            </a:r>
            <a:r>
              <a:rPr lang="en-US" sz="1100" dirty="0" err="1">
                <a:solidFill>
                  <a:prstClr val="black"/>
                </a:solidFill>
              </a:rPr>
              <a:t>ver</a:t>
            </a:r>
            <a:r>
              <a:rPr lang="en-US" sz="1100" dirty="0">
                <a:solidFill>
                  <a:prstClr val="black"/>
                </a:solidFill>
              </a:rPr>
              <a:t> una </a:t>
            </a:r>
            <a:r>
              <a:rPr lang="en-US" sz="1100" dirty="0" err="1">
                <a:solidFill>
                  <a:prstClr val="black"/>
                </a:solidFill>
              </a:rPr>
              <a:t>lista</a:t>
            </a:r>
            <a:r>
              <a:rPr lang="en-US" sz="1100" dirty="0">
                <a:solidFill>
                  <a:prstClr val="black"/>
                </a:solidFill>
              </a:rPr>
              <a:t> de </a:t>
            </a:r>
            <a:r>
              <a:rPr lang="en-US" sz="1100" dirty="0" err="1">
                <a:solidFill>
                  <a:prstClr val="black"/>
                </a:solidFill>
              </a:rPr>
              <a:t>grupos</a:t>
            </a:r>
            <a:r>
              <a:rPr lang="en-US" sz="1100" dirty="0">
                <a:solidFill>
                  <a:prstClr val="black"/>
                </a:solidFill>
              </a:rPr>
              <a:t> de </a:t>
            </a:r>
            <a:r>
              <a:rPr lang="en-US" sz="1100" dirty="0" err="1">
                <a:solidFill>
                  <a:prstClr val="black"/>
                </a:solidFill>
              </a:rPr>
              <a:t>elegibilidad</a:t>
            </a:r>
            <a:r>
              <a:rPr lang="en-US" sz="1100" dirty="0">
                <a:solidFill>
                  <a:prstClr val="black"/>
                </a:solidFill>
              </a:rPr>
              <a:t>.</a:t>
            </a:r>
          </a:p>
          <a:p>
            <a:pPr>
              <a:spcAft>
                <a:spcPts val="600"/>
              </a:spcAft>
              <a:defRPr/>
            </a:pPr>
            <a:r>
              <a:rPr lang="en-US" sz="1100" dirty="0" err="1">
                <a:solidFill>
                  <a:prstClr val="black"/>
                </a:solidFill>
              </a:rPr>
              <a:t>Cita</a:t>
            </a:r>
            <a:r>
              <a:rPr lang="en-US" sz="1100" dirty="0">
                <a:solidFill>
                  <a:prstClr val="black"/>
                </a:solidFill>
              </a:rPr>
              <a:t>: </a:t>
            </a:r>
            <a:r>
              <a:rPr lang="en-US" sz="1100" u="sng" dirty="0">
                <a:hlinkClick r:id="rId5"/>
              </a:rPr>
              <a:t>ecfr.gov/current/title-42/chapter-IV/subchapter-C/part-430</a:t>
            </a:r>
            <a:endParaRPr lang="en-US" sz="1100" dirty="0"/>
          </a:p>
          <a:p>
            <a:pPr>
              <a:spcAft>
                <a:spcPts val="600"/>
              </a:spcAft>
              <a:defRPr/>
            </a:pPr>
            <a:endParaRPr lang="en-US" sz="1100" dirty="0">
              <a:solidFill>
                <a:prstClr val="black"/>
              </a:solidFill>
            </a:endParaRPr>
          </a:p>
          <a:p>
            <a:pPr defTabSz="1021679">
              <a:spcAft>
                <a:spcPts val="600"/>
              </a:spcAft>
              <a:defRPr/>
            </a:pPr>
            <a:endParaRPr lang="en-US" sz="1100" dirty="0">
              <a:solidFill>
                <a:prstClr val="black"/>
              </a:solidFill>
            </a:endParaRPr>
          </a:p>
          <a:p>
            <a:pPr>
              <a:spcBef>
                <a:spcPts val="600"/>
              </a:spcBef>
            </a:pPr>
            <a:endParaRPr lang="en-US" sz="1100" dirty="0"/>
          </a:p>
        </p:txBody>
      </p:sp>
    </p:spTree>
    <p:extLst>
      <p:ext uri="{BB962C8B-B14F-4D97-AF65-F5344CB8AC3E}">
        <p14:creationId xmlns:p14="http://schemas.microsoft.com/office/powerpoint/2010/main" val="205710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5397544"/>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Los estados pueden optar por ampliar la elegibilidad a adultos que tienen ingresos limitados y que</a:t>
            </a:r>
            <a:r>
              <a:rPr lang="en-US" baseline="0" dirty="0">
                <a:solidFill>
                  <a:prstClr val="black"/>
                </a:solidFill>
              </a:rPr>
              <a:t>:</a:t>
            </a:r>
          </a:p>
          <a:p>
            <a:pPr marL="117475" indent="-117475" defTabSz="1021679">
              <a:spcAft>
                <a:spcPts val="600"/>
              </a:spcAft>
              <a:buFont typeface="Wingdings" panose="05000000000000000000" pitchFamily="2" charset="2"/>
              <a:buChar char="§"/>
              <a:defRPr/>
            </a:pPr>
            <a:r>
              <a:rPr lang="es-ES" baseline="0" dirty="0">
                <a:solidFill>
                  <a:prstClr val="black"/>
                </a:solidFill>
              </a:rPr>
              <a:t>No tienen derecho a Medicare Parte A (seguro hospitalario) o Parte B (seguro médico)</a:t>
            </a:r>
          </a:p>
          <a:p>
            <a:pPr marL="117475" indent="-117475" defTabSz="1021679">
              <a:spcAft>
                <a:spcPts val="600"/>
              </a:spcAft>
              <a:buFont typeface="Wingdings" panose="05000000000000000000" pitchFamily="2" charset="2"/>
              <a:buChar char="§"/>
              <a:defRPr/>
            </a:pPr>
            <a:r>
              <a:rPr lang="es-ES" baseline="0" dirty="0">
                <a:solidFill>
                  <a:prstClr val="black"/>
                </a:solidFill>
              </a:rPr>
              <a:t>No son mujeres embarazadas</a:t>
            </a:r>
          </a:p>
          <a:p>
            <a:pPr marL="117475" indent="-117475" defTabSz="1021679">
              <a:spcAft>
                <a:spcPts val="600"/>
              </a:spcAft>
              <a:buFont typeface="Wingdings" panose="05000000000000000000" pitchFamily="2" charset="2"/>
              <a:buChar char="§"/>
              <a:defRPr/>
            </a:pPr>
            <a:r>
              <a:rPr lang="es-ES" baseline="0" dirty="0">
                <a:solidFill>
                  <a:prstClr val="black"/>
                </a:solidFill>
              </a:rPr>
              <a:t>Tienen entre 19 y 64 años de edad</a:t>
            </a:r>
            <a:endParaRPr lang="en-US" dirty="0">
              <a:solidFill>
                <a:prstClr val="black"/>
              </a:solidFill>
            </a:endParaRPr>
          </a:p>
          <a:p>
            <a:pPr defTabSz="1021679">
              <a:spcAft>
                <a:spcPts val="600"/>
              </a:spcAft>
              <a:defRPr/>
            </a:pPr>
            <a:r>
              <a:rPr lang="es-ES" dirty="0">
                <a:solidFill>
                  <a:prstClr val="black"/>
                </a:solidFill>
              </a:rPr>
              <a:t>En los estados que ampliaron Medicaid como se describió antes, usted puede calificar si cumple con el nivel de ingresos y los factores de elegibilidad no financieros (como los requisitos de residencia y ciudadanía o de situación migratoria satisfactoria). Si los ingresos de su hogar están por debajo del 133 % del Nivel Federal de Pobreza (FPL, por sus siglas en inglés), calificará si cumple con todos los demás requisitos de elegibilidad. (Igual al 138% del FPL con un 5% general de indiferencia). Cada estado debe cubrir a los niños en hogares con ingresos de hasta al menos el 138% del FPL, y la mayoría de los estados cubren a los niños en hogares con niveles de ingresos más altos</a:t>
            </a:r>
            <a:r>
              <a:rPr lang="en-US" dirty="0">
                <a:solidFill>
                  <a:prstClr val="black"/>
                </a:solidFill>
              </a:rPr>
              <a:t>.</a:t>
            </a:r>
          </a:p>
          <a:p>
            <a:pPr defTabSz="1021679">
              <a:spcAft>
                <a:spcPts val="600"/>
              </a:spcAft>
              <a:defRPr/>
            </a:pPr>
            <a:r>
              <a:rPr lang="es-ES" dirty="0">
                <a:solidFill>
                  <a:prstClr val="black"/>
                </a:solidFill>
              </a:rPr>
              <a:t>Para obtener más información sobre la expansión de Medicaid, visite</a:t>
            </a:r>
            <a:r>
              <a:rPr lang="en-US" dirty="0">
                <a:solidFill>
                  <a:prstClr val="black"/>
                </a:solidFill>
              </a:rPr>
              <a:t> </a:t>
            </a:r>
            <a:r>
              <a:rPr lang="en-US" dirty="0">
                <a:solidFill>
                  <a:prstClr val="black"/>
                </a:solidFill>
                <a:hlinkClick r:id="rId3"/>
              </a:rPr>
              <a:t>HealthCare.gov/medicaid-chip/medicaid-expansion-and-you</a:t>
            </a:r>
            <a:r>
              <a:rPr lang="en-US" dirty="0">
                <a:solidFill>
                  <a:prstClr val="black"/>
                </a:solidFill>
              </a:rPr>
              <a:t>. </a:t>
            </a:r>
            <a:r>
              <a:rPr lang="es-ES" dirty="0">
                <a:solidFill>
                  <a:prstClr val="black"/>
                </a:solidFill>
              </a:rPr>
              <a:t>Los CMS también dieron a conocer las expectativas de integridad del programa para los estados que han ampliado la cobertura. Para más información, visite</a:t>
            </a:r>
            <a:r>
              <a:rPr lang="en-US" dirty="0">
                <a:solidFill>
                  <a:prstClr val="black"/>
                </a:solidFill>
              </a:rPr>
              <a:t> </a:t>
            </a:r>
            <a:r>
              <a:rPr lang="en-US" dirty="0">
                <a:solidFill>
                  <a:prstClr val="black"/>
                </a:solidFill>
                <a:hlinkClick r:id="rId4"/>
              </a:rPr>
              <a:t>Medicaid.gov/federal-policy-guidance/downloads/cib062019.pdf</a:t>
            </a:r>
            <a:r>
              <a:rPr lang="en-US" dirty="0">
                <a:solidFill>
                  <a:prstClr val="black"/>
                </a:solidFill>
              </a:rPr>
              <a:t>.</a:t>
            </a:r>
          </a:p>
          <a:p>
            <a:pPr defTabSz="1021679">
              <a:spcBef>
                <a:spcPts val="669"/>
              </a:spcBef>
              <a:defRPr/>
            </a:pPr>
            <a:r>
              <a:rPr lang="en-US" dirty="0" err="1">
                <a:solidFill>
                  <a:prstClr val="black"/>
                </a:solidFill>
              </a:rPr>
              <a:t>Cita</a:t>
            </a:r>
            <a:r>
              <a:rPr lang="en-US" dirty="0">
                <a:solidFill>
                  <a:prstClr val="black"/>
                </a:solidFill>
              </a:rPr>
              <a:t>: </a:t>
            </a:r>
            <a:r>
              <a:rPr lang="en-US" dirty="0">
                <a:hlinkClick r:id="rId5"/>
              </a:rPr>
              <a:t>eCFR :: 42 CFR 435.119 -- Coverage for individuals age 19 or older and under age 65 at or below 133 percent FPL.</a:t>
            </a:r>
            <a:endParaRPr lang="en-US" dirty="0">
              <a:solidFill>
                <a:prstClr val="black"/>
              </a:solidFill>
            </a:endParaRPr>
          </a:p>
        </p:txBody>
      </p:sp>
    </p:spTree>
    <p:extLst>
      <p:ext uri="{BB962C8B-B14F-4D97-AF65-F5344CB8AC3E}">
        <p14:creationId xmlns:p14="http://schemas.microsoft.com/office/powerpoint/2010/main" val="396867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893" y="3925491"/>
            <a:ext cx="6143412" cy="3780473"/>
          </a:xfrm>
        </p:spPr>
        <p:txBody>
          <a:bodyPr/>
          <a:lstStyle/>
          <a:p>
            <a:pPr defTabSz="1021679">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s-ES" dirty="0">
                <a:solidFill>
                  <a:prstClr val="black"/>
                </a:solidFill>
              </a:rPr>
              <a:t>El ingreso bruto ajustado modificado (MAGI, por sus siglas en inglés) es una metodología que utiliza las reglas del impuesto sobre la renta federal para contar los ingresos y determinar la composición del hogar y el tamaño de la familia</a:t>
            </a:r>
            <a:r>
              <a:rPr lang="en-US" dirty="0">
                <a:solidFill>
                  <a:prstClr val="black"/>
                </a:solidFill>
              </a:rPr>
              <a:t>. </a:t>
            </a:r>
          </a:p>
          <a:p>
            <a:pPr defTabSz="1021679">
              <a:spcBef>
                <a:spcPts val="600"/>
              </a:spcBef>
              <a:defRPr/>
            </a:pPr>
            <a:r>
              <a:rPr lang="es-ES" dirty="0">
                <a:solidFill>
                  <a:prstClr val="black"/>
                </a:solidFill>
              </a:rPr>
              <a:t>Las normas basadas en MAGI determinan la elegibilidad para Medicaid y CHIP de la mayoría de las personas, incluyendo las personas que no presentan una declaración fiscal</a:t>
            </a:r>
            <a:r>
              <a:rPr lang="en-US" dirty="0">
                <a:solidFill>
                  <a:prstClr val="black"/>
                </a:solidFill>
              </a:rPr>
              <a:t>.</a:t>
            </a:r>
          </a:p>
          <a:p>
            <a:pPr defTabSz="1021679">
              <a:spcAft>
                <a:spcPts val="600"/>
              </a:spcAft>
              <a:defRPr/>
            </a:pPr>
            <a:r>
              <a:rPr lang="es-ES" dirty="0">
                <a:solidFill>
                  <a:prstClr val="black"/>
                </a:solidFill>
              </a:rPr>
              <a:t>Las normas de MAGI crean coherencia y promueven la coordinación entre Medicaid, CHIP y la cobertura del Marketplace</a:t>
            </a:r>
            <a:r>
              <a:rPr lang="en-US" dirty="0">
                <a:solidFill>
                  <a:prstClr val="black"/>
                </a:solidFill>
              </a:rPr>
              <a:t>. </a:t>
            </a:r>
          </a:p>
          <a:p>
            <a:r>
              <a:rPr lang="en-US" dirty="0" err="1"/>
              <a:t>Cita</a:t>
            </a:r>
            <a:r>
              <a:rPr lang="en-US" dirty="0"/>
              <a:t>: </a:t>
            </a:r>
            <a:r>
              <a:rPr lang="en-US" dirty="0">
                <a:hlinkClick r:id="rId3"/>
              </a:rPr>
              <a:t>eCFR :: 42 CFR 435.603 -- Application of modified adjusted gross income (MAGI).</a:t>
            </a:r>
            <a:endParaRPr lang="en-US" dirty="0"/>
          </a:p>
        </p:txBody>
      </p:sp>
    </p:spTree>
    <p:extLst>
      <p:ext uri="{BB962C8B-B14F-4D97-AF65-F5344CB8AC3E}">
        <p14:creationId xmlns:p14="http://schemas.microsoft.com/office/powerpoint/2010/main" val="319191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0" y="4038138"/>
            <a:ext cx="7315200" cy="5815725"/>
          </a:xfrm>
        </p:spPr>
        <p:txBody>
          <a:bodyPr/>
          <a:lstStyle/>
          <a:p>
            <a:pPr marL="127684" indent="-127684" defTabSz="1021679">
              <a:spcAft>
                <a:spcPts val="600"/>
              </a:spcAft>
              <a:defRPr/>
            </a:pPr>
            <a:r>
              <a:rPr lang="en-US" sz="1000" b="1" dirty="0" err="1">
                <a:solidFill>
                  <a:prstClr val="black"/>
                </a:solidFill>
                <a:cs typeface="Arial" panose="020B0604020202020204" pitchFamily="34" charset="0"/>
              </a:rPr>
              <a:t>Notas</a:t>
            </a:r>
            <a:r>
              <a:rPr lang="en-US" sz="1000" b="1" dirty="0">
                <a:solidFill>
                  <a:prstClr val="black"/>
                </a:solidFill>
                <a:cs typeface="Arial" panose="020B0604020202020204" pitchFamily="34" charset="0"/>
              </a:rPr>
              <a:t> del </a:t>
            </a:r>
            <a:r>
              <a:rPr lang="en-US" sz="1000" b="1" dirty="0" err="1">
                <a:solidFill>
                  <a:prstClr val="black"/>
                </a:solidFill>
                <a:cs typeface="Arial" panose="020B0604020202020204" pitchFamily="34" charset="0"/>
              </a:rPr>
              <a:t>presentador</a:t>
            </a:r>
            <a:r>
              <a:rPr lang="en-US" sz="1000" b="1" dirty="0">
                <a:solidFill>
                  <a:prstClr val="black"/>
                </a:solidFill>
                <a:cs typeface="Arial" panose="020B0604020202020204" pitchFamily="34" charset="0"/>
              </a:rPr>
              <a:t>/a</a:t>
            </a:r>
          </a:p>
          <a:p>
            <a:pPr marL="117475" indent="-117475" defTabSz="1021679">
              <a:spcAft>
                <a:spcPts val="600"/>
              </a:spcAft>
              <a:buFont typeface="Wingdings" panose="05000000000000000000" pitchFamily="2" charset="2"/>
              <a:buChar char="§"/>
              <a:defRPr/>
            </a:pPr>
            <a:r>
              <a:rPr lang="es-ES" sz="1000" dirty="0">
                <a:solidFill>
                  <a:prstClr val="black"/>
                </a:solidFill>
              </a:rPr>
              <a:t>El MAGI y el ingreso del hogar están definidos en el Código de Impuestos Internos. La metodología basada en MAGI incluye reglas de conteo de ingresos y composición de hogares</a:t>
            </a:r>
            <a:r>
              <a:rPr lang="en-US" sz="1000" dirty="0">
                <a:solidFill>
                  <a:prstClr val="black"/>
                </a:solidFill>
              </a:rPr>
              <a:t>. </a:t>
            </a:r>
          </a:p>
          <a:p>
            <a:pPr marL="117475" indent="-117475" defTabSz="1021679">
              <a:spcAft>
                <a:spcPts val="600"/>
              </a:spcAft>
              <a:buFont typeface="Wingdings" panose="05000000000000000000" pitchFamily="2" charset="2"/>
              <a:buChar char="§"/>
              <a:defRPr/>
            </a:pPr>
            <a:r>
              <a:rPr lang="es-ES" sz="1000" dirty="0">
                <a:solidFill>
                  <a:prstClr val="black"/>
                </a:solidFill>
              </a:rPr>
              <a:t>Los tipos de ingresos comunes que no están sujetos a impuestos y no se pueden contabilizar en MAGI incluyen</a:t>
            </a:r>
            <a:r>
              <a:rPr lang="en-US" sz="1000" dirty="0">
                <a:solidFill>
                  <a:prstClr val="black"/>
                </a:solidFill>
              </a:rPr>
              <a:t>:</a:t>
            </a:r>
          </a:p>
          <a:p>
            <a:pPr marL="117475" lvl="1" indent="115888" defTabSz="1021679">
              <a:spcAft>
                <a:spcPts val="600"/>
              </a:spcAft>
              <a:buFont typeface="Arial" panose="020B0604020202020204" pitchFamily="34" charset="0"/>
              <a:buChar char="•"/>
              <a:defRPr/>
            </a:pPr>
            <a:r>
              <a:rPr lang="en-US" sz="1000" dirty="0">
                <a:solidFill>
                  <a:prstClr val="black"/>
                </a:solidFill>
              </a:rPr>
              <a:t>SSI</a:t>
            </a:r>
          </a:p>
          <a:p>
            <a:pPr marL="117475" lvl="1" indent="115888" defTabSz="1021679">
              <a:spcAft>
                <a:spcPts val="600"/>
              </a:spcAft>
              <a:buFont typeface="Arial" panose="020B0604020202020204" pitchFamily="34" charset="0"/>
              <a:buChar char="•"/>
              <a:defRPr/>
            </a:pPr>
            <a:r>
              <a:rPr lang="es-ES" sz="1000" dirty="0">
                <a:solidFill>
                  <a:prstClr val="black"/>
                </a:solidFill>
              </a:rPr>
              <a:t>Asistencia Temporal para Familias Necesitadas (TANF, por sus siglas en inglés)</a:t>
            </a:r>
          </a:p>
          <a:p>
            <a:pPr marL="117475" lvl="1" indent="115888" defTabSz="1021679">
              <a:spcAft>
                <a:spcPts val="600"/>
              </a:spcAft>
              <a:buFont typeface="Arial" panose="020B0604020202020204" pitchFamily="34" charset="0"/>
              <a:buChar char="•"/>
              <a:defRPr/>
            </a:pPr>
            <a:r>
              <a:rPr lang="es-ES" sz="1000" dirty="0">
                <a:solidFill>
                  <a:prstClr val="black"/>
                </a:solidFill>
              </a:rPr>
              <a:t>Beneficios para Veteranos</a:t>
            </a:r>
          </a:p>
          <a:p>
            <a:pPr marL="117475" lvl="1" indent="115888" defTabSz="1021679">
              <a:spcAft>
                <a:spcPts val="600"/>
              </a:spcAft>
              <a:buFont typeface="Arial" panose="020B0604020202020204" pitchFamily="34" charset="0"/>
              <a:buChar char="•"/>
              <a:defRPr/>
            </a:pPr>
            <a:r>
              <a:rPr lang="es-ES" sz="1000" dirty="0">
                <a:solidFill>
                  <a:prstClr val="black"/>
                </a:solidFill>
              </a:rPr>
              <a:t>Seguro de compensación a los trabajadores</a:t>
            </a:r>
          </a:p>
          <a:p>
            <a:pPr marL="117475" lvl="1" indent="115888" defTabSz="1021679">
              <a:spcAft>
                <a:spcPts val="600"/>
              </a:spcAft>
              <a:buFont typeface="Arial" panose="020B0604020202020204" pitchFamily="34" charset="0"/>
              <a:buChar char="•"/>
              <a:defRPr/>
            </a:pPr>
            <a:r>
              <a:rPr lang="es-ES" sz="1000" dirty="0">
                <a:solidFill>
                  <a:prstClr val="black"/>
                </a:solidFill>
              </a:rPr>
              <a:t>Pensión alimenticia para menores</a:t>
            </a:r>
          </a:p>
          <a:p>
            <a:pPr marL="117475" lvl="1" indent="115888" defTabSz="1021679">
              <a:spcAft>
                <a:spcPts val="600"/>
              </a:spcAft>
              <a:buFont typeface="Arial" panose="020B0604020202020204" pitchFamily="34" charset="0"/>
              <a:buChar char="•"/>
              <a:defRPr/>
            </a:pPr>
            <a:r>
              <a:rPr lang="es-ES" sz="1000" dirty="0">
                <a:solidFill>
                  <a:prstClr val="black"/>
                </a:solidFill>
              </a:rPr>
              <a:t>Créditos tributarios para primas</a:t>
            </a:r>
          </a:p>
          <a:p>
            <a:pPr marL="117475" lvl="1" indent="115888" defTabSz="1021679">
              <a:spcAft>
                <a:spcPts val="600"/>
              </a:spcAft>
              <a:buFont typeface="Arial" panose="020B0604020202020204" pitchFamily="34" charset="0"/>
              <a:buChar char="•"/>
              <a:defRPr/>
            </a:pPr>
            <a:r>
              <a:rPr lang="es-ES" sz="1000" dirty="0">
                <a:solidFill>
                  <a:prstClr val="black"/>
                </a:solidFill>
              </a:rPr>
              <a:t>Asistencia en Efectivo</a:t>
            </a:r>
            <a:endParaRPr lang="en-US" sz="1000" dirty="0">
              <a:solidFill>
                <a:prstClr val="black"/>
              </a:solidFill>
            </a:endParaRPr>
          </a:p>
          <a:p>
            <a:pPr marL="117475" indent="-117475" defTabSz="1021679">
              <a:spcAft>
                <a:spcPts val="600"/>
              </a:spcAft>
              <a:buFont typeface="Wingdings" panose="05000000000000000000" pitchFamily="2" charset="2"/>
              <a:buChar char="§"/>
              <a:defRPr/>
            </a:pPr>
            <a:r>
              <a:rPr lang="es-ES" sz="1000" dirty="0">
                <a:solidFill>
                  <a:prstClr val="black"/>
                </a:solidFill>
              </a:rPr>
              <a:t>La elegibilidad de Medicaid y CHIP utilizando la metodología basada en MAGI modifica la definición de MAGI del IRS de estas maneras:</a:t>
            </a:r>
            <a:r>
              <a:rPr lang="en-US" sz="1000" dirty="0">
                <a:solidFill>
                  <a:prstClr val="black"/>
                </a:solidFill>
              </a:rPr>
              <a:t>:</a:t>
            </a:r>
          </a:p>
          <a:p>
            <a:pPr marL="233363" lvl="1" indent="-115888" defTabSz="1021679">
              <a:spcAft>
                <a:spcPts val="600"/>
              </a:spcAft>
              <a:buFont typeface="Arial" panose="020B0604020202020204" pitchFamily="34" charset="0"/>
              <a:buChar char="•"/>
              <a:defRPr/>
            </a:pPr>
            <a:r>
              <a:rPr lang="es-ES" sz="1000" dirty="0">
                <a:solidFill>
                  <a:prstClr val="black"/>
                </a:solidFill>
              </a:rPr>
              <a:t>Cuenta los pagos de suma global en el mes en que se reciben (excepto en casos de ganancias importantes de lotería o juegos de azar)</a:t>
            </a:r>
          </a:p>
          <a:p>
            <a:pPr marL="233363" lvl="1" indent="-115888" defTabSz="1021679">
              <a:spcAft>
                <a:spcPts val="600"/>
              </a:spcAft>
              <a:buFont typeface="Arial" panose="020B0604020202020204" pitchFamily="34" charset="0"/>
              <a:buChar char="•"/>
              <a:defRPr/>
            </a:pPr>
            <a:r>
              <a:rPr lang="es-ES" sz="1000" dirty="0">
                <a:solidFill>
                  <a:prstClr val="black"/>
                </a:solidFill>
              </a:rPr>
              <a:t>Resta las "ganancias" con fines educativos, como becas, premios o becas</a:t>
            </a:r>
          </a:p>
          <a:p>
            <a:pPr marL="233363" lvl="1" indent="-115888" defTabSz="1021679">
              <a:spcAft>
                <a:spcPts val="600"/>
              </a:spcAft>
              <a:buFont typeface="Arial" panose="020B0604020202020204" pitchFamily="34" charset="0"/>
              <a:buChar char="•"/>
              <a:defRPr/>
            </a:pPr>
            <a:r>
              <a:rPr lang="es-ES" sz="1000" dirty="0">
                <a:solidFill>
                  <a:prstClr val="black"/>
                </a:solidFill>
              </a:rPr>
              <a:t>Resta los ingresos especificados de los indígenas americanos/nativos de Alaska</a:t>
            </a:r>
            <a:endParaRPr lang="en-US" sz="1000" dirty="0">
              <a:solidFill>
                <a:prstClr val="black"/>
              </a:solidFill>
            </a:endParaRPr>
          </a:p>
          <a:p>
            <a:pPr marL="117475" indent="-117475" defTabSz="1021679">
              <a:spcAft>
                <a:spcPts val="600"/>
              </a:spcAft>
              <a:buFont typeface="Wingdings" panose="05000000000000000000" pitchFamily="2" charset="2"/>
              <a:buChar char="§"/>
              <a:defRPr/>
            </a:pPr>
            <a:r>
              <a:rPr lang="es-ES" sz="1000" dirty="0">
                <a:solidFill>
                  <a:prstClr val="black"/>
                </a:solidFill>
              </a:rPr>
              <a:t>La metodología basada en MAGI no permite "ignorar los ingresos" específicos (cantidades o tipos de ingresos que se pueden deducir o que no cuentan para el límite). En cambio, Medicaid y CHIP aplican un total no computado equivalente al 5 % del FPL. La metodología con base en MAGI tampoco permite la aplicación de una comprobación de activos o de recursos</a:t>
            </a:r>
            <a:r>
              <a:rPr lang="en-US" sz="1000" dirty="0">
                <a:solidFill>
                  <a:prstClr val="black"/>
                </a:solidFill>
              </a:rPr>
              <a:t>.</a:t>
            </a:r>
          </a:p>
          <a:p>
            <a:pPr marL="117475" indent="-117475" defTabSz="1021679">
              <a:spcAft>
                <a:spcPts val="600"/>
              </a:spcAft>
              <a:buFont typeface="Wingdings" panose="05000000000000000000" pitchFamily="2" charset="2"/>
              <a:buChar char="§"/>
              <a:defRPr/>
            </a:pPr>
            <a:r>
              <a:rPr lang="es-ES" sz="1000" dirty="0">
                <a:solidFill>
                  <a:prstClr val="black"/>
                </a:solidFill>
              </a:rPr>
              <a:t>El tamaño del hogar del Marketplace para un individuo puede ser diferente del tamaño del hogar de Medicaid/CHIP debido a las diferencias en las normas</a:t>
            </a:r>
            <a:r>
              <a:rPr lang="en-US" sz="1000" dirty="0">
                <a:solidFill>
                  <a:prstClr val="black"/>
                </a:solidFill>
              </a:rPr>
              <a:t>. </a:t>
            </a:r>
            <a:r>
              <a:rPr lang="es-ES" sz="1000" dirty="0">
                <a:solidFill>
                  <a:prstClr val="black"/>
                </a:solidFill>
              </a:rPr>
              <a:t>El Marketplace cuenta a una persona embarazada como una al calcular el tamaño del hogar</a:t>
            </a:r>
            <a:r>
              <a:rPr lang="en-US" sz="1000" dirty="0">
                <a:solidFill>
                  <a:prstClr val="black"/>
                </a:solidFill>
              </a:rPr>
              <a:t>. </a:t>
            </a:r>
            <a:r>
              <a:rPr lang="es-ES" sz="1000" dirty="0">
                <a:solidFill>
                  <a:prstClr val="black"/>
                </a:solidFill>
              </a:rPr>
              <a:t>Medicaid y CHIP cuentan tanto a l  a persona embarazada como al número de bebés por nacer al calcular el tamaño del hogar</a:t>
            </a:r>
            <a:r>
              <a:rPr lang="en-US" sz="1000" dirty="0">
                <a:solidFill>
                  <a:prstClr val="black"/>
                </a:solidFill>
              </a:rPr>
              <a:t>. </a:t>
            </a:r>
            <a:r>
              <a:rPr lang="es-ES" sz="1000" dirty="0">
                <a:solidFill>
                  <a:prstClr val="black"/>
                </a:solidFill>
              </a:rPr>
              <a:t>Al contar el tamaño del hogar de otras personas en ese hogar, los estados tienen la opción de contar a la persona embarazada como ella y 1, 2 o el número de hijos por nacer. Esto significa que una mujer embarazada de gemelos podría contarse como 1 según las normas del Marketplace, 3 según las normas de Medicaid/CHIP y 1, 2 o más al determinar la elegibilidad de otras personas en el hogar. Para más información, puede visitar </a:t>
            </a:r>
            <a:r>
              <a:rPr lang="en-US" sz="1000" dirty="0">
                <a:solidFill>
                  <a:prstClr val="black"/>
                </a:solidFill>
              </a:rPr>
              <a:t> </a:t>
            </a:r>
            <a:r>
              <a:rPr lang="en-US" sz="1000" dirty="0">
                <a:solidFill>
                  <a:prstClr val="black"/>
                </a:solidFill>
                <a:hlinkClick r:id="rId3"/>
              </a:rPr>
              <a:t>HealthCare.gov/income-and-household-information/household-size</a:t>
            </a:r>
            <a:r>
              <a:rPr lang="en-US" sz="1000" dirty="0">
                <a:solidFill>
                  <a:prstClr val="black"/>
                </a:solidFill>
              </a:rPr>
              <a:t>.</a:t>
            </a:r>
          </a:p>
          <a:p>
            <a:endParaRPr lang="en-US" sz="1000" dirty="0"/>
          </a:p>
        </p:txBody>
      </p:sp>
    </p:spTree>
    <p:extLst>
      <p:ext uri="{BB962C8B-B14F-4D97-AF65-F5344CB8AC3E}">
        <p14:creationId xmlns:p14="http://schemas.microsoft.com/office/powerpoint/2010/main" val="142083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786188"/>
            <a:ext cx="6242304" cy="5713947"/>
          </a:xfrm>
        </p:spPr>
        <p:txBody>
          <a:bodyPr/>
          <a:lstStyle/>
          <a:p>
            <a:pPr defTabSz="1021679">
              <a:spcBef>
                <a:spcPts val="600"/>
              </a:spcBef>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Bef>
                <a:spcPts val="600"/>
              </a:spcBef>
              <a:defRPr/>
            </a:pPr>
            <a:r>
              <a:rPr lang="es-ES" sz="1100" dirty="0">
                <a:solidFill>
                  <a:prstClr val="black"/>
                </a:solidFill>
              </a:rPr>
              <a:t>La metodología MAGI se aplica a la elegibilidad de Medicaid y CHIP para la mayoría de las personas, que incluyen</a:t>
            </a:r>
            <a:r>
              <a:rPr lang="en-US" sz="1100" dirty="0">
                <a:solidFill>
                  <a:prstClr val="black"/>
                </a:solidFill>
              </a:rPr>
              <a:t>:</a:t>
            </a:r>
          </a:p>
          <a:p>
            <a:pPr marL="119149" indent="-119149" defTabSz="1021679">
              <a:spcBef>
                <a:spcPts val="600"/>
              </a:spcBef>
              <a:buFont typeface="Wingdings" panose="05000000000000000000" pitchFamily="2" charset="2"/>
              <a:buChar char="§"/>
              <a:defRPr/>
            </a:pPr>
            <a:r>
              <a:rPr lang="es-ES" sz="1100" dirty="0">
                <a:solidFill>
                  <a:prstClr val="black"/>
                </a:solidFill>
              </a:rPr>
              <a:t>Niños</a:t>
            </a:r>
          </a:p>
          <a:p>
            <a:pPr marL="119149" indent="-119149" defTabSz="1021679">
              <a:spcBef>
                <a:spcPts val="600"/>
              </a:spcBef>
              <a:buFont typeface="Wingdings" panose="05000000000000000000" pitchFamily="2" charset="2"/>
              <a:buChar char="§"/>
              <a:defRPr/>
            </a:pPr>
            <a:r>
              <a:rPr lang="es-ES" sz="1100" dirty="0">
                <a:solidFill>
                  <a:prstClr val="black"/>
                </a:solidFill>
              </a:rPr>
              <a:t>Personas embarazadas</a:t>
            </a:r>
          </a:p>
          <a:p>
            <a:pPr marL="119149" indent="-119149" defTabSz="1021679">
              <a:spcBef>
                <a:spcPts val="600"/>
              </a:spcBef>
              <a:buFont typeface="Wingdings" panose="05000000000000000000" pitchFamily="2" charset="2"/>
              <a:buChar char="§"/>
              <a:defRPr/>
            </a:pPr>
            <a:r>
              <a:rPr lang="es-ES" sz="1100" dirty="0">
                <a:solidFill>
                  <a:prstClr val="black"/>
                </a:solidFill>
              </a:rPr>
              <a:t>Padres y otros familiares cuidadores</a:t>
            </a:r>
          </a:p>
          <a:p>
            <a:pPr marL="119149" indent="-119149" defTabSz="1021679">
              <a:spcBef>
                <a:spcPts val="600"/>
              </a:spcBef>
              <a:buFont typeface="Wingdings" panose="05000000000000000000" pitchFamily="2" charset="2"/>
              <a:buChar char="§"/>
              <a:defRPr/>
            </a:pPr>
            <a:r>
              <a:rPr lang="es-ES" sz="1100" dirty="0">
                <a:solidFill>
                  <a:prstClr val="black"/>
                </a:solidFill>
              </a:rPr>
              <a:t>El grupo de adultos de un estado</a:t>
            </a:r>
            <a:endParaRPr lang="en-US" sz="1100" dirty="0">
              <a:solidFill>
                <a:prstClr val="black"/>
              </a:solidFill>
            </a:endParaRPr>
          </a:p>
          <a:p>
            <a:pPr defTabSz="1021679">
              <a:spcBef>
                <a:spcPts val="600"/>
              </a:spcBef>
              <a:defRPr/>
            </a:pPr>
            <a:r>
              <a:rPr lang="es-ES" sz="1100" dirty="0">
                <a:solidFill>
                  <a:prstClr val="black"/>
                </a:solidFill>
              </a:rPr>
              <a:t>MAGI no se utiliza para determinar la elegibilidad financiera de las personas si tienen necesidades de servicios y apoyos a largo plazo (LTSS, por sus siglas en inglés) para programas de Ahorro de Medicare (ayuda para pagar los gastos de bolsillo de Medicare) o si están cubiertos por Medicaid en base de</a:t>
            </a:r>
            <a:r>
              <a:rPr lang="en-US" sz="1100" dirty="0">
                <a:solidFill>
                  <a:prstClr val="black"/>
                </a:solidFill>
              </a:rPr>
              <a:t>:</a:t>
            </a:r>
          </a:p>
          <a:p>
            <a:pPr marL="119149" indent="-119149" defTabSz="1021679">
              <a:spcBef>
                <a:spcPts val="600"/>
              </a:spcBef>
              <a:buFont typeface="Wingdings" panose="05000000000000000000" pitchFamily="2" charset="2"/>
              <a:buChar char="§"/>
              <a:defRPr/>
            </a:pPr>
            <a:r>
              <a:rPr lang="es-ES" sz="1100" dirty="0">
                <a:solidFill>
                  <a:prstClr val="black"/>
                </a:solidFill>
              </a:rPr>
              <a:t>Tiene 65 años o más</a:t>
            </a:r>
          </a:p>
          <a:p>
            <a:pPr marL="119149" indent="-119149" defTabSz="1021679">
              <a:spcBef>
                <a:spcPts val="600"/>
              </a:spcBef>
              <a:buFont typeface="Wingdings" panose="05000000000000000000" pitchFamily="2" charset="2"/>
              <a:buChar char="§"/>
              <a:defRPr/>
            </a:pPr>
            <a:r>
              <a:rPr lang="es-ES" sz="1100" dirty="0">
                <a:solidFill>
                  <a:prstClr val="black"/>
                </a:solidFill>
              </a:rPr>
              <a:t>Ciego</a:t>
            </a:r>
          </a:p>
          <a:p>
            <a:pPr marL="119149" indent="-119149" defTabSz="1021679">
              <a:spcBef>
                <a:spcPts val="600"/>
              </a:spcBef>
              <a:buFont typeface="Wingdings" panose="05000000000000000000" pitchFamily="2" charset="2"/>
              <a:buChar char="§"/>
              <a:defRPr/>
            </a:pPr>
            <a:r>
              <a:rPr lang="es-ES" sz="1100" dirty="0">
                <a:solidFill>
                  <a:prstClr val="black"/>
                </a:solidFill>
              </a:rPr>
              <a:t>Personas discapacitadas</a:t>
            </a:r>
          </a:p>
          <a:p>
            <a:pPr marL="119149" indent="-119149" defTabSz="1021679">
              <a:spcBef>
                <a:spcPts val="600"/>
              </a:spcBef>
              <a:buFont typeface="Wingdings" panose="05000000000000000000" pitchFamily="2" charset="2"/>
              <a:buChar char="§"/>
              <a:defRPr/>
            </a:pPr>
            <a:r>
              <a:rPr lang="es-ES" sz="1100" dirty="0">
                <a:solidFill>
                  <a:prstClr val="black"/>
                </a:solidFill>
              </a:rPr>
              <a:t>"Médicamente necesitado" (ciertas personas con altos gastos médicos)</a:t>
            </a:r>
            <a:endParaRPr lang="en-US" sz="1100" dirty="0">
              <a:solidFill>
                <a:prstClr val="black"/>
              </a:solidFill>
            </a:endParaRPr>
          </a:p>
          <a:p>
            <a:pPr defTabSz="1021679">
              <a:spcBef>
                <a:spcPts val="600"/>
              </a:spcBef>
              <a:defRPr/>
            </a:pPr>
            <a:r>
              <a:rPr lang="es-ES" sz="1100" dirty="0">
                <a:solidFill>
                  <a:prstClr val="black"/>
                </a:solidFill>
              </a:rPr>
              <a:t>En cambio, las metodologías de ingresos del programa SSI del Seguro Social determinan la elegibilidad de Medicaid para estas personas. Para ciertas poblaciones, los estados utilizan las normas del programa Ayuda para familias con hijos dependientes (AFDC, por sus siglas en inglés). Los estados tienen la opción de establecer un "programa para personas con necesidades médicas" para quienes tienen necesidades de salud importantes y un ingreso demasiado alto para calificar para Medicaid. Las personas con necesidades médicas pueden volverse elegibles si usan gastos incurridos para cuidados médicos y reparadores que no estén cubiertos por un seguro médico para “reducir los costos” hasta el nivel de ingresos médicamente necesarios del estado</a:t>
            </a:r>
            <a:r>
              <a:rPr lang="en-US" sz="1100" dirty="0">
                <a:solidFill>
                  <a:prstClr val="black"/>
                </a:solidFill>
              </a:rPr>
              <a:t>.</a:t>
            </a:r>
          </a:p>
          <a:p>
            <a:pPr defTabSz="1021679">
              <a:spcBef>
                <a:spcPts val="600"/>
              </a:spcBef>
              <a:defRPr/>
            </a:pPr>
            <a:r>
              <a:rPr lang="es-ES" sz="1100" dirty="0">
                <a:solidFill>
                  <a:prstClr val="black"/>
                </a:solidFill>
              </a:rPr>
              <a:t>Algunos estados, conocidos como los estados 209(b), utilizan criterios de elegibilidad más restrictivos, pero aun así aplican en gran medida las metodologías de SSI</a:t>
            </a:r>
            <a:r>
              <a:rPr lang="en-US" sz="1100" dirty="0">
                <a:solidFill>
                  <a:prstClr val="black"/>
                </a:solidFill>
              </a:rPr>
              <a:t>.</a:t>
            </a:r>
          </a:p>
          <a:p>
            <a:pPr>
              <a:spcBef>
                <a:spcPts val="600"/>
              </a:spcBef>
              <a:defRPr/>
            </a:pPr>
            <a:r>
              <a:rPr lang="es-ES" sz="1100" dirty="0">
                <a:solidFill>
                  <a:prstClr val="black"/>
                </a:solidFill>
              </a:rPr>
              <a:t>Para saber qué metodología usa un estado </a:t>
            </a:r>
            <a:r>
              <a:rPr lang="en-US" sz="1100" dirty="0">
                <a:solidFill>
                  <a:prstClr val="black"/>
                </a:solidFill>
                <a:hlinkClick r:id="rId3"/>
              </a:rPr>
              <a:t>SSA.gov/apps10/poms.nsf/lnx/0501715010</a:t>
            </a:r>
            <a:r>
              <a:rPr lang="en-US" sz="1100" dirty="0">
                <a:solidFill>
                  <a:prstClr val="black"/>
                </a:solidFill>
              </a:rPr>
              <a:t>.</a:t>
            </a:r>
          </a:p>
          <a:p>
            <a:pPr defTabSz="1021679">
              <a:spcBef>
                <a:spcPts val="600"/>
              </a:spcBef>
              <a:defRPr/>
            </a:pPr>
            <a:r>
              <a:rPr lang="es-ES" sz="1100" dirty="0">
                <a:solidFill>
                  <a:prstClr val="black"/>
                </a:solidFill>
              </a:rPr>
              <a:t>Para obtener más información sobre la elegibilidad de Medicaid y MAGI, visite </a:t>
            </a:r>
            <a:r>
              <a:rPr lang="en-US" sz="1100" dirty="0">
                <a:solidFill>
                  <a:prstClr val="black"/>
                </a:solidFill>
              </a:rPr>
              <a:t> </a:t>
            </a:r>
            <a:r>
              <a:rPr lang="en-US" sz="1100" dirty="0">
                <a:solidFill>
                  <a:prstClr val="black"/>
                </a:solidFill>
                <a:hlinkClick r:id="rId4"/>
              </a:rPr>
              <a:t>Medicaid.gov/medicaid/eligibility/index.html</a:t>
            </a:r>
            <a:r>
              <a:rPr lang="en-US" sz="1100" dirty="0">
                <a:solidFill>
                  <a:prstClr val="black"/>
                </a:solidFill>
              </a:rPr>
              <a:t>.</a:t>
            </a:r>
          </a:p>
          <a:p>
            <a:pPr defTabSz="1021679">
              <a:spcBef>
                <a:spcPts val="669"/>
              </a:spcBef>
              <a:defRPr/>
            </a:pPr>
            <a:endParaRPr lang="en-US" sz="1100" dirty="0">
              <a:solidFill>
                <a:prstClr val="black"/>
              </a:solidFill>
            </a:endParaRPr>
          </a:p>
          <a:p>
            <a:endParaRPr lang="en-US" sz="1100" dirty="0"/>
          </a:p>
        </p:txBody>
      </p:sp>
    </p:spTree>
    <p:extLst>
      <p:ext uri="{BB962C8B-B14F-4D97-AF65-F5344CB8AC3E}">
        <p14:creationId xmlns:p14="http://schemas.microsoft.com/office/powerpoint/2010/main" val="920713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530" fontAlgn="base">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530" fontAlgn="base">
              <a:spcBef>
                <a:spcPts val="600"/>
              </a:spcBef>
              <a:defRPr/>
            </a:pPr>
            <a:r>
              <a:rPr lang="es-ES" dirty="0">
                <a:solidFill>
                  <a:prstClr val="black"/>
                </a:solidFill>
              </a:rPr>
              <a:t>Hasta mayo de 2023, 41 estados (incluyendo el Distrito de Columbia) han adoptado la ampliación de la cobertura de Medicaid a los adultos con ingresos por debajo del 138 % del FPL. Esos estados son</a:t>
            </a:r>
            <a:r>
              <a:rPr lang="en-US" dirty="0">
                <a:solidFill>
                  <a:prstClr val="black"/>
                </a:solidFill>
              </a:rPr>
              <a:t>: AK, AR, AZ, CA, CO, CT, DE, HI, IA, ID, IL, IN, KY, LA, MA, MD, ME, MI, MN, MO, MT, NC, ND, NE, NH, NJ, NM, NV, NY, OH, OK, OR, PA, RI, SD, UT, VA, VT, WA, WV, and D.C. </a:t>
            </a:r>
          </a:p>
          <a:p>
            <a:pPr defTabSz="1021530" fontAlgn="base">
              <a:spcBef>
                <a:spcPts val="600"/>
              </a:spcBef>
              <a:defRPr/>
            </a:pPr>
            <a:r>
              <a:rPr lang="en-US" b="1" dirty="0">
                <a:solidFill>
                  <a:prstClr val="black"/>
                </a:solidFill>
              </a:rPr>
              <a:t>NOTAS</a:t>
            </a:r>
            <a:r>
              <a:rPr lang="en-US" dirty="0">
                <a:solidFill>
                  <a:prstClr val="black"/>
                </a:solidFill>
              </a:rPr>
              <a:t>:</a:t>
            </a:r>
            <a:r>
              <a:rPr lang="en-US" b="1" dirty="0">
                <a:solidFill>
                  <a:prstClr val="black"/>
                </a:solidFill>
              </a:rPr>
              <a:t> </a:t>
            </a:r>
            <a:r>
              <a:rPr lang="es-ES" dirty="0">
                <a:solidFill>
                  <a:prstClr val="black"/>
                </a:solidFill>
              </a:rPr>
              <a:t>UT amplió la cobertura al grupo de adultos a través de una demostración 1115. SD adoptó la ampliación y tiene programado implementarla en julio de 2023. NC adoptó la ampliación y ha propuesto implementarla antes del 1 de junio de 2023. Los territorios estadounidenses de Guam, Puerto Rico y las Islas Vírgenes Estadounidenses también tienen programas de ampliación, pero no se muestran en el mapa</a:t>
            </a:r>
            <a:r>
              <a:rPr lang="en-US" dirty="0">
                <a:solidFill>
                  <a:prstClr val="black"/>
                </a:solidFill>
              </a:rPr>
              <a:t>. </a:t>
            </a:r>
          </a:p>
          <a:p>
            <a:pPr defTabSz="1021530" fontAlgn="base">
              <a:spcBef>
                <a:spcPts val="600"/>
              </a:spcBef>
              <a:defRPr/>
            </a:pPr>
            <a:r>
              <a:rPr lang="en-US" b="1" dirty="0">
                <a:solidFill>
                  <a:prstClr val="black"/>
                </a:solidFill>
              </a:rPr>
              <a:t>Fuente</a:t>
            </a:r>
            <a:r>
              <a:rPr lang="en-US" dirty="0">
                <a:solidFill>
                  <a:prstClr val="black"/>
                </a:solidFill>
              </a:rPr>
              <a:t>: </a:t>
            </a:r>
            <a:r>
              <a:rPr lang="en-US" dirty="0">
                <a:solidFill>
                  <a:prstClr val="black"/>
                </a:solidFill>
                <a:hlinkClick r:id="rId3"/>
              </a:rPr>
              <a:t>kff.org/medicaid/issue-brief/status-of-state-medicaid-expansion-decisions-interactive-map/</a:t>
            </a:r>
            <a:endParaRPr lang="en-US" dirty="0">
              <a:solidFill>
                <a:prstClr val="black"/>
              </a:solidFill>
            </a:endParaRPr>
          </a:p>
          <a:p>
            <a:pPr defTabSz="1021530" fontAlgn="base">
              <a:spcBef>
                <a:spcPts val="600"/>
              </a:spcBef>
              <a:defRPr/>
            </a:pPr>
            <a:endParaRPr lang="en-US" dirty="0"/>
          </a:p>
        </p:txBody>
      </p:sp>
    </p:spTree>
    <p:extLst>
      <p:ext uri="{BB962C8B-B14F-4D97-AF65-F5344CB8AC3E}">
        <p14:creationId xmlns:p14="http://schemas.microsoft.com/office/powerpoint/2010/main" val="239566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6" y="3936493"/>
            <a:ext cx="6051550" cy="5525559"/>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marL="120650" indent="-120650" defTabSz="1021679">
              <a:spcAft>
                <a:spcPts val="600"/>
              </a:spcAft>
              <a:buFont typeface="Wingdings" panose="05000000000000000000" pitchFamily="2" charset="2"/>
              <a:buChar char="§"/>
              <a:defRPr/>
            </a:pPr>
            <a:r>
              <a:rPr lang="es-ES" dirty="0">
                <a:solidFill>
                  <a:prstClr val="black"/>
                </a:solidFill>
              </a:rPr>
              <a:t>Si su estado no ha ampliado Medicaid a los adultos con ingresos limitados, es posible que no califique para Medicaid o un plan de seguro privado de costo reducido en el Marketplace de Seguros Médicos (</a:t>
            </a:r>
            <a:r>
              <a:rPr lang="en-US" dirty="0">
                <a:solidFill>
                  <a:prstClr val="black"/>
                </a:solidFill>
              </a:rPr>
              <a:t>Health Insurance Marketplace®). </a:t>
            </a:r>
            <a:r>
              <a:rPr lang="es-ES" dirty="0">
                <a:solidFill>
                  <a:prstClr val="black"/>
                </a:solidFill>
              </a:rPr>
              <a:t>La sección 9814 del Plan de Rescate Americano proporciona un aumento de 5 puntos porcentuales al FMAP de un estado que recién comienza a expandir la cobertura de Medicaid. El mayor FMAP dura 2 años después de que la ampliación entra en vigencia</a:t>
            </a:r>
            <a:r>
              <a:rPr lang="en-US" dirty="0"/>
              <a:t>.</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s-ES" dirty="0">
                <a:solidFill>
                  <a:prstClr val="black"/>
                </a:solidFill>
              </a:rPr>
              <a:t>Si sus ingresos son más del 100% del FPL (en 2023, esto es aproximadamente $14,580 al año para una persona soltera, o aproximadamente $30,000 para una familia de 4), puede comprar un seguro médico privado en el Marketplace y puede calificar para costos más bajos según el tamaño y los ingresos de su hogar</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Si sus ingresos son menos del 100 % del FPL, es posible que no califique para costos más bajos para la cobertura del Marketplace según sus ingresos. Sin embargo, puede ser elegible para Medicaid, según las reglas de elegibilidad existentes de su estado</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Si sus ingresos son menos del 100 % del FPL y vive en un estado sin expansión, puede caer en una falta de cobertura. Esto significa que sus ingresos pueden ser demasiado altos para calificar para Medicaid según las normas de su estado, y demasiado bajos para calificar para recibir ayuda para comprar cobertura en el Marketplace. Sin embargo, si tiene 30 años o más, puede solicitar una exención por dificultades e inscribirse en un plan catastrófico. Si tiene menos de 30 años, puede inscribirse en un plan catastrófico sin una exención por dificultades. Los planes catastróficos tienen primas mensuales bajas y deducibles muy altos. Pueden ser una forma asequible de protegerse de los peores escenarios, como enfermarse o lesionarse gravemente. Pero usted mismo paga la mayoría de los gastos médicos de rutina</a:t>
            </a:r>
            <a:r>
              <a:rPr lang="en-US" dirty="0">
                <a:solidFill>
                  <a:prstClr val="black"/>
                </a:solidFill>
              </a:rPr>
              <a:t>. </a:t>
            </a:r>
          </a:p>
          <a:p>
            <a:pPr defTabSz="1021679">
              <a:spcAft>
                <a:spcPts val="600"/>
              </a:spcAft>
              <a:defRPr/>
            </a:pPr>
            <a:r>
              <a:rPr lang="es-ES" dirty="0">
                <a:solidFill>
                  <a:prstClr val="black"/>
                </a:solidFill>
              </a:rPr>
              <a:t>Para obtener más información sobre la expansión de Medicaid, visite</a:t>
            </a:r>
            <a:r>
              <a:rPr lang="en-US" dirty="0">
                <a:solidFill>
                  <a:prstClr val="black"/>
                </a:solidFill>
              </a:rPr>
              <a:t> </a:t>
            </a:r>
            <a:r>
              <a:rPr lang="en-US" sz="1200" kern="1200" dirty="0">
                <a:solidFill>
                  <a:srgbClr val="0A5EC6"/>
                </a:solidFill>
                <a:latin typeface="+mn-lt"/>
                <a:ea typeface="+mn-ea"/>
                <a:cs typeface="+mn-cs"/>
              </a:rPr>
              <a:t>cuidadodesalud.gov/es/</a:t>
            </a:r>
            <a:r>
              <a:rPr lang="en-US" sz="1200" kern="1200" dirty="0" err="1">
                <a:solidFill>
                  <a:srgbClr val="0A5EC6"/>
                </a:solidFill>
                <a:latin typeface="+mn-lt"/>
                <a:ea typeface="+mn-ea"/>
                <a:cs typeface="+mn-cs"/>
              </a:rPr>
              <a:t>medicaid</a:t>
            </a:r>
            <a:r>
              <a:rPr lang="en-US" sz="1200" kern="1200" dirty="0">
                <a:solidFill>
                  <a:srgbClr val="0A5EC6"/>
                </a:solidFill>
                <a:latin typeface="+mn-lt"/>
                <a:ea typeface="+mn-ea"/>
                <a:cs typeface="+mn-cs"/>
              </a:rPr>
              <a:t>-chip/</a:t>
            </a:r>
            <a:r>
              <a:rPr lang="en-US" sz="1200" kern="1200" dirty="0" err="1">
                <a:solidFill>
                  <a:srgbClr val="0A5EC6"/>
                </a:solidFill>
                <a:latin typeface="+mn-lt"/>
                <a:ea typeface="+mn-ea"/>
                <a:cs typeface="+mn-cs"/>
              </a:rPr>
              <a:t>medicaid</a:t>
            </a:r>
            <a:r>
              <a:rPr lang="en-US" sz="1200" kern="1200" dirty="0">
                <a:solidFill>
                  <a:srgbClr val="0A5EC6"/>
                </a:solidFill>
                <a:latin typeface="+mn-lt"/>
                <a:ea typeface="+mn-ea"/>
                <a:cs typeface="+mn-cs"/>
              </a:rPr>
              <a:t>-expansion-and-you</a:t>
            </a:r>
            <a:r>
              <a:rPr lang="en-US" dirty="0">
                <a:solidFill>
                  <a:prstClr val="black"/>
                </a:solidFill>
              </a:rPr>
              <a:t>.</a:t>
            </a:r>
          </a:p>
          <a:p>
            <a:pPr defTabSz="1021679">
              <a:spcAft>
                <a:spcPts val="600"/>
              </a:spcAft>
              <a:defRPr/>
            </a:pPr>
            <a:r>
              <a:rPr lang="es-ES" dirty="0">
                <a:solidFill>
                  <a:prstClr val="black"/>
                </a:solidFill>
              </a:rPr>
              <a:t>Para ver las Pautas de pobreza del Departamento de Salud y Servicios Humanos (HHS) para 2023, visite</a:t>
            </a:r>
            <a:r>
              <a:rPr lang="en-US" dirty="0">
                <a:solidFill>
                  <a:prstClr val="black"/>
                </a:solidFill>
              </a:rPr>
              <a:t> </a:t>
            </a:r>
            <a:r>
              <a:rPr lang="en-US" dirty="0">
                <a:solidFill>
                  <a:prstClr val="black"/>
                </a:solidFill>
                <a:hlinkClick r:id="rId3"/>
              </a:rPr>
              <a:t>aspe.hhs.gov/topics/poverty-economic-mobility/poverty-guidelines</a:t>
            </a:r>
            <a:r>
              <a:rPr lang="en-US" dirty="0">
                <a:solidFill>
                  <a:prstClr val="black"/>
                </a:solidFill>
              </a:rPr>
              <a:t>.</a:t>
            </a:r>
          </a:p>
          <a:p>
            <a:pPr defTabSz="1021679">
              <a:spcAft>
                <a:spcPts val="600"/>
              </a:spcAft>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566355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242304" cy="5549414"/>
          </a:xfrm>
        </p:spPr>
        <p:txBody>
          <a:bodyPr/>
          <a:lstStyle/>
          <a:p>
            <a:pPr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Los estados pueden optar por utilizar el modelo de aplicación única y simplificada desarrollado por CMS, o pueden desarrollar una aplicación alternativa única y simplificada y enviar la solicitud para la aprobación de CMS. Las personas deben poder enviar una sola solicitud para todos los programas de asequibilidad de seguros de salud y poder presentar la solicitud en línea, por teléfono, por correo o en persona. A través de la solicitud única, las personas y las familias pueden solicitar lo siguiente</a:t>
            </a:r>
            <a:r>
              <a:rPr lang="en-US" sz="1100" dirty="0">
                <a:solidFill>
                  <a:prstClr val="black"/>
                </a:solidFill>
              </a:rPr>
              <a:t>:</a:t>
            </a:r>
          </a:p>
          <a:p>
            <a:pPr marL="120650" indent="-120650" defTabSz="1021679">
              <a:spcAft>
                <a:spcPts val="600"/>
              </a:spcAft>
              <a:buFont typeface="Wingdings" panose="05000000000000000000" pitchFamily="2" charset="2"/>
              <a:buChar char="§"/>
              <a:defRPr/>
            </a:pPr>
            <a:r>
              <a:rPr lang="es-ES" sz="1100" dirty="0">
                <a:solidFill>
                  <a:prstClr val="black"/>
                </a:solidFill>
              </a:rPr>
              <a:t>Medicaid, CHIP y el Programa de salud básico (BHP, por sus siglas en inglés) (si su estado lo ofrece; se describe en mayor detalle más adelante en la presentación</a:t>
            </a:r>
            <a:r>
              <a:rPr lang="en-US" sz="1100" dirty="0">
                <a:solidFill>
                  <a:prstClr val="black"/>
                </a:solidFill>
              </a:rPr>
              <a:t>)</a:t>
            </a:r>
          </a:p>
          <a:p>
            <a:pPr marL="120650" indent="-120650" defTabSz="1021679">
              <a:spcAft>
                <a:spcPts val="600"/>
              </a:spcAft>
              <a:buFont typeface="Wingdings" panose="05000000000000000000" pitchFamily="2" charset="2"/>
              <a:buChar char="§"/>
              <a:defRPr/>
            </a:pPr>
            <a:r>
              <a:rPr lang="es-ES" sz="1100" dirty="0">
                <a:solidFill>
                  <a:prstClr val="black"/>
                </a:solidFill>
              </a:rPr>
              <a:t>Un plan y subsidios del Marketplace, incluyendo</a:t>
            </a:r>
            <a:r>
              <a:rPr lang="en-US" sz="1100" dirty="0">
                <a:solidFill>
                  <a:prstClr val="black"/>
                </a:solidFill>
              </a:rPr>
              <a:t>:</a:t>
            </a:r>
          </a:p>
          <a:p>
            <a:pPr marL="228600" lvl="1" indent="-107950" defTabSz="1021474">
              <a:spcAft>
                <a:spcPts val="600"/>
              </a:spcAft>
              <a:buFont typeface="Arial" panose="020B0604020202020204" pitchFamily="34" charset="0"/>
              <a:buChar char="•"/>
              <a:defRPr/>
            </a:pPr>
            <a:r>
              <a:rPr lang="es-ES" sz="1100" dirty="0">
                <a:solidFill>
                  <a:prstClr val="black"/>
                </a:solidFill>
              </a:rPr>
              <a:t>Créditos fiscales para las primas (que pueden reducir lo que paga por un plan del Marketplace)</a:t>
            </a:r>
          </a:p>
          <a:p>
            <a:pPr marL="228600" lvl="1" indent="-107950" defTabSz="1021474">
              <a:spcAft>
                <a:spcPts val="600"/>
              </a:spcAft>
              <a:buFont typeface="Arial" panose="020B0604020202020204" pitchFamily="34" charset="0"/>
              <a:buChar char="•"/>
              <a:defRPr/>
            </a:pPr>
            <a:r>
              <a:rPr lang="es-ES" sz="1100" dirty="0">
                <a:solidFill>
                  <a:prstClr val="black"/>
                </a:solidFill>
              </a:rPr>
              <a:t>Reducciones de gastos compartidos (que son descuentos que reducen sus gastos de bolsillo por deducibles, </a:t>
            </a:r>
            <a:r>
              <a:rPr lang="es-ES" sz="1100" dirty="0" err="1">
                <a:solidFill>
                  <a:prstClr val="black"/>
                </a:solidFill>
              </a:rPr>
              <a:t>coseguro</a:t>
            </a:r>
            <a:r>
              <a:rPr lang="es-ES" sz="1100" dirty="0">
                <a:solidFill>
                  <a:prstClr val="black"/>
                </a:solidFill>
              </a:rPr>
              <a:t> y copagos)</a:t>
            </a:r>
          </a:p>
          <a:p>
            <a:pPr defTabSz="1021679">
              <a:spcAft>
                <a:spcPts val="600"/>
              </a:spcAft>
              <a:defRPr/>
            </a:pPr>
            <a:r>
              <a:rPr lang="es-ES" sz="1100" dirty="0">
                <a:solidFill>
                  <a:prstClr val="black"/>
                </a:solidFill>
              </a:rPr>
              <a:t>Una vez que se determina su elegibilidad, es posible que pueda inscribirse en la cobertura de inmediato, según los programas y el proceso de inscripción de su estado. Si está inscrito en un plan del Marketplace y sus ingresos o su hogar cambian, debe actualizar su solicitud tan pronto como sea posible. Los cambios en los ingresos, el tamaño de la familia, o el recibir ofertas de otras coberturas médicas pueden afectar la cobertura o el ahorro para el que usted sea elegible. Puede actualizar su solicitud en línea, por teléfono o en persona, </a:t>
            </a:r>
            <a:r>
              <a:rPr lang="es-ES" sz="1100" b="1" dirty="0">
                <a:solidFill>
                  <a:prstClr val="black"/>
                </a:solidFill>
              </a:rPr>
              <a:t>pero no por correo</a:t>
            </a:r>
            <a:r>
              <a:rPr lang="es-ES" sz="1100" dirty="0">
                <a:solidFill>
                  <a:prstClr val="black"/>
                </a:solidFill>
              </a:rPr>
              <a:t>. </a:t>
            </a:r>
          </a:p>
          <a:p>
            <a:pPr defTabSz="1021679">
              <a:spcAft>
                <a:spcPts val="600"/>
              </a:spcAft>
              <a:defRPr/>
            </a:pPr>
            <a:r>
              <a:rPr lang="es-ES" sz="1100" dirty="0">
                <a:solidFill>
                  <a:prstClr val="black"/>
                </a:solidFill>
              </a:rPr>
              <a:t>Para obtener más información sobre cómo informar cambios en los ingresos en su solicitud del Marketplace, visite</a:t>
            </a:r>
            <a:r>
              <a:rPr lang="en-US" sz="1100" dirty="0">
                <a:solidFill>
                  <a:prstClr val="black"/>
                </a:solidFill>
              </a:rPr>
              <a:t> </a:t>
            </a:r>
            <a:r>
              <a:rPr lang="en-US" sz="1100" dirty="0">
                <a:solidFill>
                  <a:prstClr val="black"/>
                </a:solidFill>
                <a:hlinkClick r:id="rId3"/>
              </a:rPr>
              <a:t>HealthCare.gov/reporting-changes/how-to-report-changes</a:t>
            </a:r>
            <a:r>
              <a:rPr lang="en-US" sz="1100" dirty="0">
                <a:solidFill>
                  <a:prstClr val="black"/>
                </a:solidFill>
              </a:rPr>
              <a:t>.</a:t>
            </a:r>
          </a:p>
          <a:p>
            <a:pPr defTabSz="1021679">
              <a:spcAft>
                <a:spcPts val="600"/>
              </a:spcAft>
              <a:defRPr/>
            </a:pPr>
            <a:r>
              <a:rPr lang="es-ES" sz="1100" dirty="0">
                <a:solidFill>
                  <a:prstClr val="black"/>
                </a:solidFill>
              </a:rPr>
              <a:t>Puede solicitar Medicaid y CHIP en cualquier momento del año. Si califica, se podrá inscribir inmediatamente</a:t>
            </a:r>
            <a:r>
              <a:rPr lang="en-US" sz="1100" dirty="0">
                <a:solidFill>
                  <a:prstClr val="black"/>
                </a:solidFill>
              </a:rPr>
              <a:t>. </a:t>
            </a:r>
          </a:p>
          <a:p>
            <a:pPr defTabSz="1021679">
              <a:spcAft>
                <a:spcPts val="600"/>
              </a:spcAft>
              <a:defRPr/>
            </a:pPr>
            <a:r>
              <a:rPr lang="es-ES" sz="1100" dirty="0">
                <a:solidFill>
                  <a:prstClr val="black"/>
                </a:solidFill>
              </a:rPr>
              <a:t>También puede solicitar CHIP en cualquier momento de un año calendario.</a:t>
            </a:r>
          </a:p>
          <a:p>
            <a:pPr defTabSz="1021679">
              <a:spcAft>
                <a:spcPts val="600"/>
              </a:spcAft>
              <a:defRPr/>
            </a:pPr>
            <a:r>
              <a:rPr lang="en-US" sz="1100" dirty="0" err="1">
                <a:solidFill>
                  <a:prstClr val="black"/>
                </a:solidFill>
              </a:rPr>
              <a:t>Citas</a:t>
            </a:r>
            <a:r>
              <a:rPr lang="en-US" sz="1100" dirty="0">
                <a:solidFill>
                  <a:prstClr val="black"/>
                </a:solidFill>
              </a:rPr>
              <a:t>: </a:t>
            </a:r>
            <a:r>
              <a:rPr lang="en-US" sz="1100" dirty="0">
                <a:solidFill>
                  <a:prstClr val="black"/>
                </a:solidFill>
                <a:hlinkClick r:id="rId4"/>
              </a:rPr>
              <a:t>eCFR.gov/current/title-42/chapter-IV/subchapter-C/part-435/subpart-J/subject-group-ECFR9b4bff9082050a1/section-435.907</a:t>
            </a:r>
            <a:r>
              <a:rPr lang="en-US" sz="1100" dirty="0">
                <a:solidFill>
                  <a:prstClr val="black"/>
                </a:solidFill>
              </a:rPr>
              <a:t>;</a:t>
            </a:r>
          </a:p>
          <a:p>
            <a:pPr defTabSz="1021679">
              <a:spcAft>
                <a:spcPts val="600"/>
              </a:spcAft>
              <a:defRPr/>
            </a:pPr>
            <a:r>
              <a:rPr lang="en-US" sz="1100" dirty="0">
                <a:solidFill>
                  <a:prstClr val="black"/>
                </a:solidFill>
                <a:hlinkClick r:id="rId5"/>
              </a:rPr>
              <a:t>eCFR.gov/current/title-42/chapter-IV/subchapter-C/part-435/subpart-J/subject-group-ECFR9b4bff9082050a1/section-435.909</a:t>
            </a:r>
            <a:r>
              <a:rPr lang="en-US" sz="1100" dirty="0">
                <a:solidFill>
                  <a:prstClr val="black"/>
                </a:solidFill>
              </a:rPr>
              <a:t>; </a:t>
            </a:r>
            <a:r>
              <a:rPr lang="fr-FR" sz="1100" dirty="0" err="1">
                <a:hlinkClick r:id="rId4"/>
              </a:rPr>
              <a:t>eCFR</a:t>
            </a:r>
            <a:r>
              <a:rPr lang="fr-FR" sz="1100" dirty="0">
                <a:hlinkClick r:id="rId4"/>
              </a:rPr>
              <a:t> :: 42 CFR 435.907 -- Application.</a:t>
            </a:r>
            <a:endParaRPr lang="en-US" sz="1100" dirty="0">
              <a:solidFill>
                <a:prstClr val="black"/>
              </a:solidFill>
            </a:endParaRPr>
          </a:p>
          <a:p>
            <a:endParaRPr lang="en-US" sz="1100" dirty="0"/>
          </a:p>
        </p:txBody>
      </p:sp>
    </p:spTree>
    <p:extLst>
      <p:ext uri="{BB962C8B-B14F-4D97-AF65-F5344CB8AC3E}">
        <p14:creationId xmlns:p14="http://schemas.microsoft.com/office/powerpoint/2010/main" val="3372840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5573268"/>
          </a:xfrm>
        </p:spPr>
        <p:txBody>
          <a:bodyPr/>
          <a:lstStyle/>
          <a:p>
            <a:pPr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Algunos estados dependen del Marketplace facilitado federalmente (FFM, por sus siglas en inglés) (alojado en </a:t>
            </a:r>
            <a:r>
              <a:rPr lang="en-US" sz="1100" dirty="0">
                <a:solidFill>
                  <a:prstClr val="black"/>
                </a:solidFill>
                <a:hlinkClick r:id="rId3"/>
              </a:rPr>
              <a:t>CuidadoDeSalud.gov</a:t>
            </a:r>
            <a:r>
              <a:rPr lang="es-ES" sz="1100" dirty="0">
                <a:solidFill>
                  <a:prstClr val="black"/>
                </a:solidFill>
              </a:rPr>
              <a:t>)  para determinar la elegibilidad de una persona para los planes del Marketplace y los ahorros de costos, como créditos fiscales y reducciones de gastos compartidos para ayudar a pagar por esos planes.</a:t>
            </a:r>
            <a:r>
              <a:rPr lang="en-US" sz="1100" dirty="0">
                <a:solidFill>
                  <a:prstClr val="black"/>
                </a:solidFill>
              </a:rPr>
              <a:t> </a:t>
            </a:r>
          </a:p>
          <a:p>
            <a:pPr defTabSz="1021679">
              <a:spcAft>
                <a:spcPts val="600"/>
              </a:spcAft>
              <a:defRPr/>
            </a:pPr>
            <a:r>
              <a:rPr lang="es-ES" sz="1100" dirty="0">
                <a:solidFill>
                  <a:prstClr val="black"/>
                </a:solidFill>
              </a:rPr>
              <a:t>Estos estados tienen 2 opciones para coordinarse con el Marketplace para determinar la elegibilidad para Medicaid y CHIP</a:t>
            </a:r>
            <a:r>
              <a:rPr lang="en-US" sz="1100" dirty="0">
                <a:solidFill>
                  <a:prstClr val="black"/>
                </a:solidFill>
              </a:rPr>
              <a:t>:</a:t>
            </a:r>
          </a:p>
          <a:p>
            <a:pPr marL="233363" indent="-233363" defTabSz="1021679">
              <a:spcAft>
                <a:spcPts val="600"/>
              </a:spcAft>
              <a:buFont typeface="+mj-lt"/>
              <a:buAutoNum type="arabicPeriod"/>
              <a:defRPr/>
            </a:pPr>
            <a:r>
              <a:rPr lang="es-ES" sz="1100" dirty="0">
                <a:solidFill>
                  <a:prstClr val="black"/>
                </a:solidFill>
              </a:rPr>
              <a:t>"Modelo de Determinación": el estado delega la autoridad al FFM para tomar las determinaciones finales de elegibilidad para Medicaid con base en MAGI. Si el FFM determina que un solicitante es elegible para Medicaid con base en MAGI, se envía una cuenta electrónica al estado a través de una interfaz electrónica segura. El estado acepta las determinaciones de elegibilidad del FFM, e inscribe a la persona en la cobertura. En los casos en que el FFM no puede verificar la información provista por los solicitantes, se envía una cuenta electrónica al estado y el estado es responsable de resolver cualquier incongruencia</a:t>
            </a:r>
            <a:r>
              <a:rPr lang="en-US" sz="1100" dirty="0">
                <a:solidFill>
                  <a:prstClr val="black"/>
                </a:solidFill>
              </a:rPr>
              <a:t>.</a:t>
            </a:r>
          </a:p>
          <a:p>
            <a:pPr marL="233363" indent="-233363" defTabSz="1021679">
              <a:spcAft>
                <a:spcPts val="600"/>
              </a:spcAft>
              <a:buFont typeface="+mj-lt"/>
              <a:buAutoNum type="arabicPeriod"/>
              <a:defRPr/>
            </a:pPr>
            <a:r>
              <a:rPr lang="es-ES" sz="1100" dirty="0">
                <a:solidFill>
                  <a:prstClr val="black"/>
                </a:solidFill>
              </a:rPr>
              <a:t>"Modelo de evaluación": el Marketplace realiza la evaluación inicial de elegibilidad de la persona para Medicaid/CHIP y envía una cuenta electrónica al estado si la persona parece ser elegible para Medicaid en base a MAGI. Sin embargo, los estados hacen la determinación final para la elegibilidad e inscriben a los individuos, de ser elegibles</a:t>
            </a:r>
            <a:r>
              <a:rPr lang="en-US" sz="1100" dirty="0">
                <a:solidFill>
                  <a:prstClr val="black"/>
                </a:solidFill>
              </a:rPr>
              <a:t>. </a:t>
            </a:r>
          </a:p>
          <a:p>
            <a:pPr defTabSz="1021679">
              <a:spcAft>
                <a:spcPts val="600"/>
              </a:spcAft>
              <a:defRPr/>
            </a:pPr>
            <a:r>
              <a:rPr lang="es-ES" sz="1100" dirty="0">
                <a:solidFill>
                  <a:prstClr val="black"/>
                </a:solidFill>
              </a:rPr>
              <a:t>La solicitud del FFM también se evaluará para la potencial elegibilidad para Medicaid sobre una base no de MAGI y se derivará a esos solicitantes al estado para obtener una determinación de elegibilidad final y la inscripción, si fuera apropiado</a:t>
            </a:r>
            <a:r>
              <a:rPr lang="en-US" sz="1100" dirty="0">
                <a:solidFill>
                  <a:prstClr val="black"/>
                </a:solidFill>
              </a:rPr>
              <a:t>.</a:t>
            </a:r>
          </a:p>
          <a:p>
            <a:pPr defTabSz="1021679">
              <a:spcAft>
                <a:spcPts val="600"/>
              </a:spcAft>
              <a:defRPr/>
            </a:pPr>
            <a:r>
              <a:rPr lang="en-US" sz="1100" b="1" dirty="0">
                <a:solidFill>
                  <a:prstClr val="black"/>
                </a:solidFill>
              </a:rPr>
              <a:t>NOTA:</a:t>
            </a:r>
            <a:r>
              <a:rPr lang="en-US" sz="1100" dirty="0">
                <a:solidFill>
                  <a:prstClr val="black"/>
                </a:solidFill>
              </a:rPr>
              <a:t> </a:t>
            </a:r>
            <a:r>
              <a:rPr lang="es-ES" sz="1100" dirty="0">
                <a:solidFill>
                  <a:prstClr val="black"/>
                </a:solidFill>
              </a:rPr>
              <a:t>Algunos estados no usan el FFM y, en cambio, tienen un Marketplace con base en el estado. Parte de esos estados sigue uno de los 2 modelos antes descritos para coordinar entre el Marketplace con base en el estado y la agencia Medicaid, mientras que otros tienen sistemas de elegibilidad integrados en los que un único motor de normas determina la elegibilidad para Medicaid, CHIP y subsidios. Visite</a:t>
            </a:r>
            <a:r>
              <a:rPr lang="en-US" sz="1100" dirty="0">
                <a:solidFill>
                  <a:prstClr val="black"/>
                </a:solidFill>
              </a:rPr>
              <a:t> </a:t>
            </a:r>
            <a:r>
              <a:rPr lang="en-US" sz="1100" dirty="0">
                <a:solidFill>
                  <a:prstClr val="black"/>
                </a:solidFill>
                <a:hlinkClick r:id="rId4"/>
              </a:rPr>
              <a:t>Medicaid.gov/medicaid/national-medicaid-chip-program-information/medicaid-chip-enrollment-data/medicaid-chip-marketplace-interactions/index.html</a:t>
            </a:r>
            <a:r>
              <a:rPr lang="en-US" sz="1100" dirty="0">
                <a:solidFill>
                  <a:prstClr val="black"/>
                </a:solidFill>
              </a:rPr>
              <a:t> </a:t>
            </a:r>
            <a:r>
              <a:rPr lang="es-ES" sz="1100" dirty="0">
                <a:solidFill>
                  <a:prstClr val="black"/>
                </a:solidFill>
              </a:rPr>
              <a:t>para ver una lista de los estados y el modelo que usa cada uno</a:t>
            </a:r>
            <a:r>
              <a:rPr lang="en-US" sz="1100" dirty="0">
                <a:solidFill>
                  <a:prstClr val="black"/>
                </a:solidFill>
              </a:rPr>
              <a:t>.</a:t>
            </a:r>
          </a:p>
          <a:p>
            <a:pPr defTabSz="1021679">
              <a:spcAft>
                <a:spcPts val="600"/>
              </a:spcAft>
              <a:defRPr/>
            </a:pPr>
            <a:endParaRPr lang="en-US" sz="1100" dirty="0">
              <a:solidFill>
                <a:prstClr val="black"/>
              </a:solidFill>
            </a:endParaRPr>
          </a:p>
          <a:p>
            <a:endParaRPr lang="en-US" sz="1100" dirty="0"/>
          </a:p>
        </p:txBody>
      </p:sp>
    </p:spTree>
    <p:extLst>
      <p:ext uri="{BB962C8B-B14F-4D97-AF65-F5344CB8AC3E}">
        <p14:creationId xmlns:p14="http://schemas.microsoft.com/office/powerpoint/2010/main" val="63194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3780473"/>
          </a:xfrm>
        </p:spPr>
        <p:txBody>
          <a:bodyPr/>
          <a:lstStyle/>
          <a:p>
            <a:pPr defTabSz="1021679">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s-ES" dirty="0">
                <a:solidFill>
                  <a:prstClr val="black"/>
                </a:solidFill>
              </a:rPr>
              <a:t>Estos materiales son para capacitadores o personas que brindan información, que están familiarizadas con los programas de Medicare y Medicaid y con CHIP y que usan la información para sus presentaciones. </a:t>
            </a:r>
          </a:p>
          <a:p>
            <a:pPr defTabSz="1021679">
              <a:spcBef>
                <a:spcPts val="600"/>
              </a:spcBef>
              <a:defRPr/>
            </a:pPr>
            <a:r>
              <a:rPr lang="es-ES" dirty="0">
                <a:solidFill>
                  <a:prstClr val="black"/>
                </a:solidFill>
              </a:rPr>
              <a:t>Este módulo consta de 79 diapositivas con notas del orador e incluye preguntas para comprobar conocimientos. La presentación dura 50 minutos.</a:t>
            </a:r>
          </a:p>
          <a:p>
            <a:pPr defTabSz="1021679">
              <a:spcBef>
                <a:spcPts val="600"/>
              </a:spcBef>
              <a:defRPr/>
            </a:pPr>
            <a:r>
              <a:rPr lang="en-US" b="1" dirty="0">
                <a:solidFill>
                  <a:prstClr val="black"/>
                </a:solidFill>
              </a:rPr>
              <a:t>NOTA:</a:t>
            </a:r>
            <a:r>
              <a:rPr lang="en-US" dirty="0">
                <a:solidFill>
                  <a:prstClr val="black"/>
                </a:solidFill>
              </a:rPr>
              <a:t> </a:t>
            </a:r>
            <a:r>
              <a:rPr lang="es-ES" dirty="0">
                <a:solidFill>
                  <a:prstClr val="black"/>
                </a:solidFill>
              </a:rPr>
              <a:t>Este módulo brinda información a nivel nacional. Cuando dé la presentación, quizá desee brindar información específica del estado en cuestión. Los apéndices A-D le brindan una oportunidad de investigar y presentar información local</a:t>
            </a:r>
            <a:r>
              <a:rPr lang="en-US" dirty="0">
                <a:solidFill>
                  <a:prstClr val="black"/>
                </a:solidFill>
              </a:rPr>
              <a:t>. </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27106" y="3841189"/>
            <a:ext cx="6681694" cy="5643053"/>
          </a:xfrm>
        </p:spPr>
        <p:txBody>
          <a:bodyPr/>
          <a:lstStyle/>
          <a:p>
            <a:pPr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Las regulaciones de Medicaid y CHIP describen procesos simplificados de solicitud, inscripción y renovación para estados, solicitantes y personas que obtienen Medicaid</a:t>
            </a:r>
            <a:r>
              <a:rPr lang="en-US" sz="1100" dirty="0">
                <a:solidFill>
                  <a:prstClr val="black"/>
                </a:solidFill>
              </a:rPr>
              <a:t>. </a:t>
            </a:r>
          </a:p>
          <a:p>
            <a:pPr marL="117475" indent="-117475" defTabSz="1021679">
              <a:spcAft>
                <a:spcPts val="600"/>
              </a:spcAft>
              <a:buFont typeface="Wingdings" panose="05000000000000000000" pitchFamily="2" charset="2"/>
              <a:buChar char="§"/>
              <a:defRPr/>
            </a:pPr>
            <a:r>
              <a:rPr lang="es-ES" sz="1100" dirty="0">
                <a:solidFill>
                  <a:prstClr val="black"/>
                </a:solidFill>
              </a:rPr>
              <a:t>Los solicitantes brindan información sobre sus factores de elegibilidad, como la composición del hogar, la residencia estatal y los ingresos. El estado verifica la información. Las verificaciones de elegibilidad se basan principalmente en fuentes de datos electrónicos confiables, excepto cuando la ley requiera otros procedimientos (como información de ciudadanía y del estatus migratorio). Los estados tienen la flexibilidad de aceptar declaraciones juradas de información sin que se requiera una verificación adicional para una determinación de elegibilidad. Los estados tienen flexibilidad para determinar qué fuentes de datos utilizan, con algunas excepciones. Los estados entonces dependen de los datos que obtienen de esas fuentes para verificar cosas como ingresos, residencia y otros factores antes de solicitarles más información a los solicitantes</a:t>
            </a:r>
            <a:r>
              <a:rPr lang="en-US" sz="1100" dirty="0">
                <a:solidFill>
                  <a:prstClr val="black"/>
                </a:solidFill>
              </a:rPr>
              <a:t>. </a:t>
            </a:r>
          </a:p>
          <a:p>
            <a:pPr marL="117475" lvl="1" indent="-117475" defTabSz="1021679">
              <a:spcAft>
                <a:spcPts val="600"/>
              </a:spcAft>
              <a:buFont typeface="Wingdings" panose="05000000000000000000" pitchFamily="2" charset="2"/>
              <a:buChar char="§"/>
              <a:defRPr/>
            </a:pPr>
            <a:r>
              <a:rPr lang="es-ES" sz="1100" dirty="0">
                <a:solidFill>
                  <a:prstClr val="black"/>
                </a:solidFill>
              </a:rPr>
              <a:t>La Central Federal de Servicios de Datos transmite electrónicamente datos de las agencias federales (para cosas como información sobre impuestos y beneficios del Servicio de Impuestos Internos [IRS, por sus siglas en inglés], el Seguro Social y el Departamento de Seguridad Nacional de los Estados Unidos para la verificación de individuos no ciudadanos</a:t>
            </a:r>
            <a:r>
              <a:rPr lang="en-US" sz="1100" dirty="0">
                <a:solidFill>
                  <a:prstClr val="black"/>
                </a:solidFill>
              </a:rPr>
              <a:t>)</a:t>
            </a:r>
          </a:p>
          <a:p>
            <a:pPr marL="117475" indent="-117475" defTabSz="1021679">
              <a:spcAft>
                <a:spcPts val="600"/>
              </a:spcAft>
              <a:buFont typeface="Wingdings" panose="05000000000000000000" pitchFamily="2" charset="2"/>
              <a:buChar char="§"/>
              <a:defRPr/>
            </a:pPr>
            <a:r>
              <a:rPr lang="es-ES" sz="1100" dirty="0">
                <a:solidFill>
                  <a:prstClr val="black"/>
                </a:solidFill>
              </a:rPr>
              <a:t>En muchos estados, es posible que pueda obtener una determinación de elegibilidad en tiempo real o casi en tiempo real</a:t>
            </a:r>
            <a:r>
              <a:rPr lang="en-US" sz="1100" dirty="0">
                <a:solidFill>
                  <a:prstClr val="black"/>
                </a:solidFill>
              </a:rPr>
              <a:t>. </a:t>
            </a:r>
          </a:p>
          <a:p>
            <a:pPr marL="117475" indent="-117475" defTabSz="1021679">
              <a:spcAft>
                <a:spcPts val="600"/>
              </a:spcAft>
              <a:buFont typeface="Wingdings" panose="05000000000000000000" pitchFamily="2" charset="2"/>
              <a:buChar char="§"/>
              <a:defRPr/>
            </a:pPr>
            <a:r>
              <a:rPr lang="es-ES" sz="1100" dirty="0">
                <a:solidFill>
                  <a:prstClr val="black"/>
                </a:solidFill>
              </a:rPr>
              <a:t>Si es elegible para Medicaid, su cobertura generalmente entra en vigencia en la fecha de su solicitud o el primer día del mes de su solicitud. Su estado también puede cubrir sus beneficios de manera retroactiva hasta 3 meses antes del mes de su solicitud, si hubiera sido elegible durante ese período si hubiera solicitado. Por lo general, su cobertura se detiene al final del mes en el que ya no cumple con los requisitos de elegibilidad</a:t>
            </a:r>
            <a:r>
              <a:rPr lang="en-US" sz="1100" dirty="0">
                <a:solidFill>
                  <a:prstClr val="black"/>
                </a:solidFill>
              </a:rPr>
              <a:t>.</a:t>
            </a:r>
          </a:p>
          <a:p>
            <a:pPr marL="117475" indent="-117475" defTabSz="1021679">
              <a:spcAft>
                <a:spcPts val="600"/>
              </a:spcAft>
              <a:buFont typeface="Wingdings" panose="05000000000000000000" pitchFamily="2" charset="2"/>
              <a:buChar char="§"/>
              <a:defRPr/>
            </a:pPr>
            <a:r>
              <a:rPr lang="es-ES" sz="1100" dirty="0">
                <a:solidFill>
                  <a:prstClr val="black"/>
                </a:solidFill>
              </a:rPr>
              <a:t>Si está inscrito mediante las normas simplificadas basadas en los ingresos, las renovaciones están limitadas a una vez cada 12 meses, a menos que informe un cambio o la agencia tenga información que pueda afectar su elegibilidad</a:t>
            </a:r>
            <a:r>
              <a:rPr lang="en-US" sz="1100" dirty="0">
                <a:solidFill>
                  <a:prstClr val="black"/>
                </a:solidFill>
              </a:rPr>
              <a:t>.</a:t>
            </a:r>
          </a:p>
          <a:p>
            <a:pPr marL="117475" indent="-117475" defTabSz="1021679">
              <a:spcAft>
                <a:spcPts val="600"/>
              </a:spcAft>
              <a:buFont typeface="Wingdings" panose="05000000000000000000" pitchFamily="2" charset="2"/>
              <a:buChar char="§"/>
              <a:defRPr/>
            </a:pPr>
            <a:r>
              <a:rPr lang="es-ES" sz="1100" dirty="0">
                <a:solidFill>
                  <a:prstClr val="black"/>
                </a:solidFill>
              </a:rPr>
              <a:t>Los estados tienen la opción de proporcionarles a los niños 12 meses de elegibilidad continua a través de Medicaid y CHIP, incluso si la familia tiene un cambio de ingresos o de otro tipo durante el año</a:t>
            </a:r>
            <a:r>
              <a:rPr lang="en-US" sz="1100" dirty="0">
                <a:solidFill>
                  <a:prstClr val="black"/>
                </a:solidFill>
              </a:rPr>
              <a:t>.</a:t>
            </a:r>
          </a:p>
          <a:p>
            <a:pPr defTabSz="1021679">
              <a:spcAft>
                <a:spcPts val="600"/>
              </a:spcAft>
              <a:defRPr/>
            </a:pPr>
            <a:r>
              <a:rPr lang="es-ES" sz="1100" dirty="0">
                <a:solidFill>
                  <a:prstClr val="black"/>
                </a:solidFill>
              </a:rPr>
              <a:t>Para ver más información, visite </a:t>
            </a:r>
            <a:r>
              <a:rPr lang="en-US" sz="1100" dirty="0">
                <a:solidFill>
                  <a:prstClr val="black"/>
                </a:solidFill>
              </a:rPr>
              <a:t> </a:t>
            </a:r>
            <a:r>
              <a:rPr lang="en-US" sz="1100" dirty="0">
                <a:solidFill>
                  <a:prstClr val="black"/>
                </a:solidFill>
                <a:hlinkClick r:id="rId3"/>
              </a:rPr>
              <a:t>Medicaid.gov/chip/eligibility/index.html</a:t>
            </a:r>
            <a:r>
              <a:rPr lang="en-US" sz="1100" dirty="0">
                <a:solidFill>
                  <a:prstClr val="black"/>
                </a:solidFill>
              </a:rPr>
              <a:t> y </a:t>
            </a:r>
            <a:r>
              <a:rPr lang="en-US" sz="1100" dirty="0">
                <a:solidFill>
                  <a:prstClr val="black"/>
                </a:solidFill>
                <a:hlinkClick r:id="rId4"/>
              </a:rPr>
              <a:t>Medicaid/enrollment-strategies/continuous-eligibility-medicaid-and-chip-coverage/index.html</a:t>
            </a:r>
            <a:r>
              <a:rPr lang="en-US" sz="1100" dirty="0">
                <a:solidFill>
                  <a:prstClr val="black"/>
                </a:solidFill>
              </a:rPr>
              <a:t>. </a:t>
            </a:r>
            <a:r>
              <a:rPr lang="es-ES" sz="1100" dirty="0">
                <a:solidFill>
                  <a:prstClr val="black"/>
                </a:solidFill>
              </a:rPr>
              <a:t>Para ver el plan de verificación de cada estado, visite </a:t>
            </a:r>
            <a:r>
              <a:rPr lang="en-US" sz="1100" dirty="0">
                <a:solidFill>
                  <a:prstClr val="black"/>
                </a:solidFill>
                <a:hlinkClick r:id="rId5"/>
              </a:rPr>
              <a:t>Medicaid.gov/medicaid/eligibility/verification-plans/index.html</a:t>
            </a:r>
            <a:r>
              <a:rPr lang="en-US" sz="1100" dirty="0">
                <a:solidFill>
                  <a:prstClr val="black"/>
                </a:solidFill>
              </a:rPr>
              <a:t>. </a:t>
            </a:r>
          </a:p>
          <a:p>
            <a:endParaRPr lang="en-US" dirty="0"/>
          </a:p>
        </p:txBody>
      </p:sp>
    </p:spTree>
    <p:extLst>
      <p:ext uri="{BB962C8B-B14F-4D97-AF65-F5344CB8AC3E}">
        <p14:creationId xmlns:p14="http://schemas.microsoft.com/office/powerpoint/2010/main" val="840929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64695" y="3786188"/>
            <a:ext cx="6749716" cy="5815012"/>
          </a:xfrm>
        </p:spPr>
        <p:txBody>
          <a:bodyPr/>
          <a:lstStyle/>
          <a:p>
            <a:pPr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Los beneficios obligatorios de Medicaid incluyen lo siguiente:</a:t>
            </a:r>
            <a:r>
              <a:rPr lang="en-US" sz="1100" dirty="0">
                <a:solidFill>
                  <a:prstClr val="black"/>
                </a:solidFill>
              </a:rPr>
              <a:t>: </a:t>
            </a:r>
          </a:p>
          <a:p>
            <a:pPr marL="120650" indent="-120650" defTabSz="1021679">
              <a:spcAft>
                <a:spcPts val="600"/>
              </a:spcAft>
              <a:buFont typeface="Wingdings" panose="05000000000000000000" pitchFamily="2" charset="2"/>
              <a:buChar char="§"/>
              <a:defRPr/>
            </a:pPr>
            <a:r>
              <a:rPr lang="es-ES" sz="1100" dirty="0">
                <a:solidFill>
                  <a:prstClr val="black"/>
                </a:solidFill>
              </a:rPr>
              <a:t>Atención hospitalaria para paciente hospitalizado</a:t>
            </a:r>
          </a:p>
          <a:p>
            <a:pPr marL="120650" indent="-120650" defTabSz="1021679">
              <a:spcAft>
                <a:spcPts val="600"/>
              </a:spcAft>
              <a:buFont typeface="Wingdings" panose="05000000000000000000" pitchFamily="2" charset="2"/>
              <a:buChar char="§"/>
              <a:defRPr/>
            </a:pPr>
            <a:r>
              <a:rPr lang="es-ES" sz="1100" dirty="0">
                <a:solidFill>
                  <a:prstClr val="black"/>
                </a:solidFill>
              </a:rPr>
              <a:t>Atención hospitalaria para paciente ambulatorio</a:t>
            </a:r>
          </a:p>
          <a:p>
            <a:pPr marL="120650" indent="-120650" defTabSz="1021679">
              <a:spcAft>
                <a:spcPts val="600"/>
              </a:spcAft>
              <a:buFont typeface="Wingdings" panose="05000000000000000000" pitchFamily="2" charset="2"/>
              <a:buChar char="§"/>
              <a:defRPr/>
            </a:pPr>
            <a:r>
              <a:rPr lang="es-ES" sz="1100" dirty="0">
                <a:solidFill>
                  <a:prstClr val="black"/>
                </a:solidFill>
              </a:rPr>
              <a:t>Servicios de Detección, Diagnóstico y Tratamiento Tempranos y Periódicos (EPSDT, por sus siglas en inglés) (para niños menores de 21 años)</a:t>
            </a:r>
          </a:p>
          <a:p>
            <a:pPr marL="120650" indent="-120650" defTabSz="1021679">
              <a:spcAft>
                <a:spcPts val="600"/>
              </a:spcAft>
              <a:buFont typeface="Wingdings" panose="05000000000000000000" pitchFamily="2" charset="2"/>
              <a:buChar char="§"/>
              <a:defRPr/>
            </a:pPr>
            <a:r>
              <a:rPr lang="es-ES" sz="1100" dirty="0">
                <a:solidFill>
                  <a:prstClr val="black"/>
                </a:solidFill>
              </a:rPr>
              <a:t>Cuidado en instituciones de cuidados para personas de la tercera edad</a:t>
            </a:r>
          </a:p>
          <a:p>
            <a:pPr marL="120650" indent="-120650" defTabSz="1021679">
              <a:spcAft>
                <a:spcPts val="600"/>
              </a:spcAft>
              <a:buFont typeface="Wingdings" panose="05000000000000000000" pitchFamily="2" charset="2"/>
              <a:buChar char="§"/>
              <a:defRPr/>
            </a:pPr>
            <a:r>
              <a:rPr lang="es-ES" sz="1100" dirty="0">
                <a:solidFill>
                  <a:prstClr val="black"/>
                </a:solidFill>
              </a:rPr>
              <a:t>Servicio de cuidado de la salud en el hogar (para personas que tienen derecho a atención en un hogar de ancianos)</a:t>
            </a:r>
          </a:p>
          <a:p>
            <a:pPr marL="120650" indent="-120650" defTabSz="1021679">
              <a:spcAft>
                <a:spcPts val="600"/>
              </a:spcAft>
              <a:buFont typeface="Wingdings" panose="05000000000000000000" pitchFamily="2" charset="2"/>
              <a:buChar char="§"/>
              <a:defRPr/>
            </a:pPr>
            <a:r>
              <a:rPr lang="es-ES" sz="1100" dirty="0">
                <a:solidFill>
                  <a:prstClr val="black"/>
                </a:solidFill>
              </a:rPr>
              <a:t>Visitas al medico</a:t>
            </a:r>
          </a:p>
          <a:p>
            <a:pPr marL="120650" indent="-120650" defTabSz="1021679">
              <a:spcAft>
                <a:spcPts val="600"/>
              </a:spcAft>
              <a:buFont typeface="Wingdings" panose="05000000000000000000" pitchFamily="2" charset="2"/>
              <a:buChar char="§"/>
              <a:defRPr/>
            </a:pPr>
            <a:r>
              <a:rPr lang="es-ES" sz="1100" dirty="0">
                <a:solidFill>
                  <a:prstClr val="black"/>
                </a:solidFill>
              </a:rPr>
              <a:t>Atención clínica de salud rural</a:t>
            </a:r>
          </a:p>
          <a:p>
            <a:pPr marL="120650" indent="-120650" defTabSz="1021679">
              <a:spcAft>
                <a:spcPts val="600"/>
              </a:spcAft>
              <a:buFont typeface="Wingdings" panose="05000000000000000000" pitchFamily="2" charset="2"/>
              <a:buChar char="§"/>
              <a:defRPr/>
            </a:pPr>
            <a:r>
              <a:rPr lang="es-ES" sz="1100" dirty="0">
                <a:solidFill>
                  <a:prstClr val="black"/>
                </a:solidFill>
              </a:rPr>
              <a:t>Tratamiento asistido con medicamentos</a:t>
            </a:r>
          </a:p>
          <a:p>
            <a:pPr marL="120650" indent="-120650" defTabSz="1021679">
              <a:spcAft>
                <a:spcPts val="600"/>
              </a:spcAft>
              <a:buFont typeface="Wingdings" panose="05000000000000000000" pitchFamily="2" charset="2"/>
              <a:buChar char="§"/>
              <a:defRPr/>
            </a:pPr>
            <a:r>
              <a:rPr lang="es-ES" sz="1100" dirty="0">
                <a:solidFill>
                  <a:prstClr val="black"/>
                </a:solidFill>
              </a:rPr>
              <a:t>Planificación familiar</a:t>
            </a:r>
          </a:p>
          <a:p>
            <a:pPr marL="120650" indent="-120650" defTabSz="1021679">
              <a:spcAft>
                <a:spcPts val="600"/>
              </a:spcAft>
              <a:buFont typeface="Wingdings" panose="05000000000000000000" pitchFamily="2" charset="2"/>
              <a:buChar char="§"/>
              <a:defRPr/>
            </a:pPr>
            <a:r>
              <a:rPr lang="es-ES" sz="1100" dirty="0">
                <a:solidFill>
                  <a:prstClr val="black"/>
                </a:solidFill>
              </a:rPr>
              <a:t>Costos de rutina del paciente asociados con la participación en ensayos clínicos calificados</a:t>
            </a:r>
          </a:p>
          <a:p>
            <a:pPr marL="120650" indent="-120650" defTabSz="1021679">
              <a:spcAft>
                <a:spcPts val="600"/>
              </a:spcAft>
              <a:buFont typeface="Wingdings" panose="05000000000000000000" pitchFamily="2" charset="2"/>
              <a:buChar char="§"/>
              <a:defRPr/>
            </a:pPr>
            <a:r>
              <a:rPr lang="es-ES" sz="1100" dirty="0">
                <a:solidFill>
                  <a:prstClr val="black"/>
                </a:solidFill>
              </a:rPr>
              <a:t>Servicios de centro de salud calificados federalmente</a:t>
            </a:r>
          </a:p>
          <a:p>
            <a:pPr marL="120650" indent="-120650" defTabSz="1021679">
              <a:spcAft>
                <a:spcPts val="600"/>
              </a:spcAft>
              <a:buFont typeface="Wingdings" panose="05000000000000000000" pitchFamily="2" charset="2"/>
              <a:buChar char="§"/>
              <a:defRPr/>
            </a:pPr>
            <a:r>
              <a:rPr lang="es-ES" sz="1100" dirty="0">
                <a:solidFill>
                  <a:prstClr val="black"/>
                </a:solidFill>
              </a:rPr>
              <a:t>Pruebas de laboratorio y radiografías.</a:t>
            </a:r>
          </a:p>
          <a:p>
            <a:pPr marL="120650" indent="-120650" defTabSz="1021679">
              <a:spcAft>
                <a:spcPts val="600"/>
              </a:spcAft>
              <a:buFont typeface="Wingdings" panose="05000000000000000000" pitchFamily="2" charset="2"/>
              <a:buChar char="§"/>
              <a:defRPr/>
            </a:pPr>
            <a:r>
              <a:rPr lang="es-ES" sz="1100" dirty="0">
                <a:solidFill>
                  <a:prstClr val="black"/>
                </a:solidFill>
              </a:rPr>
              <a:t>Planificación familiar</a:t>
            </a:r>
          </a:p>
          <a:p>
            <a:pPr marL="120650" indent="-120650" defTabSz="1021679">
              <a:spcAft>
                <a:spcPts val="600"/>
              </a:spcAft>
              <a:buFont typeface="Wingdings" panose="05000000000000000000" pitchFamily="2" charset="2"/>
              <a:buChar char="§"/>
              <a:defRPr/>
            </a:pPr>
            <a:r>
              <a:rPr lang="es-ES" sz="1100" dirty="0">
                <a:solidFill>
                  <a:prstClr val="black"/>
                </a:solidFill>
              </a:rPr>
              <a:t>Servicios de enfermera partera</a:t>
            </a:r>
          </a:p>
          <a:p>
            <a:pPr marL="120650" indent="-120650" defTabSz="1021679">
              <a:spcAft>
                <a:spcPts val="600"/>
              </a:spcAft>
              <a:buFont typeface="Wingdings" panose="05000000000000000000" pitchFamily="2" charset="2"/>
              <a:buChar char="§"/>
              <a:defRPr/>
            </a:pPr>
            <a:r>
              <a:rPr lang="es-ES" sz="1100" dirty="0">
                <a:solidFill>
                  <a:prstClr val="black"/>
                </a:solidFill>
              </a:rPr>
              <a:t>Servicios certificados pediátricos y de enfermero(a) especializado(a) familiar</a:t>
            </a:r>
          </a:p>
          <a:p>
            <a:pPr marL="120650" indent="-120650" defTabSz="1021679">
              <a:spcAft>
                <a:spcPts val="600"/>
              </a:spcAft>
              <a:buFont typeface="Wingdings" panose="05000000000000000000" pitchFamily="2" charset="2"/>
              <a:buChar char="§"/>
              <a:defRPr/>
            </a:pPr>
            <a:r>
              <a:rPr lang="es-ES" sz="1100" dirty="0">
                <a:solidFill>
                  <a:prstClr val="black"/>
                </a:solidFill>
              </a:rPr>
              <a:t>Servicios de los centros de nacimientos independientes (cuando el estado los autoriza o reconoce de otro modo)</a:t>
            </a:r>
          </a:p>
          <a:p>
            <a:pPr marL="120650" indent="-120650" defTabSz="1021679">
              <a:spcAft>
                <a:spcPts val="600"/>
              </a:spcAft>
              <a:buFont typeface="Wingdings" panose="05000000000000000000" pitchFamily="2" charset="2"/>
              <a:buChar char="§"/>
              <a:defRPr/>
            </a:pPr>
            <a:r>
              <a:rPr lang="es-ES" sz="1100" dirty="0">
                <a:solidFill>
                  <a:prstClr val="black"/>
                </a:solidFill>
              </a:rPr>
              <a:t>Transporte para atención médica</a:t>
            </a:r>
          </a:p>
          <a:p>
            <a:pPr marL="120650" indent="-120650" defTabSz="1021679">
              <a:spcAft>
                <a:spcPts val="600"/>
              </a:spcAft>
              <a:buFont typeface="Wingdings" panose="05000000000000000000" pitchFamily="2" charset="2"/>
              <a:buChar char="§"/>
              <a:defRPr/>
            </a:pPr>
            <a:r>
              <a:rPr lang="es-ES" sz="1100" dirty="0">
                <a:solidFill>
                  <a:prstClr val="black"/>
                </a:solidFill>
              </a:rPr>
              <a:t>Orientación a personas embarazadas para dejar de fumar</a:t>
            </a:r>
          </a:p>
          <a:p>
            <a:pPr defTabSz="1021679">
              <a:spcAft>
                <a:spcPts val="600"/>
              </a:spcAft>
              <a:defRPr/>
            </a:pPr>
            <a:r>
              <a:rPr lang="es-ES" sz="1100" dirty="0">
                <a:solidFill>
                  <a:prstClr val="black"/>
                </a:solidFill>
              </a:rPr>
              <a:t>Para más información sobre los beneficios obligatorios, visite </a:t>
            </a:r>
            <a:r>
              <a:rPr lang="en-US" sz="1100" dirty="0">
                <a:solidFill>
                  <a:prstClr val="black"/>
                </a:solidFill>
                <a:hlinkClick r:id="rId3"/>
              </a:rPr>
              <a:t>Medicaid.gov/medicaid/benefits/mandatory-optional-medicaid-benefits/index.html</a:t>
            </a:r>
            <a:r>
              <a:rPr lang="en-US" sz="1100" dirty="0">
                <a:solidFill>
                  <a:prstClr val="black"/>
                </a:solidFill>
              </a:rPr>
              <a:t>. </a:t>
            </a:r>
            <a:r>
              <a:rPr lang="en-US" sz="1100" dirty="0">
                <a:hlinkClick r:id="rId4"/>
              </a:rPr>
              <a:t>eCFR :: 42 CFR 440.325 -- State plan requirements: Coverage and benefits.</a:t>
            </a:r>
            <a:endParaRPr lang="en-US" sz="1100" dirty="0"/>
          </a:p>
        </p:txBody>
      </p:sp>
    </p:spTree>
    <p:extLst>
      <p:ext uri="{BB962C8B-B14F-4D97-AF65-F5344CB8AC3E}">
        <p14:creationId xmlns:p14="http://schemas.microsoft.com/office/powerpoint/2010/main" val="94107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798220"/>
            <a:ext cx="6051550" cy="5802980"/>
          </a:xfrm>
        </p:spPr>
        <p:txBody>
          <a:bodyPr>
            <a:normAutofit lnSpcReduction="10000"/>
          </a:bodyPr>
          <a:lstStyle/>
          <a:p>
            <a:pPr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Los beneficios Opcionales de Medicaid pueden incluir</a:t>
            </a:r>
            <a:r>
              <a:rPr lang="en-US" sz="1100" dirty="0">
                <a:solidFill>
                  <a:prstClr val="black"/>
                </a:solidFill>
              </a:rPr>
              <a:t>:</a:t>
            </a:r>
          </a:p>
          <a:p>
            <a:pPr marL="117475" indent="-117475" defTabSz="1021679">
              <a:spcAft>
                <a:spcPts val="600"/>
              </a:spcAft>
              <a:buFont typeface="Wingdings" panose="05000000000000000000" pitchFamily="2" charset="2"/>
              <a:buChar char="§"/>
              <a:defRPr/>
            </a:pPr>
            <a:r>
              <a:rPr lang="es-ES" sz="1100" dirty="0">
                <a:solidFill>
                  <a:prstClr val="black"/>
                </a:solidFill>
              </a:rPr>
              <a:t>Medicamentos recetados</a:t>
            </a:r>
          </a:p>
          <a:p>
            <a:pPr marL="117475" indent="-117475" defTabSz="1021679">
              <a:spcAft>
                <a:spcPts val="600"/>
              </a:spcAft>
              <a:buFont typeface="Wingdings" panose="05000000000000000000" pitchFamily="2" charset="2"/>
              <a:buChar char="§"/>
              <a:defRPr/>
            </a:pPr>
            <a:r>
              <a:rPr lang="es-ES" sz="1100" dirty="0">
                <a:solidFill>
                  <a:prstClr val="black"/>
                </a:solidFill>
              </a:rPr>
              <a:t>Servicios clínicos</a:t>
            </a:r>
          </a:p>
          <a:p>
            <a:pPr marL="117475" indent="-117475" defTabSz="1021679">
              <a:spcAft>
                <a:spcPts val="600"/>
              </a:spcAft>
              <a:buFont typeface="Wingdings" panose="05000000000000000000" pitchFamily="2" charset="2"/>
              <a:buChar char="§"/>
              <a:defRPr/>
            </a:pPr>
            <a:r>
              <a:rPr lang="es-ES" sz="1100" dirty="0">
                <a:solidFill>
                  <a:prstClr val="black"/>
                </a:solidFill>
              </a:rPr>
              <a:t>Terapia física</a:t>
            </a:r>
          </a:p>
          <a:p>
            <a:pPr marL="117475" indent="-117475" defTabSz="1021679">
              <a:spcAft>
                <a:spcPts val="600"/>
              </a:spcAft>
              <a:buFont typeface="Wingdings" panose="05000000000000000000" pitchFamily="2" charset="2"/>
              <a:buChar char="§"/>
              <a:defRPr/>
            </a:pPr>
            <a:r>
              <a:rPr lang="es-ES" sz="1100" dirty="0">
                <a:solidFill>
                  <a:prstClr val="black"/>
                </a:solidFill>
              </a:rPr>
              <a:t>Terapia ocupacional</a:t>
            </a:r>
          </a:p>
          <a:p>
            <a:pPr marL="117475" indent="-117475" defTabSz="1021679">
              <a:spcAft>
                <a:spcPts val="600"/>
              </a:spcAft>
              <a:buFont typeface="Wingdings" panose="05000000000000000000" pitchFamily="2" charset="2"/>
              <a:buChar char="§"/>
              <a:defRPr/>
            </a:pPr>
            <a:r>
              <a:rPr lang="es-ES" sz="1100" dirty="0">
                <a:solidFill>
                  <a:prstClr val="black"/>
                </a:solidFill>
              </a:rPr>
              <a:t>Tratamiento para los trastornos del habla, la audición y el lenguaje</a:t>
            </a:r>
          </a:p>
          <a:p>
            <a:pPr marL="117475" indent="-117475" defTabSz="1021679">
              <a:spcAft>
                <a:spcPts val="600"/>
              </a:spcAft>
              <a:buFont typeface="Wingdings" panose="05000000000000000000" pitchFamily="2" charset="2"/>
              <a:buChar char="§"/>
              <a:defRPr/>
            </a:pPr>
            <a:r>
              <a:rPr lang="es-ES" sz="1100" dirty="0">
                <a:solidFill>
                  <a:prstClr val="black"/>
                </a:solidFill>
              </a:rPr>
              <a:t>Servicios de cuidados respiratorios</a:t>
            </a:r>
          </a:p>
          <a:p>
            <a:pPr marL="117475" indent="-117475" defTabSz="1021679">
              <a:spcAft>
                <a:spcPts val="600"/>
              </a:spcAft>
              <a:buFont typeface="Wingdings" panose="05000000000000000000" pitchFamily="2" charset="2"/>
              <a:buChar char="§"/>
              <a:defRPr/>
            </a:pPr>
            <a:r>
              <a:rPr lang="es-ES" sz="1100" dirty="0">
                <a:solidFill>
                  <a:prstClr val="black"/>
                </a:solidFill>
              </a:rPr>
              <a:t>Otros servicios de diagnóstico, evaluación, preventivos y de rehabilitación</a:t>
            </a:r>
          </a:p>
          <a:p>
            <a:pPr marL="117475" indent="-117475" defTabSz="1021679">
              <a:spcAft>
                <a:spcPts val="600"/>
              </a:spcAft>
              <a:buFont typeface="Wingdings" panose="05000000000000000000" pitchFamily="2" charset="2"/>
              <a:buChar char="§"/>
              <a:defRPr/>
            </a:pPr>
            <a:r>
              <a:rPr lang="es-ES" sz="1100" dirty="0">
                <a:solidFill>
                  <a:prstClr val="black"/>
                </a:solidFill>
              </a:rPr>
              <a:t>Cuidado de </a:t>
            </a:r>
            <a:r>
              <a:rPr lang="es-ES" sz="1100" dirty="0" err="1">
                <a:solidFill>
                  <a:prstClr val="black"/>
                </a:solidFill>
              </a:rPr>
              <a:t>podiatría</a:t>
            </a:r>
            <a:endParaRPr lang="es-ES" sz="1100" dirty="0">
              <a:solidFill>
                <a:prstClr val="black"/>
              </a:solidFill>
            </a:endParaRPr>
          </a:p>
          <a:p>
            <a:pPr marL="117475" indent="-117475" defTabSz="1021679">
              <a:spcAft>
                <a:spcPts val="600"/>
              </a:spcAft>
              <a:buFont typeface="Wingdings" panose="05000000000000000000" pitchFamily="2" charset="2"/>
              <a:buChar char="§"/>
              <a:defRPr/>
            </a:pPr>
            <a:r>
              <a:rPr lang="es-ES" sz="1100" dirty="0">
                <a:solidFill>
                  <a:prstClr val="black"/>
                </a:solidFill>
              </a:rPr>
              <a:t>Cuidado de la vista</a:t>
            </a:r>
          </a:p>
          <a:p>
            <a:pPr marL="117475" indent="-117475" defTabSz="1021679">
              <a:spcAft>
                <a:spcPts val="600"/>
              </a:spcAft>
              <a:buFont typeface="Wingdings" panose="05000000000000000000" pitchFamily="2" charset="2"/>
              <a:buChar char="§"/>
              <a:defRPr/>
            </a:pPr>
            <a:r>
              <a:rPr lang="es-ES" sz="1100" dirty="0">
                <a:solidFill>
                  <a:prstClr val="black"/>
                </a:solidFill>
              </a:rPr>
              <a:t>Cuidado dental</a:t>
            </a:r>
          </a:p>
          <a:p>
            <a:pPr marL="117475" indent="-117475" defTabSz="1021679">
              <a:spcAft>
                <a:spcPts val="600"/>
              </a:spcAft>
              <a:buFont typeface="Wingdings" panose="05000000000000000000" pitchFamily="2" charset="2"/>
              <a:buChar char="§"/>
              <a:defRPr/>
            </a:pPr>
            <a:r>
              <a:rPr lang="es-ES" sz="1100" dirty="0">
                <a:solidFill>
                  <a:prstClr val="black"/>
                </a:solidFill>
              </a:rPr>
              <a:t>Dentaduras postizas</a:t>
            </a:r>
          </a:p>
          <a:p>
            <a:pPr marL="117475" indent="-117475" defTabSz="1021679">
              <a:spcAft>
                <a:spcPts val="600"/>
              </a:spcAft>
              <a:buFont typeface="Wingdings" panose="05000000000000000000" pitchFamily="2" charset="2"/>
              <a:buChar char="§"/>
              <a:defRPr/>
            </a:pPr>
            <a:r>
              <a:rPr lang="es-ES" sz="1100" dirty="0">
                <a:solidFill>
                  <a:prstClr val="black"/>
                </a:solidFill>
              </a:rPr>
              <a:t>Prótesis</a:t>
            </a:r>
          </a:p>
          <a:p>
            <a:pPr marL="117475" indent="-117475" defTabSz="1021679">
              <a:spcAft>
                <a:spcPts val="600"/>
              </a:spcAft>
              <a:buFont typeface="Wingdings" panose="05000000000000000000" pitchFamily="2" charset="2"/>
              <a:buChar char="§"/>
              <a:defRPr/>
            </a:pPr>
            <a:r>
              <a:rPr lang="es-ES" sz="1100" dirty="0">
                <a:solidFill>
                  <a:prstClr val="black"/>
                </a:solidFill>
              </a:rPr>
              <a:t>Anteojos</a:t>
            </a:r>
          </a:p>
          <a:p>
            <a:pPr marL="117475" indent="-117475" defTabSz="1021679">
              <a:spcAft>
                <a:spcPts val="600"/>
              </a:spcAft>
              <a:buFont typeface="Wingdings" panose="05000000000000000000" pitchFamily="2" charset="2"/>
              <a:buChar char="§"/>
              <a:defRPr/>
            </a:pPr>
            <a:r>
              <a:rPr lang="es-ES" sz="1100" dirty="0">
                <a:solidFill>
                  <a:prstClr val="black"/>
                </a:solidFill>
              </a:rPr>
              <a:t>Cuidado quiropráctico</a:t>
            </a:r>
          </a:p>
          <a:p>
            <a:pPr marL="117475" indent="-117475" defTabSz="1021679">
              <a:spcAft>
                <a:spcPts val="600"/>
              </a:spcAft>
              <a:buFont typeface="Wingdings" panose="05000000000000000000" pitchFamily="2" charset="2"/>
              <a:buChar char="§"/>
              <a:defRPr/>
            </a:pPr>
            <a:r>
              <a:rPr lang="es-ES" sz="1100" dirty="0">
                <a:solidFill>
                  <a:prstClr val="black"/>
                </a:solidFill>
              </a:rPr>
              <a:t>Otros servicios especializados</a:t>
            </a:r>
          </a:p>
          <a:p>
            <a:pPr marL="117475" indent="-117475" defTabSz="1021679">
              <a:spcAft>
                <a:spcPts val="600"/>
              </a:spcAft>
              <a:buFont typeface="Wingdings" panose="05000000000000000000" pitchFamily="2" charset="2"/>
              <a:buChar char="§"/>
              <a:defRPr/>
            </a:pPr>
            <a:r>
              <a:rPr lang="es-ES" sz="1100" dirty="0">
                <a:solidFill>
                  <a:prstClr val="black"/>
                </a:solidFill>
              </a:rPr>
              <a:t>Servicio privado de enfermería</a:t>
            </a:r>
          </a:p>
          <a:p>
            <a:pPr marL="117475" indent="-117475" defTabSz="1021679">
              <a:spcAft>
                <a:spcPts val="600"/>
              </a:spcAft>
              <a:buFont typeface="Wingdings" panose="05000000000000000000" pitchFamily="2" charset="2"/>
              <a:buChar char="§"/>
              <a:defRPr/>
            </a:pPr>
            <a:r>
              <a:rPr lang="es-ES" sz="1100" dirty="0">
                <a:solidFill>
                  <a:prstClr val="black"/>
                </a:solidFill>
              </a:rPr>
              <a:t>Cuidado personal</a:t>
            </a:r>
          </a:p>
          <a:p>
            <a:pPr marL="117475" indent="-117475" defTabSz="1021679">
              <a:spcAft>
                <a:spcPts val="600"/>
              </a:spcAft>
              <a:buFont typeface="Wingdings" panose="05000000000000000000" pitchFamily="2" charset="2"/>
              <a:buChar char="§"/>
              <a:defRPr/>
            </a:pPr>
            <a:r>
              <a:rPr lang="es-ES" sz="1100" dirty="0">
                <a:solidFill>
                  <a:prstClr val="black"/>
                </a:solidFill>
              </a:rPr>
              <a:t>Cuidado de hospicio</a:t>
            </a:r>
          </a:p>
          <a:p>
            <a:pPr marL="117475" indent="-117475" defTabSz="1021679">
              <a:spcAft>
                <a:spcPts val="600"/>
              </a:spcAft>
              <a:buFont typeface="Wingdings" panose="05000000000000000000" pitchFamily="2" charset="2"/>
              <a:buChar char="§"/>
              <a:defRPr/>
            </a:pPr>
            <a:r>
              <a:rPr lang="es-ES" sz="1100" dirty="0">
                <a:solidFill>
                  <a:prstClr val="black"/>
                </a:solidFill>
              </a:rPr>
              <a:t>Administración de su caso</a:t>
            </a:r>
            <a:endParaRPr lang="en-US" sz="1100" dirty="0">
              <a:solidFill>
                <a:prstClr val="black"/>
              </a:solidFill>
            </a:endParaRPr>
          </a:p>
          <a:p>
            <a:pPr marL="251873" indent="-251873" defTabSz="1021679">
              <a:spcAft>
                <a:spcPts val="600"/>
              </a:spcAft>
              <a:defRPr/>
            </a:pPr>
            <a:r>
              <a:rPr lang="es-ES" sz="1100" dirty="0">
                <a:solidFill>
                  <a:prstClr val="black"/>
                </a:solidFill>
              </a:rPr>
              <a:t>(Más en la siguiente diapositiva)</a:t>
            </a:r>
          </a:p>
          <a:p>
            <a:pPr marL="251873" indent="-251873" defTabSz="1021679">
              <a:spcAft>
                <a:spcPts val="600"/>
              </a:spcAft>
              <a:defRPr/>
            </a:pPr>
            <a:r>
              <a:rPr lang="es-ES" sz="1100" dirty="0">
                <a:solidFill>
                  <a:prstClr val="black"/>
                </a:solidFill>
              </a:rPr>
              <a:t>Para más información sobre los beneficios opcionales, visite </a:t>
            </a:r>
            <a:br>
              <a:rPr lang="es-ES" sz="1100" dirty="0">
                <a:solidFill>
                  <a:prstClr val="black"/>
                </a:solidFill>
              </a:rPr>
            </a:br>
            <a:r>
              <a:rPr lang="en-US" sz="1100" dirty="0">
                <a:solidFill>
                  <a:prstClr val="black"/>
                </a:solidFill>
              </a:rPr>
              <a:t> </a:t>
            </a:r>
            <a:r>
              <a:rPr lang="en-US" sz="1100" dirty="0">
                <a:solidFill>
                  <a:prstClr val="black"/>
                </a:solidFill>
                <a:hlinkClick r:id="rId3"/>
              </a:rPr>
              <a:t>Medicaid.gov/medicaid/benefits/mandatory-optional-medicaid-benefits/index.html</a:t>
            </a:r>
            <a:r>
              <a:rPr lang="en-US" sz="1100" dirty="0">
                <a:solidFill>
                  <a:prstClr val="black"/>
                </a:solidFill>
              </a:rPr>
              <a:t>.</a:t>
            </a:r>
          </a:p>
          <a:p>
            <a:pPr defTabSz="1021679">
              <a:spcAft>
                <a:spcPts val="600"/>
              </a:spcAft>
              <a:defRPr/>
            </a:pPr>
            <a:r>
              <a:rPr lang="en-US" sz="1100" dirty="0" err="1"/>
              <a:t>Cita</a:t>
            </a:r>
            <a:r>
              <a:rPr lang="en-US" sz="1100" dirty="0"/>
              <a:t>: </a:t>
            </a:r>
            <a:r>
              <a:rPr lang="en-US" sz="1100" dirty="0">
                <a:hlinkClick r:id="rId4"/>
              </a:rPr>
              <a:t>eCFR :: 42 CFR 440.225 -- Optional services.</a:t>
            </a:r>
            <a:endParaRPr lang="en-US" sz="1100" dirty="0"/>
          </a:p>
        </p:txBody>
      </p:sp>
    </p:spTree>
    <p:extLst>
      <p:ext uri="{BB962C8B-B14F-4D97-AF65-F5344CB8AC3E}">
        <p14:creationId xmlns:p14="http://schemas.microsoft.com/office/powerpoint/2010/main" val="11191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5282120"/>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Los beneficios Opcionales de Medicaid pueden incluir</a:t>
            </a:r>
            <a:r>
              <a:rPr lang="en-US" dirty="0">
                <a:solidFill>
                  <a:prstClr val="black"/>
                </a:solidFill>
              </a:rPr>
              <a:t>:</a:t>
            </a:r>
          </a:p>
          <a:p>
            <a:pPr marL="117475" indent="-117475" defTabSz="1021679">
              <a:spcAft>
                <a:spcPts val="600"/>
              </a:spcAft>
              <a:buFont typeface="Wingdings" panose="05000000000000000000" pitchFamily="2" charset="2"/>
              <a:buChar char="§"/>
              <a:defRPr/>
            </a:pPr>
            <a:r>
              <a:rPr lang="es-ES" dirty="0">
                <a:solidFill>
                  <a:prstClr val="black"/>
                </a:solidFill>
              </a:rPr>
              <a:t>Atención en una institución para enfermedades mentales (para personas de 65 años o más)</a:t>
            </a:r>
          </a:p>
          <a:p>
            <a:pPr marL="117475" indent="-117475" defTabSz="1021679">
              <a:spcAft>
                <a:spcPts val="600"/>
              </a:spcAft>
              <a:buFont typeface="Wingdings" panose="05000000000000000000" pitchFamily="2" charset="2"/>
              <a:buChar char="§"/>
              <a:defRPr/>
            </a:pPr>
            <a:r>
              <a:rPr lang="es-ES" dirty="0">
                <a:solidFill>
                  <a:prstClr val="black"/>
                </a:solidFill>
              </a:rPr>
              <a:t>Tratamiento en un centro de atención intermedia (para personas con discapacidad intelectual)</a:t>
            </a:r>
          </a:p>
          <a:p>
            <a:pPr marL="117475" indent="-117475" defTabSz="1021679">
              <a:spcAft>
                <a:spcPts val="600"/>
              </a:spcAft>
              <a:buFont typeface="Wingdings" panose="05000000000000000000" pitchFamily="2" charset="2"/>
              <a:buChar char="§"/>
              <a:defRPr/>
            </a:pPr>
            <a:r>
              <a:rPr lang="es-ES" dirty="0">
                <a:solidFill>
                  <a:prstClr val="black"/>
                </a:solidFill>
              </a:rPr>
              <a:t>Servicios atención domiciliaria y la comunidad—1915(i)</a:t>
            </a:r>
          </a:p>
          <a:p>
            <a:pPr marL="117475" indent="-117475" defTabSz="1021679">
              <a:spcAft>
                <a:spcPts val="600"/>
              </a:spcAft>
              <a:buFont typeface="Wingdings" panose="05000000000000000000" pitchFamily="2" charset="2"/>
              <a:buChar char="§"/>
              <a:defRPr/>
            </a:pPr>
            <a:r>
              <a:rPr lang="es-ES" dirty="0">
                <a:solidFill>
                  <a:prstClr val="black"/>
                </a:solidFill>
              </a:rPr>
              <a:t>Servicios de Asistencia Personal Autodirigidos—1915(j)</a:t>
            </a:r>
          </a:p>
          <a:p>
            <a:pPr marL="117475" indent="-117475" defTabSz="1021679">
              <a:spcAft>
                <a:spcPts val="600"/>
              </a:spcAft>
              <a:buFont typeface="Wingdings" panose="05000000000000000000" pitchFamily="2" charset="2"/>
              <a:buChar char="§"/>
              <a:defRPr/>
            </a:pPr>
            <a:r>
              <a:rPr lang="es-ES" dirty="0">
                <a:solidFill>
                  <a:prstClr val="black"/>
                </a:solidFill>
              </a:rPr>
              <a:t>Opciones de </a:t>
            </a:r>
            <a:r>
              <a:rPr lang="es-ES" dirty="0" err="1">
                <a:solidFill>
                  <a:prstClr val="black"/>
                </a:solidFill>
              </a:rPr>
              <a:t>Community</a:t>
            </a:r>
            <a:r>
              <a:rPr lang="es-ES" dirty="0">
                <a:solidFill>
                  <a:prstClr val="black"/>
                </a:solidFill>
              </a:rPr>
              <a:t> </a:t>
            </a:r>
            <a:r>
              <a:rPr lang="es-ES" dirty="0" err="1">
                <a:solidFill>
                  <a:prstClr val="black"/>
                </a:solidFill>
              </a:rPr>
              <a:t>First</a:t>
            </a:r>
            <a:r>
              <a:rPr lang="es-ES" dirty="0">
                <a:solidFill>
                  <a:prstClr val="black"/>
                </a:solidFill>
              </a:rPr>
              <a:t> </a:t>
            </a:r>
            <a:r>
              <a:rPr lang="es-ES" dirty="0" err="1">
                <a:solidFill>
                  <a:prstClr val="black"/>
                </a:solidFill>
              </a:rPr>
              <a:t>Choice</a:t>
            </a:r>
            <a:r>
              <a:rPr lang="es-ES" dirty="0">
                <a:solidFill>
                  <a:prstClr val="black"/>
                </a:solidFill>
              </a:rPr>
              <a:t>—1915 (k)</a:t>
            </a:r>
          </a:p>
          <a:p>
            <a:pPr marL="117475" indent="-117475" defTabSz="1021679">
              <a:spcAft>
                <a:spcPts val="600"/>
              </a:spcAft>
              <a:buFont typeface="Wingdings" panose="05000000000000000000" pitchFamily="2" charset="2"/>
              <a:buChar char="§"/>
              <a:defRPr/>
            </a:pPr>
            <a:r>
              <a:rPr lang="es-ES" dirty="0">
                <a:solidFill>
                  <a:prstClr val="black"/>
                </a:solidFill>
              </a:rPr>
              <a:t>Cuidado relacionado con Tuberculosis (TB)</a:t>
            </a:r>
          </a:p>
          <a:p>
            <a:pPr marL="117475" indent="-117475" defTabSz="1021679">
              <a:spcAft>
                <a:spcPts val="600"/>
              </a:spcAft>
              <a:buFont typeface="Wingdings" panose="05000000000000000000" pitchFamily="2" charset="2"/>
              <a:buChar char="§"/>
              <a:defRPr/>
            </a:pPr>
            <a:r>
              <a:rPr lang="es-ES" dirty="0">
                <a:solidFill>
                  <a:prstClr val="black"/>
                </a:solidFill>
              </a:rPr>
              <a:t>Atención psiquiátrica para pacientes hospitalizados (para personas menores de 21 años)</a:t>
            </a:r>
          </a:p>
          <a:p>
            <a:pPr marL="117475" indent="-117475" defTabSz="1021679">
              <a:spcAft>
                <a:spcPts val="600"/>
              </a:spcAft>
              <a:buFont typeface="Wingdings" panose="05000000000000000000" pitchFamily="2" charset="2"/>
              <a:buChar char="§"/>
              <a:defRPr/>
            </a:pPr>
            <a:r>
              <a:rPr lang="es-ES" dirty="0">
                <a:solidFill>
                  <a:prstClr val="black"/>
                </a:solidFill>
              </a:rPr>
              <a:t>Hogares de salud para personas con afecciones crónicas—Sección 1945</a:t>
            </a:r>
          </a:p>
          <a:p>
            <a:pPr marL="117475" indent="-117475" defTabSz="1021679">
              <a:spcAft>
                <a:spcPts val="600"/>
              </a:spcAft>
              <a:buFont typeface="Wingdings" panose="05000000000000000000" pitchFamily="2" charset="2"/>
              <a:buChar char="§"/>
              <a:defRPr/>
            </a:pPr>
            <a:r>
              <a:rPr lang="es-ES" dirty="0">
                <a:solidFill>
                  <a:prstClr val="black"/>
                </a:solidFill>
              </a:rPr>
              <a:t>Gestión de casos de atención primaria</a:t>
            </a:r>
          </a:p>
          <a:p>
            <a:pPr marL="117475" indent="-117475" defTabSz="1021679">
              <a:spcAft>
                <a:spcPts val="600"/>
              </a:spcAft>
              <a:buFont typeface="Wingdings" panose="05000000000000000000" pitchFamily="2" charset="2"/>
              <a:buChar char="§"/>
              <a:defRPr/>
            </a:pPr>
            <a:r>
              <a:rPr lang="es-ES" dirty="0">
                <a:solidFill>
                  <a:prstClr val="black"/>
                </a:solidFill>
              </a:rPr>
              <a:t>Servicios móviles de intervención en crisis—Sección 1947</a:t>
            </a:r>
          </a:p>
          <a:p>
            <a:pPr marL="117475" indent="-117475" defTabSz="1021679">
              <a:spcAft>
                <a:spcPts val="600"/>
              </a:spcAft>
              <a:buFont typeface="Wingdings" panose="05000000000000000000" pitchFamily="2" charset="2"/>
              <a:buChar char="§"/>
              <a:defRPr/>
            </a:pPr>
            <a:r>
              <a:rPr lang="es-ES" dirty="0">
                <a:solidFill>
                  <a:prstClr val="black"/>
                </a:solidFill>
              </a:rPr>
              <a:t>Otros servicios que aprueba el Secretario de HHS</a:t>
            </a:r>
            <a:endParaRPr lang="en-US" dirty="0">
              <a:solidFill>
                <a:prstClr val="black"/>
              </a:solidFill>
            </a:endParaRPr>
          </a:p>
          <a:p>
            <a:pPr defTabSz="1021679">
              <a:spcAft>
                <a:spcPts val="600"/>
              </a:spcAft>
              <a:defRPr/>
            </a:pPr>
            <a:r>
              <a:rPr lang="es-ES" dirty="0">
                <a:solidFill>
                  <a:prstClr val="black"/>
                </a:solidFill>
              </a:rPr>
              <a:t>Para más información sobre los beneficios opcionales, visite</a:t>
            </a:r>
            <a:r>
              <a:rPr lang="en-US" dirty="0">
                <a:solidFill>
                  <a:prstClr val="black"/>
                </a:solidFill>
              </a:rPr>
              <a:t> </a:t>
            </a:r>
            <a:r>
              <a:rPr lang="en-US" dirty="0">
                <a:solidFill>
                  <a:prstClr val="black"/>
                </a:solidFill>
                <a:hlinkClick r:id="rId3"/>
              </a:rPr>
              <a:t>Medicaid.gov/medicaid/benefits/mandatory-optional-medicaid-benefits/index.html</a:t>
            </a:r>
            <a:r>
              <a:rPr lang="en-US" dirty="0">
                <a:solidFill>
                  <a:prstClr val="black"/>
                </a:solidFill>
              </a:rPr>
              <a:t>.</a:t>
            </a:r>
          </a:p>
          <a:p>
            <a:pPr defTabSz="1021679">
              <a:spcAft>
                <a:spcPts val="600"/>
              </a:spcAft>
              <a:defRPr/>
            </a:pPr>
            <a:r>
              <a:rPr lang="en-US" dirty="0" err="1"/>
              <a:t>Cita</a:t>
            </a:r>
            <a:r>
              <a:rPr lang="en-US" dirty="0"/>
              <a:t>: </a:t>
            </a:r>
            <a:r>
              <a:rPr lang="en-US" dirty="0">
                <a:hlinkClick r:id="rId4"/>
              </a:rPr>
              <a:t>eCFR :: 42 CFR 440.225 -- Optional services.</a:t>
            </a:r>
            <a:endParaRPr lang="en-US" dirty="0"/>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76280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424330" y="3786188"/>
            <a:ext cx="6514352" cy="5815012"/>
          </a:xfrm>
        </p:spPr>
        <p:txBody>
          <a:bodyPr>
            <a:noAutofit/>
          </a:bodyPr>
          <a:lstStyle/>
          <a:p>
            <a:pPr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defTabSz="1021679">
              <a:spcAft>
                <a:spcPts val="600"/>
              </a:spcAft>
              <a:defRPr/>
            </a:pPr>
            <a:r>
              <a:rPr lang="es-ES" sz="1100" dirty="0">
                <a:solidFill>
                  <a:prstClr val="black"/>
                </a:solidFill>
              </a:rPr>
              <a:t>Las exenciones son autoridades que los estados pueden usar para probar formas nuevas o existentes de brindar y pagar los servicios de atención médica en Medicaid y CHIP. Los estados primero solicitan “eximir” ciertas leyes federales y, luego, el gobierno CMS las revisa y aprueba o deniega, según corresponda. Algunos de los beneficios opcionales de Medicaid son posibles a través de estas exenciones</a:t>
            </a:r>
            <a:r>
              <a:rPr lang="en-US" sz="1100" dirty="0">
                <a:solidFill>
                  <a:prstClr val="black"/>
                </a:solidFill>
              </a:rPr>
              <a:t>:</a:t>
            </a:r>
          </a:p>
          <a:p>
            <a:pPr marL="117475" lvl="1" indent="-117475" defTabSz="759105">
              <a:spcAft>
                <a:spcPts val="600"/>
              </a:spcAft>
              <a:buFont typeface="Wingdings" panose="05000000000000000000" pitchFamily="2" charset="2"/>
              <a:buChar char="§"/>
            </a:pPr>
            <a:r>
              <a:rPr lang="es-ES" sz="1100" dirty="0"/>
              <a:t>Exenciones de la Declaración de Emergencia de la Sección 1135: Cuando el presidente de los EE. UU. declara una catástrofe grave, una emergencia en virtud de la Ley Stafford o una emergencia en virtud de la Ley Nacional de Emergencias, y el secretario del HHS declara una emergencia de salud pública, se pueden otorgar flexibilidades y autoridades adicionales para abordar la inscripción y problemas relacionados con el acceso a la atención médica de Medicare/Medicaid</a:t>
            </a:r>
            <a:r>
              <a:rPr lang="en-US" sz="1100" dirty="0"/>
              <a:t>. </a:t>
            </a:r>
          </a:p>
          <a:p>
            <a:pPr marL="117475" lvl="1" indent="-117475">
              <a:spcAft>
                <a:spcPts val="600"/>
              </a:spcAft>
              <a:buSzPct val="100000"/>
              <a:buFont typeface="Arial" panose="020B0604020202020204" pitchFamily="34" charset="0"/>
              <a:buChar char="•"/>
            </a:pPr>
            <a:r>
              <a:rPr lang="es-ES" sz="1100" dirty="0"/>
              <a:t>Los CMS lanzaron una plataforma web innovadora para ayudar a estandarizar las solicitudes de exención de la “Sección 1135” y otras consultas relacionadas con las emergencias de salud pública (PHE, por sus siglas en inglés) que recibe la agencia</a:t>
            </a:r>
            <a:r>
              <a:rPr lang="en-US" sz="1100" dirty="0"/>
              <a:t>.</a:t>
            </a:r>
          </a:p>
          <a:p>
            <a:pPr marL="117475" lvl="1" indent="-117475">
              <a:spcAft>
                <a:spcPts val="600"/>
              </a:spcAft>
              <a:buSzPct val="100000"/>
              <a:buFont typeface="Arial" panose="020B0604020202020204" pitchFamily="34" charset="0"/>
              <a:buChar char="•"/>
            </a:pPr>
            <a:r>
              <a:rPr lang="en-US" sz="1100" dirty="0"/>
              <a:t>Para </a:t>
            </a:r>
            <a:r>
              <a:rPr lang="en-US" sz="1100" dirty="0" err="1"/>
              <a:t>más</a:t>
            </a:r>
            <a:r>
              <a:rPr lang="en-US" sz="1100" dirty="0"/>
              <a:t> </a:t>
            </a:r>
            <a:r>
              <a:rPr lang="en-US" sz="1100" dirty="0" err="1"/>
              <a:t>información</a:t>
            </a:r>
            <a:r>
              <a:rPr lang="en-US" sz="1100" dirty="0"/>
              <a:t>, </a:t>
            </a:r>
            <a:r>
              <a:rPr lang="en-US" sz="1100" dirty="0" err="1"/>
              <a:t>visite</a:t>
            </a:r>
            <a:r>
              <a:rPr lang="en-US" sz="1100" dirty="0"/>
              <a:t> </a:t>
            </a:r>
            <a:r>
              <a:rPr lang="en-US" sz="1100" dirty="0">
                <a:hlinkClick r:id="rId3"/>
              </a:rPr>
              <a:t>CMS.gov/files/document/covid-1135-waiver-application-quick-start-guide.pdf</a:t>
            </a:r>
            <a:endParaRPr lang="en-US" sz="1100" dirty="0"/>
          </a:p>
          <a:p>
            <a:pPr marL="117475" lvl="1" indent="-117475" defTabSz="1021679">
              <a:spcAft>
                <a:spcPts val="600"/>
              </a:spcAft>
              <a:buFont typeface="Wingdings" panose="05000000000000000000" pitchFamily="2" charset="2"/>
              <a:buChar char="§"/>
              <a:defRPr/>
            </a:pPr>
            <a:r>
              <a:rPr lang="es-ES" sz="1100" dirty="0">
                <a:solidFill>
                  <a:prstClr val="black"/>
                </a:solidFill>
              </a:rPr>
              <a:t>Exenciones de Cuidado Administrado de la Sección 1915(b): Los estados pueden solicitar la prestación de servicios a través de sistemas de prestación de atención administrada</a:t>
            </a:r>
            <a:r>
              <a:rPr lang="en-US" sz="1100" dirty="0">
                <a:solidFill>
                  <a:prstClr val="black"/>
                </a:solidFill>
              </a:rPr>
              <a:t>.</a:t>
            </a:r>
          </a:p>
          <a:p>
            <a:pPr marL="117475" lvl="1" indent="-117475" defTabSz="1021679">
              <a:spcAft>
                <a:spcPts val="600"/>
              </a:spcAft>
              <a:buFont typeface="Wingdings" panose="05000000000000000000" pitchFamily="2" charset="2"/>
              <a:buChar char="§"/>
              <a:defRPr/>
            </a:pPr>
            <a:r>
              <a:rPr lang="es-ES" sz="1100" dirty="0">
                <a:solidFill>
                  <a:prstClr val="black"/>
                </a:solidFill>
              </a:rPr>
              <a:t>Exenciones de servicios basados en el hogar y la comunidad (HCBS) de la Sección 1915 (c): Los estados pueden solicitar para prestar servicios de atención a largo plazo en entornos de atención comunitaria y en el hogar en lugar de hacerlo en instituciones</a:t>
            </a:r>
            <a:r>
              <a:rPr lang="en-US" sz="1100" dirty="0">
                <a:solidFill>
                  <a:prstClr val="black"/>
                </a:solidFill>
              </a:rPr>
              <a:t>. </a:t>
            </a:r>
          </a:p>
          <a:p>
            <a:pPr marL="117475" lvl="1" indent="-117475" defTabSz="1021679">
              <a:spcAft>
                <a:spcPts val="600"/>
              </a:spcAft>
              <a:buFont typeface="Wingdings" panose="05000000000000000000" pitchFamily="2" charset="2"/>
              <a:buChar char="§"/>
              <a:defRPr/>
            </a:pPr>
            <a:r>
              <a:rPr lang="es-ES" sz="1100" dirty="0">
                <a:solidFill>
                  <a:prstClr val="black"/>
                </a:solidFill>
              </a:rPr>
              <a:t>Demostraciones de la Sección 1115: Los estados pueden realizar una solicitud para demostrar autoridad para probar enfoques nuevos o existentes para proporcionar y pagar cobertura de Medicaid y CHIP</a:t>
            </a:r>
            <a:r>
              <a:rPr lang="en-US" sz="1100" dirty="0">
                <a:solidFill>
                  <a:prstClr val="black"/>
                </a:solidFill>
              </a:rPr>
              <a:t>. </a:t>
            </a:r>
          </a:p>
          <a:p>
            <a:pPr marL="117475" lvl="1" indent="-117475" defTabSz="1021679">
              <a:spcAft>
                <a:spcPts val="600"/>
              </a:spcAft>
              <a:buFont typeface="Wingdings" panose="05000000000000000000" pitchFamily="2" charset="2"/>
              <a:buChar char="§"/>
              <a:defRPr/>
            </a:pPr>
            <a:r>
              <a:rPr lang="es-ES" sz="1100" dirty="0">
                <a:solidFill>
                  <a:prstClr val="black"/>
                </a:solidFill>
              </a:rPr>
              <a:t>Exenciones estatales de innovación de la sección 1332 (también conocidas como exenciones estatales de alivio y empoderamiento): Los estados pueden aplicar estrategias innovadoras para ofrecer a sus residentes un seguro médico asequible y de alta calidad. Estas exenciones son para disposiciones relacionadas con cobertura privada y no con Medicaid y CHIP</a:t>
            </a:r>
            <a:r>
              <a:rPr lang="en-US" sz="1100" dirty="0">
                <a:solidFill>
                  <a:prstClr val="black"/>
                </a:solidFill>
              </a:rPr>
              <a:t>.</a:t>
            </a:r>
          </a:p>
          <a:p>
            <a:pPr marL="0" lvl="1" defTabSz="1021679">
              <a:spcAft>
                <a:spcPts val="600"/>
              </a:spcAft>
              <a:defRPr/>
            </a:pPr>
            <a:r>
              <a:rPr lang="es-ES" sz="1100" dirty="0">
                <a:solidFill>
                  <a:prstClr val="black"/>
                </a:solidFill>
              </a:rPr>
              <a:t>Los estados pueden utilizar cualquiera de estas exenciones/demostraciones al mismo tiempo</a:t>
            </a:r>
            <a:r>
              <a:rPr lang="en-US" sz="1100" dirty="0">
                <a:solidFill>
                  <a:prstClr val="black"/>
                </a:solidFill>
              </a:rPr>
              <a:t>.</a:t>
            </a:r>
          </a:p>
          <a:p>
            <a:pPr marL="0" lvl="1" defTabSz="1021679">
              <a:spcAft>
                <a:spcPts val="600"/>
              </a:spcAft>
              <a:defRPr/>
            </a:pPr>
            <a:r>
              <a:rPr lang="es-ES" sz="1100" dirty="0">
                <a:solidFill>
                  <a:prstClr val="black"/>
                </a:solidFill>
              </a:rPr>
              <a:t>Para ver una lista dinámica de exenciones del estado, visite </a:t>
            </a:r>
            <a:r>
              <a:rPr lang="en-US" sz="1100" dirty="0">
                <a:solidFill>
                  <a:prstClr val="black"/>
                </a:solidFill>
              </a:rPr>
              <a:t> </a:t>
            </a:r>
            <a:r>
              <a:rPr lang="en-US" sz="1100" dirty="0">
                <a:solidFill>
                  <a:prstClr val="black"/>
                </a:solidFill>
                <a:hlinkClick r:id="rId4"/>
              </a:rPr>
              <a:t>Medicaid.gov/medicaid/section-1115-demo/demonstration-and-waiver-list/index.html</a:t>
            </a:r>
            <a:endParaRPr lang="en-US" sz="1100" dirty="0">
              <a:solidFill>
                <a:prstClr val="black"/>
              </a:solidFill>
            </a:endParaRPr>
          </a:p>
          <a:p>
            <a:pPr marL="0" lvl="1" defTabSz="1021679">
              <a:spcAft>
                <a:spcPts val="600"/>
              </a:spcAft>
              <a:defRPr/>
            </a:pPr>
            <a:r>
              <a:rPr lang="en-US" sz="1100" dirty="0" err="1">
                <a:solidFill>
                  <a:prstClr val="black"/>
                </a:solidFill>
              </a:rPr>
              <a:t>Cita</a:t>
            </a:r>
            <a:r>
              <a:rPr lang="en-US" sz="1100" dirty="0">
                <a:solidFill>
                  <a:prstClr val="black"/>
                </a:solidFill>
              </a:rPr>
              <a:t>: </a:t>
            </a:r>
            <a:r>
              <a:rPr lang="en-US" sz="1100" dirty="0">
                <a:solidFill>
                  <a:prstClr val="black"/>
                </a:solidFill>
                <a:hlinkClick r:id="rId5"/>
              </a:rPr>
              <a:t>ecfr.gov/current/title-42/chapter-IV/subchapter-C/part-430/subpart-B/section-430.25</a:t>
            </a:r>
            <a:endParaRPr lang="en-US" sz="1100" dirty="0">
              <a:solidFill>
                <a:prstClr val="black"/>
              </a:solidFill>
            </a:endParaRPr>
          </a:p>
          <a:p>
            <a:pPr marL="0" lvl="1" defTabSz="1021679">
              <a:spcBef>
                <a:spcPts val="600"/>
              </a:spcBef>
              <a:spcAft>
                <a:spcPts val="634"/>
              </a:spcAft>
              <a:defRPr/>
            </a:pPr>
            <a:endParaRPr lang="en-US" sz="1100" dirty="0">
              <a:solidFill>
                <a:prstClr val="black"/>
              </a:solidFill>
            </a:endParaRPr>
          </a:p>
          <a:p>
            <a:pPr marL="61438" lvl="1" defTabSz="1021679">
              <a:spcBef>
                <a:spcPts val="600"/>
              </a:spcBef>
              <a:spcAft>
                <a:spcPts val="1269"/>
              </a:spcAft>
              <a:defRPr/>
            </a:pPr>
            <a:endParaRPr lang="en-US" sz="1100" dirty="0">
              <a:solidFill>
                <a:prstClr val="black"/>
              </a:solidFill>
            </a:endParaRPr>
          </a:p>
          <a:p>
            <a:pPr marL="255420" lvl="1" indent="-255420" defTabSz="1021679">
              <a:spcBef>
                <a:spcPts val="600"/>
              </a:spcBef>
              <a:buFont typeface="Wingdings" panose="05000000000000000000" pitchFamily="2" charset="2"/>
              <a:buChar char="§"/>
              <a:defRPr/>
            </a:pPr>
            <a:endParaRPr lang="en-US" sz="1100" dirty="0">
              <a:solidFill>
                <a:prstClr val="black"/>
              </a:solidFill>
            </a:endParaRPr>
          </a:p>
          <a:p>
            <a:pPr defTabSz="1021679">
              <a:spcBef>
                <a:spcPts val="600"/>
              </a:spcBef>
              <a:defRPr/>
            </a:pPr>
            <a:endParaRPr lang="en-US" sz="1100" dirty="0">
              <a:solidFill>
                <a:prstClr val="black"/>
              </a:solidFill>
            </a:endParaRPr>
          </a:p>
          <a:p>
            <a:pPr>
              <a:spcBef>
                <a:spcPts val="600"/>
              </a:spcBef>
            </a:pPr>
            <a:endParaRPr lang="en-US" sz="1100" dirty="0"/>
          </a:p>
        </p:txBody>
      </p:sp>
    </p:spTree>
    <p:extLst>
      <p:ext uri="{BB962C8B-B14F-4D97-AF65-F5344CB8AC3E}">
        <p14:creationId xmlns:p14="http://schemas.microsoft.com/office/powerpoint/2010/main" val="2992489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6988" y="3861546"/>
            <a:ext cx="6789271" cy="5693867"/>
          </a:xfrm>
        </p:spPr>
        <p:txBody>
          <a:bodyPr/>
          <a:lstStyle/>
          <a:p>
            <a:pPr>
              <a:spcAft>
                <a:spcPts val="600"/>
              </a:spcAft>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marL="117475" indent="-117475">
              <a:spcAft>
                <a:spcPts val="600"/>
              </a:spcAft>
              <a:buFont typeface="Wingdings" panose="05000000000000000000" pitchFamily="2" charset="2"/>
              <a:buChar char="§"/>
            </a:pPr>
            <a:r>
              <a:rPr lang="es-ES" sz="1200" i="0" kern="1200" dirty="0">
                <a:solidFill>
                  <a:schemeClr val="tx1"/>
                </a:solidFill>
                <a:effectLst/>
                <a:latin typeface="+mn-lt"/>
                <a:ea typeface="+mn-ea"/>
                <a:cs typeface="+mn-cs"/>
              </a:rPr>
              <a:t>Telesalud es el uso de tecnología de telecomunicaciones e información para permitir el acceso a evaluaciones de salud, diagnósticos, intervenciones, consultas, supervisiones e información a distancia. La telesalud intenta mejorar la salud de un paciente al permitir una comunicación bidireccional interactiva y en tiempo real entre el paciente y el médico o el profesional en un lugar distante. Esa comunicación suele requerir el uso de equipos de telecomunicación interactiva que pueden incluir componentes de audio y video, pero también se puede hacer solo con audio, según los estados lo consideren apropiado</a:t>
            </a:r>
            <a:r>
              <a:rPr lang="en-US" sz="1200" b="0" i="0" kern="1200" dirty="0">
                <a:solidFill>
                  <a:schemeClr val="tx1"/>
                </a:solidFill>
                <a:effectLst/>
                <a:latin typeface="+mn-lt"/>
                <a:ea typeface="+mn-ea"/>
                <a:cs typeface="+mn-cs"/>
              </a:rPr>
              <a:t>. </a:t>
            </a:r>
          </a:p>
          <a:p>
            <a:pPr marL="117475" indent="-117475">
              <a:spcAft>
                <a:spcPts val="600"/>
              </a:spcAft>
              <a:buFont typeface="Wingdings" panose="05000000000000000000" pitchFamily="2" charset="2"/>
              <a:buChar char="§"/>
            </a:pPr>
            <a:r>
              <a:rPr lang="es-ES" sz="1200" b="0" i="0" kern="1200" dirty="0">
                <a:solidFill>
                  <a:schemeClr val="tx1"/>
                </a:solidFill>
                <a:effectLst/>
                <a:latin typeface="+mn-lt"/>
                <a:ea typeface="+mn-ea"/>
                <a:cs typeface="+mn-cs"/>
              </a:rPr>
              <a:t>Para la mayoría de los beneficios de Medicaid, la ley federal y los reglamentos de Medicaid no abordan específicamente métodos para proporcionar telesalud o criterios para su implementación. Como resultado, los estados tienen amplia flexibilidad al designar los parámetros de los métodos de suministro de telesalud para prestar servicios. Sin embargo, los servicios subyacentes deben seguir cumpliendo los requisitos de las disposiciones globales del Título XIX de la Ley de Seguridad Social (la Ley), los reglamentos, el marco de la política federal del beneficio cubierto de Medicaid y los parámetros del plan estatal de Medicaid aprobado por los CM del estado o una enmienda posterior del plan del estado (SPA).</a:t>
            </a:r>
            <a:r>
              <a:rPr lang="en-US" sz="1200" b="0" i="0" kern="1200" dirty="0">
                <a:solidFill>
                  <a:schemeClr val="tx1"/>
                </a:solidFill>
                <a:effectLst/>
                <a:latin typeface="+mn-lt"/>
                <a:ea typeface="+mn-ea"/>
                <a:cs typeface="+mn-cs"/>
              </a:rPr>
              <a:t> </a:t>
            </a:r>
          </a:p>
          <a:p>
            <a:pPr marL="117475" indent="-117475">
              <a:spcAft>
                <a:spcPts val="600"/>
              </a:spcAft>
              <a:buFont typeface="Wingdings" panose="05000000000000000000" pitchFamily="2" charset="2"/>
              <a:buChar char="§"/>
            </a:pPr>
            <a:r>
              <a:rPr lang="es-ES" sz="1200" b="0" i="0" kern="1200" dirty="0">
                <a:solidFill>
                  <a:schemeClr val="tx1"/>
                </a:solidFill>
                <a:effectLst/>
                <a:latin typeface="+mn-lt"/>
                <a:ea typeface="+mn-ea"/>
                <a:cs typeface="+mn-cs"/>
              </a:rPr>
              <a:t>Cuando la ley o los reglamentos de Medicaid establecen requisitos de suministro de telesalud para beneficios específicos, los estados deben respetarlos. Por ejemplo, la opción de </a:t>
            </a:r>
            <a:r>
              <a:rPr lang="es-ES" sz="1200" b="0" i="0" kern="1200" dirty="0" err="1">
                <a:solidFill>
                  <a:schemeClr val="tx1"/>
                </a:solidFill>
                <a:effectLst/>
                <a:latin typeface="+mn-lt"/>
                <a:ea typeface="+mn-ea"/>
                <a:cs typeface="+mn-cs"/>
              </a:rPr>
              <a:t>Community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First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Choice</a:t>
            </a:r>
            <a:r>
              <a:rPr lang="es-ES" sz="1200" b="0" i="0" kern="1200" dirty="0">
                <a:solidFill>
                  <a:schemeClr val="tx1"/>
                </a:solidFill>
                <a:effectLst/>
                <a:latin typeface="+mn-lt"/>
                <a:ea typeface="+mn-ea"/>
                <a:cs typeface="+mn-cs"/>
              </a:rPr>
              <a:t> (CFC) en 1915(k) tiene requisitos generales para el uso de telesalud para la evaluación de necesidad (§441.535), pero no tiene requisitos para otras actividades de CFC que se podrían llevar a cabo usando telesalud</a:t>
            </a:r>
            <a:r>
              <a:rPr lang="en-US" sz="1200" b="0" i="0" kern="1200" dirty="0">
                <a:solidFill>
                  <a:schemeClr val="tx1"/>
                </a:solidFill>
                <a:effectLst/>
                <a:latin typeface="+mn-lt"/>
                <a:ea typeface="+mn-ea"/>
                <a:cs typeface="+mn-cs"/>
              </a:rPr>
              <a:t>. </a:t>
            </a:r>
          </a:p>
          <a:p>
            <a:pPr marL="117475" indent="-117475">
              <a:spcAft>
                <a:spcPts val="600"/>
              </a:spcAft>
              <a:buFont typeface="Wingdings" panose="05000000000000000000" pitchFamily="2" charset="2"/>
              <a:buChar char="§"/>
            </a:pPr>
            <a:r>
              <a:rPr lang="es-ES" sz="1200" b="0" i="0" kern="1200" dirty="0">
                <a:solidFill>
                  <a:schemeClr val="tx1"/>
                </a:solidFill>
                <a:effectLst/>
                <a:latin typeface="+mn-lt"/>
                <a:ea typeface="+mn-ea"/>
                <a:cs typeface="+mn-cs"/>
              </a:rPr>
              <a:t>Algunos estados han ampliado el uso de telesalud durante la emergencia de salud pública (PHE). La ley federal referida a finalizar la PHE no modifica la flexibilidad de los estados en el modo en que podrían usar telesalud en Medicaid o CHIP</a:t>
            </a:r>
            <a:r>
              <a:rPr lang="en-US" sz="1200" b="0" i="0" kern="1200" dirty="0">
                <a:solidFill>
                  <a:schemeClr val="tx1"/>
                </a:solidFill>
                <a:effectLst/>
                <a:latin typeface="+mn-lt"/>
                <a:ea typeface="+mn-ea"/>
                <a:cs typeface="+mn-cs"/>
              </a:rPr>
              <a:t>. </a:t>
            </a:r>
          </a:p>
          <a:p>
            <a:pPr>
              <a:spcAft>
                <a:spcPts val="600"/>
              </a:spcAft>
            </a:pPr>
            <a:r>
              <a:rPr lang="es-ES" dirty="0"/>
              <a:t>Para ver el mapa de ruta de transición de la emergencia de salud pública del Departamento de Salud y Servicios Humanos (HHS), visite</a:t>
            </a:r>
            <a:r>
              <a:rPr lang="en-US" dirty="0"/>
              <a:t> </a:t>
            </a:r>
            <a:r>
              <a:rPr lang="en-US" dirty="0">
                <a:hlinkClick r:id="rId3"/>
              </a:rPr>
              <a:t>HHS.gov/about/news/2023/02/09/fact-sheet-covid-19-public-health-emergency-transition-roadmap.html</a:t>
            </a:r>
            <a:r>
              <a:rPr lang="en-US" dirty="0"/>
              <a:t>.</a:t>
            </a:r>
          </a:p>
          <a:p>
            <a:pPr>
              <a:spcAft>
                <a:spcPts val="600"/>
              </a:spcAft>
            </a:pPr>
            <a:r>
              <a:rPr lang="es-ES" sz="1200" b="0" i="0" kern="1200" dirty="0">
                <a:solidFill>
                  <a:schemeClr val="tx1"/>
                </a:solidFill>
                <a:effectLst/>
                <a:latin typeface="+mn-lt"/>
                <a:ea typeface="+mn-ea"/>
                <a:cs typeface="+mn-cs"/>
              </a:rPr>
              <a:t>Para ver más información sobre Medicaid y telesalud, visite </a:t>
            </a:r>
            <a:r>
              <a:rPr lang="en-US" dirty="0">
                <a:hlinkClick r:id="rId4"/>
              </a:rPr>
              <a:t>Medicaid.gov/medicaid/benefits/telehealth/index.html</a:t>
            </a:r>
            <a:r>
              <a:rPr lang="en-US" dirty="0"/>
              <a:t>.</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94365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n-US" dirty="0" err="1">
                <a:solidFill>
                  <a:prstClr val="black"/>
                </a:solidFill>
              </a:rPr>
              <a:t>Compruebe</a:t>
            </a:r>
            <a:r>
              <a:rPr lang="en-US" dirty="0">
                <a:solidFill>
                  <a:prstClr val="black"/>
                </a:solidFill>
              </a:rPr>
              <a:t> sus </a:t>
            </a:r>
            <a:r>
              <a:rPr lang="en-US" dirty="0" err="1">
                <a:solidFill>
                  <a:prstClr val="black"/>
                </a:solidFill>
              </a:rPr>
              <a:t>conocimientos</a:t>
            </a:r>
            <a:r>
              <a:rPr lang="en-US" dirty="0">
                <a:solidFill>
                  <a:prstClr val="black"/>
                </a:solidFill>
              </a:rPr>
              <a:t>: </a:t>
            </a:r>
            <a:r>
              <a:rPr lang="en-US" dirty="0" err="1">
                <a:solidFill>
                  <a:prstClr val="black"/>
                </a:solidFill>
              </a:rPr>
              <a:t>Pregunta</a:t>
            </a:r>
            <a:r>
              <a:rPr lang="en-US" dirty="0">
                <a:solidFill>
                  <a:prstClr val="black"/>
                </a:solidFill>
              </a:rPr>
              <a:t> 1</a:t>
            </a:r>
          </a:p>
          <a:p>
            <a:pPr defTabSz="1021679">
              <a:spcAft>
                <a:spcPts val="600"/>
              </a:spcAft>
              <a:defRPr/>
            </a:pPr>
            <a:r>
              <a:rPr lang="en-US" dirty="0">
                <a:solidFill>
                  <a:prstClr val="black"/>
                </a:solidFill>
              </a:rPr>
              <a:t>Medicaid ________.</a:t>
            </a:r>
          </a:p>
          <a:p>
            <a:pPr marL="195073" indent="-195073" defTabSz="1021679">
              <a:spcAft>
                <a:spcPts val="600"/>
              </a:spcAft>
              <a:buFontTx/>
              <a:buAutoNum type="alphaLcPeriod"/>
              <a:defRPr/>
            </a:pPr>
            <a:r>
              <a:rPr lang="es-ES" dirty="0">
                <a:solidFill>
                  <a:prstClr val="black"/>
                </a:solidFill>
              </a:rPr>
              <a:t>Es una sociedad federal/estatal</a:t>
            </a:r>
            <a:endParaRPr lang="en-US" dirty="0">
              <a:solidFill>
                <a:prstClr val="black"/>
              </a:solidFill>
            </a:endParaRPr>
          </a:p>
          <a:p>
            <a:pPr marL="195073" indent="-195073" defTabSz="1021679">
              <a:spcAft>
                <a:spcPts val="600"/>
              </a:spcAft>
              <a:buFontTx/>
              <a:buAutoNum type="alphaLcPeriod"/>
              <a:defRPr/>
            </a:pPr>
            <a:r>
              <a:rPr lang="en-US" dirty="0" err="1">
                <a:solidFill>
                  <a:prstClr val="black"/>
                </a:solidFill>
              </a:rPr>
              <a:t>Administrado</a:t>
            </a:r>
            <a:r>
              <a:rPr lang="en-US" dirty="0">
                <a:solidFill>
                  <a:prstClr val="black"/>
                </a:solidFill>
              </a:rPr>
              <a:t> </a:t>
            </a:r>
            <a:r>
              <a:rPr lang="en-US" dirty="0" err="1">
                <a:solidFill>
                  <a:prstClr val="black"/>
                </a:solidFill>
              </a:rPr>
              <a:t>únicamente</a:t>
            </a:r>
            <a:r>
              <a:rPr lang="en-US" dirty="0">
                <a:solidFill>
                  <a:prstClr val="black"/>
                </a:solidFill>
              </a:rPr>
              <a:t> por </a:t>
            </a:r>
            <a:r>
              <a:rPr lang="en-US" dirty="0" err="1">
                <a:solidFill>
                  <a:prstClr val="black"/>
                </a:solidFill>
              </a:rPr>
              <a:t>contratistas</a:t>
            </a:r>
            <a:endParaRPr lang="en-US" dirty="0">
              <a:solidFill>
                <a:prstClr val="black"/>
              </a:solidFill>
            </a:endParaRPr>
          </a:p>
          <a:p>
            <a:pPr marL="195073" indent="-195073" defTabSz="1021679">
              <a:spcAft>
                <a:spcPts val="600"/>
              </a:spcAft>
              <a:buFontTx/>
              <a:buAutoNum type="alphaLcPeriod"/>
              <a:defRPr/>
            </a:pPr>
            <a:r>
              <a:rPr lang="es-ES" dirty="0">
                <a:solidFill>
                  <a:prstClr val="black"/>
                </a:solidFill>
              </a:rPr>
              <a:t>Está financiada solo por los estados</a:t>
            </a:r>
            <a:endParaRPr lang="en-US" dirty="0">
              <a:solidFill>
                <a:prstClr val="black"/>
              </a:solidFill>
            </a:endParaRPr>
          </a:p>
          <a:p>
            <a:pPr marL="195073" indent="-195073" defTabSz="1021679">
              <a:spcAft>
                <a:spcPts val="600"/>
              </a:spcAft>
              <a:buFontTx/>
              <a:buAutoNum type="alphaLcPeriod"/>
              <a:defRPr/>
            </a:pPr>
            <a:r>
              <a:rPr lang="en-US" dirty="0">
                <a:solidFill>
                  <a:prstClr val="black"/>
                </a:solidFill>
              </a:rPr>
              <a:t>Es un </a:t>
            </a:r>
            <a:r>
              <a:rPr lang="en-US" dirty="0" err="1">
                <a:solidFill>
                  <a:prstClr val="black"/>
                </a:solidFill>
              </a:rPr>
              <a:t>programa</a:t>
            </a:r>
            <a:r>
              <a:rPr lang="en-US" dirty="0">
                <a:solidFill>
                  <a:prstClr val="black"/>
                </a:solidFill>
              </a:rPr>
              <a:t> federal </a:t>
            </a:r>
          </a:p>
          <a:p>
            <a:pPr defTabSz="1021679">
              <a:spcAft>
                <a:spcPts val="600"/>
              </a:spcAft>
              <a:defRPr/>
            </a:pPr>
            <a:r>
              <a:rPr lang="en-US" b="1" dirty="0">
                <a:solidFill>
                  <a:prstClr val="black"/>
                </a:solidFill>
              </a:rPr>
              <a:t>RESPUESTA: a. </a:t>
            </a:r>
            <a:r>
              <a:rPr lang="es-ES" b="1" dirty="0">
                <a:solidFill>
                  <a:prstClr val="black"/>
                </a:solidFill>
              </a:rPr>
              <a:t>Una asociación conjunta federal/estatal</a:t>
            </a:r>
            <a:br>
              <a:rPr lang="en-US" b="1" dirty="0">
                <a:solidFill>
                  <a:prstClr val="black"/>
                </a:solidFill>
              </a:rPr>
            </a:br>
            <a:r>
              <a:rPr lang="es-ES" dirty="0">
                <a:solidFill>
                  <a:prstClr val="black"/>
                </a:solidFill>
              </a:rPr>
              <a:t>Medicaid es un programa conjunto de asociación federal/estatal con pautas nacionales establecidas por el gobierno federal. Los estados obtienen fondos federales de contrapartida para los servicios cubiertos.</a:t>
            </a:r>
            <a:r>
              <a:rPr lang="en-US" dirty="0">
                <a:solidFill>
                  <a:prstClr val="black"/>
                </a:solidFill>
              </a:rPr>
              <a:t> </a:t>
            </a:r>
          </a:p>
          <a:p>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5446047"/>
          </a:xfrm>
        </p:spPr>
        <p:txBody>
          <a:bodyPr/>
          <a:lstStyle/>
          <a:p>
            <a:pPr defTabSz="1021679">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s-ES" dirty="0">
                <a:solidFill>
                  <a:prstClr val="black"/>
                </a:solidFill>
              </a:rPr>
              <a:t>Compruebe sus conocimientos: Pregunta </a:t>
            </a:r>
            <a:r>
              <a:rPr lang="en-US" dirty="0">
                <a:solidFill>
                  <a:prstClr val="black"/>
                </a:solidFill>
              </a:rPr>
              <a:t>2</a:t>
            </a:r>
          </a:p>
          <a:p>
            <a:pPr>
              <a:spcBef>
                <a:spcPts val="600"/>
              </a:spcBef>
            </a:pPr>
            <a:r>
              <a:rPr lang="es-ES" dirty="0"/>
              <a:t>¿Completar una solicitud en </a:t>
            </a:r>
            <a:r>
              <a:rPr lang="en-US" dirty="0">
                <a:hlinkClick r:id="rId3"/>
              </a:rPr>
              <a:t>CuidadoDeSalud.gov</a:t>
            </a:r>
            <a:r>
              <a:rPr lang="en-US" dirty="0"/>
              <a:t> </a:t>
            </a:r>
            <a:r>
              <a:rPr lang="es-ES" dirty="0"/>
              <a:t>o en el sitio del mercado de su estado determina la elegibilidad para _____ </a:t>
            </a:r>
            <a:r>
              <a:rPr lang="en-US" dirty="0"/>
              <a:t>?</a:t>
            </a:r>
          </a:p>
          <a:p>
            <a:pPr marL="195073" indent="-195073" defTabSz="1021679">
              <a:spcBef>
                <a:spcPts val="600"/>
              </a:spcBef>
              <a:buFont typeface="+mj-lt"/>
              <a:buAutoNum type="alphaLcPeriod"/>
              <a:defRPr/>
            </a:pPr>
            <a:r>
              <a:rPr lang="en-US" dirty="0">
                <a:solidFill>
                  <a:prstClr val="black"/>
                </a:solidFill>
              </a:rPr>
              <a:t>Un plan del Marketplace</a:t>
            </a:r>
          </a:p>
          <a:p>
            <a:pPr marL="195073" indent="-195073" defTabSz="1021679">
              <a:spcBef>
                <a:spcPts val="600"/>
              </a:spcBef>
              <a:buFont typeface="+mj-lt"/>
              <a:buAutoNum type="alphaLcPeriod"/>
              <a:defRPr/>
            </a:pPr>
            <a:r>
              <a:rPr lang="en-US" dirty="0">
                <a:solidFill>
                  <a:prstClr val="black"/>
                </a:solidFill>
              </a:rPr>
              <a:t>Medicaid</a:t>
            </a:r>
          </a:p>
          <a:p>
            <a:pPr marL="195073" indent="-195073" defTabSz="1021679">
              <a:spcBef>
                <a:spcPts val="600"/>
              </a:spcBef>
              <a:buFont typeface="+mj-lt"/>
              <a:buAutoNum type="alphaLcPeriod"/>
              <a:defRPr/>
            </a:pPr>
            <a:r>
              <a:rPr lang="es-ES" dirty="0">
                <a:solidFill>
                  <a:prstClr val="black"/>
                </a:solidFill>
              </a:rPr>
              <a:t>Programa de Seguro Médico para Niños (CHIP, por sus siglas en inglés)</a:t>
            </a:r>
            <a:endParaRPr lang="en-US" dirty="0">
              <a:solidFill>
                <a:prstClr val="black"/>
              </a:solidFill>
            </a:endParaRPr>
          </a:p>
          <a:p>
            <a:pPr marL="195073" indent="-195073" defTabSz="1021679">
              <a:spcBef>
                <a:spcPts val="600"/>
              </a:spcBef>
              <a:buFont typeface="+mj-lt"/>
              <a:buAutoNum type="alphaLcPeriod"/>
              <a:defRPr/>
            </a:pPr>
            <a:r>
              <a:rPr lang="en-US" dirty="0" err="1">
                <a:solidFill>
                  <a:prstClr val="black"/>
                </a:solidFill>
              </a:rPr>
              <a:t>Todas</a:t>
            </a:r>
            <a:r>
              <a:rPr lang="en-US" dirty="0">
                <a:solidFill>
                  <a:prstClr val="black"/>
                </a:solidFill>
              </a:rPr>
              <a:t> las </a:t>
            </a:r>
            <a:r>
              <a:rPr lang="en-US" dirty="0" err="1">
                <a:solidFill>
                  <a:prstClr val="black"/>
                </a:solidFill>
              </a:rPr>
              <a:t>anteriores</a:t>
            </a:r>
            <a:endParaRPr lang="en-US" dirty="0">
              <a:solidFill>
                <a:prstClr val="black"/>
              </a:solidFill>
            </a:endParaRPr>
          </a:p>
          <a:p>
            <a:pPr defTabSz="1021679">
              <a:spcBef>
                <a:spcPts val="600"/>
              </a:spcBef>
              <a:defRPr/>
            </a:pPr>
            <a:r>
              <a:rPr lang="es-ES" b="1" dirty="0">
                <a:solidFill>
                  <a:prstClr val="black"/>
                </a:solidFill>
              </a:rPr>
              <a:t>RESPUESTA: d. Todas las anteriores</a:t>
            </a:r>
            <a:r>
              <a:rPr lang="en-US" b="1" dirty="0">
                <a:solidFill>
                  <a:prstClr val="black"/>
                </a:solidFill>
              </a:rPr>
              <a:t> </a:t>
            </a:r>
          </a:p>
          <a:p>
            <a:pPr defTabSz="1021679">
              <a:spcBef>
                <a:spcPts val="600"/>
              </a:spcBef>
              <a:defRPr/>
            </a:pPr>
            <a:r>
              <a:rPr lang="es-ES" dirty="0">
                <a:solidFill>
                  <a:prstClr val="black"/>
                </a:solidFill>
              </a:rPr>
              <a:t>Los estados pueden optar por utilizar el modelo de aplicación única simplificada desarrollado por CMS en CuidadoDeSalud.gov, o pueden desarrollar una aplicación alternativa única y simplificada y enviar la solicitud para la aprobación de CMS. Las personas deben poder enviar una sola solicitud para todos los programas de asequibilidad de seguros de salud y poder presentar la solicitud en línea, por teléfono, por correo o en persona. A través de la solicitud única, las personas y las familias pueden solicitar lo siguiente</a:t>
            </a:r>
            <a:r>
              <a:rPr lang="en-US" dirty="0">
                <a:solidFill>
                  <a:prstClr val="black"/>
                </a:solidFill>
              </a:rPr>
              <a:t>:</a:t>
            </a:r>
          </a:p>
          <a:p>
            <a:pPr marL="227013" indent="-166688" defTabSz="1021679">
              <a:spcBef>
                <a:spcPts val="600"/>
              </a:spcBef>
              <a:buFont typeface="Wingdings" panose="05000000000000000000" pitchFamily="2" charset="2"/>
              <a:buChar char="§"/>
              <a:defRPr/>
            </a:pPr>
            <a:r>
              <a:rPr lang="en-US" dirty="0">
                <a:solidFill>
                  <a:prstClr val="black"/>
                </a:solidFill>
              </a:rPr>
              <a:t>Medicaid y CHIP</a:t>
            </a:r>
          </a:p>
          <a:p>
            <a:pPr marL="227013" indent="-166688" defTabSz="1021679">
              <a:spcBef>
                <a:spcPts val="600"/>
              </a:spcBef>
              <a:buFont typeface="Wingdings" panose="05000000000000000000" pitchFamily="2" charset="2"/>
              <a:buChar char="§"/>
              <a:defRPr/>
            </a:pPr>
            <a:r>
              <a:rPr lang="es-ES" dirty="0">
                <a:solidFill>
                  <a:prstClr val="black"/>
                </a:solidFill>
              </a:rPr>
              <a:t>Un plan del Marketplace y subsidios del Marketplace, incluyendo</a:t>
            </a:r>
            <a:endParaRPr lang="en-US" dirty="0">
              <a:solidFill>
                <a:prstClr val="black"/>
              </a:solidFill>
            </a:endParaRPr>
          </a:p>
          <a:p>
            <a:pPr marL="452438" lvl="1" indent="-225425" defTabSz="1021679">
              <a:spcBef>
                <a:spcPts val="600"/>
              </a:spcBef>
              <a:buFont typeface="Arial" panose="020B0604020202020204" pitchFamily="34" charset="0"/>
              <a:buChar char="•"/>
              <a:defRPr/>
            </a:pPr>
            <a:r>
              <a:rPr lang="es-ES" dirty="0">
                <a:solidFill>
                  <a:prstClr val="black"/>
                </a:solidFill>
              </a:rPr>
              <a:t>Créditos fiscales para las primas (que pueden reducir lo que paga por un plan del Marketplace)</a:t>
            </a:r>
          </a:p>
          <a:p>
            <a:pPr marL="452438" lvl="1" indent="-225425" defTabSz="1021679">
              <a:spcBef>
                <a:spcPts val="600"/>
              </a:spcBef>
              <a:buFont typeface="Arial" panose="020B0604020202020204" pitchFamily="34" charset="0"/>
              <a:buChar char="•"/>
              <a:defRPr/>
            </a:pPr>
            <a:r>
              <a:rPr lang="es-ES" dirty="0">
                <a:solidFill>
                  <a:prstClr val="black"/>
                </a:solidFill>
              </a:rPr>
              <a:t>Reducciones de gastos compartidos (que son descuentos que reducen sus gastos de bolsillo por deducibles, </a:t>
            </a:r>
            <a:r>
              <a:rPr lang="es-ES" dirty="0" err="1">
                <a:solidFill>
                  <a:prstClr val="black"/>
                </a:solidFill>
              </a:rPr>
              <a:t>coseguro</a:t>
            </a:r>
            <a:r>
              <a:rPr lang="es-ES" dirty="0">
                <a:solidFill>
                  <a:prstClr val="black"/>
                </a:solidFill>
              </a:rPr>
              <a:t> y copagos)</a:t>
            </a:r>
          </a:p>
        </p:txBody>
      </p:sp>
    </p:spTree>
    <p:extLst>
      <p:ext uri="{BB962C8B-B14F-4D97-AF65-F5344CB8AC3E}">
        <p14:creationId xmlns:p14="http://schemas.microsoft.com/office/powerpoint/2010/main" val="2155601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4" y="3922295"/>
            <a:ext cx="5793613" cy="3768999"/>
          </a:xfrm>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s-AR" b="1" noProof="0" dirty="0">
                <a:solidFill>
                  <a:prstClr val="black"/>
                </a:solidFill>
                <a:cs typeface="Arial" panose="020B0604020202020204" pitchFamily="34" charset="0"/>
              </a:rPr>
              <a:t>Notas del presentador/a</a:t>
            </a:r>
          </a:p>
          <a:p>
            <a:pPr defTabSz="1021679">
              <a:spcBef>
                <a:spcPts val="600"/>
              </a:spcBef>
              <a:defRPr/>
            </a:pPr>
            <a:r>
              <a:rPr lang="es-ES" dirty="0">
                <a:solidFill>
                  <a:prstClr val="black"/>
                </a:solidFill>
              </a:rPr>
              <a:t>En la Lección 2, "Desarrollos recientes de Medicaid", se explica</a:t>
            </a:r>
            <a:r>
              <a:rPr lang="en-US" dirty="0">
                <a:solidFill>
                  <a:prstClr val="black"/>
                </a:solidFill>
              </a:rPr>
              <a:t>:</a:t>
            </a:r>
          </a:p>
          <a:p>
            <a:pPr marL="120650" indent="-120650" defTabSz="1021679">
              <a:spcBef>
                <a:spcPts val="600"/>
              </a:spcBef>
              <a:buFont typeface="Wingdings" panose="05000000000000000000" pitchFamily="2" charset="2"/>
              <a:buChar char="§"/>
              <a:defRPr/>
            </a:pPr>
            <a:r>
              <a:rPr lang="es-ES" dirty="0">
                <a:solidFill>
                  <a:prstClr val="black"/>
                </a:solidFill>
              </a:rPr>
              <a:t>Cómo la emergencia de salud pública (PHE) del COVID-19 afectó a Medicaid</a:t>
            </a:r>
          </a:p>
          <a:p>
            <a:pPr marL="120650" indent="-120650" defTabSz="1021679">
              <a:spcBef>
                <a:spcPts val="600"/>
              </a:spcBef>
              <a:buFont typeface="Wingdings" panose="05000000000000000000" pitchFamily="2" charset="2"/>
              <a:buChar char="§"/>
              <a:defRPr/>
            </a:pPr>
            <a:r>
              <a:rPr lang="es-ES" dirty="0">
                <a:solidFill>
                  <a:prstClr val="black"/>
                </a:solidFill>
              </a:rPr>
              <a:t>Esfuerzos por volver a las operaciones normales (reversión o </a:t>
            </a:r>
            <a:r>
              <a:rPr lang="es-ES" dirty="0" err="1">
                <a:solidFill>
                  <a:prstClr val="black"/>
                </a:solidFill>
              </a:rPr>
              <a:t>redeterminación</a:t>
            </a:r>
            <a:r>
              <a:rPr lang="es-ES" dirty="0">
                <a:solidFill>
                  <a:prstClr val="black"/>
                </a:solidFill>
              </a:rPr>
              <a:t> de Medicaid)</a:t>
            </a:r>
          </a:p>
          <a:p>
            <a:pPr marL="120650" indent="-120650" defTabSz="1021679">
              <a:spcBef>
                <a:spcPts val="600"/>
              </a:spcBef>
              <a:buFont typeface="Wingdings" panose="05000000000000000000" pitchFamily="2" charset="2"/>
              <a:buChar char="§"/>
              <a:defRPr/>
            </a:pPr>
            <a:r>
              <a:rPr lang="es-ES" dirty="0">
                <a:solidFill>
                  <a:prstClr val="black"/>
                </a:solidFill>
              </a:rPr>
              <a:t>Ampliación de cobertura de vacunas</a:t>
            </a:r>
          </a:p>
          <a:p>
            <a:pPr marL="120650" indent="-120650" defTabSz="1021679">
              <a:spcBef>
                <a:spcPts val="600"/>
              </a:spcBef>
              <a:buFont typeface="Wingdings" panose="05000000000000000000" pitchFamily="2" charset="2"/>
              <a:buChar char="§"/>
              <a:defRPr/>
            </a:pPr>
            <a:r>
              <a:rPr lang="es-ES" dirty="0">
                <a:solidFill>
                  <a:prstClr val="black"/>
                </a:solidFill>
              </a:rPr>
              <a:t>Cambios en respuesta a la PHE de opiáceos</a:t>
            </a:r>
          </a:p>
          <a:p>
            <a:pPr marL="120650" indent="-120650" defTabSz="1021679">
              <a:spcBef>
                <a:spcPts val="600"/>
              </a:spcBef>
              <a:buFont typeface="Wingdings" panose="05000000000000000000" pitchFamily="2" charset="2"/>
              <a:buChar char="§"/>
              <a:defRPr/>
            </a:pPr>
            <a:r>
              <a:rPr lang="es-ES" dirty="0">
                <a:solidFill>
                  <a:prstClr val="black"/>
                </a:solidFill>
              </a:rPr>
              <a:t>Medicaid y opiáceos</a:t>
            </a:r>
            <a:endParaRPr lang="en-US" dirty="0">
              <a:solidFill>
                <a:prstClr val="black"/>
              </a:solidFill>
            </a:endParaRPr>
          </a:p>
          <a:p>
            <a:pPr marL="120650" indent="-120650" defTabSz="1021679">
              <a:spcBef>
                <a:spcPts val="600"/>
              </a:spcBef>
              <a:buFont typeface="Wingdings" panose="05000000000000000000" pitchFamily="2" charset="2"/>
              <a:buChar char="§"/>
              <a:defRPr/>
            </a:pPr>
            <a:endParaRPr lang="en-US" dirty="0">
              <a:solidFill>
                <a:prstClr val="black"/>
              </a:solidFill>
            </a:endParaRPr>
          </a:p>
          <a:p>
            <a:pPr marL="171450" indent="-171450" defTabSz="1021679">
              <a:spcBef>
                <a:spcPts val="600"/>
              </a:spcBef>
              <a:buFont typeface="Wingdings" panose="05000000000000000000" pitchFamily="2" charset="2"/>
              <a:buChar char="§"/>
              <a:defRPr/>
            </a:pPr>
            <a:endParaRPr lang="en-US" dirty="0">
              <a:solidFill>
                <a:prstClr val="black"/>
              </a:solidFill>
            </a:endParaRPr>
          </a:p>
          <a:p>
            <a:endParaRPr lang="en-US" dirty="0"/>
          </a:p>
        </p:txBody>
      </p:sp>
    </p:spTree>
    <p:extLst>
      <p:ext uri="{BB962C8B-B14F-4D97-AF65-F5344CB8AC3E}">
        <p14:creationId xmlns:p14="http://schemas.microsoft.com/office/powerpoint/2010/main" val="179365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92113"/>
            <a:ext cx="5762625" cy="3780473"/>
          </a:xfrm>
        </p:spPr>
        <p:txBody>
          <a:bodyPr/>
          <a:lstStyle/>
          <a:p>
            <a:pPr defTabSz="983577">
              <a:spcAft>
                <a:spcPts val="600"/>
              </a:spcAft>
              <a:defRPr/>
            </a:pPr>
            <a:r>
              <a:rPr lang="en-US" b="1" dirty="0" err="1">
                <a:solidFill>
                  <a:prstClr val="black"/>
                </a:solidFill>
                <a:ea typeface="ＭＳ Ｐゴシック" pitchFamily="84" charset="-128"/>
                <a:cs typeface="Arial" panose="020B0604020202020204" pitchFamily="34" charset="0"/>
              </a:rPr>
              <a:t>Notas</a:t>
            </a:r>
            <a:r>
              <a:rPr lang="en-US" b="1" dirty="0">
                <a:solidFill>
                  <a:prstClr val="black"/>
                </a:solidFill>
                <a:ea typeface="ＭＳ Ｐゴシック" pitchFamily="84" charset="-128"/>
                <a:cs typeface="Arial" panose="020B0604020202020204" pitchFamily="34" charset="0"/>
              </a:rPr>
              <a:t> del </a:t>
            </a:r>
            <a:r>
              <a:rPr lang="en-US" b="1" dirty="0" err="1">
                <a:solidFill>
                  <a:prstClr val="black"/>
                </a:solidFill>
                <a:ea typeface="ＭＳ Ｐゴシック" pitchFamily="84" charset="-128"/>
                <a:cs typeface="Arial" panose="020B0604020202020204" pitchFamily="34" charset="0"/>
              </a:rPr>
              <a:t>presentador</a:t>
            </a:r>
            <a:r>
              <a:rPr lang="en-US" b="1" dirty="0">
                <a:solidFill>
                  <a:prstClr val="black"/>
                </a:solidFill>
                <a:ea typeface="ＭＳ Ｐゴシック" pitchFamily="84" charset="-128"/>
                <a:cs typeface="Arial" panose="020B0604020202020204" pitchFamily="34" charset="0"/>
              </a:rPr>
              <a:t>/a</a:t>
            </a:r>
          </a:p>
          <a:p>
            <a:pPr defTabSz="983577">
              <a:spcAft>
                <a:spcPts val="600"/>
              </a:spcAft>
              <a:defRPr/>
            </a:pPr>
            <a:r>
              <a:rPr lang="es-ES" dirty="0">
                <a:solidFill>
                  <a:prstClr val="black"/>
                </a:solidFill>
                <a:cs typeface="Arial" panose="020B0604020202020204" pitchFamily="34" charset="0"/>
              </a:rPr>
              <a:t>Al final de esta lección, usted podrá</a:t>
            </a:r>
            <a:r>
              <a:rPr lang="en-US" dirty="0">
                <a:solidFill>
                  <a:prstClr val="black"/>
                </a:solidFill>
                <a:cs typeface="Arial" panose="020B0604020202020204" pitchFamily="34" charset="0"/>
              </a:rPr>
              <a:t>:</a:t>
            </a:r>
          </a:p>
          <a:p>
            <a:pPr marL="120650" indent="-120650">
              <a:spcAft>
                <a:spcPts val="600"/>
              </a:spcAft>
              <a:buFont typeface="Wingdings" panose="05000000000000000000" pitchFamily="2" charset="2"/>
              <a:buChar char="§"/>
            </a:pPr>
            <a:r>
              <a:rPr lang="es-ES" sz="1200" dirty="0"/>
              <a:t>Enumerar los cambios en Medicaid como resultado de la PH</a:t>
            </a:r>
            <a:r>
              <a:rPr lang="en-US" sz="1200" dirty="0"/>
              <a:t>E </a:t>
            </a:r>
          </a:p>
          <a:p>
            <a:pPr marL="120650" indent="-120650">
              <a:spcAft>
                <a:spcPts val="600"/>
              </a:spcAft>
              <a:buFont typeface="Wingdings" panose="05000000000000000000" pitchFamily="2" charset="2"/>
              <a:buChar char="§"/>
            </a:pPr>
            <a:r>
              <a:rPr lang="es-ES" sz="1200" dirty="0"/>
              <a:t>Explicar el proceso de </a:t>
            </a:r>
            <a:r>
              <a:rPr lang="es-ES" sz="1200" dirty="0" err="1"/>
              <a:t>redeterminación</a:t>
            </a:r>
            <a:r>
              <a:rPr lang="es-ES" sz="1200" dirty="0"/>
              <a:t> (reversión) de Medicaid</a:t>
            </a:r>
            <a:endParaRPr lang="en-US" sz="1200" dirty="0"/>
          </a:p>
          <a:p>
            <a:pPr marL="120650" indent="-120650">
              <a:spcAft>
                <a:spcPts val="600"/>
              </a:spcAft>
              <a:buFont typeface="Wingdings" panose="05000000000000000000" pitchFamily="2" charset="2"/>
              <a:buChar char="§"/>
            </a:pPr>
            <a:r>
              <a:rPr lang="es-ES" sz="1200" dirty="0"/>
              <a:t>Enumerar esfuerzos para ampliar la cobertura para vacunas</a:t>
            </a:r>
            <a:endParaRPr lang="en-US" sz="1200" dirty="0"/>
          </a:p>
          <a:p>
            <a:pPr marL="120650" indent="-120650">
              <a:spcAft>
                <a:spcPts val="600"/>
              </a:spcAft>
              <a:buFont typeface="Wingdings" panose="05000000000000000000" pitchFamily="2" charset="2"/>
              <a:buChar char="§"/>
            </a:pPr>
            <a:r>
              <a:rPr lang="es-ES" sz="1200" dirty="0"/>
              <a:t>Comprender los esfuerzos para combatir la crisis de opiáceo</a:t>
            </a:r>
            <a:r>
              <a:rPr lang="en-US" sz="1200" dirty="0"/>
              <a:t>s</a:t>
            </a:r>
          </a:p>
          <a:p>
            <a:endParaRPr lang="en-US" dirty="0"/>
          </a:p>
        </p:txBody>
      </p:sp>
    </p:spTree>
    <p:extLst>
      <p:ext uri="{BB962C8B-B14F-4D97-AF65-F5344CB8AC3E}">
        <p14:creationId xmlns:p14="http://schemas.microsoft.com/office/powerpoint/2010/main" val="352057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Bef>
                <a:spcPts val="669"/>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69"/>
              </a:spcBef>
              <a:defRPr/>
            </a:pPr>
            <a:endParaRPr lang="en-US" dirty="0">
              <a:solidFill>
                <a:prstClr val="black"/>
              </a:solidFill>
            </a:endParaRPr>
          </a:p>
        </p:txBody>
      </p:sp>
    </p:spTree>
    <p:extLst>
      <p:ext uri="{BB962C8B-B14F-4D97-AF65-F5344CB8AC3E}">
        <p14:creationId xmlns:p14="http://schemas.microsoft.com/office/powerpoint/2010/main" val="2380712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6263"/>
            <a:ext cx="5762625" cy="3241675"/>
          </a:xfrm>
        </p:spPr>
      </p:sp>
      <p:sp>
        <p:nvSpPr>
          <p:cNvPr id="3" name="Notes Placeholder 2"/>
          <p:cNvSpPr>
            <a:spLocks noGrp="1"/>
          </p:cNvSpPr>
          <p:nvPr>
            <p:ph type="body" idx="1"/>
          </p:nvPr>
        </p:nvSpPr>
        <p:spPr>
          <a:xfrm>
            <a:off x="776288" y="3910821"/>
            <a:ext cx="5762625" cy="3780473"/>
          </a:xfrm>
        </p:spPr>
        <p:txBody>
          <a:bodyPr/>
          <a:lstStyle/>
          <a:p>
            <a:pPr>
              <a:spcAft>
                <a:spcPts val="600"/>
              </a:spcAft>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La inscripción nacional en Medicaid y en el Programa de Seguro Médico para Niños (CHIP) aumentó de 70.7 millones de personas en febrero de 2020 a 92.3 millones en diciembre de 2022</a:t>
            </a:r>
            <a:r>
              <a:rPr lang="en-US" dirty="0"/>
              <a:t>. </a:t>
            </a:r>
          </a:p>
          <a:p>
            <a:pPr>
              <a:spcAft>
                <a:spcPts val="600"/>
              </a:spcAft>
            </a:pPr>
            <a:r>
              <a:rPr lang="en-US" dirty="0"/>
              <a:t>Para </a:t>
            </a:r>
            <a:r>
              <a:rPr lang="en-US" dirty="0" err="1"/>
              <a:t>más</a:t>
            </a:r>
            <a:r>
              <a:rPr lang="en-US" dirty="0"/>
              <a:t> </a:t>
            </a:r>
            <a:r>
              <a:rPr lang="en-US" dirty="0" err="1"/>
              <a:t>información</a:t>
            </a:r>
            <a:r>
              <a:rPr lang="en-US" dirty="0"/>
              <a:t>, </a:t>
            </a:r>
            <a:r>
              <a:rPr lang="en-US" dirty="0" err="1"/>
              <a:t>visite</a:t>
            </a:r>
            <a:r>
              <a:rPr lang="en-US" dirty="0"/>
              <a:t>  </a:t>
            </a:r>
            <a:r>
              <a:rPr lang="en-US" dirty="0">
                <a:hlinkClick r:id="rId3"/>
              </a:rPr>
              <a:t>Medicaid.gov/medicaid/quality-of-care/downloads/beneficiary-profile-2022.pdf</a:t>
            </a:r>
            <a:r>
              <a:rPr lang="en-US" dirty="0"/>
              <a:t>. </a:t>
            </a:r>
            <a:r>
              <a:rPr lang="es-ES" dirty="0"/>
              <a:t>Actualizado con datos de inscripción de diciembre de 2022 de </a:t>
            </a:r>
            <a:r>
              <a:rPr lang="en-US" dirty="0">
                <a:hlinkClick r:id="rId4"/>
              </a:rPr>
              <a:t>Medicaid.gov/medicaid/program-information/medicaid-and-chip-enrollment-data/report-highlights/index.html</a:t>
            </a:r>
            <a:r>
              <a:rPr lang="en-US" dirty="0"/>
              <a:t>.</a:t>
            </a:r>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233787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77850"/>
            <a:ext cx="5575300" cy="3136900"/>
          </a:xfrm>
        </p:spPr>
      </p:sp>
      <p:sp>
        <p:nvSpPr>
          <p:cNvPr id="3" name="Notes Placeholder 2"/>
          <p:cNvSpPr>
            <a:spLocks noGrp="1"/>
          </p:cNvSpPr>
          <p:nvPr>
            <p:ph type="body" idx="1"/>
          </p:nvPr>
        </p:nvSpPr>
        <p:spPr>
          <a:xfrm>
            <a:off x="717550" y="3649382"/>
            <a:ext cx="5575301" cy="5819775"/>
          </a:xfrm>
        </p:spPr>
        <p:txBody>
          <a:bodyPr>
            <a:normAutofit/>
          </a:bodyPr>
          <a:lstStyle/>
          <a:p>
            <a:pPr lvl="0">
              <a:lnSpc>
                <a:spcPct val="120000"/>
              </a:lnSpc>
              <a:spcAft>
                <a:spcPts val="600"/>
              </a:spcAft>
            </a:pPr>
            <a:r>
              <a:rPr lang="en-US" b="1" dirty="0" err="1">
                <a:sym typeface="Helvetica Neue"/>
              </a:rPr>
              <a:t>Notas</a:t>
            </a:r>
            <a:r>
              <a:rPr lang="en-US" b="1" dirty="0">
                <a:sym typeface="Helvetica Neue"/>
              </a:rPr>
              <a:t> del </a:t>
            </a:r>
            <a:r>
              <a:rPr lang="en-US" b="1" dirty="0" err="1">
                <a:sym typeface="Helvetica Neue"/>
              </a:rPr>
              <a:t>presentador</a:t>
            </a:r>
            <a:r>
              <a:rPr lang="en-US" b="1" dirty="0">
                <a:sym typeface="Helvetica Neue"/>
              </a:rPr>
              <a:t>/a</a:t>
            </a:r>
          </a:p>
          <a:p>
            <a:pPr>
              <a:spcAft>
                <a:spcPts val="600"/>
              </a:spcAft>
            </a:pPr>
            <a:r>
              <a:rPr lang="es-ES" dirty="0"/>
              <a:t>La Ley de Apropiaciones Consolidadas (CAA) de abordó el final de la condición de inscripción permanente, el aumento temporal del porcentaje federal de asistencia médica (FMAP) y el proceso de reversión. En virtud de la CAA de 2023, el vencimiento de la condición de inscripción permanente y la recepción del aumento temporal del FMAP dejan de estar vinculados al final de la PHE. La condición de inscripción permanente finalizó el 31 de marzo de 2023 y el aumento temporal del FMAP de la Ley Familias Primero de Respuesta al Coronavirus (FFCRA) se está eliminando gradualmente desde el 1 de abril de 2023 y concluirá el 31 de diciembre de 2023.</a:t>
            </a:r>
            <a:r>
              <a:rPr lang="en-US" dirty="0"/>
              <a:t> </a:t>
            </a:r>
          </a:p>
          <a:p>
            <a:pPr>
              <a:spcAft>
                <a:spcPts val="600"/>
              </a:spcAft>
            </a:pPr>
            <a:r>
              <a:rPr lang="es-ES" dirty="0"/>
              <a:t>Los estados podrían elegir cuándo comenzar su período de reversión de 12 meses a partir del primero de febrero, marzo o abril de 2023. Por lo tanto, las fechas efectivas de las primeras cancelaciones fueron en abril, mayo o junio de 2023. Para ver las cronologías previstas para los diversos estados, visite</a:t>
            </a:r>
            <a:r>
              <a:rPr lang="en-US" dirty="0"/>
              <a:t> </a:t>
            </a:r>
            <a:r>
              <a:rPr lang="en-US" dirty="0">
                <a:hlinkClick r:id="rId3"/>
              </a:rPr>
              <a:t>Medicaid.gov/</a:t>
            </a:r>
            <a:r>
              <a:rPr lang="en-US" dirty="0" err="1">
                <a:hlinkClick r:id="rId3"/>
              </a:rPr>
              <a:t>reFuentes</a:t>
            </a:r>
            <a:r>
              <a:rPr lang="en-US" dirty="0">
                <a:hlinkClick r:id="rId3"/>
              </a:rPr>
              <a:t>-for-states/downloads/ant-2023-time-init-unwin-reltd-ren-02242023.pdf?eType=EmailBlastContent&amp;eId=0020ebe6-dd11-4495-9a55-3faf2a3fb34d</a:t>
            </a:r>
            <a:r>
              <a:rPr lang="en-US" dirty="0"/>
              <a:t>. </a:t>
            </a:r>
          </a:p>
          <a:p>
            <a:pPr>
              <a:spcAft>
                <a:spcPts val="600"/>
              </a:spcAft>
            </a:pPr>
            <a:r>
              <a:rPr lang="es-ES" dirty="0"/>
              <a:t>Los estados deben iniciar renovaciones para todos los individuos inscritos hasta el último día de la condición de inscripción permanente en el plazo de 12 meses (es decir, en vista de la enmienda de la CAA, el 31 de marzo de 2024) y deben completar las renovaciones para los individuos inscritos hasta el último día de la condición de inscripción permanente en el plazo de 14 meses (es decir, en vista de la enmienda de la CAA, el 31 de mayo de 2024)</a:t>
            </a:r>
            <a:r>
              <a:rPr lang="en-US" dirty="0"/>
              <a:t>. </a:t>
            </a:r>
            <a:r>
              <a:rPr lang="es-ES" dirty="0"/>
              <a:t>La CAA de 2023 no modifica la duración del período de reversión.</a:t>
            </a:r>
            <a:endParaRPr lang="en-US" dirty="0"/>
          </a:p>
          <a:p>
            <a:pPr>
              <a:spcAft>
                <a:spcPts val="600"/>
              </a:spcAft>
            </a:pPr>
            <a:r>
              <a:rPr lang="en-US" dirty="0"/>
              <a:t>Los CMS </a:t>
            </a:r>
            <a:r>
              <a:rPr lang="en-US" dirty="0" err="1"/>
              <a:t>seguirán</a:t>
            </a:r>
            <a:r>
              <a:rPr lang="en-US" dirty="0"/>
              <a:t> </a:t>
            </a:r>
            <a:r>
              <a:rPr lang="en-US" dirty="0" err="1"/>
              <a:t>actualizando</a:t>
            </a:r>
            <a:r>
              <a:rPr lang="en-US" dirty="0"/>
              <a:t> </a:t>
            </a:r>
            <a:r>
              <a:rPr lang="en-US" dirty="0">
                <a:hlinkClick r:id="rId4"/>
              </a:rPr>
              <a:t>Medicaid.gov/</a:t>
            </a:r>
            <a:r>
              <a:rPr lang="en-US" dirty="0" err="1">
                <a:hlinkClick r:id="rId4"/>
              </a:rPr>
              <a:t>reFuentes</a:t>
            </a:r>
            <a:r>
              <a:rPr lang="en-US" dirty="0">
                <a:hlinkClick r:id="rId4"/>
              </a:rPr>
              <a:t>-for-states/coronavirus-disease-2019-covid-19/unwinding-and-returning-regular-operations-after-covid-19/index.html</a:t>
            </a:r>
            <a:r>
              <a:rPr lang="en-US" dirty="0"/>
              <a:t> </a:t>
            </a:r>
            <a:r>
              <a:rPr lang="es-ES" dirty="0"/>
              <a:t>con actualizaciones y recursos para este proceso.</a:t>
            </a:r>
            <a:endParaRPr lang="en-US" dirty="0"/>
          </a:p>
          <a:p>
            <a:pPr>
              <a:lnSpc>
                <a:spcPct val="120000"/>
              </a:lnSpc>
              <a:spcAft>
                <a:spcPts val="600"/>
              </a:spcAft>
            </a:pPr>
            <a:endParaRPr lang="en-US" dirty="0"/>
          </a:p>
          <a:p>
            <a:pPr>
              <a:lnSpc>
                <a:spcPct val="120000"/>
              </a:lnSpc>
              <a:spcAft>
                <a:spcPts val="600"/>
              </a:spcAft>
            </a:pPr>
            <a:endParaRPr lang="en-US" dirty="0"/>
          </a:p>
        </p:txBody>
      </p:sp>
    </p:spTree>
    <p:extLst>
      <p:ext uri="{BB962C8B-B14F-4D97-AF65-F5344CB8AC3E}">
        <p14:creationId xmlns:p14="http://schemas.microsoft.com/office/powerpoint/2010/main" val="1697695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1350"/>
            <a:ext cx="5575300" cy="3136900"/>
          </a:xfrm>
        </p:spPr>
      </p:sp>
      <p:sp>
        <p:nvSpPr>
          <p:cNvPr id="3" name="Notes Placeholder 2"/>
          <p:cNvSpPr>
            <a:spLocks noGrp="1"/>
          </p:cNvSpPr>
          <p:nvPr>
            <p:ph type="body" idx="1"/>
          </p:nvPr>
        </p:nvSpPr>
        <p:spPr>
          <a:xfrm>
            <a:off x="717550" y="3883184"/>
            <a:ext cx="5575300" cy="5277644"/>
          </a:xfrm>
        </p:spPr>
        <p:txBody>
          <a:bodyPr/>
          <a:lstStyle/>
          <a:p>
            <a:pPr>
              <a:spcAft>
                <a:spcPts val="600"/>
              </a:spcAft>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r>
              <a:rPr lang="en-US" b="1" dirty="0">
                <a:cs typeface="Arial" panose="020B0604020202020204" pitchFamily="34" charset="0"/>
              </a:rPr>
              <a:t>/a</a:t>
            </a:r>
          </a:p>
          <a:p>
            <a:pPr>
              <a:spcAft>
                <a:spcPts val="600"/>
              </a:spcAft>
              <a:defRPr/>
            </a:pPr>
            <a:r>
              <a:rPr lang="es-ES" dirty="0"/>
              <a:t>Todos los estados procesarán revisiones regulares de elegibilidad para Medicaid y CHIP. Esto significa que determinarán si el individuo o los familiares siguen calificando para Medicaid o CHIP</a:t>
            </a:r>
            <a:r>
              <a:rPr lang="en-US" dirty="0"/>
              <a:t>. </a:t>
            </a:r>
          </a:p>
          <a:p>
            <a:pPr>
              <a:spcAft>
                <a:spcPts val="600"/>
              </a:spcAft>
            </a:pPr>
            <a:r>
              <a:rPr lang="es-ES" dirty="0"/>
              <a:t>Los Centros de Servicios de Medicare y Medicaid (CMS) están trabajando con los estados y otras partes interesadas para garantizar que los beneficiarios elegibles conserven la cobertura y que los individuos que se vuelvan elegibles para otras formas de cobertura cambien de programa de cobertura durante la reversión</a:t>
            </a:r>
            <a:r>
              <a:rPr lang="en-US" dirty="0"/>
              <a:t>. </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tab pos="114300" algn="l"/>
              </a:tabLst>
              <a:defRPr/>
            </a:pPr>
            <a:r>
              <a:rPr lang="es-ES" dirty="0"/>
              <a:t>Los CMS visualizan el trabajo de asistir a los beneficiarios de Medicaid y CHIP con las </a:t>
            </a:r>
            <a:r>
              <a:rPr lang="es-ES" dirty="0" err="1"/>
              <a:t>redeterminaciones</a:t>
            </a:r>
            <a:r>
              <a:rPr lang="es-ES" dirty="0"/>
              <a:t> en 2 fases</a:t>
            </a:r>
            <a:r>
              <a:rPr lang="en-US" dirty="0"/>
              <a:t>:</a:t>
            </a:r>
          </a:p>
          <a:p>
            <a:pPr marL="114300" indent="-114300">
              <a:spcAft>
                <a:spcPts val="600"/>
              </a:spcAft>
              <a:buFont typeface="Wingdings" panose="05000000000000000000" pitchFamily="2" charset="2"/>
              <a:buChar char="§"/>
              <a:tabLst>
                <a:tab pos="114300" algn="l"/>
              </a:tabLst>
            </a:pPr>
            <a:r>
              <a:rPr lang="en-US" dirty="0" err="1"/>
              <a:t>Fase</a:t>
            </a:r>
            <a:r>
              <a:rPr lang="en-US" dirty="0"/>
              <a:t> 1: </a:t>
            </a:r>
            <a:r>
              <a:rPr lang="es-ES" dirty="0"/>
              <a:t>Informar a los beneficiarios sobre la renovación de su cobertura y recomendarles que mantengan actualizada su información de contacto.</a:t>
            </a:r>
            <a:endParaRPr lang="en-US" dirty="0"/>
          </a:p>
          <a:p>
            <a:pPr marL="114300" indent="-114300">
              <a:spcAft>
                <a:spcPts val="600"/>
              </a:spcAft>
              <a:buFont typeface="Wingdings" panose="05000000000000000000" pitchFamily="2" charset="2"/>
              <a:buChar char="§"/>
              <a:tabLst>
                <a:tab pos="114300" algn="l"/>
              </a:tabLst>
            </a:pPr>
            <a:r>
              <a:rPr lang="en-US" dirty="0" err="1"/>
              <a:t>Fase</a:t>
            </a:r>
            <a:r>
              <a:rPr lang="en-US" dirty="0"/>
              <a:t> 2: </a:t>
            </a:r>
            <a:r>
              <a:rPr lang="es-ES" dirty="0"/>
              <a:t>Ayudar a los beneficiarios de Medicaid y de CHIP a tomar las medidas necesarias para renovar la cobertura y para cambiar a otra cobertura si dejan de ser elegibles para Medicaid o CHIP</a:t>
            </a:r>
            <a:r>
              <a:rPr lang="en-US" dirty="0"/>
              <a:t>.</a:t>
            </a:r>
          </a:p>
          <a:p>
            <a:pPr>
              <a:spcAft>
                <a:spcPts val="600"/>
              </a:spcAft>
            </a:pPr>
            <a:r>
              <a:rPr lang="es-ES" dirty="0"/>
              <a:t>Los CMS se comunican con regularidad con socios para apoyar la planificación y coordinación durante el proceso de reversión a fin de garantizar que las personas inscritas en Medicaid y en CHIP mantengan una fuente de cobertura de cuidado de la salud</a:t>
            </a:r>
            <a:r>
              <a:rPr lang="en-US" dirty="0"/>
              <a:t>.</a:t>
            </a:r>
          </a:p>
        </p:txBody>
      </p:sp>
    </p:spTree>
    <p:extLst>
      <p:ext uri="{BB962C8B-B14F-4D97-AF65-F5344CB8AC3E}">
        <p14:creationId xmlns:p14="http://schemas.microsoft.com/office/powerpoint/2010/main" val="4116102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7349" y="3910262"/>
            <a:ext cx="6148251" cy="5690938"/>
          </a:xfrm>
        </p:spPr>
        <p:txBody>
          <a:bodyPr>
            <a:noAutofit/>
          </a:bodyPr>
          <a:lstStyle/>
          <a:p>
            <a:pPr>
              <a:spcAft>
                <a:spcPts val="600"/>
              </a:spcAft>
            </a:pPr>
            <a:r>
              <a:rPr lang="en-US" sz="1100" b="1" dirty="0" err="1"/>
              <a:t>Notas</a:t>
            </a:r>
            <a:r>
              <a:rPr lang="en-US" sz="1100" b="1" dirty="0"/>
              <a:t> del </a:t>
            </a:r>
            <a:r>
              <a:rPr lang="en-US" sz="1100" b="1" dirty="0" err="1"/>
              <a:t>presentador</a:t>
            </a:r>
            <a:r>
              <a:rPr lang="en-US" sz="1100" b="1" dirty="0"/>
              <a:t>/a</a:t>
            </a:r>
          </a:p>
          <a:p>
            <a:pPr>
              <a:spcAft>
                <a:spcPts val="600"/>
              </a:spcAft>
            </a:pPr>
            <a:r>
              <a:rPr lang="es-ES" sz="1100" dirty="0"/>
              <a:t>Los socios pueden informar a los afiliados de Medicaid y CHIP sobre los cambios. Los mensajes principales en que los socios deben centrarse cuando se comunican con personas inscritas en Medicaid y CHIP son los siguientes</a:t>
            </a:r>
            <a:r>
              <a:rPr lang="en-US" sz="1100" dirty="0"/>
              <a:t>: </a:t>
            </a:r>
          </a:p>
          <a:p>
            <a:pPr marL="233363" indent="-233363">
              <a:spcAft>
                <a:spcPts val="600"/>
              </a:spcAft>
              <a:buFont typeface="+mj-lt"/>
              <a:buAutoNum type="arabicPeriod"/>
            </a:pPr>
            <a:r>
              <a:rPr lang="es-ES" sz="1100" dirty="0"/>
              <a:t>Mantenga su información de contacto actualizada: Asegúrese de que [Nombre del programa Medicaid o CHIP del estado] tenga su dirección postal, número de teléfono, correo electrónico u otra información de contacto actualizados</a:t>
            </a:r>
            <a:r>
              <a:rPr lang="en-US" sz="1100" dirty="0"/>
              <a:t>. </a:t>
            </a:r>
          </a:p>
          <a:p>
            <a:pPr marL="233363" indent="-233363">
              <a:spcAft>
                <a:spcPts val="600"/>
              </a:spcAft>
              <a:buFont typeface="+mj-lt"/>
              <a:buAutoNum type="arabicPeriod"/>
            </a:pPr>
            <a:r>
              <a:rPr lang="es-ES" sz="1100" dirty="0"/>
              <a:t>De esa manera, podrán contactarle sobre su cobertura de Medicaid o CHIP. Revise su correo: [Nombre del programa Medicaid o CHIP del estado] le enviará por correo una carta sobre su cobertura de Medicaid o CHIP. En esa carta también se le informará si debe completar un formulario de renovación a fin de averiguar si todavía califica para Medicaid o CHIP</a:t>
            </a:r>
            <a:r>
              <a:rPr lang="en-US" sz="1100" dirty="0"/>
              <a:t>. </a:t>
            </a:r>
          </a:p>
          <a:p>
            <a:pPr marL="233363" indent="-233363">
              <a:spcAft>
                <a:spcPts val="600"/>
              </a:spcAft>
              <a:buFont typeface="+mj-lt"/>
              <a:buAutoNum type="arabicPeriod"/>
            </a:pPr>
            <a:r>
              <a:rPr lang="es-ES" sz="1100" dirty="0"/>
              <a:t>Complete su formulario de renovación (si recibe uno): Complete el formulario y envíelo a [Nombre del programa Medicaid o CHIP del estado] de inmediato para ayudar a evitar una brecha en su cobertura de Medicaid o CHIP</a:t>
            </a:r>
            <a:r>
              <a:rPr lang="en-US" sz="1100" dirty="0"/>
              <a:t>.</a:t>
            </a:r>
          </a:p>
          <a:p>
            <a:pPr marL="233363" indent="-233363">
              <a:spcAft>
                <a:spcPts val="600"/>
              </a:spcAft>
              <a:buFont typeface="+mj-lt"/>
              <a:buAutoNum type="arabicPeriod"/>
            </a:pPr>
            <a:r>
              <a:rPr lang="es-ES" sz="1100" dirty="0"/>
              <a:t>Si ya no califica, hay otras opciones de cobertura de salud: No espere. Existen límites para solicitarlas. Es posible que las personas que ya no califican para Medicaid o CHIP puedan comprar un plan de salud a través del </a:t>
            </a:r>
            <a:r>
              <a:rPr lang="es-ES" sz="1100" dirty="0" err="1"/>
              <a:t>Health</a:t>
            </a:r>
            <a:r>
              <a:rPr lang="es-ES" sz="1100" dirty="0"/>
              <a:t> </a:t>
            </a:r>
            <a:r>
              <a:rPr lang="es-ES" sz="1100" dirty="0" err="1"/>
              <a:t>Insurance</a:t>
            </a:r>
            <a:r>
              <a:rPr lang="es-ES" sz="1100" dirty="0"/>
              <a:t> Marketplace® y obtener asistencia financiera. Los planes del Marketplace cubren cosas como medicamentos recetados, visitas médicas, visitas al hospital, atención de urgencia y mucho más. Hay un período de inscripción especial para Medicare si perdió la cobertura de Medicaid (grupo de ampliación para adultos). Los CMS les envían a los consumidores un Aviso de transferencia de cuenta entrante si estaban inscritos en Medicaid o CHIP y recientemente perdieron esa cobertura o si solicitaron a través de la agencia de Medicaid o CHIP del estado y el estado determinó que al menos un miembro del hogar no es elegible para Medicaid o CHIP. Para ver un ejemplo del envío por correo del Aviso de transferencia de cuenta entrante, visite </a:t>
            </a:r>
            <a:r>
              <a:rPr lang="en-US" sz="1100" dirty="0"/>
              <a:t> </a:t>
            </a:r>
            <a:r>
              <a:rPr lang="en-US" sz="1100" dirty="0">
                <a:hlinkClick r:id="rId3"/>
              </a:rPr>
              <a:t>Marketplace.cms.gov/technical-assistance-</a:t>
            </a:r>
            <a:r>
              <a:rPr lang="en-US" sz="1100" dirty="0" err="1">
                <a:hlinkClick r:id="rId3"/>
              </a:rPr>
              <a:t>reFuentes</a:t>
            </a:r>
            <a:r>
              <a:rPr lang="en-US" sz="1100" dirty="0">
                <a:hlinkClick r:id="rId3"/>
              </a:rPr>
              <a:t>/training-materials/inbound-account-transfer.pdf</a:t>
            </a:r>
            <a:r>
              <a:rPr lang="en-US" sz="1100" dirty="0"/>
              <a:t> (</a:t>
            </a:r>
            <a:r>
              <a:rPr lang="en-US" sz="1100" dirty="0" err="1"/>
              <a:t>en</a:t>
            </a:r>
            <a:r>
              <a:rPr lang="en-US" sz="1100" dirty="0"/>
              <a:t> </a:t>
            </a:r>
            <a:r>
              <a:rPr lang="en-US" sz="1100" dirty="0" err="1"/>
              <a:t>inglés</a:t>
            </a:r>
            <a:r>
              <a:rPr lang="en-US" sz="1100" dirty="0"/>
              <a:t>) o </a:t>
            </a:r>
            <a:r>
              <a:rPr lang="en-US" sz="1100" dirty="0">
                <a:hlinkClick r:id="rId4"/>
              </a:rPr>
              <a:t>Marketplace.cms.gov/technical-assistance-</a:t>
            </a:r>
            <a:r>
              <a:rPr lang="en-US" sz="1100" dirty="0" err="1">
                <a:hlinkClick r:id="rId4"/>
              </a:rPr>
              <a:t>reFuentes</a:t>
            </a:r>
            <a:r>
              <a:rPr lang="en-US" sz="1100" dirty="0">
                <a:hlinkClick r:id="rId4"/>
              </a:rPr>
              <a:t>/training-materials/inbound-account-transfer-spanish.pdf</a:t>
            </a:r>
            <a:r>
              <a:rPr lang="en-US" sz="1100" dirty="0"/>
              <a:t> (</a:t>
            </a:r>
            <a:r>
              <a:rPr lang="en-US" sz="1100" dirty="0" err="1"/>
              <a:t>en</a:t>
            </a:r>
            <a:r>
              <a:rPr lang="en-US" sz="1100" dirty="0"/>
              <a:t> </a:t>
            </a:r>
            <a:r>
              <a:rPr lang="en-US" sz="1100" dirty="0" err="1"/>
              <a:t>español</a:t>
            </a:r>
            <a:r>
              <a:rPr lang="en-US" sz="1100" dirty="0"/>
              <a:t>).</a:t>
            </a:r>
          </a:p>
          <a:p>
            <a:pPr>
              <a:spcAft>
                <a:spcPts val="600"/>
              </a:spcAft>
            </a:pPr>
            <a:r>
              <a:rPr lang="es-ES" sz="1100" dirty="0"/>
              <a:t>Revise los materiales de socios en</a:t>
            </a:r>
            <a:r>
              <a:rPr lang="en-US" sz="1100" dirty="0"/>
              <a:t> </a:t>
            </a:r>
            <a:r>
              <a:rPr lang="en-US" sz="1100" dirty="0">
                <a:hlinkClick r:id="rId5"/>
              </a:rPr>
              <a:t>Medicaid.gov/</a:t>
            </a:r>
            <a:r>
              <a:rPr lang="en-US" sz="1100" dirty="0" err="1">
                <a:hlinkClick r:id="rId5"/>
              </a:rPr>
              <a:t>reFuentes</a:t>
            </a:r>
            <a:r>
              <a:rPr lang="en-US" sz="1100" dirty="0">
                <a:hlinkClick r:id="rId5"/>
              </a:rPr>
              <a:t>-for-states/coronavirus-disease-2019-covid-19/unwinding-and-returning-regular-operations-after-covid-19/index.html</a:t>
            </a:r>
            <a:r>
              <a:rPr lang="en-US" sz="1100" dirty="0"/>
              <a:t> </a:t>
            </a:r>
            <a:r>
              <a:rPr lang="es-ES" sz="1100" dirty="0"/>
              <a:t>y las convocatorias y materiales de partes interesadas en </a:t>
            </a:r>
            <a:r>
              <a:rPr lang="en-US" sz="1100" u="sng" dirty="0">
                <a:hlinkClick r:id="rId6"/>
              </a:rPr>
              <a:t>CMS.gov/outreach-education/partner-</a:t>
            </a:r>
            <a:r>
              <a:rPr lang="en-US" sz="1100" u="sng" dirty="0" err="1">
                <a:hlinkClick r:id="rId6"/>
              </a:rPr>
              <a:t>reFuentes</a:t>
            </a:r>
            <a:r>
              <a:rPr lang="en-US" sz="1100" u="sng" dirty="0">
                <a:hlinkClick r:id="rId6"/>
              </a:rPr>
              <a:t>/cms-national-stakeholder-calls</a:t>
            </a:r>
            <a:r>
              <a:rPr lang="en-US" sz="1100" u="sng" dirty="0"/>
              <a:t>.</a:t>
            </a:r>
            <a:endParaRPr lang="en-US" sz="1100" dirty="0"/>
          </a:p>
          <a:p>
            <a:pPr>
              <a:spcAft>
                <a:spcPts val="600"/>
              </a:spcAft>
            </a:pPr>
            <a:endParaRPr lang="en-US" sz="1100" dirty="0"/>
          </a:p>
          <a:p>
            <a:pPr marL="174708" indent="-174708">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216524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4026453"/>
            <a:ext cx="5759450" cy="5113421"/>
          </a:xfrm>
        </p:spPr>
        <p:txBody>
          <a:bodyPr>
            <a:normAutofit lnSpcReduction="10000"/>
          </a:bodyPr>
          <a:lstStyle/>
          <a:p>
            <a:pPr>
              <a:spcAft>
                <a:spcPts val="600"/>
              </a:spcAft>
            </a:pPr>
            <a:r>
              <a:rPr lang="en-US" sz="1100" b="1" dirty="0" err="1"/>
              <a:t>Notas</a:t>
            </a:r>
            <a:r>
              <a:rPr lang="en-US" sz="1100" b="1" dirty="0"/>
              <a:t> del </a:t>
            </a:r>
            <a:r>
              <a:rPr lang="en-US" sz="1100" b="1" dirty="0" err="1"/>
              <a:t>presentador</a:t>
            </a:r>
            <a:r>
              <a:rPr lang="en-US" sz="1100" b="1" dirty="0"/>
              <a:t>/a</a:t>
            </a:r>
          </a:p>
          <a:p>
            <a:pPr marL="0" indent="0">
              <a:spcAft>
                <a:spcPts val="600"/>
              </a:spcAft>
              <a:buFont typeface="Wingdings" panose="05000000000000000000" pitchFamily="2" charset="2"/>
              <a:buNone/>
            </a:pPr>
            <a:r>
              <a:rPr lang="es-ES" dirty="0"/>
              <a:t>Si ya no es elegible para cobertura de Medicaid o CHIP, puede cambiar a otra cobertura</a:t>
            </a:r>
            <a:r>
              <a:rPr lang="en-US" dirty="0"/>
              <a:t>. El Health Insurance Marketplace® </a:t>
            </a:r>
            <a:r>
              <a:rPr lang="es-ES" dirty="0"/>
              <a:t>y Medicare tienen Períodos de inscripción especiales para quienes ya no califican para Medicaid</a:t>
            </a:r>
            <a:r>
              <a:rPr lang="en-US" dirty="0"/>
              <a:t>. </a:t>
            </a:r>
          </a:p>
          <a:p>
            <a:pPr>
              <a:spcAft>
                <a:spcPts val="600"/>
              </a:spcAft>
            </a:pPr>
            <a:r>
              <a:rPr lang="en-US" sz="1100" dirty="0" err="1"/>
              <a:t>Períodos</a:t>
            </a:r>
            <a:r>
              <a:rPr lang="en-US" sz="1100" dirty="0"/>
              <a:t> de </a:t>
            </a:r>
            <a:r>
              <a:rPr lang="en-US" sz="1100" dirty="0" err="1"/>
              <a:t>inscripción</a:t>
            </a:r>
            <a:r>
              <a:rPr lang="en-US" sz="1100" dirty="0"/>
              <a:t> </a:t>
            </a:r>
            <a:r>
              <a:rPr lang="en-US" sz="1100" dirty="0" err="1"/>
              <a:t>especiales</a:t>
            </a:r>
            <a:endParaRPr lang="en-US" sz="1100" dirty="0"/>
          </a:p>
          <a:p>
            <a:pPr marL="112713" indent="-112713">
              <a:spcAft>
                <a:spcPts val="600"/>
              </a:spcAft>
              <a:buFont typeface="Wingdings" panose="05000000000000000000" pitchFamily="2" charset="2"/>
              <a:buChar char="§"/>
            </a:pPr>
            <a:r>
              <a:rPr lang="en-US" dirty="0"/>
              <a:t>Marketplace: </a:t>
            </a:r>
            <a:r>
              <a:rPr lang="es-ES" dirty="0"/>
              <a:t>Es posible que califique para un Período de inscripción especial (SEP) si usted o alguien de su familia perdió cobertura de salud </a:t>
            </a:r>
            <a:r>
              <a:rPr lang="es-ES" b="1" dirty="0"/>
              <a:t>en los últimos 60 días (o hace más de 60 días, pero después del 1 de enero de 2020) </a:t>
            </a:r>
            <a:r>
              <a:rPr lang="es-ES" dirty="0"/>
              <a:t>O </a:t>
            </a:r>
            <a:r>
              <a:rPr lang="es-ES" b="1" dirty="0"/>
              <a:t>tiene previsto que perderá cobertura en los próximos 60 días</a:t>
            </a:r>
            <a:r>
              <a:rPr lang="en-US" dirty="0"/>
              <a:t>.</a:t>
            </a:r>
          </a:p>
          <a:p>
            <a:pPr marL="227013" lvl="1" indent="-114300">
              <a:spcAft>
                <a:spcPts val="600"/>
              </a:spcAft>
              <a:buFont typeface="Arial" panose="020B0604020202020204" pitchFamily="34" charset="0"/>
              <a:buChar char="•"/>
            </a:pPr>
            <a:r>
              <a:rPr lang="en-US" sz="1100" dirty="0" err="1"/>
              <a:t>Presente</a:t>
            </a:r>
            <a:r>
              <a:rPr lang="en-US" sz="1100" dirty="0"/>
              <a:t> </a:t>
            </a:r>
            <a:r>
              <a:rPr lang="en-US" sz="1100" dirty="0" err="1"/>
              <a:t>su</a:t>
            </a:r>
            <a:r>
              <a:rPr lang="en-US" sz="1100" dirty="0"/>
              <a:t> </a:t>
            </a:r>
            <a:r>
              <a:rPr lang="en-US" sz="1100" dirty="0" err="1"/>
              <a:t>solicitud</a:t>
            </a:r>
            <a:r>
              <a:rPr lang="en-US" sz="1100" dirty="0"/>
              <a:t> </a:t>
            </a:r>
            <a:r>
              <a:rPr lang="en-US" sz="1100" dirty="0" err="1"/>
              <a:t>en</a:t>
            </a:r>
            <a:r>
              <a:rPr lang="en-US" sz="1100" dirty="0"/>
              <a:t> </a:t>
            </a:r>
            <a:r>
              <a:rPr lang="en-US" sz="1100" dirty="0">
                <a:hlinkClick r:id="rId3"/>
              </a:rPr>
              <a:t>CuidadoDeSalud.gov</a:t>
            </a:r>
            <a:r>
              <a:rPr lang="en-US" sz="1100" dirty="0"/>
              <a:t> para </a:t>
            </a:r>
            <a:r>
              <a:rPr lang="en-US" sz="1100" dirty="0" err="1"/>
              <a:t>ver</a:t>
            </a:r>
            <a:r>
              <a:rPr lang="en-US" sz="1100" dirty="0"/>
              <a:t> </a:t>
            </a:r>
            <a:r>
              <a:rPr lang="en-US" sz="1100" dirty="0" err="1"/>
              <a:t>si</a:t>
            </a:r>
            <a:r>
              <a:rPr lang="en-US" sz="1100" dirty="0"/>
              <a:t> </a:t>
            </a:r>
            <a:r>
              <a:rPr lang="en-US" sz="1100" dirty="0" err="1"/>
              <a:t>califica</a:t>
            </a:r>
            <a:endParaRPr lang="en-US" sz="1100" dirty="0"/>
          </a:p>
          <a:p>
            <a:pPr marL="227013" lvl="1" indent="-114300">
              <a:spcAft>
                <a:spcPts val="600"/>
              </a:spcAft>
              <a:buFont typeface="Arial" panose="020B0604020202020204" pitchFamily="34" charset="0"/>
              <a:buChar char="•"/>
            </a:pPr>
            <a:r>
              <a:rPr lang="es-ES" sz="1100" dirty="0"/>
              <a:t>Vea Preguntas Frecuentes sobre este SEP en</a:t>
            </a:r>
            <a:r>
              <a:rPr lang="en-US" sz="1100" dirty="0"/>
              <a:t> </a:t>
            </a:r>
            <a:r>
              <a:rPr lang="en-US" sz="1100" dirty="0">
                <a:hlinkClick r:id="rId4"/>
              </a:rPr>
              <a:t>CMS.gov/technical-assistance-</a:t>
            </a:r>
            <a:r>
              <a:rPr lang="en-US" sz="1100" dirty="0" err="1">
                <a:hlinkClick r:id="rId4"/>
              </a:rPr>
              <a:t>reFuentes</a:t>
            </a:r>
            <a:r>
              <a:rPr lang="en-US" sz="1100" dirty="0">
                <a:hlinkClick r:id="rId4"/>
              </a:rPr>
              <a:t>/temp-sep-unwinding-faq.pdf</a:t>
            </a:r>
            <a:endParaRPr lang="en-US" sz="1100" dirty="0"/>
          </a:p>
          <a:p>
            <a:pPr marL="112713" lvl="2" indent="-112713">
              <a:spcAft>
                <a:spcPts val="600"/>
              </a:spcAft>
              <a:buFont typeface="Wingdings" panose="05000000000000000000" pitchFamily="2" charset="2"/>
              <a:buChar char="§"/>
            </a:pPr>
            <a:r>
              <a:rPr lang="en-US" dirty="0"/>
              <a:t>Medicare: </a:t>
            </a:r>
          </a:p>
          <a:p>
            <a:pPr marL="227013" indent="-114300">
              <a:spcAft>
                <a:spcPts val="600"/>
              </a:spcAft>
              <a:buFont typeface="Arial" panose="020B0604020202020204" pitchFamily="34" charset="0"/>
              <a:buChar char="•"/>
            </a:pPr>
            <a:r>
              <a:rPr lang="es-ES" b="1" dirty="0"/>
              <a:t>Si ahora califica pero no solicitó cuando se volvió elegible inicialmente, </a:t>
            </a:r>
            <a:r>
              <a:rPr lang="es-ES" b="0" dirty="0"/>
              <a:t>su SEP dura </a:t>
            </a:r>
            <a:r>
              <a:rPr lang="es-ES" b="1" dirty="0"/>
              <a:t>6 meses </a:t>
            </a:r>
            <a:r>
              <a:rPr lang="es-ES" b="0" dirty="0"/>
              <a:t>después de la cancelación de Medicaid y le permite elegir entre cobertura retroactiva a la fecha de cancelación de Medicaid (pero no antes del 1 de enero de 2023) o cobertura a partir del mes posterior al mes de inscripción. Para solicitar, puede completar un formulario CMS-10797 y enviarlo por correo o por fax a su oficina local de Seguridad Social. También puede llamar a Seguridad Social al 1-800-772-1213</a:t>
            </a:r>
            <a:r>
              <a:rPr lang="en-US" dirty="0"/>
              <a:t>. </a:t>
            </a:r>
            <a:r>
              <a:rPr lang="es-ES" dirty="0"/>
              <a:t>Los usuarios de TTY pueden llamar al 1-800-325-0778.</a:t>
            </a:r>
            <a:endParaRPr lang="en-US" dirty="0"/>
          </a:p>
          <a:p>
            <a:pPr marL="227013" lvl="1" indent="-114300">
              <a:spcAft>
                <a:spcPts val="600"/>
              </a:spcAft>
              <a:buFont typeface="Arial" panose="020B0604020202020204" pitchFamily="34" charset="0"/>
              <a:buChar char="•"/>
            </a:pPr>
            <a:r>
              <a:rPr lang="es-ES" b="1" dirty="0"/>
              <a:t>Si tiene Medicare y Medicaid y perdió Medicaid, </a:t>
            </a:r>
            <a:r>
              <a:rPr lang="es-ES" b="0" dirty="0"/>
              <a:t>puede unirse a un plan de Medicare </a:t>
            </a:r>
            <a:r>
              <a:rPr lang="es-ES" b="0" dirty="0" err="1"/>
              <a:t>Advantage</a:t>
            </a:r>
            <a:r>
              <a:rPr lang="es-ES" b="0" dirty="0"/>
              <a:t> o en un plan de medicamentos de Medicare o cambiar su plan MA o su plan de medicamentos de Medicare actual en el plazo de </a:t>
            </a:r>
            <a:r>
              <a:rPr lang="es-ES" b="1" dirty="0"/>
              <a:t>3 meses </a:t>
            </a:r>
            <a:r>
              <a:rPr lang="es-ES" b="0" dirty="0"/>
              <a:t>después de recibir el aviso de cancelación de Medicaid de su estado. Para buscar, comparar e inscribirse en un plan de Medicare, visite </a:t>
            </a:r>
            <a:r>
              <a:rPr lang="en-US" dirty="0">
                <a:hlinkClick r:id="rId5"/>
              </a:rPr>
              <a:t>Medicare.gov/plan-compare</a:t>
            </a:r>
            <a:r>
              <a:rPr lang="en-US" dirty="0"/>
              <a:t>.</a:t>
            </a:r>
          </a:p>
          <a:p>
            <a:pPr marL="625475" lvl="1" indent="-168275">
              <a:spcAft>
                <a:spcPts val="600"/>
              </a:spcAft>
              <a:buFont typeface="Arial" panose="020B0604020202020204" pitchFamily="34" charset="0"/>
              <a:buChar char="•"/>
            </a:pPr>
            <a:endParaRPr lang="en-US" dirty="0"/>
          </a:p>
          <a:p>
            <a:pPr>
              <a:spcAft>
                <a:spcPts val="600"/>
              </a:spcAft>
            </a:pPr>
            <a:endParaRPr lang="en-US" sz="1100" dirty="0"/>
          </a:p>
          <a:p>
            <a:pPr marL="171450" marR="0" lvl="0" indent="-171450" algn="l" defTabSz="914400" rtl="0" eaLnBrk="1" fontAlgn="auto" latinLnBrk="0" hangingPunct="1">
              <a:lnSpc>
                <a:spcPct val="100000"/>
              </a:lnSpc>
              <a:spcAft>
                <a:spcPts val="600"/>
              </a:spcAft>
              <a:buClrTx/>
              <a:buSzTx/>
              <a:buFont typeface="Arial" panose="020B0604020202020204" pitchFamily="34" charset="0"/>
              <a:buChar char="•"/>
              <a:tabLst/>
              <a:defRPr/>
            </a:pPr>
            <a:endParaRPr lang="en-US" sz="1100" dirty="0"/>
          </a:p>
          <a:p>
            <a:pPr marL="628650" lvl="1" indent="-171450">
              <a:spcAft>
                <a:spcPts val="600"/>
              </a:spcAft>
              <a:buFont typeface="Wingdings" panose="05000000000000000000" pitchFamily="2" charset="2"/>
              <a:buChar char="§"/>
            </a:pPr>
            <a:endParaRPr lang="en-US" sz="1100" dirty="0"/>
          </a:p>
          <a:p>
            <a:pPr marL="628650" lvl="1" indent="-171450">
              <a:spcAft>
                <a:spcPts val="600"/>
              </a:spcAft>
              <a:buFont typeface="Wingdings" panose="05000000000000000000" pitchFamily="2" charset="2"/>
              <a:buChar char="§"/>
            </a:pPr>
            <a:endParaRPr lang="en-US" sz="1100" dirty="0"/>
          </a:p>
          <a:p>
            <a:pPr marL="174708" indent="-174708">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361190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3382"/>
            <a:ext cx="6051550" cy="5517539"/>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Los estados deben proporcionar la administración de vacuna sin costos compartidos a la mayoría de las personas con Medicaid o CHIP durante y hasta un año después del final de la PHE (hasta el último día del primer trimestre calendario que comience un año después del último día de la PHE por COVID-10 o el 30 de 30 de 2024). Estos requisitos de cobertura finalizan el último día del primer trimestre calendario que comience un año después del último día de la PHE del COVID-19. Los estados pueden tener gastos compartidos en otros servicios del plan estatal con exenciones obligatorias para algunas poblaciones y servicios</a:t>
            </a:r>
            <a:r>
              <a:rPr lang="en-US" baseline="0" dirty="0"/>
              <a:t>.</a:t>
            </a:r>
          </a:p>
          <a:p>
            <a:pPr marL="112713" indent="-112713" defTabSz="966612">
              <a:spcAft>
                <a:spcPts val="600"/>
              </a:spcAft>
              <a:buFont typeface="Wingdings" panose="05000000000000000000" pitchFamily="2" charset="2"/>
              <a:buChar char="§"/>
              <a:defRPr/>
            </a:pPr>
            <a:r>
              <a:rPr lang="es-ES" dirty="0"/>
              <a:t>Para el número muy limitado de beneficiarios de Medicaid que no son elegibles para esta cobertura (y no la obtienen a través de otra cobertura que puedan tener), los proveedores pueden presentar reclamos de reembolso por administrar la vacuna contra COVID-19 a través del Fondo de asistencia para la cobertura de COVID-19 (administrado por la Administración de Recursos y Servicios de Salud (HRSA, por sus siglas en inglés)).</a:t>
            </a:r>
            <a:r>
              <a:rPr lang="en-US" dirty="0"/>
              <a:t> </a:t>
            </a:r>
          </a:p>
          <a:p>
            <a:pPr marL="112713" indent="-112713" defTabSz="966612">
              <a:spcAft>
                <a:spcPts val="600"/>
              </a:spcAft>
              <a:buFont typeface="Wingdings" panose="05000000000000000000" pitchFamily="2" charset="2"/>
              <a:buChar char="§"/>
              <a:defRPr/>
            </a:pPr>
            <a:r>
              <a:rPr lang="es-ES" dirty="0"/>
              <a:t>Según la Ley del Plan de Rescate Estadounidense (ARP), el FMAP para los gastos estatales de Medicaid y CHIP por la administración de la vacuna contra COVID-19 permanecerá al 100 % durante más de un año después de que finalice la PHE por el COVID-19. La ley ARP también amplía la cobertura de la administración de la vacuna contra COVID-19 bajo Medicaid y CHIP a grupos de elegibilidad adicionales. Los CMS actualizaron recientemente el kit de herramientas de vacunas de Medicaid para reflejar la promulgación de la Ley ARP </a:t>
            </a:r>
            <a:r>
              <a:rPr lang="en-US" dirty="0"/>
              <a:t>(</a:t>
            </a:r>
            <a:r>
              <a:rPr lang="en-US" u="sng" dirty="0">
                <a:hlinkClick r:id="rId3"/>
              </a:rPr>
              <a:t>Medicaid.gov/state-</a:t>
            </a:r>
            <a:r>
              <a:rPr lang="en-US" u="sng" dirty="0" err="1">
                <a:hlinkClick r:id="rId3"/>
              </a:rPr>
              <a:t>reFuente</a:t>
            </a:r>
            <a:r>
              <a:rPr lang="en-US" u="sng" dirty="0">
                <a:hlinkClick r:id="rId3"/>
              </a:rPr>
              <a:t>-center/downloads/covid-19-vaccine-toolkit.pdf</a:t>
            </a:r>
            <a:r>
              <a:rPr lang="en-US" dirty="0"/>
              <a:t>).</a:t>
            </a:r>
            <a:endParaRPr lang="en-US" b="1" dirty="0"/>
          </a:p>
          <a:p>
            <a:pPr>
              <a:spcAft>
                <a:spcPts val="600"/>
              </a:spcAft>
            </a:pPr>
            <a:r>
              <a:rPr lang="es-ES" dirty="0"/>
              <a:t>Después de la PHE, dependiendo de la población, los estados pueden tener que evaluar las políticas de gastos compartidos y pueden tener que presentar enmiendas al plan estatal (si se necesitan actualizaciones).</a:t>
            </a:r>
            <a:r>
              <a:rPr lang="en-US" dirty="0"/>
              <a:t>.</a:t>
            </a:r>
            <a:endParaRPr lang="en-US" b="1" dirty="0"/>
          </a:p>
          <a:p>
            <a:pPr defTabSz="1021679">
              <a:spcBef>
                <a:spcPts val="600"/>
              </a:spcBef>
              <a:defRPr/>
            </a:pPr>
            <a:endParaRPr lang="en-US" dirty="0">
              <a:solidFill>
                <a:prstClr val="black"/>
              </a:solidFill>
            </a:endParaRPr>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3798002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7363"/>
            <a:ext cx="5486400" cy="3086100"/>
          </a:xfrm>
        </p:spPr>
      </p:sp>
      <p:sp>
        <p:nvSpPr>
          <p:cNvPr id="3" name="Notes Placeholder 2"/>
          <p:cNvSpPr>
            <a:spLocks noGrp="1"/>
          </p:cNvSpPr>
          <p:nvPr>
            <p:ph type="body" idx="1"/>
          </p:nvPr>
        </p:nvSpPr>
        <p:spPr>
          <a:xfrm>
            <a:off x="685800" y="3717758"/>
            <a:ext cx="5486400" cy="5119854"/>
          </a:xfrm>
        </p:spPr>
        <p:txBody>
          <a:bodyPr/>
          <a:lstStyle/>
          <a:p>
            <a:pPr>
              <a:spcAft>
                <a:spcPts val="600"/>
              </a:spcAft>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i="0" u="none" strike="noStrike" kern="1200" baseline="0" dirty="0">
                <a:solidFill>
                  <a:schemeClr val="tx1"/>
                </a:solidFill>
                <a:latin typeface="+mn-lt"/>
                <a:ea typeface="+mn-ea"/>
                <a:cs typeface="+mn-cs"/>
              </a:rPr>
              <a:t>La sección 11405 de la CAA exige que los estados cubran las vacunas aprobadas recomendadas por el Comité Asesor sobre Prácticas de Inmunización (ACIP, por sus siglas en inglés) y la administración de esas vacunas, sin costos compartidos, para la mayoría de los adultos beneficiarios de Medicaid. También les proporciona a los estados que estaban cubriendo esas vacunas a la fecha de la promulgación un adicional de ocho cuartos del punto porcentual de aumento de FMAP disponible en virtud de la ley vigente (y antes descrito). El aumento de FMAP es aplicable a un FMAP regular del estado y el FMAP recientemente elegible para esas vacunas y su administración</a:t>
            </a:r>
            <a:r>
              <a:rPr lang="en-US" b="0" i="0" u="none" strike="noStrike" kern="1200" baseline="0" dirty="0">
                <a:solidFill>
                  <a:schemeClr val="tx1"/>
                </a:solidFill>
                <a:latin typeface="+mn-lt"/>
                <a:ea typeface="+mn-ea"/>
                <a:cs typeface="+mn-cs"/>
              </a:rPr>
              <a:t>. </a:t>
            </a:r>
          </a:p>
          <a:p>
            <a:pPr>
              <a:spcAft>
                <a:spcPts val="600"/>
              </a:spcAft>
            </a:pPr>
            <a:r>
              <a:rPr lang="es-ES" b="0" i="0" u="none" strike="noStrike" kern="1200" baseline="0" dirty="0">
                <a:solidFill>
                  <a:schemeClr val="tx1"/>
                </a:solidFill>
                <a:latin typeface="+mn-lt"/>
                <a:ea typeface="+mn-ea"/>
                <a:cs typeface="+mn-cs"/>
              </a:rPr>
              <a:t>Los estados también deben cubrir esas vacunar y su administración, sin costos compartidos, para las personas de 19 años de edad o más que están en CHIP (es decir, personas embarazadas y puérperas cubiertas por CHIP)</a:t>
            </a:r>
            <a:r>
              <a:rPr lang="en-US" b="0" i="0" u="none" strike="noStrike" kern="1200" baseline="0" dirty="0">
                <a:solidFill>
                  <a:schemeClr val="tx1"/>
                </a:solidFill>
                <a:latin typeface="+mn-lt"/>
                <a:ea typeface="+mn-ea"/>
                <a:cs typeface="+mn-cs"/>
              </a:rPr>
              <a:t>. </a:t>
            </a:r>
          </a:p>
          <a:p>
            <a:pPr>
              <a:spcAft>
                <a:spcPts val="600"/>
              </a:spcAft>
            </a:pPr>
            <a:r>
              <a:rPr lang="en-US" b="1" i="0" u="none" strike="noStrike" kern="1200" baseline="0" dirty="0" err="1">
                <a:solidFill>
                  <a:schemeClr val="tx1"/>
                </a:solidFill>
                <a:latin typeface="+mn-lt"/>
                <a:ea typeface="+mn-ea"/>
                <a:cs typeface="+mn-cs"/>
              </a:rPr>
              <a:t>Fecha</a:t>
            </a:r>
            <a:r>
              <a:rPr lang="en-US" b="1" i="0" u="none" strike="noStrike" kern="1200" baseline="0" dirty="0">
                <a:solidFill>
                  <a:schemeClr val="tx1"/>
                </a:solidFill>
                <a:latin typeface="+mn-lt"/>
                <a:ea typeface="+mn-ea"/>
                <a:cs typeface="+mn-cs"/>
              </a:rPr>
              <a:t> </a:t>
            </a:r>
            <a:r>
              <a:rPr lang="en-US" b="1" i="0" u="none" strike="noStrike" kern="1200" baseline="0" dirty="0" err="1">
                <a:solidFill>
                  <a:schemeClr val="tx1"/>
                </a:solidFill>
                <a:latin typeface="+mn-lt"/>
                <a:ea typeface="+mn-ea"/>
                <a:cs typeface="+mn-cs"/>
              </a:rPr>
              <a:t>efectiva</a:t>
            </a:r>
            <a:r>
              <a:rPr lang="en-US" b="1" i="0" u="none" strike="noStrike" kern="1200" baseline="0" dirty="0">
                <a:solidFill>
                  <a:schemeClr val="tx1"/>
                </a:solidFill>
                <a:latin typeface="+mn-lt"/>
                <a:ea typeface="+mn-ea"/>
                <a:cs typeface="+mn-cs"/>
              </a:rPr>
              <a:t>: </a:t>
            </a:r>
            <a:r>
              <a:rPr lang="es-ES" b="0" i="0" u="none" strike="noStrike" kern="1200" baseline="0" dirty="0">
                <a:solidFill>
                  <a:schemeClr val="tx1"/>
                </a:solidFill>
                <a:latin typeface="+mn-lt"/>
                <a:ea typeface="+mn-ea"/>
                <a:cs typeface="+mn-cs"/>
              </a:rPr>
              <a:t>1 de octubre de 2023 (el primer día del primer trimestre fiscal que comience en la fecha que sea un año después de la promulgación o después).</a:t>
            </a:r>
            <a:endParaRPr lang="en-US" dirty="0"/>
          </a:p>
        </p:txBody>
      </p:sp>
    </p:spTree>
    <p:extLst>
      <p:ext uri="{BB962C8B-B14F-4D97-AF65-F5344CB8AC3E}">
        <p14:creationId xmlns:p14="http://schemas.microsoft.com/office/powerpoint/2010/main" val="652577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3780473"/>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Los medicamentos opiáceos, como la oxicodona y la hidrocodona, pueden aliviar el dolor de los pacientes con cáncer o de los que tienen una enfermedad terminal. Los opiáceos también pueden aliviar otros tipos de dolor a corto plazo, pero presentan riesgos graves como adicción, sobredosis y muerte. El trastorno por consumo de opiáceos (OUD, por sus siglas en inglés) fue declarado una PHE en 2017 y se ha renovado a partir del 1 de enero de 2023</a:t>
            </a:r>
            <a:r>
              <a:rPr lang="en-US" dirty="0">
                <a:solidFill>
                  <a:prstClr val="black"/>
                </a:solidFill>
              </a:rPr>
              <a:t>. </a:t>
            </a:r>
          </a:p>
          <a:p>
            <a:pPr defTabSz="1021679">
              <a:spcAft>
                <a:spcPts val="600"/>
              </a:spcAft>
              <a:defRPr/>
            </a:pPr>
            <a:r>
              <a:rPr lang="es-ES" dirty="0">
                <a:solidFill>
                  <a:prstClr val="black"/>
                </a:solidFill>
              </a:rPr>
              <a:t>La sección 1006(b) de la Ley de Prevención de Trastornos por Consumo de Sustancias que Promueve la Recuperación y el Tratamiento de Opiáceos (SUPPORT, por sus siglas en inglés) exige que las oficinas estatales de Medicaid cubran ciertos medicamentos y productos biológicos, así como servicios de orientación psicológica y de terapia conductual relacionados para los OUD.</a:t>
            </a:r>
            <a:r>
              <a:rPr lang="en-US" dirty="0">
                <a:solidFill>
                  <a:prstClr val="black"/>
                </a:solidFill>
              </a:rPr>
              <a:t>.</a:t>
            </a:r>
          </a:p>
          <a:p>
            <a:pPr defTabSz="1021679">
              <a:spcAft>
                <a:spcPts val="600"/>
              </a:spcAft>
              <a:defRPr/>
            </a:pPr>
            <a:r>
              <a:rPr lang="es-ES" dirty="0"/>
              <a:t>El beneficio se limita al uso de tratamiento asistido por medicamentos (MAT, por sus siglas en inglés) para el tratamiento de OUD, no a los servicios de tratamiento para otros trastornos por consumo de sustancias (SUD, por sus siglas en inglés), incluidos los trastornos por consumo de alcohol</a:t>
            </a:r>
            <a:r>
              <a:rPr lang="en-US" dirty="0"/>
              <a:t>. </a:t>
            </a:r>
          </a:p>
          <a:p>
            <a:pPr defTabSz="1021679">
              <a:spcAft>
                <a:spcPts val="600"/>
              </a:spcAft>
              <a:defRPr/>
            </a:pPr>
            <a:r>
              <a:rPr lang="es-ES" dirty="0"/>
              <a:t>Para ver la carta oficial de salud del estado sobre este requisito, visite</a:t>
            </a:r>
            <a:r>
              <a:rPr lang="en-US" dirty="0"/>
              <a:t> </a:t>
            </a:r>
            <a:r>
              <a:rPr lang="en-US" dirty="0">
                <a:hlinkClick r:id="rId3"/>
              </a:rPr>
              <a:t>Medicaid.gov/federal-policy-guidance/downloads/sho20005.pdf</a:t>
            </a:r>
            <a:r>
              <a:rPr lang="en-US" dirty="0"/>
              <a:t>.</a:t>
            </a:r>
          </a:p>
          <a:p>
            <a:pPr defTabSz="1021679">
              <a:spcAft>
                <a:spcPts val="600"/>
              </a:spcAft>
              <a:defRPr/>
            </a:pPr>
            <a:r>
              <a:rPr lang="en-US" dirty="0" err="1"/>
              <a:t>Cita</a:t>
            </a:r>
            <a:r>
              <a:rPr lang="en-US" dirty="0"/>
              <a:t>: </a:t>
            </a:r>
            <a:r>
              <a:rPr lang="en-US" dirty="0">
                <a:hlinkClick r:id="rId4"/>
              </a:rPr>
              <a:t>ecfr.gov/current/title-42/chapter-IV/subchapter-C/part-438</a:t>
            </a:r>
            <a:endParaRPr lang="en-US" dirty="0"/>
          </a:p>
          <a:p>
            <a:pPr defTabSz="1021679">
              <a:spcBef>
                <a:spcPts val="600"/>
              </a:spcBef>
              <a:defRPr/>
            </a:pPr>
            <a:endParaRPr lang="en-US" dirty="0"/>
          </a:p>
        </p:txBody>
      </p:sp>
    </p:spTree>
    <p:extLst>
      <p:ext uri="{BB962C8B-B14F-4D97-AF65-F5344CB8AC3E}">
        <p14:creationId xmlns:p14="http://schemas.microsoft.com/office/powerpoint/2010/main" val="3419125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370540" y="3936492"/>
            <a:ext cx="6358965" cy="5481033"/>
          </a:xfrm>
        </p:spPr>
        <p:txBody>
          <a:bodyPr/>
          <a:lstStyle/>
          <a:p>
            <a:pPr defTabSz="1021679">
              <a:spcAft>
                <a:spcPts val="600"/>
              </a:spcAft>
              <a:defRPr/>
            </a:pPr>
            <a:r>
              <a:rPr lang="en-US" b="1" dirty="0" err="1">
                <a:solidFill>
                  <a:prstClr val="black"/>
                </a:solidFill>
                <a:latin typeface="+mj-lt"/>
                <a:cs typeface="Arial" panose="020B0604020202020204" pitchFamily="34" charset="0"/>
              </a:rPr>
              <a:t>Notas</a:t>
            </a:r>
            <a:r>
              <a:rPr lang="en-US" b="1" dirty="0">
                <a:solidFill>
                  <a:prstClr val="black"/>
                </a:solidFill>
                <a:latin typeface="+mj-lt"/>
                <a:cs typeface="Arial" panose="020B0604020202020204" pitchFamily="34" charset="0"/>
              </a:rPr>
              <a:t> del </a:t>
            </a:r>
            <a:r>
              <a:rPr lang="en-US" b="1" dirty="0" err="1">
                <a:solidFill>
                  <a:prstClr val="black"/>
                </a:solidFill>
                <a:latin typeface="+mj-lt"/>
                <a:cs typeface="Arial" panose="020B0604020202020204" pitchFamily="34" charset="0"/>
              </a:rPr>
              <a:t>presentador</a:t>
            </a:r>
            <a:r>
              <a:rPr lang="en-US" b="1" dirty="0">
                <a:solidFill>
                  <a:prstClr val="black"/>
                </a:solidFill>
                <a:latin typeface="+mj-lt"/>
                <a:cs typeface="Arial" panose="020B0604020202020204" pitchFamily="34" charset="0"/>
              </a:rPr>
              <a:t>/a</a:t>
            </a:r>
          </a:p>
          <a:p>
            <a:pPr defTabSz="1021679">
              <a:spcAft>
                <a:spcPts val="600"/>
              </a:spcAft>
              <a:defRPr/>
            </a:pPr>
            <a:r>
              <a:rPr lang="es-ES" dirty="0">
                <a:solidFill>
                  <a:prstClr val="black"/>
                </a:solidFill>
              </a:rPr>
              <a:t>Para promover el uso seguro y apropiado de medicamentos recetados bajo Medicaid, los estados pueden utilizar cualquiera de las siguientes estrategias</a:t>
            </a:r>
            <a:r>
              <a:rPr lang="en-US" dirty="0">
                <a:solidFill>
                  <a:prstClr val="black"/>
                </a:solidFill>
              </a:rPr>
              <a:t>:</a:t>
            </a:r>
          </a:p>
          <a:p>
            <a:pPr marL="112713" indent="-112713" defTabSz="1021679">
              <a:spcAft>
                <a:spcPts val="600"/>
              </a:spcAft>
              <a:buFont typeface="Wingdings" panose="05000000000000000000" pitchFamily="2" charset="2"/>
              <a:buChar char="§"/>
              <a:defRPr/>
            </a:pPr>
            <a:r>
              <a:rPr lang="en-US" b="1" dirty="0" err="1">
                <a:solidFill>
                  <a:prstClr val="black"/>
                </a:solidFill>
              </a:rPr>
              <a:t>Autorización</a:t>
            </a:r>
            <a:r>
              <a:rPr lang="en-US" b="1" dirty="0">
                <a:solidFill>
                  <a:prstClr val="black"/>
                </a:solidFill>
              </a:rPr>
              <a:t> previa</a:t>
            </a:r>
            <a:r>
              <a:rPr lang="en-US" dirty="0">
                <a:solidFill>
                  <a:prstClr val="black"/>
                </a:solidFill>
              </a:rPr>
              <a:t>: </a:t>
            </a:r>
            <a:r>
              <a:rPr lang="es-ES" dirty="0">
                <a:solidFill>
                  <a:prstClr val="black"/>
                </a:solidFill>
              </a:rPr>
              <a:t>esto significa que un estado no pagará por un medicamento a menos que el proveedor de atención médica obtenga permiso antes de recetarlo</a:t>
            </a:r>
            <a:r>
              <a:rPr lang="en-US" dirty="0">
                <a:solidFill>
                  <a:prstClr val="black"/>
                </a:solidFill>
              </a:rPr>
              <a:t>.</a:t>
            </a:r>
          </a:p>
          <a:p>
            <a:pPr marL="112713" indent="-112713" defTabSz="1021679">
              <a:spcAft>
                <a:spcPts val="600"/>
              </a:spcAft>
              <a:buFont typeface="Wingdings" panose="05000000000000000000" pitchFamily="2" charset="2"/>
              <a:buChar char="§"/>
              <a:defRPr/>
            </a:pPr>
            <a:r>
              <a:rPr lang="en-US" b="1" dirty="0" err="1">
                <a:solidFill>
                  <a:prstClr val="black"/>
                </a:solidFill>
              </a:rPr>
              <a:t>Listas</a:t>
            </a:r>
            <a:r>
              <a:rPr lang="en-US" b="1" dirty="0">
                <a:solidFill>
                  <a:prstClr val="black"/>
                </a:solidFill>
              </a:rPr>
              <a:t> de </a:t>
            </a:r>
            <a:r>
              <a:rPr lang="en-US" b="1" dirty="0" err="1">
                <a:solidFill>
                  <a:prstClr val="black"/>
                </a:solidFill>
              </a:rPr>
              <a:t>medicamentos</a:t>
            </a:r>
            <a:r>
              <a:rPr lang="en-US" b="1" dirty="0">
                <a:solidFill>
                  <a:prstClr val="black"/>
                </a:solidFill>
              </a:rPr>
              <a:t> </a:t>
            </a:r>
            <a:r>
              <a:rPr lang="en-US" b="1" dirty="0" err="1">
                <a:solidFill>
                  <a:prstClr val="black"/>
                </a:solidFill>
              </a:rPr>
              <a:t>preferidos</a:t>
            </a:r>
            <a:r>
              <a:rPr lang="en-US" dirty="0">
                <a:solidFill>
                  <a:prstClr val="black"/>
                </a:solidFill>
              </a:rPr>
              <a:t>: </a:t>
            </a:r>
            <a:r>
              <a:rPr lang="es-ES" dirty="0">
                <a:solidFill>
                  <a:prstClr val="black"/>
                </a:solidFill>
              </a:rPr>
              <a:t>cuando un medicamento es "preferido", los proveedores de atención médica pueden recetarlo sin solicitar autorización previa. Esto significa que un medicamento está más disponible para los pacientes. Cuando un estado mueve un medicamento de una lista preferida a una lista no preferida, el medicamento a menudo solo está disponible para los pacientes después de que hayan probado otros medicamentos por primera vez sin éxito</a:t>
            </a:r>
            <a:r>
              <a:rPr lang="en-US" baseline="0" dirty="0">
                <a:solidFill>
                  <a:prstClr val="black"/>
                </a:solidFill>
              </a:rPr>
              <a:t>.</a:t>
            </a:r>
            <a:endParaRPr lang="en-US" dirty="0">
              <a:solidFill>
                <a:prstClr val="black"/>
              </a:solidFill>
            </a:endParaRPr>
          </a:p>
          <a:p>
            <a:pPr marL="112713" indent="-112713" defTabSz="1021679">
              <a:spcAft>
                <a:spcPts val="600"/>
              </a:spcAft>
              <a:buFont typeface="Wingdings" panose="05000000000000000000" pitchFamily="2" charset="2"/>
              <a:buChar char="§"/>
              <a:defRPr/>
            </a:pPr>
            <a:r>
              <a:rPr lang="en-US" b="1" dirty="0" err="1">
                <a:solidFill>
                  <a:prstClr val="black"/>
                </a:solidFill>
              </a:rPr>
              <a:t>Criterios</a:t>
            </a:r>
            <a:r>
              <a:rPr lang="en-US" b="1" dirty="0">
                <a:solidFill>
                  <a:prstClr val="black"/>
                </a:solidFill>
              </a:rPr>
              <a:t> </a:t>
            </a:r>
            <a:r>
              <a:rPr lang="en-US" b="1" dirty="0" err="1">
                <a:solidFill>
                  <a:prstClr val="black"/>
                </a:solidFill>
              </a:rPr>
              <a:t>clínicos</a:t>
            </a:r>
            <a:r>
              <a:rPr lang="en-US" dirty="0">
                <a:solidFill>
                  <a:prstClr val="black"/>
                </a:solidFill>
              </a:rPr>
              <a:t>:</a:t>
            </a:r>
            <a:r>
              <a:rPr lang="en-US" b="1" dirty="0">
                <a:solidFill>
                  <a:prstClr val="black"/>
                </a:solidFill>
              </a:rPr>
              <a:t> </a:t>
            </a:r>
            <a:r>
              <a:rPr lang="es-ES" dirty="0">
                <a:solidFill>
                  <a:prstClr val="black"/>
                </a:solidFill>
              </a:rPr>
              <a:t>si un medicamento está en la lista preferida de un estado, el estado solo lo pagará si el paciente cumple con ciertos criterios clínicos</a:t>
            </a:r>
            <a:r>
              <a:rPr lang="en-US" dirty="0">
                <a:solidFill>
                  <a:prstClr val="black"/>
                </a:solidFill>
              </a:rPr>
              <a:t>.</a:t>
            </a:r>
          </a:p>
          <a:p>
            <a:pPr marL="112713" indent="-112713" defTabSz="1021679">
              <a:spcAft>
                <a:spcPts val="600"/>
              </a:spcAft>
              <a:buFont typeface="Wingdings" panose="05000000000000000000" pitchFamily="2" charset="2"/>
              <a:buChar char="§"/>
              <a:defRPr/>
            </a:pPr>
            <a:r>
              <a:rPr lang="en-US" b="1" dirty="0" err="1">
                <a:solidFill>
                  <a:prstClr val="black"/>
                </a:solidFill>
              </a:rPr>
              <a:t>Programa</a:t>
            </a:r>
            <a:r>
              <a:rPr lang="en-US" b="1" dirty="0">
                <a:solidFill>
                  <a:prstClr val="black"/>
                </a:solidFill>
              </a:rPr>
              <a:t> </a:t>
            </a:r>
            <a:r>
              <a:rPr lang="en-US" b="1" dirty="0" err="1">
                <a:solidFill>
                  <a:prstClr val="black"/>
                </a:solidFill>
              </a:rPr>
              <a:t>Estatal</a:t>
            </a:r>
            <a:r>
              <a:rPr lang="en-US" b="1" dirty="0">
                <a:solidFill>
                  <a:prstClr val="black"/>
                </a:solidFill>
              </a:rPr>
              <a:t> de </a:t>
            </a:r>
            <a:r>
              <a:rPr lang="en-US" b="1" dirty="0" err="1">
                <a:solidFill>
                  <a:prstClr val="black"/>
                </a:solidFill>
              </a:rPr>
              <a:t>Monitoreo</a:t>
            </a:r>
            <a:r>
              <a:rPr lang="en-US" b="1" dirty="0">
                <a:solidFill>
                  <a:prstClr val="black"/>
                </a:solidFill>
              </a:rPr>
              <a:t> de </a:t>
            </a:r>
            <a:r>
              <a:rPr lang="en-US" b="1" dirty="0" err="1">
                <a:solidFill>
                  <a:prstClr val="black"/>
                </a:solidFill>
              </a:rPr>
              <a:t>Medicamentos</a:t>
            </a:r>
            <a:r>
              <a:rPr lang="en-US" b="1" dirty="0">
                <a:solidFill>
                  <a:prstClr val="black"/>
                </a:solidFill>
              </a:rPr>
              <a:t> </a:t>
            </a:r>
            <a:r>
              <a:rPr lang="en-US" b="1" dirty="0" err="1">
                <a:solidFill>
                  <a:prstClr val="black"/>
                </a:solidFill>
              </a:rPr>
              <a:t>Recetados</a:t>
            </a:r>
            <a:r>
              <a:rPr lang="en-US" b="1" dirty="0">
                <a:solidFill>
                  <a:prstClr val="black"/>
                </a:solidFill>
              </a:rPr>
              <a:t> (PDMP, por sus </a:t>
            </a:r>
            <a:r>
              <a:rPr lang="en-US" b="1" dirty="0" err="1">
                <a:solidFill>
                  <a:prstClr val="black"/>
                </a:solidFill>
              </a:rPr>
              <a:t>siglas</a:t>
            </a:r>
            <a:r>
              <a:rPr lang="en-US" b="1" dirty="0">
                <a:solidFill>
                  <a:prstClr val="black"/>
                </a:solidFill>
              </a:rPr>
              <a:t> </a:t>
            </a:r>
            <a:r>
              <a:rPr lang="en-US" b="1" dirty="0" err="1">
                <a:solidFill>
                  <a:prstClr val="black"/>
                </a:solidFill>
              </a:rPr>
              <a:t>en</a:t>
            </a:r>
            <a:r>
              <a:rPr lang="en-US" b="1" dirty="0">
                <a:solidFill>
                  <a:prstClr val="black"/>
                </a:solidFill>
              </a:rPr>
              <a:t> </a:t>
            </a:r>
            <a:r>
              <a:rPr lang="en-US" b="1" dirty="0" err="1">
                <a:solidFill>
                  <a:prstClr val="black"/>
                </a:solidFill>
              </a:rPr>
              <a:t>inglés</a:t>
            </a:r>
            <a:r>
              <a:rPr lang="en-US" b="1" dirty="0">
                <a:solidFill>
                  <a:prstClr val="black"/>
                </a:solidFill>
              </a:rPr>
              <a:t>)</a:t>
            </a:r>
            <a:r>
              <a:rPr lang="en-US" dirty="0">
                <a:solidFill>
                  <a:prstClr val="black"/>
                </a:solidFill>
              </a:rPr>
              <a:t>:</a:t>
            </a:r>
            <a:r>
              <a:rPr lang="en-US" b="1" dirty="0">
                <a:solidFill>
                  <a:prstClr val="black"/>
                </a:solidFill>
              </a:rPr>
              <a:t> </a:t>
            </a:r>
            <a:r>
              <a:rPr lang="es-ES" dirty="0">
                <a:solidFill>
                  <a:prstClr val="black"/>
                </a:solidFill>
              </a:rPr>
              <a:t>los PDMP pueden evitar que los medicamentos recetados se obtengan o utilicen ilegalmente. En el marco de estos programas, los estados recopilan información sobre sustancias controladas distribuidas en farmacias, clínicas para pacientes ambulatorios y otras fuentes. Cada estado designa una agencia para supervisar su PDMP y los programas pueden variar según el estado</a:t>
            </a:r>
            <a:r>
              <a:rPr lang="en-US" dirty="0">
                <a:solidFill>
                  <a:prstClr val="black"/>
                </a:solidFill>
              </a:rPr>
              <a:t>. </a:t>
            </a:r>
          </a:p>
          <a:p>
            <a:pPr marL="112713" indent="-112713" defTabSz="1021679">
              <a:spcAft>
                <a:spcPts val="600"/>
              </a:spcAft>
              <a:buFont typeface="Wingdings" panose="05000000000000000000" pitchFamily="2" charset="2"/>
              <a:buChar char="§"/>
              <a:defRPr/>
            </a:pPr>
            <a:r>
              <a:rPr lang="es-ES" b="1" dirty="0">
                <a:solidFill>
                  <a:prstClr val="black"/>
                </a:solidFill>
              </a:rPr>
              <a:t>Revisión de la Utilización de Medicamentos (DUR, por sus siglas en inglés)</a:t>
            </a:r>
            <a:r>
              <a:rPr lang="en-US" dirty="0">
                <a:solidFill>
                  <a:prstClr val="black"/>
                </a:solidFill>
              </a:rPr>
              <a:t>:</a:t>
            </a:r>
            <a:r>
              <a:rPr lang="en-US" b="1" dirty="0">
                <a:solidFill>
                  <a:prstClr val="black"/>
                </a:solidFill>
              </a:rPr>
              <a:t> </a:t>
            </a:r>
            <a:r>
              <a:rPr lang="es-ES" dirty="0">
                <a:solidFill>
                  <a:prstClr val="black"/>
                </a:solidFill>
              </a:rPr>
              <a:t>la revisión prospectiva, retrospectiva y concurrente de la utilización de medicamentos puede identificar prácticas de prescripción inapropiadas</a:t>
            </a:r>
            <a:r>
              <a:rPr lang="en-US" dirty="0">
                <a:solidFill>
                  <a:prstClr val="black"/>
                </a:solidFill>
              </a:rPr>
              <a:t>.</a:t>
            </a:r>
          </a:p>
          <a:p>
            <a:pPr marL="112713" indent="-112713" defTabSz="1021679">
              <a:spcAft>
                <a:spcPts val="600"/>
              </a:spcAft>
              <a:buFont typeface="Wingdings" panose="05000000000000000000" pitchFamily="2" charset="2"/>
              <a:buChar char="§"/>
              <a:defRPr/>
            </a:pPr>
            <a:r>
              <a:rPr lang="en-US" b="1" dirty="0" err="1">
                <a:solidFill>
                  <a:prstClr val="black"/>
                </a:solidFill>
              </a:rPr>
              <a:t>Límites</a:t>
            </a:r>
            <a:r>
              <a:rPr lang="en-US" b="1" dirty="0">
                <a:solidFill>
                  <a:prstClr val="black"/>
                </a:solidFill>
              </a:rPr>
              <a:t> de </a:t>
            </a:r>
            <a:r>
              <a:rPr lang="en-US" b="1" dirty="0" err="1">
                <a:solidFill>
                  <a:prstClr val="black"/>
                </a:solidFill>
              </a:rPr>
              <a:t>cantidad</a:t>
            </a:r>
            <a:r>
              <a:rPr lang="en-US" dirty="0">
                <a:solidFill>
                  <a:prstClr val="black"/>
                </a:solidFill>
              </a:rPr>
              <a:t>:</a:t>
            </a:r>
            <a:r>
              <a:rPr lang="en-US" b="1" dirty="0">
                <a:solidFill>
                  <a:prstClr val="black"/>
                </a:solidFill>
              </a:rPr>
              <a:t> </a:t>
            </a:r>
            <a:r>
              <a:rPr lang="es-ES" dirty="0">
                <a:solidFill>
                  <a:prstClr val="black"/>
                </a:solidFill>
              </a:rPr>
              <a:t>los estados pueden establecer límites de cantidad para asegurarse de que los proveedores de atención médica no prescriban medicamentos en exceso</a:t>
            </a:r>
            <a:r>
              <a:rPr lang="en-US" dirty="0">
                <a:solidFill>
                  <a:prstClr val="black"/>
                </a:solidFill>
              </a:rPr>
              <a:t>.</a:t>
            </a:r>
          </a:p>
          <a:p>
            <a:pPr marL="112713" indent="-112713" defTabSz="1021679">
              <a:spcAft>
                <a:spcPts val="600"/>
              </a:spcAft>
              <a:buFont typeface="Wingdings" panose="05000000000000000000" pitchFamily="2" charset="2"/>
              <a:buChar char="§"/>
              <a:defRPr/>
            </a:pPr>
            <a:r>
              <a:rPr lang="en-US" b="1" dirty="0" err="1">
                <a:solidFill>
                  <a:prstClr val="black"/>
                </a:solidFill>
              </a:rPr>
              <a:t>Terapia</a:t>
            </a:r>
            <a:r>
              <a:rPr lang="en-US" b="1" dirty="0">
                <a:solidFill>
                  <a:prstClr val="black"/>
                </a:solidFill>
              </a:rPr>
              <a:t> </a:t>
            </a:r>
            <a:r>
              <a:rPr lang="en-US" b="1" dirty="0" err="1">
                <a:solidFill>
                  <a:prstClr val="black"/>
                </a:solidFill>
              </a:rPr>
              <a:t>escalonada</a:t>
            </a:r>
            <a:r>
              <a:rPr lang="en-US" dirty="0">
                <a:solidFill>
                  <a:prstClr val="black"/>
                </a:solidFill>
              </a:rPr>
              <a:t>:</a:t>
            </a:r>
            <a:r>
              <a:rPr lang="en-US" b="1" dirty="0">
                <a:solidFill>
                  <a:prstClr val="black"/>
                </a:solidFill>
              </a:rPr>
              <a:t> </a:t>
            </a:r>
            <a:r>
              <a:rPr lang="es-ES" dirty="0">
                <a:solidFill>
                  <a:prstClr val="black"/>
                </a:solidFill>
              </a:rPr>
              <a:t>un estado puede requerir que el paciente pruebe un medicamento antes de poder probar otro medicamento similar</a:t>
            </a:r>
            <a:r>
              <a:rPr lang="en-US" dirty="0">
                <a:solidFill>
                  <a:prstClr val="black"/>
                </a:solidFill>
              </a:rPr>
              <a:t>.</a:t>
            </a:r>
          </a:p>
          <a:p>
            <a:pPr defTabSz="1021679">
              <a:spcBef>
                <a:spcPts val="600"/>
              </a:spcBef>
              <a:defRPr/>
            </a:pPr>
            <a:r>
              <a:rPr lang="en-US" dirty="0" err="1">
                <a:solidFill>
                  <a:prstClr val="black"/>
                </a:solidFill>
              </a:rPr>
              <a:t>Cita</a:t>
            </a:r>
            <a:r>
              <a:rPr lang="en-US" dirty="0">
                <a:solidFill>
                  <a:prstClr val="black"/>
                </a:solidFill>
              </a:rPr>
              <a:t>: </a:t>
            </a:r>
            <a:r>
              <a:rPr lang="en-US" dirty="0">
                <a:solidFill>
                  <a:prstClr val="black"/>
                </a:solidFill>
                <a:hlinkClick r:id="rId3"/>
              </a:rPr>
              <a:t>ecfr.gov/current/title-42/chapter-IV/subchapter-C/part-456</a:t>
            </a:r>
            <a:r>
              <a:rPr lang="en-US" dirty="0">
                <a:solidFill>
                  <a:prstClr val="black"/>
                </a:solidFill>
              </a:rPr>
              <a:t> (§456.700-725) </a:t>
            </a:r>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3172835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4830920"/>
          </a:xfrm>
        </p:spPr>
        <p:txBody>
          <a:bodyPr/>
          <a:lstStyle/>
          <a:p>
            <a:pPr defTabSz="1021474" eaLnBrk="0" hangingPunct="0">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474" eaLnBrk="0" hangingPunct="0">
              <a:spcAft>
                <a:spcPts val="600"/>
              </a:spcAft>
              <a:defRPr/>
            </a:pPr>
            <a:r>
              <a:rPr lang="es-ES" dirty="0">
                <a:solidFill>
                  <a:prstClr val="black"/>
                </a:solidFill>
              </a:rPr>
              <a:t>Para asegurarse de que todos los medicamentos, incluyendo los opioides, se receten, dispensen y administren de manera adecuada bajo Medicaid, los estados deben informar anualmente a los CMS sobre sus programas DUR. Las actividades y procesos del programa DUR que apuntan al uso de opioides pueden incluir</a:t>
            </a:r>
            <a:r>
              <a:rPr lang="en-US" dirty="0">
                <a:solidFill>
                  <a:prstClr val="black"/>
                </a:solidFill>
              </a:rPr>
              <a:t>:</a:t>
            </a:r>
          </a:p>
          <a:p>
            <a:pPr marL="119149" indent="-119149" defTabSz="1021474" eaLnBrk="0" hangingPunct="0">
              <a:spcAft>
                <a:spcPts val="600"/>
              </a:spcAft>
              <a:buFont typeface="Wingdings" panose="05000000000000000000" pitchFamily="2" charset="2"/>
              <a:buChar char="§"/>
              <a:defRPr/>
            </a:pPr>
            <a:r>
              <a:rPr lang="es-ES" dirty="0">
                <a:solidFill>
                  <a:prstClr val="black"/>
                </a:solidFill>
              </a:rPr>
              <a:t>Establecer límites de cantidad de opioides</a:t>
            </a:r>
          </a:p>
          <a:p>
            <a:pPr marL="119149" indent="-119149" defTabSz="1021474" eaLnBrk="0" hangingPunct="0">
              <a:spcAft>
                <a:spcPts val="600"/>
              </a:spcAft>
              <a:buFont typeface="Wingdings" panose="05000000000000000000" pitchFamily="2" charset="2"/>
              <a:buChar char="§"/>
              <a:defRPr/>
            </a:pPr>
            <a:r>
              <a:rPr lang="es-ES" dirty="0">
                <a:solidFill>
                  <a:prstClr val="black"/>
                </a:solidFill>
              </a:rPr>
              <a:t>Monitorear a los pacientes que están usando opioides y benzodiazepinas al mismo tiempo.</a:t>
            </a:r>
          </a:p>
          <a:p>
            <a:pPr marL="119149" indent="-119149" defTabSz="1021474" eaLnBrk="0" hangingPunct="0">
              <a:spcAft>
                <a:spcPts val="600"/>
              </a:spcAft>
              <a:buFont typeface="Wingdings" panose="05000000000000000000" pitchFamily="2" charset="2"/>
              <a:buChar char="§"/>
              <a:defRPr/>
            </a:pPr>
            <a:r>
              <a:rPr lang="es-ES" dirty="0">
                <a:solidFill>
                  <a:prstClr val="black"/>
                </a:solidFill>
              </a:rPr>
              <a:t>Establecimiento de requisitos de PDMP</a:t>
            </a:r>
          </a:p>
          <a:p>
            <a:pPr marL="119149" indent="-119149" defTabSz="1021474" eaLnBrk="0" hangingPunct="0">
              <a:spcAft>
                <a:spcPts val="600"/>
              </a:spcAft>
              <a:buFont typeface="Wingdings" panose="05000000000000000000" pitchFamily="2" charset="2"/>
              <a:buChar char="§"/>
              <a:defRPr/>
            </a:pPr>
            <a:r>
              <a:rPr lang="es-ES" dirty="0">
                <a:solidFill>
                  <a:prstClr val="black"/>
                </a:solidFill>
              </a:rPr>
              <a:t>Uso de herramientas para medir equivalentes de miligramos de morfina por día</a:t>
            </a:r>
            <a:endParaRPr lang="en-US" dirty="0">
              <a:solidFill>
                <a:prstClr val="black"/>
              </a:solidFill>
            </a:endParaRPr>
          </a:p>
          <a:p>
            <a:pPr defTabSz="1021474" eaLnBrk="0" hangingPunct="0">
              <a:spcAft>
                <a:spcPts val="600"/>
              </a:spcAft>
              <a:defRPr/>
            </a:pPr>
            <a:r>
              <a:rPr lang="es-ES" dirty="0">
                <a:solidFill>
                  <a:prstClr val="black"/>
                </a:solidFill>
              </a:rPr>
              <a:t>CMS también pregunta sobre el uso de programas de revisión y restricción de pacientes (es decir, programas de bloqueo) para abordar el posible uso incorrecto o abuso de opioides de prescripción. CMS compila esta información recopilada dentro del Informe resumido/comparativo de estados de DUR de CMS, que se publica anualmente en </a:t>
            </a:r>
            <a:r>
              <a:rPr lang="en-US" dirty="0">
                <a:solidFill>
                  <a:prstClr val="black"/>
                </a:solidFill>
              </a:rPr>
              <a:t> </a:t>
            </a:r>
            <a:r>
              <a:rPr lang="en-US" u="sng" dirty="0">
                <a:solidFill>
                  <a:prstClr val="black"/>
                </a:solidFill>
                <a:hlinkClick r:id="rId3"/>
              </a:rPr>
              <a:t>Medicaid.gov/Medicaid/prescription-drugs/drug-utilization-review/index.html</a:t>
            </a:r>
            <a:r>
              <a:rPr lang="en-US" dirty="0">
                <a:solidFill>
                  <a:prstClr val="black"/>
                </a:solidFill>
              </a:rPr>
              <a:t>.</a:t>
            </a:r>
          </a:p>
          <a:p>
            <a:pPr>
              <a:spcBef>
                <a:spcPts val="600"/>
              </a:spcBef>
            </a:pPr>
            <a:r>
              <a:rPr lang="en-US" dirty="0" err="1"/>
              <a:t>Cita</a:t>
            </a:r>
            <a:r>
              <a:rPr lang="en-US" dirty="0"/>
              <a:t>: </a:t>
            </a:r>
            <a:r>
              <a:rPr lang="en-US" dirty="0">
                <a:solidFill>
                  <a:prstClr val="black"/>
                </a:solidFill>
                <a:hlinkClick r:id="rId4"/>
              </a:rPr>
              <a:t>ecfr.gov/current/title-42/chapter-IV/subchapter-C/part-456</a:t>
            </a:r>
            <a:r>
              <a:rPr lang="en-US" dirty="0">
                <a:solidFill>
                  <a:prstClr val="black"/>
                </a:solidFill>
              </a:rPr>
              <a:t> (§456.700-725)</a:t>
            </a:r>
            <a:r>
              <a:rPr lang="en-US" dirty="0"/>
              <a:t> </a:t>
            </a:r>
          </a:p>
        </p:txBody>
      </p:sp>
    </p:spTree>
    <p:extLst>
      <p:ext uri="{BB962C8B-B14F-4D97-AF65-F5344CB8AC3E}">
        <p14:creationId xmlns:p14="http://schemas.microsoft.com/office/powerpoint/2010/main" val="105640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5171413"/>
          </a:xfrm>
        </p:spPr>
        <p:txBody>
          <a:bodyPr/>
          <a:lstStyle/>
          <a:p>
            <a:pPr marL="339725" indent="-339725"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724959">
              <a:spcAft>
                <a:spcPts val="600"/>
              </a:spcAft>
            </a:pPr>
            <a:r>
              <a:rPr lang="es-ES" dirty="0"/>
              <a:t>Al final de esta sesión, usted podrá:</a:t>
            </a:r>
          </a:p>
          <a:p>
            <a:pPr marL="120650" indent="-120650" defTabSz="1021474">
              <a:spcAft>
                <a:spcPts val="600"/>
              </a:spcAft>
              <a:buFont typeface="Wingdings" panose="05000000000000000000" pitchFamily="2" charset="2"/>
              <a:buChar char="§"/>
              <a:tabLst>
                <a:tab pos="0" algn="l"/>
                <a:tab pos="233363" algn="l"/>
              </a:tabLst>
              <a:defRPr/>
            </a:pPr>
            <a:r>
              <a:rPr lang="es-ES" dirty="0">
                <a:solidFill>
                  <a:prstClr val="black"/>
                </a:solidFill>
              </a:rPr>
              <a:t>Describir la elegibilidad, los beneficios y la administración de Medicaid, incluyendo la elegibilidad para aquellos inscritos tanto en Medicare como en Medicaid.</a:t>
            </a:r>
          </a:p>
          <a:p>
            <a:pPr marL="120650" marR="0" lvl="0" indent="-120650" algn="l" defTabSz="1021474" rtl="0" eaLnBrk="1" fontAlgn="auto" latinLnBrk="0" hangingPunct="1">
              <a:lnSpc>
                <a:spcPct val="100000"/>
              </a:lnSpc>
              <a:spcBef>
                <a:spcPts val="0"/>
              </a:spcBef>
              <a:spcAft>
                <a:spcPts val="600"/>
              </a:spcAft>
              <a:buClrTx/>
              <a:buSzTx/>
              <a:buFont typeface="Wingdings" panose="05000000000000000000" pitchFamily="2" charset="2"/>
              <a:buChar char="§"/>
              <a:tabLst>
                <a:tab pos="0" algn="l"/>
                <a:tab pos="233363" algn="l"/>
              </a:tabLst>
              <a:defRPr/>
            </a:pPr>
            <a:r>
              <a:rPr lang="es-ES" dirty="0">
                <a:solidFill>
                  <a:prstClr val="black"/>
                </a:solidFill>
              </a:rPr>
              <a:t>Definir la elegibilidad, los beneficios y la administración del Programa de Seguro Médico para Niños (CHIP, por sus siglas en inglés)</a:t>
            </a:r>
            <a:endParaRPr lang="en-US" dirty="0">
              <a:solidFill>
                <a:prstClr val="black"/>
              </a:solidFill>
            </a:endParaRPr>
          </a:p>
          <a:p>
            <a:pPr marL="120650" indent="-120650" defTabSz="1021474">
              <a:spcAft>
                <a:spcPts val="600"/>
              </a:spcAft>
              <a:buFont typeface="Wingdings" panose="05000000000000000000" pitchFamily="2" charset="2"/>
              <a:buChar char="§"/>
              <a:tabLst>
                <a:tab pos="0" algn="l"/>
                <a:tab pos="233363" algn="l"/>
              </a:tabLst>
              <a:defRPr/>
            </a:pPr>
            <a:r>
              <a:rPr lang="es-ES" dirty="0">
                <a:solidFill>
                  <a:prstClr val="black"/>
                </a:solidFill>
              </a:rPr>
              <a:t>Defina las opciones de elegibilidad y tratamiento de emergencia para no ciudadanos en Medicaid y CHIP</a:t>
            </a:r>
            <a:endParaRPr lang="en-US" dirty="0">
              <a:solidFill>
                <a:prstClr val="black"/>
              </a:solidFill>
            </a:endParaRPr>
          </a:p>
          <a:p>
            <a:pPr marL="233363" indent="-233363"/>
            <a:endParaRPr lang="en-US" dirty="0"/>
          </a:p>
        </p:txBody>
      </p:sp>
    </p:spTree>
    <p:extLst>
      <p:ext uri="{BB962C8B-B14F-4D97-AF65-F5344CB8AC3E}">
        <p14:creationId xmlns:p14="http://schemas.microsoft.com/office/powerpoint/2010/main" val="2928827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3"/>
            <a:ext cx="6051550" cy="5539475"/>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La regulación final de paridad de salud mental y SUD (CMS-2333-F) ayuda a los estados a abordar la salud mental y los trastornos por uso de sustancias bajo Medicaid y CHIP</a:t>
            </a:r>
            <a:r>
              <a:rPr lang="en-US" dirty="0">
                <a:solidFill>
                  <a:prstClr val="black"/>
                </a:solidFill>
              </a:rPr>
              <a:t>. </a:t>
            </a:r>
          </a:p>
          <a:p>
            <a:pPr marL="112713" indent="-109538" defTabSz="1021679">
              <a:spcAft>
                <a:spcPts val="600"/>
              </a:spcAft>
              <a:buFont typeface="Wingdings" panose="05000000000000000000" pitchFamily="2" charset="2"/>
              <a:buChar char="§"/>
              <a:defRPr/>
            </a:pPr>
            <a:r>
              <a:rPr lang="es-ES" dirty="0">
                <a:solidFill>
                  <a:prstClr val="black"/>
                </a:solidFill>
              </a:rPr>
              <a:t>La regulación alinea el acceso de los pacientes a los beneficios de salud mental y SUD de Medicaid con las protecciones que ya se exigen a los planes de salud privados. Mantiene la flexibilidad estatal al tiempo que garantiza que las personas con Medicaid puedan acceder a los servicios de salud mental y abuso de sustancias de la misma manera que ya acceden a otros beneficios médicos (por ejemplo, copagos comparables, gastos de bolsillo, límites para pacientes ambulatorios, etc.)</a:t>
            </a:r>
            <a:r>
              <a:rPr lang="en-US" dirty="0">
                <a:solidFill>
                  <a:prstClr val="black"/>
                </a:solidFill>
              </a:rPr>
              <a:t>.</a:t>
            </a:r>
          </a:p>
          <a:p>
            <a:pPr marL="112713" indent="-109538" defTabSz="1021679">
              <a:spcAft>
                <a:spcPts val="600"/>
              </a:spcAft>
              <a:buFont typeface="Wingdings" panose="05000000000000000000" pitchFamily="2" charset="2"/>
              <a:buChar char="§"/>
              <a:defRPr/>
            </a:pPr>
            <a:r>
              <a:rPr lang="es-ES" dirty="0">
                <a:solidFill>
                  <a:prstClr val="black"/>
                </a:solidFill>
              </a:rPr>
              <a:t>Los planes deben divulgar información sobre la salud mental y los beneficios de SUD cuando se solicite, incluidos los criterios para las determinaciones de necesidad médica</a:t>
            </a:r>
            <a:r>
              <a:rPr lang="en-US" dirty="0">
                <a:solidFill>
                  <a:prstClr val="black"/>
                </a:solidFill>
              </a:rPr>
              <a:t>.</a:t>
            </a:r>
          </a:p>
          <a:p>
            <a:pPr marL="112713" indent="-109538" defTabSz="1021679">
              <a:spcAft>
                <a:spcPts val="600"/>
              </a:spcAft>
              <a:buFont typeface="Wingdings" panose="05000000000000000000" pitchFamily="2" charset="2"/>
              <a:buChar char="§"/>
              <a:defRPr/>
            </a:pPr>
            <a:r>
              <a:rPr lang="es-ES" dirty="0">
                <a:solidFill>
                  <a:prstClr val="black"/>
                </a:solidFill>
              </a:rPr>
              <a:t>Los estados deben explicar por qué niegan cualquier servicio de salud mental o SUD.</a:t>
            </a:r>
            <a:r>
              <a:rPr lang="en-US" dirty="0">
                <a:solidFill>
                  <a:prstClr val="black"/>
                </a:solidFill>
              </a:rPr>
              <a:t>.</a:t>
            </a:r>
          </a:p>
          <a:p>
            <a:pPr marL="3500" defTabSz="1021679">
              <a:spcAft>
                <a:spcPts val="600"/>
              </a:spcAft>
              <a:defRPr/>
            </a:pPr>
            <a:r>
              <a:rPr lang="en-US" dirty="0" err="1">
                <a:solidFill>
                  <a:prstClr val="black"/>
                </a:solidFill>
              </a:rPr>
              <a:t>Cita</a:t>
            </a:r>
            <a:r>
              <a:rPr lang="en-US" dirty="0">
                <a:solidFill>
                  <a:prstClr val="black"/>
                </a:solidFill>
              </a:rPr>
              <a:t>: </a:t>
            </a:r>
            <a:r>
              <a:rPr lang="en-US" dirty="0">
                <a:solidFill>
                  <a:prstClr val="black"/>
                </a:solidFill>
                <a:hlinkClick r:id="rId3"/>
              </a:rPr>
              <a:t>ecfr.gov/current/title-42/chapter-IV/subchapter-C/part-438</a:t>
            </a:r>
            <a:r>
              <a:rPr lang="en-US" dirty="0">
                <a:solidFill>
                  <a:prstClr val="black"/>
                </a:solidFill>
              </a:rPr>
              <a:t> (§</a:t>
            </a:r>
            <a:r>
              <a:rPr lang="en-US" dirty="0"/>
              <a:t>438.6(e); §438.900-438.930)</a:t>
            </a:r>
            <a:r>
              <a:rPr lang="en-US" dirty="0">
                <a:solidFill>
                  <a:prstClr val="black"/>
                </a:solidFill>
              </a:rPr>
              <a:t> </a:t>
            </a:r>
          </a:p>
          <a:p>
            <a:pPr>
              <a:spcBef>
                <a:spcPts val="600"/>
              </a:spcBef>
            </a:pPr>
            <a:endParaRPr lang="en-US" dirty="0"/>
          </a:p>
        </p:txBody>
      </p:sp>
    </p:spTree>
    <p:extLst>
      <p:ext uri="{BB962C8B-B14F-4D97-AF65-F5344CB8AC3E}">
        <p14:creationId xmlns:p14="http://schemas.microsoft.com/office/powerpoint/2010/main" val="1994143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79323"/>
            <a:ext cx="5852160" cy="5439289"/>
          </a:xfrm>
        </p:spPr>
        <p:txBody>
          <a:bodyPr/>
          <a:lstStyle/>
          <a:p>
            <a:pPr marL="0" lvl="1" defTabSz="1021474">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marL="0" lvl="1" defTabSz="1021474">
              <a:spcAft>
                <a:spcPts val="600"/>
              </a:spcAft>
              <a:defRPr/>
            </a:pPr>
            <a:r>
              <a:rPr lang="es-ES" dirty="0">
                <a:solidFill>
                  <a:prstClr val="black"/>
                </a:solidFill>
              </a:rPr>
              <a:t>Los CMS trabajan con socios federales y los estados para mejorar los servicios de Medicaid para personas con afecciones de salud mental o SUD. Ejemplos de este trabajo incluyen</a:t>
            </a:r>
            <a:r>
              <a:rPr lang="en-US" dirty="0">
                <a:solidFill>
                  <a:prstClr val="black"/>
                </a:solidFill>
              </a:rPr>
              <a:t>:</a:t>
            </a:r>
          </a:p>
          <a:p>
            <a:pPr marL="127684" lvl="1" indent="-127684" defTabSz="1021474">
              <a:spcAft>
                <a:spcPts val="600"/>
              </a:spcAft>
              <a:buFont typeface="Wingdings" panose="05000000000000000000" pitchFamily="2" charset="2"/>
              <a:buChar char="§"/>
              <a:defRPr/>
            </a:pPr>
            <a:r>
              <a:rPr lang="es-ES" dirty="0">
                <a:solidFill>
                  <a:prstClr val="black"/>
                </a:solidFill>
              </a:rPr>
              <a:t>Hogares de salud centrados en la salud mental y SUD: los hogares de salud ofrecen atención coordinada a personas con múltiples afecciones crónicas, incluida la salud mental y los SUD.</a:t>
            </a:r>
          </a:p>
          <a:p>
            <a:pPr marL="127684" lvl="1" indent="-127684" defTabSz="1021474">
              <a:spcAft>
                <a:spcPts val="600"/>
              </a:spcAft>
              <a:buFont typeface="Wingdings" panose="05000000000000000000" pitchFamily="2" charset="2"/>
              <a:buChar char="§"/>
              <a:defRPr/>
            </a:pPr>
            <a:r>
              <a:rPr lang="es-ES" dirty="0">
                <a:solidFill>
                  <a:prstClr val="black"/>
                </a:solidFill>
              </a:rPr>
              <a:t>Asociarse con la Administración de Salud Mental y Abuso de Sustancias (SAMHSA, por sus siglas en inglés) en Centros Comunitarios Certificados de Salud Mental.</a:t>
            </a:r>
          </a:p>
          <a:p>
            <a:pPr marL="127684" lvl="1" indent="-127684" defTabSz="1021474">
              <a:spcAft>
                <a:spcPts val="600"/>
              </a:spcAft>
              <a:buFont typeface="Wingdings" panose="05000000000000000000" pitchFamily="2" charset="2"/>
              <a:buChar char="§"/>
              <a:defRPr/>
            </a:pPr>
            <a:r>
              <a:rPr lang="es-ES" dirty="0">
                <a:solidFill>
                  <a:prstClr val="black"/>
                </a:solidFill>
              </a:rPr>
              <a:t>Oportunidad de demostración de SUD de la Sección 1115</a:t>
            </a:r>
            <a:r>
              <a:rPr lang="en-US" dirty="0">
                <a:solidFill>
                  <a:prstClr val="black"/>
                </a:solidFill>
              </a:rPr>
              <a:t>.</a:t>
            </a:r>
          </a:p>
          <a:p>
            <a:pPr>
              <a:spcAft>
                <a:spcPts val="600"/>
              </a:spcAft>
              <a:defRPr/>
            </a:pPr>
            <a:r>
              <a:rPr lang="es-ES" dirty="0">
                <a:solidFill>
                  <a:prstClr val="black"/>
                </a:solidFill>
              </a:rPr>
              <a:t>Para obtener más información sobre los SUD, visite</a:t>
            </a:r>
            <a:r>
              <a:rPr lang="en-US" dirty="0">
                <a:solidFill>
                  <a:prstClr val="black"/>
                </a:solidFill>
              </a:rPr>
              <a:t> </a:t>
            </a:r>
            <a:r>
              <a:rPr lang="en-US" dirty="0">
                <a:hlinkClick r:id="rId3"/>
              </a:rPr>
              <a:t>Medicaid.gov/</a:t>
            </a:r>
            <a:r>
              <a:rPr lang="en-US" dirty="0" err="1">
                <a:hlinkClick r:id="rId3"/>
              </a:rPr>
              <a:t>reFuentes</a:t>
            </a:r>
            <a:r>
              <a:rPr lang="en-US" dirty="0">
                <a:hlinkClick r:id="rId3"/>
              </a:rPr>
              <a:t>-for-states/innovation-accelerator-program/program-areas/reducing-substance-use-disorders/index.html</a:t>
            </a:r>
            <a:r>
              <a:rPr lang="en-US" dirty="0">
                <a:solidFill>
                  <a:prstClr val="black"/>
                </a:solidFill>
              </a:rPr>
              <a:t>.</a:t>
            </a:r>
          </a:p>
          <a:p>
            <a:pPr defTabSz="1021474">
              <a:spcAft>
                <a:spcPts val="600"/>
              </a:spcAft>
              <a:defRPr/>
            </a:pPr>
            <a:r>
              <a:rPr lang="es-ES" dirty="0">
                <a:solidFill>
                  <a:prstClr val="black"/>
                </a:solidFill>
              </a:rPr>
              <a:t>Para orientación sobre el programa de salud mental, visite </a:t>
            </a:r>
            <a:r>
              <a:rPr lang="en-US" dirty="0">
                <a:solidFill>
                  <a:prstClr val="black"/>
                </a:solidFill>
              </a:rPr>
              <a:t> </a:t>
            </a:r>
            <a:r>
              <a:rPr lang="en-US" u="sng" dirty="0">
                <a:solidFill>
                  <a:prstClr val="black"/>
                </a:solidFill>
                <a:hlinkClick r:id="rId4"/>
              </a:rPr>
              <a:t>Medicaid.gov/federal-policy-guidance/downloads/smd18011.pdf</a:t>
            </a:r>
            <a:r>
              <a:rPr lang="en-US" dirty="0">
                <a:solidFill>
                  <a:prstClr val="black"/>
                </a:solidFill>
              </a:rPr>
              <a:t>.</a:t>
            </a:r>
          </a:p>
          <a:p>
            <a:pPr defTabSz="1021474">
              <a:spcAft>
                <a:spcPts val="600"/>
              </a:spcAft>
              <a:defRPr/>
            </a:pPr>
            <a:r>
              <a:rPr lang="es-ES" dirty="0">
                <a:solidFill>
                  <a:prstClr val="black"/>
                </a:solidFill>
              </a:rPr>
              <a:t>Para revisar la regulación CMS-2333-F, visite</a:t>
            </a:r>
            <a:r>
              <a:rPr lang="en-US" dirty="0">
                <a:solidFill>
                  <a:prstClr val="black"/>
                </a:solidFill>
              </a:rPr>
              <a:t> </a:t>
            </a:r>
            <a:r>
              <a:rPr lang="en-US" dirty="0">
                <a:solidFill>
                  <a:prstClr val="black"/>
                </a:solidFill>
                <a:hlinkClick r:id="rId5"/>
              </a:rPr>
              <a:t>federalregister.gov/documents/2016/03/30/2016-06876/medicaid-and-childrens-health-insurance-programs-mental-health-parity-and-addiction-equity-act-of</a:t>
            </a:r>
            <a:r>
              <a:rPr lang="en-US" dirty="0">
                <a:solidFill>
                  <a:prstClr val="black"/>
                </a:solidFill>
              </a:rPr>
              <a:t>.</a:t>
            </a:r>
            <a:endParaRPr lang="en-US" dirty="0"/>
          </a:p>
          <a:p>
            <a:pPr>
              <a:spcAft>
                <a:spcPts val="600"/>
              </a:spcAft>
            </a:pPr>
            <a:r>
              <a:rPr lang="en-US" dirty="0" err="1"/>
              <a:t>Cita</a:t>
            </a:r>
            <a:r>
              <a:rPr lang="en-US" dirty="0"/>
              <a:t>: </a:t>
            </a:r>
            <a:r>
              <a:rPr lang="en-US" dirty="0">
                <a:hlinkClick r:id="rId6"/>
              </a:rPr>
              <a:t>ecfr.gov/current/title-42/chapter-IV/subchapter-C/part-438</a:t>
            </a:r>
            <a:r>
              <a:rPr lang="en-US" dirty="0"/>
              <a:t> (ecfr/§438.6(e); §438.900-438.930) </a:t>
            </a:r>
          </a:p>
        </p:txBody>
      </p:sp>
    </p:spTree>
    <p:extLst>
      <p:ext uri="{BB962C8B-B14F-4D97-AF65-F5344CB8AC3E}">
        <p14:creationId xmlns:p14="http://schemas.microsoft.com/office/powerpoint/2010/main" val="967779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s-ES" dirty="0">
                <a:solidFill>
                  <a:prstClr val="black"/>
                </a:solidFill>
              </a:rPr>
              <a:t>La Lección 3, “Consideraciones de Medicaid y Medicare (Doble elegibilidad)”, explica</a:t>
            </a:r>
            <a:r>
              <a:rPr lang="en-US" dirty="0">
                <a:solidFill>
                  <a:prstClr val="black"/>
                </a:solidFill>
              </a:rPr>
              <a:t>:</a:t>
            </a:r>
          </a:p>
          <a:p>
            <a:pPr marL="117475" indent="-117475" defTabSz="1021679">
              <a:spcBef>
                <a:spcPts val="600"/>
              </a:spcBef>
              <a:buFont typeface="Wingdings" panose="05000000000000000000" pitchFamily="2" charset="2"/>
              <a:buChar char="§"/>
              <a:defRPr/>
            </a:pPr>
            <a:r>
              <a:rPr lang="es-ES" dirty="0">
                <a:solidFill>
                  <a:prstClr val="black"/>
                </a:solidFill>
              </a:rPr>
              <a:t>Diferencias entre Medicare y Medicaid</a:t>
            </a:r>
          </a:p>
          <a:p>
            <a:pPr marL="117475" indent="-117475" defTabSz="1021679">
              <a:spcBef>
                <a:spcPts val="600"/>
              </a:spcBef>
              <a:buFont typeface="Wingdings" panose="05000000000000000000" pitchFamily="2" charset="2"/>
              <a:buChar char="§"/>
              <a:defRPr/>
            </a:pPr>
            <a:r>
              <a:rPr lang="es-ES" dirty="0">
                <a:solidFill>
                  <a:prstClr val="black"/>
                </a:solidFill>
              </a:rPr>
              <a:t>El concepto de "doble elegibilidad" (personas que tienen tanto Medicare como Medicaid)</a:t>
            </a:r>
          </a:p>
          <a:p>
            <a:pPr marL="117475" indent="-117475" defTabSz="1021679">
              <a:spcBef>
                <a:spcPts val="600"/>
              </a:spcBef>
              <a:buFont typeface="Wingdings" panose="05000000000000000000" pitchFamily="2" charset="2"/>
              <a:buChar char="§"/>
              <a:defRPr/>
            </a:pPr>
            <a:r>
              <a:rPr lang="es-ES" dirty="0">
                <a:solidFill>
                  <a:prstClr val="black"/>
                </a:solidFill>
              </a:rPr>
              <a:t>El Período de inscripción especial (SEP, por sus siglas en inglés) para cambios y limitaciones de doble elegibilidad/Ayuda adicional (a veces llamado subsidio de bajos ingresos (LIS, por sus siglas en inglés))</a:t>
            </a:r>
          </a:p>
          <a:p>
            <a:pPr marL="117475" indent="-117475" defTabSz="1021679">
              <a:spcBef>
                <a:spcPts val="600"/>
              </a:spcBef>
              <a:buFont typeface="Wingdings" panose="05000000000000000000" pitchFamily="2" charset="2"/>
              <a:buChar char="§"/>
              <a:defRPr/>
            </a:pPr>
            <a:r>
              <a:rPr lang="es-ES" dirty="0">
                <a:solidFill>
                  <a:prstClr val="black"/>
                </a:solidFill>
              </a:rPr>
              <a:t>Los Programas de Ahorros de Medicare</a:t>
            </a:r>
            <a:endParaRPr lang="en-US" dirty="0">
              <a:solidFill>
                <a:prstClr val="black"/>
              </a:solidFill>
            </a:endParaRPr>
          </a:p>
          <a:p>
            <a:endParaRPr lang="en-US" dirty="0"/>
          </a:p>
        </p:txBody>
      </p:sp>
    </p:spTree>
    <p:extLst>
      <p:ext uri="{BB962C8B-B14F-4D97-AF65-F5344CB8AC3E}">
        <p14:creationId xmlns:p14="http://schemas.microsoft.com/office/powerpoint/2010/main" val="2762944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585216" y="3936492"/>
            <a:ext cx="5852160" cy="3780473"/>
          </a:xfrm>
        </p:spPr>
        <p:txBody>
          <a:bodyPr/>
          <a:lstStyle/>
          <a:p>
            <a:pPr defTabSz="983577">
              <a:spcAft>
                <a:spcPts val="600"/>
              </a:spcAft>
              <a:defRPr/>
            </a:pPr>
            <a:r>
              <a:rPr lang="en-US" b="1" dirty="0" err="1">
                <a:solidFill>
                  <a:prstClr val="black"/>
                </a:solidFill>
                <a:ea typeface="ＭＳ Ｐゴシック" pitchFamily="84" charset="-128"/>
                <a:cs typeface="Arial" panose="020B0604020202020204" pitchFamily="34" charset="0"/>
              </a:rPr>
              <a:t>Notas</a:t>
            </a:r>
            <a:r>
              <a:rPr lang="en-US" b="1" dirty="0">
                <a:solidFill>
                  <a:prstClr val="black"/>
                </a:solidFill>
                <a:ea typeface="ＭＳ Ｐゴシック" pitchFamily="84" charset="-128"/>
                <a:cs typeface="Arial" panose="020B0604020202020204" pitchFamily="34" charset="0"/>
              </a:rPr>
              <a:t> del </a:t>
            </a:r>
            <a:r>
              <a:rPr lang="en-US" b="1" dirty="0" err="1">
                <a:solidFill>
                  <a:prstClr val="black"/>
                </a:solidFill>
                <a:ea typeface="ＭＳ Ｐゴシック" pitchFamily="84" charset="-128"/>
                <a:cs typeface="Arial" panose="020B0604020202020204" pitchFamily="34" charset="0"/>
              </a:rPr>
              <a:t>presentador</a:t>
            </a:r>
            <a:r>
              <a:rPr lang="en-US" b="1" dirty="0">
                <a:solidFill>
                  <a:prstClr val="black"/>
                </a:solidFill>
                <a:ea typeface="ＭＳ Ｐゴシック" pitchFamily="84" charset="-128"/>
                <a:cs typeface="Arial" panose="020B0604020202020204" pitchFamily="34" charset="0"/>
              </a:rPr>
              <a:t>/a</a:t>
            </a:r>
          </a:p>
          <a:p>
            <a:pPr defTabSz="983577">
              <a:spcAft>
                <a:spcPts val="600"/>
              </a:spcAft>
              <a:defRPr/>
            </a:pPr>
            <a:r>
              <a:rPr lang="es-ES" dirty="0">
                <a:solidFill>
                  <a:prstClr val="black"/>
                </a:solidFill>
                <a:cs typeface="Arial" panose="020B0604020202020204" pitchFamily="34" charset="0"/>
              </a:rPr>
              <a:t>Al final de esta lección, usted podrá</a:t>
            </a:r>
            <a:r>
              <a:rPr lang="en-US" dirty="0">
                <a:solidFill>
                  <a:prstClr val="black"/>
                </a:solidFill>
                <a:cs typeface="Arial" panose="020B0604020202020204" pitchFamily="34" charset="0"/>
              </a:rPr>
              <a:t>:</a:t>
            </a:r>
          </a:p>
          <a:p>
            <a:pPr marL="117475" indent="-117475">
              <a:spcAft>
                <a:spcPts val="600"/>
              </a:spcAft>
              <a:buFont typeface="Wingdings" panose="05000000000000000000" pitchFamily="2" charset="2"/>
              <a:buChar char="§"/>
            </a:pPr>
            <a:r>
              <a:rPr lang="es-ES" dirty="0"/>
              <a:t>Explicar las diferencias entre Medicare y Medicaid</a:t>
            </a:r>
          </a:p>
          <a:p>
            <a:pPr marL="117475" indent="-117475">
              <a:spcAft>
                <a:spcPts val="600"/>
              </a:spcAft>
              <a:buFont typeface="Wingdings" panose="05000000000000000000" pitchFamily="2" charset="2"/>
              <a:buChar char="§"/>
            </a:pPr>
            <a:r>
              <a:rPr lang="es-ES" dirty="0"/>
              <a:t>Definir a los afiliados con doble elegibilidad</a:t>
            </a:r>
          </a:p>
          <a:p>
            <a:pPr marL="117475" indent="-117475">
              <a:spcAft>
                <a:spcPts val="600"/>
              </a:spcAft>
              <a:buFont typeface="Wingdings" panose="05000000000000000000" pitchFamily="2" charset="2"/>
              <a:buChar char="§"/>
            </a:pPr>
            <a:r>
              <a:rPr lang="es-ES" dirty="0"/>
              <a:t>Enumerar los Programas de Ahorro de Medicare y los requisitos mínimos federales para la elegibilidad</a:t>
            </a:r>
          </a:p>
          <a:p>
            <a:pPr marL="117475" indent="-117475">
              <a:spcAft>
                <a:spcPts val="600"/>
              </a:spcAft>
              <a:buFont typeface="Wingdings" panose="05000000000000000000" pitchFamily="2" charset="2"/>
              <a:buChar char="§"/>
            </a:pPr>
            <a:r>
              <a:rPr lang="es-ES" dirty="0"/>
              <a:t>Definir el Programa de Cuidado Integral para Ancianos (PACE, por sus siglas en inglés)</a:t>
            </a:r>
          </a:p>
          <a:p>
            <a:pPr marL="117475" indent="-117475">
              <a:spcAft>
                <a:spcPts val="600"/>
              </a:spcAft>
              <a:buFont typeface="Wingdings" panose="05000000000000000000" pitchFamily="2" charset="2"/>
              <a:buChar char="§"/>
            </a:pPr>
            <a:r>
              <a:rPr lang="es-ES" dirty="0"/>
              <a:t>Explicar el Período de Inscripción Especial (SEP, por sus siglas en inglés) de Ayuda Adicional, Doble Elegibilidad y Parcial Doble</a:t>
            </a:r>
          </a:p>
        </p:txBody>
      </p:sp>
    </p:spTree>
    <p:extLst>
      <p:ext uri="{BB962C8B-B14F-4D97-AF65-F5344CB8AC3E}">
        <p14:creationId xmlns:p14="http://schemas.microsoft.com/office/powerpoint/2010/main" val="637812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45200"/>
            <a:ext cx="6051549" cy="5122031"/>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Medicare y Medicaid se diferencian en que</a:t>
            </a:r>
            <a:r>
              <a:rPr lang="en-US" dirty="0">
                <a:solidFill>
                  <a:prstClr val="black"/>
                </a:solidFill>
              </a:rPr>
              <a:t>: </a:t>
            </a:r>
          </a:p>
          <a:p>
            <a:pPr marL="112713" indent="-112713" defTabSz="1021679">
              <a:spcAft>
                <a:spcPts val="600"/>
              </a:spcAft>
              <a:buFont typeface="Wingdings" panose="05000000000000000000" pitchFamily="2" charset="2"/>
              <a:buChar char="§"/>
              <a:defRPr/>
            </a:pPr>
            <a:r>
              <a:rPr lang="es-ES" dirty="0">
                <a:solidFill>
                  <a:prstClr val="black"/>
                </a:solidFill>
              </a:rPr>
              <a:t>Medicare es un programa nacional que es el mismo en todos los estados; Medicaid consiste en programas estatales que varían entre estados</a:t>
            </a:r>
            <a:r>
              <a:rPr lang="en-US" dirty="0">
                <a:solidFill>
                  <a:prstClr val="black"/>
                </a:solidFill>
              </a:rPr>
              <a:t>. </a:t>
            </a:r>
          </a:p>
          <a:p>
            <a:pPr marL="112713" indent="-112713" defTabSz="1021679">
              <a:spcAft>
                <a:spcPts val="600"/>
              </a:spcAft>
              <a:buFont typeface="Wingdings" panose="05000000000000000000" pitchFamily="2" charset="2"/>
              <a:buChar char="§"/>
              <a:defRPr/>
            </a:pPr>
            <a:r>
              <a:rPr lang="es-ES" dirty="0">
                <a:solidFill>
                  <a:prstClr val="black"/>
                </a:solidFill>
              </a:rPr>
              <a:t>El gobierno federal (Centros de Servicios de Medicare y Medicaid [CMS, por sus siglas en inglés]) administra Medicare; los estados administran Medicaid dentro de las reglas federales (asociación federal/estatal)</a:t>
            </a:r>
            <a:r>
              <a:rPr lang="en-US" dirty="0">
                <a:solidFill>
                  <a:prstClr val="black"/>
                </a:solidFill>
              </a:rPr>
              <a:t>. </a:t>
            </a:r>
          </a:p>
          <a:p>
            <a:pPr marL="112713" indent="-112713" defTabSz="1021679">
              <a:spcAft>
                <a:spcPts val="600"/>
              </a:spcAft>
              <a:buFont typeface="Wingdings" panose="05000000000000000000" pitchFamily="2" charset="2"/>
              <a:buChar char="§"/>
              <a:defRPr/>
            </a:pPr>
            <a:r>
              <a:rPr lang="es-ES" dirty="0">
                <a:solidFill>
                  <a:prstClr val="black"/>
                </a:solidFill>
              </a:rPr>
              <a:t>Los factores de elegibilidad de Medicare incluyen edad, discapacidad o un diagnóstico de enfermedad renal en etapa terminal (ESRD, por sus siglas en inglés)); Los factores de elegibilidad de Medicaid incluyen ingresos y recursos limitados y otros requisitos no financieros</a:t>
            </a:r>
            <a:r>
              <a:rPr lang="en-US" dirty="0">
                <a:solidFill>
                  <a:prstClr val="black"/>
                </a:solidFill>
              </a:rPr>
              <a:t>. </a:t>
            </a:r>
          </a:p>
          <a:p>
            <a:pPr marL="112713" indent="-112713" defTabSz="1021679">
              <a:spcAft>
                <a:spcPts val="600"/>
              </a:spcAft>
              <a:buFont typeface="Wingdings" panose="05000000000000000000" pitchFamily="2" charset="2"/>
              <a:buChar char="§"/>
              <a:defRPr/>
            </a:pPr>
            <a:r>
              <a:rPr lang="es-ES" dirty="0">
                <a:solidFill>
                  <a:prstClr val="black"/>
                </a:solidFill>
              </a:rPr>
              <a:t>Medicare es el principal pagador de servicios hospitalarios para pacientes hospitalizados de la nación para ancianos y personas con ESRD; Medicaid es el principal pagador público del país de servicios de salud mental y atención a largo plazo (atención en hogares de ancianos y servicios basados en el hogar y la comunidad). Medicaid también financia el 42% de todos los nacimientos (incluyendo la atención prenatal, el trabajo de parto, el parto y 60 días</a:t>
            </a:r>
            <a:r>
              <a:rPr lang="en-US" dirty="0">
                <a:solidFill>
                  <a:prstClr val="black"/>
                </a:solidFill>
              </a:rPr>
              <a:t>*</a:t>
            </a:r>
            <a:r>
              <a:rPr lang="es-ES" dirty="0">
                <a:solidFill>
                  <a:prstClr val="black"/>
                </a:solidFill>
              </a:rPr>
              <a:t> de atención posparto y otros cuidados relacionados con el embarazo). </a:t>
            </a:r>
            <a:r>
              <a:rPr lang="es-ES" b="1" dirty="0">
                <a:solidFill>
                  <a:prstClr val="black"/>
                </a:solidFill>
              </a:rPr>
              <a:t>NOTA:</a:t>
            </a:r>
            <a:r>
              <a:rPr lang="es-ES" dirty="0">
                <a:solidFill>
                  <a:prstClr val="black"/>
                </a:solidFill>
              </a:rPr>
              <a:t> La Ley del Plan de Rescate Estadounidense (ARP, por sus siglas en inglés) les dio a los estados la opción de ampliar la cobertura posparto de Medicaid y CHIP de 60 días a 12 meses después del embarazo</a:t>
            </a:r>
            <a:r>
              <a:rPr lang="en-US" dirty="0">
                <a:solidFill>
                  <a:prstClr val="black"/>
                </a:solidFill>
              </a:rPr>
              <a:t>.</a:t>
            </a:r>
          </a:p>
          <a:p>
            <a:pPr defTabSz="1021679">
              <a:spcBef>
                <a:spcPts val="600"/>
              </a:spcBef>
              <a:defRPr/>
            </a:pPr>
            <a:endParaRPr lang="en-US" dirty="0">
              <a:solidFill>
                <a:prstClr val="black"/>
              </a:solidFill>
            </a:endParaRPr>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817361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28563" y="3786188"/>
            <a:ext cx="6258073" cy="5815012"/>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Aproximadamente 12.3 millones de personas son "doblemente elegibles", lo que significa que tienen tanto Medicare como Medicaid. Los elegibles dobles incluyen personas con Medicare que también obtienen beneficios completos de Medicaid y personas con Medicare que reciben ayuda con sus primas de Medicare o costos de bolsillo a través de Medicaid, pero no obtienen otros beneficios de Medicaid</a:t>
            </a:r>
            <a:r>
              <a:rPr lang="en-US" dirty="0">
                <a:solidFill>
                  <a:prstClr val="black"/>
                </a:solidFill>
              </a:rPr>
              <a:t>. </a:t>
            </a:r>
          </a:p>
          <a:p>
            <a:pPr defTabSz="1021679">
              <a:spcAft>
                <a:spcPts val="600"/>
              </a:spcAft>
              <a:defRPr/>
            </a:pPr>
            <a:r>
              <a:rPr lang="es-ES" dirty="0">
                <a:solidFill>
                  <a:prstClr val="black"/>
                </a:solidFill>
              </a:rPr>
              <a:t>Las oficinas estatales de Medicaid operan Programas de Ahorros de Medicare que ayudan a pagar las primas de Medicare y los gastos de bolsillo para las personas con Medicare que tienen ingresos y recursos limitados. Algunas personas con Medicare solo son elegibles para este tipo de asistencia de Medicaid. Otras personas con Medicare pueden ser elegibles para la cobertura completa de Medicaid y pueden o no también ser elegibles para un Programa de Ahorros de Medicare. Las personas que tienen Medicaid o que reciben asistencia de un programa de ahorros de Medicare también pueden obtener Ayuda adicional, que ayuda a pagar los medicamentos recetados. Para las personas con doble elegibilidad con cobertura completa de Medicaid, Medicare paga primero y Medicaid paga en segundo lugar la atención que cubren tanto Medicare como Medicaid. Medicaid puede cubrir servicios adicionales que Medicare no cubre o solo cubrir parcialmente, como servicios y apoyos de atención a largo plazo</a:t>
            </a:r>
            <a:r>
              <a:rPr lang="en-US" dirty="0">
                <a:solidFill>
                  <a:prstClr val="black"/>
                </a:solidFill>
              </a:rPr>
              <a:t>.</a:t>
            </a:r>
          </a:p>
          <a:p>
            <a:pPr>
              <a:spcAft>
                <a:spcPts val="600"/>
              </a:spcAft>
              <a:defRPr/>
            </a:pPr>
            <a:r>
              <a:rPr lang="en-US" b="1" dirty="0">
                <a:solidFill>
                  <a:prstClr val="black"/>
                </a:solidFill>
              </a:rPr>
              <a:t>NOTA:</a:t>
            </a:r>
            <a:r>
              <a:rPr lang="en-US" dirty="0">
                <a:solidFill>
                  <a:prstClr val="black"/>
                </a:solidFill>
              </a:rPr>
              <a:t> </a:t>
            </a:r>
            <a:r>
              <a:rPr lang="es-ES" dirty="0">
                <a:solidFill>
                  <a:prstClr val="black"/>
                </a:solidFill>
              </a:rPr>
              <a:t>Para obtener más información, consulte la hoja informativa "Personas doblemente elegibles para Medicare y Medicaid" en </a:t>
            </a:r>
            <a:r>
              <a:rPr lang="en-US" dirty="0">
                <a:solidFill>
                  <a:prstClr val="black"/>
                </a:solidFill>
                <a:hlinkClick r:id="rId3"/>
              </a:rPr>
              <a:t>CMS.gov/Medicare-Medicaid-Coordination/Medicare-and-Medicaid-Coordination/Medicare-Medicaid-Coordination-Office/Downloads/MMCO_Factsheet.pdf</a:t>
            </a:r>
            <a:r>
              <a:rPr lang="en-US" dirty="0">
                <a:solidFill>
                  <a:prstClr val="black"/>
                </a:solidFill>
              </a:rPr>
              <a:t>; </a:t>
            </a:r>
            <a:r>
              <a:rPr lang="es-ES" dirty="0">
                <a:solidFill>
                  <a:prstClr val="black"/>
                </a:solidFill>
              </a:rPr>
              <a:t>el Informe al Congreso del año fiscal 2022 de la oficina de coordinación de Medicare-Medicaid </a:t>
            </a:r>
            <a:r>
              <a:rPr lang="en-US" dirty="0">
                <a:solidFill>
                  <a:prstClr val="black"/>
                </a:solidFill>
                <a:hlinkClick r:id="rId4"/>
              </a:rPr>
              <a:t>CMS.gov/files/document/mmco-report-congress.pdf-0</a:t>
            </a:r>
            <a:r>
              <a:rPr lang="en-US" dirty="0">
                <a:solidFill>
                  <a:prstClr val="black"/>
                </a:solidFill>
              </a:rPr>
              <a:t>; </a:t>
            </a:r>
            <a:r>
              <a:rPr lang="es-ES" dirty="0">
                <a:solidFill>
                  <a:prstClr val="black"/>
                </a:solidFill>
              </a:rPr>
              <a:t>la Coordinación de Beneficios y Responsabilidad de Terceros en Medicaid está disponible en </a:t>
            </a:r>
            <a:r>
              <a:rPr lang="en-US" dirty="0">
                <a:solidFill>
                  <a:prstClr val="black"/>
                </a:solidFill>
                <a:hlinkClick r:id="rId5"/>
              </a:rPr>
              <a:t>Medicaid.gov/medicaid/eligibility/coordination-of-benefits-third-party-liability/index.html</a:t>
            </a:r>
            <a:r>
              <a:rPr lang="en-US" dirty="0">
                <a:solidFill>
                  <a:prstClr val="black"/>
                </a:solidFill>
              </a:rPr>
              <a:t>; o </a:t>
            </a:r>
            <a:r>
              <a:rPr lang="en-US" dirty="0" err="1">
                <a:solidFill>
                  <a:prstClr val="black"/>
                </a:solidFill>
              </a:rPr>
              <a:t>visite</a:t>
            </a:r>
            <a:r>
              <a:rPr lang="en-US" dirty="0">
                <a:solidFill>
                  <a:prstClr val="black"/>
                </a:solidFill>
              </a:rPr>
              <a:t>  </a:t>
            </a:r>
            <a:r>
              <a:rPr lang="en-US" dirty="0">
                <a:solidFill>
                  <a:prstClr val="black"/>
                </a:solidFill>
                <a:hlinkClick r:id="rId6"/>
              </a:rPr>
              <a:t>Medicare.gov/your-medicare-costs/get-help-paying-costs/Medicaid</a:t>
            </a:r>
            <a:r>
              <a:rPr lang="en-US" dirty="0">
                <a:solidFill>
                  <a:prstClr val="black"/>
                </a:solidFill>
              </a:rPr>
              <a:t>. </a:t>
            </a:r>
          </a:p>
        </p:txBody>
      </p:sp>
    </p:spTree>
    <p:extLst>
      <p:ext uri="{BB962C8B-B14F-4D97-AF65-F5344CB8AC3E}">
        <p14:creationId xmlns:p14="http://schemas.microsoft.com/office/powerpoint/2010/main" val="2590315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786188"/>
            <a:ext cx="6340370" cy="5815011"/>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Las oficinas de Medicaid operan Programas de Ahorros de Medicare que ayudan a pagar las primas de Medicare para las personas con Medicare que tienen ingresos y recursos limitados. Para algunas personas, los Programas de Ahorro de Medicare también pueden pagar los deducibles, </a:t>
            </a:r>
            <a:r>
              <a:rPr lang="es-ES" dirty="0" err="1"/>
              <a:t>coseguros</a:t>
            </a:r>
            <a:r>
              <a:rPr lang="es-ES" dirty="0"/>
              <a:t> y copagos de la Parte A de Medicare (seguro hospitalario) y la Parte B de Medicare (seguro médico). Existen 4 tipos de Programas de Ahorros Medicare</a:t>
            </a:r>
            <a:r>
              <a:rPr lang="en-US" dirty="0"/>
              <a:t>: </a:t>
            </a:r>
          </a:p>
          <a:p>
            <a:pPr marL="117475" indent="-117475">
              <a:spcAft>
                <a:spcPts val="600"/>
              </a:spcAft>
              <a:buFont typeface="Wingdings" panose="05000000000000000000" pitchFamily="2" charset="2"/>
              <a:buChar char="§"/>
            </a:pPr>
            <a:r>
              <a:rPr lang="es-ES" b="1" dirty="0"/>
              <a:t>Beneficiarios calificados de Medicare (QMB, por sus siglas en inglés):</a:t>
            </a:r>
            <a:r>
              <a:rPr lang="en-US" b="1" dirty="0"/>
              <a:t> </a:t>
            </a:r>
            <a:r>
              <a:rPr lang="es-ES" dirty="0"/>
              <a:t>las personas que califican para el programa QMB reciben ayuda para pagar sus primas, deducibles, </a:t>
            </a:r>
            <a:r>
              <a:rPr lang="es-ES" dirty="0" err="1"/>
              <a:t>coseguro</a:t>
            </a:r>
            <a:r>
              <a:rPr lang="es-ES" dirty="0"/>
              <a:t> y copagos de la Parte A y la Parte B. </a:t>
            </a:r>
            <a:r>
              <a:rPr lang="es-ES" b="1" dirty="0"/>
              <a:t>NOTA</a:t>
            </a:r>
            <a:r>
              <a:rPr lang="es-ES" dirty="0"/>
              <a:t>: Los proveedores de Medicare y Medicare </a:t>
            </a:r>
            <a:r>
              <a:rPr lang="es-ES" dirty="0" err="1"/>
              <a:t>Advantage</a:t>
            </a:r>
            <a:r>
              <a:rPr lang="es-ES" dirty="0"/>
              <a:t> no pueden "facturar el saldo" a las personas que califican para QMB bajo ninguna circunstancia. Los proveedores y los suministradores pueden facturar a las oficinas estatales de Medicaid los importes de gastos compartidos de Medicare. Sin embargo, según lo permite la legislación federal, los estados pueden limitar los pagos de los gastos compartidos de Medicaid en algunos casos. De todas formas, las personas elegibles para QMB no tienen obligación legal de pagar a proveedores de Medicare por los gastos compartidos de la Parte A y Parte B</a:t>
            </a:r>
            <a:r>
              <a:rPr lang="en-US" dirty="0"/>
              <a:t>. </a:t>
            </a:r>
          </a:p>
          <a:p>
            <a:pPr marL="117475" indent="-117475">
              <a:spcAft>
                <a:spcPts val="600"/>
              </a:spcAft>
              <a:buFont typeface="Wingdings" panose="05000000000000000000" pitchFamily="2" charset="2"/>
              <a:buChar char="§"/>
            </a:pPr>
            <a:r>
              <a:rPr lang="es-ES" b="1" dirty="0"/>
              <a:t>Beneficiarios de bajos ingresos específicos de Medicare (SLMB, por sus siglas en inglés)</a:t>
            </a:r>
            <a:r>
              <a:rPr lang="en-US" b="1" dirty="0"/>
              <a:t>: </a:t>
            </a:r>
            <a:r>
              <a:rPr lang="es-ES" dirty="0"/>
              <a:t>las personas que califican para el programa SLMB reciben ayuda para pagar sus primas de la Parte B</a:t>
            </a:r>
            <a:r>
              <a:rPr lang="en-US" dirty="0"/>
              <a:t>.</a:t>
            </a:r>
          </a:p>
          <a:p>
            <a:pPr marL="117475" indent="-117475">
              <a:spcAft>
                <a:spcPts val="600"/>
              </a:spcAft>
              <a:buFont typeface="Wingdings" panose="05000000000000000000" pitchFamily="2" charset="2"/>
              <a:buChar char="§"/>
            </a:pPr>
            <a:r>
              <a:rPr lang="es-ES" b="1" dirty="0"/>
              <a:t>Persona calificada (QI, por sus siglas en inglés): </a:t>
            </a:r>
            <a:r>
              <a:rPr lang="es-ES" dirty="0"/>
              <a:t>las personas que califican para el programa financiado federalmente QI reciben ayuda para pagar sus primas de la Parte B. </a:t>
            </a:r>
          </a:p>
          <a:p>
            <a:pPr marL="117475" indent="-117475">
              <a:spcAft>
                <a:spcPts val="600"/>
              </a:spcAft>
              <a:buFont typeface="Wingdings" panose="05000000000000000000" pitchFamily="2" charset="2"/>
              <a:buChar char="§"/>
            </a:pPr>
            <a:r>
              <a:rPr lang="es-ES" dirty="0"/>
              <a:t>Las personas en los programas QMB, SLMB y QI también califican automáticamente para recibir Ayuda Adicional y solo pagarán un importe limitado por los medicamentos recetados de la Parte D (en 2023, el cargo máximo es de $4.15 para medicamentos genéricos y de $10.35 para medicamentos de marca)</a:t>
            </a:r>
            <a:r>
              <a:rPr lang="en-US" dirty="0"/>
              <a:t>.</a:t>
            </a:r>
          </a:p>
          <a:p>
            <a:pPr marL="117475" indent="-117475">
              <a:spcAft>
                <a:spcPts val="600"/>
              </a:spcAft>
              <a:buFont typeface="Wingdings" panose="05000000000000000000" pitchFamily="2" charset="2"/>
              <a:buChar char="§"/>
            </a:pPr>
            <a:r>
              <a:rPr lang="es-ES" b="1" dirty="0"/>
              <a:t>Personas Discapacitadas y Trabajadores Calificados (QDWI, por sus siglas en inglés):</a:t>
            </a:r>
            <a:r>
              <a:rPr lang="en-US" b="1" dirty="0"/>
              <a:t> </a:t>
            </a:r>
            <a:r>
              <a:rPr lang="es-ES" dirty="0"/>
              <a:t>las personas que califican para el programa QDWI reciben ayuda para pagar sus primas de la Parte A</a:t>
            </a:r>
            <a:r>
              <a:rPr lang="en-US" dirty="0"/>
              <a:t>.</a:t>
            </a:r>
          </a:p>
          <a:p>
            <a:pPr>
              <a:spcAft>
                <a:spcPts val="600"/>
              </a:spcAft>
            </a:pPr>
            <a:r>
              <a:rPr lang="es-ES" dirty="0"/>
              <a:t>La inclusión del término "más" en cualquiera de estas designaciones indica el derecho a ese programa junto con la cobertura total de Medicaid</a:t>
            </a:r>
            <a:r>
              <a:rPr lang="en-US" dirty="0"/>
              <a:t>.</a:t>
            </a:r>
          </a:p>
          <a:p>
            <a:pPr>
              <a:spcAft>
                <a:spcPts val="600"/>
              </a:spcAft>
            </a:pPr>
            <a:r>
              <a:rPr lang="en-US" dirty="0" err="1"/>
              <a:t>Cita</a:t>
            </a:r>
            <a:r>
              <a:rPr lang="en-US" dirty="0"/>
              <a:t>: </a:t>
            </a:r>
            <a:r>
              <a:rPr lang="en-US" dirty="0">
                <a:hlinkClick r:id="rId3"/>
              </a:rPr>
              <a:t>SSA.gov/OP_Home/ssact/title19/1935.htm</a:t>
            </a:r>
            <a:r>
              <a:rPr lang="en-US" dirty="0"/>
              <a:t> (Title XIX Social Security Act, Section 1935(b))</a:t>
            </a:r>
          </a:p>
          <a:p>
            <a:pPr>
              <a:spcBef>
                <a:spcPts val="600"/>
              </a:spcBef>
            </a:pPr>
            <a:r>
              <a:rPr lang="en-US" dirty="0"/>
              <a:t> </a:t>
            </a:r>
          </a:p>
          <a:p>
            <a:pPr>
              <a:spcBef>
                <a:spcPts val="600"/>
              </a:spcBef>
            </a:pPr>
            <a:endParaRPr lang="en-US" dirty="0"/>
          </a:p>
        </p:txBody>
      </p:sp>
    </p:spTree>
    <p:extLst>
      <p:ext uri="{BB962C8B-B14F-4D97-AF65-F5344CB8AC3E}">
        <p14:creationId xmlns:p14="http://schemas.microsoft.com/office/powerpoint/2010/main" val="2034400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39691" y="3809228"/>
            <a:ext cx="7035818" cy="5791972"/>
          </a:xfrm>
        </p:spPr>
        <p:txBody>
          <a:bodyPr/>
          <a:lstStyle/>
          <a:p>
            <a:pPr marL="0" lvl="1" defTabSz="1021679">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marL="0" lvl="1" defTabSz="1021679">
              <a:spcAft>
                <a:spcPts val="600"/>
              </a:spcAft>
              <a:defRPr/>
            </a:pPr>
            <a:r>
              <a:rPr lang="es-ES" sz="1100" dirty="0">
                <a:solidFill>
                  <a:prstClr val="black"/>
                </a:solidFill>
              </a:rPr>
              <a:t>Estos montos son requisitos mínimos federales de elegibilidad para los 48 estados. Los límites son levemente más altos en Alaska y Hawái. Estos límites representan el porcentaje apropiado del nivel federal de pobreza (FPL, por sus siglas en inglés) y un total no computado de $20. Los límites de ingresos para QDWI incorporan ingresos no computados ganados, además del total no computado de $20</a:t>
            </a:r>
            <a:r>
              <a:rPr lang="en-US" sz="1100" dirty="0">
                <a:solidFill>
                  <a:prstClr val="black"/>
                </a:solidFill>
              </a:rPr>
              <a:t>.</a:t>
            </a:r>
          </a:p>
          <a:p>
            <a:pPr defTabSz="1021679">
              <a:spcAft>
                <a:spcPts val="600"/>
              </a:spcAft>
              <a:defRPr/>
            </a:pPr>
            <a:r>
              <a:rPr lang="es-ES" sz="1100" dirty="0">
                <a:solidFill>
                  <a:prstClr val="black"/>
                </a:solidFill>
              </a:rPr>
              <a:t>Para calificar para el programa QMB, la persona debe ser elegible para la Parte A y tener un ingreso que no supere el 100 % del FPL. Sus beneficios comienzan a partir del primer mes después de que se determine que una persona cumple con los requisitos de elegibilidad de QMB (no puede ser retroactivo)</a:t>
            </a:r>
            <a:r>
              <a:rPr lang="en-US" sz="1100" dirty="0">
                <a:solidFill>
                  <a:prstClr val="black"/>
                </a:solidFill>
              </a:rPr>
              <a:t>. </a:t>
            </a:r>
          </a:p>
          <a:p>
            <a:pPr defTabSz="1021679">
              <a:spcAft>
                <a:spcPts val="600"/>
              </a:spcAft>
              <a:defRPr/>
            </a:pPr>
            <a:r>
              <a:rPr lang="es-ES" sz="1100" dirty="0">
                <a:solidFill>
                  <a:prstClr val="black"/>
                </a:solidFill>
              </a:rPr>
              <a:t>Para calificar para el Programa SLMB, una persona debe ser elegible para la Parte A y tener un ingreso superior al 100% y menor al 120% del FPL</a:t>
            </a:r>
            <a:r>
              <a:rPr lang="en-US" sz="1100" dirty="0">
                <a:solidFill>
                  <a:prstClr val="black"/>
                </a:solidFill>
              </a:rPr>
              <a:t>. </a:t>
            </a:r>
          </a:p>
          <a:p>
            <a:pPr defTabSz="1021679">
              <a:spcAft>
                <a:spcPts val="600"/>
              </a:spcAft>
              <a:defRPr/>
            </a:pPr>
            <a:r>
              <a:rPr lang="es-ES" sz="1100" dirty="0">
                <a:solidFill>
                  <a:prstClr val="black"/>
                </a:solidFill>
              </a:rPr>
              <a:t>Para calificar para el Programa QI, una persona no debe ser elegible para Medicaid. Además, una persona debe ser elegible para la Parte A y tener un ingreso de al menos el 120% del FPL y menos del 135% del FPL. Es posible que las personas tengan que solicitar todos los años los beneficios de QI ya que el financiamiento es limitado. Si hay fondos estatales disponibles, las solicitudes de QI se otorgan por orden de llegada, y se da prioridad a las personas que obtuvieron los beneficios de QI el año anterior</a:t>
            </a:r>
            <a:r>
              <a:rPr lang="en-US" sz="1100" dirty="0">
                <a:solidFill>
                  <a:prstClr val="black"/>
                </a:solidFill>
              </a:rPr>
              <a:t>. </a:t>
            </a:r>
          </a:p>
          <a:p>
            <a:pPr defTabSz="1021679">
              <a:spcAft>
                <a:spcPts val="600"/>
              </a:spcAft>
              <a:defRPr/>
            </a:pPr>
            <a:r>
              <a:rPr lang="es-ES" sz="1100" dirty="0">
                <a:solidFill>
                  <a:prstClr val="black"/>
                </a:solidFill>
              </a:rPr>
              <a:t>En 2023, los límites de recursos para los programas QMB, SLMB y QI son de $9,090 para una persona soltera y $13,630 para una persona casada en convivencia con su cónyuge. Estos límites de recursos se ajustan el 1 de enero de cada año conforme al cambio en el índice de precios al consumidor de septiembre del año anterior (y se hacen oficiales en abril de cada año). Los estados pueden cambiar los estándares de ingresos y recursos si CMS aprueba los cambios</a:t>
            </a:r>
            <a:r>
              <a:rPr lang="en-US" sz="1100" dirty="0">
                <a:solidFill>
                  <a:prstClr val="black"/>
                </a:solidFill>
              </a:rPr>
              <a:t>.</a:t>
            </a:r>
          </a:p>
          <a:p>
            <a:pPr defTabSz="1021679">
              <a:spcAft>
                <a:spcPts val="600"/>
              </a:spcAft>
              <a:defRPr/>
            </a:pPr>
            <a:r>
              <a:rPr lang="es-ES" sz="1100" dirty="0">
                <a:solidFill>
                  <a:prstClr val="black"/>
                </a:solidFill>
              </a:rPr>
              <a:t>Para calificar para el Programa QDWI, una persona debe cumplir estos criterios</a:t>
            </a:r>
            <a:r>
              <a:rPr lang="en-US" sz="1100" dirty="0">
                <a:solidFill>
                  <a:prstClr val="black"/>
                </a:solidFill>
              </a:rPr>
              <a:t>:</a:t>
            </a:r>
          </a:p>
          <a:p>
            <a:pPr marL="117475" indent="-117475" defTabSz="1021679">
              <a:spcAft>
                <a:spcPts val="600"/>
              </a:spcAft>
              <a:buFont typeface="Wingdings" panose="05000000000000000000" pitchFamily="2" charset="2"/>
              <a:buChar char="§"/>
              <a:defRPr/>
            </a:pPr>
            <a:r>
              <a:rPr lang="es-ES" sz="1100" dirty="0">
                <a:solidFill>
                  <a:prstClr val="black"/>
                </a:solidFill>
              </a:rPr>
              <a:t>No ser elegible para la Parte A sin prima</a:t>
            </a:r>
          </a:p>
          <a:p>
            <a:pPr marL="117475" indent="-117475" defTabSz="1021679">
              <a:spcAft>
                <a:spcPts val="600"/>
              </a:spcAft>
              <a:buFont typeface="Wingdings" panose="05000000000000000000" pitchFamily="2" charset="2"/>
              <a:buChar char="§"/>
              <a:defRPr/>
            </a:pPr>
            <a:r>
              <a:rPr lang="es-ES" sz="1100" dirty="0">
                <a:solidFill>
                  <a:prstClr val="black"/>
                </a:solidFill>
              </a:rPr>
              <a:t>Tener ingresos que no superen el 200 % del FPL</a:t>
            </a:r>
          </a:p>
          <a:p>
            <a:pPr marL="117475" indent="-117475" defTabSz="1021679">
              <a:spcAft>
                <a:spcPts val="600"/>
              </a:spcAft>
              <a:buFont typeface="Wingdings" panose="05000000000000000000" pitchFamily="2" charset="2"/>
              <a:buChar char="§"/>
              <a:defRPr/>
            </a:pPr>
            <a:r>
              <a:rPr lang="es-ES" sz="1100" dirty="0">
                <a:solidFill>
                  <a:prstClr val="black"/>
                </a:solidFill>
              </a:rPr>
              <a:t>Tener recursos que sean iguales o menores que el doble del máximo para la Seguridad de Ingreso Suplementario (SSI, por sus siglas en inglés) ($4000 para una persona y $6000 para una pareja casada en 2023)</a:t>
            </a:r>
          </a:p>
          <a:p>
            <a:pPr marL="117475" indent="-117475" defTabSz="1021679">
              <a:spcAft>
                <a:spcPts val="600"/>
              </a:spcAft>
              <a:buFont typeface="Wingdings" panose="05000000000000000000" pitchFamily="2" charset="2"/>
              <a:buChar char="§"/>
              <a:defRPr/>
            </a:pPr>
            <a:r>
              <a:rPr lang="es-ES" sz="1100" dirty="0">
                <a:solidFill>
                  <a:prstClr val="black"/>
                </a:solidFill>
              </a:rPr>
              <a:t>No ser elegible de otra manera para Medicaid</a:t>
            </a:r>
          </a:p>
          <a:p>
            <a:pPr defTabSz="1021679">
              <a:spcAft>
                <a:spcPts val="600"/>
              </a:spcAft>
              <a:defRPr/>
            </a:pPr>
            <a:r>
              <a:rPr lang="es-ES" sz="1100" dirty="0">
                <a:solidFill>
                  <a:prstClr val="black"/>
                </a:solidFill>
              </a:rPr>
              <a:t>Los límites de recursos son $4,000 (por persona) y $6,000 (por pareja casada)</a:t>
            </a:r>
            <a:r>
              <a:rPr lang="en-US" sz="1100" dirty="0">
                <a:solidFill>
                  <a:prstClr val="black"/>
                </a:solidFill>
              </a:rPr>
              <a:t>.</a:t>
            </a:r>
          </a:p>
          <a:p>
            <a:pPr defTabSz="1021679">
              <a:spcAft>
                <a:spcPts val="600"/>
              </a:spcAft>
              <a:defRPr/>
            </a:pPr>
            <a:r>
              <a:rPr lang="es-ES" sz="1100" dirty="0">
                <a:solidFill>
                  <a:prstClr val="black"/>
                </a:solidFill>
              </a:rPr>
              <a:t>Para obtener más información sobre el Programa de ahorros de Medicare, visite </a:t>
            </a:r>
            <a:r>
              <a:rPr lang="en-US" sz="1100" dirty="0">
                <a:hlinkClick r:id="rId3"/>
              </a:rPr>
              <a:t>Medicare.gov/your-medicare-costs/get-help-paying-costs/medicare-savings-programs</a:t>
            </a:r>
            <a:r>
              <a:rPr lang="en-US" sz="1100" dirty="0"/>
              <a:t>. </a:t>
            </a:r>
            <a:r>
              <a:rPr lang="en-US" sz="1100" dirty="0" err="1">
                <a:solidFill>
                  <a:prstClr val="black"/>
                </a:solidFill>
              </a:rPr>
              <a:t>Consulte</a:t>
            </a:r>
            <a:r>
              <a:rPr lang="en-US" sz="1100" dirty="0">
                <a:solidFill>
                  <a:prstClr val="black"/>
                </a:solidFill>
              </a:rPr>
              <a:t> </a:t>
            </a:r>
            <a:r>
              <a:rPr lang="en-US" sz="1100" dirty="0">
                <a:solidFill>
                  <a:prstClr val="black"/>
                </a:solidFill>
                <a:hlinkClick r:id="rId4"/>
              </a:rPr>
              <a:t>Medicare.gov/talk-to-someone</a:t>
            </a:r>
            <a:r>
              <a:rPr lang="en-US" sz="1100" dirty="0">
                <a:solidFill>
                  <a:prstClr val="black"/>
                </a:solidFill>
              </a:rPr>
              <a:t> </a:t>
            </a:r>
            <a:r>
              <a:rPr lang="es-ES" sz="1100" dirty="0">
                <a:solidFill>
                  <a:prstClr val="black"/>
                </a:solidFill>
              </a:rPr>
              <a:t>para acceder al sitio web del Programa de Ahorros de Medicare del estado.</a:t>
            </a:r>
            <a:endParaRPr lang="en-US" sz="1100" dirty="0"/>
          </a:p>
        </p:txBody>
      </p:sp>
    </p:spTree>
    <p:extLst>
      <p:ext uri="{BB962C8B-B14F-4D97-AF65-F5344CB8AC3E}">
        <p14:creationId xmlns:p14="http://schemas.microsoft.com/office/powerpoint/2010/main" val="1652524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1"/>
            <a:ext cx="6098160" cy="5508298"/>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Las personas que tienen tanto Medicare como Medicaid a menudo experimentan altas tasas de enfermedades crónicas, y muchas tienen múltiples afecciones crónicas y/o factores de riesgo social. El cuarenta y uno por ciento de las personas con Medicare y Medicaid tienen al menos un diagnóstico de salud mental y aproximadamente la mitad usa servicios y apoyos de atención a largo plazo (LTSS, por sus siglas en inglés). Los CMS y las oficinas estatales de Medicaid delegan ciertas funciones clave, como las determinaciones de elegibilidad, a otras agencias estatales o locales. Los CMS y las oficinas de Asistencia Médica Estatal (Medicaid) continúan desarrollando formas nuevas e innovadoras de abordar los desafíos que enfrentan las personas con Medicare y Medicaid. Los modelos para probar los enfoques impulsados por el estado para coordinar la atención incluyen</a:t>
            </a:r>
            <a:r>
              <a:rPr lang="en-US" dirty="0"/>
              <a:t>:</a:t>
            </a:r>
          </a:p>
          <a:p>
            <a:pPr marL="241653" indent="-241653">
              <a:spcAft>
                <a:spcPts val="600"/>
              </a:spcAft>
              <a:buFont typeface="+mj-lt"/>
              <a:buAutoNum type="arabicPeriod"/>
            </a:pPr>
            <a:r>
              <a:rPr lang="es-ES" dirty="0"/>
              <a:t>Modelo de alineación financiera capitada: los estados que participan actualmente en este modelo son Illinois, Massachusetts, Michigan, New York, Ohio, Rhode Island, South Carolina y Texas. CMS, el estado y un plan de salud firman un contrato triple para proveer atención integral y coordinada. En la Regla final de Medicare </a:t>
            </a:r>
            <a:r>
              <a:rPr lang="es-ES" dirty="0" err="1"/>
              <a:t>Advantage</a:t>
            </a:r>
            <a:r>
              <a:rPr lang="es-ES" dirty="0"/>
              <a:t> y la Parte D del CY 2023, los CMS señalaron su intención de trabajar con los estados que participaban en este modelo para cambiar la demostración a planes para necesidades especiales de doble elegibilidad integrados (D-SNP) antes del final de 2025</a:t>
            </a:r>
            <a:r>
              <a:rPr lang="en-US" dirty="0"/>
              <a:t>.</a:t>
            </a:r>
          </a:p>
          <a:p>
            <a:pPr marL="241653" indent="-241653">
              <a:spcAft>
                <a:spcPts val="600"/>
              </a:spcAft>
              <a:buFont typeface="+mj-lt"/>
              <a:buAutoNum type="arabicPeriod"/>
            </a:pPr>
            <a:r>
              <a:rPr lang="es-ES" dirty="0"/>
              <a:t>Modelo de tarifa por servicio administrado: el estado que participa actualmente en este modelo es Washington. CMS y el estado firman un convenio para permitir que los estados se beneficien con ahorros que resultan en iniciativas que mejoran la calidad y reducen los costos tanto para Medicare como para Medicaid</a:t>
            </a:r>
            <a:r>
              <a:rPr lang="en-US" dirty="0"/>
              <a:t>. </a:t>
            </a:r>
          </a:p>
          <a:p>
            <a:pPr marL="241653" indent="-241653">
              <a:spcAft>
                <a:spcPts val="600"/>
              </a:spcAft>
              <a:buFont typeface="+mj-lt"/>
              <a:buAutoNum type="arabicPeriod"/>
            </a:pPr>
            <a:r>
              <a:rPr lang="es-ES" dirty="0"/>
              <a:t>Modelo específico del estado: un ejemplo de este tipo de modelo es la asociación entre Minnesota y CMS para ampliar un programa D-SNP integrado al mejorar la alineación administrativa de Medicare y Medicaid</a:t>
            </a:r>
            <a:r>
              <a:rPr lang="en-US" dirty="0"/>
              <a:t>. </a:t>
            </a:r>
          </a:p>
          <a:p>
            <a:pPr defTabSz="1021679">
              <a:spcAft>
                <a:spcPts val="600"/>
              </a:spcAft>
              <a:defRPr/>
            </a:pPr>
            <a:r>
              <a:rPr lang="es-ES" dirty="0">
                <a:solidFill>
                  <a:prstClr val="black"/>
                </a:solidFill>
              </a:rPr>
              <a:t>Para obtener más información sobre estos nuevos modelos de prueba, visite</a:t>
            </a:r>
            <a:r>
              <a:rPr lang="en-US" dirty="0">
                <a:solidFill>
                  <a:prstClr val="black"/>
                </a:solidFill>
              </a:rPr>
              <a:t> </a:t>
            </a:r>
            <a:r>
              <a:rPr lang="en-US" dirty="0">
                <a:solidFill>
                  <a:prstClr val="black"/>
                </a:solidFill>
                <a:hlinkClick r:id="rId3"/>
              </a:rPr>
              <a:t>Medicaid.gov/federal-policy-guidance/downloads/smd19002.pdf</a:t>
            </a:r>
            <a:r>
              <a:rPr lang="en-US" dirty="0">
                <a:solidFill>
                  <a:prstClr val="black"/>
                </a:solidFill>
              </a:rPr>
              <a:t>. </a:t>
            </a:r>
          </a:p>
        </p:txBody>
      </p:sp>
    </p:spTree>
    <p:extLst>
      <p:ext uri="{BB962C8B-B14F-4D97-AF65-F5344CB8AC3E}">
        <p14:creationId xmlns:p14="http://schemas.microsoft.com/office/powerpoint/2010/main" val="824228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41834" y="3786188"/>
            <a:ext cx="6831531" cy="5683379"/>
          </a:xfrm>
        </p:spPr>
        <p:txBody>
          <a:bodyPr>
            <a:normAutofit fontScale="92500" lnSpcReduction="10000"/>
          </a:bodyPr>
          <a:lstStyle/>
          <a:p>
            <a:pPr defTabSz="966612">
              <a:spcBef>
                <a:spcPts val="600"/>
              </a:spcBef>
              <a:defRPr/>
            </a:pPr>
            <a:r>
              <a:rPr lang="en-US" sz="1050" b="1" dirty="0" err="1">
                <a:solidFill>
                  <a:prstClr val="black"/>
                </a:solidFill>
                <a:cs typeface="Arial" panose="020B0604020202020204" pitchFamily="34" charset="0"/>
              </a:rPr>
              <a:t>Notas</a:t>
            </a:r>
            <a:r>
              <a:rPr lang="en-US" sz="1050" b="1" dirty="0">
                <a:solidFill>
                  <a:prstClr val="black"/>
                </a:solidFill>
                <a:cs typeface="Arial" panose="020B0604020202020204" pitchFamily="34" charset="0"/>
              </a:rPr>
              <a:t> del </a:t>
            </a:r>
            <a:r>
              <a:rPr lang="en-US" sz="1050" b="1" dirty="0" err="1">
                <a:solidFill>
                  <a:prstClr val="black"/>
                </a:solidFill>
                <a:cs typeface="Arial" panose="020B0604020202020204" pitchFamily="34" charset="0"/>
              </a:rPr>
              <a:t>presentador</a:t>
            </a:r>
            <a:r>
              <a:rPr lang="en-US" sz="1050" b="1" dirty="0">
                <a:solidFill>
                  <a:prstClr val="black"/>
                </a:solidFill>
                <a:cs typeface="Arial" panose="020B0604020202020204" pitchFamily="34" charset="0"/>
              </a:rPr>
              <a:t>/a</a:t>
            </a:r>
          </a:p>
          <a:p>
            <a:pPr>
              <a:spcBef>
                <a:spcPts val="600"/>
              </a:spcBef>
            </a:pPr>
            <a:r>
              <a:rPr lang="es-ES" sz="1050" dirty="0"/>
              <a:t>El Programa de Atención Integral para Personas Mayores (PACE, por sus siglas en inglés) es un programa de Medicare y Medicaid ofrecido en algunos estados que permite que las personas que necesitan atención a nivel de hogar de ancianos permanezcan en la comunidad. Las personas que califican para PACE viven en el área de servicio de una organización PACE y tienen 55 años o más, están certificadas por el estado que necesitan atención en un hogar de ancianos y pueden vivir de manera segura en la comunidad con los servicios de PACE en el momento de la inscripción. Usted puede tener Medicare o Medicaid, pero no es obligatorio que los tenga. Los beneficios de PACE incluyen</a:t>
            </a:r>
            <a:r>
              <a:rPr lang="en-US" sz="1050" dirty="0"/>
              <a:t>:</a:t>
            </a:r>
          </a:p>
          <a:p>
            <a:pPr marL="117475" indent="-117475">
              <a:spcBef>
                <a:spcPts val="600"/>
              </a:spcBef>
              <a:buFont typeface="Wingdings" panose="05000000000000000000" pitchFamily="2" charset="2"/>
              <a:buChar char="§"/>
            </a:pPr>
            <a:r>
              <a:rPr lang="es-ES" sz="1050" dirty="0"/>
              <a:t>Cuidados para adultos.</a:t>
            </a:r>
          </a:p>
          <a:p>
            <a:pPr marL="117475" indent="-117475">
              <a:spcBef>
                <a:spcPts val="600"/>
              </a:spcBef>
              <a:buFont typeface="Wingdings" panose="05000000000000000000" pitchFamily="2" charset="2"/>
              <a:buChar char="§"/>
            </a:pPr>
            <a:r>
              <a:rPr lang="es-ES" sz="1050" dirty="0"/>
              <a:t>Servicios dentales</a:t>
            </a:r>
          </a:p>
          <a:p>
            <a:pPr marL="117475" indent="-117475">
              <a:spcBef>
                <a:spcPts val="600"/>
              </a:spcBef>
              <a:buFont typeface="Wingdings" panose="05000000000000000000" pitchFamily="2" charset="2"/>
              <a:buChar char="§"/>
            </a:pPr>
            <a:r>
              <a:rPr lang="es-ES" sz="1050" dirty="0"/>
              <a:t>Servicios de emergencia</a:t>
            </a:r>
          </a:p>
          <a:p>
            <a:pPr marL="117475" indent="-117475">
              <a:spcBef>
                <a:spcPts val="600"/>
              </a:spcBef>
              <a:buFont typeface="Wingdings" panose="05000000000000000000" pitchFamily="2" charset="2"/>
              <a:buChar char="§"/>
            </a:pPr>
            <a:r>
              <a:rPr lang="es-ES" sz="1050" dirty="0"/>
              <a:t>Pruebas de laboratorio y radiografías.</a:t>
            </a:r>
          </a:p>
          <a:p>
            <a:pPr marL="117475" indent="-117475">
              <a:spcBef>
                <a:spcPts val="600"/>
              </a:spcBef>
              <a:buFont typeface="Wingdings" panose="05000000000000000000" pitchFamily="2" charset="2"/>
              <a:buChar char="§"/>
            </a:pPr>
            <a:r>
              <a:rPr lang="es-ES" sz="1050" dirty="0"/>
              <a:t>Comidas</a:t>
            </a:r>
          </a:p>
          <a:p>
            <a:pPr marL="117475" indent="-117475">
              <a:spcBef>
                <a:spcPts val="600"/>
              </a:spcBef>
              <a:buFont typeface="Wingdings" panose="05000000000000000000" pitchFamily="2" charset="2"/>
              <a:buChar char="§"/>
            </a:pPr>
            <a:r>
              <a:rPr lang="es-ES" sz="1050" dirty="0"/>
              <a:t>Servicios médicos sociales</a:t>
            </a:r>
          </a:p>
          <a:p>
            <a:pPr marL="117475" indent="-117475">
              <a:spcBef>
                <a:spcPts val="600"/>
              </a:spcBef>
              <a:buFont typeface="Wingdings" panose="05000000000000000000" pitchFamily="2" charset="2"/>
              <a:buChar char="§"/>
            </a:pPr>
            <a:r>
              <a:rPr lang="es-ES" sz="1050" dirty="0"/>
              <a:t>Asesoramiento nutricional</a:t>
            </a:r>
          </a:p>
          <a:p>
            <a:pPr marL="117475" indent="-117475">
              <a:spcBef>
                <a:spcPts val="600"/>
              </a:spcBef>
              <a:buFont typeface="Wingdings" panose="05000000000000000000" pitchFamily="2" charset="2"/>
              <a:buChar char="§"/>
            </a:pPr>
            <a:r>
              <a:rPr lang="es-ES" sz="1050" dirty="0"/>
              <a:t>Terapia física, ocupacional o del habla</a:t>
            </a:r>
          </a:p>
          <a:p>
            <a:pPr marL="117475" indent="-117475">
              <a:spcBef>
                <a:spcPts val="600"/>
              </a:spcBef>
              <a:buFont typeface="Wingdings" panose="05000000000000000000" pitchFamily="2" charset="2"/>
              <a:buChar char="§"/>
            </a:pPr>
            <a:r>
              <a:rPr lang="es-ES" sz="1050" dirty="0"/>
              <a:t>Medicamentos recetados</a:t>
            </a:r>
          </a:p>
          <a:p>
            <a:pPr marL="117475" indent="-117475">
              <a:spcBef>
                <a:spcPts val="600"/>
              </a:spcBef>
              <a:buFont typeface="Wingdings" panose="05000000000000000000" pitchFamily="2" charset="2"/>
              <a:buChar char="§"/>
            </a:pPr>
            <a:r>
              <a:rPr lang="es-ES" sz="1050" dirty="0"/>
              <a:t>Visitas de proveedores</a:t>
            </a:r>
          </a:p>
          <a:p>
            <a:pPr marL="117475" indent="-117475">
              <a:spcBef>
                <a:spcPts val="600"/>
              </a:spcBef>
              <a:buFont typeface="Wingdings" panose="05000000000000000000" pitchFamily="2" charset="2"/>
              <a:buChar char="§"/>
            </a:pPr>
            <a:r>
              <a:rPr lang="es-ES" sz="1050" dirty="0"/>
              <a:t>Transporte</a:t>
            </a:r>
          </a:p>
          <a:p>
            <a:pPr marL="117475" indent="-117475">
              <a:spcBef>
                <a:spcPts val="600"/>
              </a:spcBef>
              <a:buFont typeface="Wingdings" panose="05000000000000000000" pitchFamily="2" charset="2"/>
              <a:buChar char="§"/>
            </a:pPr>
            <a:r>
              <a:rPr lang="es-ES" sz="1050" dirty="0"/>
              <a:t>Cuidados en el hogar</a:t>
            </a:r>
          </a:p>
          <a:p>
            <a:pPr marL="117475" indent="-117475">
              <a:spcBef>
                <a:spcPts val="600"/>
              </a:spcBef>
              <a:buFont typeface="Wingdings" panose="05000000000000000000" pitchFamily="2" charset="2"/>
              <a:buChar char="§"/>
            </a:pPr>
            <a:r>
              <a:rPr lang="es-ES" sz="1050" dirty="0"/>
              <a:t>Visitas al hospital</a:t>
            </a:r>
          </a:p>
          <a:p>
            <a:pPr marL="117475" indent="-117475">
              <a:spcBef>
                <a:spcPts val="600"/>
              </a:spcBef>
              <a:buFont typeface="Wingdings" panose="05000000000000000000" pitchFamily="2" charset="2"/>
              <a:buChar char="§"/>
            </a:pPr>
            <a:r>
              <a:rPr lang="es-ES" sz="1050" dirty="0"/>
              <a:t>Servicios Sociales</a:t>
            </a:r>
          </a:p>
          <a:p>
            <a:pPr marL="117475" indent="-117475">
              <a:spcBef>
                <a:spcPts val="600"/>
              </a:spcBef>
              <a:buFont typeface="Wingdings" panose="05000000000000000000" pitchFamily="2" charset="2"/>
              <a:buChar char="§"/>
            </a:pPr>
            <a:r>
              <a:rPr lang="es-ES" sz="1050" dirty="0"/>
              <a:t>Servicios de trabajo social</a:t>
            </a:r>
          </a:p>
          <a:p>
            <a:pPr marL="117475" indent="-117475">
              <a:spcBef>
                <a:spcPts val="600"/>
              </a:spcBef>
              <a:buFont typeface="Wingdings" panose="05000000000000000000" pitchFamily="2" charset="2"/>
              <a:buChar char="§"/>
            </a:pPr>
            <a:r>
              <a:rPr lang="es-ES" sz="1050" dirty="0"/>
              <a:t>Estadía en hogares de ancianos siempre que sea necesario</a:t>
            </a:r>
          </a:p>
          <a:p>
            <a:pPr>
              <a:spcBef>
                <a:spcPts val="600"/>
              </a:spcBef>
            </a:pPr>
            <a:r>
              <a:rPr lang="es-ES" sz="1050" dirty="0"/>
              <a:t>Las personas que tienen Medicaid no pagan una prima mensual por la porción de atención a largo plazo del beneficio de PACE. Para obtener más información sobre el PACE, visite </a:t>
            </a:r>
            <a:r>
              <a:rPr lang="en-US" sz="1050" dirty="0">
                <a:solidFill>
                  <a:prstClr val="black"/>
                </a:solidFill>
              </a:rPr>
              <a:t> </a:t>
            </a:r>
            <a:r>
              <a:rPr lang="en-US" sz="1050" dirty="0">
                <a:solidFill>
                  <a:prstClr val="black"/>
                </a:solidFill>
                <a:hlinkClick r:id="rId3"/>
              </a:rPr>
              <a:t>Medicare.gov/health-drug-plans/health-plans/your-coverage-options/other-</a:t>
            </a:r>
            <a:r>
              <a:rPr lang="en-US" sz="1050" dirty="0" err="1">
                <a:solidFill>
                  <a:prstClr val="black"/>
                </a:solidFill>
                <a:hlinkClick r:id="rId3"/>
              </a:rPr>
              <a:t>medicare</a:t>
            </a:r>
            <a:r>
              <a:rPr lang="en-US" sz="1050" dirty="0">
                <a:solidFill>
                  <a:prstClr val="black"/>
                </a:solidFill>
                <a:hlinkClick r:id="rId3"/>
              </a:rPr>
              <a:t>-health-plans/PACE</a:t>
            </a:r>
            <a:r>
              <a:rPr lang="en-US" sz="1050" dirty="0">
                <a:solidFill>
                  <a:prstClr val="black"/>
                </a:solidFill>
              </a:rPr>
              <a:t> o </a:t>
            </a:r>
            <a:r>
              <a:rPr lang="en-US" sz="1050" dirty="0">
                <a:solidFill>
                  <a:prstClr val="black"/>
                </a:solidFill>
                <a:hlinkClick r:id="rId4"/>
              </a:rPr>
              <a:t>Medicaid.gov/medicaid/ltss/pace/pace-benefits/index.html</a:t>
            </a:r>
            <a:r>
              <a:rPr lang="en-US" sz="1050" dirty="0">
                <a:solidFill>
                  <a:prstClr val="black"/>
                </a:solidFill>
              </a:rPr>
              <a:t>. </a:t>
            </a:r>
            <a:r>
              <a:rPr lang="en-US" sz="1050" dirty="0" err="1">
                <a:solidFill>
                  <a:prstClr val="black"/>
                </a:solidFill>
              </a:rPr>
              <a:t>Visite</a:t>
            </a:r>
            <a:r>
              <a:rPr lang="en-US" sz="1050" dirty="0">
                <a:solidFill>
                  <a:prstClr val="black"/>
                </a:solidFill>
              </a:rPr>
              <a:t> </a:t>
            </a:r>
            <a:r>
              <a:rPr lang="en-US" sz="1050" dirty="0">
                <a:solidFill>
                  <a:prstClr val="black"/>
                </a:solidFill>
                <a:hlinkClick r:id="rId5"/>
              </a:rPr>
              <a:t>Medicare.gov/plan-compare/#/pace?year=2023&amp;lang=en</a:t>
            </a:r>
            <a:r>
              <a:rPr lang="en-US" sz="1050" dirty="0">
                <a:solidFill>
                  <a:prstClr val="black"/>
                </a:solidFill>
              </a:rPr>
              <a:t> </a:t>
            </a:r>
            <a:r>
              <a:rPr lang="es-ES" sz="1050" dirty="0">
                <a:solidFill>
                  <a:prstClr val="black"/>
                </a:solidFill>
              </a:rPr>
              <a:t>para buscar planes PACE locales</a:t>
            </a:r>
            <a:r>
              <a:rPr lang="en-US" sz="1050" dirty="0">
                <a:solidFill>
                  <a:prstClr val="black"/>
                </a:solidFill>
              </a:rPr>
              <a:t>.</a:t>
            </a:r>
          </a:p>
          <a:p>
            <a:pPr>
              <a:spcBef>
                <a:spcPts val="600"/>
              </a:spcBef>
              <a:defRPr/>
            </a:pPr>
            <a:r>
              <a:rPr lang="en-US" sz="1050" dirty="0" err="1">
                <a:solidFill>
                  <a:prstClr val="black"/>
                </a:solidFill>
              </a:rPr>
              <a:t>Cita</a:t>
            </a:r>
            <a:r>
              <a:rPr lang="en-US" sz="1050" dirty="0">
                <a:solidFill>
                  <a:prstClr val="black"/>
                </a:solidFill>
              </a:rPr>
              <a:t>: </a:t>
            </a:r>
            <a:r>
              <a:rPr lang="en-US" sz="1050" dirty="0">
                <a:solidFill>
                  <a:prstClr val="black"/>
                </a:solidFill>
                <a:hlinkClick r:id="rId6"/>
              </a:rPr>
              <a:t>ecfr.gov/current/title-42/chapter-IV/subchapter-E/part-460/subpart-A</a:t>
            </a:r>
            <a:r>
              <a:rPr lang="en-US" sz="1050" dirty="0">
                <a:solidFill>
                  <a:prstClr val="black"/>
                </a:solidFill>
              </a:rPr>
              <a:t> (ecfr /§</a:t>
            </a:r>
            <a:r>
              <a:rPr lang="en-US" sz="1050" dirty="0"/>
              <a:t>460.2-460.210)</a:t>
            </a:r>
            <a:r>
              <a:rPr lang="en-US" sz="1050" dirty="0">
                <a:solidFill>
                  <a:prstClr val="black"/>
                </a:solidFill>
              </a:rPr>
              <a:t> </a:t>
            </a:r>
            <a:r>
              <a:rPr lang="en-US" sz="1050" dirty="0"/>
              <a:t>y</a:t>
            </a:r>
            <a:r>
              <a:rPr lang="en-US" sz="1050" dirty="0">
                <a:solidFill>
                  <a:prstClr val="black"/>
                </a:solidFill>
              </a:rPr>
              <a:t> </a:t>
            </a:r>
            <a:r>
              <a:rPr lang="en-US" sz="1050" dirty="0">
                <a:hlinkClick r:id="rId7"/>
              </a:rPr>
              <a:t>ecfr.gov/current/title-42/chapter-IV/subchapter-E/part-460/subpart-I/section-460.150</a:t>
            </a:r>
            <a:endParaRPr lang="en-US" sz="1050" dirty="0">
              <a:solidFill>
                <a:prstClr val="black"/>
              </a:solidFill>
            </a:endParaRPr>
          </a:p>
          <a:p>
            <a:pPr>
              <a:spcBef>
                <a:spcPts val="600"/>
              </a:spcBef>
              <a:defRPr/>
            </a:pPr>
            <a:endParaRPr lang="en-US" sz="1100" dirty="0">
              <a:solidFill>
                <a:prstClr val="black"/>
              </a:solidFill>
            </a:endParaRPr>
          </a:p>
          <a:p>
            <a:pPr>
              <a:spcBef>
                <a:spcPts val="600"/>
              </a:spcBef>
            </a:pPr>
            <a:endParaRPr lang="en-US" sz="1100" dirty="0"/>
          </a:p>
        </p:txBody>
      </p:sp>
    </p:spTree>
    <p:extLst>
      <p:ext uri="{BB962C8B-B14F-4D97-AF65-F5344CB8AC3E}">
        <p14:creationId xmlns:p14="http://schemas.microsoft.com/office/powerpoint/2010/main" val="236336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4380572"/>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La Lección 1, "Panorama General de Medicaid", explica lo siguiente</a:t>
            </a:r>
            <a:r>
              <a:rPr lang="en-US" dirty="0">
                <a:solidFill>
                  <a:prstClr val="black"/>
                </a:solidFill>
              </a:rPr>
              <a:t>:</a:t>
            </a:r>
          </a:p>
          <a:p>
            <a:pPr marL="120650" indent="-120650" defTabSz="1021679">
              <a:spcAft>
                <a:spcPts val="600"/>
              </a:spcAft>
              <a:buFont typeface="Wingdings" panose="05000000000000000000" pitchFamily="2" charset="2"/>
              <a:buChar char="§"/>
              <a:defRPr/>
            </a:pPr>
            <a:r>
              <a:rPr lang="en-US" dirty="0" err="1">
                <a:solidFill>
                  <a:prstClr val="black"/>
                </a:solidFill>
              </a:rPr>
              <a:t>Fundamentos</a:t>
            </a:r>
            <a:r>
              <a:rPr lang="en-US" dirty="0">
                <a:solidFill>
                  <a:prstClr val="black"/>
                </a:solidFill>
              </a:rPr>
              <a:t> del </a:t>
            </a:r>
            <a:r>
              <a:rPr lang="en-US" dirty="0" err="1">
                <a:solidFill>
                  <a:prstClr val="black"/>
                </a:solidFill>
              </a:rPr>
              <a:t>Programa</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err="1">
                <a:solidFill>
                  <a:prstClr val="black"/>
                </a:solidFill>
              </a:rPr>
              <a:t>Administración</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a:solidFill>
                  <a:prstClr val="black"/>
                </a:solidFill>
              </a:rPr>
              <a:t>Elegibilidad</a:t>
            </a:r>
          </a:p>
          <a:p>
            <a:pPr marL="120650" indent="-120650" defTabSz="1021679">
              <a:spcAft>
                <a:spcPts val="600"/>
              </a:spcAft>
              <a:buFont typeface="Wingdings" panose="05000000000000000000" pitchFamily="2" charset="2"/>
              <a:buChar char="§"/>
              <a:defRPr/>
            </a:pPr>
            <a:r>
              <a:rPr lang="es-ES" dirty="0">
                <a:solidFill>
                  <a:prstClr val="black"/>
                </a:solidFill>
              </a:rPr>
              <a:t>Ingreso Bruto Ajustado Modificado (MAGI, por sus siglas en inglés)</a:t>
            </a:r>
          </a:p>
          <a:p>
            <a:pPr marL="120650" indent="-120650" defTabSz="1021679">
              <a:spcAft>
                <a:spcPts val="600"/>
              </a:spcAft>
              <a:buFont typeface="Wingdings" panose="05000000000000000000" pitchFamily="2" charset="2"/>
              <a:buChar char="§"/>
              <a:defRPr/>
            </a:pPr>
            <a:r>
              <a:rPr lang="en-US" dirty="0" err="1">
                <a:solidFill>
                  <a:prstClr val="black"/>
                </a:solidFill>
              </a:rPr>
              <a:t>Ampliación</a:t>
            </a:r>
            <a:r>
              <a:rPr lang="en-US" dirty="0">
                <a:solidFill>
                  <a:prstClr val="black"/>
                </a:solidFill>
              </a:rPr>
              <a:t> para </a:t>
            </a:r>
            <a:r>
              <a:rPr lang="en-US" dirty="0" err="1">
                <a:solidFill>
                  <a:prstClr val="black"/>
                </a:solidFill>
              </a:rPr>
              <a:t>adultos</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err="1">
                <a:solidFill>
                  <a:prstClr val="black"/>
                </a:solidFill>
              </a:rPr>
              <a:t>Solicitud</a:t>
            </a:r>
            <a:r>
              <a:rPr lang="en-US" dirty="0">
                <a:solidFill>
                  <a:prstClr val="black"/>
                </a:solidFill>
              </a:rPr>
              <a:t> de </a:t>
            </a:r>
            <a:r>
              <a:rPr lang="en-US" dirty="0" err="1">
                <a:solidFill>
                  <a:prstClr val="black"/>
                </a:solidFill>
              </a:rPr>
              <a:t>Inscripción</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err="1">
                <a:solidFill>
                  <a:prstClr val="black"/>
                </a:solidFill>
              </a:rPr>
              <a:t>Cobertura</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err="1">
                <a:solidFill>
                  <a:prstClr val="black"/>
                </a:solidFill>
              </a:rPr>
              <a:t>Exenciones</a:t>
            </a:r>
            <a:endParaRPr lang="en-US" dirty="0">
              <a:solidFill>
                <a:prstClr val="black"/>
              </a:solidFill>
            </a:endParaRPr>
          </a:p>
        </p:txBody>
      </p:sp>
    </p:spTree>
    <p:extLst>
      <p:ext uri="{BB962C8B-B14F-4D97-AF65-F5344CB8AC3E}">
        <p14:creationId xmlns:p14="http://schemas.microsoft.com/office/powerpoint/2010/main" val="2233897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358775"/>
            <a:ext cx="6051550" cy="3403600"/>
          </a:xfrm>
        </p:spPr>
      </p:sp>
      <p:sp>
        <p:nvSpPr>
          <p:cNvPr id="3" name="Notes Placeholder 2"/>
          <p:cNvSpPr>
            <a:spLocks noGrp="1"/>
          </p:cNvSpPr>
          <p:nvPr>
            <p:ph type="body" idx="1"/>
          </p:nvPr>
        </p:nvSpPr>
        <p:spPr>
          <a:xfrm>
            <a:off x="876300" y="3945383"/>
            <a:ext cx="6051550" cy="5427217"/>
          </a:xfrm>
        </p:spPr>
        <p:txBody>
          <a:bodyPr/>
          <a:lstStyle/>
          <a:p>
            <a:pPr defTabSz="1021568">
              <a:spcAft>
                <a:spcPts val="600"/>
              </a:spcAft>
              <a:defRPr/>
            </a:pPr>
            <a:r>
              <a:rPr lang="en-US" b="1" dirty="0" err="1">
                <a:solidFill>
                  <a:prstClr val="black"/>
                </a:solidFill>
              </a:rPr>
              <a:t>Esta</a:t>
            </a:r>
            <a:r>
              <a:rPr lang="en-US" b="1" dirty="0">
                <a:solidFill>
                  <a:prstClr val="black"/>
                </a:solidFill>
              </a:rPr>
              <a:t> </a:t>
            </a:r>
            <a:r>
              <a:rPr lang="en-US" b="1" dirty="0" err="1">
                <a:solidFill>
                  <a:prstClr val="black"/>
                </a:solidFill>
              </a:rPr>
              <a:t>diapositiva</a:t>
            </a:r>
            <a:r>
              <a:rPr lang="en-US" b="1" dirty="0">
                <a:solidFill>
                  <a:prstClr val="black"/>
                </a:solidFill>
              </a:rPr>
              <a:t> </a:t>
            </a:r>
            <a:r>
              <a:rPr lang="en-US" b="1" dirty="0" err="1">
                <a:solidFill>
                  <a:prstClr val="black"/>
                </a:solidFill>
              </a:rPr>
              <a:t>tiene</a:t>
            </a:r>
            <a:r>
              <a:rPr lang="en-US" b="1" dirty="0">
                <a:solidFill>
                  <a:prstClr val="black"/>
                </a:solidFill>
              </a:rPr>
              <a:t> </a:t>
            </a:r>
            <a:r>
              <a:rPr lang="en-US" b="1" dirty="0" err="1">
                <a:solidFill>
                  <a:prstClr val="black"/>
                </a:solidFill>
              </a:rPr>
              <a:t>animación</a:t>
            </a:r>
            <a:r>
              <a:rPr lang="en-US" b="1" dirty="0">
                <a:solidFill>
                  <a:prstClr val="black"/>
                </a:solidFill>
              </a:rPr>
              <a:t>.</a:t>
            </a:r>
            <a:endParaRPr lang="en-US" dirty="0">
              <a:solidFill>
                <a:prstClr val="black"/>
              </a:solidFill>
            </a:endParaRPr>
          </a:p>
          <a:p>
            <a:pPr defTabSz="1021568">
              <a:spcAft>
                <a:spcPts val="600"/>
              </a:spcAft>
              <a:defRPr/>
            </a:pPr>
            <a:r>
              <a:rPr lang="en-US" b="1" dirty="0" err="1">
                <a:solidFill>
                  <a:srgbClr val="000000"/>
                </a:solidFill>
                <a:cs typeface="Arial"/>
              </a:rPr>
              <a:t>Notas</a:t>
            </a:r>
            <a:r>
              <a:rPr lang="en-US" b="1" dirty="0">
                <a:solidFill>
                  <a:srgbClr val="000000"/>
                </a:solidFill>
                <a:cs typeface="Arial"/>
              </a:rPr>
              <a:t> del </a:t>
            </a:r>
            <a:r>
              <a:rPr lang="en-US" b="1" dirty="0" err="1">
                <a:solidFill>
                  <a:srgbClr val="000000"/>
                </a:solidFill>
                <a:cs typeface="Arial"/>
              </a:rPr>
              <a:t>presentador</a:t>
            </a:r>
            <a:r>
              <a:rPr lang="en-US" b="1" dirty="0">
                <a:solidFill>
                  <a:srgbClr val="000000"/>
                </a:solidFill>
                <a:cs typeface="Arial"/>
              </a:rPr>
              <a:t>/a</a:t>
            </a:r>
            <a:r>
              <a:rPr lang="en-US" dirty="0">
                <a:solidFill>
                  <a:srgbClr val="444444"/>
                </a:solidFill>
                <a:cs typeface="Arial"/>
              </a:rPr>
              <a:t>​</a:t>
            </a:r>
            <a:endParaRPr lang="en-US" dirty="0">
              <a:solidFill>
                <a:prstClr val="black"/>
              </a:solidFill>
              <a:cs typeface="Arial"/>
            </a:endParaRPr>
          </a:p>
          <a:p>
            <a:pPr defTabSz="1021568">
              <a:spcAft>
                <a:spcPts val="600"/>
              </a:spcAft>
              <a:defRPr/>
            </a:pPr>
            <a:r>
              <a:rPr lang="es-ES" dirty="0">
                <a:solidFill>
                  <a:prstClr val="black"/>
                </a:solidFill>
                <a:cs typeface="Arial"/>
              </a:rPr>
              <a:t>Las personas que tienen tanto Medicare como Medicaid (también llamadas "doblemente elegibles" o "dobles"), las personas que reciben asistencia de costos compartidos bajo Medicaid a través de Programas de Ahorro de Medicare (a veces llamadas "dobles parciales") y las personas que califican para el Subsidio por Bajos Ingresos (LIS, por sus siglas en inglés, también conocido como Ayuda Adicional) de la Parte D pueden cambiar los planes de medicamentos de Medicare (Parte D) una vez por trimestre calendario en los primeros 3 trimestres del año. El Período de Inscripción Abierta (OEP) puede ser usado para realizar cambios en el cuarto trimestre</a:t>
            </a:r>
            <a:r>
              <a:rPr lang="en-US" dirty="0">
                <a:solidFill>
                  <a:prstClr val="black"/>
                </a:solidFill>
                <a:cs typeface="Arial"/>
              </a:rPr>
              <a:t>. </a:t>
            </a:r>
          </a:p>
          <a:p>
            <a:pPr defTabSz="1021568">
              <a:spcAft>
                <a:spcPts val="600"/>
              </a:spcAft>
              <a:defRPr/>
            </a:pPr>
            <a:r>
              <a:rPr lang="es-ES" dirty="0">
                <a:solidFill>
                  <a:prstClr val="black"/>
                </a:solidFill>
                <a:cs typeface="Arial"/>
              </a:rPr>
              <a:t>Para más información sobre este SEP, visite </a:t>
            </a:r>
            <a:r>
              <a:rPr lang="en-US" dirty="0">
                <a:solidFill>
                  <a:prstClr val="black"/>
                </a:solidFill>
                <a:cs typeface="Arial"/>
              </a:rPr>
              <a:t> </a:t>
            </a:r>
            <a:r>
              <a:rPr lang="en-US" dirty="0">
                <a:solidFill>
                  <a:prstClr val="black"/>
                </a:solidFill>
                <a:cs typeface="Arial"/>
                <a:hlinkClick r:id="rId3"/>
              </a:rPr>
              <a:t>ecfr.gov/current/title-42/chapter-IV/subchapter-B/part-423/subpart-B/section-423.38#p-423.38(c)(4)</a:t>
            </a:r>
            <a:r>
              <a:rPr lang="en-US" dirty="0">
                <a:solidFill>
                  <a:prstClr val="black"/>
                </a:solidFill>
                <a:cs typeface="Arial"/>
              </a:rPr>
              <a:t> (42 CFR §423.38(c)(4) .</a:t>
            </a:r>
          </a:p>
          <a:p>
            <a:pPr defTabSz="1021568">
              <a:spcAft>
                <a:spcPts val="600"/>
              </a:spcAft>
              <a:defRPr/>
            </a:pPr>
            <a:r>
              <a:rPr lang="es-ES" b="1" dirty="0">
                <a:solidFill>
                  <a:prstClr val="black"/>
                </a:solidFill>
                <a:cs typeface="Arial"/>
              </a:rPr>
              <a:t>Además, las personas con Ayuda Adicional, con doble elegibilidad y con elegibilidad doble parcial tienen otro SEP de 3 meses cuando hay</a:t>
            </a:r>
            <a:r>
              <a:rPr lang="en-US" b="1" dirty="0">
                <a:solidFill>
                  <a:prstClr val="black"/>
                </a:solidFill>
                <a:cs typeface="Arial"/>
              </a:rPr>
              <a:t>:</a:t>
            </a:r>
            <a:endParaRPr lang="en-US" b="1" dirty="0">
              <a:cs typeface="Arial"/>
            </a:endParaRPr>
          </a:p>
          <a:p>
            <a:pPr marL="117475" indent="-117475" defTabSz="1021718">
              <a:spcAft>
                <a:spcPts val="600"/>
              </a:spcAft>
              <a:buFont typeface="Wingdings" panose="05000000000000000000" pitchFamily="2" charset="2"/>
              <a:buChar char="§"/>
              <a:defRPr/>
            </a:pPr>
            <a:r>
              <a:rPr lang="es-ES" dirty="0">
                <a:solidFill>
                  <a:prstClr val="black"/>
                </a:solidFill>
                <a:cs typeface="Arial"/>
              </a:rPr>
              <a:t>Una ganancia, pérdida o cambio al estado de Medicaid o Ayuda Adicional</a:t>
            </a:r>
          </a:p>
          <a:p>
            <a:pPr marL="117475" indent="-117475" defTabSz="1021718">
              <a:spcAft>
                <a:spcPts val="600"/>
              </a:spcAft>
              <a:buFont typeface="Wingdings" panose="05000000000000000000" pitchFamily="2" charset="2"/>
              <a:buChar char="§"/>
              <a:defRPr/>
            </a:pPr>
            <a:r>
              <a:rPr lang="es-ES" dirty="0">
                <a:solidFill>
                  <a:prstClr val="black"/>
                </a:solidFill>
                <a:cs typeface="Arial"/>
              </a:rPr>
              <a:t>Recibir una notificación de un CMS o acción de inscripción iniciada por el estado</a:t>
            </a:r>
            <a:endParaRPr lang="en-US" dirty="0">
              <a:solidFill>
                <a:prstClr val="black"/>
              </a:solidFill>
              <a:cs typeface="Arial"/>
            </a:endParaRPr>
          </a:p>
          <a:p>
            <a:pPr defTabSz="1021718">
              <a:spcAft>
                <a:spcPts val="600"/>
              </a:spcAft>
              <a:defRPr/>
            </a:pPr>
            <a:r>
              <a:rPr lang="es-ES" b="1" dirty="0">
                <a:solidFill>
                  <a:prstClr val="black"/>
                </a:solidFill>
                <a:cs typeface="Arial"/>
              </a:rPr>
              <a:t>Las personas elegibles pueden hacer una elección en un plazo de 3 meses desde la notificación del cambio, o la fecha efectiva del cambio, lo que suceda más tarde</a:t>
            </a:r>
            <a:r>
              <a:rPr lang="en-US" b="1" dirty="0">
                <a:solidFill>
                  <a:prstClr val="black"/>
                </a:solidFill>
                <a:cs typeface="Arial"/>
              </a:rPr>
              <a:t>. </a:t>
            </a:r>
            <a:r>
              <a:rPr lang="es-ES" dirty="0">
                <a:solidFill>
                  <a:prstClr val="black"/>
                </a:solidFill>
                <a:cs typeface="Arial"/>
              </a:rPr>
              <a:t>Las personas pueden inscribirse hasta el último día del SEP y la cobertura comienza el primer día del mes siguiente</a:t>
            </a:r>
            <a:r>
              <a:rPr lang="en-US" dirty="0">
                <a:solidFill>
                  <a:prstClr val="black"/>
                </a:solidFill>
                <a:cs typeface="Arial"/>
              </a:rPr>
              <a:t>. </a:t>
            </a:r>
          </a:p>
          <a:p>
            <a:pPr defTabSz="1021718">
              <a:spcAft>
                <a:spcPts val="600"/>
              </a:spcAft>
              <a:defRPr/>
            </a:pPr>
            <a:r>
              <a:rPr lang="es-ES" dirty="0"/>
              <a:t>Estas personas también pueden cambiar de plan al usar cualquier otro período de elección para el que son elegibles</a:t>
            </a:r>
            <a:r>
              <a:rPr lang="en-US" dirty="0"/>
              <a:t>.</a:t>
            </a:r>
          </a:p>
          <a:p>
            <a:pPr defTabSz="1021718">
              <a:spcAft>
                <a:spcPts val="600"/>
              </a:spcAft>
              <a:defRPr/>
            </a:pPr>
            <a:r>
              <a:rPr lang="es-ES" dirty="0">
                <a:solidFill>
                  <a:prstClr val="black"/>
                </a:solidFill>
                <a:cs typeface="Arial"/>
              </a:rPr>
              <a:t>Para ver más información sobre este SEP, visite </a:t>
            </a:r>
            <a:r>
              <a:rPr lang="en-US" dirty="0">
                <a:solidFill>
                  <a:prstClr val="black"/>
                </a:solidFill>
                <a:cs typeface="Arial"/>
              </a:rPr>
              <a:t> </a:t>
            </a:r>
            <a:r>
              <a:rPr lang="en-US" dirty="0">
                <a:solidFill>
                  <a:prstClr val="black"/>
                </a:solidFill>
                <a:cs typeface="Arial"/>
                <a:hlinkClick r:id="rId4"/>
              </a:rPr>
              <a:t>CMS.gov/files/document/cy2021-pdp-enrollment-and-disenrollment-guidance.pdf</a:t>
            </a:r>
            <a:r>
              <a:rPr lang="en-US" dirty="0">
                <a:solidFill>
                  <a:prstClr val="black"/>
                </a:solidFill>
                <a:cs typeface="Arial"/>
              </a:rPr>
              <a:t> (</a:t>
            </a:r>
            <a:r>
              <a:rPr lang="en-US" dirty="0" err="1">
                <a:solidFill>
                  <a:prstClr val="black"/>
                </a:solidFill>
                <a:cs typeface="Arial"/>
              </a:rPr>
              <a:t>capítulo</a:t>
            </a:r>
            <a:r>
              <a:rPr lang="en-US" dirty="0">
                <a:solidFill>
                  <a:prstClr val="black"/>
                </a:solidFill>
                <a:cs typeface="Arial"/>
              </a:rPr>
              <a:t> 3 del Manual de </a:t>
            </a:r>
            <a:r>
              <a:rPr lang="en-US" dirty="0" err="1">
                <a:solidFill>
                  <a:prstClr val="black"/>
                </a:solidFill>
                <a:cs typeface="Arial"/>
              </a:rPr>
              <a:t>Beneficios</a:t>
            </a:r>
            <a:r>
              <a:rPr lang="en-US" dirty="0">
                <a:solidFill>
                  <a:prstClr val="black"/>
                </a:solidFill>
                <a:cs typeface="Arial"/>
              </a:rPr>
              <a:t> de </a:t>
            </a:r>
            <a:r>
              <a:rPr lang="en-US" dirty="0" err="1">
                <a:solidFill>
                  <a:prstClr val="black"/>
                </a:solidFill>
                <a:cs typeface="Arial"/>
              </a:rPr>
              <a:t>Medicamentos</a:t>
            </a:r>
            <a:r>
              <a:rPr lang="en-US" dirty="0">
                <a:solidFill>
                  <a:prstClr val="black"/>
                </a:solidFill>
                <a:cs typeface="Arial"/>
              </a:rPr>
              <a:t> </a:t>
            </a:r>
            <a:r>
              <a:rPr lang="en-US" dirty="0" err="1">
                <a:solidFill>
                  <a:prstClr val="black"/>
                </a:solidFill>
                <a:cs typeface="Arial"/>
              </a:rPr>
              <a:t>Recetados</a:t>
            </a:r>
            <a:r>
              <a:rPr lang="en-US" dirty="0">
                <a:solidFill>
                  <a:prstClr val="black"/>
                </a:solidFill>
                <a:cs typeface="Arial"/>
              </a:rPr>
              <a:t> de Medicare).</a:t>
            </a:r>
          </a:p>
          <a:p>
            <a:pPr defTabSz="1021718">
              <a:spcBef>
                <a:spcPts val="600"/>
              </a:spcBef>
              <a:spcAft>
                <a:spcPts val="634"/>
              </a:spcAft>
              <a:defRPr/>
            </a:pPr>
            <a:endParaRPr lang="en-US" dirty="0">
              <a:solidFill>
                <a:prstClr val="black"/>
              </a:solidFill>
            </a:endParaRPr>
          </a:p>
          <a:p>
            <a:pPr defTabSz="1021718">
              <a:spcBef>
                <a:spcPts val="600"/>
              </a:spcBef>
              <a:spcAft>
                <a:spcPts val="634"/>
              </a:spcAft>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358775"/>
            <a:ext cx="6051550" cy="3403600"/>
          </a:xfrm>
        </p:spPr>
      </p:sp>
      <p:sp>
        <p:nvSpPr>
          <p:cNvPr id="3" name="Notes Placeholder 2"/>
          <p:cNvSpPr>
            <a:spLocks noGrp="1"/>
          </p:cNvSpPr>
          <p:nvPr>
            <p:ph type="body" idx="1"/>
          </p:nvPr>
        </p:nvSpPr>
        <p:spPr>
          <a:xfrm>
            <a:off x="567765" y="3786113"/>
            <a:ext cx="6360085" cy="5456312"/>
          </a:xfrm>
        </p:spPr>
        <p:txBody>
          <a:bodyPr/>
          <a:lstStyle/>
          <a:p>
            <a:pPr defTabSz="966529">
              <a:spcAft>
                <a:spcPts val="600"/>
              </a:spcAft>
              <a:defRPr/>
            </a:pPr>
            <a:r>
              <a:rPr lang="en-US" b="1" dirty="0" err="1">
                <a:solidFill>
                  <a:prstClr val="black"/>
                </a:solidFill>
              </a:rPr>
              <a:t>Esta</a:t>
            </a:r>
            <a:r>
              <a:rPr lang="en-US" b="1" dirty="0">
                <a:solidFill>
                  <a:prstClr val="black"/>
                </a:solidFill>
              </a:rPr>
              <a:t> </a:t>
            </a:r>
            <a:r>
              <a:rPr lang="en-US" b="1" dirty="0" err="1">
                <a:solidFill>
                  <a:prstClr val="black"/>
                </a:solidFill>
              </a:rPr>
              <a:t>diapositiva</a:t>
            </a:r>
            <a:r>
              <a:rPr lang="en-US" b="1" dirty="0">
                <a:solidFill>
                  <a:prstClr val="black"/>
                </a:solidFill>
              </a:rPr>
              <a:t> </a:t>
            </a:r>
            <a:r>
              <a:rPr lang="en-US" b="1" dirty="0" err="1">
                <a:solidFill>
                  <a:prstClr val="black"/>
                </a:solidFill>
              </a:rPr>
              <a:t>tiene</a:t>
            </a:r>
            <a:r>
              <a:rPr lang="en-US" b="1" dirty="0">
                <a:solidFill>
                  <a:prstClr val="black"/>
                </a:solidFill>
              </a:rPr>
              <a:t> </a:t>
            </a:r>
            <a:r>
              <a:rPr lang="en-US" b="1" dirty="0" err="1">
                <a:solidFill>
                  <a:prstClr val="black"/>
                </a:solidFill>
              </a:rPr>
              <a:t>animación</a:t>
            </a:r>
            <a:r>
              <a:rPr lang="en-US" b="1" dirty="0">
                <a:solidFill>
                  <a:prstClr val="black"/>
                </a:solidFill>
              </a:rPr>
              <a:t>.</a:t>
            </a:r>
            <a:endParaRPr lang="en-US" dirty="0">
              <a:solidFill>
                <a:prstClr val="black"/>
              </a:solidFill>
            </a:endParaRPr>
          </a:p>
          <a:p>
            <a:pPr lvl="0" defTabSz="966529">
              <a:spcAft>
                <a:spcPts val="600"/>
              </a:spcAft>
              <a:defRPr/>
            </a:pPr>
            <a:r>
              <a:rPr lang="en-US" b="1" dirty="0" err="1">
                <a:solidFill>
                  <a:srgbClr val="000000"/>
                </a:solidFill>
                <a:cs typeface="Arial" panose="020B0604020202020204" pitchFamily="34" charset="0"/>
              </a:rPr>
              <a:t>Notas</a:t>
            </a:r>
            <a:r>
              <a:rPr lang="en-US" b="1" dirty="0">
                <a:solidFill>
                  <a:srgbClr val="000000"/>
                </a:solidFill>
                <a:cs typeface="Arial" panose="020B0604020202020204" pitchFamily="34" charset="0"/>
              </a:rPr>
              <a:t> del </a:t>
            </a:r>
            <a:r>
              <a:rPr lang="en-US" b="1" dirty="0" err="1">
                <a:solidFill>
                  <a:srgbClr val="000000"/>
                </a:solidFill>
                <a:cs typeface="Arial" panose="020B0604020202020204" pitchFamily="34" charset="0"/>
              </a:rPr>
              <a:t>presentador</a:t>
            </a:r>
            <a:r>
              <a:rPr lang="en-US" b="1" dirty="0">
                <a:solidFill>
                  <a:srgbClr val="000000"/>
                </a:solidFill>
                <a:cs typeface="Arial" panose="020B0604020202020204" pitchFamily="34" charset="0"/>
              </a:rPr>
              <a:t>/a</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s-ES" b="1" dirty="0">
                <a:solidFill>
                  <a:prstClr val="black"/>
                </a:solidFill>
                <a:cs typeface="Arial" panose="020B0604020202020204" pitchFamily="34" charset="0"/>
              </a:rPr>
              <a:t>Para las personas con doble elegibilidad y/o que reciben Ayuda Adicional, un plan de medicamentos de Medicare inscribirá a las personas con cobertura de medicamentos de Medicare que se consideren "en riesgo" de consumo indebido de opiáceos en un programa de administración de medicamentos (DMP)</a:t>
            </a:r>
            <a:r>
              <a:rPr lang="en-US" b="1" dirty="0">
                <a:solidFill>
                  <a:prstClr val="black"/>
                </a:solidFill>
                <a:cs typeface="Arial" panose="020B0604020202020204" pitchFamily="34" charset="0"/>
              </a:rPr>
              <a:t>.</a:t>
            </a:r>
            <a:r>
              <a:rPr lang="en-US" dirty="0">
                <a:solidFill>
                  <a:prstClr val="black"/>
                </a:solidFill>
                <a:cs typeface="Arial" panose="020B0604020202020204" pitchFamily="34" charset="0"/>
              </a:rPr>
              <a:t> </a:t>
            </a:r>
            <a:r>
              <a:rPr lang="es-ES" dirty="0">
                <a:solidFill>
                  <a:prstClr val="black"/>
                </a:solidFill>
                <a:cs typeface="Arial" panose="020B0604020202020204" pitchFamily="34" charset="0"/>
              </a:rPr>
              <a:t>Una vez que un plan de Medicare identifica a una persona como una persona "potencialmente en riesgo" o "en riesgo", en virtud de un DMP, esa persona no puede usar el SEP "de única vez por trimestre calendario" para cambiar de plan. Igual puede usar cualquier otro período de inscripción, siempre y cuando reúna los requisitos</a:t>
            </a:r>
            <a:r>
              <a:rPr lang="en-US" dirty="0">
                <a:solidFill>
                  <a:prstClr val="black"/>
                </a:solidFill>
                <a:cs typeface="Arial" panose="020B0604020202020204" pitchFamily="34" charset="0"/>
              </a:rPr>
              <a:t>.</a:t>
            </a:r>
          </a:p>
          <a:p>
            <a:pPr marL="171450" indent="-171450"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Aviso </a:t>
            </a:r>
            <a:r>
              <a:rPr lang="en-US" b="1" dirty="0" err="1">
                <a:solidFill>
                  <a:prstClr val="black"/>
                </a:solidFill>
                <a:cs typeface="Arial" panose="020B0604020202020204" pitchFamily="34" charset="0"/>
              </a:rPr>
              <a:t>inicial</a:t>
            </a:r>
            <a:r>
              <a:rPr lang="en-US" b="1" dirty="0">
                <a:solidFill>
                  <a:prstClr val="black"/>
                </a:solidFill>
                <a:cs typeface="Arial" panose="020B0604020202020204" pitchFamily="34" charset="0"/>
              </a:rPr>
              <a:t> de </a:t>
            </a:r>
            <a:r>
              <a:rPr lang="en-US" b="1" dirty="0" err="1">
                <a:solidFill>
                  <a:prstClr val="black"/>
                </a:solidFill>
                <a:cs typeface="Arial" panose="020B0604020202020204" pitchFamily="34" charset="0"/>
              </a:rPr>
              <a:t>limitación</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 </a:t>
            </a:r>
            <a:r>
              <a:rPr lang="es-ES" dirty="0">
                <a:solidFill>
                  <a:prstClr val="black"/>
                </a:solidFill>
                <a:cs typeface="Arial" panose="020B0604020202020204" pitchFamily="34" charset="0"/>
              </a:rPr>
              <a:t>después de que un plan de medicamentos de Medicare identifica a una persona con Medicare como "potencialmente en riesgo" en virtud de un DMP, el plan debe notificar a la persona que pueden limitar la cobertura de estos medicamentos</a:t>
            </a:r>
            <a:r>
              <a:rPr lang="en-US" dirty="0">
                <a:solidFill>
                  <a:prstClr val="black"/>
                </a:solidFill>
                <a:cs typeface="Arial" panose="020B0604020202020204" pitchFamily="34" charset="0"/>
              </a:rPr>
              <a:t>. </a:t>
            </a:r>
            <a:r>
              <a:rPr lang="es-ES" dirty="0">
                <a:solidFill>
                  <a:prstClr val="black"/>
                </a:solidFill>
                <a:cs typeface="Arial" panose="020B0604020202020204" pitchFamily="34" charset="0"/>
              </a:rPr>
              <a:t>Este aviso también le informa a la persona que ya no puede usar el SEP "trimestral".</a:t>
            </a:r>
            <a:endParaRPr lang="en-US" dirty="0">
              <a:solidFill>
                <a:prstClr val="black"/>
              </a:solidFill>
              <a:cs typeface="Arial" panose="020B0604020202020204" pitchFamily="34" charset="0"/>
            </a:endParaRPr>
          </a:p>
          <a:p>
            <a:pPr marL="171450" indent="-171450"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Segundo aviso (2 </a:t>
            </a:r>
            <a:r>
              <a:rPr lang="en-US" b="1" dirty="0" err="1">
                <a:solidFill>
                  <a:prstClr val="black"/>
                </a:solidFill>
                <a:cs typeface="Arial" panose="020B0604020202020204" pitchFamily="34" charset="0"/>
              </a:rPr>
              <a:t>versiones</a:t>
            </a:r>
            <a:r>
              <a:rPr lang="en-US" b="1" dirty="0">
                <a:solidFill>
                  <a:prstClr val="black"/>
                </a:solidFill>
                <a:cs typeface="Arial" panose="020B0604020202020204" pitchFamily="34" charset="0"/>
              </a:rPr>
              <a:t>)</a:t>
            </a:r>
          </a:p>
          <a:p>
            <a:pPr marL="339725" lvl="1" indent="-169863" defTabSz="966529">
              <a:spcAft>
                <a:spcPts val="600"/>
              </a:spcAft>
              <a:buFont typeface="+mj-lt"/>
              <a:buAutoNum type="arabicPeriod"/>
              <a:defRPr/>
            </a:pPr>
            <a:r>
              <a:rPr lang="es-ES" dirty="0">
                <a:solidFill>
                  <a:prstClr val="black"/>
                </a:solidFill>
                <a:cs typeface="Arial" panose="020B0604020202020204" pitchFamily="34" charset="0"/>
              </a:rPr>
              <a:t>Si el plan de medicamentos de Medicare determina que la persona </a:t>
            </a:r>
            <a:r>
              <a:rPr lang="es-ES" b="0" u="sng" dirty="0">
                <a:solidFill>
                  <a:prstClr val="black"/>
                </a:solidFill>
                <a:cs typeface="Arial" panose="020B0604020202020204" pitchFamily="34" charset="0"/>
              </a:rPr>
              <a:t>no está </a:t>
            </a:r>
            <a:r>
              <a:rPr lang="es-ES" dirty="0">
                <a:solidFill>
                  <a:prstClr val="black"/>
                </a:solidFill>
                <a:cs typeface="Arial" panose="020B0604020202020204" pitchFamily="34" charset="0"/>
              </a:rPr>
              <a:t>"en riesgo" dentro de los 60 días a partir del aviso inicial, el plan envía un segundo aviso explicando que no limitarán el acceso y la limitación del SEP pierde vigencia</a:t>
            </a:r>
            <a:r>
              <a:rPr lang="en-US" dirty="0">
                <a:solidFill>
                  <a:prstClr val="black"/>
                </a:solidFill>
                <a:cs typeface="Arial" panose="020B0604020202020204" pitchFamily="34" charset="0"/>
              </a:rPr>
              <a:t>. </a:t>
            </a:r>
          </a:p>
          <a:p>
            <a:pPr marL="339725" lvl="1" indent="-169863" defTabSz="966529">
              <a:spcAft>
                <a:spcPts val="600"/>
              </a:spcAft>
              <a:buFont typeface="+mj-lt"/>
              <a:buAutoNum type="arabicPeriod"/>
              <a:defRPr/>
            </a:pPr>
            <a:r>
              <a:rPr lang="es-ES" dirty="0">
                <a:solidFill>
                  <a:prstClr val="black"/>
                </a:solidFill>
                <a:cs typeface="Arial" panose="020B0604020202020204" pitchFamily="34" charset="0"/>
              </a:rPr>
              <a:t>Si el plan determina que la persona está “en riesgo”, el segundo aviso explica la limitación de cobertura de DMP y reitera que no puede usar el SEP</a:t>
            </a:r>
            <a:r>
              <a:rPr lang="en-US" dirty="0">
                <a:solidFill>
                  <a:prstClr val="black"/>
                </a:solidFill>
                <a:cs typeface="Arial" panose="020B0604020202020204" pitchFamily="34" charset="0"/>
              </a:rPr>
              <a:t>. </a:t>
            </a:r>
          </a:p>
          <a:p>
            <a:pPr marL="112395" indent="-112395" defTabSz="966529">
              <a:spcAft>
                <a:spcPts val="600"/>
              </a:spcAft>
              <a:buFont typeface="Wingdings" panose="05000000000000000000" pitchFamily="2" charset="2"/>
              <a:buChar char="§"/>
              <a:defRPr/>
            </a:pPr>
            <a:r>
              <a:rPr lang="es-ES" b="1" dirty="0">
                <a:solidFill>
                  <a:prstClr val="black"/>
                </a:solidFill>
                <a:cs typeface="Arial" panose="020B0604020202020204" pitchFamily="34" charset="0"/>
              </a:rPr>
              <a:t>Una vez identificada como "en riesgo",</a:t>
            </a:r>
            <a:r>
              <a:rPr lang="es-ES" dirty="0">
                <a:solidFill>
                  <a:prstClr val="black"/>
                </a:solidFill>
                <a:cs typeface="Arial" panose="020B0604020202020204" pitchFamily="34" charset="0"/>
              </a:rPr>
              <a:t> la limitación del SEP perderá vigencia después de un período de 12 meses o cuando haya una determinación posterior de que la persona ya no está "en riesgo" (incluyendo una apelación satisfactoria). El plan puede extender la limitación de cobertura de DMP y la limitación del SEP durante otros 12 meses después de una revisión clínica adicional al completarse el período de 12 meses inicial</a:t>
            </a:r>
            <a:r>
              <a:rPr lang="en-US" dirty="0">
                <a:solidFill>
                  <a:prstClr val="black"/>
                </a:solidFill>
                <a:cs typeface="Arial" panose="020B0604020202020204" pitchFamily="34" charset="0"/>
              </a:rPr>
              <a:t>.</a:t>
            </a:r>
          </a:p>
          <a:p>
            <a:pPr defTabSz="966529">
              <a:spcAft>
                <a:spcPts val="600"/>
              </a:spcAft>
              <a:defRPr/>
            </a:pPr>
            <a:r>
              <a:rPr lang="en-US" b="1" dirty="0">
                <a:solidFill>
                  <a:prstClr val="black"/>
                </a:solidFill>
                <a:cs typeface="Arial" panose="020B0604020202020204" pitchFamily="34" charset="0"/>
              </a:rPr>
              <a:t>Para </a:t>
            </a:r>
            <a:r>
              <a:rPr lang="en-US" b="1" dirty="0" err="1">
                <a:solidFill>
                  <a:prstClr val="black"/>
                </a:solidFill>
                <a:cs typeface="Arial" panose="020B0604020202020204" pitchFamily="34" charset="0"/>
              </a:rPr>
              <a:t>más</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información</a:t>
            </a:r>
            <a:r>
              <a:rPr lang="en-US" b="1" dirty="0">
                <a:solidFill>
                  <a:prstClr val="black"/>
                </a:solidFill>
                <a:cs typeface="Arial" panose="020B0604020202020204" pitchFamily="34" charset="0"/>
              </a:rPr>
              <a:t>, </a:t>
            </a:r>
            <a:r>
              <a:rPr lang="es-ES" dirty="0">
                <a:solidFill>
                  <a:prstClr val="black"/>
                </a:solidFill>
                <a:cs typeface="Arial" panose="020B0604020202020204" pitchFamily="34" charset="0"/>
              </a:rPr>
              <a:t>vea la hoja informativa en</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CMS.gov/newsroom/fact-sheets/cms-finalizes-policy-changes-and-updates-medicare-advantage-and-prescription-drug-benefit-program</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92116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n-US" dirty="0" err="1">
                <a:solidFill>
                  <a:prstClr val="black"/>
                </a:solidFill>
              </a:rPr>
              <a:t>Compruebe</a:t>
            </a:r>
            <a:r>
              <a:rPr lang="en-US" dirty="0">
                <a:solidFill>
                  <a:prstClr val="black"/>
                </a:solidFill>
              </a:rPr>
              <a:t> sus </a:t>
            </a:r>
            <a:r>
              <a:rPr lang="en-US" dirty="0" err="1">
                <a:solidFill>
                  <a:prstClr val="black"/>
                </a:solidFill>
              </a:rPr>
              <a:t>conocimientos</a:t>
            </a:r>
            <a:r>
              <a:rPr lang="en-US" dirty="0">
                <a:solidFill>
                  <a:prstClr val="black"/>
                </a:solidFill>
              </a:rPr>
              <a:t>: </a:t>
            </a:r>
            <a:r>
              <a:rPr lang="en-US" dirty="0" err="1">
                <a:solidFill>
                  <a:prstClr val="black"/>
                </a:solidFill>
              </a:rPr>
              <a:t>Pregunta</a:t>
            </a:r>
            <a:r>
              <a:rPr lang="en-US" dirty="0">
                <a:solidFill>
                  <a:prstClr val="black"/>
                </a:solidFill>
              </a:rPr>
              <a:t> 3</a:t>
            </a:r>
          </a:p>
          <a:p>
            <a:pPr>
              <a:spcAft>
                <a:spcPts val="600"/>
              </a:spcAft>
            </a:pPr>
            <a:r>
              <a:rPr lang="es-ES" sz="1200" kern="1200" dirty="0">
                <a:solidFill>
                  <a:schemeClr val="tx1"/>
                </a:solidFill>
                <a:effectLst/>
                <a:latin typeface="+mn-lt"/>
                <a:ea typeface="+mn-ea"/>
                <a:cs typeface="+mn-cs"/>
              </a:rPr>
              <a:t>¿Qué programa de ahorro de Medicare paga tanto las primas como los costos compartidos de Medicare?</a:t>
            </a:r>
          </a:p>
          <a:p>
            <a:pPr>
              <a:spcAft>
                <a:spcPts val="600"/>
              </a:spcAft>
            </a:pPr>
            <a:r>
              <a:rPr lang="es-ES" sz="1200" kern="1200" dirty="0">
                <a:solidFill>
                  <a:schemeClr val="tx1"/>
                </a:solidFill>
                <a:effectLst/>
                <a:latin typeface="+mn-lt"/>
                <a:ea typeface="+mn-ea"/>
                <a:cs typeface="+mn-cs"/>
              </a:rPr>
              <a:t>a. Beneficiario Calificado de Medicare (QMB)</a:t>
            </a:r>
          </a:p>
          <a:p>
            <a:pPr>
              <a:spcAft>
                <a:spcPts val="600"/>
              </a:spcAft>
            </a:pPr>
            <a:r>
              <a:rPr lang="es-ES" sz="1200" kern="1200" dirty="0">
                <a:solidFill>
                  <a:schemeClr val="tx1"/>
                </a:solidFill>
                <a:effectLst/>
                <a:latin typeface="+mn-lt"/>
                <a:ea typeface="+mn-ea"/>
                <a:cs typeface="+mn-cs"/>
              </a:rPr>
              <a:t>b. Beneficiarios de Bajos Ingresos Especificado (SLMB)</a:t>
            </a:r>
          </a:p>
          <a:p>
            <a:pPr>
              <a:spcAft>
                <a:spcPts val="600"/>
              </a:spcAft>
            </a:pPr>
            <a:r>
              <a:rPr lang="es-ES" sz="1200" kern="1200" dirty="0">
                <a:solidFill>
                  <a:schemeClr val="tx1"/>
                </a:solidFill>
                <a:effectLst/>
                <a:latin typeface="+mn-lt"/>
                <a:ea typeface="+mn-ea"/>
                <a:cs typeface="+mn-cs"/>
              </a:rPr>
              <a:t>c. Individuo Calificado (QI)</a:t>
            </a:r>
          </a:p>
          <a:p>
            <a:pPr>
              <a:spcAft>
                <a:spcPts val="600"/>
              </a:spcAft>
            </a:pPr>
            <a:r>
              <a:rPr lang="es-ES" sz="1200" kern="1200" dirty="0">
                <a:solidFill>
                  <a:schemeClr val="tx1"/>
                </a:solidFill>
                <a:effectLst/>
                <a:latin typeface="+mn-lt"/>
                <a:ea typeface="+mn-ea"/>
                <a:cs typeface="+mn-cs"/>
              </a:rPr>
              <a:t>d. Individuo Discapacitado y Trabajador Calificado (QDWI)</a:t>
            </a:r>
            <a:endParaRPr lang="en-US" sz="1200" kern="1200" dirty="0">
              <a:solidFill>
                <a:schemeClr val="tx1"/>
              </a:solidFill>
              <a:effectLst/>
              <a:latin typeface="+mn-lt"/>
              <a:ea typeface="+mn-ea"/>
              <a:cs typeface="+mn-cs"/>
            </a:endParaRPr>
          </a:p>
          <a:p>
            <a:pPr>
              <a:spcAft>
                <a:spcPts val="600"/>
              </a:spcAft>
            </a:pPr>
            <a:r>
              <a:rPr lang="es-ES" sz="1200" b="1" kern="1200" dirty="0">
                <a:solidFill>
                  <a:schemeClr val="tx1"/>
                </a:solidFill>
                <a:effectLst/>
                <a:latin typeface="+mn-lt"/>
                <a:ea typeface="+mn-ea"/>
                <a:cs typeface="+mn-cs"/>
              </a:rPr>
              <a:t>RESPUESTA: a. Solo el programa QMB paga las primas de las Partes A y B de Medicare y costos compartidos (como deducibles, </a:t>
            </a:r>
            <a:r>
              <a:rPr lang="es-ES" sz="1200" b="1" kern="1200" dirty="0" err="1">
                <a:solidFill>
                  <a:schemeClr val="tx1"/>
                </a:solidFill>
                <a:effectLst/>
                <a:latin typeface="+mn-lt"/>
                <a:ea typeface="+mn-ea"/>
                <a:cs typeface="+mn-cs"/>
              </a:rPr>
              <a:t>coseguro</a:t>
            </a:r>
            <a:r>
              <a:rPr lang="es-ES" sz="1200" b="1" kern="1200" dirty="0">
                <a:solidFill>
                  <a:schemeClr val="tx1"/>
                </a:solidFill>
                <a:effectLst/>
                <a:latin typeface="+mn-lt"/>
                <a:ea typeface="+mn-ea"/>
                <a:cs typeface="+mn-cs"/>
              </a:rPr>
              <a:t> y copagos)</a:t>
            </a:r>
            <a:r>
              <a:rPr lang="en-US" sz="1200" b="1" kern="1200" dirty="0">
                <a:solidFill>
                  <a:schemeClr val="tx1"/>
                </a:solidFill>
                <a:effectLst/>
                <a:latin typeface="+mn-lt"/>
                <a:ea typeface="+mn-ea"/>
                <a:cs typeface="+mn-cs"/>
              </a:rPr>
              <a:t>.  </a:t>
            </a:r>
          </a:p>
          <a:p>
            <a:pPr>
              <a:spcAft>
                <a:spcPts val="600"/>
              </a:spcAft>
            </a:pPr>
            <a:r>
              <a:rPr lang="es-ES" sz="1200" kern="1200" dirty="0">
                <a:solidFill>
                  <a:schemeClr val="tx1"/>
                </a:solidFill>
                <a:effectLst/>
                <a:latin typeface="+mn-lt"/>
                <a:ea typeface="+mn-ea"/>
                <a:cs typeface="+mn-cs"/>
              </a:rPr>
              <a:t>Los programas SLMB y QI pagan las primas de la Parte B</a:t>
            </a:r>
            <a:r>
              <a:rPr lang="en-US" sz="1200" kern="1200" dirty="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935179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3780473"/>
          </a:xfrm>
        </p:spPr>
        <p:txBody>
          <a:bodyPr/>
          <a:lstStyle/>
          <a:p>
            <a:pPr defTabSz="1021679">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s-ES" dirty="0">
                <a:solidFill>
                  <a:prstClr val="black"/>
                </a:solidFill>
              </a:rPr>
              <a:t>La lección 4, "Descripción general del Programa de Seguro Médico para Niños (CHIP, por sus siglas en inglés) y del Programa de Salud Básico (BHP, por sus siglas en inglés)" abarca los siguientes temas</a:t>
            </a:r>
            <a:r>
              <a:rPr lang="en-US" dirty="0">
                <a:solidFill>
                  <a:prstClr val="black"/>
                </a:solidFill>
              </a:rPr>
              <a:t>:</a:t>
            </a:r>
          </a:p>
          <a:p>
            <a:pPr marL="117475" indent="-117475" defTabSz="1021679">
              <a:spcBef>
                <a:spcPts val="600"/>
              </a:spcBef>
              <a:buFont typeface="Wingdings" panose="05000000000000000000" pitchFamily="2" charset="2"/>
              <a:buChar char="§"/>
              <a:defRPr/>
            </a:pPr>
            <a:r>
              <a:rPr lang="es-ES" dirty="0">
                <a:solidFill>
                  <a:prstClr val="black"/>
                </a:solidFill>
              </a:rPr>
              <a:t>¿Qué es CHIP?</a:t>
            </a:r>
          </a:p>
          <a:p>
            <a:pPr marL="117475" indent="-117475" defTabSz="1021679">
              <a:spcBef>
                <a:spcPts val="600"/>
              </a:spcBef>
              <a:buFont typeface="Wingdings" panose="05000000000000000000" pitchFamily="2" charset="2"/>
              <a:buChar char="§"/>
              <a:defRPr/>
            </a:pPr>
            <a:r>
              <a:rPr lang="es-ES" dirty="0">
                <a:solidFill>
                  <a:prstClr val="black"/>
                </a:solidFill>
              </a:rPr>
              <a:t>Opciones estatales para CHIP</a:t>
            </a:r>
          </a:p>
          <a:p>
            <a:pPr marL="117475" indent="-117475" defTabSz="1021679">
              <a:spcBef>
                <a:spcPts val="600"/>
              </a:spcBef>
              <a:buFont typeface="Wingdings" panose="05000000000000000000" pitchFamily="2" charset="2"/>
              <a:buChar char="§"/>
              <a:defRPr/>
            </a:pPr>
            <a:r>
              <a:rPr lang="es-ES" dirty="0">
                <a:solidFill>
                  <a:prstClr val="black"/>
                </a:solidFill>
              </a:rPr>
              <a:t>Elegibilidad para CHIP</a:t>
            </a:r>
          </a:p>
          <a:p>
            <a:pPr marL="117475" indent="-117475" defTabSz="1021679">
              <a:spcBef>
                <a:spcPts val="600"/>
              </a:spcBef>
              <a:buFont typeface="Wingdings" panose="05000000000000000000" pitchFamily="2" charset="2"/>
              <a:buChar char="§"/>
              <a:defRPr/>
            </a:pPr>
            <a:r>
              <a:rPr lang="es-ES" dirty="0">
                <a:solidFill>
                  <a:prstClr val="black"/>
                </a:solidFill>
              </a:rPr>
              <a:t>Documentos y requisitos para CHIP</a:t>
            </a:r>
          </a:p>
          <a:p>
            <a:pPr marL="117475" indent="-117475" defTabSz="1021679">
              <a:spcBef>
                <a:spcPts val="600"/>
              </a:spcBef>
              <a:buFont typeface="Wingdings" panose="05000000000000000000" pitchFamily="2" charset="2"/>
              <a:buChar char="§"/>
              <a:defRPr/>
            </a:pPr>
            <a:r>
              <a:rPr lang="es-ES" dirty="0">
                <a:solidFill>
                  <a:prstClr val="black"/>
                </a:solidFill>
              </a:rPr>
              <a:t>Autorización y financiamiento de CHIP</a:t>
            </a:r>
          </a:p>
          <a:p>
            <a:pPr marL="117475" indent="-117475" defTabSz="1021679">
              <a:spcBef>
                <a:spcPts val="600"/>
              </a:spcBef>
              <a:buFont typeface="Wingdings" panose="05000000000000000000" pitchFamily="2" charset="2"/>
              <a:buChar char="§"/>
              <a:defRPr/>
            </a:pPr>
            <a:r>
              <a:rPr lang="es-ES" dirty="0">
                <a:solidFill>
                  <a:prstClr val="black"/>
                </a:solidFill>
              </a:rPr>
              <a:t>¿Qué es BHP?</a:t>
            </a:r>
          </a:p>
        </p:txBody>
      </p:sp>
    </p:spTree>
    <p:extLst>
      <p:ext uri="{BB962C8B-B14F-4D97-AF65-F5344CB8AC3E}">
        <p14:creationId xmlns:p14="http://schemas.microsoft.com/office/powerpoint/2010/main" val="4084720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382588"/>
            <a:ext cx="5764212" cy="3241675"/>
          </a:xfrm>
        </p:spPr>
      </p:sp>
      <p:sp>
        <p:nvSpPr>
          <p:cNvPr id="3" name="Notes Placeholder 2"/>
          <p:cNvSpPr>
            <a:spLocks noGrp="1"/>
          </p:cNvSpPr>
          <p:nvPr>
            <p:ph type="body" idx="1"/>
          </p:nvPr>
        </p:nvSpPr>
        <p:spPr>
          <a:xfrm>
            <a:off x="719328" y="3840480"/>
            <a:ext cx="5852160" cy="3780473"/>
          </a:xfrm>
        </p:spPr>
        <p:txBody>
          <a:bodyPr/>
          <a:lstStyle/>
          <a:p>
            <a:pPr defTabSz="983577">
              <a:spcBef>
                <a:spcPts val="600"/>
              </a:spcBef>
              <a:defRPr/>
            </a:pPr>
            <a:r>
              <a:rPr lang="es-ES" b="1" dirty="0">
                <a:solidFill>
                  <a:prstClr val="black"/>
                </a:solidFill>
                <a:ea typeface="ＭＳ Ｐゴシック" pitchFamily="84" charset="-128"/>
                <a:cs typeface="Arial" panose="020B0604020202020204" pitchFamily="34" charset="0"/>
              </a:rPr>
              <a:t>Notas del presentador/a:</a:t>
            </a:r>
          </a:p>
          <a:p>
            <a:pPr defTabSz="983577">
              <a:spcBef>
                <a:spcPts val="600"/>
              </a:spcBef>
              <a:defRPr/>
            </a:pPr>
            <a:r>
              <a:rPr lang="es-ES" dirty="0">
                <a:solidFill>
                  <a:prstClr val="black"/>
                </a:solidFill>
                <a:cs typeface="Arial" panose="020B0604020202020204" pitchFamily="34" charset="0"/>
              </a:rPr>
              <a:t>Al final de esta lección, usted podrá</a:t>
            </a:r>
            <a:r>
              <a:rPr lang="en-US" dirty="0">
                <a:solidFill>
                  <a:prstClr val="black"/>
                </a:solidFill>
                <a:cs typeface="Arial" panose="020B0604020202020204" pitchFamily="34" charset="0"/>
              </a:rPr>
              <a:t>:</a:t>
            </a:r>
          </a:p>
          <a:p>
            <a:pPr marL="117475" indent="-117475">
              <a:spcBef>
                <a:spcPts val="600"/>
              </a:spcBef>
              <a:buFont typeface="Wingdings" panose="05000000000000000000" pitchFamily="2" charset="2"/>
              <a:buChar char="§"/>
            </a:pPr>
            <a:r>
              <a:rPr lang="es-ES" dirty="0"/>
              <a:t>Definir CHIP</a:t>
            </a:r>
          </a:p>
          <a:p>
            <a:pPr marL="117475" indent="-117475">
              <a:spcBef>
                <a:spcPts val="600"/>
              </a:spcBef>
              <a:buFont typeface="Wingdings" panose="05000000000000000000" pitchFamily="2" charset="2"/>
              <a:buChar char="§"/>
            </a:pPr>
            <a:r>
              <a:rPr lang="es-ES" dirty="0"/>
              <a:t>Explicar la elegibilidad para CHIP</a:t>
            </a:r>
          </a:p>
          <a:p>
            <a:pPr marL="117475" indent="-117475">
              <a:spcBef>
                <a:spcPts val="600"/>
              </a:spcBef>
              <a:buFont typeface="Wingdings" panose="05000000000000000000" pitchFamily="2" charset="2"/>
              <a:buChar char="§"/>
            </a:pPr>
            <a:r>
              <a:rPr lang="es-ES" dirty="0"/>
              <a:t>Enumerar las opciones estatales para CHIP</a:t>
            </a:r>
          </a:p>
          <a:p>
            <a:pPr marL="117475" indent="-117475">
              <a:spcBef>
                <a:spcPts val="600"/>
              </a:spcBef>
              <a:buFont typeface="Wingdings" panose="05000000000000000000" pitchFamily="2" charset="2"/>
              <a:buChar char="§"/>
            </a:pPr>
            <a:r>
              <a:rPr lang="es-ES" dirty="0"/>
              <a:t>Explicar el BHP</a:t>
            </a:r>
          </a:p>
        </p:txBody>
      </p:sp>
    </p:spTree>
    <p:extLst>
      <p:ext uri="{BB962C8B-B14F-4D97-AF65-F5344CB8AC3E}">
        <p14:creationId xmlns:p14="http://schemas.microsoft.com/office/powerpoint/2010/main" val="293999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1"/>
            <a:ext cx="6051549" cy="5281327"/>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Al igual que Medicaid, el CHIP es una sociedad entre los estados y el gobierno federal. CHIP proporciona cobertura médica a niños elegibles a través de una expansión del Programa Medicaid del estado o mediante un programa estatal separado. Algunos estados tienen tanto una expansión de Medicaid como un CHIP separado. Los estados administran CHIP dentro de las amplias pautas federales y el gobierno federal otorga a los estados fondos de contrapartida para brindar la cobertura</a:t>
            </a:r>
            <a:r>
              <a:rPr lang="en-US" dirty="0"/>
              <a:t>. </a:t>
            </a:r>
          </a:p>
          <a:p>
            <a:pPr>
              <a:spcAft>
                <a:spcPts val="600"/>
              </a:spcAft>
            </a:pPr>
            <a:r>
              <a:rPr lang="es-ES" dirty="0"/>
              <a:t>La tasa de contrapartida federal de un estado para CHIP suele ser aproximadamente un 15 % más alta que la tasa de porcentaje de asistencia médica federal de Medicaid (FMAP, por sus siglas en inglés) de ese estado. Por ejemplo, un estado con un FMAP del 50 % normalmente tendría una tasa equivalente “mejorada” para CHIP del 65 %. A diferencia de Medicaid, la suma de dinero que reciben los estados cada año se determina por ley. Eso significa que la tasa de contrapartida de CHIP puede variar de un año a otro, pero actualmente tiene un tope del 58 %</a:t>
            </a:r>
            <a:r>
              <a:rPr lang="en-US" dirty="0"/>
              <a:t>. </a:t>
            </a:r>
          </a:p>
          <a:p>
            <a:pPr>
              <a:spcAft>
                <a:spcPts val="600"/>
              </a:spcAft>
            </a:pPr>
            <a:r>
              <a:rPr lang="es-ES" dirty="0"/>
              <a:t>Según cifras de marzo de 2023, más de 7 millones de niños estaban inscritos en CHIP</a:t>
            </a:r>
            <a:r>
              <a:rPr lang="en-US" dirty="0"/>
              <a:t>. </a:t>
            </a:r>
          </a:p>
          <a:p>
            <a:pPr>
              <a:spcAft>
                <a:spcPts val="600"/>
              </a:spcAft>
            </a:pPr>
            <a:r>
              <a:rPr lang="en-US" dirty="0" err="1"/>
              <a:t>Visite</a:t>
            </a:r>
            <a:r>
              <a:rPr lang="en-US" dirty="0"/>
              <a:t> </a:t>
            </a:r>
            <a:r>
              <a:rPr lang="en-US" dirty="0">
                <a:hlinkClick r:id="rId3"/>
              </a:rPr>
              <a:t>InsureKidsNow.gov</a:t>
            </a:r>
            <a:r>
              <a:rPr lang="en-US" dirty="0"/>
              <a:t> </a:t>
            </a:r>
            <a:r>
              <a:rPr lang="es-ES" dirty="0"/>
              <a:t>para buscar opciones de cobertura para niños</a:t>
            </a:r>
            <a:r>
              <a:rPr lang="en-US" dirty="0"/>
              <a:t>.</a:t>
            </a:r>
          </a:p>
          <a:p>
            <a:pPr>
              <a:spcAft>
                <a:spcPts val="600"/>
              </a:spcAft>
              <a:defRPr/>
            </a:pPr>
            <a:r>
              <a:rPr lang="en-US" b="1" dirty="0">
                <a:solidFill>
                  <a:prstClr val="black"/>
                </a:solidFill>
              </a:rPr>
              <a:t>Fuente</a:t>
            </a:r>
            <a:r>
              <a:rPr lang="en-US" dirty="0">
                <a:solidFill>
                  <a:prstClr val="black"/>
                </a:solidFill>
              </a:rPr>
              <a:t>: </a:t>
            </a:r>
            <a:r>
              <a:rPr lang="en-US" u="sng" dirty="0">
                <a:hlinkClick r:id="rId4"/>
              </a:rPr>
              <a:t>CMS.gov/pillar/expand-access</a:t>
            </a:r>
            <a:endParaRPr lang="en-US" u="sng" dirty="0"/>
          </a:p>
          <a:p>
            <a:pPr>
              <a:spcAft>
                <a:spcPts val="600"/>
              </a:spcAft>
              <a:defRPr/>
            </a:pPr>
            <a:r>
              <a:rPr lang="en-US" dirty="0" err="1">
                <a:solidFill>
                  <a:prstClr val="black"/>
                </a:solidFill>
              </a:rPr>
              <a:t>Cita</a:t>
            </a:r>
            <a:r>
              <a:rPr lang="en-US" dirty="0">
                <a:solidFill>
                  <a:prstClr val="black"/>
                </a:solidFill>
              </a:rPr>
              <a:t>: ecfr/§457: </a:t>
            </a:r>
            <a:r>
              <a:rPr lang="en-US" dirty="0">
                <a:hlinkClick r:id="rId5"/>
              </a:rPr>
              <a:t>eCFR :: 42 CFR Part 457 Subpart C -- State Plan Requirements: Eligibility, Screening, Applications, and Enrollment</a:t>
            </a:r>
            <a:endParaRPr lang="en-US" dirty="0">
              <a:solidFill>
                <a:prstClr val="black"/>
              </a:solidFill>
            </a:endParaRPr>
          </a:p>
          <a:p>
            <a:pPr>
              <a:spcBef>
                <a:spcPts val="600"/>
              </a:spcBef>
              <a:defRPr/>
            </a:pPr>
            <a:endParaRPr lang="en-US" dirty="0">
              <a:solidFill>
                <a:prstClr val="black"/>
              </a:solidFill>
            </a:endParaRPr>
          </a:p>
          <a:p>
            <a:pPr>
              <a:spcBef>
                <a:spcPts val="600"/>
              </a:spcBef>
              <a:defRPr/>
            </a:pPr>
            <a:endParaRPr lang="en-US" dirty="0">
              <a:solidFill>
                <a:prstClr val="black"/>
              </a:solidFill>
            </a:endParaRPr>
          </a:p>
          <a:p>
            <a:pPr>
              <a:spcBef>
                <a:spcPts val="600"/>
              </a:spcBef>
              <a:defRPr/>
            </a:pPr>
            <a:endParaRPr lang="en-US" dirty="0">
              <a:solidFill>
                <a:prstClr val="black"/>
              </a:solidFill>
            </a:endParaRPr>
          </a:p>
        </p:txBody>
      </p:sp>
    </p:spTree>
    <p:extLst>
      <p:ext uri="{BB962C8B-B14F-4D97-AF65-F5344CB8AC3E}">
        <p14:creationId xmlns:p14="http://schemas.microsoft.com/office/powerpoint/2010/main" val="2765685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1"/>
            <a:ext cx="6143413" cy="4262428"/>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t>Las leyes federales conocidas como la Ley para Ayudar a Garantizar el Acceso de los Más Pequeños, Niños Pequeños y Jóvenes Esperanzados al Mantener Estable la Prestación de Seguros (HEALTHY KIDS, por sus siglas in inglés) y la Ley para la Promoción de Servicios para Avance de la Atención Crónica, Extensiones y Servicios Sociales (ACCESS, por sus siglas en inglés), junto con la sección 5111 de la Ley de Apropiaciones Consolidadas de 2023 extendieron el financiamiento de CHIP hasta el 30 de septiembre de 2029 y proporcionaron $208 millones para esfuerzos de divulgación e inscripción</a:t>
            </a:r>
            <a:r>
              <a:rPr lang="en-US" dirty="0"/>
              <a:t>. </a:t>
            </a:r>
            <a:r>
              <a:rPr lang="es-ES" dirty="0">
                <a:solidFill>
                  <a:prstClr val="black"/>
                </a:solidFill>
              </a:rPr>
              <a:t>Para obtener más información sobre la Ley HEALTHY KIDS, visite</a:t>
            </a:r>
            <a:r>
              <a:rPr lang="en-US" dirty="0">
                <a:solidFill>
                  <a:prstClr val="black"/>
                </a:solidFill>
              </a:rPr>
              <a:t> </a:t>
            </a:r>
            <a:r>
              <a:rPr lang="en-US" dirty="0">
                <a:solidFill>
                  <a:prstClr val="black"/>
                </a:solidFill>
                <a:hlinkClick r:id="rId3"/>
              </a:rPr>
              <a:t>Congress.gov/bill/115th-congress/house-bill/195</a:t>
            </a:r>
            <a:r>
              <a:rPr lang="en-US" dirty="0">
                <a:solidFill>
                  <a:prstClr val="black"/>
                </a:solidFill>
              </a:rPr>
              <a:t> y </a:t>
            </a:r>
            <a:r>
              <a:rPr lang="en-US" dirty="0">
                <a:solidFill>
                  <a:prstClr val="black"/>
                </a:solidFill>
                <a:hlinkClick r:id="rId4"/>
              </a:rPr>
              <a:t>SSA.gov/OP_Home/comp2/F115-123.html#:~:text=An%20Act%20to%20amend%20title,Approved%20February%209%2C%202018</a:t>
            </a:r>
            <a:r>
              <a:rPr lang="en-US" dirty="0">
                <a:solidFill>
                  <a:prstClr val="black"/>
                </a:solidFill>
              </a:rPr>
              <a:t>.</a:t>
            </a:r>
          </a:p>
          <a:p>
            <a:pPr>
              <a:spcAft>
                <a:spcPts val="600"/>
              </a:spcAft>
              <a:defRPr/>
            </a:pPr>
            <a:r>
              <a:rPr lang="es-ES" dirty="0"/>
              <a:t>Los CMS liberan premios y subvenciones de acuerdos cooperativos para esfuerzos de alcance para la Cobertura </a:t>
            </a:r>
            <a:r>
              <a:rPr lang="es-ES" dirty="0" err="1"/>
              <a:t>Connecting</a:t>
            </a:r>
            <a:r>
              <a:rPr lang="es-ES" dirty="0"/>
              <a:t> </a:t>
            </a:r>
            <a:r>
              <a:rPr lang="es-ES" dirty="0" err="1"/>
              <a:t>Kids</a:t>
            </a:r>
            <a:r>
              <a:rPr lang="es-ES" dirty="0"/>
              <a:t> (CKC, por sus siglas en inglés) de HEALTHY KIDS. El objetivo de las subvenciones de CKC es aumentar la participación de niños, padres, madres y personas embarazadas elegibles en Medicaid y en CHIP. Desde que el programa comenzó en 2009, los CMS adjudicaron $265 millones en financiamiento a través de más de 330 subvenciones a organismos elegibles</a:t>
            </a:r>
            <a:r>
              <a:rPr lang="en-US" dirty="0"/>
              <a:t>. </a:t>
            </a:r>
          </a:p>
          <a:p>
            <a:pPr>
              <a:spcAft>
                <a:spcPts val="600"/>
              </a:spcAft>
              <a:defRPr/>
            </a:pPr>
            <a:r>
              <a:rPr lang="es-ES" dirty="0"/>
              <a:t>En 2022, los CMS adjudicaron $49 millones a 36 organizaciones en 20 estados durante un período de desempeño de 3 años. En 2023, los CMS anunciaron $5.9 millones adicionales en subvenciones a organizaciones centradas en inscribir y mantener a niños y familias de indígenas del territorio estadounidense y nativos de Alaska en la cobertura de Medicaid y CHIP</a:t>
            </a:r>
            <a:r>
              <a:rPr lang="en-US" dirty="0"/>
              <a:t>. </a:t>
            </a:r>
          </a:p>
          <a:p>
            <a:pPr>
              <a:spcAft>
                <a:spcPts val="600"/>
              </a:spcAft>
              <a:defRPr/>
            </a:pPr>
            <a:r>
              <a:rPr lang="es-ES" dirty="0">
                <a:solidFill>
                  <a:prstClr val="black"/>
                </a:solidFill>
              </a:rPr>
              <a:t>Para obtener más información, visite</a:t>
            </a:r>
            <a:r>
              <a:rPr lang="en-US" dirty="0">
                <a:solidFill>
                  <a:prstClr val="black"/>
                </a:solidFill>
              </a:rPr>
              <a:t> </a:t>
            </a:r>
            <a:r>
              <a:rPr lang="en-US" dirty="0">
                <a:solidFill>
                  <a:prstClr val="black"/>
                </a:solidFill>
                <a:hlinkClick r:id="rId5"/>
              </a:rPr>
              <a:t>CMS.gov/outreach-and-education/american-indian-alaska-native/aian/spotlight</a:t>
            </a:r>
            <a:r>
              <a:rPr lang="en-US" dirty="0">
                <a:solidFill>
                  <a:prstClr val="black"/>
                </a:solidFill>
              </a:rPr>
              <a:t> y </a:t>
            </a:r>
            <a:r>
              <a:rPr lang="en-US" dirty="0">
                <a:solidFill>
                  <a:prstClr val="black"/>
                </a:solidFill>
                <a:hlinkClick r:id="rId6"/>
              </a:rPr>
              <a:t>InsureKidsNow.gov/campaign-information/outreach-enrollment-grants/index.html</a:t>
            </a:r>
            <a:r>
              <a:rPr lang="en-US" dirty="0">
                <a:solidFill>
                  <a:prstClr val="black"/>
                </a:solidFill>
              </a:rPr>
              <a:t>.</a:t>
            </a:r>
          </a:p>
          <a:p>
            <a:pPr>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004068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893" y="3904594"/>
            <a:ext cx="6143413" cy="5527548"/>
          </a:xfrm>
        </p:spPr>
        <p:txBody>
          <a:bodyPr/>
          <a:lstStyle/>
          <a:p>
            <a:pPr defTabSz="966612">
              <a:spcAft>
                <a:spcPts val="600"/>
              </a:spcAft>
              <a:defRPr/>
            </a:pPr>
            <a:r>
              <a:rPr lang="en-US" sz="1100" b="1" dirty="0" err="1">
                <a:solidFill>
                  <a:prstClr val="black"/>
                </a:solidFill>
                <a:cs typeface="Arial" panose="020B0604020202020204" pitchFamily="34" charset="0"/>
              </a:rPr>
              <a:t>Notas</a:t>
            </a:r>
            <a:r>
              <a:rPr lang="en-US" sz="1100" b="1" dirty="0">
                <a:solidFill>
                  <a:prstClr val="black"/>
                </a:solidFill>
                <a:cs typeface="Arial" panose="020B0604020202020204" pitchFamily="34" charset="0"/>
              </a:rPr>
              <a:t> del </a:t>
            </a:r>
            <a:r>
              <a:rPr lang="en-US" sz="1100" b="1" dirty="0" err="1">
                <a:solidFill>
                  <a:prstClr val="black"/>
                </a:solidFill>
                <a:cs typeface="Arial" panose="020B0604020202020204" pitchFamily="34" charset="0"/>
              </a:rPr>
              <a:t>presentador</a:t>
            </a:r>
            <a:r>
              <a:rPr lang="en-US" sz="1100" b="1" dirty="0">
                <a:solidFill>
                  <a:prstClr val="black"/>
                </a:solidFill>
                <a:cs typeface="Arial" panose="020B0604020202020204" pitchFamily="34" charset="0"/>
              </a:rPr>
              <a:t>/a</a:t>
            </a:r>
          </a:p>
          <a:p>
            <a:pPr>
              <a:spcAft>
                <a:spcPts val="600"/>
              </a:spcAft>
            </a:pPr>
            <a:r>
              <a:rPr lang="es-ES" sz="1100" dirty="0"/>
              <a:t>CHIP proporciona cobertura para niños sin seguro de familias con ingresos demasiado altos como para calificar para Medicaid, pero muy bajos para comprar cobertura privada</a:t>
            </a:r>
            <a:r>
              <a:rPr lang="en-US" sz="1100" dirty="0"/>
              <a:t>. </a:t>
            </a:r>
          </a:p>
          <a:p>
            <a:pPr>
              <a:spcAft>
                <a:spcPts val="600"/>
              </a:spcAft>
            </a:pPr>
            <a:r>
              <a:rPr lang="es-ES" sz="1100" dirty="0"/>
              <a:t>CHIP una metodología con base en el Ingreso Bruto Ajustado Modificado (MAGI) para contar los ingresos y determinar la composición del hogar y el tamaño de la familia. Los niveles de elegibilidad superiores en CHIP separados oscilan entre el 170 % del nivel de pobreza federal (FPL) y el 400 % del FPL y varían según el estado. Además de los requisitos federales, los estados pueden agregar requisitos de elegibilidad</a:t>
            </a:r>
            <a:r>
              <a:rPr lang="en-US" sz="1100" dirty="0"/>
              <a:t>.</a:t>
            </a:r>
          </a:p>
          <a:p>
            <a:pPr>
              <a:spcAft>
                <a:spcPts val="600"/>
              </a:spcAft>
            </a:pPr>
            <a:r>
              <a:rPr lang="es-ES" sz="1100" dirty="0"/>
              <a:t>Para ser elegible para CHIP, un niño debe cumplir con todos los requisitos siguientes</a:t>
            </a:r>
            <a:r>
              <a:rPr lang="en-US" sz="1100" dirty="0"/>
              <a:t>:</a:t>
            </a:r>
          </a:p>
          <a:p>
            <a:pPr marL="117475" indent="-117475">
              <a:spcAft>
                <a:spcPts val="600"/>
              </a:spcAft>
              <a:buFont typeface="Wingdings" panose="05000000000000000000" pitchFamily="2" charset="2"/>
              <a:buChar char="§"/>
            </a:pPr>
            <a:r>
              <a:rPr lang="es-ES" sz="1100" dirty="0"/>
              <a:t>Ser menor de 19 años</a:t>
            </a:r>
          </a:p>
          <a:p>
            <a:pPr marL="117475" indent="-117475">
              <a:spcAft>
                <a:spcPts val="600"/>
              </a:spcAft>
              <a:buFont typeface="Wingdings" panose="05000000000000000000" pitchFamily="2" charset="2"/>
              <a:buChar char="§"/>
            </a:pPr>
            <a:r>
              <a:rPr lang="es-ES" sz="1100" dirty="0"/>
              <a:t>No tener seguro (no ser elegible para Medicaid, y no estar cubierto por un plan de salud grupal o seguro médico acreditable)</a:t>
            </a:r>
          </a:p>
          <a:p>
            <a:pPr marL="117475" indent="-117475">
              <a:spcAft>
                <a:spcPts val="600"/>
              </a:spcAft>
              <a:buFont typeface="Wingdings" panose="05000000000000000000" pitchFamily="2" charset="2"/>
              <a:buChar char="§"/>
            </a:pPr>
            <a:r>
              <a:rPr lang="es-ES" sz="1100" dirty="0"/>
              <a:t>Ser un ciudadano o cumplir satisfactoriamente con los requisitos de estatus de migración</a:t>
            </a:r>
          </a:p>
          <a:p>
            <a:pPr marL="117475" indent="-117475">
              <a:spcAft>
                <a:spcPts val="600"/>
              </a:spcAft>
              <a:buFont typeface="Wingdings" panose="05000000000000000000" pitchFamily="2" charset="2"/>
              <a:buChar char="§"/>
            </a:pPr>
            <a:r>
              <a:rPr lang="es-ES" sz="1100" dirty="0"/>
              <a:t>Ser un residente del estado</a:t>
            </a:r>
          </a:p>
          <a:p>
            <a:pPr marL="117475" indent="-117475">
              <a:spcAft>
                <a:spcPts val="600"/>
              </a:spcAft>
              <a:buFont typeface="Wingdings" panose="05000000000000000000" pitchFamily="2" charset="2"/>
              <a:buChar char="§"/>
            </a:pPr>
            <a:r>
              <a:rPr lang="es-ES" sz="1100" dirty="0"/>
              <a:t>Ser elegible dentro del rango de ingresos para CHIP del estado, con base en los ingresos familiares y cualquier otra norma especificada por el estado en el plan CHIP estatal</a:t>
            </a:r>
            <a:r>
              <a:rPr lang="en-US" sz="1100" dirty="0"/>
              <a:t>.</a:t>
            </a:r>
          </a:p>
          <a:p>
            <a:pPr>
              <a:spcAft>
                <a:spcPts val="600"/>
              </a:spcAft>
            </a:pPr>
            <a:r>
              <a:rPr lang="es-ES" sz="1100" dirty="0"/>
              <a:t>Los niños </a:t>
            </a:r>
            <a:r>
              <a:rPr lang="es-ES" sz="1100" u="sng" dirty="0"/>
              <a:t>no son </a:t>
            </a:r>
            <a:r>
              <a:rPr lang="es-ES" sz="1100" dirty="0"/>
              <a:t>elegibles para CHIP en las siguientes situaciones</a:t>
            </a:r>
            <a:r>
              <a:rPr lang="en-US" sz="1100" dirty="0"/>
              <a:t>:</a:t>
            </a:r>
          </a:p>
          <a:p>
            <a:pPr marL="117475" indent="-117475">
              <a:spcAft>
                <a:spcPts val="600"/>
              </a:spcAft>
              <a:buFont typeface="Wingdings" panose="05000000000000000000" pitchFamily="2" charset="2"/>
              <a:buChar char="§"/>
            </a:pPr>
            <a:r>
              <a:rPr lang="es-ES" sz="1100" dirty="0"/>
              <a:t>Si están internados en una institución pública</a:t>
            </a:r>
          </a:p>
          <a:p>
            <a:pPr marL="117475" indent="-117475">
              <a:spcAft>
                <a:spcPts val="600"/>
              </a:spcAft>
              <a:buFont typeface="Wingdings" panose="05000000000000000000" pitchFamily="2" charset="2"/>
              <a:buChar char="§"/>
            </a:pPr>
            <a:r>
              <a:rPr lang="es-ES" sz="1100" dirty="0"/>
              <a:t>Si son pacientes en una institución para enfermedades mentales</a:t>
            </a:r>
          </a:p>
          <a:p>
            <a:pPr marL="117475" indent="-117475">
              <a:spcAft>
                <a:spcPts val="600"/>
              </a:spcAft>
              <a:buFont typeface="Wingdings" panose="05000000000000000000" pitchFamily="2" charset="2"/>
              <a:buChar char="§"/>
            </a:pPr>
            <a:r>
              <a:rPr lang="es-ES" sz="1100" dirty="0"/>
              <a:t>Si son elegibles para beneficios de salud bajo un plan de beneficios de salud de un estado debido al empleo de un familiar en una agencia pública</a:t>
            </a:r>
          </a:p>
          <a:p>
            <a:pPr>
              <a:spcAft>
                <a:spcPts val="600"/>
              </a:spcAft>
            </a:pPr>
            <a:r>
              <a:rPr lang="en-US" sz="1100" b="1" dirty="0"/>
              <a:t>NOTA:</a:t>
            </a:r>
            <a:r>
              <a:rPr lang="en-US" sz="1100" dirty="0"/>
              <a:t> </a:t>
            </a:r>
            <a:r>
              <a:rPr lang="es-ES" sz="1100" dirty="0"/>
              <a:t>Un estado puede agregar sus propios criterios de elegibilidad para CHIP, pero debe seguir los estándares, metodologías y procedimientos federales de elegibilidad. Por ejemplo, los estados no pueden dar prioridad a los niños de familias de mayores ingresos sobre las familias de menores ingresos</a:t>
            </a:r>
            <a:r>
              <a:rPr lang="en-US" sz="1100" dirty="0"/>
              <a:t>.</a:t>
            </a:r>
          </a:p>
          <a:p>
            <a:pPr defTabSz="1021679">
              <a:spcAft>
                <a:spcPts val="600"/>
              </a:spcAft>
              <a:defRPr/>
            </a:pPr>
            <a:r>
              <a:rPr lang="es-ES" sz="1100" dirty="0">
                <a:solidFill>
                  <a:prstClr val="black"/>
                </a:solidFill>
              </a:rPr>
              <a:t>Para obtener más información sobre la elegibilidad para CHIP, visite</a:t>
            </a:r>
            <a:r>
              <a:rPr lang="en-US" sz="1100" dirty="0">
                <a:solidFill>
                  <a:prstClr val="black"/>
                </a:solidFill>
              </a:rPr>
              <a:t> </a:t>
            </a:r>
            <a:r>
              <a:rPr lang="en-US" sz="1100" dirty="0">
                <a:solidFill>
                  <a:prstClr val="black"/>
                </a:solidFill>
                <a:hlinkClick r:id="rId3"/>
              </a:rPr>
              <a:t>Medicaid.gov/chip/eligibility/index.html</a:t>
            </a:r>
            <a:r>
              <a:rPr lang="en-US" sz="1100" dirty="0">
                <a:solidFill>
                  <a:prstClr val="black"/>
                </a:solidFill>
              </a:rPr>
              <a:t>.</a:t>
            </a:r>
          </a:p>
        </p:txBody>
      </p:sp>
    </p:spTree>
    <p:extLst>
      <p:ext uri="{BB962C8B-B14F-4D97-AF65-F5344CB8AC3E}">
        <p14:creationId xmlns:p14="http://schemas.microsoft.com/office/powerpoint/2010/main" val="1191267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4047"/>
            <a:ext cx="6045422" cy="4707033"/>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Los 50 estados, D.C. y los territorios de EE. UU. ofrecen CHIP.</a:t>
            </a:r>
          </a:p>
          <a:p>
            <a:pPr defTabSz="1021679">
              <a:spcAft>
                <a:spcPts val="600"/>
              </a:spcAft>
              <a:defRPr/>
            </a:pPr>
            <a:r>
              <a:rPr lang="es-ES" dirty="0">
                <a:solidFill>
                  <a:prstClr val="black"/>
                </a:solidFill>
              </a:rPr>
              <a:t>Los estados pueden diseñar su CHIP de 1 de 3 maneras</a:t>
            </a:r>
            <a:r>
              <a:rPr lang="en-US" dirty="0">
                <a:solidFill>
                  <a:prstClr val="black"/>
                </a:solidFill>
              </a:rPr>
              <a:t>:</a:t>
            </a:r>
          </a:p>
          <a:p>
            <a:pPr marL="195073" indent="-195073" defTabSz="1021679">
              <a:spcAft>
                <a:spcPts val="600"/>
              </a:spcAft>
              <a:buFont typeface="Wingdings" panose="05000000000000000000" pitchFamily="2" charset="2"/>
              <a:buAutoNum type="arabicPeriod"/>
              <a:defRPr/>
            </a:pPr>
            <a:r>
              <a:rPr lang="es-ES" dirty="0">
                <a:solidFill>
                  <a:prstClr val="black"/>
                </a:solidFill>
              </a:rPr>
              <a:t>Solo expansión de CHIP Medicaid: (10 estados, 5 territorios de EE. UU. y D.C.) AK, HI, MD, NH, NM, ND, OH, SC, VT, WY, D.C., Samoa Americana, Mancomunidad de las Islas Marianas del Norte, Guam, Puerto Rico e Islas Vírgenes de EE. UU</a:t>
            </a:r>
            <a:r>
              <a:rPr lang="en-US" dirty="0">
                <a:solidFill>
                  <a:prstClr val="black"/>
                </a:solidFill>
              </a:rPr>
              <a:t>.</a:t>
            </a:r>
          </a:p>
          <a:p>
            <a:pPr marL="195073" indent="-195073" defTabSz="1021679">
              <a:spcAft>
                <a:spcPts val="600"/>
              </a:spcAft>
              <a:buFont typeface="Wingdings" panose="05000000000000000000" pitchFamily="2" charset="2"/>
              <a:buAutoNum type="arabicPeriod"/>
              <a:defRPr/>
            </a:pPr>
            <a:r>
              <a:rPr lang="es-ES" dirty="0">
                <a:solidFill>
                  <a:prstClr val="black"/>
                </a:solidFill>
              </a:rPr>
              <a:t>Solo CHIP separado: (2 estados) CT y WA</a:t>
            </a:r>
            <a:r>
              <a:rPr lang="en-US" dirty="0">
                <a:solidFill>
                  <a:prstClr val="black"/>
                </a:solidFill>
              </a:rPr>
              <a:t>. </a:t>
            </a:r>
          </a:p>
          <a:p>
            <a:pPr marL="195073" indent="-195073" defTabSz="1021679">
              <a:spcAft>
                <a:spcPts val="600"/>
              </a:spcAft>
              <a:buFont typeface="Wingdings" panose="05000000000000000000" pitchFamily="2" charset="2"/>
              <a:buAutoNum type="arabicPeriod"/>
              <a:defRPr/>
            </a:pPr>
            <a:r>
              <a:rPr lang="en-US" dirty="0" err="1">
                <a:solidFill>
                  <a:prstClr val="black"/>
                </a:solidFill>
              </a:rPr>
              <a:t>Expansión</a:t>
            </a:r>
            <a:r>
              <a:rPr lang="en-US" dirty="0">
                <a:solidFill>
                  <a:prstClr val="black"/>
                </a:solidFill>
              </a:rPr>
              <a:t> de Medicare y CHIP </a:t>
            </a:r>
            <a:r>
              <a:rPr lang="en-US" dirty="0" err="1">
                <a:solidFill>
                  <a:prstClr val="black"/>
                </a:solidFill>
              </a:rPr>
              <a:t>separado</a:t>
            </a:r>
            <a:r>
              <a:rPr lang="en-US" dirty="0">
                <a:solidFill>
                  <a:prstClr val="black"/>
                </a:solidFill>
              </a:rPr>
              <a:t>: (38 </a:t>
            </a:r>
            <a:r>
              <a:rPr lang="en-US" dirty="0" err="1">
                <a:solidFill>
                  <a:prstClr val="black"/>
                </a:solidFill>
              </a:rPr>
              <a:t>estados</a:t>
            </a:r>
            <a:r>
              <a:rPr lang="en-US" dirty="0">
                <a:solidFill>
                  <a:prstClr val="black"/>
                </a:solidFill>
              </a:rPr>
              <a:t>) AL, AR, AZ, CA, CO, DE, FL, GA, ID, IL, IN, IA, KS, KY, LA, ME, MA, MI, MN, MO, MS, MT, NE, NV, NJ, NY, NC, OK, OR, PA, RI, SD, TN, TX, UT, VA, WI y WV. </a:t>
            </a:r>
          </a:p>
          <a:p>
            <a:pPr defTabSz="1021679">
              <a:spcAft>
                <a:spcPts val="600"/>
              </a:spcAft>
              <a:defRPr/>
            </a:pPr>
            <a:r>
              <a:rPr lang="es-ES" dirty="0">
                <a:solidFill>
                  <a:prstClr val="black"/>
                </a:solidFill>
              </a:rPr>
              <a:t>Si un estado agrega CHIP a su programa Medicaid, los servicios que el estado brinda a los niños elegibles para CHIP deben ser los mismos que los que se brindan a los niños elegibles para Medicaid. Además, los procesos de elegibilidad e inscripción deben ser los mismos. Si un estado tiene un CHIP individual, el estado puede tener diferentes estándares y procesos dentro de las pautas federales. Los estándares de ingresos, recursos y elegibilidad de CHIP varían de un estado a otro</a:t>
            </a:r>
            <a:r>
              <a:rPr lang="en-US" dirty="0">
                <a:solidFill>
                  <a:prstClr val="black"/>
                </a:solidFill>
              </a:rPr>
              <a:t>. </a:t>
            </a:r>
          </a:p>
          <a:p>
            <a:pPr defTabSz="1021679">
              <a:spcAft>
                <a:spcPts val="600"/>
              </a:spcAft>
              <a:defRPr/>
            </a:pPr>
            <a:r>
              <a:rPr lang="es-ES" dirty="0"/>
              <a:t>Un estado tiene muchas opciones al desarrollar su CHIP, como el tipo de programa (por ejemplo, expansión de Medicaid o un programa separado), opciones de diseño de beneficios y opciones de primas y/o gastos compartidos. En un CHIP individual, los estados pueden optar por proporcionar cobertura de referencia, cobertura equivalente de referencia o cobertura aprobada por el Secretario. Sin embargo, el estatuto impone algunas limitaciones, como un límite del 5 % en los gastos de bolsillo en los estados que eligen aplicar costos compartidos y/o primas</a:t>
            </a:r>
            <a:r>
              <a:rPr lang="en-US" dirty="0"/>
              <a:t>.</a:t>
            </a:r>
          </a:p>
          <a:p>
            <a:pPr defTabSz="1021679">
              <a:spcAft>
                <a:spcPts val="600"/>
              </a:spcAft>
              <a:defRPr/>
            </a:pPr>
            <a:r>
              <a:rPr lang="es-ES" dirty="0">
                <a:solidFill>
                  <a:prstClr val="black"/>
                </a:solidFill>
              </a:rPr>
              <a:t>Para ver la información de CHIP por estado, visite</a:t>
            </a:r>
            <a:r>
              <a:rPr lang="en-US" dirty="0">
                <a:solidFill>
                  <a:prstClr val="black"/>
                </a:solidFill>
              </a:rPr>
              <a:t> </a:t>
            </a:r>
            <a:r>
              <a:rPr lang="en-US" dirty="0">
                <a:solidFill>
                  <a:prstClr val="black"/>
                </a:solidFill>
                <a:hlinkClick r:id="rId3"/>
              </a:rPr>
              <a:t>Medicaid.gov/chip/state-program-information/index.html</a:t>
            </a:r>
            <a:r>
              <a:rPr lang="en-US" dirty="0">
                <a:solidFill>
                  <a:prstClr val="black"/>
                </a:solidFill>
              </a:rPr>
              <a:t>.</a:t>
            </a:r>
          </a:p>
          <a:p>
            <a:pPr defTabSz="1021679">
              <a:spcBef>
                <a:spcPts val="600"/>
              </a:spcBef>
              <a:spcAft>
                <a:spcPts val="634"/>
              </a:spcAft>
              <a:defRPr/>
            </a:pPr>
            <a:endParaRPr lang="en-US" dirty="0">
              <a:solidFill>
                <a:prstClr val="black"/>
              </a:solidFill>
            </a:endParaRPr>
          </a:p>
          <a:p>
            <a:pPr>
              <a:spcBef>
                <a:spcPts val="600"/>
              </a:spcBef>
            </a:pPr>
            <a:endParaRPr lang="en-US" dirty="0">
              <a:solidFill>
                <a:prstClr val="black"/>
              </a:solidFill>
            </a:endParaRPr>
          </a:p>
        </p:txBody>
      </p:sp>
    </p:spTree>
    <p:extLst>
      <p:ext uri="{BB962C8B-B14F-4D97-AF65-F5344CB8AC3E}">
        <p14:creationId xmlns:p14="http://schemas.microsoft.com/office/powerpoint/2010/main" val="2067828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3"/>
            <a:ext cx="6143413" cy="5430939"/>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La sección 1331 de la Ley de Cuidado de Salud Asequible (ACA, por sus siglas en inglés) les da a los estados la opción de crear un BHP, un programa de cobertura de beneficios de salud para personas que de otra manera serían elegibles para comprar cobertura a través del Marketplace</a:t>
            </a:r>
            <a:r>
              <a:rPr lang="en-US" dirty="0">
                <a:solidFill>
                  <a:prstClr val="black"/>
                </a:solidFill>
              </a:rPr>
              <a:t>. </a:t>
            </a:r>
          </a:p>
          <a:p>
            <a:pPr defTabSz="1021679">
              <a:spcAft>
                <a:spcPts val="600"/>
              </a:spcAft>
              <a:defRPr/>
            </a:pPr>
            <a:r>
              <a:rPr lang="es-ES" dirty="0">
                <a:solidFill>
                  <a:prstClr val="black"/>
                </a:solidFill>
              </a:rPr>
              <a:t>El BHP les otorga a los estados la capacidad de proporcionar cobertura más asequible y mejorar la continuidad del cuidado para personas con ingresos limitados</a:t>
            </a:r>
            <a:r>
              <a:rPr lang="en-US" dirty="0">
                <a:solidFill>
                  <a:prstClr val="black"/>
                </a:solidFill>
              </a:rPr>
              <a:t>. </a:t>
            </a:r>
          </a:p>
          <a:p>
            <a:pPr defTabSz="1021679">
              <a:spcAft>
                <a:spcPts val="600"/>
              </a:spcAft>
              <a:defRPr/>
            </a:pPr>
            <a:r>
              <a:rPr lang="es-ES" dirty="0">
                <a:solidFill>
                  <a:prstClr val="black"/>
                </a:solidFill>
              </a:rPr>
              <a:t>Mediante un BHP, los estados proporcionan cobertura a</a:t>
            </a:r>
            <a:r>
              <a:rPr lang="en-US" dirty="0">
                <a:solidFill>
                  <a:prstClr val="black"/>
                </a:solidFill>
              </a:rPr>
              <a:t>:</a:t>
            </a:r>
          </a:p>
          <a:p>
            <a:pPr marL="117475" indent="-117475" defTabSz="1021679">
              <a:spcAft>
                <a:spcPts val="600"/>
              </a:spcAft>
              <a:buFont typeface="Wingdings" panose="05000000000000000000" pitchFamily="2" charset="2"/>
              <a:buChar char="§"/>
              <a:tabLst>
                <a:tab pos="0" algn="l"/>
              </a:tabLst>
              <a:defRPr/>
            </a:pPr>
            <a:r>
              <a:rPr lang="es-ES" dirty="0">
                <a:solidFill>
                  <a:prstClr val="black"/>
                </a:solidFill>
              </a:rPr>
              <a:t>Ciudadanos con ingresos entre el 133 % y el 200 % del FPL</a:t>
            </a:r>
          </a:p>
          <a:p>
            <a:pPr marL="117475" indent="-117475" defTabSz="1021679">
              <a:spcAft>
                <a:spcPts val="600"/>
              </a:spcAft>
              <a:buFont typeface="Wingdings" panose="05000000000000000000" pitchFamily="2" charset="2"/>
              <a:buChar char="§"/>
              <a:tabLst>
                <a:tab pos="0" algn="l"/>
              </a:tabLst>
              <a:defRPr/>
            </a:pPr>
            <a:r>
              <a:rPr lang="es-ES" dirty="0">
                <a:solidFill>
                  <a:prstClr val="black"/>
                </a:solidFill>
              </a:rPr>
              <a:t>No ciudadanos presentes de forma legal en EE. UU. con ingresos entre el 0 % y el 200 % del FPL, que no califican para Medicaid o CHIP debido a su situación de inmigrantes</a:t>
            </a:r>
          </a:p>
          <a:p>
            <a:pPr defTabSz="1021679">
              <a:spcAft>
                <a:spcPts val="600"/>
              </a:spcAft>
              <a:defRPr/>
            </a:pPr>
            <a:r>
              <a:rPr lang="es-ES" dirty="0">
                <a:solidFill>
                  <a:prstClr val="black"/>
                </a:solidFill>
              </a:rPr>
              <a:t>MN y NY comenzaron a operar los BHP en 2015</a:t>
            </a:r>
            <a:r>
              <a:rPr lang="en-US" dirty="0">
                <a:solidFill>
                  <a:prstClr val="black"/>
                </a:solidFill>
              </a:rPr>
              <a:t>. Para </a:t>
            </a:r>
            <a:r>
              <a:rPr lang="en-US" dirty="0" err="1">
                <a:solidFill>
                  <a:prstClr val="black"/>
                </a:solidFill>
              </a:rPr>
              <a:t>más</a:t>
            </a:r>
            <a:r>
              <a:rPr lang="en-US" dirty="0">
                <a:solidFill>
                  <a:prstClr val="black"/>
                </a:solidFill>
              </a:rPr>
              <a:t> </a:t>
            </a:r>
            <a:r>
              <a:rPr lang="en-US" dirty="0" err="1">
                <a:solidFill>
                  <a:prstClr val="black"/>
                </a:solidFill>
              </a:rPr>
              <a:t>información</a:t>
            </a:r>
            <a:r>
              <a:rPr lang="en-US" dirty="0">
                <a:solidFill>
                  <a:prstClr val="black"/>
                </a:solidFill>
              </a:rPr>
              <a:t>, </a:t>
            </a:r>
            <a:r>
              <a:rPr lang="en-US" dirty="0" err="1">
                <a:solidFill>
                  <a:prstClr val="black"/>
                </a:solidFill>
              </a:rPr>
              <a:t>visite</a:t>
            </a:r>
            <a:r>
              <a:rPr lang="en-US" dirty="0">
                <a:solidFill>
                  <a:prstClr val="black"/>
                </a:solidFill>
              </a:rPr>
              <a:t> </a:t>
            </a:r>
            <a:r>
              <a:rPr lang="en-US" dirty="0">
                <a:solidFill>
                  <a:prstClr val="black"/>
                </a:solidFill>
                <a:hlinkClick r:id="rId3"/>
              </a:rPr>
              <a:t>Medicaid.gov/basic-health-program/index.html</a:t>
            </a:r>
            <a:r>
              <a:rPr lang="en-US" dirty="0">
                <a:solidFill>
                  <a:prstClr val="black"/>
                </a:solidFill>
              </a:rPr>
              <a:t>.</a:t>
            </a:r>
          </a:p>
          <a:p>
            <a:pPr defTabSz="1021679">
              <a:spcAft>
                <a:spcPts val="600"/>
              </a:spcAft>
              <a:defRPr/>
            </a:pPr>
            <a:r>
              <a:rPr lang="es-ES" dirty="0">
                <a:solidFill>
                  <a:prstClr val="black"/>
                </a:solidFill>
              </a:rPr>
              <a:t>Las personas con ingresos entre el 133 % y el 200 % del FPL en estados con un BHP no son elegibles para subsidios del Marketplace</a:t>
            </a:r>
            <a:r>
              <a:rPr lang="en-US" dirty="0">
                <a:solidFill>
                  <a:prstClr val="black"/>
                </a:solidFill>
              </a:rPr>
              <a:t>.</a:t>
            </a:r>
          </a:p>
          <a:p>
            <a:pPr>
              <a:spcAft>
                <a:spcPts val="600"/>
              </a:spcAft>
              <a:defRPr/>
            </a:pPr>
            <a:r>
              <a:rPr lang="en-US" b="1" dirty="0">
                <a:solidFill>
                  <a:prstClr val="black"/>
                </a:solidFill>
              </a:rPr>
              <a:t>NOTA:</a:t>
            </a:r>
            <a:r>
              <a:rPr lang="en-US" dirty="0">
                <a:solidFill>
                  <a:prstClr val="black"/>
                </a:solidFill>
              </a:rPr>
              <a:t> </a:t>
            </a:r>
            <a:r>
              <a:rPr lang="es-ES" dirty="0">
                <a:solidFill>
                  <a:prstClr val="black"/>
                </a:solidFill>
              </a:rPr>
              <a:t>Los CMS proveen orientación sobre el financiamiento federal de BHP para el año del programa 2023 en</a:t>
            </a:r>
            <a:r>
              <a:rPr lang="en-US" dirty="0">
                <a:solidFill>
                  <a:prstClr val="black"/>
                </a:solidFill>
              </a:rPr>
              <a:t> </a:t>
            </a:r>
            <a:r>
              <a:rPr lang="en-US" dirty="0">
                <a:solidFill>
                  <a:prstClr val="black"/>
                </a:solidFill>
                <a:hlinkClick r:id="rId4"/>
              </a:rPr>
              <a:t>federalregister.gov/documents/2022/12/20/2022-27211/basic-health-program-federal-funding-methodology-for-program-year-2023-and-changes-to-the-basic</a:t>
            </a:r>
            <a:r>
              <a:rPr lang="en-US" dirty="0">
                <a:solidFill>
                  <a:prstClr val="black"/>
                </a:solidFill>
              </a:rPr>
              <a:t>.</a:t>
            </a:r>
          </a:p>
          <a:p>
            <a:pPr>
              <a:spcBef>
                <a:spcPts val="600"/>
              </a:spcBef>
              <a:defRPr/>
            </a:pPr>
            <a:endParaRPr lang="en-US" dirty="0">
              <a:solidFill>
                <a:prstClr val="black"/>
              </a:solidFill>
            </a:endParaRPr>
          </a:p>
        </p:txBody>
      </p:sp>
    </p:spTree>
    <p:extLst>
      <p:ext uri="{BB962C8B-B14F-4D97-AF65-F5344CB8AC3E}">
        <p14:creationId xmlns:p14="http://schemas.microsoft.com/office/powerpoint/2010/main" val="17505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808901"/>
            <a:ext cx="5807138" cy="3780473"/>
          </a:xfrm>
        </p:spPr>
        <p:txBody>
          <a:bodyPr/>
          <a:lstStyle/>
          <a:p>
            <a:pPr defTabSz="983577">
              <a:spcAft>
                <a:spcPts val="600"/>
              </a:spcAft>
              <a:defRPr/>
            </a:pPr>
            <a:r>
              <a:rPr lang="en-US" b="1" dirty="0" err="1">
                <a:ea typeface="ＭＳ Ｐゴシック" pitchFamily="84" charset="-128"/>
                <a:cs typeface="Arial" panose="020B0604020202020204" pitchFamily="34" charset="0"/>
              </a:rPr>
              <a:t>Notas</a:t>
            </a:r>
            <a:r>
              <a:rPr lang="en-US" b="1" dirty="0">
                <a:ea typeface="ＭＳ Ｐゴシック" pitchFamily="84" charset="-128"/>
                <a:cs typeface="Arial" panose="020B0604020202020204" pitchFamily="34" charset="0"/>
              </a:rPr>
              <a:t> del </a:t>
            </a:r>
            <a:r>
              <a:rPr lang="en-US" b="1" dirty="0" err="1">
                <a:ea typeface="ＭＳ Ｐゴシック" pitchFamily="84" charset="-128"/>
                <a:cs typeface="Arial" panose="020B0604020202020204" pitchFamily="34" charset="0"/>
              </a:rPr>
              <a:t>presentador</a:t>
            </a:r>
            <a:r>
              <a:rPr lang="en-US" b="1" dirty="0">
                <a:ea typeface="ＭＳ Ｐゴシック" pitchFamily="84" charset="-128"/>
                <a:cs typeface="Arial" panose="020B0604020202020204" pitchFamily="34" charset="0"/>
              </a:rPr>
              <a:t>/a</a:t>
            </a:r>
          </a:p>
          <a:p>
            <a:pPr defTabSz="983577">
              <a:spcAft>
                <a:spcPts val="600"/>
              </a:spcAft>
              <a:defRPr/>
            </a:pPr>
            <a:r>
              <a:rPr lang="es-ES" dirty="0">
                <a:cs typeface="Arial" panose="020B0604020202020204" pitchFamily="34" charset="0"/>
              </a:rPr>
              <a:t>Al final de esta lección, usted podrá</a:t>
            </a:r>
            <a:r>
              <a:rPr lang="en-US" dirty="0">
                <a:cs typeface="Arial" panose="020B0604020202020204" pitchFamily="34" charset="0"/>
              </a:rPr>
              <a:t>:</a:t>
            </a:r>
          </a:p>
          <a:p>
            <a:pPr marL="120650" indent="-120650" defTabSz="983577">
              <a:spcAft>
                <a:spcPts val="600"/>
              </a:spcAft>
              <a:buFont typeface="Wingdings" panose="05000000000000000000" pitchFamily="2" charset="2"/>
              <a:buChar char="§"/>
              <a:defRPr/>
            </a:pPr>
            <a:r>
              <a:rPr lang="en-US" dirty="0" err="1">
                <a:cs typeface="Arial" panose="020B0604020202020204" pitchFamily="34" charset="0"/>
              </a:rPr>
              <a:t>Describir</a:t>
            </a:r>
            <a:r>
              <a:rPr lang="en-US" dirty="0">
                <a:cs typeface="Arial" panose="020B0604020202020204" pitchFamily="34" charset="0"/>
              </a:rPr>
              <a:t> los </a:t>
            </a:r>
            <a:r>
              <a:rPr lang="en-US" dirty="0" err="1">
                <a:cs typeface="Arial" panose="020B0604020202020204" pitchFamily="34" charset="0"/>
              </a:rPr>
              <a:t>fundamentos</a:t>
            </a:r>
            <a:r>
              <a:rPr lang="en-US" dirty="0">
                <a:cs typeface="Arial" panose="020B0604020202020204" pitchFamily="34" charset="0"/>
              </a:rPr>
              <a:t> de </a:t>
            </a:r>
            <a:r>
              <a:rPr lang="en-US" dirty="0" err="1">
                <a:cs typeface="Arial" panose="020B0604020202020204" pitchFamily="34" charset="0"/>
              </a:rPr>
              <a:t>programas</a:t>
            </a:r>
            <a:r>
              <a:rPr lang="en-US" dirty="0">
                <a:cs typeface="Arial" panose="020B0604020202020204" pitchFamily="34" charset="0"/>
              </a:rPr>
              <a:t> de Medicaid</a:t>
            </a:r>
          </a:p>
          <a:p>
            <a:pPr marL="120650" indent="-120650" defTabSz="983577">
              <a:spcAft>
                <a:spcPts val="600"/>
              </a:spcAft>
              <a:buFont typeface="Wingdings" panose="05000000000000000000" pitchFamily="2" charset="2"/>
              <a:buChar char="§"/>
              <a:defRPr/>
            </a:pPr>
            <a:r>
              <a:rPr lang="es-ES" dirty="0">
                <a:cs typeface="Arial" panose="020B0604020202020204" pitchFamily="34" charset="0"/>
              </a:rPr>
              <a:t>Enumerar la función específica de la administración de Medicaid del estado</a:t>
            </a:r>
          </a:p>
          <a:p>
            <a:pPr marL="120650" indent="-120650" defTabSz="983577">
              <a:spcAft>
                <a:spcPts val="600"/>
              </a:spcAft>
              <a:buFont typeface="Wingdings" panose="05000000000000000000" pitchFamily="2" charset="2"/>
              <a:buChar char="§"/>
              <a:defRPr/>
            </a:pPr>
            <a:r>
              <a:rPr lang="es-ES" dirty="0">
                <a:cs typeface="Arial" panose="020B0604020202020204" pitchFamily="34" charset="0"/>
              </a:rPr>
              <a:t>Describir el proceso de solicitud único y agilizado</a:t>
            </a:r>
            <a:endParaRPr lang="en-US" dirty="0">
              <a:cs typeface="Arial" panose="020B0604020202020204" pitchFamily="34" charset="0"/>
            </a:endParaRPr>
          </a:p>
          <a:p>
            <a:pPr marL="120650" indent="-120650" defTabSz="983577">
              <a:spcAft>
                <a:spcPts val="600"/>
              </a:spcAft>
              <a:buFont typeface="Wingdings" panose="05000000000000000000" pitchFamily="2" charset="2"/>
              <a:buChar char="§"/>
              <a:defRPr/>
            </a:pPr>
            <a:r>
              <a:rPr lang="en-US" dirty="0" err="1">
                <a:cs typeface="Arial" panose="020B0604020202020204" pitchFamily="34" charset="0"/>
              </a:rPr>
              <a:t>Explicar</a:t>
            </a:r>
            <a:r>
              <a:rPr lang="en-US" dirty="0">
                <a:cs typeface="Arial" panose="020B0604020202020204" pitchFamily="34" charset="0"/>
              </a:rPr>
              <a:t> los </a:t>
            </a:r>
            <a:r>
              <a:rPr lang="en-US" dirty="0" err="1">
                <a:cs typeface="Arial" panose="020B0604020202020204" pitchFamily="34" charset="0"/>
              </a:rPr>
              <a:t>distintos</a:t>
            </a:r>
            <a:r>
              <a:rPr lang="en-US" dirty="0">
                <a:cs typeface="Arial" panose="020B0604020202020204" pitchFamily="34" charset="0"/>
              </a:rPr>
              <a:t> </a:t>
            </a:r>
            <a:r>
              <a:rPr lang="en-US" dirty="0" err="1">
                <a:cs typeface="Arial" panose="020B0604020202020204" pitchFamily="34" charset="0"/>
              </a:rPr>
              <a:t>requisitos</a:t>
            </a:r>
            <a:r>
              <a:rPr lang="en-US" dirty="0">
                <a:cs typeface="Arial" panose="020B0604020202020204" pitchFamily="34" charset="0"/>
              </a:rPr>
              <a:t> de </a:t>
            </a:r>
            <a:r>
              <a:rPr lang="en-US" dirty="0" err="1">
                <a:cs typeface="Arial" panose="020B0604020202020204" pitchFamily="34" charset="0"/>
              </a:rPr>
              <a:t>elegibilidad</a:t>
            </a:r>
            <a:r>
              <a:rPr lang="en-US" dirty="0">
                <a:cs typeface="Arial" panose="020B0604020202020204" pitchFamily="34" charset="0"/>
              </a:rPr>
              <a:t> de Medicaid</a:t>
            </a:r>
          </a:p>
          <a:p>
            <a:pPr marL="120650" indent="-120650" defTabSz="983577">
              <a:spcAft>
                <a:spcPts val="600"/>
              </a:spcAft>
              <a:buFont typeface="Wingdings" panose="05000000000000000000" pitchFamily="2" charset="2"/>
              <a:buChar char="§"/>
              <a:defRPr/>
            </a:pPr>
            <a:r>
              <a:rPr lang="es-ES" dirty="0">
                <a:cs typeface="Arial" panose="020B0604020202020204" pitchFamily="34" charset="0"/>
              </a:rPr>
              <a:t>Comprender distintos modelos de coordinación entre Medicaid y el Mercado facilitado federalmente</a:t>
            </a:r>
            <a:endParaRPr lang="en-US" dirty="0"/>
          </a:p>
          <a:p>
            <a:pPr marL="120650" indent="-120650" defTabSz="983577">
              <a:spcAft>
                <a:spcPts val="600"/>
              </a:spcAft>
              <a:buFont typeface="Wingdings" panose="05000000000000000000" pitchFamily="2" charset="2"/>
              <a:buChar char="§"/>
              <a:defRPr/>
            </a:pPr>
            <a:r>
              <a:rPr lang="es-ES" dirty="0">
                <a:cs typeface="Arial" panose="020B0604020202020204" pitchFamily="34" charset="0"/>
              </a:rPr>
              <a:t>Identificar la cobertura de Medicaid y las exenciones</a:t>
            </a:r>
            <a:endParaRPr lang="en-US" dirty="0"/>
          </a:p>
        </p:txBody>
      </p:sp>
    </p:spTree>
    <p:extLst>
      <p:ext uri="{BB962C8B-B14F-4D97-AF65-F5344CB8AC3E}">
        <p14:creationId xmlns:p14="http://schemas.microsoft.com/office/powerpoint/2010/main" val="4194722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00"/>
              </a:spcBef>
              <a:defRPr/>
            </a:pPr>
            <a:r>
              <a:rPr lang="en-US" dirty="0" err="1">
                <a:solidFill>
                  <a:prstClr val="black"/>
                </a:solidFill>
              </a:rPr>
              <a:t>Compruebe</a:t>
            </a:r>
            <a:r>
              <a:rPr lang="en-US" dirty="0">
                <a:solidFill>
                  <a:prstClr val="black"/>
                </a:solidFill>
              </a:rPr>
              <a:t> sus </a:t>
            </a:r>
            <a:r>
              <a:rPr lang="en-US" dirty="0" err="1">
                <a:solidFill>
                  <a:prstClr val="black"/>
                </a:solidFill>
              </a:rPr>
              <a:t>conocimientos</a:t>
            </a:r>
            <a:r>
              <a:rPr lang="en-US" dirty="0">
                <a:solidFill>
                  <a:prstClr val="black"/>
                </a:solidFill>
              </a:rPr>
              <a:t>: </a:t>
            </a:r>
            <a:r>
              <a:rPr lang="en-US" dirty="0" err="1">
                <a:solidFill>
                  <a:prstClr val="black"/>
                </a:solidFill>
              </a:rPr>
              <a:t>Pregunta</a:t>
            </a:r>
            <a:r>
              <a:rPr lang="en-US" dirty="0">
                <a:solidFill>
                  <a:prstClr val="black"/>
                </a:solidFill>
              </a:rPr>
              <a:t> 4</a:t>
            </a:r>
          </a:p>
          <a:p>
            <a:pPr defTabSz="1021679">
              <a:spcBef>
                <a:spcPts val="600"/>
              </a:spcBef>
              <a:defRPr/>
            </a:pPr>
            <a:r>
              <a:rPr lang="es-ES" dirty="0">
                <a:solidFill>
                  <a:prstClr val="black"/>
                </a:solidFill>
                <a:cs typeface="Arial" charset="0"/>
              </a:rPr>
              <a:t>Los estados tienen opciones para diseñar su CHIP</a:t>
            </a:r>
            <a:r>
              <a:rPr lang="en-US" dirty="0">
                <a:solidFill>
                  <a:prstClr val="black"/>
                </a:solidFill>
                <a:cs typeface="Arial" charset="0"/>
              </a:rPr>
              <a:t>.</a:t>
            </a:r>
          </a:p>
          <a:p>
            <a:pPr marL="195073" lvl="1" indent="-195073" defTabSz="1021679">
              <a:spcBef>
                <a:spcPts val="600"/>
              </a:spcBef>
              <a:buFont typeface="Wingdings" panose="05000000000000000000" pitchFamily="2" charset="2"/>
              <a:buAutoNum type="alphaLcPeriod"/>
              <a:defRPr/>
            </a:pPr>
            <a:r>
              <a:rPr lang="en-US" dirty="0" err="1">
                <a:solidFill>
                  <a:prstClr val="black"/>
                </a:solidFill>
              </a:rPr>
              <a:t>Verdadero</a:t>
            </a:r>
            <a:endParaRPr lang="en-US" dirty="0">
              <a:solidFill>
                <a:prstClr val="black"/>
              </a:solidFill>
            </a:endParaRPr>
          </a:p>
          <a:p>
            <a:pPr marL="195073" lvl="1" indent="-195073" defTabSz="1021679">
              <a:spcBef>
                <a:spcPts val="600"/>
              </a:spcBef>
              <a:buFont typeface="Wingdings" panose="05000000000000000000" pitchFamily="2" charset="2"/>
              <a:buAutoNum type="alphaLcPeriod"/>
              <a:defRPr/>
            </a:pPr>
            <a:r>
              <a:rPr lang="en-US" dirty="0" err="1">
                <a:solidFill>
                  <a:prstClr val="black"/>
                </a:solidFill>
              </a:rPr>
              <a:t>Falso</a:t>
            </a:r>
            <a:endParaRPr lang="en-US" dirty="0">
              <a:solidFill>
                <a:prstClr val="black"/>
              </a:solidFill>
            </a:endParaRPr>
          </a:p>
          <a:p>
            <a:pPr marL="0" lvl="1" indent="0" defTabSz="1021679">
              <a:spcBef>
                <a:spcPts val="600"/>
              </a:spcBef>
              <a:buFont typeface="Wingdings" panose="05000000000000000000" pitchFamily="2" charset="2"/>
              <a:buNone/>
              <a:defRPr/>
            </a:pPr>
            <a:r>
              <a:rPr lang="en-US" b="1" dirty="0">
                <a:solidFill>
                  <a:prstClr val="black"/>
                </a:solidFill>
              </a:rPr>
              <a:t>RESPUESTA: a. </a:t>
            </a:r>
            <a:r>
              <a:rPr lang="en-US" b="1" dirty="0" err="1">
                <a:solidFill>
                  <a:prstClr val="black"/>
                </a:solidFill>
              </a:rPr>
              <a:t>Verdadero</a:t>
            </a:r>
            <a:endParaRPr lang="en-US" b="1" dirty="0">
              <a:solidFill>
                <a:prstClr val="black"/>
              </a:solidFill>
            </a:endParaRPr>
          </a:p>
          <a:p>
            <a:pPr defTabSz="966612">
              <a:spcBef>
                <a:spcPts val="600"/>
              </a:spcBef>
              <a:spcAft>
                <a:spcPts val="634"/>
              </a:spcAft>
              <a:defRPr/>
            </a:pPr>
            <a:r>
              <a:rPr lang="es-ES" dirty="0"/>
              <a:t>Un estado tiene muchas opciones al desarrollar su CHIP, como el tipo de programa (por ejemplo, expansión de Medicaid o un programa separado), opciones de diseño de beneficios y opciones de primas y/o gastos compartidos. En un CHIP individual, los estados pueden optar por proporcionar cobertura de referencia, cobertura equivalente de referencia o cobertura aprobada por el Secretario. Sin embargo, el estatuto sí impone algunas limitaciones, como un límite del 5 % en los gastos de bolsillo en los estados que eligen aplicar costos compartidos y/o primas</a:t>
            </a:r>
            <a:r>
              <a:rPr lang="en-US" dirty="0"/>
              <a:t>.</a:t>
            </a:r>
          </a:p>
          <a:p>
            <a:pPr>
              <a:spcBef>
                <a:spcPts val="634"/>
              </a:spcBef>
            </a:pPr>
            <a:endParaRPr lang="en-US" dirty="0"/>
          </a:p>
        </p:txBody>
      </p:sp>
    </p:spTree>
    <p:extLst>
      <p:ext uri="{BB962C8B-B14F-4D97-AF65-F5344CB8AC3E}">
        <p14:creationId xmlns:p14="http://schemas.microsoft.com/office/powerpoint/2010/main" val="2143381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3780473"/>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s-ES" dirty="0">
                <a:solidFill>
                  <a:prstClr val="black"/>
                </a:solidFill>
              </a:rPr>
              <a:t>La lección 5, la "Elegibilidad para no ciudadanos", explica lo siguiente</a:t>
            </a:r>
            <a:r>
              <a:rPr lang="en-US" dirty="0">
                <a:solidFill>
                  <a:prstClr val="black"/>
                </a:solidFill>
              </a:rPr>
              <a:t>:</a:t>
            </a:r>
          </a:p>
          <a:p>
            <a:pPr marL="117475" indent="-117475" defTabSz="1021679">
              <a:spcAft>
                <a:spcPts val="600"/>
              </a:spcAft>
              <a:buFont typeface="Wingdings" panose="05000000000000000000" pitchFamily="2" charset="2"/>
              <a:buChar char="§"/>
              <a:defRPr/>
            </a:pPr>
            <a:r>
              <a:rPr lang="es-ES" dirty="0">
                <a:solidFill>
                  <a:prstClr val="black"/>
                </a:solidFill>
              </a:rPr>
              <a:t>Elegibilidad para no ciudadanos en Medicaid y el Programa de Seguro Médico para Niños (CHIP)</a:t>
            </a:r>
          </a:p>
          <a:p>
            <a:pPr marL="117475" indent="-117475" defTabSz="1021679">
              <a:spcAft>
                <a:spcPts val="600"/>
              </a:spcAft>
              <a:buFont typeface="Wingdings" panose="05000000000000000000" pitchFamily="2" charset="2"/>
              <a:buChar char="§"/>
              <a:defRPr/>
            </a:pPr>
            <a:r>
              <a:rPr lang="es-ES" dirty="0">
                <a:solidFill>
                  <a:prstClr val="black"/>
                </a:solidFill>
              </a:rPr>
              <a:t>Opciones estatales para cubrir a niños y embarazadas con residencia legal</a:t>
            </a:r>
          </a:p>
          <a:p>
            <a:pPr marL="117475" indent="-117475" defTabSz="1021679">
              <a:spcAft>
                <a:spcPts val="600"/>
              </a:spcAft>
              <a:buFont typeface="Wingdings" panose="05000000000000000000" pitchFamily="2" charset="2"/>
              <a:buChar char="§"/>
              <a:defRPr/>
            </a:pPr>
            <a:r>
              <a:rPr lang="es-ES" dirty="0">
                <a:solidFill>
                  <a:prstClr val="black"/>
                </a:solidFill>
              </a:rPr>
              <a:t>Tratamiento de una condición médica de emergencia</a:t>
            </a: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585216" y="3936492"/>
            <a:ext cx="5852160" cy="3780473"/>
          </a:xfrm>
        </p:spPr>
        <p:txBody>
          <a:bodyPr/>
          <a:lstStyle/>
          <a:p>
            <a:pPr defTabSz="983577">
              <a:spcBef>
                <a:spcPts val="600"/>
              </a:spcBef>
              <a:defRPr/>
            </a:pPr>
            <a:r>
              <a:rPr lang="en-US" b="1" dirty="0" err="1">
                <a:ea typeface="ＭＳ Ｐゴシック" pitchFamily="84" charset="-128"/>
                <a:cs typeface="Arial" panose="020B0604020202020204" pitchFamily="34" charset="0"/>
              </a:rPr>
              <a:t>Notas</a:t>
            </a:r>
            <a:r>
              <a:rPr lang="en-US" b="1" dirty="0">
                <a:ea typeface="ＭＳ Ｐゴシック" pitchFamily="84" charset="-128"/>
                <a:cs typeface="Arial" panose="020B0604020202020204" pitchFamily="34" charset="0"/>
              </a:rPr>
              <a:t> del </a:t>
            </a:r>
            <a:r>
              <a:rPr lang="en-US" b="1" dirty="0" err="1">
                <a:ea typeface="ＭＳ Ｐゴシック" pitchFamily="84" charset="-128"/>
                <a:cs typeface="Arial" panose="020B0604020202020204" pitchFamily="34" charset="0"/>
              </a:rPr>
              <a:t>presentador</a:t>
            </a:r>
            <a:r>
              <a:rPr lang="en-US" b="1" dirty="0">
                <a:ea typeface="ＭＳ Ｐゴシック" pitchFamily="84" charset="-128"/>
                <a:cs typeface="Arial" panose="020B0604020202020204" pitchFamily="34" charset="0"/>
              </a:rPr>
              <a:t>/a</a:t>
            </a:r>
          </a:p>
          <a:p>
            <a:pPr defTabSz="983577">
              <a:spcBef>
                <a:spcPts val="600"/>
              </a:spcBef>
              <a:defRPr/>
            </a:pPr>
            <a:r>
              <a:rPr lang="es-ES" dirty="0">
                <a:cs typeface="Arial" panose="020B0604020202020204" pitchFamily="34" charset="0"/>
              </a:rPr>
              <a:t>Al final de esta lección, usted podrá</a:t>
            </a:r>
            <a:r>
              <a:rPr lang="en-US" dirty="0">
                <a:cs typeface="Arial" panose="020B0604020202020204" pitchFamily="34" charset="0"/>
              </a:rPr>
              <a:t>:</a:t>
            </a:r>
          </a:p>
          <a:p>
            <a:pPr marL="181240" indent="-181240" defTabSz="966612">
              <a:spcAft>
                <a:spcPts val="600"/>
              </a:spcAft>
              <a:buFont typeface="Wingdings" panose="05000000000000000000" pitchFamily="2" charset="2"/>
              <a:buChar char="§"/>
              <a:defRPr/>
            </a:pPr>
            <a:r>
              <a:rPr lang="es-ES" dirty="0">
                <a:cs typeface="Arial" panose="020B0604020202020204" pitchFamily="34" charset="0"/>
              </a:rPr>
              <a:t>Explicar la elegibilidad para no ciudadanos en Medicaid y CHIP</a:t>
            </a:r>
          </a:p>
          <a:p>
            <a:pPr marL="181240" indent="-181240" defTabSz="966612">
              <a:spcAft>
                <a:spcPts val="600"/>
              </a:spcAft>
              <a:buFont typeface="Wingdings" panose="05000000000000000000" pitchFamily="2" charset="2"/>
              <a:buChar char="§"/>
              <a:defRPr/>
            </a:pPr>
            <a:r>
              <a:rPr lang="es-ES" dirty="0">
                <a:cs typeface="Arial" panose="020B0604020202020204" pitchFamily="34" charset="0"/>
              </a:rPr>
              <a:t>Defina la opción de los estados para cubrir a niños y embarazadas con residencia legal (también conocida como la Ley de Reautorización de Programas de Seguro Médico para Niños [CHIPRA] de 2009)</a:t>
            </a:r>
          </a:p>
          <a:p>
            <a:pPr marL="181240" indent="-181240" defTabSz="966612">
              <a:spcAft>
                <a:spcPts val="600"/>
              </a:spcAft>
              <a:buFont typeface="Wingdings" panose="05000000000000000000" pitchFamily="2" charset="2"/>
              <a:buChar char="§"/>
              <a:defRPr/>
            </a:pPr>
            <a:r>
              <a:rPr lang="es-ES" dirty="0">
                <a:cs typeface="Arial" panose="020B0604020202020204" pitchFamily="34" charset="0"/>
              </a:rPr>
              <a:t>Describir el tratamiento de una condición médica de emergencia para no ciudadanos</a:t>
            </a:r>
            <a:endParaRPr lang="en-US" dirty="0">
              <a:cs typeface="Arial" panose="020B0604020202020204" pitchFamily="34" charset="0"/>
            </a:endParaRPr>
          </a:p>
          <a:p>
            <a:pPr defTabSz="983577">
              <a:spcBef>
                <a:spcPts val="634"/>
              </a:spcBef>
              <a:spcAft>
                <a:spcPts val="634"/>
              </a:spcAft>
              <a:defRPr/>
            </a:pPr>
            <a:endParaRPr lang="en-US" dirty="0">
              <a:cs typeface="Arial" panose="020B0604020202020204" pitchFamily="34" charset="0"/>
            </a:endParaRPr>
          </a:p>
          <a:p>
            <a:pPr>
              <a:spcAft>
                <a:spcPts val="634"/>
              </a:spcAft>
            </a:pPr>
            <a:endParaRPr lang="en-US" dirty="0"/>
          </a:p>
        </p:txBody>
      </p:sp>
    </p:spTree>
    <p:extLst>
      <p:ext uri="{BB962C8B-B14F-4D97-AF65-F5344CB8AC3E}">
        <p14:creationId xmlns:p14="http://schemas.microsoft.com/office/powerpoint/2010/main" val="1992847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Para ser elegible para los beneficios completos de Medicaid o CHIP, la mayoría de los no ciudadanos deben tener un estatus migratorio "calificado" (como se define en 8 USC sección 1641 y 42 CFR 435.4) y cumplir con otros requisitos de elegibilidad del plan estatal de Medicaid o CHIP (que incluye cumplir con los requisitos de ingresos y residencia estatal). Además, muchos no ciudadanos "calificados" que ingresaron a los EE. UU. Después del 22 de agosto de 1996 deben cumplir con un período de espera de 5 años. Algunos ejemplos de no ciudadanos que están exentos del período de espera de 5 años incluyen</a:t>
            </a:r>
            <a:r>
              <a:rPr lang="en-US" dirty="0"/>
              <a:t>:</a:t>
            </a:r>
          </a:p>
          <a:p>
            <a:pPr marL="117475" indent="-117475">
              <a:spcAft>
                <a:spcPts val="600"/>
              </a:spcAft>
              <a:buFont typeface="Wingdings" panose="05000000000000000000" pitchFamily="2" charset="2"/>
              <a:buChar char="§"/>
            </a:pPr>
            <a:r>
              <a:rPr lang="es-ES" dirty="0"/>
              <a:t>Refugiados</a:t>
            </a:r>
          </a:p>
          <a:p>
            <a:pPr marL="117475" indent="-117475">
              <a:spcAft>
                <a:spcPts val="600"/>
              </a:spcAft>
              <a:buFont typeface="Wingdings" panose="05000000000000000000" pitchFamily="2" charset="2"/>
              <a:buChar char="§"/>
            </a:pPr>
            <a:r>
              <a:rPr lang="es-ES" dirty="0"/>
              <a:t>Asilados</a:t>
            </a:r>
          </a:p>
          <a:p>
            <a:pPr marL="117475" indent="-117475">
              <a:spcAft>
                <a:spcPts val="600"/>
              </a:spcAft>
              <a:buFont typeface="Wingdings" panose="05000000000000000000" pitchFamily="2" charset="2"/>
              <a:buChar char="§"/>
            </a:pPr>
            <a:r>
              <a:rPr lang="es-ES" dirty="0"/>
              <a:t>Migrantes del Pacto de Libre Asociación (COFA, por sus siglas en inglés)</a:t>
            </a:r>
          </a:p>
          <a:p>
            <a:pPr marL="117475" indent="-117475">
              <a:spcAft>
                <a:spcPts val="600"/>
              </a:spcAft>
              <a:buFont typeface="Wingdings" panose="05000000000000000000" pitchFamily="2" charset="2"/>
              <a:buChar char="§"/>
            </a:pPr>
            <a:r>
              <a:rPr lang="es-ES" dirty="0"/>
              <a:t>No ciudadanos calificados que son veteranos y miembros del servicio activo y sus cónyuges e hijos</a:t>
            </a:r>
            <a:endParaRPr lang="en-US" baseline="0" dirty="0"/>
          </a:p>
          <a:p>
            <a:pPr>
              <a:spcAft>
                <a:spcPts val="600"/>
              </a:spcAft>
            </a:pPr>
            <a:r>
              <a:rPr lang="en-US" dirty="0" err="1"/>
              <a:t>Cita</a:t>
            </a:r>
            <a:r>
              <a:rPr lang="en-US" dirty="0"/>
              <a:t>: </a:t>
            </a:r>
            <a:r>
              <a:rPr lang="en-US" dirty="0">
                <a:hlinkClick r:id="rId3"/>
              </a:rPr>
              <a:t>eCFR :: 42 CFR 457.380 -- Eligibility verification.</a:t>
            </a:r>
            <a:endParaRPr lang="en-US" dirty="0"/>
          </a:p>
          <a:p>
            <a:pPr>
              <a:spcBef>
                <a:spcPts val="634"/>
              </a:spcBef>
            </a:pPr>
            <a:endParaRPr lang="en-US" dirty="0"/>
          </a:p>
        </p:txBody>
      </p:sp>
    </p:spTree>
    <p:extLst>
      <p:ext uri="{BB962C8B-B14F-4D97-AF65-F5344CB8AC3E}">
        <p14:creationId xmlns:p14="http://schemas.microsoft.com/office/powerpoint/2010/main" val="6377731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66371"/>
            <a:ext cx="5762625" cy="5389582"/>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El Título II del Pacto de Libre Asociación (COFA) describe el compromiso de asistencia financiera de loa EE. UU. con los Estados Federados de Micronesia (FSM) y la República de las Islas Marshall (RMI), con un primer período de asistencia financiera de 1986 a 2003. Después hubo un Pacto enmendado, promulgado como Ley Pública 108-188, con asistencia financiera permanente hasta 2023. El convenio de COFA con la República de Palau, (Ley Pública 99-658 de EE. UU.) fue seguido por un Convenio de Revisión del Pacto firmado entre EE. UU. y Palau en 2018, extendiendo ciertas disposiciones financieras hasta el 30 de septiembre de 2024. Todos los aspectos dela relación que EE. UU. tiene con cada uno de esos estados libremente asociados y la asistencia del pacto económico administrada por la Oficina de Asuntos Insultares del Departamento del Interior de EE. UU. están regidos por los pactos y los convenios relacionados. Para obtener más información, visite </a:t>
            </a:r>
            <a:r>
              <a:rPr lang="en-US" dirty="0">
                <a:hlinkClick r:id="rId3"/>
              </a:rPr>
              <a:t>DOI.gov/oia/budget/authorities-public-law</a:t>
            </a:r>
            <a:r>
              <a:rPr lang="en-US" dirty="0"/>
              <a:t>.</a:t>
            </a:r>
          </a:p>
          <a:p>
            <a:pPr>
              <a:spcAft>
                <a:spcPts val="600"/>
              </a:spcAft>
            </a:pPr>
            <a:r>
              <a:rPr lang="es-ES" dirty="0"/>
              <a:t>La Sección 208 de la Ley de Apropiaciones Consolidadas de 2021 exigía que los estados y D.C. extendieran la cobertura de Medicaid a los migrantes del COFA sin un período de espera de 5 años, si son de otra manera elegibles bajo el plan estatal o la demostración de la sección 1115.</a:t>
            </a:r>
          </a:p>
          <a:p>
            <a:pPr>
              <a:spcAft>
                <a:spcPts val="600"/>
              </a:spcAft>
            </a:pPr>
            <a:r>
              <a:rPr lang="es-ES" dirty="0"/>
              <a:t>Cubrir a los inmigrantes COFA en Medicaid es una opción para los territorios de EE. UU. (Samoa Americana, Puerto Rico, Mancomunidad de las Islas Mariana del Norte (CNMI), Islas Vírgenes de EE. UU., y Guam). Samoa Americana y CNMI han elegido cubrir a los inmigrantes COFA en los planes Medicaid de sus estados. </a:t>
            </a:r>
          </a:p>
          <a:p>
            <a:pPr>
              <a:spcAft>
                <a:spcPts val="600"/>
              </a:spcAft>
            </a:pPr>
            <a:r>
              <a:rPr lang="es-ES" dirty="0"/>
              <a:t>La expansión de la cobertura para los migrantes COFA no se aplica a los programas CHIP individuales</a:t>
            </a:r>
            <a:r>
              <a:rPr lang="en-US" dirty="0"/>
              <a:t>. </a:t>
            </a:r>
          </a:p>
          <a:p>
            <a:pPr>
              <a:spcAft>
                <a:spcPts val="600"/>
              </a:spcAft>
            </a:pPr>
            <a:r>
              <a:rPr lang="es-ES" dirty="0"/>
              <a:t>Para ver el texto de la Ley de Asignaciones Consolidadas de 2021, visite</a:t>
            </a:r>
            <a:r>
              <a:rPr lang="en-US" dirty="0"/>
              <a:t> </a:t>
            </a:r>
            <a:r>
              <a:rPr lang="en-US" dirty="0">
                <a:hlinkClick r:id="rId4"/>
              </a:rPr>
              <a:t>congress.gov/116/plaws/publ260/PLAW-116publ260.pdf</a:t>
            </a:r>
            <a:r>
              <a:rPr lang="en-US" dirty="0"/>
              <a:t>.</a:t>
            </a:r>
          </a:p>
          <a:p>
            <a:pPr>
              <a:spcBef>
                <a:spcPts val="600"/>
              </a:spcBef>
            </a:pPr>
            <a:endParaRPr lang="en-US" dirty="0"/>
          </a:p>
          <a:p>
            <a:pPr>
              <a:spcBef>
                <a:spcPts val="600"/>
              </a:spcBef>
            </a:pPr>
            <a:endParaRPr lang="en-US" dirty="0"/>
          </a:p>
        </p:txBody>
      </p:sp>
    </p:spTree>
    <p:extLst>
      <p:ext uri="{BB962C8B-B14F-4D97-AF65-F5344CB8AC3E}">
        <p14:creationId xmlns:p14="http://schemas.microsoft.com/office/powerpoint/2010/main" val="3734030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4894086"/>
          </a:xfrm>
        </p:spPr>
        <p:txBody>
          <a:bodyPr/>
          <a:lstStyle/>
          <a:p>
            <a:pPr defTabSz="966612">
              <a:spcBef>
                <a:spcPts val="600"/>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Bef>
                <a:spcPts val="600"/>
              </a:spcBef>
            </a:pPr>
            <a:r>
              <a:rPr lang="es-ES" dirty="0"/>
              <a:t>La Ley del Seguro Social 1903(v)(4)(A) y 2107(e)(1)(O), a veces llamada la opción CHIPRA 214 (Ley de Reautorización del Programa de Seguro Médico para Niños de 2009), permite que los estados proporcionen cobertura completa de Medicaid o CHIP para los no ciudadanos si tiene un estatus migratorio que se considera "legalmente presente" (incluidos los no ciudadanos calificados que se encuentran dentro del período de espera de 5 años, pero que por lo demás son elegibles para un programa estatal de Medicaid y/o CHIP)</a:t>
            </a:r>
            <a:r>
              <a:rPr lang="en-US" dirty="0"/>
              <a:t>:</a:t>
            </a:r>
          </a:p>
          <a:p>
            <a:pPr marL="117475" indent="-117475">
              <a:spcBef>
                <a:spcPts val="600"/>
              </a:spcBef>
              <a:buFont typeface="Wingdings" panose="05000000000000000000" pitchFamily="2" charset="2"/>
              <a:buChar char="§"/>
            </a:pPr>
            <a:r>
              <a:rPr lang="es-ES" dirty="0"/>
              <a:t>Niños "legalmente presentes" menores de 21 años (o menores de 19 o 20 años a opción del estado)</a:t>
            </a:r>
          </a:p>
          <a:p>
            <a:pPr marL="117475" indent="-117475">
              <a:spcBef>
                <a:spcPts val="600"/>
              </a:spcBef>
              <a:buFont typeface="Wingdings" panose="05000000000000000000" pitchFamily="2" charset="2"/>
              <a:buChar char="§"/>
            </a:pPr>
            <a:r>
              <a:rPr lang="es-ES" dirty="0"/>
              <a:t>Todas las personas embarazadas</a:t>
            </a:r>
            <a:endParaRPr lang="en-US" dirty="0"/>
          </a:p>
          <a:p>
            <a:pPr>
              <a:spcBef>
                <a:spcPts val="600"/>
              </a:spcBef>
            </a:pPr>
            <a:r>
              <a:rPr lang="es-ES" dirty="0"/>
              <a:t>Los estados de inmigración "presentes de forma legal" incluyen tanto a no ciudadanos calificados que de otro modo estarían sujetos al período de espera de 5 años como a otros no ciudadanos que están legalmente presentes en los Estados Unidos. Los estados pueden optar por proporcionar esta cobertura solo a niños, solo a personas embarazadas o ambos. También pueden optar por ofrecer la cobertura únicamente a través de Medicaid o tanto a través de Medicaid como de CHIP. Treinta y cinco estados, D.C., Samoa Americana, la Mancomunidad de las Islas Marianas del Norte (CNMI, por sus siglas en inglés) y las Islas Vírgenes de los EE. UU. (USVI, por sus siglas en inglés) han elegido la opción Medicaid. Para ver una lista completa de las situaciones de inmigración legalmente presentes, visite </a:t>
            </a:r>
            <a:r>
              <a:rPr lang="en-US" dirty="0">
                <a:solidFill>
                  <a:prstClr val="black"/>
                </a:solidFill>
                <a:hlinkClick r:id="rId3"/>
              </a:rPr>
              <a:t>Medicaid.gov/medicaid/enrollment-strategies/medicaid-and-chip-coverage-lawfully-residing-children-pregnant-women</a:t>
            </a:r>
            <a:r>
              <a:rPr lang="en-US" dirty="0">
                <a:solidFill>
                  <a:prstClr val="black"/>
                </a:solidFill>
              </a:rPr>
              <a:t>.</a:t>
            </a:r>
          </a:p>
        </p:txBody>
      </p:sp>
    </p:spTree>
    <p:extLst>
      <p:ext uri="{BB962C8B-B14F-4D97-AF65-F5344CB8AC3E}">
        <p14:creationId xmlns:p14="http://schemas.microsoft.com/office/powerpoint/2010/main" val="1352055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a:spcAft>
                <a:spcPts val="600"/>
              </a:spcAft>
            </a:pPr>
            <a:r>
              <a:rPr lang="es-ES" dirty="0"/>
              <a:t>Bajo ciertas circunstancias, Medicaid pagará el tratamiento de una condición médica de emergencia para los no ciudadanos que no tienen un estatus migratorio elegible, pero que cumplen con todos los demás requisitos de elegibilidad en el estado (por ejemplo, estándares de residencia y de ingresos estatales). Los estados tienen cierta flexibilidad consistente con 1903(v) de la Ley del Seguro Social para definir</a:t>
            </a:r>
            <a:r>
              <a:rPr lang="en-US" dirty="0"/>
              <a:t>:</a:t>
            </a:r>
          </a:p>
          <a:p>
            <a:pPr marL="117475" indent="-117475">
              <a:spcAft>
                <a:spcPts val="600"/>
              </a:spcAft>
              <a:buFont typeface="Wingdings" panose="05000000000000000000" pitchFamily="2" charset="2"/>
              <a:buChar char="§"/>
            </a:pPr>
            <a:r>
              <a:rPr lang="es-ES" dirty="0"/>
              <a:t>Los servicios que están cubiertos para tratar una afección médica de emergencia.</a:t>
            </a:r>
          </a:p>
          <a:p>
            <a:pPr marL="117475" indent="-117475">
              <a:spcAft>
                <a:spcPts val="600"/>
              </a:spcAft>
              <a:buFont typeface="Wingdings" panose="05000000000000000000" pitchFamily="2" charset="2"/>
              <a:buChar char="§"/>
            </a:pPr>
            <a:r>
              <a:rPr lang="es-ES" dirty="0"/>
              <a:t>El alcance de los servicios disponible</a:t>
            </a:r>
            <a:r>
              <a:rPr lang="en-US" dirty="0"/>
              <a:t>s</a:t>
            </a:r>
          </a:p>
          <a:p>
            <a:pPr>
              <a:spcAft>
                <a:spcPts val="600"/>
              </a:spcAft>
            </a:pPr>
            <a:r>
              <a:rPr lang="es-ES" dirty="0"/>
              <a:t>La atención y los servicios relacionados con procedimientos de trasplante de órganos no están cubiertos bajo la definición de una afección médica de emergencia</a:t>
            </a:r>
            <a:r>
              <a:rPr lang="en-US" dirty="0"/>
              <a:t>.</a:t>
            </a:r>
          </a:p>
          <a:p>
            <a:pPr>
              <a:spcAft>
                <a:spcPts val="600"/>
              </a:spcAft>
            </a:pPr>
            <a:r>
              <a:rPr lang="es-ES" sz="1200" kern="1200" dirty="0">
                <a:solidFill>
                  <a:schemeClr val="tx1"/>
                </a:solidFill>
                <a:effectLst/>
                <a:latin typeface="+mn-lt"/>
                <a:ea typeface="+mn-ea"/>
                <a:cs typeface="+mn-cs"/>
              </a:rPr>
              <a:t>Los CHIP separados no pagan el tratamiento de una afección de emergencia para personas sin estatus de inmigración elegible</a:t>
            </a:r>
            <a:r>
              <a:rPr lang="en-US" sz="1200" kern="1200" dirty="0">
                <a:solidFill>
                  <a:schemeClr val="tx1"/>
                </a:solidFill>
                <a:effectLst/>
                <a:latin typeface="+mn-lt"/>
                <a:ea typeface="+mn-ea"/>
                <a:cs typeface="+mn-cs"/>
              </a:rPr>
              <a:t>.</a:t>
            </a:r>
            <a:endParaRPr lang="en-US" dirty="0"/>
          </a:p>
          <a:p>
            <a:pPr defTabSz="1021679">
              <a:spcBef>
                <a:spcPts val="634"/>
              </a:spcBef>
              <a:defRPr/>
            </a:pPr>
            <a:endParaRPr lang="en-US" dirty="0">
              <a:solidFill>
                <a:prstClr val="black"/>
              </a:solidFill>
            </a:endParaRPr>
          </a:p>
        </p:txBody>
      </p:sp>
    </p:spTree>
    <p:extLst>
      <p:ext uri="{BB962C8B-B14F-4D97-AF65-F5344CB8AC3E}">
        <p14:creationId xmlns:p14="http://schemas.microsoft.com/office/powerpoint/2010/main" val="8198013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24466"/>
            <a:ext cx="5762625" cy="5757241"/>
          </a:xfrm>
        </p:spPr>
        <p:txBody>
          <a:bodyPr/>
          <a:lstStyle/>
          <a:p>
            <a:pPr defTabSz="966612">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966612">
              <a:spcAft>
                <a:spcPts val="600"/>
              </a:spcAft>
              <a:defRPr/>
            </a:pPr>
            <a:r>
              <a:rPr lang="es-ES" dirty="0">
                <a:solidFill>
                  <a:prstClr val="black"/>
                </a:solidFill>
              </a:rPr>
              <a:t>Estos son algunos puntos clave que debe recordar</a:t>
            </a:r>
            <a:r>
              <a:rPr lang="en-US" dirty="0">
                <a:solidFill>
                  <a:prstClr val="black"/>
                </a:solidFill>
              </a:rPr>
              <a:t>:</a:t>
            </a:r>
          </a:p>
          <a:p>
            <a:pPr marL="119149" indent="-119149" defTabSz="966612">
              <a:spcAft>
                <a:spcPts val="600"/>
              </a:spcAft>
              <a:buFont typeface="Wingdings" panose="05000000000000000000" pitchFamily="2" charset="2"/>
              <a:buChar char="§"/>
              <a:defRPr/>
            </a:pPr>
            <a:r>
              <a:rPr lang="es-ES" dirty="0">
                <a:solidFill>
                  <a:prstClr val="black"/>
                </a:solidFill>
              </a:rPr>
              <a:t>Medicaid y CHIP son programas de asociación federal y estatal que ayudan a pagar los costos médicos de ciertas personas y familias con ingresos y recursos limitados. Medicaid y CHIP pagan a los proveedores médicos directamente por la atención, por lo que no es un programa de apoyo monetario</a:t>
            </a:r>
            <a:r>
              <a:rPr lang="en-US" dirty="0">
                <a:solidFill>
                  <a:prstClr val="black"/>
                </a:solidFill>
              </a:rPr>
              <a:t>.</a:t>
            </a:r>
          </a:p>
          <a:p>
            <a:pPr marL="119149" indent="-119149" defTabSz="1021679">
              <a:spcAft>
                <a:spcPts val="600"/>
              </a:spcAft>
              <a:buFont typeface="Wingdings" panose="05000000000000000000" pitchFamily="2" charset="2"/>
              <a:buChar char="§"/>
              <a:defRPr/>
            </a:pPr>
            <a:r>
              <a:rPr lang="es-ES" dirty="0">
                <a:solidFill>
                  <a:prstClr val="black"/>
                </a:solidFill>
              </a:rPr>
              <a:t>Medicaid tiene pautas nacionales establecidas federalmente. Los estados obtienen fondos de contrapartida federales para los servicios cubiertos</a:t>
            </a:r>
            <a:r>
              <a:rPr lang="en-US" dirty="0">
                <a:solidFill>
                  <a:prstClr val="black"/>
                </a:solidFill>
              </a:rPr>
              <a:t>.</a:t>
            </a:r>
          </a:p>
          <a:p>
            <a:pPr marL="109538" indent="-109538" defTabSz="1021679">
              <a:spcAft>
                <a:spcPts val="600"/>
              </a:spcAft>
              <a:buFont typeface="Wingdings" panose="05000000000000000000" pitchFamily="2" charset="2"/>
              <a:buChar char="§"/>
              <a:defRPr/>
            </a:pPr>
            <a:r>
              <a:rPr lang="es-ES" dirty="0">
                <a:solidFill>
                  <a:prstClr val="black"/>
                </a:solidFill>
              </a:rPr>
              <a:t>Los estados pueden optar por utilizar la solicitud única y agilizada desarrollada por los Centros de Servicios de Medicare y Medicaid (CMS), o pueden desarrollar una solicitud alternativa única y agilizada y enviarla para la aprobación de los CMS. Las personas deben poder enviar una sola solicitud para todos los programas de asequibilidad de seguros de salud y poder presentar la solicitud en línea, por teléfono, por correo o en persona</a:t>
            </a:r>
            <a:r>
              <a:rPr lang="en-US" dirty="0">
                <a:solidFill>
                  <a:prstClr val="black"/>
                </a:solidFill>
              </a:rPr>
              <a:t>. </a:t>
            </a:r>
          </a:p>
          <a:p>
            <a:pPr marL="109538" indent="-109538" defTabSz="1021679">
              <a:spcAft>
                <a:spcPts val="600"/>
              </a:spcAft>
              <a:buFont typeface="Wingdings" panose="05000000000000000000" pitchFamily="2" charset="2"/>
              <a:buChar char="§"/>
              <a:defRPr/>
            </a:pPr>
            <a:r>
              <a:rPr lang="es-ES" dirty="0">
                <a:solidFill>
                  <a:prstClr val="black"/>
                </a:solidFill>
              </a:rPr>
              <a:t>Medicare es un programa nacional que es el mismo en todos los estados (incluida la elegibilidad y la inscripción); Medicaid consiste en programas estatales que varían entre estados. Puede haber personas elegibles y que califican para ambos programas. Esto se llama a veces "doblemente elegible".</a:t>
            </a:r>
            <a:endParaRPr lang="en-US" dirty="0">
              <a:solidFill>
                <a:prstClr val="black"/>
              </a:solidFill>
            </a:endParaRPr>
          </a:p>
          <a:p>
            <a:pPr marL="109538" indent="-109538" defTabSz="1021679">
              <a:spcAft>
                <a:spcPts val="600"/>
              </a:spcAft>
              <a:buFont typeface="Wingdings" panose="05000000000000000000" pitchFamily="2" charset="2"/>
              <a:buChar char="§"/>
              <a:defRPr/>
            </a:pPr>
            <a:r>
              <a:rPr lang="es-ES" dirty="0">
                <a:solidFill>
                  <a:prstClr val="black"/>
                </a:solidFill>
              </a:rPr>
              <a:t>En algunos casos, existen opciones de tratamiento de emergencia y elegibilidad para no ciudadanos en Medicaid y CHIP</a:t>
            </a:r>
            <a:r>
              <a:rPr lang="en-US" dirty="0">
                <a:solidFill>
                  <a:prstClr val="black"/>
                </a:solidFill>
              </a:rPr>
              <a:t>.</a:t>
            </a:r>
          </a:p>
          <a:p>
            <a:pPr marL="117470" lvl="1" indent="-117470" defTabSz="1021679">
              <a:spcAft>
                <a:spcPts val="600"/>
              </a:spcAft>
              <a:buFont typeface="Wingdings" panose="05000000000000000000" pitchFamily="2" charset="2"/>
              <a:buChar char="§"/>
              <a:defRPr/>
            </a:pPr>
            <a:r>
              <a:rPr lang="es-ES" dirty="0">
                <a:solidFill>
                  <a:prstClr val="black"/>
                </a:solidFill>
              </a:rPr>
              <a:t>La legislación y los presupuestos federales aprobados en respuesta a la finalización de la emergencia de salud pública han hecho algunos cambios en Medicaid, CHIP y el Marketplace</a:t>
            </a:r>
            <a:r>
              <a:rPr lang="en-US" dirty="0">
                <a:solidFill>
                  <a:prstClr val="black"/>
                </a:solidFill>
              </a:rPr>
              <a:t>.</a:t>
            </a:r>
          </a:p>
          <a:p>
            <a:pPr marL="305423" lvl="1" indent="-181240" defTabSz="1021679">
              <a:spcBef>
                <a:spcPts val="600"/>
              </a:spcBef>
              <a:buFont typeface="Arial" panose="020B0604020202020204" pitchFamily="34" charset="0"/>
              <a:buChar char="•"/>
              <a:defRPr/>
            </a:pPr>
            <a:endParaRPr lang="en-US" dirty="0">
              <a:solidFill>
                <a:prstClr val="black"/>
              </a:solidFill>
            </a:endParaRPr>
          </a:p>
          <a:p>
            <a:pPr marL="119149" indent="-119149" defTabSz="966612">
              <a:spcBef>
                <a:spcPts val="600"/>
              </a:spcBef>
              <a:buFont typeface="Wingdings" panose="05000000000000000000" pitchFamily="2" charset="2"/>
              <a:buChar char="§"/>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380885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fontAlgn="base">
              <a:spcAft>
                <a:spcPts val="634"/>
              </a:spcAft>
            </a:pPr>
            <a:r>
              <a:rPr lang="en-US" b="1" dirty="0" err="1">
                <a:solidFill>
                  <a:srgbClr val="000000"/>
                </a:solidFill>
                <a:cs typeface="Arial" panose="020B0604020202020204" pitchFamily="34" charset="0"/>
              </a:rPr>
              <a:t>Notas</a:t>
            </a:r>
            <a:r>
              <a:rPr lang="en-US" b="1" dirty="0">
                <a:solidFill>
                  <a:srgbClr val="000000"/>
                </a:solidFill>
                <a:cs typeface="Arial" panose="020B0604020202020204" pitchFamily="34" charset="0"/>
              </a:rPr>
              <a:t> del </a:t>
            </a:r>
            <a:r>
              <a:rPr lang="en-US" b="1" dirty="0" err="1">
                <a:solidFill>
                  <a:srgbClr val="000000"/>
                </a:solidFill>
                <a:cs typeface="Arial" panose="020B0604020202020204" pitchFamily="34" charset="0"/>
              </a:rPr>
              <a:t>presentador</a:t>
            </a:r>
            <a:r>
              <a:rPr lang="en-US" b="1" dirty="0">
                <a:solidFill>
                  <a:srgbClr val="000000"/>
                </a:solidFill>
                <a:cs typeface="Arial" panose="020B0604020202020204" pitchFamily="34" charset="0"/>
              </a:rPr>
              <a:t>/a</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fontAlgn="base">
              <a:spcAft>
                <a:spcPts val="634"/>
              </a:spcAft>
            </a:pPr>
            <a:r>
              <a:rPr lang="es-ES" dirty="0">
                <a:cs typeface="Arial" panose="020B0604020202020204" pitchFamily="34" charset="0"/>
              </a:rPr>
              <a:t>Las siguientes diapositivas proporcionan información sobre recursos y productos adicionales. Tal vez quiera destacar los que sean más relevantes para su audiencia</a:t>
            </a:r>
            <a:r>
              <a:rPr lang="en-US" dirty="0">
                <a:cs typeface="Arial" panose="020B0604020202020204" pitchFamily="34" charset="0"/>
              </a:rPr>
              <a:t>.​</a:t>
            </a:r>
            <a:endParaRPr lang="en-US" b="0" i="0" dirty="0">
              <a:effectLst/>
              <a:cs typeface="Arial" panose="020B0604020202020204" pitchFamily="34" charset="0"/>
            </a:endParaRPr>
          </a:p>
          <a:p>
            <a:pPr fontAlgn="base"/>
            <a:r>
              <a:rPr lang="es-ES" i="1" dirty="0">
                <a:cs typeface="Arial" panose="020B0604020202020204" pitchFamily="34" charset="0"/>
              </a:rPr>
              <a:t>Continúa en la siguiente diapositiva</a:t>
            </a:r>
            <a:r>
              <a:rPr lang="en-US" i="1" dirty="0">
                <a:cs typeface="Arial" panose="020B0604020202020204" pitchFamily="34" charset="0"/>
              </a:rPr>
              <a:t>.</a:t>
            </a:r>
            <a:r>
              <a:rPr lang="en-US" dirty="0">
                <a:cs typeface="Arial" panose="020B0604020202020204" pitchFamily="34" charset="0"/>
              </a:rPr>
              <a:t>​</a:t>
            </a:r>
            <a:endParaRPr lang="en-US" b="0" i="0" dirty="0">
              <a:effectLst/>
              <a:cs typeface="Arial" panose="020B0604020202020204" pitchFamily="34" charset="0"/>
            </a:endParaRPr>
          </a:p>
        </p:txBody>
      </p:sp>
    </p:spTree>
    <p:extLst>
      <p:ext uri="{BB962C8B-B14F-4D97-AF65-F5344CB8AC3E}">
        <p14:creationId xmlns:p14="http://schemas.microsoft.com/office/powerpoint/2010/main" val="58995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n-US" b="1" dirty="0" err="1">
                <a:solidFill>
                  <a:srgbClr val="000000"/>
                </a:solidFill>
                <a:cs typeface="Arial" panose="020B0604020202020204" pitchFamily="34" charset="0"/>
              </a:rPr>
              <a:t>Notas</a:t>
            </a:r>
            <a:r>
              <a:rPr lang="en-US" b="1" dirty="0">
                <a:solidFill>
                  <a:srgbClr val="000000"/>
                </a:solidFill>
                <a:cs typeface="Arial" panose="020B0604020202020204" pitchFamily="34" charset="0"/>
              </a:rPr>
              <a:t> del </a:t>
            </a:r>
            <a:r>
              <a:rPr lang="en-US" b="1" dirty="0" err="1">
                <a:solidFill>
                  <a:srgbClr val="000000"/>
                </a:solidFill>
                <a:cs typeface="Arial" panose="020B0604020202020204" pitchFamily="34" charset="0"/>
              </a:rPr>
              <a:t>presentador</a:t>
            </a:r>
            <a:r>
              <a:rPr lang="en-US" b="1" dirty="0">
                <a:solidFill>
                  <a:srgbClr val="000000"/>
                </a:solidFill>
                <a:cs typeface="Arial" panose="020B0604020202020204" pitchFamily="34" charset="0"/>
              </a:rPr>
              <a:t>/a</a:t>
            </a:r>
            <a:r>
              <a:rPr lang="en-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273120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1"/>
            <a:ext cx="6051550" cy="5281327"/>
          </a:xfrm>
        </p:spPr>
        <p:txBody>
          <a:bodyPr/>
          <a:lstStyle/>
          <a:p>
            <a:pPr marL="61438" lvl="1"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marL="61438" lvl="1" defTabSz="1021679">
              <a:spcAft>
                <a:spcPts val="600"/>
              </a:spcAft>
              <a:defRPr/>
            </a:pPr>
            <a:r>
              <a:rPr lang="es-ES" dirty="0"/>
              <a:t>Todos los estados, el Distrito de Columbia y los territorios de EE. UU. tienen programas Medicaid destinados a proporcionar cobertura médica para personas con ingresos y recursos limitados.</a:t>
            </a:r>
          </a:p>
          <a:p>
            <a:pPr marL="61438" lvl="1" defTabSz="1021679">
              <a:spcAft>
                <a:spcPts val="600"/>
              </a:spcAft>
              <a:defRPr/>
            </a:pPr>
            <a:r>
              <a:rPr lang="es-ES" dirty="0"/>
              <a:t>Aunque el gobierno federal establece ciertos parámetros nacionales, cada estado administra su programa Medicaid de manera diferente, lo que da como resultado variaciones en la cobertura de Medicaid en todo el país.</a:t>
            </a:r>
            <a:endParaRPr lang="en-US" dirty="0"/>
          </a:p>
          <a:p>
            <a:pPr marL="61438" lvl="1" defTabSz="1021679">
              <a:spcAft>
                <a:spcPts val="600"/>
              </a:spcAft>
              <a:defRPr/>
            </a:pPr>
            <a:r>
              <a:rPr lang="es-ES" dirty="0">
                <a:solidFill>
                  <a:prstClr val="black"/>
                </a:solidFill>
              </a:rPr>
              <a:t>Medicaid es un programa conjunto federal y estatal que ayuda a pagar los costos médicos de ciertas personas y familias con ingresos y recursos limitados. El programa se convirtió en ley en 1965 como una unión cooperativa financiada conjuntamente por el gobierno federal y los de los estados (incluso el Distrito de Columbia y los territorios de EE. UU.). Medicaid paga a los proveedores médicos directamente por la atención, por lo que no es un programa de apoyo en efectivo</a:t>
            </a:r>
            <a:r>
              <a:rPr lang="en-US" dirty="0">
                <a:solidFill>
                  <a:prstClr val="black"/>
                </a:solidFill>
              </a:rPr>
              <a:t>.</a:t>
            </a:r>
          </a:p>
          <a:p>
            <a:pPr marL="61438" lvl="1" defTabSz="1021679">
              <a:spcAft>
                <a:spcPts val="600"/>
              </a:spcAft>
              <a:defRPr/>
            </a:pPr>
            <a:r>
              <a:rPr lang="es-ES" dirty="0">
                <a:solidFill>
                  <a:prstClr val="black"/>
                </a:solidFill>
              </a:rPr>
              <a:t>Medicaid es la fuente más grande de financiamiento para servicios médicos y relacionados con la salud para personas con ingresos limitados (algunas veces también se consideran los recursos). Medicaid ofrece cobertura de salud a aproximadamente 85.9 millones de personas (cifras de mayo de 2023).</a:t>
            </a:r>
            <a:r>
              <a:rPr lang="en-US" dirty="0">
                <a:solidFill>
                  <a:prstClr val="black"/>
                </a:solidFill>
              </a:rPr>
              <a:t> </a:t>
            </a:r>
          </a:p>
          <a:p>
            <a:pPr marL="61438" lvl="1" defTabSz="1021679">
              <a:spcAft>
                <a:spcPts val="600"/>
              </a:spcAft>
              <a:defRPr/>
            </a:pPr>
            <a:r>
              <a:rPr lang="es-ES" dirty="0">
                <a:solidFill>
                  <a:prstClr val="black"/>
                </a:solidFill>
              </a:rPr>
              <a:t>Medicaid complementa a Medicare para unos 12 millones de personas de 65 años o más, con una discapacidad o diagnosticadas con enfermedad renal en etapa terminal (ESRD, por sus siglas en inglés)</a:t>
            </a:r>
            <a:r>
              <a:rPr lang="en-US" dirty="0">
                <a:solidFill>
                  <a:prstClr val="black"/>
                </a:solidFill>
              </a:rPr>
              <a:t>.</a:t>
            </a:r>
          </a:p>
          <a:p>
            <a:pPr marL="61438" lvl="1" defTabSz="1021679">
              <a:spcAft>
                <a:spcPts val="600"/>
              </a:spcAft>
              <a:defRPr/>
            </a:pPr>
            <a:r>
              <a:rPr lang="en-US" b="1" dirty="0"/>
              <a:t>Fuente</a:t>
            </a:r>
            <a:r>
              <a:rPr lang="en-US" dirty="0"/>
              <a:t>: </a:t>
            </a:r>
            <a:r>
              <a:rPr lang="en-US" u="sng" dirty="0">
                <a:hlinkClick r:id="rId3"/>
              </a:rPr>
              <a:t>CMS.gov/pillar/expand-access</a:t>
            </a:r>
            <a:endParaRPr lang="en-US" dirty="0"/>
          </a:p>
          <a:p>
            <a:pPr marL="61438" lvl="1"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623934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n-US" b="1" dirty="0" err="1">
                <a:solidFill>
                  <a:srgbClr val="000000"/>
                </a:solidFill>
                <a:cs typeface="Arial" panose="020B0604020202020204" pitchFamily="34" charset="0"/>
              </a:rPr>
              <a:t>Notas</a:t>
            </a:r>
            <a:r>
              <a:rPr lang="en-US" b="1" dirty="0">
                <a:solidFill>
                  <a:srgbClr val="000000"/>
                </a:solidFill>
                <a:cs typeface="Arial" panose="020B0604020202020204" pitchFamily="34" charset="0"/>
              </a:rPr>
              <a:t> del </a:t>
            </a:r>
            <a:r>
              <a:rPr lang="en-US" b="1" dirty="0" err="1">
                <a:solidFill>
                  <a:srgbClr val="000000"/>
                </a:solidFill>
                <a:cs typeface="Arial" panose="020B0604020202020204" pitchFamily="34" charset="0"/>
              </a:rPr>
              <a:t>presentador</a:t>
            </a:r>
            <a:r>
              <a:rPr lang="en-US" b="1" dirty="0">
                <a:solidFill>
                  <a:srgbClr val="000000"/>
                </a:solidFill>
                <a:cs typeface="Arial" panose="020B0604020202020204" pitchFamily="34" charset="0"/>
              </a:rPr>
              <a:t>/a</a:t>
            </a:r>
            <a:r>
              <a:rPr lang="en-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768052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n-US" b="1" dirty="0" err="1">
                <a:solidFill>
                  <a:srgbClr val="000000"/>
                </a:solidFill>
                <a:cs typeface="Arial" panose="020B0604020202020204" pitchFamily="34" charset="0"/>
              </a:rPr>
              <a:t>Notas</a:t>
            </a:r>
            <a:r>
              <a:rPr lang="en-US" b="1" dirty="0">
                <a:solidFill>
                  <a:srgbClr val="000000"/>
                </a:solidFill>
                <a:cs typeface="Arial" panose="020B0604020202020204" pitchFamily="34" charset="0"/>
              </a:rPr>
              <a:t> del </a:t>
            </a:r>
            <a:r>
              <a:rPr lang="en-US" b="1" dirty="0" err="1">
                <a:solidFill>
                  <a:srgbClr val="000000"/>
                </a:solidFill>
                <a:cs typeface="Arial" panose="020B0604020202020204" pitchFamily="34" charset="0"/>
              </a:rPr>
              <a:t>presentador</a:t>
            </a:r>
            <a:r>
              <a:rPr lang="en-US" b="1" dirty="0">
                <a:solidFill>
                  <a:srgbClr val="000000"/>
                </a:solidFill>
                <a:cs typeface="Arial" panose="020B0604020202020204" pitchFamily="34" charset="0"/>
              </a:rPr>
              <a:t>/a</a:t>
            </a:r>
            <a:r>
              <a:rPr lang="en-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18125756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3780473"/>
          </a:xfrm>
        </p:spPr>
        <p:txBody>
          <a:bodyPr/>
          <a:lstStyle/>
          <a:p>
            <a:pPr defTabSz="1021679">
              <a:spcBef>
                <a:spcPts val="634"/>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34"/>
              </a:spcBef>
              <a:defRPr/>
            </a:pPr>
            <a:r>
              <a:rPr lang="es-ES" dirty="0">
                <a:solidFill>
                  <a:prstClr val="black"/>
                </a:solidFill>
              </a:rPr>
              <a:t>Esta diapositiva puede funcionar como plantilla para informar detalles a la agencia Medicaid por estado, dependiendo de la audiencia. Se puede ocultar cuando no se aplica</a:t>
            </a:r>
            <a:r>
              <a:rPr lang="en-US" dirty="0">
                <a:solidFill>
                  <a:prstClr val="black"/>
                </a:solidFill>
              </a:rPr>
              <a:t>. </a:t>
            </a:r>
          </a:p>
          <a:p>
            <a:endParaRPr lang="en-US" dirty="0"/>
          </a:p>
        </p:txBody>
      </p:sp>
    </p:spTree>
    <p:extLst>
      <p:ext uri="{BB962C8B-B14F-4D97-AF65-F5344CB8AC3E}">
        <p14:creationId xmlns:p14="http://schemas.microsoft.com/office/powerpoint/2010/main" val="1272553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69"/>
              </a:spcBef>
              <a:defRPr/>
            </a:pPr>
            <a:r>
              <a:rPr lang="es-ES" dirty="0">
                <a:solidFill>
                  <a:prstClr val="black"/>
                </a:solidFill>
              </a:rPr>
              <a:t>Esta diapositiva puede actuar como plantilla para informar los datos de la agencia de Medicaid por estado, dependiendo de la audiencia. También se puede ocultar cuando no corresponda</a:t>
            </a:r>
            <a:r>
              <a:rPr lang="en-US" dirty="0">
                <a:solidFill>
                  <a:prstClr val="black"/>
                </a:solidFill>
              </a:rPr>
              <a:t>. </a:t>
            </a:r>
          </a:p>
          <a:p>
            <a:endParaRPr lang="en-US" dirty="0"/>
          </a:p>
        </p:txBody>
      </p:sp>
    </p:spTree>
    <p:extLst>
      <p:ext uri="{BB962C8B-B14F-4D97-AF65-F5344CB8AC3E}">
        <p14:creationId xmlns:p14="http://schemas.microsoft.com/office/powerpoint/2010/main" val="24139167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69"/>
              </a:spcBef>
              <a:defRPr/>
            </a:pPr>
            <a:r>
              <a:rPr lang="es-ES" dirty="0">
                <a:solidFill>
                  <a:prstClr val="black"/>
                </a:solidFill>
              </a:rPr>
              <a:t>Esta diapositiva puede actuar como plantilla para informar los datos de la agencia de Medicaid por estado, dependiendo de la audiencia. También se puede ocultar cuando no corresponda</a:t>
            </a:r>
            <a:r>
              <a:rPr lang="en-US" dirty="0">
                <a:solidFill>
                  <a:prstClr val="black"/>
                </a:solidFill>
              </a:rPr>
              <a:t>. </a:t>
            </a:r>
          </a:p>
        </p:txBody>
      </p:sp>
    </p:spTree>
    <p:extLst>
      <p:ext uri="{BB962C8B-B14F-4D97-AF65-F5344CB8AC3E}">
        <p14:creationId xmlns:p14="http://schemas.microsoft.com/office/powerpoint/2010/main" val="159958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69"/>
              </a:spcBef>
              <a:defRPr/>
            </a:pPr>
            <a:r>
              <a:rPr lang="es-ES" dirty="0">
                <a:solidFill>
                  <a:prstClr val="black"/>
                </a:solidFill>
              </a:rPr>
              <a:t>Esta diapositiva puede actuar como plantilla para informar los datos de la agencia de Medicaid por estado, dependiendo de la audiencia. También se puede ocultar cuando no corresponda</a:t>
            </a:r>
            <a:r>
              <a:rPr lang="en-US" dirty="0">
                <a:solidFill>
                  <a:prstClr val="black"/>
                </a:solidFill>
              </a:rPr>
              <a:t>. </a:t>
            </a:r>
          </a:p>
          <a:p>
            <a:endParaRPr lang="en-US" dirty="0"/>
          </a:p>
        </p:txBody>
      </p:sp>
    </p:spTree>
    <p:extLst>
      <p:ext uri="{BB962C8B-B14F-4D97-AF65-F5344CB8AC3E}">
        <p14:creationId xmlns:p14="http://schemas.microsoft.com/office/powerpoint/2010/main" val="36883536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endParaRPr lang="en-US" dirty="0"/>
          </a:p>
        </p:txBody>
      </p:sp>
    </p:spTree>
    <p:extLst>
      <p:ext uri="{BB962C8B-B14F-4D97-AF65-F5344CB8AC3E}">
        <p14:creationId xmlns:p14="http://schemas.microsoft.com/office/powerpoint/2010/main" val="9648935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endParaRPr lang="en-US" dirty="0"/>
          </a:p>
        </p:txBody>
      </p:sp>
    </p:spTree>
    <p:extLst>
      <p:ext uri="{BB962C8B-B14F-4D97-AF65-F5344CB8AC3E}">
        <p14:creationId xmlns:p14="http://schemas.microsoft.com/office/powerpoint/2010/main" val="486342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358775"/>
            <a:ext cx="6048375" cy="3402013"/>
          </a:xfrm>
        </p:spPr>
      </p:sp>
      <p:sp>
        <p:nvSpPr>
          <p:cNvPr id="3" name="Notes Placeholder 2"/>
          <p:cNvSpPr>
            <a:spLocks noGrp="1"/>
          </p:cNvSpPr>
          <p:nvPr>
            <p:ph type="body" idx="1"/>
          </p:nvPr>
        </p:nvSpPr>
        <p:spPr>
          <a:xfrm>
            <a:off x="585216" y="3936492"/>
            <a:ext cx="5852160" cy="3780473"/>
          </a:xfrm>
        </p:spPr>
        <p:txBody>
          <a:bodyPr/>
          <a:lstStyle/>
          <a:p>
            <a:pPr defTabSz="1021679">
              <a:spcBef>
                <a:spcPts val="669"/>
              </a:spcBef>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Bef>
                <a:spcPts val="669"/>
              </a:spcBef>
              <a:defRPr/>
            </a:pPr>
            <a:r>
              <a:rPr lang="en-US" dirty="0" err="1"/>
              <a:t>Manténgase</a:t>
            </a:r>
            <a:r>
              <a:rPr lang="en-US" dirty="0"/>
              <a:t> </a:t>
            </a:r>
            <a:r>
              <a:rPr lang="en-US" dirty="0" err="1"/>
              <a:t>conectado</a:t>
            </a:r>
            <a:r>
              <a:rPr lang="en-US" dirty="0"/>
              <a:t>. </a:t>
            </a:r>
            <a:r>
              <a:rPr lang="en-US" dirty="0" err="1"/>
              <a:t>Visite</a:t>
            </a:r>
            <a:r>
              <a:rPr lang="en-US" dirty="0"/>
              <a:t> </a:t>
            </a:r>
            <a:r>
              <a:rPr lang="en-US" u="sng" dirty="0">
                <a:hlinkClick r:id="rId3"/>
              </a:rPr>
              <a:t>CMSnationaltrainingprogram.cms.gov</a:t>
            </a:r>
            <a:r>
              <a:rPr lang="en-US" dirty="0"/>
              <a:t> </a:t>
            </a:r>
            <a:r>
              <a:rPr lang="es-ES" dirty="0"/>
              <a:t>para ver los materiales de capacitación de NTP y suscribirse a nuestra lista de correo electrónico. Comuníquese con nosotros en </a:t>
            </a:r>
            <a:r>
              <a:rPr lang="en-US" u="sng" dirty="0">
                <a:hlinkClick r:id="rId4"/>
              </a:rPr>
              <a:t>training@cms.hhs.gov</a:t>
            </a:r>
            <a:r>
              <a:rPr lang="en-US" dirty="0"/>
              <a:t>. </a:t>
            </a:r>
          </a:p>
        </p:txBody>
      </p:sp>
    </p:spTree>
    <p:extLst>
      <p:ext uri="{BB962C8B-B14F-4D97-AF65-F5344CB8AC3E}">
        <p14:creationId xmlns:p14="http://schemas.microsoft.com/office/powerpoint/2010/main" val="6095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3"/>
            <a:ext cx="6112256" cy="5401564"/>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marL="120650" indent="-120650" defTabSz="1021679">
              <a:spcAft>
                <a:spcPts val="600"/>
              </a:spcAft>
              <a:buFont typeface="Wingdings" panose="05000000000000000000" pitchFamily="2" charset="2"/>
              <a:buChar char="§"/>
              <a:defRPr/>
            </a:pPr>
            <a:r>
              <a:rPr lang="en-US" dirty="0">
                <a:solidFill>
                  <a:prstClr val="black"/>
                </a:solidFill>
              </a:rPr>
              <a:t>Medicaid </a:t>
            </a:r>
            <a:r>
              <a:rPr lang="en-US" dirty="0" err="1">
                <a:solidFill>
                  <a:prstClr val="black"/>
                </a:solidFill>
              </a:rPr>
              <a:t>tiene</a:t>
            </a:r>
            <a:r>
              <a:rPr lang="en-US" dirty="0">
                <a:solidFill>
                  <a:prstClr val="black"/>
                </a:solidFill>
              </a:rPr>
              <a:t> </a:t>
            </a:r>
            <a:r>
              <a:rPr lang="en-US" dirty="0" err="1">
                <a:solidFill>
                  <a:prstClr val="black"/>
                </a:solidFill>
              </a:rPr>
              <a:t>reglas</a:t>
            </a:r>
            <a:r>
              <a:rPr lang="en-US" dirty="0">
                <a:solidFill>
                  <a:prstClr val="black"/>
                </a:solidFill>
              </a:rPr>
              <a:t> </a:t>
            </a:r>
            <a:r>
              <a:rPr lang="en-US" dirty="0" err="1">
                <a:solidFill>
                  <a:prstClr val="black"/>
                </a:solidFill>
              </a:rPr>
              <a:t>nacionales</a:t>
            </a:r>
            <a:r>
              <a:rPr lang="en-US" dirty="0">
                <a:solidFill>
                  <a:prstClr val="black"/>
                </a:solidFill>
              </a:rPr>
              <a:t> </a:t>
            </a:r>
            <a:r>
              <a:rPr lang="en-US" dirty="0" err="1">
                <a:solidFill>
                  <a:prstClr val="black"/>
                </a:solidFill>
              </a:rPr>
              <a:t>establecidas</a:t>
            </a:r>
            <a:r>
              <a:rPr lang="en-US" dirty="0">
                <a:solidFill>
                  <a:prstClr val="black"/>
                </a:solidFill>
              </a:rPr>
              <a:t> </a:t>
            </a:r>
            <a:r>
              <a:rPr lang="en-US" dirty="0" err="1">
                <a:solidFill>
                  <a:prstClr val="black"/>
                </a:solidFill>
              </a:rPr>
              <a:t>federalmente</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Los estados obtienen fondos de contrapartida federales para los servicios cubiertos</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La tasa de contrapartida federal, conocida como porcentaje de asistencia médica federal (FMAP, por sus siglas en inglés), calcula la participación federal de los costos estatales por servicios</a:t>
            </a:r>
            <a:r>
              <a:rPr lang="en-US" dirty="0">
                <a:solidFill>
                  <a:prstClr val="black"/>
                </a:solidFill>
              </a:rPr>
              <a:t>. </a:t>
            </a:r>
          </a:p>
          <a:p>
            <a:pPr marL="120650" indent="-120650" defTabSz="1021679">
              <a:spcAft>
                <a:spcPts val="600"/>
              </a:spcAft>
              <a:buFont typeface="Wingdings" panose="05000000000000000000" pitchFamily="2" charset="2"/>
              <a:buChar char="§"/>
              <a:defRPr/>
            </a:pPr>
            <a:r>
              <a:rPr lang="es-ES" dirty="0">
                <a:solidFill>
                  <a:prstClr val="black"/>
                </a:solidFill>
              </a:rPr>
              <a:t>El FMAP varía de un estado a otro con base en los ingresos per cápita y les otorga un reembolso más alto a los estados con ingresos per cápita más bajos en comparación con el promedio nacional</a:t>
            </a:r>
            <a:r>
              <a:rPr lang="en-US" dirty="0">
                <a:solidFill>
                  <a:prstClr val="black"/>
                </a:solidFill>
              </a:rPr>
              <a:t>. </a:t>
            </a:r>
          </a:p>
          <a:p>
            <a:pPr marL="120650" indent="-120650" defTabSz="1021679">
              <a:spcAft>
                <a:spcPts val="600"/>
              </a:spcAft>
              <a:buFont typeface="Wingdings" panose="05000000000000000000" pitchFamily="2" charset="2"/>
              <a:buChar char="§"/>
              <a:defRPr/>
            </a:pPr>
            <a:r>
              <a:rPr lang="es-ES" dirty="0">
                <a:solidFill>
                  <a:prstClr val="black"/>
                </a:solidFill>
              </a:rPr>
              <a:t>El Departamento de Salud y Servicios Humanos de los EE. UU. (HHS, por siglas en inglés) actualiza los FMAP cada año fiscal (FY, por sus siglas en inglés) y los publica en el Registro Federal</a:t>
            </a:r>
            <a:r>
              <a:rPr lang="en-US" dirty="0">
                <a:solidFill>
                  <a:prstClr val="black"/>
                </a:solidFill>
              </a:rPr>
              <a:t>:</a:t>
            </a:r>
          </a:p>
          <a:p>
            <a:pPr marL="120650" lvl="1" indent="-120650" defTabSz="1021679">
              <a:spcAft>
                <a:spcPts val="600"/>
              </a:spcAft>
              <a:buFont typeface="Wingdings" panose="05000000000000000000" pitchFamily="2" charset="2"/>
              <a:buChar char="§"/>
              <a:defRPr/>
            </a:pPr>
            <a:r>
              <a:rPr lang="es-ES" dirty="0"/>
              <a:t>Para los importes del año fiscal 2023, consulte </a:t>
            </a:r>
            <a:r>
              <a:rPr lang="en-US" dirty="0">
                <a:hlinkClick r:id="rId3"/>
              </a:rPr>
              <a:t>federalregister.gov/documents/2021/11/26/2021-25798/federal-financial-participation-in-state-assistance-expenditures-federal-matching-shares-for</a:t>
            </a:r>
            <a:r>
              <a:rPr lang="en-US" dirty="0"/>
              <a:t>.</a:t>
            </a:r>
          </a:p>
          <a:p>
            <a:pPr marL="120650" lvl="1" indent="-120650" defTabSz="1021679">
              <a:spcAft>
                <a:spcPts val="600"/>
              </a:spcAft>
              <a:buFont typeface="Wingdings" panose="05000000000000000000" pitchFamily="2" charset="2"/>
              <a:buChar char="§"/>
              <a:defRPr/>
            </a:pPr>
            <a:r>
              <a:rPr lang="es-ES" dirty="0">
                <a:solidFill>
                  <a:prstClr val="black"/>
                </a:solidFill>
              </a:rPr>
              <a:t>Para los importes del año fiscal 2024, consulte </a:t>
            </a:r>
            <a:r>
              <a:rPr lang="en-US" dirty="0">
                <a:solidFill>
                  <a:prstClr val="black"/>
                </a:solidFill>
              </a:rPr>
              <a:t> </a:t>
            </a:r>
            <a:r>
              <a:rPr lang="en-US" dirty="0">
                <a:solidFill>
                  <a:prstClr val="black"/>
                </a:solidFill>
                <a:hlinkClick r:id="rId4"/>
              </a:rPr>
              <a:t>federalregister.gov/documents/2022/12/05/2022-26390/federal-financial-participation-in-state-assistance-expenditures-federal-matching-shares-for</a:t>
            </a:r>
            <a:r>
              <a:rPr lang="en-US" dirty="0">
                <a:solidFill>
                  <a:prstClr val="black"/>
                </a:solidFill>
              </a:rPr>
              <a:t>.</a:t>
            </a:r>
          </a:p>
          <a:p>
            <a:pPr lvl="1" indent="-239713" defTabSz="1021679">
              <a:spcBef>
                <a:spcPts val="600"/>
              </a:spcBef>
              <a:buFont typeface="Arial" panose="020B0604020202020204" pitchFamily="34" charset="0"/>
              <a:buChar char="•"/>
              <a:defRPr/>
            </a:pPr>
            <a:endParaRPr lang="en-US" dirty="0"/>
          </a:p>
          <a:p>
            <a:pPr lvl="1" indent="-239713" defTabSz="1021679">
              <a:spcBef>
                <a:spcPts val="600"/>
              </a:spcBef>
              <a:buFont typeface="Arial" panose="020B0604020202020204" pitchFamily="34" charset="0"/>
              <a:buChar char="•"/>
              <a:defRPr/>
            </a:pPr>
            <a:endParaRPr lang="en-US" dirty="0"/>
          </a:p>
        </p:txBody>
      </p:sp>
    </p:spTree>
    <p:extLst>
      <p:ext uri="{BB962C8B-B14F-4D97-AF65-F5344CB8AC3E}">
        <p14:creationId xmlns:p14="http://schemas.microsoft.com/office/powerpoint/2010/main" val="319531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400424" y="3936491"/>
            <a:ext cx="6430682" cy="5580487"/>
          </a:xfrm>
        </p:spPr>
        <p:txBody>
          <a:bodyPr/>
          <a:lstStyle/>
          <a:p>
            <a:pPr defTabSz="1021679">
              <a:spcAft>
                <a:spcPts val="600"/>
              </a:spcAft>
              <a:defRPr/>
            </a:pPr>
            <a:r>
              <a:rPr lang="en-US" b="1" dirty="0" err="1">
                <a:solidFill>
                  <a:prstClr val="black"/>
                </a:solidFill>
                <a:cs typeface="Arial" panose="020B0604020202020204" pitchFamily="34" charset="0"/>
              </a:rPr>
              <a:t>Notas</a:t>
            </a:r>
            <a:r>
              <a:rPr lang="en-US" b="1" dirty="0">
                <a:solidFill>
                  <a:prstClr val="black"/>
                </a:solidFill>
                <a:cs typeface="Arial" panose="020B0604020202020204" pitchFamily="34" charset="0"/>
              </a:rPr>
              <a:t> del </a:t>
            </a:r>
            <a:r>
              <a:rPr lang="en-US" b="1" dirty="0" err="1">
                <a:solidFill>
                  <a:prstClr val="black"/>
                </a:solidFill>
                <a:cs typeface="Arial" panose="020B0604020202020204" pitchFamily="34" charset="0"/>
              </a:rPr>
              <a:t>presentador</a:t>
            </a:r>
            <a:r>
              <a:rPr lang="en-US" b="1" dirty="0">
                <a:solidFill>
                  <a:prstClr val="black"/>
                </a:solidFill>
                <a:cs typeface="Arial" panose="020B0604020202020204" pitchFamily="34" charset="0"/>
              </a:rPr>
              <a:t>/a</a:t>
            </a:r>
          </a:p>
          <a:p>
            <a:pPr defTabSz="1021679">
              <a:spcAft>
                <a:spcPts val="600"/>
              </a:spcAft>
              <a:defRPr/>
            </a:pPr>
            <a:r>
              <a:rPr lang="en-US" dirty="0">
                <a:solidFill>
                  <a:prstClr val="black"/>
                </a:solidFill>
              </a:rPr>
              <a:t>Dentro de </a:t>
            </a:r>
            <a:r>
              <a:rPr lang="en-US" dirty="0" err="1">
                <a:solidFill>
                  <a:prstClr val="black"/>
                </a:solidFill>
              </a:rPr>
              <a:t>amplias</a:t>
            </a:r>
            <a:r>
              <a:rPr lang="en-US" dirty="0">
                <a:solidFill>
                  <a:prstClr val="black"/>
                </a:solidFill>
              </a:rPr>
              <a:t> </a:t>
            </a:r>
            <a:r>
              <a:rPr lang="en-US" dirty="0" err="1">
                <a:solidFill>
                  <a:prstClr val="black"/>
                </a:solidFill>
              </a:rPr>
              <a:t>pautas</a:t>
            </a:r>
            <a:r>
              <a:rPr lang="en-US" dirty="0">
                <a:solidFill>
                  <a:prstClr val="black"/>
                </a:solidFill>
              </a:rPr>
              <a:t> federales, </a:t>
            </a:r>
            <a:r>
              <a:rPr lang="en-US" dirty="0" err="1">
                <a:solidFill>
                  <a:prstClr val="black"/>
                </a:solidFill>
              </a:rPr>
              <a:t>cada</a:t>
            </a:r>
            <a:r>
              <a:rPr lang="en-US" dirty="0">
                <a:solidFill>
                  <a:prstClr val="black"/>
                </a:solidFill>
              </a:rPr>
              <a:t> </a:t>
            </a:r>
            <a:r>
              <a:rPr lang="en-US" dirty="0" err="1">
                <a:solidFill>
                  <a:prstClr val="black"/>
                </a:solidFill>
              </a:rPr>
              <a:t>estado</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Desarrolla y opera su propio programa de Medicaid</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Desarrolla y mantiene un Plan Estatal de Medicaid que describe los servicios cubiertos, los requisitos de elegibilidad, los métodos de reembolso, y otros detalles. El plan estatal es un contrato entre los Centros de Servicios de Medicare y Medicaid (CMS, por sus siglas en inglés) y el estado, y los CMS aprueban cualquier enmienda que se le haga.</a:t>
            </a:r>
          </a:p>
          <a:p>
            <a:pPr marL="120650" indent="-120650" defTabSz="1021679">
              <a:spcAft>
                <a:spcPts val="600"/>
              </a:spcAft>
              <a:buFont typeface="Wingdings" panose="05000000000000000000" pitchFamily="2" charset="2"/>
              <a:buChar char="§"/>
              <a:defRPr/>
            </a:pPr>
            <a:r>
              <a:rPr lang="es-ES" dirty="0">
                <a:solidFill>
                  <a:prstClr val="black"/>
                </a:solidFill>
              </a:rPr>
              <a:t>Establece estándares de elegibilidad dentro de las pautas federales. Todos los estados deben ofrecer Medicaid a determinados grupos de población con ingresos limitados. Una persona que es elegible para Medicaid en un estado puede no serlo en otro</a:t>
            </a:r>
            <a:r>
              <a:rPr lang="en-US" dirty="0">
                <a:solidFill>
                  <a:prstClr val="black"/>
                </a:solidFill>
              </a:rPr>
              <a:t>. </a:t>
            </a:r>
          </a:p>
          <a:p>
            <a:pPr marL="120650" indent="-120650" defTabSz="1021679">
              <a:spcAft>
                <a:spcPts val="600"/>
              </a:spcAft>
              <a:buFont typeface="Wingdings" panose="05000000000000000000" pitchFamily="2" charset="2"/>
              <a:buChar char="§"/>
              <a:defRPr/>
            </a:pPr>
            <a:r>
              <a:rPr lang="es-ES" dirty="0">
                <a:solidFill>
                  <a:prstClr val="black"/>
                </a:solidFill>
              </a:rPr>
              <a:t>Determina el tipo, la cantidad, la duración y el alcance de los servicios cubiertos dentro de las pautas federales. Los servicios proporcionados por un estado pueden diferir considerablemente en la cantidad, la duración o el alcance de los servicios brindados en un estado similar o vecino</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Establece la tasa de pago por los servicios con la aprobación de CMS</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Evalúa las medidas de calidad de sus programas y considera opciones para mejorarla</a:t>
            </a:r>
            <a:r>
              <a:rPr lang="en-US" dirty="0">
                <a:solidFill>
                  <a:prstClr val="black"/>
                </a:solidFill>
              </a:rPr>
              <a:t>. </a:t>
            </a:r>
            <a:r>
              <a:rPr lang="en-US" dirty="0" err="1">
                <a:solidFill>
                  <a:prstClr val="black"/>
                </a:solidFill>
              </a:rPr>
              <a:t>Visite</a:t>
            </a:r>
            <a:r>
              <a:rPr lang="en-US" dirty="0">
                <a:solidFill>
                  <a:prstClr val="black"/>
                </a:solidFill>
              </a:rPr>
              <a:t> </a:t>
            </a:r>
            <a:r>
              <a:rPr lang="en-US" dirty="0">
                <a:solidFill>
                  <a:prstClr val="black"/>
                </a:solidFill>
                <a:hlinkClick r:id="rId3"/>
              </a:rPr>
              <a:t>Medicaid.gov/medicaid/quality-of-care/index.html</a:t>
            </a:r>
            <a:r>
              <a:rPr lang="en-US" dirty="0">
                <a:solidFill>
                  <a:prstClr val="black"/>
                </a:solidFill>
              </a:rPr>
              <a:t> </a:t>
            </a:r>
            <a:r>
              <a:rPr lang="es-ES" dirty="0">
                <a:solidFill>
                  <a:prstClr val="black"/>
                </a:solidFill>
              </a:rPr>
              <a:t>para ver el progreso de estado en la información sobre las medidas Conjuntos Básicos para Niños y Adultos y el desempeño específico del estado con respecto a las medidas</a:t>
            </a:r>
            <a:r>
              <a:rPr lang="en-US" dirty="0"/>
              <a:t>.</a:t>
            </a:r>
            <a:r>
              <a:rPr lang="en-US" dirty="0">
                <a:solidFill>
                  <a:prstClr val="black"/>
                </a:solidFill>
              </a:rPr>
              <a:t> </a:t>
            </a:r>
            <a:br>
              <a:rPr lang="en-US" dirty="0">
                <a:solidFill>
                  <a:prstClr val="black"/>
                </a:solidFill>
              </a:rPr>
            </a:br>
            <a:r>
              <a:rPr lang="en-US" b="1" dirty="0">
                <a:solidFill>
                  <a:prstClr val="black"/>
                </a:solidFill>
              </a:rPr>
              <a:t>NOTA:</a:t>
            </a:r>
            <a:r>
              <a:rPr lang="en-US" dirty="0">
                <a:solidFill>
                  <a:prstClr val="black"/>
                </a:solidFill>
              </a:rPr>
              <a:t> </a:t>
            </a:r>
            <a:r>
              <a:rPr lang="es-ES" dirty="0">
                <a:solidFill>
                  <a:prstClr val="black"/>
                </a:solidFill>
              </a:rPr>
              <a:t>A partir de 2024, los estados deberán informar sobre un conjunto de medidas de calidad. Para ver más información, consulte la Regla 2440-P propuesta por los CMS</a:t>
            </a:r>
            <a:r>
              <a:rPr lang="en-US" dirty="0">
                <a:solidFill>
                  <a:prstClr val="black"/>
                </a:solidFill>
              </a:rPr>
              <a:t> </a:t>
            </a:r>
            <a:r>
              <a:rPr lang="en-US" dirty="0">
                <a:solidFill>
                  <a:prstClr val="black"/>
                </a:solidFill>
                <a:hlinkClick r:id="rId4"/>
              </a:rPr>
              <a:t>federalregister.gov/documents/2022/08/22/2022-17810/medicaid-program-and-chip-mandatory-medicaid-and-childrens-health-insurance-program-chip-core-set</a:t>
            </a:r>
            <a:r>
              <a:rPr lang="en-US" dirty="0">
                <a:solidFill>
                  <a:prstClr val="black"/>
                </a:solidFill>
              </a:rPr>
              <a:t> y </a:t>
            </a:r>
            <a:r>
              <a:rPr lang="en-US" dirty="0">
                <a:solidFill>
                  <a:prstClr val="black"/>
                </a:solidFill>
                <a:hlinkClick r:id="rId5"/>
              </a:rPr>
              <a:t>CMS.gov/newsroom/press-releases/cms-releases-proposed-rule-improve-medicaid-chip-quality-reporting-across-states</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s-ES" dirty="0">
                <a:solidFill>
                  <a:prstClr val="black"/>
                </a:solidFill>
              </a:rPr>
              <a:t>Se asocia con CMS para administrar su programa</a:t>
            </a:r>
            <a:r>
              <a:rPr lang="en-US" dirty="0">
                <a:solidFill>
                  <a:prstClr val="black"/>
                </a:solidFill>
              </a:rPr>
              <a:t>.</a:t>
            </a:r>
          </a:p>
          <a:p>
            <a:pPr marL="120650" indent="-120650" defTabSz="1021679">
              <a:spcAft>
                <a:spcPts val="600"/>
              </a:spcAft>
              <a:buFont typeface="Wingdings" panose="05000000000000000000" pitchFamily="2" charset="2"/>
              <a:buChar char="§"/>
              <a:defRPr/>
            </a:pPr>
            <a:r>
              <a:rPr lang="es-ES" dirty="0">
                <a:solidFill>
                  <a:prstClr val="black"/>
                </a:solidFill>
              </a:rPr>
              <a:t>Puede modificar sus estándares de elegibilidad, servicios cubiertos, y pago de tasas de Medicare en cualquier momento del año, sujeto a la aprobación de los CMS</a:t>
            </a:r>
            <a:r>
              <a:rPr lang="en-US" dirty="0">
                <a:solidFill>
                  <a:prstClr val="black"/>
                </a:solidFill>
              </a:rPr>
              <a:t>.</a:t>
            </a:r>
          </a:p>
          <a:p>
            <a:endParaRPr lang="en-US" dirty="0"/>
          </a:p>
        </p:txBody>
      </p:sp>
    </p:spTree>
    <p:extLst>
      <p:ext uri="{BB962C8B-B14F-4D97-AF65-F5344CB8AC3E}">
        <p14:creationId xmlns:p14="http://schemas.microsoft.com/office/powerpoint/2010/main" val="631595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731520"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388785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7028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8153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7069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59574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84100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14592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3125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6784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56549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1361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731520" y="4389120"/>
            <a:ext cx="10515600" cy="929286"/>
          </a:xfrm>
        </p:spPr>
        <p:txBody>
          <a:bodyPr>
            <a:normAutofit/>
          </a:bodyPr>
          <a:lstStyle>
            <a:lvl1pPr algn="l">
              <a:defRPr sz="4000" b="1" i="0">
                <a:solidFill>
                  <a:srgbClr val="00539A"/>
                </a:solidFill>
                <a:latin typeface="Arial Black" panose="020B0A04020102020204" pitchFamily="34" charset="0"/>
                <a:cs typeface="Arial" panose="020B0604020202020204" pitchFamily="34" charset="0"/>
              </a:defRPr>
            </a:lvl1pPr>
          </a:lstStyle>
          <a:p>
            <a:r>
              <a:rPr lang="en-US" dirty="0"/>
              <a:t>Click to add Title</a:t>
            </a:r>
          </a:p>
        </p:txBody>
      </p:sp>
      <p:sp>
        <p:nvSpPr>
          <p:cNvPr id="5" name="Title 6">
            <a:extLst>
              <a:ext uri="{FF2B5EF4-FFF2-40B4-BE49-F238E27FC236}">
                <a16:creationId xmlns:a16="http://schemas.microsoft.com/office/drawing/2014/main" id="{90EF8263-CE89-496D-BBDF-447E531E59B2}"/>
              </a:ext>
            </a:extLst>
          </p:cNvPr>
          <p:cNvSpPr txBox="1">
            <a:spLocks/>
          </p:cNvSpPr>
          <p:nvPr userDrawn="1"/>
        </p:nvSpPr>
        <p:spPr>
          <a:xfrm>
            <a:off x="731520" y="5116241"/>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A04020102020204" pitchFamily="34" charset="0"/>
                <a:ea typeface="+mj-ea"/>
                <a:cs typeface="Arial" panose="020B0604020202020204" pitchFamily="34" charset="0"/>
              </a:defRPr>
            </a:lvl1pPr>
          </a:lstStyle>
          <a:p>
            <a:r>
              <a:rPr lang="en-US" sz="3600" dirty="0">
                <a:latin typeface="Arial" panose="020B0604020202020204" pitchFamily="34" charset="0"/>
                <a:cs typeface="Arial" panose="020B0604020202020204" pitchFamily="34" charset="0"/>
              </a:rPr>
              <a:t>Subtitle</a:t>
            </a:r>
          </a:p>
        </p:txBody>
      </p:sp>
    </p:spTree>
    <p:extLst>
      <p:ext uri="{BB962C8B-B14F-4D97-AF65-F5344CB8AC3E}">
        <p14:creationId xmlns:p14="http://schemas.microsoft.com/office/powerpoint/2010/main" val="356598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98286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6651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8009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85817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84162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6609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69994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6268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Mayo de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10000" y="6492239"/>
            <a:ext cx="4572000" cy="365125"/>
          </a:xfrm>
        </p:spPr>
        <p:txBody>
          <a:bodyPr/>
          <a:lstStyle>
            <a:lvl1pPr>
              <a:defRPr>
                <a:solidFill>
                  <a:schemeClr val="bg1"/>
                </a:solidFill>
              </a:defRPr>
            </a:lvl1pPr>
          </a:lstStyle>
          <a:p>
            <a:r>
              <a:rPr lang="es-ES" dirty="0"/>
              <a:t>Medicaid y el Programa de Seguro Médico para Niños (CHIP, por sus siglas en inglés)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extLst>
      <p:ext uri="{BB962C8B-B14F-4D97-AF65-F5344CB8AC3E}">
        <p14:creationId xmlns:p14="http://schemas.microsoft.com/office/powerpoint/2010/main" val="729624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Mayo de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36583" y="6492240"/>
            <a:ext cx="45720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Medicaid y el Programa de Seguro Médico para Niños (CHIP, por sus siglas en inglés)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Countdown timer: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Countdown timer: </a:t>
            </a:r>
            <a:r>
              <a:rPr kumimoji="0" lang="en-US" sz="2400" b="0" i="0" u="none" strike="noStrike" kern="1200" cap="none" spc="0" normalizeH="0" baseline="0" noProof="0" dirty="0">
                <a:ln>
                  <a:noFill/>
                </a:ln>
                <a:solidFill>
                  <a:srgbClr val="00529B"/>
                </a:solidFill>
                <a:effectLst/>
                <a:uLnTx/>
                <a:uFillTx/>
                <a:latin typeface="Calibri" panose="020F0502020204030204"/>
                <a:ea typeface="+mn-ea"/>
                <a:cs typeface="+mn-cs"/>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041386"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E7DEFB0-F6E7-4207-9F7F-BD8DF7B6623F}"/>
              </a:ext>
            </a:extLst>
          </p:cNvPr>
          <p:cNvSpPr txBox="1"/>
          <p:nvPr userDrawn="1"/>
        </p:nvSpPr>
        <p:spPr>
          <a:xfrm>
            <a:off x="1770673" y="4836789"/>
            <a:ext cx="980753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29B"/>
                </a:solidFill>
                <a:latin typeface="Arial" panose="020B0604020202020204" pitchFamily="34" charset="0"/>
                <a:cs typeface="Arial" panose="020B0604020202020204" pitchFamily="34" charset="0"/>
              </a:rPr>
              <a:t>Cuenta regresiva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timer: </a:t>
            </a:r>
            <a:r>
              <a:rPr lang="es-US" sz="2000" dirty="0">
                <a:solidFill>
                  <a:srgbClr val="00529B"/>
                </a:solidFill>
                <a:latin typeface="Arial" panose="020B0604020202020204" pitchFamily="34" charset="0"/>
                <a:cs typeface="Arial" panose="020B0604020202020204" pitchFamily="34" charset="0"/>
              </a:rPr>
              <a:t>Conteste la pregunta antes de que la barra desaparezca.</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731520"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231138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509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517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517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13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132"/>
            <a:ext cx="2743200" cy="365125"/>
          </a:xfrm>
        </p:spPr>
        <p:txBody>
          <a:bodyPr/>
          <a:lstStyle/>
          <a:p>
            <a:r>
              <a:rPr lang="en-US" dirty="0"/>
              <a:t>Mayo de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132"/>
            <a:ext cx="4114800" cy="365125"/>
          </a:xfrm>
        </p:spPr>
        <p:txBody>
          <a:bodyPr/>
          <a:lstStyle/>
          <a:p>
            <a:r>
              <a:rPr lang="es-ES" dirty="0"/>
              <a:t>Medicaid y el Programa de Seguro Médico para Niños (CHIP, por sus siglas en inglés)</a:t>
            </a:r>
            <a:endParaRPr lang="en-US" dirty="0"/>
          </a:p>
        </p:txBody>
      </p:sp>
    </p:spTree>
    <p:extLst>
      <p:ext uri="{BB962C8B-B14F-4D97-AF65-F5344CB8AC3E}">
        <p14:creationId xmlns:p14="http://schemas.microsoft.com/office/powerpoint/2010/main" val="1411551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0976"/>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Mayo de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810000" y="6476486"/>
            <a:ext cx="4572000" cy="365125"/>
          </a:xfrm>
        </p:spPr>
        <p:txBody>
          <a:bodyPr/>
          <a:lstStyle>
            <a:lvl1pPr>
              <a:defRPr>
                <a:solidFill>
                  <a:schemeClr val="accent1">
                    <a:lumMod val="60000"/>
                    <a:lumOff val="40000"/>
                  </a:schemeClr>
                </a:solidFill>
              </a:defRPr>
            </a:lvl1pPr>
          </a:lstStyle>
          <a:p>
            <a:r>
              <a:rPr lang="es-ES" dirty="0"/>
              <a:t>Medicaid y el Programa de Seguro Médico para Niños (CHIP, por sus siglas en inglés)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0976"/>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dirty="0"/>
              <a:t>Mayo de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810000" y="6492240"/>
            <a:ext cx="4572000" cy="365125"/>
          </a:xfrm>
        </p:spPr>
        <p:txBody>
          <a:bodyPr/>
          <a:lstStyle/>
          <a:p>
            <a:r>
              <a:rPr lang="es-ES" dirty="0"/>
              <a:t>Medicaid y el Programa de Seguro Médico para Niños (CHIP, por sus siglas en inglés)</a:t>
            </a:r>
            <a:endParaRPr lang="en-US" dirty="0"/>
          </a:p>
        </p:txBody>
      </p:sp>
    </p:spTree>
    <p:extLst>
      <p:ext uri="{BB962C8B-B14F-4D97-AF65-F5344CB8AC3E}">
        <p14:creationId xmlns:p14="http://schemas.microsoft.com/office/powerpoint/2010/main" val="3978985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o yellow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dirty="0"/>
              <a:t>Mayo de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810000" y="6492240"/>
            <a:ext cx="4572000" cy="365125"/>
          </a:xfrm>
        </p:spPr>
        <p:txBody>
          <a:bodyPr/>
          <a:lstStyle/>
          <a:p>
            <a:r>
              <a:rPr lang="es-ES" dirty="0"/>
              <a:t>Medicaid y el Programa de Seguro Médico para Niños (CHIP, por sus siglas en inglés)</a:t>
            </a:r>
            <a:endParaRPr lang="en-US" dirty="0"/>
          </a:p>
        </p:txBody>
      </p:sp>
    </p:spTree>
    <p:extLst>
      <p:ext uri="{BB962C8B-B14F-4D97-AF65-F5344CB8AC3E}">
        <p14:creationId xmlns:p14="http://schemas.microsoft.com/office/powerpoint/2010/main" val="2181245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Mayo de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s-ES" dirty="0"/>
              <a:t>Medicaid y el Programa de Seguro Médico para Niños (CHIP, por sus siglas en inglés)</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extLst>
      <p:ext uri="{BB962C8B-B14F-4D97-AF65-F5344CB8AC3E}">
        <p14:creationId xmlns:p14="http://schemas.microsoft.com/office/powerpoint/2010/main" val="221793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itle Slide 2 w/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731520" y="438912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923F324C-0945-4F35-B6AB-204A885776CB}"/>
              </a:ext>
            </a:extLst>
          </p:cNvPr>
          <p:cNvSpPr txBox="1">
            <a:spLocks/>
          </p:cNvSpPr>
          <p:nvPr userDrawn="1"/>
        </p:nvSpPr>
        <p:spPr>
          <a:xfrm>
            <a:off x="731520" y="512064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dirty="0">
                <a:latin typeface="Arial" panose="020B0604020202020204" pitchFamily="34" charset="0"/>
                <a:cs typeface="Arial" panose="020B0604020202020204" pitchFamily="34" charset="0"/>
              </a:rPr>
              <a:t>Subtitle</a:t>
            </a:r>
          </a:p>
        </p:txBody>
      </p:sp>
    </p:spTree>
    <p:extLst>
      <p:ext uri="{BB962C8B-B14F-4D97-AF65-F5344CB8AC3E}">
        <p14:creationId xmlns:p14="http://schemas.microsoft.com/office/powerpoint/2010/main" val="302928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361116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3180981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08996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3563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846620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329514"/>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Mayo de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s-ES" dirty="0"/>
              <a:t>Medicaid y el Programa de Seguro Médico para Niños (CHIP, por sus siglas en inglés)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5097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60" r:id="rId3"/>
    <p:sldLayoutId id="2147483696" r:id="rId4"/>
    <p:sldLayoutId id="2147483697" r:id="rId5"/>
    <p:sldLayoutId id="2147483698" r:id="rId6"/>
    <p:sldLayoutId id="2147483699" r:id="rId7"/>
    <p:sldLayoutId id="2147483651"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65" r:id="rId28"/>
    <p:sldLayoutId id="2147483691" r:id="rId29"/>
    <p:sldLayoutId id="2147483692" r:id="rId30"/>
    <p:sldLayoutId id="2147483654" r:id="rId31"/>
    <p:sldLayoutId id="2147483693" r:id="rId32"/>
    <p:sldLayoutId id="2147483694" r:id="rId33"/>
    <p:sldLayoutId id="2147483700" r:id="rId34"/>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1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18.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2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8" Type="http://schemas.openxmlformats.org/officeDocument/2006/relationships/hyperlink" Target="https://www.healthcare.gov/marketplace-in-your-state/" TargetMode="External"/><Relationship Id="rId3" Type="http://schemas.openxmlformats.org/officeDocument/2006/relationships/notesSlide" Target="../notesSlides/notesSlide18.xml"/><Relationship Id="rId7" Type="http://schemas.openxmlformats.org/officeDocument/2006/relationships/hyperlink" Target="https://www.cuidadodesalud.gov/es/" TargetMode="External"/><Relationship Id="rId2" Type="http://schemas.openxmlformats.org/officeDocument/2006/relationships/slideLayout" Target="../slideLayouts/slideLayout31.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1.xml"/><Relationship Id="rId1" Type="http://schemas.openxmlformats.org/officeDocument/2006/relationships/tags" Target="../tags/tag2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2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ags" Target="../tags/tag32.xml"/><Relationship Id="rId4" Type="http://schemas.openxmlformats.org/officeDocument/2006/relationships/hyperlink" Target="https://www.cuidadodesalud.gov/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3.xml"/><Relationship Id="rId1" Type="http://schemas.openxmlformats.org/officeDocument/2006/relationships/tags" Target="../tags/tag35.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4.xml"/><Relationship Id="rId1" Type="http://schemas.openxmlformats.org/officeDocument/2006/relationships/tags" Target="../tags/tag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4.xml"/><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tags" Target="../tags/tag38.xml"/><Relationship Id="rId6" Type="http://schemas.openxmlformats.org/officeDocument/2006/relationships/hyperlink" Target="https://www.medicaid.gov/resources-for-states/coronavirus-disease-2019-covid-19/unwinding-and-returning-regular-operations-after-covid-19/index.html" TargetMode="External"/><Relationship Id="rId5" Type="http://schemas.openxmlformats.org/officeDocument/2006/relationships/hyperlink" Target="https://www.medicare.gov/sign-up-change-plans/joining-a-health-or-drug-plan/special-circumstances-special-enrollment-periods" TargetMode="External"/><Relationship Id="rId4" Type="http://schemas.openxmlformats.org/officeDocument/2006/relationships/hyperlink" Target="https://www.healthcare.gov/medicaid-chip/transfer-to-marketplace/"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4.xml"/><Relationship Id="rId1" Type="http://schemas.openxmlformats.org/officeDocument/2006/relationships/tags" Target="../tags/tag3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1.xml"/><Relationship Id="rId1" Type="http://schemas.openxmlformats.org/officeDocument/2006/relationships/tags" Target="../tags/tag4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4.xml"/><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1.xml"/><Relationship Id="rId1" Type="http://schemas.openxmlformats.org/officeDocument/2006/relationships/tags" Target="../tags/tag4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1.xml"/><Relationship Id="rId1" Type="http://schemas.openxmlformats.org/officeDocument/2006/relationships/tags" Target="../tags/tag45.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1.xml"/><Relationship Id="rId1" Type="http://schemas.openxmlformats.org/officeDocument/2006/relationships/tags" Target="../tags/tag46.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4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1.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1.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1.xml"/><Relationship Id="rId1" Type="http://schemas.openxmlformats.org/officeDocument/2006/relationships/tags" Target="../tags/tag5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1.xml"/><Relationship Id="rId1" Type="http://schemas.openxmlformats.org/officeDocument/2006/relationships/tags" Target="../tags/tag5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3.xml"/><Relationship Id="rId1" Type="http://schemas.openxmlformats.org/officeDocument/2006/relationships/tags" Target="../tags/tag5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53.xml"/><Relationship Id="rId5" Type="http://schemas.openxmlformats.org/officeDocument/2006/relationships/image" Target="../media/image41.jp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1.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4.xml"/><Relationship Id="rId1" Type="http://schemas.openxmlformats.org/officeDocument/2006/relationships/tags" Target="../tags/tag55.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4.xml"/><Relationship Id="rId1" Type="http://schemas.openxmlformats.org/officeDocument/2006/relationships/tags" Target="../tags/tag56.xml"/><Relationship Id="rId5" Type="http://schemas.openxmlformats.org/officeDocument/2006/relationships/image" Target="../media/image44.sv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9.xml"/><Relationship Id="rId1" Type="http://schemas.openxmlformats.org/officeDocument/2006/relationships/tags" Target="../tags/tag5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6.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1.xml"/><Relationship Id="rId1" Type="http://schemas.openxmlformats.org/officeDocument/2006/relationships/tags" Target="../tags/tag5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1.xml"/><Relationship Id="rId1" Type="http://schemas.openxmlformats.org/officeDocument/2006/relationships/tags" Target="../tags/tag60.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1.xml"/><Relationship Id="rId1" Type="http://schemas.openxmlformats.org/officeDocument/2006/relationships/tags" Target="../tags/tag61.xml"/><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1.xml"/><Relationship Id="rId1" Type="http://schemas.openxmlformats.org/officeDocument/2006/relationships/tags" Target="../tags/tag6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1.xml"/><Relationship Id="rId1" Type="http://schemas.openxmlformats.org/officeDocument/2006/relationships/tags" Target="../tags/tag6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1.xml"/><Relationship Id="rId1" Type="http://schemas.openxmlformats.org/officeDocument/2006/relationships/tags" Target="../tags/tag6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9.xml"/><Relationship Id="rId1" Type="http://schemas.openxmlformats.org/officeDocument/2006/relationships/tags" Target="../tags/tag6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1.xml"/><Relationship Id="rId1" Type="http://schemas.openxmlformats.org/officeDocument/2006/relationships/tags" Target="../tags/tag6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1.xml"/><Relationship Id="rId1" Type="http://schemas.openxmlformats.org/officeDocument/2006/relationships/tags" Target="../tags/tag6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1.xml"/><Relationship Id="rId1" Type="http://schemas.openxmlformats.org/officeDocument/2006/relationships/tags" Target="../tags/tag68.xml"/></Relationships>
</file>

<file path=ppt/slides/_rels/slide6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64.xml"/><Relationship Id="rId7" Type="http://schemas.openxmlformats.org/officeDocument/2006/relationships/image" Target="../media/image50.png"/><Relationship Id="rId2" Type="http://schemas.openxmlformats.org/officeDocument/2006/relationships/slideLayout" Target="../slideLayouts/slideLayout31.xml"/><Relationship Id="rId1" Type="http://schemas.openxmlformats.org/officeDocument/2006/relationships/tags" Target="../tags/tag6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1.xml"/><Relationship Id="rId1" Type="http://schemas.openxmlformats.org/officeDocument/2006/relationships/tags" Target="../tags/tag7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1.xml"/><Relationship Id="rId1" Type="http://schemas.openxmlformats.org/officeDocument/2006/relationships/tags" Target="../tags/tag71.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1.xml"/><Relationship Id="rId1" Type="http://schemas.openxmlformats.org/officeDocument/2006/relationships/tags" Target="../tags/tag7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ags" Target="../tags/tag73.xml"/></Relationships>
</file>

<file path=ppt/slides/_rels/slide69.xml.rels><?xml version="1.0" encoding="UTF-8" standalone="yes"?>
<Relationships xmlns="http://schemas.openxmlformats.org/package/2006/relationships"><Relationship Id="rId8" Type="http://schemas.openxmlformats.org/officeDocument/2006/relationships/hyperlink" Target="https://espanol.insurekidsnow.gov/" TargetMode="External"/><Relationship Id="rId13" Type="http://schemas.openxmlformats.org/officeDocument/2006/relationships/hyperlink" Target="http://aspe.hhs.gov/health/fmap.cfm" TargetMode="External"/><Relationship Id="rId3" Type="http://schemas.openxmlformats.org/officeDocument/2006/relationships/notesSlide" Target="../notesSlides/notesSlide69.xml"/><Relationship Id="rId7" Type="http://schemas.openxmlformats.org/officeDocument/2006/relationships/hyperlink" Target="https://www.medicaid.gov/chip/index.html" TargetMode="External"/><Relationship Id="rId12" Type="http://schemas.openxmlformats.org/officeDocument/2006/relationships/hyperlink" Target="https://www.medicaid.gov/about-us/contact-us/contact-us.html" TargetMode="External"/><Relationship Id="rId2" Type="http://schemas.openxmlformats.org/officeDocument/2006/relationships/slideLayout" Target="../slideLayouts/slideLayout33.xml"/><Relationship Id="rId16" Type="http://schemas.openxmlformats.org/officeDocument/2006/relationships/hyperlink" Target="https://www.federalregister.gov/documents/2022/12/05/2022-26390/federal-financial-participation-in-state-assistance-expenditures-federal-matching-shares-for" TargetMode="External"/><Relationship Id="rId1" Type="http://schemas.openxmlformats.org/officeDocument/2006/relationships/tags" Target="../tags/tag74.xml"/><Relationship Id="rId6" Type="http://schemas.openxmlformats.org/officeDocument/2006/relationships/hyperlink" Target="https://www.medicaid.gov/resources-for-states/coronavirus-disease-2019-covid-19/unwinding-and-returning-regular-operations-after-covid-19/index.html" TargetMode="External"/><Relationship Id="rId11" Type="http://schemas.openxmlformats.org/officeDocument/2006/relationships/hyperlink" Target="https://www.medicare.gov/your-medicare-costs/get-help-paying-costs" TargetMode="External"/><Relationship Id="rId5" Type="http://schemas.openxmlformats.org/officeDocument/2006/relationships/hyperlink" Target="https://www.medicaid.gov/" TargetMode="External"/><Relationship Id="rId15" Type="http://schemas.openxmlformats.org/officeDocument/2006/relationships/hyperlink" Target="https://www.federalregister.gov/documents/2021/11/26/2021-25798/federal-financial-participation-in-state-assistance-expenditures-federal-matching-shares-for" TargetMode="External"/><Relationship Id="rId10" Type="http://schemas.openxmlformats.org/officeDocument/2006/relationships/hyperlink" Target="https://www.healthcare.gov/" TargetMode="External"/><Relationship Id="rId4" Type="http://schemas.openxmlformats.org/officeDocument/2006/relationships/hyperlink" Target="https://www.cms.gov/" TargetMode="External"/><Relationship Id="rId9" Type="http://schemas.openxmlformats.org/officeDocument/2006/relationships/hyperlink" Target="https://www.insurekidsnow.gov/outreach-tool-library/index.html" TargetMode="External"/><Relationship Id="rId14" Type="http://schemas.openxmlformats.org/officeDocument/2006/relationships/hyperlink" Target="https://www.kff.org/medicaid/state-indicator/federal-matching-rate-and-multiplier/?activeTab=map&amp;currentTimeframe=0&amp;selectedDistributions=fmap-percentage&amp;sortModel=%7b%22colId%22:%22Location%22,%22sort%22:%22asc%22%7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8" Type="http://schemas.openxmlformats.org/officeDocument/2006/relationships/hyperlink" Target="mailto:info@shiphelp.org" TargetMode="External"/><Relationship Id="rId3" Type="http://schemas.openxmlformats.org/officeDocument/2006/relationships/notesSlide" Target="../notesSlides/notesSlide70.xml"/><Relationship Id="rId7" Type="http://schemas.openxmlformats.org/officeDocument/2006/relationships/hyperlink" Target="https://www.shiphelp.org/" TargetMode="External"/><Relationship Id="rId12" Type="http://schemas.openxmlformats.org/officeDocument/2006/relationships/image" Target="../media/image53.png"/><Relationship Id="rId2" Type="http://schemas.openxmlformats.org/officeDocument/2006/relationships/slideLayout" Target="../slideLayouts/slideLayout33.xml"/><Relationship Id="rId1" Type="http://schemas.openxmlformats.org/officeDocument/2006/relationships/tags" Target="../tags/tag75.xml"/><Relationship Id="rId6" Type="http://schemas.openxmlformats.org/officeDocument/2006/relationships/hyperlink" Target="https://www.medicaid.gov/about-us/beneficiary-resources/index.html" TargetMode="External"/><Relationship Id="rId11" Type="http://schemas.openxmlformats.org/officeDocument/2006/relationships/hyperlink" Target="https://www.ssa.gov/" TargetMode="External"/><Relationship Id="rId5" Type="http://schemas.openxmlformats.org/officeDocument/2006/relationships/hyperlink" Target="https://www.medicaid.gov/state-overviews/index.html" TargetMode="External"/><Relationship Id="rId10" Type="http://schemas.openxmlformats.org/officeDocument/2006/relationships/hyperlink" Target="https://content.naic.org/state-insurance-departments" TargetMode="External"/><Relationship Id="rId4" Type="http://schemas.openxmlformats.org/officeDocument/2006/relationships/hyperlink" Target="https://www.cuidadodesalud.gov/es/medicaid-chip/medicaid-expansion-and-you/" TargetMode="External"/><Relationship Id="rId9" Type="http://schemas.openxmlformats.org/officeDocument/2006/relationships/hyperlink" Target="https://www.medicare.gov/talk-to-someone"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medicaid.gov/medicaid/outreach-tools/supporting-enrollment-efforts/index.html" TargetMode="External"/><Relationship Id="rId3" Type="http://schemas.openxmlformats.org/officeDocument/2006/relationships/notesSlide" Target="../notesSlides/notesSlide71.xml"/><Relationship Id="rId7" Type="http://schemas.openxmlformats.org/officeDocument/2006/relationships/hyperlink" Target="https://www.medicaid.gov/federal-policy-guidance/downloads/cib011923.pdf" TargetMode="External"/><Relationship Id="rId2" Type="http://schemas.openxmlformats.org/officeDocument/2006/relationships/slideLayout" Target="../slideLayouts/slideLayout33.xml"/><Relationship Id="rId1" Type="http://schemas.openxmlformats.org/officeDocument/2006/relationships/tags" Target="../tags/tag76.xml"/><Relationship Id="rId6" Type="http://schemas.openxmlformats.org/officeDocument/2006/relationships/hyperlink" Target="https://www.medicaid.gov/medicaid/enrollment-strategies/medicaid-and-chip-coverage-lawfully-residing-children-pregnant-women" TargetMode="External"/><Relationship Id="rId5" Type="http://schemas.openxmlformats.org/officeDocument/2006/relationships/hyperlink" Target="https://www.insurekidsnow.gov/outreach-tool-library/index.html" TargetMode="External"/><Relationship Id="rId4" Type="http://schemas.openxmlformats.org/officeDocument/2006/relationships/hyperlink" Target="https://www.cms.gov/Regulations-and-Guidance/guidance/Manuals/Paper-Based-Manuals-Items/CMS021927.html"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3.xml"/><Relationship Id="rId1" Type="http://schemas.openxmlformats.org/officeDocument/2006/relationships/tags" Target="../tags/tag7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3.xml"/><Relationship Id="rId1" Type="http://schemas.openxmlformats.org/officeDocument/2006/relationships/tags" Target="../tags/tag7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3.xml"/><Relationship Id="rId1" Type="http://schemas.openxmlformats.org/officeDocument/2006/relationships/tags" Target="../tags/tag7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3.xml"/><Relationship Id="rId1" Type="http://schemas.openxmlformats.org/officeDocument/2006/relationships/tags" Target="../tags/tag8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1.xml"/><Relationship Id="rId1" Type="http://schemas.openxmlformats.org/officeDocument/2006/relationships/tags" Target="../tags/tag8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1.xml"/><Relationship Id="rId1" Type="http://schemas.openxmlformats.org/officeDocument/2006/relationships/tags" Target="../tags/tag8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2.xml"/><Relationship Id="rId1" Type="http://schemas.openxmlformats.org/officeDocument/2006/relationships/tags" Target="../tags/tag83.xml"/></Relationships>
</file>

<file path=ppt/slides/_rels/slide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9.xml"/><Relationship Id="rId7" Type="http://schemas.openxmlformats.org/officeDocument/2006/relationships/image" Target="../media/image55.png"/><Relationship Id="rId2" Type="http://schemas.openxmlformats.org/officeDocument/2006/relationships/slideLayout" Target="../slideLayouts/slideLayout31.xml"/><Relationship Id="rId1" Type="http://schemas.openxmlformats.org/officeDocument/2006/relationships/tags" Target="../tags/tag84.xml"/><Relationship Id="rId6" Type="http://schemas.openxmlformats.org/officeDocument/2006/relationships/hyperlink" Target="mailto:training@cms.hhs.gov" TargetMode="External"/><Relationship Id="rId5" Type="http://schemas.openxmlformats.org/officeDocument/2006/relationships/image" Target="../media/image54.png"/><Relationship Id="rId4" Type="http://schemas.openxmlformats.org/officeDocument/2006/relationships/hyperlink" Target="https://cmsnationaltrainingprogram.cms.go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13.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5" y="4633100"/>
            <a:ext cx="11136491" cy="929286"/>
          </a:xfrm>
        </p:spPr>
        <p:txBody>
          <a:bodyPr>
            <a:noAutofit/>
          </a:bodyPr>
          <a:lstStyle/>
          <a:p>
            <a:r>
              <a:rPr lang="es-ES" sz="3700" dirty="0"/>
              <a:t>Medicaid y el Programa de Seguro Médico para Niños (CHIP, por sus siglas en inglés)</a:t>
            </a:r>
            <a:endParaRPr lang="en-US" sz="3700" dirty="0"/>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La Agencia Estatal Única de Medicaid</a:t>
            </a:r>
            <a:endParaRPr lang="en-US" dirty="0"/>
          </a:p>
        </p:txBody>
      </p:sp>
      <p:sp>
        <p:nvSpPr>
          <p:cNvPr id="5" name="Content Placeholder 4"/>
          <p:cNvSpPr>
            <a:spLocks noGrp="1"/>
          </p:cNvSpPr>
          <p:nvPr>
            <p:ph sz="quarter" idx="13"/>
          </p:nvPr>
        </p:nvSpPr>
        <p:spPr>
          <a:xfrm>
            <a:off x="838200" y="1387983"/>
            <a:ext cx="5855563" cy="4667250"/>
          </a:xfrm>
        </p:spPr>
        <p:txBody>
          <a:bodyPr>
            <a:normAutofit/>
          </a:bodyPr>
          <a:lstStyle/>
          <a:p>
            <a:pPr marL="548640" lvl="0" defTabSz="685800"/>
            <a:r>
              <a:rPr lang="es-ES" sz="2400" dirty="0"/>
              <a:t>Administra o supervisa la administración de su programa </a:t>
            </a:r>
            <a:br>
              <a:rPr lang="es-ES" sz="2400" dirty="0"/>
            </a:br>
            <a:r>
              <a:rPr lang="es-ES" sz="2400" dirty="0"/>
              <a:t>de Medicaid</a:t>
            </a:r>
            <a:r>
              <a:rPr lang="en-US" sz="2400" dirty="0"/>
              <a:t> </a:t>
            </a:r>
          </a:p>
          <a:p>
            <a:pPr marL="548640" lvl="0" defTabSz="685800"/>
            <a:r>
              <a:rPr lang="es-ES" sz="2400" dirty="0"/>
              <a:t>Los nombres de las oficinas locales pueden variar, por ejemplo</a:t>
            </a:r>
            <a:r>
              <a:rPr lang="en-US" sz="2400" dirty="0"/>
              <a:t>:</a:t>
            </a:r>
          </a:p>
          <a:p>
            <a:pPr marL="822960" lvl="1" defTabSz="685800">
              <a:spcAft>
                <a:spcPts val="1200"/>
              </a:spcAft>
            </a:pPr>
            <a:r>
              <a:rPr lang="es-US" sz="2000" dirty="0"/>
              <a:t>Servicios Sociales</a:t>
            </a:r>
          </a:p>
          <a:p>
            <a:pPr marL="822960" lvl="1" defTabSz="685800">
              <a:spcAft>
                <a:spcPts val="1200"/>
              </a:spcAft>
            </a:pPr>
            <a:r>
              <a:rPr lang="es-US" sz="2000" dirty="0"/>
              <a:t>Asistencia Pública</a:t>
            </a:r>
          </a:p>
          <a:p>
            <a:pPr marL="822960" lvl="1" defTabSz="685800">
              <a:spcAft>
                <a:spcPts val="1200"/>
              </a:spcAft>
            </a:pPr>
            <a:r>
              <a:rPr lang="es-US" sz="2000" dirty="0"/>
              <a:t>Servicios Humanos</a:t>
            </a:r>
          </a:p>
          <a:p>
            <a:pPr marL="822960" lvl="1" defTabSz="685800">
              <a:spcAft>
                <a:spcPts val="1200"/>
              </a:spcAft>
            </a:pPr>
            <a:r>
              <a:rPr lang="es-US" sz="2000" dirty="0"/>
              <a:t>Departamento de Salud</a:t>
            </a:r>
          </a:p>
          <a:p>
            <a:pPr marL="346075" lvl="0" indent="-346075" defTabSz="685800">
              <a:lnSpc>
                <a:spcPct val="100000"/>
              </a:lnSpc>
              <a:spcBef>
                <a:spcPts val="600"/>
              </a:spcBef>
            </a:pPr>
            <a:endParaRPr lang="en-US" sz="2400" dirty="0"/>
          </a:p>
          <a:p>
            <a:endParaRPr lang="en-US" sz="2400" dirty="0"/>
          </a:p>
        </p:txBody>
      </p:sp>
      <p:pic>
        <p:nvPicPr>
          <p:cNvPr id="8" name="Picture 7" descr="Instantánea del sitio web Medicaid.gov que muestra dónde se puede seleccionar un estado para obtener información de contacto de Medicaid">
            <a:extLst>
              <a:ext uri="{FF2B5EF4-FFF2-40B4-BE49-F238E27FC236}">
                <a16:creationId xmlns:a16="http://schemas.microsoft.com/office/drawing/2014/main" id="{12FF900F-0701-4971-8CCF-78E63BD63288}"/>
              </a:ext>
            </a:extLst>
          </p:cNvPr>
          <p:cNvPicPr>
            <a:picLocks noChangeAspect="1"/>
          </p:cNvPicPr>
          <p:nvPr/>
        </p:nvPicPr>
        <p:blipFill>
          <a:blip r:embed="rId4"/>
          <a:stretch>
            <a:fillRect/>
          </a:stretch>
        </p:blipFill>
        <p:spPr>
          <a:xfrm>
            <a:off x="6817772" y="1030167"/>
            <a:ext cx="4438273" cy="5007566"/>
          </a:xfrm>
          <a:prstGeom prst="rect">
            <a:avLst/>
          </a:prstGeom>
          <a:ln w="3175">
            <a:solidFill>
              <a:schemeClr val="tx1"/>
            </a:solidFill>
          </a:ln>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8BC5CAA9-21D9-4CF0-B473-F2AD6CF0EC84}"/>
              </a:ext>
            </a:extLst>
          </p:cNvPr>
          <p:cNvSpPr>
            <a:spLocks noGrp="1"/>
          </p:cNvSpPr>
          <p:nvPr>
            <p:ph type="sldNum" sz="quarter" idx="12"/>
          </p:nvPr>
        </p:nvSpPr>
        <p:spPr/>
        <p:txBody>
          <a:bodyPr/>
          <a:lstStyle/>
          <a:p>
            <a:fld id="{0B2D781D-8844-5940-92D1-06EF0A7F581E}" type="slidenum">
              <a:rPr lang="en-US" smtClean="0"/>
              <a:pPr/>
              <a:t>10</a:t>
            </a:fld>
            <a:endParaRPr lang="en-US" dirty="0"/>
          </a:p>
        </p:txBody>
      </p:sp>
      <p:sp>
        <p:nvSpPr>
          <p:cNvPr id="3" name="Footer Placeholder 2"/>
          <p:cNvSpPr>
            <a:spLocks noGrp="1"/>
          </p:cNvSpPr>
          <p:nvPr>
            <p:ph type="ftr" sz="quarter" idx="11"/>
          </p:nvPr>
        </p:nvSpPr>
        <p:spPr>
          <a:xfrm>
            <a:off x="3810000" y="6432096"/>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8518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Elegibilidad para Medicaid</a:t>
            </a:r>
          </a:p>
        </p:txBody>
      </p:sp>
      <p:sp>
        <p:nvSpPr>
          <p:cNvPr id="5" name="Content Placeholder 4"/>
          <p:cNvSpPr>
            <a:spLocks noGrp="1"/>
          </p:cNvSpPr>
          <p:nvPr>
            <p:ph sz="quarter" idx="13"/>
          </p:nvPr>
        </p:nvSpPr>
        <p:spPr>
          <a:xfrm>
            <a:off x="1200150" y="1372229"/>
            <a:ext cx="9791700" cy="4667250"/>
          </a:xfrm>
        </p:spPr>
        <p:txBody>
          <a:bodyPr>
            <a:normAutofit fontScale="77500" lnSpcReduction="20000"/>
          </a:bodyPr>
          <a:lstStyle/>
          <a:p>
            <a:pPr marL="548640" lvl="0" defTabSz="685800"/>
            <a:r>
              <a:rPr lang="es-ES" sz="2400" dirty="0"/>
              <a:t>En general, para calificar para Medicaid en un estado, debe</a:t>
            </a:r>
            <a:r>
              <a:rPr lang="en-US" sz="2400" dirty="0"/>
              <a:t>:</a:t>
            </a:r>
          </a:p>
          <a:p>
            <a:pPr marL="822960" lvl="1" defTabSz="685800">
              <a:spcAft>
                <a:spcPts val="1200"/>
              </a:spcAft>
            </a:pPr>
            <a:r>
              <a:rPr lang="es-US" sz="2000" dirty="0"/>
              <a:t>Residir en ese estado</a:t>
            </a:r>
          </a:p>
          <a:p>
            <a:pPr marL="822960" lvl="1" defTabSz="685800">
              <a:lnSpc>
                <a:spcPct val="120000"/>
              </a:lnSpc>
              <a:spcAft>
                <a:spcPts val="1200"/>
              </a:spcAft>
            </a:pPr>
            <a:r>
              <a:rPr lang="es-ES" sz="2100" dirty="0"/>
              <a:t>Pertenecer a un grupo de elegibilidad especificado en la ley federal de Medicaid o a un grupo opcional autorizado en la ley federal y cubierto por su estado</a:t>
            </a:r>
            <a:endParaRPr lang="en-US" sz="2100" dirty="0"/>
          </a:p>
          <a:p>
            <a:pPr marL="822960" lvl="1" defTabSz="685800">
              <a:spcAft>
                <a:spcPts val="1200"/>
              </a:spcAft>
            </a:pPr>
            <a:r>
              <a:rPr lang="es-ES" sz="2000" dirty="0"/>
              <a:t>Cumplir con ciertos requisitos financieros y no financieros</a:t>
            </a:r>
            <a:endParaRPr lang="en-US" sz="2000" dirty="0"/>
          </a:p>
          <a:p>
            <a:pPr marL="548640" defTabSz="685800"/>
            <a:r>
              <a:rPr lang="es-ES" sz="2400" dirty="0"/>
              <a:t>Los grupos de elegibilidad especificados en la ley federal de Medicaid incluyen</a:t>
            </a:r>
            <a:r>
              <a:rPr lang="en-US" sz="2400" dirty="0"/>
              <a:t>:</a:t>
            </a:r>
          </a:p>
          <a:p>
            <a:pPr marL="822960" lvl="1" defTabSz="685800">
              <a:spcAft>
                <a:spcPts val="1200"/>
              </a:spcAft>
            </a:pPr>
            <a:r>
              <a:rPr lang="es-ES" sz="2000" dirty="0"/>
              <a:t>Padres y parientes cuidadores con ingresos limitados</a:t>
            </a:r>
            <a:endParaRPr lang="en-US" sz="2000" dirty="0"/>
          </a:p>
          <a:p>
            <a:pPr marL="822960" lvl="1" defTabSz="685800">
              <a:spcAft>
                <a:spcPts val="1200"/>
              </a:spcAft>
            </a:pPr>
            <a:r>
              <a:rPr lang="es-US" sz="2000" dirty="0"/>
              <a:t>Embarazadas calificadas</a:t>
            </a:r>
          </a:p>
          <a:p>
            <a:pPr marL="822960" lvl="1" defTabSz="685800">
              <a:spcAft>
                <a:spcPts val="1200"/>
              </a:spcAft>
            </a:pPr>
            <a:r>
              <a:rPr lang="es-US" sz="2000" dirty="0"/>
              <a:t>Niños</a:t>
            </a:r>
          </a:p>
          <a:p>
            <a:pPr marL="822960" lvl="1" defTabSz="685800">
              <a:spcAft>
                <a:spcPts val="1200"/>
              </a:spcAft>
            </a:pPr>
            <a:r>
              <a:rPr lang="es-ES" sz="2000" dirty="0"/>
              <a:t>Personas de 65 años o mayores</a:t>
            </a:r>
            <a:endParaRPr lang="en-US" sz="2000" dirty="0"/>
          </a:p>
          <a:p>
            <a:pPr marL="822960" lvl="1" defTabSz="685800">
              <a:spcAft>
                <a:spcPts val="1200"/>
              </a:spcAft>
            </a:pPr>
            <a:r>
              <a:rPr lang="en-US" sz="2000" dirty="0"/>
              <a:t>Ciego</a:t>
            </a:r>
          </a:p>
          <a:p>
            <a:pPr marL="822960" lvl="1" defTabSz="685800">
              <a:spcAft>
                <a:spcPts val="1200"/>
              </a:spcAft>
            </a:pPr>
            <a:r>
              <a:rPr lang="es-US" sz="2000" dirty="0"/>
              <a:t>Individuos con discapacidades</a:t>
            </a:r>
          </a:p>
          <a:p>
            <a:pPr marL="822960" lvl="1" defTabSz="685800">
              <a:spcAft>
                <a:spcPts val="1200"/>
              </a:spcAft>
            </a:pPr>
            <a:r>
              <a:rPr lang="es-ES" sz="2000" dirty="0"/>
              <a:t>Personas que reciben Ingresos de Seguridad Suplementarios (SSI, por sus siglas en inglés)</a:t>
            </a:r>
            <a:endParaRPr lang="en-US" sz="2000" dirty="0"/>
          </a:p>
        </p:txBody>
      </p:sp>
      <p:sp>
        <p:nvSpPr>
          <p:cNvPr id="6" name="Slide Number Placeholder 5">
            <a:extLst>
              <a:ext uri="{FF2B5EF4-FFF2-40B4-BE49-F238E27FC236}">
                <a16:creationId xmlns:a16="http://schemas.microsoft.com/office/drawing/2014/main" id="{C2FBB0A1-56CC-4C04-9F55-A6B37E5F0200}"/>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2000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Elegibilidad para Medicaid (continuación)</a:t>
            </a:r>
          </a:p>
        </p:txBody>
      </p:sp>
      <p:sp>
        <p:nvSpPr>
          <p:cNvPr id="5" name="Content Placeholder 4"/>
          <p:cNvSpPr>
            <a:spLocks noGrp="1"/>
          </p:cNvSpPr>
          <p:nvPr>
            <p:ph sz="quarter" idx="13"/>
          </p:nvPr>
        </p:nvSpPr>
        <p:spPr>
          <a:xfrm>
            <a:off x="1330569" y="1387983"/>
            <a:ext cx="9530862" cy="4667250"/>
          </a:xfrm>
        </p:spPr>
        <p:txBody>
          <a:bodyPr>
            <a:normAutofit fontScale="92500" lnSpcReduction="10000"/>
          </a:bodyPr>
          <a:lstStyle/>
          <a:p>
            <a:pPr marL="548640" lvl="0" indent="-273050" defTabSz="685800"/>
            <a:r>
              <a:rPr lang="es-ES" sz="2600" dirty="0"/>
              <a:t>Los estados pueden optar por ampliar la elegibilidad a adultos que tienen ingresos limitados y que</a:t>
            </a:r>
            <a:r>
              <a:rPr lang="en-US" sz="2600" dirty="0"/>
              <a:t>:</a:t>
            </a:r>
          </a:p>
          <a:p>
            <a:pPr marL="822960" lvl="1" defTabSz="685800">
              <a:spcAft>
                <a:spcPts val="1200"/>
              </a:spcAft>
            </a:pPr>
            <a:r>
              <a:rPr lang="es-US" sz="2200" dirty="0"/>
              <a:t>No tienen derecho a Medicare Parte A (seguro hospitalario) o Parte B (seguro médico)</a:t>
            </a:r>
          </a:p>
          <a:p>
            <a:pPr marL="822960" lvl="1" defTabSz="685800">
              <a:spcAft>
                <a:spcPts val="1200"/>
              </a:spcAft>
            </a:pPr>
            <a:r>
              <a:rPr lang="es-US" sz="2200" dirty="0"/>
              <a:t>No son personas embarazadas</a:t>
            </a:r>
          </a:p>
          <a:p>
            <a:pPr marL="822960" lvl="1" defTabSz="685800">
              <a:spcAft>
                <a:spcPts val="1200"/>
              </a:spcAft>
            </a:pPr>
            <a:r>
              <a:rPr lang="es-ES" sz="2200" dirty="0"/>
              <a:t>Tienen entre 19 y 64 años de edad</a:t>
            </a:r>
            <a:endParaRPr lang="en-US" sz="2200" dirty="0"/>
          </a:p>
          <a:p>
            <a:pPr marL="548640" defTabSz="685800"/>
            <a:r>
              <a:rPr lang="es-ES" sz="2600" dirty="0"/>
              <a:t>En los estados que han expandido el Medicaid como se describió antes, usted puede calificar si cumple con el estándar de ingresos y los factores de elegibilidad no financieros, como los requisitos de residencia y ciudadanía</a:t>
            </a:r>
            <a:endParaRPr lang="en-US" sz="2600" dirty="0"/>
          </a:p>
          <a:p>
            <a:pPr defTabSz="685800"/>
            <a:endParaRPr lang="en-US" sz="2400" dirty="0"/>
          </a:p>
          <a:p>
            <a:pPr marL="548640" defTabSz="685800">
              <a:buNone/>
            </a:pPr>
            <a:r>
              <a:rPr lang="en-US" sz="1700" b="1" dirty="0"/>
              <a:t>NOTA:</a:t>
            </a:r>
            <a:r>
              <a:rPr lang="en-US" sz="1700" dirty="0"/>
              <a:t> </a:t>
            </a:r>
            <a:r>
              <a:rPr lang="es-ES" sz="1700" dirty="0"/>
              <a:t>Algunos estados cubren a adultos bajo una excepción con diferentes niveles de ingresos</a:t>
            </a:r>
            <a:r>
              <a:rPr lang="en-US" sz="1700" dirty="0"/>
              <a:t>.</a:t>
            </a:r>
            <a:endParaRPr lang="en-US" sz="2400" dirty="0"/>
          </a:p>
        </p:txBody>
      </p:sp>
      <p:sp>
        <p:nvSpPr>
          <p:cNvPr id="7" name="Freeform: Shape 6">
            <a:extLst>
              <a:ext uri="{FF2B5EF4-FFF2-40B4-BE49-F238E27FC236}">
                <a16:creationId xmlns:a16="http://schemas.microsoft.com/office/drawing/2014/main" id="{BE3A9CA1-5E12-48C0-B084-282AD443B431}"/>
              </a:ext>
              <a:ext uri="{C183D7F6-B498-43B3-948B-1728B52AA6E4}">
                <adec:decorative xmlns:adec="http://schemas.microsoft.com/office/drawing/2017/decorative" val="1"/>
              </a:ext>
            </a:extLst>
          </p:cNvPr>
          <p:cNvSpPr>
            <a:spLocks noChangeAspect="1"/>
          </p:cNvSpPr>
          <p:nvPr/>
        </p:nvSpPr>
        <p:spPr>
          <a:xfrm>
            <a:off x="1368489" y="56765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308A2B0C-E084-493C-AD18-A6629D1364F3}"/>
              </a:ext>
            </a:extLst>
          </p:cNvPr>
          <p:cNvSpPr>
            <a:spLocks noGrp="1"/>
          </p:cNvSpPr>
          <p:nvPr>
            <p:ph type="sldNum" sz="quarter" idx="12"/>
          </p:nvPr>
        </p:nvSpPr>
        <p:spPr/>
        <p:txBody>
          <a:bodyPr/>
          <a:lstStyle/>
          <a:p>
            <a:fld id="{0B2D781D-8844-5940-92D1-06EF0A7F581E}" type="slidenum">
              <a:rPr lang="en-US" smtClean="0"/>
              <a:pPr/>
              <a:t>12</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0996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Ingreso Bruto Ajustado Modificado </a:t>
            </a:r>
            <a:br>
              <a:rPr lang="es-ES" dirty="0"/>
            </a:br>
            <a:r>
              <a:rPr lang="es-ES" dirty="0"/>
              <a:t>(MAGI, por sus siglas en inglés)</a:t>
            </a:r>
            <a:r>
              <a:rPr lang="en-US" dirty="0"/>
              <a:t> </a:t>
            </a:r>
          </a:p>
        </p:txBody>
      </p:sp>
      <p:sp>
        <p:nvSpPr>
          <p:cNvPr id="5" name="Content Placeholder 4"/>
          <p:cNvSpPr>
            <a:spLocks noGrp="1"/>
          </p:cNvSpPr>
          <p:nvPr>
            <p:ph sz="quarter" idx="13"/>
          </p:nvPr>
        </p:nvSpPr>
        <p:spPr>
          <a:xfrm>
            <a:off x="1050760" y="1371600"/>
            <a:ext cx="9791700" cy="4667250"/>
          </a:xfrm>
        </p:spPr>
        <p:txBody>
          <a:bodyPr>
            <a:normAutofit/>
          </a:bodyPr>
          <a:lstStyle/>
          <a:p>
            <a:pPr marL="548640" lvl="0" indent="-273050" defTabSz="685800"/>
            <a:r>
              <a:rPr lang="es-ES" sz="2400" dirty="0"/>
              <a:t>Es una metodología que utiliza las normas del impuesto federal para contar los ingresos y determinar la composición del hogar y el tamaño de la familia</a:t>
            </a:r>
            <a:endParaRPr lang="en-US" sz="2400" dirty="0"/>
          </a:p>
          <a:p>
            <a:pPr marL="548640" lvl="0" indent="-273050" defTabSz="685800"/>
            <a:r>
              <a:rPr lang="es-ES" sz="2400" dirty="0"/>
              <a:t>Las reglas basadas en </a:t>
            </a:r>
            <a:br>
              <a:rPr lang="es-ES" sz="2400" dirty="0"/>
            </a:br>
            <a:r>
              <a:rPr lang="es-ES" sz="2400" dirty="0"/>
              <a:t>MAGI determinan:</a:t>
            </a:r>
            <a:endParaRPr lang="en-US" sz="2400" dirty="0"/>
          </a:p>
          <a:p>
            <a:pPr marL="822960" lvl="1" defTabSz="685800">
              <a:spcAft>
                <a:spcPts val="1200"/>
              </a:spcAft>
            </a:pPr>
            <a:r>
              <a:rPr lang="es-ES" sz="2000" dirty="0"/>
              <a:t>La elegibilidad para Medicaid y CHIP </a:t>
            </a:r>
            <a:br>
              <a:rPr lang="es-ES" sz="2000" dirty="0"/>
            </a:br>
            <a:r>
              <a:rPr lang="es-ES" sz="2000" dirty="0"/>
              <a:t>de la mayoría de las personas, </a:t>
            </a:r>
            <a:br>
              <a:rPr lang="es-ES" sz="2000" dirty="0"/>
            </a:br>
            <a:r>
              <a:rPr lang="es-ES" sz="2000" dirty="0"/>
              <a:t>incluyendo las personas que no </a:t>
            </a:r>
            <a:br>
              <a:rPr lang="es-ES" sz="2000" dirty="0"/>
            </a:br>
            <a:r>
              <a:rPr lang="es-ES" sz="2000" dirty="0"/>
              <a:t>presentan una declaración de impuestos</a:t>
            </a:r>
            <a:r>
              <a:rPr lang="en-US" sz="2000" dirty="0"/>
              <a:t> </a:t>
            </a:r>
          </a:p>
          <a:p>
            <a:pPr marL="822960" lvl="1" defTabSz="685800">
              <a:spcAft>
                <a:spcPts val="1200"/>
              </a:spcAft>
            </a:pPr>
            <a:r>
              <a:rPr lang="es-ES" sz="2000" dirty="0"/>
              <a:t>La elegibilidad para créditos tributarios </a:t>
            </a:r>
            <a:br>
              <a:rPr lang="es-ES" sz="2000" dirty="0"/>
            </a:br>
            <a:r>
              <a:rPr lang="es-ES" sz="2000" dirty="0"/>
              <a:t>para primas y otros ahorros para </a:t>
            </a:r>
            <a:br>
              <a:rPr lang="es-ES" sz="2000" dirty="0"/>
            </a:br>
            <a:r>
              <a:rPr lang="es-ES" sz="2000" dirty="0"/>
              <a:t>el Marketplace</a:t>
            </a:r>
            <a:endParaRPr lang="en-US" sz="2000" dirty="0"/>
          </a:p>
          <a:p>
            <a:pPr marL="346075" lvl="0" indent="-346075" defTabSz="685800">
              <a:lnSpc>
                <a:spcPct val="100000"/>
              </a:lnSpc>
              <a:spcBef>
                <a:spcPts val="600"/>
              </a:spcBef>
            </a:pPr>
            <a:endParaRPr lang="en-US" sz="2400" dirty="0"/>
          </a:p>
          <a:p>
            <a:endParaRPr lang="en-US" sz="2400" dirty="0"/>
          </a:p>
        </p:txBody>
      </p:sp>
      <p:pic>
        <p:nvPicPr>
          <p:cNvPr id="8" name="Picture 7">
            <a:extLst>
              <a:ext uri="{FF2B5EF4-FFF2-40B4-BE49-F238E27FC236}">
                <a16:creationId xmlns:a16="http://schemas.microsoft.com/office/drawing/2014/main" id="{AAE8A002-53D9-4C9E-B73F-1F10D0A1408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44577" y="2442409"/>
            <a:ext cx="5014012" cy="2827421"/>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E9F3B43-CB1F-4AA1-B5C5-AE1F1C87C383}"/>
              </a:ext>
            </a:extLst>
          </p:cNvPr>
          <p:cNvSpPr>
            <a:spLocks noGrp="1"/>
          </p:cNvSpPr>
          <p:nvPr>
            <p:ph type="sldNum" sz="quarter" idx="12"/>
          </p:nvPr>
        </p:nvSpPr>
        <p:spPr/>
        <p:txBody>
          <a:bodyPr/>
          <a:lstStyle/>
          <a:p>
            <a:fld id="{0B2D781D-8844-5940-92D1-06EF0A7F581E}" type="slidenum">
              <a:rPr lang="en-US" smtClean="0"/>
              <a:pPr/>
              <a:t>13</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3997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Ingreso Bruto Ajustado Modificado (MAGI) (continuación)</a:t>
            </a:r>
          </a:p>
        </p:txBody>
      </p:sp>
      <p:sp>
        <p:nvSpPr>
          <p:cNvPr id="5" name="Content Placeholder 4"/>
          <p:cNvSpPr>
            <a:spLocks noGrp="1"/>
          </p:cNvSpPr>
          <p:nvPr>
            <p:ph sz="quarter" idx="13"/>
          </p:nvPr>
        </p:nvSpPr>
        <p:spPr>
          <a:xfrm>
            <a:off x="1200150" y="1372229"/>
            <a:ext cx="9791700" cy="4667250"/>
          </a:xfrm>
        </p:spPr>
        <p:txBody>
          <a:bodyPr>
            <a:normAutofit fontScale="92500" lnSpcReduction="20000"/>
          </a:bodyPr>
          <a:lstStyle/>
          <a:p>
            <a:pPr marL="548640" lvl="0" defTabSz="685800">
              <a:lnSpc>
                <a:spcPct val="110000"/>
              </a:lnSpc>
            </a:pPr>
            <a:r>
              <a:rPr lang="es-ES" dirty="0"/>
              <a:t>Vinculado al ingreso tributable</a:t>
            </a:r>
          </a:p>
          <a:p>
            <a:pPr marL="548640" lvl="0" defTabSz="685800">
              <a:lnSpc>
                <a:spcPct val="110000"/>
              </a:lnSpc>
            </a:pPr>
            <a:r>
              <a:rPr lang="es-ES" dirty="0"/>
              <a:t>Medicaid y CHIP aplican un ingreso general deducido equivalente al 5 % del Nivel Federal de Pobreza (FPL)</a:t>
            </a:r>
          </a:p>
          <a:p>
            <a:pPr marL="548640" lvl="0" defTabSz="685800">
              <a:lnSpc>
                <a:spcPct val="110000"/>
              </a:lnSpc>
            </a:pPr>
            <a:r>
              <a:rPr lang="es-ES" dirty="0"/>
              <a:t>Composición del hogar basada en las relaciones entre el declarante y sus dependientes declarados en sus impuestos</a:t>
            </a:r>
          </a:p>
          <a:p>
            <a:pPr marL="548640" lvl="0" defTabSz="685800">
              <a:lnSpc>
                <a:spcPct val="110000"/>
              </a:lnSpc>
            </a:pPr>
            <a:r>
              <a:rPr lang="es-ES" dirty="0"/>
              <a:t>La pensión para menores y otra asistencia no cuentan porque no son ingresos tributables</a:t>
            </a:r>
          </a:p>
          <a:p>
            <a:pPr marL="548640" lvl="0" defTabSz="685800">
              <a:lnSpc>
                <a:spcPct val="110000"/>
              </a:lnSpc>
            </a:pPr>
            <a:r>
              <a:rPr lang="es-ES" dirty="0"/>
              <a:t>Debido a las diferencias en las normas, el tamaño de la familia puede variar cuando se determina la elegibilidad de una persona embarazada</a:t>
            </a:r>
            <a:endParaRPr lang="en-US" dirty="0"/>
          </a:p>
          <a:p>
            <a:pPr>
              <a:lnSpc>
                <a:spcPct val="110000"/>
              </a:lnSpc>
            </a:pPr>
            <a:endParaRPr lang="en-US" dirty="0"/>
          </a:p>
        </p:txBody>
      </p:sp>
      <p:sp>
        <p:nvSpPr>
          <p:cNvPr id="6" name="Slide Number Placeholder 5">
            <a:extLst>
              <a:ext uri="{FF2B5EF4-FFF2-40B4-BE49-F238E27FC236}">
                <a16:creationId xmlns:a16="http://schemas.microsoft.com/office/drawing/2014/main" id="{E2DDD2E1-A6CE-4CF6-97BD-897A2F2A1AF1}"/>
              </a:ext>
            </a:extLst>
          </p:cNvPr>
          <p:cNvSpPr>
            <a:spLocks noGrp="1"/>
          </p:cNvSpPr>
          <p:nvPr>
            <p:ph type="sldNum" sz="quarter" idx="12"/>
          </p:nvPr>
        </p:nvSpPr>
        <p:spPr/>
        <p:txBody>
          <a:bodyPr/>
          <a:lstStyle/>
          <a:p>
            <a:fld id="{0B2D781D-8844-5940-92D1-06EF0A7F581E}" type="slidenum">
              <a:rPr lang="en-US" smtClean="0"/>
              <a:pPr/>
              <a:t>14</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3775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¿Qué elegibilidad se basa en el Ingreso Bruto Ajustado Modificado (MAGI, por sus siglas en inglés)?</a:t>
            </a:r>
            <a:endParaRPr lang="en-US" sz="2800" dirty="0"/>
          </a:p>
        </p:txBody>
      </p:sp>
      <p:sp>
        <p:nvSpPr>
          <p:cNvPr id="5" name="Rectangle 4" descr="Cuadro con el texto: Grupos que usan MAGI::&#10;Niños&#10;Personas embarazadas&#10;Padres/madres y otros familiares cuidadores&#10;Grupo de adultos&#10;">
            <a:extLst>
              <a:ext uri="{FF2B5EF4-FFF2-40B4-BE49-F238E27FC236}">
                <a16:creationId xmlns:a16="http://schemas.microsoft.com/office/drawing/2014/main" id="{9545D0B1-E49F-4645-8235-A3383FF5011C}"/>
              </a:ext>
              <a:ext uri="{C183D7F6-B498-43B3-948B-1728B52AA6E4}">
                <adec:decorative xmlns:adec="http://schemas.microsoft.com/office/drawing/2017/decorative" val="0"/>
              </a:ext>
            </a:extLst>
          </p:cNvPr>
          <p:cNvSpPr/>
          <p:nvPr/>
        </p:nvSpPr>
        <p:spPr>
          <a:xfrm>
            <a:off x="342837" y="1409058"/>
            <a:ext cx="4194873" cy="445122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algn="ctr">
              <a:spcAft>
                <a:spcPts val="1200"/>
              </a:spcAft>
            </a:pPr>
            <a:r>
              <a:rPr lang="en-US" sz="2400" b="1" dirty="0" err="1">
                <a:solidFill>
                  <a:srgbClr val="0A5EC6"/>
                </a:solidFill>
              </a:rPr>
              <a:t>Grupos</a:t>
            </a:r>
            <a:r>
              <a:rPr lang="en-US" sz="2400" b="1" dirty="0">
                <a:solidFill>
                  <a:srgbClr val="0A5EC6"/>
                </a:solidFill>
              </a:rPr>
              <a:t> que </a:t>
            </a:r>
            <a:r>
              <a:rPr lang="en-US" sz="2400" b="1" dirty="0" err="1">
                <a:solidFill>
                  <a:srgbClr val="0A5EC6"/>
                </a:solidFill>
              </a:rPr>
              <a:t>usan</a:t>
            </a:r>
            <a:r>
              <a:rPr lang="en-US" sz="2400" b="1" dirty="0">
                <a:solidFill>
                  <a:srgbClr val="0A5EC6"/>
                </a:solidFill>
              </a:rPr>
              <a:t> MAGI:</a:t>
            </a:r>
          </a:p>
          <a:p>
            <a:pPr marL="560070" indent="-285750">
              <a:spcAft>
                <a:spcPts val="1200"/>
              </a:spcAft>
              <a:buFont typeface="Arial" panose="020B0604020202020204" pitchFamily="34" charset="0"/>
              <a:buChar char="•"/>
            </a:pPr>
            <a:r>
              <a:rPr lang="es-ES" sz="2400" dirty="0">
                <a:solidFill>
                  <a:srgbClr val="0A5EC6"/>
                </a:solidFill>
              </a:rPr>
              <a:t>Niños</a:t>
            </a:r>
          </a:p>
          <a:p>
            <a:pPr marL="560070" indent="-285750">
              <a:spcAft>
                <a:spcPts val="1200"/>
              </a:spcAft>
              <a:buFont typeface="Arial" panose="020B0604020202020204" pitchFamily="34" charset="0"/>
              <a:buChar char="•"/>
            </a:pPr>
            <a:r>
              <a:rPr lang="es-ES" sz="2400" dirty="0">
                <a:solidFill>
                  <a:srgbClr val="0A5EC6"/>
                </a:solidFill>
              </a:rPr>
              <a:t>Personas embarazadas</a:t>
            </a:r>
          </a:p>
          <a:p>
            <a:pPr marL="560070" indent="-285750">
              <a:spcAft>
                <a:spcPts val="1200"/>
              </a:spcAft>
              <a:buFont typeface="Arial" panose="020B0604020202020204" pitchFamily="34" charset="0"/>
              <a:buChar char="•"/>
            </a:pPr>
            <a:r>
              <a:rPr lang="es-ES" sz="2400" dirty="0">
                <a:solidFill>
                  <a:srgbClr val="0A5EC6"/>
                </a:solidFill>
              </a:rPr>
              <a:t>Padres y otros familiares cuidadores</a:t>
            </a:r>
          </a:p>
          <a:p>
            <a:pPr marL="560070" indent="-285750">
              <a:spcAft>
                <a:spcPts val="1200"/>
              </a:spcAft>
              <a:buFont typeface="Arial" panose="020B0604020202020204" pitchFamily="34" charset="0"/>
              <a:buChar char="•"/>
            </a:pPr>
            <a:r>
              <a:rPr lang="es-ES" sz="2400" dirty="0">
                <a:solidFill>
                  <a:srgbClr val="0A5EC6"/>
                </a:solidFill>
              </a:rPr>
              <a:t>Grupo de adultos</a:t>
            </a:r>
          </a:p>
        </p:txBody>
      </p:sp>
      <p:cxnSp>
        <p:nvCxnSpPr>
          <p:cNvPr id="7" name="Straight Connector 6">
            <a:extLst>
              <a:ext uri="{C183D7F6-B498-43B3-948B-1728B52AA6E4}">
                <adec:decorative xmlns:adec="http://schemas.microsoft.com/office/drawing/2017/decorative" val="1"/>
              </a:ext>
            </a:extLst>
          </p:cNvPr>
          <p:cNvCxnSpPr>
            <a:cxnSpLocks/>
          </p:cNvCxnSpPr>
          <p:nvPr/>
        </p:nvCxnSpPr>
        <p:spPr>
          <a:xfrm flipH="1">
            <a:off x="4856443" y="1262292"/>
            <a:ext cx="3007" cy="4646795"/>
          </a:xfrm>
          <a:prstGeom prst="line">
            <a:avLst/>
          </a:prstGeom>
          <a:ln w="1587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8" name="Content Placeholder 6" descr="Cuadro que muestra los grupos de personas que están exceptuados de la metodología de ingreso bruto ajustado modificado (MAGI, por sus siglas en inglés)::&#10;&#10;Cualquier persona para la cual la agencia no está obligada a hacer una determinación de ingresos (por ejemplo, Seguridad de Ingreso Suplementario (SSI, por sus siglas en inglés), hogar de cuidado temporal federal o receptores de asistencia para la adopción)&#10;&#10;Personas elegibles basados en edad, ceguera o discapacidad&#10;&#10;Personas con necesidades de atención a largo plazo&#10;&#10;Elegibilidad para la asistencia de gasto compartido de Medicare&#10;&#10;"/>
          <p:cNvGraphicFramePr>
            <a:graphicFrameLocks noGrp="1"/>
          </p:cNvGraphicFramePr>
          <p:nvPr>
            <p:ph idx="4294967295"/>
            <p:extLst>
              <p:ext uri="{D42A27DB-BD31-4B8C-83A1-F6EECF244321}">
                <p14:modId xmlns:p14="http://schemas.microsoft.com/office/powerpoint/2010/main" val="2303044015"/>
              </p:ext>
            </p:extLst>
          </p:nvPr>
        </p:nvGraphicFramePr>
        <p:xfrm>
          <a:off x="5060197" y="1048385"/>
          <a:ext cx="6570846" cy="4921695"/>
        </p:xfrm>
        <a:graphic>
          <a:graphicData uri="http://schemas.openxmlformats.org/drawingml/2006/table">
            <a:tbl>
              <a:tblPr firstRow="1" bandRow="1">
                <a:tableStyleId>{5FD0F851-EC5A-4D38-B0AD-8093EC10F338}</a:tableStyleId>
              </a:tblPr>
              <a:tblGrid>
                <a:gridCol w="6570846">
                  <a:extLst>
                    <a:ext uri="{9D8B030D-6E8A-4147-A177-3AD203B41FA5}">
                      <a16:colId xmlns:a16="http://schemas.microsoft.com/office/drawing/2014/main" val="20000"/>
                    </a:ext>
                  </a:extLst>
                </a:gridCol>
              </a:tblGrid>
              <a:tr h="457200">
                <a:tc>
                  <a:txBody>
                    <a:bodyPr/>
                    <a:lstStyle/>
                    <a:p>
                      <a:pPr algn="ctr">
                        <a:spcBef>
                          <a:spcPts val="600"/>
                        </a:spcBef>
                      </a:pPr>
                      <a:r>
                        <a:rPr lang="es-ES" sz="2400" dirty="0">
                          <a:solidFill>
                            <a:srgbClr val="00529B"/>
                          </a:solidFill>
                        </a:rPr>
                        <a:t>Los grupos que están exceptuados de MAGI incluyen a personas que</a:t>
                      </a:r>
                      <a:r>
                        <a:rPr lang="en-US" sz="2400" baseline="0" dirty="0">
                          <a:solidFill>
                            <a:srgbClr val="00529B"/>
                          </a:solidFill>
                        </a:rPr>
                        <a:t>:</a:t>
                      </a:r>
                      <a:endParaRPr lang="en-US" sz="2400" dirty="0">
                        <a:solidFill>
                          <a:srgbClr val="00529B"/>
                        </a:solidFill>
                      </a:endParaRPr>
                    </a:p>
                  </a:txBody>
                  <a:tcPr marL="396793" marR="396793" marT="34290" marB="34290"/>
                </a:tc>
                <a:extLst>
                  <a:ext uri="{0D108BD9-81ED-4DB2-BD59-A6C34878D82A}">
                    <a16:rowId xmlns:a16="http://schemas.microsoft.com/office/drawing/2014/main" val="10000"/>
                  </a:ext>
                </a:extLst>
              </a:tr>
              <a:tr h="1246415">
                <a:tc>
                  <a:txBody>
                    <a:bodyPr/>
                    <a:lstStyle/>
                    <a:p>
                      <a:pPr>
                        <a:spcBef>
                          <a:spcPts val="600"/>
                        </a:spcBef>
                      </a:pPr>
                      <a:r>
                        <a:rPr lang="es-ES" sz="2300" u="none" strike="noStrike" kern="1200" baseline="0" dirty="0">
                          <a:solidFill>
                            <a:srgbClr val="00529B"/>
                          </a:solidFill>
                        </a:rPr>
                        <a:t>No necesitan una determinación de ingresos (por ejemplo, SSI, hogares de acogida federales o beneficiarios de asistencia para la adopción)</a:t>
                      </a:r>
                      <a:endParaRPr lang="en-US" sz="2300" dirty="0">
                        <a:solidFill>
                          <a:srgbClr val="00529B"/>
                        </a:solidFill>
                      </a:endParaRPr>
                    </a:p>
                  </a:txBody>
                  <a:tcPr marL="396793" marR="396793" marT="34290" marB="34290"/>
                </a:tc>
                <a:extLst>
                  <a:ext uri="{0D108BD9-81ED-4DB2-BD59-A6C34878D82A}">
                    <a16:rowId xmlns:a16="http://schemas.microsoft.com/office/drawing/2014/main" val="10001"/>
                  </a:ext>
                </a:extLst>
              </a:tr>
              <a:tr h="732100">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ES" sz="2300" u="none" strike="noStrike" kern="1200" baseline="0" dirty="0">
                          <a:solidFill>
                            <a:srgbClr val="00529B"/>
                          </a:solidFill>
                        </a:rPr>
                        <a:t>Es elegible por su edad, ceguera o discapacidad</a:t>
                      </a:r>
                      <a:endParaRPr lang="en-US" sz="2300" dirty="0">
                        <a:solidFill>
                          <a:srgbClr val="00529B"/>
                        </a:solidFill>
                      </a:endParaRPr>
                    </a:p>
                  </a:txBody>
                  <a:tcPr marL="396793" marR="396793" marT="34290" marB="34290" anchor="ctr"/>
                </a:tc>
                <a:extLst>
                  <a:ext uri="{0D108BD9-81ED-4DB2-BD59-A6C34878D82A}">
                    <a16:rowId xmlns:a16="http://schemas.microsoft.com/office/drawing/2014/main" val="10002"/>
                  </a:ext>
                </a:extLst>
              </a:tr>
              <a:tr h="64108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ES" sz="2300" u="none" strike="noStrike" kern="1200" baseline="0" dirty="0">
                          <a:solidFill>
                            <a:srgbClr val="00529B"/>
                          </a:solidFill>
                        </a:rPr>
                        <a:t>Necesita cuidado a largo plazo</a:t>
                      </a:r>
                      <a:endParaRPr lang="en-US" sz="2300" dirty="0">
                        <a:solidFill>
                          <a:srgbClr val="00529B"/>
                        </a:solidFill>
                      </a:endParaRPr>
                    </a:p>
                  </a:txBody>
                  <a:tcPr marL="396793" marR="396793" marT="34290" marB="34290" anchor="ctr"/>
                </a:tc>
                <a:extLst>
                  <a:ext uri="{0D108BD9-81ED-4DB2-BD59-A6C34878D82A}">
                    <a16:rowId xmlns:a16="http://schemas.microsoft.com/office/drawing/2014/main" val="10003"/>
                  </a:ext>
                </a:extLst>
              </a:tr>
              <a:tr h="860904">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ES" sz="2300" u="none" strike="noStrike" kern="1200" baseline="0" dirty="0">
                          <a:solidFill>
                            <a:srgbClr val="00529B"/>
                          </a:solidFill>
                        </a:rPr>
                        <a:t>Son elegibles para obtener ayuda para los gastos de bolsillo de Medicare.</a:t>
                      </a:r>
                      <a:endParaRPr lang="en-US" sz="2300" dirty="0">
                        <a:solidFill>
                          <a:srgbClr val="00529B"/>
                        </a:solidFill>
                      </a:endParaRPr>
                    </a:p>
                  </a:txBody>
                  <a:tcPr marL="396793" marR="396793" marT="34290" marB="34290" anchor="ctr"/>
                </a:tc>
                <a:extLst>
                  <a:ext uri="{0D108BD9-81ED-4DB2-BD59-A6C34878D82A}">
                    <a16:rowId xmlns:a16="http://schemas.microsoft.com/office/drawing/2014/main" val="10004"/>
                  </a:ext>
                </a:extLst>
              </a:tr>
              <a:tr h="64108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AR" sz="2300" noProof="0" dirty="0">
                          <a:solidFill>
                            <a:srgbClr val="00529B"/>
                          </a:solidFill>
                        </a:rPr>
                        <a:t>Tiene “necesidades médicas”</a:t>
                      </a:r>
                    </a:p>
                  </a:txBody>
                  <a:tcPr marL="396793" marR="396793" marT="34290" marB="34290" anchor="ctr"/>
                </a:tc>
                <a:extLst>
                  <a:ext uri="{0D108BD9-81ED-4DB2-BD59-A6C34878D82A}">
                    <a16:rowId xmlns:a16="http://schemas.microsoft.com/office/drawing/2014/main" val="650149474"/>
                  </a:ext>
                </a:extLst>
              </a:tr>
            </a:tbl>
          </a:graphicData>
        </a:graphic>
      </p:graphicFrame>
      <p:sp>
        <p:nvSpPr>
          <p:cNvPr id="10" name="Slide Number Placeholder 9">
            <a:extLst>
              <a:ext uri="{FF2B5EF4-FFF2-40B4-BE49-F238E27FC236}">
                <a16:creationId xmlns:a16="http://schemas.microsoft.com/office/drawing/2014/main" id="{DD521A32-8758-4C9D-8235-C9D98D187BD7}"/>
              </a:ext>
            </a:extLst>
          </p:cNvPr>
          <p:cNvSpPr>
            <a:spLocks noGrp="1"/>
          </p:cNvSpPr>
          <p:nvPr>
            <p:ph type="sldNum" sz="quarter" idx="12"/>
          </p:nvPr>
        </p:nvSpPr>
        <p:spPr/>
        <p:txBody>
          <a:bodyPr/>
          <a:lstStyle/>
          <a:p>
            <a:fld id="{48F63A3B-78C7-47BE-AE5E-E10140E04643}" type="slidenum">
              <a:rPr lang="en-US" smtClean="0"/>
              <a:t>15</a:t>
            </a:fld>
            <a:endParaRPr lang="en-US" dirty="0"/>
          </a:p>
        </p:txBody>
      </p:sp>
      <p:sp>
        <p:nvSpPr>
          <p:cNvPr id="3" name="Footer Placeholder 2"/>
          <p:cNvSpPr>
            <a:spLocks noGrp="1"/>
          </p:cNvSpPr>
          <p:nvPr>
            <p:ph type="ftr" sz="quarter" idx="11"/>
          </p:nvPr>
        </p:nvSpPr>
        <p:spPr>
          <a:xfrm>
            <a:off x="4038600" y="6400800"/>
            <a:ext cx="4114800" cy="365125"/>
          </a:xfrm>
        </p:spPr>
        <p:txBody>
          <a:bodyPr/>
          <a:lstStyle/>
          <a:p>
            <a:r>
              <a:rPr lang="es-ES" dirty="0"/>
              <a:t>Medicaid y el Programa de Seguro Médico para Niños (CHIP,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9678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Medicaid y la expansión para adultos</a:t>
            </a:r>
            <a:endParaRPr lang="en-US" dirty="0"/>
          </a:p>
        </p:txBody>
      </p:sp>
      <p:pic>
        <p:nvPicPr>
          <p:cNvPr id="7" name="Picture 6" descr="Mapa de EE. UU. que muestra los estados donde la ampliación de Medicaid para adultos:&#10;Se ha adoptado e implementado, Se ha adoptado pero no implementado, y No se ha adoptado.&#10;">
            <a:extLst>
              <a:ext uri="{FF2B5EF4-FFF2-40B4-BE49-F238E27FC236}">
                <a16:creationId xmlns:a16="http://schemas.microsoft.com/office/drawing/2014/main" id="{5032C76C-4B55-49A8-BA95-95DC361B96EE}"/>
              </a:ext>
            </a:extLst>
          </p:cNvPr>
          <p:cNvPicPr>
            <a:picLocks noChangeAspect="1"/>
          </p:cNvPicPr>
          <p:nvPr/>
        </p:nvPicPr>
        <p:blipFill>
          <a:blip r:embed="rId4"/>
          <a:stretch>
            <a:fillRect/>
          </a:stretch>
        </p:blipFill>
        <p:spPr>
          <a:xfrm>
            <a:off x="1778000" y="1037392"/>
            <a:ext cx="8636000" cy="5426676"/>
          </a:xfrm>
          <a:prstGeom prst="rect">
            <a:avLst/>
          </a:prstGeom>
        </p:spPr>
      </p:pic>
      <p:sp>
        <p:nvSpPr>
          <p:cNvPr id="5" name="Slide Number Placeholder 4">
            <a:extLst>
              <a:ext uri="{FF2B5EF4-FFF2-40B4-BE49-F238E27FC236}">
                <a16:creationId xmlns:a16="http://schemas.microsoft.com/office/drawing/2014/main" id="{198CA91E-63C6-41C0-B882-9376B4F51B22}"/>
              </a:ext>
            </a:extLst>
          </p:cNvPr>
          <p:cNvSpPr>
            <a:spLocks noGrp="1"/>
          </p:cNvSpPr>
          <p:nvPr>
            <p:ph type="sldNum" sz="quarter" idx="12"/>
          </p:nvPr>
        </p:nvSpPr>
        <p:spPr/>
        <p:txBody>
          <a:bodyPr/>
          <a:lstStyle/>
          <a:p>
            <a:fld id="{48F63A3B-78C7-47BE-AE5E-E10140E04643}" type="slidenum">
              <a:rPr lang="en-US" smtClean="0"/>
              <a:t>16</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
        <p:nvSpPr>
          <p:cNvPr id="6" name="TextBox 5">
            <a:extLst>
              <a:ext uri="{FF2B5EF4-FFF2-40B4-BE49-F238E27FC236}">
                <a16:creationId xmlns:a16="http://schemas.microsoft.com/office/drawing/2014/main" id="{E2061B92-CA25-41CD-8E52-ED02407C65A5}"/>
              </a:ext>
            </a:extLst>
          </p:cNvPr>
          <p:cNvSpPr txBox="1"/>
          <p:nvPr/>
        </p:nvSpPr>
        <p:spPr>
          <a:xfrm>
            <a:off x="2651217" y="5911881"/>
            <a:ext cx="2209284" cy="400110"/>
          </a:xfrm>
          <a:prstGeom prst="rect">
            <a:avLst/>
          </a:prstGeom>
          <a:solidFill>
            <a:schemeClr val="bg1"/>
          </a:solidFill>
        </p:spPr>
        <p:txBody>
          <a:bodyPr wrap="square" lIns="0" tIns="0" rIns="0" bIns="0" rtlCol="0" anchor="ctr" anchorCtr="0">
            <a:spAutoFit/>
          </a:bodyPr>
          <a:lstStyle/>
          <a:p>
            <a:r>
              <a:rPr lang="es-US" sz="1300" dirty="0">
                <a:latin typeface="Arial" panose="020B0604020202020204" pitchFamily="34" charset="0"/>
                <a:cs typeface="Arial" panose="020B0604020202020204" pitchFamily="34" charset="0"/>
              </a:rPr>
              <a:t>Se ha adoptado e implementado</a:t>
            </a:r>
          </a:p>
        </p:txBody>
      </p:sp>
      <p:sp>
        <p:nvSpPr>
          <p:cNvPr id="8" name="TextBox 7">
            <a:extLst>
              <a:ext uri="{FF2B5EF4-FFF2-40B4-BE49-F238E27FC236}">
                <a16:creationId xmlns:a16="http://schemas.microsoft.com/office/drawing/2014/main" id="{9CA25E4D-B098-44E8-9E4D-BD2D40F7860E}"/>
              </a:ext>
            </a:extLst>
          </p:cNvPr>
          <p:cNvSpPr txBox="1"/>
          <p:nvPr/>
        </p:nvSpPr>
        <p:spPr>
          <a:xfrm>
            <a:off x="5155628" y="5919575"/>
            <a:ext cx="2448073" cy="384721"/>
          </a:xfrm>
          <a:prstGeom prst="rect">
            <a:avLst/>
          </a:prstGeom>
          <a:solidFill>
            <a:schemeClr val="bg1"/>
          </a:solidFill>
        </p:spPr>
        <p:txBody>
          <a:bodyPr wrap="square" lIns="0" tIns="0" rIns="0" bIns="0" rtlCol="0" anchor="ctr" anchorCtr="0">
            <a:spAutoFit/>
          </a:bodyPr>
          <a:lstStyle/>
          <a:p>
            <a:r>
              <a:rPr lang="es-ES" sz="1250" dirty="0">
                <a:latin typeface="Arial" panose="020B0604020202020204" pitchFamily="34" charset="0"/>
                <a:cs typeface="Arial" panose="020B0604020202020204" pitchFamily="34" charset="0"/>
              </a:rPr>
              <a:t>Se ha adoptado pero </a:t>
            </a:r>
            <a:br>
              <a:rPr lang="es-ES" sz="1250" dirty="0">
                <a:latin typeface="Arial" panose="020B0604020202020204" pitchFamily="34" charset="0"/>
                <a:cs typeface="Arial" panose="020B0604020202020204" pitchFamily="34" charset="0"/>
              </a:rPr>
            </a:br>
            <a:r>
              <a:rPr lang="es-ES" sz="1250" dirty="0">
                <a:latin typeface="Arial" panose="020B0604020202020204" pitchFamily="34" charset="0"/>
                <a:cs typeface="Arial" panose="020B0604020202020204" pitchFamily="34" charset="0"/>
              </a:rPr>
              <a:t>no implementado</a:t>
            </a:r>
            <a:endParaRPr lang="es-US" sz="125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5A6BE74-3842-4969-B184-7A0B33896966}"/>
              </a:ext>
            </a:extLst>
          </p:cNvPr>
          <p:cNvSpPr txBox="1"/>
          <p:nvPr/>
        </p:nvSpPr>
        <p:spPr>
          <a:xfrm>
            <a:off x="7898828" y="5997253"/>
            <a:ext cx="2448073" cy="192360"/>
          </a:xfrm>
          <a:prstGeom prst="rect">
            <a:avLst/>
          </a:prstGeom>
          <a:solidFill>
            <a:schemeClr val="bg1"/>
          </a:solidFill>
        </p:spPr>
        <p:txBody>
          <a:bodyPr wrap="square" lIns="0" tIns="0" rIns="0" bIns="0" rtlCol="0" anchor="ctr" anchorCtr="0">
            <a:spAutoFit/>
          </a:bodyPr>
          <a:lstStyle/>
          <a:p>
            <a:r>
              <a:rPr lang="es-ES" sz="1250" dirty="0">
                <a:latin typeface="Arial" panose="020B0604020202020204" pitchFamily="34" charset="0"/>
                <a:cs typeface="Arial" panose="020B0604020202020204" pitchFamily="34" charset="0"/>
              </a:rPr>
              <a:t>No se ha adoptado</a:t>
            </a:r>
            <a:endParaRPr lang="es-US" sz="125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809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Diferencias de elegibilidad para </a:t>
            </a:r>
            <a:br>
              <a:rPr lang="es-ES" dirty="0"/>
            </a:br>
            <a:r>
              <a:rPr lang="es-ES" dirty="0"/>
              <a:t>Medicaid según la expansión </a:t>
            </a:r>
            <a:endParaRPr lang="en-US" dirty="0"/>
          </a:p>
        </p:txBody>
      </p:sp>
      <p:graphicFrame>
        <p:nvGraphicFramePr>
          <p:cNvPr id="6" name="Table 5">
            <a:extLst>
              <a:ext uri="{FF2B5EF4-FFF2-40B4-BE49-F238E27FC236}">
                <a16:creationId xmlns:a16="http://schemas.microsoft.com/office/drawing/2014/main" id="{F5F42802-2924-486B-B4F4-BCE8FD5D5B89}"/>
              </a:ext>
            </a:extLst>
          </p:cNvPr>
          <p:cNvGraphicFramePr>
            <a:graphicFrameLocks noGrp="1"/>
          </p:cNvGraphicFramePr>
          <p:nvPr>
            <p:extLst>
              <p:ext uri="{D42A27DB-BD31-4B8C-83A1-F6EECF244321}">
                <p14:modId xmlns:p14="http://schemas.microsoft.com/office/powerpoint/2010/main" val="1549777517"/>
              </p:ext>
            </p:extLst>
          </p:nvPr>
        </p:nvGraphicFramePr>
        <p:xfrm>
          <a:off x="615460" y="1222154"/>
          <a:ext cx="10961077" cy="4154238"/>
        </p:xfrm>
        <a:graphic>
          <a:graphicData uri="http://schemas.openxmlformats.org/drawingml/2006/table">
            <a:tbl>
              <a:tblPr firstRow="1" bandRow="1">
                <a:tableStyleId>{5FD0F851-EC5A-4D38-B0AD-8093EC10F338}</a:tableStyleId>
              </a:tblPr>
              <a:tblGrid>
                <a:gridCol w="4771293">
                  <a:extLst>
                    <a:ext uri="{9D8B030D-6E8A-4147-A177-3AD203B41FA5}">
                      <a16:colId xmlns:a16="http://schemas.microsoft.com/office/drawing/2014/main" val="2471765980"/>
                    </a:ext>
                  </a:extLst>
                </a:gridCol>
                <a:gridCol w="6189784">
                  <a:extLst>
                    <a:ext uri="{9D8B030D-6E8A-4147-A177-3AD203B41FA5}">
                      <a16:colId xmlns:a16="http://schemas.microsoft.com/office/drawing/2014/main" val="2622028131"/>
                    </a:ext>
                  </a:extLst>
                </a:gridCol>
              </a:tblGrid>
              <a:tr h="527118">
                <a:tc>
                  <a:txBody>
                    <a:bodyPr/>
                    <a:lstStyle/>
                    <a:p>
                      <a:r>
                        <a:rPr lang="es-US" sz="2000" noProof="0">
                          <a:solidFill>
                            <a:srgbClr val="00529B"/>
                          </a:solidFill>
                        </a:rPr>
                        <a:t>Si sus ingresos son...</a:t>
                      </a:r>
                    </a:p>
                  </a:txBody>
                  <a:tcPr/>
                </a:tc>
                <a:tc>
                  <a:txBody>
                    <a:bodyPr/>
                    <a:lstStyle/>
                    <a:p>
                      <a:r>
                        <a:rPr lang="es-US" sz="2000" noProof="0" dirty="0">
                          <a:solidFill>
                            <a:srgbClr val="00529B"/>
                          </a:solidFill>
                        </a:rPr>
                        <a:t>Usted...</a:t>
                      </a:r>
                    </a:p>
                  </a:txBody>
                  <a:tcPr/>
                </a:tc>
                <a:extLst>
                  <a:ext uri="{0D108BD9-81ED-4DB2-BD59-A6C34878D82A}">
                    <a16:rowId xmlns:a16="http://schemas.microsoft.com/office/drawing/2014/main" val="1543190924"/>
                  </a:ext>
                </a:extLst>
              </a:tr>
              <a:tr h="1099359">
                <a:tc>
                  <a:txBody>
                    <a:bodyPr/>
                    <a:lstStyle/>
                    <a:p>
                      <a:r>
                        <a:rPr lang="es-ES" sz="2000" dirty="0">
                          <a:solidFill>
                            <a:srgbClr val="00529B"/>
                          </a:solidFill>
                        </a:rPr>
                        <a:t>Más del 100 % del FPL (en 2023, eso es aproximadamente $18,210 al año para una persona soltera, o aproximadamente $37,500 para una familia de 4)</a:t>
                      </a:r>
                      <a:endParaRPr lang="en-US" sz="2000" dirty="0">
                        <a:solidFill>
                          <a:srgbClr val="00529B"/>
                        </a:solidFill>
                      </a:endParaRPr>
                    </a:p>
                  </a:txBody>
                  <a:tcPr/>
                </a:tc>
                <a:tc>
                  <a:txBody>
                    <a:bodyPr/>
                    <a:lstStyle/>
                    <a:p>
                      <a:r>
                        <a:rPr lang="es-ES" sz="2000" dirty="0">
                          <a:solidFill>
                            <a:srgbClr val="00529B"/>
                          </a:solidFill>
                        </a:rPr>
                        <a:t>Puede comprar un seguro médico privado en el Marketplace y puede calificar para ayuda con sus costos según el tamaño y los ingresos de su hogar</a:t>
                      </a:r>
                      <a:r>
                        <a:rPr lang="en-US" sz="2000" dirty="0">
                          <a:solidFill>
                            <a:srgbClr val="00529B"/>
                          </a:solidFill>
                        </a:rPr>
                        <a:t>.</a:t>
                      </a:r>
                    </a:p>
                  </a:txBody>
                  <a:tcPr/>
                </a:tc>
                <a:extLst>
                  <a:ext uri="{0D108BD9-81ED-4DB2-BD59-A6C34878D82A}">
                    <a16:rowId xmlns:a16="http://schemas.microsoft.com/office/drawing/2014/main" val="926959309"/>
                  </a:ext>
                </a:extLst>
              </a:tr>
              <a:tr h="1055076">
                <a:tc>
                  <a:txBody>
                    <a:bodyPr/>
                    <a:lstStyle/>
                    <a:p>
                      <a:r>
                        <a:rPr lang="es-ES" sz="2000" dirty="0">
                          <a:solidFill>
                            <a:srgbClr val="00529B"/>
                          </a:solidFill>
                        </a:rPr>
                        <a:t>Menos del 100 % del FPL</a:t>
                      </a:r>
                      <a:endParaRPr lang="en-US" sz="2000" dirty="0">
                        <a:solidFill>
                          <a:srgbClr val="00529B"/>
                        </a:solidFill>
                      </a:endParaRPr>
                    </a:p>
                  </a:txBody>
                  <a:tcPr/>
                </a:tc>
                <a:tc>
                  <a:txBody>
                    <a:bodyPr/>
                    <a:lstStyle/>
                    <a:p>
                      <a:r>
                        <a:rPr lang="es-ES" sz="2000" dirty="0">
                          <a:solidFill>
                            <a:srgbClr val="00529B"/>
                          </a:solidFill>
                        </a:rPr>
                        <a:t>Es posible que no califique para ayuda para pagar una cobertura del Marketplace. Sin embargo, puede ser elegible para Medicaid, con base en las normas de elegibilidad existentes en su estado</a:t>
                      </a:r>
                      <a:r>
                        <a:rPr lang="en-US" sz="2000" dirty="0">
                          <a:solidFill>
                            <a:srgbClr val="00529B"/>
                          </a:solidFill>
                        </a:rPr>
                        <a:t>.</a:t>
                      </a:r>
                    </a:p>
                  </a:txBody>
                  <a:tcPr/>
                </a:tc>
                <a:extLst>
                  <a:ext uri="{0D108BD9-81ED-4DB2-BD59-A6C34878D82A}">
                    <a16:rowId xmlns:a16="http://schemas.microsoft.com/office/drawing/2014/main" val="1885902371"/>
                  </a:ext>
                </a:extLst>
              </a:tr>
              <a:tr h="750277">
                <a:tc>
                  <a:txBody>
                    <a:bodyPr/>
                    <a:lstStyle/>
                    <a:p>
                      <a:r>
                        <a:rPr lang="es-ES" sz="2000" dirty="0">
                          <a:solidFill>
                            <a:srgbClr val="00529B"/>
                          </a:solidFill>
                        </a:rPr>
                        <a:t>Menos del 100 % del FPL y vive en un estado sin ampliación</a:t>
                      </a:r>
                      <a:endParaRPr lang="en-US" sz="2000" dirty="0">
                        <a:solidFill>
                          <a:srgbClr val="00529B"/>
                        </a:solidFill>
                      </a:endParaRPr>
                    </a:p>
                  </a:txBody>
                  <a:tcPr/>
                </a:tc>
                <a:tc>
                  <a:txBody>
                    <a:bodyPr/>
                    <a:lstStyle/>
                    <a:p>
                      <a:r>
                        <a:rPr lang="es-ES" sz="2000" dirty="0">
                          <a:solidFill>
                            <a:srgbClr val="00529B"/>
                          </a:solidFill>
                        </a:rPr>
                        <a:t>Puede quedar en una falta de cobertura; puede considerar la posibilidad de inscribirse en un plan Catastrófico</a:t>
                      </a:r>
                      <a:endParaRPr lang="en-US" sz="2000" dirty="0">
                        <a:solidFill>
                          <a:srgbClr val="00529B"/>
                        </a:solidFill>
                      </a:endParaRPr>
                    </a:p>
                  </a:txBody>
                  <a:tcPr/>
                </a:tc>
                <a:extLst>
                  <a:ext uri="{0D108BD9-81ED-4DB2-BD59-A6C34878D82A}">
                    <a16:rowId xmlns:a16="http://schemas.microsoft.com/office/drawing/2014/main" val="513425705"/>
                  </a:ext>
                </a:extLst>
              </a:tr>
            </a:tbl>
          </a:graphicData>
        </a:graphic>
      </p:graphicFrame>
      <p:sp>
        <p:nvSpPr>
          <p:cNvPr id="5" name="Content Placeholder 4"/>
          <p:cNvSpPr>
            <a:spLocks noGrp="1"/>
          </p:cNvSpPr>
          <p:nvPr>
            <p:ph sz="quarter" idx="13"/>
          </p:nvPr>
        </p:nvSpPr>
        <p:spPr>
          <a:xfrm>
            <a:off x="615460" y="5472551"/>
            <a:ext cx="11019693" cy="950976"/>
          </a:xfrm>
        </p:spPr>
        <p:txBody>
          <a:bodyPr>
            <a:noAutofit/>
          </a:bodyPr>
          <a:lstStyle/>
          <a:p>
            <a:pPr marL="0" indent="0" defTabSz="685800">
              <a:spcBef>
                <a:spcPts val="600"/>
              </a:spcBef>
              <a:buNone/>
            </a:pPr>
            <a:r>
              <a:rPr lang="es-ES" sz="2000" dirty="0"/>
              <a:t>Es posible que no califique para Medicaid o un plan de seguro privado de costo reducido en el </a:t>
            </a:r>
            <a:r>
              <a:rPr lang="en-US" sz="2000" dirty="0"/>
              <a:t>Health Insurance Marketplace</a:t>
            </a:r>
            <a:r>
              <a:rPr lang="en-US" sz="1500" dirty="0"/>
              <a:t>®</a:t>
            </a:r>
          </a:p>
        </p:txBody>
      </p:sp>
      <p:sp>
        <p:nvSpPr>
          <p:cNvPr id="7" name="Slide Number Placeholder 6">
            <a:extLst>
              <a:ext uri="{FF2B5EF4-FFF2-40B4-BE49-F238E27FC236}">
                <a16:creationId xmlns:a16="http://schemas.microsoft.com/office/drawing/2014/main" id="{63A6FFB3-D973-4F86-AAEF-9D5D0B3128E9}"/>
              </a:ext>
            </a:extLst>
          </p:cNvPr>
          <p:cNvSpPr>
            <a:spLocks noGrp="1"/>
          </p:cNvSpPr>
          <p:nvPr>
            <p:ph type="sldNum" sz="quarter" idx="12"/>
          </p:nvPr>
        </p:nvSpPr>
        <p:spPr/>
        <p:txBody>
          <a:bodyPr/>
          <a:lstStyle/>
          <a:p>
            <a:fld id="{0B2D781D-8844-5940-92D1-06EF0A7F581E}" type="slidenum">
              <a:rPr lang="en-US" smtClean="0"/>
              <a:pPr/>
              <a:t>17</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7787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Proceso de solicitud único y agilizado</a:t>
            </a:r>
            <a:endParaRPr lang="en-US" strike="sngStrike" dirty="0"/>
          </a:p>
        </p:txBody>
      </p:sp>
      <p:grpSp>
        <p:nvGrpSpPr>
          <p:cNvPr id="11" name="Group 1" descr="Cuadro 1: Una solicitud para los planes de salud del Marketplace, Medicaid, CHIP y Programas de salud básicos">
            <a:extLst>
              <a:ext uri="{FF2B5EF4-FFF2-40B4-BE49-F238E27FC236}">
                <a16:creationId xmlns:a16="http://schemas.microsoft.com/office/drawing/2014/main" id="{08713935-F616-4B69-90D2-DE3A2D34BF27}"/>
              </a:ext>
            </a:extLst>
          </p:cNvPr>
          <p:cNvGrpSpPr/>
          <p:nvPr/>
        </p:nvGrpSpPr>
        <p:grpSpPr>
          <a:xfrm>
            <a:off x="2101306" y="1529325"/>
            <a:ext cx="7615578" cy="1309036"/>
            <a:chOff x="2101306" y="1529325"/>
            <a:chExt cx="7615578" cy="1309036"/>
          </a:xfrm>
        </p:grpSpPr>
        <p:sp>
          <p:nvSpPr>
            <p:cNvPr id="24" name="Rectangle: Rounded Corners 23" descr="&#10;">
              <a:extLst>
                <a:ext uri="{FF2B5EF4-FFF2-40B4-BE49-F238E27FC236}">
                  <a16:creationId xmlns:a16="http://schemas.microsoft.com/office/drawing/2014/main" id="{4E787322-B161-4656-81DB-0D8B66B8907E}"/>
                </a:ext>
              </a:extLst>
            </p:cNvPr>
            <p:cNvSpPr/>
            <p:nvPr/>
          </p:nvSpPr>
          <p:spPr>
            <a:xfrm>
              <a:off x="3485690" y="1681316"/>
              <a:ext cx="6231194" cy="10184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r>
                <a:rPr lang="es-ES" sz="2000" dirty="0">
                  <a:solidFill>
                    <a:schemeClr val="accent1">
                      <a:lumMod val="75000"/>
                    </a:schemeClr>
                  </a:solidFill>
                  <a:latin typeface="Arial" panose="020B0604020202020204" pitchFamily="34" charset="0"/>
                  <a:cs typeface="Arial" panose="020B0604020202020204" pitchFamily="34" charset="0"/>
                </a:rPr>
                <a:t>Una solicitud para los planes de salud del Mercado, Medicaid, CHIP y Programas </a:t>
              </a:r>
              <a:br>
                <a:rPr lang="es-ES" sz="2000" dirty="0">
                  <a:solidFill>
                    <a:schemeClr val="accent1">
                      <a:lumMod val="75000"/>
                    </a:schemeClr>
                  </a:solidFill>
                  <a:latin typeface="Arial" panose="020B0604020202020204" pitchFamily="34" charset="0"/>
                  <a:cs typeface="Arial" panose="020B0604020202020204" pitchFamily="34" charset="0"/>
                </a:rPr>
              </a:br>
              <a:r>
                <a:rPr lang="es-ES" sz="2000" dirty="0">
                  <a:solidFill>
                    <a:schemeClr val="accent1">
                      <a:lumMod val="75000"/>
                    </a:schemeClr>
                  </a:solidFill>
                  <a:latin typeface="Arial" panose="020B0604020202020204" pitchFamily="34" charset="0"/>
                  <a:cs typeface="Arial" panose="020B0604020202020204" pitchFamily="34" charset="0"/>
                </a:rPr>
                <a:t>de salud básicos</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E1EF4D5-D206-4604-A4EC-225CDB50B653}"/>
                </a:ext>
                <a:ext uri="{C183D7F6-B498-43B3-948B-1728B52AA6E4}">
                  <adec:decorative xmlns:adec="http://schemas.microsoft.com/office/drawing/2017/decorative" val="1"/>
                </a:ext>
              </a:extLst>
            </p:cNvPr>
            <p:cNvSpPr>
              <a:spLocks noChangeAspect="1"/>
            </p:cNvSpPr>
            <p:nvPr/>
          </p:nvSpPr>
          <p:spPr>
            <a:xfrm>
              <a:off x="2101306" y="1529325"/>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F82481D-D9A2-40FF-9303-7E3B50DE87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1158" y="1726643"/>
              <a:ext cx="914400" cy="914400"/>
            </a:xfrm>
            <a:prstGeom prst="rect">
              <a:avLst/>
            </a:prstGeom>
          </p:spPr>
        </p:pic>
      </p:grpSp>
      <p:grpSp>
        <p:nvGrpSpPr>
          <p:cNvPr id="14" name="Group 2" descr="Cuadro 2: Una vez que se determina la elegibilidad, es posible que pueda inscribirse de inmediato (depende del programa)&#10;">
            <a:extLst>
              <a:ext uri="{FF2B5EF4-FFF2-40B4-BE49-F238E27FC236}">
                <a16:creationId xmlns:a16="http://schemas.microsoft.com/office/drawing/2014/main" id="{483F01BA-3141-4CBE-823B-5633F97869E8}"/>
              </a:ext>
            </a:extLst>
          </p:cNvPr>
          <p:cNvGrpSpPr/>
          <p:nvPr/>
        </p:nvGrpSpPr>
        <p:grpSpPr>
          <a:xfrm>
            <a:off x="2101306" y="2953985"/>
            <a:ext cx="7615578" cy="1309036"/>
            <a:chOff x="2101306" y="2953985"/>
            <a:chExt cx="7615578" cy="1309036"/>
          </a:xfrm>
        </p:grpSpPr>
        <p:sp>
          <p:nvSpPr>
            <p:cNvPr id="26" name="Rectangle: Rounded Corners 25">
              <a:extLst>
                <a:ext uri="{FF2B5EF4-FFF2-40B4-BE49-F238E27FC236}">
                  <a16:creationId xmlns:a16="http://schemas.microsoft.com/office/drawing/2014/main" id="{53B76E83-B5E7-4FA4-8B98-C68C33E7DC40}"/>
                </a:ext>
              </a:extLst>
            </p:cNvPr>
            <p:cNvSpPr/>
            <p:nvPr/>
          </p:nvSpPr>
          <p:spPr>
            <a:xfrm>
              <a:off x="3485690" y="3099290"/>
              <a:ext cx="6231194" cy="10184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r>
                <a:rPr lang="es-ES" sz="2000" dirty="0">
                  <a:solidFill>
                    <a:schemeClr val="accent1">
                      <a:lumMod val="75000"/>
                    </a:schemeClr>
                  </a:solidFill>
                  <a:latin typeface="Arial" panose="020B0604020202020204" pitchFamily="34" charset="0"/>
                  <a:cs typeface="Arial" panose="020B0604020202020204" pitchFamily="34" charset="0"/>
                </a:rPr>
                <a:t>Una vez que se determina la elegibilidad, es posible que pueda inscribirse de inmediato (depende del programa</a:t>
              </a:r>
              <a:r>
                <a:rPr lang="en-US" sz="2000" dirty="0">
                  <a:solidFill>
                    <a:schemeClr val="accent1">
                      <a:lumMod val="75000"/>
                    </a:schemeClr>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4A68E406-61D9-4F4C-8721-E07E0FD81910}"/>
                </a:ext>
                <a:ext uri="{C183D7F6-B498-43B3-948B-1728B52AA6E4}">
                  <adec:decorative xmlns:adec="http://schemas.microsoft.com/office/drawing/2017/decorative" val="1"/>
                </a:ext>
              </a:extLst>
            </p:cNvPr>
            <p:cNvSpPr>
              <a:spLocks noChangeAspect="1"/>
            </p:cNvSpPr>
            <p:nvPr/>
          </p:nvSpPr>
          <p:spPr>
            <a:xfrm>
              <a:off x="2101306" y="2953985"/>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3B78170-64D6-48D2-B0B7-B739EE363C7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347980" y="3112233"/>
              <a:ext cx="1036410" cy="914479"/>
            </a:xfrm>
            <a:prstGeom prst="rect">
              <a:avLst/>
            </a:prstGeom>
          </p:spPr>
        </p:pic>
      </p:grpSp>
      <p:grpSp>
        <p:nvGrpSpPr>
          <p:cNvPr id="16" name="Group 3" descr="Cuadro 3:&#10;-En CuidadoDeSalud.gov &#10;-A través de su agencia estatal&#10;">
            <a:extLst>
              <a:ext uri="{FF2B5EF4-FFF2-40B4-BE49-F238E27FC236}">
                <a16:creationId xmlns:a16="http://schemas.microsoft.com/office/drawing/2014/main" id="{8C385D01-83B8-49BF-8238-D63C32B2A0A9}"/>
              </a:ext>
            </a:extLst>
          </p:cNvPr>
          <p:cNvGrpSpPr/>
          <p:nvPr/>
        </p:nvGrpSpPr>
        <p:grpSpPr>
          <a:xfrm>
            <a:off x="2101306" y="4393663"/>
            <a:ext cx="7615578" cy="1309036"/>
            <a:chOff x="2101306" y="4393663"/>
            <a:chExt cx="7615578" cy="1309036"/>
          </a:xfrm>
        </p:grpSpPr>
        <p:sp>
          <p:nvSpPr>
            <p:cNvPr id="27" name="Rectangle: Rounded Corners 26">
              <a:extLst>
                <a:ext uri="{FF2B5EF4-FFF2-40B4-BE49-F238E27FC236}">
                  <a16:creationId xmlns:a16="http://schemas.microsoft.com/office/drawing/2014/main" id="{A89286F0-430F-4C4F-916E-94D0E3C7E394}"/>
                </a:ext>
              </a:extLst>
            </p:cNvPr>
            <p:cNvSpPr/>
            <p:nvPr/>
          </p:nvSpPr>
          <p:spPr>
            <a:xfrm>
              <a:off x="3485690" y="4534523"/>
              <a:ext cx="6231194" cy="10184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74320">
                <a:buFont typeface="Wingdings" panose="05000000000000000000" pitchFamily="2" charset="2"/>
                <a:buChar char="§"/>
              </a:pPr>
              <a:r>
                <a:rPr lang="es-US" sz="2000" dirty="0">
                  <a:solidFill>
                    <a:schemeClr val="accent1">
                      <a:lumMod val="75000"/>
                    </a:schemeClr>
                  </a:solidFill>
                  <a:latin typeface="Arial" panose="020B0604020202020204" pitchFamily="34" charset="0"/>
                  <a:cs typeface="Arial" panose="020B0604020202020204" pitchFamily="34" charset="0"/>
                </a:rPr>
                <a:t>En</a:t>
              </a:r>
              <a:r>
                <a:rPr lang="en-US" sz="2000" dirty="0">
                  <a:solidFill>
                    <a:schemeClr val="accent1">
                      <a:lumMod val="75000"/>
                    </a:schemeClr>
                  </a:solidFill>
                  <a:latin typeface="Arial" panose="020B0604020202020204" pitchFamily="34" charset="0"/>
                  <a:cs typeface="Arial" panose="020B0604020202020204" pitchFamily="34" charset="0"/>
                </a:rPr>
                <a:t> </a:t>
              </a:r>
              <a:r>
                <a:rPr lang="en-US" sz="2000" dirty="0">
                  <a:solidFill>
                    <a:schemeClr val="accent1">
                      <a:lumMod val="75000"/>
                    </a:schemeClr>
                  </a:solidFill>
                  <a:latin typeface="Arial" panose="020B0604020202020204" pitchFamily="34" charset="0"/>
                  <a:cs typeface="Arial" panose="020B0604020202020204" pitchFamily="34" charset="0"/>
                  <a:hlinkClick r:id="rId7"/>
                </a:rPr>
                <a:t>CuidadoDeSalud.gov</a:t>
              </a:r>
              <a:endParaRPr lang="en-US" sz="2000" dirty="0">
                <a:solidFill>
                  <a:schemeClr val="accent1">
                    <a:lumMod val="75000"/>
                  </a:schemeClr>
                </a:solidFill>
                <a:latin typeface="Arial" panose="020B0604020202020204" pitchFamily="34" charset="0"/>
                <a:cs typeface="Arial" panose="020B0604020202020204" pitchFamily="34" charset="0"/>
              </a:endParaRPr>
            </a:p>
            <a:p>
              <a:pPr marL="548640" indent="-274320">
                <a:buFont typeface="Wingdings" panose="05000000000000000000" pitchFamily="2" charset="2"/>
                <a:buChar char="§"/>
              </a:pPr>
              <a:r>
                <a:rPr lang="es-US" sz="2000" dirty="0">
                  <a:solidFill>
                    <a:schemeClr val="accent1">
                      <a:lumMod val="75000"/>
                    </a:schemeClr>
                  </a:solidFill>
                  <a:latin typeface="Arial" panose="020B0604020202020204" pitchFamily="34" charset="0"/>
                  <a:cs typeface="Arial" panose="020B0604020202020204" pitchFamily="34" charset="0"/>
                </a:rPr>
                <a:t>A través del </a:t>
              </a:r>
              <a:r>
                <a:rPr lang="en-US" sz="2000" dirty="0">
                  <a:solidFill>
                    <a:schemeClr val="accent1">
                      <a:lumMod val="75000"/>
                    </a:schemeClr>
                  </a:solidFill>
                  <a:latin typeface="Arial" panose="020B0604020202020204" pitchFamily="34" charset="0"/>
                  <a:cs typeface="Arial" panose="020B0604020202020204" pitchFamily="34" charset="0"/>
                  <a:hlinkClick r:id="rId8"/>
                </a:rPr>
                <a:t>state’s Marketplace</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DCC0832-8653-4BE2-90BC-236A479D0634}"/>
                </a:ext>
                <a:ext uri="{C183D7F6-B498-43B3-948B-1728B52AA6E4}">
                  <adec:decorative xmlns:adec="http://schemas.microsoft.com/office/drawing/2017/decorative" val="1"/>
                </a:ext>
              </a:extLst>
            </p:cNvPr>
            <p:cNvSpPr>
              <a:spLocks noChangeAspect="1"/>
            </p:cNvSpPr>
            <p:nvPr/>
          </p:nvSpPr>
          <p:spPr>
            <a:xfrm>
              <a:off x="2101306" y="4393663"/>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EF0F00E-9823-4459-852A-5C4CF869385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365423" y="4632642"/>
              <a:ext cx="1034579" cy="920306"/>
            </a:xfrm>
            <a:prstGeom prst="rect">
              <a:avLst/>
            </a:prstGeom>
          </p:spPr>
        </p:pic>
      </p:grpSp>
      <p:sp>
        <p:nvSpPr>
          <p:cNvPr id="6" name="Slide Number Placeholder 5">
            <a:extLst>
              <a:ext uri="{FF2B5EF4-FFF2-40B4-BE49-F238E27FC236}">
                <a16:creationId xmlns:a16="http://schemas.microsoft.com/office/drawing/2014/main" id="{D329EA57-BEAE-49AD-9631-70353DCEB719}"/>
              </a:ext>
            </a:extLst>
          </p:cNvPr>
          <p:cNvSpPr>
            <a:spLocks noGrp="1"/>
          </p:cNvSpPr>
          <p:nvPr>
            <p:ph type="sldNum" sz="quarter" idx="12"/>
          </p:nvPr>
        </p:nvSpPr>
        <p:spPr/>
        <p:txBody>
          <a:bodyPr/>
          <a:lstStyle/>
          <a:p>
            <a:fld id="{0B2D781D-8844-5940-92D1-06EF0A7F581E}" type="slidenum">
              <a:rPr lang="en-US" smtClean="0"/>
              <a:pPr/>
              <a:t>18</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1722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dirty="0"/>
              <a:t>Opciones estatales coordinadas con el Mercado</a:t>
            </a:r>
            <a:r>
              <a:rPr lang="en-US" dirty="0"/>
              <a:t> </a:t>
            </a:r>
          </a:p>
        </p:txBody>
      </p:sp>
      <p:sp>
        <p:nvSpPr>
          <p:cNvPr id="5" name="Content Placeholder 4"/>
          <p:cNvSpPr>
            <a:spLocks noGrp="1"/>
          </p:cNvSpPr>
          <p:nvPr>
            <p:ph sz="quarter" idx="13"/>
          </p:nvPr>
        </p:nvSpPr>
        <p:spPr>
          <a:xfrm>
            <a:off x="1036686" y="1411187"/>
            <a:ext cx="9791700" cy="543944"/>
          </a:xfrm>
        </p:spPr>
        <p:txBody>
          <a:bodyPr>
            <a:noAutofit/>
          </a:bodyPr>
          <a:lstStyle/>
          <a:p>
            <a:pPr marL="0" lvl="0" indent="0" defTabSz="685800">
              <a:lnSpc>
                <a:spcPct val="100000"/>
              </a:lnSpc>
              <a:spcBef>
                <a:spcPts val="600"/>
              </a:spcBef>
              <a:buNone/>
            </a:pPr>
            <a:r>
              <a:rPr lang="es-ES" b="1" dirty="0"/>
              <a:t>Los estados tienen dos opciones</a:t>
            </a:r>
            <a:r>
              <a:rPr lang="en-US" b="1" dirty="0"/>
              <a:t>:</a:t>
            </a:r>
          </a:p>
          <a:p>
            <a:endParaRPr lang="en-US" dirty="0"/>
          </a:p>
        </p:txBody>
      </p:sp>
      <p:grpSp>
        <p:nvGrpSpPr>
          <p:cNvPr id="7" name="Group 6" descr="Modelo de determinación: El estado le delega la autoridad al Marketplace facilitado federalmente (FFM, por sus siglas en inglés) para tomar las determinaciones finales de elegibilidad utilizando las normas de elegibilidad del estado.&#10;">
            <a:extLst>
              <a:ext uri="{FF2B5EF4-FFF2-40B4-BE49-F238E27FC236}">
                <a16:creationId xmlns:a16="http://schemas.microsoft.com/office/drawing/2014/main" id="{DAF39375-CB4C-464C-AB95-042011C71089}"/>
              </a:ext>
            </a:extLst>
          </p:cNvPr>
          <p:cNvGrpSpPr/>
          <p:nvPr/>
        </p:nvGrpSpPr>
        <p:grpSpPr>
          <a:xfrm>
            <a:off x="1427746" y="2425974"/>
            <a:ext cx="4370543" cy="3062111"/>
            <a:chOff x="1427746" y="2425974"/>
            <a:chExt cx="4370543" cy="3062111"/>
          </a:xfrm>
        </p:grpSpPr>
        <p:sp>
          <p:nvSpPr>
            <p:cNvPr id="9" name="Rectangle 8">
              <a:extLst>
                <a:ext uri="{FF2B5EF4-FFF2-40B4-BE49-F238E27FC236}">
                  <a16:creationId xmlns:a16="http://schemas.microsoft.com/office/drawing/2014/main" id="{17F252EA-3342-4F35-BA3B-CEEC0409D123}"/>
                </a:ext>
                <a:ext uri="{C183D7F6-B498-43B3-948B-1728B52AA6E4}">
                  <adec:decorative xmlns:adec="http://schemas.microsoft.com/office/drawing/2017/decorative" val="1"/>
                </a:ext>
              </a:extLst>
            </p:cNvPr>
            <p:cNvSpPr/>
            <p:nvPr/>
          </p:nvSpPr>
          <p:spPr>
            <a:xfrm>
              <a:off x="2268897" y="2570247"/>
              <a:ext cx="2688240" cy="830997"/>
            </a:xfrm>
            <a:prstGeom prst="rect">
              <a:avLst/>
            </a:prstGeom>
            <a:noFill/>
          </p:spPr>
          <p:txBody>
            <a:bodyPr wrap="square" lIns="91440" tIns="45720" rIns="91440" bIns="45720">
              <a:spAutoFit/>
            </a:bodyPr>
            <a:lstStyle/>
            <a:p>
              <a:pPr algn="ctr"/>
              <a:r>
                <a:rPr lang="es-US" sz="2400" dirty="0">
                  <a:ln w="0"/>
                  <a:solidFill>
                    <a:schemeClr val="accent5">
                      <a:lumMod val="50000"/>
                    </a:schemeClr>
                  </a:solidFill>
                  <a:latin typeface="Arial Black" panose="020B0A04020102020204" pitchFamily="34" charset="0"/>
                </a:rPr>
                <a:t>Modelo de determinación</a:t>
              </a:r>
            </a:p>
          </p:txBody>
        </p:sp>
        <p:sp>
          <p:nvSpPr>
            <p:cNvPr id="6" name="Rectangle: Rounded Corners 5">
              <a:extLst>
                <a:ext uri="{FF2B5EF4-FFF2-40B4-BE49-F238E27FC236}">
                  <a16:creationId xmlns:a16="http://schemas.microsoft.com/office/drawing/2014/main" id="{F7B05556-16DD-4C6B-BE14-DAFA0C0D159E}"/>
                </a:ext>
                <a:ext uri="{C183D7F6-B498-43B3-948B-1728B52AA6E4}">
                  <adec:decorative xmlns:adec="http://schemas.microsoft.com/office/drawing/2017/decorative" val="1"/>
                </a:ext>
              </a:extLst>
            </p:cNvPr>
            <p:cNvSpPr/>
            <p:nvPr/>
          </p:nvSpPr>
          <p:spPr>
            <a:xfrm>
              <a:off x="1427746" y="2425974"/>
              <a:ext cx="4370543" cy="306211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tIns="914400" rtlCol="0" anchor="ctr"/>
            <a:lstStyle/>
            <a:p>
              <a:pPr algn="ctr"/>
              <a:r>
                <a:rPr lang="es-ES" sz="2000" dirty="0">
                  <a:solidFill>
                    <a:srgbClr val="00529B"/>
                  </a:solidFill>
                </a:rPr>
                <a:t>El estado le delega la autoridad al Mercado facilitado federalmente (FFM, por sus siglas en inglés) para tomar las determinaciones finales de elegibilidad utilizando las normas de elegibilidad del estado.</a:t>
              </a:r>
              <a:r>
                <a:rPr lang="en-US" sz="2000" dirty="0">
                  <a:solidFill>
                    <a:srgbClr val="00529B"/>
                  </a:solidFill>
                </a:rPr>
                <a:t> </a:t>
              </a:r>
            </a:p>
          </p:txBody>
        </p:sp>
        <p:cxnSp>
          <p:nvCxnSpPr>
            <p:cNvPr id="12" name="Straight Connector 11">
              <a:extLst>
                <a:ext uri="{FF2B5EF4-FFF2-40B4-BE49-F238E27FC236}">
                  <a16:creationId xmlns:a16="http://schemas.microsoft.com/office/drawing/2014/main" id="{6B4F937E-2F24-4F69-93CB-D963548A5C3C}"/>
                </a:ext>
                <a:ext uri="{C183D7F6-B498-43B3-948B-1728B52AA6E4}">
                  <adec:decorative xmlns:adec="http://schemas.microsoft.com/office/drawing/2017/decorative" val="1"/>
                </a:ext>
              </a:extLst>
            </p:cNvPr>
            <p:cNvCxnSpPr/>
            <p:nvPr/>
          </p:nvCxnSpPr>
          <p:spPr>
            <a:xfrm>
              <a:off x="1629158" y="3429000"/>
              <a:ext cx="396771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descr="Modelo de evaluación: El Marketplace hace una evaluación inicial de la elegibilidad para Medicaid o CHIP, pero los estados toman la determinación de elegibilidad final&#10;">
            <a:extLst>
              <a:ext uri="{FF2B5EF4-FFF2-40B4-BE49-F238E27FC236}">
                <a16:creationId xmlns:a16="http://schemas.microsoft.com/office/drawing/2014/main" id="{4E9EA57B-0BF9-415A-B880-16200136B7CB}"/>
              </a:ext>
            </a:extLst>
          </p:cNvPr>
          <p:cNvGrpSpPr/>
          <p:nvPr/>
        </p:nvGrpSpPr>
        <p:grpSpPr>
          <a:xfrm>
            <a:off x="6393710" y="2425975"/>
            <a:ext cx="4169131" cy="3062110"/>
            <a:chOff x="6393710" y="2425975"/>
            <a:chExt cx="4169131" cy="3062110"/>
          </a:xfrm>
        </p:grpSpPr>
        <p:sp>
          <p:nvSpPr>
            <p:cNvPr id="10" name="Rectangle 9">
              <a:extLst>
                <a:ext uri="{FF2B5EF4-FFF2-40B4-BE49-F238E27FC236}">
                  <a16:creationId xmlns:a16="http://schemas.microsoft.com/office/drawing/2014/main" id="{37925E80-5B5F-4A63-BFCF-B1BDDA0BCCB2}"/>
                </a:ext>
                <a:ext uri="{C183D7F6-B498-43B3-948B-1728B52AA6E4}">
                  <adec:decorative xmlns:adec="http://schemas.microsoft.com/office/drawing/2017/decorative" val="1"/>
                </a:ext>
              </a:extLst>
            </p:cNvPr>
            <p:cNvSpPr/>
            <p:nvPr/>
          </p:nvSpPr>
          <p:spPr>
            <a:xfrm>
              <a:off x="7122567" y="2541746"/>
              <a:ext cx="2688240" cy="830997"/>
            </a:xfrm>
            <a:prstGeom prst="rect">
              <a:avLst/>
            </a:prstGeom>
            <a:noFill/>
          </p:spPr>
          <p:txBody>
            <a:bodyPr wrap="square" lIns="91440" tIns="45720" rIns="91440" bIns="45720">
              <a:spAutoFit/>
            </a:bodyPr>
            <a:lstStyle/>
            <a:p>
              <a:pPr algn="ctr"/>
              <a:r>
                <a:rPr lang="es-US" sz="2400" dirty="0">
                  <a:ln w="0"/>
                  <a:solidFill>
                    <a:schemeClr val="accent5">
                      <a:lumMod val="50000"/>
                    </a:schemeClr>
                  </a:solidFill>
                  <a:latin typeface="Arial Black" panose="020B0A04020102020204" pitchFamily="34" charset="0"/>
                </a:rPr>
                <a:t>Modelo de evaluación</a:t>
              </a:r>
            </a:p>
          </p:txBody>
        </p:sp>
        <p:sp>
          <p:nvSpPr>
            <p:cNvPr id="8" name="Rectangle: Rounded Corners 7">
              <a:extLst>
                <a:ext uri="{FF2B5EF4-FFF2-40B4-BE49-F238E27FC236}">
                  <a16:creationId xmlns:a16="http://schemas.microsoft.com/office/drawing/2014/main" id="{37D4B910-ECB2-4AB3-91A0-1F1C72E01B66}"/>
                </a:ext>
                <a:ext uri="{C183D7F6-B498-43B3-948B-1728B52AA6E4}">
                  <adec:decorative xmlns:adec="http://schemas.microsoft.com/office/drawing/2017/decorative" val="1"/>
                </a:ext>
              </a:extLst>
            </p:cNvPr>
            <p:cNvSpPr/>
            <p:nvPr/>
          </p:nvSpPr>
          <p:spPr>
            <a:xfrm>
              <a:off x="6393710" y="2425975"/>
              <a:ext cx="4169131" cy="306211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tIns="731520" rtlCol="0" anchor="ctr"/>
            <a:lstStyle/>
            <a:p>
              <a:pPr algn="ctr"/>
              <a:r>
                <a:rPr lang="es-ES" sz="2000" dirty="0">
                  <a:solidFill>
                    <a:srgbClr val="00529B"/>
                  </a:solidFill>
                </a:rPr>
                <a:t>El Mercado hace una evaluación inicial de la elegibilidad para Medicaid o CHIP, pero los estados toman la determinación de elegibilidad final.</a:t>
              </a:r>
              <a:endParaRPr lang="en-US" sz="2000" dirty="0">
                <a:solidFill>
                  <a:srgbClr val="00529B"/>
                </a:solidFill>
              </a:endParaRPr>
            </a:p>
          </p:txBody>
        </p:sp>
        <p:cxnSp>
          <p:nvCxnSpPr>
            <p:cNvPr id="14" name="Straight Connector 13">
              <a:extLst>
                <a:ext uri="{FF2B5EF4-FFF2-40B4-BE49-F238E27FC236}">
                  <a16:creationId xmlns:a16="http://schemas.microsoft.com/office/drawing/2014/main" id="{70744E16-E0B4-472D-8D30-2629353232F8}"/>
                </a:ext>
                <a:ext uri="{C183D7F6-B498-43B3-948B-1728B52AA6E4}">
                  <adec:decorative xmlns:adec="http://schemas.microsoft.com/office/drawing/2017/decorative" val="1"/>
                </a:ext>
              </a:extLst>
            </p:cNvPr>
            <p:cNvCxnSpPr>
              <a:cxnSpLocks/>
            </p:cNvCxnSpPr>
            <p:nvPr/>
          </p:nvCxnSpPr>
          <p:spPr>
            <a:xfrm>
              <a:off x="6482828" y="3397470"/>
              <a:ext cx="39677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2C9BB701-A2F0-4F8B-A8EC-2190A17895F4}"/>
              </a:ext>
            </a:extLst>
          </p:cNvPr>
          <p:cNvSpPr>
            <a:spLocks noGrp="1"/>
          </p:cNvSpPr>
          <p:nvPr>
            <p:ph type="sldNum" sz="quarter" idx="12"/>
          </p:nvPr>
        </p:nvSpPr>
        <p:spPr/>
        <p:txBody>
          <a:bodyPr/>
          <a:lstStyle/>
          <a:p>
            <a:fld id="{0B2D781D-8844-5940-92D1-06EF0A7F581E}" type="slidenum">
              <a:rPr lang="en-US" smtClean="0"/>
              <a:pPr/>
              <a:t>19</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1988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AR" dirty="0"/>
              <a:t>Contenido</a:t>
            </a:r>
          </a:p>
        </p:txBody>
      </p:sp>
      <p:sp>
        <p:nvSpPr>
          <p:cNvPr id="8" name="Content Placeholder 7"/>
          <p:cNvSpPr>
            <a:spLocks noGrp="1"/>
          </p:cNvSpPr>
          <p:nvPr>
            <p:ph type="body" sz="quarter" idx="13"/>
          </p:nvPr>
        </p:nvSpPr>
        <p:spPr>
          <a:xfrm>
            <a:off x="796766" y="1904768"/>
            <a:ext cx="10598467" cy="3761936"/>
          </a:xfrm>
        </p:spPr>
        <p:txBody>
          <a:bodyPr>
            <a:noAutofit/>
          </a:bodyPr>
          <a:lstStyle/>
          <a:p>
            <a:pPr>
              <a:spcBef>
                <a:spcPts val="0"/>
              </a:spcBef>
            </a:pPr>
            <a:r>
              <a:rPr lang="es-US" sz="2200" b="1" dirty="0">
                <a:solidFill>
                  <a:srgbClr val="00529B"/>
                </a:solidFill>
              </a:rPr>
              <a:t>Lección</a:t>
            </a:r>
            <a:r>
              <a:rPr lang="es-US" sz="2200" b="1" dirty="0"/>
              <a:t> </a:t>
            </a:r>
            <a:r>
              <a:rPr lang="es-US" sz="2200" b="1" dirty="0">
                <a:solidFill>
                  <a:srgbClr val="00529B"/>
                </a:solidFill>
              </a:rPr>
              <a:t>1: </a:t>
            </a:r>
            <a:r>
              <a:rPr lang="es-US" sz="2200" dirty="0">
                <a:solidFill>
                  <a:srgbClr val="00529B"/>
                </a:solidFill>
              </a:rPr>
              <a:t>Descripción General de Medicaid……………………………………..5–27</a:t>
            </a:r>
          </a:p>
          <a:p>
            <a:pPr>
              <a:spcBef>
                <a:spcPts val="0"/>
              </a:spcBef>
            </a:pPr>
            <a:r>
              <a:rPr lang="es-US" sz="2200" b="1" dirty="0">
                <a:solidFill>
                  <a:srgbClr val="00529B"/>
                </a:solidFill>
              </a:rPr>
              <a:t>Lección 2: </a:t>
            </a:r>
            <a:r>
              <a:rPr lang="es-US" sz="2200" dirty="0">
                <a:solidFill>
                  <a:srgbClr val="00529B"/>
                </a:solidFill>
              </a:rPr>
              <a:t>Medicaid: Desarrollos recientes………………………….….………..28–41</a:t>
            </a:r>
          </a:p>
          <a:p>
            <a:pPr marL="1428750" indent="-1428750">
              <a:spcBef>
                <a:spcPts val="0"/>
              </a:spcBef>
            </a:pPr>
            <a:r>
              <a:rPr lang="es-US" sz="2200" b="1" dirty="0">
                <a:solidFill>
                  <a:srgbClr val="00529B"/>
                </a:solidFill>
              </a:rPr>
              <a:t>Lección </a:t>
            </a:r>
            <a:r>
              <a:rPr lang="en-US" sz="2200" b="1" dirty="0">
                <a:solidFill>
                  <a:srgbClr val="00529B"/>
                </a:solidFill>
              </a:rPr>
              <a:t>3: </a:t>
            </a:r>
            <a:r>
              <a:rPr lang="es-ES" sz="2200" dirty="0">
                <a:solidFill>
                  <a:srgbClr val="00529B"/>
                </a:solidFill>
              </a:rPr>
              <a:t>Consideraciones sobre Medicaid y Medicare </a:t>
            </a:r>
            <a:br>
              <a:rPr lang="es-ES" sz="2200" dirty="0">
                <a:solidFill>
                  <a:srgbClr val="00529B"/>
                </a:solidFill>
              </a:rPr>
            </a:br>
            <a:r>
              <a:rPr lang="es-ES" sz="2200" dirty="0">
                <a:solidFill>
                  <a:srgbClr val="00529B"/>
                </a:solidFill>
              </a:rPr>
              <a:t>(doble elegibilidad)</a:t>
            </a:r>
            <a:r>
              <a:rPr lang="en-US" sz="2200" dirty="0">
                <a:solidFill>
                  <a:srgbClr val="00529B"/>
                </a:solidFill>
              </a:rPr>
              <a:t>………………………………………………..........42–52</a:t>
            </a:r>
          </a:p>
          <a:p>
            <a:pPr marL="1482725" indent="-1482725">
              <a:spcBef>
                <a:spcPts val="0"/>
              </a:spcBef>
            </a:pPr>
            <a:r>
              <a:rPr lang="es-US" sz="2200" b="1" dirty="0">
                <a:solidFill>
                  <a:srgbClr val="00529B"/>
                </a:solidFill>
              </a:rPr>
              <a:t>Lección</a:t>
            </a:r>
            <a:r>
              <a:rPr lang="en-US" sz="2200" b="1" dirty="0">
                <a:solidFill>
                  <a:srgbClr val="00529B"/>
                </a:solidFill>
              </a:rPr>
              <a:t> 4: </a:t>
            </a:r>
            <a:r>
              <a:rPr lang="es-ES" sz="2200" dirty="0">
                <a:solidFill>
                  <a:srgbClr val="00529B"/>
                </a:solidFill>
              </a:rPr>
              <a:t>Descripción general del Programa de Seguro Médico </a:t>
            </a:r>
            <a:br>
              <a:rPr lang="es-ES" sz="2200" dirty="0">
                <a:solidFill>
                  <a:srgbClr val="00529B"/>
                </a:solidFill>
              </a:rPr>
            </a:br>
            <a:r>
              <a:rPr lang="es-ES" sz="2200" dirty="0">
                <a:solidFill>
                  <a:srgbClr val="00529B"/>
                </a:solidFill>
              </a:rPr>
              <a:t>para Niños (CHIP, por sus siglas en inglés)</a:t>
            </a:r>
            <a:r>
              <a:rPr lang="en-US" sz="2200" dirty="0">
                <a:solidFill>
                  <a:srgbClr val="00529B"/>
                </a:solidFill>
              </a:rPr>
              <a:t>.…....................……….53–60</a:t>
            </a:r>
          </a:p>
          <a:p>
            <a:pPr>
              <a:spcBef>
                <a:spcPts val="0"/>
              </a:spcBef>
            </a:pPr>
            <a:r>
              <a:rPr lang="es-US" sz="2200" b="1" dirty="0">
                <a:solidFill>
                  <a:srgbClr val="00529B"/>
                </a:solidFill>
              </a:rPr>
              <a:t>Lección</a:t>
            </a:r>
            <a:r>
              <a:rPr lang="en-US" sz="2200" b="1" dirty="0">
                <a:solidFill>
                  <a:srgbClr val="00529B"/>
                </a:solidFill>
              </a:rPr>
              <a:t> 5: </a:t>
            </a:r>
            <a:r>
              <a:rPr lang="es-ES" sz="2200" dirty="0">
                <a:solidFill>
                  <a:srgbClr val="00529B"/>
                </a:solidFill>
              </a:rPr>
              <a:t>Elegibilidad en Medicaid y CHIP para los que no son ciudadanos</a:t>
            </a:r>
            <a:r>
              <a:rPr lang="en-US" sz="2200" dirty="0">
                <a:solidFill>
                  <a:srgbClr val="00529B"/>
                </a:solidFill>
              </a:rPr>
              <a:t>..61–66</a:t>
            </a:r>
          </a:p>
          <a:p>
            <a:pPr>
              <a:spcBef>
                <a:spcPts val="0"/>
              </a:spcBef>
              <a:buNone/>
            </a:pPr>
            <a:r>
              <a:rPr lang="en-US" sz="2200" b="1" dirty="0">
                <a:solidFill>
                  <a:srgbClr val="00529B"/>
                </a:solidFill>
              </a:rPr>
              <a:t>Puntos clave para </a:t>
            </a:r>
            <a:r>
              <a:rPr lang="es-US" sz="2200" b="1" dirty="0">
                <a:solidFill>
                  <a:srgbClr val="00529B"/>
                </a:solidFill>
              </a:rPr>
              <a:t>recordar</a:t>
            </a:r>
            <a:r>
              <a:rPr lang="en-US" sz="2200" dirty="0">
                <a:solidFill>
                  <a:srgbClr val="00529B"/>
                </a:solidFill>
              </a:rPr>
              <a:t>………………………………………..….…..….……67</a:t>
            </a:r>
          </a:p>
          <a:p>
            <a:pPr>
              <a:spcBef>
                <a:spcPts val="0"/>
              </a:spcBef>
              <a:buNone/>
            </a:pPr>
            <a:r>
              <a:rPr lang="en-US" sz="2200" b="1" dirty="0">
                <a:solidFill>
                  <a:srgbClr val="00529B"/>
                </a:solidFill>
              </a:rPr>
              <a:t>	</a:t>
            </a:r>
          </a:p>
          <a:p>
            <a:pPr>
              <a:spcBef>
                <a:spcPts val="0"/>
              </a:spcBef>
              <a:buNone/>
            </a:pPr>
            <a:endParaRPr lang="en-US" sz="2200" dirty="0"/>
          </a:p>
        </p:txBody>
      </p:sp>
      <p:sp>
        <p:nvSpPr>
          <p:cNvPr id="4" name="Slide Number Placeholder 3">
            <a:extLst>
              <a:ext uri="{FF2B5EF4-FFF2-40B4-BE49-F238E27FC236}">
                <a16:creationId xmlns:a16="http://schemas.microsoft.com/office/drawing/2014/main" id="{9D435BA7-1AD3-4FA4-9398-CAC83949B48B}"/>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Verificación de la elegibilidad </a:t>
            </a:r>
            <a:br>
              <a:rPr lang="es-ES" sz="2800" dirty="0"/>
            </a:br>
            <a:r>
              <a:rPr lang="es-ES" sz="2800" dirty="0"/>
              <a:t>con fuentes de datos electrónicos confiables</a:t>
            </a:r>
            <a:endParaRPr lang="en-US" sz="2800" strike="sngStrike" dirty="0"/>
          </a:p>
        </p:txBody>
      </p:sp>
      <p:sp>
        <p:nvSpPr>
          <p:cNvPr id="5" name="Content Placeholder 4"/>
          <p:cNvSpPr>
            <a:spLocks noGrp="1"/>
          </p:cNvSpPr>
          <p:nvPr>
            <p:ph sz="quarter" idx="13"/>
          </p:nvPr>
        </p:nvSpPr>
        <p:spPr>
          <a:xfrm>
            <a:off x="597569" y="1066802"/>
            <a:ext cx="11145253" cy="5081750"/>
          </a:xfrm>
        </p:spPr>
        <p:txBody>
          <a:bodyPr>
            <a:noAutofit/>
          </a:bodyPr>
          <a:lstStyle/>
          <a:p>
            <a:pPr defTabSz="685800">
              <a:spcAft>
                <a:spcPts val="600"/>
              </a:spcAft>
            </a:pPr>
            <a:r>
              <a:rPr lang="es-ES" sz="2100" dirty="0"/>
              <a:t>Los estados dependen de datos para verificar información (como ingresos, residencia y otros factores) antes de solicitarles más información a los solicitante</a:t>
            </a:r>
            <a:r>
              <a:rPr lang="en-US" sz="2100" dirty="0"/>
              <a:t>s</a:t>
            </a:r>
          </a:p>
          <a:p>
            <a:pPr defTabSz="966492">
              <a:defRPr/>
            </a:pPr>
            <a:r>
              <a:rPr lang="es-ES" sz="2100" dirty="0"/>
              <a:t>El Servicio Federal Central de Datos brinda acceso a fuentes de datos electrónicos desde</a:t>
            </a:r>
            <a:r>
              <a:rPr lang="en-US" sz="2100" dirty="0"/>
              <a:t>:</a:t>
            </a:r>
          </a:p>
          <a:p>
            <a:pPr lvl="2" defTabSz="966492">
              <a:buSzPct val="100000"/>
              <a:buFont typeface="Arial" panose="020B0604020202020204" pitchFamily="34" charset="0"/>
              <a:buChar char="•"/>
              <a:defRPr/>
            </a:pPr>
            <a:r>
              <a:rPr lang="es-ES" sz="1900" dirty="0"/>
              <a:t>Agencias federales, para cosas como información sobre impuestos y beneficios</a:t>
            </a:r>
            <a:endParaRPr lang="en-US" sz="1900" dirty="0"/>
          </a:p>
          <a:p>
            <a:pPr lvl="2" defTabSz="966492">
              <a:buSzPct val="100000"/>
              <a:buFont typeface="Arial" panose="020B0604020202020204" pitchFamily="34" charset="0"/>
              <a:buChar char="•"/>
              <a:defRPr/>
            </a:pPr>
            <a:r>
              <a:rPr lang="es-ES" sz="1900" dirty="0"/>
              <a:t>Agencias estatales, para cosas como datos del estado sobre salarios trimestrales y beneficios por desempleo</a:t>
            </a:r>
            <a:endParaRPr lang="en-US" sz="1900" dirty="0"/>
          </a:p>
          <a:p>
            <a:pPr defTabSz="685800">
              <a:spcAft>
                <a:spcPts val="600"/>
              </a:spcAft>
            </a:pPr>
            <a:r>
              <a:rPr lang="es-ES" sz="2100" dirty="0"/>
              <a:t>Si es elegible para Medicaid, su cobertura generalmente entra en vigencia en la fecha de su solicitud o el primer día del mes de su solicitud</a:t>
            </a:r>
            <a:r>
              <a:rPr lang="en-US" sz="2100" dirty="0"/>
              <a:t> </a:t>
            </a:r>
          </a:p>
          <a:p>
            <a:pPr defTabSz="685800">
              <a:spcAft>
                <a:spcPts val="600"/>
              </a:spcAft>
            </a:pPr>
            <a:r>
              <a:rPr lang="es-ES" sz="2100" dirty="0"/>
              <a:t>Si está inscrito mediante las normas simplificadas basadas en los ingresos, las renovaciones se limitan a una vez cada 12 meses, a menos que informe un cambio o que la agencia tenga información que pueda afectar su elegibilidad</a:t>
            </a:r>
            <a:endParaRPr lang="en-US" sz="2100" dirty="0"/>
          </a:p>
          <a:p>
            <a:pPr defTabSz="685800"/>
            <a:r>
              <a:rPr lang="es-ES" sz="2100" dirty="0"/>
              <a:t>Los estados tienen la opción de proporcionarles a los niños 12 meses de elegibilidad continua a través de Medicaid y CHIP, incluso si la familia tiene un cambio de ingresos o de otro tipo durante el año</a:t>
            </a:r>
            <a:endParaRPr lang="en-US" sz="2100" dirty="0"/>
          </a:p>
        </p:txBody>
      </p:sp>
      <p:sp>
        <p:nvSpPr>
          <p:cNvPr id="6" name="Slide Number Placeholder 5">
            <a:extLst>
              <a:ext uri="{FF2B5EF4-FFF2-40B4-BE49-F238E27FC236}">
                <a16:creationId xmlns:a16="http://schemas.microsoft.com/office/drawing/2014/main" id="{AD7FF7A2-38D3-434D-B684-15D4B1AB84E5}"/>
              </a:ext>
            </a:extLst>
          </p:cNvPr>
          <p:cNvSpPr>
            <a:spLocks noGrp="1"/>
          </p:cNvSpPr>
          <p:nvPr>
            <p:ph type="sldNum" sz="quarter" idx="12"/>
          </p:nvPr>
        </p:nvSpPr>
        <p:spPr/>
        <p:txBody>
          <a:bodyPr/>
          <a:lstStyle/>
          <a:p>
            <a:fld id="{0B2D781D-8844-5940-92D1-06EF0A7F581E}" type="slidenum">
              <a:rPr lang="en-US" smtClean="0"/>
              <a:pPr/>
              <a:t>20</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1657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US" dirty="0"/>
              <a:t>Cobertura: beneficios obligatorios de Medicaid</a:t>
            </a:r>
          </a:p>
        </p:txBody>
      </p:sp>
      <p:sp>
        <p:nvSpPr>
          <p:cNvPr id="7" name="Content Placeholder 2"/>
          <p:cNvSpPr>
            <a:spLocks noGrp="1"/>
          </p:cNvSpPr>
          <p:nvPr>
            <p:ph sz="quarter" idx="13"/>
          </p:nvPr>
        </p:nvSpPr>
        <p:spPr>
          <a:xfrm>
            <a:off x="1099457" y="950976"/>
            <a:ext cx="10562660" cy="5145868"/>
          </a:xfrm>
        </p:spPr>
        <p:txBody>
          <a:bodyPr numCol="2" spcCol="548640">
            <a:noAutofit/>
          </a:bodyPr>
          <a:lstStyle/>
          <a:p>
            <a:pPr marL="548640">
              <a:spcAft>
                <a:spcPts val="600"/>
              </a:spcAft>
            </a:pPr>
            <a:r>
              <a:rPr lang="es-ES" sz="1800" dirty="0"/>
              <a:t>Atención hospitalaria para paciente hospitalizado</a:t>
            </a:r>
          </a:p>
          <a:p>
            <a:pPr marL="548640">
              <a:spcAft>
                <a:spcPts val="600"/>
              </a:spcAft>
            </a:pPr>
            <a:r>
              <a:rPr lang="es-ES" sz="1800" dirty="0"/>
              <a:t>Atención hospitalaria para paciente ambulatorio</a:t>
            </a:r>
          </a:p>
          <a:p>
            <a:pPr marL="548640">
              <a:spcAft>
                <a:spcPts val="600"/>
              </a:spcAft>
            </a:pPr>
            <a:r>
              <a:rPr lang="es-ES" sz="1800" dirty="0"/>
              <a:t>Servicios de Detección, Diagnóstico y Tratamiento Tempranos y Periódicos (EPSDT, por sus siglas en inglés) (para niños menores de 21 años)</a:t>
            </a:r>
          </a:p>
          <a:p>
            <a:pPr marL="548640">
              <a:spcAft>
                <a:spcPts val="600"/>
              </a:spcAft>
            </a:pPr>
            <a:r>
              <a:rPr lang="es-ES" sz="1800" dirty="0"/>
              <a:t>Servicios en hogar para ancianos (excepto para quienes tienen necesidad médica)</a:t>
            </a:r>
          </a:p>
          <a:p>
            <a:pPr marL="548640">
              <a:spcAft>
                <a:spcPts val="600"/>
              </a:spcAft>
            </a:pPr>
            <a:r>
              <a:rPr lang="es-ES" sz="1800" dirty="0"/>
              <a:t>Servicio de cuidado de la salud en el hogar (para personas que tienen derecho a atención en un hogar de ancianos)</a:t>
            </a:r>
          </a:p>
          <a:p>
            <a:pPr marL="548640">
              <a:spcAft>
                <a:spcPts val="600"/>
              </a:spcAft>
            </a:pPr>
            <a:r>
              <a:rPr lang="es-ES" sz="1800" dirty="0"/>
              <a:t>Visitas al medico</a:t>
            </a:r>
          </a:p>
          <a:p>
            <a:pPr marL="548640">
              <a:spcAft>
                <a:spcPts val="600"/>
              </a:spcAft>
            </a:pPr>
            <a:r>
              <a:rPr lang="es-ES" sz="1800" dirty="0"/>
              <a:t>Atención clínica de salud rural</a:t>
            </a:r>
          </a:p>
          <a:p>
            <a:pPr marL="548640"/>
            <a:r>
              <a:rPr lang="es-ES" sz="1800" dirty="0"/>
              <a:t>Tratamiento asistido con medicamentos</a:t>
            </a:r>
          </a:p>
          <a:p>
            <a:pPr marL="548640">
              <a:spcAft>
                <a:spcPts val="600"/>
              </a:spcAft>
            </a:pPr>
            <a:r>
              <a:rPr lang="es-ES" sz="1800" dirty="0"/>
              <a:t>Planificación familiar</a:t>
            </a:r>
          </a:p>
          <a:p>
            <a:pPr marL="548640">
              <a:spcAft>
                <a:spcPts val="600"/>
              </a:spcAft>
            </a:pPr>
            <a:r>
              <a:rPr lang="es-ES" sz="1800" dirty="0"/>
              <a:t>Costos de rutina del paciente asociados con la participación en ensayos clínicos calificados</a:t>
            </a:r>
          </a:p>
          <a:p>
            <a:pPr marL="548640">
              <a:spcAft>
                <a:spcPts val="600"/>
              </a:spcAft>
            </a:pPr>
            <a:r>
              <a:rPr lang="es-ES" sz="1800" dirty="0"/>
              <a:t>Servicios de centro de salud calificados federalmente</a:t>
            </a:r>
          </a:p>
          <a:p>
            <a:pPr marL="548640">
              <a:spcAft>
                <a:spcPts val="600"/>
              </a:spcAft>
            </a:pPr>
            <a:r>
              <a:rPr lang="es-ES" sz="1800" dirty="0"/>
              <a:t>Pruebas de laboratorio y radiografías.</a:t>
            </a:r>
          </a:p>
          <a:p>
            <a:pPr marL="548640">
              <a:spcAft>
                <a:spcPts val="600"/>
              </a:spcAft>
            </a:pPr>
            <a:r>
              <a:rPr lang="es-ES" sz="1800" dirty="0"/>
              <a:t>Servicios de enfermera partera</a:t>
            </a:r>
          </a:p>
          <a:p>
            <a:pPr marL="548640">
              <a:spcAft>
                <a:spcPts val="600"/>
              </a:spcAft>
            </a:pPr>
            <a:r>
              <a:rPr lang="es-ES" sz="1800" dirty="0"/>
              <a:t>Servicios certificados pediátricos y de enfermero(a) especializado(a) familiar</a:t>
            </a:r>
          </a:p>
          <a:p>
            <a:pPr marL="548640">
              <a:spcAft>
                <a:spcPts val="600"/>
              </a:spcAft>
            </a:pPr>
            <a:r>
              <a:rPr lang="es-ES" sz="1800" dirty="0"/>
              <a:t>Servicios de los centros de nacimientos independientes (cuando el estado los autoriza o reconoce de otro modo)</a:t>
            </a:r>
          </a:p>
          <a:p>
            <a:pPr marL="548640">
              <a:spcAft>
                <a:spcPts val="600"/>
              </a:spcAft>
            </a:pPr>
            <a:r>
              <a:rPr lang="es-ES" sz="1800" dirty="0"/>
              <a:t>Transporte para atención médica</a:t>
            </a:r>
          </a:p>
          <a:p>
            <a:pPr marL="548640">
              <a:spcAft>
                <a:spcPts val="600"/>
              </a:spcAft>
            </a:pPr>
            <a:r>
              <a:rPr lang="es-ES" sz="1800" dirty="0"/>
              <a:t>Asesoramiento a embarazadas para dejar de fumar</a:t>
            </a:r>
          </a:p>
        </p:txBody>
      </p:sp>
      <p:cxnSp>
        <p:nvCxnSpPr>
          <p:cNvPr id="8" name="Straight Connector 7">
            <a:extLst>
              <a:ext uri="{FF2B5EF4-FFF2-40B4-BE49-F238E27FC236}">
                <a16:creationId xmlns:a16="http://schemas.microsoft.com/office/drawing/2014/main" id="{D82540D6-4DFE-4391-A11E-DEFC92A89295}"/>
              </a:ext>
              <a:ext uri="{C183D7F6-B498-43B3-948B-1728B52AA6E4}">
                <adec:decorative xmlns:adec="http://schemas.microsoft.com/office/drawing/2017/decorative" val="1"/>
              </a:ext>
            </a:extLst>
          </p:cNvPr>
          <p:cNvCxnSpPr/>
          <p:nvPr/>
        </p:nvCxnSpPr>
        <p:spPr>
          <a:xfrm>
            <a:off x="6367220" y="1231641"/>
            <a:ext cx="0" cy="466530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8AA82B0-5CDE-4B72-9773-A2230351329C}"/>
              </a:ext>
            </a:extLst>
          </p:cNvPr>
          <p:cNvSpPr>
            <a:spLocks noGrp="1"/>
          </p:cNvSpPr>
          <p:nvPr>
            <p:ph type="sldNum" sz="quarter" idx="12"/>
          </p:nvPr>
        </p:nvSpPr>
        <p:spPr/>
        <p:txBody>
          <a:bodyPr/>
          <a:lstStyle/>
          <a:p>
            <a:fld id="{0B2D781D-8844-5940-92D1-06EF0A7F581E}" type="slidenum">
              <a:rPr lang="en-US" smtClean="0"/>
              <a:pPr/>
              <a:t>21</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6152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 presetClass="entr" presetSubtype="0" fill="hold"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xEl>
                                              <p:pRg st="12" end="1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
                                            <p:txEl>
                                              <p:pRg st="14" end="1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
                                            <p:txEl>
                                              <p:pRg st="15" end="1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Cobertura:</a:t>
            </a:r>
            <a:r>
              <a:rPr lang="en-US" sz="2800" dirty="0"/>
              <a:t> </a:t>
            </a:r>
            <a:br>
              <a:rPr lang="en-US" sz="2800" dirty="0"/>
            </a:br>
            <a:r>
              <a:rPr lang="es-ES" sz="2800" dirty="0"/>
              <a:t>Ejemplos de beneficios opcionales del de Medicaid</a:t>
            </a:r>
            <a:endParaRPr lang="en-US" sz="2800" dirty="0"/>
          </a:p>
        </p:txBody>
      </p:sp>
      <p:sp>
        <p:nvSpPr>
          <p:cNvPr id="6" name="Content Placeholder 2"/>
          <p:cNvSpPr>
            <a:spLocks noGrp="1"/>
          </p:cNvSpPr>
          <p:nvPr>
            <p:ph sz="quarter" idx="13"/>
          </p:nvPr>
        </p:nvSpPr>
        <p:spPr>
          <a:xfrm>
            <a:off x="1371600" y="1280159"/>
            <a:ext cx="9791700" cy="4994031"/>
          </a:xfrm>
        </p:spPr>
        <p:txBody>
          <a:bodyPr numCol="2" spcCol="731520">
            <a:noAutofit/>
          </a:bodyPr>
          <a:lstStyle/>
          <a:p>
            <a:pPr marL="548640">
              <a:spcAft>
                <a:spcPts val="1000"/>
              </a:spcAft>
            </a:pPr>
            <a:r>
              <a:rPr lang="es-ES" sz="2000" dirty="0"/>
              <a:t>Medicamentos recetados</a:t>
            </a:r>
          </a:p>
          <a:p>
            <a:pPr marL="548640">
              <a:spcAft>
                <a:spcPts val="1000"/>
              </a:spcAft>
            </a:pPr>
            <a:r>
              <a:rPr lang="es-ES" sz="2000" dirty="0"/>
              <a:t>Servicios clínicos</a:t>
            </a:r>
          </a:p>
          <a:p>
            <a:pPr marL="548640">
              <a:spcAft>
                <a:spcPts val="1000"/>
              </a:spcAft>
            </a:pPr>
            <a:r>
              <a:rPr lang="es-ES" sz="2000" dirty="0"/>
              <a:t>Terapia física</a:t>
            </a:r>
          </a:p>
          <a:p>
            <a:pPr marL="548640">
              <a:spcAft>
                <a:spcPts val="1000"/>
              </a:spcAft>
            </a:pPr>
            <a:r>
              <a:rPr lang="es-ES" sz="2000" dirty="0"/>
              <a:t>Terapia ocupacional</a:t>
            </a:r>
          </a:p>
          <a:p>
            <a:pPr marL="548640">
              <a:spcAft>
                <a:spcPts val="1000"/>
              </a:spcAft>
            </a:pPr>
            <a:r>
              <a:rPr lang="es-ES" sz="2000" dirty="0"/>
              <a:t>Tratamiento para los trastornos del habla, la audición y el lenguaje</a:t>
            </a:r>
          </a:p>
          <a:p>
            <a:pPr marL="548640">
              <a:spcAft>
                <a:spcPts val="1000"/>
              </a:spcAft>
            </a:pPr>
            <a:r>
              <a:rPr lang="es-ES" sz="2000" dirty="0"/>
              <a:t>Servicios de cuidados respiratorios</a:t>
            </a:r>
          </a:p>
          <a:p>
            <a:pPr marL="548640">
              <a:spcAft>
                <a:spcPts val="1000"/>
              </a:spcAft>
            </a:pPr>
            <a:r>
              <a:rPr lang="es-ES" sz="2000" dirty="0"/>
              <a:t>Otros servicios de diagnóstico, evaluación, preventivos y de rehabilitación</a:t>
            </a:r>
          </a:p>
          <a:p>
            <a:pPr marL="548640">
              <a:spcAft>
                <a:spcPts val="1000"/>
              </a:spcAft>
            </a:pPr>
            <a:r>
              <a:rPr lang="es-ES" sz="2000" dirty="0"/>
              <a:t>Cuidado de </a:t>
            </a:r>
            <a:r>
              <a:rPr lang="es-ES" sz="2000" dirty="0" err="1"/>
              <a:t>podiatría</a:t>
            </a:r>
            <a:endParaRPr lang="es-ES" sz="2000" dirty="0"/>
          </a:p>
          <a:p>
            <a:pPr marL="548640">
              <a:spcAft>
                <a:spcPts val="1000"/>
              </a:spcAft>
            </a:pPr>
            <a:r>
              <a:rPr lang="es-ES" sz="2000" dirty="0"/>
              <a:t>Cuidado de la vista</a:t>
            </a:r>
          </a:p>
          <a:p>
            <a:pPr marL="548640">
              <a:spcAft>
                <a:spcPts val="1000"/>
              </a:spcAft>
            </a:pPr>
            <a:r>
              <a:rPr lang="es-ES" sz="2000" dirty="0"/>
              <a:t>Cuidado dental</a:t>
            </a:r>
          </a:p>
          <a:p>
            <a:pPr marL="548640">
              <a:spcAft>
                <a:spcPts val="1000"/>
              </a:spcAft>
            </a:pPr>
            <a:r>
              <a:rPr lang="es-ES" sz="2000" dirty="0"/>
              <a:t>Dentaduras postizas</a:t>
            </a:r>
          </a:p>
          <a:p>
            <a:pPr marL="548640">
              <a:spcAft>
                <a:spcPts val="1000"/>
              </a:spcAft>
            </a:pPr>
            <a:r>
              <a:rPr lang="es-ES" sz="2000" dirty="0"/>
              <a:t>Prótesis</a:t>
            </a:r>
          </a:p>
          <a:p>
            <a:pPr marL="548640">
              <a:spcAft>
                <a:spcPts val="1000"/>
              </a:spcAft>
            </a:pPr>
            <a:r>
              <a:rPr lang="es-ES" sz="2000" dirty="0"/>
              <a:t>Anteojos</a:t>
            </a:r>
          </a:p>
          <a:p>
            <a:pPr marL="548640">
              <a:spcAft>
                <a:spcPts val="1000"/>
              </a:spcAft>
            </a:pPr>
            <a:r>
              <a:rPr lang="es-ES" sz="2000" dirty="0"/>
              <a:t>Cuidado quiropráctico</a:t>
            </a:r>
          </a:p>
          <a:p>
            <a:pPr marL="548640">
              <a:spcAft>
                <a:spcPts val="1000"/>
              </a:spcAft>
            </a:pPr>
            <a:r>
              <a:rPr lang="es-ES" sz="2000" dirty="0"/>
              <a:t>Otros servicios especializados</a:t>
            </a:r>
          </a:p>
          <a:p>
            <a:pPr marL="548640">
              <a:spcAft>
                <a:spcPts val="1000"/>
              </a:spcAft>
            </a:pPr>
            <a:r>
              <a:rPr lang="es-ES" sz="2000" dirty="0"/>
              <a:t>Servicio privado de enfermería</a:t>
            </a:r>
          </a:p>
          <a:p>
            <a:pPr marL="548640">
              <a:spcAft>
                <a:spcPts val="1000"/>
              </a:spcAft>
            </a:pPr>
            <a:r>
              <a:rPr lang="es-ES" sz="2000" dirty="0"/>
              <a:t>Cuidado personal</a:t>
            </a:r>
          </a:p>
          <a:p>
            <a:pPr marL="548640">
              <a:spcAft>
                <a:spcPts val="1000"/>
              </a:spcAft>
            </a:pPr>
            <a:r>
              <a:rPr lang="es-ES" sz="2000" dirty="0"/>
              <a:t>Cuidado de hospicio</a:t>
            </a:r>
          </a:p>
          <a:p>
            <a:pPr marL="548640"/>
            <a:r>
              <a:rPr lang="es-ES" sz="2000" dirty="0"/>
              <a:t>Administración de su caso</a:t>
            </a:r>
          </a:p>
        </p:txBody>
      </p:sp>
      <p:cxnSp>
        <p:nvCxnSpPr>
          <p:cNvPr id="8" name="Straight Connector 7">
            <a:extLst>
              <a:ext uri="{FF2B5EF4-FFF2-40B4-BE49-F238E27FC236}">
                <a16:creationId xmlns:a16="http://schemas.microsoft.com/office/drawing/2014/main" id="{CCE34A0E-50EE-4456-9AAA-91F11978ED93}"/>
              </a:ext>
              <a:ext uri="{C183D7F6-B498-43B3-948B-1728B52AA6E4}">
                <adec:decorative xmlns:adec="http://schemas.microsoft.com/office/drawing/2017/decorative" val="1"/>
              </a:ext>
            </a:extLst>
          </p:cNvPr>
          <p:cNvCxnSpPr>
            <a:cxnSpLocks/>
          </p:cNvCxnSpPr>
          <p:nvPr/>
        </p:nvCxnSpPr>
        <p:spPr>
          <a:xfrm>
            <a:off x="6097670" y="1372229"/>
            <a:ext cx="0" cy="466725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descr="Cuadro con flechas junto a él con la etiqueta:">
            <a:extLst>
              <a:ext uri="{FF2B5EF4-FFF2-40B4-BE49-F238E27FC236}">
                <a16:creationId xmlns:a16="http://schemas.microsoft.com/office/drawing/2014/main" id="{AF2383D4-3B21-47B3-9A1D-1810A73D2C3E}"/>
              </a:ext>
            </a:extLst>
          </p:cNvPr>
          <p:cNvSpPr txBox="1"/>
          <p:nvPr/>
        </p:nvSpPr>
        <p:spPr>
          <a:xfrm>
            <a:off x="10234078" y="5351859"/>
            <a:ext cx="1119722" cy="830997"/>
          </a:xfrm>
          <a:prstGeom prst="rect">
            <a:avLst/>
          </a:prstGeom>
          <a:solidFill>
            <a:schemeClr val="accent5">
              <a:lumMod val="20000"/>
              <a:lumOff val="80000"/>
            </a:schemeClr>
          </a:solidFill>
        </p:spPr>
        <p:txBody>
          <a:bodyPr wrap="square" rtlCol="0">
            <a:spAutoFit/>
          </a:bodyPr>
          <a:lstStyle/>
          <a:p>
            <a:r>
              <a:rPr lang="es-ES" sz="1600" dirty="0">
                <a:solidFill>
                  <a:srgbClr val="00529B"/>
                </a:solidFill>
              </a:rPr>
              <a:t>Más en la siguiente diapositiva</a:t>
            </a:r>
            <a:endParaRPr lang="en-US" sz="1600" dirty="0">
              <a:solidFill>
                <a:srgbClr val="00529B"/>
              </a:solidFill>
            </a:endParaRPr>
          </a:p>
        </p:txBody>
      </p:sp>
      <p:pic>
        <p:nvPicPr>
          <p:cNvPr id="7" name="Picture 6">
            <a:extLst>
              <a:ext uri="{FF2B5EF4-FFF2-40B4-BE49-F238E27FC236}">
                <a16:creationId xmlns:a16="http://schemas.microsoft.com/office/drawing/2014/main" id="{51B2F154-003D-4635-B372-33F13E0701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48702" y="5407150"/>
            <a:ext cx="542591" cy="658425"/>
          </a:xfrm>
          <a:prstGeom prst="rect">
            <a:avLst/>
          </a:prstGeom>
        </p:spPr>
      </p:pic>
      <p:sp>
        <p:nvSpPr>
          <p:cNvPr id="5" name="Slide Number Placeholder 4">
            <a:extLst>
              <a:ext uri="{FF2B5EF4-FFF2-40B4-BE49-F238E27FC236}">
                <a16:creationId xmlns:a16="http://schemas.microsoft.com/office/drawing/2014/main" id="{4A15776C-F4DC-4BD0-A76D-3F3FA368C114}"/>
              </a:ext>
            </a:extLst>
          </p:cNvPr>
          <p:cNvSpPr>
            <a:spLocks noGrp="1"/>
          </p:cNvSpPr>
          <p:nvPr>
            <p:ph type="sldNum" sz="quarter" idx="12"/>
          </p:nvPr>
        </p:nvSpPr>
        <p:spPr/>
        <p:txBody>
          <a:bodyPr/>
          <a:lstStyle/>
          <a:p>
            <a:fld id="{0B2D781D-8844-5940-92D1-06EF0A7F581E}" type="slidenum">
              <a:rPr lang="en-US" smtClean="0"/>
              <a:pPr/>
              <a:t>22</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44380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7" end="1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sz="3100" dirty="0"/>
              <a:t>Cobertura</a:t>
            </a:r>
            <a:r>
              <a:rPr lang="en-US" sz="3100" dirty="0"/>
              <a:t>:</a:t>
            </a:r>
            <a:r>
              <a:rPr lang="en-US" sz="2800" dirty="0"/>
              <a:t> </a:t>
            </a:r>
            <a:br>
              <a:rPr lang="en-US" sz="2800" dirty="0"/>
            </a:br>
            <a:r>
              <a:rPr lang="es-ES" sz="2800" dirty="0"/>
              <a:t>Ejemplos de beneficios opcionales del de Medicaid (continuación)</a:t>
            </a:r>
            <a:endParaRPr lang="en-US" sz="2800" dirty="0"/>
          </a:p>
        </p:txBody>
      </p:sp>
      <p:sp>
        <p:nvSpPr>
          <p:cNvPr id="6" name="Content Placeholder 2"/>
          <p:cNvSpPr>
            <a:spLocks noGrp="1"/>
          </p:cNvSpPr>
          <p:nvPr>
            <p:ph sz="quarter" idx="13"/>
          </p:nvPr>
        </p:nvSpPr>
        <p:spPr>
          <a:xfrm>
            <a:off x="981083" y="1282488"/>
            <a:ext cx="10372717" cy="4599119"/>
          </a:xfrm>
        </p:spPr>
        <p:txBody>
          <a:bodyPr numCol="2" spcCol="640080">
            <a:noAutofit/>
          </a:bodyPr>
          <a:lstStyle/>
          <a:p>
            <a:pPr marL="548640">
              <a:spcAft>
                <a:spcPts val="600"/>
              </a:spcAft>
              <a:tabLst>
                <a:tab pos="177800" algn="l"/>
              </a:tabLst>
            </a:pPr>
            <a:r>
              <a:rPr lang="es-ES" sz="2000" dirty="0"/>
              <a:t>Atención en una institución para enfermedades mentales (para personas de 65 años o más)</a:t>
            </a:r>
          </a:p>
          <a:p>
            <a:pPr marL="548640">
              <a:spcAft>
                <a:spcPts val="600"/>
              </a:spcAft>
              <a:tabLst>
                <a:tab pos="177800" algn="l"/>
              </a:tabLst>
            </a:pPr>
            <a:r>
              <a:rPr lang="es-ES" sz="2000" dirty="0"/>
              <a:t>Tratamiento en un centro de atención intermedia (para personas con discapacidad intelectual)</a:t>
            </a:r>
          </a:p>
          <a:p>
            <a:pPr marL="548640">
              <a:spcAft>
                <a:spcPts val="600"/>
              </a:spcAft>
              <a:tabLst>
                <a:tab pos="177800" algn="l"/>
              </a:tabLst>
            </a:pPr>
            <a:r>
              <a:rPr lang="es-ES" sz="2000" dirty="0"/>
              <a:t>Servicios atención domiciliaria y la comunidad—1915(i)</a:t>
            </a:r>
          </a:p>
          <a:p>
            <a:pPr marL="548640">
              <a:spcAft>
                <a:spcPts val="600"/>
              </a:spcAft>
              <a:tabLst>
                <a:tab pos="177800" algn="l"/>
              </a:tabLst>
            </a:pPr>
            <a:r>
              <a:rPr lang="es-ES" sz="2000" dirty="0"/>
              <a:t>Servicios de Asistencia Personal Autodirigidos—1915(j)</a:t>
            </a:r>
          </a:p>
          <a:p>
            <a:pPr marL="548640">
              <a:tabLst>
                <a:tab pos="177800" algn="l"/>
              </a:tabLst>
            </a:pPr>
            <a:r>
              <a:rPr lang="es-ES" sz="2000" dirty="0"/>
              <a:t>Opción de </a:t>
            </a:r>
            <a:r>
              <a:rPr lang="es-ES" sz="2000" dirty="0" err="1"/>
              <a:t>Community</a:t>
            </a:r>
            <a:r>
              <a:rPr lang="es-ES" sz="2000" dirty="0"/>
              <a:t> </a:t>
            </a:r>
            <a:r>
              <a:rPr lang="es-ES" sz="2000" dirty="0" err="1"/>
              <a:t>First</a:t>
            </a:r>
            <a:r>
              <a:rPr lang="es-ES" sz="2000" dirty="0"/>
              <a:t> </a:t>
            </a:r>
            <a:r>
              <a:rPr lang="es-ES" sz="2000" dirty="0" err="1"/>
              <a:t>Choice</a:t>
            </a:r>
            <a:r>
              <a:rPr lang="es-ES" sz="2000" dirty="0"/>
              <a:t>—1915(k)</a:t>
            </a:r>
            <a:endParaRPr lang="en-US" sz="2000" dirty="0"/>
          </a:p>
          <a:p>
            <a:pPr marL="548640"/>
            <a:r>
              <a:rPr lang="es-ES" sz="2000" dirty="0"/>
              <a:t>Cuidado relacionado con Tuberculosis (TB)</a:t>
            </a:r>
          </a:p>
          <a:p>
            <a:pPr marL="548640"/>
            <a:endParaRPr lang="es-ES" sz="2000" dirty="0"/>
          </a:p>
          <a:p>
            <a:pPr marL="548640"/>
            <a:endParaRPr lang="es-ES" sz="2000" dirty="0"/>
          </a:p>
          <a:p>
            <a:pPr marL="548640"/>
            <a:endParaRPr lang="es-ES" sz="2000" dirty="0"/>
          </a:p>
          <a:p>
            <a:pPr marL="548640"/>
            <a:endParaRPr lang="es-ES" sz="2000" dirty="0"/>
          </a:p>
          <a:p>
            <a:pPr marL="548640"/>
            <a:r>
              <a:rPr lang="es-ES" sz="2000" dirty="0"/>
              <a:t>Atención psiquiátrica para pacientes hospitalizados (para personas menores de 21 años)</a:t>
            </a:r>
          </a:p>
          <a:p>
            <a:pPr marL="548640"/>
            <a:r>
              <a:rPr lang="es-ES" sz="2000" dirty="0"/>
              <a:t>Hogares de salud para personas con afecciones crónicas—Sección 1945 de la Ley de Seguridad Social</a:t>
            </a:r>
          </a:p>
          <a:p>
            <a:pPr marL="548640"/>
            <a:r>
              <a:rPr lang="es-ES" sz="2000" dirty="0"/>
              <a:t>Gestión de casos de atención primaria</a:t>
            </a:r>
          </a:p>
          <a:p>
            <a:pPr marL="548640"/>
            <a:r>
              <a:rPr lang="es-ES" sz="2000" dirty="0"/>
              <a:t>Servicios móviles de intervención en crisis —Sección 1947 de la Ley de Seguridad Social</a:t>
            </a:r>
          </a:p>
          <a:p>
            <a:pPr marL="548640"/>
            <a:r>
              <a:rPr lang="es-ES" sz="2000" dirty="0"/>
              <a:t>Otros servicios que aprueba el Secretario de HHS</a:t>
            </a:r>
          </a:p>
          <a:p>
            <a:pPr indent="0">
              <a:buNone/>
            </a:pPr>
            <a:endParaRPr lang="en-US" sz="2000" dirty="0"/>
          </a:p>
          <a:p>
            <a:pPr marL="548640">
              <a:lnSpc>
                <a:spcPct val="100000"/>
              </a:lnSpc>
            </a:pPr>
            <a:endParaRPr lang="en-US" sz="2000" dirty="0"/>
          </a:p>
          <a:p>
            <a:pPr marL="548640">
              <a:lnSpc>
                <a:spcPct val="120000"/>
              </a:lnSpc>
              <a:spcAft>
                <a:spcPts val="600"/>
              </a:spcAft>
              <a:buNone/>
            </a:pPr>
            <a:endParaRPr lang="en-US" sz="2000" dirty="0"/>
          </a:p>
        </p:txBody>
      </p:sp>
      <p:cxnSp>
        <p:nvCxnSpPr>
          <p:cNvPr id="8" name="Straight Connector 7">
            <a:extLst>
              <a:ext uri="{FF2B5EF4-FFF2-40B4-BE49-F238E27FC236}">
                <a16:creationId xmlns:a16="http://schemas.microsoft.com/office/drawing/2014/main" id="{850C3CB6-D52F-4BC6-B6EE-BF2304B69273}"/>
              </a:ext>
              <a:ext uri="{C183D7F6-B498-43B3-948B-1728B52AA6E4}">
                <adec:decorative xmlns:adec="http://schemas.microsoft.com/office/drawing/2017/decorative" val="1"/>
              </a:ext>
            </a:extLst>
          </p:cNvPr>
          <p:cNvCxnSpPr>
            <a:cxnSpLocks/>
          </p:cNvCxnSpPr>
          <p:nvPr/>
        </p:nvCxnSpPr>
        <p:spPr>
          <a:xfrm>
            <a:off x="6198437" y="1433302"/>
            <a:ext cx="30235" cy="399139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2B84549-B21E-4031-B4C4-AB46B23BCB7D}"/>
              </a:ext>
            </a:extLst>
          </p:cNvPr>
          <p:cNvSpPr>
            <a:spLocks noGrp="1"/>
          </p:cNvSpPr>
          <p:nvPr>
            <p:ph type="sldNum" sz="quarter" idx="12"/>
          </p:nvPr>
        </p:nvSpPr>
        <p:spPr/>
        <p:txBody>
          <a:bodyPr/>
          <a:lstStyle/>
          <a:p>
            <a:fld id="{0B2D781D-8844-5940-92D1-06EF0A7F581E}" type="slidenum">
              <a:rPr lang="en-US" smtClean="0"/>
              <a:pPr/>
              <a:t>23</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1917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1"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11" end="1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13" end="1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Exenciones y demostraciones</a:t>
            </a:r>
          </a:p>
        </p:txBody>
      </p:sp>
      <p:sp>
        <p:nvSpPr>
          <p:cNvPr id="5" name="Content Placeholder 4"/>
          <p:cNvSpPr>
            <a:spLocks noGrp="1"/>
          </p:cNvSpPr>
          <p:nvPr>
            <p:ph sz="quarter" idx="13"/>
          </p:nvPr>
        </p:nvSpPr>
        <p:spPr>
          <a:xfrm>
            <a:off x="1200150" y="1301262"/>
            <a:ext cx="9791700" cy="950977"/>
          </a:xfrm>
        </p:spPr>
        <p:txBody>
          <a:bodyPr>
            <a:noAutofit/>
          </a:bodyPr>
          <a:lstStyle/>
          <a:p>
            <a:pPr marL="0" lvl="0" indent="0" defTabSz="685800">
              <a:lnSpc>
                <a:spcPct val="100000"/>
              </a:lnSpc>
              <a:buNone/>
            </a:pPr>
            <a:r>
              <a:rPr lang="es-ES" sz="2400" dirty="0"/>
              <a:t>Permite que los estados prueben formas nuevas o existentes de brindar y pagar la atención médica</a:t>
            </a:r>
            <a:r>
              <a:rPr lang="en-US" sz="2400" dirty="0"/>
              <a:t>:</a:t>
            </a:r>
          </a:p>
          <a:p>
            <a:pPr marL="548640">
              <a:lnSpc>
                <a:spcPct val="100000"/>
              </a:lnSpc>
              <a:buNone/>
            </a:pPr>
            <a:endParaRPr lang="en-US" sz="2400" dirty="0"/>
          </a:p>
        </p:txBody>
      </p:sp>
      <p:grpSp>
        <p:nvGrpSpPr>
          <p:cNvPr id="13" name="1135" descr="Etiqueta rectangular: Sección 1135">
            <a:extLst>
              <a:ext uri="{FF2B5EF4-FFF2-40B4-BE49-F238E27FC236}">
                <a16:creationId xmlns:a16="http://schemas.microsoft.com/office/drawing/2014/main" id="{2BFE6DFF-04DA-4DF4-B6F3-0BC5153F8B48}"/>
              </a:ext>
            </a:extLst>
          </p:cNvPr>
          <p:cNvGrpSpPr/>
          <p:nvPr/>
        </p:nvGrpSpPr>
        <p:grpSpPr>
          <a:xfrm>
            <a:off x="1313240" y="2324697"/>
            <a:ext cx="2902103" cy="667512"/>
            <a:chOff x="1313240" y="2324697"/>
            <a:chExt cx="2902103" cy="667512"/>
          </a:xfrm>
        </p:grpSpPr>
        <p:sp>
          <p:nvSpPr>
            <p:cNvPr id="9" name="Freeform: Shape 8">
              <a:extLst>
                <a:ext uri="{FF2B5EF4-FFF2-40B4-BE49-F238E27FC236}">
                  <a16:creationId xmlns:a16="http://schemas.microsoft.com/office/drawing/2014/main" id="{159D1F11-417B-431A-8CBB-A08299EFA180}"/>
                </a:ext>
                <a:ext uri="{C183D7F6-B498-43B3-948B-1728B52AA6E4}">
                  <adec:decorative xmlns:adec="http://schemas.microsoft.com/office/drawing/2017/decorative" val="1"/>
                </a:ext>
              </a:extLst>
            </p:cNvPr>
            <p:cNvSpPr/>
            <p:nvPr/>
          </p:nvSpPr>
          <p:spPr bwMode="auto">
            <a:xfrm>
              <a:off x="3906548" y="2324697"/>
              <a:ext cx="308795" cy="667512"/>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2F5597"/>
            </a:solidFill>
            <a:ln>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10" name="Group 9">
              <a:extLst>
                <a:ext uri="{FF2B5EF4-FFF2-40B4-BE49-F238E27FC236}">
                  <a16:creationId xmlns:a16="http://schemas.microsoft.com/office/drawing/2014/main" id="{D03EB53A-8E13-4CEB-9D3F-8C4A704DF206}"/>
                </a:ext>
              </a:extLst>
            </p:cNvPr>
            <p:cNvGrpSpPr/>
            <p:nvPr/>
          </p:nvGrpSpPr>
          <p:grpSpPr>
            <a:xfrm>
              <a:off x="1313240" y="2333182"/>
              <a:ext cx="2587146" cy="640080"/>
              <a:chOff x="1016934" y="901763"/>
              <a:chExt cx="5017600" cy="640080"/>
            </a:xfrm>
          </p:grpSpPr>
          <p:sp>
            <p:nvSpPr>
              <p:cNvPr id="11" name="Rectangle 10">
                <a:extLst>
                  <a:ext uri="{FF2B5EF4-FFF2-40B4-BE49-F238E27FC236}">
                    <a16:creationId xmlns:a16="http://schemas.microsoft.com/office/drawing/2014/main" id="{8B5B985A-0DBF-40AA-B2D7-02473376283E}"/>
                  </a:ext>
                  <a:ext uri="{C183D7F6-B498-43B3-948B-1728B52AA6E4}">
                    <adec:decorative xmlns:adec="http://schemas.microsoft.com/office/drawing/2017/decorative" val="1"/>
                  </a:ext>
                </a:extLst>
              </p:cNvPr>
              <p:cNvSpPr/>
              <p:nvPr/>
            </p:nvSpPr>
            <p:spPr bwMode="auto">
              <a:xfrm>
                <a:off x="1476031" y="901763"/>
                <a:ext cx="4558503" cy="640080"/>
              </a:xfrm>
              <a:prstGeom prst="rect">
                <a:avLst/>
              </a:prstGeom>
              <a:noFill/>
              <a:ln w="57150">
                <a:solidFill>
                  <a:srgbClr val="2F5597"/>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 name="Rectangle: Top Corners Rounded 423">
                <a:extLst>
                  <a:ext uri="{FF2B5EF4-FFF2-40B4-BE49-F238E27FC236}">
                    <a16:creationId xmlns:a16="http://schemas.microsoft.com/office/drawing/2014/main" id="{2791BE3D-6A72-4CA3-8433-13811BAD44DD}"/>
                  </a:ext>
                  <a:ext uri="{C183D7F6-B498-43B3-948B-1728B52AA6E4}">
                    <adec:decorative xmlns:adec="http://schemas.microsoft.com/office/drawing/2017/decorative" val="1"/>
                  </a:ext>
                </a:extLst>
              </p:cNvPr>
              <p:cNvSpPr/>
              <p:nvPr/>
            </p:nvSpPr>
            <p:spPr bwMode="auto">
              <a:xfrm rot="16200000">
                <a:off x="976151" y="973897"/>
                <a:ext cx="581366" cy="499790"/>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endParaRPr lang="en-IN" b="1" dirty="0">
                  <a:solidFill>
                    <a:schemeClr val="bg1"/>
                  </a:solidFill>
                  <a:latin typeface="Arial" panose="020B0604020202020204" pitchFamily="34" charset="0"/>
                  <a:cs typeface="Arial" panose="020B0604020202020204" pitchFamily="34" charset="0"/>
                </a:endParaRPr>
              </a:p>
            </p:txBody>
          </p:sp>
        </p:grpSp>
        <p:sp>
          <p:nvSpPr>
            <p:cNvPr id="59" name="Rectangle 58">
              <a:extLst>
                <a:ext uri="{FF2B5EF4-FFF2-40B4-BE49-F238E27FC236}">
                  <a16:creationId xmlns:a16="http://schemas.microsoft.com/office/drawing/2014/main" id="{EBEFDA1F-2E57-44F2-BDA7-6451C12C9390}"/>
                </a:ext>
              </a:extLst>
            </p:cNvPr>
            <p:cNvSpPr/>
            <p:nvPr/>
          </p:nvSpPr>
          <p:spPr>
            <a:xfrm>
              <a:off x="1562745" y="2453167"/>
              <a:ext cx="2325637" cy="400110"/>
            </a:xfrm>
            <a:prstGeom prst="rect">
              <a:avLst/>
            </a:prstGeom>
            <a:noFill/>
          </p:spPr>
          <p:txBody>
            <a:bodyPr wrap="square">
              <a:spAutoFit/>
            </a:bodyPr>
            <a:lstStyle/>
            <a:p>
              <a:r>
                <a:rPr lang="es-US" sz="2000" b="1" dirty="0">
                  <a:solidFill>
                    <a:srgbClr val="2F5597"/>
                  </a:solidFill>
                  <a:cs typeface="Calibri" pitchFamily="34" charset="0"/>
                </a:rPr>
                <a:t>Sección</a:t>
              </a:r>
              <a:r>
                <a:rPr lang="en-IN" sz="2000" b="1" dirty="0">
                  <a:solidFill>
                    <a:srgbClr val="2F5597"/>
                  </a:solidFill>
                  <a:cs typeface="Calibri" pitchFamily="34" charset="0"/>
                </a:rPr>
                <a:t> 1135</a:t>
              </a:r>
              <a:endParaRPr lang="en-US" sz="2000" b="1" dirty="0">
                <a:solidFill>
                  <a:srgbClr val="2F5597"/>
                </a:solidFill>
                <a:cs typeface="Calibri" pitchFamily="34" charset="0"/>
              </a:endParaRPr>
            </a:p>
          </p:txBody>
        </p:sp>
      </p:grpSp>
      <p:grpSp>
        <p:nvGrpSpPr>
          <p:cNvPr id="18" name="1135-text" descr="Cuadro de texto: Exención de Declaración de Emergencia">
            <a:extLst>
              <a:ext uri="{FF2B5EF4-FFF2-40B4-BE49-F238E27FC236}">
                <a16:creationId xmlns:a16="http://schemas.microsoft.com/office/drawing/2014/main" id="{80B5ACA5-F092-4493-ABAB-10C4D96E9756}"/>
              </a:ext>
            </a:extLst>
          </p:cNvPr>
          <p:cNvGrpSpPr/>
          <p:nvPr/>
        </p:nvGrpSpPr>
        <p:grpSpPr>
          <a:xfrm>
            <a:off x="4077337" y="2385021"/>
            <a:ext cx="6363437" cy="548640"/>
            <a:chOff x="4041241" y="2385021"/>
            <a:chExt cx="6363437" cy="548640"/>
          </a:xfrm>
        </p:grpSpPr>
        <p:sp>
          <p:nvSpPr>
            <p:cNvPr id="8" name="Rectangle 7">
              <a:extLst>
                <a:ext uri="{FF2B5EF4-FFF2-40B4-BE49-F238E27FC236}">
                  <a16:creationId xmlns:a16="http://schemas.microsoft.com/office/drawing/2014/main" id="{34F8A7D9-DA7A-4425-9CA3-06BD31E76314}"/>
                </a:ext>
                <a:ext uri="{C183D7F6-B498-43B3-948B-1728B52AA6E4}">
                  <adec:decorative xmlns:adec="http://schemas.microsoft.com/office/drawing/2017/decorative" val="1"/>
                </a:ext>
              </a:extLst>
            </p:cNvPr>
            <p:cNvSpPr/>
            <p:nvPr/>
          </p:nvSpPr>
          <p:spPr bwMode="auto">
            <a:xfrm>
              <a:off x="4041241" y="2385021"/>
              <a:ext cx="6363437"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0" name="Rectangle 59">
              <a:extLst>
                <a:ext uri="{FF2B5EF4-FFF2-40B4-BE49-F238E27FC236}">
                  <a16:creationId xmlns:a16="http://schemas.microsoft.com/office/drawing/2014/main" id="{E3497065-FDD2-490C-BBB3-624CE4F4B4F6}"/>
                </a:ext>
              </a:extLst>
            </p:cNvPr>
            <p:cNvSpPr/>
            <p:nvPr/>
          </p:nvSpPr>
          <p:spPr>
            <a:xfrm>
              <a:off x="4250902" y="2468880"/>
              <a:ext cx="5027483" cy="400110"/>
            </a:xfrm>
            <a:prstGeom prst="rect">
              <a:avLst/>
            </a:prstGeom>
          </p:spPr>
          <p:txBody>
            <a:bodyPr wrap="square">
              <a:spAutoFit/>
            </a:bodyPr>
            <a:lstStyle/>
            <a:p>
              <a:r>
                <a:rPr lang="es-ES" sz="2000" dirty="0">
                  <a:solidFill>
                    <a:srgbClr val="203864"/>
                  </a:solidFill>
                  <a:cs typeface="Calibri" pitchFamily="34" charset="0"/>
                </a:rPr>
                <a:t>Exención de Declaración de Emergencia</a:t>
              </a:r>
              <a:endParaRPr lang="en-IN" sz="2000" dirty="0">
                <a:solidFill>
                  <a:srgbClr val="203864"/>
                </a:solidFill>
                <a:cs typeface="Calibri" pitchFamily="34" charset="0"/>
              </a:endParaRPr>
            </a:p>
          </p:txBody>
        </p:sp>
      </p:grpSp>
      <p:grpSp>
        <p:nvGrpSpPr>
          <p:cNvPr id="14" name="1915b" descr="Etiqueta rectangular: Sección 1915(b)">
            <a:extLst>
              <a:ext uri="{FF2B5EF4-FFF2-40B4-BE49-F238E27FC236}">
                <a16:creationId xmlns:a16="http://schemas.microsoft.com/office/drawing/2014/main" id="{650667EC-E846-435E-ACF7-ED9844B843A1}"/>
              </a:ext>
            </a:extLst>
          </p:cNvPr>
          <p:cNvGrpSpPr/>
          <p:nvPr/>
        </p:nvGrpSpPr>
        <p:grpSpPr>
          <a:xfrm>
            <a:off x="1331183" y="3072397"/>
            <a:ext cx="2887664" cy="658368"/>
            <a:chOff x="1331183" y="3072397"/>
            <a:chExt cx="2887664" cy="658368"/>
          </a:xfrm>
        </p:grpSpPr>
        <p:sp>
          <p:nvSpPr>
            <p:cNvPr id="24" name="Freeform: Shape 23">
              <a:extLst>
                <a:ext uri="{FF2B5EF4-FFF2-40B4-BE49-F238E27FC236}">
                  <a16:creationId xmlns:a16="http://schemas.microsoft.com/office/drawing/2014/main" id="{FA1EDE09-A1E1-4638-9CF1-63CFC3A6E2AC}"/>
                </a:ext>
                <a:ext uri="{C183D7F6-B498-43B3-948B-1728B52AA6E4}">
                  <adec:decorative xmlns:adec="http://schemas.microsoft.com/office/drawing/2017/decorative" val="1"/>
                </a:ext>
              </a:extLst>
            </p:cNvPr>
            <p:cNvSpPr/>
            <p:nvPr/>
          </p:nvSpPr>
          <p:spPr bwMode="auto">
            <a:xfrm>
              <a:off x="3906548" y="3072397"/>
              <a:ext cx="312299"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26" name="Group 25">
              <a:extLst>
                <a:ext uri="{FF2B5EF4-FFF2-40B4-BE49-F238E27FC236}">
                  <a16:creationId xmlns:a16="http://schemas.microsoft.com/office/drawing/2014/main" id="{30A8C737-6712-4553-802B-850AF6C155E3}"/>
                </a:ext>
              </a:extLst>
            </p:cNvPr>
            <p:cNvGrpSpPr/>
            <p:nvPr/>
          </p:nvGrpSpPr>
          <p:grpSpPr>
            <a:xfrm>
              <a:off x="1331183" y="3083463"/>
              <a:ext cx="2569200" cy="640080"/>
              <a:chOff x="873802" y="2568976"/>
              <a:chExt cx="5034059" cy="640080"/>
            </a:xfrm>
            <a:noFill/>
          </p:grpSpPr>
          <p:sp>
            <p:nvSpPr>
              <p:cNvPr id="27" name="Rectangle 26">
                <a:extLst>
                  <a:ext uri="{FF2B5EF4-FFF2-40B4-BE49-F238E27FC236}">
                    <a16:creationId xmlns:a16="http://schemas.microsoft.com/office/drawing/2014/main" id="{774CA2CC-8763-41BD-889D-FE5027E69A16}"/>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Rectangle: Top Corners Rounded 417">
                <a:extLst>
                  <a:ext uri="{FF2B5EF4-FFF2-40B4-BE49-F238E27FC236}">
                    <a16:creationId xmlns:a16="http://schemas.microsoft.com/office/drawing/2014/main" id="{3BFC1753-DEE4-4D13-AC11-A42ACFE0A4FC}"/>
                  </a:ext>
                  <a:ext uri="{C183D7F6-B498-43B3-948B-1728B52AA6E4}">
                    <adec:decorative xmlns:adec="http://schemas.microsoft.com/office/drawing/2017/decorative" val="1"/>
                  </a:ext>
                </a:extLst>
              </p:cNvPr>
              <p:cNvSpPr/>
              <p:nvPr/>
            </p:nvSpPr>
            <p:spPr bwMode="auto">
              <a:xfrm rot="16200000">
                <a:off x="831829" y="2626601"/>
                <a:ext cx="585216" cy="501270"/>
              </a:xfrm>
              <a:prstGeom prst="round2SameRect">
                <a:avLst>
                  <a:gd name="adj1" fmla="val 50000"/>
                  <a:gd name="adj2" fmla="val 0"/>
                </a:avLst>
              </a:prstGeom>
              <a:solidFill>
                <a:srgbClr val="00529B"/>
              </a:solidFill>
              <a:ln>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Rectangle 28">
                <a:extLst>
                  <a:ext uri="{FF2B5EF4-FFF2-40B4-BE49-F238E27FC236}">
                    <a16:creationId xmlns:a16="http://schemas.microsoft.com/office/drawing/2014/main" id="{54E457C9-02FD-4815-BEF7-935BC55745EE}"/>
                  </a:ext>
                </a:extLst>
              </p:cNvPr>
              <p:cNvSpPr/>
              <p:nvPr/>
            </p:nvSpPr>
            <p:spPr>
              <a:xfrm>
                <a:off x="1372764" y="2695023"/>
                <a:ext cx="3654854" cy="400110"/>
              </a:xfrm>
              <a:prstGeom prst="rect">
                <a:avLst/>
              </a:prstGeom>
              <a:grpFill/>
              <a:ln>
                <a:noFill/>
              </a:ln>
            </p:spPr>
            <p:txBody>
              <a:bodyPr wrap="square">
                <a:spAutoFit/>
              </a:bodyPr>
              <a:lstStyle/>
              <a:p>
                <a:r>
                  <a:rPr lang="es-US" sz="2000" b="1" dirty="0">
                    <a:solidFill>
                      <a:srgbClr val="2F5597"/>
                    </a:solidFill>
                    <a:cs typeface="Calibri" pitchFamily="34" charset="0"/>
                  </a:rPr>
                  <a:t>Sección</a:t>
                </a:r>
                <a:r>
                  <a:rPr lang="en-IN" sz="2000" b="1" dirty="0">
                    <a:solidFill>
                      <a:srgbClr val="2F5597"/>
                    </a:solidFill>
                    <a:cs typeface="Calibri" pitchFamily="34" charset="0"/>
                  </a:rPr>
                  <a:t> 1915(b)</a:t>
                </a:r>
                <a:endParaRPr lang="en-US" sz="2000" b="1" dirty="0">
                  <a:solidFill>
                    <a:srgbClr val="2F5597"/>
                  </a:solidFill>
                  <a:cs typeface="Calibri" pitchFamily="34" charset="0"/>
                </a:endParaRPr>
              </a:p>
            </p:txBody>
          </p:sp>
        </p:grpSp>
      </p:grpSp>
      <p:grpSp>
        <p:nvGrpSpPr>
          <p:cNvPr id="19" name="1915b-text" descr="Cuadro de texto: Exención de Salud Administrada">
            <a:extLst>
              <a:ext uri="{FF2B5EF4-FFF2-40B4-BE49-F238E27FC236}">
                <a16:creationId xmlns:a16="http://schemas.microsoft.com/office/drawing/2014/main" id="{55B22E2D-84FC-45AA-BC63-B7D43A8259BB}"/>
              </a:ext>
            </a:extLst>
          </p:cNvPr>
          <p:cNvGrpSpPr/>
          <p:nvPr/>
        </p:nvGrpSpPr>
        <p:grpSpPr>
          <a:xfrm>
            <a:off x="4065280" y="3125239"/>
            <a:ext cx="6435654" cy="548640"/>
            <a:chOff x="3969024" y="3125239"/>
            <a:chExt cx="6435654" cy="548640"/>
          </a:xfrm>
        </p:grpSpPr>
        <p:sp>
          <p:nvSpPr>
            <p:cNvPr id="23" name="Rectangle 22">
              <a:extLst>
                <a:ext uri="{FF2B5EF4-FFF2-40B4-BE49-F238E27FC236}">
                  <a16:creationId xmlns:a16="http://schemas.microsoft.com/office/drawing/2014/main" id="{94EC0A83-6B86-49BA-B7A0-8B39109C1EDB}"/>
                </a:ext>
                <a:ext uri="{C183D7F6-B498-43B3-948B-1728B52AA6E4}">
                  <adec:decorative xmlns:adec="http://schemas.microsoft.com/office/drawing/2017/decorative" val="1"/>
                </a:ext>
              </a:extLst>
            </p:cNvPr>
            <p:cNvSpPr/>
            <p:nvPr/>
          </p:nvSpPr>
          <p:spPr bwMode="auto">
            <a:xfrm>
              <a:off x="3969024" y="3125239"/>
              <a:ext cx="6435654"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s-US"/>
            </a:p>
          </p:txBody>
        </p:sp>
        <p:sp>
          <p:nvSpPr>
            <p:cNvPr id="25" name="Rectangle 24">
              <a:extLst>
                <a:ext uri="{FF2B5EF4-FFF2-40B4-BE49-F238E27FC236}">
                  <a16:creationId xmlns:a16="http://schemas.microsoft.com/office/drawing/2014/main" id="{A3789A8F-03E2-40B2-9B5F-1AF3CD14F31E}"/>
                </a:ext>
              </a:extLst>
            </p:cNvPr>
            <p:cNvSpPr/>
            <p:nvPr/>
          </p:nvSpPr>
          <p:spPr>
            <a:xfrm>
              <a:off x="4250902" y="3199504"/>
              <a:ext cx="4260779" cy="400110"/>
            </a:xfrm>
            <a:prstGeom prst="rect">
              <a:avLst/>
            </a:prstGeom>
          </p:spPr>
          <p:txBody>
            <a:bodyPr wrap="square">
              <a:spAutoFit/>
            </a:bodyPr>
            <a:lstStyle/>
            <a:p>
              <a:r>
                <a:rPr lang="es-US" sz="2000">
                  <a:solidFill>
                    <a:srgbClr val="203864"/>
                  </a:solidFill>
                  <a:cs typeface="Calibri" pitchFamily="34" charset="0"/>
                </a:rPr>
                <a:t>Exención de Salud Administrada</a:t>
              </a:r>
            </a:p>
          </p:txBody>
        </p:sp>
      </p:grpSp>
      <p:grpSp>
        <p:nvGrpSpPr>
          <p:cNvPr id="15" name="1915c" descr="Etiqueta rectangular: Section 1915(c)">
            <a:extLst>
              <a:ext uri="{FF2B5EF4-FFF2-40B4-BE49-F238E27FC236}">
                <a16:creationId xmlns:a16="http://schemas.microsoft.com/office/drawing/2014/main" id="{8E678A89-EB98-4180-A2D7-0E41177306FE}"/>
              </a:ext>
            </a:extLst>
          </p:cNvPr>
          <p:cNvGrpSpPr/>
          <p:nvPr/>
        </p:nvGrpSpPr>
        <p:grpSpPr>
          <a:xfrm>
            <a:off x="1319626" y="3845354"/>
            <a:ext cx="2895717" cy="658368"/>
            <a:chOff x="1319626" y="3845354"/>
            <a:chExt cx="2895717" cy="658368"/>
          </a:xfrm>
        </p:grpSpPr>
        <p:sp>
          <p:nvSpPr>
            <p:cNvPr id="33" name="Freeform: Shape 32">
              <a:extLst>
                <a:ext uri="{FF2B5EF4-FFF2-40B4-BE49-F238E27FC236}">
                  <a16:creationId xmlns:a16="http://schemas.microsoft.com/office/drawing/2014/main" id="{B5DF9CDE-D174-4AB9-8A4C-818E987EF502}"/>
                </a:ext>
                <a:ext uri="{C183D7F6-B498-43B3-948B-1728B52AA6E4}">
                  <adec:decorative xmlns:adec="http://schemas.microsoft.com/office/drawing/2017/decorative" val="1"/>
                </a:ext>
              </a:extLst>
            </p:cNvPr>
            <p:cNvSpPr/>
            <p:nvPr/>
          </p:nvSpPr>
          <p:spPr bwMode="auto">
            <a:xfrm>
              <a:off x="3906548" y="3845354"/>
              <a:ext cx="308795"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35" name="Group 34">
              <a:extLst>
                <a:ext uri="{FF2B5EF4-FFF2-40B4-BE49-F238E27FC236}">
                  <a16:creationId xmlns:a16="http://schemas.microsoft.com/office/drawing/2014/main" id="{F087DBEB-FA4A-4905-88FD-88BE52B88DCA}"/>
                </a:ext>
              </a:extLst>
            </p:cNvPr>
            <p:cNvGrpSpPr/>
            <p:nvPr/>
          </p:nvGrpSpPr>
          <p:grpSpPr>
            <a:xfrm>
              <a:off x="1319626" y="3857122"/>
              <a:ext cx="2568758" cy="632962"/>
              <a:chOff x="879075" y="3364488"/>
              <a:chExt cx="5028786" cy="640080"/>
            </a:xfrm>
            <a:noFill/>
          </p:grpSpPr>
          <p:sp>
            <p:nvSpPr>
              <p:cNvPr id="36" name="Rectangle 35">
                <a:extLst>
                  <a:ext uri="{FF2B5EF4-FFF2-40B4-BE49-F238E27FC236}">
                    <a16:creationId xmlns:a16="http://schemas.microsoft.com/office/drawing/2014/main" id="{C74D1BDA-B27A-4C14-978B-122175D576A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7" name="Rectangle: Top Corners Rounded 419">
                <a:extLst>
                  <a:ext uri="{FF2B5EF4-FFF2-40B4-BE49-F238E27FC236}">
                    <a16:creationId xmlns:a16="http://schemas.microsoft.com/office/drawing/2014/main" id="{11FA4E3C-F598-434B-8916-33A387A66B60}"/>
                  </a:ext>
                  <a:ext uri="{C183D7F6-B498-43B3-948B-1728B52AA6E4}">
                    <adec:decorative xmlns:adec="http://schemas.microsoft.com/office/drawing/2017/decorative" val="1"/>
                  </a:ext>
                </a:extLst>
              </p:cNvPr>
              <p:cNvSpPr/>
              <p:nvPr/>
            </p:nvSpPr>
            <p:spPr bwMode="auto">
              <a:xfrm rot="16200000">
                <a:off x="833811" y="3440822"/>
                <a:ext cx="591797" cy="501270"/>
              </a:xfrm>
              <a:prstGeom prst="round2SameRect">
                <a:avLst>
                  <a:gd name="adj1" fmla="val 50000"/>
                  <a:gd name="adj2" fmla="val 0"/>
                </a:avLst>
              </a:prstGeom>
              <a:solidFill>
                <a:srgbClr val="00529B"/>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37">
                <a:extLst>
                  <a:ext uri="{FF2B5EF4-FFF2-40B4-BE49-F238E27FC236}">
                    <a16:creationId xmlns:a16="http://schemas.microsoft.com/office/drawing/2014/main" id="{320A7756-4CCC-4095-B6CC-CE686D931829}"/>
                  </a:ext>
                </a:extLst>
              </p:cNvPr>
              <p:cNvSpPr/>
              <p:nvPr/>
            </p:nvSpPr>
            <p:spPr>
              <a:xfrm>
                <a:off x="1400634" y="3481810"/>
                <a:ext cx="3584449" cy="404610"/>
              </a:xfrm>
              <a:prstGeom prst="rect">
                <a:avLst/>
              </a:prstGeom>
              <a:grpFill/>
              <a:ln>
                <a:noFill/>
              </a:ln>
            </p:spPr>
            <p:txBody>
              <a:bodyPr wrap="square">
                <a:spAutoFit/>
              </a:bodyPr>
              <a:lstStyle/>
              <a:p>
                <a:r>
                  <a:rPr lang="es-US" sz="2000" b="1" dirty="0">
                    <a:solidFill>
                      <a:srgbClr val="2F5597"/>
                    </a:solidFill>
                    <a:cs typeface="Calibri" pitchFamily="34" charset="0"/>
                  </a:rPr>
                  <a:t>Sección</a:t>
                </a:r>
                <a:r>
                  <a:rPr lang="en-IN" sz="2000" b="1" dirty="0">
                    <a:solidFill>
                      <a:srgbClr val="2F5597"/>
                    </a:solidFill>
                    <a:cs typeface="Calibri" pitchFamily="34" charset="0"/>
                  </a:rPr>
                  <a:t> 1915(c)</a:t>
                </a:r>
                <a:endParaRPr lang="en-US" sz="2000" b="1" dirty="0">
                  <a:solidFill>
                    <a:srgbClr val="2F5597"/>
                  </a:solidFill>
                  <a:cs typeface="Calibri" pitchFamily="34" charset="0"/>
                </a:endParaRPr>
              </a:p>
            </p:txBody>
          </p:sp>
        </p:grpSp>
      </p:grpSp>
      <p:grpSp>
        <p:nvGrpSpPr>
          <p:cNvPr id="20" name="1915c-text" descr="Cuadro de texto:  Exención de servicios basados en el hogar y la comunidad (HCBS, por sus siglas en inglés)&#10;">
            <a:extLst>
              <a:ext uri="{FF2B5EF4-FFF2-40B4-BE49-F238E27FC236}">
                <a16:creationId xmlns:a16="http://schemas.microsoft.com/office/drawing/2014/main" id="{A518E90D-6FF3-4158-8C3C-7137A5047E8A}"/>
              </a:ext>
            </a:extLst>
          </p:cNvPr>
          <p:cNvGrpSpPr/>
          <p:nvPr/>
        </p:nvGrpSpPr>
        <p:grpSpPr>
          <a:xfrm>
            <a:off x="4059631" y="3872395"/>
            <a:ext cx="6522261" cy="631327"/>
            <a:chOff x="3951343" y="3872395"/>
            <a:chExt cx="6522261" cy="631327"/>
          </a:xfrm>
        </p:grpSpPr>
        <p:sp>
          <p:nvSpPr>
            <p:cNvPr id="32" name="Rectangle 31">
              <a:extLst>
                <a:ext uri="{FF2B5EF4-FFF2-40B4-BE49-F238E27FC236}">
                  <a16:creationId xmlns:a16="http://schemas.microsoft.com/office/drawing/2014/main" id="{6A2ED672-2A37-42EB-A40C-4A940E1230EF}"/>
                </a:ext>
                <a:ext uri="{C183D7F6-B498-43B3-948B-1728B52AA6E4}">
                  <adec:decorative xmlns:adec="http://schemas.microsoft.com/office/drawing/2017/decorative" val="1"/>
                </a:ext>
              </a:extLst>
            </p:cNvPr>
            <p:cNvSpPr/>
            <p:nvPr/>
          </p:nvSpPr>
          <p:spPr bwMode="auto">
            <a:xfrm>
              <a:off x="3951343" y="3883852"/>
              <a:ext cx="6453335"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Rectangle 33">
              <a:extLst>
                <a:ext uri="{FF2B5EF4-FFF2-40B4-BE49-F238E27FC236}">
                  <a16:creationId xmlns:a16="http://schemas.microsoft.com/office/drawing/2014/main" id="{84B3FDBF-FB7D-490A-A1B1-3313E16AB61F}"/>
                </a:ext>
              </a:extLst>
            </p:cNvPr>
            <p:cNvSpPr/>
            <p:nvPr/>
          </p:nvSpPr>
          <p:spPr>
            <a:xfrm>
              <a:off x="4226838" y="3872395"/>
              <a:ext cx="6246766" cy="631327"/>
            </a:xfrm>
            <a:prstGeom prst="rect">
              <a:avLst/>
            </a:prstGeom>
          </p:spPr>
          <p:txBody>
            <a:bodyPr wrap="square">
              <a:spAutoFit/>
            </a:bodyPr>
            <a:lstStyle/>
            <a:p>
              <a:pPr>
                <a:lnSpc>
                  <a:spcPts val="2100"/>
                </a:lnSpc>
              </a:pPr>
              <a:r>
                <a:rPr lang="es-ES" sz="2000" dirty="0">
                  <a:solidFill>
                    <a:schemeClr val="accent1">
                      <a:lumMod val="50000"/>
                    </a:schemeClr>
                  </a:solidFill>
                  <a:cs typeface="Calibri" pitchFamily="34" charset="0"/>
                </a:rPr>
                <a:t>Exención de servicios basados en el hogar y la comunidad (HCBS, por sus siglas en inglés)</a:t>
              </a:r>
              <a:endParaRPr lang="en-US" sz="2000" dirty="0">
                <a:solidFill>
                  <a:schemeClr val="accent1">
                    <a:lumMod val="50000"/>
                  </a:schemeClr>
                </a:solidFill>
                <a:cs typeface="Calibri" pitchFamily="34" charset="0"/>
              </a:endParaRPr>
            </a:p>
          </p:txBody>
        </p:sp>
      </p:grpSp>
      <p:grpSp>
        <p:nvGrpSpPr>
          <p:cNvPr id="16" name="1115" descr="Etiqueta rectangular: Sección 1115">
            <a:extLst>
              <a:ext uri="{FF2B5EF4-FFF2-40B4-BE49-F238E27FC236}">
                <a16:creationId xmlns:a16="http://schemas.microsoft.com/office/drawing/2014/main" id="{BD67F369-DFDD-4001-B8B6-8642E4263FAC}"/>
              </a:ext>
            </a:extLst>
          </p:cNvPr>
          <p:cNvGrpSpPr/>
          <p:nvPr/>
        </p:nvGrpSpPr>
        <p:grpSpPr>
          <a:xfrm>
            <a:off x="1323191" y="4586415"/>
            <a:ext cx="2893502" cy="658368"/>
            <a:chOff x="1323191" y="4586415"/>
            <a:chExt cx="2893502" cy="658368"/>
          </a:xfrm>
        </p:grpSpPr>
        <p:sp>
          <p:nvSpPr>
            <p:cNvPr id="42" name="Freeform: Shape 41">
              <a:extLst>
                <a:ext uri="{FF2B5EF4-FFF2-40B4-BE49-F238E27FC236}">
                  <a16:creationId xmlns:a16="http://schemas.microsoft.com/office/drawing/2014/main" id="{31D1AB46-9462-46B5-BE07-6FEA4EF95041}"/>
                </a:ext>
                <a:ext uri="{C183D7F6-B498-43B3-948B-1728B52AA6E4}">
                  <adec:decorative xmlns:adec="http://schemas.microsoft.com/office/drawing/2017/decorative" val="1"/>
                </a:ext>
              </a:extLst>
            </p:cNvPr>
            <p:cNvSpPr/>
            <p:nvPr/>
          </p:nvSpPr>
          <p:spPr bwMode="auto">
            <a:xfrm>
              <a:off x="3906547" y="4586415"/>
              <a:ext cx="310146"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44" name="Group 43">
              <a:extLst>
                <a:ext uri="{FF2B5EF4-FFF2-40B4-BE49-F238E27FC236}">
                  <a16:creationId xmlns:a16="http://schemas.microsoft.com/office/drawing/2014/main" id="{7133915A-F0D6-4EE9-8A12-745884411AC7}"/>
                </a:ext>
              </a:extLst>
            </p:cNvPr>
            <p:cNvGrpSpPr/>
            <p:nvPr/>
          </p:nvGrpSpPr>
          <p:grpSpPr>
            <a:xfrm>
              <a:off x="1323191" y="4601341"/>
              <a:ext cx="2577193" cy="640080"/>
              <a:chOff x="870804" y="4159999"/>
              <a:chExt cx="5042052" cy="640080"/>
            </a:xfrm>
          </p:grpSpPr>
          <p:sp>
            <p:nvSpPr>
              <p:cNvPr id="45" name="Rectangle 44">
                <a:extLst>
                  <a:ext uri="{FF2B5EF4-FFF2-40B4-BE49-F238E27FC236}">
                    <a16:creationId xmlns:a16="http://schemas.microsoft.com/office/drawing/2014/main" id="{6C654D19-BBBA-4763-98A6-162B667DF26C}"/>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Rectangle: Top Corners Rounded 421">
                <a:extLst>
                  <a:ext uri="{FF2B5EF4-FFF2-40B4-BE49-F238E27FC236}">
                    <a16:creationId xmlns:a16="http://schemas.microsoft.com/office/drawing/2014/main" id="{121FBA8E-FDF9-464E-9CFD-E2FDD2C2538A}"/>
                  </a:ext>
                  <a:ext uri="{C183D7F6-B498-43B3-948B-1728B52AA6E4}">
                    <adec:decorative xmlns:adec="http://schemas.microsoft.com/office/drawing/2017/decorative" val="1"/>
                  </a:ext>
                </a:extLst>
              </p:cNvPr>
              <p:cNvSpPr/>
              <p:nvPr/>
            </p:nvSpPr>
            <p:spPr bwMode="auto">
              <a:xfrm rot="16200000">
                <a:off x="828831" y="4232154"/>
                <a:ext cx="585216"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7" name="Rectangle 46">
                <a:extLst>
                  <a:ext uri="{FF2B5EF4-FFF2-40B4-BE49-F238E27FC236}">
                    <a16:creationId xmlns:a16="http://schemas.microsoft.com/office/drawing/2014/main" id="{C616FFE2-0AA3-40F6-BD2D-2B6C1D8BAD3D}"/>
                  </a:ext>
                </a:extLst>
              </p:cNvPr>
              <p:cNvSpPr/>
              <p:nvPr/>
            </p:nvSpPr>
            <p:spPr>
              <a:xfrm>
                <a:off x="1400678" y="4282533"/>
                <a:ext cx="3566521" cy="400110"/>
              </a:xfrm>
              <a:prstGeom prst="rect">
                <a:avLst/>
              </a:prstGeom>
            </p:spPr>
            <p:txBody>
              <a:bodyPr wrap="square">
                <a:spAutoFit/>
              </a:bodyPr>
              <a:lstStyle/>
              <a:p>
                <a:r>
                  <a:rPr lang="es-US" sz="2000" b="1" dirty="0">
                    <a:solidFill>
                      <a:srgbClr val="2F5597"/>
                    </a:solidFill>
                    <a:cs typeface="Calibri" pitchFamily="34" charset="0"/>
                  </a:rPr>
                  <a:t>Sección</a:t>
                </a:r>
                <a:r>
                  <a:rPr lang="en-IN" sz="2000" b="1" dirty="0">
                    <a:solidFill>
                      <a:srgbClr val="2F5597"/>
                    </a:solidFill>
                    <a:cs typeface="Calibri" pitchFamily="34" charset="0"/>
                  </a:rPr>
                  <a:t> 1115</a:t>
                </a:r>
                <a:endParaRPr lang="en-US" sz="2000" b="1" dirty="0">
                  <a:solidFill>
                    <a:srgbClr val="2F5597"/>
                  </a:solidFill>
                  <a:cs typeface="Calibri" pitchFamily="34" charset="0"/>
                </a:endParaRPr>
              </a:p>
            </p:txBody>
          </p:sp>
        </p:grpSp>
      </p:grpSp>
      <p:grpSp>
        <p:nvGrpSpPr>
          <p:cNvPr id="21" name="1115-text" descr="Cuadro de texto: Investigación y demostraciones&#10;">
            <a:extLst>
              <a:ext uri="{FF2B5EF4-FFF2-40B4-BE49-F238E27FC236}">
                <a16:creationId xmlns:a16="http://schemas.microsoft.com/office/drawing/2014/main" id="{1372082E-A472-41A7-8945-23125A04B98F}"/>
              </a:ext>
            </a:extLst>
          </p:cNvPr>
          <p:cNvGrpSpPr/>
          <p:nvPr/>
        </p:nvGrpSpPr>
        <p:grpSpPr>
          <a:xfrm>
            <a:off x="4052817" y="4642465"/>
            <a:ext cx="6453335" cy="548640"/>
            <a:chOff x="3968593" y="4642465"/>
            <a:chExt cx="6453335" cy="548640"/>
          </a:xfrm>
        </p:grpSpPr>
        <p:sp>
          <p:nvSpPr>
            <p:cNvPr id="41" name="Rectangle 40">
              <a:extLst>
                <a:ext uri="{FF2B5EF4-FFF2-40B4-BE49-F238E27FC236}">
                  <a16:creationId xmlns:a16="http://schemas.microsoft.com/office/drawing/2014/main" id="{7C13976A-3D69-436A-927D-4D652AE15D20}"/>
                </a:ext>
                <a:ext uri="{C183D7F6-B498-43B3-948B-1728B52AA6E4}">
                  <adec:decorative xmlns:adec="http://schemas.microsoft.com/office/drawing/2017/decorative" val="1"/>
                </a:ext>
              </a:extLst>
            </p:cNvPr>
            <p:cNvSpPr/>
            <p:nvPr/>
          </p:nvSpPr>
          <p:spPr bwMode="auto">
            <a:xfrm>
              <a:off x="3968593" y="4642465"/>
              <a:ext cx="6453335"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s-US"/>
            </a:p>
          </p:txBody>
        </p:sp>
        <p:sp>
          <p:nvSpPr>
            <p:cNvPr id="43" name="Rectangle 42">
              <a:extLst>
                <a:ext uri="{FF2B5EF4-FFF2-40B4-BE49-F238E27FC236}">
                  <a16:creationId xmlns:a16="http://schemas.microsoft.com/office/drawing/2014/main" id="{748C397B-D1F2-4829-ABBD-1F3F8415694B}"/>
                </a:ext>
              </a:extLst>
            </p:cNvPr>
            <p:cNvSpPr/>
            <p:nvPr/>
          </p:nvSpPr>
          <p:spPr>
            <a:xfrm>
              <a:off x="4250902" y="4732519"/>
              <a:ext cx="4231406" cy="400110"/>
            </a:xfrm>
            <a:prstGeom prst="rect">
              <a:avLst/>
            </a:prstGeom>
          </p:spPr>
          <p:txBody>
            <a:bodyPr wrap="square">
              <a:spAutoFit/>
            </a:bodyPr>
            <a:lstStyle/>
            <a:p>
              <a:r>
                <a:rPr lang="es-US" sz="2000">
                  <a:solidFill>
                    <a:schemeClr val="accent1">
                      <a:lumMod val="50000"/>
                    </a:schemeClr>
                  </a:solidFill>
                  <a:cs typeface="Calibri" pitchFamily="34" charset="0"/>
                </a:rPr>
                <a:t>Investigación y demostraciones</a:t>
              </a:r>
            </a:p>
          </p:txBody>
        </p:sp>
      </p:grpSp>
      <p:grpSp>
        <p:nvGrpSpPr>
          <p:cNvPr id="17" name="1332" descr="Etiqueta rectangular: Sección 1332">
            <a:extLst>
              <a:ext uri="{FF2B5EF4-FFF2-40B4-BE49-F238E27FC236}">
                <a16:creationId xmlns:a16="http://schemas.microsoft.com/office/drawing/2014/main" id="{64E3CF08-8260-4532-81D7-9FF5DB27DF97}"/>
              </a:ext>
            </a:extLst>
          </p:cNvPr>
          <p:cNvGrpSpPr/>
          <p:nvPr/>
        </p:nvGrpSpPr>
        <p:grpSpPr>
          <a:xfrm>
            <a:off x="1305027" y="5328870"/>
            <a:ext cx="2896527" cy="658368"/>
            <a:chOff x="1305027" y="5328870"/>
            <a:chExt cx="2896527" cy="658368"/>
          </a:xfrm>
        </p:grpSpPr>
        <p:sp>
          <p:nvSpPr>
            <p:cNvPr id="51" name="Freeform: Shape 50">
              <a:extLst>
                <a:ext uri="{FF2B5EF4-FFF2-40B4-BE49-F238E27FC236}">
                  <a16:creationId xmlns:a16="http://schemas.microsoft.com/office/drawing/2014/main" id="{C0819EFC-D2E9-491F-A3EC-2B7ACEA8FAE2}"/>
                </a:ext>
                <a:ext uri="{C183D7F6-B498-43B3-948B-1728B52AA6E4}">
                  <adec:decorative xmlns:adec="http://schemas.microsoft.com/office/drawing/2017/decorative" val="1"/>
                </a:ext>
              </a:extLst>
            </p:cNvPr>
            <p:cNvSpPr/>
            <p:nvPr/>
          </p:nvSpPr>
          <p:spPr bwMode="auto">
            <a:xfrm>
              <a:off x="3888382" y="5328870"/>
              <a:ext cx="31317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3" name="Group 52">
              <a:extLst>
                <a:ext uri="{FF2B5EF4-FFF2-40B4-BE49-F238E27FC236}">
                  <a16:creationId xmlns:a16="http://schemas.microsoft.com/office/drawing/2014/main" id="{96B5DFA0-5F18-4B9A-AF99-D85A649EDA3D}"/>
                </a:ext>
              </a:extLst>
            </p:cNvPr>
            <p:cNvGrpSpPr/>
            <p:nvPr/>
          </p:nvGrpSpPr>
          <p:grpSpPr>
            <a:xfrm>
              <a:off x="1305027" y="5345417"/>
              <a:ext cx="2592801" cy="640080"/>
              <a:chOff x="870807" y="4955511"/>
              <a:chExt cx="5042046" cy="640080"/>
            </a:xfrm>
            <a:noFill/>
          </p:grpSpPr>
          <p:sp>
            <p:nvSpPr>
              <p:cNvPr id="54" name="Rectangle 53">
                <a:extLst>
                  <a:ext uri="{FF2B5EF4-FFF2-40B4-BE49-F238E27FC236}">
                    <a16:creationId xmlns:a16="http://schemas.microsoft.com/office/drawing/2014/main" id="{C7F54C6E-CF90-4D65-BB13-0A204FE6E571}"/>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5" name="Rectangle: Top Corners Rounded 425">
                <a:extLst>
                  <a:ext uri="{FF2B5EF4-FFF2-40B4-BE49-F238E27FC236}">
                    <a16:creationId xmlns:a16="http://schemas.microsoft.com/office/drawing/2014/main" id="{3CEC2208-0CC2-4E32-AE31-F6102A108093}"/>
                  </a:ext>
                  <a:ext uri="{C183D7F6-B498-43B3-948B-1728B52AA6E4}">
                    <adec:decorative xmlns:adec="http://schemas.microsoft.com/office/drawing/2017/decorative" val="1"/>
                  </a:ext>
                </a:extLst>
              </p:cNvPr>
              <p:cNvSpPr/>
              <p:nvPr/>
            </p:nvSpPr>
            <p:spPr bwMode="auto">
              <a:xfrm rot="16200000">
                <a:off x="828834" y="5028283"/>
                <a:ext cx="585216"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6" name="Rectangle 55">
                <a:extLst>
                  <a:ext uri="{FF2B5EF4-FFF2-40B4-BE49-F238E27FC236}">
                    <a16:creationId xmlns:a16="http://schemas.microsoft.com/office/drawing/2014/main" id="{2BEDA075-B40B-4837-B829-E9EADCD5A393}"/>
                  </a:ext>
                </a:extLst>
              </p:cNvPr>
              <p:cNvSpPr/>
              <p:nvPr/>
            </p:nvSpPr>
            <p:spPr>
              <a:xfrm>
                <a:off x="1404962" y="5091616"/>
                <a:ext cx="3588225" cy="400110"/>
              </a:xfrm>
              <a:prstGeom prst="rect">
                <a:avLst/>
              </a:prstGeom>
              <a:grpFill/>
            </p:spPr>
            <p:txBody>
              <a:bodyPr wrap="square">
                <a:spAutoFit/>
              </a:bodyPr>
              <a:lstStyle/>
              <a:p>
                <a:r>
                  <a:rPr lang="es-US" sz="2000" b="1" dirty="0">
                    <a:solidFill>
                      <a:srgbClr val="2F5597"/>
                    </a:solidFill>
                    <a:cs typeface="Calibri" pitchFamily="34" charset="0"/>
                  </a:rPr>
                  <a:t>Sección</a:t>
                </a:r>
                <a:r>
                  <a:rPr lang="en-IN" sz="2000" b="1" dirty="0">
                    <a:solidFill>
                      <a:srgbClr val="2F5597"/>
                    </a:solidFill>
                    <a:cs typeface="Calibri" pitchFamily="34" charset="0"/>
                  </a:rPr>
                  <a:t> 1332</a:t>
                </a:r>
                <a:endParaRPr lang="en-US" sz="2000" b="1" dirty="0">
                  <a:solidFill>
                    <a:srgbClr val="2F5597"/>
                  </a:solidFill>
                  <a:cs typeface="Calibri" pitchFamily="34" charset="0"/>
                </a:endParaRPr>
              </a:p>
            </p:txBody>
          </p:sp>
        </p:grpSp>
      </p:grpSp>
      <p:grpSp>
        <p:nvGrpSpPr>
          <p:cNvPr id="39" name="1332-text" descr="Cuadro de texto: Exención de Innovación del Estado&#10;">
            <a:extLst>
              <a:ext uri="{FF2B5EF4-FFF2-40B4-BE49-F238E27FC236}">
                <a16:creationId xmlns:a16="http://schemas.microsoft.com/office/drawing/2014/main" id="{9AD8D564-A7F2-4BF6-ACCF-A2B16EBEA566}"/>
              </a:ext>
            </a:extLst>
          </p:cNvPr>
          <p:cNvGrpSpPr/>
          <p:nvPr/>
        </p:nvGrpSpPr>
        <p:grpSpPr>
          <a:xfrm>
            <a:off x="4059321" y="5386524"/>
            <a:ext cx="6453645" cy="548640"/>
            <a:chOff x="3951033" y="5386524"/>
            <a:chExt cx="6453645" cy="548640"/>
          </a:xfrm>
        </p:grpSpPr>
        <p:sp>
          <p:nvSpPr>
            <p:cNvPr id="50" name="Rectangle 49">
              <a:extLst>
                <a:ext uri="{FF2B5EF4-FFF2-40B4-BE49-F238E27FC236}">
                  <a16:creationId xmlns:a16="http://schemas.microsoft.com/office/drawing/2014/main" id="{FA65BC98-9135-4783-9C5E-C5A5DBD51978}"/>
                </a:ext>
                <a:ext uri="{C183D7F6-B498-43B3-948B-1728B52AA6E4}">
                  <adec:decorative xmlns:adec="http://schemas.microsoft.com/office/drawing/2017/decorative" val="1"/>
                </a:ext>
              </a:extLst>
            </p:cNvPr>
            <p:cNvSpPr/>
            <p:nvPr/>
          </p:nvSpPr>
          <p:spPr bwMode="auto">
            <a:xfrm>
              <a:off x="3951033" y="5386524"/>
              <a:ext cx="6453645"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Rectangle 51">
              <a:extLst>
                <a:ext uri="{FF2B5EF4-FFF2-40B4-BE49-F238E27FC236}">
                  <a16:creationId xmlns:a16="http://schemas.microsoft.com/office/drawing/2014/main" id="{FCC59840-B3FD-4DF4-A7A0-05D12C2E5EB3}"/>
                </a:ext>
              </a:extLst>
            </p:cNvPr>
            <p:cNvSpPr/>
            <p:nvPr/>
          </p:nvSpPr>
          <p:spPr>
            <a:xfrm>
              <a:off x="4250902" y="5464023"/>
              <a:ext cx="5291600" cy="400110"/>
            </a:xfrm>
            <a:prstGeom prst="rect">
              <a:avLst/>
            </a:prstGeom>
          </p:spPr>
          <p:txBody>
            <a:bodyPr wrap="square">
              <a:spAutoFit/>
            </a:bodyPr>
            <a:lstStyle/>
            <a:p>
              <a:r>
                <a:rPr lang="es-ES" sz="2000" dirty="0">
                  <a:solidFill>
                    <a:schemeClr val="accent1">
                      <a:lumMod val="50000"/>
                    </a:schemeClr>
                  </a:solidFill>
                  <a:cs typeface="Calibri" pitchFamily="34" charset="0"/>
                </a:rPr>
                <a:t>Exención de Innovación del Estado</a:t>
              </a:r>
              <a:endParaRPr lang="en-IN" sz="2000" dirty="0">
                <a:solidFill>
                  <a:schemeClr val="accent1">
                    <a:lumMod val="50000"/>
                  </a:schemeClr>
                </a:solidFill>
                <a:cs typeface="Calibri" pitchFamily="34" charset="0"/>
              </a:endParaRPr>
            </a:p>
          </p:txBody>
        </p:sp>
      </p:grpSp>
      <p:sp>
        <p:nvSpPr>
          <p:cNvPr id="6" name="Slide Number Placeholder 5">
            <a:extLst>
              <a:ext uri="{FF2B5EF4-FFF2-40B4-BE49-F238E27FC236}">
                <a16:creationId xmlns:a16="http://schemas.microsoft.com/office/drawing/2014/main" id="{5A510A2C-0AAB-4CB7-9D74-959A8DF7A3D9}"/>
              </a:ext>
            </a:extLst>
          </p:cNvPr>
          <p:cNvSpPr>
            <a:spLocks noGrp="1"/>
          </p:cNvSpPr>
          <p:nvPr>
            <p:ph type="sldNum" sz="quarter" idx="12"/>
          </p:nvPr>
        </p:nvSpPr>
        <p:spPr/>
        <p:txBody>
          <a:bodyPr/>
          <a:lstStyle/>
          <a:p>
            <a:fld id="{0B2D781D-8844-5940-92D1-06EF0A7F581E}" type="slidenum">
              <a:rPr lang="en-US" smtClean="0"/>
              <a:pPr/>
              <a:t>24</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9553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B986-44AD-48E8-805A-607F5463957C}"/>
              </a:ext>
            </a:extLst>
          </p:cNvPr>
          <p:cNvSpPr>
            <a:spLocks noGrp="1"/>
          </p:cNvSpPr>
          <p:nvPr>
            <p:ph type="title"/>
          </p:nvPr>
        </p:nvSpPr>
        <p:spPr/>
        <p:txBody>
          <a:bodyPr/>
          <a:lstStyle/>
          <a:p>
            <a:r>
              <a:rPr lang="es-US" dirty="0"/>
              <a:t>Servicios de telesalud</a:t>
            </a:r>
          </a:p>
        </p:txBody>
      </p:sp>
      <p:sp>
        <p:nvSpPr>
          <p:cNvPr id="6" name="Content Placeholder 5">
            <a:extLst>
              <a:ext uri="{FF2B5EF4-FFF2-40B4-BE49-F238E27FC236}">
                <a16:creationId xmlns:a16="http://schemas.microsoft.com/office/drawing/2014/main" id="{785235D5-EE91-4E42-901B-18FE7E963765}"/>
              </a:ext>
            </a:extLst>
          </p:cNvPr>
          <p:cNvSpPr>
            <a:spLocks noGrp="1"/>
          </p:cNvSpPr>
          <p:nvPr>
            <p:ph sz="quarter" idx="13"/>
          </p:nvPr>
        </p:nvSpPr>
        <p:spPr>
          <a:xfrm>
            <a:off x="1371600" y="1242393"/>
            <a:ext cx="9791700" cy="4667250"/>
          </a:xfrm>
        </p:spPr>
        <p:txBody>
          <a:bodyPr>
            <a:normAutofit/>
          </a:bodyPr>
          <a:lstStyle/>
          <a:p>
            <a:r>
              <a:rPr lang="es-ES" sz="2400" dirty="0"/>
              <a:t>Para la mayoría de los beneficios de Medicaid, la ley federal y los reglamentos de Medicaid no abordan específicamente métodos para proporcionar telesalud o criterios para su implementación</a:t>
            </a:r>
            <a:endParaRPr lang="en-US" sz="2400" dirty="0"/>
          </a:p>
          <a:p>
            <a:r>
              <a:rPr lang="es-ES" sz="2400" dirty="0"/>
              <a:t>Los estados tienen una flexibilidad amplia para cubrir y pagar servicios de Medicaid proporcionados a través de telesalud</a:t>
            </a:r>
            <a:endParaRPr lang="en-US" sz="2400" dirty="0"/>
          </a:p>
          <a:p>
            <a:r>
              <a:rPr lang="es-ES" sz="2400" dirty="0"/>
              <a:t>Los estados pueden incluir servicios de telesalud a través de enmiendas del plan del estado (SPA, por sus siglas en inglés) aprobadas</a:t>
            </a:r>
            <a:endParaRPr lang="en-US" sz="2400" dirty="0"/>
          </a:p>
          <a:p>
            <a:r>
              <a:rPr lang="es-ES" sz="2400" dirty="0"/>
              <a:t>Los estados deben incluir el suministro de telesalud para beneficios específicos cuando lo exige la ley o un reglamento (por ejemplo, la Opción de </a:t>
            </a:r>
            <a:r>
              <a:rPr lang="es-ES" sz="2400" dirty="0" err="1"/>
              <a:t>Community</a:t>
            </a:r>
            <a:r>
              <a:rPr lang="es-ES" sz="2400" dirty="0"/>
              <a:t> </a:t>
            </a:r>
            <a:r>
              <a:rPr lang="es-ES" sz="2400" dirty="0" err="1"/>
              <a:t>First</a:t>
            </a:r>
            <a:r>
              <a:rPr lang="es-ES" sz="2400" dirty="0"/>
              <a:t> </a:t>
            </a:r>
            <a:r>
              <a:rPr lang="es-ES" sz="2400" dirty="0" err="1"/>
              <a:t>Choice</a:t>
            </a:r>
            <a:r>
              <a:rPr lang="es-ES" sz="2400" dirty="0"/>
              <a:t> en 1915 k</a:t>
            </a:r>
            <a:r>
              <a:rPr lang="en-US" sz="2400" dirty="0"/>
              <a:t>)</a:t>
            </a:r>
          </a:p>
        </p:txBody>
      </p:sp>
      <p:sp>
        <p:nvSpPr>
          <p:cNvPr id="5" name="Slide Number Placeholder 4">
            <a:extLst>
              <a:ext uri="{FF2B5EF4-FFF2-40B4-BE49-F238E27FC236}">
                <a16:creationId xmlns:a16="http://schemas.microsoft.com/office/drawing/2014/main" id="{8377B271-B391-4B9E-9F48-9AF7AC511D64}"/>
              </a:ext>
            </a:extLst>
          </p:cNvPr>
          <p:cNvSpPr>
            <a:spLocks noGrp="1"/>
          </p:cNvSpPr>
          <p:nvPr>
            <p:ph type="sldNum" sz="quarter" idx="12"/>
          </p:nvPr>
        </p:nvSpPr>
        <p:spPr/>
        <p:txBody>
          <a:bodyPr/>
          <a:lstStyle/>
          <a:p>
            <a:fld id="{0B2D781D-8844-5940-92D1-06EF0A7F581E}" type="slidenum">
              <a:rPr lang="en-US" smtClean="0"/>
              <a:pPr/>
              <a:t>25</a:t>
            </a:fld>
            <a:endParaRPr lang="en-US" dirty="0"/>
          </a:p>
        </p:txBody>
      </p:sp>
      <p:sp>
        <p:nvSpPr>
          <p:cNvPr id="4" name="Footer Placeholder 3">
            <a:extLst>
              <a:ext uri="{FF2B5EF4-FFF2-40B4-BE49-F238E27FC236}">
                <a16:creationId xmlns:a16="http://schemas.microsoft.com/office/drawing/2014/main" id="{4DFC62BB-AE6A-44E5-AAFF-A25AF5AD0BE2}"/>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8314206B-7C14-40AE-8D91-DA5C6420EE67}"/>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435242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37568"/>
            <a:ext cx="9483346" cy="719643"/>
          </a:xfrm>
        </p:spPr>
        <p:txBody>
          <a:bodyPr>
            <a:normAutofit/>
          </a:bodyPr>
          <a:lstStyle/>
          <a:p>
            <a:r>
              <a:rPr lang="es-US" sz="3000" dirty="0"/>
              <a:t>Compruebe sus conocimientos: Pregunta 1</a:t>
            </a:r>
          </a:p>
        </p:txBody>
      </p:sp>
      <p:sp>
        <p:nvSpPr>
          <p:cNvPr id="9" name="Content Placeholder 8"/>
          <p:cNvSpPr>
            <a:spLocks noGrp="1"/>
          </p:cNvSpPr>
          <p:nvPr>
            <p:ph type="body" sz="quarter" idx="13"/>
          </p:nvPr>
        </p:nvSpPr>
        <p:spPr/>
        <p:txBody>
          <a:bodyPr>
            <a:normAutofit/>
          </a:bodyPr>
          <a:lstStyle/>
          <a:p>
            <a:pPr marL="548640" lvl="0" indent="-274320" defTabSz="685800">
              <a:lnSpc>
                <a:spcPct val="100000"/>
              </a:lnSpc>
              <a:spcBef>
                <a:spcPts val="0"/>
              </a:spcBef>
              <a:buNone/>
            </a:pPr>
            <a:r>
              <a:rPr lang="en-US" sz="2400" b="1" dirty="0"/>
              <a:t>Medicaid _______.</a:t>
            </a:r>
          </a:p>
          <a:p>
            <a:pPr marL="548640" lvl="0" indent="-274320" defTabSz="685800">
              <a:lnSpc>
                <a:spcPct val="100000"/>
              </a:lnSpc>
              <a:spcBef>
                <a:spcPts val="0"/>
              </a:spcBef>
              <a:buFont typeface="+mj-lt"/>
              <a:buAutoNum type="alphaLcPeriod"/>
            </a:pPr>
            <a:r>
              <a:rPr lang="en-US" sz="2400" dirty="0"/>
              <a:t> </a:t>
            </a:r>
            <a:r>
              <a:rPr lang="es-ES" sz="2400" dirty="0"/>
              <a:t>Es una asociación conjunta federal/estatal</a:t>
            </a:r>
            <a:endParaRPr lang="en-US" sz="2400" dirty="0"/>
          </a:p>
          <a:p>
            <a:pPr marL="548640" lvl="0" indent="-274320" defTabSz="685800">
              <a:lnSpc>
                <a:spcPct val="100000"/>
              </a:lnSpc>
              <a:spcBef>
                <a:spcPts val="0"/>
              </a:spcBef>
              <a:buFont typeface="+mj-lt"/>
              <a:buAutoNum type="alphaLcPeriod"/>
            </a:pPr>
            <a:r>
              <a:rPr lang="en-US" sz="2400" dirty="0"/>
              <a:t> </a:t>
            </a:r>
            <a:r>
              <a:rPr lang="es-US" sz="2400" dirty="0"/>
              <a:t>Es administrada únicamente por contratistas</a:t>
            </a:r>
          </a:p>
          <a:p>
            <a:pPr marL="548640" lvl="0" indent="-274320" defTabSz="685800">
              <a:lnSpc>
                <a:spcPct val="100000"/>
              </a:lnSpc>
              <a:spcBef>
                <a:spcPts val="0"/>
              </a:spcBef>
              <a:buFont typeface="+mj-lt"/>
              <a:buAutoNum type="alphaLcPeriod"/>
            </a:pPr>
            <a:r>
              <a:rPr lang="en-US" sz="2400" dirty="0"/>
              <a:t> </a:t>
            </a:r>
            <a:r>
              <a:rPr lang="es-ES" sz="2400" dirty="0"/>
              <a:t>Está financiada solo por los estados</a:t>
            </a:r>
            <a:endParaRPr lang="en-US" sz="2400" dirty="0"/>
          </a:p>
          <a:p>
            <a:pPr marL="548640" lvl="0" indent="-274320" defTabSz="685800">
              <a:lnSpc>
                <a:spcPct val="100000"/>
              </a:lnSpc>
              <a:spcBef>
                <a:spcPts val="0"/>
              </a:spcBef>
              <a:buFont typeface="+mj-lt"/>
              <a:buAutoNum type="alphaLcPeriod"/>
            </a:pPr>
            <a:r>
              <a:rPr lang="en-US" sz="2400" dirty="0"/>
              <a:t> </a:t>
            </a:r>
            <a:r>
              <a:rPr lang="es-US" sz="2400" dirty="0"/>
              <a:t>Es un programa federal</a:t>
            </a:r>
          </a:p>
          <a:p>
            <a:pPr marL="548640" lvl="0" indent="-274320" defTabSz="685800">
              <a:lnSpc>
                <a:spcPct val="100000"/>
              </a:lnSpc>
              <a:spcBef>
                <a:spcPts val="0"/>
              </a:spcBef>
              <a:buNone/>
            </a:pPr>
            <a:endParaRPr lang="en-US" sz="2400" dirty="0"/>
          </a:p>
          <a:p>
            <a:pPr marL="548640" lvl="0" indent="-274320" defTabSz="685800">
              <a:lnSpc>
                <a:spcPct val="100000"/>
              </a:lnSpc>
              <a:spcBef>
                <a:spcPts val="0"/>
              </a:spcBef>
              <a:buNone/>
            </a:pPr>
            <a:endParaRPr lang="en-US" sz="2400" dirty="0"/>
          </a:p>
          <a:p>
            <a:pPr marL="548640" indent="-274320">
              <a:spcBef>
                <a:spcPts val="0"/>
              </a:spcBef>
            </a:pPr>
            <a:endParaRPr lang="en-US" sz="2400" dirty="0"/>
          </a:p>
        </p:txBody>
      </p:sp>
      <p:sp>
        <p:nvSpPr>
          <p:cNvPr id="6" name="Rounded Rectangle 5" descr="El cuadro verde resalta &quot;A&quot; como la respuesta correcta"/>
          <p:cNvSpPr/>
          <p:nvPr/>
        </p:nvSpPr>
        <p:spPr>
          <a:xfrm>
            <a:off x="2058861" y="2287071"/>
            <a:ext cx="6410963" cy="53819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E7982D12-7218-4A41-A83D-7CCD35FF4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US" sz="3000" dirty="0"/>
              <a:t>Compruebe sus conocimientos: Pregunta 2</a:t>
            </a:r>
          </a:p>
        </p:txBody>
      </p:sp>
      <p:sp>
        <p:nvSpPr>
          <p:cNvPr id="9" name="Content Placeholder 8"/>
          <p:cNvSpPr>
            <a:spLocks noGrp="1"/>
          </p:cNvSpPr>
          <p:nvPr>
            <p:ph type="body" sz="quarter" idx="13"/>
          </p:nvPr>
        </p:nvSpPr>
        <p:spPr>
          <a:xfrm>
            <a:off x="1354971" y="1628688"/>
            <a:ext cx="10346249" cy="3810569"/>
          </a:xfrm>
        </p:spPr>
        <p:txBody>
          <a:bodyPr>
            <a:normAutofit/>
          </a:bodyPr>
          <a:lstStyle/>
          <a:p>
            <a:pPr marL="548640">
              <a:spcBef>
                <a:spcPts val="0"/>
              </a:spcBef>
              <a:spcAft>
                <a:spcPts val="1000"/>
              </a:spcAft>
              <a:buNone/>
            </a:pPr>
            <a:r>
              <a:rPr lang="es-US" sz="2400" b="1" dirty="0"/>
              <a:t>¿Completar una solicitud en </a:t>
            </a:r>
            <a:r>
              <a:rPr lang="en-US" sz="2400" b="1" dirty="0">
                <a:hlinkClick r:id="rId4"/>
              </a:rPr>
              <a:t>CuidadoDeSalud.gov</a:t>
            </a:r>
            <a:r>
              <a:rPr lang="en-US" sz="2400" b="1" dirty="0"/>
              <a:t> </a:t>
            </a:r>
            <a:r>
              <a:rPr lang="es-ES" sz="2400" b="1" dirty="0"/>
              <a:t>o en el sitio del Marketplace de su estado determina la elegibilidad para</a:t>
            </a:r>
            <a:r>
              <a:rPr lang="en-US" sz="2400" b="1" dirty="0"/>
              <a:t> ______ ?</a:t>
            </a:r>
          </a:p>
          <a:p>
            <a:pPr marL="548640">
              <a:spcBef>
                <a:spcPts val="0"/>
              </a:spcBef>
              <a:spcAft>
                <a:spcPts val="1000"/>
              </a:spcAft>
              <a:buFont typeface="+mj-lt"/>
              <a:buAutoNum type="alphaLcPeriod"/>
            </a:pPr>
            <a:r>
              <a:rPr lang="en-US" sz="2400" dirty="0"/>
              <a:t> Un plan del Marketplace</a:t>
            </a:r>
          </a:p>
          <a:p>
            <a:pPr marL="548640">
              <a:spcBef>
                <a:spcPts val="0"/>
              </a:spcBef>
              <a:spcAft>
                <a:spcPts val="1000"/>
              </a:spcAft>
              <a:buFont typeface="+mj-lt"/>
              <a:buAutoNum type="alphaLcPeriod"/>
            </a:pPr>
            <a:r>
              <a:rPr lang="en-US" sz="2400" dirty="0"/>
              <a:t> Medicaid </a:t>
            </a:r>
          </a:p>
          <a:p>
            <a:pPr marL="860425" indent="-312738">
              <a:spcBef>
                <a:spcPts val="0"/>
              </a:spcBef>
              <a:spcAft>
                <a:spcPts val="1000"/>
              </a:spcAft>
              <a:buFont typeface="+mj-lt"/>
              <a:buAutoNum type="alphaLcPeriod"/>
            </a:pPr>
            <a:r>
              <a:rPr lang="es-ES" sz="2400" dirty="0"/>
              <a:t>Programa de Seguro Médico para Niños (CHIP, por sus siglas </a:t>
            </a:r>
            <a:br>
              <a:rPr lang="es-ES" sz="2400" dirty="0"/>
            </a:br>
            <a:r>
              <a:rPr lang="es-ES" sz="2400" dirty="0"/>
              <a:t>en inglés</a:t>
            </a:r>
            <a:r>
              <a:rPr lang="en-US" sz="2400" dirty="0"/>
              <a:t>)</a:t>
            </a:r>
          </a:p>
          <a:p>
            <a:pPr marL="548640">
              <a:spcBef>
                <a:spcPts val="0"/>
              </a:spcBef>
              <a:buFont typeface="+mj-lt"/>
              <a:buAutoNum type="alphaLcPeriod"/>
            </a:pPr>
            <a:r>
              <a:rPr lang="es-US" sz="2400" dirty="0"/>
              <a:t> Todas las </a:t>
            </a:r>
            <a:r>
              <a:rPr lang="es-US" sz="2400" dirty="0" err="1"/>
              <a:t>anteriorese</a:t>
            </a:r>
            <a:endParaRPr lang="es-US" sz="2400" dirty="0"/>
          </a:p>
          <a:p>
            <a:pPr marL="548640">
              <a:spcBef>
                <a:spcPts val="0"/>
              </a:spcBef>
              <a:buFont typeface="+mj-lt"/>
              <a:buAutoNum type="alphaLcPeriod"/>
            </a:pPr>
            <a:endParaRPr lang="en-US" sz="2000" dirty="0"/>
          </a:p>
          <a:p>
            <a:pPr marL="548640" lvl="0" defTabSz="685800">
              <a:lnSpc>
                <a:spcPct val="100000"/>
              </a:lnSpc>
              <a:spcBef>
                <a:spcPts val="0"/>
              </a:spcBef>
              <a:buNone/>
            </a:pPr>
            <a:endParaRPr lang="en-US" sz="2000" dirty="0"/>
          </a:p>
          <a:p>
            <a:pPr marL="548640" lvl="0" defTabSz="685800">
              <a:lnSpc>
                <a:spcPct val="100000"/>
              </a:lnSpc>
              <a:spcBef>
                <a:spcPts val="0"/>
              </a:spcBef>
              <a:buNone/>
            </a:pPr>
            <a:endParaRPr lang="en-US" sz="2000" dirty="0"/>
          </a:p>
          <a:p>
            <a:pPr marL="548640">
              <a:spcBef>
                <a:spcPts val="0"/>
              </a:spcBef>
            </a:pPr>
            <a:endParaRPr lang="en-US" sz="2000" dirty="0"/>
          </a:p>
        </p:txBody>
      </p:sp>
      <p:sp>
        <p:nvSpPr>
          <p:cNvPr id="6" name="Rounded Rectangle 5" descr="Cuadro verde que resalta &quot;D&quot; como la respuesta correcta"/>
          <p:cNvSpPr/>
          <p:nvPr/>
        </p:nvSpPr>
        <p:spPr>
          <a:xfrm>
            <a:off x="1889534" y="4348671"/>
            <a:ext cx="3472880" cy="440557"/>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382DDB57-53A5-4EAD-B08C-28894E907D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1537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E09E31-5998-40BD-9857-35962B433AEC}"/>
              </a:ext>
            </a:extLst>
          </p:cNvPr>
          <p:cNvSpPr>
            <a:spLocks noGrp="1"/>
          </p:cNvSpPr>
          <p:nvPr>
            <p:ph type="title"/>
          </p:nvPr>
        </p:nvSpPr>
        <p:spPr/>
        <p:txBody>
          <a:bodyPr/>
          <a:lstStyle/>
          <a:p>
            <a:r>
              <a:rPr lang="es-AR" dirty="0"/>
              <a:t>Lección 2</a:t>
            </a:r>
          </a:p>
        </p:txBody>
      </p:sp>
      <p:sp>
        <p:nvSpPr>
          <p:cNvPr id="8" name="Text Placeholder 7">
            <a:extLst>
              <a:ext uri="{FF2B5EF4-FFF2-40B4-BE49-F238E27FC236}">
                <a16:creationId xmlns:a16="http://schemas.microsoft.com/office/drawing/2014/main" id="{77E60A0A-64CB-4624-BBBC-0E51E95F63F0}"/>
              </a:ext>
            </a:extLst>
          </p:cNvPr>
          <p:cNvSpPr>
            <a:spLocks noGrp="1"/>
          </p:cNvSpPr>
          <p:nvPr>
            <p:ph type="body" idx="1"/>
          </p:nvPr>
        </p:nvSpPr>
        <p:spPr>
          <a:xfrm>
            <a:off x="3993063" y="2050868"/>
            <a:ext cx="6088584" cy="2756265"/>
          </a:xfrm>
        </p:spPr>
        <p:txBody>
          <a:bodyPr/>
          <a:lstStyle/>
          <a:p>
            <a:r>
              <a:rPr lang="es-AR" dirty="0"/>
              <a:t>Desarrollos </a:t>
            </a:r>
            <a:br>
              <a:rPr lang="es-AR" dirty="0"/>
            </a:br>
            <a:r>
              <a:rPr lang="es-AR" dirty="0"/>
              <a:t>recientes de Medicaid</a:t>
            </a:r>
          </a:p>
        </p:txBody>
      </p:sp>
    </p:spTree>
    <p:custDataLst>
      <p:tags r:id="rId1"/>
    </p:custDataLst>
    <p:extLst>
      <p:ext uri="{BB962C8B-B14F-4D97-AF65-F5344CB8AC3E}">
        <p14:creationId xmlns:p14="http://schemas.microsoft.com/office/powerpoint/2010/main" val="1825907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90-A69C-4D26-93A4-C984010F569F}"/>
              </a:ext>
            </a:extLst>
          </p:cNvPr>
          <p:cNvSpPr>
            <a:spLocks noGrp="1"/>
          </p:cNvSpPr>
          <p:nvPr>
            <p:ph type="title"/>
          </p:nvPr>
        </p:nvSpPr>
        <p:spPr/>
        <p:txBody>
          <a:bodyPr/>
          <a:lstStyle/>
          <a:p>
            <a:r>
              <a:rPr lang="es-ES" dirty="0"/>
              <a:t>Objetivos de la lección 2</a:t>
            </a:r>
            <a:endParaRPr lang="en-US" dirty="0"/>
          </a:p>
        </p:txBody>
      </p:sp>
      <p:sp>
        <p:nvSpPr>
          <p:cNvPr id="6" name="Content Placeholder 5">
            <a:extLst>
              <a:ext uri="{FF2B5EF4-FFF2-40B4-BE49-F238E27FC236}">
                <a16:creationId xmlns:a16="http://schemas.microsoft.com/office/drawing/2014/main" id="{043BCE7A-59C3-4534-9D20-208C6BAED2D9}"/>
              </a:ext>
            </a:extLst>
          </p:cNvPr>
          <p:cNvSpPr>
            <a:spLocks noGrp="1"/>
          </p:cNvSpPr>
          <p:nvPr>
            <p:ph sz="quarter" idx="13"/>
          </p:nvPr>
        </p:nvSpPr>
        <p:spPr>
          <a:xfrm>
            <a:off x="1200150" y="1372229"/>
            <a:ext cx="9791700" cy="4667250"/>
          </a:xfrm>
        </p:spPr>
        <p:txBody>
          <a:bodyPr/>
          <a:lstStyle/>
          <a:p>
            <a:pPr marL="548640">
              <a:buNone/>
            </a:pPr>
            <a:r>
              <a:rPr lang="es-ES" b="1" dirty="0"/>
              <a:t>Al final de esta lección, usted podrá</a:t>
            </a:r>
            <a:r>
              <a:rPr lang="en-US" b="1" dirty="0"/>
              <a:t>:</a:t>
            </a:r>
          </a:p>
          <a:p>
            <a:pPr marL="548640"/>
            <a:r>
              <a:rPr lang="es-ES" sz="2400" dirty="0"/>
              <a:t>Enumerar los cambios en Medicaid como resultado de la emergencia de salud pública (PHE) de COVID-19</a:t>
            </a:r>
          </a:p>
          <a:p>
            <a:pPr marL="548640"/>
            <a:r>
              <a:rPr lang="es-US" sz="2400" dirty="0"/>
              <a:t>Explicar el proceso de </a:t>
            </a:r>
            <a:r>
              <a:rPr lang="es-US" sz="2400" dirty="0" err="1"/>
              <a:t>redeterminación</a:t>
            </a:r>
            <a:r>
              <a:rPr lang="es-US" sz="2400" dirty="0"/>
              <a:t> (reversión) de Medicaid</a:t>
            </a:r>
          </a:p>
          <a:p>
            <a:pPr marL="548640"/>
            <a:r>
              <a:rPr lang="es-ES" sz="2400" dirty="0"/>
              <a:t>Enumerar esfuerzos para ampliar la cobertura para vacunas</a:t>
            </a:r>
          </a:p>
          <a:p>
            <a:pPr marL="548640"/>
            <a:r>
              <a:rPr lang="es-ES" sz="2400" dirty="0"/>
              <a:t>Comprender los esfuerzos para combatir la crisis de opiáceos</a:t>
            </a:r>
            <a:endParaRPr lang="en-US" b="1" dirty="0"/>
          </a:p>
          <a:p>
            <a:pPr marL="548640">
              <a:buNone/>
            </a:pPr>
            <a:endParaRPr lang="en-US" dirty="0"/>
          </a:p>
        </p:txBody>
      </p:sp>
      <p:sp>
        <p:nvSpPr>
          <p:cNvPr id="5" name="Slide Number Placeholder 4">
            <a:extLst>
              <a:ext uri="{FF2B5EF4-FFF2-40B4-BE49-F238E27FC236}">
                <a16:creationId xmlns:a16="http://schemas.microsoft.com/office/drawing/2014/main" id="{ECC0425F-8C19-4EBD-8235-CC41C5265DE9}"/>
              </a:ext>
            </a:extLst>
          </p:cNvPr>
          <p:cNvSpPr>
            <a:spLocks noGrp="1"/>
          </p:cNvSpPr>
          <p:nvPr>
            <p:ph type="sldNum" sz="quarter" idx="12"/>
          </p:nvPr>
        </p:nvSpPr>
        <p:spPr/>
        <p:txBody>
          <a:bodyPr/>
          <a:lstStyle/>
          <a:p>
            <a:fld id="{0B2D781D-8844-5940-92D1-06EF0A7F581E}" type="slidenum">
              <a:rPr lang="en-US" smtClean="0"/>
              <a:pPr/>
              <a:t>29</a:t>
            </a:fld>
            <a:endParaRPr lang="en-US" dirty="0"/>
          </a:p>
        </p:txBody>
      </p:sp>
      <p:sp>
        <p:nvSpPr>
          <p:cNvPr id="4" name="Footer Placeholder 3">
            <a:extLst>
              <a:ext uri="{FF2B5EF4-FFF2-40B4-BE49-F238E27FC236}">
                <a16:creationId xmlns:a16="http://schemas.microsoft.com/office/drawing/2014/main" id="{A653FBDF-F39B-4EBA-897F-64D6CDA59A94}"/>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6F0B38D4-5270-458C-B157-5D1D0AD5DDD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31699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83225" y="403762"/>
            <a:ext cx="8640395" cy="719643"/>
          </a:xfrm>
        </p:spPr>
        <p:txBody>
          <a:bodyPr>
            <a:noAutofit/>
          </a:bodyPr>
          <a:lstStyle/>
          <a:p>
            <a:r>
              <a:rPr lang="es-US" dirty="0"/>
              <a:t>Contenido (continuación)</a:t>
            </a:r>
          </a:p>
        </p:txBody>
      </p:sp>
      <p:sp>
        <p:nvSpPr>
          <p:cNvPr id="8" name="Content Placeholder 7"/>
          <p:cNvSpPr>
            <a:spLocks noGrp="1"/>
          </p:cNvSpPr>
          <p:nvPr>
            <p:ph type="body" sz="quarter" idx="13"/>
          </p:nvPr>
        </p:nvSpPr>
        <p:spPr>
          <a:xfrm>
            <a:off x="1014413" y="1771912"/>
            <a:ext cx="10598467" cy="4185976"/>
          </a:xfrm>
        </p:spPr>
        <p:txBody>
          <a:bodyPr>
            <a:noAutofit/>
          </a:bodyPr>
          <a:lstStyle/>
          <a:p>
            <a:pPr>
              <a:spcBef>
                <a:spcPts val="0"/>
              </a:spcBef>
              <a:buNone/>
            </a:pPr>
            <a:r>
              <a:rPr lang="es-US" sz="2200" b="1" dirty="0">
                <a:solidFill>
                  <a:srgbClr val="00529B"/>
                </a:solidFill>
              </a:rPr>
              <a:t>Apéndices</a:t>
            </a:r>
            <a:r>
              <a:rPr lang="en-US" sz="2200" dirty="0">
                <a:solidFill>
                  <a:srgbClr val="00529B"/>
                </a:solidFill>
              </a:rPr>
              <a:t>:</a:t>
            </a:r>
          </a:p>
          <a:p>
            <a:pPr>
              <a:spcBef>
                <a:spcPts val="0"/>
              </a:spcBef>
            </a:pPr>
            <a:r>
              <a:rPr lang="es-ES" sz="2200" dirty="0">
                <a:solidFill>
                  <a:srgbClr val="00529B"/>
                </a:solidFill>
              </a:rPr>
              <a:t>Guía de recursos de Medicaid y CHIP</a:t>
            </a:r>
            <a:r>
              <a:rPr lang="en-US" sz="2200" dirty="0">
                <a:solidFill>
                  <a:srgbClr val="00529B"/>
                </a:solidFill>
              </a:rPr>
              <a:t>…..…...….……………….…..………….69–71</a:t>
            </a:r>
          </a:p>
          <a:p>
            <a:pPr>
              <a:spcBef>
                <a:spcPts val="0"/>
              </a:spcBef>
            </a:pPr>
            <a:r>
              <a:rPr lang="es-AR" sz="2200" dirty="0">
                <a:solidFill>
                  <a:srgbClr val="00529B"/>
                </a:solidFill>
              </a:rPr>
              <a:t>Plantilla de agencias Medicaid</a:t>
            </a:r>
            <a:r>
              <a:rPr lang="en-US" sz="2200" dirty="0">
                <a:solidFill>
                  <a:srgbClr val="00529B"/>
                </a:solidFill>
              </a:rPr>
              <a:t>………………………………………………..……….72</a:t>
            </a:r>
          </a:p>
          <a:p>
            <a:pPr>
              <a:spcBef>
                <a:spcPts val="0"/>
              </a:spcBef>
            </a:pPr>
            <a:r>
              <a:rPr lang="es-ES" sz="2200" dirty="0">
                <a:solidFill>
                  <a:srgbClr val="00529B"/>
                </a:solidFill>
              </a:rPr>
              <a:t>Plantilla de inscripciones en Medicaid</a:t>
            </a:r>
            <a:r>
              <a:rPr lang="en-US" sz="2200" dirty="0">
                <a:solidFill>
                  <a:srgbClr val="00529B"/>
                </a:solidFill>
              </a:rPr>
              <a:t>……………………………………………......73</a:t>
            </a:r>
          </a:p>
          <a:p>
            <a:pPr>
              <a:spcBef>
                <a:spcPts val="0"/>
              </a:spcBef>
            </a:pPr>
            <a:r>
              <a:rPr lang="es-ES" sz="2200" dirty="0">
                <a:solidFill>
                  <a:srgbClr val="00529B"/>
                </a:solidFill>
              </a:rPr>
              <a:t>Plantilla de elegibilidad para Medicaid</a:t>
            </a:r>
            <a:r>
              <a:rPr lang="en-US" sz="2200" dirty="0">
                <a:solidFill>
                  <a:srgbClr val="00529B"/>
                </a:solidFill>
              </a:rPr>
              <a:t>……………………….……………………….74</a:t>
            </a:r>
          </a:p>
          <a:p>
            <a:pPr>
              <a:spcBef>
                <a:spcPts val="0"/>
              </a:spcBef>
            </a:pPr>
            <a:r>
              <a:rPr lang="es-ES" sz="2200" dirty="0">
                <a:solidFill>
                  <a:srgbClr val="00529B"/>
                </a:solidFill>
              </a:rPr>
              <a:t>Plantilla de índices del Porcentaje Federal de Asistencia Médica (FMAP) </a:t>
            </a:r>
            <a:br>
              <a:rPr lang="es-ES" sz="2200" dirty="0">
                <a:solidFill>
                  <a:srgbClr val="00529B"/>
                </a:solidFill>
              </a:rPr>
            </a:br>
            <a:r>
              <a:rPr lang="es-ES" sz="2200" dirty="0">
                <a:solidFill>
                  <a:srgbClr val="00529B"/>
                </a:solidFill>
              </a:rPr>
              <a:t>de Medicaid del estado</a:t>
            </a:r>
            <a:r>
              <a:rPr lang="en-US" sz="2200" dirty="0">
                <a:solidFill>
                  <a:srgbClr val="00529B"/>
                </a:solidFill>
              </a:rPr>
              <a:t>…………………………………………………………………75</a:t>
            </a:r>
          </a:p>
          <a:p>
            <a:pPr>
              <a:spcBef>
                <a:spcPts val="0"/>
              </a:spcBef>
            </a:pPr>
            <a:r>
              <a:rPr lang="es-US" sz="2200" dirty="0">
                <a:solidFill>
                  <a:srgbClr val="00529B"/>
                </a:solidFill>
              </a:rPr>
              <a:t>Acrónimos…………………………………………………………….....................76–78</a:t>
            </a:r>
          </a:p>
          <a:p>
            <a:pPr>
              <a:spcBef>
                <a:spcPts val="0"/>
              </a:spcBef>
              <a:buNone/>
            </a:pPr>
            <a:endParaRPr lang="en-US" sz="2200" dirty="0"/>
          </a:p>
        </p:txBody>
      </p:sp>
      <p:sp>
        <p:nvSpPr>
          <p:cNvPr id="4" name="Slide Number Placeholder 3">
            <a:extLst>
              <a:ext uri="{FF2B5EF4-FFF2-40B4-BE49-F238E27FC236}">
                <a16:creationId xmlns:a16="http://schemas.microsoft.com/office/drawing/2014/main" id="{9D435BA7-1AD3-4FA4-9398-CAC83949B48B}"/>
              </a:ext>
            </a:extLst>
          </p:cNvPr>
          <p:cNvSpPr>
            <a:spLocks noGrp="1"/>
          </p:cNvSpPr>
          <p:nvPr>
            <p:ph type="sldNum" sz="quarter" idx="12"/>
          </p:nvPr>
        </p:nvSpPr>
        <p:spPr/>
        <p:txBody>
          <a:bodyPr/>
          <a:lstStyle/>
          <a:p>
            <a:fld id="{0B2D781D-8844-5940-92D1-06EF0A7F581E}" type="slidenum">
              <a:rPr lang="en-US" smtClean="0"/>
              <a:pPr/>
              <a:t>3</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934810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B001-AEBF-48DE-8AE1-C17689A17E15}"/>
              </a:ext>
            </a:extLst>
          </p:cNvPr>
          <p:cNvSpPr>
            <a:spLocks noGrp="1"/>
          </p:cNvSpPr>
          <p:nvPr>
            <p:ph type="title"/>
          </p:nvPr>
        </p:nvSpPr>
        <p:spPr/>
        <p:txBody>
          <a:bodyPr>
            <a:normAutofit/>
          </a:bodyPr>
          <a:lstStyle/>
          <a:p>
            <a:r>
              <a:rPr lang="es-ES" sz="2800" dirty="0"/>
              <a:t>Impacto de la Ley Familias Primero </a:t>
            </a:r>
            <a:br>
              <a:rPr lang="es-ES" sz="2800" dirty="0"/>
            </a:br>
            <a:r>
              <a:rPr lang="es-ES" sz="2800" dirty="0"/>
              <a:t>de Respuesta al Coronavirus (FFCRA)</a:t>
            </a:r>
            <a:endParaRPr lang="en-US" sz="2800" dirty="0"/>
          </a:p>
        </p:txBody>
      </p:sp>
      <p:sp>
        <p:nvSpPr>
          <p:cNvPr id="14" name="TextBox 13">
            <a:extLst>
              <a:ext uri="{FF2B5EF4-FFF2-40B4-BE49-F238E27FC236}">
                <a16:creationId xmlns:a16="http://schemas.microsoft.com/office/drawing/2014/main" id="{A62A030F-8AF2-479B-B013-DD062258417D}"/>
              </a:ext>
            </a:extLst>
          </p:cNvPr>
          <p:cNvSpPr txBox="1"/>
          <p:nvPr/>
        </p:nvSpPr>
        <p:spPr>
          <a:xfrm>
            <a:off x="985910" y="1021135"/>
            <a:ext cx="2447779" cy="646331"/>
          </a:xfrm>
          <a:prstGeom prst="rect">
            <a:avLst/>
          </a:prstGeom>
          <a:noFill/>
        </p:spPr>
        <p:txBody>
          <a:bodyPr wrap="square" rtlCol="0">
            <a:spAutoFit/>
          </a:bodyPr>
          <a:lstStyle/>
          <a:p>
            <a:r>
              <a:rPr lang="es-ES" dirty="0">
                <a:solidFill>
                  <a:srgbClr val="0A5EC6"/>
                </a:solidFill>
              </a:rPr>
              <a:t>La FFCRA se promulga en marzo de 2020</a:t>
            </a:r>
            <a:endParaRPr lang="en-US" dirty="0">
              <a:solidFill>
                <a:srgbClr val="0A5EC6"/>
              </a:solidFill>
            </a:endParaRPr>
          </a:p>
        </p:txBody>
      </p:sp>
      <p:graphicFrame>
        <p:nvGraphicFramePr>
          <p:cNvPr id="11" name="Chart 10" descr="Tabla que muestra la inscripción para CHIP, para Medicaid y la inscripción combinada para CHIP y Medicaid">
            <a:extLst>
              <a:ext uri="{FF2B5EF4-FFF2-40B4-BE49-F238E27FC236}">
                <a16:creationId xmlns:a16="http://schemas.microsoft.com/office/drawing/2014/main" id="{CD524C60-BAD4-4CDD-B030-BD8319304ED9}"/>
              </a:ext>
            </a:extLst>
          </p:cNvPr>
          <p:cNvGraphicFramePr/>
          <p:nvPr>
            <p:extLst>
              <p:ext uri="{D42A27DB-BD31-4B8C-83A1-F6EECF244321}">
                <p14:modId xmlns:p14="http://schemas.microsoft.com/office/powerpoint/2010/main" val="2940526447"/>
              </p:ext>
            </p:extLst>
          </p:nvPr>
        </p:nvGraphicFramePr>
        <p:xfrm>
          <a:off x="497058" y="1026119"/>
          <a:ext cx="11197883" cy="5471105"/>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9B3E0A98-04CB-4406-8BBD-1D510E1DB5B8}"/>
              </a:ext>
              <a:ext uri="{C183D7F6-B498-43B3-948B-1728B52AA6E4}">
                <adec:decorative xmlns:adec="http://schemas.microsoft.com/office/drawing/2017/decorative" val="1"/>
              </a:ext>
            </a:extLst>
          </p:cNvPr>
          <p:cNvCxnSpPr>
            <a:cxnSpLocks/>
          </p:cNvCxnSpPr>
          <p:nvPr/>
        </p:nvCxnSpPr>
        <p:spPr>
          <a:xfrm>
            <a:off x="1499375" y="1667466"/>
            <a:ext cx="0" cy="31647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05FCC1-FA3A-497D-8D38-1E45A70449F6}"/>
              </a:ext>
            </a:extLst>
          </p:cNvPr>
          <p:cNvSpPr>
            <a:spLocks noGrp="1"/>
          </p:cNvSpPr>
          <p:nvPr>
            <p:ph type="sldNum" sz="quarter" idx="12"/>
          </p:nvPr>
        </p:nvSpPr>
        <p:spPr/>
        <p:txBody>
          <a:bodyPr/>
          <a:lstStyle/>
          <a:p>
            <a:fld id="{0B2D781D-8844-5940-92D1-06EF0A7F581E}" type="slidenum">
              <a:rPr lang="en-US" smtClean="0"/>
              <a:pPr/>
              <a:t>30</a:t>
            </a:fld>
            <a:endParaRPr lang="en-US" dirty="0"/>
          </a:p>
        </p:txBody>
      </p:sp>
      <p:sp>
        <p:nvSpPr>
          <p:cNvPr id="4" name="Footer Placeholder 3">
            <a:extLst>
              <a:ext uri="{FF2B5EF4-FFF2-40B4-BE49-F238E27FC236}">
                <a16:creationId xmlns:a16="http://schemas.microsoft.com/office/drawing/2014/main" id="{620D3D5C-92CD-41FF-AEBD-6EC2B1017D62}"/>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379FAD89-6BE5-4B9D-8839-EC35C884C86A}"/>
              </a:ext>
            </a:extLst>
          </p:cNvPr>
          <p:cNvSpPr>
            <a:spLocks noGrp="1"/>
          </p:cNvSpPr>
          <p:nvPr>
            <p:ph type="dt" sz="half" idx="10"/>
          </p:nvPr>
        </p:nvSpPr>
        <p:spPr/>
        <p:txBody>
          <a:bodyPr/>
          <a:lstStyle/>
          <a:p>
            <a:r>
              <a:rPr lang="en-US" dirty="0"/>
              <a:t>Mayo de 2023</a:t>
            </a:r>
          </a:p>
        </p:txBody>
      </p:sp>
      <p:sp>
        <p:nvSpPr>
          <p:cNvPr id="9" name="TextBox 8">
            <a:extLst>
              <a:ext uri="{FF2B5EF4-FFF2-40B4-BE49-F238E27FC236}">
                <a16:creationId xmlns:a16="http://schemas.microsoft.com/office/drawing/2014/main" id="{52E46E8F-4EB7-4970-B01E-35FA983CF71E}"/>
              </a:ext>
            </a:extLst>
          </p:cNvPr>
          <p:cNvSpPr txBox="1"/>
          <p:nvPr/>
        </p:nvSpPr>
        <p:spPr>
          <a:xfrm rot="10800000">
            <a:off x="1032293" y="5093914"/>
            <a:ext cx="11036355" cy="808014"/>
          </a:xfrm>
          <a:prstGeom prst="rect">
            <a:avLst/>
          </a:prstGeom>
          <a:solidFill>
            <a:schemeClr val="bg1"/>
          </a:solidFill>
        </p:spPr>
        <p:txBody>
          <a:bodyPr vert="vert" wrap="square" lIns="0" tIns="0" rIns="0" bIns="0" rtlCol="0" anchor="ctr" anchorCtr="0">
            <a:spAutoFit/>
          </a:bodyPr>
          <a:lstStyle/>
          <a:p>
            <a:pPr algn="r">
              <a:lnSpc>
                <a:spcPts val="2100"/>
              </a:lnSpc>
              <a:spcAft>
                <a:spcPts val="250"/>
              </a:spcAft>
            </a:pPr>
            <a:r>
              <a:rPr lang="es-US" dirty="0">
                <a:latin typeface="Arial" panose="020B0604020202020204" pitchFamily="34" charset="0"/>
                <a:cs typeface="Arial" panose="020B0604020202020204" pitchFamily="34" charset="0"/>
              </a:rPr>
              <a:t>Feb-20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Mar-20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Abr-20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May-20</a:t>
            </a:r>
          </a:p>
          <a:p>
            <a:pPr marL="0" marR="0" algn="r">
              <a:lnSpc>
                <a:spcPts val="2100"/>
              </a:lnSpc>
              <a:spcBef>
                <a:spcPts val="0"/>
              </a:spcBef>
              <a:spcAft>
                <a:spcPts val="250"/>
              </a:spcAft>
            </a:pPr>
            <a:r>
              <a:rPr lang="es-419" dirty="0">
                <a:effectLst/>
                <a:latin typeface="Arial" panose="020B0604020202020204" pitchFamily="34" charset="0"/>
                <a:ea typeface="DengXian" panose="02010600030101010101" pitchFamily="2" charset="-122"/>
                <a:cs typeface="Arial" panose="020B0604020202020204" pitchFamily="34" charset="0"/>
              </a:rPr>
              <a:t>Jun-20</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gn="r">
              <a:lnSpc>
                <a:spcPts val="2100"/>
              </a:lnSpc>
              <a:spcBef>
                <a:spcPts val="0"/>
              </a:spcBef>
              <a:spcAft>
                <a:spcPts val="250"/>
              </a:spcAft>
            </a:pPr>
            <a:r>
              <a:rPr lang="es-419" dirty="0">
                <a:effectLst/>
                <a:latin typeface="Arial" panose="020B0604020202020204" pitchFamily="34" charset="0"/>
                <a:ea typeface="DengXian" panose="02010600030101010101" pitchFamily="2" charset="-122"/>
                <a:cs typeface="Arial" panose="020B0604020202020204" pitchFamily="34" charset="0"/>
              </a:rPr>
              <a:t>Jul-20</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Ago-20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Sep-20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Oct-20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Nov-20</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Dic-20</a:t>
            </a:r>
          </a:p>
          <a:p>
            <a:pPr marL="0" marR="0" algn="r">
              <a:lnSpc>
                <a:spcPts val="2100"/>
              </a:lnSpc>
              <a:spcBef>
                <a:spcPts val="0"/>
              </a:spcBef>
              <a:spcAft>
                <a:spcPts val="250"/>
              </a:spcAft>
            </a:pPr>
            <a:r>
              <a:rPr lang="en-US" dirty="0">
                <a:latin typeface="Arial" panose="020B0604020202020204" pitchFamily="34" charset="0"/>
                <a:ea typeface="DengXian" panose="02010600030101010101" pitchFamily="2" charset="-122"/>
                <a:cs typeface="Arial" panose="020B0604020202020204" pitchFamily="34" charset="0"/>
              </a:rPr>
              <a:t>Ene-21</a:t>
            </a:r>
            <a:endParaRPr lang="en-US" dirty="0">
              <a:effectLst/>
              <a:latin typeface="Arial" panose="020B0604020202020204" pitchFamily="34" charset="0"/>
              <a:ea typeface="DengXian" panose="02010600030101010101" pitchFamily="2" charset="-122"/>
              <a:cs typeface="Arial" panose="020B0604020202020204" pitchFamily="34" charset="0"/>
            </a:endParaRPr>
          </a:p>
          <a:p>
            <a:pPr algn="r">
              <a:lnSpc>
                <a:spcPts val="2100"/>
              </a:lnSpc>
              <a:spcAft>
                <a:spcPts val="250"/>
              </a:spcAft>
            </a:pPr>
            <a:r>
              <a:rPr lang="es-US" dirty="0">
                <a:latin typeface="Arial" panose="020B0604020202020204" pitchFamily="34" charset="0"/>
                <a:cs typeface="Arial" panose="020B0604020202020204" pitchFamily="34" charset="0"/>
              </a:rPr>
              <a:t>Feb-21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Mar-21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Abr-21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May-21</a:t>
            </a:r>
          </a:p>
          <a:p>
            <a:pPr marL="0" marR="0" algn="r">
              <a:lnSpc>
                <a:spcPts val="2100"/>
              </a:lnSpc>
              <a:spcBef>
                <a:spcPts val="0"/>
              </a:spcBef>
              <a:spcAft>
                <a:spcPts val="250"/>
              </a:spcAft>
            </a:pPr>
            <a:r>
              <a:rPr lang="es-419" dirty="0">
                <a:effectLst/>
                <a:latin typeface="Arial" panose="020B0604020202020204" pitchFamily="34" charset="0"/>
                <a:ea typeface="DengXian" panose="02010600030101010101" pitchFamily="2" charset="-122"/>
                <a:cs typeface="Arial" panose="020B0604020202020204" pitchFamily="34" charset="0"/>
              </a:rPr>
              <a:t>Jun-21</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gn="r">
              <a:lnSpc>
                <a:spcPts val="2100"/>
              </a:lnSpc>
              <a:spcBef>
                <a:spcPts val="0"/>
              </a:spcBef>
              <a:spcAft>
                <a:spcPts val="250"/>
              </a:spcAft>
            </a:pPr>
            <a:r>
              <a:rPr lang="es-419" dirty="0">
                <a:effectLst/>
                <a:latin typeface="Arial" panose="020B0604020202020204" pitchFamily="34" charset="0"/>
                <a:ea typeface="DengXian" panose="02010600030101010101" pitchFamily="2" charset="-122"/>
                <a:cs typeface="Arial" panose="020B0604020202020204" pitchFamily="34" charset="0"/>
              </a:rPr>
              <a:t>Jul-21</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Ago-21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Sep-21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Oct-21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Nov-21</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Dic-21</a:t>
            </a:r>
          </a:p>
          <a:p>
            <a:pPr marL="0" marR="0" algn="r">
              <a:lnSpc>
                <a:spcPts val="2100"/>
              </a:lnSpc>
              <a:spcBef>
                <a:spcPts val="0"/>
              </a:spcBef>
              <a:spcAft>
                <a:spcPts val="250"/>
              </a:spcAft>
            </a:pPr>
            <a:r>
              <a:rPr lang="en-US" dirty="0">
                <a:latin typeface="Arial" panose="020B0604020202020204" pitchFamily="34" charset="0"/>
                <a:ea typeface="DengXian" panose="02010600030101010101" pitchFamily="2" charset="-122"/>
                <a:cs typeface="Arial" panose="020B0604020202020204" pitchFamily="34" charset="0"/>
              </a:rPr>
              <a:t>Ene-21</a:t>
            </a:r>
            <a:endParaRPr lang="en-US" dirty="0">
              <a:effectLst/>
              <a:latin typeface="Arial" panose="020B0604020202020204" pitchFamily="34" charset="0"/>
              <a:ea typeface="DengXian" panose="02010600030101010101" pitchFamily="2" charset="-122"/>
              <a:cs typeface="Arial" panose="020B0604020202020204" pitchFamily="34" charset="0"/>
            </a:endParaRPr>
          </a:p>
          <a:p>
            <a:pPr algn="r">
              <a:lnSpc>
                <a:spcPts val="2100"/>
              </a:lnSpc>
              <a:spcAft>
                <a:spcPts val="250"/>
              </a:spcAft>
            </a:pPr>
            <a:r>
              <a:rPr lang="es-US" dirty="0">
                <a:latin typeface="Arial" panose="020B0604020202020204" pitchFamily="34" charset="0"/>
                <a:cs typeface="Arial" panose="020B0604020202020204" pitchFamily="34" charset="0"/>
              </a:rPr>
              <a:t>Feb-22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Mar-22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Abr-22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May-22</a:t>
            </a:r>
          </a:p>
          <a:p>
            <a:pPr marL="0" marR="0" algn="r">
              <a:lnSpc>
                <a:spcPts val="2100"/>
              </a:lnSpc>
              <a:spcBef>
                <a:spcPts val="0"/>
              </a:spcBef>
              <a:spcAft>
                <a:spcPts val="250"/>
              </a:spcAft>
            </a:pPr>
            <a:r>
              <a:rPr lang="es-419" dirty="0">
                <a:effectLst/>
                <a:latin typeface="Arial" panose="020B0604020202020204" pitchFamily="34" charset="0"/>
                <a:ea typeface="DengXian" panose="02010600030101010101" pitchFamily="2" charset="-122"/>
                <a:cs typeface="Arial" panose="020B0604020202020204" pitchFamily="34" charset="0"/>
              </a:rPr>
              <a:t>Jun-22</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gn="r">
              <a:lnSpc>
                <a:spcPts val="2100"/>
              </a:lnSpc>
              <a:spcBef>
                <a:spcPts val="0"/>
              </a:spcBef>
              <a:spcAft>
                <a:spcPts val="250"/>
              </a:spcAft>
            </a:pPr>
            <a:r>
              <a:rPr lang="es-419" dirty="0">
                <a:effectLst/>
                <a:latin typeface="Arial" panose="020B0604020202020204" pitchFamily="34" charset="0"/>
                <a:ea typeface="DengXian" panose="02010600030101010101" pitchFamily="2" charset="-122"/>
                <a:cs typeface="Arial" panose="020B0604020202020204" pitchFamily="34" charset="0"/>
              </a:rPr>
              <a:t>Jul-22</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Ago-22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Sep-22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Oct-22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Nov-22</a:t>
            </a:r>
          </a:p>
          <a:p>
            <a:pPr marL="0" marR="0" algn="r">
              <a:lnSpc>
                <a:spcPts val="2100"/>
              </a:lnSpc>
              <a:spcBef>
                <a:spcPts val="0"/>
              </a:spcBef>
              <a:spcAft>
                <a:spcPts val="250"/>
              </a:spcAft>
            </a:pPr>
            <a:r>
              <a:rPr lang="en-US" dirty="0">
                <a:effectLst/>
                <a:latin typeface="Arial" panose="020B0604020202020204" pitchFamily="34" charset="0"/>
                <a:ea typeface="DengXian" panose="02010600030101010101" pitchFamily="2" charset="-122"/>
                <a:cs typeface="Arial" panose="020B0604020202020204" pitchFamily="34" charset="0"/>
              </a:rPr>
              <a:t>Dic-22</a:t>
            </a:r>
            <a:endParaRPr lang="es-US" dirty="0">
              <a:latin typeface="Arial" panose="020B0604020202020204" pitchFamily="34" charset="0"/>
              <a:cs typeface="Arial" panose="020B0604020202020204" pitchFamily="34" charset="0"/>
            </a:endParaRPr>
          </a:p>
          <a:p>
            <a:pPr algn="r">
              <a:lnSpc>
                <a:spcPts val="2150"/>
              </a:lnSpc>
              <a:spcAft>
                <a:spcPts val="250"/>
              </a:spcAft>
            </a:pPr>
            <a:endParaRPr lang="es-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28365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26A4-724E-4DB2-85D2-BDE2EA2381A2}"/>
              </a:ext>
            </a:extLst>
          </p:cNvPr>
          <p:cNvSpPr>
            <a:spLocks noGrp="1"/>
          </p:cNvSpPr>
          <p:nvPr>
            <p:ph type="title"/>
          </p:nvPr>
        </p:nvSpPr>
        <p:spPr>
          <a:xfrm>
            <a:off x="0" y="-1"/>
            <a:ext cx="12192000" cy="968991"/>
          </a:xfrm>
        </p:spPr>
        <p:txBody>
          <a:bodyPr>
            <a:noAutofit/>
          </a:bodyPr>
          <a:lstStyle/>
          <a:p>
            <a:r>
              <a:rPr lang="es-ES" sz="2200" dirty="0"/>
              <a:t>Fecha de finalización establecida para el aumento del Porcentaje de Asistencia Médica Federal (FMAP) y la condición de inscripción permanente</a:t>
            </a:r>
            <a:endParaRPr lang="en-US" sz="2200" dirty="0"/>
          </a:p>
        </p:txBody>
      </p:sp>
      <p:sp>
        <p:nvSpPr>
          <p:cNvPr id="6" name="Text Placeholder 5">
            <a:extLst>
              <a:ext uri="{FF2B5EF4-FFF2-40B4-BE49-F238E27FC236}">
                <a16:creationId xmlns:a16="http://schemas.microsoft.com/office/drawing/2014/main" id="{4589FCAA-3E8B-4876-8FE5-6290CE3060EF}"/>
              </a:ext>
            </a:extLst>
          </p:cNvPr>
          <p:cNvSpPr>
            <a:spLocks noGrp="1"/>
          </p:cNvSpPr>
          <p:nvPr>
            <p:ph type="body" sz="quarter" idx="13"/>
          </p:nvPr>
        </p:nvSpPr>
        <p:spPr>
          <a:xfrm>
            <a:off x="1277488" y="1652226"/>
            <a:ext cx="9364007" cy="4840014"/>
          </a:xfrm>
        </p:spPr>
        <p:txBody>
          <a:bodyPr>
            <a:normAutofit/>
          </a:bodyPr>
          <a:lstStyle/>
          <a:p>
            <a:pPr indent="-274320">
              <a:spcBef>
                <a:spcPts val="0"/>
              </a:spcBef>
              <a:spcAft>
                <a:spcPts val="1200"/>
              </a:spcAft>
            </a:pPr>
            <a:r>
              <a:rPr lang="es-ES" sz="2000" dirty="0">
                <a:solidFill>
                  <a:srgbClr val="00539A"/>
                </a:solidFill>
              </a:rPr>
              <a:t>La Ley de Apropiaciones Consolidadas (CAA) de 2023 modificó la FFCRA de manera que el aumento del FMAP y el final de la inscripción permanente dejan de estar vinculados al final de la PH</a:t>
            </a:r>
            <a:r>
              <a:rPr lang="en-US" sz="2000" dirty="0">
                <a:solidFill>
                  <a:srgbClr val="00539A"/>
                </a:solidFill>
              </a:rPr>
              <a:t>E</a:t>
            </a:r>
          </a:p>
          <a:p>
            <a:pPr indent="-274320">
              <a:spcBef>
                <a:spcPts val="0"/>
              </a:spcBef>
              <a:spcAft>
                <a:spcPts val="1200"/>
              </a:spcAft>
            </a:pPr>
            <a:r>
              <a:rPr lang="es-ES" sz="2000" dirty="0">
                <a:solidFill>
                  <a:srgbClr val="00539A"/>
                </a:solidFill>
              </a:rPr>
              <a:t>La condición de inscripción permanente finalizó el 31 de marzo de 2023 </a:t>
            </a:r>
            <a:br>
              <a:rPr lang="es-ES" sz="2000" dirty="0">
                <a:solidFill>
                  <a:srgbClr val="00539A"/>
                </a:solidFill>
              </a:rPr>
            </a:br>
            <a:r>
              <a:rPr lang="es-ES" sz="2000" dirty="0">
                <a:solidFill>
                  <a:srgbClr val="00539A"/>
                </a:solidFill>
              </a:rPr>
              <a:t>(otras condiciones finalizaron con el aumento del (FMAP) el 31 de diciembre de 2023</a:t>
            </a:r>
            <a:r>
              <a:rPr lang="en-US" sz="2000" dirty="0">
                <a:solidFill>
                  <a:srgbClr val="00539A"/>
                </a:solidFill>
              </a:rPr>
              <a:t>)</a:t>
            </a:r>
          </a:p>
          <a:p>
            <a:r>
              <a:rPr lang="es-ES" sz="2000" dirty="0">
                <a:solidFill>
                  <a:srgbClr val="00539A"/>
                </a:solidFill>
              </a:rPr>
              <a:t>El aumento de 6.2 puntos porcentuales del FMAP se eliminará gradualmente a partir del 1 de abril de 2023 y concluirá el 31 de diciembre de 202</a:t>
            </a:r>
            <a:r>
              <a:rPr lang="en-US" sz="2000" dirty="0">
                <a:solidFill>
                  <a:srgbClr val="00539A"/>
                </a:solidFill>
              </a:rPr>
              <a:t>3</a:t>
            </a:r>
          </a:p>
        </p:txBody>
      </p:sp>
      <p:sp>
        <p:nvSpPr>
          <p:cNvPr id="5" name="Slide Number Placeholder 4">
            <a:extLst>
              <a:ext uri="{FF2B5EF4-FFF2-40B4-BE49-F238E27FC236}">
                <a16:creationId xmlns:a16="http://schemas.microsoft.com/office/drawing/2014/main" id="{FCE3B439-67AC-4690-9388-D6F7FE0D5C8D}"/>
              </a:ext>
            </a:extLst>
          </p:cNvPr>
          <p:cNvSpPr>
            <a:spLocks noGrp="1"/>
          </p:cNvSpPr>
          <p:nvPr>
            <p:ph type="sldNum" sz="quarter" idx="12"/>
          </p:nvPr>
        </p:nvSpPr>
        <p:spPr/>
        <p:txBody>
          <a:bodyPr/>
          <a:lstStyle/>
          <a:p>
            <a:fld id="{0B2D781D-8844-5940-92D1-06EF0A7F581E}" type="slidenum">
              <a:rPr lang="en-US" smtClean="0"/>
              <a:pPr/>
              <a:t>31</a:t>
            </a:fld>
            <a:endParaRPr lang="en-US" dirty="0"/>
          </a:p>
        </p:txBody>
      </p:sp>
      <p:sp>
        <p:nvSpPr>
          <p:cNvPr id="4" name="Footer Placeholder 3">
            <a:extLst>
              <a:ext uri="{FF2B5EF4-FFF2-40B4-BE49-F238E27FC236}">
                <a16:creationId xmlns:a16="http://schemas.microsoft.com/office/drawing/2014/main" id="{CF52B31F-9783-402A-AEA7-BC6714C08124}"/>
              </a:ext>
            </a:extLst>
          </p:cNvPr>
          <p:cNvSpPr>
            <a:spLocks noGrp="1"/>
          </p:cNvSpPr>
          <p:nvPr>
            <p:ph type="ftr" sz="quarter" idx="11"/>
          </p:nvPr>
        </p:nvSpPr>
        <p:spPr>
          <a:xfrm>
            <a:off x="3996263" y="6492240"/>
            <a:ext cx="4326467" cy="179493"/>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B401A700-A4F9-4E22-9FC9-01A561D2B34A}"/>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622504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982-1CD7-4583-A6D7-76EDAAE77CBF}"/>
              </a:ext>
            </a:extLst>
          </p:cNvPr>
          <p:cNvSpPr>
            <a:spLocks noGrp="1"/>
          </p:cNvSpPr>
          <p:nvPr>
            <p:ph type="title"/>
          </p:nvPr>
        </p:nvSpPr>
        <p:spPr>
          <a:xfrm>
            <a:off x="0" y="-1"/>
            <a:ext cx="12192000" cy="996287"/>
          </a:xfrm>
        </p:spPr>
        <p:txBody>
          <a:bodyPr anchor="ctr" anchorCtr="0">
            <a:normAutofit/>
          </a:bodyPr>
          <a:lstStyle/>
          <a:p>
            <a:r>
              <a:rPr lang="es-ES" sz="2800" dirty="0"/>
              <a:t>Reanudación de elegibilidad y operaciones de inscripción (reversión</a:t>
            </a:r>
            <a:r>
              <a:rPr lang="en-US" sz="2800" dirty="0"/>
              <a:t>)</a:t>
            </a:r>
          </a:p>
        </p:txBody>
      </p:sp>
      <p:sp>
        <p:nvSpPr>
          <p:cNvPr id="3" name="Text Placeholder 2">
            <a:extLst>
              <a:ext uri="{FF2B5EF4-FFF2-40B4-BE49-F238E27FC236}">
                <a16:creationId xmlns:a16="http://schemas.microsoft.com/office/drawing/2014/main" id="{ACF16CCF-8038-481E-90CC-DB7943674C9A}"/>
              </a:ext>
            </a:extLst>
          </p:cNvPr>
          <p:cNvSpPr>
            <a:spLocks noGrp="1"/>
          </p:cNvSpPr>
          <p:nvPr>
            <p:ph type="body" sz="quarter" idx="13"/>
          </p:nvPr>
        </p:nvSpPr>
        <p:spPr>
          <a:xfrm>
            <a:off x="795070" y="1389131"/>
            <a:ext cx="10644188" cy="4650058"/>
          </a:xfrm>
        </p:spPr>
        <p:txBody>
          <a:bodyPr>
            <a:normAutofit lnSpcReduction="10000"/>
          </a:bodyPr>
          <a:lstStyle/>
          <a:p>
            <a:pPr indent="-274320">
              <a:lnSpc>
                <a:spcPct val="100000"/>
              </a:lnSpc>
              <a:spcBef>
                <a:spcPts val="0"/>
              </a:spcBef>
              <a:spcAft>
                <a:spcPts val="1200"/>
              </a:spcAft>
            </a:pPr>
            <a:r>
              <a:rPr lang="es-ES" sz="2000" dirty="0">
                <a:solidFill>
                  <a:srgbClr val="00539A"/>
                </a:solidFill>
              </a:rPr>
              <a:t>De acuerdo con los requisitos de la CAA, los estados están procesando renovaciones de Medicaid y CHIP</a:t>
            </a:r>
            <a:r>
              <a:rPr lang="en-US" sz="2000" dirty="0">
                <a:solidFill>
                  <a:srgbClr val="00539A"/>
                </a:solidFill>
              </a:rPr>
              <a:t> </a:t>
            </a:r>
          </a:p>
          <a:p>
            <a:pPr indent="-274320">
              <a:lnSpc>
                <a:spcPct val="100000"/>
              </a:lnSpc>
              <a:spcBef>
                <a:spcPts val="0"/>
              </a:spcBef>
              <a:spcAft>
                <a:spcPts val="1200"/>
              </a:spcAft>
            </a:pPr>
            <a:r>
              <a:rPr lang="es-ES" sz="2000" dirty="0">
                <a:solidFill>
                  <a:srgbClr val="00539A"/>
                </a:solidFill>
              </a:rPr>
              <a:t>Para algunos beneficiarios, esta será la primera vez que se renueve su cobertura desde el inicio de la PHE</a:t>
            </a:r>
            <a:endParaRPr lang="en-US" sz="2000" dirty="0">
              <a:solidFill>
                <a:srgbClr val="00539A"/>
              </a:solidFill>
            </a:endParaRPr>
          </a:p>
          <a:p>
            <a:pPr indent="-274320">
              <a:lnSpc>
                <a:spcPct val="100000"/>
              </a:lnSpc>
              <a:spcBef>
                <a:spcPts val="0"/>
              </a:spcBef>
              <a:spcAft>
                <a:spcPts val="1200"/>
              </a:spcAft>
            </a:pPr>
            <a:r>
              <a:rPr lang="es-ES" sz="2000" dirty="0">
                <a:solidFill>
                  <a:srgbClr val="00539A"/>
                </a:solidFill>
              </a:rPr>
              <a:t>Los Centros de Servicios de Medicare y Medicaid (CMS) están trabajando con los estados y otras partes interesadas para garantizar que los beneficiarios elegibles conserven la cobertura y que los individuos que se vuelvan elegibles para otras formas de cobertura cambien de programa</a:t>
            </a:r>
            <a:endParaRPr lang="en-US" sz="2000" dirty="0">
              <a:solidFill>
                <a:srgbClr val="00539A"/>
              </a:solidFill>
            </a:endParaRPr>
          </a:p>
          <a:p>
            <a:pPr indent="-274320">
              <a:lnSpc>
                <a:spcPct val="100000"/>
              </a:lnSpc>
              <a:spcBef>
                <a:spcPts val="0"/>
              </a:spcBef>
              <a:spcAft>
                <a:spcPts val="1200"/>
              </a:spcAft>
            </a:pPr>
            <a:r>
              <a:rPr lang="es-ES" sz="2000" dirty="0">
                <a:solidFill>
                  <a:srgbClr val="00539A"/>
                </a:solidFill>
              </a:rPr>
              <a:t>CMS visualiza este trabajo en 2 fases</a:t>
            </a:r>
            <a:r>
              <a:rPr lang="en-US" sz="2000" dirty="0">
                <a:solidFill>
                  <a:srgbClr val="00539A"/>
                </a:solidFill>
              </a:rPr>
              <a:t>:</a:t>
            </a:r>
          </a:p>
          <a:p>
            <a:pPr marL="822960" lvl="1" indent="-274320">
              <a:lnSpc>
                <a:spcPct val="100000"/>
              </a:lnSpc>
              <a:spcBef>
                <a:spcPts val="0"/>
              </a:spcBef>
              <a:spcAft>
                <a:spcPts val="1200"/>
              </a:spcAft>
            </a:pPr>
            <a:r>
              <a:rPr lang="es-AR" sz="1600" dirty="0">
                <a:solidFill>
                  <a:srgbClr val="00539A"/>
                </a:solidFill>
              </a:rPr>
              <a:t>Fase</a:t>
            </a:r>
            <a:r>
              <a:rPr lang="en-US" sz="1600" dirty="0">
                <a:solidFill>
                  <a:srgbClr val="00539A"/>
                </a:solidFill>
              </a:rPr>
              <a:t> 1: </a:t>
            </a:r>
            <a:r>
              <a:rPr lang="es-ES" sz="1600" dirty="0">
                <a:solidFill>
                  <a:srgbClr val="00539A"/>
                </a:solidFill>
              </a:rPr>
              <a:t>Informar a los beneficiarios sobre la renovación de su cobertura y recomendarles que mantengan actualizada su información de contacto</a:t>
            </a:r>
            <a:endParaRPr lang="en-US" sz="1600" dirty="0">
              <a:solidFill>
                <a:srgbClr val="00539A"/>
              </a:solidFill>
            </a:endParaRPr>
          </a:p>
          <a:p>
            <a:pPr marL="822960" lvl="1" indent="-274320">
              <a:lnSpc>
                <a:spcPct val="100000"/>
              </a:lnSpc>
              <a:spcBef>
                <a:spcPts val="0"/>
              </a:spcBef>
              <a:spcAft>
                <a:spcPts val="1200"/>
              </a:spcAft>
            </a:pPr>
            <a:r>
              <a:rPr lang="es-AR" sz="1600" dirty="0">
                <a:solidFill>
                  <a:srgbClr val="00539A"/>
                </a:solidFill>
              </a:rPr>
              <a:t>Fase</a:t>
            </a:r>
            <a:r>
              <a:rPr lang="en-US" sz="1600" dirty="0">
                <a:solidFill>
                  <a:srgbClr val="00539A"/>
                </a:solidFill>
              </a:rPr>
              <a:t> 2: </a:t>
            </a:r>
            <a:r>
              <a:rPr lang="es-ES" sz="1600" dirty="0">
                <a:solidFill>
                  <a:srgbClr val="00539A"/>
                </a:solidFill>
              </a:rPr>
              <a:t>Ayudar a los beneficiarios de Medicaid y del Programa de Seguro Médico para Niños (CHIP, por sus siglas en inglés) a tomar las medidas necesarias para renovar la cobertura y para cambiar a otra cobertura si dejan de ser elegibles para Medicaid o CHIP</a:t>
            </a:r>
            <a:endParaRPr lang="en-US" sz="1600" dirty="0">
              <a:solidFill>
                <a:srgbClr val="00539A"/>
              </a:solidFill>
            </a:endParaRPr>
          </a:p>
          <a:p>
            <a:pPr marL="0" indent="0">
              <a:lnSpc>
                <a:spcPct val="100000"/>
              </a:lnSpc>
              <a:spcBef>
                <a:spcPts val="0"/>
              </a:spcBef>
              <a:spcAft>
                <a:spcPts val="1200"/>
              </a:spcAft>
              <a:buNone/>
            </a:pPr>
            <a:endParaRPr lang="en-US" sz="2000" dirty="0"/>
          </a:p>
          <a:p>
            <a:pPr>
              <a:lnSpc>
                <a:spcPct val="100000"/>
              </a:lnSpc>
              <a:spcBef>
                <a:spcPts val="0"/>
              </a:spcBef>
              <a:spcAft>
                <a:spcPts val="1200"/>
              </a:spcAft>
            </a:pPr>
            <a:endParaRPr lang="en-US" sz="2000" dirty="0"/>
          </a:p>
        </p:txBody>
      </p:sp>
      <p:sp>
        <p:nvSpPr>
          <p:cNvPr id="6" name="Slide Number Placeholder 5">
            <a:extLst>
              <a:ext uri="{FF2B5EF4-FFF2-40B4-BE49-F238E27FC236}">
                <a16:creationId xmlns:a16="http://schemas.microsoft.com/office/drawing/2014/main" id="{2FFD6471-0E4F-4A41-A41C-DFA0C336E225}"/>
              </a:ext>
            </a:extLst>
          </p:cNvPr>
          <p:cNvSpPr>
            <a:spLocks noGrp="1"/>
          </p:cNvSpPr>
          <p:nvPr>
            <p:ph type="sldNum" sz="quarter" idx="12"/>
          </p:nvPr>
        </p:nvSpPr>
        <p:spPr/>
        <p:txBody>
          <a:bodyPr/>
          <a:lstStyle/>
          <a:p>
            <a:fld id="{0B2D781D-8844-5940-92D1-06EF0A7F581E}" type="slidenum">
              <a:rPr lang="en-US" smtClean="0"/>
              <a:pPr/>
              <a:t>32</a:t>
            </a:fld>
            <a:endParaRPr lang="en-US" dirty="0"/>
          </a:p>
        </p:txBody>
      </p:sp>
      <p:sp>
        <p:nvSpPr>
          <p:cNvPr id="5" name="Footer Placeholder 4">
            <a:extLst>
              <a:ext uri="{FF2B5EF4-FFF2-40B4-BE49-F238E27FC236}">
                <a16:creationId xmlns:a16="http://schemas.microsoft.com/office/drawing/2014/main" id="{9A41648D-F812-4677-80A1-764F11444F23}"/>
              </a:ext>
            </a:extLst>
          </p:cNvPr>
          <p:cNvSpPr>
            <a:spLocks noGrp="1"/>
          </p:cNvSpPr>
          <p:nvPr>
            <p:ph type="ftr" sz="quarter" idx="11"/>
          </p:nvPr>
        </p:nvSpPr>
        <p:spPr>
          <a:xfrm>
            <a:off x="3962398" y="6400800"/>
            <a:ext cx="4309533" cy="365125"/>
          </a:xfrm>
        </p:spPr>
        <p:txBody>
          <a:bodyPr/>
          <a:lstStyle/>
          <a:p>
            <a:r>
              <a:rPr lang="es-ES" dirty="0"/>
              <a:t>Medicaid y el Programa de Seguro Médico para Niños (CHIP, por sus siglas en inglés)</a:t>
            </a:r>
            <a:endParaRPr lang="en-US" dirty="0"/>
          </a:p>
        </p:txBody>
      </p:sp>
      <p:sp>
        <p:nvSpPr>
          <p:cNvPr id="4" name="Date Placeholder 3">
            <a:extLst>
              <a:ext uri="{FF2B5EF4-FFF2-40B4-BE49-F238E27FC236}">
                <a16:creationId xmlns:a16="http://schemas.microsoft.com/office/drawing/2014/main" id="{01D58DFE-5243-4662-83CA-A50AD2EEE500}"/>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825611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0" y="31553"/>
            <a:ext cx="12192000" cy="901176"/>
          </a:xfrm>
        </p:spPr>
        <p:txBody>
          <a:bodyPr>
            <a:noAutofit/>
          </a:bodyPr>
          <a:lstStyle/>
          <a:p>
            <a:r>
              <a:rPr lang="es-AR" dirty="0"/>
              <a:t>Mensajes de socios</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125416"/>
            <a:ext cx="10644188" cy="4928544"/>
          </a:xfrm>
        </p:spPr>
        <p:txBody>
          <a:bodyPr>
            <a:normAutofit fontScale="85000" lnSpcReduction="10000"/>
          </a:bodyPr>
          <a:lstStyle/>
          <a:p>
            <a:pPr marL="548640">
              <a:lnSpc>
                <a:spcPct val="110000"/>
              </a:lnSpc>
              <a:spcBef>
                <a:spcPts val="0"/>
              </a:spcBef>
              <a:spcAft>
                <a:spcPts val="600"/>
              </a:spcAft>
            </a:pPr>
            <a:r>
              <a:rPr lang="es-ES" sz="2400" dirty="0">
                <a:solidFill>
                  <a:srgbClr val="00539A"/>
                </a:solidFill>
              </a:rPr>
              <a:t>Los socios pueden informar a los beneficiarios de Medicaid y CHIP que se preparen para renovar su cobertura y para solicitar otras opciones de cobertura de salud disponible</a:t>
            </a:r>
            <a:r>
              <a:rPr lang="en-US" sz="2400" dirty="0">
                <a:solidFill>
                  <a:srgbClr val="00539A"/>
                </a:solidFill>
              </a:rPr>
              <a:t>s</a:t>
            </a:r>
          </a:p>
          <a:p>
            <a:pPr marL="548640">
              <a:lnSpc>
                <a:spcPct val="110000"/>
              </a:lnSpc>
              <a:spcBef>
                <a:spcPts val="0"/>
              </a:spcBef>
              <a:spcAft>
                <a:spcPts val="1200"/>
              </a:spcAft>
            </a:pPr>
            <a:r>
              <a:rPr lang="es-ES" sz="2400" dirty="0">
                <a:solidFill>
                  <a:srgbClr val="00539A"/>
                </a:solidFill>
              </a:rPr>
              <a:t>Los mensajes principales en que los socios deben centrarse cuando se comunican con personas inscritas en Medicaid y CHIP son los siguientes</a:t>
            </a:r>
            <a:r>
              <a:rPr lang="en-US" sz="2400" dirty="0">
                <a:solidFill>
                  <a:srgbClr val="00539A"/>
                </a:solidFill>
              </a:rPr>
              <a:t>:</a:t>
            </a:r>
          </a:p>
          <a:p>
            <a:pPr marL="822960" lvl="1" indent="-274320">
              <a:lnSpc>
                <a:spcPct val="110000"/>
              </a:lnSpc>
              <a:spcBef>
                <a:spcPts val="0"/>
              </a:spcBef>
              <a:buFont typeface="+mj-lt"/>
              <a:buAutoNum type="arabicPeriod"/>
            </a:pPr>
            <a:r>
              <a:rPr lang="es-ES" sz="1900" b="1" dirty="0">
                <a:solidFill>
                  <a:srgbClr val="00539A"/>
                </a:solidFill>
              </a:rPr>
              <a:t>Mantenga su información de contacto actualizada</a:t>
            </a:r>
            <a:r>
              <a:rPr lang="en-US" sz="1900" dirty="0">
                <a:solidFill>
                  <a:srgbClr val="00539A"/>
                </a:solidFill>
              </a:rPr>
              <a:t>: </a:t>
            </a:r>
            <a:r>
              <a:rPr lang="es-ES" sz="1900" dirty="0">
                <a:solidFill>
                  <a:srgbClr val="00539A"/>
                </a:solidFill>
              </a:rPr>
              <a:t>Asegúrese de que su estado tenga su dirección postal, número de teléfono, correo electrónico u otra información de contacto actualizados.</a:t>
            </a:r>
            <a:r>
              <a:rPr lang="en-US" sz="1900" dirty="0">
                <a:solidFill>
                  <a:srgbClr val="00539A"/>
                </a:solidFill>
              </a:rPr>
              <a:t>.</a:t>
            </a:r>
          </a:p>
          <a:p>
            <a:pPr marL="822960" lvl="1" indent="-274320">
              <a:lnSpc>
                <a:spcPct val="110000"/>
              </a:lnSpc>
              <a:spcBef>
                <a:spcPts val="0"/>
              </a:spcBef>
              <a:buFont typeface="+mj-lt"/>
              <a:buAutoNum type="arabicPeriod"/>
            </a:pPr>
            <a:r>
              <a:rPr lang="es-AR" sz="1900" b="1" dirty="0">
                <a:solidFill>
                  <a:srgbClr val="00539A"/>
                </a:solidFill>
              </a:rPr>
              <a:t>Revise su correo</a:t>
            </a:r>
            <a:r>
              <a:rPr lang="en-US" sz="1900" b="1" dirty="0">
                <a:solidFill>
                  <a:srgbClr val="00539A"/>
                </a:solidFill>
              </a:rPr>
              <a:t>: </a:t>
            </a:r>
            <a:r>
              <a:rPr lang="es-ES" sz="1900" dirty="0">
                <a:solidFill>
                  <a:srgbClr val="00539A"/>
                </a:solidFill>
              </a:rPr>
              <a:t>Su estado le enviará por correo una carta sobre su cobertura de Medicaid o CHIP</a:t>
            </a:r>
            <a:r>
              <a:rPr lang="en-US" sz="1900" dirty="0">
                <a:solidFill>
                  <a:srgbClr val="00539A"/>
                </a:solidFill>
              </a:rPr>
              <a:t>.</a:t>
            </a:r>
          </a:p>
          <a:p>
            <a:pPr marL="822960" lvl="1" indent="-274320">
              <a:lnSpc>
                <a:spcPct val="110000"/>
              </a:lnSpc>
              <a:spcBef>
                <a:spcPts val="0"/>
              </a:spcBef>
              <a:buFont typeface="+mj-lt"/>
              <a:buAutoNum type="arabicPeriod"/>
            </a:pPr>
            <a:r>
              <a:rPr lang="es-ES" sz="1900" b="1" dirty="0">
                <a:solidFill>
                  <a:srgbClr val="00539A"/>
                </a:solidFill>
              </a:rPr>
              <a:t>Complete su formulario de renovación (si recibe uno):</a:t>
            </a:r>
            <a:r>
              <a:rPr lang="en-US" sz="1900" dirty="0">
                <a:solidFill>
                  <a:srgbClr val="00539A"/>
                </a:solidFill>
              </a:rPr>
              <a:t> </a:t>
            </a:r>
            <a:r>
              <a:rPr lang="es-ES" sz="1900" dirty="0">
                <a:solidFill>
                  <a:srgbClr val="00539A"/>
                </a:solidFill>
              </a:rPr>
              <a:t>Complete el formulario y envíelo al programa Medicaid o CHIP del estado de inmediato para ayudar a evitar una brecha en su cobertura de Medicaid o CHIP</a:t>
            </a:r>
            <a:r>
              <a:rPr lang="en-US" sz="1900" dirty="0">
                <a:solidFill>
                  <a:srgbClr val="00539A"/>
                </a:solidFill>
              </a:rPr>
              <a:t>.</a:t>
            </a:r>
          </a:p>
          <a:p>
            <a:pPr marL="822960" lvl="1">
              <a:lnSpc>
                <a:spcPct val="110000"/>
              </a:lnSpc>
              <a:spcAft>
                <a:spcPts val="1200"/>
              </a:spcAft>
              <a:buFont typeface="+mj-lt"/>
              <a:buAutoNum type="arabicPeriod"/>
            </a:pPr>
            <a:r>
              <a:rPr lang="es-ES" sz="1900" b="1" dirty="0">
                <a:solidFill>
                  <a:srgbClr val="00539A"/>
                </a:solidFill>
              </a:rPr>
              <a:t>Si ya no califica, hay otras opciones de cobertura de salud: </a:t>
            </a:r>
            <a:r>
              <a:rPr lang="en-US" sz="1900" b="1" dirty="0">
                <a:solidFill>
                  <a:srgbClr val="00539A"/>
                </a:solidFill>
              </a:rPr>
              <a:t> </a:t>
            </a:r>
            <a:r>
              <a:rPr lang="es-ES" sz="1900" dirty="0">
                <a:solidFill>
                  <a:srgbClr val="00539A"/>
                </a:solidFill>
              </a:rPr>
              <a:t>No espere. Existen límites para solicitarlas. Visite</a:t>
            </a:r>
            <a:r>
              <a:rPr lang="en-US" sz="1900" dirty="0">
                <a:solidFill>
                  <a:srgbClr val="00539A"/>
                </a:solidFill>
              </a:rPr>
              <a:t> </a:t>
            </a:r>
            <a:r>
              <a:rPr lang="en-US" sz="1900" dirty="0">
                <a:solidFill>
                  <a:srgbClr val="00539A"/>
                </a:solidFill>
                <a:hlinkClick r:id="rId4"/>
              </a:rPr>
              <a:t>HealthCare.gov/medicaid-chip/transfer-to-marketplace</a:t>
            </a:r>
            <a:r>
              <a:rPr lang="en-US" sz="1900" dirty="0">
                <a:solidFill>
                  <a:srgbClr val="00539A"/>
                </a:solidFill>
              </a:rPr>
              <a:t> y </a:t>
            </a:r>
            <a:r>
              <a:rPr lang="en-US" sz="1900" dirty="0">
                <a:solidFill>
                  <a:srgbClr val="00539A"/>
                </a:solidFill>
                <a:hlinkClick r:id="rId5"/>
              </a:rPr>
              <a:t>Medicare.gov/sign-up-change-plans/joining-a-health-or-drug-plan/special-circumstances-special-enrollment-periods</a:t>
            </a:r>
            <a:r>
              <a:rPr lang="en-US" sz="1900" dirty="0">
                <a:solidFill>
                  <a:srgbClr val="00539A"/>
                </a:solidFill>
              </a:rPr>
              <a:t>.</a:t>
            </a:r>
          </a:p>
          <a:p>
            <a:pPr marL="548640">
              <a:lnSpc>
                <a:spcPct val="120000"/>
              </a:lnSpc>
            </a:pPr>
            <a:r>
              <a:rPr lang="es-AR" sz="2400" dirty="0">
                <a:solidFill>
                  <a:srgbClr val="00539A"/>
                </a:solidFill>
              </a:rPr>
              <a:t>Vuelva a revisar </a:t>
            </a:r>
            <a:r>
              <a:rPr lang="en-US" sz="2400" dirty="0">
                <a:solidFill>
                  <a:srgbClr val="00539A"/>
                </a:solidFill>
                <a:hlinkClick r:id="rId6"/>
              </a:rPr>
              <a:t>Medicaid.gov/Unwinding</a:t>
            </a:r>
            <a:r>
              <a:rPr lang="en-US" sz="2400" dirty="0">
                <a:solidFill>
                  <a:srgbClr val="00539A"/>
                </a:solidFill>
              </a:rPr>
              <a:t> </a:t>
            </a:r>
            <a:r>
              <a:rPr lang="es-ES" sz="2400" dirty="0">
                <a:solidFill>
                  <a:srgbClr val="00539A"/>
                </a:solidFill>
              </a:rPr>
              <a:t>para ver mensajes y recursos actualizados.</a:t>
            </a:r>
            <a:endParaRPr lang="en-US" sz="1900" dirty="0">
              <a:solidFill>
                <a:srgbClr val="00539A"/>
              </a:solidFill>
            </a:endParaRP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33</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a:xfrm>
            <a:off x="3911598" y="6400800"/>
            <a:ext cx="4326467" cy="334207"/>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547771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0" y="31553"/>
            <a:ext cx="12192000" cy="901176"/>
          </a:xfrm>
        </p:spPr>
        <p:txBody>
          <a:bodyPr>
            <a:noAutofit/>
          </a:bodyPr>
          <a:lstStyle/>
          <a:p>
            <a:r>
              <a:rPr lang="es-ES" dirty="0"/>
              <a:t>Pasos para obtener otra cobertura</a:t>
            </a:r>
            <a:endParaRPr lang="en-US" dirty="0"/>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181686"/>
            <a:ext cx="10644188" cy="4872273"/>
          </a:xfrm>
        </p:spPr>
        <p:txBody>
          <a:bodyPr>
            <a:noAutofit/>
          </a:bodyPr>
          <a:lstStyle/>
          <a:p>
            <a:pPr marL="0" indent="0">
              <a:lnSpc>
                <a:spcPct val="100000"/>
              </a:lnSpc>
              <a:spcBef>
                <a:spcPts val="0"/>
              </a:spcBef>
              <a:spcAft>
                <a:spcPts val="1200"/>
              </a:spcAft>
              <a:buNone/>
            </a:pPr>
            <a:r>
              <a:rPr lang="es-ES" sz="2200" dirty="0">
                <a:solidFill>
                  <a:srgbClr val="00539A"/>
                </a:solidFill>
              </a:rPr>
              <a:t>Si ya no es elegible para Medicaid o CHIP, hay otras opciones de cobertura disponibles.</a:t>
            </a:r>
            <a:endParaRPr lang="en-US" sz="2200" dirty="0">
              <a:solidFill>
                <a:srgbClr val="00539A"/>
              </a:solidFill>
            </a:endParaRPr>
          </a:p>
          <a:p>
            <a:pPr marL="548640">
              <a:buNone/>
            </a:pPr>
            <a:r>
              <a:rPr lang="es-ES" sz="2200" b="1" dirty="0">
                <a:solidFill>
                  <a:srgbClr val="00539A"/>
                </a:solidFill>
              </a:rPr>
              <a:t>Es posible que califique para un Período de inscripción especial (SEP) en</a:t>
            </a:r>
            <a:r>
              <a:rPr lang="en-US" sz="2200" b="1" dirty="0">
                <a:solidFill>
                  <a:srgbClr val="00539A"/>
                </a:solidFill>
              </a:rPr>
              <a:t>:</a:t>
            </a:r>
          </a:p>
          <a:p>
            <a:pPr marL="548640"/>
            <a:r>
              <a:rPr lang="es-ES" sz="2400" dirty="0">
                <a:solidFill>
                  <a:srgbClr val="00539A"/>
                </a:solidFill>
              </a:rPr>
              <a:t>Marketplace: si perdió la cobertura de Medicaid o CHIP en los últimos 60 días o espera perderla en los próximos 60 días</a:t>
            </a:r>
            <a:endParaRPr lang="en-US" sz="2400" dirty="0">
              <a:solidFill>
                <a:srgbClr val="00539A"/>
              </a:solidFill>
            </a:endParaRPr>
          </a:p>
          <a:p>
            <a:pPr marL="548640"/>
            <a:r>
              <a:rPr lang="en-US" sz="2400" dirty="0">
                <a:solidFill>
                  <a:srgbClr val="00539A"/>
                </a:solidFill>
              </a:rPr>
              <a:t>Medicare: </a:t>
            </a:r>
          </a:p>
          <a:p>
            <a:pPr lvl="1"/>
            <a:r>
              <a:rPr lang="es-ES" sz="2000" dirty="0">
                <a:solidFill>
                  <a:srgbClr val="00539A"/>
                </a:solidFill>
              </a:rPr>
              <a:t>si ahora califica pero no la pidió cuando se volvió elegible inicialmente, su SEP dura 6 meses después de la cancelación de Medicaid</a:t>
            </a:r>
            <a:endParaRPr lang="en-US" sz="2000" dirty="0">
              <a:solidFill>
                <a:srgbClr val="00539A"/>
              </a:solidFill>
            </a:endParaRPr>
          </a:p>
          <a:p>
            <a:pPr lvl="1"/>
            <a:r>
              <a:rPr lang="es-ES" sz="2000" dirty="0">
                <a:solidFill>
                  <a:srgbClr val="00539A"/>
                </a:solidFill>
              </a:rPr>
              <a:t>Si tiene Medicare y Medicaid y perdió Medicaid, su SEP dura 3 meses después de recibir el aviso de la cancelación de Medicaid</a:t>
            </a:r>
            <a:endParaRPr lang="en-US" sz="2000" dirty="0">
              <a:solidFill>
                <a:srgbClr val="00539A"/>
              </a:solidFill>
            </a:endParaRPr>
          </a:p>
          <a:p>
            <a:pPr lvl="2">
              <a:spcAft>
                <a:spcPts val="1200"/>
              </a:spcAft>
            </a:pPr>
            <a:r>
              <a:rPr lang="es-ES" sz="1600" dirty="0">
                <a:solidFill>
                  <a:srgbClr val="00539A"/>
                </a:solidFill>
              </a:rPr>
              <a:t>Inscríbase en un plan de Medicare </a:t>
            </a:r>
            <a:r>
              <a:rPr lang="es-ES" sz="1600" dirty="0" err="1">
                <a:solidFill>
                  <a:srgbClr val="00539A"/>
                </a:solidFill>
              </a:rPr>
              <a:t>Advantage</a:t>
            </a:r>
            <a:r>
              <a:rPr lang="es-ES" sz="1600" dirty="0">
                <a:solidFill>
                  <a:srgbClr val="00539A"/>
                </a:solidFill>
              </a:rPr>
              <a:t> o en un plan de medicamentos de Medicare</a:t>
            </a:r>
            <a:endParaRPr lang="en-US" sz="1600" dirty="0">
              <a:solidFill>
                <a:srgbClr val="00539A"/>
              </a:solidFill>
            </a:endParaRPr>
          </a:p>
          <a:p>
            <a:pPr lvl="2">
              <a:spcAft>
                <a:spcPts val="1200"/>
              </a:spcAft>
            </a:pPr>
            <a:r>
              <a:rPr lang="es-ES" sz="1600" dirty="0">
                <a:solidFill>
                  <a:srgbClr val="00539A"/>
                </a:solidFill>
              </a:rPr>
              <a:t>Cambie su plan MA o su plan de medicamentos de Medicare actual</a:t>
            </a:r>
            <a:endParaRPr lang="en-US" sz="1600" dirty="0">
              <a:solidFill>
                <a:srgbClr val="00539A"/>
              </a:solidFill>
            </a:endParaRPr>
          </a:p>
          <a:p>
            <a:pPr marL="0" indent="0">
              <a:lnSpc>
                <a:spcPct val="100000"/>
              </a:lnSpc>
              <a:spcBef>
                <a:spcPts val="0"/>
              </a:spcBef>
              <a:spcAft>
                <a:spcPts val="1200"/>
              </a:spcAft>
              <a:buNone/>
            </a:pPr>
            <a:endParaRPr lang="en-US" sz="1900" dirty="0">
              <a:solidFill>
                <a:srgbClr val="00539A"/>
              </a:solidFill>
            </a:endParaRP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34</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a:xfrm>
            <a:off x="3996263" y="6400800"/>
            <a:ext cx="4343400" cy="334207"/>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793888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err="1"/>
              <a:t>Cobertura</a:t>
            </a:r>
            <a:r>
              <a:rPr lang="en-US" sz="2800" dirty="0"/>
              <a:t>: </a:t>
            </a:r>
            <a:r>
              <a:rPr lang="en-US" sz="2800" dirty="0" err="1"/>
              <a:t>Beneficios</a:t>
            </a:r>
            <a:r>
              <a:rPr lang="en-US" sz="2800" dirty="0"/>
              <a:t> </a:t>
            </a:r>
            <a:r>
              <a:rPr lang="en-US" sz="2800" dirty="0" err="1"/>
              <a:t>obligatorios</a:t>
            </a:r>
            <a:r>
              <a:rPr lang="en-US" sz="2800" dirty="0"/>
              <a:t> de Medicaid para </a:t>
            </a:r>
            <a:r>
              <a:rPr lang="en-US" sz="2800" dirty="0" err="1"/>
              <a:t>tratamientos</a:t>
            </a:r>
            <a:r>
              <a:rPr lang="en-US" sz="2800" dirty="0"/>
              <a:t> para COVID-19</a:t>
            </a:r>
          </a:p>
        </p:txBody>
      </p:sp>
      <p:sp>
        <p:nvSpPr>
          <p:cNvPr id="4" name="Content Placeholder 3"/>
          <p:cNvSpPr>
            <a:spLocks noGrp="1"/>
          </p:cNvSpPr>
          <p:nvPr>
            <p:ph sz="quarter" idx="13"/>
          </p:nvPr>
        </p:nvSpPr>
        <p:spPr>
          <a:xfrm>
            <a:off x="1200150" y="1372229"/>
            <a:ext cx="9791700" cy="4667250"/>
          </a:xfrm>
        </p:spPr>
        <p:txBody>
          <a:bodyPr>
            <a:normAutofit/>
          </a:bodyPr>
          <a:lstStyle/>
          <a:p>
            <a:pPr marL="548640" indent="-273050">
              <a:lnSpc>
                <a:spcPct val="110000"/>
              </a:lnSpc>
            </a:pPr>
            <a:r>
              <a:rPr lang="es-ES" sz="2000" dirty="0"/>
              <a:t>Los programas de Medicaid seguirán cubriendo vacunas y tratamientos para COVID-19 sin costo compartido hasta el 30 de septiembre de 202</a:t>
            </a:r>
            <a:r>
              <a:rPr lang="en-US" sz="2000" dirty="0"/>
              <a:t>4 </a:t>
            </a:r>
          </a:p>
          <a:p>
            <a:pPr marL="548640" indent="-273050">
              <a:lnSpc>
                <a:spcPct val="110000"/>
              </a:lnSpc>
            </a:pPr>
            <a:r>
              <a:rPr lang="es-ES" sz="2000" dirty="0"/>
              <a:t>Después del 30 de septiembre de 2024, la cobertura y el costo compartido de los tratamientos pueden variar según el estado</a:t>
            </a:r>
            <a:endParaRPr lang="en-US" sz="2000" dirty="0"/>
          </a:p>
          <a:p>
            <a:pPr marL="548640" indent="-273050">
              <a:lnSpc>
                <a:spcPct val="110000"/>
              </a:lnSpc>
            </a:pPr>
            <a:r>
              <a:rPr lang="es-ES" sz="2000" dirty="0"/>
              <a:t>Medicaid cubrirá las vacunas recomendadas por el Comité Asesor sobre Prácticas de Inmunización (ACIP, por sus siglas en inglés), incluida la vacuna contra COVID-19, sin costo compartidos para la mayoría de las personas </a:t>
            </a:r>
            <a:br>
              <a:rPr lang="es-ES" sz="2000" dirty="0"/>
            </a:br>
            <a:r>
              <a:rPr lang="es-ES" sz="2000" dirty="0"/>
              <a:t>con Medicaid</a:t>
            </a:r>
            <a:endParaRPr lang="en-US" sz="2000" dirty="0"/>
          </a:p>
          <a:p>
            <a:pPr marL="548640" indent="-273050">
              <a:lnSpc>
                <a:spcPct val="110000"/>
              </a:lnSpc>
            </a:pPr>
            <a:r>
              <a:rPr lang="es-ES" sz="2000" dirty="0"/>
              <a:t>Los proveedores pueden presentar reclamos de reembolso a través del Fondo de asistencia de cobertura COVID-19 por la administración de la vacuna contra COVID-19 a personas con seguro insuficiente</a:t>
            </a:r>
            <a:r>
              <a:rPr lang="en-US" sz="2000" dirty="0"/>
              <a:t> </a:t>
            </a:r>
            <a:endParaRPr lang="en-US" sz="2000" strike="sngStrike" dirty="0"/>
          </a:p>
        </p:txBody>
      </p:sp>
      <p:sp>
        <p:nvSpPr>
          <p:cNvPr id="5" name="Slide Number Placeholder 4">
            <a:extLst>
              <a:ext uri="{FF2B5EF4-FFF2-40B4-BE49-F238E27FC236}">
                <a16:creationId xmlns:a16="http://schemas.microsoft.com/office/drawing/2014/main" id="{1A341779-C3D3-4DEB-8E14-B9A9991BA58A}"/>
              </a:ext>
            </a:extLst>
          </p:cNvPr>
          <p:cNvSpPr>
            <a:spLocks noGrp="1"/>
          </p:cNvSpPr>
          <p:nvPr>
            <p:ph type="sldNum" sz="quarter" idx="12"/>
          </p:nvPr>
        </p:nvSpPr>
        <p:spPr/>
        <p:txBody>
          <a:bodyPr/>
          <a:lstStyle/>
          <a:p>
            <a:fld id="{0B2D781D-8844-5940-92D1-06EF0A7F581E}" type="slidenum">
              <a:rPr lang="en-US" smtClean="0"/>
              <a:pPr/>
              <a:t>35</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9595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D09-E98B-4088-ABEC-D9FEECC324BC}"/>
              </a:ext>
            </a:extLst>
          </p:cNvPr>
          <p:cNvSpPr>
            <a:spLocks noGrp="1"/>
          </p:cNvSpPr>
          <p:nvPr>
            <p:ph type="title"/>
          </p:nvPr>
        </p:nvSpPr>
        <p:spPr>
          <a:xfrm>
            <a:off x="0" y="49243"/>
            <a:ext cx="12192000" cy="880530"/>
          </a:xfrm>
        </p:spPr>
        <p:txBody>
          <a:bodyPr>
            <a:normAutofit/>
          </a:bodyPr>
          <a:lstStyle/>
          <a:p>
            <a:r>
              <a:rPr lang="es-ES" sz="2800" dirty="0"/>
              <a:t>Mejora del acceso a vacunas para </a:t>
            </a:r>
            <a:br>
              <a:rPr lang="es-ES" sz="2800" dirty="0"/>
            </a:br>
            <a:r>
              <a:rPr lang="es-ES" sz="2800" dirty="0"/>
              <a:t>adultos bajo Medicaid y CHIP</a:t>
            </a:r>
            <a:endParaRPr lang="en-US" sz="2800" dirty="0"/>
          </a:p>
        </p:txBody>
      </p:sp>
      <p:sp>
        <p:nvSpPr>
          <p:cNvPr id="6" name="Text Placeholder 5">
            <a:extLst>
              <a:ext uri="{FF2B5EF4-FFF2-40B4-BE49-F238E27FC236}">
                <a16:creationId xmlns:a16="http://schemas.microsoft.com/office/drawing/2014/main" id="{F241BEE7-B45F-48D7-BFE2-ECC46EE7E3FB}"/>
              </a:ext>
            </a:extLst>
          </p:cNvPr>
          <p:cNvSpPr>
            <a:spLocks noGrp="1"/>
          </p:cNvSpPr>
          <p:nvPr>
            <p:ph type="body" sz="quarter" idx="13"/>
          </p:nvPr>
        </p:nvSpPr>
        <p:spPr>
          <a:xfrm>
            <a:off x="773906" y="1261085"/>
            <a:ext cx="10644188" cy="4783254"/>
          </a:xfrm>
        </p:spPr>
        <p:txBody>
          <a:bodyPr>
            <a:normAutofit/>
          </a:bodyPr>
          <a:lstStyle/>
          <a:p>
            <a:pPr>
              <a:lnSpc>
                <a:spcPct val="100000"/>
              </a:lnSpc>
              <a:spcBef>
                <a:spcPts val="0"/>
              </a:spcBef>
              <a:spcAft>
                <a:spcPts val="1200"/>
              </a:spcAft>
            </a:pPr>
            <a:r>
              <a:rPr lang="es-ES" sz="2400" dirty="0">
                <a:solidFill>
                  <a:srgbClr val="00529B"/>
                </a:solidFill>
              </a:rPr>
              <a:t>Los programas Medicaid y CHIP de los estados deberán proporcionar cobertura para vacunas aprobadas para adultos recomendadas por el ACIP (y su administración) sin costos compartidos</a:t>
            </a:r>
            <a:r>
              <a:rPr lang="en-US" sz="2400" dirty="0">
                <a:solidFill>
                  <a:srgbClr val="00529B"/>
                </a:solidFill>
              </a:rPr>
              <a:t>.</a:t>
            </a:r>
          </a:p>
          <a:p>
            <a:pPr>
              <a:lnSpc>
                <a:spcPct val="100000"/>
              </a:lnSpc>
              <a:spcBef>
                <a:spcPts val="0"/>
              </a:spcBef>
              <a:spcAft>
                <a:spcPts val="1200"/>
              </a:spcAft>
            </a:pPr>
            <a:r>
              <a:rPr lang="es-ES" sz="2400" dirty="0">
                <a:solidFill>
                  <a:srgbClr val="00529B"/>
                </a:solidFill>
              </a:rPr>
              <a:t>Los afiliados que deben obtener esa cobertura son los siguientes</a:t>
            </a:r>
            <a:r>
              <a:rPr lang="en-US" sz="2400" dirty="0">
                <a:solidFill>
                  <a:srgbClr val="00529B"/>
                </a:solidFill>
              </a:rPr>
              <a:t>:</a:t>
            </a:r>
          </a:p>
          <a:p>
            <a:pPr marL="822960" lvl="1">
              <a:lnSpc>
                <a:spcPct val="100000"/>
              </a:lnSpc>
              <a:spcBef>
                <a:spcPts val="0"/>
              </a:spcBef>
              <a:spcAft>
                <a:spcPts val="1200"/>
              </a:spcAft>
            </a:pPr>
            <a:r>
              <a:rPr lang="es-ES" sz="1900" dirty="0">
                <a:solidFill>
                  <a:srgbClr val="00529B"/>
                </a:solidFill>
              </a:rPr>
              <a:t>La mayoría de los afiliados de Medicaid categóricamente con necesidades</a:t>
            </a:r>
            <a:r>
              <a:rPr lang="en-US" sz="1900" dirty="0">
                <a:solidFill>
                  <a:srgbClr val="00529B"/>
                </a:solidFill>
              </a:rPr>
              <a:t>;</a:t>
            </a:r>
          </a:p>
          <a:p>
            <a:pPr marL="822960" lvl="1">
              <a:lnSpc>
                <a:spcPct val="100000"/>
              </a:lnSpc>
              <a:spcBef>
                <a:spcPts val="0"/>
              </a:spcBef>
              <a:spcAft>
                <a:spcPts val="1200"/>
              </a:spcAft>
            </a:pPr>
            <a:r>
              <a:rPr lang="es-ES" sz="1900" dirty="0">
                <a:solidFill>
                  <a:srgbClr val="00529B"/>
                </a:solidFill>
              </a:rPr>
              <a:t>Todos los afiliados de Medicaid médicamente con necesidades y</a:t>
            </a:r>
            <a:r>
              <a:rPr lang="en-US" sz="1900" dirty="0">
                <a:solidFill>
                  <a:srgbClr val="00529B"/>
                </a:solidFill>
              </a:rPr>
              <a:t> </a:t>
            </a:r>
          </a:p>
          <a:p>
            <a:pPr marL="822960" lvl="1">
              <a:lnSpc>
                <a:spcPct val="100000"/>
              </a:lnSpc>
              <a:spcBef>
                <a:spcPts val="0"/>
              </a:spcBef>
              <a:spcAft>
                <a:spcPts val="1200"/>
              </a:spcAft>
            </a:pPr>
            <a:r>
              <a:rPr lang="es-ES" sz="1900" dirty="0">
                <a:solidFill>
                  <a:srgbClr val="00529B"/>
                </a:solidFill>
              </a:rPr>
              <a:t>Los afiliados de CHIP de 19 años de edad o mayores (es decir, personas embarazadas y puérperas cubiertas por CHIP</a:t>
            </a:r>
            <a:r>
              <a:rPr lang="en-US" sz="1900" dirty="0">
                <a:solidFill>
                  <a:srgbClr val="00529B"/>
                </a:solidFill>
              </a:rPr>
              <a:t>)</a:t>
            </a:r>
          </a:p>
          <a:p>
            <a:pPr indent="-274320">
              <a:lnSpc>
                <a:spcPct val="100000"/>
              </a:lnSpc>
              <a:spcBef>
                <a:spcPts val="0"/>
              </a:spcBef>
              <a:spcAft>
                <a:spcPts val="1200"/>
              </a:spcAft>
            </a:pPr>
            <a:r>
              <a:rPr lang="es-AR" sz="2400" b="1" dirty="0">
                <a:solidFill>
                  <a:srgbClr val="00529B"/>
                </a:solidFill>
              </a:rPr>
              <a:t>Fecha efectiva</a:t>
            </a:r>
            <a:r>
              <a:rPr lang="en-US" sz="2400" b="1" dirty="0">
                <a:solidFill>
                  <a:srgbClr val="00529B"/>
                </a:solidFill>
              </a:rPr>
              <a:t>: </a:t>
            </a:r>
            <a:r>
              <a:rPr lang="es-ES" sz="2400" dirty="0">
                <a:solidFill>
                  <a:srgbClr val="00529B"/>
                </a:solidFill>
              </a:rPr>
              <a:t>1 de octubre de 2023 (el primer día del primer trimestre fiscal que comience en la fecha que sea un año después de la promulgación o después)</a:t>
            </a:r>
            <a:endParaRPr lang="en-US" sz="2400" dirty="0">
              <a:solidFill>
                <a:srgbClr val="00529B"/>
              </a:solidFill>
            </a:endParaRPr>
          </a:p>
        </p:txBody>
      </p:sp>
      <p:sp>
        <p:nvSpPr>
          <p:cNvPr id="5" name="Slide Number Placeholder 4">
            <a:extLst>
              <a:ext uri="{FF2B5EF4-FFF2-40B4-BE49-F238E27FC236}">
                <a16:creationId xmlns:a16="http://schemas.microsoft.com/office/drawing/2014/main" id="{855A84E3-D2D2-424D-AEF8-9FA9733E6AED}"/>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4" name="Footer Placeholder 3">
            <a:extLst>
              <a:ext uri="{FF2B5EF4-FFF2-40B4-BE49-F238E27FC236}">
                <a16:creationId xmlns:a16="http://schemas.microsoft.com/office/drawing/2014/main" id="{4004E2F1-8788-4D54-8F47-1902B5970322}"/>
              </a:ext>
            </a:extLst>
          </p:cNvPr>
          <p:cNvSpPr>
            <a:spLocks noGrp="1"/>
          </p:cNvSpPr>
          <p:nvPr>
            <p:ph type="ftr" sz="quarter" idx="11"/>
          </p:nvPr>
        </p:nvSpPr>
        <p:spPr>
          <a:xfrm>
            <a:off x="3857223" y="6400800"/>
            <a:ext cx="4296177" cy="365125"/>
          </a:xfrm>
        </p:spPr>
        <p:txBody>
          <a:bodyPr/>
          <a:lstStyle/>
          <a:p>
            <a:r>
              <a:rPr lang="es-ES" dirty="0"/>
              <a:t>Medicaid y el Programa de Seguro Médico para Niños (CHIP, por sus siglas en inglés)</a:t>
            </a:r>
            <a:endParaRPr lang="en-US" dirty="0"/>
          </a:p>
        </p:txBody>
      </p:sp>
      <p:sp>
        <p:nvSpPr>
          <p:cNvPr id="3" name="Date Placeholder 2">
            <a:extLst>
              <a:ext uri="{FF2B5EF4-FFF2-40B4-BE49-F238E27FC236}">
                <a16:creationId xmlns:a16="http://schemas.microsoft.com/office/drawing/2014/main" id="{37DC112E-424C-4963-A62B-20361638243C}"/>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740211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80000"/>
              </a:lnSpc>
            </a:pPr>
            <a:r>
              <a:rPr lang="es-ES" sz="2300" dirty="0"/>
              <a:t>Ley de Prevención de Trastornos por </a:t>
            </a:r>
            <a:br>
              <a:rPr lang="es-ES" sz="2300" dirty="0"/>
            </a:br>
            <a:r>
              <a:rPr lang="es-ES" sz="2300" dirty="0"/>
              <a:t>Consumo de Sustancias que Promueve la Recuperación y </a:t>
            </a:r>
            <a:br>
              <a:rPr lang="es-ES" sz="2300" dirty="0"/>
            </a:br>
            <a:r>
              <a:rPr lang="es-ES" sz="2300" dirty="0"/>
              <a:t>el Tratamiento de Opiáceos (SUPPORT, por sus siglas en inglés)</a:t>
            </a:r>
            <a:endParaRPr lang="en-US" sz="2300" strike="sngStrike" dirty="0"/>
          </a:p>
        </p:txBody>
      </p:sp>
      <p:sp>
        <p:nvSpPr>
          <p:cNvPr id="5" name="Content Placeholder 4"/>
          <p:cNvSpPr>
            <a:spLocks noGrp="1"/>
          </p:cNvSpPr>
          <p:nvPr>
            <p:ph sz="quarter" idx="13"/>
          </p:nvPr>
        </p:nvSpPr>
        <p:spPr>
          <a:xfrm>
            <a:off x="1200150" y="1554480"/>
            <a:ext cx="9791700" cy="4667250"/>
          </a:xfrm>
        </p:spPr>
        <p:txBody>
          <a:bodyPr>
            <a:normAutofit/>
          </a:bodyPr>
          <a:lstStyle/>
          <a:p>
            <a:pPr defTabSz="685800">
              <a:lnSpc>
                <a:spcPct val="100000"/>
              </a:lnSpc>
            </a:pPr>
            <a:r>
              <a:rPr lang="es-ES" sz="2400" dirty="0"/>
              <a:t>Aumenta el acceso al tratamiento asistido con medicamentos (MAT, por sus siglas en inglés) para trastornos por consumo de opiáceos (OUD, por sus siglas en inglés) al exigirles a los estados que proporcionen cobertura de Medicaid para lo siguiente</a:t>
            </a:r>
            <a:r>
              <a:rPr lang="en-US" sz="2400" dirty="0"/>
              <a:t>:</a:t>
            </a:r>
          </a:p>
          <a:p>
            <a:pPr marL="822960" lvl="1" defTabSz="685800">
              <a:lnSpc>
                <a:spcPct val="100000"/>
              </a:lnSpc>
              <a:spcAft>
                <a:spcPts val="1200"/>
              </a:spcAft>
            </a:pPr>
            <a:r>
              <a:rPr lang="es-ES" sz="2000" dirty="0"/>
              <a:t>Ciertos medicamentos y productos biológicos</a:t>
            </a:r>
          </a:p>
          <a:p>
            <a:pPr marL="822960" lvl="1" defTabSz="685800">
              <a:lnSpc>
                <a:spcPct val="100000"/>
              </a:lnSpc>
              <a:spcAft>
                <a:spcPts val="1200"/>
              </a:spcAft>
            </a:pPr>
            <a:r>
              <a:rPr lang="es-ES" sz="2000" dirty="0"/>
              <a:t>Servicios de orientación psicológica y de terapia conductual</a:t>
            </a:r>
            <a:endParaRPr lang="en-US" sz="2000" dirty="0"/>
          </a:p>
          <a:p>
            <a:pPr defTabSz="685800">
              <a:lnSpc>
                <a:spcPct val="100000"/>
              </a:lnSpc>
            </a:pPr>
            <a:r>
              <a:rPr lang="es-ES" sz="2400" dirty="0"/>
              <a:t>La cobertura obligatoria solo se aplica al OUD y no a trastornos por consumo de otras sustancias</a:t>
            </a:r>
            <a:endParaRPr lang="en-US" sz="2400" dirty="0"/>
          </a:p>
          <a:p>
            <a:pPr marL="0" lvl="0" indent="0" defTabSz="685800">
              <a:lnSpc>
                <a:spcPct val="100000"/>
              </a:lnSpc>
              <a:spcAft>
                <a:spcPts val="600"/>
              </a:spcAft>
              <a:buNone/>
            </a:pPr>
            <a:endParaRPr lang="en-US" sz="2400" dirty="0"/>
          </a:p>
          <a:p>
            <a:pPr>
              <a:spcAft>
                <a:spcPts val="600"/>
              </a:spcAft>
            </a:pPr>
            <a:endParaRPr lang="en-US" sz="2400" dirty="0"/>
          </a:p>
        </p:txBody>
      </p:sp>
      <p:sp>
        <p:nvSpPr>
          <p:cNvPr id="6" name="Slide Number Placeholder 5">
            <a:extLst>
              <a:ext uri="{FF2B5EF4-FFF2-40B4-BE49-F238E27FC236}">
                <a16:creationId xmlns:a16="http://schemas.microsoft.com/office/drawing/2014/main" id="{6E756285-6E0F-4E97-81B2-A88E1F45DCBF}"/>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252371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Medicaid y el Programa de Seguro Médico para Niños </a:t>
            </a:r>
            <a:br>
              <a:rPr lang="es-ES" sz="2800" dirty="0"/>
            </a:br>
            <a:r>
              <a:rPr lang="es-ES" sz="2800" dirty="0"/>
              <a:t>(CHIP, por sus siglas en inglés)</a:t>
            </a:r>
            <a:endParaRPr lang="en-US" sz="2800" dirty="0"/>
          </a:p>
        </p:txBody>
      </p:sp>
      <p:sp>
        <p:nvSpPr>
          <p:cNvPr id="5" name="Content Placeholder 4"/>
          <p:cNvSpPr>
            <a:spLocks noGrp="1"/>
          </p:cNvSpPr>
          <p:nvPr>
            <p:ph sz="quarter" idx="13"/>
          </p:nvPr>
        </p:nvSpPr>
        <p:spPr>
          <a:xfrm>
            <a:off x="650929" y="1005982"/>
            <a:ext cx="10702871" cy="589547"/>
          </a:xfrm>
        </p:spPr>
        <p:txBody>
          <a:bodyPr>
            <a:noAutofit/>
          </a:bodyPr>
          <a:lstStyle/>
          <a:p>
            <a:pPr marL="0" lvl="0" indent="0" algn="ctr" defTabSz="685800">
              <a:lnSpc>
                <a:spcPct val="100000"/>
              </a:lnSpc>
              <a:spcBef>
                <a:spcPts val="600"/>
              </a:spcBef>
              <a:buNone/>
            </a:pPr>
            <a:r>
              <a:rPr lang="es-ES" sz="2700" b="1" dirty="0"/>
              <a:t>Los estados pueden diseñar requisitos </a:t>
            </a:r>
            <a:br>
              <a:rPr lang="es-ES" sz="2700" b="1" dirty="0"/>
            </a:br>
            <a:r>
              <a:rPr lang="es-ES" sz="2700" b="1" dirty="0"/>
              <a:t>de beneficios para que incluyan</a:t>
            </a:r>
            <a:r>
              <a:rPr lang="en-US" sz="2700" b="1" dirty="0"/>
              <a:t>:</a:t>
            </a:r>
          </a:p>
          <a:p>
            <a:pPr marL="0" indent="0">
              <a:buNone/>
            </a:pPr>
            <a:endParaRPr lang="en-US" dirty="0"/>
          </a:p>
        </p:txBody>
      </p:sp>
      <p:grpSp>
        <p:nvGrpSpPr>
          <p:cNvPr id="83" name="box1" descr="Cuadro azul con la etiqueta: Autorización previa">
            <a:extLst>
              <a:ext uri="{FF2B5EF4-FFF2-40B4-BE49-F238E27FC236}">
                <a16:creationId xmlns:a16="http://schemas.microsoft.com/office/drawing/2014/main" id="{56569AC1-10A6-4383-9543-8A4D022CE19C}"/>
              </a:ext>
            </a:extLst>
          </p:cNvPr>
          <p:cNvGrpSpPr/>
          <p:nvPr/>
        </p:nvGrpSpPr>
        <p:grpSpPr>
          <a:xfrm>
            <a:off x="2705333" y="5024511"/>
            <a:ext cx="2714635" cy="1036217"/>
            <a:chOff x="2705333" y="5024511"/>
            <a:chExt cx="2714635" cy="1036217"/>
          </a:xfrm>
        </p:grpSpPr>
        <p:grpSp>
          <p:nvGrpSpPr>
            <p:cNvPr id="48" name="Group 47">
              <a:extLst>
                <a:ext uri="{FF2B5EF4-FFF2-40B4-BE49-F238E27FC236}">
                  <a16:creationId xmlns:a16="http://schemas.microsoft.com/office/drawing/2014/main" id="{B48AECB6-44F0-4D74-B07D-CCD5DCB3542B}"/>
                </a:ext>
              </a:extLst>
            </p:cNvPr>
            <p:cNvGrpSpPr/>
            <p:nvPr/>
          </p:nvGrpSpPr>
          <p:grpSpPr>
            <a:xfrm>
              <a:off x="2705333" y="5024511"/>
              <a:ext cx="2714635" cy="1036217"/>
              <a:chOff x="2428597" y="5238656"/>
              <a:chExt cx="2714635" cy="1036217"/>
            </a:xfrm>
          </p:grpSpPr>
          <p:sp>
            <p:nvSpPr>
              <p:cNvPr id="49" name="Isosceles Triangle 48">
                <a:extLst>
                  <a:ext uri="{FF2B5EF4-FFF2-40B4-BE49-F238E27FC236}">
                    <a16:creationId xmlns:a16="http://schemas.microsoft.com/office/drawing/2014/main" id="{EE8A2473-53D0-43F4-8BF6-A4502DB2A9C1}"/>
                  </a:ext>
                  <a:ext uri="{C183D7F6-B498-43B3-948B-1728B52AA6E4}">
                    <adec:decorative xmlns:adec="http://schemas.microsoft.com/office/drawing/2017/decorative" val="1"/>
                  </a:ext>
                </a:extLst>
              </p:cNvPr>
              <p:cNvSpPr/>
              <p:nvPr/>
            </p:nvSpPr>
            <p:spPr bwMode="auto">
              <a:xfrm rot="10800000" flipH="1">
                <a:off x="2445584"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50" name="Rectangle 49">
                <a:extLst>
                  <a:ext uri="{FF2B5EF4-FFF2-40B4-BE49-F238E27FC236}">
                    <a16:creationId xmlns:a16="http://schemas.microsoft.com/office/drawing/2014/main" id="{7A3B6A60-9AA8-4849-9A27-A9790579DFDA}"/>
                  </a:ext>
                  <a:ext uri="{C183D7F6-B498-43B3-948B-1728B52AA6E4}">
                    <adec:decorative xmlns:adec="http://schemas.microsoft.com/office/drawing/2017/decorative" val="1"/>
                  </a:ext>
                </a:extLst>
              </p:cNvPr>
              <p:cNvSpPr/>
              <p:nvPr/>
            </p:nvSpPr>
            <p:spPr bwMode="auto">
              <a:xfrm flipH="1">
                <a:off x="2805437" y="5238656"/>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51" name="Rectangle 50">
                <a:extLst>
                  <a:ext uri="{FF2B5EF4-FFF2-40B4-BE49-F238E27FC236}">
                    <a16:creationId xmlns:a16="http://schemas.microsoft.com/office/drawing/2014/main" id="{73483F9D-7BC9-4B37-9019-26E1588B9FF4}"/>
                  </a:ext>
                  <a:ext uri="{C183D7F6-B498-43B3-948B-1728B52AA6E4}">
                    <adec:decorative xmlns:adec="http://schemas.microsoft.com/office/drawing/2017/decorative" val="1"/>
                  </a:ext>
                </a:extLst>
              </p:cNvPr>
              <p:cNvSpPr/>
              <p:nvPr/>
            </p:nvSpPr>
            <p:spPr bwMode="auto">
              <a:xfrm flipH="1">
                <a:off x="2428597" y="523865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52" name="Rectangle 51">
              <a:extLst>
                <a:ext uri="{FF2B5EF4-FFF2-40B4-BE49-F238E27FC236}">
                  <a16:creationId xmlns:a16="http://schemas.microsoft.com/office/drawing/2014/main" id="{C2E07ADA-67B2-4192-B983-60C9529A4AF5}"/>
                </a:ext>
              </a:extLst>
            </p:cNvPr>
            <p:cNvSpPr/>
            <p:nvPr/>
          </p:nvSpPr>
          <p:spPr>
            <a:xfrm flipH="1">
              <a:off x="3686603" y="5191530"/>
              <a:ext cx="1603321"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dirty="0">
                  <a:solidFill>
                    <a:schemeClr val="bg1"/>
                  </a:solidFill>
                  <a:latin typeface="Arial" panose="020B0604020202020204" pitchFamily="34" charset="0"/>
                  <a:cs typeface="Arial" panose="020B0604020202020204" pitchFamily="34" charset="0"/>
                </a:rPr>
                <a:t>Autorización previa</a:t>
              </a:r>
            </a:p>
          </p:txBody>
        </p:sp>
      </p:grpSp>
      <p:grpSp>
        <p:nvGrpSpPr>
          <p:cNvPr id="84" name="box2" descr="Cuadro azul con la etiqueta: Lista de medicamentos preferidos">
            <a:extLst>
              <a:ext uri="{FF2B5EF4-FFF2-40B4-BE49-F238E27FC236}">
                <a16:creationId xmlns:a16="http://schemas.microsoft.com/office/drawing/2014/main" id="{1DA3E24B-D930-4F73-BBFE-6B89370CE69B}"/>
              </a:ext>
            </a:extLst>
          </p:cNvPr>
          <p:cNvGrpSpPr/>
          <p:nvPr/>
        </p:nvGrpSpPr>
        <p:grpSpPr>
          <a:xfrm>
            <a:off x="3107549" y="4006419"/>
            <a:ext cx="2691409" cy="1036217"/>
            <a:chOff x="3107549" y="3987369"/>
            <a:chExt cx="2691409" cy="1036217"/>
          </a:xfrm>
        </p:grpSpPr>
        <p:grpSp>
          <p:nvGrpSpPr>
            <p:cNvPr id="58" name="Group 57">
              <a:extLst>
                <a:ext uri="{FF2B5EF4-FFF2-40B4-BE49-F238E27FC236}">
                  <a16:creationId xmlns:a16="http://schemas.microsoft.com/office/drawing/2014/main" id="{CDBD88E9-6CA7-4C5C-84E0-F1379EC1B3EA}"/>
                </a:ext>
              </a:extLst>
            </p:cNvPr>
            <p:cNvGrpSpPr/>
            <p:nvPr/>
          </p:nvGrpSpPr>
          <p:grpSpPr>
            <a:xfrm>
              <a:off x="3107549" y="3987369"/>
              <a:ext cx="2691409" cy="1036217"/>
              <a:chOff x="2830813" y="4201514"/>
              <a:chExt cx="2691409" cy="1036217"/>
            </a:xfrm>
          </p:grpSpPr>
          <p:sp>
            <p:nvSpPr>
              <p:cNvPr id="59" name="Isosceles Triangle 58">
                <a:extLst>
                  <a:ext uri="{FF2B5EF4-FFF2-40B4-BE49-F238E27FC236}">
                    <a16:creationId xmlns:a16="http://schemas.microsoft.com/office/drawing/2014/main" id="{16B02020-A9EA-4031-AF13-1938FFC76871}"/>
                  </a:ext>
                  <a:ext uri="{C183D7F6-B498-43B3-948B-1728B52AA6E4}">
                    <adec:decorative xmlns:adec="http://schemas.microsoft.com/office/drawing/2017/decorative" val="1"/>
                  </a:ext>
                </a:extLst>
              </p:cNvPr>
              <p:cNvSpPr/>
              <p:nvPr/>
            </p:nvSpPr>
            <p:spPr bwMode="auto">
              <a:xfrm rot="10800000" flipH="1">
                <a:off x="2838270"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60" name="Rectangle 59">
                <a:extLst>
                  <a:ext uri="{FF2B5EF4-FFF2-40B4-BE49-F238E27FC236}">
                    <a16:creationId xmlns:a16="http://schemas.microsoft.com/office/drawing/2014/main" id="{0FA1216E-DE63-4786-8DD1-DCE192A7D52F}"/>
                  </a:ext>
                  <a:ext uri="{C183D7F6-B498-43B3-948B-1728B52AA6E4}">
                    <adec:decorative xmlns:adec="http://schemas.microsoft.com/office/drawing/2017/decorative" val="1"/>
                  </a:ext>
                </a:extLst>
              </p:cNvPr>
              <p:cNvSpPr/>
              <p:nvPr/>
            </p:nvSpPr>
            <p:spPr bwMode="auto">
              <a:xfrm flipH="1">
                <a:off x="3184427" y="4201514"/>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61" name="Rectangle 60">
                <a:extLst>
                  <a:ext uri="{FF2B5EF4-FFF2-40B4-BE49-F238E27FC236}">
                    <a16:creationId xmlns:a16="http://schemas.microsoft.com/office/drawing/2014/main" id="{876A0F99-13AC-47F2-8040-B23B6FB7812C}"/>
                  </a:ext>
                  <a:ext uri="{C183D7F6-B498-43B3-948B-1728B52AA6E4}">
                    <adec:decorative xmlns:adec="http://schemas.microsoft.com/office/drawing/2017/decorative" val="1"/>
                  </a:ext>
                </a:extLst>
              </p:cNvPr>
              <p:cNvSpPr/>
              <p:nvPr/>
            </p:nvSpPr>
            <p:spPr bwMode="auto">
              <a:xfrm flipH="1">
                <a:off x="2830813" y="4201514"/>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62" name="Rectangle 61">
              <a:extLst>
                <a:ext uri="{FF2B5EF4-FFF2-40B4-BE49-F238E27FC236}">
                  <a16:creationId xmlns:a16="http://schemas.microsoft.com/office/drawing/2014/main" id="{5F71B942-A4C0-442C-940C-C02729A0F036}"/>
                </a:ext>
              </a:extLst>
            </p:cNvPr>
            <p:cNvSpPr/>
            <p:nvPr/>
          </p:nvSpPr>
          <p:spPr>
            <a:xfrm flipH="1">
              <a:off x="4106673" y="4043813"/>
              <a:ext cx="1526549" cy="92333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dirty="0">
                  <a:solidFill>
                    <a:schemeClr val="bg1"/>
                  </a:solidFill>
                  <a:latin typeface="Arial" panose="020B0604020202020204" pitchFamily="34" charset="0"/>
                  <a:cs typeface="Arial" panose="020B0604020202020204" pitchFamily="34" charset="0"/>
                </a:rPr>
                <a:t>Lista de medicamentos preferidos</a:t>
              </a:r>
            </a:p>
          </p:txBody>
        </p:sp>
      </p:grpSp>
      <p:grpSp>
        <p:nvGrpSpPr>
          <p:cNvPr id="85" name="box3" descr="Cuadro azul con la etiqueta: Criterios clínicos">
            <a:extLst>
              <a:ext uri="{FF2B5EF4-FFF2-40B4-BE49-F238E27FC236}">
                <a16:creationId xmlns:a16="http://schemas.microsoft.com/office/drawing/2014/main" id="{3357B85F-F325-4DEA-B814-CF0031547445}"/>
              </a:ext>
            </a:extLst>
          </p:cNvPr>
          <p:cNvGrpSpPr/>
          <p:nvPr/>
        </p:nvGrpSpPr>
        <p:grpSpPr>
          <a:xfrm>
            <a:off x="2705333" y="2969276"/>
            <a:ext cx="2714635" cy="1036217"/>
            <a:chOff x="2705333" y="2950226"/>
            <a:chExt cx="2714635" cy="1036217"/>
          </a:xfrm>
        </p:grpSpPr>
        <p:grpSp>
          <p:nvGrpSpPr>
            <p:cNvPr id="68" name="Group 67">
              <a:extLst>
                <a:ext uri="{FF2B5EF4-FFF2-40B4-BE49-F238E27FC236}">
                  <a16:creationId xmlns:a16="http://schemas.microsoft.com/office/drawing/2014/main" id="{084B9828-50D6-4E2F-B48D-9D7B40010378}"/>
                </a:ext>
              </a:extLst>
            </p:cNvPr>
            <p:cNvGrpSpPr/>
            <p:nvPr/>
          </p:nvGrpSpPr>
          <p:grpSpPr>
            <a:xfrm>
              <a:off x="2705333" y="2950226"/>
              <a:ext cx="2714635" cy="1036217"/>
              <a:chOff x="2428597" y="3164371"/>
              <a:chExt cx="2714635" cy="1036217"/>
            </a:xfrm>
          </p:grpSpPr>
          <p:sp>
            <p:nvSpPr>
              <p:cNvPr id="69" name="Isosceles Triangle 68">
                <a:extLst>
                  <a:ext uri="{FF2B5EF4-FFF2-40B4-BE49-F238E27FC236}">
                    <a16:creationId xmlns:a16="http://schemas.microsoft.com/office/drawing/2014/main" id="{4AF98C9E-07C7-4461-A0A6-A277770A4681}"/>
                  </a:ext>
                  <a:ext uri="{C183D7F6-B498-43B3-948B-1728B52AA6E4}">
                    <adec:decorative xmlns:adec="http://schemas.microsoft.com/office/drawing/2017/decorative" val="1"/>
                  </a:ext>
                </a:extLst>
              </p:cNvPr>
              <p:cNvSpPr/>
              <p:nvPr/>
            </p:nvSpPr>
            <p:spPr bwMode="auto">
              <a:xfrm rot="10800000" flipH="1">
                <a:off x="2445584"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70" name="Rectangle 69">
                <a:extLst>
                  <a:ext uri="{FF2B5EF4-FFF2-40B4-BE49-F238E27FC236}">
                    <a16:creationId xmlns:a16="http://schemas.microsoft.com/office/drawing/2014/main" id="{D20AC9DD-429F-48D6-9B8F-264590A5FA9D}"/>
                  </a:ext>
                  <a:ext uri="{C183D7F6-B498-43B3-948B-1728B52AA6E4}">
                    <adec:decorative xmlns:adec="http://schemas.microsoft.com/office/drawing/2017/decorative" val="1"/>
                  </a:ext>
                </a:extLst>
              </p:cNvPr>
              <p:cNvSpPr/>
              <p:nvPr/>
            </p:nvSpPr>
            <p:spPr bwMode="auto">
              <a:xfrm flipH="1">
                <a:off x="2805437"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71" name="Rectangle 70">
                <a:extLst>
                  <a:ext uri="{FF2B5EF4-FFF2-40B4-BE49-F238E27FC236}">
                    <a16:creationId xmlns:a16="http://schemas.microsoft.com/office/drawing/2014/main" id="{9AC4CB6B-4360-4F08-9BCA-CB5E9A9AD79F}"/>
                  </a:ext>
                  <a:ext uri="{C183D7F6-B498-43B3-948B-1728B52AA6E4}">
                    <adec:decorative xmlns:adec="http://schemas.microsoft.com/office/drawing/2017/decorative" val="1"/>
                  </a:ext>
                </a:extLst>
              </p:cNvPr>
              <p:cNvSpPr/>
              <p:nvPr/>
            </p:nvSpPr>
            <p:spPr bwMode="auto">
              <a:xfrm flipH="1">
                <a:off x="2428597"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72" name="Rectangle 71">
              <a:extLst>
                <a:ext uri="{FF2B5EF4-FFF2-40B4-BE49-F238E27FC236}">
                  <a16:creationId xmlns:a16="http://schemas.microsoft.com/office/drawing/2014/main" id="{1CF3D9E9-9BC8-4067-8E4E-D9A6BB1AF57B}"/>
                </a:ext>
              </a:extLst>
            </p:cNvPr>
            <p:cNvSpPr/>
            <p:nvPr/>
          </p:nvSpPr>
          <p:spPr>
            <a:xfrm flipH="1">
              <a:off x="3502576" y="3144378"/>
              <a:ext cx="1906617"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dirty="0">
                  <a:solidFill>
                    <a:schemeClr val="bg1"/>
                  </a:solidFill>
                  <a:latin typeface="Arial" panose="020B0604020202020204" pitchFamily="34" charset="0"/>
                  <a:cs typeface="Arial" panose="020B0604020202020204" pitchFamily="34" charset="0"/>
                </a:rPr>
                <a:t>Criterios </a:t>
              </a:r>
              <a:br>
                <a:rPr lang="es-AR" dirty="0">
                  <a:solidFill>
                    <a:schemeClr val="bg1"/>
                  </a:solidFill>
                  <a:latin typeface="Arial" panose="020B0604020202020204" pitchFamily="34" charset="0"/>
                  <a:cs typeface="Arial" panose="020B0604020202020204" pitchFamily="34" charset="0"/>
                </a:rPr>
              </a:br>
              <a:r>
                <a:rPr lang="es-AR" dirty="0">
                  <a:solidFill>
                    <a:schemeClr val="bg1"/>
                  </a:solidFill>
                  <a:latin typeface="Arial" panose="020B0604020202020204" pitchFamily="34" charset="0"/>
                  <a:cs typeface="Arial" panose="020B0604020202020204" pitchFamily="34" charset="0"/>
                </a:rPr>
                <a:t>clínicos</a:t>
              </a:r>
            </a:p>
          </p:txBody>
        </p:sp>
      </p:grpSp>
      <p:grpSp>
        <p:nvGrpSpPr>
          <p:cNvPr id="88" name="box4" descr="Cuadro azul con la etiqueta: Límites de calidad">
            <a:extLst>
              <a:ext uri="{FF2B5EF4-FFF2-40B4-BE49-F238E27FC236}">
                <a16:creationId xmlns:a16="http://schemas.microsoft.com/office/drawing/2014/main" id="{DE7B26DB-213A-40AB-82C9-DB2307553C91}"/>
              </a:ext>
            </a:extLst>
          </p:cNvPr>
          <p:cNvGrpSpPr/>
          <p:nvPr/>
        </p:nvGrpSpPr>
        <p:grpSpPr>
          <a:xfrm>
            <a:off x="3097496" y="1955937"/>
            <a:ext cx="2722052" cy="1036217"/>
            <a:chOff x="7041354" y="3952469"/>
            <a:chExt cx="2722052" cy="1036217"/>
          </a:xfrm>
        </p:grpSpPr>
        <p:grpSp>
          <p:nvGrpSpPr>
            <p:cNvPr id="53" name="Group 52">
              <a:extLst>
                <a:ext uri="{FF2B5EF4-FFF2-40B4-BE49-F238E27FC236}">
                  <a16:creationId xmlns:a16="http://schemas.microsoft.com/office/drawing/2014/main" id="{138F7D7A-2D12-4787-B3B4-00AF7D207D58}"/>
                </a:ext>
              </a:extLst>
            </p:cNvPr>
            <p:cNvGrpSpPr/>
            <p:nvPr/>
          </p:nvGrpSpPr>
          <p:grpSpPr>
            <a:xfrm>
              <a:off x="7041354" y="3952469"/>
              <a:ext cx="2722052" cy="1036217"/>
              <a:chOff x="7041354" y="4201514"/>
              <a:chExt cx="2722052" cy="1036217"/>
            </a:xfrm>
          </p:grpSpPr>
          <p:sp>
            <p:nvSpPr>
              <p:cNvPr id="54" name="Isosceles Triangle 53">
                <a:extLst>
                  <a:ext uri="{FF2B5EF4-FFF2-40B4-BE49-F238E27FC236}">
                    <a16:creationId xmlns:a16="http://schemas.microsoft.com/office/drawing/2014/main" id="{FE6A6106-FEE3-41CB-B3CD-869CBBF13218}"/>
                  </a:ext>
                  <a:ext uri="{C183D7F6-B498-43B3-948B-1728B52AA6E4}">
                    <adec:decorative xmlns:adec="http://schemas.microsoft.com/office/drawing/2017/decorative" val="1"/>
                  </a:ext>
                </a:extLst>
              </p:cNvPr>
              <p:cNvSpPr/>
              <p:nvPr/>
            </p:nvSpPr>
            <p:spPr bwMode="auto">
              <a:xfrm rot="10800000" flipH="1">
                <a:off x="7041354"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55" name="Rectangle 54">
                <a:extLst>
                  <a:ext uri="{FF2B5EF4-FFF2-40B4-BE49-F238E27FC236}">
                    <a16:creationId xmlns:a16="http://schemas.microsoft.com/office/drawing/2014/main" id="{00B8D826-3706-47BB-9B76-D9E4AB99CED1}"/>
                  </a:ext>
                  <a:ext uri="{C183D7F6-B498-43B3-948B-1728B52AA6E4}">
                    <adec:decorative xmlns:adec="http://schemas.microsoft.com/office/drawing/2017/decorative" val="1"/>
                  </a:ext>
                </a:extLst>
              </p:cNvPr>
              <p:cNvSpPr/>
              <p:nvPr/>
            </p:nvSpPr>
            <p:spPr bwMode="auto">
              <a:xfrm flipH="1">
                <a:off x="7425611" y="4201514"/>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56" name="Rectangle 55">
                <a:extLst>
                  <a:ext uri="{FF2B5EF4-FFF2-40B4-BE49-F238E27FC236}">
                    <a16:creationId xmlns:a16="http://schemas.microsoft.com/office/drawing/2014/main" id="{3EE0896E-049E-447B-8613-07AE7153762D}"/>
                  </a:ext>
                  <a:ext uri="{C183D7F6-B498-43B3-948B-1728B52AA6E4}">
                    <adec:decorative xmlns:adec="http://schemas.microsoft.com/office/drawing/2017/decorative" val="1"/>
                  </a:ext>
                </a:extLst>
              </p:cNvPr>
              <p:cNvSpPr/>
              <p:nvPr/>
            </p:nvSpPr>
            <p:spPr bwMode="auto">
              <a:xfrm flipH="1">
                <a:off x="7071996" y="4201514"/>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57" name="Rectangle 56">
              <a:extLst>
                <a:ext uri="{FF2B5EF4-FFF2-40B4-BE49-F238E27FC236}">
                  <a16:creationId xmlns:a16="http://schemas.microsoft.com/office/drawing/2014/main" id="{58FAA090-9B82-48BD-B8C1-60B59213578F}"/>
                </a:ext>
              </a:extLst>
            </p:cNvPr>
            <p:cNvSpPr/>
            <p:nvPr/>
          </p:nvSpPr>
          <p:spPr>
            <a:xfrm flipH="1">
              <a:off x="7874512" y="4182312"/>
              <a:ext cx="1888893"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dirty="0">
                  <a:solidFill>
                    <a:schemeClr val="bg1"/>
                  </a:solidFill>
                  <a:latin typeface="Arial" panose="020B0604020202020204" pitchFamily="34" charset="0"/>
                  <a:cs typeface="Arial" panose="020B0604020202020204" pitchFamily="34" charset="0"/>
                </a:rPr>
                <a:t>Límites de calidad</a:t>
              </a:r>
            </a:p>
          </p:txBody>
        </p:sp>
      </p:grpSp>
      <p:grpSp>
        <p:nvGrpSpPr>
          <p:cNvPr id="89" name="box5" descr="Cuadro azul con la etiqueta: Programa Estatal de Monitoreo de Medicamentos Recetados (PDMP, por sus siglas en inglés)&#10;">
            <a:extLst>
              <a:ext uri="{FF2B5EF4-FFF2-40B4-BE49-F238E27FC236}">
                <a16:creationId xmlns:a16="http://schemas.microsoft.com/office/drawing/2014/main" id="{CC0650A0-EB62-44F8-A171-7506904FEDBE}"/>
              </a:ext>
            </a:extLst>
          </p:cNvPr>
          <p:cNvGrpSpPr/>
          <p:nvPr/>
        </p:nvGrpSpPr>
        <p:grpSpPr>
          <a:xfrm>
            <a:off x="6669781" y="4687433"/>
            <a:ext cx="3230351" cy="1327576"/>
            <a:chOff x="6669781" y="4978791"/>
            <a:chExt cx="3230351" cy="1036217"/>
          </a:xfrm>
        </p:grpSpPr>
        <p:grpSp>
          <p:nvGrpSpPr>
            <p:cNvPr id="43" name="Group 42">
              <a:extLst>
                <a:ext uri="{FF2B5EF4-FFF2-40B4-BE49-F238E27FC236}">
                  <a16:creationId xmlns:a16="http://schemas.microsoft.com/office/drawing/2014/main" id="{0B3074EA-7120-4333-A093-B232DB338FAE}"/>
                </a:ext>
              </a:extLst>
            </p:cNvPr>
            <p:cNvGrpSpPr/>
            <p:nvPr/>
          </p:nvGrpSpPr>
          <p:grpSpPr>
            <a:xfrm>
              <a:off x="6669781" y="4978791"/>
              <a:ext cx="3230351" cy="1036217"/>
              <a:chOff x="6669780" y="5238656"/>
              <a:chExt cx="2498852" cy="1036217"/>
            </a:xfrm>
          </p:grpSpPr>
          <p:sp>
            <p:nvSpPr>
              <p:cNvPr id="44" name="Isosceles Triangle 43">
                <a:extLst>
                  <a:ext uri="{FF2B5EF4-FFF2-40B4-BE49-F238E27FC236}">
                    <a16:creationId xmlns:a16="http://schemas.microsoft.com/office/drawing/2014/main" id="{FFBCBB7F-55DC-4F21-A88C-52AD6B1E8195}"/>
                  </a:ext>
                  <a:ext uri="{C183D7F6-B498-43B3-948B-1728B52AA6E4}">
                    <adec:decorative xmlns:adec="http://schemas.microsoft.com/office/drawing/2017/decorative" val="1"/>
                  </a:ext>
                </a:extLst>
              </p:cNvPr>
              <p:cNvSpPr/>
              <p:nvPr/>
            </p:nvSpPr>
            <p:spPr bwMode="auto">
              <a:xfrm rot="10800000" flipH="1">
                <a:off x="6686768"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45" name="Rectangle 44">
                <a:extLst>
                  <a:ext uri="{FF2B5EF4-FFF2-40B4-BE49-F238E27FC236}">
                    <a16:creationId xmlns:a16="http://schemas.microsoft.com/office/drawing/2014/main" id="{0AC8A4EA-FE48-4EE1-A7B6-C695E43A5DA4}"/>
                  </a:ext>
                  <a:ext uri="{C183D7F6-B498-43B3-948B-1728B52AA6E4}">
                    <adec:decorative xmlns:adec="http://schemas.microsoft.com/office/drawing/2017/decorative" val="1"/>
                  </a:ext>
                </a:extLst>
              </p:cNvPr>
              <p:cNvSpPr/>
              <p:nvPr/>
            </p:nvSpPr>
            <p:spPr bwMode="auto">
              <a:xfrm flipH="1">
                <a:off x="7046620" y="5238656"/>
                <a:ext cx="2122012"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46" name="Rectangle 45">
                <a:extLst>
                  <a:ext uri="{FF2B5EF4-FFF2-40B4-BE49-F238E27FC236}">
                    <a16:creationId xmlns:a16="http://schemas.microsoft.com/office/drawing/2014/main" id="{9844A833-A749-42D9-878A-B004FD32FFB7}"/>
                  </a:ext>
                  <a:ext uri="{C183D7F6-B498-43B3-948B-1728B52AA6E4}">
                    <adec:decorative xmlns:adec="http://schemas.microsoft.com/office/drawing/2017/decorative" val="1"/>
                  </a:ext>
                </a:extLst>
              </p:cNvPr>
              <p:cNvSpPr/>
              <p:nvPr/>
            </p:nvSpPr>
            <p:spPr bwMode="auto">
              <a:xfrm flipH="1">
                <a:off x="6669780" y="5238656"/>
                <a:ext cx="620790"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47" name="Rectangle 46">
              <a:extLst>
                <a:ext uri="{FF2B5EF4-FFF2-40B4-BE49-F238E27FC236}">
                  <a16:creationId xmlns:a16="http://schemas.microsoft.com/office/drawing/2014/main" id="{10303336-A183-4FAF-92E0-6F1817072705}"/>
                </a:ext>
              </a:extLst>
            </p:cNvPr>
            <p:cNvSpPr/>
            <p:nvPr/>
          </p:nvSpPr>
          <p:spPr>
            <a:xfrm flipH="1">
              <a:off x="7562028" y="5005627"/>
              <a:ext cx="2328579" cy="9729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sz="1500" dirty="0">
                  <a:solidFill>
                    <a:schemeClr val="bg1"/>
                  </a:solidFill>
                  <a:latin typeface="Arial" panose="020B0604020202020204" pitchFamily="34" charset="0"/>
                  <a:cs typeface="Arial" panose="020B0604020202020204" pitchFamily="34" charset="0"/>
                </a:rPr>
                <a:t>Programa Estatal de Monitoreo de Medicamentos Recetados (PDMP, por sus siglas en inglés)</a:t>
              </a:r>
            </a:p>
          </p:txBody>
        </p:sp>
      </p:grpSp>
      <p:grpSp>
        <p:nvGrpSpPr>
          <p:cNvPr id="87" name="box6" descr="Cuadro azul con la etiqueta: Revisión de la utilización de medicamentos">
            <a:extLst>
              <a:ext uri="{FF2B5EF4-FFF2-40B4-BE49-F238E27FC236}">
                <a16:creationId xmlns:a16="http://schemas.microsoft.com/office/drawing/2014/main" id="{E7679B62-AB78-45BD-9400-B4E55A5A9A39}"/>
              </a:ext>
            </a:extLst>
          </p:cNvPr>
          <p:cNvGrpSpPr/>
          <p:nvPr/>
        </p:nvGrpSpPr>
        <p:grpSpPr>
          <a:xfrm>
            <a:off x="7107930" y="3363718"/>
            <a:ext cx="3097533" cy="1327575"/>
            <a:chOff x="6669780" y="2950226"/>
            <a:chExt cx="3097533" cy="1036217"/>
          </a:xfrm>
        </p:grpSpPr>
        <p:grpSp>
          <p:nvGrpSpPr>
            <p:cNvPr id="63" name="Group 62">
              <a:extLst>
                <a:ext uri="{FF2B5EF4-FFF2-40B4-BE49-F238E27FC236}">
                  <a16:creationId xmlns:a16="http://schemas.microsoft.com/office/drawing/2014/main" id="{89E3DF63-CA79-40D0-B47E-00DD106E8B2A}"/>
                </a:ext>
              </a:extLst>
            </p:cNvPr>
            <p:cNvGrpSpPr/>
            <p:nvPr/>
          </p:nvGrpSpPr>
          <p:grpSpPr>
            <a:xfrm>
              <a:off x="6669780" y="2950226"/>
              <a:ext cx="3097533" cy="1036217"/>
              <a:chOff x="6669780" y="3164371"/>
              <a:chExt cx="3097533" cy="1036217"/>
            </a:xfrm>
          </p:grpSpPr>
          <p:sp>
            <p:nvSpPr>
              <p:cNvPr id="64" name="Isosceles Triangle 63">
                <a:extLst>
                  <a:ext uri="{FF2B5EF4-FFF2-40B4-BE49-F238E27FC236}">
                    <a16:creationId xmlns:a16="http://schemas.microsoft.com/office/drawing/2014/main" id="{1C77ABEA-9D05-4B95-AAA0-D495D77BF839}"/>
                  </a:ext>
                  <a:ext uri="{C183D7F6-B498-43B3-948B-1728B52AA6E4}">
                    <adec:decorative xmlns:adec="http://schemas.microsoft.com/office/drawing/2017/decorative" val="1"/>
                  </a:ext>
                </a:extLst>
              </p:cNvPr>
              <p:cNvSpPr/>
              <p:nvPr/>
            </p:nvSpPr>
            <p:spPr bwMode="auto">
              <a:xfrm rot="10800000" flipH="1">
                <a:off x="6686768" y="4070198"/>
                <a:ext cx="2981107" cy="12218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65" name="Rectangle 64">
                <a:extLst>
                  <a:ext uri="{FF2B5EF4-FFF2-40B4-BE49-F238E27FC236}">
                    <a16:creationId xmlns:a16="http://schemas.microsoft.com/office/drawing/2014/main" id="{BDA28571-BB48-44C8-9457-E38738F87100}"/>
                  </a:ext>
                  <a:ext uri="{C183D7F6-B498-43B3-948B-1728B52AA6E4}">
                    <adec:decorative xmlns:adec="http://schemas.microsoft.com/office/drawing/2017/decorative" val="1"/>
                  </a:ext>
                </a:extLst>
              </p:cNvPr>
              <p:cNvSpPr/>
              <p:nvPr/>
            </p:nvSpPr>
            <p:spPr bwMode="auto">
              <a:xfrm flipH="1">
                <a:off x="7046620" y="3164371"/>
                <a:ext cx="2720693"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66" name="Rectangle 65">
                <a:extLst>
                  <a:ext uri="{FF2B5EF4-FFF2-40B4-BE49-F238E27FC236}">
                    <a16:creationId xmlns:a16="http://schemas.microsoft.com/office/drawing/2014/main" id="{D3AC0863-DA6C-47C1-9737-6D97CDA0467A}"/>
                  </a:ext>
                  <a:ext uri="{C183D7F6-B498-43B3-948B-1728B52AA6E4}">
                    <adec:decorative xmlns:adec="http://schemas.microsoft.com/office/drawing/2017/decorative" val="1"/>
                  </a:ext>
                </a:extLst>
              </p:cNvPr>
              <p:cNvSpPr/>
              <p:nvPr/>
            </p:nvSpPr>
            <p:spPr bwMode="auto">
              <a:xfrm flipH="1">
                <a:off x="6669780"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67" name="Rectangle 66">
              <a:extLst>
                <a:ext uri="{FF2B5EF4-FFF2-40B4-BE49-F238E27FC236}">
                  <a16:creationId xmlns:a16="http://schemas.microsoft.com/office/drawing/2014/main" id="{5D18D379-5B6D-477C-B3F8-C3512187B98C}"/>
                </a:ext>
              </a:extLst>
            </p:cNvPr>
            <p:cNvSpPr/>
            <p:nvPr/>
          </p:nvSpPr>
          <p:spPr>
            <a:xfrm flipH="1">
              <a:off x="7661156" y="3107990"/>
              <a:ext cx="1800825" cy="72069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dirty="0">
                  <a:solidFill>
                    <a:schemeClr val="bg1"/>
                  </a:solidFill>
                  <a:latin typeface="Arial" panose="020B0604020202020204" pitchFamily="34" charset="0"/>
                  <a:cs typeface="Arial" panose="020B0604020202020204" pitchFamily="34" charset="0"/>
                </a:rPr>
                <a:t>Revisión de la utilización de medicamentos</a:t>
              </a:r>
              <a:endParaRPr lang="en-IN" dirty="0">
                <a:solidFill>
                  <a:schemeClr val="bg1"/>
                </a:solidFill>
                <a:latin typeface="Arial" panose="020B0604020202020204" pitchFamily="34" charset="0"/>
                <a:cs typeface="Arial" panose="020B0604020202020204" pitchFamily="34" charset="0"/>
              </a:endParaRPr>
            </a:p>
          </p:txBody>
        </p:sp>
      </p:grpSp>
      <p:grpSp>
        <p:nvGrpSpPr>
          <p:cNvPr id="86" name="box7" descr="Cuadro azul con la etiqueta: Terapia escalonada&#10;">
            <a:extLst>
              <a:ext uri="{FF2B5EF4-FFF2-40B4-BE49-F238E27FC236}">
                <a16:creationId xmlns:a16="http://schemas.microsoft.com/office/drawing/2014/main" id="{A591E7B2-B12E-492E-8CB2-0E26EF3FFBED}"/>
              </a:ext>
            </a:extLst>
          </p:cNvPr>
          <p:cNvGrpSpPr/>
          <p:nvPr/>
        </p:nvGrpSpPr>
        <p:grpSpPr>
          <a:xfrm>
            <a:off x="6636773" y="2331564"/>
            <a:ext cx="2895901" cy="1038132"/>
            <a:chOff x="6865373" y="1921989"/>
            <a:chExt cx="2895901" cy="1038132"/>
          </a:xfrm>
        </p:grpSpPr>
        <p:grpSp>
          <p:nvGrpSpPr>
            <p:cNvPr id="73" name="Group 72">
              <a:extLst>
                <a:ext uri="{FF2B5EF4-FFF2-40B4-BE49-F238E27FC236}">
                  <a16:creationId xmlns:a16="http://schemas.microsoft.com/office/drawing/2014/main" id="{15E4C37D-72BF-4294-8ED8-C54B1EA0A426}"/>
                </a:ext>
              </a:extLst>
            </p:cNvPr>
            <p:cNvGrpSpPr/>
            <p:nvPr/>
          </p:nvGrpSpPr>
          <p:grpSpPr>
            <a:xfrm>
              <a:off x="6865373" y="1921989"/>
              <a:ext cx="2895901" cy="1038132"/>
              <a:chOff x="8471937" y="2127228"/>
              <a:chExt cx="1424953" cy="1038132"/>
            </a:xfrm>
          </p:grpSpPr>
          <p:sp>
            <p:nvSpPr>
              <p:cNvPr id="74" name="Isosceles Triangle 73">
                <a:extLst>
                  <a:ext uri="{FF2B5EF4-FFF2-40B4-BE49-F238E27FC236}">
                    <a16:creationId xmlns:a16="http://schemas.microsoft.com/office/drawing/2014/main" id="{9C0FFBC0-EE6D-4F72-8414-859B3BE2BFDF}"/>
                  </a:ext>
                  <a:ext uri="{C183D7F6-B498-43B3-948B-1728B52AA6E4}">
                    <adec:decorative xmlns:adec="http://schemas.microsoft.com/office/drawing/2017/decorative" val="1"/>
                  </a:ext>
                </a:extLst>
              </p:cNvPr>
              <p:cNvSpPr/>
              <p:nvPr/>
            </p:nvSpPr>
            <p:spPr bwMode="auto">
              <a:xfrm rot="10800000" flipH="1">
                <a:off x="8478138" y="3064600"/>
                <a:ext cx="1214834"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75" name="Rectangle 74">
                <a:extLst>
                  <a:ext uri="{FF2B5EF4-FFF2-40B4-BE49-F238E27FC236}">
                    <a16:creationId xmlns:a16="http://schemas.microsoft.com/office/drawing/2014/main" id="{ED68DC51-B822-462B-9C27-48B4FF6C8D66}"/>
                  </a:ext>
                  <a:ext uri="{C183D7F6-B498-43B3-948B-1728B52AA6E4}">
                    <adec:decorative xmlns:adec="http://schemas.microsoft.com/office/drawing/2017/decorative" val="1"/>
                  </a:ext>
                </a:extLst>
              </p:cNvPr>
              <p:cNvSpPr/>
              <p:nvPr/>
            </p:nvSpPr>
            <p:spPr bwMode="auto">
              <a:xfrm flipH="1">
                <a:off x="8854015" y="2127228"/>
                <a:ext cx="104287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76" name="Rectangle 75">
                <a:extLst>
                  <a:ext uri="{FF2B5EF4-FFF2-40B4-BE49-F238E27FC236}">
                    <a16:creationId xmlns:a16="http://schemas.microsoft.com/office/drawing/2014/main" id="{DC7FD672-F58E-494C-8F17-F94E3D6B072C}"/>
                  </a:ext>
                  <a:ext uri="{C183D7F6-B498-43B3-948B-1728B52AA6E4}">
                    <adec:decorative xmlns:adec="http://schemas.microsoft.com/office/drawing/2017/decorative" val="1"/>
                  </a:ext>
                </a:extLst>
              </p:cNvPr>
              <p:cNvSpPr/>
              <p:nvPr/>
            </p:nvSpPr>
            <p:spPr bwMode="auto">
              <a:xfrm flipH="1">
                <a:off x="8471937" y="2129143"/>
                <a:ext cx="42744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77" name="Rectangle 76">
              <a:extLst>
                <a:ext uri="{FF2B5EF4-FFF2-40B4-BE49-F238E27FC236}">
                  <a16:creationId xmlns:a16="http://schemas.microsoft.com/office/drawing/2014/main" id="{9EB397C9-E957-489C-B89F-7FC961FFE047}"/>
                </a:ext>
              </a:extLst>
            </p:cNvPr>
            <p:cNvSpPr/>
            <p:nvPr/>
          </p:nvSpPr>
          <p:spPr>
            <a:xfrm flipH="1">
              <a:off x="7850868" y="2106936"/>
              <a:ext cx="1769947"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dirty="0">
                  <a:solidFill>
                    <a:schemeClr val="bg1"/>
                  </a:solidFill>
                  <a:latin typeface="Arial" panose="020B0604020202020204" pitchFamily="34" charset="0"/>
                  <a:cs typeface="Arial" panose="020B0604020202020204" pitchFamily="34" charset="0"/>
                </a:rPr>
                <a:t>Terapia escalonada</a:t>
              </a:r>
            </a:p>
          </p:txBody>
        </p:sp>
      </p:grpSp>
      <p:sp>
        <p:nvSpPr>
          <p:cNvPr id="6" name="Slide Number Placeholder 5">
            <a:extLst>
              <a:ext uri="{FF2B5EF4-FFF2-40B4-BE49-F238E27FC236}">
                <a16:creationId xmlns:a16="http://schemas.microsoft.com/office/drawing/2014/main" id="{4076D09C-D236-4DD7-B293-D3B9BEEB4CE5}"/>
              </a:ext>
            </a:extLst>
          </p:cNvPr>
          <p:cNvSpPr>
            <a:spLocks noGrp="1"/>
          </p:cNvSpPr>
          <p:nvPr>
            <p:ph type="sldNum" sz="quarter" idx="12"/>
          </p:nvPr>
        </p:nvSpPr>
        <p:spPr/>
        <p:txBody>
          <a:bodyPr/>
          <a:lstStyle/>
          <a:p>
            <a:fld id="{0B2D781D-8844-5940-92D1-06EF0A7F581E}" type="slidenum">
              <a:rPr lang="en-US" smtClean="0"/>
              <a:pPr/>
              <a:t>38</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4181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ppt_x"/>
                                          </p:val>
                                        </p:tav>
                                        <p:tav tm="100000">
                                          <p:val>
                                            <p:strVal val="#ppt_x"/>
                                          </p:val>
                                        </p:tav>
                                      </p:tavLst>
                                    </p:anim>
                                    <p:anim calcmode="lin" valueType="num">
                                      <p:cBhvr additive="base">
                                        <p:cTn id="13" dur="500" fill="hold"/>
                                        <p:tgtEl>
                                          <p:spTgt spid="8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88"/>
                                        </p:tgtEl>
                                        <p:attrNameLst>
                                          <p:attrName>style.visibility</p:attrName>
                                        </p:attrNameLst>
                                      </p:cBhvr>
                                      <p:to>
                                        <p:strVal val="visible"/>
                                      </p:to>
                                    </p:set>
                                    <p:anim calcmode="lin" valueType="num">
                                      <p:cBhvr additive="base">
                                        <p:cTn id="22" dur="500" fill="hold"/>
                                        <p:tgtEl>
                                          <p:spTgt spid="88"/>
                                        </p:tgtEl>
                                        <p:attrNameLst>
                                          <p:attrName>ppt_x</p:attrName>
                                        </p:attrNameLst>
                                      </p:cBhvr>
                                      <p:tavLst>
                                        <p:tav tm="0">
                                          <p:val>
                                            <p:strVal val="#ppt_x"/>
                                          </p:val>
                                        </p:tav>
                                        <p:tav tm="100000">
                                          <p:val>
                                            <p:strVal val="#ppt_x"/>
                                          </p:val>
                                        </p:tav>
                                      </p:tavLst>
                                    </p:anim>
                                    <p:anim calcmode="lin" valueType="num">
                                      <p:cBhvr additive="base">
                                        <p:cTn id="23" dur="500" fill="hold"/>
                                        <p:tgtEl>
                                          <p:spTgt spid="8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89"/>
                                        </p:tgtEl>
                                        <p:attrNameLst>
                                          <p:attrName>style.visibility</p:attrName>
                                        </p:attrNameLst>
                                      </p:cBhvr>
                                      <p:to>
                                        <p:strVal val="visible"/>
                                      </p:to>
                                    </p:set>
                                    <p:anim calcmode="lin" valueType="num">
                                      <p:cBhvr additive="base">
                                        <p:cTn id="27" dur="500" fill="hold"/>
                                        <p:tgtEl>
                                          <p:spTgt spid="89"/>
                                        </p:tgtEl>
                                        <p:attrNameLst>
                                          <p:attrName>ppt_x</p:attrName>
                                        </p:attrNameLst>
                                      </p:cBhvr>
                                      <p:tavLst>
                                        <p:tav tm="0">
                                          <p:val>
                                            <p:strVal val="#ppt_x"/>
                                          </p:val>
                                        </p:tav>
                                        <p:tav tm="100000">
                                          <p:val>
                                            <p:strVal val="#ppt_x"/>
                                          </p:val>
                                        </p:tav>
                                      </p:tavLst>
                                    </p:anim>
                                    <p:anim calcmode="lin" valueType="num">
                                      <p:cBhvr additive="base">
                                        <p:cTn id="28" dur="500" fill="hold"/>
                                        <p:tgtEl>
                                          <p:spTgt spid="8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500" fill="hold"/>
                                        <p:tgtEl>
                                          <p:spTgt spid="87"/>
                                        </p:tgtEl>
                                        <p:attrNameLst>
                                          <p:attrName>ppt_x</p:attrName>
                                        </p:attrNameLst>
                                      </p:cBhvr>
                                      <p:tavLst>
                                        <p:tav tm="0">
                                          <p:val>
                                            <p:strVal val="#ppt_x"/>
                                          </p:val>
                                        </p:tav>
                                        <p:tav tm="100000">
                                          <p:val>
                                            <p:strVal val="#ppt_x"/>
                                          </p:val>
                                        </p:tav>
                                      </p:tavLst>
                                    </p:anim>
                                    <p:anim calcmode="lin" valueType="num">
                                      <p:cBhvr additive="base">
                                        <p:cTn id="33" dur="500" fill="hold"/>
                                        <p:tgtEl>
                                          <p:spTgt spid="8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fill="hold"/>
                                        <p:tgtEl>
                                          <p:spTgt spid="86"/>
                                        </p:tgtEl>
                                        <p:attrNameLst>
                                          <p:attrName>ppt_x</p:attrName>
                                        </p:attrNameLst>
                                      </p:cBhvr>
                                      <p:tavLst>
                                        <p:tav tm="0">
                                          <p:val>
                                            <p:strVal val="#ppt_x"/>
                                          </p:val>
                                        </p:tav>
                                        <p:tav tm="100000">
                                          <p:val>
                                            <p:strVal val="#ppt_x"/>
                                          </p:val>
                                        </p:tav>
                                      </p:tavLst>
                                    </p:anim>
                                    <p:anim calcmode="lin" valueType="num">
                                      <p:cBhvr additive="base">
                                        <p:cTn id="38"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Programa de revisión de utilización de medicamentos </a:t>
            </a:r>
            <a:br>
              <a:rPr lang="es-ES" dirty="0"/>
            </a:br>
            <a:r>
              <a:rPr lang="es-ES" dirty="0"/>
              <a:t>de Medicaid (DUR, por sus siglas en inglés)</a:t>
            </a:r>
            <a:endParaRPr lang="en-US" dirty="0"/>
          </a:p>
        </p:txBody>
      </p:sp>
      <p:sp>
        <p:nvSpPr>
          <p:cNvPr id="5" name="Content Placeholder 4"/>
          <p:cNvSpPr>
            <a:spLocks noGrp="1"/>
          </p:cNvSpPr>
          <p:nvPr>
            <p:ph sz="quarter" idx="13"/>
          </p:nvPr>
        </p:nvSpPr>
        <p:spPr>
          <a:xfrm>
            <a:off x="1200150" y="1387983"/>
            <a:ext cx="9791700" cy="4667250"/>
          </a:xfrm>
        </p:spPr>
        <p:txBody>
          <a:bodyPr/>
          <a:lstStyle/>
          <a:p>
            <a:pPr marL="0" indent="0">
              <a:buNone/>
            </a:pPr>
            <a:r>
              <a:rPr lang="es-ES" b="1" dirty="0"/>
              <a:t>Las actividades y procesos del programa DUR que apuntan al uso de opioides pueden incluir</a:t>
            </a:r>
            <a:r>
              <a:rPr lang="en-US" b="1" dirty="0"/>
              <a:t>:</a:t>
            </a:r>
          </a:p>
          <a:p>
            <a:pPr lvl="1">
              <a:spcAft>
                <a:spcPts val="1200"/>
              </a:spcAft>
              <a:buFont typeface="Wingdings" panose="05000000000000000000" pitchFamily="2" charset="2"/>
              <a:buChar char="§"/>
            </a:pPr>
            <a:r>
              <a:rPr lang="es-ES" dirty="0"/>
              <a:t>Establecer límites de cantidad de opioides</a:t>
            </a:r>
          </a:p>
          <a:p>
            <a:pPr lvl="1">
              <a:spcAft>
                <a:spcPts val="1200"/>
              </a:spcAft>
              <a:buFont typeface="Wingdings" panose="05000000000000000000" pitchFamily="2" charset="2"/>
              <a:buChar char="§"/>
            </a:pPr>
            <a:r>
              <a:rPr lang="es-ES" dirty="0"/>
              <a:t>Monitorear a los pacientes que están usando opioides y benzodiazepinas al mismo tiempo.</a:t>
            </a:r>
          </a:p>
          <a:p>
            <a:pPr lvl="1">
              <a:spcAft>
                <a:spcPts val="1200"/>
              </a:spcAft>
              <a:buFont typeface="Wingdings" panose="05000000000000000000" pitchFamily="2" charset="2"/>
              <a:buChar char="§"/>
            </a:pPr>
            <a:r>
              <a:rPr lang="es-ES" dirty="0"/>
              <a:t>Establecimiento de requisitos de PDMP</a:t>
            </a:r>
          </a:p>
          <a:p>
            <a:pPr lvl="1">
              <a:spcAft>
                <a:spcPts val="1200"/>
              </a:spcAft>
              <a:buFont typeface="Wingdings" panose="05000000000000000000" pitchFamily="2" charset="2"/>
              <a:buChar char="§"/>
            </a:pPr>
            <a:r>
              <a:rPr lang="es-ES" dirty="0"/>
              <a:t>Uso de herramientas para medir equivalentes de miligramos de morfina por día</a:t>
            </a:r>
          </a:p>
        </p:txBody>
      </p:sp>
      <p:sp>
        <p:nvSpPr>
          <p:cNvPr id="6" name="Slide Number Placeholder 5">
            <a:extLst>
              <a:ext uri="{FF2B5EF4-FFF2-40B4-BE49-F238E27FC236}">
                <a16:creationId xmlns:a16="http://schemas.microsoft.com/office/drawing/2014/main" id="{A0A434F2-82F2-4E0E-BAF9-658692455209}"/>
              </a:ext>
            </a:extLst>
          </p:cNvPr>
          <p:cNvSpPr>
            <a:spLocks noGrp="1"/>
          </p:cNvSpPr>
          <p:nvPr>
            <p:ph type="sldNum" sz="quarter" idx="12"/>
          </p:nvPr>
        </p:nvSpPr>
        <p:spPr/>
        <p:txBody>
          <a:bodyPr/>
          <a:lstStyle/>
          <a:p>
            <a:fld id="{0B2D781D-8844-5940-92D1-06EF0A7F581E}" type="slidenum">
              <a:rPr lang="en-US" smtClean="0"/>
              <a:pPr/>
              <a:t>39</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7878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err="1"/>
              <a:t>Objetivos</a:t>
            </a:r>
            <a:r>
              <a:rPr lang="en-US" dirty="0"/>
              <a:t> de la </a:t>
            </a:r>
            <a:r>
              <a:rPr lang="en-US" dirty="0" err="1"/>
              <a:t>Sesión</a:t>
            </a:r>
            <a:endParaRPr lang="en-US" dirty="0"/>
          </a:p>
        </p:txBody>
      </p:sp>
      <p:sp>
        <p:nvSpPr>
          <p:cNvPr id="13" name="Content Placeholder 12"/>
          <p:cNvSpPr>
            <a:spLocks noGrp="1"/>
          </p:cNvSpPr>
          <p:nvPr>
            <p:ph sz="quarter" idx="13"/>
          </p:nvPr>
        </p:nvSpPr>
        <p:spPr>
          <a:xfrm>
            <a:off x="1312692" y="1621320"/>
            <a:ext cx="9791700" cy="4667250"/>
          </a:xfrm>
        </p:spPr>
        <p:txBody>
          <a:bodyPr>
            <a:normAutofit/>
          </a:bodyPr>
          <a:lstStyle/>
          <a:p>
            <a:pPr marL="548640" lvl="0" defTabSz="685800">
              <a:buNone/>
            </a:pPr>
            <a:r>
              <a:rPr lang="es-ES" b="1" dirty="0"/>
              <a:t>Al final de esta lección, usted podrá</a:t>
            </a:r>
            <a:r>
              <a:rPr lang="en-US" b="1" dirty="0"/>
              <a:t>:</a:t>
            </a:r>
          </a:p>
          <a:p>
            <a:pPr lvl="1" defTabSz="685800">
              <a:lnSpc>
                <a:spcPct val="100000"/>
              </a:lnSpc>
              <a:spcAft>
                <a:spcPts val="1200"/>
              </a:spcAft>
              <a:buFont typeface="Wingdings" panose="05000000000000000000" pitchFamily="2" charset="2"/>
              <a:buChar char="§"/>
            </a:pPr>
            <a:r>
              <a:rPr lang="es-ES" dirty="0"/>
              <a:t>Describir la elegibilidad, los beneficios y la administración de Medicaid, incluyendo la elegibilidad para aquellos que estén inscritos tanto en Medicare como en Medicaid.</a:t>
            </a:r>
            <a:endParaRPr lang="en-US" dirty="0"/>
          </a:p>
          <a:p>
            <a:pPr lvl="1" defTabSz="685800">
              <a:lnSpc>
                <a:spcPct val="100000"/>
              </a:lnSpc>
              <a:spcAft>
                <a:spcPts val="1200"/>
              </a:spcAft>
              <a:buFont typeface="Wingdings" panose="05000000000000000000" pitchFamily="2" charset="2"/>
              <a:buChar char="§"/>
            </a:pPr>
            <a:r>
              <a:rPr lang="es-ES" dirty="0"/>
              <a:t>Definir la elegibilidad, los beneficios y la administración del Programa de Seguro Médico para Niños (CHIP, por sus siglas </a:t>
            </a:r>
            <a:br>
              <a:rPr lang="es-ES" dirty="0"/>
            </a:br>
            <a:r>
              <a:rPr lang="es-ES" dirty="0"/>
              <a:t>en inglés)</a:t>
            </a:r>
            <a:endParaRPr lang="en-US" dirty="0"/>
          </a:p>
          <a:p>
            <a:pPr lvl="1" defTabSz="685800">
              <a:lnSpc>
                <a:spcPct val="100000"/>
              </a:lnSpc>
              <a:spcAft>
                <a:spcPts val="1200"/>
              </a:spcAft>
              <a:buFont typeface="Wingdings" panose="05000000000000000000" pitchFamily="2" charset="2"/>
              <a:buChar char="§"/>
            </a:pPr>
            <a:r>
              <a:rPr lang="es-ES" dirty="0"/>
              <a:t>Definir las opciones de elegibilidad y tratamiento de emergencia para no ciudadanos en Medicaid y CHI</a:t>
            </a:r>
            <a:r>
              <a:rPr lang="en-US" dirty="0"/>
              <a:t>P</a:t>
            </a:r>
          </a:p>
          <a:p>
            <a:pPr marL="548640"/>
            <a:endParaRPr lang="en-US" dirty="0"/>
          </a:p>
        </p:txBody>
      </p:sp>
      <p:sp>
        <p:nvSpPr>
          <p:cNvPr id="5" name="Slide Number Placeholder 4">
            <a:extLst>
              <a:ext uri="{FF2B5EF4-FFF2-40B4-BE49-F238E27FC236}">
                <a16:creationId xmlns:a16="http://schemas.microsoft.com/office/drawing/2014/main" id="{DA1990D5-3A9D-45C7-A46B-3C2E8FC09F38}"/>
              </a:ext>
            </a:extLst>
          </p:cNvPr>
          <p:cNvSpPr>
            <a:spLocks noGrp="1"/>
          </p:cNvSpPr>
          <p:nvPr>
            <p:ph type="sldNum" sz="quarter" idx="12"/>
          </p:nvPr>
        </p:nvSpPr>
        <p:spPr/>
        <p:txBody>
          <a:bodyPr/>
          <a:lstStyle/>
          <a:p>
            <a:fld id="{0B2D781D-8844-5940-92D1-06EF0A7F581E}" type="slidenum">
              <a:rPr lang="en-US" smtClean="0"/>
              <a:pPr/>
              <a:t>4</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Abordaje de la salud mental y los trastornos por consumo </a:t>
            </a:r>
            <a:br>
              <a:rPr lang="es-ES" sz="2800" dirty="0"/>
            </a:br>
            <a:r>
              <a:rPr lang="es-ES" sz="2800" dirty="0"/>
              <a:t>de sustancias (SUD, por sus siglas en inglés)</a:t>
            </a:r>
            <a:endParaRPr lang="en-US" sz="2800" dirty="0"/>
          </a:p>
        </p:txBody>
      </p:sp>
      <p:sp>
        <p:nvSpPr>
          <p:cNvPr id="5" name="Content Placeholder 4"/>
          <p:cNvSpPr>
            <a:spLocks noGrp="1"/>
          </p:cNvSpPr>
          <p:nvPr>
            <p:ph sz="quarter" idx="13"/>
          </p:nvPr>
        </p:nvSpPr>
        <p:spPr>
          <a:xfrm>
            <a:off x="434288" y="1387983"/>
            <a:ext cx="7198627" cy="4667250"/>
          </a:xfrm>
        </p:spPr>
        <p:txBody>
          <a:bodyPr>
            <a:noAutofit/>
          </a:bodyPr>
          <a:lstStyle/>
          <a:p>
            <a:pPr marL="0" indent="0" defTabSz="685800">
              <a:buNone/>
            </a:pPr>
            <a:r>
              <a:rPr lang="es-ES" b="1" dirty="0"/>
              <a:t>La salud mental final y la regla de paridad SUD</a:t>
            </a:r>
            <a:r>
              <a:rPr lang="en-US" b="1" dirty="0"/>
              <a:t>:</a:t>
            </a:r>
          </a:p>
          <a:p>
            <a:pPr lvl="1" defTabSz="685800">
              <a:spcAft>
                <a:spcPts val="1200"/>
              </a:spcAft>
              <a:buFont typeface="Wingdings" panose="05000000000000000000" pitchFamily="2" charset="2"/>
              <a:buChar char="§"/>
            </a:pPr>
            <a:r>
              <a:rPr lang="es-ES" dirty="0"/>
              <a:t>Fortalece el acceso a la salud mental y los beneficios por SUD.</a:t>
            </a:r>
          </a:p>
          <a:p>
            <a:pPr lvl="1" defTabSz="685800">
              <a:spcAft>
                <a:spcPts val="1200"/>
              </a:spcAft>
              <a:buFont typeface="Wingdings" panose="05000000000000000000" pitchFamily="2" charset="2"/>
              <a:buChar char="§"/>
            </a:pPr>
            <a:r>
              <a:rPr lang="es-ES" dirty="0"/>
              <a:t>Requiere que los planes divulguen información sobre beneficios de salud mental y SUD</a:t>
            </a:r>
          </a:p>
          <a:p>
            <a:pPr lvl="1" defTabSz="685800">
              <a:spcAft>
                <a:spcPts val="1200"/>
              </a:spcAft>
              <a:buFont typeface="Wingdings" panose="05000000000000000000" pitchFamily="2" charset="2"/>
              <a:buChar char="§"/>
            </a:pPr>
            <a:r>
              <a:rPr lang="es-ES" dirty="0"/>
              <a:t>Requiere que los estados expliquen por qué niegan cualquier servicio de salud mental </a:t>
            </a:r>
            <a:br>
              <a:rPr lang="es-ES" dirty="0"/>
            </a:br>
            <a:r>
              <a:rPr lang="es-ES" dirty="0"/>
              <a:t>o SUD</a:t>
            </a:r>
          </a:p>
        </p:txBody>
      </p:sp>
      <p:pic>
        <p:nvPicPr>
          <p:cNvPr id="8" name="Picture 7">
            <a:extLst>
              <a:ext uri="{FF2B5EF4-FFF2-40B4-BE49-F238E27FC236}">
                <a16:creationId xmlns:a16="http://schemas.microsoft.com/office/drawing/2014/main" id="{67838972-509C-41FB-8128-482313613A7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60323" y="1888959"/>
            <a:ext cx="3907940" cy="260529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1596AD9-782D-46DE-B75D-739F4FCB2C52}"/>
              </a:ext>
            </a:extLst>
          </p:cNvPr>
          <p:cNvSpPr>
            <a:spLocks noGrp="1"/>
          </p:cNvSpPr>
          <p:nvPr>
            <p:ph type="sldNum" sz="quarter" idx="12"/>
          </p:nvPr>
        </p:nvSpPr>
        <p:spPr/>
        <p:txBody>
          <a:bodyPr/>
          <a:lstStyle/>
          <a:p>
            <a:fld id="{0B2D781D-8844-5940-92D1-06EF0A7F581E}" type="slidenum">
              <a:rPr lang="en-US" smtClean="0"/>
              <a:pPr/>
              <a:t>40</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7583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3E3EB-CA46-4D80-AE2A-BB7CCD0F8423}"/>
              </a:ext>
            </a:extLst>
          </p:cNvPr>
          <p:cNvSpPr>
            <a:spLocks noGrp="1"/>
          </p:cNvSpPr>
          <p:nvPr>
            <p:ph type="title"/>
          </p:nvPr>
        </p:nvSpPr>
        <p:spPr/>
        <p:txBody>
          <a:bodyPr>
            <a:normAutofit/>
          </a:bodyPr>
          <a:lstStyle/>
          <a:p>
            <a:r>
              <a:rPr lang="es-ES" sz="2800" dirty="0"/>
              <a:t>Abordaje de la salud mental y los trastornos por consumo </a:t>
            </a:r>
            <a:br>
              <a:rPr lang="es-ES" sz="2800" dirty="0"/>
            </a:br>
            <a:r>
              <a:rPr lang="es-ES" sz="2800" dirty="0"/>
              <a:t>de sustancias (SUD, por sus siglas en inglés) (continuación)</a:t>
            </a:r>
            <a:endParaRPr lang="en-US" sz="2800" dirty="0"/>
          </a:p>
        </p:txBody>
      </p:sp>
      <p:sp>
        <p:nvSpPr>
          <p:cNvPr id="5" name="Content Placeholder 4">
            <a:extLst>
              <a:ext uri="{FF2B5EF4-FFF2-40B4-BE49-F238E27FC236}">
                <a16:creationId xmlns:a16="http://schemas.microsoft.com/office/drawing/2014/main" id="{E4A3FF13-2CCF-4E3E-A42D-30218CF5A1F9}"/>
              </a:ext>
            </a:extLst>
          </p:cNvPr>
          <p:cNvSpPr>
            <a:spLocks noGrp="1"/>
          </p:cNvSpPr>
          <p:nvPr>
            <p:ph sz="quarter" idx="13"/>
          </p:nvPr>
        </p:nvSpPr>
        <p:spPr>
          <a:xfrm>
            <a:off x="838200" y="1351094"/>
            <a:ext cx="9791700" cy="4667250"/>
          </a:xfrm>
        </p:spPr>
        <p:txBody>
          <a:bodyPr/>
          <a:lstStyle/>
          <a:p>
            <a:pPr marL="0" lvl="0" indent="0" defTabSz="685800">
              <a:buNone/>
            </a:pPr>
            <a:r>
              <a:rPr lang="es-ES" b="1" dirty="0"/>
              <a:t>Los CMS y los socios federales trabajan con los estados para mejorar los servicios de Medicaid para personas con SUD o afecciones de salud mental a través de</a:t>
            </a:r>
            <a:r>
              <a:rPr lang="en-US" b="1" dirty="0"/>
              <a:t>:</a:t>
            </a:r>
          </a:p>
          <a:p>
            <a:pPr lvl="1" defTabSz="685800">
              <a:spcAft>
                <a:spcPts val="1200"/>
              </a:spcAft>
              <a:buFont typeface="Wingdings" panose="05000000000000000000" pitchFamily="2" charset="2"/>
              <a:buChar char="§"/>
            </a:pPr>
            <a:r>
              <a:rPr lang="es-AR" dirty="0"/>
              <a:t>Hogares de Salud </a:t>
            </a:r>
          </a:p>
          <a:p>
            <a:pPr lvl="1" defTabSz="685800">
              <a:spcAft>
                <a:spcPts val="1200"/>
              </a:spcAft>
              <a:buFont typeface="Wingdings" panose="05000000000000000000" pitchFamily="2" charset="2"/>
              <a:buChar char="§"/>
            </a:pPr>
            <a:r>
              <a:rPr lang="es-AR" dirty="0"/>
              <a:t>Centros Comunitarios Certificados </a:t>
            </a:r>
            <a:br>
              <a:rPr lang="es-AR" dirty="0"/>
            </a:br>
            <a:r>
              <a:rPr lang="es-AR" dirty="0"/>
              <a:t>de Salud </a:t>
            </a:r>
            <a:r>
              <a:rPr lang="es-AR" dirty="0" err="1"/>
              <a:t>Mentals</a:t>
            </a:r>
            <a:endParaRPr lang="es-AR" dirty="0"/>
          </a:p>
          <a:p>
            <a:pPr lvl="1" defTabSz="685800">
              <a:spcAft>
                <a:spcPts val="1200"/>
              </a:spcAft>
              <a:buFont typeface="Wingdings" panose="05000000000000000000" pitchFamily="2" charset="2"/>
              <a:buChar char="§"/>
            </a:pPr>
            <a:r>
              <a:rPr lang="es-ES" dirty="0"/>
              <a:t>Demostraciones de SUD de </a:t>
            </a:r>
            <a:br>
              <a:rPr lang="es-ES" dirty="0"/>
            </a:br>
            <a:r>
              <a:rPr lang="es-ES" dirty="0"/>
              <a:t>la Sección 1115</a:t>
            </a:r>
            <a:endParaRPr lang="en-US" dirty="0"/>
          </a:p>
          <a:p>
            <a:endParaRPr lang="en-US" dirty="0"/>
          </a:p>
        </p:txBody>
      </p:sp>
      <p:pic>
        <p:nvPicPr>
          <p:cNvPr id="8" name="Picture 7">
            <a:extLst>
              <a:ext uri="{FF2B5EF4-FFF2-40B4-BE49-F238E27FC236}">
                <a16:creationId xmlns:a16="http://schemas.microsoft.com/office/drawing/2014/main" id="{6258BA75-30A8-4CB0-8F3B-25F1BA8847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24925" y="2807827"/>
            <a:ext cx="4430766" cy="295384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86F46785-2430-45F6-806D-5F2410DB7CE3}"/>
              </a:ext>
            </a:extLst>
          </p:cNvPr>
          <p:cNvSpPr>
            <a:spLocks noGrp="1"/>
          </p:cNvSpPr>
          <p:nvPr>
            <p:ph type="sldNum" sz="quarter" idx="12"/>
          </p:nvPr>
        </p:nvSpPr>
        <p:spPr/>
        <p:txBody>
          <a:bodyPr/>
          <a:lstStyle/>
          <a:p>
            <a:fld id="{0B2D781D-8844-5940-92D1-06EF0A7F581E}" type="slidenum">
              <a:rPr lang="en-US" smtClean="0"/>
              <a:pPr/>
              <a:t>41</a:t>
            </a:fld>
            <a:endParaRPr lang="en-US" dirty="0"/>
          </a:p>
        </p:txBody>
      </p:sp>
      <p:sp>
        <p:nvSpPr>
          <p:cNvPr id="3" name="Footer Placeholder 2">
            <a:extLst>
              <a:ext uri="{FF2B5EF4-FFF2-40B4-BE49-F238E27FC236}">
                <a16:creationId xmlns:a16="http://schemas.microsoft.com/office/drawing/2014/main" id="{34285AE2-1967-4611-8515-1924CE624CAB}"/>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988C4197-AB34-4AC1-A1E4-6E4A65026656}"/>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68392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ABBE-016E-49C8-9B0D-7A16BD024ECB}"/>
              </a:ext>
            </a:extLst>
          </p:cNvPr>
          <p:cNvSpPr>
            <a:spLocks noGrp="1"/>
          </p:cNvSpPr>
          <p:nvPr>
            <p:ph type="title"/>
          </p:nvPr>
        </p:nvSpPr>
        <p:spPr/>
        <p:txBody>
          <a:bodyPr/>
          <a:lstStyle/>
          <a:p>
            <a:r>
              <a:rPr lang="es-AR" dirty="0"/>
              <a:t>Lección 3</a:t>
            </a:r>
          </a:p>
        </p:txBody>
      </p:sp>
      <p:sp>
        <p:nvSpPr>
          <p:cNvPr id="3" name="Text Placeholder 2">
            <a:extLst>
              <a:ext uri="{FF2B5EF4-FFF2-40B4-BE49-F238E27FC236}">
                <a16:creationId xmlns:a16="http://schemas.microsoft.com/office/drawing/2014/main" id="{4EAF2B90-A83A-4C60-9396-536D3C54D4C9}"/>
              </a:ext>
            </a:extLst>
          </p:cNvPr>
          <p:cNvSpPr>
            <a:spLocks noGrp="1"/>
          </p:cNvSpPr>
          <p:nvPr>
            <p:ph type="body" idx="1"/>
          </p:nvPr>
        </p:nvSpPr>
        <p:spPr/>
        <p:txBody>
          <a:bodyPr/>
          <a:lstStyle/>
          <a:p>
            <a:r>
              <a:rPr lang="es-ES" dirty="0"/>
              <a:t>Medicare y Medicaid (Consideraciones de </a:t>
            </a:r>
            <a:br>
              <a:rPr lang="es-ES" dirty="0"/>
            </a:br>
            <a:r>
              <a:rPr lang="es-ES" dirty="0"/>
              <a:t>doble elegibilidad</a:t>
            </a:r>
            <a:r>
              <a:rPr lang="en-US" dirty="0"/>
              <a:t>)</a:t>
            </a:r>
          </a:p>
        </p:txBody>
      </p:sp>
    </p:spTree>
    <p:custDataLst>
      <p:tags r:id="rId1"/>
    </p:custDataLst>
    <p:extLst>
      <p:ext uri="{BB962C8B-B14F-4D97-AF65-F5344CB8AC3E}">
        <p14:creationId xmlns:p14="http://schemas.microsoft.com/office/powerpoint/2010/main" val="290911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90-A69C-4D26-93A4-C984010F569F}"/>
              </a:ext>
            </a:extLst>
          </p:cNvPr>
          <p:cNvSpPr>
            <a:spLocks noGrp="1"/>
          </p:cNvSpPr>
          <p:nvPr>
            <p:ph type="title"/>
          </p:nvPr>
        </p:nvSpPr>
        <p:spPr/>
        <p:txBody>
          <a:bodyPr/>
          <a:lstStyle/>
          <a:p>
            <a:r>
              <a:rPr lang="es-ES" dirty="0"/>
              <a:t>Objetivos de la Lección 3</a:t>
            </a:r>
            <a:endParaRPr lang="en-US" dirty="0"/>
          </a:p>
        </p:txBody>
      </p:sp>
      <p:sp>
        <p:nvSpPr>
          <p:cNvPr id="6" name="Content Placeholder 5">
            <a:extLst>
              <a:ext uri="{FF2B5EF4-FFF2-40B4-BE49-F238E27FC236}">
                <a16:creationId xmlns:a16="http://schemas.microsoft.com/office/drawing/2014/main" id="{043BCE7A-59C3-4534-9D20-208C6BAED2D9}"/>
              </a:ext>
            </a:extLst>
          </p:cNvPr>
          <p:cNvSpPr>
            <a:spLocks noGrp="1"/>
          </p:cNvSpPr>
          <p:nvPr>
            <p:ph sz="quarter" idx="13"/>
          </p:nvPr>
        </p:nvSpPr>
        <p:spPr>
          <a:xfrm>
            <a:off x="1200150" y="1387983"/>
            <a:ext cx="9791700" cy="4667250"/>
          </a:xfrm>
        </p:spPr>
        <p:txBody>
          <a:bodyPr>
            <a:normAutofit/>
          </a:bodyPr>
          <a:lstStyle/>
          <a:p>
            <a:pPr marL="0" indent="0">
              <a:buNone/>
            </a:pPr>
            <a:r>
              <a:rPr lang="es-ES" b="1" dirty="0"/>
              <a:t>Al final de esta lección, usted podrá</a:t>
            </a:r>
            <a:r>
              <a:rPr lang="en-US" b="1" dirty="0"/>
              <a:t>:</a:t>
            </a:r>
          </a:p>
          <a:p>
            <a:pPr marL="548640"/>
            <a:r>
              <a:rPr lang="es-ES" sz="2400" dirty="0"/>
              <a:t>Explicar las diferencias entre Medicare y Medicaid</a:t>
            </a:r>
          </a:p>
          <a:p>
            <a:pPr marL="548640"/>
            <a:r>
              <a:rPr lang="es-ES" sz="2400" dirty="0"/>
              <a:t>Definir a los afiliados con doble elegibilidad</a:t>
            </a:r>
          </a:p>
          <a:p>
            <a:pPr marL="548640"/>
            <a:r>
              <a:rPr lang="es-ES" sz="2400" dirty="0"/>
              <a:t>Enumerar los Programas de Ahorro de Medicare y los requisitos mínimos federales para la elegibilidad</a:t>
            </a:r>
          </a:p>
          <a:p>
            <a:pPr marL="548640"/>
            <a:r>
              <a:rPr lang="es-ES" sz="2400" dirty="0"/>
              <a:t>Definir el Programa de Cuidado Integral para Ancianos (PACE, por sus siglas en inglés)</a:t>
            </a:r>
          </a:p>
          <a:p>
            <a:pPr marL="548640"/>
            <a:r>
              <a:rPr lang="es-ES" sz="2400" dirty="0"/>
              <a:t>Explicar el Período de Inscripción Especial (SEP, por sus siglas en inglés) de Ayuda Adicional, Doble Elegibilidad y Parcial Doble</a:t>
            </a:r>
            <a:endParaRPr lang="en-US" sz="2400" dirty="0"/>
          </a:p>
          <a:p>
            <a:endParaRPr lang="en-US" b="1" dirty="0"/>
          </a:p>
          <a:p>
            <a:pPr marL="0" indent="0">
              <a:buNone/>
            </a:pPr>
            <a:endParaRPr lang="en-US" dirty="0"/>
          </a:p>
        </p:txBody>
      </p:sp>
      <p:sp>
        <p:nvSpPr>
          <p:cNvPr id="5" name="Slide Number Placeholder 4">
            <a:extLst>
              <a:ext uri="{FF2B5EF4-FFF2-40B4-BE49-F238E27FC236}">
                <a16:creationId xmlns:a16="http://schemas.microsoft.com/office/drawing/2014/main" id="{ECC0425F-8C19-4EBD-8235-CC41C5265DE9}"/>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4" name="Footer Placeholder 3">
            <a:extLst>
              <a:ext uri="{FF2B5EF4-FFF2-40B4-BE49-F238E27FC236}">
                <a16:creationId xmlns:a16="http://schemas.microsoft.com/office/drawing/2014/main" id="{A653FBDF-F39B-4EBA-897F-64D6CDA59A94}"/>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(CHIP, por sus siglas en inglés)</a:t>
            </a:r>
            <a:endParaRPr lang="en-US" dirty="0"/>
          </a:p>
        </p:txBody>
      </p:sp>
      <p:sp>
        <p:nvSpPr>
          <p:cNvPr id="3" name="Date Placeholder 2">
            <a:extLst>
              <a:ext uri="{FF2B5EF4-FFF2-40B4-BE49-F238E27FC236}">
                <a16:creationId xmlns:a16="http://schemas.microsoft.com/office/drawing/2014/main" id="{6F0B38D4-5270-458C-B157-5D1D0AD5DDD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9883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s-ES" dirty="0"/>
              <a:t>¿En qué se diferencian Medicare y Medicaid?</a:t>
            </a:r>
            <a:endParaRPr lang="en-US" dirty="0"/>
          </a:p>
        </p:txBody>
      </p:sp>
      <p:graphicFrame>
        <p:nvGraphicFramePr>
          <p:cNvPr id="6" name="Content Placeholder 5" descr="Cuadro comparativo de Medicare y Medicaid"/>
          <p:cNvGraphicFramePr>
            <a:graphicFrameLocks noGrp="1"/>
          </p:cNvGraphicFramePr>
          <p:nvPr>
            <p:ph sz="quarter" idx="13"/>
            <p:extLst>
              <p:ext uri="{D42A27DB-BD31-4B8C-83A1-F6EECF244321}">
                <p14:modId xmlns:p14="http://schemas.microsoft.com/office/powerpoint/2010/main" val="3007536008"/>
              </p:ext>
            </p:extLst>
          </p:nvPr>
        </p:nvGraphicFramePr>
        <p:xfrm>
          <a:off x="908538" y="1352221"/>
          <a:ext cx="10374924" cy="4417803"/>
        </p:xfrm>
        <a:graphic>
          <a:graphicData uri="http://schemas.openxmlformats.org/drawingml/2006/table">
            <a:tbl>
              <a:tblPr firstRow="1" bandCol="1">
                <a:tableStyleId>{5FD0F851-EC5A-4D38-B0AD-8093EC10F338}</a:tableStyleId>
              </a:tblPr>
              <a:tblGrid>
                <a:gridCol w="5129977">
                  <a:extLst>
                    <a:ext uri="{9D8B030D-6E8A-4147-A177-3AD203B41FA5}">
                      <a16:colId xmlns:a16="http://schemas.microsoft.com/office/drawing/2014/main" val="739534147"/>
                    </a:ext>
                  </a:extLst>
                </a:gridCol>
                <a:gridCol w="5244947">
                  <a:extLst>
                    <a:ext uri="{9D8B030D-6E8A-4147-A177-3AD203B41FA5}">
                      <a16:colId xmlns:a16="http://schemas.microsoft.com/office/drawing/2014/main" val="2842691196"/>
                    </a:ext>
                  </a:extLst>
                </a:gridCol>
              </a:tblGrid>
              <a:tr h="487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cap="none" normalizeH="0" baseline="0" dirty="0">
                          <a:ln>
                            <a:noFill/>
                          </a:ln>
                          <a:solidFill>
                            <a:srgbClr val="00529B"/>
                          </a:solidFill>
                          <a:effectLst/>
                        </a:rPr>
                        <a:t>Medicare</a:t>
                      </a:r>
                      <a:endParaRPr kumimoji="0" lang="en-US" sz="2000" b="1" i="0" u="none" strike="noStrike" cap="none" normalizeH="0" baseline="0" dirty="0">
                        <a:ln>
                          <a:noFill/>
                        </a:ln>
                        <a:solidFill>
                          <a:srgbClr val="00529B"/>
                        </a:solidFill>
                        <a:effectLst/>
                        <a:latin typeface="+mn-lt"/>
                      </a:endParaRPr>
                    </a:p>
                  </a:txBody>
                  <a:tcPr marL="83556" marR="8355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normalizeH="0" baseline="0" dirty="0">
                          <a:ln>
                            <a:noFill/>
                          </a:ln>
                          <a:solidFill>
                            <a:srgbClr val="00529B"/>
                          </a:solidFill>
                          <a:effectLst/>
                        </a:rPr>
                        <a:t>Medicaid</a:t>
                      </a:r>
                      <a:endParaRPr kumimoji="0" lang="en-US" sz="2000" b="1" i="0" u="none" strike="noStrike" kern="1200" cap="none" normalizeH="0" baseline="0" dirty="0">
                        <a:ln>
                          <a:noFill/>
                        </a:ln>
                        <a:solidFill>
                          <a:srgbClr val="00529B"/>
                        </a:solidFill>
                        <a:effectLst/>
                        <a:latin typeface="+mn-lt"/>
                        <a:ea typeface="+mn-ea"/>
                        <a:cs typeface="+mn-cs"/>
                      </a:endParaRPr>
                    </a:p>
                  </a:txBody>
                  <a:tcPr marL="83556" marR="83556"/>
                </a:tc>
                <a:extLst>
                  <a:ext uri="{0D108BD9-81ED-4DB2-BD59-A6C34878D82A}">
                    <a16:rowId xmlns:a16="http://schemas.microsoft.com/office/drawing/2014/main" val="1842395769"/>
                  </a:ext>
                </a:extLst>
              </a:tr>
              <a:tr h="5384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Programa nacional que es el mismo en todos los estados</a:t>
                      </a:r>
                      <a:endParaRPr lang="en-US" sz="2000" dirty="0">
                        <a:solidFill>
                          <a:srgbClr val="00529B"/>
                        </a:solidFill>
                      </a:endParaRPr>
                    </a:p>
                  </a:txBody>
                  <a:tcPr marL="83556" marR="83556">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Programas estatales que varían entre estados</a:t>
                      </a:r>
                      <a:endParaRPr lang="en-US" sz="2000" dirty="0">
                        <a:solidFill>
                          <a:srgbClr val="00529B"/>
                        </a:solidFill>
                      </a:endParaRPr>
                    </a:p>
                  </a:txBody>
                  <a:tcPr marL="83556" marR="83556">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392507969"/>
                  </a:ext>
                </a:extLst>
              </a:tr>
              <a:tr h="76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kern="1200" noProof="0" dirty="0">
                          <a:solidFill>
                            <a:srgbClr val="00529B"/>
                          </a:solidFill>
                        </a:rPr>
                        <a:t>El gobierno federal administra</a:t>
                      </a:r>
                      <a:endParaRPr lang="es-AR" sz="2000" noProof="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Los gobiernos estatales administran dentro de las reglas federales (asociación federal/estatal</a:t>
                      </a:r>
                      <a:r>
                        <a:rPr lang="en-US" sz="2000" kern="1200" dirty="0">
                          <a:solidFill>
                            <a:srgbClr val="00529B"/>
                          </a:solidFill>
                        </a:rPr>
                        <a:t>) </a:t>
                      </a:r>
                      <a:endParaRPr lang="en-US" sz="2000" dirty="0">
                        <a:solidFill>
                          <a:srgbClr val="00529B"/>
                        </a:solidFill>
                      </a:endParaRPr>
                    </a:p>
                  </a:txBody>
                  <a:tcPr marL="83556" marR="83556">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684359268"/>
                  </a:ext>
                </a:extLst>
              </a:tr>
              <a:tr h="890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Los factores de elegibilidad incluyen edad, discapacidad o un diagnóstico de enfermedad renal en etapa terminal (ESRD, por sus siglas en inglés)</a:t>
                      </a:r>
                      <a:endParaRPr lang="en-US" sz="200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Los factores de elegibilidad incluyen ingresos y recursos limitados y otros requisitos no financieros</a:t>
                      </a:r>
                      <a:endParaRPr lang="en-US" sz="2000" dirty="0">
                        <a:solidFill>
                          <a:srgbClr val="00529B"/>
                        </a:solidFill>
                      </a:endParaRPr>
                    </a:p>
                  </a:txBody>
                  <a:tcPr marL="83556" marR="83556">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3148226929"/>
                  </a:ext>
                </a:extLst>
              </a:tr>
              <a:tr h="1156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Pagador principal de la nación de servicios hospitalarios para ancianos y personas </a:t>
                      </a:r>
                      <a:br>
                        <a:rPr lang="es-ES" sz="2000" kern="1200" dirty="0">
                          <a:solidFill>
                            <a:srgbClr val="00529B"/>
                          </a:solidFill>
                        </a:rPr>
                      </a:br>
                      <a:r>
                        <a:rPr lang="es-ES" sz="2000" kern="1200" dirty="0">
                          <a:solidFill>
                            <a:srgbClr val="00529B"/>
                          </a:solidFill>
                        </a:rPr>
                        <a:t>con ESRD</a:t>
                      </a:r>
                      <a:endParaRPr lang="en-US" sz="200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kern="1200" dirty="0">
                          <a:solidFill>
                            <a:srgbClr val="00529B"/>
                          </a:solidFill>
                        </a:rPr>
                        <a:t>El pagador público principal de la nación de servicios de salud mental y atención a largo plazo; cubre el 42% de todos los partos</a:t>
                      </a:r>
                      <a:endParaRPr lang="en-US" sz="2000" dirty="0">
                        <a:solidFill>
                          <a:srgbClr val="00529B"/>
                        </a:solidFill>
                      </a:endParaRPr>
                    </a:p>
                  </a:txBody>
                  <a:tcPr marL="83556" marR="83556">
                    <a:lnT w="12700" cap="flat" cmpd="sng" algn="ctr">
                      <a:solidFill>
                        <a:schemeClr val="accent5">
                          <a:lumMod val="20000"/>
                          <a:lumOff val="80000"/>
                        </a:schemeClr>
                      </a:solidFill>
                      <a:prstDash val="solid"/>
                      <a:round/>
                      <a:headEnd type="none" w="med" len="med"/>
                      <a:tailEnd type="none" w="med" len="med"/>
                    </a:lnT>
                  </a:tcPr>
                </a:tc>
                <a:extLst>
                  <a:ext uri="{0D108BD9-81ED-4DB2-BD59-A6C34878D82A}">
                    <a16:rowId xmlns:a16="http://schemas.microsoft.com/office/drawing/2014/main" val="2702846602"/>
                  </a:ext>
                </a:extLst>
              </a:tr>
            </a:tbl>
          </a:graphicData>
        </a:graphic>
      </p:graphicFrame>
      <p:sp>
        <p:nvSpPr>
          <p:cNvPr id="5" name="Slide Number Placeholder 4">
            <a:extLst>
              <a:ext uri="{FF2B5EF4-FFF2-40B4-BE49-F238E27FC236}">
                <a16:creationId xmlns:a16="http://schemas.microsoft.com/office/drawing/2014/main" id="{DFC4656C-D4EC-4730-B456-0AF65B4AC74A}"/>
              </a:ext>
            </a:extLst>
          </p:cNvPr>
          <p:cNvSpPr>
            <a:spLocks noGrp="1"/>
          </p:cNvSpPr>
          <p:nvPr>
            <p:ph type="sldNum" sz="quarter" idx="12"/>
          </p:nvPr>
        </p:nvSpPr>
        <p:spPr/>
        <p:txBody>
          <a:bodyPr/>
          <a:lstStyle/>
          <a:p>
            <a:fld id="{0B2D781D-8844-5940-92D1-06EF0A7F581E}" type="slidenum">
              <a:rPr lang="en-US" smtClean="0"/>
              <a:pPr/>
              <a:t>44</a:t>
            </a:fld>
            <a:endParaRPr lang="en-US" dirty="0"/>
          </a:p>
        </p:txBody>
      </p:sp>
      <p:sp>
        <p:nvSpPr>
          <p:cNvPr id="4" name="Footer Placeholder 3"/>
          <p:cNvSpPr>
            <a:spLocks noGrp="1"/>
          </p:cNvSpPr>
          <p:nvPr>
            <p:ph type="ftr" sz="quarter" idx="11"/>
          </p:nvPr>
        </p:nvSpPr>
        <p:spPr>
          <a:xfrm>
            <a:off x="3810000" y="6400800"/>
            <a:ext cx="4572000" cy="365125"/>
          </a:xfrm>
        </p:spPr>
        <p:txBody>
          <a:bodyPr/>
          <a:lstStyle/>
          <a:p>
            <a:r>
              <a:rPr lang="es-ES" dirty="0"/>
              <a:t>Medicaid y el Programa de Seguro Médico para Niños (CHIP, por sus siglas en inglés)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lstStyle/>
          <a:p>
            <a:r>
              <a:rPr lang="es-ES" dirty="0"/>
              <a:t>Afiliados de Medicare y Medicaid: "doble elegibilidad"</a:t>
            </a:r>
            <a:endParaRPr lang="en-US"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1200150" y="1372229"/>
            <a:ext cx="9791700" cy="4667250"/>
          </a:xfrm>
        </p:spPr>
        <p:txBody>
          <a:bodyPr>
            <a:noAutofit/>
          </a:bodyPr>
          <a:lstStyle/>
          <a:p>
            <a:pPr lvl="0" indent="-273050" defTabSz="685800"/>
            <a:r>
              <a:rPr lang="es-ES" sz="2400" dirty="0"/>
              <a:t>12.3 millones de personas a nivel nacional</a:t>
            </a:r>
          </a:p>
          <a:p>
            <a:pPr lvl="0" indent="-273050" defTabSz="685800"/>
            <a:r>
              <a:rPr lang="es-ES" sz="2400" dirty="0"/>
              <a:t>Personas con Medicare que obtienen beneficios completos de Medicaid (doble completo) y personas con Medicare que reciben ayuda con los costos de Medicare (doble parcial)</a:t>
            </a:r>
          </a:p>
          <a:p>
            <a:pPr lvl="0" indent="-273050" defTabSz="685800"/>
            <a:r>
              <a:rPr lang="es-ES" sz="2400" dirty="0"/>
              <a:t>Los programas de ahorros de Medicare ayudan a pagar las primas de Medicare y, a veces, los costos de bolsillo</a:t>
            </a:r>
          </a:p>
          <a:p>
            <a:pPr lvl="0" indent="-273050" defTabSz="685800"/>
            <a:r>
              <a:rPr lang="es-ES" sz="2400" dirty="0"/>
              <a:t>Para las personas con doble elegibilidad con Medicaid completo, Medicare paga primero y Medicaid paga segundo por la atención que cubren tanto Medicare como Medicaid</a:t>
            </a:r>
            <a:endParaRPr lang="en-US" sz="2400" dirty="0"/>
          </a:p>
          <a:p>
            <a:pPr marL="548640"/>
            <a:endParaRPr lang="en-US" sz="2000" dirty="0"/>
          </a:p>
        </p:txBody>
      </p:sp>
      <p:sp>
        <p:nvSpPr>
          <p:cNvPr id="4" name="Slide Number Placeholder 3">
            <a:extLst>
              <a:ext uri="{FF2B5EF4-FFF2-40B4-BE49-F238E27FC236}">
                <a16:creationId xmlns:a16="http://schemas.microsoft.com/office/drawing/2014/main" id="{538B1A23-DF6E-45B5-90A8-4E926BCC923C}"/>
              </a:ext>
            </a:extLst>
          </p:cNvPr>
          <p:cNvSpPr>
            <a:spLocks noGrp="1"/>
          </p:cNvSpPr>
          <p:nvPr>
            <p:ph type="sldNum" sz="quarter" idx="12"/>
          </p:nvPr>
        </p:nvSpPr>
        <p:spPr/>
        <p:txBody>
          <a:bodyPr/>
          <a:lstStyle/>
          <a:p>
            <a:fld id="{0B2D781D-8844-5940-92D1-06EF0A7F581E}" type="slidenum">
              <a:rPr lang="en-US" smtClean="0"/>
              <a:pPr/>
              <a:t>45</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a:t>Programas de ahorro de Medicare</a:t>
            </a:r>
          </a:p>
        </p:txBody>
      </p:sp>
      <p:sp>
        <p:nvSpPr>
          <p:cNvPr id="6" name="Types" descr="Etiqueta ovalada con la etiqueta: Tipos de programa. El óvalo está rodeado por cuatro cuadros.">
            <a:extLst>
              <a:ext uri="{FF2B5EF4-FFF2-40B4-BE49-F238E27FC236}">
                <a16:creationId xmlns:a16="http://schemas.microsoft.com/office/drawing/2014/main" id="{D54F2800-C4FA-459A-B38F-004461AEE149}"/>
              </a:ext>
            </a:extLst>
          </p:cNvPr>
          <p:cNvSpPr/>
          <p:nvPr/>
        </p:nvSpPr>
        <p:spPr>
          <a:xfrm>
            <a:off x="4633359" y="2264029"/>
            <a:ext cx="3006694" cy="1846077"/>
          </a:xfrm>
          <a:prstGeom prst="ellipse">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2400" b="1" dirty="0">
                <a:solidFill>
                  <a:schemeClr val="accent1">
                    <a:lumMod val="50000"/>
                  </a:schemeClr>
                </a:solidFill>
              </a:rPr>
              <a:t>Tipos de</a:t>
            </a:r>
          </a:p>
          <a:p>
            <a:pPr algn="ctr"/>
            <a:r>
              <a:rPr lang="es-AR" sz="2400" b="1" dirty="0">
                <a:solidFill>
                  <a:schemeClr val="accent1">
                    <a:lumMod val="50000"/>
                  </a:schemeClr>
                </a:solidFill>
              </a:rPr>
              <a:t>programa</a:t>
            </a:r>
          </a:p>
        </p:txBody>
      </p:sp>
      <p:sp>
        <p:nvSpPr>
          <p:cNvPr id="16" name="QMB" descr="Cuadro 1 con la etiqueta: QMB&#10;Beneficiario Calificado de Medicare*&#10;">
            <a:extLst>
              <a:ext uri="{FF2B5EF4-FFF2-40B4-BE49-F238E27FC236}">
                <a16:creationId xmlns:a16="http://schemas.microsoft.com/office/drawing/2014/main" id="{E2BD20E5-0F9F-4267-9151-BCB05D72AC9D}"/>
              </a:ext>
            </a:extLst>
          </p:cNvPr>
          <p:cNvSpPr/>
          <p:nvPr/>
        </p:nvSpPr>
        <p:spPr>
          <a:xfrm>
            <a:off x="1602339" y="1200324"/>
            <a:ext cx="3755474" cy="164592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274320" rtlCol="0" anchor="ctr"/>
          <a:lstStyle/>
          <a:p>
            <a:pPr algn="ctr" defTabSz="685800">
              <a:spcBef>
                <a:spcPts val="600"/>
              </a:spcBef>
              <a:buNone/>
            </a:pPr>
            <a:r>
              <a:rPr lang="en-US" sz="2400" b="1" dirty="0">
                <a:solidFill>
                  <a:srgbClr val="00529B"/>
                </a:solidFill>
                <a:latin typeface="Arial" panose="020B0604020202020204" pitchFamily="34" charset="0"/>
                <a:cs typeface="Arial" panose="020B0604020202020204" pitchFamily="34" charset="0"/>
              </a:rPr>
              <a:t>QMB</a:t>
            </a:r>
            <a:br>
              <a:rPr lang="en-US" sz="2400" b="1" dirty="0">
                <a:solidFill>
                  <a:srgbClr val="00529B"/>
                </a:solidFill>
                <a:latin typeface="Arial" panose="020B0604020202020204" pitchFamily="34" charset="0"/>
                <a:cs typeface="Arial" panose="020B0604020202020204" pitchFamily="34" charset="0"/>
              </a:rPr>
            </a:br>
            <a:r>
              <a:rPr lang="en-US" sz="2400" dirty="0" err="1">
                <a:solidFill>
                  <a:srgbClr val="00529B"/>
                </a:solidFill>
                <a:latin typeface="Arial" panose="020B0604020202020204" pitchFamily="34" charset="0"/>
                <a:cs typeface="Arial" panose="020B0604020202020204" pitchFamily="34" charset="0"/>
              </a:rPr>
              <a:t>Beneficiario</a:t>
            </a:r>
            <a:r>
              <a:rPr lang="en-US" sz="240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Calificado</a:t>
            </a:r>
            <a:r>
              <a:rPr lang="en-US" sz="2400" dirty="0">
                <a:solidFill>
                  <a:srgbClr val="00529B"/>
                </a:solidFill>
                <a:latin typeface="Arial" panose="020B0604020202020204" pitchFamily="34" charset="0"/>
                <a:cs typeface="Arial" panose="020B0604020202020204" pitchFamily="34" charset="0"/>
              </a:rPr>
              <a:t> de Medicare*</a:t>
            </a:r>
          </a:p>
        </p:txBody>
      </p:sp>
      <p:sp>
        <p:nvSpPr>
          <p:cNvPr id="17" name="SLMB" descr="Cuadro 2 con la etiqueta: SLMB Beneficiario de Bajos Ingresos Específico de Medicare*&#10; &#10;">
            <a:extLst>
              <a:ext uri="{FF2B5EF4-FFF2-40B4-BE49-F238E27FC236}">
                <a16:creationId xmlns:a16="http://schemas.microsoft.com/office/drawing/2014/main" id="{5AFD31FA-E842-48C0-B32C-D91A0A5D9723}"/>
              </a:ext>
            </a:extLst>
          </p:cNvPr>
          <p:cNvSpPr/>
          <p:nvPr/>
        </p:nvSpPr>
        <p:spPr>
          <a:xfrm>
            <a:off x="6888115" y="1200324"/>
            <a:ext cx="3755474" cy="164592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182880" bIns="365760" rtlCol="0" anchor="ctr"/>
          <a:lstStyle/>
          <a:p>
            <a:pPr lvl="0" algn="ctr" defTabSz="685800">
              <a:spcBef>
                <a:spcPts val="1200"/>
              </a:spcBef>
            </a:pPr>
            <a:endParaRPr lang="en-US" sz="1000" b="1" dirty="0">
              <a:solidFill>
                <a:srgbClr val="00529B"/>
              </a:solidFill>
              <a:latin typeface="Arial" panose="020B0604020202020204" pitchFamily="34" charset="0"/>
              <a:cs typeface="Arial" panose="020B0604020202020204" pitchFamily="34" charset="0"/>
            </a:endParaRPr>
          </a:p>
          <a:p>
            <a:pPr lvl="0" algn="ctr" defTabSz="685800">
              <a:spcBef>
                <a:spcPts val="1200"/>
              </a:spcBef>
            </a:pPr>
            <a:r>
              <a:rPr lang="en-US" sz="2400" b="1" dirty="0">
                <a:solidFill>
                  <a:srgbClr val="00529B"/>
                </a:solidFill>
                <a:latin typeface="Arial" panose="020B0604020202020204" pitchFamily="34" charset="0"/>
                <a:cs typeface="Arial" panose="020B0604020202020204" pitchFamily="34" charset="0"/>
              </a:rPr>
              <a:t>SLMB </a:t>
            </a:r>
            <a:br>
              <a:rPr lang="en-US" sz="2400" b="1" dirty="0">
                <a:solidFill>
                  <a:srgbClr val="00529B"/>
                </a:solidFill>
                <a:latin typeface="Arial" panose="020B0604020202020204" pitchFamily="34" charset="0"/>
                <a:cs typeface="Arial" panose="020B0604020202020204" pitchFamily="34" charset="0"/>
              </a:rPr>
            </a:br>
            <a:r>
              <a:rPr lang="es-ES" sz="2400" dirty="0">
                <a:solidFill>
                  <a:srgbClr val="00529B"/>
                </a:solidFill>
                <a:latin typeface="Arial" panose="020B0604020202020204" pitchFamily="34" charset="0"/>
                <a:cs typeface="Arial" panose="020B0604020202020204" pitchFamily="34" charset="0"/>
              </a:rPr>
              <a:t>Beneficiario de Bajos Ingresos Específico de Medicare*</a:t>
            </a:r>
          </a:p>
        </p:txBody>
      </p:sp>
      <p:sp>
        <p:nvSpPr>
          <p:cNvPr id="18" name="QI" descr="Cuadro 3 con la etiqueta: QI&#10;Personas Calificadas* &#10;">
            <a:extLst>
              <a:ext uri="{FF2B5EF4-FFF2-40B4-BE49-F238E27FC236}">
                <a16:creationId xmlns:a16="http://schemas.microsoft.com/office/drawing/2014/main" id="{E438CC0C-FB83-44CA-B7FE-7057AED9F5DE}"/>
              </a:ext>
            </a:extLst>
          </p:cNvPr>
          <p:cNvSpPr/>
          <p:nvPr/>
        </p:nvSpPr>
        <p:spPr>
          <a:xfrm>
            <a:off x="1602339" y="3527890"/>
            <a:ext cx="3755474" cy="1645920"/>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bIns="457200" rtlCol="0" anchor="ctr"/>
          <a:lstStyle/>
          <a:p>
            <a:pPr algn="ctr" defTabSz="685800">
              <a:spcBef>
                <a:spcPts val="600"/>
              </a:spcBef>
            </a:pPr>
            <a:r>
              <a:rPr lang="en-US" sz="2400" b="1" dirty="0">
                <a:solidFill>
                  <a:srgbClr val="00529B"/>
                </a:solidFill>
                <a:latin typeface="Arial" panose="020B0604020202020204" pitchFamily="34" charset="0"/>
                <a:cs typeface="Arial" panose="020B0604020202020204" pitchFamily="34" charset="0"/>
              </a:rPr>
              <a:t>QI</a:t>
            </a:r>
            <a:br>
              <a:rPr lang="en-US" sz="2400" b="1"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Personas </a:t>
            </a:r>
            <a:r>
              <a:rPr lang="en-US" sz="2400" dirty="0" err="1">
                <a:solidFill>
                  <a:srgbClr val="00529B"/>
                </a:solidFill>
                <a:latin typeface="Arial" panose="020B0604020202020204" pitchFamily="34" charset="0"/>
                <a:cs typeface="Arial" panose="020B0604020202020204" pitchFamily="34" charset="0"/>
              </a:rPr>
              <a:t>Calificadas</a:t>
            </a:r>
            <a:r>
              <a:rPr lang="en-US" sz="2400" dirty="0">
                <a:solidFill>
                  <a:srgbClr val="00529B"/>
                </a:solidFill>
                <a:latin typeface="Arial" panose="020B0604020202020204" pitchFamily="34" charset="0"/>
                <a:cs typeface="Arial" panose="020B0604020202020204" pitchFamily="34" charset="0"/>
              </a:rPr>
              <a:t>*</a:t>
            </a:r>
          </a:p>
        </p:txBody>
      </p:sp>
      <p:sp>
        <p:nvSpPr>
          <p:cNvPr id="19" name="QDWI" descr="Cuadro 4 con la etiqueta: QDWI Personas Discapacitadas y Trabajadores Calificados &#10;">
            <a:extLst>
              <a:ext uri="{FF2B5EF4-FFF2-40B4-BE49-F238E27FC236}">
                <a16:creationId xmlns:a16="http://schemas.microsoft.com/office/drawing/2014/main" id="{4DB9CC62-C276-4837-A2B5-D2E30865A958}"/>
              </a:ext>
            </a:extLst>
          </p:cNvPr>
          <p:cNvSpPr/>
          <p:nvPr/>
        </p:nvSpPr>
        <p:spPr>
          <a:xfrm>
            <a:off x="6888115" y="3527890"/>
            <a:ext cx="3755474" cy="1645920"/>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274320" rtlCol="0" anchor="ctr"/>
          <a:lstStyle/>
          <a:p>
            <a:pPr lvl="0" algn="ctr" defTabSz="685800"/>
            <a:endParaRPr lang="en-US" sz="1200" b="1" dirty="0">
              <a:solidFill>
                <a:srgbClr val="00529B"/>
              </a:solidFill>
              <a:latin typeface="Arial" panose="020B0604020202020204" pitchFamily="34" charset="0"/>
              <a:cs typeface="Arial" panose="020B0604020202020204" pitchFamily="34" charset="0"/>
            </a:endParaRPr>
          </a:p>
          <a:p>
            <a:pPr lvl="0" algn="ctr" defTabSz="685800"/>
            <a:r>
              <a:rPr lang="en-US" sz="2400" b="1" dirty="0">
                <a:solidFill>
                  <a:srgbClr val="00529B"/>
                </a:solidFill>
                <a:latin typeface="Arial" panose="020B0604020202020204" pitchFamily="34" charset="0"/>
                <a:cs typeface="Arial" panose="020B0604020202020204" pitchFamily="34" charset="0"/>
              </a:rPr>
              <a:t>QDWI</a:t>
            </a:r>
            <a:br>
              <a:rPr lang="en-US" sz="2400" b="1" dirty="0">
                <a:solidFill>
                  <a:srgbClr val="00529B"/>
                </a:solidFill>
                <a:latin typeface="Arial" panose="020B0604020202020204" pitchFamily="34" charset="0"/>
                <a:cs typeface="Arial" panose="020B0604020202020204" pitchFamily="34" charset="0"/>
              </a:rPr>
            </a:br>
            <a:r>
              <a:rPr lang="es-ES" sz="2400" dirty="0">
                <a:solidFill>
                  <a:srgbClr val="00529B"/>
                </a:solidFill>
                <a:latin typeface="Arial" panose="020B0604020202020204" pitchFamily="34" charset="0"/>
                <a:cs typeface="Arial" panose="020B0604020202020204" pitchFamily="34" charset="0"/>
              </a:rPr>
              <a:t>Personas Discapacitadas y Trabajadores Calificado</a:t>
            </a:r>
            <a:r>
              <a:rPr lang="en-US" sz="2400" dirty="0">
                <a:solidFill>
                  <a:srgbClr val="00529B"/>
                </a:solidFill>
                <a:latin typeface="Arial" panose="020B0604020202020204" pitchFamily="34" charset="0"/>
                <a:cs typeface="Arial" panose="020B0604020202020204" pitchFamily="34" charset="0"/>
              </a:rPr>
              <a:t>s </a:t>
            </a:r>
          </a:p>
        </p:txBody>
      </p:sp>
      <p:cxnSp>
        <p:nvCxnSpPr>
          <p:cNvPr id="11" name="Straight Connector 10">
            <a:extLst>
              <a:ext uri="{FF2B5EF4-FFF2-40B4-BE49-F238E27FC236}">
                <a16:creationId xmlns:a16="http://schemas.microsoft.com/office/drawing/2014/main" id="{A308FD63-A28C-4760-A20A-A46E488608A2}"/>
              </a:ext>
              <a:ext uri="{C183D7F6-B498-43B3-948B-1728B52AA6E4}">
                <adec:decorative xmlns:adec="http://schemas.microsoft.com/office/drawing/2017/decorative" val="1"/>
              </a:ext>
            </a:extLst>
          </p:cNvPr>
          <p:cNvCxnSpPr/>
          <p:nvPr/>
        </p:nvCxnSpPr>
        <p:spPr>
          <a:xfrm flipV="1">
            <a:off x="1602339" y="5539831"/>
            <a:ext cx="9041250" cy="15753"/>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4" descr="Footnote: Automatically qualify for Extra Help for Part D"/>
          <p:cNvSpPr>
            <a:spLocks noGrp="1"/>
          </p:cNvSpPr>
          <p:nvPr>
            <p:ph sz="quarter" idx="13"/>
          </p:nvPr>
        </p:nvSpPr>
        <p:spPr>
          <a:xfrm>
            <a:off x="1200150" y="5646617"/>
            <a:ext cx="9791700" cy="456199"/>
          </a:xfrm>
        </p:spPr>
        <p:txBody>
          <a:bodyPr>
            <a:normAutofit/>
          </a:bodyPr>
          <a:lstStyle/>
          <a:p>
            <a:pPr marL="684213" lvl="0" indent="-338138" defTabSz="685800">
              <a:lnSpc>
                <a:spcPct val="100000"/>
              </a:lnSpc>
              <a:spcBef>
                <a:spcPts val="600"/>
              </a:spcBef>
              <a:buNone/>
            </a:pPr>
            <a:r>
              <a:rPr lang="en-US" sz="1700" dirty="0"/>
              <a:t>*</a:t>
            </a:r>
            <a:r>
              <a:rPr lang="es-ES" sz="1700" dirty="0"/>
              <a:t>Automáticamente califican para la Ayuda Adicional para la Parte D</a:t>
            </a:r>
            <a:endParaRPr lang="en-US" dirty="0"/>
          </a:p>
        </p:txBody>
      </p:sp>
      <p:sp>
        <p:nvSpPr>
          <p:cNvPr id="8" name="Slide Number Placeholder 7">
            <a:extLst>
              <a:ext uri="{FF2B5EF4-FFF2-40B4-BE49-F238E27FC236}">
                <a16:creationId xmlns:a16="http://schemas.microsoft.com/office/drawing/2014/main" id="{D1B46A60-0AEE-4518-96C2-846C39577DEF}"/>
              </a:ext>
            </a:extLst>
          </p:cNvPr>
          <p:cNvSpPr>
            <a:spLocks noGrp="1"/>
          </p:cNvSpPr>
          <p:nvPr>
            <p:ph type="sldNum" sz="quarter" idx="12"/>
          </p:nvPr>
        </p:nvSpPr>
        <p:spPr/>
        <p:txBody>
          <a:bodyPr/>
          <a:lstStyle/>
          <a:p>
            <a:fld id="{0B2D781D-8844-5940-92D1-06EF0A7F581E}" type="slidenum">
              <a:rPr lang="en-US" smtClean="0"/>
              <a:pPr/>
              <a:t>46</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74232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AR" sz="2800" dirty="0"/>
              <a:t>Requisitos mínimos federales de elegibilidad para </a:t>
            </a:r>
            <a:br>
              <a:rPr lang="es-AR" sz="2800" dirty="0"/>
            </a:br>
            <a:r>
              <a:rPr lang="es-AR" sz="2800" dirty="0"/>
              <a:t>programas de ahorro Medicaid en 2023</a:t>
            </a:r>
          </a:p>
        </p:txBody>
      </p:sp>
      <p:graphicFrame>
        <p:nvGraphicFramePr>
          <p:cNvPr id="6" name="Content Placeholder 7" descr="Si califica para el programa Beneficiario Calificado de Medicare (QMB, por sus siglas en inglés), recibirá ayuda para pagar las primas, los deducibles, copagos y coseguros de la Parte A y la Parte B. Para calificar para QMB debe ser elegible para Medicare Parte A y tener un ingreso que no supere el 100 % del nivel federal de pobreza (FPL, por sus siglas en inglés). Esto entrará en vigencia el primer mes después del mes en que se apruebe la elegibilidad para QMB. La elegibilidad no es retroactiva. Para calificar para el programa de Beneficiarios de Bajos Ingresos de Medicare (SLMB, por sus siglas en inglés), debe ser elegible para Medicare Parte A y tener un ingreso que sea al menos del 100 %, pero que no exceda el 120 %, del nivel federal de pobreza (FPL, por sus siglas en inglés). Si califica para SLMB, recibirá ayuda para pagar la prima de la Parte B. Para calificar para el programa Personas Calificadas (QI), que recibe financiación completa a nivel federal, debe ser elegible para Medicare Parte A y tener un ingreso que no supere el 135 % del nivel federal de pobreza (FPL, por sus siglas en inglés).&#10;Si califica para QI, y aún hay fondos disponibles en su estado, recibirá ayuda para pagar la prima de la Parte B. El congreso asignó únicamente una cantidad limitada de fondos para cada estado.&#10;Para calificar para el programa de Personas Discapacitadas y Empleados Calificados (QDWI, por sus siglas en inglés), debe tener derecho a Medicare Parte A debido a la pérdida de la Parte A basada en discapacidad por ingresos que se excedían del trabajo sustancial y lucrativo (SGA, por sus siglas en inglés); debe tener un ingreso no mayor al 200 % del FPL y recursos que no superen en dos veces el máximo para el SSI; y no debe ser elegible para Medicaid. Si califica, recibirá ayuda para pagar las primas de la Parte A; los estados pueden cobrarle primas si su ingreso es entre el 150 % y el 200 % del FPL."/>
          <p:cNvGraphicFramePr>
            <a:graphicFrameLocks noGrp="1"/>
          </p:cNvGraphicFramePr>
          <p:nvPr>
            <p:ph idx="4294967295"/>
            <p:extLst>
              <p:ext uri="{D42A27DB-BD31-4B8C-83A1-F6EECF244321}">
                <p14:modId xmlns:p14="http://schemas.microsoft.com/office/powerpoint/2010/main" val="23294987"/>
              </p:ext>
            </p:extLst>
          </p:nvPr>
        </p:nvGraphicFramePr>
        <p:xfrm>
          <a:off x="330729" y="1130219"/>
          <a:ext cx="11680458" cy="5257970"/>
        </p:xfrm>
        <a:graphic>
          <a:graphicData uri="http://schemas.openxmlformats.org/drawingml/2006/table">
            <a:tbl>
              <a:tblPr firstRow="1" bandRow="1">
                <a:tableStyleId>{5FD0F851-EC5A-4D38-B0AD-8093EC10F338}</a:tableStyleId>
              </a:tblPr>
              <a:tblGrid>
                <a:gridCol w="3264878">
                  <a:extLst>
                    <a:ext uri="{9D8B030D-6E8A-4147-A177-3AD203B41FA5}">
                      <a16:colId xmlns:a16="http://schemas.microsoft.com/office/drawing/2014/main" val="20000"/>
                    </a:ext>
                  </a:extLst>
                </a:gridCol>
                <a:gridCol w="2200340">
                  <a:extLst>
                    <a:ext uri="{9D8B030D-6E8A-4147-A177-3AD203B41FA5}">
                      <a16:colId xmlns:a16="http://schemas.microsoft.com/office/drawing/2014/main" val="20001"/>
                    </a:ext>
                  </a:extLst>
                </a:gridCol>
                <a:gridCol w="2449151">
                  <a:extLst>
                    <a:ext uri="{9D8B030D-6E8A-4147-A177-3AD203B41FA5}">
                      <a16:colId xmlns:a16="http://schemas.microsoft.com/office/drawing/2014/main" val="20002"/>
                    </a:ext>
                  </a:extLst>
                </a:gridCol>
                <a:gridCol w="3766089">
                  <a:extLst>
                    <a:ext uri="{9D8B030D-6E8A-4147-A177-3AD203B41FA5}">
                      <a16:colId xmlns:a16="http://schemas.microsoft.com/office/drawing/2014/main" val="20003"/>
                    </a:ext>
                  </a:extLst>
                </a:gridCol>
              </a:tblGrid>
              <a:tr h="1021250">
                <a:tc>
                  <a:txBody>
                    <a:bodyPr/>
                    <a:lstStyle/>
                    <a:p>
                      <a:pPr algn="ctr">
                        <a:lnSpc>
                          <a:spcPts val="2100"/>
                        </a:lnSpc>
                      </a:pPr>
                      <a:r>
                        <a:rPr lang="es-AR" sz="2000" noProof="0" dirty="0">
                          <a:solidFill>
                            <a:srgbClr val="00529B"/>
                          </a:solidFill>
                        </a:rPr>
                        <a:t>Programa de Ahorros </a:t>
                      </a:r>
                      <a:br>
                        <a:rPr lang="es-AR" sz="2000" noProof="0" dirty="0">
                          <a:solidFill>
                            <a:srgbClr val="00529B"/>
                          </a:solidFill>
                        </a:rPr>
                      </a:br>
                      <a:r>
                        <a:rPr lang="es-AR" sz="2000" noProof="0" dirty="0">
                          <a:solidFill>
                            <a:srgbClr val="00529B"/>
                          </a:solidFill>
                        </a:rPr>
                        <a:t>de Medicare </a:t>
                      </a:r>
                    </a:p>
                  </a:txBody>
                  <a:tcPr marL="75377" marR="75377" marT="34290" marB="34290"/>
                </a:tc>
                <a:tc>
                  <a:txBody>
                    <a:bodyPr/>
                    <a:lstStyle/>
                    <a:p>
                      <a:pPr algn="ctr">
                        <a:lnSpc>
                          <a:spcPts val="2100"/>
                        </a:lnSpc>
                      </a:pPr>
                      <a:r>
                        <a:rPr lang="es-ES" sz="2000" dirty="0">
                          <a:solidFill>
                            <a:srgbClr val="00529B"/>
                          </a:solidFill>
                        </a:rPr>
                        <a:t>Límite de ingresos mensuales </a:t>
                      </a:r>
                      <a:br>
                        <a:rPr lang="es-ES" sz="2000" dirty="0">
                          <a:solidFill>
                            <a:srgbClr val="00529B"/>
                          </a:solidFill>
                        </a:rPr>
                      </a:br>
                      <a:r>
                        <a:rPr lang="es-ES" sz="2000" dirty="0">
                          <a:solidFill>
                            <a:srgbClr val="00529B"/>
                          </a:solidFill>
                        </a:rPr>
                        <a:t>por persona</a:t>
                      </a:r>
                      <a:endParaRPr lang="en-US" sz="2000" dirty="0">
                        <a:solidFill>
                          <a:srgbClr val="00529B"/>
                        </a:solidFill>
                      </a:endParaRPr>
                    </a:p>
                  </a:txBody>
                  <a:tcPr marL="75377" marR="75377" marT="34290" marB="34290"/>
                </a:tc>
                <a:tc>
                  <a:txBody>
                    <a:bodyPr/>
                    <a:lstStyle/>
                    <a:p>
                      <a:pPr algn="ctr">
                        <a:lnSpc>
                          <a:spcPts val="2100"/>
                        </a:lnSpc>
                      </a:pPr>
                      <a:r>
                        <a:rPr lang="es-ES" sz="2000" dirty="0">
                          <a:solidFill>
                            <a:srgbClr val="00529B"/>
                          </a:solidFill>
                        </a:rPr>
                        <a:t>Límite de ingresos mensuales por </a:t>
                      </a:r>
                      <a:br>
                        <a:rPr lang="es-ES" sz="2000" dirty="0">
                          <a:solidFill>
                            <a:srgbClr val="00529B"/>
                          </a:solidFill>
                        </a:rPr>
                      </a:br>
                      <a:r>
                        <a:rPr lang="es-ES" sz="2000" dirty="0">
                          <a:solidFill>
                            <a:srgbClr val="00529B"/>
                          </a:solidFill>
                        </a:rPr>
                        <a:t>pareja casada</a:t>
                      </a:r>
                      <a:endParaRPr lang="en-US" sz="2000" dirty="0">
                        <a:solidFill>
                          <a:srgbClr val="00529B"/>
                        </a:solidFill>
                      </a:endParaRPr>
                    </a:p>
                  </a:txBody>
                  <a:tcPr marL="75377" marR="75377" marT="34290" marB="34290"/>
                </a:tc>
                <a:tc>
                  <a:txBody>
                    <a:bodyPr/>
                    <a:lstStyle/>
                    <a:p>
                      <a:pPr algn="ctr"/>
                      <a:r>
                        <a:rPr lang="es-AR" sz="2000" noProof="0" dirty="0">
                          <a:solidFill>
                            <a:srgbClr val="00529B"/>
                          </a:solidFill>
                        </a:rPr>
                        <a:t>Lo ayuda a pagar</a:t>
                      </a:r>
                    </a:p>
                  </a:txBody>
                  <a:tcPr marL="75377" marR="75377" marT="34290" marB="34290"/>
                </a:tc>
                <a:extLst>
                  <a:ext uri="{0D108BD9-81ED-4DB2-BD59-A6C34878D82A}">
                    <a16:rowId xmlns:a16="http://schemas.microsoft.com/office/drawing/2014/main" val="10000"/>
                  </a:ext>
                </a:extLst>
              </a:tr>
              <a:tr h="1475683">
                <a:tc>
                  <a:txBody>
                    <a:bodyPr/>
                    <a:lstStyle/>
                    <a:p>
                      <a:r>
                        <a:rPr lang="es-AR" sz="2000" noProof="0" dirty="0">
                          <a:solidFill>
                            <a:srgbClr val="00529B"/>
                          </a:solidFill>
                        </a:rPr>
                        <a:t>Beneficiario Calificado de Medicare (QMB)</a:t>
                      </a:r>
                      <a:endParaRPr lang="es-AR" sz="2000" b="1" noProof="0" dirty="0">
                        <a:solidFill>
                          <a:srgbClr val="00529B"/>
                        </a:solidFill>
                      </a:endParaRPr>
                    </a:p>
                  </a:txBody>
                  <a:tcPr marL="75377" marR="75377" marT="34290" marB="34290"/>
                </a:tc>
                <a:tc>
                  <a:txBody>
                    <a:bodyPr/>
                    <a:lstStyle/>
                    <a:p>
                      <a:pPr algn="ctr"/>
                      <a:r>
                        <a:rPr lang="en-US" sz="2000" dirty="0">
                          <a:solidFill>
                            <a:srgbClr val="00529B"/>
                          </a:solidFill>
                        </a:rPr>
                        <a:t>$1,235</a:t>
                      </a:r>
                    </a:p>
                    <a:p>
                      <a:pPr algn="ctr"/>
                      <a:endParaRPr lang="en-US" sz="2000" dirty="0">
                        <a:solidFill>
                          <a:srgbClr val="00529B"/>
                        </a:solidFill>
                      </a:endParaRPr>
                    </a:p>
                    <a:p>
                      <a:pPr algn="ctr"/>
                      <a:endParaRPr lang="en-US" sz="2000" dirty="0">
                        <a:solidFill>
                          <a:srgbClr val="00529B"/>
                        </a:solidFill>
                      </a:endParaRPr>
                    </a:p>
                  </a:txBody>
                  <a:tcPr marL="75377" marR="75377" marT="34290" marB="34290"/>
                </a:tc>
                <a:tc>
                  <a:txBody>
                    <a:bodyPr/>
                    <a:lstStyle/>
                    <a:p>
                      <a:pPr algn="ctr"/>
                      <a:r>
                        <a:rPr lang="en-US" sz="2000" dirty="0">
                          <a:solidFill>
                            <a:srgbClr val="00529B"/>
                          </a:solidFill>
                        </a:rPr>
                        <a:t>$1,663 </a:t>
                      </a:r>
                    </a:p>
                    <a:p>
                      <a:pPr algn="ctr"/>
                      <a:endParaRPr lang="en-US" sz="2000" dirty="0">
                        <a:solidFill>
                          <a:srgbClr val="00529B"/>
                        </a:solidFill>
                      </a:endParaRPr>
                    </a:p>
                  </a:txBody>
                  <a:tcPr marL="75377" marR="75377" marT="34290" marB="34290"/>
                </a:tc>
                <a:tc>
                  <a:txBody>
                    <a:bodyPr/>
                    <a:lstStyle/>
                    <a:p>
                      <a:r>
                        <a:rPr lang="es-ES" sz="2000" dirty="0">
                          <a:solidFill>
                            <a:srgbClr val="00529B"/>
                          </a:solidFill>
                        </a:rPr>
                        <a:t>Las primas de la Parte A (seguro hospitalario) y la Parte B (seguro médico) de Medicare y otros gastos compartidos (como deducibles, </a:t>
                      </a:r>
                      <a:r>
                        <a:rPr lang="es-AR" sz="2000" noProof="0" dirty="0" err="1">
                          <a:solidFill>
                            <a:srgbClr val="00529B"/>
                          </a:solidFill>
                        </a:rPr>
                        <a:t>coseguro</a:t>
                      </a:r>
                      <a:r>
                        <a:rPr lang="es-ES" sz="2000" dirty="0">
                          <a:solidFill>
                            <a:srgbClr val="00529B"/>
                          </a:solidFill>
                        </a:rPr>
                        <a:t> y copagos)</a:t>
                      </a:r>
                      <a:endParaRPr lang="en-US" sz="2000" dirty="0">
                        <a:solidFill>
                          <a:srgbClr val="00529B"/>
                        </a:solidFill>
                      </a:endParaRPr>
                    </a:p>
                  </a:txBody>
                  <a:tcPr marL="75377" marR="75377" marT="34290" marB="34290"/>
                </a:tc>
                <a:extLst>
                  <a:ext uri="{0D108BD9-81ED-4DB2-BD59-A6C34878D82A}">
                    <a16:rowId xmlns:a16="http://schemas.microsoft.com/office/drawing/2014/main" val="10001"/>
                  </a:ext>
                </a:extLst>
              </a:tr>
              <a:tr h="362665">
                <a:tc>
                  <a:txBody>
                    <a:bodyPr/>
                    <a:lstStyle/>
                    <a:p>
                      <a:r>
                        <a:rPr lang="es-ES" sz="2000" dirty="0">
                          <a:solidFill>
                            <a:srgbClr val="00529B"/>
                          </a:solidFill>
                        </a:rPr>
                        <a:t>Beneficiarios de bajo ingreso específicos de Medicare (SLMB, </a:t>
                      </a:r>
                      <a:r>
                        <a:rPr lang="es-ES" sz="1500" dirty="0">
                          <a:solidFill>
                            <a:srgbClr val="00529B"/>
                          </a:solidFill>
                        </a:rPr>
                        <a:t>por sus siglas en inglés)</a:t>
                      </a:r>
                      <a:endParaRPr lang="en-US" sz="1500" b="1" dirty="0">
                        <a:solidFill>
                          <a:srgbClr val="00529B"/>
                        </a:solidFill>
                      </a:endParaRPr>
                    </a:p>
                  </a:txBody>
                  <a:tcPr marL="75377" marR="75377" marT="34290" marB="34290"/>
                </a:tc>
                <a:tc>
                  <a:txBody>
                    <a:bodyPr/>
                    <a:lstStyle/>
                    <a:p>
                      <a:pPr algn="ctr"/>
                      <a:r>
                        <a:rPr lang="en-US" sz="2000" dirty="0">
                          <a:solidFill>
                            <a:srgbClr val="00529B"/>
                          </a:solidFill>
                        </a:rPr>
                        <a:t>$1,478</a:t>
                      </a:r>
                    </a:p>
                  </a:txBody>
                  <a:tcPr marL="75377" marR="75377" marT="34290" marB="34290"/>
                </a:tc>
                <a:tc>
                  <a:txBody>
                    <a:bodyPr/>
                    <a:lstStyle/>
                    <a:p>
                      <a:pPr algn="ctr"/>
                      <a:r>
                        <a:rPr lang="en-US" sz="2000" dirty="0">
                          <a:solidFill>
                            <a:srgbClr val="00529B"/>
                          </a:solidFill>
                        </a:rPr>
                        <a:t>$1,992</a:t>
                      </a:r>
                    </a:p>
                    <a:p>
                      <a:pPr algn="ctr"/>
                      <a:endParaRPr lang="en-US" sz="2000" dirty="0">
                        <a:solidFill>
                          <a:srgbClr val="00529B"/>
                        </a:solidFill>
                      </a:endParaRPr>
                    </a:p>
                  </a:txBody>
                  <a:tcPr marL="75377" marR="75377" marT="34290" marB="34290"/>
                </a:tc>
                <a:tc>
                  <a:txBody>
                    <a:bodyPr/>
                    <a:lstStyle/>
                    <a:p>
                      <a:r>
                        <a:rPr lang="es-ES" sz="2000" dirty="0">
                          <a:solidFill>
                            <a:srgbClr val="00529B"/>
                          </a:solidFill>
                        </a:rPr>
                        <a:t>Solo primas de la Parte B</a:t>
                      </a:r>
                      <a:endParaRPr lang="en-US" sz="2000" dirty="0">
                        <a:solidFill>
                          <a:srgbClr val="00529B"/>
                        </a:solidFill>
                      </a:endParaRPr>
                    </a:p>
                  </a:txBody>
                  <a:tcPr marL="75377" marR="75377" marT="34290" marB="34290"/>
                </a:tc>
                <a:extLst>
                  <a:ext uri="{0D108BD9-81ED-4DB2-BD59-A6C34878D82A}">
                    <a16:rowId xmlns:a16="http://schemas.microsoft.com/office/drawing/2014/main" val="10002"/>
                  </a:ext>
                </a:extLst>
              </a:tr>
              <a:tr h="0">
                <a:tc>
                  <a:txBody>
                    <a:bodyPr/>
                    <a:lstStyle/>
                    <a:p>
                      <a:r>
                        <a:rPr lang="es-AR" sz="2000" noProof="0" dirty="0">
                          <a:solidFill>
                            <a:srgbClr val="00529B"/>
                          </a:solidFill>
                        </a:rPr>
                        <a:t>Individuo Calificado (QI)</a:t>
                      </a:r>
                      <a:endParaRPr lang="es-AR" sz="2000" b="1" noProof="0" dirty="0">
                        <a:solidFill>
                          <a:srgbClr val="00529B"/>
                        </a:solidFill>
                      </a:endParaRPr>
                    </a:p>
                  </a:txBody>
                  <a:tcPr marL="75377" marR="75377" marT="34290" marB="34290"/>
                </a:tc>
                <a:tc>
                  <a:txBody>
                    <a:bodyPr/>
                    <a:lstStyle/>
                    <a:p>
                      <a:pPr algn="ctr"/>
                      <a:r>
                        <a:rPr lang="en-US" sz="2000" dirty="0">
                          <a:solidFill>
                            <a:srgbClr val="00529B"/>
                          </a:solidFill>
                        </a:rPr>
                        <a:t>$1,660</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solidFill>
                          <a:srgbClr val="00529B"/>
                        </a:solidFill>
                      </a:endParaRPr>
                    </a:p>
                  </a:txBody>
                  <a:tcPr marL="75377" marR="75377" marT="34290" marB="34290"/>
                </a:tc>
                <a:tc>
                  <a:txBody>
                    <a:bodyPr/>
                    <a:lstStyle/>
                    <a:p>
                      <a:pPr algn="ctr"/>
                      <a:r>
                        <a:rPr lang="en-US" sz="2000" dirty="0">
                          <a:solidFill>
                            <a:srgbClr val="00529B"/>
                          </a:solidFill>
                        </a:rPr>
                        <a:t>$2,239</a:t>
                      </a:r>
                    </a:p>
                  </a:txBody>
                  <a:tcPr marL="75377" marR="75377" marT="34290" marB="34290"/>
                </a:tc>
                <a:tc>
                  <a:txBody>
                    <a:bodyPr/>
                    <a:lstStyle/>
                    <a:p>
                      <a:r>
                        <a:rPr lang="es-ES" sz="2000" dirty="0">
                          <a:solidFill>
                            <a:srgbClr val="00529B"/>
                          </a:solidFill>
                        </a:rPr>
                        <a:t>Solo primas de la Parte B</a:t>
                      </a:r>
                      <a:endParaRPr lang="en-US" sz="2000" dirty="0">
                        <a:solidFill>
                          <a:srgbClr val="00529B"/>
                        </a:solidFill>
                      </a:endParaRPr>
                    </a:p>
                  </a:txBody>
                  <a:tcPr marL="75377" marR="75377" marT="34290" marB="34290"/>
                </a:tc>
                <a:extLst>
                  <a:ext uri="{0D108BD9-81ED-4DB2-BD59-A6C34878D82A}">
                    <a16:rowId xmlns:a16="http://schemas.microsoft.com/office/drawing/2014/main" val="10003"/>
                  </a:ext>
                </a:extLst>
              </a:tr>
              <a:tr h="770879">
                <a:tc>
                  <a:txBody>
                    <a:bodyPr/>
                    <a:lstStyle/>
                    <a:p>
                      <a:r>
                        <a:rPr lang="es-ES" sz="2000" dirty="0">
                          <a:solidFill>
                            <a:srgbClr val="00529B"/>
                          </a:solidFill>
                        </a:rPr>
                        <a:t>Personas discapacitadas y empleados calificados (QDWI, por sus siglas en inglés)</a:t>
                      </a:r>
                      <a:endParaRPr lang="en-US" sz="2000" b="1" dirty="0">
                        <a:solidFill>
                          <a:srgbClr val="00529B"/>
                        </a:solidFill>
                      </a:endParaRPr>
                    </a:p>
                  </a:txBody>
                  <a:tcPr marL="75377" marR="75377" marT="34290" marB="34290"/>
                </a:tc>
                <a:tc>
                  <a:txBody>
                    <a:bodyPr/>
                    <a:lstStyle/>
                    <a:p>
                      <a:pPr algn="ctr"/>
                      <a:r>
                        <a:rPr lang="en-US" sz="2000" dirty="0">
                          <a:solidFill>
                            <a:srgbClr val="00529B"/>
                          </a:solidFill>
                        </a:rPr>
                        <a:t>$4,945</a:t>
                      </a:r>
                    </a:p>
                  </a:txBody>
                  <a:tcPr marL="75377" marR="75377" marT="34290" marB="34290"/>
                </a:tc>
                <a:tc>
                  <a:txBody>
                    <a:bodyPr/>
                    <a:lstStyle/>
                    <a:p>
                      <a:pPr algn="ctr"/>
                      <a:r>
                        <a:rPr lang="en-US" sz="2000" dirty="0">
                          <a:solidFill>
                            <a:srgbClr val="00529B"/>
                          </a:solidFill>
                        </a:rPr>
                        <a:t>$6,659</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solidFill>
                          <a:srgbClr val="00529B"/>
                        </a:solidFill>
                      </a:endParaRPr>
                    </a:p>
                  </a:txBody>
                  <a:tcPr marL="75377" marR="75377" marT="34290" marB="34290"/>
                </a:tc>
                <a:tc>
                  <a:txBody>
                    <a:bodyPr/>
                    <a:lstStyle/>
                    <a:p>
                      <a:r>
                        <a:rPr lang="es-ES" sz="2000" dirty="0">
                          <a:solidFill>
                            <a:srgbClr val="00529B"/>
                          </a:solidFill>
                        </a:rPr>
                        <a:t>Solo primas de la Parte A</a:t>
                      </a:r>
                      <a:endParaRPr lang="en-US" sz="2000" dirty="0">
                        <a:solidFill>
                          <a:srgbClr val="00529B"/>
                        </a:solidFill>
                      </a:endParaRPr>
                    </a:p>
                  </a:txBody>
                  <a:tcPr marL="75377" marR="75377" marT="34290" marB="34290"/>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0E7CBFE2-5DE2-42E1-9C5D-794E6F40963D}"/>
              </a:ext>
            </a:extLst>
          </p:cNvPr>
          <p:cNvSpPr>
            <a:spLocks noGrp="1"/>
          </p:cNvSpPr>
          <p:nvPr>
            <p:ph type="sldNum" sz="quarter" idx="12"/>
          </p:nvPr>
        </p:nvSpPr>
        <p:spPr/>
        <p:txBody>
          <a:bodyPr/>
          <a:lstStyle/>
          <a:p>
            <a:fld id="{48F63A3B-78C7-47BE-AE5E-E10140E04643}" type="slidenum">
              <a:rPr lang="en-US" smtClean="0"/>
              <a:t>47</a:t>
            </a:fld>
            <a:endParaRPr lang="en-US" dirty="0"/>
          </a:p>
        </p:txBody>
      </p:sp>
      <p:sp>
        <p:nvSpPr>
          <p:cNvPr id="3" name="Footer Placeholder 2"/>
          <p:cNvSpPr>
            <a:spLocks noGrp="1"/>
          </p:cNvSpPr>
          <p:nvPr>
            <p:ph type="ftr" sz="quarter" idx="11"/>
          </p:nvPr>
        </p:nvSpPr>
        <p:spPr>
          <a:xfrm>
            <a:off x="3810000" y="6440516"/>
            <a:ext cx="4572000" cy="365125"/>
          </a:xfrm>
        </p:spPr>
        <p:txBody>
          <a:bodyPr/>
          <a:lstStyle/>
          <a:p>
            <a:r>
              <a:rPr lang="es-ES" dirty="0"/>
              <a:t>Medicaid y el Programa de Seguro Médico para Niños (CHIP,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731916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ES" sz="2800" dirty="0"/>
              <a:t>Afiliados de Medicare y Medicaid</a:t>
            </a:r>
            <a:r>
              <a:rPr lang="en-US" sz="2800" dirty="0"/>
              <a:t>: </a:t>
            </a:r>
            <a:br>
              <a:rPr lang="en-US" sz="2800" dirty="0"/>
            </a:br>
            <a:r>
              <a:rPr lang="es-ES" sz="2800" dirty="0"/>
              <a:t>Modelos de pruebas de cuidado integrado de "elegibilidad doble"</a:t>
            </a:r>
            <a:endParaRPr lang="en-US" sz="2800" dirty="0"/>
          </a:p>
        </p:txBody>
      </p:sp>
      <p:sp>
        <p:nvSpPr>
          <p:cNvPr id="5" name="Content Placeholder 4"/>
          <p:cNvSpPr>
            <a:spLocks noGrp="1"/>
          </p:cNvSpPr>
          <p:nvPr>
            <p:ph sz="quarter" idx="13"/>
          </p:nvPr>
        </p:nvSpPr>
        <p:spPr>
          <a:xfrm>
            <a:off x="973732" y="1095375"/>
            <a:ext cx="6961587" cy="4667250"/>
          </a:xfrm>
        </p:spPr>
        <p:txBody>
          <a:bodyPr>
            <a:noAutofit/>
          </a:bodyPr>
          <a:lstStyle/>
          <a:p>
            <a:pPr lvl="0" defTabSz="685800"/>
            <a:r>
              <a:rPr lang="es-ES" sz="2400" dirty="0"/>
              <a:t>Los costos para la población doble son desproporcionados</a:t>
            </a:r>
            <a:r>
              <a:rPr lang="en-US" sz="2400" dirty="0"/>
              <a:t>:</a:t>
            </a:r>
          </a:p>
          <a:p>
            <a:pPr marL="822960" lvl="1" defTabSz="685800">
              <a:spcAft>
                <a:spcPts val="1000"/>
              </a:spcAft>
            </a:pPr>
            <a:r>
              <a:rPr lang="es-ES" sz="2000" dirty="0"/>
              <a:t>El 20 % de la población de Medicare representa el 34 % del gasto de Medicare.</a:t>
            </a:r>
          </a:p>
          <a:p>
            <a:pPr marL="822960" lvl="1" defTabSz="685800">
              <a:spcAft>
                <a:spcPts val="1200"/>
              </a:spcAft>
            </a:pPr>
            <a:r>
              <a:rPr lang="es-ES" sz="2000" dirty="0"/>
              <a:t>El 15 % de la población de Medicaid representa el 33 % del gasto de Medicaid.</a:t>
            </a:r>
          </a:p>
          <a:p>
            <a:pPr lvl="0" defTabSz="685800"/>
            <a:r>
              <a:rPr lang="es-ES" sz="2400" dirty="0"/>
              <a:t>Los estados están probando nuevos esfuerzos para mejorar y coordinar la atención a esta población, incluyendo</a:t>
            </a:r>
            <a:r>
              <a:rPr lang="en-US" sz="2400" dirty="0"/>
              <a:t>:</a:t>
            </a:r>
          </a:p>
          <a:p>
            <a:pPr marL="822960" lvl="1" defTabSz="685800">
              <a:spcAft>
                <a:spcPts val="1000"/>
              </a:spcAft>
            </a:pPr>
            <a:r>
              <a:rPr lang="es-AR" sz="2000" dirty="0"/>
              <a:t>Modelo de alineación financiera capitado (8 estados)</a:t>
            </a:r>
          </a:p>
          <a:p>
            <a:pPr marL="822960" lvl="1" defTabSz="685800">
              <a:spcAft>
                <a:spcPts val="1000"/>
              </a:spcAft>
            </a:pPr>
            <a:r>
              <a:rPr lang="es-AR" sz="2000" dirty="0"/>
              <a:t>Modelo de tarifa por servicio administrado (1 estado)</a:t>
            </a:r>
          </a:p>
          <a:p>
            <a:pPr marL="822960" lvl="1" defTabSz="685800">
              <a:spcAft>
                <a:spcPts val="1200"/>
              </a:spcAft>
            </a:pPr>
            <a:r>
              <a:rPr lang="es-AR" sz="2000" dirty="0"/>
              <a:t>Modelo específico del estado</a:t>
            </a:r>
          </a:p>
        </p:txBody>
      </p:sp>
      <p:pic>
        <p:nvPicPr>
          <p:cNvPr id="10" name="Picture 9">
            <a:extLst>
              <a:ext uri="{FF2B5EF4-FFF2-40B4-BE49-F238E27FC236}">
                <a16:creationId xmlns:a16="http://schemas.microsoft.com/office/drawing/2014/main" id="{18D9056C-13F6-4689-89E1-1E5957898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10085" y="1179778"/>
            <a:ext cx="3212870" cy="2523963"/>
          </a:xfrm>
          <a:prstGeom prst="rect">
            <a:avLst/>
          </a:prstGeom>
        </p:spPr>
      </p:pic>
      <p:pic>
        <p:nvPicPr>
          <p:cNvPr id="12" name="Picture 11">
            <a:extLst>
              <a:ext uri="{FF2B5EF4-FFF2-40B4-BE49-F238E27FC236}">
                <a16:creationId xmlns:a16="http://schemas.microsoft.com/office/drawing/2014/main" id="{1436D590-480B-4374-AE6D-7B1D612AC084}"/>
              </a:ext>
              <a:ext uri="{C183D7F6-B498-43B3-948B-1728B52AA6E4}">
                <adec:decorative xmlns:adec="http://schemas.microsoft.com/office/drawing/2017/decorative" val="1"/>
              </a:ext>
            </a:extLst>
          </p:cNvPr>
          <p:cNvPicPr>
            <a:picLocks noChangeAspect="1"/>
          </p:cNvPicPr>
          <p:nvPr/>
        </p:nvPicPr>
        <p:blipFill rotWithShape="1">
          <a:blip r:embed="rId5"/>
          <a:srcRect l="2544" t="5790" r="2080" b="5394"/>
          <a:stretch/>
        </p:blipFill>
        <p:spPr>
          <a:xfrm>
            <a:off x="7935319" y="3513056"/>
            <a:ext cx="3487636" cy="21651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A482BBF4-C095-4FF8-A32B-79AC37CD1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3810000" y="640080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Mayo de 2023</a:t>
            </a:r>
          </a:p>
        </p:txBody>
      </p:sp>
      <p:sp>
        <p:nvSpPr>
          <p:cNvPr id="9" name="TextBox 8">
            <a:extLst>
              <a:ext uri="{FF2B5EF4-FFF2-40B4-BE49-F238E27FC236}">
                <a16:creationId xmlns:a16="http://schemas.microsoft.com/office/drawing/2014/main" id="{91CD1DC8-3249-4489-8F47-C05937E57D6B}"/>
              </a:ext>
            </a:extLst>
          </p:cNvPr>
          <p:cNvSpPr txBox="1"/>
          <p:nvPr/>
        </p:nvSpPr>
        <p:spPr>
          <a:xfrm>
            <a:off x="8610600" y="1261805"/>
            <a:ext cx="2448073" cy="192360"/>
          </a:xfrm>
          <a:prstGeom prst="rect">
            <a:avLst/>
          </a:prstGeom>
          <a:solidFill>
            <a:schemeClr val="bg1"/>
          </a:solidFill>
        </p:spPr>
        <p:txBody>
          <a:bodyPr wrap="square" lIns="0" tIns="0" rIns="0" bIns="0" rtlCol="0" anchor="ctr" anchorCtr="0">
            <a:spAutoFit/>
          </a:bodyPr>
          <a:lstStyle/>
          <a:p>
            <a:pPr algn="ctr"/>
            <a:r>
              <a:rPr lang="es-ES" sz="1250" b="1" dirty="0">
                <a:latin typeface="Arial" panose="020B0604020202020204" pitchFamily="34" charset="0"/>
                <a:cs typeface="Arial" panose="020B0604020202020204" pitchFamily="34" charset="0"/>
              </a:rPr>
              <a:t>Gastos del programa</a:t>
            </a:r>
            <a:endParaRPr lang="es-US" sz="125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9376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dirty="0"/>
              <a:t>Programa de Atención Integral para Personas Mayores (PACE, por sus siglas en inglés)</a:t>
            </a:r>
            <a:endParaRPr lang="en-US" dirty="0"/>
          </a:p>
        </p:txBody>
      </p:sp>
      <p:sp>
        <p:nvSpPr>
          <p:cNvPr id="7" name="Content Placeholder 6"/>
          <p:cNvSpPr>
            <a:spLocks noGrp="1"/>
          </p:cNvSpPr>
          <p:nvPr>
            <p:ph sz="quarter" idx="13"/>
          </p:nvPr>
        </p:nvSpPr>
        <p:spPr/>
        <p:txBody>
          <a:bodyPr>
            <a:normAutofit fontScale="92500" lnSpcReduction="10000"/>
          </a:bodyPr>
          <a:lstStyle/>
          <a:p>
            <a:pPr marL="548640" lvl="0" defTabSz="685800"/>
            <a:r>
              <a:rPr lang="es-ES" dirty="0"/>
              <a:t>Es un programa de Medicare y Medicaid que permite que las personas que necesitan atención a nivel de hogar de ancianos permanezcan en la comunidad</a:t>
            </a:r>
          </a:p>
          <a:p>
            <a:pPr marL="548640" lvl="0" defTabSz="685800"/>
            <a:r>
              <a:rPr lang="es-ES" dirty="0"/>
              <a:t>Los participantes deben tener 55 años o más, vivir en el área de servicio de un PACE, necesitar atención a nivel de hogar de ancianos y poder vivir de manera segura en la comunidad con los servicios de PACE.</a:t>
            </a:r>
          </a:p>
          <a:p>
            <a:pPr marL="548640" lvl="0" defTabSz="685800"/>
            <a:r>
              <a:rPr lang="es-ES" dirty="0"/>
              <a:t>Los beneficios de PACE incluyen, entre otros: cuidado diurno para adultos, servicios de emergencia, pruebas de laboratorio y radiografías, comidas y servicios médicos especializado</a:t>
            </a:r>
            <a:r>
              <a:rPr lang="en-US" dirty="0"/>
              <a:t>s.</a:t>
            </a:r>
          </a:p>
          <a:p>
            <a:endParaRPr lang="en-US" dirty="0"/>
          </a:p>
        </p:txBody>
      </p:sp>
      <p:sp>
        <p:nvSpPr>
          <p:cNvPr id="4" name="Slide Number Placeholder 3">
            <a:extLst>
              <a:ext uri="{FF2B5EF4-FFF2-40B4-BE49-F238E27FC236}">
                <a16:creationId xmlns:a16="http://schemas.microsoft.com/office/drawing/2014/main" id="{AA02611A-B87F-49DE-8F4C-E0E4A570D3E6}"/>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26660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dirty="0"/>
              <a:t>Lección</a:t>
            </a:r>
            <a:r>
              <a:rPr lang="en-US" dirty="0"/>
              <a:t> 1</a:t>
            </a:r>
            <a:br>
              <a:rPr lang="en-US" dirty="0"/>
            </a:br>
            <a:endParaRPr lang="en-US" dirty="0"/>
          </a:p>
        </p:txBody>
      </p:sp>
      <p:sp>
        <p:nvSpPr>
          <p:cNvPr id="5" name="Text Placeholder 4">
            <a:extLst>
              <a:ext uri="{FF2B5EF4-FFF2-40B4-BE49-F238E27FC236}">
                <a16:creationId xmlns:a16="http://schemas.microsoft.com/office/drawing/2014/main" id="{DC75FD81-2646-46FF-A669-E751C3FE141F}"/>
              </a:ext>
            </a:extLst>
          </p:cNvPr>
          <p:cNvSpPr>
            <a:spLocks noGrp="1"/>
          </p:cNvSpPr>
          <p:nvPr>
            <p:ph type="body" idx="1"/>
          </p:nvPr>
        </p:nvSpPr>
        <p:spPr>
          <a:xfrm>
            <a:off x="3993063" y="2050868"/>
            <a:ext cx="6966675" cy="2756265"/>
          </a:xfrm>
        </p:spPr>
        <p:txBody>
          <a:bodyPr/>
          <a:lstStyle/>
          <a:p>
            <a:r>
              <a:rPr lang="en-US" dirty="0"/>
              <a:t>Panorama general </a:t>
            </a:r>
            <a:br>
              <a:rPr lang="en-US" dirty="0"/>
            </a:br>
            <a:r>
              <a:rPr lang="en-US" dirty="0"/>
              <a:t>de Medicaid</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2600" dirty="0">
                <a:cs typeface="Calibri"/>
              </a:rPr>
              <a:t>Período de Inscripción Especial (SEP, por sus siglas en inglés) para Ayuda Adicional, ¨Elegibilidad Doble y Doble Parcial</a:t>
            </a:r>
            <a:endParaRPr lang="en-US" sz="2600" dirty="0">
              <a:cs typeface="Calibri"/>
            </a:endParaRPr>
          </a:p>
        </p:txBody>
      </p:sp>
      <p:sp>
        <p:nvSpPr>
          <p:cNvPr id="5" name="Content Placeholder 4"/>
          <p:cNvSpPr>
            <a:spLocks noGrp="1"/>
          </p:cNvSpPr>
          <p:nvPr>
            <p:ph type="body" sz="quarter" idx="13"/>
          </p:nvPr>
        </p:nvSpPr>
        <p:spPr>
          <a:xfrm>
            <a:off x="838200" y="1345406"/>
            <a:ext cx="8261412" cy="4167187"/>
          </a:xfrm>
        </p:spPr>
        <p:txBody>
          <a:bodyPr>
            <a:noAutofit/>
          </a:bodyPr>
          <a:lstStyle/>
          <a:p>
            <a:pPr marL="0" indent="0" defTabSz="685800">
              <a:buNone/>
            </a:pPr>
            <a:r>
              <a:rPr lang="es-ES" sz="2400" b="1" dirty="0"/>
              <a:t>Si tiene Medicare y cualquier forma de Medicaid, usted:</a:t>
            </a:r>
            <a:endParaRPr lang="en-US" sz="2400" b="1" dirty="0">
              <a:solidFill>
                <a:srgbClr val="00529B"/>
              </a:solidFill>
            </a:endParaRPr>
          </a:p>
          <a:p>
            <a:pPr marL="548640" defTabSz="685800"/>
            <a:r>
              <a:rPr lang="es-ES" sz="2000" dirty="0"/>
              <a:t>Puede cambiar los planes de medicamentos de Medicare </a:t>
            </a:r>
            <a:br>
              <a:rPr lang="es-ES" sz="2000" dirty="0"/>
            </a:br>
            <a:r>
              <a:rPr lang="es-ES" sz="2000" dirty="0"/>
              <a:t>(parte D) una vez por trimestre calendario en los primeros 3 trimestres del año</a:t>
            </a:r>
          </a:p>
          <a:p>
            <a:pPr marL="548640" defTabSz="685800"/>
            <a:r>
              <a:rPr lang="es-ES" sz="2000" dirty="0"/>
              <a:t>Puede utilizar el período de inscripción abierta (OEP) anual </a:t>
            </a:r>
            <a:br>
              <a:rPr lang="es-ES" sz="2000" dirty="0"/>
            </a:br>
            <a:r>
              <a:rPr lang="es-ES" sz="2000" dirty="0"/>
              <a:t>en el cuarto trimestre</a:t>
            </a:r>
          </a:p>
          <a:p>
            <a:pPr marL="548640" defTabSz="685800"/>
            <a:r>
              <a:rPr lang="es-ES" sz="2000" dirty="0"/>
              <a:t>Tiene otro SEP de tres meses después de</a:t>
            </a:r>
            <a:r>
              <a:rPr lang="en-US" sz="2000" dirty="0">
                <a:solidFill>
                  <a:srgbClr val="00529B"/>
                </a:solidFill>
              </a:rPr>
              <a:t>:</a:t>
            </a:r>
          </a:p>
          <a:p>
            <a:pPr marL="822960" lvl="1" defTabSz="685800">
              <a:spcAft>
                <a:spcPts val="1200"/>
              </a:spcAft>
            </a:pPr>
            <a:r>
              <a:rPr lang="es-ES" sz="2000" dirty="0"/>
              <a:t>Una ganancia, pérdida o cambio al estado de Medicaid </a:t>
            </a:r>
            <a:br>
              <a:rPr lang="es-ES" sz="2000" dirty="0"/>
            </a:br>
            <a:r>
              <a:rPr lang="es-ES" sz="2000" dirty="0"/>
              <a:t>o Ayuda Adicional</a:t>
            </a:r>
          </a:p>
          <a:p>
            <a:pPr marL="822960" lvl="1" defTabSz="685800">
              <a:spcAft>
                <a:spcPts val="1200"/>
              </a:spcAft>
            </a:pPr>
            <a:r>
              <a:rPr lang="es-ES" sz="2000" dirty="0"/>
              <a:t>Notificación de un CMS o acción de inscripción iniciada </a:t>
            </a:r>
            <a:br>
              <a:rPr lang="es-ES" sz="2000" dirty="0"/>
            </a:br>
            <a:r>
              <a:rPr lang="es-ES" sz="2000" dirty="0"/>
              <a:t>por el estado</a:t>
            </a:r>
          </a:p>
        </p:txBody>
      </p:sp>
      <p:pic>
        <p:nvPicPr>
          <p:cNvPr id="6" name="Picture 5" descr="Gráficos que muestran la cobertura doble como una superposición de la cobertura de Medicare y Medicaid">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622461"/>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dirty="0"/>
          </a:p>
        </p:txBody>
      </p:sp>
      <p:sp>
        <p:nvSpPr>
          <p:cNvPr id="3" name="Footer Placeholder 2"/>
          <p:cNvSpPr>
            <a:spLocks noGrp="1"/>
          </p:cNvSpPr>
          <p:nvPr>
            <p:ph type="ftr" sz="quarter" idx="11"/>
          </p:nvPr>
        </p:nvSpPr>
        <p:spPr>
          <a:xfrm>
            <a:off x="3749040" y="6400800"/>
            <a:ext cx="440436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dirty="0"/>
              <a:t>Mayo de 2023</a:t>
            </a:r>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25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par>
                          <p:cTn id="27" fill="hold">
                            <p:stCondLst>
                              <p:cond delay="1250"/>
                            </p:stCondLst>
                            <p:childTnLst>
                              <p:par>
                                <p:cTn id="28" presetID="10" presetClass="entr" presetSubtype="0" fill="hold" nodeType="afterEffect">
                                  <p:stCondLst>
                                    <p:cond delay="25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64"/>
            <a:ext cx="12192000" cy="938677"/>
          </a:xfrm>
        </p:spPr>
        <p:txBody>
          <a:bodyPr anchor="ctr">
            <a:noAutofit/>
          </a:bodyPr>
          <a:lstStyle/>
          <a:p>
            <a:r>
              <a:rPr lang="es-ES" sz="2800" dirty="0"/>
              <a:t>Limitaciones del Período de Inscripción Especial (SEP, por sus siglas en inglés) de Ayuda Adicional y Doble Elegibilidad</a:t>
            </a:r>
            <a:endParaRPr lang="en-US" sz="2800" dirty="0"/>
          </a:p>
        </p:txBody>
      </p:sp>
      <p:grpSp>
        <p:nvGrpSpPr>
          <p:cNvPr id="15" name="Group 14" descr="Cuadro 1: Los programas de administración de medicamentos (DMP) ayudan a los inscritos a usar opiáceos de manera segura&#10;">
            <a:extLst>
              <a:ext uri="{FF2B5EF4-FFF2-40B4-BE49-F238E27FC236}">
                <a16:creationId xmlns:a16="http://schemas.microsoft.com/office/drawing/2014/main" id="{3F18ED52-7AAB-4420-AAB4-2118DDD0AA61}"/>
              </a:ext>
            </a:extLst>
          </p:cNvPr>
          <p:cNvGrpSpPr/>
          <p:nvPr/>
        </p:nvGrpSpPr>
        <p:grpSpPr>
          <a:xfrm>
            <a:off x="1285585" y="1423850"/>
            <a:ext cx="3121698" cy="3901252"/>
            <a:chOff x="1429260" y="1493623"/>
            <a:chExt cx="3017520" cy="3822700"/>
          </a:xfrm>
        </p:grpSpPr>
        <p:sp>
          <p:nvSpPr>
            <p:cNvPr id="7" name="Rectangle: Rounded Corners 6">
              <a:extLst>
                <a:ext uri="{FF2B5EF4-FFF2-40B4-BE49-F238E27FC236}">
                  <a16:creationId xmlns:a16="http://schemas.microsoft.com/office/drawing/2014/main" id="{211B80FA-6ACB-4592-AE0F-AAE4D902219A}"/>
                </a:ext>
                <a:ext uri="{C183D7F6-B498-43B3-948B-1728B52AA6E4}">
                  <adec:decorative xmlns:adec="http://schemas.microsoft.com/office/drawing/2017/decorative" val="1"/>
                </a:ext>
              </a:extLst>
            </p:cNvPr>
            <p:cNvSpPr/>
            <p:nvPr/>
          </p:nvSpPr>
          <p:spPr>
            <a:xfrm>
              <a:off x="1429260" y="1493623"/>
              <a:ext cx="3017520" cy="38227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5954" y="1853325"/>
              <a:ext cx="1266142" cy="1266142"/>
            </a:xfrm>
            <a:prstGeom prst="rect">
              <a:avLst/>
            </a:prstGeom>
          </p:spPr>
        </p:pic>
        <p:sp>
          <p:nvSpPr>
            <p:cNvPr id="14" name="TextBox 13">
              <a:extLst>
                <a:ext uri="{FF2B5EF4-FFF2-40B4-BE49-F238E27FC236}">
                  <a16:creationId xmlns:a16="http://schemas.microsoft.com/office/drawing/2014/main" id="{1F77B7B7-D192-4AF9-9567-18DCAF57F427}"/>
                </a:ext>
              </a:extLst>
            </p:cNvPr>
            <p:cNvSpPr txBox="1"/>
            <p:nvPr/>
          </p:nvSpPr>
          <p:spPr>
            <a:xfrm>
              <a:off x="1490497" y="3154856"/>
              <a:ext cx="2911459" cy="1899950"/>
            </a:xfrm>
            <a:prstGeom prst="rect">
              <a:avLst/>
            </a:prstGeom>
            <a:noFill/>
          </p:spPr>
          <p:txBody>
            <a:bodyPr wrap="square" rtlCol="0">
              <a:spAutoFit/>
            </a:bodyPr>
            <a:lstStyle/>
            <a:p>
              <a:pPr lvl="0" algn="ctr"/>
              <a:r>
                <a:rPr lang="es-ES" sz="2000" dirty="0">
                  <a:solidFill>
                    <a:srgbClr val="00529B"/>
                  </a:solidFill>
                </a:rPr>
                <a:t>Los programas de administración de medicamentos (DMP) ayudan a los inscritos a usar opiáceos de </a:t>
              </a:r>
              <a:br>
                <a:rPr lang="es-ES" sz="2000" dirty="0">
                  <a:solidFill>
                    <a:srgbClr val="00529B"/>
                  </a:solidFill>
                </a:rPr>
              </a:br>
              <a:r>
                <a:rPr lang="es-ES" sz="2000" dirty="0">
                  <a:solidFill>
                    <a:srgbClr val="00529B"/>
                  </a:solidFill>
                </a:rPr>
                <a:t>manera segura</a:t>
              </a:r>
              <a:endParaRPr lang="en-US" sz="2000" dirty="0">
                <a:solidFill>
                  <a:srgbClr val="00529B"/>
                </a:solidFill>
              </a:endParaRPr>
            </a:p>
          </p:txBody>
        </p:sp>
      </p:grpSp>
      <p:grpSp>
        <p:nvGrpSpPr>
          <p:cNvPr id="18" name="Group 17" descr="Cuadro 2: Las personas consideradas &quot;potencialmente en riesgo&quot; o &quot;en riesgo&quot; de consumo indebido de opiáceos no pueden usar el SEP de Ayuda Adicional y de Doble Elegibilidad&#10;">
            <a:extLst>
              <a:ext uri="{FF2B5EF4-FFF2-40B4-BE49-F238E27FC236}">
                <a16:creationId xmlns:a16="http://schemas.microsoft.com/office/drawing/2014/main" id="{E8E48A3E-4C9D-44B0-B409-1D84B46D6475}"/>
              </a:ext>
            </a:extLst>
          </p:cNvPr>
          <p:cNvGrpSpPr/>
          <p:nvPr/>
        </p:nvGrpSpPr>
        <p:grpSpPr>
          <a:xfrm>
            <a:off x="4569373" y="1457446"/>
            <a:ext cx="3017520" cy="3870756"/>
            <a:chOff x="4654480" y="1493623"/>
            <a:chExt cx="3017520" cy="3870756"/>
          </a:xfrm>
        </p:grpSpPr>
        <p:sp>
          <p:nvSpPr>
            <p:cNvPr id="9" name="Rectangle: Rounded Corners 8">
              <a:extLst>
                <a:ext uri="{FF2B5EF4-FFF2-40B4-BE49-F238E27FC236}">
                  <a16:creationId xmlns:a16="http://schemas.microsoft.com/office/drawing/2014/main" id="{87E709CB-4CDD-4753-817E-F7D87BA4B0A9}"/>
                </a:ext>
                <a:ext uri="{C183D7F6-B498-43B3-948B-1728B52AA6E4}">
                  <adec:decorative xmlns:adec="http://schemas.microsoft.com/office/drawing/2017/decorative" val="1"/>
                </a:ext>
              </a:extLst>
            </p:cNvPr>
            <p:cNvSpPr/>
            <p:nvPr/>
          </p:nvSpPr>
          <p:spPr>
            <a:xfrm>
              <a:off x="4654480" y="1493623"/>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85332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4275348-D194-43F6-AEC3-19B42F156D26}"/>
                </a:ext>
              </a:extLst>
            </p:cNvPr>
            <p:cNvSpPr txBox="1"/>
            <p:nvPr/>
          </p:nvSpPr>
          <p:spPr>
            <a:xfrm>
              <a:off x="4839403" y="3154856"/>
              <a:ext cx="2647674" cy="2031325"/>
            </a:xfrm>
            <a:prstGeom prst="rect">
              <a:avLst/>
            </a:prstGeom>
            <a:noFill/>
          </p:spPr>
          <p:txBody>
            <a:bodyPr wrap="square" rtlCol="0">
              <a:spAutoFit/>
            </a:bodyPr>
            <a:lstStyle/>
            <a:p>
              <a:pPr lvl="0" algn="ctr"/>
              <a:r>
                <a:rPr lang="es-ES" dirty="0">
                  <a:solidFill>
                    <a:srgbClr val="00529B"/>
                  </a:solidFill>
                </a:rPr>
                <a:t>Las personas consideradas "potencialmente en riesgo" o "en riesgo" de consumo indebido de opiáceos </a:t>
              </a:r>
              <a:r>
                <a:rPr lang="es-ES" b="1" dirty="0">
                  <a:solidFill>
                    <a:srgbClr val="00529B"/>
                  </a:solidFill>
                </a:rPr>
                <a:t>no pueden </a:t>
              </a:r>
              <a:r>
                <a:rPr lang="es-ES" dirty="0">
                  <a:solidFill>
                    <a:srgbClr val="00529B"/>
                  </a:solidFill>
                </a:rPr>
                <a:t>usar el SEP de Ayuda Adicional y de Doble Elegibilidad</a:t>
              </a:r>
              <a:endParaRPr lang="en-US" dirty="0"/>
            </a:p>
          </p:txBody>
        </p:sp>
      </p:grpSp>
      <p:grpSp>
        <p:nvGrpSpPr>
          <p:cNvPr id="20" name="Group 19" descr="Cuadro 3: Otros períodos de inscripción aún están disponibles: OEP, otros SEP&#10;">
            <a:extLst>
              <a:ext uri="{FF2B5EF4-FFF2-40B4-BE49-F238E27FC236}">
                <a16:creationId xmlns:a16="http://schemas.microsoft.com/office/drawing/2014/main" id="{2EE3E201-8C3B-41BC-9DC2-3A1BF96155E7}"/>
              </a:ext>
            </a:extLst>
          </p:cNvPr>
          <p:cNvGrpSpPr/>
          <p:nvPr/>
        </p:nvGrpSpPr>
        <p:grpSpPr>
          <a:xfrm>
            <a:off x="7726207" y="1460680"/>
            <a:ext cx="3040296" cy="3870756"/>
            <a:chOff x="7856923" y="1493622"/>
            <a:chExt cx="3040296" cy="3870756"/>
          </a:xfrm>
        </p:grpSpPr>
        <p:sp>
          <p:nvSpPr>
            <p:cNvPr id="8" name="Rectangle: Rounded Corners 7">
              <a:extLst>
                <a:ext uri="{FF2B5EF4-FFF2-40B4-BE49-F238E27FC236}">
                  <a16:creationId xmlns:a16="http://schemas.microsoft.com/office/drawing/2014/main" id="{77D09903-F272-42EB-BCA3-83450B3B5CF6}"/>
                </a:ext>
                <a:ext uri="{C183D7F6-B498-43B3-948B-1728B52AA6E4}">
                  <adec:decorative xmlns:adec="http://schemas.microsoft.com/office/drawing/2017/decorative" val="1"/>
                </a:ext>
              </a:extLst>
            </p:cNvPr>
            <p:cNvSpPr/>
            <p:nvPr/>
          </p:nvSpPr>
          <p:spPr>
            <a:xfrm>
              <a:off x="7879699" y="1493622"/>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85332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55B1104-5063-4F31-BF0F-A2454EAF9547}"/>
                </a:ext>
              </a:extLst>
            </p:cNvPr>
            <p:cNvSpPr txBox="1"/>
            <p:nvPr/>
          </p:nvSpPr>
          <p:spPr>
            <a:xfrm>
              <a:off x="7856923" y="3170244"/>
              <a:ext cx="3017520" cy="1015663"/>
            </a:xfrm>
            <a:prstGeom prst="rect">
              <a:avLst/>
            </a:prstGeom>
            <a:noFill/>
          </p:spPr>
          <p:txBody>
            <a:bodyPr wrap="square" rtlCol="0">
              <a:spAutoFit/>
            </a:bodyPr>
            <a:lstStyle/>
            <a:p>
              <a:pPr lvl="0" algn="ctr"/>
              <a:r>
                <a:rPr lang="es-ES" sz="2000" dirty="0">
                  <a:solidFill>
                    <a:srgbClr val="00529B"/>
                  </a:solidFill>
                </a:rPr>
                <a:t>Otros períodos de inscripción aún están disponibles: OEP, otros SEP</a:t>
              </a:r>
              <a:endParaRPr lang="en-US" dirty="0"/>
            </a:p>
          </p:txBody>
        </p:sp>
      </p:gr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dirty="0"/>
          </a:p>
        </p:txBody>
      </p:sp>
      <p:sp>
        <p:nvSpPr>
          <p:cNvPr id="3" name="Footer Placeholder 2"/>
          <p:cNvSpPr>
            <a:spLocks noGrp="1"/>
          </p:cNvSpPr>
          <p:nvPr>
            <p:ph type="ftr" sz="quarter" idx="11"/>
          </p:nvPr>
        </p:nvSpPr>
        <p:spPr>
          <a:xfrm>
            <a:off x="3870960" y="6400799"/>
            <a:ext cx="4282440" cy="410437"/>
          </a:xfrm>
        </p:spPr>
        <p:txBody>
          <a:bodyPr/>
          <a:lstStyle/>
          <a:p>
            <a:r>
              <a:rPr lang="es-ES" dirty="0"/>
              <a:t>Medicaid y el Programa de Seguro Médico para Niños (CHIP, por sus siglas en inglés)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dirty="0"/>
              <a:t>Mayo de 2023</a:t>
            </a:r>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AR" sz="3000" dirty="0"/>
              <a:t>Compruebe sus conocimientos: Pregunta 3</a:t>
            </a:r>
          </a:p>
        </p:txBody>
      </p:sp>
      <p:sp>
        <p:nvSpPr>
          <p:cNvPr id="9" name="Content Placeholder 8"/>
          <p:cNvSpPr>
            <a:spLocks noGrp="1"/>
          </p:cNvSpPr>
          <p:nvPr>
            <p:ph type="body" sz="quarter" idx="13"/>
          </p:nvPr>
        </p:nvSpPr>
        <p:spPr>
          <a:xfrm>
            <a:off x="1883226" y="1467294"/>
            <a:ext cx="9729654" cy="4115188"/>
          </a:xfrm>
        </p:spPr>
        <p:txBody>
          <a:bodyPr/>
          <a:lstStyle/>
          <a:p>
            <a:pPr marL="0" indent="0">
              <a:buNone/>
            </a:pPr>
            <a:r>
              <a:rPr lang="es-ES" sz="2400" b="1" dirty="0"/>
              <a:t>¿Qué programa de ahorro de Medicare paga tanto las primas como los costos compartidos de Medicare</a:t>
            </a:r>
            <a:r>
              <a:rPr lang="en-US" sz="2400" b="1" dirty="0"/>
              <a:t>?</a:t>
            </a:r>
          </a:p>
          <a:p>
            <a:pPr marL="342900" indent="-342900">
              <a:buAutoNum type="alphaLcPeriod"/>
            </a:pPr>
            <a:r>
              <a:rPr lang="en-US" sz="2400" dirty="0"/>
              <a:t>QMB</a:t>
            </a:r>
          </a:p>
          <a:p>
            <a:pPr marL="342900" indent="-342900">
              <a:buAutoNum type="alphaLcPeriod"/>
            </a:pPr>
            <a:r>
              <a:rPr lang="en-US" sz="2400" dirty="0"/>
              <a:t>SLMB</a:t>
            </a:r>
          </a:p>
          <a:p>
            <a:pPr marL="342900" indent="-342900">
              <a:buAutoNum type="alphaLcPeriod"/>
            </a:pPr>
            <a:r>
              <a:rPr lang="en-US" sz="2400" dirty="0"/>
              <a:t>QI</a:t>
            </a:r>
          </a:p>
          <a:p>
            <a:pPr marL="342900" indent="-342900">
              <a:buAutoNum type="alphaLcPeriod"/>
            </a:pPr>
            <a:r>
              <a:rPr lang="en-US" sz="2400" dirty="0"/>
              <a:t>QDWI</a:t>
            </a:r>
          </a:p>
          <a:p>
            <a:endParaRPr lang="en-US" dirty="0"/>
          </a:p>
        </p:txBody>
      </p:sp>
      <p:sp>
        <p:nvSpPr>
          <p:cNvPr id="6" name="Rounded Rectangle 5" descr="El cuadro verde resalta &quot;A&quot; como la respuesta correcta"/>
          <p:cNvSpPr/>
          <p:nvPr/>
        </p:nvSpPr>
        <p:spPr>
          <a:xfrm>
            <a:off x="1883226" y="2433638"/>
            <a:ext cx="1366411" cy="50651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CD1E6967-8557-44C9-9D9E-F547141416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84578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AR" dirty="0"/>
              <a:t>Lección 4</a:t>
            </a:r>
            <a:br>
              <a:rPr lang="es-AR" dirty="0"/>
            </a:br>
            <a:br>
              <a:rPr lang="es-AR" dirty="0"/>
            </a:br>
            <a:endParaRPr lang="es-AR" dirty="0"/>
          </a:p>
        </p:txBody>
      </p:sp>
      <p:sp>
        <p:nvSpPr>
          <p:cNvPr id="5" name="Text Placeholder 4">
            <a:extLst>
              <a:ext uri="{FF2B5EF4-FFF2-40B4-BE49-F238E27FC236}">
                <a16:creationId xmlns:a16="http://schemas.microsoft.com/office/drawing/2014/main" id="{2E12F3A5-EFC0-4C2B-A581-C3C895A8000E}"/>
              </a:ext>
            </a:extLst>
          </p:cNvPr>
          <p:cNvSpPr>
            <a:spLocks noGrp="1"/>
          </p:cNvSpPr>
          <p:nvPr>
            <p:ph type="body" idx="1"/>
          </p:nvPr>
        </p:nvSpPr>
        <p:spPr>
          <a:xfrm>
            <a:off x="3993063" y="2050868"/>
            <a:ext cx="7655598" cy="2756265"/>
          </a:xfrm>
        </p:spPr>
        <p:txBody>
          <a:bodyPr>
            <a:noAutofit/>
          </a:bodyPr>
          <a:lstStyle/>
          <a:p>
            <a:r>
              <a:rPr lang="es-ES" sz="3100" dirty="0"/>
              <a:t>Descripción general del Programa de Seguro Médico para Niños (CHIP, por sus siglas en inglés) y del Programa de Salud Básico (BHP, por sus siglas en inglés)</a:t>
            </a:r>
            <a:endParaRPr lang="en-US" sz="3100" dirty="0"/>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F9B9-7438-412B-AC83-5333EB9407C8}"/>
              </a:ext>
            </a:extLst>
          </p:cNvPr>
          <p:cNvSpPr>
            <a:spLocks noGrp="1"/>
          </p:cNvSpPr>
          <p:nvPr>
            <p:ph type="title"/>
          </p:nvPr>
        </p:nvSpPr>
        <p:spPr/>
        <p:txBody>
          <a:bodyPr/>
          <a:lstStyle/>
          <a:p>
            <a:r>
              <a:rPr lang="es-ES" dirty="0"/>
              <a:t>Objetivos de la Lección 4</a:t>
            </a:r>
            <a:endParaRPr lang="en-US" dirty="0"/>
          </a:p>
        </p:txBody>
      </p:sp>
      <p:sp>
        <p:nvSpPr>
          <p:cNvPr id="6" name="Content Placeholder 5">
            <a:extLst>
              <a:ext uri="{FF2B5EF4-FFF2-40B4-BE49-F238E27FC236}">
                <a16:creationId xmlns:a16="http://schemas.microsoft.com/office/drawing/2014/main" id="{70FE47C5-1CA0-458A-9FC2-8900DF7B0143}"/>
              </a:ext>
            </a:extLst>
          </p:cNvPr>
          <p:cNvSpPr>
            <a:spLocks noGrp="1"/>
          </p:cNvSpPr>
          <p:nvPr>
            <p:ph sz="quarter" idx="13"/>
          </p:nvPr>
        </p:nvSpPr>
        <p:spPr/>
        <p:txBody>
          <a:bodyPr/>
          <a:lstStyle/>
          <a:p>
            <a:pPr marL="0" indent="0">
              <a:buNone/>
            </a:pPr>
            <a:r>
              <a:rPr lang="es-ES" b="1" dirty="0"/>
              <a:t>Al final de esta lección, usted podrá</a:t>
            </a:r>
            <a:r>
              <a:rPr lang="en-US" b="1" dirty="0"/>
              <a:t>:</a:t>
            </a:r>
          </a:p>
          <a:p>
            <a:pPr marL="548640"/>
            <a:r>
              <a:rPr lang="es-ES" sz="2600" dirty="0"/>
              <a:t>Definir CHIP</a:t>
            </a:r>
          </a:p>
          <a:p>
            <a:pPr marL="548640"/>
            <a:r>
              <a:rPr lang="es-ES" sz="2600" dirty="0"/>
              <a:t>Explicar la elegibilidad para CHIP</a:t>
            </a:r>
          </a:p>
          <a:p>
            <a:pPr marL="548640"/>
            <a:r>
              <a:rPr lang="es-ES" sz="2600" dirty="0"/>
              <a:t>Enumerar las opciones estatales para CHIP</a:t>
            </a:r>
          </a:p>
          <a:p>
            <a:pPr marL="548640"/>
            <a:r>
              <a:rPr lang="es-ES" sz="2600" dirty="0"/>
              <a:t>Explicar el BHP</a:t>
            </a:r>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DEC68F6E-9E85-4911-B92D-5020F1312E92}"/>
              </a:ext>
            </a:extLst>
          </p:cNvPr>
          <p:cNvSpPr>
            <a:spLocks noGrp="1"/>
          </p:cNvSpPr>
          <p:nvPr>
            <p:ph type="sldNum" sz="quarter" idx="12"/>
          </p:nvPr>
        </p:nvSpPr>
        <p:spPr/>
        <p:txBody>
          <a:bodyPr/>
          <a:lstStyle/>
          <a:p>
            <a:fld id="{0B2D781D-8844-5940-92D1-06EF0A7F581E}" type="slidenum">
              <a:rPr lang="en-US" smtClean="0"/>
              <a:pPr/>
              <a:t>54</a:t>
            </a:fld>
            <a:endParaRPr lang="en-US" dirty="0"/>
          </a:p>
        </p:txBody>
      </p:sp>
      <p:sp>
        <p:nvSpPr>
          <p:cNvPr id="4" name="Footer Placeholder 3">
            <a:extLst>
              <a:ext uri="{FF2B5EF4-FFF2-40B4-BE49-F238E27FC236}">
                <a16:creationId xmlns:a16="http://schemas.microsoft.com/office/drawing/2014/main" id="{927AA811-29F6-48D2-BDFB-A01FD8C17ABF}"/>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FF17D375-6773-47EA-A980-A62AD75830F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029180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¿Qué es el Programa de Seguro Médico para Niños </a:t>
            </a:r>
            <a:br>
              <a:rPr lang="es-ES" dirty="0"/>
            </a:br>
            <a:r>
              <a:rPr lang="es-ES" dirty="0"/>
              <a:t>(CHIP, por sus siglas en inglés)?</a:t>
            </a:r>
            <a:endParaRPr lang="en-US" dirty="0"/>
          </a:p>
        </p:txBody>
      </p:sp>
      <p:sp>
        <p:nvSpPr>
          <p:cNvPr id="5" name="Content Placeholder 4"/>
          <p:cNvSpPr>
            <a:spLocks noGrp="1"/>
          </p:cNvSpPr>
          <p:nvPr>
            <p:ph sz="quarter" idx="13"/>
          </p:nvPr>
        </p:nvSpPr>
        <p:spPr>
          <a:xfrm>
            <a:off x="1200150" y="1372229"/>
            <a:ext cx="9791700" cy="4667250"/>
          </a:xfrm>
        </p:spPr>
        <p:txBody>
          <a:bodyPr/>
          <a:lstStyle/>
          <a:p>
            <a:pPr lvl="0" indent="-273050" defTabSz="685800">
              <a:lnSpc>
                <a:spcPct val="100000"/>
              </a:lnSpc>
            </a:pPr>
            <a:r>
              <a:rPr lang="es-ES" dirty="0"/>
              <a:t>Cobertura de salud para niños sin seguro de familias que ganan demasiado para Medicaid, pero muy poco para un seguro privado.</a:t>
            </a:r>
          </a:p>
          <a:p>
            <a:pPr lvl="0" indent="-273050" defTabSz="685800">
              <a:lnSpc>
                <a:spcPct val="100000"/>
              </a:lnSpc>
            </a:pPr>
            <a:r>
              <a:rPr lang="es-ES" dirty="0"/>
              <a:t>Financiado en conjunto por los gobiernos federal </a:t>
            </a:r>
            <a:br>
              <a:rPr lang="es-ES" dirty="0"/>
            </a:br>
            <a:r>
              <a:rPr lang="es-ES" dirty="0"/>
              <a:t>y estatales.</a:t>
            </a:r>
          </a:p>
          <a:p>
            <a:pPr lvl="0" indent="-273050" defTabSz="685800">
              <a:lnSpc>
                <a:spcPct val="100000"/>
              </a:lnSpc>
            </a:pPr>
            <a:r>
              <a:rPr lang="es-ES" dirty="0"/>
              <a:t>Administrado por los estados.</a:t>
            </a:r>
            <a:endParaRPr lang="en-US" dirty="0"/>
          </a:p>
          <a:p>
            <a:pPr marL="548640"/>
            <a:endParaRPr lang="en-US" dirty="0"/>
          </a:p>
        </p:txBody>
      </p:sp>
      <p:grpSp>
        <p:nvGrpSpPr>
          <p:cNvPr id="11" name="Group 10" descr="Banner informativo con el texto: Más de 7 millones de niños inscritos&#10;">
            <a:extLst>
              <a:ext uri="{FF2B5EF4-FFF2-40B4-BE49-F238E27FC236}">
                <a16:creationId xmlns:a16="http://schemas.microsoft.com/office/drawing/2014/main" id="{DC21512C-4F82-4F11-BE8F-F8982527D74A}"/>
              </a:ext>
            </a:extLst>
          </p:cNvPr>
          <p:cNvGrpSpPr/>
          <p:nvPr/>
        </p:nvGrpSpPr>
        <p:grpSpPr>
          <a:xfrm>
            <a:off x="7421526" y="3942196"/>
            <a:ext cx="4770474" cy="914479"/>
            <a:chOff x="7421526" y="3942196"/>
            <a:chExt cx="4770474" cy="914479"/>
          </a:xfrm>
        </p:grpSpPr>
        <p:sp>
          <p:nvSpPr>
            <p:cNvPr id="8" name="Arrow: Pentagon 7">
              <a:extLst>
                <a:ext uri="{FF2B5EF4-FFF2-40B4-BE49-F238E27FC236}">
                  <a16:creationId xmlns:a16="http://schemas.microsoft.com/office/drawing/2014/main" id="{ADE33B33-856B-4085-8540-44C29E1A3C92}"/>
                </a:ext>
                <a:ext uri="{C183D7F6-B498-43B3-948B-1728B52AA6E4}">
                  <adec:decorative xmlns:adec="http://schemas.microsoft.com/office/drawing/2017/decorative" val="1"/>
                </a:ext>
              </a:extLst>
            </p:cNvPr>
            <p:cNvSpPr/>
            <p:nvPr/>
          </p:nvSpPr>
          <p:spPr>
            <a:xfrm rot="10800000">
              <a:off x="7421526" y="4125154"/>
              <a:ext cx="4770473" cy="73152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p:txBody>
        </p:sp>
        <p:sp>
          <p:nvSpPr>
            <p:cNvPr id="9" name="TextBox 8">
              <a:extLst>
                <a:ext uri="{FF2B5EF4-FFF2-40B4-BE49-F238E27FC236}">
                  <a16:creationId xmlns:a16="http://schemas.microsoft.com/office/drawing/2014/main" id="{E4627EC1-1FC8-4EB5-AE12-3001986B0141}"/>
                </a:ext>
              </a:extLst>
            </p:cNvPr>
            <p:cNvSpPr txBox="1"/>
            <p:nvPr/>
          </p:nvSpPr>
          <p:spPr>
            <a:xfrm>
              <a:off x="8725883" y="4196459"/>
              <a:ext cx="3466117" cy="646331"/>
            </a:xfrm>
            <a:prstGeom prst="rect">
              <a:avLst/>
            </a:prstGeom>
            <a:noFill/>
          </p:spPr>
          <p:txBody>
            <a:bodyPr wrap="square" rtlCol="0">
              <a:spAutoFit/>
            </a:bodyPr>
            <a:lstStyle/>
            <a:p>
              <a:r>
                <a:rPr lang="es-ES" dirty="0">
                  <a:solidFill>
                    <a:srgbClr val="00529B"/>
                  </a:solidFill>
                </a:rPr>
                <a:t>Más de 7 millones de niños inscritos</a:t>
              </a:r>
              <a:endParaRPr lang="en-US" dirty="0">
                <a:solidFill>
                  <a:srgbClr val="00529B"/>
                </a:solidFill>
              </a:endParaRPr>
            </a:p>
          </p:txBody>
        </p:sp>
        <p:pic>
          <p:nvPicPr>
            <p:cNvPr id="10" name="Picture 9">
              <a:extLst>
                <a:ext uri="{FF2B5EF4-FFF2-40B4-BE49-F238E27FC236}">
                  <a16:creationId xmlns:a16="http://schemas.microsoft.com/office/drawing/2014/main" id="{5C046319-8036-44F4-ADE4-D738E4A51C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55203" y="3942196"/>
              <a:ext cx="1255885" cy="914479"/>
            </a:xfrm>
            <a:prstGeom prst="rect">
              <a:avLst/>
            </a:prstGeom>
          </p:spPr>
        </p:pic>
      </p:grpSp>
      <p:sp>
        <p:nvSpPr>
          <p:cNvPr id="6" name="Slide Number Placeholder 5">
            <a:extLst>
              <a:ext uri="{FF2B5EF4-FFF2-40B4-BE49-F238E27FC236}">
                <a16:creationId xmlns:a16="http://schemas.microsoft.com/office/drawing/2014/main" id="{3587D9AC-D450-4E97-8A4B-32808A65A00E}"/>
              </a:ext>
            </a:extLst>
          </p:cNvPr>
          <p:cNvSpPr>
            <a:spLocks noGrp="1"/>
          </p:cNvSpPr>
          <p:nvPr>
            <p:ph type="sldNum" sz="quarter" idx="12"/>
          </p:nvPr>
        </p:nvSpPr>
        <p:spPr/>
        <p:txBody>
          <a:bodyPr/>
          <a:lstStyle/>
          <a:p>
            <a:fld id="{0B2D781D-8844-5940-92D1-06EF0A7F581E}" type="slidenum">
              <a:rPr lang="en-US" smtClean="0"/>
              <a:pPr/>
              <a:t>55</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159744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Autorización</a:t>
            </a:r>
            <a:r>
              <a:rPr lang="en-US" dirty="0"/>
              <a:t> y </a:t>
            </a:r>
            <a:r>
              <a:rPr lang="en-US" dirty="0" err="1"/>
              <a:t>Financiamiento</a:t>
            </a:r>
            <a:endParaRPr lang="en-US" dirty="0"/>
          </a:p>
        </p:txBody>
      </p:sp>
      <p:sp>
        <p:nvSpPr>
          <p:cNvPr id="5" name="Content Placeholder 4"/>
          <p:cNvSpPr>
            <a:spLocks noGrp="1"/>
          </p:cNvSpPr>
          <p:nvPr>
            <p:ph sz="quarter" idx="13"/>
          </p:nvPr>
        </p:nvSpPr>
        <p:spPr>
          <a:xfrm>
            <a:off x="838200" y="1360149"/>
            <a:ext cx="10419348" cy="4967037"/>
          </a:xfrm>
        </p:spPr>
        <p:txBody>
          <a:bodyPr>
            <a:normAutofit/>
          </a:bodyPr>
          <a:lstStyle/>
          <a:p>
            <a:pPr marL="0" lvl="0" indent="0" defTabSz="685800">
              <a:buNone/>
            </a:pPr>
            <a:r>
              <a:rPr lang="es-ES" b="1" dirty="0"/>
              <a:t>Ley HEALTHY KIDS y Ley ACCESS junto con la Ley de Apropiaciones Consolidadas (CAA) de 2023</a:t>
            </a:r>
            <a:r>
              <a:rPr lang="en-US" b="1" dirty="0"/>
              <a:t>:</a:t>
            </a:r>
            <a:endParaRPr lang="en-US" sz="2400" dirty="0"/>
          </a:p>
          <a:p>
            <a:pPr marL="548640" defTabSz="685800"/>
            <a:r>
              <a:rPr lang="es-ES" sz="2400" dirty="0"/>
              <a:t>Extienden el financiamiento de </a:t>
            </a:r>
            <a:br>
              <a:rPr lang="es-ES" sz="2400" dirty="0"/>
            </a:br>
            <a:r>
              <a:rPr lang="es-ES" sz="2400" dirty="0"/>
              <a:t>CHIP hasta el 30 de septiembre </a:t>
            </a:r>
            <a:br>
              <a:rPr lang="es-ES" sz="2400" dirty="0"/>
            </a:br>
            <a:r>
              <a:rPr lang="es-ES" sz="2400" dirty="0"/>
              <a:t>de 2029</a:t>
            </a:r>
          </a:p>
          <a:p>
            <a:pPr marL="548640" defTabSz="685800"/>
            <a:r>
              <a:rPr lang="es-ES" sz="2400" dirty="0"/>
              <a:t>Proporcionan $208 millones para </a:t>
            </a:r>
            <a:br>
              <a:rPr lang="es-ES" sz="2400" dirty="0"/>
            </a:br>
            <a:r>
              <a:rPr lang="es-ES" sz="2400" dirty="0"/>
              <a:t>iniciativas de difusión e inscripción</a:t>
            </a:r>
            <a:endParaRPr lang="en-US" sz="2400" dirty="0"/>
          </a:p>
          <a:p>
            <a:pPr marL="684213" lvl="1" indent="-338138" defTabSz="685800">
              <a:lnSpc>
                <a:spcPct val="100000"/>
              </a:lnSpc>
              <a:spcBef>
                <a:spcPts val="600"/>
              </a:spcBef>
            </a:pPr>
            <a:endParaRPr lang="en-US" sz="2800" dirty="0"/>
          </a:p>
          <a:p>
            <a:pPr marL="346075" lvl="0" indent="-346075" defTabSz="685800">
              <a:lnSpc>
                <a:spcPct val="100000"/>
              </a:lnSpc>
              <a:spcBef>
                <a:spcPts val="600"/>
              </a:spcBef>
            </a:pPr>
            <a:endParaRPr lang="en-US" sz="2400" dirty="0"/>
          </a:p>
          <a:p>
            <a:endParaRPr lang="en-US" sz="2400" dirty="0"/>
          </a:p>
        </p:txBody>
      </p:sp>
      <p:pic>
        <p:nvPicPr>
          <p:cNvPr id="8" name="Picture 7">
            <a:extLst>
              <a:ext uri="{FF2B5EF4-FFF2-40B4-BE49-F238E27FC236}">
                <a16:creationId xmlns:a16="http://schemas.microsoft.com/office/drawing/2014/main" id="{011FE8DB-23CE-4C46-B503-8450A586665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86017" y="2364284"/>
            <a:ext cx="4438149" cy="29587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0162A9E7-4728-415A-B40B-72D5792DCCD9}"/>
              </a:ext>
            </a:extLst>
          </p:cNvPr>
          <p:cNvSpPr>
            <a:spLocks noGrp="1"/>
          </p:cNvSpPr>
          <p:nvPr>
            <p:ph type="sldNum" sz="quarter" idx="12"/>
          </p:nvPr>
        </p:nvSpPr>
        <p:spPr/>
        <p:txBody>
          <a:bodyPr/>
          <a:lstStyle/>
          <a:p>
            <a:fld id="{0B2D781D-8844-5940-92D1-06EF0A7F581E}" type="slidenum">
              <a:rPr lang="en-US" smtClean="0"/>
              <a:pPr/>
              <a:t>56</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82073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Elegibilidad para CHIP</a:t>
            </a:r>
          </a:p>
        </p:txBody>
      </p:sp>
      <p:sp>
        <p:nvSpPr>
          <p:cNvPr id="5" name="Content Placeholder 4"/>
          <p:cNvSpPr>
            <a:spLocks noGrp="1"/>
          </p:cNvSpPr>
          <p:nvPr>
            <p:ph sz="quarter" idx="13"/>
          </p:nvPr>
        </p:nvSpPr>
        <p:spPr>
          <a:xfrm>
            <a:off x="1200150" y="1387983"/>
            <a:ext cx="9791700" cy="4667250"/>
          </a:xfrm>
        </p:spPr>
        <p:txBody>
          <a:bodyPr>
            <a:noAutofit/>
          </a:bodyPr>
          <a:lstStyle/>
          <a:p>
            <a:pPr marL="0" indent="0" defTabSz="685800">
              <a:buNone/>
            </a:pPr>
            <a:r>
              <a:rPr lang="es-ES" sz="2400" b="1" dirty="0"/>
              <a:t>Para ser elegible para CHIP, un niño debe</a:t>
            </a:r>
            <a:r>
              <a:rPr lang="en-US" sz="2400" b="1" dirty="0"/>
              <a:t>:</a:t>
            </a:r>
          </a:p>
          <a:p>
            <a:pPr lvl="1" defTabSz="685800">
              <a:spcAft>
                <a:spcPts val="1200"/>
              </a:spcAft>
              <a:buNone/>
            </a:pPr>
            <a:r>
              <a:rPr lang="es-ES" sz="2000" dirty="0"/>
              <a:t>Menores de 19 años</a:t>
            </a:r>
          </a:p>
          <a:p>
            <a:pPr lvl="1" defTabSz="685800">
              <a:spcAft>
                <a:spcPts val="1200"/>
              </a:spcAft>
              <a:buNone/>
            </a:pPr>
            <a:r>
              <a:rPr lang="es-ES" sz="2000" dirty="0"/>
              <a:t>No tener seguro</a:t>
            </a:r>
          </a:p>
          <a:p>
            <a:pPr lvl="1" defTabSz="685800">
              <a:spcAft>
                <a:spcPts val="1200"/>
              </a:spcAft>
              <a:buNone/>
            </a:pPr>
            <a:r>
              <a:rPr lang="es-ES" sz="2000" dirty="0"/>
              <a:t>Ser un ciudadano o cumplir con los requisitos de migración</a:t>
            </a:r>
          </a:p>
          <a:p>
            <a:pPr lvl="1" defTabSz="685800">
              <a:spcAft>
                <a:spcPts val="1200"/>
              </a:spcAft>
              <a:buNone/>
            </a:pPr>
            <a:r>
              <a:rPr lang="es-ES" sz="2000" dirty="0"/>
              <a:t>Ser un residente del estado, y</a:t>
            </a:r>
          </a:p>
          <a:p>
            <a:pPr marL="284163" lvl="1" indent="-9525" defTabSz="685800">
              <a:spcAft>
                <a:spcPts val="1200"/>
              </a:spcAft>
              <a:buNone/>
            </a:pPr>
            <a:r>
              <a:rPr lang="es-ES" sz="2000" dirty="0"/>
              <a:t>Ser elegible dentro del rango de ingresos para CHIP del estado, con base en los ingresos familiares y cualquier otra norma especificada por el estado en el plan CHIP estatal</a:t>
            </a:r>
            <a:endParaRPr lang="en-US" sz="2000" dirty="0"/>
          </a:p>
          <a:p>
            <a:pPr marL="548640" defTabSz="685800">
              <a:lnSpc>
                <a:spcPct val="100000"/>
              </a:lnSpc>
              <a:buNone/>
            </a:pPr>
            <a:endParaRPr lang="en-US" sz="1000" b="1" dirty="0"/>
          </a:p>
          <a:p>
            <a:pPr marL="1082675" indent="-808038" defTabSz="685800">
              <a:buNone/>
            </a:pPr>
            <a:r>
              <a:rPr lang="en-US" sz="1900" b="1" dirty="0"/>
              <a:t>NOTA:</a:t>
            </a:r>
            <a:r>
              <a:rPr lang="en-US" sz="1900" dirty="0"/>
              <a:t> </a:t>
            </a:r>
            <a:r>
              <a:rPr lang="es-ES" sz="1800" dirty="0"/>
              <a:t>Un estado puede agregar sus propios criterios de elegibilidad para CHIP, pero debe seguir los estándares, metodologías y procedimientos federales de elegibilidad.</a:t>
            </a:r>
            <a:r>
              <a:rPr lang="en-US" sz="1800" dirty="0"/>
              <a:t>. </a:t>
            </a:r>
            <a:endParaRPr lang="en-US" sz="1800" strike="sngStrike" dirty="0"/>
          </a:p>
        </p:txBody>
      </p:sp>
      <p:sp>
        <p:nvSpPr>
          <p:cNvPr id="8" name="Freeform: Shape 7">
            <a:extLst>
              <a:ext uri="{FF2B5EF4-FFF2-40B4-BE49-F238E27FC236}">
                <a16:creationId xmlns:a16="http://schemas.microsoft.com/office/drawing/2014/main" id="{F87BD1BB-B15A-4962-9C68-C3F9FFFB1D2D}"/>
              </a:ext>
              <a:ext uri="{C183D7F6-B498-43B3-948B-1728B52AA6E4}">
                <adec:decorative xmlns:adec="http://schemas.microsoft.com/office/drawing/2017/decorative" val="1"/>
              </a:ext>
            </a:extLst>
          </p:cNvPr>
          <p:cNvSpPr>
            <a:spLocks noChangeAspect="1"/>
          </p:cNvSpPr>
          <p:nvPr/>
        </p:nvSpPr>
        <p:spPr>
          <a:xfrm>
            <a:off x="1235418" y="1971179"/>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FF7DD505-8E1F-4C17-83BA-7C68B8A20271}"/>
              </a:ext>
              <a:ext uri="{C183D7F6-B498-43B3-948B-1728B52AA6E4}">
                <adec:decorative xmlns:adec="http://schemas.microsoft.com/office/drawing/2017/decorative" val="1"/>
              </a:ext>
            </a:extLst>
          </p:cNvPr>
          <p:cNvSpPr>
            <a:spLocks noChangeAspect="1"/>
          </p:cNvSpPr>
          <p:nvPr/>
        </p:nvSpPr>
        <p:spPr>
          <a:xfrm>
            <a:off x="1245357" y="3344158"/>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CBDD1B81-FF35-4716-8A71-C067A0BF737F}"/>
              </a:ext>
              <a:ext uri="{C183D7F6-B498-43B3-948B-1728B52AA6E4}">
                <adec:decorative xmlns:adec="http://schemas.microsoft.com/office/drawing/2017/decorative" val="1"/>
              </a:ext>
            </a:extLst>
          </p:cNvPr>
          <p:cNvSpPr>
            <a:spLocks noChangeAspect="1"/>
          </p:cNvSpPr>
          <p:nvPr/>
        </p:nvSpPr>
        <p:spPr>
          <a:xfrm>
            <a:off x="1245357" y="38122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94EC838-0754-499E-A6C3-78B10F05D2C7}"/>
              </a:ext>
              <a:ext uri="{C183D7F6-B498-43B3-948B-1728B52AA6E4}">
                <adec:decorative xmlns:adec="http://schemas.microsoft.com/office/drawing/2017/decorative" val="1"/>
              </a:ext>
            </a:extLst>
          </p:cNvPr>
          <p:cNvSpPr>
            <a:spLocks noChangeAspect="1"/>
          </p:cNvSpPr>
          <p:nvPr/>
        </p:nvSpPr>
        <p:spPr>
          <a:xfrm>
            <a:off x="1245304" y="2891981"/>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5B004F3-129C-4A28-B053-2AF89024E565}"/>
              </a:ext>
              <a:ext uri="{C183D7F6-B498-43B3-948B-1728B52AA6E4}">
                <adec:decorative xmlns:adec="http://schemas.microsoft.com/office/drawing/2017/decorative" val="1"/>
              </a:ext>
            </a:extLst>
          </p:cNvPr>
          <p:cNvSpPr>
            <a:spLocks noChangeAspect="1"/>
          </p:cNvSpPr>
          <p:nvPr/>
        </p:nvSpPr>
        <p:spPr>
          <a:xfrm>
            <a:off x="1245357" y="2422251"/>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43652584-2887-4793-8947-0F676DB16FF1}"/>
              </a:ext>
              <a:ext uri="{C183D7F6-B498-43B3-948B-1728B52AA6E4}">
                <adec:decorative xmlns:adec="http://schemas.microsoft.com/office/drawing/2017/decorative" val="1"/>
              </a:ext>
            </a:extLst>
          </p:cNvPr>
          <p:cNvSpPr>
            <a:spLocks noChangeAspect="1"/>
          </p:cNvSpPr>
          <p:nvPr/>
        </p:nvSpPr>
        <p:spPr>
          <a:xfrm>
            <a:off x="1276659" y="5169711"/>
            <a:ext cx="228599" cy="228599"/>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EF66EBD5-F91D-4D3F-A218-5700EC65C478}"/>
              </a:ext>
            </a:extLst>
          </p:cNvPr>
          <p:cNvSpPr>
            <a:spLocks noGrp="1"/>
          </p:cNvSpPr>
          <p:nvPr>
            <p:ph type="sldNum" sz="quarter" idx="12"/>
          </p:nvPr>
        </p:nvSpPr>
        <p:spPr/>
        <p:txBody>
          <a:bodyPr/>
          <a:lstStyle/>
          <a:p>
            <a:fld id="{0B2D781D-8844-5940-92D1-06EF0A7F581E}" type="slidenum">
              <a:rPr lang="en-US" smtClean="0"/>
              <a:pPr/>
              <a:t>57</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9824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250"/>
                                  </p:stCondLst>
                                  <p:childTnLst>
                                    <p:set>
                                      <p:cBhvr>
                                        <p:cTn id="35" dur="1" fill="hold">
                                          <p:stCondLst>
                                            <p:cond delay="0"/>
                                          </p:stCondLst>
                                        </p:cTn>
                                        <p:tgtEl>
                                          <p:spTgt spid="5">
                                            <p:txEl>
                                              <p:pRg st="7" end="7"/>
                                            </p:txEl>
                                          </p:spTgt>
                                        </p:tgtEl>
                                        <p:attrNameLst>
                                          <p:attrName>style.visibility</p:attrName>
                                        </p:attrNameLst>
                                      </p:cBhvr>
                                      <p:to>
                                        <p:strVal val="visible"/>
                                      </p:to>
                                    </p:set>
                                  </p:childTnLst>
                                </p:cTn>
                              </p:par>
                              <p:par>
                                <p:cTn id="36" presetID="1" presetClass="entr" presetSubtype="0" fill="hold" grpId="0" nodeType="withEffect">
                                  <p:stCondLst>
                                    <p:cond delay="25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10;"/>
          <p:cNvSpPr>
            <a:spLocks noGrp="1"/>
          </p:cNvSpPr>
          <p:nvPr>
            <p:ph type="title"/>
          </p:nvPr>
        </p:nvSpPr>
        <p:spPr/>
        <p:txBody>
          <a:bodyPr>
            <a:normAutofit/>
          </a:bodyPr>
          <a:lstStyle/>
          <a:p>
            <a:r>
              <a:rPr lang="en-US" sz="2800" dirty="0" err="1"/>
              <a:t>Opciones</a:t>
            </a:r>
            <a:r>
              <a:rPr lang="en-US" sz="2800" dirty="0"/>
              <a:t> </a:t>
            </a:r>
            <a:r>
              <a:rPr lang="en-US" sz="2800" dirty="0" err="1"/>
              <a:t>estatales</a:t>
            </a:r>
            <a:r>
              <a:rPr lang="en-US" sz="2800" dirty="0"/>
              <a:t> para CHIP</a:t>
            </a:r>
          </a:p>
        </p:txBody>
      </p:sp>
      <p:sp>
        <p:nvSpPr>
          <p:cNvPr id="7" name="Rectangle 6" descr="Cuadro de encabezado con el texto: Los estados pueden diseñar su CHIP de 1 de 3 maneras:">
            <a:extLst>
              <a:ext uri="{FF2B5EF4-FFF2-40B4-BE49-F238E27FC236}">
                <a16:creationId xmlns:a16="http://schemas.microsoft.com/office/drawing/2014/main" id="{16360665-A17C-4924-B6CA-5B9E1528EB42}"/>
              </a:ext>
            </a:extLst>
          </p:cNvPr>
          <p:cNvSpPr/>
          <p:nvPr/>
        </p:nvSpPr>
        <p:spPr>
          <a:xfrm>
            <a:off x="2759742" y="1428820"/>
            <a:ext cx="6667500" cy="914400"/>
          </a:xfrm>
          <a:prstGeom prst="rect">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a:solidFill>
                  <a:srgbClr val="00529B"/>
                </a:solidFill>
                <a:latin typeface="Arial" panose="020B0604020202020204" pitchFamily="34" charset="0"/>
                <a:cs typeface="Arial" panose="020B0604020202020204" pitchFamily="34" charset="0"/>
              </a:rPr>
              <a:t>Los estados pueden diseñar su CHIP </a:t>
            </a:r>
            <a:br>
              <a:rPr lang="es-ES" sz="2800">
                <a:solidFill>
                  <a:srgbClr val="00529B"/>
                </a:solidFill>
                <a:latin typeface="Arial" panose="020B0604020202020204" pitchFamily="34" charset="0"/>
                <a:cs typeface="Arial" panose="020B0604020202020204" pitchFamily="34" charset="0"/>
              </a:rPr>
            </a:br>
            <a:r>
              <a:rPr lang="es-ES" sz="2800">
                <a:solidFill>
                  <a:srgbClr val="00529B"/>
                </a:solidFill>
                <a:latin typeface="Arial" panose="020B0604020202020204" pitchFamily="34" charset="0"/>
                <a:cs typeface="Arial" panose="020B0604020202020204" pitchFamily="34" charset="0"/>
              </a:rPr>
              <a:t>de 1 de 3 maneras</a:t>
            </a:r>
            <a:r>
              <a:rPr lang="en-US" sz="2800">
                <a:solidFill>
                  <a:srgbClr val="00529B"/>
                </a:solidFill>
                <a:latin typeface="Arial" panose="020B0604020202020204" pitchFamily="34" charset="0"/>
                <a:cs typeface="Arial" panose="020B0604020202020204" pitchFamily="34" charset="0"/>
              </a:rPr>
              <a:t>:</a:t>
            </a:r>
            <a:endParaRPr lang="en-US" sz="2800" dirty="0">
              <a:solidFill>
                <a:srgbClr val="00529B"/>
              </a:solidFill>
              <a:latin typeface="Arial" panose="020B0604020202020204" pitchFamily="34" charset="0"/>
              <a:cs typeface="Arial" panose="020B0604020202020204" pitchFamily="34" charset="0"/>
            </a:endParaRPr>
          </a:p>
        </p:txBody>
      </p:sp>
      <p:sp>
        <p:nvSpPr>
          <p:cNvPr id="9" name="Arrow: Bent 8">
            <a:extLst>
              <a:ext uri="{FF2B5EF4-FFF2-40B4-BE49-F238E27FC236}">
                <a16:creationId xmlns:a16="http://schemas.microsoft.com/office/drawing/2014/main" id="{9A3B8733-A06D-4C34-A614-23F227A367B3}"/>
              </a:ext>
              <a:ext uri="{C183D7F6-B498-43B3-948B-1728B52AA6E4}">
                <adec:decorative xmlns:adec="http://schemas.microsoft.com/office/drawing/2017/decorative" val="1"/>
              </a:ext>
            </a:extLst>
          </p:cNvPr>
          <p:cNvSpPr/>
          <p:nvPr/>
        </p:nvSpPr>
        <p:spPr>
          <a:xfrm rot="10800000">
            <a:off x="4534903" y="2371968"/>
            <a:ext cx="1732547" cy="1419726"/>
          </a:xfrm>
          <a:prstGeom prst="bentArrow">
            <a:avLst/>
          </a:prstGeom>
          <a:solidFill>
            <a:srgbClr val="92D05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Rounded Corners 11" descr="Cuadro de texto verde: Expansión de Medicaid (10 estados, el Distrito de Columbia y 5 territorios)&#10;">
            <a:extLst>
              <a:ext uri="{FF2B5EF4-FFF2-40B4-BE49-F238E27FC236}">
                <a16:creationId xmlns:a16="http://schemas.microsoft.com/office/drawing/2014/main" id="{1A2B9767-FDCE-414B-BED8-50958D62835B}"/>
              </a:ext>
            </a:extLst>
          </p:cNvPr>
          <p:cNvSpPr/>
          <p:nvPr/>
        </p:nvSpPr>
        <p:spPr>
          <a:xfrm>
            <a:off x="986589" y="2802698"/>
            <a:ext cx="3359719" cy="1239253"/>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accent1">
                    <a:lumMod val="50000"/>
                  </a:schemeClr>
                </a:solidFill>
              </a:rPr>
              <a:t>Expansión de Medicaid</a:t>
            </a:r>
            <a:br>
              <a:rPr lang="en-US" dirty="0">
                <a:solidFill>
                  <a:schemeClr val="accent1">
                    <a:lumMod val="50000"/>
                  </a:schemeClr>
                </a:solidFill>
              </a:rPr>
            </a:br>
            <a:r>
              <a:rPr lang="es-ES" dirty="0">
                <a:solidFill>
                  <a:schemeClr val="accent1">
                    <a:lumMod val="50000"/>
                  </a:schemeClr>
                </a:solidFill>
              </a:rPr>
              <a:t>(10 estados, el Distrito de Columbia y 5 territorios)</a:t>
            </a:r>
            <a:endParaRPr lang="en-US" dirty="0">
              <a:solidFill>
                <a:schemeClr val="accent1">
                  <a:lumMod val="50000"/>
                </a:schemeClr>
              </a:solidFill>
            </a:endParaRPr>
          </a:p>
        </p:txBody>
      </p:sp>
      <p:sp>
        <p:nvSpPr>
          <p:cNvPr id="10" name="Arrow: Bent 9">
            <a:extLst>
              <a:ext uri="{FF2B5EF4-FFF2-40B4-BE49-F238E27FC236}">
                <a16:creationId xmlns:a16="http://schemas.microsoft.com/office/drawing/2014/main" id="{ADA2AF17-D3CA-4096-9A81-6FB72CC76165}"/>
              </a:ext>
              <a:ext uri="{C183D7F6-B498-43B3-948B-1728B52AA6E4}">
                <adec:decorative xmlns:adec="http://schemas.microsoft.com/office/drawing/2017/decorative" val="1"/>
              </a:ext>
            </a:extLst>
          </p:cNvPr>
          <p:cNvSpPr/>
          <p:nvPr/>
        </p:nvSpPr>
        <p:spPr>
          <a:xfrm rot="10800000" flipH="1">
            <a:off x="5924549" y="2367156"/>
            <a:ext cx="1732548" cy="1419726"/>
          </a:xfrm>
          <a:prstGeom prst="bentArrow">
            <a:avLst/>
          </a:prstGeom>
          <a:solidFill>
            <a:srgbClr val="FFC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Rounded Corners 12" descr="Cuadro de texto amarillo: Solo CHIP separado (2 estados)&#10;">
            <a:extLst>
              <a:ext uri="{FF2B5EF4-FFF2-40B4-BE49-F238E27FC236}">
                <a16:creationId xmlns:a16="http://schemas.microsoft.com/office/drawing/2014/main" id="{6D4496FF-24B9-439B-B935-F74485DAE9A0}"/>
              </a:ext>
            </a:extLst>
          </p:cNvPr>
          <p:cNvSpPr/>
          <p:nvPr/>
        </p:nvSpPr>
        <p:spPr>
          <a:xfrm>
            <a:off x="7850704" y="2820745"/>
            <a:ext cx="3359719" cy="1239253"/>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accent1">
                    <a:lumMod val="50000"/>
                  </a:schemeClr>
                </a:solidFill>
              </a:rPr>
              <a:t>Solo CHIP separado</a:t>
            </a:r>
            <a:br>
              <a:rPr lang="en-US" sz="2000" dirty="0">
                <a:solidFill>
                  <a:schemeClr val="accent1">
                    <a:lumMod val="50000"/>
                  </a:schemeClr>
                </a:solidFill>
              </a:rPr>
            </a:br>
            <a:r>
              <a:rPr lang="en-US" dirty="0">
                <a:solidFill>
                  <a:schemeClr val="accent1">
                    <a:lumMod val="50000"/>
                  </a:schemeClr>
                </a:solidFill>
              </a:rPr>
              <a:t>(2 </a:t>
            </a:r>
            <a:r>
              <a:rPr lang="en-US" dirty="0" err="1">
                <a:solidFill>
                  <a:schemeClr val="accent1">
                    <a:lumMod val="50000"/>
                  </a:schemeClr>
                </a:solidFill>
              </a:rPr>
              <a:t>estados</a:t>
            </a:r>
            <a:r>
              <a:rPr lang="en-US" dirty="0">
                <a:solidFill>
                  <a:schemeClr val="accent1">
                    <a:lumMod val="50000"/>
                  </a:schemeClr>
                </a:solidFill>
              </a:rPr>
              <a:t>)</a:t>
            </a:r>
          </a:p>
        </p:txBody>
      </p:sp>
      <p:sp>
        <p:nvSpPr>
          <p:cNvPr id="11" name="Arrow: Down 10">
            <a:extLst>
              <a:ext uri="{FF2B5EF4-FFF2-40B4-BE49-F238E27FC236}">
                <a16:creationId xmlns:a16="http://schemas.microsoft.com/office/drawing/2014/main" id="{9EA062E5-41EA-4F65-98C5-CE869B3CC940}"/>
              </a:ext>
              <a:ext uri="{C183D7F6-B498-43B3-948B-1728B52AA6E4}">
                <adec:decorative xmlns:adec="http://schemas.microsoft.com/office/drawing/2017/decorative" val="1"/>
              </a:ext>
            </a:extLst>
          </p:cNvPr>
          <p:cNvSpPr/>
          <p:nvPr/>
        </p:nvSpPr>
        <p:spPr>
          <a:xfrm>
            <a:off x="5730942" y="2342663"/>
            <a:ext cx="722376" cy="2036172"/>
          </a:xfrm>
          <a:prstGeom prst="downArrow">
            <a:avLst/>
          </a:prstGeom>
          <a:solidFill>
            <a:srgbClr val="00529B"/>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Cuadro de texto azul: Expansión de Medicare y CHIP separado (38 estados)&#10;">
            <a:extLst>
              <a:ext uri="{FF2B5EF4-FFF2-40B4-BE49-F238E27FC236}">
                <a16:creationId xmlns:a16="http://schemas.microsoft.com/office/drawing/2014/main" id="{31680071-625A-4970-A115-2B0DD3AEFC95}"/>
              </a:ext>
            </a:extLst>
          </p:cNvPr>
          <p:cNvSpPr/>
          <p:nvPr/>
        </p:nvSpPr>
        <p:spPr>
          <a:xfrm>
            <a:off x="4413633" y="4515337"/>
            <a:ext cx="3359719" cy="1239253"/>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Expansión de Medicare y CHIP separado</a:t>
            </a:r>
            <a:br>
              <a:rPr lang="en-US" b="1" dirty="0">
                <a:solidFill>
                  <a:schemeClr val="bg1"/>
                </a:solidFill>
              </a:rPr>
            </a:br>
            <a:r>
              <a:rPr lang="es-AR" dirty="0">
                <a:solidFill>
                  <a:schemeClr val="bg1"/>
                </a:solidFill>
              </a:rPr>
              <a:t>(38 estados)</a:t>
            </a:r>
          </a:p>
        </p:txBody>
      </p:sp>
      <p:sp>
        <p:nvSpPr>
          <p:cNvPr id="6" name="Slide Number Placeholder 5">
            <a:extLst>
              <a:ext uri="{FF2B5EF4-FFF2-40B4-BE49-F238E27FC236}">
                <a16:creationId xmlns:a16="http://schemas.microsoft.com/office/drawing/2014/main" id="{09F4E3D1-311F-4528-B342-2774A490E40F}"/>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27102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3" grpId="0" animBg="1"/>
      <p:bldP spid="11"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Programas de Salud Básicos </a:t>
            </a:r>
            <a:br>
              <a:rPr lang="es-ES" dirty="0"/>
            </a:br>
            <a:r>
              <a:rPr lang="es-ES" dirty="0"/>
              <a:t>(BHP, por sus siglas en inglés)</a:t>
            </a:r>
            <a:endParaRPr lang="en-US" dirty="0"/>
          </a:p>
        </p:txBody>
      </p:sp>
      <p:sp>
        <p:nvSpPr>
          <p:cNvPr id="5" name="Content Placeholder 4"/>
          <p:cNvSpPr>
            <a:spLocks noGrp="1"/>
          </p:cNvSpPr>
          <p:nvPr>
            <p:ph sz="quarter" idx="13"/>
          </p:nvPr>
        </p:nvSpPr>
        <p:spPr>
          <a:xfrm>
            <a:off x="1200150" y="1387983"/>
            <a:ext cx="9791700" cy="4667250"/>
          </a:xfrm>
        </p:spPr>
        <p:txBody>
          <a:bodyPr>
            <a:normAutofit fontScale="92500" lnSpcReduction="10000"/>
          </a:bodyPr>
          <a:lstStyle/>
          <a:p>
            <a:pPr marL="548640" lvl="0" defTabSz="685800">
              <a:lnSpc>
                <a:spcPct val="110000"/>
              </a:lnSpc>
            </a:pPr>
            <a:r>
              <a:rPr lang="es-ES" dirty="0"/>
              <a:t>Cobertura de salud opcional para aquellos con ingresos limitados que no califican para Medicaid, CHIP u otra cobertura esencial mínima (MEC, por sus siglas en inglés)</a:t>
            </a:r>
          </a:p>
          <a:p>
            <a:pPr marL="548640" lvl="0" defTabSz="685800">
              <a:lnSpc>
                <a:spcPct val="110000"/>
              </a:lnSpc>
            </a:pPr>
            <a:r>
              <a:rPr lang="es-ES" dirty="0"/>
              <a:t>Los estados pueden proveer cobertura a los siguientes:</a:t>
            </a:r>
            <a:r>
              <a:rPr lang="en-US" dirty="0"/>
              <a:t>:</a:t>
            </a:r>
          </a:p>
          <a:p>
            <a:pPr marL="822960" lvl="1" defTabSz="685800">
              <a:lnSpc>
                <a:spcPct val="110000"/>
              </a:lnSpc>
              <a:spcAft>
                <a:spcPts val="1200"/>
              </a:spcAft>
            </a:pPr>
            <a:r>
              <a:rPr lang="es-ES" dirty="0"/>
              <a:t>Ciudadanos con ingresos entre el 133 % y el 200 % del nivel federal de pobreza (FPL)</a:t>
            </a:r>
          </a:p>
          <a:p>
            <a:pPr marL="822960" lvl="1" defTabSz="685800">
              <a:lnSpc>
                <a:spcPct val="110000"/>
              </a:lnSpc>
              <a:spcAft>
                <a:spcPts val="1200"/>
              </a:spcAft>
            </a:pPr>
            <a:r>
              <a:rPr lang="es-ES" dirty="0"/>
              <a:t>No ciudadanos presentes de forma legal en EE. UU. con ingresos entre el 0 % y el 200 % del FPL, que no califican para Medicaid o CHIP debido a su situación de inmigrante</a:t>
            </a:r>
            <a:r>
              <a:rPr lang="en-US" dirty="0"/>
              <a:t>s</a:t>
            </a:r>
          </a:p>
          <a:p>
            <a:pPr marL="548640" defTabSz="685800">
              <a:lnSpc>
                <a:spcPct val="110000"/>
              </a:lnSpc>
            </a:pPr>
            <a:r>
              <a:rPr lang="es-ES" dirty="0"/>
              <a:t>Solo MN y NY han implementado BHP</a:t>
            </a:r>
            <a:endParaRPr lang="en-US" dirty="0"/>
          </a:p>
          <a:p>
            <a:endParaRPr lang="en-US" dirty="0"/>
          </a:p>
        </p:txBody>
      </p:sp>
      <p:sp>
        <p:nvSpPr>
          <p:cNvPr id="6" name="Slide Number Placeholder 5">
            <a:extLst>
              <a:ext uri="{FF2B5EF4-FFF2-40B4-BE49-F238E27FC236}">
                <a16:creationId xmlns:a16="http://schemas.microsoft.com/office/drawing/2014/main" id="{DBC19C7F-A4A3-4F1D-9932-9048B3184539}"/>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7401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805-A51A-4831-97FB-E98FA54217BF}"/>
              </a:ext>
            </a:extLst>
          </p:cNvPr>
          <p:cNvSpPr>
            <a:spLocks noGrp="1"/>
          </p:cNvSpPr>
          <p:nvPr>
            <p:ph type="title"/>
          </p:nvPr>
        </p:nvSpPr>
        <p:spPr/>
        <p:txBody>
          <a:bodyPr/>
          <a:lstStyle/>
          <a:p>
            <a:r>
              <a:rPr lang="es-ES" dirty="0"/>
              <a:t>Objetivos de la Lección 1</a:t>
            </a:r>
            <a:endParaRPr lang="en-US" dirty="0"/>
          </a:p>
        </p:txBody>
      </p:sp>
      <p:sp>
        <p:nvSpPr>
          <p:cNvPr id="6" name="Content Placeholder 5">
            <a:extLst>
              <a:ext uri="{FF2B5EF4-FFF2-40B4-BE49-F238E27FC236}">
                <a16:creationId xmlns:a16="http://schemas.microsoft.com/office/drawing/2014/main" id="{D3737D35-248D-4947-A66C-8AAF50405405}"/>
              </a:ext>
            </a:extLst>
          </p:cNvPr>
          <p:cNvSpPr>
            <a:spLocks noGrp="1"/>
          </p:cNvSpPr>
          <p:nvPr>
            <p:ph sz="quarter" idx="13"/>
          </p:nvPr>
        </p:nvSpPr>
        <p:spPr>
          <a:xfrm>
            <a:off x="1200150" y="1498210"/>
            <a:ext cx="9791700" cy="4667250"/>
          </a:xfrm>
        </p:spPr>
        <p:txBody>
          <a:bodyPr/>
          <a:lstStyle/>
          <a:p>
            <a:pPr marL="548640">
              <a:buNone/>
            </a:pPr>
            <a:r>
              <a:rPr lang="es-ES" b="1" dirty="0"/>
              <a:t>Al final de esta lección, usted podrá</a:t>
            </a:r>
            <a:r>
              <a:rPr lang="en-US" b="1" dirty="0"/>
              <a:t>:</a:t>
            </a:r>
          </a:p>
          <a:p>
            <a:pPr marL="548640"/>
            <a:r>
              <a:rPr lang="es-US" sz="2400" dirty="0"/>
              <a:t>Describir lo básico del programa de Medicaid</a:t>
            </a:r>
          </a:p>
          <a:p>
            <a:pPr marL="548640"/>
            <a:r>
              <a:rPr lang="es-ES" sz="2400" dirty="0"/>
              <a:t>Enumerar la función específica de la administración de Medicaid del estado</a:t>
            </a:r>
          </a:p>
          <a:p>
            <a:pPr marL="548640"/>
            <a:r>
              <a:rPr lang="es-ES" sz="2400" dirty="0"/>
              <a:t>Describir el proceso de solicitud único</a:t>
            </a:r>
          </a:p>
          <a:p>
            <a:pPr marL="548640"/>
            <a:r>
              <a:rPr lang="es-US" sz="2400" dirty="0"/>
              <a:t>Explicar los distintos requisitos de elegibilidad de Medicaid </a:t>
            </a:r>
          </a:p>
          <a:p>
            <a:pPr marL="548640"/>
            <a:r>
              <a:rPr lang="es-ES" sz="2400" dirty="0"/>
              <a:t>Comprender distintos modelos de coordinación entre Medicaid y el Mercado facilitado federalmente</a:t>
            </a:r>
            <a:r>
              <a:rPr lang="en-US" sz="2400" dirty="0"/>
              <a:t> </a:t>
            </a:r>
          </a:p>
          <a:p>
            <a:pPr marL="548640"/>
            <a:r>
              <a:rPr lang="es-ES" sz="2400" dirty="0"/>
              <a:t>Identificar la cobertura de Medicaid y las exenciones</a:t>
            </a:r>
            <a:endParaRPr lang="en-US" dirty="0"/>
          </a:p>
          <a:p>
            <a:pPr marL="548640"/>
            <a:endParaRPr lang="en-US" dirty="0"/>
          </a:p>
        </p:txBody>
      </p:sp>
      <p:sp>
        <p:nvSpPr>
          <p:cNvPr id="5" name="Slide Number Placeholder 4">
            <a:extLst>
              <a:ext uri="{FF2B5EF4-FFF2-40B4-BE49-F238E27FC236}">
                <a16:creationId xmlns:a16="http://schemas.microsoft.com/office/drawing/2014/main" id="{FB4363DB-2817-45CB-94EE-DA40FA1C0655}"/>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4" name="Footer Placeholder 3">
            <a:extLst>
              <a:ext uri="{FF2B5EF4-FFF2-40B4-BE49-F238E27FC236}">
                <a16:creationId xmlns:a16="http://schemas.microsoft.com/office/drawing/2014/main" id="{13320F24-8C08-4623-A56A-16D12141F7F4}"/>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38DC5150-2C95-40D6-A2FC-3D693D412F49}"/>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733692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s-AR" sz="3000" dirty="0"/>
              <a:t>Compruebe sus conocimientos: Pregunta 4</a:t>
            </a:r>
          </a:p>
        </p:txBody>
      </p:sp>
      <p:sp>
        <p:nvSpPr>
          <p:cNvPr id="9" name="Content Placeholder 8"/>
          <p:cNvSpPr>
            <a:spLocks noGrp="1"/>
          </p:cNvSpPr>
          <p:nvPr>
            <p:ph type="body" sz="quarter" idx="13"/>
          </p:nvPr>
        </p:nvSpPr>
        <p:spPr/>
        <p:txBody>
          <a:bodyPr>
            <a:normAutofit/>
          </a:bodyPr>
          <a:lstStyle/>
          <a:p>
            <a:pPr marL="0" lvl="0" indent="0" defTabSz="685800">
              <a:lnSpc>
                <a:spcPct val="100000"/>
              </a:lnSpc>
              <a:spcBef>
                <a:spcPts val="600"/>
              </a:spcBef>
              <a:buNone/>
              <a:defRPr/>
            </a:pPr>
            <a:r>
              <a:rPr lang="es-ES" sz="2400" b="1" dirty="0">
                <a:cs typeface="Arial" charset="0"/>
              </a:rPr>
              <a:t>Los estados tienen opciones para diseñar su CHIP</a:t>
            </a:r>
            <a:r>
              <a:rPr lang="en-US" sz="2400" b="1" dirty="0">
                <a:cs typeface="Arial" charset="0"/>
              </a:rPr>
              <a:t>.</a:t>
            </a:r>
          </a:p>
          <a:p>
            <a:pPr marL="548640" lvl="0" indent="-274320" defTabSz="685800">
              <a:lnSpc>
                <a:spcPct val="100000"/>
              </a:lnSpc>
              <a:spcBef>
                <a:spcPct val="20000"/>
              </a:spcBef>
              <a:buFont typeface="+mj-lt"/>
              <a:buAutoNum type="alphaLcPeriod"/>
              <a:defRPr/>
            </a:pPr>
            <a:r>
              <a:rPr lang="es-AR" sz="2400" dirty="0"/>
              <a:t>Verdadero</a:t>
            </a:r>
          </a:p>
          <a:p>
            <a:pPr marL="548640" lvl="0" indent="-274320" defTabSz="685800">
              <a:lnSpc>
                <a:spcPct val="100000"/>
              </a:lnSpc>
              <a:spcBef>
                <a:spcPct val="20000"/>
              </a:spcBef>
              <a:buFont typeface="+mj-lt"/>
              <a:buAutoNum type="alphaLcPeriod"/>
              <a:defRPr/>
            </a:pPr>
            <a:r>
              <a:rPr lang="en-US" sz="2400" dirty="0" err="1"/>
              <a:t>Falso</a:t>
            </a:r>
            <a:endParaRPr lang="en-US" sz="2400" dirty="0"/>
          </a:p>
          <a:p>
            <a:pPr marL="514350" indent="-514350">
              <a:buFont typeface="+mj-lt"/>
              <a:buAutoNum type="alphaLcPeriod"/>
            </a:pPr>
            <a:endParaRPr lang="en-US" sz="2400" dirty="0"/>
          </a:p>
          <a:p>
            <a:pPr marL="0" lvl="0" indent="0" defTabSz="685800">
              <a:lnSpc>
                <a:spcPct val="100000"/>
              </a:lnSpc>
              <a:spcBef>
                <a:spcPts val="600"/>
              </a:spcBef>
              <a:buNone/>
            </a:pPr>
            <a:endParaRPr lang="en-US" sz="2400" dirty="0"/>
          </a:p>
          <a:p>
            <a:pPr marL="0" lvl="0" indent="0" defTabSz="685800">
              <a:lnSpc>
                <a:spcPct val="100000"/>
              </a:lnSpc>
              <a:spcBef>
                <a:spcPts val="600"/>
              </a:spcBef>
              <a:buNone/>
            </a:pPr>
            <a:endParaRPr lang="en-US" sz="2400" dirty="0"/>
          </a:p>
          <a:p>
            <a:endParaRPr lang="en-US" sz="2400" dirty="0"/>
          </a:p>
        </p:txBody>
      </p:sp>
      <p:sp>
        <p:nvSpPr>
          <p:cNvPr id="6" name="Rounded Rectangle 5" descr="El cuadro verde resalta &quot;A&quot; como la respuesta correcta"/>
          <p:cNvSpPr/>
          <p:nvPr/>
        </p:nvSpPr>
        <p:spPr>
          <a:xfrm>
            <a:off x="2067271" y="2399568"/>
            <a:ext cx="2051968" cy="45904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47F4B0A6-D938-45F6-BAE3-9D79F3D1D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36583"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41649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D138C9-9C8F-4693-9C10-F786BB60CFE0}"/>
              </a:ext>
            </a:extLst>
          </p:cNvPr>
          <p:cNvSpPr>
            <a:spLocks noGrp="1"/>
          </p:cNvSpPr>
          <p:nvPr>
            <p:ph type="body" idx="1"/>
          </p:nvPr>
        </p:nvSpPr>
        <p:spPr>
          <a:xfrm>
            <a:off x="3993063" y="2050867"/>
            <a:ext cx="6966675" cy="2272557"/>
          </a:xfrm>
        </p:spPr>
        <p:txBody>
          <a:bodyPr/>
          <a:lstStyle/>
          <a:p>
            <a:r>
              <a:rPr lang="es-AR" dirty="0"/>
              <a:t>Elegibilidad para </a:t>
            </a:r>
            <a:br>
              <a:rPr lang="es-AR" dirty="0"/>
            </a:br>
            <a:r>
              <a:rPr lang="es-AR" dirty="0"/>
              <a:t>no ciudadanos</a:t>
            </a:r>
          </a:p>
        </p:txBody>
      </p:sp>
      <p:sp>
        <p:nvSpPr>
          <p:cNvPr id="7" name="Title 6">
            <a:extLst>
              <a:ext uri="{FF2B5EF4-FFF2-40B4-BE49-F238E27FC236}">
                <a16:creationId xmlns:a16="http://schemas.microsoft.com/office/drawing/2014/main" id="{04C7AF96-DF3D-491E-85E9-BD5671CDEB17}"/>
              </a:ext>
            </a:extLst>
          </p:cNvPr>
          <p:cNvSpPr>
            <a:spLocks noGrp="1"/>
          </p:cNvSpPr>
          <p:nvPr>
            <p:ph type="title"/>
          </p:nvPr>
        </p:nvSpPr>
        <p:spPr/>
        <p:txBody>
          <a:bodyPr/>
          <a:lstStyle/>
          <a:p>
            <a:r>
              <a:rPr lang="es-AR" dirty="0"/>
              <a:t>Lección 5</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DF1C-7373-471B-9A7D-671C5014835C}"/>
              </a:ext>
            </a:extLst>
          </p:cNvPr>
          <p:cNvSpPr>
            <a:spLocks noGrp="1"/>
          </p:cNvSpPr>
          <p:nvPr>
            <p:ph type="title"/>
          </p:nvPr>
        </p:nvSpPr>
        <p:spPr/>
        <p:txBody>
          <a:bodyPr/>
          <a:lstStyle/>
          <a:p>
            <a:r>
              <a:rPr lang="es-ES" dirty="0"/>
              <a:t>Objetivos de la Lección 5</a:t>
            </a:r>
            <a:endParaRPr lang="en-US" dirty="0"/>
          </a:p>
        </p:txBody>
      </p:sp>
      <p:sp>
        <p:nvSpPr>
          <p:cNvPr id="6" name="Content Placeholder 5">
            <a:extLst>
              <a:ext uri="{FF2B5EF4-FFF2-40B4-BE49-F238E27FC236}">
                <a16:creationId xmlns:a16="http://schemas.microsoft.com/office/drawing/2014/main" id="{8597A92B-A5E3-4135-930B-9922E0010ECA}"/>
              </a:ext>
            </a:extLst>
          </p:cNvPr>
          <p:cNvSpPr>
            <a:spLocks noGrp="1"/>
          </p:cNvSpPr>
          <p:nvPr>
            <p:ph sz="quarter" idx="13"/>
          </p:nvPr>
        </p:nvSpPr>
        <p:spPr/>
        <p:txBody>
          <a:bodyPr/>
          <a:lstStyle/>
          <a:p>
            <a:pPr marL="0" indent="0">
              <a:buNone/>
            </a:pPr>
            <a:r>
              <a:rPr lang="es-ES" b="1" dirty="0"/>
              <a:t>Al final de esta lección, usted podrá</a:t>
            </a:r>
            <a:r>
              <a:rPr lang="en-US" b="1" dirty="0"/>
              <a:t>:</a:t>
            </a:r>
          </a:p>
          <a:p>
            <a:pPr marL="548640"/>
            <a:r>
              <a:rPr lang="es-ES" sz="2400" dirty="0"/>
              <a:t>Explicar la elegibilidad para no ciudadanos en Medicaid y el Programa de Seguro Médico para Niños (CHIP)</a:t>
            </a:r>
          </a:p>
          <a:p>
            <a:pPr marL="548640"/>
            <a:r>
              <a:rPr lang="es-ES" sz="2400" dirty="0"/>
              <a:t>Definir las opciones estatales para cubrir a niños y embarazadas con residencia legal</a:t>
            </a:r>
          </a:p>
          <a:p>
            <a:pPr marL="548640"/>
            <a:r>
              <a:rPr lang="es-ES" sz="2400" dirty="0"/>
              <a:t>Describir el tratamiento de una condición médica de emergencia para no ciudadanos</a:t>
            </a:r>
            <a:endParaRPr lang="en-US" sz="2400" dirty="0"/>
          </a:p>
          <a:p>
            <a:pPr marL="0" indent="0">
              <a:buNone/>
            </a:pPr>
            <a:endParaRPr lang="en-US" b="1" dirty="0"/>
          </a:p>
          <a:p>
            <a:pPr marL="0" indent="0">
              <a:buNone/>
            </a:pPr>
            <a:endParaRPr lang="en-US" dirty="0"/>
          </a:p>
        </p:txBody>
      </p:sp>
      <p:sp>
        <p:nvSpPr>
          <p:cNvPr id="5" name="Slide Number Placeholder 4">
            <a:extLst>
              <a:ext uri="{FF2B5EF4-FFF2-40B4-BE49-F238E27FC236}">
                <a16:creationId xmlns:a16="http://schemas.microsoft.com/office/drawing/2014/main" id="{46F6725A-ED50-4D3B-9678-4C74D479B757}"/>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4" name="Footer Placeholder 3">
            <a:extLst>
              <a:ext uri="{FF2B5EF4-FFF2-40B4-BE49-F238E27FC236}">
                <a16:creationId xmlns:a16="http://schemas.microsoft.com/office/drawing/2014/main" id="{00E4636E-ED52-412D-AB83-74D0A5065ECB}"/>
              </a:ext>
            </a:extLst>
          </p:cNvPr>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3" name="Date Placeholder 2">
            <a:extLst>
              <a:ext uri="{FF2B5EF4-FFF2-40B4-BE49-F238E27FC236}">
                <a16:creationId xmlns:a16="http://schemas.microsoft.com/office/drawing/2014/main" id="{BFEB933B-77FF-4F0C-888C-9240B3D3987E}"/>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05662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Elegibilidad para no ciudadanos en Medicaid y el Programa de Seguro Médico para Niños (CHIP, por sus siglas en inglés)</a:t>
            </a:r>
            <a:endParaRPr lang="en-US" sz="2800" dirty="0"/>
          </a:p>
        </p:txBody>
      </p:sp>
      <p:sp>
        <p:nvSpPr>
          <p:cNvPr id="5" name="Content Placeholder 4"/>
          <p:cNvSpPr>
            <a:spLocks noGrp="1"/>
          </p:cNvSpPr>
          <p:nvPr>
            <p:ph sz="quarter" idx="13"/>
          </p:nvPr>
        </p:nvSpPr>
        <p:spPr>
          <a:xfrm>
            <a:off x="1182394" y="1245263"/>
            <a:ext cx="10367454" cy="4667250"/>
          </a:xfrm>
        </p:spPr>
        <p:txBody>
          <a:bodyPr>
            <a:normAutofit lnSpcReduction="10000"/>
          </a:bodyPr>
          <a:lstStyle/>
          <a:p>
            <a:pPr defTabSz="685800"/>
            <a:r>
              <a:rPr lang="es-ES" sz="2100" dirty="0"/>
              <a:t>La mayoría de los individuos que no son ciudadanos deben tener un estatus migratorio que califique y cumplir otros requisitos de elegibilidad de los estados para obtener cobertura de Medicaid o CHIP</a:t>
            </a:r>
          </a:p>
          <a:p>
            <a:pPr defTabSz="685800"/>
            <a:r>
              <a:rPr lang="es-ES" sz="2100" dirty="0"/>
              <a:t>La mayoría de los individuos no ciudadanos "calificados" que ingresaron a los EE. UU. después del 22 de agosto de 1996 deben cumplir con un período de espera de 5 años</a:t>
            </a:r>
          </a:p>
          <a:p>
            <a:pPr defTabSz="685800"/>
            <a:r>
              <a:rPr lang="es-ES" sz="2100" dirty="0"/>
              <a:t>Los no ciudadanos que están exentos del período de espera de 5 años incluyen</a:t>
            </a:r>
            <a:r>
              <a:rPr lang="en-US" sz="2100" dirty="0"/>
              <a:t>:</a:t>
            </a:r>
          </a:p>
          <a:p>
            <a:pPr marL="822960" lvl="1">
              <a:spcAft>
                <a:spcPts val="1200"/>
              </a:spcAft>
            </a:pPr>
            <a:r>
              <a:rPr lang="es-ES" sz="2000" dirty="0"/>
              <a:t>Refugiados</a:t>
            </a:r>
          </a:p>
          <a:p>
            <a:pPr marL="822960" lvl="1">
              <a:spcAft>
                <a:spcPts val="1200"/>
              </a:spcAft>
            </a:pPr>
            <a:r>
              <a:rPr lang="es-ES" sz="2000" dirty="0"/>
              <a:t>Asilados</a:t>
            </a:r>
          </a:p>
          <a:p>
            <a:pPr marL="822960" lvl="1">
              <a:spcAft>
                <a:spcPts val="1200"/>
              </a:spcAft>
            </a:pPr>
            <a:r>
              <a:rPr lang="es-ES" sz="2000" dirty="0"/>
              <a:t>Migrantes del Pacto de Libre Asociación (COFA, por sus siglas en inglés)</a:t>
            </a:r>
          </a:p>
          <a:p>
            <a:pPr marL="822960" lvl="1">
              <a:spcAft>
                <a:spcPts val="1200"/>
              </a:spcAft>
            </a:pPr>
            <a:r>
              <a:rPr lang="es-ES" sz="2000" dirty="0"/>
              <a:t>No ciudadanos calificados que son veteranos y miembros del servicio activo y sus cónyuges e hijos</a:t>
            </a:r>
          </a:p>
        </p:txBody>
      </p:sp>
      <p:sp>
        <p:nvSpPr>
          <p:cNvPr id="6" name="Slide Number Placeholder 5">
            <a:extLst>
              <a:ext uri="{FF2B5EF4-FFF2-40B4-BE49-F238E27FC236}">
                <a16:creationId xmlns:a16="http://schemas.microsoft.com/office/drawing/2014/main" id="{CDAE5F92-61B6-4855-B340-11879112340B}"/>
              </a:ext>
            </a:extLst>
          </p:cNvPr>
          <p:cNvSpPr>
            <a:spLocks noGrp="1"/>
          </p:cNvSpPr>
          <p:nvPr>
            <p:ph type="sldNum" sz="quarter" idx="12"/>
          </p:nvPr>
        </p:nvSpPr>
        <p:spPr/>
        <p:txBody>
          <a:bodyPr/>
          <a:lstStyle/>
          <a:p>
            <a:fld id="{0B2D781D-8844-5940-92D1-06EF0A7F581E}" type="slidenum">
              <a:rPr lang="en-US" smtClean="0"/>
              <a:pPr/>
              <a:t>63</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0848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Elegibilidad de inmigrantes no ciudadanos calificados del Pacto de Libre Asociación (COFA, por sus siglas en inglés)</a:t>
            </a:r>
            <a:endParaRPr lang="en-US" sz="2800" dirty="0"/>
          </a:p>
        </p:txBody>
      </p:sp>
      <p:sp>
        <p:nvSpPr>
          <p:cNvPr id="5" name="Content Placeholder 4"/>
          <p:cNvSpPr>
            <a:spLocks noGrp="1"/>
          </p:cNvSpPr>
          <p:nvPr>
            <p:ph sz="quarter" idx="13"/>
          </p:nvPr>
        </p:nvSpPr>
        <p:spPr>
          <a:xfrm>
            <a:off x="1011848" y="1552756"/>
            <a:ext cx="5124051" cy="1869752"/>
          </a:xfrm>
        </p:spPr>
        <p:txBody>
          <a:bodyPr>
            <a:normAutofit fontScale="92500"/>
          </a:bodyPr>
          <a:lstStyle/>
          <a:p>
            <a:pPr marL="0" indent="0">
              <a:lnSpc>
                <a:spcPct val="110000"/>
              </a:lnSpc>
              <a:spcAft>
                <a:spcPts val="600"/>
              </a:spcAft>
              <a:buNone/>
            </a:pPr>
            <a:r>
              <a:rPr lang="es-ES" sz="2400" dirty="0"/>
              <a:t>Los estados y el Distrito de Columbia están obligados a extender la cobertura de Medicaid a los migrantes de COFA, si son elegibles según el plan estatal.</a:t>
            </a:r>
            <a:endParaRPr lang="en-US" sz="2400" dirty="0"/>
          </a:p>
          <a:p>
            <a:pPr marL="0" indent="0">
              <a:buNone/>
            </a:pPr>
            <a:endParaRPr lang="en-US" sz="2400" dirty="0"/>
          </a:p>
        </p:txBody>
      </p:sp>
      <p:pic>
        <p:nvPicPr>
          <p:cNvPr id="12" name="Picture 11">
            <a:extLst>
              <a:ext uri="{FF2B5EF4-FFF2-40B4-BE49-F238E27FC236}">
                <a16:creationId xmlns:a16="http://schemas.microsoft.com/office/drawing/2014/main" id="{8B0C8277-2340-4F17-AD0A-4D9C424B50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1227902"/>
            <a:ext cx="4708357" cy="2313396"/>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8FE10D73-CA8C-40E2-A68B-A8F39CB94F5E}"/>
              </a:ext>
              <a:ext uri="{C183D7F6-B498-43B3-948B-1728B52AA6E4}">
                <adec:decorative xmlns:adec="http://schemas.microsoft.com/office/drawing/2017/decorative" val="1"/>
              </a:ext>
            </a:extLst>
          </p:cNvPr>
          <p:cNvSpPr/>
          <p:nvPr/>
        </p:nvSpPr>
        <p:spPr>
          <a:xfrm>
            <a:off x="838200" y="1230317"/>
            <a:ext cx="10263554" cy="2322039"/>
          </a:xfrm>
          <a:prstGeom prst="roundRect">
            <a:avLst>
              <a:gd name="adj" fmla="val 12508"/>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DC2CAA40-ED9D-4C40-ADAF-83E6768E4C29}"/>
              </a:ext>
              <a:ext uri="{C183D7F6-B498-43B3-948B-1728B52AA6E4}">
                <adec:decorative xmlns:adec="http://schemas.microsoft.com/office/drawing/2017/decorative" val="1"/>
              </a:ext>
            </a:extLst>
          </p:cNvPr>
          <p:cNvSpPr/>
          <p:nvPr/>
        </p:nvSpPr>
        <p:spPr>
          <a:xfrm>
            <a:off x="848163" y="3775592"/>
            <a:ext cx="10263554" cy="1505452"/>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3185716-2FB9-413B-B313-8915B4C3439F}"/>
              </a:ext>
            </a:extLst>
          </p:cNvPr>
          <p:cNvSpPr txBox="1"/>
          <p:nvPr/>
        </p:nvSpPr>
        <p:spPr>
          <a:xfrm>
            <a:off x="1011848" y="4107290"/>
            <a:ext cx="5141752" cy="830997"/>
          </a:xfrm>
          <a:prstGeom prst="rect">
            <a:avLst/>
          </a:prstGeom>
          <a:noFill/>
        </p:spPr>
        <p:txBody>
          <a:bodyPr wrap="square" rtlCol="0">
            <a:spAutoFit/>
          </a:bodyPr>
          <a:lstStyle/>
          <a:p>
            <a:pPr>
              <a:spcAft>
                <a:spcPts val="600"/>
              </a:spcAft>
            </a:pPr>
            <a:r>
              <a:rPr lang="es-ES" sz="2400" dirty="0">
                <a:solidFill>
                  <a:srgbClr val="00529B"/>
                </a:solidFill>
                <a:latin typeface="Arial" panose="020B0604020202020204" pitchFamily="34" charset="0"/>
                <a:cs typeface="Arial" panose="020B0604020202020204" pitchFamily="34" charset="0"/>
              </a:rPr>
              <a:t>Opcional para </a:t>
            </a:r>
            <a:br>
              <a:rPr lang="es-ES" sz="2400" dirty="0">
                <a:solidFill>
                  <a:srgbClr val="00529B"/>
                </a:solidFill>
                <a:latin typeface="Arial" panose="020B0604020202020204" pitchFamily="34" charset="0"/>
                <a:cs typeface="Arial" panose="020B0604020202020204" pitchFamily="34" charset="0"/>
              </a:rPr>
            </a:br>
            <a:r>
              <a:rPr lang="es-ES" sz="2400" dirty="0">
                <a:solidFill>
                  <a:srgbClr val="00529B"/>
                </a:solidFill>
                <a:latin typeface="Arial" panose="020B0604020202020204" pitchFamily="34" charset="0"/>
                <a:cs typeface="Arial" panose="020B0604020202020204" pitchFamily="34" charset="0"/>
              </a:rPr>
              <a:t>territorios de los EE. UU.</a:t>
            </a:r>
            <a:endParaRPr lang="en-US" sz="2400" dirty="0">
              <a:solidFill>
                <a:srgbClr val="00529B"/>
              </a:solidFill>
              <a:latin typeface="Arial" panose="020B0604020202020204" pitchFamily="34" charset="0"/>
              <a:cs typeface="Arial" panose="020B0604020202020204" pitchFamily="34" charset="0"/>
            </a:endParaRPr>
          </a:p>
        </p:txBody>
      </p:sp>
      <p:pic>
        <p:nvPicPr>
          <p:cNvPr id="24" name="Picture 23" descr="Mapa de Puerto Rico y mapa de las Islas Vírgenes">
            <a:extLst>
              <a:ext uri="{FF2B5EF4-FFF2-40B4-BE49-F238E27FC236}">
                <a16:creationId xmlns:a16="http://schemas.microsoft.com/office/drawing/2014/main" id="{4D1B82A9-8C95-428B-911E-EB4C7DC57C7C}"/>
              </a:ext>
            </a:extLst>
          </p:cNvPr>
          <p:cNvPicPr>
            <a:picLocks noChangeAspect="1"/>
          </p:cNvPicPr>
          <p:nvPr/>
        </p:nvPicPr>
        <p:blipFill>
          <a:blip r:embed="rId5"/>
          <a:stretch>
            <a:fillRect/>
          </a:stretch>
        </p:blipFill>
        <p:spPr>
          <a:xfrm>
            <a:off x="4848225" y="3935247"/>
            <a:ext cx="2362200" cy="1216356"/>
          </a:xfrm>
          <a:prstGeom prst="rect">
            <a:avLst/>
          </a:prstGeom>
        </p:spPr>
      </p:pic>
      <p:pic>
        <p:nvPicPr>
          <p:cNvPr id="18" name="Picture 17" descr="Mapa de Guam">
            <a:extLst>
              <a:ext uri="{FF2B5EF4-FFF2-40B4-BE49-F238E27FC236}">
                <a16:creationId xmlns:a16="http://schemas.microsoft.com/office/drawing/2014/main" id="{9D037E75-5B5B-40A9-9A10-ED84A923C989}"/>
              </a:ext>
            </a:extLst>
          </p:cNvPr>
          <p:cNvPicPr>
            <a:picLocks noChangeAspect="1"/>
          </p:cNvPicPr>
          <p:nvPr/>
        </p:nvPicPr>
        <p:blipFill rotWithShape="1">
          <a:blip r:embed="rId6"/>
          <a:srcRect t="14972"/>
          <a:stretch/>
        </p:blipFill>
        <p:spPr>
          <a:xfrm>
            <a:off x="7366842" y="4147670"/>
            <a:ext cx="1038225" cy="380648"/>
          </a:xfrm>
          <a:prstGeom prst="rect">
            <a:avLst/>
          </a:prstGeom>
        </p:spPr>
      </p:pic>
      <p:pic>
        <p:nvPicPr>
          <p:cNvPr id="14" name="Picture 13" descr="Mapa de las Islas Marianas del Norte">
            <a:extLst>
              <a:ext uri="{FF2B5EF4-FFF2-40B4-BE49-F238E27FC236}">
                <a16:creationId xmlns:a16="http://schemas.microsoft.com/office/drawing/2014/main" id="{9DAB777E-AB56-49C7-9012-73D793C1833F}"/>
              </a:ext>
            </a:extLst>
          </p:cNvPr>
          <p:cNvPicPr>
            <a:picLocks noChangeAspect="1"/>
          </p:cNvPicPr>
          <p:nvPr/>
        </p:nvPicPr>
        <p:blipFill>
          <a:blip r:embed="rId7"/>
          <a:stretch>
            <a:fillRect/>
          </a:stretch>
        </p:blipFill>
        <p:spPr>
          <a:xfrm>
            <a:off x="7320216" y="4420032"/>
            <a:ext cx="2228850" cy="762000"/>
          </a:xfrm>
          <a:prstGeom prst="rect">
            <a:avLst/>
          </a:prstGeom>
        </p:spPr>
      </p:pic>
      <p:pic>
        <p:nvPicPr>
          <p:cNvPr id="17" name="Picture 16" descr="Mapa de Samoa Americana">
            <a:extLst>
              <a:ext uri="{FF2B5EF4-FFF2-40B4-BE49-F238E27FC236}">
                <a16:creationId xmlns:a16="http://schemas.microsoft.com/office/drawing/2014/main" id="{C41E083D-B7DC-428E-A1BC-82743CCE9FA0}"/>
              </a:ext>
            </a:extLst>
          </p:cNvPr>
          <p:cNvPicPr>
            <a:picLocks noChangeAspect="1"/>
          </p:cNvPicPr>
          <p:nvPr/>
        </p:nvPicPr>
        <p:blipFill>
          <a:blip r:embed="rId8"/>
          <a:stretch>
            <a:fillRect/>
          </a:stretch>
        </p:blipFill>
        <p:spPr>
          <a:xfrm>
            <a:off x="9484254" y="4222374"/>
            <a:ext cx="1456460" cy="901119"/>
          </a:xfrm>
          <a:prstGeom prst="rect">
            <a:avLst/>
          </a:prstGeom>
        </p:spPr>
      </p:pic>
      <p:cxnSp>
        <p:nvCxnSpPr>
          <p:cNvPr id="20" name="Straight Connector 19">
            <a:extLst>
              <a:ext uri="{FF2B5EF4-FFF2-40B4-BE49-F238E27FC236}">
                <a16:creationId xmlns:a16="http://schemas.microsoft.com/office/drawing/2014/main" id="{0BA63A8B-166C-419E-A4B8-340DEDAC955F}"/>
              </a:ext>
              <a:ext uri="{C183D7F6-B498-43B3-948B-1728B52AA6E4}">
                <adec:decorative xmlns:adec="http://schemas.microsoft.com/office/drawing/2017/decorative" val="1"/>
              </a:ext>
            </a:extLst>
          </p:cNvPr>
          <p:cNvCxnSpPr>
            <a:cxnSpLocks/>
          </p:cNvCxnSpPr>
          <p:nvPr/>
        </p:nvCxnSpPr>
        <p:spPr>
          <a:xfrm>
            <a:off x="7366842" y="3785117"/>
            <a:ext cx="0" cy="1495927"/>
          </a:xfrm>
          <a:prstGeom prst="line">
            <a:avLst/>
          </a:prstGeom>
          <a:ln w="28575">
            <a:solidFill>
              <a:srgbClr val="9DC3E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BF03D861-09B9-47D4-81D6-D9BC5F0A43B5}"/>
              </a:ext>
              <a:ext uri="{C183D7F6-B498-43B3-948B-1728B52AA6E4}">
                <adec:decorative xmlns:adec="http://schemas.microsoft.com/office/drawing/2017/decorative" val="1"/>
              </a:ext>
            </a:extLst>
          </p:cNvPr>
          <p:cNvCxnSpPr>
            <a:cxnSpLocks/>
          </p:cNvCxnSpPr>
          <p:nvPr/>
        </p:nvCxnSpPr>
        <p:spPr>
          <a:xfrm>
            <a:off x="9508464" y="3790131"/>
            <a:ext cx="0" cy="1490913"/>
          </a:xfrm>
          <a:prstGeom prst="line">
            <a:avLst/>
          </a:prstGeom>
          <a:ln w="28575">
            <a:solidFill>
              <a:srgbClr val="9DC3E6"/>
            </a:solidFill>
          </a:ln>
        </p:spPr>
        <p:style>
          <a:lnRef idx="1">
            <a:schemeClr val="accent5"/>
          </a:lnRef>
          <a:fillRef idx="0">
            <a:schemeClr val="accent5"/>
          </a:fillRef>
          <a:effectRef idx="0">
            <a:schemeClr val="accent5"/>
          </a:effectRef>
          <a:fontRef idx="minor">
            <a:schemeClr val="tx1"/>
          </a:fontRef>
        </p:style>
      </p:cxnSp>
      <p:sp>
        <p:nvSpPr>
          <p:cNvPr id="10" name="Freeform: Shape 9">
            <a:extLst>
              <a:ext uri="{FF2B5EF4-FFF2-40B4-BE49-F238E27FC236}">
                <a16:creationId xmlns:a16="http://schemas.microsoft.com/office/drawing/2014/main" id="{636555AA-E058-40D8-90DF-52452AE60F9A}"/>
              </a:ext>
              <a:ext uri="{C183D7F6-B498-43B3-948B-1728B52AA6E4}">
                <adec:decorative xmlns:adec="http://schemas.microsoft.com/office/drawing/2017/decorative" val="1"/>
              </a:ext>
            </a:extLst>
          </p:cNvPr>
          <p:cNvSpPr>
            <a:spLocks noChangeAspect="1"/>
          </p:cNvSpPr>
          <p:nvPr/>
        </p:nvSpPr>
        <p:spPr>
          <a:xfrm>
            <a:off x="848163" y="551533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4">
            <a:extLst>
              <a:ext uri="{FF2B5EF4-FFF2-40B4-BE49-F238E27FC236}">
                <a16:creationId xmlns:a16="http://schemas.microsoft.com/office/drawing/2014/main" id="{DA79480E-F861-410E-8D5D-C48B4A5668FA}"/>
              </a:ext>
            </a:extLst>
          </p:cNvPr>
          <p:cNvSpPr txBox="1">
            <a:spLocks/>
          </p:cNvSpPr>
          <p:nvPr/>
        </p:nvSpPr>
        <p:spPr>
          <a:xfrm>
            <a:off x="1090246" y="5459869"/>
            <a:ext cx="10014439" cy="694746"/>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8513" indent="-798513">
              <a:buNone/>
            </a:pPr>
            <a:r>
              <a:rPr lang="en-US" sz="1800" b="1" dirty="0"/>
              <a:t>NOTA: </a:t>
            </a:r>
            <a:r>
              <a:rPr lang="es-ES" sz="1800" dirty="0"/>
              <a:t>La expansión de la cobertura para los migrantes de COFA no se aplica a los programas CHIP separados</a:t>
            </a:r>
            <a:r>
              <a:rPr lang="en-US" sz="1800" dirty="0"/>
              <a:t>.</a:t>
            </a:r>
          </a:p>
        </p:txBody>
      </p:sp>
      <p:sp>
        <p:nvSpPr>
          <p:cNvPr id="11" name="Slide Number Placeholder 10">
            <a:extLst>
              <a:ext uri="{FF2B5EF4-FFF2-40B4-BE49-F238E27FC236}">
                <a16:creationId xmlns:a16="http://schemas.microsoft.com/office/drawing/2014/main" id="{1B3A475E-DA30-4941-9E5F-234E6436B767}"/>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
        <p:nvSpPr>
          <p:cNvPr id="19" name="TextBox 18">
            <a:extLst>
              <a:ext uri="{FF2B5EF4-FFF2-40B4-BE49-F238E27FC236}">
                <a16:creationId xmlns:a16="http://schemas.microsoft.com/office/drawing/2014/main" id="{3B3D8762-0D68-4966-9685-F4AA4DD678EF}"/>
              </a:ext>
            </a:extLst>
          </p:cNvPr>
          <p:cNvSpPr txBox="1"/>
          <p:nvPr/>
        </p:nvSpPr>
        <p:spPr>
          <a:xfrm>
            <a:off x="5898570" y="4697757"/>
            <a:ext cx="1311855" cy="492443"/>
          </a:xfrm>
          <a:prstGeom prst="rect">
            <a:avLst/>
          </a:prstGeom>
          <a:solidFill>
            <a:schemeClr val="bg1"/>
          </a:solidFill>
        </p:spPr>
        <p:txBody>
          <a:bodyPr wrap="square" lIns="0" tIns="0" rIns="0" bIns="0" rtlCol="0" anchor="ctr" anchorCtr="0">
            <a:spAutoFit/>
          </a:bodyPr>
          <a:lstStyle/>
          <a:p>
            <a:pPr algn="ctr"/>
            <a:r>
              <a:rPr lang="es-US" sz="1600" b="1" dirty="0">
                <a:effectLst/>
                <a:latin typeface="Times New Roman" panose="02020603050405020304" pitchFamily="18" charset="0"/>
                <a:ea typeface="Calibri" panose="020F0502020204030204" pitchFamily="34" charset="0"/>
                <a:cs typeface="Times New Roman" panose="02020603050405020304" pitchFamily="18" charset="0"/>
              </a:rPr>
              <a:t>Islas Vírgenes de EE. UU.</a:t>
            </a:r>
            <a:endParaRPr lang="es-US" sz="16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26F8387-1E03-4CFB-992B-E21B05C60C9B}"/>
              </a:ext>
            </a:extLst>
          </p:cNvPr>
          <p:cNvSpPr txBox="1"/>
          <p:nvPr/>
        </p:nvSpPr>
        <p:spPr>
          <a:xfrm>
            <a:off x="7712820" y="4645172"/>
            <a:ext cx="1717579" cy="492443"/>
          </a:xfrm>
          <a:prstGeom prst="rect">
            <a:avLst/>
          </a:prstGeom>
          <a:solidFill>
            <a:schemeClr val="bg1"/>
          </a:solidFill>
        </p:spPr>
        <p:txBody>
          <a:bodyPr wrap="square" lIns="0" tIns="0" rIns="0" bIns="0" rtlCol="0" anchor="ctr" anchorCtr="0">
            <a:spAutoFit/>
          </a:bodyPr>
          <a:lstStyle/>
          <a:p>
            <a:pPr algn="ctr"/>
            <a:r>
              <a:rPr lang="es-US" sz="1600" b="1" dirty="0">
                <a:effectLst/>
                <a:latin typeface="Times New Roman" panose="02020603050405020304" pitchFamily="18" charset="0"/>
                <a:ea typeface="Calibri" panose="020F0502020204030204" pitchFamily="34" charset="0"/>
                <a:cs typeface="Times New Roman" panose="02020603050405020304" pitchFamily="18" charset="0"/>
              </a:rPr>
              <a:t>Islas Marianas </a:t>
            </a:r>
            <a:br>
              <a:rPr lang="es-US" sz="1600" b="1" dirty="0">
                <a:effectLst/>
                <a:latin typeface="Times New Roman" panose="02020603050405020304" pitchFamily="18" charset="0"/>
                <a:ea typeface="Calibri" panose="020F0502020204030204" pitchFamily="34" charset="0"/>
                <a:cs typeface="Times New Roman" panose="02020603050405020304" pitchFamily="18" charset="0"/>
              </a:rPr>
            </a:br>
            <a:r>
              <a:rPr lang="es-US" sz="1600" b="1" dirty="0">
                <a:effectLst/>
                <a:latin typeface="Times New Roman" panose="02020603050405020304" pitchFamily="18" charset="0"/>
                <a:ea typeface="Calibri" panose="020F0502020204030204" pitchFamily="34" charset="0"/>
                <a:cs typeface="Times New Roman" panose="02020603050405020304" pitchFamily="18" charset="0"/>
              </a:rPr>
              <a:t>del Norte</a:t>
            </a:r>
            <a:endParaRPr lang="es-US" sz="1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752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13" grpId="0" animBg="1"/>
      <p:bldP spid="8" grpId="0"/>
      <p:bldP spid="10" grpId="0" animBg="1"/>
      <p:bldP spid="7" grpId="0"/>
      <p:bldP spid="19"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Opción para cubrir a niños y embarazadas </a:t>
            </a:r>
            <a:br>
              <a:rPr lang="es-ES" sz="2800" dirty="0"/>
            </a:br>
            <a:r>
              <a:rPr lang="es-ES" sz="2800" dirty="0"/>
              <a:t>con residencia legal</a:t>
            </a:r>
            <a:endParaRPr lang="en-US" sz="2800" dirty="0"/>
          </a:p>
        </p:txBody>
      </p:sp>
      <p:sp>
        <p:nvSpPr>
          <p:cNvPr id="5" name="Content Placeholder 4"/>
          <p:cNvSpPr>
            <a:spLocks noGrp="1"/>
          </p:cNvSpPr>
          <p:nvPr>
            <p:ph sz="quarter" idx="13"/>
          </p:nvPr>
        </p:nvSpPr>
        <p:spPr>
          <a:xfrm>
            <a:off x="1200150" y="1387983"/>
            <a:ext cx="9791700" cy="4667250"/>
          </a:xfrm>
        </p:spPr>
        <p:txBody>
          <a:bodyPr>
            <a:noAutofit/>
          </a:bodyPr>
          <a:lstStyle/>
          <a:p>
            <a:pPr lvl="0" indent="-273050" defTabSz="685800"/>
            <a:r>
              <a:rPr lang="es-ES" sz="2700" dirty="0"/>
              <a:t>Permite que los estados provean cobertura de Medicaid y CHIP a niños y embarazadas con residencia legal en los EE. UU., incluidos los que están en sus primeros 5 años de tener situación de no ciudadanos calificados</a:t>
            </a:r>
          </a:p>
          <a:p>
            <a:pPr lvl="0" indent="-273050" defTabSz="685800"/>
            <a:r>
              <a:rPr lang="es-ES" sz="2700" dirty="0"/>
              <a:t>Aplica para embarazadas en Medicaid y CHIP, menores hasta los 19 años para CHIP y menores hasta los 21 años para Medicaid que de otra manera serían elegibles para cobertura a través de estos programas</a:t>
            </a:r>
          </a:p>
        </p:txBody>
      </p:sp>
      <p:sp>
        <p:nvSpPr>
          <p:cNvPr id="6" name="Slide Number Placeholder 5">
            <a:extLst>
              <a:ext uri="{FF2B5EF4-FFF2-40B4-BE49-F238E27FC236}">
                <a16:creationId xmlns:a16="http://schemas.microsoft.com/office/drawing/2014/main" id="{4F963785-F729-4CDE-ABF8-ADCD281A7907}"/>
              </a:ext>
            </a:extLst>
          </p:cNvPr>
          <p:cNvSpPr>
            <a:spLocks noGrp="1"/>
          </p:cNvSpPr>
          <p:nvPr>
            <p:ph type="sldNum" sz="quarter" idx="12"/>
          </p:nvPr>
        </p:nvSpPr>
        <p:spPr/>
        <p:txBody>
          <a:bodyPr/>
          <a:lstStyle/>
          <a:p>
            <a:fld id="{0B2D781D-8844-5940-92D1-06EF0A7F581E}" type="slidenum">
              <a:rPr lang="en-US" smtClean="0"/>
              <a:pPr/>
              <a:t>65</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630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s-ES" dirty="0"/>
              <a:t>Tratamiento de una condición médica de emergencia</a:t>
            </a:r>
            <a:endParaRPr lang="en-US" dirty="0"/>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sz="quarter" idx="13"/>
          </p:nvPr>
        </p:nvSpPr>
        <p:spPr>
          <a:xfrm>
            <a:off x="838200" y="1340222"/>
            <a:ext cx="6368902" cy="4667250"/>
          </a:xfrm>
        </p:spPr>
        <p:txBody>
          <a:bodyPr>
            <a:normAutofit/>
          </a:bodyPr>
          <a:lstStyle/>
          <a:p>
            <a:pPr indent="-273050" defTabSz="685800"/>
            <a:r>
              <a:rPr lang="es-ES" sz="2400" dirty="0"/>
              <a:t>Bajo ciertas circunstancias, Medicaid pagará por el tratamiento de una condición médica de emergencia para personas no ciudadanas que no tengan un estado migratorio satisfactorio</a:t>
            </a:r>
          </a:p>
          <a:p>
            <a:pPr indent="-273050" defTabSz="685800"/>
            <a:r>
              <a:rPr lang="es-ES" sz="2400" dirty="0"/>
              <a:t>Los no ciudadanos deben tener una afección médica de emergencia y cumplir con todos los requisitos de elegibilidad para Medicaid en el estado, como los estándares de ingresos y de residencia en el estado de Medicaid</a:t>
            </a:r>
            <a:endParaRPr lang="en-US" sz="2400" dirty="0"/>
          </a:p>
        </p:txBody>
      </p:sp>
      <p:pic>
        <p:nvPicPr>
          <p:cNvPr id="6" name="Picture 5">
            <a:extLst>
              <a:ext uri="{FF2B5EF4-FFF2-40B4-BE49-F238E27FC236}">
                <a16:creationId xmlns:a16="http://schemas.microsoft.com/office/drawing/2014/main" id="{C62E3D8A-9113-4603-8FA6-CABC993CCC9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3801" y="1340222"/>
            <a:ext cx="3370474" cy="4502258"/>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23421CFA-8C63-4B78-8FF4-8C5D27F876C8}"/>
              </a:ext>
            </a:extLst>
          </p:cNvPr>
          <p:cNvSpPr>
            <a:spLocks noGrp="1"/>
          </p:cNvSpPr>
          <p:nvPr>
            <p:ph type="sldNum" sz="quarter" idx="12"/>
          </p:nvPr>
        </p:nvSpPr>
        <p:spPr/>
        <p:txBody>
          <a:bodyPr/>
          <a:lstStyle/>
          <a:p>
            <a:fld id="{0B2D781D-8844-5940-92D1-06EF0A7F581E}" type="slidenum">
              <a:rPr lang="en-US" smtClean="0"/>
              <a:pPr/>
              <a:t>66</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Puntos clave para </a:t>
            </a:r>
            <a:r>
              <a:rPr lang="en-US" dirty="0" err="1"/>
              <a:t>recordar</a:t>
            </a:r>
            <a:endParaRPr lang="en-US" dirty="0"/>
          </a:p>
        </p:txBody>
      </p:sp>
      <p:sp>
        <p:nvSpPr>
          <p:cNvPr id="5" name="Content Placeholder 4"/>
          <p:cNvSpPr>
            <a:spLocks noGrp="1"/>
          </p:cNvSpPr>
          <p:nvPr>
            <p:ph sz="quarter" idx="13"/>
          </p:nvPr>
        </p:nvSpPr>
        <p:spPr>
          <a:xfrm>
            <a:off x="1200150" y="1180870"/>
            <a:ext cx="9791700" cy="4883527"/>
          </a:xfrm>
        </p:spPr>
        <p:txBody>
          <a:bodyPr>
            <a:noAutofit/>
          </a:bodyPr>
          <a:lstStyle/>
          <a:p>
            <a:pPr indent="-273050"/>
            <a:r>
              <a:rPr lang="es-ES" sz="2300" dirty="0"/>
              <a:t>Medicaid y CHIP son programas de asociación federal y estatal</a:t>
            </a:r>
          </a:p>
          <a:p>
            <a:pPr indent="-273050"/>
            <a:r>
              <a:rPr lang="es-ES" sz="2300" dirty="0"/>
              <a:t>Los estados pueden ampliar la elegibilidad a grupos y niveles de ingresos adicionales y elegir cubrir los beneficios opcionales</a:t>
            </a:r>
          </a:p>
          <a:p>
            <a:pPr indent="-273050"/>
            <a:r>
              <a:rPr lang="es-ES" sz="2300" dirty="0"/>
              <a:t>Se puede usar una solicitud para determinar la elegibilidad para planes del Marketplace, ahorro de costos del Marketplace, Medicaid y CHIP</a:t>
            </a:r>
          </a:p>
          <a:p>
            <a:pPr indent="-273050"/>
            <a:r>
              <a:rPr lang="es-ES" sz="2300" dirty="0"/>
              <a:t>Algunas personas califican tanto para Medicare como para Medicaid</a:t>
            </a:r>
          </a:p>
          <a:p>
            <a:pPr indent="-273050"/>
            <a:r>
              <a:rPr lang="es-ES" sz="2300" dirty="0"/>
              <a:t>En algunos casos, existen opciones de tratamiento de emergencia y elegibilidad para no ciudadanos en Medicaid y CHIP</a:t>
            </a:r>
          </a:p>
          <a:p>
            <a:pPr indent="-273050"/>
            <a:r>
              <a:rPr lang="es-ES" sz="2300" dirty="0"/>
              <a:t>La legislación y los presupuestos federales recientes en respuesta a la finalización de la emergencia de salud pública han afectado algunos elementos de estos programas</a:t>
            </a:r>
            <a:endParaRPr lang="en-US" sz="2300" dirty="0"/>
          </a:p>
          <a:p>
            <a:pPr marL="548640" indent="-347663">
              <a:buFont typeface="Wingdings" panose="05000000000000000000" pitchFamily="2" charset="2"/>
              <a:buChar char="ü"/>
            </a:pPr>
            <a:endParaRPr lang="en-US" sz="2400" dirty="0">
              <a:cs typeface="Calibri" panose="020F0502020204030204" pitchFamily="34" charset="0"/>
            </a:endParaRPr>
          </a:p>
        </p:txBody>
      </p:sp>
      <p:sp>
        <p:nvSpPr>
          <p:cNvPr id="6" name="Slide Number Placeholder 5">
            <a:extLst>
              <a:ext uri="{FF2B5EF4-FFF2-40B4-BE49-F238E27FC236}">
                <a16:creationId xmlns:a16="http://schemas.microsoft.com/office/drawing/2014/main" id="{DFB4EFB6-6B9B-4247-9444-9A0441A9CA91}"/>
              </a:ext>
            </a:extLst>
          </p:cNvPr>
          <p:cNvSpPr>
            <a:spLocks noGrp="1"/>
          </p:cNvSpPr>
          <p:nvPr>
            <p:ph type="sldNum" sz="quarter" idx="12"/>
          </p:nvPr>
        </p:nvSpPr>
        <p:spPr/>
        <p:txBody>
          <a:bodyPr/>
          <a:lstStyle/>
          <a:p>
            <a:fld id="{0B2D781D-8844-5940-92D1-06EF0A7F581E}" type="slidenum">
              <a:rPr lang="en-US" smtClean="0"/>
              <a:pPr/>
              <a:t>67</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5547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AR" dirty="0"/>
              <a:t>Apéndices</a:t>
            </a:r>
          </a:p>
        </p:txBody>
      </p:sp>
      <p:sp>
        <p:nvSpPr>
          <p:cNvPr id="8" name="Content Placeholder 7"/>
          <p:cNvSpPr>
            <a:spLocks noGrp="1"/>
          </p:cNvSpPr>
          <p:nvPr>
            <p:ph type="body" sz="quarter" idx="13"/>
          </p:nvPr>
        </p:nvSpPr>
        <p:spPr>
          <a:xfrm>
            <a:off x="1231173" y="1743777"/>
            <a:ext cx="9729654" cy="3810569"/>
          </a:xfrm>
        </p:spPr>
        <p:txBody>
          <a:bodyPr>
            <a:noAutofit/>
          </a:bodyPr>
          <a:lstStyle/>
          <a:p>
            <a:pPr marL="274320" indent="-274320">
              <a:spcBef>
                <a:spcPts val="0"/>
              </a:spcBef>
              <a:buFont typeface="Wingdings" panose="05000000000000000000" pitchFamily="2" charset="2"/>
              <a:buChar char="§"/>
            </a:pPr>
            <a:r>
              <a:rPr lang="es-ES" sz="2400" dirty="0">
                <a:solidFill>
                  <a:srgbClr val="00529B"/>
                </a:solidFill>
              </a:rPr>
              <a:t>Guía de recursos de Medicaid y el Programa de Seguro Médico para Niños (CHIP, por sus siglas en inglés)</a:t>
            </a:r>
          </a:p>
          <a:p>
            <a:pPr marL="274320" indent="-274320">
              <a:spcBef>
                <a:spcPts val="0"/>
              </a:spcBef>
              <a:buFont typeface="Wingdings" panose="05000000000000000000" pitchFamily="2" charset="2"/>
              <a:buChar char="§"/>
            </a:pPr>
            <a:r>
              <a:rPr lang="es-ES" sz="2400" dirty="0">
                <a:solidFill>
                  <a:srgbClr val="00529B"/>
                </a:solidFill>
              </a:rPr>
              <a:t>Plantilla de agencias de Medicaid</a:t>
            </a:r>
          </a:p>
          <a:p>
            <a:pPr marL="274320" indent="-274320">
              <a:spcBef>
                <a:spcPts val="0"/>
              </a:spcBef>
              <a:buFont typeface="Wingdings" panose="05000000000000000000" pitchFamily="2" charset="2"/>
              <a:buChar char="§"/>
            </a:pPr>
            <a:r>
              <a:rPr lang="es-ES" sz="2400" dirty="0">
                <a:solidFill>
                  <a:srgbClr val="00529B"/>
                </a:solidFill>
              </a:rPr>
              <a:t>Plantilla de inscripción en Medicaid</a:t>
            </a:r>
          </a:p>
          <a:p>
            <a:pPr marL="274320" indent="-274320">
              <a:spcBef>
                <a:spcPts val="0"/>
              </a:spcBef>
              <a:buFont typeface="Wingdings" panose="05000000000000000000" pitchFamily="2" charset="2"/>
              <a:buChar char="§"/>
            </a:pPr>
            <a:r>
              <a:rPr lang="es-ES" sz="2400" dirty="0">
                <a:solidFill>
                  <a:srgbClr val="00529B"/>
                </a:solidFill>
              </a:rPr>
              <a:t>Plantilla de elegibilidad para Medicaid</a:t>
            </a:r>
          </a:p>
          <a:p>
            <a:pPr marL="274320" indent="-274320">
              <a:spcBef>
                <a:spcPts val="0"/>
              </a:spcBef>
              <a:buFont typeface="Wingdings" panose="05000000000000000000" pitchFamily="2" charset="2"/>
              <a:buChar char="§"/>
            </a:pPr>
            <a:r>
              <a:rPr lang="es-ES" sz="2400" dirty="0">
                <a:solidFill>
                  <a:srgbClr val="00529B"/>
                </a:solidFill>
              </a:rPr>
              <a:t>Plantilla de índices del porcentaje federal de asistencia médica (FMAP) de Medicaid estatal</a:t>
            </a:r>
          </a:p>
          <a:p>
            <a:pPr marL="274320" indent="-274320">
              <a:spcBef>
                <a:spcPts val="0"/>
              </a:spcBef>
              <a:buFont typeface="Wingdings" panose="05000000000000000000" pitchFamily="2" charset="2"/>
              <a:buChar char="§"/>
            </a:pPr>
            <a:r>
              <a:rPr lang="es-ES" sz="2400" dirty="0">
                <a:solidFill>
                  <a:srgbClr val="00529B"/>
                </a:solidFill>
              </a:rPr>
              <a:t>Acrónimos</a:t>
            </a:r>
            <a:endParaRPr lang="en-US" sz="2400"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p:txBody>
      </p:sp>
      <p:sp>
        <p:nvSpPr>
          <p:cNvPr id="4" name="Slide Number Placeholder 3">
            <a:extLst>
              <a:ext uri="{FF2B5EF4-FFF2-40B4-BE49-F238E27FC236}">
                <a16:creationId xmlns:a16="http://schemas.microsoft.com/office/drawing/2014/main" id="{9D435BA7-1AD3-4FA4-9398-CAC83949B48B}"/>
              </a:ext>
            </a:extLst>
          </p:cNvPr>
          <p:cNvSpPr>
            <a:spLocks noGrp="1"/>
          </p:cNvSpPr>
          <p:nvPr>
            <p:ph type="sldNum" sz="quarter" idx="12"/>
          </p:nvPr>
        </p:nvSpPr>
        <p:spPr/>
        <p:txBody>
          <a:bodyPr/>
          <a:lstStyle/>
          <a:p>
            <a:fld id="{0B2D781D-8844-5940-92D1-06EF0A7F581E}" type="slidenum">
              <a:rPr lang="en-US" smtClean="0"/>
              <a:pPr/>
              <a:t>68</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58704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dirty="0"/>
              <a:t>Guía de recursos de Medicaid y CHIP</a:t>
            </a:r>
            <a:endParaRPr lang="en-US" dirty="0"/>
          </a:p>
        </p:txBody>
      </p:sp>
      <p:graphicFrame>
        <p:nvGraphicFramePr>
          <p:cNvPr id="11" name="Content Placeholder 6" descr="Guía de recursos de Medicaid y el Programa de Seguro Médico para Niños (CHIP, por sus siglas en inglés)&#10;&#10;Tabla que enumera varios recursos relacionados con CHIP."/>
          <p:cNvGraphicFramePr>
            <a:graphicFrameLocks noGrp="1"/>
          </p:cNvGraphicFramePr>
          <p:nvPr>
            <p:ph idx="4294967295"/>
            <p:extLst>
              <p:ext uri="{D42A27DB-BD31-4B8C-83A1-F6EECF244321}">
                <p14:modId xmlns:p14="http://schemas.microsoft.com/office/powerpoint/2010/main" val="1080475388"/>
              </p:ext>
            </p:extLst>
          </p:nvPr>
        </p:nvGraphicFramePr>
        <p:xfrm>
          <a:off x="248979" y="1034664"/>
          <a:ext cx="11694042" cy="5407564"/>
        </p:xfrm>
        <a:graphic>
          <a:graphicData uri="http://schemas.openxmlformats.org/drawingml/2006/table">
            <a:tbl>
              <a:tblPr firstRow="1" bandRow="1">
                <a:tableStyleId>{5FD0F851-EC5A-4D38-B0AD-8093EC10F338}</a:tableStyleId>
              </a:tblPr>
              <a:tblGrid>
                <a:gridCol w="2965938">
                  <a:extLst>
                    <a:ext uri="{9D8B030D-6E8A-4147-A177-3AD203B41FA5}">
                      <a16:colId xmlns:a16="http://schemas.microsoft.com/office/drawing/2014/main" val="20000"/>
                    </a:ext>
                  </a:extLst>
                </a:gridCol>
                <a:gridCol w="8728104">
                  <a:extLst>
                    <a:ext uri="{9D8B030D-6E8A-4147-A177-3AD203B41FA5}">
                      <a16:colId xmlns:a16="http://schemas.microsoft.com/office/drawing/2014/main" val="20001"/>
                    </a:ext>
                  </a:extLst>
                </a:gridCol>
              </a:tblGrid>
              <a:tr h="2969164">
                <a:tc>
                  <a:txBody>
                    <a:bodyPr/>
                    <a:lstStyle/>
                    <a:p>
                      <a:pPr marL="0" marR="0" lvl="0" indent="0" algn="l" defTabSz="685800" rtl="0" eaLnBrk="1" fontAlgn="auto" latinLnBrk="0" hangingPunct="1">
                        <a:lnSpc>
                          <a:spcPct val="100000"/>
                        </a:lnSpc>
                        <a:spcBef>
                          <a:spcPts val="0"/>
                        </a:spcBef>
                        <a:spcAft>
                          <a:spcPts val="300"/>
                        </a:spcAft>
                        <a:buClrTx/>
                        <a:buSzTx/>
                        <a:buFontTx/>
                        <a:buNone/>
                        <a:tabLst/>
                        <a:defRPr/>
                      </a:pPr>
                      <a:r>
                        <a:rPr kumimoji="0" lang="es-ES" sz="1600" b="1" u="none" strike="noStrike" kern="1200" cap="none" spc="0" normalizeH="0" baseline="0" noProof="0" dirty="0">
                          <a:ln>
                            <a:noFill/>
                          </a:ln>
                          <a:solidFill>
                            <a:srgbClr val="00529B"/>
                          </a:solidFill>
                          <a:effectLst/>
                          <a:uLnTx/>
                          <a:uFillTx/>
                        </a:rPr>
                        <a:t>Centros de Servicios de Medicare y Medicaid (CMS, por sus siglas en inglés)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Medicaid.gov</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1600" b="0" dirty="0">
                          <a:solidFill>
                            <a:srgbClr val="00539A"/>
                          </a:solidFill>
                          <a:hlinkClick r:id="rId6"/>
                        </a:rPr>
                        <a:t>Medicaid.gov/Unwinding</a:t>
                      </a:r>
                      <a:r>
                        <a:rPr lang="en-US" sz="1600" b="0" u="sng" dirty="0">
                          <a:solidFill>
                            <a:srgbClr val="00539A"/>
                          </a:solidFill>
                        </a:rPr>
                        <a:t> </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Medicaid.gov/chip/index.html</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8"/>
                        </a:rPr>
                        <a:t>espanol.insurekidsnow.gov</a:t>
                      </a:r>
                      <a:endParaRPr kumimoji="0" lang="en-US" sz="1600" b="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9">
                            <a:extLst>
                              <a:ext uri="{A12FA001-AC4F-418D-AE19-62706E023703}">
                                <ahyp:hlinkClr xmlns:ahyp="http://schemas.microsoft.com/office/drawing/2018/hyperlinkcolor" val="tx"/>
                              </a:ext>
                            </a:extLst>
                          </a:hlinkClick>
                        </a:rPr>
                        <a:t>Insurekidsnow.gov/outreach-tool-library/index.html</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ES" sz="1600" b="0" u="none" strike="noStrike" kern="1200" cap="none" spc="0" normalizeH="0" baseline="0" noProof="0" dirty="0">
                          <a:ln>
                            <a:noFill/>
                          </a:ln>
                          <a:solidFill>
                            <a:srgbClr val="00529B"/>
                          </a:solidFill>
                          <a:effectLst/>
                          <a:uLnTx/>
                          <a:uFillTx/>
                        </a:rPr>
                        <a:t>Centro de llamadas de </a:t>
                      </a:r>
                      <a:r>
                        <a:rPr kumimoji="0" lang="es-ES" sz="1600" b="0" u="none" strike="noStrike" kern="1200" cap="none" spc="0" normalizeH="0" baseline="0" noProof="0" dirty="0" err="1">
                          <a:ln>
                            <a:noFill/>
                          </a:ln>
                          <a:solidFill>
                            <a:srgbClr val="00529B"/>
                          </a:solidFill>
                          <a:effectLst/>
                          <a:uLnTx/>
                          <a:uFillTx/>
                        </a:rPr>
                        <a:t>InsureKidsNow</a:t>
                      </a:r>
                      <a:r>
                        <a:rPr kumimoji="0" lang="es-ES" sz="1600" b="0" u="none" strike="noStrike" kern="1200" cap="none" spc="0" normalizeH="0" baseline="0" noProof="0" dirty="0">
                          <a:ln>
                            <a:noFill/>
                          </a:ln>
                          <a:solidFill>
                            <a:srgbClr val="00529B"/>
                          </a:solidFill>
                          <a:effectLst/>
                          <a:uLnTx/>
                          <a:uFillTx/>
                        </a:rPr>
                        <a:t> </a:t>
                      </a:r>
                      <a:r>
                        <a:rPr kumimoji="0" lang="en-US" sz="1600" b="0" u="none" strike="noStrike" kern="1200" cap="none" spc="0" normalizeH="0" baseline="0" noProof="0" dirty="0">
                          <a:ln>
                            <a:noFill/>
                          </a:ln>
                          <a:solidFill>
                            <a:srgbClr val="00529B"/>
                          </a:solidFill>
                          <a:effectLst/>
                          <a:uLnTx/>
                          <a:uFillTx/>
                        </a:rPr>
                        <a:t>1-877-KIDS-NOW (1-877-543-7669)</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0">
                            <a:extLst>
                              <a:ext uri="{A12FA001-AC4F-418D-AE19-62706E023703}">
                                <ahyp:hlinkClr xmlns:ahyp="http://schemas.microsoft.com/office/drawing/2018/hyperlinkcolor" val="tx"/>
                              </a:ext>
                            </a:extLst>
                          </a:hlinkClick>
                        </a:rPr>
                        <a:t>HealthCare.gov</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ES" sz="1600" b="0" u="none" strike="noStrike" kern="1200" cap="none" spc="0" normalizeH="0" baseline="0" noProof="0" dirty="0">
                          <a:ln>
                            <a:noFill/>
                          </a:ln>
                          <a:solidFill>
                            <a:srgbClr val="00529B"/>
                          </a:solidFill>
                          <a:effectLst/>
                          <a:uLnTx/>
                          <a:uFillTx/>
                        </a:rPr>
                        <a:t>Centro de llamadas del Marketplace</a:t>
                      </a:r>
                      <a:r>
                        <a:rPr kumimoji="0" lang="en-US" sz="1600" b="0" u="none" strike="noStrike" kern="1200" cap="none" spc="0" normalizeH="0" baseline="0" noProof="0" dirty="0">
                          <a:ln>
                            <a:noFill/>
                          </a:ln>
                          <a:solidFill>
                            <a:srgbClr val="00529B"/>
                          </a:solidFill>
                          <a:effectLst/>
                          <a:uLnTx/>
                          <a:uFillTx/>
                        </a:rPr>
                        <a:t> 1-800-318-2596; TTY: 1-855-889-4325</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Medicare.gov/your-medicare-costs/get-help-paying-costs</a:t>
                      </a:r>
                      <a:endParaRPr kumimoji="0" lang="en-US" sz="1600" b="0" u="sng" strike="noStrike" kern="1200" cap="none" spc="0"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0"/>
                  </a:ext>
                </a:extLst>
              </a:tr>
              <a:tr h="2212408">
                <a:tc>
                  <a:txBody>
                    <a:body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600" b="1" u="none" strike="noStrike" kern="1200" cap="none" spc="0" normalizeH="0" baseline="0" noProof="0" dirty="0">
                          <a:ln>
                            <a:noFill/>
                          </a:ln>
                          <a:solidFill>
                            <a:srgbClr val="00529B"/>
                          </a:solidFill>
                          <a:effectLst/>
                          <a:uLnTx/>
                          <a:uFillTx/>
                        </a:rPr>
                        <a:t>Federal Medical Assistance Percentages (FMAP)</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AR" sz="1600" b="0" u="none" strike="noStrike" kern="1200" cap="none" spc="0" normalizeH="0" baseline="0" noProof="0" dirty="0">
                          <a:ln>
                            <a:noFill/>
                          </a:ln>
                          <a:solidFill>
                            <a:srgbClr val="00529B"/>
                          </a:solidFill>
                          <a:effectLst/>
                          <a:uLnTx/>
                          <a:uFillTx/>
                        </a:rPr>
                        <a:t>Histórico</a:t>
                      </a:r>
                      <a:r>
                        <a:rPr kumimoji="0" lang="en-US" sz="1600" b="0" u="none" strike="noStrike" kern="1200" cap="none" spc="0" normalizeH="0" baseline="0" noProof="0" dirty="0">
                          <a:ln>
                            <a:noFill/>
                          </a:ln>
                          <a:solidFill>
                            <a:srgbClr val="00529B"/>
                          </a:solidFill>
                          <a:effectLst/>
                          <a:uLnTx/>
                          <a:uFillTx/>
                        </a:rPr>
                        <a:t>: </a:t>
                      </a:r>
                      <a:r>
                        <a:rPr kumimoji="0" lang="en-US" sz="1600" b="0" u="none" strike="noStrike" kern="1200" cap="none" spc="0" normalizeH="0" baseline="0" noProof="0" dirty="0">
                          <a:ln>
                            <a:noFill/>
                          </a:ln>
                          <a:solidFill>
                            <a:srgbClr val="00529B"/>
                          </a:solidFill>
                          <a:effectLst/>
                          <a:uLnTx/>
                          <a:uFillTx/>
                          <a:hlinkClick r:id="rId13">
                            <a:extLst>
                              <a:ext uri="{A12FA001-AC4F-418D-AE19-62706E023703}">
                                <ahyp:hlinkClr xmlns:ahyp="http://schemas.microsoft.com/office/drawing/2018/hyperlinkcolor" val="tx"/>
                              </a:ext>
                            </a:extLst>
                          </a:hlinkClick>
                        </a:rPr>
                        <a:t>ASPE.hhs.gov/health/fmap.cfm</a:t>
                      </a:r>
                      <a:endParaRPr kumimoji="0" lang="en-US" sz="1600" b="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s-AR" sz="1600" b="0" u="none" strike="noStrike" kern="1200" cap="none" spc="0" normalizeH="0" baseline="0" noProof="0" dirty="0">
                          <a:ln>
                            <a:noFill/>
                          </a:ln>
                          <a:solidFill>
                            <a:srgbClr val="00529B"/>
                          </a:solidFill>
                          <a:effectLst/>
                          <a:uLnTx/>
                          <a:uFillTx/>
                        </a:rPr>
                        <a:t>Mapa</a:t>
                      </a:r>
                      <a:r>
                        <a:rPr kumimoji="0" lang="en-US" sz="1600" b="0" u="none" strike="noStrike" kern="1200" cap="none" spc="0" normalizeH="0" baseline="0" noProof="0" dirty="0">
                          <a:ln>
                            <a:noFill/>
                          </a:ln>
                          <a:solidFill>
                            <a:srgbClr val="00529B"/>
                          </a:solidFill>
                          <a:effectLst/>
                          <a:uLnTx/>
                          <a:uFillTx/>
                        </a:rPr>
                        <a:t>: </a:t>
                      </a:r>
                      <a:r>
                        <a:rPr lang="en-US" sz="1600" b="0" dirty="0">
                          <a:solidFill>
                            <a:srgbClr val="00529B"/>
                          </a:solidFill>
                          <a:hlinkClick r:id="rId14">
                            <a:extLst>
                              <a:ext uri="{A12FA001-AC4F-418D-AE19-62706E023703}">
                                <ahyp:hlinkClr xmlns:ahyp="http://schemas.microsoft.com/office/drawing/2018/hyperlinkcolor" val="tx"/>
                              </a:ext>
                            </a:extLst>
                          </a:hlinkClick>
                        </a:rPr>
                        <a:t>kff.org/medicaid/state-indicator/federal-matching-rate-and-multiplier/?activeTab=map&amp;currentTimeframe=0&amp;selectedDistributions=fmap-percentage&amp;sortModel=%7B%22colId%22:%22Location%22,%22sort%22:%22asc%22%7D</a:t>
                      </a:r>
                      <a:endParaRPr lang="en-US" sz="1600" b="0" dirty="0">
                        <a:solidFill>
                          <a:srgbClr val="00529B"/>
                        </a:solidFill>
                      </a:endParaRPr>
                    </a:p>
                    <a:p>
                      <a:pPr marL="2286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1600" b="0" dirty="0">
                          <a:solidFill>
                            <a:srgbClr val="00529B"/>
                          </a:solidFill>
                        </a:rPr>
                        <a:t>FY2023: </a:t>
                      </a:r>
                      <a:r>
                        <a:rPr lang="en-US" sz="1600" b="0" dirty="0">
                          <a:solidFill>
                            <a:srgbClr val="00529B"/>
                          </a:solidFill>
                          <a:hlinkClick r:id="rId15">
                            <a:extLst>
                              <a:ext uri="{A12FA001-AC4F-418D-AE19-62706E023703}">
                                <ahyp:hlinkClr xmlns:ahyp="http://schemas.microsoft.com/office/drawing/2018/hyperlinkcolor" val="tx"/>
                              </a:ext>
                            </a:extLst>
                          </a:hlinkClick>
                        </a:rPr>
                        <a:t>federalregister.gov/documents/2021/11/26/2021-25798/federal-financial-participation-in-state-assistance-expenditures-federal-matching-shares-for</a:t>
                      </a:r>
                      <a:endParaRPr lang="en-US" sz="1600" b="0" dirty="0">
                        <a:solidFill>
                          <a:srgbClr val="00529B"/>
                        </a:solidFill>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1600" b="0" dirty="0">
                          <a:solidFill>
                            <a:srgbClr val="00529B"/>
                          </a:solidFill>
                        </a:rPr>
                        <a:t>FY2024:</a:t>
                      </a:r>
                      <a:r>
                        <a:rPr lang="en-US" sz="1600" b="0" baseline="0" dirty="0">
                          <a:solidFill>
                            <a:srgbClr val="00529B"/>
                          </a:solidFill>
                        </a:rPr>
                        <a:t> </a:t>
                      </a:r>
                      <a:r>
                        <a:rPr kumimoji="0" lang="en-US" sz="1600" b="0" u="sng" strike="noStrike" kern="1200" cap="none" spc="0" normalizeH="0" baseline="0" dirty="0">
                          <a:ln>
                            <a:noFill/>
                          </a:ln>
                          <a:solidFill>
                            <a:srgbClr val="00529B"/>
                          </a:solidFill>
                          <a:effectLst/>
                          <a:uLnTx/>
                          <a:uFillTx/>
                          <a:latin typeface="+mn-lt"/>
                          <a:ea typeface="+mn-ea"/>
                          <a:cs typeface="+mn-cs"/>
                          <a:hlinkClick r:id="rId16">
                            <a:extLst>
                              <a:ext uri="{A12FA001-AC4F-418D-AE19-62706E023703}">
                                <ahyp:hlinkClr xmlns:ahyp="http://schemas.microsoft.com/office/drawing/2018/hyperlinkcolor" val="tx"/>
                              </a:ext>
                            </a:extLst>
                          </a:hlinkClick>
                        </a:rPr>
                        <a:t>federalregister.gov/documents/2022/12/05/2022-26390/federal-financial-participation-in-state-assistance-expenditures-federal-matching-shares-for</a:t>
                      </a:r>
                      <a:endParaRPr kumimoji="0" lang="en-US" sz="1600" b="0" u="sng" strike="noStrike" kern="1200" cap="none" spc="0" normalizeH="0" baseline="0" dirty="0">
                        <a:ln>
                          <a:noFill/>
                        </a:ln>
                        <a:solidFill>
                          <a:srgbClr val="00529B"/>
                        </a:solidFill>
                        <a:effectLst/>
                        <a:uLnTx/>
                        <a:uFillTx/>
                        <a:latin typeface="+mn-lt"/>
                        <a:ea typeface="+mn-ea"/>
                        <a:cs typeface="+mn-cs"/>
                      </a:endParaRPr>
                    </a:p>
                    <a:p>
                      <a:pPr marL="228600" lvl="1" indent="-228600">
                        <a:spcBef>
                          <a:spcPts val="0"/>
                        </a:spcBef>
                        <a:spcAft>
                          <a:spcPts val="300"/>
                        </a:spcAft>
                        <a:buFont typeface="Wingdings" panose="05000000000000000000" pitchFamily="2" charset="2"/>
                        <a:buChar char="§"/>
                      </a:pPr>
                      <a:endParaRPr lang="en-US" sz="16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5" name="Slide Number Placeholder 4">
            <a:extLst>
              <a:ext uri="{FF2B5EF4-FFF2-40B4-BE49-F238E27FC236}">
                <a16:creationId xmlns:a16="http://schemas.microsoft.com/office/drawing/2014/main" id="{7F78FF3C-7AFE-4578-9EA5-ADEDF6FF708E}"/>
              </a:ext>
            </a:extLst>
          </p:cNvPr>
          <p:cNvSpPr>
            <a:spLocks noGrp="1"/>
          </p:cNvSpPr>
          <p:nvPr>
            <p:ph type="sldNum" sz="quarter" idx="12"/>
          </p:nvPr>
        </p:nvSpPr>
        <p:spPr>
          <a:xfrm>
            <a:off x="8610600" y="6541748"/>
            <a:ext cx="2743200" cy="365125"/>
          </a:xfrm>
        </p:spPr>
        <p:txBody>
          <a:body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a:xfrm>
            <a:off x="3810000" y="649224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a:xfrm>
            <a:off x="838200" y="6513828"/>
            <a:ext cx="2743200" cy="365125"/>
          </a:xfrm>
        </p:spPr>
        <p:txBody>
          <a:bodyPr/>
          <a:lstStyle/>
          <a:p>
            <a:r>
              <a:rPr lang="en-US" dirty="0"/>
              <a:t>Mayo de 2023</a:t>
            </a:r>
          </a:p>
        </p:txBody>
      </p:sp>
    </p:spTree>
    <p:custDataLst>
      <p:tags r:id="rId1"/>
    </p:custDataLst>
    <p:extLst>
      <p:ext uri="{BB962C8B-B14F-4D97-AF65-F5344CB8AC3E}">
        <p14:creationId xmlns:p14="http://schemas.microsoft.com/office/powerpoint/2010/main" val="3633080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pt-BR" dirty="0"/>
              <a:t>Fundamentos de programas de Medicaid</a:t>
            </a:r>
            <a:endParaRPr lang="en-US" dirty="0"/>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1200150" y="1372229"/>
            <a:ext cx="9791700" cy="4667250"/>
          </a:xfrm>
        </p:spPr>
        <p:txBody>
          <a:bodyPr/>
          <a:lstStyle/>
          <a:p>
            <a:pPr marL="548640" lvl="0" defTabSz="685800"/>
            <a:r>
              <a:rPr lang="es-ES" dirty="0"/>
              <a:t>Programa federal y estatal</a:t>
            </a:r>
          </a:p>
          <a:p>
            <a:pPr marL="548640" lvl="0" defTabSz="685800"/>
            <a:r>
              <a:rPr lang="es-ES" dirty="0"/>
              <a:t>Asistencia médica para personas con ingresos y recursos limitados (algunos requisitos del programa también tienen requisitos de recursos)</a:t>
            </a:r>
          </a:p>
          <a:p>
            <a:pPr marL="548640" lvl="0" defTabSz="685800"/>
            <a:r>
              <a:rPr lang="es-ES" dirty="0"/>
              <a:t>Cubre aproximadamente a 85.9 millones de personas</a:t>
            </a:r>
          </a:p>
          <a:p>
            <a:pPr marL="548640" lvl="0" defTabSz="685800"/>
            <a:r>
              <a:rPr lang="es-ES" dirty="0"/>
              <a:t>Complementa a Medicare para más de 12 millones de personas de 65 años o más, discapacitadas o diagnosticadas con la Enfermedad Renal en Etapa Terminal (ESRD, por sus siglas en inglés).</a:t>
            </a:r>
          </a:p>
          <a:p>
            <a:pPr marL="548640" lvl="0" defTabSz="685800">
              <a:lnSpc>
                <a:spcPct val="100000"/>
              </a:lnSpc>
            </a:pPr>
            <a:endParaRPr lang="en-US" dirty="0"/>
          </a:p>
          <a:p>
            <a:pPr marL="548640"/>
            <a:endParaRPr lang="en-US" dirty="0"/>
          </a:p>
        </p:txBody>
      </p:sp>
      <p:sp>
        <p:nvSpPr>
          <p:cNvPr id="3" name="Slide Number Placeholder 2">
            <a:extLst>
              <a:ext uri="{FF2B5EF4-FFF2-40B4-BE49-F238E27FC236}">
                <a16:creationId xmlns:a16="http://schemas.microsoft.com/office/drawing/2014/main" id="{9337AEDA-FE08-4D23-BCDE-D36A36104224}"/>
              </a:ext>
            </a:extLst>
          </p:cNvPr>
          <p:cNvSpPr>
            <a:spLocks noGrp="1"/>
          </p:cNvSpPr>
          <p:nvPr>
            <p:ph type="sldNum" sz="quarter" idx="12"/>
          </p:nvPr>
        </p:nvSpPr>
        <p:spPr/>
        <p:txBody>
          <a:bodyPr/>
          <a:lstStyle/>
          <a:p>
            <a:fld id="{0B2D781D-8844-5940-92D1-06EF0A7F581E}" type="slidenum">
              <a:rPr lang="en-US" smtClean="0"/>
              <a:pPr/>
              <a:t>7</a:t>
            </a:fld>
            <a:endParaRPr lang="en-US" dirty="0"/>
          </a:p>
        </p:txBody>
      </p:sp>
      <p:sp>
        <p:nvSpPr>
          <p:cNvPr id="2" name="Footer Placeholder 1"/>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dirty="0"/>
              <a:t>Guía de recursos de Medicaid y CHIP (continuación)</a:t>
            </a:r>
            <a:endParaRPr lang="en-US" dirty="0"/>
          </a:p>
        </p:txBody>
      </p:sp>
      <p:graphicFrame>
        <p:nvGraphicFramePr>
          <p:cNvPr id="7" name="Content Placeholder 6" descr="Table listing various CHIP-related resources ." title="Medicaid and Children's Health Insurance Program (CHIP) Resource Guide"/>
          <p:cNvGraphicFramePr>
            <a:graphicFrameLocks noGrp="1"/>
          </p:cNvGraphicFramePr>
          <p:nvPr>
            <p:ph idx="4294967295"/>
            <p:extLst>
              <p:ext uri="{D42A27DB-BD31-4B8C-83A1-F6EECF244321}">
                <p14:modId xmlns:p14="http://schemas.microsoft.com/office/powerpoint/2010/main" val="4282747550"/>
              </p:ext>
            </p:extLst>
          </p:nvPr>
        </p:nvGraphicFramePr>
        <p:xfrm>
          <a:off x="751674" y="1294002"/>
          <a:ext cx="10688652" cy="4901254"/>
        </p:xfrm>
        <a:graphic>
          <a:graphicData uri="http://schemas.openxmlformats.org/drawingml/2006/table">
            <a:tbl>
              <a:tblPr firstRow="1" bandRow="1">
                <a:tableStyleId>{5FD0F851-EC5A-4D38-B0AD-8093EC10F338}</a:tableStyleId>
              </a:tblPr>
              <a:tblGrid>
                <a:gridCol w="4841631">
                  <a:extLst>
                    <a:ext uri="{9D8B030D-6E8A-4147-A177-3AD203B41FA5}">
                      <a16:colId xmlns:a16="http://schemas.microsoft.com/office/drawing/2014/main" val="20000"/>
                    </a:ext>
                  </a:extLst>
                </a:gridCol>
                <a:gridCol w="5847021">
                  <a:extLst>
                    <a:ext uri="{9D8B030D-6E8A-4147-A177-3AD203B41FA5}">
                      <a16:colId xmlns:a16="http://schemas.microsoft.com/office/drawing/2014/main" val="20001"/>
                    </a:ext>
                  </a:extLst>
                </a:gridCol>
              </a:tblGrid>
              <a:tr h="1048825">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AR" sz="1600" b="1" u="none" strike="noStrike" kern="1200" cap="none" spc="0" normalizeH="0" baseline="0" noProof="0" dirty="0">
                          <a:ln>
                            <a:noFill/>
                          </a:ln>
                          <a:solidFill>
                            <a:srgbClr val="00529B"/>
                          </a:solidFill>
                          <a:effectLst/>
                          <a:uLnTx/>
                          <a:uFillTx/>
                        </a:rPr>
                        <a:t>Expansión de Medicaid</a:t>
                      </a:r>
                      <a:endParaRPr kumimoji="0" lang="es-AR"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4"/>
                        </a:rPr>
                        <a:t>cuidadodesalud.gov/es/</a:t>
                      </a:r>
                      <a:r>
                        <a:rPr kumimoji="0" lang="en-US" sz="1600" b="0" u="none" strike="noStrike" kern="1200" cap="none" spc="0" normalizeH="0" baseline="0" noProof="0" dirty="0" err="1">
                          <a:ln>
                            <a:noFill/>
                          </a:ln>
                          <a:solidFill>
                            <a:srgbClr val="00529B"/>
                          </a:solidFill>
                          <a:effectLst/>
                          <a:uLnTx/>
                          <a:uFillTx/>
                          <a:hlinkClick r:id="rId4"/>
                        </a:rPr>
                        <a:t>medicaid</a:t>
                      </a:r>
                      <a:r>
                        <a:rPr kumimoji="0" lang="en-US" sz="1600" b="0" u="none" strike="noStrike" kern="1200" cap="none" spc="0" normalizeH="0" baseline="0" noProof="0" dirty="0">
                          <a:ln>
                            <a:noFill/>
                          </a:ln>
                          <a:solidFill>
                            <a:srgbClr val="00529B"/>
                          </a:solidFill>
                          <a:effectLst/>
                          <a:uLnTx/>
                          <a:uFillTx/>
                          <a:hlinkClick r:id="rId4"/>
                        </a:rPr>
                        <a:t>-chip/</a:t>
                      </a:r>
                      <a:r>
                        <a:rPr kumimoji="0" lang="en-US" sz="1600" b="0" u="none" strike="noStrike" kern="1200" cap="none" spc="0" normalizeH="0" baseline="0" noProof="0" dirty="0" err="1">
                          <a:ln>
                            <a:noFill/>
                          </a:ln>
                          <a:solidFill>
                            <a:srgbClr val="00529B"/>
                          </a:solidFill>
                          <a:effectLst/>
                          <a:uLnTx/>
                          <a:uFillTx/>
                          <a:hlinkClick r:id="rId4"/>
                        </a:rPr>
                        <a:t>medicaid</a:t>
                      </a:r>
                      <a:r>
                        <a:rPr kumimoji="0" lang="en-US" sz="1600" b="0" u="none" strike="noStrike" kern="1200" cap="none" spc="0" normalizeH="0" baseline="0" noProof="0" dirty="0">
                          <a:ln>
                            <a:noFill/>
                          </a:ln>
                          <a:solidFill>
                            <a:srgbClr val="00529B"/>
                          </a:solidFill>
                          <a:effectLst/>
                          <a:uLnTx/>
                          <a:uFillTx/>
                          <a:hlinkClick r:id="rId4"/>
                        </a:rPr>
                        <a:t>-expansion-and-you</a:t>
                      </a:r>
                      <a:endParaRPr kumimoji="0" lang="en-US" sz="1600" b="0" u="none" strike="noStrike" kern="1200" cap="none" spc="0" normalizeH="0" baseline="0" noProof="0" dirty="0">
                        <a:ln>
                          <a:noFill/>
                        </a:ln>
                        <a:solidFill>
                          <a:srgbClr val="00529B"/>
                        </a:solidFill>
                        <a:effectLst/>
                        <a:uLnTx/>
                        <a:uFillTx/>
                      </a:endParaRPr>
                    </a:p>
                  </a:txBody>
                  <a:tcPr/>
                </a:tc>
                <a:extLst>
                  <a:ext uri="{0D108BD9-81ED-4DB2-BD59-A6C34878D82A}">
                    <a16:rowId xmlns:a16="http://schemas.microsoft.com/office/drawing/2014/main" val="10003"/>
                  </a:ext>
                </a:extLst>
              </a:tr>
              <a:tr h="958606">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lang="es-AR" sz="1600" b="1" noProof="0" dirty="0">
                          <a:solidFill>
                            <a:srgbClr val="00529B"/>
                          </a:solidFill>
                        </a:rPr>
                        <a:t>Oficinas Estatales de Asistencia Médica (Medicaid)</a:t>
                      </a:r>
                      <a:endParaRPr kumimoji="0" lang="es-AR"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Medicaid.gov/state-overviews/index.html</a:t>
                      </a:r>
                      <a:endParaRPr kumimoji="0" lang="en-US" sz="1600" b="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Medicaid.gov/about-us/beneficiary-</a:t>
                      </a:r>
                      <a:r>
                        <a:rPr lang="en-US" sz="1600" b="0" dirty="0" err="1">
                          <a:solidFill>
                            <a:srgbClr val="00529B"/>
                          </a:solidFill>
                          <a:hlinkClick r:id="rId6">
                            <a:extLst>
                              <a:ext uri="{A12FA001-AC4F-418D-AE19-62706E023703}">
                                <ahyp:hlinkClr xmlns:ahyp="http://schemas.microsoft.com/office/drawing/2018/hyperlinkcolor" val="tx"/>
                              </a:ext>
                            </a:extLst>
                          </a:hlinkClick>
                        </a:rPr>
                        <a:t>reFuentes</a:t>
                      </a:r>
                      <a:r>
                        <a:rPr lang="en-US" sz="1600" b="0" dirty="0">
                          <a:solidFill>
                            <a:srgbClr val="00529B"/>
                          </a:solidFill>
                          <a:hlinkClick r:id="rId6">
                            <a:extLst>
                              <a:ext uri="{A12FA001-AC4F-418D-AE19-62706E023703}">
                                <ahyp:hlinkClr xmlns:ahyp="http://schemas.microsoft.com/office/drawing/2018/hyperlinkcolor" val="tx"/>
                              </a:ext>
                            </a:extLst>
                          </a:hlinkClick>
                        </a:rPr>
                        <a:t>/index.html</a:t>
                      </a:r>
                      <a:endParaRPr lang="en-US" sz="1600" b="0" dirty="0">
                        <a:solidFill>
                          <a:srgbClr val="00529B"/>
                        </a:solidFill>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lang="en-US" sz="1600" b="0" dirty="0">
                        <a:solidFill>
                          <a:srgbClr val="00529B"/>
                        </a:solidFill>
                      </a:endParaRPr>
                    </a:p>
                  </a:txBody>
                  <a:tcPr/>
                </a:tc>
                <a:extLst>
                  <a:ext uri="{0D108BD9-81ED-4DB2-BD59-A6C34878D82A}">
                    <a16:rowId xmlns:a16="http://schemas.microsoft.com/office/drawing/2014/main" val="10005"/>
                  </a:ext>
                </a:extLst>
              </a:tr>
              <a:tr h="853098">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s-ES" sz="1600" b="1" u="none" strike="noStrike" kern="1200" cap="none" spc="0" normalizeH="0" baseline="0" noProof="0" dirty="0">
                          <a:ln>
                            <a:noFill/>
                          </a:ln>
                          <a:solidFill>
                            <a:srgbClr val="00529B"/>
                          </a:solidFill>
                          <a:effectLst/>
                          <a:uLnTx/>
                          <a:uFillTx/>
                        </a:rPr>
                        <a:t>Programas de Asistencia del Seguro de Salud (SHIP, </a:t>
                      </a:r>
                      <a:br>
                        <a:rPr kumimoji="0" lang="es-ES" sz="1600" b="1" u="none" strike="noStrike" kern="1200" cap="none" spc="0" normalizeH="0" baseline="0" noProof="0" dirty="0">
                          <a:ln>
                            <a:noFill/>
                          </a:ln>
                          <a:solidFill>
                            <a:srgbClr val="00529B"/>
                          </a:solidFill>
                          <a:effectLst/>
                          <a:uLnTx/>
                          <a:uFillTx/>
                        </a:rPr>
                      </a:br>
                      <a:r>
                        <a:rPr kumimoji="0" lang="es-ES" sz="1600" b="1" u="none" strike="noStrike" kern="1200" cap="none" spc="0" normalizeH="0" baseline="0" noProof="0" dirty="0">
                          <a:ln>
                            <a:noFill/>
                          </a:ln>
                          <a:solidFill>
                            <a:srgbClr val="00529B"/>
                          </a:solidFill>
                          <a:effectLst/>
                          <a:uLnTx/>
                          <a:uFillTx/>
                        </a:rPr>
                        <a:t>por sus siglas en inglés) y los Departamentos Estatales de Seguros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u="sng" kern="1200" dirty="0">
                          <a:solidFill>
                            <a:srgbClr val="00529B"/>
                          </a:solidFill>
                          <a:effectLst/>
                          <a:hlinkClick r:id="rId7">
                            <a:extLst>
                              <a:ext uri="{A12FA001-AC4F-418D-AE19-62706E023703}">
                                <ahyp:hlinkClr xmlns:ahyp="http://schemas.microsoft.com/office/drawing/2018/hyperlinkcolor" val="tx"/>
                              </a:ext>
                            </a:extLst>
                          </a:hlinkClick>
                        </a:rPr>
                        <a:t>shiphelp.org</a:t>
                      </a:r>
                      <a:endParaRPr lang="en-US" sz="1600" b="0" u="sng" kern="1200" dirty="0">
                        <a:solidFill>
                          <a:srgbClr val="00529B"/>
                        </a:solidFill>
                        <a:effectLst/>
                      </a:endParaRPr>
                    </a:p>
                    <a:p>
                      <a:pPr marL="228600" marR="0" indent="-22860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AR" sz="1600" noProof="0" dirty="0">
                          <a:solidFill>
                            <a:srgbClr val="00529B"/>
                          </a:solidFill>
                          <a:effectLst/>
                          <a:latin typeface="+mn-lt"/>
                          <a:cs typeface="Arial" panose="020B0604020202020204" pitchFamily="34" charset="0"/>
                        </a:rPr>
                        <a:t>Llame</a:t>
                      </a:r>
                      <a:r>
                        <a:rPr lang="en-US" sz="1600" dirty="0">
                          <a:solidFill>
                            <a:srgbClr val="00529B"/>
                          </a:solidFill>
                          <a:effectLst/>
                          <a:latin typeface="+mn-lt"/>
                          <a:cs typeface="Arial" panose="020B0604020202020204" pitchFamily="34" charset="0"/>
                        </a:rPr>
                        <a:t> al</a:t>
                      </a:r>
                      <a:r>
                        <a:rPr lang="en-US" sz="1600" baseline="0" dirty="0">
                          <a:solidFill>
                            <a:srgbClr val="00529B"/>
                          </a:solidFill>
                          <a:effectLst/>
                          <a:latin typeface="+mn-lt"/>
                          <a:cs typeface="Arial" panose="020B0604020202020204" pitchFamily="34" charset="0"/>
                        </a:rPr>
                        <a:t> </a:t>
                      </a:r>
                      <a:r>
                        <a:rPr lang="en-US" sz="16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info@shiphelp.org</a:t>
                      </a:r>
                      <a:endParaRPr lang="en-US" sz="1600" b="0" u="sng" kern="1200" dirty="0">
                        <a:solidFill>
                          <a:srgbClr val="00529B"/>
                        </a:solidFill>
                        <a:effectLst/>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Medicare.gov/talk-to-someone</a:t>
                      </a:r>
                      <a:endParaRPr lang="en-US" sz="1600" b="0" dirty="0">
                        <a:solidFill>
                          <a:srgbClr val="00529B"/>
                        </a:solidFill>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dirty="0">
                          <a:solidFill>
                            <a:srgbClr val="00529B"/>
                          </a:solidFill>
                          <a:hlinkClick r:id="rId10">
                            <a:extLst>
                              <a:ext uri="{A12FA001-AC4F-418D-AE19-62706E023703}">
                                <ahyp:hlinkClr xmlns:ahyp="http://schemas.microsoft.com/office/drawing/2018/hyperlinkcolor" val="tx"/>
                              </a:ext>
                            </a:extLst>
                          </a:hlinkClick>
                        </a:rPr>
                        <a:t>content.naic.org/state-insurance-departments</a:t>
                      </a:r>
                      <a:endParaRPr lang="en-US" sz="1600" b="0" dirty="0">
                        <a:solidFill>
                          <a:srgbClr val="00529B"/>
                        </a:solidFill>
                      </a:endParaRPr>
                    </a:p>
                  </a:txBody>
                  <a:tcPr/>
                </a:tc>
                <a:extLst>
                  <a:ext uri="{0D108BD9-81ED-4DB2-BD59-A6C34878D82A}">
                    <a16:rowId xmlns:a16="http://schemas.microsoft.com/office/drawing/2014/main" val="10006"/>
                  </a:ext>
                </a:extLst>
              </a:tr>
              <a:tr h="804429">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s-AR" sz="1600" b="1" u="none" strike="noStrike" kern="1200" cap="none" spc="0" normalizeH="0" baseline="0" noProof="0" dirty="0">
                          <a:ln>
                            <a:noFill/>
                          </a:ln>
                          <a:solidFill>
                            <a:srgbClr val="00529B"/>
                          </a:solidFill>
                          <a:effectLst/>
                          <a:uLnTx/>
                          <a:uFillTx/>
                        </a:rPr>
                        <a:t>Seguridad Social</a:t>
                      </a:r>
                      <a:endParaRPr kumimoji="0" lang="es-AR"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AR" sz="1600" b="0" u="none" strike="noStrike" kern="1200" cap="none" spc="0" normalizeH="0" baseline="0" noProof="0" dirty="0">
                          <a:ln>
                            <a:noFill/>
                          </a:ln>
                          <a:solidFill>
                            <a:srgbClr val="00529B"/>
                          </a:solidFill>
                          <a:effectLst/>
                          <a:uLnTx/>
                          <a:uFillTx/>
                        </a:rPr>
                        <a:t>Llame al </a:t>
                      </a:r>
                      <a:r>
                        <a:rPr kumimoji="0" lang="en-US" sz="1600" b="0" u="none" strike="noStrike" kern="1200" cap="none" spc="0" normalizeH="0" baseline="0" noProof="0" dirty="0">
                          <a:ln>
                            <a:noFill/>
                          </a:ln>
                          <a:solidFill>
                            <a:srgbClr val="00529B"/>
                          </a:solidFill>
                          <a:effectLst/>
                          <a:uLnTx/>
                          <a:uFillTx/>
                        </a:rPr>
                        <a:t>1-800-772-1213; TTY 1-800-325-0778</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kern="1200" noProof="0" dirty="0">
                          <a:solidFill>
                            <a:srgbClr val="00529B"/>
                          </a:solidFill>
                          <a:latin typeface="+mn-lt"/>
                          <a:ea typeface="+mn-ea"/>
                          <a:cs typeface="+mn-cs"/>
                          <a:hlinkClick r:id="rId11">
                            <a:extLst>
                              <a:ext uri="{A12FA001-AC4F-418D-AE19-62706E023703}">
                                <ahyp:hlinkClr xmlns:ahyp="http://schemas.microsoft.com/office/drawing/2018/hyperlinkcolor" val="tx"/>
                              </a:ext>
                            </a:extLst>
                          </a:hlinkClick>
                        </a:rPr>
                        <a:t>SSA.gov</a:t>
                      </a:r>
                      <a:r>
                        <a:rPr lang="en-US" sz="1600" b="0" kern="1200" noProof="0" dirty="0">
                          <a:solidFill>
                            <a:srgbClr val="00529B"/>
                          </a:solidFill>
                          <a:latin typeface="+mn-lt"/>
                          <a:ea typeface="+mn-ea"/>
                          <a:cs typeface="+mn-cs"/>
                        </a:rPr>
                        <a:t> </a:t>
                      </a:r>
                    </a:p>
                  </a:txBody>
                  <a:tcPr/>
                </a:tc>
                <a:extLst>
                  <a:ext uri="{0D108BD9-81ED-4DB2-BD59-A6C34878D82A}">
                    <a16:rowId xmlns:a16="http://schemas.microsoft.com/office/drawing/2014/main" val="367566413"/>
                  </a:ext>
                </a:extLst>
              </a:tr>
            </a:tbl>
          </a:graphicData>
        </a:graphic>
      </p:graphicFrame>
      <p:pic>
        <p:nvPicPr>
          <p:cNvPr id="8" name="Picture 7">
            <a:extLst>
              <a:ext uri="{FF2B5EF4-FFF2-40B4-BE49-F238E27FC236}">
                <a16:creationId xmlns:a16="http://schemas.microsoft.com/office/drawing/2014/main" id="{B13E807A-EF6C-44C1-A9FB-1B3A04A4615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569939" y="3477172"/>
            <a:ext cx="1697118" cy="820274"/>
          </a:xfrm>
          <a:prstGeom prst="rect">
            <a:avLst/>
          </a:prstGeom>
        </p:spPr>
      </p:pic>
      <p:sp>
        <p:nvSpPr>
          <p:cNvPr id="5" name="Slide Number Placeholder 4">
            <a:extLst>
              <a:ext uri="{FF2B5EF4-FFF2-40B4-BE49-F238E27FC236}">
                <a16:creationId xmlns:a16="http://schemas.microsoft.com/office/drawing/2014/main" id="{6203EE1B-36C5-476E-91C2-4693877C9FC2}"/>
              </a:ext>
            </a:extLst>
          </p:cNvPr>
          <p:cNvSpPr>
            <a:spLocks noGrp="1"/>
          </p:cNvSpPr>
          <p:nvPr>
            <p:ph type="sldNum" sz="quarter" idx="12"/>
          </p:nvPr>
        </p:nvSpPr>
        <p:spPr/>
        <p:txBody>
          <a:bodyPr/>
          <a:lstStyle/>
          <a:p>
            <a:fld id="{48F63A3B-78C7-47BE-AE5E-E10140E04643}" type="slidenum">
              <a:rPr lang="en-US" smtClean="0"/>
              <a:t>70</a:t>
            </a:fld>
            <a:endParaRPr lang="en-US" dirty="0"/>
          </a:p>
        </p:txBody>
      </p:sp>
      <p:sp>
        <p:nvSpPr>
          <p:cNvPr id="3" name="Footer Placeholder 2"/>
          <p:cNvSpPr>
            <a:spLocks noGrp="1"/>
          </p:cNvSpPr>
          <p:nvPr>
            <p:ph type="ftr" sz="quarter" idx="11"/>
          </p:nvPr>
        </p:nvSpPr>
        <p:spPr>
          <a:xfrm>
            <a:off x="3810000" y="6403463"/>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39376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dirty="0"/>
              <a:t>Productos de Medicaid y el Programa </a:t>
            </a:r>
            <a:br>
              <a:rPr lang="es-ES" dirty="0"/>
            </a:br>
            <a:r>
              <a:rPr lang="es-ES" dirty="0"/>
              <a:t>de Seguro Médico para Niños (CHIP)</a:t>
            </a:r>
            <a:endParaRPr lang="en-US" dirty="0"/>
          </a:p>
        </p:txBody>
      </p:sp>
      <p:graphicFrame>
        <p:nvGraphicFramePr>
          <p:cNvPr id="7" name="Content Placeholder 6" descr="Productos de Medicaid y el Programa de Seguro Médico para Niños (CHIP, por sus siglas en inglés)&#10;&#10;Tabla que enumera varios productos relacionados con CHIP."/>
          <p:cNvGraphicFramePr>
            <a:graphicFrameLocks noGrp="1"/>
          </p:cNvGraphicFramePr>
          <p:nvPr>
            <p:ph idx="4294967295"/>
            <p:extLst>
              <p:ext uri="{D42A27DB-BD31-4B8C-83A1-F6EECF244321}">
                <p14:modId xmlns:p14="http://schemas.microsoft.com/office/powerpoint/2010/main" val="2427870427"/>
              </p:ext>
            </p:extLst>
          </p:nvPr>
        </p:nvGraphicFramePr>
        <p:xfrm>
          <a:off x="684049" y="1433391"/>
          <a:ext cx="10823901" cy="4317820"/>
        </p:xfrm>
        <a:graphic>
          <a:graphicData uri="http://schemas.openxmlformats.org/drawingml/2006/table">
            <a:tbl>
              <a:tblPr firstRow="1" bandRow="1">
                <a:tableStyleId>{5FD0F851-EC5A-4D38-B0AD-8093EC10F338}</a:tableStyleId>
              </a:tblPr>
              <a:tblGrid>
                <a:gridCol w="4401553">
                  <a:extLst>
                    <a:ext uri="{9D8B030D-6E8A-4147-A177-3AD203B41FA5}">
                      <a16:colId xmlns:a16="http://schemas.microsoft.com/office/drawing/2014/main" val="20000"/>
                    </a:ext>
                  </a:extLst>
                </a:gridCol>
                <a:gridCol w="6422348">
                  <a:extLst>
                    <a:ext uri="{9D8B030D-6E8A-4147-A177-3AD203B41FA5}">
                      <a16:colId xmlns:a16="http://schemas.microsoft.com/office/drawing/2014/main" val="20001"/>
                    </a:ext>
                  </a:extLst>
                </a:gridCol>
              </a:tblGrid>
              <a:tr h="86218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n-US" sz="1600" b="1" u="none" strike="noStrike" kern="1200" cap="none" spc="0" normalizeH="0" baseline="0" noProof="0" dirty="0">
                          <a:ln>
                            <a:noFill/>
                          </a:ln>
                          <a:solidFill>
                            <a:srgbClr val="00529B"/>
                          </a:solidFill>
                          <a:effectLst/>
                          <a:uLnTx/>
                          <a:uFillTx/>
                        </a:rPr>
                        <a:t>Manual de Medicaid </a:t>
                      </a:r>
                      <a:r>
                        <a:rPr kumimoji="0" lang="en-US" sz="1600" b="1" u="none" strike="noStrike" kern="1200" cap="none" spc="0" normalizeH="0" baseline="0" noProof="0" dirty="0" err="1">
                          <a:ln>
                            <a:noFill/>
                          </a:ln>
                          <a:solidFill>
                            <a:srgbClr val="00529B"/>
                          </a:solidFill>
                          <a:effectLst/>
                          <a:uLnTx/>
                          <a:uFillTx/>
                        </a:rPr>
                        <a:t>Estatal</a:t>
                      </a:r>
                      <a:endParaRPr kumimoji="0" lang="en-US" sz="1600" b="1" i="0" u="sng"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CMS.gov/Regulations-and-Guidance/guidance/Manuals/Paper-Based-Manuals-Items/CMS021927.html</a:t>
                      </a: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0"/>
                  </a:ext>
                </a:extLst>
              </a:tr>
              <a:tr h="72045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ES" sz="1600" b="1" u="none" strike="noStrike" kern="1200" cap="none" spc="0" normalizeH="0" baseline="0" noProof="0" dirty="0">
                          <a:ln>
                            <a:noFill/>
                          </a:ln>
                          <a:solidFill>
                            <a:srgbClr val="00529B"/>
                          </a:solidFill>
                          <a:effectLst/>
                          <a:uLnTx/>
                          <a:uFillTx/>
                        </a:rPr>
                        <a:t>CHIP Conectando a los niños con los materiales </a:t>
                      </a:r>
                      <a:br>
                        <a:rPr kumimoji="0" lang="es-ES" sz="1600" b="1" u="none" strike="noStrike" kern="1200" cap="none" spc="0" normalizeH="0" baseline="0" noProof="0" dirty="0">
                          <a:ln>
                            <a:noFill/>
                          </a:ln>
                          <a:solidFill>
                            <a:srgbClr val="00529B"/>
                          </a:solidFill>
                          <a:effectLst/>
                          <a:uLnTx/>
                          <a:uFillTx/>
                        </a:rPr>
                      </a:br>
                      <a:r>
                        <a:rPr kumimoji="0" lang="es-ES" sz="1600" b="1" u="none" strike="noStrike" kern="1200" cap="none" spc="0" normalizeH="0" baseline="0" noProof="0" dirty="0">
                          <a:ln>
                            <a:noFill/>
                          </a:ln>
                          <a:solidFill>
                            <a:srgbClr val="00529B"/>
                          </a:solidFill>
                          <a:effectLst/>
                          <a:uLnTx/>
                          <a:uFillTx/>
                        </a:rPr>
                        <a:t>de cobertura</a:t>
                      </a:r>
                      <a:endParaRPr lang="en-US" sz="1600" b="1" dirty="0">
                        <a:solidFill>
                          <a:srgbClr val="00529B"/>
                        </a:solidFill>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Insurekidsnow.gov/outreach-tool-library/index.html</a:t>
                      </a:r>
                      <a:endParaRPr kumimoji="0" lang="en-US" sz="1600" b="0" u="sng"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1"/>
                  </a:ext>
                </a:extLst>
              </a:tr>
              <a:tr h="606725">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ES" sz="1600" b="1" u="none" strike="noStrike" kern="1200" cap="none" spc="0" normalizeH="0" baseline="0" noProof="0" dirty="0">
                          <a:ln>
                            <a:noFill/>
                          </a:ln>
                          <a:solidFill>
                            <a:srgbClr val="00529B"/>
                          </a:solidFill>
                          <a:effectLst/>
                          <a:uLnTx/>
                          <a:uFillTx/>
                        </a:rPr>
                        <a:t>Cobertura de Medicaid y CHIP para niños y embarazadas con residencia legal</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Medicaid.gov/medicaid/enrollment-strategies/medicaid-and-chip-coverage-lawfully-residing-children-pregnant-women</a:t>
                      </a:r>
                      <a:endParaRPr kumimoji="0" lang="en-US" sz="1600" b="0" u="none"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2"/>
                  </a:ext>
                </a:extLst>
              </a:tr>
              <a:tr h="773392">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lang="es-ES" sz="1600" b="1" dirty="0">
                          <a:solidFill>
                            <a:srgbClr val="00529B"/>
                          </a:solidFill>
                        </a:rPr>
                        <a:t>Límites de Ingresos del Programa de Ahorros </a:t>
                      </a:r>
                      <a:br>
                        <a:rPr lang="es-ES" sz="1600" b="1" dirty="0">
                          <a:solidFill>
                            <a:srgbClr val="00529B"/>
                          </a:solidFill>
                        </a:rPr>
                      </a:br>
                      <a:r>
                        <a:rPr lang="es-ES" sz="1600" b="1" dirty="0">
                          <a:solidFill>
                            <a:srgbClr val="00529B"/>
                          </a:solidFill>
                        </a:rPr>
                        <a:t>de Medicare (MSP) 2023</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dirty="0">
                          <a:ln>
                            <a:noFill/>
                          </a:ln>
                          <a:solidFill>
                            <a:srgbClr val="00529B"/>
                          </a:solidFill>
                          <a:effectLst/>
                          <a:uLnTx/>
                          <a:uFillTx/>
                          <a:latin typeface="+mn-lt"/>
                          <a:ea typeface="+mn-ea"/>
                          <a:cs typeface="+mn-cs"/>
                          <a:hlinkClick r:id="rId7">
                            <a:extLst>
                              <a:ext uri="{A12FA001-AC4F-418D-AE19-62706E023703}">
                                <ahyp:hlinkClr xmlns:ahyp="http://schemas.microsoft.com/office/drawing/2018/hyperlinkcolor" val="tx"/>
                              </a:ext>
                            </a:extLst>
                          </a:hlinkClick>
                        </a:rPr>
                        <a:t>Medicaid.gov/federal-policy-guidance/downloads/cib011923.pdf</a:t>
                      </a:r>
                      <a:endParaRPr kumimoji="0" lang="en-US" sz="1600" b="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3"/>
                  </a:ext>
                </a:extLst>
              </a:tr>
              <a:tr h="86218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s-ES" sz="1600" b="1" u="none" strike="noStrike" kern="1200" cap="none" spc="0" normalizeH="0" baseline="0" noProof="0" dirty="0">
                          <a:ln>
                            <a:noFill/>
                          </a:ln>
                          <a:solidFill>
                            <a:srgbClr val="00529B"/>
                          </a:solidFill>
                          <a:effectLst/>
                          <a:uLnTx/>
                          <a:uFillTx/>
                        </a:rPr>
                        <a:t>Herramientas de Divulgación para Socios </a:t>
                      </a:r>
                      <a:br>
                        <a:rPr kumimoji="0" lang="es-ES" sz="1600" b="1" u="none" strike="noStrike" kern="1200" cap="none" spc="0" normalizeH="0" baseline="0" noProof="0" dirty="0">
                          <a:ln>
                            <a:noFill/>
                          </a:ln>
                          <a:solidFill>
                            <a:srgbClr val="00529B"/>
                          </a:solidFill>
                          <a:effectLst/>
                          <a:uLnTx/>
                          <a:uFillTx/>
                        </a:rPr>
                      </a:br>
                      <a:r>
                        <a:rPr kumimoji="0" lang="es-ES" sz="1600" b="1" u="none" strike="noStrike" kern="1200" cap="none" spc="0" normalizeH="0" baseline="0" noProof="0" dirty="0">
                          <a:ln>
                            <a:noFill/>
                          </a:ln>
                          <a:solidFill>
                            <a:srgbClr val="00529B"/>
                          </a:solidFill>
                          <a:effectLst/>
                          <a:uLnTx/>
                          <a:uFillTx/>
                        </a:rPr>
                        <a:t>de Medicaid</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Medicaid.gov/medicaid/outreach-tools/supporting-enrollment-efforts/index.html</a:t>
                      </a:r>
                      <a:endParaRPr kumimoji="0" lang="en-US" sz="1600" b="0" u="sng"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285290559"/>
                  </a:ext>
                </a:extLst>
              </a:tr>
            </a:tbl>
          </a:graphicData>
        </a:graphic>
      </p:graphicFrame>
      <p:sp>
        <p:nvSpPr>
          <p:cNvPr id="5" name="Slide Number Placeholder 4">
            <a:extLst>
              <a:ext uri="{FF2B5EF4-FFF2-40B4-BE49-F238E27FC236}">
                <a16:creationId xmlns:a16="http://schemas.microsoft.com/office/drawing/2014/main" id="{CF3C5364-31E1-45D9-A6CC-F948F6E7B0DE}"/>
              </a:ext>
            </a:extLst>
          </p:cNvPr>
          <p:cNvSpPr>
            <a:spLocks noGrp="1"/>
          </p:cNvSpPr>
          <p:nvPr>
            <p:ph type="sldNum" sz="quarter" idx="12"/>
          </p:nvPr>
        </p:nvSpPr>
        <p:spPr/>
        <p:txBody>
          <a:bodyPr/>
          <a:lstStyle/>
          <a:p>
            <a:fld id="{48F63A3B-78C7-47BE-AE5E-E10140E04643}" type="slidenum">
              <a:rPr lang="en-US" smtClean="0"/>
              <a:t>71</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48690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a:t>Apéndice A: Agencias Medicaid</a:t>
            </a:r>
          </a:p>
        </p:txBody>
      </p:sp>
      <p:graphicFrame>
        <p:nvGraphicFramePr>
          <p:cNvPr id="6" name="Content Placeholder 6" descr="Blank table for states to use to capture information"/>
          <p:cNvGraphicFramePr>
            <a:graphicFrameLocks noGrp="1"/>
          </p:cNvGraphicFramePr>
          <p:nvPr>
            <p:ph idx="4294967295"/>
            <p:extLst>
              <p:ext uri="{D42A27DB-BD31-4B8C-83A1-F6EECF244321}">
                <p14:modId xmlns:p14="http://schemas.microsoft.com/office/powerpoint/2010/main" val="2542838832"/>
              </p:ext>
            </p:extLst>
          </p:nvPr>
        </p:nvGraphicFramePr>
        <p:xfrm>
          <a:off x="665507" y="1193223"/>
          <a:ext cx="10860985" cy="5054377"/>
        </p:xfrm>
        <a:graphic>
          <a:graphicData uri="http://schemas.openxmlformats.org/drawingml/2006/table">
            <a:tbl>
              <a:tblPr firstRow="1" bandRow="1">
                <a:tableStyleId>{BDBED569-4797-4DF1-A0F4-6AAB3CD982D8}</a:tableStyleId>
              </a:tblPr>
              <a:tblGrid>
                <a:gridCol w="2979562">
                  <a:extLst>
                    <a:ext uri="{9D8B030D-6E8A-4147-A177-3AD203B41FA5}">
                      <a16:colId xmlns:a16="http://schemas.microsoft.com/office/drawing/2014/main" val="20000"/>
                    </a:ext>
                  </a:extLst>
                </a:gridCol>
                <a:gridCol w="3556252">
                  <a:extLst>
                    <a:ext uri="{9D8B030D-6E8A-4147-A177-3AD203B41FA5}">
                      <a16:colId xmlns:a16="http://schemas.microsoft.com/office/drawing/2014/main" val="20001"/>
                    </a:ext>
                  </a:extLst>
                </a:gridCol>
                <a:gridCol w="4325171">
                  <a:extLst>
                    <a:ext uri="{9D8B030D-6E8A-4147-A177-3AD203B41FA5}">
                      <a16:colId xmlns:a16="http://schemas.microsoft.com/office/drawing/2014/main" val="20002"/>
                    </a:ext>
                  </a:extLst>
                </a:gridCol>
              </a:tblGrid>
              <a:tr h="618637">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r>
                        <a:rPr lang="es-AR" sz="2400" kern="1200" noProof="0" dirty="0">
                          <a:solidFill>
                            <a:schemeClr val="bg1"/>
                          </a:solidFill>
                        </a:rPr>
                        <a:t>Estatal</a:t>
                      </a:r>
                    </a:p>
                  </a:txBody>
                  <a:tcPr marL="82296" marR="82296" marT="34290" marB="34290" anchor="ctr">
                    <a:solidFill>
                      <a:schemeClr val="accent1">
                        <a:lumMod val="50000"/>
                      </a:schemeClr>
                    </a:solidFill>
                  </a:tcPr>
                </a:tc>
                <a:tc>
                  <a:txBody>
                    <a:bodyPr/>
                    <a:lstStyle/>
                    <a:p>
                      <a:pPr marL="0" lvl="2" indent="0" algn="ctr">
                        <a:spcBef>
                          <a:spcPts val="0"/>
                        </a:spcBef>
                        <a:spcAft>
                          <a:spcPts val="1200"/>
                        </a:spcAft>
                        <a:buFontTx/>
                        <a:buNone/>
                      </a:pPr>
                      <a:r>
                        <a:rPr lang="es-AR" sz="2400" noProof="0" dirty="0">
                          <a:solidFill>
                            <a:schemeClr val="bg1"/>
                          </a:solidFill>
                        </a:rPr>
                        <a:t>Sitio web</a:t>
                      </a:r>
                      <a:endParaRPr lang="es-AR" sz="1800" noProof="0" dirty="0">
                        <a:solidFill>
                          <a:schemeClr val="bg1"/>
                        </a:solidFill>
                      </a:endParaRPr>
                    </a:p>
                  </a:txBody>
                  <a:tcPr marL="82296" marR="82296" marT="34290" marB="34290" anchor="ctr">
                    <a:solidFill>
                      <a:schemeClr val="accent1">
                        <a:lumMod val="50000"/>
                      </a:schemeClr>
                    </a:solidFill>
                  </a:tcPr>
                </a:tc>
                <a:tc>
                  <a:txBody>
                    <a:bodyPr/>
                    <a:lstStyle/>
                    <a:p>
                      <a:pPr marL="0" lvl="2" indent="0" algn="ctr">
                        <a:spcBef>
                          <a:spcPts val="0"/>
                        </a:spcBef>
                        <a:spcAft>
                          <a:spcPts val="1200"/>
                        </a:spcAft>
                        <a:buFontTx/>
                        <a:buNone/>
                      </a:pPr>
                      <a:r>
                        <a:rPr lang="es-AR" sz="2400" noProof="0" dirty="0">
                          <a:solidFill>
                            <a:schemeClr val="bg1"/>
                          </a:solidFill>
                        </a:rPr>
                        <a:t>Formato de solicitud</a:t>
                      </a:r>
                    </a:p>
                  </a:txBody>
                  <a:tcPr marL="82296" marR="82296" marT="34290" marB="34290" anchor="ctr">
                    <a:solidFill>
                      <a:schemeClr val="accent1">
                        <a:lumMod val="50000"/>
                      </a:schemeClr>
                    </a:solidFill>
                  </a:tcPr>
                </a:tc>
                <a:extLst>
                  <a:ext uri="{0D108BD9-81ED-4DB2-BD59-A6C34878D82A}">
                    <a16:rowId xmlns:a16="http://schemas.microsoft.com/office/drawing/2014/main" val="10000"/>
                  </a:ext>
                </a:extLst>
              </a:tr>
              <a:tr h="739290">
                <a:tc>
                  <a:txBody>
                    <a:bodyPr/>
                    <a:lstStyle/>
                    <a:p>
                      <a:pPr marL="0" lvl="2" indent="0" algn="ctr">
                        <a:spcBef>
                          <a:spcPts val="0"/>
                        </a:spcBef>
                        <a:spcAft>
                          <a:spcPts val="1200"/>
                        </a:spcAft>
                        <a:buFontTx/>
                        <a:buNone/>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1"/>
                  </a:ext>
                </a:extLst>
              </a:tr>
              <a:tr h="739290">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2"/>
                  </a:ext>
                </a:extLst>
              </a:tr>
              <a:tr h="739290">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algn="ctr">
                        <a:spcBef>
                          <a:spcPts val="0"/>
                        </a:spcBef>
                        <a:spcAft>
                          <a:spcPts val="1200"/>
                        </a:spcAft>
                        <a:buFontTx/>
                        <a:buNone/>
                      </a:pPr>
                      <a:endParaRPr lang="en-US" sz="1800" dirty="0"/>
                    </a:p>
                  </a:txBody>
                  <a:tcPr marL="82296" marR="82296" marT="34290" marB="34290"/>
                </a:tc>
                <a:extLst>
                  <a:ext uri="{0D108BD9-81ED-4DB2-BD59-A6C34878D82A}">
                    <a16:rowId xmlns:a16="http://schemas.microsoft.com/office/drawing/2014/main" val="10003"/>
                  </a:ext>
                </a:extLst>
              </a:tr>
              <a:tr h="739290">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p>
                  </a:txBody>
                  <a:tcPr marL="82296" marR="82296" marT="34290" marB="34290"/>
                </a:tc>
                <a:extLst>
                  <a:ext uri="{0D108BD9-81ED-4DB2-BD59-A6C34878D82A}">
                    <a16:rowId xmlns:a16="http://schemas.microsoft.com/office/drawing/2014/main" val="10004"/>
                  </a:ext>
                </a:extLst>
              </a:tr>
              <a:tr h="739290">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5"/>
                  </a:ext>
                </a:extLst>
              </a:tr>
              <a:tr h="739290">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2273D8C4-8825-4827-8880-F2CCEB4F362D}"/>
              </a:ext>
            </a:extLst>
          </p:cNvPr>
          <p:cNvSpPr>
            <a:spLocks noGrp="1"/>
          </p:cNvSpPr>
          <p:nvPr>
            <p:ph type="sldNum" sz="quarter" idx="12"/>
          </p:nvPr>
        </p:nvSpPr>
        <p:spPr/>
        <p:txBody>
          <a:bodyPr/>
          <a:lstStyle/>
          <a:p>
            <a:fld id="{48F63A3B-78C7-47BE-AE5E-E10140E04643}" type="slidenum">
              <a:rPr lang="en-US" smtClean="0"/>
              <a:t>72</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588165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a:t>Apéndice B: Inscripción en Medicaid</a:t>
            </a:r>
          </a:p>
        </p:txBody>
      </p:sp>
      <p:graphicFrame>
        <p:nvGraphicFramePr>
          <p:cNvPr id="6" name="Content Placeholder 3" descr="Tabla en blanco para que los estados la usen para capturar información de la inscripción en Medicaid"/>
          <p:cNvGraphicFramePr>
            <a:graphicFrameLocks noGrp="1"/>
          </p:cNvGraphicFramePr>
          <p:nvPr>
            <p:ph idx="4294967295"/>
            <p:extLst>
              <p:ext uri="{D42A27DB-BD31-4B8C-83A1-F6EECF244321}">
                <p14:modId xmlns:p14="http://schemas.microsoft.com/office/powerpoint/2010/main" val="1983548795"/>
              </p:ext>
            </p:extLst>
          </p:nvPr>
        </p:nvGraphicFramePr>
        <p:xfrm>
          <a:off x="675446" y="1199254"/>
          <a:ext cx="10841107" cy="5042315"/>
        </p:xfrm>
        <a:graphic>
          <a:graphicData uri="http://schemas.openxmlformats.org/drawingml/2006/table">
            <a:tbl>
              <a:tblPr firstRow="1" bandRow="1">
                <a:tableStyleId>{BDBED569-4797-4DF1-A0F4-6AAB3CD982D8}</a:tableStyleId>
              </a:tblPr>
              <a:tblGrid>
                <a:gridCol w="4749438">
                  <a:extLst>
                    <a:ext uri="{9D8B030D-6E8A-4147-A177-3AD203B41FA5}">
                      <a16:colId xmlns:a16="http://schemas.microsoft.com/office/drawing/2014/main" val="20000"/>
                    </a:ext>
                  </a:extLst>
                </a:gridCol>
                <a:gridCol w="6091669">
                  <a:extLst>
                    <a:ext uri="{9D8B030D-6E8A-4147-A177-3AD203B41FA5}">
                      <a16:colId xmlns:a16="http://schemas.microsoft.com/office/drawing/2014/main" val="20001"/>
                    </a:ext>
                  </a:extLst>
                </a:gridCol>
              </a:tblGrid>
              <a:tr h="654353">
                <a:tc>
                  <a:txBody>
                    <a:bodyPr/>
                    <a:lstStyle/>
                    <a:p>
                      <a:pPr marL="0" algn="ctr" defTabSz="914400" rtl="0" eaLnBrk="1" fontAlgn="b" latinLnBrk="0" hangingPunct="1">
                        <a:spcAft>
                          <a:spcPts val="1200"/>
                        </a:spcAft>
                      </a:pPr>
                      <a:r>
                        <a:rPr lang="es-AR" sz="2400" kern="1200" noProof="0" dirty="0">
                          <a:solidFill>
                            <a:schemeClr val="bg1"/>
                          </a:solidFill>
                        </a:rPr>
                        <a:t>Estatal</a:t>
                      </a:r>
                      <a:endParaRPr lang="es-AR" sz="2100" kern="1200" noProof="0" dirty="0">
                        <a:solidFill>
                          <a:schemeClr val="bg1"/>
                        </a:solidFill>
                        <a:latin typeface="+mn-lt"/>
                        <a:ea typeface="+mn-ea"/>
                        <a:cs typeface="+mn-cs"/>
                      </a:endParaRPr>
                    </a:p>
                  </a:txBody>
                  <a:tcPr marL="83018" marR="83018" marT="34290" marB="34290" anchor="ctr">
                    <a:solidFill>
                      <a:schemeClr val="accent1">
                        <a:lumMod val="50000"/>
                      </a:schemeClr>
                    </a:solidFill>
                  </a:tcPr>
                </a:tc>
                <a:tc>
                  <a:txBody>
                    <a:bodyPr/>
                    <a:lstStyle/>
                    <a:p>
                      <a:pPr marL="0" algn="ctr" defTabSz="914400" rtl="0" eaLnBrk="1" fontAlgn="b" latinLnBrk="0" hangingPunct="1">
                        <a:spcAft>
                          <a:spcPts val="1200"/>
                        </a:spcAft>
                      </a:pPr>
                      <a:r>
                        <a:rPr lang="es-AR" sz="2400" kern="1200" noProof="0" dirty="0">
                          <a:solidFill>
                            <a:schemeClr val="bg1"/>
                          </a:solidFill>
                        </a:rPr>
                        <a:t>Números de Inscripciones en Medicaid</a:t>
                      </a:r>
                      <a:endParaRPr lang="es-AR" sz="2400" kern="1200" noProof="0" dirty="0">
                        <a:solidFill>
                          <a:schemeClr val="bg1"/>
                        </a:solidFill>
                        <a:latin typeface="+mn-lt"/>
                        <a:ea typeface="+mn-ea"/>
                        <a:cs typeface="+mn-cs"/>
                      </a:endParaRPr>
                    </a:p>
                  </a:txBody>
                  <a:tcPr marL="83018" marR="83018" marT="34290" marB="34290" anchor="ctr">
                    <a:solidFill>
                      <a:schemeClr val="accent1">
                        <a:lumMod val="50000"/>
                      </a:schemeClr>
                    </a:solidFill>
                  </a:tcPr>
                </a:tc>
                <a:extLst>
                  <a:ext uri="{0D108BD9-81ED-4DB2-BD59-A6C34878D82A}">
                    <a16:rowId xmlns:a16="http://schemas.microsoft.com/office/drawing/2014/main" val="10000"/>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1"/>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2"/>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3"/>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4"/>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5"/>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74B6BB64-1056-4BD9-956A-5C77A4C62C32}"/>
              </a:ext>
            </a:extLst>
          </p:cNvPr>
          <p:cNvSpPr>
            <a:spLocks noGrp="1"/>
          </p:cNvSpPr>
          <p:nvPr>
            <p:ph type="sldNum" sz="quarter" idx="12"/>
          </p:nvPr>
        </p:nvSpPr>
        <p:spPr/>
        <p:txBody>
          <a:bodyPr/>
          <a:lstStyle/>
          <a:p>
            <a:fld id="{48F63A3B-78C7-47BE-AE5E-E10140E04643}" type="slidenum">
              <a:rPr lang="en-US" smtClean="0"/>
              <a:t>73</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440876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a:t>Apéndice C: Elegibilidad para Medicaid</a:t>
            </a:r>
          </a:p>
        </p:txBody>
      </p:sp>
      <p:graphicFrame>
        <p:nvGraphicFramePr>
          <p:cNvPr id="6" name="Content Placeholder 3" descr="Blank table for states to use to capture Medicaid eligibility"/>
          <p:cNvGraphicFramePr>
            <a:graphicFrameLocks noGrp="1"/>
          </p:cNvGraphicFramePr>
          <p:nvPr>
            <p:ph idx="4294967295"/>
            <p:extLst>
              <p:ext uri="{D42A27DB-BD31-4B8C-83A1-F6EECF244321}">
                <p14:modId xmlns:p14="http://schemas.microsoft.com/office/powerpoint/2010/main" val="616677385"/>
              </p:ext>
            </p:extLst>
          </p:nvPr>
        </p:nvGraphicFramePr>
        <p:xfrm>
          <a:off x="546237" y="1258852"/>
          <a:ext cx="11099525" cy="4923119"/>
        </p:xfrm>
        <a:graphic>
          <a:graphicData uri="http://schemas.openxmlformats.org/drawingml/2006/table">
            <a:tbl>
              <a:tblPr firstRow="1" bandRow="1">
                <a:tableStyleId>{BDBED569-4797-4DF1-A0F4-6AAB3CD982D8}</a:tableStyleId>
              </a:tblPr>
              <a:tblGrid>
                <a:gridCol w="2219905">
                  <a:extLst>
                    <a:ext uri="{9D8B030D-6E8A-4147-A177-3AD203B41FA5}">
                      <a16:colId xmlns:a16="http://schemas.microsoft.com/office/drawing/2014/main" val="20000"/>
                    </a:ext>
                  </a:extLst>
                </a:gridCol>
                <a:gridCol w="2219905">
                  <a:extLst>
                    <a:ext uri="{9D8B030D-6E8A-4147-A177-3AD203B41FA5}">
                      <a16:colId xmlns:a16="http://schemas.microsoft.com/office/drawing/2014/main" val="20001"/>
                    </a:ext>
                  </a:extLst>
                </a:gridCol>
                <a:gridCol w="2343233">
                  <a:extLst>
                    <a:ext uri="{9D8B030D-6E8A-4147-A177-3AD203B41FA5}">
                      <a16:colId xmlns:a16="http://schemas.microsoft.com/office/drawing/2014/main" val="20002"/>
                    </a:ext>
                  </a:extLst>
                </a:gridCol>
                <a:gridCol w="2096577">
                  <a:extLst>
                    <a:ext uri="{9D8B030D-6E8A-4147-A177-3AD203B41FA5}">
                      <a16:colId xmlns:a16="http://schemas.microsoft.com/office/drawing/2014/main" val="20003"/>
                    </a:ext>
                  </a:extLst>
                </a:gridCol>
                <a:gridCol w="2219905">
                  <a:extLst>
                    <a:ext uri="{9D8B030D-6E8A-4147-A177-3AD203B41FA5}">
                      <a16:colId xmlns:a16="http://schemas.microsoft.com/office/drawing/2014/main" val="20004"/>
                    </a:ext>
                  </a:extLst>
                </a:gridCol>
              </a:tblGrid>
              <a:tr h="958606">
                <a:tc>
                  <a:txBody>
                    <a:bodyPr/>
                    <a:lstStyle/>
                    <a:p>
                      <a:pPr algn="ctr">
                        <a:spcAft>
                          <a:spcPts val="1200"/>
                        </a:spcAft>
                      </a:pPr>
                      <a:r>
                        <a:rPr lang="es-AR" sz="2400" noProof="0" dirty="0">
                          <a:solidFill>
                            <a:schemeClr val="bg1"/>
                          </a:solidFill>
                        </a:rPr>
                        <a:t>Estatal</a:t>
                      </a:r>
                    </a:p>
                  </a:txBody>
                  <a:tcPr marL="87630" marR="87630" marT="34290" marB="34290" anchor="ctr">
                    <a:solidFill>
                      <a:schemeClr val="accent1">
                        <a:lumMod val="50000"/>
                      </a:schemeClr>
                    </a:solidFill>
                  </a:tcPr>
                </a:tc>
                <a:tc>
                  <a:txBody>
                    <a:bodyPr/>
                    <a:lstStyle/>
                    <a:p>
                      <a:pPr algn="ctr">
                        <a:spcAft>
                          <a:spcPts val="1200"/>
                        </a:spcAft>
                      </a:pPr>
                      <a:r>
                        <a:rPr lang="es-AR" sz="2400" noProof="0">
                          <a:solidFill>
                            <a:schemeClr val="bg1"/>
                          </a:solidFill>
                        </a:rPr>
                        <a:t>Niños</a:t>
                      </a:r>
                    </a:p>
                  </a:txBody>
                  <a:tcPr marL="87630" marR="87630" marT="34290" marB="34290" anchor="ctr">
                    <a:solidFill>
                      <a:schemeClr val="accent1">
                        <a:lumMod val="50000"/>
                      </a:schemeClr>
                    </a:solidFill>
                  </a:tcPr>
                </a:tc>
                <a:tc>
                  <a:txBody>
                    <a:bodyPr/>
                    <a:lstStyle/>
                    <a:p>
                      <a:pPr algn="ctr">
                        <a:spcAft>
                          <a:spcPts val="1200"/>
                        </a:spcAft>
                      </a:pPr>
                      <a:r>
                        <a:rPr lang="es-AR" sz="2400" noProof="0">
                          <a:solidFill>
                            <a:schemeClr val="bg1"/>
                          </a:solidFill>
                        </a:rPr>
                        <a:t>Personas embarazadas</a:t>
                      </a:r>
                    </a:p>
                  </a:txBody>
                  <a:tcPr marL="87630" marR="87630" marT="34290" marB="34290" anchor="ctr">
                    <a:solidFill>
                      <a:schemeClr val="accent1">
                        <a:lumMod val="50000"/>
                      </a:schemeClr>
                    </a:solidFill>
                  </a:tcPr>
                </a:tc>
                <a:tc>
                  <a:txBody>
                    <a:bodyPr/>
                    <a:lstStyle/>
                    <a:p>
                      <a:pPr algn="ctr">
                        <a:spcAft>
                          <a:spcPts val="1200"/>
                        </a:spcAft>
                      </a:pPr>
                      <a:r>
                        <a:rPr lang="es-AR" sz="2400" noProof="0">
                          <a:solidFill>
                            <a:schemeClr val="bg1"/>
                          </a:solidFill>
                        </a:rPr>
                        <a:t>Padres</a:t>
                      </a:r>
                    </a:p>
                  </a:txBody>
                  <a:tcPr marL="87630" marR="87630" marT="34290" marB="34290" anchor="ctr">
                    <a:solidFill>
                      <a:schemeClr val="accent1">
                        <a:lumMod val="50000"/>
                      </a:schemeClr>
                    </a:solidFill>
                  </a:tcPr>
                </a:tc>
                <a:tc>
                  <a:txBody>
                    <a:bodyPr/>
                    <a:lstStyle/>
                    <a:p>
                      <a:pPr algn="ctr">
                        <a:spcAft>
                          <a:spcPts val="1200"/>
                        </a:spcAft>
                      </a:pPr>
                      <a:r>
                        <a:rPr lang="es-AR" sz="2400" noProof="0" dirty="0">
                          <a:solidFill>
                            <a:schemeClr val="bg1"/>
                          </a:solidFill>
                        </a:rPr>
                        <a:t>Adultos</a:t>
                      </a:r>
                    </a:p>
                  </a:txBody>
                  <a:tcPr marL="87630" marR="87630" marT="34290" marB="34290" anchor="ctr">
                    <a:solidFill>
                      <a:schemeClr val="accent1">
                        <a:lumMod val="50000"/>
                      </a:schemeClr>
                    </a:solidFill>
                  </a:tcPr>
                </a:tc>
                <a:extLst>
                  <a:ext uri="{0D108BD9-81ED-4DB2-BD59-A6C34878D82A}">
                    <a16:rowId xmlns:a16="http://schemas.microsoft.com/office/drawing/2014/main" val="10000"/>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1"/>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2"/>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3"/>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4"/>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5"/>
                  </a:ext>
                </a:extLst>
              </a:tr>
              <a:tr h="571669">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6"/>
                  </a:ext>
                </a:extLst>
              </a:tr>
              <a:tr h="571669">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7"/>
                  </a:ext>
                </a:extLst>
              </a:tr>
            </a:tbl>
          </a:graphicData>
        </a:graphic>
      </p:graphicFrame>
      <p:sp>
        <p:nvSpPr>
          <p:cNvPr id="5" name="Slide Number Placeholder 4">
            <a:extLst>
              <a:ext uri="{FF2B5EF4-FFF2-40B4-BE49-F238E27FC236}">
                <a16:creationId xmlns:a16="http://schemas.microsoft.com/office/drawing/2014/main" id="{DE3F1F0C-6B7B-4BD4-9144-C390587050C3}"/>
              </a:ext>
            </a:extLst>
          </p:cNvPr>
          <p:cNvSpPr>
            <a:spLocks noGrp="1"/>
          </p:cNvSpPr>
          <p:nvPr>
            <p:ph type="sldNum" sz="quarter" idx="12"/>
          </p:nvPr>
        </p:nvSpPr>
        <p:spPr/>
        <p:txBody>
          <a:bodyPr/>
          <a:lstStyle/>
          <a:p>
            <a:fld id="{48F63A3B-78C7-47BE-AE5E-E10140E04643}" type="slidenum">
              <a:rPr lang="en-US" smtClean="0"/>
              <a:t>74</a:t>
            </a:fld>
            <a:endParaRPr lang="en-US" dirty="0"/>
          </a:p>
        </p:txBody>
      </p:sp>
      <p:sp>
        <p:nvSpPr>
          <p:cNvPr id="3" name="Footer Placeholder 2"/>
          <p:cNvSpPr>
            <a:spLocks noGrp="1"/>
          </p:cNvSpPr>
          <p:nvPr>
            <p:ph type="ftr" sz="quarter" idx="11"/>
          </p:nvPr>
        </p:nvSpPr>
        <p:spPr>
          <a:xfrm>
            <a:off x="3810000" y="6403462"/>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159319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AR" sz="2800" dirty="0"/>
              <a:t>Apéndice D: Índices del Porcentaje Federal de Asistencia Médica (FMAP) de Medicaid estatal</a:t>
            </a:r>
          </a:p>
        </p:txBody>
      </p:sp>
      <p:graphicFrame>
        <p:nvGraphicFramePr>
          <p:cNvPr id="8" name="Content Placeholder 7" descr="Tabla en blanco para que los estados la usen para capturar los índices del FMAP de Medicaid"/>
          <p:cNvGraphicFramePr>
            <a:graphicFrameLocks noGrp="1"/>
          </p:cNvGraphicFramePr>
          <p:nvPr>
            <p:ph idx="4294967295"/>
            <p:extLst>
              <p:ext uri="{D42A27DB-BD31-4B8C-83A1-F6EECF244321}">
                <p14:modId xmlns:p14="http://schemas.microsoft.com/office/powerpoint/2010/main" val="2421132499"/>
              </p:ext>
            </p:extLst>
          </p:nvPr>
        </p:nvGraphicFramePr>
        <p:xfrm>
          <a:off x="655568" y="1292225"/>
          <a:ext cx="10880864" cy="4689111"/>
        </p:xfrm>
        <a:graphic>
          <a:graphicData uri="http://schemas.openxmlformats.org/drawingml/2006/table">
            <a:tbl>
              <a:tblPr firstRow="1" bandRow="1">
                <a:tableStyleId>{BDBED569-4797-4DF1-A0F4-6AAB3CD982D8}</a:tableStyleId>
              </a:tblPr>
              <a:tblGrid>
                <a:gridCol w="2921714">
                  <a:extLst>
                    <a:ext uri="{9D8B030D-6E8A-4147-A177-3AD203B41FA5}">
                      <a16:colId xmlns:a16="http://schemas.microsoft.com/office/drawing/2014/main" val="20000"/>
                    </a:ext>
                  </a:extLst>
                </a:gridCol>
                <a:gridCol w="3929201">
                  <a:extLst>
                    <a:ext uri="{9D8B030D-6E8A-4147-A177-3AD203B41FA5}">
                      <a16:colId xmlns:a16="http://schemas.microsoft.com/office/drawing/2014/main" val="20001"/>
                    </a:ext>
                  </a:extLst>
                </a:gridCol>
                <a:gridCol w="4029949">
                  <a:extLst>
                    <a:ext uri="{9D8B030D-6E8A-4147-A177-3AD203B41FA5}">
                      <a16:colId xmlns:a16="http://schemas.microsoft.com/office/drawing/2014/main" val="20002"/>
                    </a:ext>
                  </a:extLst>
                </a:gridCol>
              </a:tblGrid>
              <a:tr h="606915">
                <a:tc>
                  <a:txBody>
                    <a:bodyPr/>
                    <a:lstStyle/>
                    <a:p>
                      <a:pPr algn="ctr">
                        <a:spcAft>
                          <a:spcPts val="1200"/>
                        </a:spcAft>
                      </a:pPr>
                      <a:r>
                        <a:rPr lang="es-AR" sz="2400" noProof="0" dirty="0">
                          <a:solidFill>
                            <a:schemeClr val="bg1"/>
                          </a:solidFill>
                        </a:rPr>
                        <a:t>Estatal</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FMAP</a:t>
                      </a:r>
                    </a:p>
                  </a:txBody>
                  <a:tcPr marL="87630" marR="87630" marT="34290" marB="34290" anchor="ctr">
                    <a:solidFill>
                      <a:schemeClr val="accent1">
                        <a:lumMod val="50000"/>
                      </a:schemeClr>
                    </a:solidFill>
                  </a:tcPr>
                </a:tc>
                <a:tc>
                  <a:txBody>
                    <a:bodyPr/>
                    <a:lstStyle/>
                    <a:p>
                      <a:pPr algn="ctr">
                        <a:spcAft>
                          <a:spcPts val="1200"/>
                        </a:spcAft>
                      </a:pPr>
                      <a:r>
                        <a:rPr lang="es-AR" sz="2400" noProof="0" dirty="0">
                          <a:solidFill>
                            <a:schemeClr val="bg1"/>
                          </a:solidFill>
                        </a:rPr>
                        <a:t>FMAP ampliado</a:t>
                      </a:r>
                    </a:p>
                  </a:txBody>
                  <a:tcPr marL="87630" marR="87630" marT="34290" marB="34290" anchor="ctr">
                    <a:solidFill>
                      <a:schemeClr val="accent1">
                        <a:lumMod val="50000"/>
                      </a:schemeClr>
                    </a:solidFill>
                  </a:tcPr>
                </a:tc>
                <a:extLst>
                  <a:ext uri="{0D108BD9-81ED-4DB2-BD59-A6C34878D82A}">
                    <a16:rowId xmlns:a16="http://schemas.microsoft.com/office/drawing/2014/main" val="10000"/>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1"/>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2"/>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3"/>
                  </a:ext>
                </a:extLst>
              </a:tr>
              <a:tr h="680366">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4"/>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5"/>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9DEF2F40-A575-4A81-9B94-D2A28E3CFEE0}"/>
              </a:ext>
            </a:extLst>
          </p:cNvPr>
          <p:cNvSpPr>
            <a:spLocks noGrp="1"/>
          </p:cNvSpPr>
          <p:nvPr>
            <p:ph type="sldNum" sz="quarter" idx="12"/>
          </p:nvPr>
        </p:nvSpPr>
        <p:spPr/>
        <p:txBody>
          <a:bodyPr/>
          <a:lstStyle/>
          <a:p>
            <a:fld id="{48F63A3B-78C7-47BE-AE5E-E10140E04643}" type="slidenum">
              <a:rPr lang="en-US" smtClean="0"/>
              <a:t>75</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174543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Siglas</a:t>
            </a:r>
            <a:endParaRPr lang="en-US" dirty="0"/>
          </a:p>
        </p:txBody>
      </p:sp>
      <p:sp>
        <p:nvSpPr>
          <p:cNvPr id="6" name="Content Placeholder 2"/>
          <p:cNvSpPr>
            <a:spLocks noGrp="1"/>
          </p:cNvSpPr>
          <p:nvPr>
            <p:ph sz="quarter" idx="13"/>
          </p:nvPr>
        </p:nvSpPr>
        <p:spPr>
          <a:xfrm>
            <a:off x="679938" y="1338122"/>
            <a:ext cx="10832123" cy="5138364"/>
          </a:xfrm>
        </p:spPr>
        <p:txBody>
          <a:bodyPr numCol="2">
            <a:noAutofit/>
          </a:bodyPr>
          <a:lstStyle/>
          <a:p>
            <a:pPr marL="0" indent="0">
              <a:lnSpc>
                <a:spcPct val="100000"/>
              </a:lnSpc>
              <a:buNone/>
            </a:pPr>
            <a:r>
              <a:rPr lang="en-US" sz="1550" b="1" dirty="0"/>
              <a:t>ACA: </a:t>
            </a:r>
            <a:r>
              <a:rPr lang="es-ES" sz="1550" dirty="0"/>
              <a:t>Ley del Cuidado de Salud Asequible</a:t>
            </a:r>
            <a:endParaRPr lang="en-US" sz="1550" dirty="0"/>
          </a:p>
          <a:p>
            <a:pPr marL="0" indent="0">
              <a:lnSpc>
                <a:spcPct val="100000"/>
              </a:lnSpc>
              <a:buNone/>
            </a:pPr>
            <a:r>
              <a:rPr lang="en-US" sz="1550" b="1" dirty="0"/>
              <a:t>ACIP: </a:t>
            </a:r>
            <a:r>
              <a:rPr lang="es-ES" sz="1550" dirty="0"/>
              <a:t>Comité Asesor sobre Prácticas de Inmunización</a:t>
            </a:r>
            <a:r>
              <a:rPr lang="en-US" sz="1550" dirty="0"/>
              <a:t> </a:t>
            </a:r>
            <a:endParaRPr lang="en-US" sz="1550" b="1" dirty="0"/>
          </a:p>
          <a:p>
            <a:pPr marL="0" indent="0">
              <a:lnSpc>
                <a:spcPct val="100000"/>
              </a:lnSpc>
              <a:buNone/>
            </a:pPr>
            <a:r>
              <a:rPr lang="en-US" sz="1550" b="1" dirty="0"/>
              <a:t>ACCESS: </a:t>
            </a:r>
            <a:r>
              <a:rPr lang="es-ES" sz="1550" dirty="0"/>
              <a:t>Ley de Avance de Cuidados Crónicos, </a:t>
            </a:r>
            <a:br>
              <a:rPr lang="es-ES" sz="1550" dirty="0"/>
            </a:br>
            <a:r>
              <a:rPr lang="es-ES" sz="1550" dirty="0"/>
              <a:t>Extensores y Servicios Sociales</a:t>
            </a:r>
            <a:endParaRPr lang="en-US" sz="1550" b="1" dirty="0"/>
          </a:p>
          <a:p>
            <a:pPr marL="0" indent="0">
              <a:lnSpc>
                <a:spcPct val="100000"/>
              </a:lnSpc>
              <a:buNone/>
            </a:pPr>
            <a:r>
              <a:rPr lang="en-US" sz="1550" b="1" dirty="0"/>
              <a:t>AFDC: </a:t>
            </a:r>
            <a:r>
              <a:rPr lang="es-ES" sz="1550" dirty="0"/>
              <a:t>Ayuda a Familias con Hijos Dependientes</a:t>
            </a:r>
            <a:endParaRPr lang="en-US" sz="1550" dirty="0"/>
          </a:p>
          <a:p>
            <a:pPr marL="0" indent="0">
              <a:lnSpc>
                <a:spcPct val="100000"/>
              </a:lnSpc>
              <a:buNone/>
            </a:pPr>
            <a:r>
              <a:rPr lang="en-US" sz="1550" b="1" dirty="0"/>
              <a:t>ARP: </a:t>
            </a:r>
            <a:r>
              <a:rPr lang="es-ES" sz="1550" dirty="0"/>
              <a:t>Ley del Plan de Rescate Estadounidense</a:t>
            </a:r>
            <a:endParaRPr lang="en-US" sz="1550" dirty="0"/>
          </a:p>
          <a:p>
            <a:pPr marL="0" indent="0">
              <a:lnSpc>
                <a:spcPct val="100000"/>
              </a:lnSpc>
              <a:buNone/>
            </a:pPr>
            <a:r>
              <a:rPr lang="en-US" sz="1550" b="1" dirty="0"/>
              <a:t>BHP:</a:t>
            </a:r>
            <a:r>
              <a:rPr lang="en-US" sz="1550" dirty="0"/>
              <a:t> </a:t>
            </a:r>
            <a:r>
              <a:rPr lang="es-AR" sz="1550" dirty="0"/>
              <a:t>Programa de Salud Básico </a:t>
            </a:r>
          </a:p>
          <a:p>
            <a:pPr marL="0" indent="0">
              <a:lnSpc>
                <a:spcPct val="100000"/>
              </a:lnSpc>
              <a:buNone/>
            </a:pPr>
            <a:r>
              <a:rPr lang="en-US" sz="1550" b="1" dirty="0"/>
              <a:t>CAA</a:t>
            </a:r>
            <a:r>
              <a:rPr lang="es-AR" sz="1550" b="1" dirty="0"/>
              <a:t>: </a:t>
            </a:r>
            <a:r>
              <a:rPr lang="es-AR" sz="1550" dirty="0"/>
              <a:t>Ley de Apropiaciones Consolidadas</a:t>
            </a:r>
            <a:endParaRPr lang="es-AR" sz="1550" b="1" dirty="0"/>
          </a:p>
          <a:p>
            <a:pPr marL="0" indent="0">
              <a:lnSpc>
                <a:spcPct val="100000"/>
              </a:lnSpc>
              <a:buNone/>
            </a:pPr>
            <a:r>
              <a:rPr lang="en-US" sz="1550" b="1" dirty="0"/>
              <a:t>CHIP:</a:t>
            </a:r>
            <a:r>
              <a:rPr lang="en-US" sz="1550" dirty="0"/>
              <a:t> </a:t>
            </a:r>
            <a:r>
              <a:rPr lang="es-AR" sz="1550" dirty="0"/>
              <a:t>Programa de Seguro Médico para Niños </a:t>
            </a:r>
          </a:p>
          <a:p>
            <a:pPr marL="0" indent="0">
              <a:lnSpc>
                <a:spcPct val="100000"/>
              </a:lnSpc>
              <a:buNone/>
            </a:pPr>
            <a:r>
              <a:rPr lang="en-US" sz="1550" b="1" dirty="0"/>
              <a:t>CHIPRA: </a:t>
            </a:r>
            <a:r>
              <a:rPr lang="es-ES" sz="1550" dirty="0"/>
              <a:t>Ley de Reautorización del Programa </a:t>
            </a:r>
            <a:br>
              <a:rPr lang="es-ES" sz="1550" dirty="0"/>
            </a:br>
            <a:r>
              <a:rPr lang="es-ES" sz="1550" dirty="0"/>
              <a:t>de Seguro Médico para Niños</a:t>
            </a:r>
            <a:endParaRPr lang="en-US" sz="1550" b="1" dirty="0"/>
          </a:p>
          <a:p>
            <a:pPr marL="0" indent="0">
              <a:lnSpc>
                <a:spcPct val="100000"/>
              </a:lnSpc>
              <a:buNone/>
            </a:pPr>
            <a:endParaRPr lang="en-US" sz="1550" b="1" dirty="0"/>
          </a:p>
          <a:p>
            <a:pPr marL="0" indent="0">
              <a:lnSpc>
                <a:spcPct val="100000"/>
              </a:lnSpc>
              <a:buNone/>
            </a:pPr>
            <a:endParaRPr lang="en-US" sz="1550" b="1" dirty="0"/>
          </a:p>
          <a:p>
            <a:pPr marL="0" indent="0">
              <a:lnSpc>
                <a:spcPct val="100000"/>
              </a:lnSpc>
              <a:buNone/>
            </a:pPr>
            <a:endParaRPr lang="en-US" sz="1550" b="1" dirty="0"/>
          </a:p>
          <a:p>
            <a:pPr marL="0" indent="0">
              <a:lnSpc>
                <a:spcPct val="100000"/>
              </a:lnSpc>
              <a:buNone/>
            </a:pPr>
            <a:r>
              <a:rPr lang="en-US" sz="1550" b="1" dirty="0"/>
              <a:t>CKC: </a:t>
            </a:r>
            <a:r>
              <a:rPr lang="es-ES" sz="1550" dirty="0"/>
              <a:t>Conectando a los niños con cobertura</a:t>
            </a:r>
            <a:endParaRPr lang="en-US" sz="1550" b="1" dirty="0"/>
          </a:p>
          <a:p>
            <a:pPr marL="0" indent="0">
              <a:lnSpc>
                <a:spcPct val="100000"/>
              </a:lnSpc>
              <a:buNone/>
            </a:pPr>
            <a:r>
              <a:rPr lang="en-US" sz="1550" b="1" dirty="0"/>
              <a:t>CMS:</a:t>
            </a:r>
            <a:r>
              <a:rPr lang="en-US" sz="1550" dirty="0"/>
              <a:t> </a:t>
            </a:r>
            <a:r>
              <a:rPr lang="es-ES" sz="1550" dirty="0"/>
              <a:t>Centros de Servicios de Medicare y Medicaid</a:t>
            </a:r>
            <a:endParaRPr lang="en-US" sz="1550" dirty="0"/>
          </a:p>
          <a:p>
            <a:pPr marL="0" indent="0">
              <a:lnSpc>
                <a:spcPct val="100000"/>
              </a:lnSpc>
              <a:buNone/>
            </a:pPr>
            <a:r>
              <a:rPr lang="en-US" sz="1550" b="1" dirty="0"/>
              <a:t>CNMI:</a:t>
            </a:r>
            <a:r>
              <a:rPr lang="en-US" sz="1550" dirty="0"/>
              <a:t> </a:t>
            </a:r>
            <a:r>
              <a:rPr lang="es-ES" sz="1550" dirty="0"/>
              <a:t>Mancomunidad de las Islas Marianas del Norte</a:t>
            </a:r>
            <a:endParaRPr lang="en-US" sz="1550" b="1" dirty="0"/>
          </a:p>
          <a:p>
            <a:pPr marL="0" indent="0">
              <a:buNone/>
            </a:pPr>
            <a:r>
              <a:rPr lang="en-US" sz="1550" b="1" dirty="0"/>
              <a:t>COFA:</a:t>
            </a:r>
            <a:r>
              <a:rPr lang="en-US" sz="1550" dirty="0"/>
              <a:t>  </a:t>
            </a:r>
            <a:r>
              <a:rPr lang="es-AR" sz="1550" dirty="0"/>
              <a:t>Pacto de Asociación Libre</a:t>
            </a:r>
          </a:p>
          <a:p>
            <a:pPr marL="0" indent="0">
              <a:lnSpc>
                <a:spcPct val="100000"/>
              </a:lnSpc>
              <a:buNone/>
            </a:pPr>
            <a:r>
              <a:rPr lang="en-US" sz="1550" b="1" dirty="0"/>
              <a:t>DMP: </a:t>
            </a:r>
            <a:r>
              <a:rPr lang="es-AR" sz="1550" dirty="0"/>
              <a:t>Programas de administración de medicamentos</a:t>
            </a:r>
          </a:p>
          <a:p>
            <a:pPr marL="0" indent="0">
              <a:lnSpc>
                <a:spcPct val="100000"/>
              </a:lnSpc>
              <a:buNone/>
            </a:pPr>
            <a:r>
              <a:rPr lang="en-US" sz="1550" b="1" dirty="0"/>
              <a:t>D-SNP: </a:t>
            </a:r>
            <a:r>
              <a:rPr lang="es-ES" sz="1550" dirty="0"/>
              <a:t>Planes de necesidades especiales de doble elegibilidad</a:t>
            </a:r>
            <a:endParaRPr lang="en-US" sz="1550" b="1" dirty="0"/>
          </a:p>
          <a:p>
            <a:pPr marL="0" indent="0">
              <a:lnSpc>
                <a:spcPct val="100000"/>
              </a:lnSpc>
              <a:buNone/>
            </a:pPr>
            <a:r>
              <a:rPr lang="en-US" sz="1550" b="1" dirty="0"/>
              <a:t>DUR:</a:t>
            </a:r>
            <a:r>
              <a:rPr lang="en-US" sz="1550" dirty="0"/>
              <a:t> </a:t>
            </a:r>
            <a:r>
              <a:rPr lang="es-ES" sz="1550" dirty="0"/>
              <a:t>Revisión de la Utilización de Medicamentos</a:t>
            </a:r>
            <a:endParaRPr lang="en-US" sz="1550" dirty="0"/>
          </a:p>
          <a:p>
            <a:pPr marL="0" indent="0">
              <a:lnSpc>
                <a:spcPct val="100000"/>
              </a:lnSpc>
              <a:buNone/>
            </a:pPr>
            <a:r>
              <a:rPr lang="en-US" sz="1550" b="1" dirty="0"/>
              <a:t>ESRD:</a:t>
            </a:r>
            <a:r>
              <a:rPr lang="en-US" sz="1550" dirty="0"/>
              <a:t> </a:t>
            </a:r>
            <a:r>
              <a:rPr lang="es-ES" sz="1550" dirty="0"/>
              <a:t>Enfermedad renal en etapa final</a:t>
            </a:r>
            <a:r>
              <a:rPr lang="en-US" sz="1550" dirty="0"/>
              <a:t> </a:t>
            </a:r>
          </a:p>
          <a:p>
            <a:pPr marL="0" indent="0">
              <a:lnSpc>
                <a:spcPct val="100000"/>
              </a:lnSpc>
              <a:buNone/>
            </a:pPr>
            <a:r>
              <a:rPr lang="en-US" sz="1550" b="1" dirty="0"/>
              <a:t>EPSDT:</a:t>
            </a:r>
            <a:r>
              <a:rPr lang="en-US" sz="1550" dirty="0"/>
              <a:t> </a:t>
            </a:r>
            <a:r>
              <a:rPr lang="es-ES" sz="1550" dirty="0"/>
              <a:t>Servicios de Detección, Diagnóstico y Tratamiento Tempranos y Periódicos</a:t>
            </a:r>
            <a:endParaRPr lang="en-US" sz="1550" dirty="0"/>
          </a:p>
          <a:p>
            <a:pPr marL="0" indent="0">
              <a:lnSpc>
                <a:spcPct val="100000"/>
              </a:lnSpc>
              <a:spcBef>
                <a:spcPts val="600"/>
              </a:spcBef>
              <a:spcAft>
                <a:spcPts val="600"/>
              </a:spcAft>
              <a:buNone/>
            </a:pPr>
            <a:endParaRPr lang="en-US" sz="1550" dirty="0"/>
          </a:p>
        </p:txBody>
      </p:sp>
      <p:cxnSp>
        <p:nvCxnSpPr>
          <p:cNvPr id="8" name="Straight Connector 7">
            <a:extLst>
              <a:ext uri="{FF2B5EF4-FFF2-40B4-BE49-F238E27FC236}">
                <a16:creationId xmlns:a16="http://schemas.microsoft.com/office/drawing/2014/main" id="{66A0D59A-B6C0-4459-A52F-40064E7DD1AB}"/>
              </a:ext>
              <a:ext uri="{C183D7F6-B498-43B3-948B-1728B52AA6E4}">
                <adec:decorative xmlns:adec="http://schemas.microsoft.com/office/drawing/2017/decorative" val="1"/>
              </a:ext>
            </a:extLst>
          </p:cNvPr>
          <p:cNvCxnSpPr/>
          <p:nvPr/>
        </p:nvCxnSpPr>
        <p:spPr>
          <a:xfrm>
            <a:off x="5830858" y="1444487"/>
            <a:ext cx="0" cy="377687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4189D-D5F4-4E5D-9955-E93BA8476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10000" y="640080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Mayo de 2023</a:t>
            </a:r>
          </a:p>
        </p:txBody>
      </p:sp>
    </p:spTree>
    <p:custDataLst>
      <p:tags r:id="rId1"/>
    </p:custDataLst>
    <p:extLst>
      <p:ext uri="{BB962C8B-B14F-4D97-AF65-F5344CB8AC3E}">
        <p14:creationId xmlns:p14="http://schemas.microsoft.com/office/powerpoint/2010/main" val="643739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Siglas (continuación)</a:t>
            </a:r>
          </a:p>
        </p:txBody>
      </p:sp>
      <p:sp>
        <p:nvSpPr>
          <p:cNvPr id="6" name="Content Placeholder 2"/>
          <p:cNvSpPr>
            <a:spLocks noGrp="1"/>
          </p:cNvSpPr>
          <p:nvPr>
            <p:ph sz="quarter" idx="13"/>
          </p:nvPr>
        </p:nvSpPr>
        <p:spPr>
          <a:xfrm>
            <a:off x="722690" y="1489270"/>
            <a:ext cx="10746619" cy="4667250"/>
          </a:xfrm>
        </p:spPr>
        <p:txBody>
          <a:bodyPr numCol="2">
            <a:noAutofit/>
          </a:bodyPr>
          <a:lstStyle/>
          <a:p>
            <a:pPr marL="0" indent="0">
              <a:buNone/>
            </a:pPr>
            <a:r>
              <a:rPr lang="en-US" sz="1600" b="1" dirty="0"/>
              <a:t>FFCRA: </a:t>
            </a:r>
            <a:r>
              <a:rPr lang="es-ES" sz="1600" dirty="0"/>
              <a:t>Ley de Respuesta al Coronavirus </a:t>
            </a:r>
            <a:br>
              <a:rPr lang="es-ES" sz="1600" dirty="0"/>
            </a:br>
            <a:r>
              <a:rPr lang="es-ES" sz="1600" dirty="0"/>
              <a:t>de </a:t>
            </a:r>
            <a:r>
              <a:rPr lang="es-ES" sz="1600" dirty="0" err="1"/>
              <a:t>Families</a:t>
            </a:r>
            <a:r>
              <a:rPr lang="es-ES" sz="1600" dirty="0"/>
              <a:t> </a:t>
            </a:r>
            <a:r>
              <a:rPr lang="es-ES" sz="1600" dirty="0" err="1"/>
              <a:t>First</a:t>
            </a:r>
            <a:endParaRPr lang="es-ES" sz="1600" b="1" dirty="0"/>
          </a:p>
          <a:p>
            <a:pPr marL="0" indent="0">
              <a:buNone/>
            </a:pPr>
            <a:r>
              <a:rPr lang="en-US" sz="1600" b="1" dirty="0"/>
              <a:t>FFM:</a:t>
            </a:r>
            <a:r>
              <a:rPr lang="en-US" sz="1600" dirty="0"/>
              <a:t> </a:t>
            </a:r>
            <a:r>
              <a:rPr lang="es-AR" sz="1600" dirty="0"/>
              <a:t>Marketplace facilitado federalmente</a:t>
            </a:r>
          </a:p>
          <a:p>
            <a:pPr marL="0" indent="0">
              <a:buNone/>
            </a:pPr>
            <a:r>
              <a:rPr lang="en-US" sz="1600" b="1" dirty="0"/>
              <a:t>FSM: </a:t>
            </a:r>
            <a:r>
              <a:rPr lang="es-AR" sz="1600" dirty="0"/>
              <a:t>Estados Federados de Micronesia</a:t>
            </a:r>
            <a:endParaRPr lang="es-AR" sz="1600" b="1" dirty="0"/>
          </a:p>
          <a:p>
            <a:pPr marL="0" indent="0">
              <a:buNone/>
            </a:pPr>
            <a:r>
              <a:rPr lang="en-US" sz="1600" b="1" dirty="0"/>
              <a:t>FMAP:</a:t>
            </a:r>
            <a:r>
              <a:rPr lang="en-US" sz="1600" dirty="0"/>
              <a:t> </a:t>
            </a:r>
            <a:r>
              <a:rPr lang="es-AR" sz="1600" dirty="0"/>
              <a:t>Porcentaje de Asistencia Médica Federal </a:t>
            </a:r>
          </a:p>
          <a:p>
            <a:pPr marL="0" indent="0">
              <a:buNone/>
            </a:pPr>
            <a:r>
              <a:rPr lang="en-US" sz="1600" b="1" dirty="0"/>
              <a:t>FPL:</a:t>
            </a:r>
            <a:r>
              <a:rPr lang="en-US" sz="1600" dirty="0"/>
              <a:t> </a:t>
            </a:r>
            <a:r>
              <a:rPr lang="es-AR" sz="1600" dirty="0"/>
              <a:t>Nivel Federal de Pobreza </a:t>
            </a:r>
          </a:p>
          <a:p>
            <a:pPr marL="0" indent="0">
              <a:buNone/>
            </a:pPr>
            <a:r>
              <a:rPr lang="en-US" sz="1600" b="1" dirty="0"/>
              <a:t>FY:</a:t>
            </a:r>
            <a:r>
              <a:rPr lang="en-US" sz="1600" dirty="0"/>
              <a:t> </a:t>
            </a:r>
            <a:r>
              <a:rPr lang="es-AR" sz="1600" dirty="0"/>
              <a:t>Año Fiscal</a:t>
            </a:r>
          </a:p>
          <a:p>
            <a:pPr marL="0" indent="0">
              <a:buNone/>
            </a:pPr>
            <a:r>
              <a:rPr lang="en-US" sz="1600" b="1" dirty="0"/>
              <a:t>HCBS:</a:t>
            </a:r>
            <a:r>
              <a:rPr lang="en-US" sz="1600" dirty="0"/>
              <a:t> </a:t>
            </a:r>
            <a:r>
              <a:rPr lang="es-ES" sz="1600" dirty="0"/>
              <a:t>Servicios Basados en el Hogar y la Comunidad</a:t>
            </a:r>
            <a:endParaRPr lang="en-US" sz="1600" b="1" dirty="0"/>
          </a:p>
          <a:p>
            <a:pPr marL="0" indent="0">
              <a:lnSpc>
                <a:spcPct val="100000"/>
              </a:lnSpc>
              <a:buNone/>
            </a:pPr>
            <a:r>
              <a:rPr lang="en-US" sz="1600" b="1" dirty="0"/>
              <a:t>HEALTHY KIDS: </a:t>
            </a:r>
            <a:r>
              <a:rPr lang="es-ES" sz="1600" dirty="0"/>
              <a:t>Ley de Ayuda para garantizar el </a:t>
            </a:r>
            <a:br>
              <a:rPr lang="es-ES" sz="1600" dirty="0"/>
            </a:br>
            <a:r>
              <a:rPr lang="es-ES" sz="1600" dirty="0"/>
              <a:t>acceso de los pequeños, niños y jóvenes con </a:t>
            </a:r>
            <a:br>
              <a:rPr lang="es-ES" sz="1600" dirty="0"/>
            </a:br>
            <a:r>
              <a:rPr lang="es-ES" sz="1600" dirty="0"/>
              <a:t>esperanza al mantener estable la entrega del seguro</a:t>
            </a:r>
            <a:r>
              <a:rPr lang="en-US" sz="1600" dirty="0"/>
              <a:t> </a:t>
            </a:r>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r>
              <a:rPr lang="en-US" sz="1600" b="1" dirty="0"/>
              <a:t>HHS:</a:t>
            </a:r>
            <a:r>
              <a:rPr lang="en-US" sz="1600" dirty="0"/>
              <a:t> </a:t>
            </a:r>
            <a:r>
              <a:rPr lang="es-ES" sz="1600" dirty="0"/>
              <a:t>Departamento de Salud y Servicios Humanos </a:t>
            </a:r>
            <a:br>
              <a:rPr lang="es-ES" sz="1600" dirty="0"/>
            </a:br>
            <a:r>
              <a:rPr lang="es-ES" sz="1600" dirty="0"/>
              <a:t>de los EE. UU.</a:t>
            </a:r>
            <a:endParaRPr lang="en-US" sz="1600" dirty="0"/>
          </a:p>
          <a:p>
            <a:pPr marL="0" indent="0">
              <a:buNone/>
            </a:pPr>
            <a:r>
              <a:rPr lang="en-US" sz="1600" b="1" dirty="0"/>
              <a:t>HRSA: </a:t>
            </a:r>
            <a:r>
              <a:rPr lang="es-ES" sz="1600" dirty="0"/>
              <a:t>Administración de Recursos y Servicios de Salud</a:t>
            </a:r>
            <a:endParaRPr lang="en-US" sz="1600" dirty="0"/>
          </a:p>
          <a:p>
            <a:pPr marL="0" indent="0">
              <a:buNone/>
            </a:pPr>
            <a:r>
              <a:rPr lang="en-US" sz="1600" b="1" dirty="0"/>
              <a:t>IRS: </a:t>
            </a:r>
            <a:r>
              <a:rPr lang="es-AR" sz="1600" dirty="0"/>
              <a:t>Servicio de Impuestos Internos</a:t>
            </a:r>
            <a:endParaRPr lang="es-AR" sz="1600" b="1" dirty="0"/>
          </a:p>
          <a:p>
            <a:pPr marL="0" indent="0">
              <a:buNone/>
            </a:pPr>
            <a:r>
              <a:rPr lang="en-US" sz="1600" b="1" dirty="0"/>
              <a:t>LIS:</a:t>
            </a:r>
            <a:r>
              <a:rPr lang="en-US" sz="1600" dirty="0"/>
              <a:t> </a:t>
            </a:r>
            <a:r>
              <a:rPr lang="es-ES" sz="1600" dirty="0"/>
              <a:t>Subsidio por Bajos Ingresos</a:t>
            </a:r>
            <a:endParaRPr lang="en-US" sz="1600" dirty="0"/>
          </a:p>
          <a:p>
            <a:pPr marL="0" indent="0">
              <a:buNone/>
            </a:pPr>
            <a:r>
              <a:rPr lang="en-US" sz="1600" b="1" dirty="0"/>
              <a:t>LTSS: </a:t>
            </a:r>
            <a:r>
              <a:rPr lang="es-ES" sz="1600" dirty="0"/>
              <a:t>Servicios y Ayudas a Largo Plazo</a:t>
            </a:r>
            <a:endParaRPr lang="en-US" sz="1600" b="1" dirty="0"/>
          </a:p>
          <a:p>
            <a:pPr marL="0" indent="0">
              <a:buNone/>
            </a:pPr>
            <a:r>
              <a:rPr lang="en-US" sz="1600" b="1" dirty="0"/>
              <a:t>MAGI:</a:t>
            </a:r>
            <a:r>
              <a:rPr lang="en-US" sz="1600" dirty="0"/>
              <a:t> </a:t>
            </a:r>
            <a:r>
              <a:rPr lang="es-AR" sz="1600" dirty="0"/>
              <a:t>Ingreso Bruto Ajustado Modificado </a:t>
            </a:r>
          </a:p>
          <a:p>
            <a:pPr marL="0" indent="0">
              <a:buNone/>
            </a:pPr>
            <a:r>
              <a:rPr lang="en-US" sz="1600" b="1" dirty="0"/>
              <a:t>MAT: </a:t>
            </a:r>
            <a:r>
              <a:rPr lang="es-AR" sz="1600" dirty="0"/>
              <a:t>Tratamiento asistido por medicamentos</a:t>
            </a:r>
            <a:endParaRPr lang="es-AR" sz="1600" b="1" dirty="0"/>
          </a:p>
          <a:p>
            <a:pPr marL="0" indent="0">
              <a:buNone/>
            </a:pPr>
            <a:r>
              <a:rPr lang="en-US" sz="1600" b="1" dirty="0"/>
              <a:t>MEC: </a:t>
            </a:r>
            <a:r>
              <a:rPr lang="es-AR" sz="1600" dirty="0"/>
              <a:t>Cobertura Mínima Esencial</a:t>
            </a:r>
            <a:endParaRPr lang="es-AR" sz="1600" b="1" dirty="0"/>
          </a:p>
          <a:p>
            <a:pPr marL="0" indent="0">
              <a:buNone/>
            </a:pPr>
            <a:r>
              <a:rPr lang="en-US" sz="1600" b="1" dirty="0"/>
              <a:t>NTP:</a:t>
            </a:r>
            <a:r>
              <a:rPr lang="en-US" sz="1600" dirty="0"/>
              <a:t> </a:t>
            </a:r>
            <a:r>
              <a:rPr lang="es-AR" sz="1600" dirty="0"/>
              <a:t>Programa de Capacitación Nacional </a:t>
            </a:r>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p:txBody>
      </p:sp>
      <p:cxnSp>
        <p:nvCxnSpPr>
          <p:cNvPr id="7" name="Straight Connector 6">
            <a:extLst>
              <a:ext uri="{FF2B5EF4-FFF2-40B4-BE49-F238E27FC236}">
                <a16:creationId xmlns:a16="http://schemas.microsoft.com/office/drawing/2014/main" id="{564C3529-5D5C-4F4E-8124-1EE050225EA2}"/>
              </a:ext>
              <a:ext uri="{C183D7F6-B498-43B3-948B-1728B52AA6E4}">
                <adec:decorative xmlns:adec="http://schemas.microsoft.com/office/drawing/2017/decorative" val="1"/>
              </a:ext>
            </a:extLst>
          </p:cNvPr>
          <p:cNvCxnSpPr/>
          <p:nvPr/>
        </p:nvCxnSpPr>
        <p:spPr>
          <a:xfrm>
            <a:off x="5907638" y="1444487"/>
            <a:ext cx="0" cy="377687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4189D-D5F4-4E5D-9955-E93BA8476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10000" y="640080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Mayo de 2023</a:t>
            </a:r>
          </a:p>
        </p:txBody>
      </p:sp>
    </p:spTree>
    <p:custDataLst>
      <p:tags r:id="rId1"/>
    </p:custDataLst>
    <p:extLst>
      <p:ext uri="{BB962C8B-B14F-4D97-AF65-F5344CB8AC3E}">
        <p14:creationId xmlns:p14="http://schemas.microsoft.com/office/powerpoint/2010/main" val="2480719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Siglas (continuación) </a:t>
            </a:r>
          </a:p>
        </p:txBody>
      </p:sp>
      <p:sp>
        <p:nvSpPr>
          <p:cNvPr id="9" name="Content Placeholder 2"/>
          <p:cNvSpPr>
            <a:spLocks noGrp="1"/>
          </p:cNvSpPr>
          <p:nvPr>
            <p:ph idx="4294967295"/>
          </p:nvPr>
        </p:nvSpPr>
        <p:spPr>
          <a:xfrm>
            <a:off x="1145324" y="1228582"/>
            <a:ext cx="9901352" cy="4400836"/>
          </a:xfrm>
        </p:spPr>
        <p:txBody>
          <a:bodyPr numCol="2">
            <a:noAutofit/>
          </a:bodyPr>
          <a:lstStyle/>
          <a:p>
            <a:pPr marL="0" indent="0">
              <a:buNone/>
            </a:pPr>
            <a:r>
              <a:rPr lang="en-US" sz="1600" b="1" dirty="0"/>
              <a:t>OEP:</a:t>
            </a:r>
            <a:r>
              <a:rPr lang="en-US" sz="1600" dirty="0"/>
              <a:t> </a:t>
            </a:r>
            <a:r>
              <a:rPr lang="es-AR" sz="1600" dirty="0"/>
              <a:t>Período de Inscripción Abierta</a:t>
            </a:r>
          </a:p>
          <a:p>
            <a:pPr marL="0" indent="0">
              <a:buNone/>
            </a:pPr>
            <a:r>
              <a:rPr lang="en-US" sz="1600" b="1" dirty="0"/>
              <a:t>OUD: </a:t>
            </a:r>
            <a:r>
              <a:rPr lang="es-AR" sz="1600" dirty="0"/>
              <a:t>Trastorno por consumo de opiáceos</a:t>
            </a:r>
            <a:endParaRPr lang="es-AR" sz="1600" b="1" dirty="0"/>
          </a:p>
          <a:p>
            <a:pPr marL="0" indent="0">
              <a:buNone/>
            </a:pPr>
            <a:r>
              <a:rPr lang="en-US" sz="1600" b="1" dirty="0"/>
              <a:t>PACE: </a:t>
            </a:r>
            <a:r>
              <a:rPr lang="es-AR" sz="1600" dirty="0"/>
              <a:t>Programa de Cuidado Integral para </a:t>
            </a:r>
            <a:br>
              <a:rPr lang="es-AR" sz="1600" dirty="0"/>
            </a:br>
            <a:r>
              <a:rPr lang="es-AR" sz="1600" dirty="0"/>
              <a:t>Personas Mayores</a:t>
            </a:r>
            <a:endParaRPr lang="es-AR" sz="1600" b="1" dirty="0"/>
          </a:p>
          <a:p>
            <a:pPr marL="0" indent="0">
              <a:buNone/>
            </a:pPr>
            <a:r>
              <a:rPr lang="en-US" sz="1600" b="1" dirty="0"/>
              <a:t>PDMP:</a:t>
            </a:r>
            <a:r>
              <a:rPr lang="en-US" sz="1600" dirty="0"/>
              <a:t> </a:t>
            </a:r>
            <a:r>
              <a:rPr lang="pt-BR" sz="1600" dirty="0"/>
              <a:t>Programa de Monitoreo de Medicamentos Recetados</a:t>
            </a:r>
            <a:endParaRPr lang="en-US" sz="1600" dirty="0"/>
          </a:p>
          <a:p>
            <a:pPr marL="0" indent="0">
              <a:buNone/>
            </a:pPr>
            <a:r>
              <a:rPr lang="en-US" sz="1600" b="1" dirty="0"/>
              <a:t>PHE:</a:t>
            </a:r>
            <a:r>
              <a:rPr lang="en-US" sz="1600" dirty="0"/>
              <a:t> </a:t>
            </a:r>
            <a:r>
              <a:rPr lang="es-AR" sz="1600" dirty="0"/>
              <a:t>Emergencia de Salud Pública</a:t>
            </a:r>
          </a:p>
          <a:p>
            <a:pPr marL="0" indent="0">
              <a:buNone/>
            </a:pPr>
            <a:r>
              <a:rPr lang="en-US" sz="1600" b="1" dirty="0"/>
              <a:t>QDWI:</a:t>
            </a:r>
            <a:r>
              <a:rPr lang="en-US" sz="1600" dirty="0"/>
              <a:t> </a:t>
            </a:r>
            <a:r>
              <a:rPr lang="es-ES" sz="1600" dirty="0"/>
              <a:t>Personas Discapacitadas y Empleados Calificados</a:t>
            </a:r>
            <a:endParaRPr lang="en-US" sz="1600" dirty="0"/>
          </a:p>
          <a:p>
            <a:pPr marL="0" indent="0">
              <a:buNone/>
            </a:pPr>
            <a:r>
              <a:rPr lang="en-US" sz="1600" b="1" dirty="0"/>
              <a:t>QI: </a:t>
            </a:r>
            <a:r>
              <a:rPr lang="es-AR" sz="1600" dirty="0"/>
              <a:t>Individuo Calificado </a:t>
            </a:r>
          </a:p>
          <a:p>
            <a:pPr marL="0" indent="0">
              <a:buNone/>
            </a:pPr>
            <a:r>
              <a:rPr lang="en-US" sz="1600" b="1" dirty="0"/>
              <a:t>QMB:</a:t>
            </a:r>
            <a:r>
              <a:rPr lang="en-US" sz="1600" dirty="0"/>
              <a:t> </a:t>
            </a:r>
            <a:r>
              <a:rPr lang="es-AR" sz="1600" dirty="0"/>
              <a:t>Beneficiario Calificado de Medicare</a:t>
            </a:r>
          </a:p>
          <a:p>
            <a:pPr marL="0" indent="0">
              <a:buNone/>
            </a:pPr>
            <a:r>
              <a:rPr lang="en-US" sz="1600" b="1" dirty="0"/>
              <a:t>RMI: </a:t>
            </a:r>
            <a:r>
              <a:rPr lang="es-ES" sz="1600" dirty="0"/>
              <a:t>República de las Islas Marshall</a:t>
            </a:r>
          </a:p>
          <a:p>
            <a:pPr marL="0" indent="0">
              <a:buNone/>
            </a:pPr>
            <a:r>
              <a:rPr lang="en-US" sz="1600" b="1" dirty="0"/>
              <a:t>SEP:</a:t>
            </a:r>
            <a:r>
              <a:rPr lang="en-US" sz="1600" dirty="0"/>
              <a:t> </a:t>
            </a:r>
            <a:r>
              <a:rPr lang="es-AR" sz="1600" dirty="0"/>
              <a:t>Período de inscripción especial</a:t>
            </a:r>
          </a:p>
          <a:p>
            <a:pPr marL="0" indent="0">
              <a:buNone/>
            </a:pPr>
            <a:endParaRPr lang="en-US" sz="1600" b="1" dirty="0"/>
          </a:p>
          <a:p>
            <a:pPr marL="0" indent="0">
              <a:buNone/>
            </a:pPr>
            <a:r>
              <a:rPr lang="en-US" sz="1600" b="1" dirty="0"/>
              <a:t>SHIP:</a:t>
            </a:r>
            <a:r>
              <a:rPr lang="en-US" sz="1600" dirty="0"/>
              <a:t> </a:t>
            </a:r>
            <a:r>
              <a:rPr lang="es-AR" sz="1600" dirty="0"/>
              <a:t>Programa Estatal de Asistencia sobre Seguros de Salud </a:t>
            </a:r>
          </a:p>
          <a:p>
            <a:pPr marL="0" indent="0">
              <a:buNone/>
            </a:pPr>
            <a:r>
              <a:rPr lang="en-US" sz="1600" b="1" dirty="0"/>
              <a:t>SLMB:</a:t>
            </a:r>
            <a:r>
              <a:rPr lang="en-US" sz="1600" dirty="0"/>
              <a:t> </a:t>
            </a:r>
            <a:r>
              <a:rPr lang="es-AR" sz="1600" dirty="0"/>
              <a:t>Beneficiarios de Bajos Ingresos Específicos de Medicare</a:t>
            </a:r>
          </a:p>
          <a:p>
            <a:pPr marL="0" indent="0">
              <a:buNone/>
            </a:pPr>
            <a:r>
              <a:rPr lang="en-US" sz="1600" b="1" dirty="0"/>
              <a:t>SPA:</a:t>
            </a:r>
            <a:r>
              <a:rPr lang="en-US" sz="1600" dirty="0"/>
              <a:t> </a:t>
            </a:r>
            <a:r>
              <a:rPr lang="es-AR" sz="1600" dirty="0"/>
              <a:t>Enmienda de plan estatal </a:t>
            </a:r>
            <a:endParaRPr lang="es-AR" sz="1600" b="1" dirty="0"/>
          </a:p>
          <a:p>
            <a:pPr marL="0" indent="0">
              <a:buNone/>
            </a:pPr>
            <a:r>
              <a:rPr lang="en-US" sz="1600" b="1" dirty="0"/>
              <a:t>SSI:</a:t>
            </a:r>
            <a:r>
              <a:rPr lang="en-US" sz="1600" dirty="0"/>
              <a:t> </a:t>
            </a:r>
            <a:r>
              <a:rPr lang="es-AR" sz="1600" dirty="0"/>
              <a:t>Seguridad de Ingreso Suplementario </a:t>
            </a:r>
          </a:p>
          <a:p>
            <a:pPr marL="0" indent="0">
              <a:buNone/>
            </a:pPr>
            <a:r>
              <a:rPr lang="en-US" sz="1600" b="1" dirty="0"/>
              <a:t>SUD: </a:t>
            </a:r>
            <a:r>
              <a:rPr lang="es-AR" sz="1600" dirty="0"/>
              <a:t>Trastorno por Consumo de Sustancias</a:t>
            </a:r>
            <a:endParaRPr lang="es-AR" sz="1600" b="1" dirty="0"/>
          </a:p>
          <a:p>
            <a:pPr marL="0" indent="0">
              <a:lnSpc>
                <a:spcPct val="100000"/>
              </a:lnSpc>
              <a:buNone/>
            </a:pPr>
            <a:r>
              <a:rPr lang="en-US" sz="1600" b="1" dirty="0"/>
              <a:t>SUPPORT:</a:t>
            </a:r>
            <a:r>
              <a:rPr lang="en-US" sz="1600" dirty="0"/>
              <a:t> </a:t>
            </a:r>
            <a:r>
              <a:rPr lang="es-ES" sz="1600" dirty="0"/>
              <a:t>Prevención de Trastornos por Consumo de Sustancias que promueve la Recuperación y el Tratamiento de Opioides</a:t>
            </a:r>
            <a:r>
              <a:rPr lang="en-US" sz="1600" dirty="0"/>
              <a:t> </a:t>
            </a:r>
          </a:p>
          <a:p>
            <a:pPr marL="0" indent="0">
              <a:lnSpc>
                <a:spcPct val="100000"/>
              </a:lnSpc>
              <a:buNone/>
            </a:pPr>
            <a:r>
              <a:rPr lang="en-US" sz="1600" b="1" dirty="0"/>
              <a:t>TANF</a:t>
            </a:r>
            <a:r>
              <a:rPr lang="es-AR" sz="1600" b="1" dirty="0"/>
              <a:t>:</a:t>
            </a:r>
            <a:r>
              <a:rPr lang="es-AR" sz="1600" dirty="0"/>
              <a:t> Asistencia Temporal para Familias Necesitadas</a:t>
            </a:r>
          </a:p>
          <a:p>
            <a:pPr marL="0" indent="0">
              <a:lnSpc>
                <a:spcPct val="100000"/>
              </a:lnSpc>
              <a:buNone/>
            </a:pPr>
            <a:r>
              <a:rPr lang="en-US" sz="1600" b="1" dirty="0"/>
              <a:t>TB:</a:t>
            </a:r>
            <a:r>
              <a:rPr lang="en-US" sz="1600" dirty="0"/>
              <a:t> Tuberculosis</a:t>
            </a:r>
          </a:p>
          <a:p>
            <a:pPr marL="0" indent="0">
              <a:lnSpc>
                <a:spcPct val="100000"/>
              </a:lnSpc>
              <a:buNone/>
            </a:pPr>
            <a:r>
              <a:rPr lang="en-US" sz="1600" b="1" dirty="0"/>
              <a:t>USVI: </a:t>
            </a:r>
            <a:r>
              <a:rPr lang="es-ES" sz="1600" dirty="0"/>
              <a:t>Islas Vírgenes de Estados Unidos</a:t>
            </a:r>
            <a:endParaRPr lang="en-US" sz="1600" b="1" dirty="0"/>
          </a:p>
          <a:p>
            <a:pPr marL="0" indent="0">
              <a:lnSpc>
                <a:spcPct val="100000"/>
              </a:lnSpc>
              <a:buNone/>
            </a:pPr>
            <a:endParaRPr lang="en-US" sz="1600" dirty="0"/>
          </a:p>
        </p:txBody>
      </p:sp>
      <p:cxnSp>
        <p:nvCxnSpPr>
          <p:cNvPr id="7" name="Straight Connector 6">
            <a:extLst>
              <a:ext uri="{FF2B5EF4-FFF2-40B4-BE49-F238E27FC236}">
                <a16:creationId xmlns:a16="http://schemas.microsoft.com/office/drawing/2014/main" id="{FA1FB134-BC1C-4EF0-86EA-7B99C60F4D08}"/>
              </a:ext>
              <a:ext uri="{C183D7F6-B498-43B3-948B-1728B52AA6E4}">
                <adec:decorative xmlns:adec="http://schemas.microsoft.com/office/drawing/2017/decorative" val="1"/>
              </a:ext>
            </a:extLst>
          </p:cNvPr>
          <p:cNvCxnSpPr>
            <a:cxnSpLocks/>
          </p:cNvCxnSpPr>
          <p:nvPr/>
        </p:nvCxnSpPr>
        <p:spPr>
          <a:xfrm>
            <a:off x="5861878" y="1228582"/>
            <a:ext cx="0" cy="4627766"/>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FCAC0D8-C57C-4864-8962-4EB8B8DA1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810000" y="640080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y el Programa de Seguro Médico para Niños </a:t>
            </a:r>
            <a:b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(CHIP, por sus siglas en inglés)</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Mayo de 2023</a:t>
            </a:r>
          </a:p>
        </p:txBody>
      </p:sp>
    </p:spTree>
    <p:custDataLst>
      <p:tags r:id="rId1"/>
    </p:custDataLst>
    <p:extLst>
      <p:ext uri="{BB962C8B-B14F-4D97-AF65-F5344CB8AC3E}">
        <p14:creationId xmlns:p14="http://schemas.microsoft.com/office/powerpoint/2010/main" val="2772353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s-AR" dirty="0"/>
              <a:t>Manténgase conectado</a:t>
            </a:r>
          </a:p>
        </p:txBody>
      </p:sp>
      <p:sp>
        <p:nvSpPr>
          <p:cNvPr id="25" name="Content Placeholder 4">
            <a:extLst>
              <a:ext uri="{FF2B5EF4-FFF2-40B4-BE49-F238E27FC236}">
                <a16:creationId xmlns:a16="http://schemas.microsoft.com/office/drawing/2014/main" id="{CCBAF3F5-8DD8-4D52-BED6-B487E9348E21}"/>
              </a:ext>
            </a:extLst>
          </p:cNvPr>
          <p:cNvSpPr txBox="1">
            <a:spLocks/>
          </p:cNvSpPr>
          <p:nvPr/>
        </p:nvSpPr>
        <p:spPr>
          <a:xfrm>
            <a:off x="760837" y="3781512"/>
            <a:ext cx="5805063"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solidFill>
                  <a:schemeClr val="accent1">
                    <a:lumMod val="75000"/>
                  </a:schemeClr>
                </a:solidFill>
                <a:latin typeface="Arial" panose="020B0604020202020204" pitchFamily="34" charset="0"/>
                <a:cs typeface="Arial" panose="020B0604020202020204" pitchFamily="34" charset="0"/>
              </a:rPr>
              <a:t>Para ver los materiales de </a:t>
            </a:r>
            <a:br>
              <a:rPr lang="es-ES" sz="2400" dirty="0">
                <a:solidFill>
                  <a:schemeClr val="accent1">
                    <a:lumMod val="75000"/>
                  </a:schemeClr>
                </a:solidFill>
                <a:latin typeface="Arial" panose="020B0604020202020204" pitchFamily="34" charset="0"/>
                <a:cs typeface="Arial" panose="020B0604020202020204" pitchFamily="34" charset="0"/>
              </a:rPr>
            </a:br>
            <a:r>
              <a:rPr lang="es-ES" sz="2400" dirty="0">
                <a:solidFill>
                  <a:schemeClr val="accent1">
                    <a:lumMod val="75000"/>
                  </a:schemeClr>
                </a:solidFill>
                <a:latin typeface="Arial" panose="020B0604020202020204" pitchFamily="34" charset="0"/>
                <a:cs typeface="Arial" panose="020B0604020202020204" pitchFamily="34" charset="0"/>
              </a:rPr>
              <a:t>capacitación disponibles, o para suscribirse a nuestra lista de </a:t>
            </a:r>
            <a:br>
              <a:rPr lang="es-ES" sz="2400" dirty="0">
                <a:solidFill>
                  <a:schemeClr val="accent1">
                    <a:lumMod val="75000"/>
                  </a:schemeClr>
                </a:solidFill>
                <a:latin typeface="Arial" panose="020B0604020202020204" pitchFamily="34" charset="0"/>
                <a:cs typeface="Arial" panose="020B0604020202020204" pitchFamily="34" charset="0"/>
              </a:rPr>
            </a:br>
            <a:r>
              <a:rPr lang="es-ES" sz="2400" dirty="0">
                <a:solidFill>
                  <a:schemeClr val="accent1">
                    <a:lumMod val="75000"/>
                  </a:schemeClr>
                </a:solidFill>
                <a:latin typeface="Arial" panose="020B0604020202020204" pitchFamily="34" charset="0"/>
                <a:cs typeface="Arial" panose="020B0604020202020204" pitchFamily="34" charset="0"/>
              </a:rPr>
              <a:t>correo electrónico, visite:</a:t>
            </a:r>
            <a:br>
              <a:rPr lang="es-E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30D84BE-6FCE-493D-A46A-32F13C3FC8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833369"/>
            <a:ext cx="2371550" cy="1774090"/>
          </a:xfrm>
          <a:prstGeom prst="rect">
            <a:avLst/>
          </a:prstGeom>
        </p:spPr>
      </p:pic>
      <p:sp>
        <p:nvSpPr>
          <p:cNvPr id="23" name="TextBox 22">
            <a:extLst>
              <a:ext uri="{FF2B5EF4-FFF2-40B4-BE49-F238E27FC236}">
                <a16:creationId xmlns:a16="http://schemas.microsoft.com/office/drawing/2014/main" id="{79055AF8-E219-4B0F-93FC-1727A561A822}"/>
              </a:ext>
            </a:extLst>
          </p:cNvPr>
          <p:cNvSpPr txBox="1"/>
          <p:nvPr/>
        </p:nvSpPr>
        <p:spPr>
          <a:xfrm>
            <a:off x="7135805" y="3722819"/>
            <a:ext cx="3298121" cy="1569660"/>
          </a:xfrm>
          <a:prstGeom prst="rect">
            <a:avLst/>
          </a:prstGeom>
          <a:noFill/>
        </p:spPr>
        <p:txBody>
          <a:bodyPr wrap="square" rtlCol="0">
            <a:spAutoFit/>
          </a:bodyPr>
          <a:lstStyle/>
          <a:p>
            <a:pPr lvl="0" algn="ctr"/>
            <a:r>
              <a:rPr lang="es-AR" sz="2400" dirty="0">
                <a:solidFill>
                  <a:schemeClr val="accent1">
                    <a:lumMod val="75000"/>
                  </a:schemeClr>
                </a:solidFill>
                <a:latin typeface="Arial" panose="020B0604020202020204" pitchFamily="34" charset="0"/>
                <a:cs typeface="Arial" panose="020B0604020202020204" pitchFamily="34" charset="0"/>
              </a:rPr>
              <a:t>Comuníquese con nosotros en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86B16FE-9C53-463E-B222-F84C3B96A0C1}"/>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b="14991"/>
          <a:stretch/>
        </p:blipFill>
        <p:spPr>
          <a:xfrm>
            <a:off x="7353233" y="1288784"/>
            <a:ext cx="2863263" cy="2434036"/>
          </a:xfrm>
          <a:prstGeom prst="rect">
            <a:avLst/>
          </a:prstGeom>
        </p:spPr>
      </p:pic>
      <p:sp>
        <p:nvSpPr>
          <p:cNvPr id="4" name="Slide Number Placeholder 3">
            <a:extLst>
              <a:ext uri="{FF2B5EF4-FFF2-40B4-BE49-F238E27FC236}">
                <a16:creationId xmlns:a16="http://schemas.microsoft.com/office/drawing/2014/main" id="{30A39B46-4861-4523-ACC6-0778E508BC3D}"/>
              </a:ext>
            </a:extLst>
          </p:cNvPr>
          <p:cNvSpPr>
            <a:spLocks noGrp="1"/>
          </p:cNvSpPr>
          <p:nvPr>
            <p:ph type="sldNum" sz="quarter" idx="12"/>
          </p:nvPr>
        </p:nvSpPr>
        <p:spPr/>
        <p:txBody>
          <a:bodyPr/>
          <a:lstStyle/>
          <a:p>
            <a:fld id="{0B2D781D-8844-5940-92D1-06EF0A7F581E}" type="slidenum">
              <a:rPr lang="en-US" smtClean="0"/>
              <a:pPr/>
              <a:t>79</a:t>
            </a:fld>
            <a:endParaRPr lang="en-US" dirty="0"/>
          </a:p>
        </p:txBody>
      </p:sp>
      <p:sp>
        <p:nvSpPr>
          <p:cNvPr id="3" name="Footer Placeholder 2"/>
          <p:cNvSpPr>
            <a:spLocks noGrp="1"/>
          </p:cNvSpPr>
          <p:nvPr>
            <p:ph type="ftr" sz="quarter" idx="11"/>
          </p:nvPr>
        </p:nvSpPr>
        <p:spPr>
          <a:xfrm>
            <a:off x="3810000" y="6399706"/>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Administración Federal de Medicaid</a:t>
            </a:r>
          </a:p>
        </p:txBody>
      </p:sp>
      <p:sp>
        <p:nvSpPr>
          <p:cNvPr id="5" name="Content Placeholder 4"/>
          <p:cNvSpPr>
            <a:spLocks noGrp="1"/>
          </p:cNvSpPr>
          <p:nvPr>
            <p:ph sz="quarter" idx="13"/>
          </p:nvPr>
        </p:nvSpPr>
        <p:spPr>
          <a:xfrm>
            <a:off x="224590" y="1211809"/>
            <a:ext cx="7692191" cy="4667250"/>
          </a:xfrm>
        </p:spPr>
        <p:txBody>
          <a:bodyPr>
            <a:normAutofit lnSpcReduction="10000"/>
          </a:bodyPr>
          <a:lstStyle/>
          <a:p>
            <a:pPr marL="548640" lvl="0" defTabSz="685800">
              <a:spcAft>
                <a:spcPts val="1000"/>
              </a:spcAft>
            </a:pPr>
            <a:r>
              <a:rPr lang="es-US" sz="2400" dirty="0"/>
              <a:t>Reglas nacionales establecidas federalmente</a:t>
            </a:r>
          </a:p>
          <a:p>
            <a:pPr marL="548640" lvl="0" defTabSz="685800">
              <a:spcAft>
                <a:spcPts val="1000"/>
              </a:spcAft>
            </a:pPr>
            <a:r>
              <a:rPr lang="es-ES" sz="2400" dirty="0"/>
              <a:t>Los estados obtienen fondos de compensación federales para los servicios cubiertos</a:t>
            </a:r>
          </a:p>
          <a:p>
            <a:pPr marL="548640" lvl="0" defTabSz="685800"/>
            <a:r>
              <a:rPr lang="es-ES" sz="2400" dirty="0"/>
              <a:t>El Porcentaje Federal de Asistencia Médica (FMAP, por sus siglas en inglés)</a:t>
            </a:r>
            <a:r>
              <a:rPr lang="en-US" sz="2400" dirty="0"/>
              <a:t>:</a:t>
            </a:r>
          </a:p>
          <a:p>
            <a:pPr marL="914400" defTabSz="685800">
              <a:spcAft>
                <a:spcPts val="600"/>
              </a:spcAft>
              <a:buSzPct val="100000"/>
              <a:buFont typeface="Arial" panose="020B0604020202020204" pitchFamily="34" charset="0"/>
              <a:buChar char="•"/>
            </a:pPr>
            <a:r>
              <a:rPr lang="es-ES" sz="2000" dirty="0"/>
              <a:t>Calcula la parte que el gobierno federal paga por los  costos del estado para los servicios</a:t>
            </a:r>
          </a:p>
          <a:p>
            <a:pPr marL="914400" defTabSz="685800">
              <a:spcAft>
                <a:spcPts val="600"/>
              </a:spcAft>
              <a:buSzPct val="100000"/>
              <a:buFont typeface="Arial" panose="020B0604020202020204" pitchFamily="34" charset="0"/>
              <a:buChar char="•"/>
            </a:pPr>
            <a:r>
              <a:rPr lang="es-ES" sz="2000" dirty="0"/>
              <a:t>Varía de un estado a otro y se basa en el ingreso per cápita del estado</a:t>
            </a:r>
          </a:p>
          <a:p>
            <a:pPr marL="914400" defTabSz="685800">
              <a:buSzPct val="100000"/>
              <a:buFont typeface="Arial" panose="020B0604020202020204" pitchFamily="34" charset="0"/>
              <a:buChar char="•"/>
            </a:pPr>
            <a:r>
              <a:rPr lang="es-ES" sz="2000" dirty="0"/>
              <a:t>Se actualiza cada año fiscal (FY, por sus siglas en inglés) y se publica en el Registro Federal por parte del Departamento de Salud y Servicios Humanos (HHS, por sus siglas en inglés) de EE. UU.</a:t>
            </a:r>
            <a:endParaRPr lang="en-US" dirty="0"/>
          </a:p>
        </p:txBody>
      </p:sp>
      <p:pic>
        <p:nvPicPr>
          <p:cNvPr id="8" name="Picture 7">
            <a:extLst>
              <a:ext uri="{FF2B5EF4-FFF2-40B4-BE49-F238E27FC236}">
                <a16:creationId xmlns:a16="http://schemas.microsoft.com/office/drawing/2014/main" id="{3B7986CA-8F21-43D8-938B-43A501A4E3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01002" y="2040595"/>
            <a:ext cx="4166408" cy="2776809"/>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B35F314-A862-4D1B-9B8E-554889339211}"/>
              </a:ext>
            </a:extLst>
          </p:cNvPr>
          <p:cNvSpPr>
            <a:spLocks noGrp="1"/>
          </p:cNvSpPr>
          <p:nvPr>
            <p:ph type="sldNum" sz="quarter" idx="12"/>
          </p:nvPr>
        </p:nvSpPr>
        <p:spPr/>
        <p:txBody>
          <a:bodyPr/>
          <a:lstStyle/>
          <a:p>
            <a:fld id="{0B2D781D-8844-5940-92D1-06EF0A7F581E}" type="slidenum">
              <a:rPr lang="en-US" smtClean="0"/>
              <a:pPr/>
              <a:t>8</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97896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Administración Estatal de Medicaid</a:t>
            </a:r>
          </a:p>
        </p:txBody>
      </p:sp>
      <p:sp>
        <p:nvSpPr>
          <p:cNvPr id="5" name="Content Placeholder 4"/>
          <p:cNvSpPr>
            <a:spLocks noGrp="1"/>
          </p:cNvSpPr>
          <p:nvPr>
            <p:ph sz="quarter" idx="13"/>
          </p:nvPr>
        </p:nvSpPr>
        <p:spPr>
          <a:xfrm>
            <a:off x="1562100" y="1030458"/>
            <a:ext cx="9791700" cy="4797083"/>
          </a:xfrm>
        </p:spPr>
        <p:txBody>
          <a:bodyPr>
            <a:noAutofit/>
          </a:bodyPr>
          <a:lstStyle/>
          <a:p>
            <a:pPr marL="548640" lvl="0" defTabSz="685800"/>
            <a:r>
              <a:rPr lang="es-US" sz="2400" dirty="0"/>
              <a:t>Dentro de reglas federales generales, cada estado:</a:t>
            </a:r>
          </a:p>
          <a:p>
            <a:pPr marL="914400" lvl="1" defTabSz="685800">
              <a:spcAft>
                <a:spcPts val="1000"/>
              </a:spcAft>
            </a:pPr>
            <a:r>
              <a:rPr lang="es-ES" sz="2000" dirty="0"/>
              <a:t>Desarrolla y opera su propio programa de Medicaid</a:t>
            </a:r>
          </a:p>
          <a:p>
            <a:pPr marL="914400" lvl="1" defTabSz="685800">
              <a:spcAft>
                <a:spcPts val="1000"/>
              </a:spcAft>
            </a:pPr>
            <a:r>
              <a:rPr lang="es-ES" sz="2000" dirty="0"/>
              <a:t>Desarrolla y mantiene su propio plan estatal de Medicaid</a:t>
            </a:r>
          </a:p>
          <a:p>
            <a:pPr marL="914400" lvl="1" defTabSz="685800">
              <a:spcAft>
                <a:spcPts val="1000"/>
              </a:spcAft>
            </a:pPr>
            <a:r>
              <a:rPr lang="es-ES" sz="2000" dirty="0"/>
              <a:t>Establece sus propios estándares de elegibilidad</a:t>
            </a:r>
          </a:p>
          <a:p>
            <a:pPr marL="914400" lvl="1" defTabSz="685800">
              <a:spcAft>
                <a:spcPts val="1000"/>
              </a:spcAft>
            </a:pPr>
            <a:r>
              <a:rPr lang="es-ES" sz="2000" dirty="0"/>
              <a:t>Determina el tipo, la cantidad, la duración y el alcance de los servicios</a:t>
            </a:r>
          </a:p>
          <a:p>
            <a:pPr marL="914400" lvl="1" defTabSz="685800">
              <a:spcAft>
                <a:spcPts val="1000"/>
              </a:spcAft>
            </a:pPr>
            <a:r>
              <a:rPr lang="es-ES" sz="2000" dirty="0"/>
              <a:t>Establece la tasa de pago por los servicios</a:t>
            </a:r>
          </a:p>
          <a:p>
            <a:pPr marL="914400" lvl="1" defTabSz="685800">
              <a:spcAft>
                <a:spcPts val="1000"/>
              </a:spcAft>
            </a:pPr>
            <a:r>
              <a:rPr lang="es-ES" sz="2000" dirty="0"/>
              <a:t>Evalúa las medidas de calidad de sus programas y considera opciones </a:t>
            </a:r>
            <a:br>
              <a:rPr lang="es-ES" sz="2000" dirty="0"/>
            </a:br>
            <a:r>
              <a:rPr lang="es-ES" sz="2000" dirty="0"/>
              <a:t>para mejorarla.</a:t>
            </a:r>
          </a:p>
          <a:p>
            <a:pPr marL="914400" lvl="1" defTabSz="685800">
              <a:spcAft>
                <a:spcPts val="1000"/>
              </a:spcAft>
            </a:pPr>
            <a:r>
              <a:rPr lang="es-ES" sz="2000" dirty="0"/>
              <a:t>Se asocia con los Centros para los Servicios de Medicare y Medicaid (CMS, por sus siglas en inglés) para administrar el programa</a:t>
            </a:r>
          </a:p>
          <a:p>
            <a:pPr marL="573088" lvl="1" indent="-342900" defTabSz="685800">
              <a:spcAft>
                <a:spcPts val="1200"/>
              </a:spcAft>
              <a:buFont typeface="Wingdings" panose="05000000000000000000" pitchFamily="2" charset="2"/>
              <a:buChar char="§"/>
            </a:pPr>
            <a:r>
              <a:rPr lang="es-ES" dirty="0"/>
              <a:t>Puede modificar sus estándares de elegibilidad, y el reembolso durante el año, sujeto a la aprobación CMS</a:t>
            </a:r>
            <a:endParaRPr lang="en-US" sz="2400" dirty="0"/>
          </a:p>
        </p:txBody>
      </p:sp>
      <p:sp>
        <p:nvSpPr>
          <p:cNvPr id="6" name="Slide Number Placeholder 5">
            <a:extLst>
              <a:ext uri="{FF2B5EF4-FFF2-40B4-BE49-F238E27FC236}">
                <a16:creationId xmlns:a16="http://schemas.microsoft.com/office/drawing/2014/main" id="{AD6AEBA6-E7DE-48CA-9771-1503DD31C6F1}"/>
              </a:ext>
            </a:extLst>
          </p:cNvPr>
          <p:cNvSpPr>
            <a:spLocks noGrp="1"/>
          </p:cNvSpPr>
          <p:nvPr>
            <p:ph type="sldNum" sz="quarter" idx="12"/>
          </p:nvPr>
        </p:nvSpPr>
        <p:spPr/>
        <p:txBody>
          <a:bodyPr/>
          <a:lstStyle/>
          <a:p>
            <a:fld id="{0B2D781D-8844-5940-92D1-06EF0A7F581E}" type="slidenum">
              <a:rPr lang="en-US" smtClean="0"/>
              <a:pPr/>
              <a:t>9</a:t>
            </a:fld>
            <a:endParaRPr lang="en-US" dirty="0"/>
          </a:p>
        </p:txBody>
      </p:sp>
      <p:sp>
        <p:nvSpPr>
          <p:cNvPr id="3" name="Footer Placeholder 2"/>
          <p:cNvSpPr>
            <a:spLocks noGrp="1"/>
          </p:cNvSpPr>
          <p:nvPr>
            <p:ph type="ftr" sz="quarter" idx="11"/>
          </p:nvPr>
        </p:nvSpPr>
        <p:spPr>
          <a:xfrm>
            <a:off x="3810000" y="6400800"/>
            <a:ext cx="4572000" cy="365125"/>
          </a:xfrm>
        </p:spPr>
        <p:txBody>
          <a:bodyPr/>
          <a:lstStyle/>
          <a:p>
            <a:r>
              <a:rPr lang="es-ES" dirty="0"/>
              <a:t>Medicaid y el Programa de Seguro Médico para Niños </a:t>
            </a:r>
            <a:br>
              <a:rPr lang="es-ES" dirty="0"/>
            </a:br>
            <a:r>
              <a:rPr lang="es-ES" dirty="0"/>
              <a:t>(CHIP, por sus siglas en inglés)</a:t>
            </a:r>
            <a:endParaRPr lang="en-US" dirty="0"/>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7286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DESIGN_ID_DT FINAL TEMPLATE 12-23-21" val="2gj8vU8i"/>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id &amp;amp; the Children’s Health Insurance Program (CHIP)&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26 - &amp;quot;Check Your Knowledge: Question 1&amp;quot;&quot;/&gt;&lt;property id=&quot;20307&quot; value=&quot;371&quot;/&gt;&lt;/object&gt;&lt;object type=&quot;3&quot; unique_id=&quot;17368&quot;&gt;&lt;property id=&quot;20148&quot; value=&quot;5&quot;/&gt;&lt;property id=&quot;20300&quot; value=&quot;Slide 79 - &amp;quot;Stay Connected&amp;quot;&quot;/&gt;&lt;property id=&quot;20307&quot; value=&quot;362&quot;/&gt;&lt;/object&gt;&lt;object type=&quot;3&quot; unique_id=&quot;18096&quot;&gt;&lt;property id=&quot;20148&quot; value=&quot;5&quot;/&gt;&lt;property id=&quot;20300&quot; value=&quot;Slide 66 - &amp;quot;Treatment of an Emergency Medical Condition&amp;quot;&quot;/&gt;&lt;property id=&quot;20307&quot; value=&quot;389&quot;/&gt;&lt;/object&gt;&lt;object type=&quot;3&quot; unique_id=&quot;18097&quot;&gt;&lt;property id=&quot;20148&quot; value=&quot;5&quot;/&gt;&lt;property id=&quot;20300&quot; value=&quot;Slide 69 - &amp;quot;Medicaid &amp;amp; CHIP Resource Guide&amp;quot;&quot;/&gt;&lt;property id=&quot;20307&quot; value=&quot;390&quot;/&gt;&lt;/object&gt;&lt;object type=&quot;3&quot; unique_id=&quot;18098&quot;&gt;&lt;property id=&quot;20148&quot; value=&quot;5&quot;/&gt;&lt;property id=&quot;20300&quot; value=&quot;Slide 7 - &amp;quot;Medicaid Program Basics&amp;quot;&quot;/&gt;&lt;property id=&quot;20307&quot; value=&quot;391&quot;/&gt;&lt;/object&gt;&lt;object type=&quot;3&quot; unique_id=&quot;18099&quot;&gt;&lt;property id=&quot;20148&quot; value=&quot;5&quot;/&gt;&lt;property id=&quot;20300&quot; value=&quot;Slide 8 - &amp;quot;Federal Medicaid Administration&amp;quot;&quot;/&gt;&lt;property id=&quot;20307&quot; value=&quot;392&quot;/&gt;&lt;/object&gt;&lt;object type=&quot;3&quot; unique_id=&quot;18101&quot;&gt;&lt;property id=&quot;20148&quot; value=&quot;5&quot;/&gt;&lt;property id=&quot;20300&quot; value=&quot;Slide 9 - &amp;quot;State Medicaid Administration&amp;quot;&quot;/&gt;&lt;property id=&quot;20307&quot; value=&quot;394&quot;/&gt;&lt;/object&gt;&lt;object type=&quot;3&quot; unique_id=&quot;18104&quot;&gt;&lt;property id=&quot;20148&quot; value=&quot;5&quot;/&gt;&lt;property id=&quot;20300&quot; value=&quot;Slide 12 - &amp;quot;Medicaid Eligibility (continued)&amp;quot;&quot;/&gt;&lt;property id=&quot;20307&quot; value=&quot;397&quot;/&gt;&lt;/object&gt;&lt;object type=&quot;3&quot; unique_id=&quot;18110&quot;&gt;&lt;property id=&quot;20148&quot; value=&quot;5&quot;/&gt;&lt;property id=&quot;20300&quot; value=&quot;Slide 20 - &amp;quot;Verifying Eligibility with  Trusted Electronic Data Sources&amp;quot;&quot;/&gt;&lt;property id=&quot;20307&quot; value=&quot;403&quot;/&gt;&lt;/object&gt;&lt;object type=&quot;3&quot; unique_id=&quot;18231&quot;&gt;&lt;property id=&quot;20148&quot; value=&quot;5&quot;/&gt;&lt;property id=&quot;20300&quot; value=&quot;Slide 13 - &amp;quot;Modified Adjusted Gross Income (MAGI) &amp;quot;&quot;/&gt;&lt;property id=&quot;20307&quot; value=&quot;404&quot;/&gt;&lt;/object&gt;&lt;object type=&quot;3&quot; unique_id=&quot;19179&quot;&gt;&lt;property id=&quot;20148&quot; value=&quot;5&quot;/&gt;&lt;property id=&quot;20300&quot; value=&quot;Slide 15 - &amp;quot;Whose Eligibility is Based on  Modified Adjusted Gross Income (MAGI)?&amp;quot;&quot;/&gt;&lt;property id=&quot;20307&quot; value=&quot;406&quot;/&gt;&lt;/object&gt;&lt;object type=&quot;3&quot; unique_id=&quot;19181&quot;&gt;&lt;property id=&quot;20148&quot; value=&quot;5&quot;/&gt;&lt;property id=&quot;20300&quot; value=&quot;Slide 22 - &amp;quot;Coverage:  Examples of Optional Medicaid Benefits&amp;quot;&quot;/&gt;&lt;property id=&quot;20307&quot; value=&quot;408&quot;/&gt;&lt;/object&gt;&lt;object type=&quot;3&quot; unique_id=&quot;19183&quot;&gt;&lt;property id=&quot;20148&quot; value=&quot;5&quot;/&gt;&lt;property id=&quot;20300&quot; value=&quot;Slide 39 - &amp;quot;Medicaid Drug Utilization Review (DUR) Program&amp;quot;&quot;/&gt;&lt;property id=&quot;20307&quot; value=&quot;413&quot;/&gt;&lt;/object&gt;&lt;object type=&quot;3&quot; unique_id=&quot;19184&quot;&gt;&lt;property id=&quot;20148&quot; value=&quot;5&quot;/&gt;&lt;property id=&quot;20300&quot; value=&quot;Slide 40 - &amp;quot;Addressing Mental Health &amp;amp;  Substance Use Disorders (SUDs)&amp;quot;&quot;/&gt;&lt;property id=&quot;20307&quot; value=&quot;414&quot;/&gt;&lt;/object&gt;&lt;object type=&quot;3&quot; unique_id=&quot;19186&quot;&gt;&lt;property id=&quot;20148&quot; value=&quot;5&quot;/&gt;&lt;property id=&quot;20300&quot; value=&quot;Slide 21 - &amp;quot;Coverage: Mandatory Medicaid Benefits&amp;quot;&quot;/&gt;&lt;property id=&quot;20307&quot; value=&quot;416&quot;/&gt;&lt;/object&gt;&lt;object type=&quot;3&quot; unique_id=&quot;19188&quot;&gt;&lt;property id=&quot;20148&quot; value=&quot;5&quot;/&gt;&lt;property id=&quot;20300&quot; value=&quot;Slide 47 - &amp;quot;Minimum Federal Eligibility Requirements for  Medicare Savings Programs in 2023&amp;quot;&quot;/&gt;&lt;property id=&quot;20307&quot; value=&quot;418&quot;/&gt;&lt;/object&gt;&lt;object type=&quot;3&quot; unique_id=&quot;19194&quot;&gt;&lt;property id=&quot;20148&quot; value=&quot;5&quot;/&gt;&lt;property id=&quot;20300&quot; value=&quot;Slide 55 - &amp;quot;What’s the Children’s Health Insurance Program (CHIP)?&amp;quot;&quot;/&gt;&lt;property id=&quot;20307&quot; value=&quot;424&quot;/&gt;&lt;/object&gt;&lt;object type=&quot;3&quot; unique_id=&quot;19199&quot;&gt;&lt;property id=&quot;20148&quot; value=&quot;5&quot;/&gt;&lt;property id=&quot;20300&quot; value=&quot;Slide 56 - &amp;quot;Authorization &amp;amp; Funding&amp;quot;&quot;/&gt;&lt;property id=&quot;20307&quot; value=&quot;428&quot;/&gt;&lt;/object&gt;&lt;object type=&quot;3&quot; unique_id=&quot;19200&quot;&gt;&lt;property id=&quot;20148&quot; value=&quot;5&quot;/&gt;&lt;property id=&quot;20300&quot; value=&quot;Slide 63 - &amp;quot;Eligibility for Non-Citizens in Medicaid &amp;amp;  Children’s Health Insurance Program (CHIP)&amp;quot;&quot;/&gt;&lt;property id=&quot;20307&quot; value=&quot;429&quot;/&gt;&lt;/object&gt;&lt;object type=&quot;3&quot; unique_id=&quot;19203&quot;&gt;&lt;property id=&quot;20148&quot; value=&quot;5&quot;/&gt;&lt;property id=&quot;20300&quot; value=&quot;Slide 70 - &amp;quot;Medicaid &amp;amp; CHIP Resource Guide (continued)&amp;quot;&quot;/&gt;&lt;property id=&quot;20307&quot; value=&quot;432&quot;/&gt;&lt;/object&gt;&lt;object type=&quot;3&quot; unique_id=&quot;19204&quot;&gt;&lt;property id=&quot;20148&quot; value=&quot;5&quot;/&gt;&lt;property id=&quot;20300&quot; value=&quot;Slide 71 - &amp;quot;Medicaid &amp;amp; CHIP Products&amp;quot;&quot;/&gt;&lt;property id=&quot;20307&quot; value=&quot;433&quot;/&gt;&lt;/object&gt;&lt;object type=&quot;3&quot; unique_id=&quot;19206&quot;&gt;&lt;property id=&quot;20148&quot; value=&quot;5&quot;/&gt;&lt;property id=&quot;20300&quot; value=&quot;Slide 73 - &amp;quot;Appendix B: Medicaid Enrollment&amp;quot;&quot;/&gt;&lt;property id=&quot;20307&quot; value=&quot;435&quot;/&gt;&lt;/object&gt;&lt;object type=&quot;3&quot; unique_id=&quot;19207&quot;&gt;&lt;property id=&quot;20148&quot; value=&quot;5&quot;/&gt;&lt;property id=&quot;20300&quot; value=&quot;Slide 74 - &amp;quot;Appendix C: Medicaid Eligibility&amp;quot;&quot;/&gt;&lt;property id=&quot;20307&quot; value=&quot;436&quot;/&gt;&lt;/object&gt;&lt;object type=&quot;3&quot; unique_id=&quot;19208&quot;&gt;&lt;property id=&quot;20148&quot; value=&quot;5&quot;/&gt;&lt;property id=&quot;20300&quot; value=&quot;Slide 75 - &amp;quot;Appendix D: State Medicaid Federal Medical Assistance Percentage (FMAP) Rates &amp;quot;&quot;/&gt;&lt;property id=&quot;20307&quot; value=&quot;437&quot;/&gt;&lt;/object&gt;&lt;object type=&quot;3&quot; unique_id=&quot;19210&quot;&gt;&lt;property id=&quot;20148&quot; value=&quot;5&quot;/&gt;&lt;property id=&quot;20300&quot; value=&quot;Slide 35 - &amp;quot;Coverage:  Mandatory Medicaid Benefits for COVID-19 Treatments&amp;quot;&quot;/&gt;&lt;property id=&quot;20307&quot; value=&quot;439&quot;/&gt;&lt;/object&gt;&lt;object type=&quot;3&quot; unique_id=&quot;19213&quot;&gt;&lt;property id=&quot;20148&quot; value=&quot;5&quot;/&gt;&lt;property id=&quot;20300&quot; value=&quot;Slide 41 - &amp;quot;Addressing Mental Health &amp;amp;  Substance Use Disorders (SUDs) (continued)&amp;quot;&quot;/&gt;&lt;property id=&quot;20307&quot; value=&quot;442&quot;/&gt;&lt;/object&gt;&lt;object type=&quot;3&quot; unique_id=&quot;19217&quot;&gt;&lt;property id=&quot;20148&quot; value=&quot;5&quot;/&gt;&lt;property id=&quot;20300&quot; value=&quot;Slide 54 - &amp;quot;Lesson 4 Objectives&amp;quot;&quot;/&gt;&lt;property id=&quot;20307&quot; value=&quot;446&quot;/&gt;&lt;/object&gt;&lt;object type=&quot;3&quot; unique_id=&quot;19219&quot;&gt;&lt;property id=&quot;20148&quot; value=&quot;5&quot;/&gt;&lt;property id=&quot;20300&quot; value=&quot;Slide 62 - &amp;quot;Lesson 5 Objectives&amp;quot;&quot;/&gt;&lt;property id=&quot;20307&quot; value=&quot;448&quot;/&gt;&lt;/object&gt;&lt;object type=&quot;3&quot; unique_id=&quot;19223&quot;&gt;&lt;property id=&quot;20148&quot; value=&quot;5&quot;/&gt;&lt;property id=&quot;20300&quot; value=&quot;Slide 24 - &amp;quot;Waivers &amp;amp; Demonstrations&amp;quot;&quot;/&gt;&lt;property id=&quot;20307&quot; value=&quot;452&quot;/&gt;&lt;/object&gt;&lt;object type=&quot;3&quot; unique_id=&quot;19224&quot;&gt;&lt;property id=&quot;20148&quot; value=&quot;5&quot;/&gt;&lt;property id=&quot;20300&quot; value=&quot;Slide 38 - &amp;quot;Medicaid Pharmacy Program  Drug Use Management Strategies&amp;quot;&quot;/&gt;&lt;property id=&quot;20307&quot; value=&quot;453&quot;/&gt;&lt;/object&gt;&lt;object type=&quot;3&quot; unique_id=&quot;19226&quot;&gt;&lt;property id=&quot;20148&quot; value=&quot;5&quot;/&gt;&lt;property id=&quot;20300&quot; value=&quot;Slide 46 - &amp;quot;Medicare Savings Programs&amp;quot;&quot;/&gt;&lt;property id=&quot;20307&quot; value=&quot;455&quot;/&gt;&lt;/object&gt;&lt;object type=&quot;3&quot; unique_id=&quot;21665&quot;&gt;&lt;property id=&quot;20148&quot; value=&quot;5&quot;/&gt;&lt;property id=&quot;20300&quot; value=&quot;Slide 3 - &amp;quot;Table of Contents (continued)&amp;quot;&quot;/&gt;&lt;property id=&quot;20307&quot; value=&quot;465&quot;/&gt;&lt;/object&gt;&lt;object type=&quot;3&quot; unique_id=&quot;21666&quot;&gt;&lt;property id=&quot;20148&quot; value=&quot;5&quot;/&gt;&lt;property id=&quot;20300&quot; value=&quot;Slide 50 - &amp;quot;Extra Help, Dual &amp;amp; Partial Dual Eligible Special Enrollment Period (SEP)&amp;quot;&quot;/&gt;&lt;property id=&quot;20307&quot; value=&quot;466&quot;/&gt;&lt;/object&gt;&lt;object type=&quot;3&quot; unique_id=&quot;444119&quot;&gt;&lt;property id=&quot;20148&quot; value=&quot;5&quot;/&gt;&lt;property id=&quot;20300&quot; value=&quot;Slide 4 - &amp;quot;Session Objectives&amp;quot;&quot;/&gt;&lt;property id=&quot;20307&quot; value=&quot;378&quot;/&gt;&lt;/object&gt;&lt;object type=&quot;3&quot; unique_id=&quot;444120&quot;&gt;&lt;property id=&quot;20148&quot; value=&quot;5&quot;/&gt;&lt;property id=&quot;20300&quot; value=&quot;Slide 5 - &amp;quot;Lesson 1 &amp;quot;&quot;/&gt;&lt;property id=&quot;20307&quot; value=&quot;363&quot;/&gt;&lt;/object&gt;&lt;object type=&quot;3&quot; unique_id=&quot;444121&quot;&gt;&lt;property id=&quot;20148&quot; value=&quot;5&quot;/&gt;&lt;property id=&quot;20300&quot; value=&quot;Slide 6 - &amp;quot;Lesson 1 Objectives&amp;quot;&quot;/&gt;&lt;property id=&quot;20307&quot; value=&quot;444&quot;/&gt;&lt;/object&gt;&lt;object type=&quot;3&quot; unique_id=&quot;444124&quot;&gt;&lt;property id=&quot;20148&quot; value=&quot;5&quot;/&gt;&lt;property id=&quot;20300&quot; value=&quot;Slide 31 - &amp;quot;End Date Established for Increased Federal Medical Assistance Percentage (FMAP) and Continuous Enrollment Conditio&quot;/&gt;&lt;property id=&quot;20307&quot; value=&quot;141168789&quot;/&gt;&lt;/object&gt;&lt;object type=&quot;3&quot; unique_id=&quot;444125&quot;&gt;&lt;property id=&quot;20148&quot; value=&quot;5&quot;/&gt;&lt;property id=&quot;20300&quot; value=&quot;Slide 32 - &amp;quot;Resuming Eligibility and Enrollment Operations (Unwinding)&amp;quot;&quot;/&gt;&lt;property id=&quot;20307&quot; value=&quot;313&quot;/&gt;&lt;/object&gt;&lt;object type=&quot;3&quot; unique_id=&quot;444126&quot;&gt;&lt;property id=&quot;20148&quot; value=&quot;5&quot;/&gt;&lt;property id=&quot;20300&quot; value=&quot;Slide 33 - &amp;quot;Partner Messages&amp;quot;&quot;/&gt;&lt;property id=&quot;20307&quot; value=&quot;141168790&quot;/&gt;&lt;/object&gt;&lt;object type=&quot;3&quot; unique_id=&quot;444127&quot;&gt;&lt;property id=&quot;20148&quot; value=&quot;5&quot;/&gt;&lt;property id=&quot;20300&quot; value=&quot;Slide 34 - &amp;quot;Steps to Get Other Coverage&amp;quot;&quot;/&gt;&lt;property id=&quot;20307&quot; value=&quot;141168792&quot;/&gt;&lt;/object&gt;&lt;object type=&quot;3&quot; unique_id=&quot;444128&quot;&gt;&lt;property id=&quot;20148&quot; value=&quot;5&quot;/&gt;&lt;property id=&quot;20300&quot; value=&quot;Slide 10 - &amp;quot;The Single State Medicaid Agency&amp;quot;&quot;/&gt;&lt;property id=&quot;20307&quot; value=&quot;459&quot;/&gt;&lt;/object&gt;&lt;object type=&quot;3&quot; unique_id=&quot;444129&quot;&gt;&lt;property id=&quot;20148&quot; value=&quot;5&quot;/&gt;&lt;property id=&quot;20300&quot; value=&quot;Slide 11 - &amp;quot;Medicaid Eligibility&amp;quot;&quot;/&gt;&lt;property id=&quot;20307&quot; value=&quot;396&quot;/&gt;&lt;/object&gt;&lt;object type=&quot;3&quot; unique_id=&quot;444130&quot;&gt;&lt;property id=&quot;20148&quot; value=&quot;5&quot;/&gt;&lt;property id=&quot;20300&quot; value=&quot;Slide 14 - &amp;quot;Modified Adjusted Gross Income (MAGI) (continued)&amp;quot;&quot;/&gt;&lt;property id=&quot;20307&quot; value=&quot;405&quot;/&gt;&lt;/object&gt;&lt;object type=&quot;3&quot; unique_id=&quot;444131&quot;&gt;&lt;property id=&quot;20148&quot; value=&quot;5&quot;/&gt;&lt;property id=&quot;20300&quot; value=&quot;Slide 16 - &amp;quot;Medicaid &amp;amp; Adult Expansion&amp;quot;&quot;/&gt;&lt;property id=&quot;20307&quot; value=&quot;398&quot;/&gt;&lt;/object&gt;&lt;object type=&quot;3&quot; unique_id=&quot;444132&quot;&gt;&lt;property id=&quot;20148&quot; value=&quot;5&quot;/&gt;&lt;property id=&quot;20300&quot; value=&quot;Slide 17 - &amp;quot;Differing Medicaid Eligibility Based on Expansion&amp;quot;&quot;/&gt;&lt;property id=&quot;20307&quot; value=&quot;399&quot;/&gt;&lt;/object&gt;&lt;object type=&quot;3&quot; unique_id=&quot;444133&quot;&gt;&lt;property id=&quot;20148&quot; value=&quot;5&quot;/&gt;&lt;property id=&quot;20300&quot; value=&quot;Slide 18 - &amp;quot;Single, Streamlined Application Process&amp;quot;&quot;/&gt;&lt;property id=&quot;20307&quot; value=&quot;450&quot;/&gt;&lt;/object&gt;&lt;object type=&quot;3&quot; unique_id=&quot;444134&quot;&gt;&lt;property id=&quot;20148&quot; value=&quot;5&quot;/&gt;&lt;property id=&quot;20300&quot; value=&quot;Slide 19 - &amp;quot;State Options for Coordination with the Marketplace &amp;quot;&quot;/&gt;&lt;property id=&quot;20307&quot; value=&quot;443&quot;/&gt;&lt;/object&gt;&lt;object type=&quot;3&quot; unique_id=&quot;444135&quot;&gt;&lt;property id=&quot;20148&quot; value=&quot;5&quot;/&gt;&lt;property id=&quot;20300&quot; value=&quot;Slide 27 - &amp;quot;Check Your Knowledge: Question 2&amp;quot;&quot;/&gt;&lt;property id=&quot;20307&quot; value=&quot;415&quot;/&gt;&lt;/object&gt;&lt;object type=&quot;3&quot; unique_id=&quot;444136&quot;&gt;&lt;property id=&quot;20148&quot; value=&quot;5&quot;/&gt;&lt;property id=&quot;20300&quot; value=&quot;Slide 36 - &amp;quot;Improving Access to Adult Vaccines  Under Medicaid &amp;amp; CHIP&amp;quot;&quot;/&gt;&lt;property id=&quot;20307&quot; value=&quot;141168782&quot;/&gt;&lt;/object&gt;&lt;object type=&quot;3&quot; unique_id=&quot;444137&quot;&gt;&lt;property id=&quot;20148&quot; value=&quot;5&quot;/&gt;&lt;property id=&quot;20300&quot; value=&quot;Slide 23 - &amp;quot;Coverage:  Examples of Optional Medicaid Benefits (continued)&amp;quot;&quot;/&gt;&lt;property id=&quot;20307&quot; value=&quot;409&quot;/&gt;&lt;/object&gt;&lt;object type=&quot;3&quot; unique_id=&quot;444138&quot;&gt;&lt;property id=&quot;20148&quot; value=&quot;5&quot;/&gt;&lt;property id=&quot;20300&quot; value=&quot;Slide 37 - &amp;quot;Substance Use-Disorder Prevention that Promotes  Opioid Recovery &amp;amp; Treatment (SUPPORT) Act&amp;quot;&quot;/&gt;&lt;property id=&quot;20307&quot; value=&quot;411&quot;/&gt;&lt;/object&gt;&lt;object type=&quot;3&quot; unique_id=&quot;444139&quot;&gt;&lt;property id=&quot;20148&quot; value=&quot;5&quot;/&gt;&lt;property id=&quot;20300&quot; value=&quot;Slide 42 - &amp;quot;Lesson 3&amp;quot;&quot;/&gt;&lt;property id=&quot;20307&quot; value=&quot;468&quot;/&gt;&lt;/object&gt;&lt;object type=&quot;3&quot; unique_id=&quot;444140&quot;&gt;&lt;property id=&quot;20148&quot; value=&quot;5&quot;/&gt;&lt;property id=&quot;20300&quot; value=&quot;Slide 43 - &amp;quot;Lesson 3 Objectives&amp;quot;&quot;/&gt;&lt;property id=&quot;20307&quot; value=&quot;445&quot;/&gt;&lt;/object&gt;&lt;object type=&quot;3&quot; unique_id=&quot;444141&quot;&gt;&lt;property id=&quot;20148&quot; value=&quot;5&quot;/&gt;&lt;property id=&quot;20300&quot; value=&quot;Slide 44 - &amp;quot;How Are Medicare &amp;amp; Medicaid Different?&amp;quot;&quot;/&gt;&lt;property id=&quot;20307&quot; value=&quot;387&quot;/&gt;&lt;/object&gt;&lt;object type=&quot;3&quot; unique_id=&quot;444142&quot;&gt;&lt;property id=&quot;20148&quot; value=&quot;5&quot;/&gt;&lt;property id=&quot;20300&quot; value=&quot;Slide 45 - &amp;quot;Medicare-Medicaid Enrollees: “Dual Eligibles”&amp;quot;&quot;/&gt;&lt;property id=&quot;20307&quot; value=&quot;388&quot;/&gt;&lt;/object&gt;&lt;object type=&quot;3&quot; unique_id=&quot;444143&quot;&gt;&lt;property id=&quot;20148&quot; value=&quot;5&quot;/&gt;&lt;property id=&quot;20300&quot; value=&quot;Slide 48 - &amp;quot;Medicare-Medicaid Enrollees:  “Dual Eligibles” Testing Integrated Care Models&amp;quot;&quot;/&gt;&lt;property id=&quot;20307&quot; value=&quot;460&quot;/&gt;&lt;/object&gt;&lt;object type=&quot;3&quot; unique_id=&quot;444144&quot;&gt;&lt;property id=&quot;20148&quot; value=&quot;5&quot;/&gt;&lt;property id=&quot;20300&quot; value=&quot;Slide 49 - &amp;quot;The Program of All-Inclusive Care for the Elderly (PACE)&amp;quot;&quot;/&gt;&lt;property id=&quot;20307&quot; value=&quot;420&quot;/&gt;&lt;/object&gt;&lt;object type=&quot;3&quot; unique_id=&quot;444145&quot;&gt;&lt;property id=&quot;20148&quot; value=&quot;5&quot;/&gt;&lt;property id=&quot;20300&quot; value=&quot;Slide 51 - &amp;quot;Extra Help &amp;amp; Dual Eligible  Special Enrollment Period (SEP) Limitations&amp;quot;&quot;/&gt;&lt;property id=&quot;20307&quot; value=&quot;467&quot;/&gt;&lt;/object&gt;&lt;object type=&quot;3&quot; unique_id=&quot;444147&quot;&gt;&lt;property id=&quot;20148&quot; value=&quot;5&quot;/&gt;&lt;property id=&quot;20300&quot; value=&quot;Slide 53 - &amp;quot;Lesson 4  &amp;quot;&quot;/&gt;&lt;property id=&quot;20307&quot; value=&quot;367&quot;/&gt;&lt;/object&gt;&lt;object type=&quot;3&quot; unique_id=&quot;444148&quot;&gt;&lt;property id=&quot;20148&quot; value=&quot;5&quot;/&gt;&lt;property id=&quot;20300&quot; value=&quot;Slide 57 - &amp;quot;CHIP Eligibility&amp;quot;&quot;/&gt;&lt;property id=&quot;20307&quot; value=&quot;425&quot;/&gt;&lt;/object&gt;&lt;object type=&quot;3&quot; unique_id=&quot;444149&quot;&gt;&lt;property id=&quot;20148&quot; value=&quot;5&quot;/&gt;&lt;property id=&quot;20300&quot; value=&quot;Slide 58 - &amp;quot;State Options for CHIP&amp;quot;&quot;/&gt;&lt;property id=&quot;20307&quot; value=&quot;456&quot;/&gt;&lt;/object&gt;&lt;object type=&quot;3&quot; unique_id=&quot;444150&quot;&gt;&lt;property id=&quot;20148&quot; value=&quot;5&quot;/&gt;&lt;property id=&quot;20300&quot; value=&quot;Slide 59 - &amp;quot;Basic Health Programs (BHP)&amp;quot;&quot;/&gt;&lt;property id=&quot;20307&quot; value=&quot;400&quot;/&gt;&lt;/object&gt;&lt;object type=&quot;3&quot; unique_id=&quot;444151&quot;&gt;&lt;property id=&quot;20148&quot; value=&quot;5&quot;/&gt;&lt;property id=&quot;20300&quot; value=&quot;Slide 60 - &amp;quot;Check Your Knowledge: Question 4&amp;quot;&quot;/&gt;&lt;property id=&quot;20307&quot; value=&quot;431&quot;/&gt;&lt;/object&gt;&lt;object type=&quot;3&quot; unique_id=&quot;444152&quot;&gt;&lt;property id=&quot;20148&quot; value=&quot;5&quot;/&gt;&lt;property id=&quot;20300&quot; value=&quot;Slide 61 - &amp;quot;Lesson 5&amp;quot;&quot;/&gt;&lt;property id=&quot;20307&quot; value=&quot;369&quot;/&gt;&lt;/object&gt;&lt;object type=&quot;3&quot; unique_id=&quot;444153&quot;&gt;&lt;property id=&quot;20148&quot; value=&quot;5&quot;/&gt;&lt;property id=&quot;20300&quot; value=&quot;Slide 64 - &amp;quot;Compact of Free Association (COFA)  Migrants Qualified Non-Citizens Eligibility&amp;quot;&quot;/&gt;&lt;property id=&quot;20307&quot; value=&quot;440&quot;/&gt;&lt;/object&gt;&lt;object type=&quot;3&quot; unique_id=&quot;444154&quot;&gt;&lt;property id=&quot;20148&quot; value=&quot;5&quot;/&gt;&lt;property id=&quot;20300&quot; value=&quot;Slide 65 - &amp;quot;State Option to Cover Lawfully Residing Children  &amp;amp; Pregnant Individuals&amp;quot;&quot;/&gt;&lt;property id=&quot;20307&quot; value=&quot;430&quot;/&gt;&lt;/object&gt;&lt;object type=&quot;3&quot; unique_id=&quot;444155&quot;&gt;&lt;property id=&quot;20148&quot; value=&quot;5&quot;/&gt;&lt;property id=&quot;20300&quot; value=&quot;Slide 67 - &amp;quot;Key Points to Remember&amp;quot;&quot;/&gt;&lt;property id=&quot;20307&quot; value=&quot;441&quot;/&gt;&lt;/object&gt;&lt;object type=&quot;3&quot; unique_id=&quot;444156&quot;&gt;&lt;property id=&quot;20148&quot; value=&quot;5&quot;/&gt;&lt;property id=&quot;20300&quot; value=&quot;Slide 68 - &amp;quot;Appendices&amp;quot;&quot;/&gt;&lt;property id=&quot;20307&quot; value=&quot;462&quot;/&gt;&lt;/object&gt;&lt;object type=&quot;3&quot; unique_id=&quot;444157&quot;&gt;&lt;property id=&quot;20148&quot; value=&quot;5&quot;/&gt;&lt;property id=&quot;20300&quot; value=&quot;Slide 72 - &amp;quot;Appendix A: Medicaid Agencies&amp;quot;&quot;/&gt;&lt;property id=&quot;20307&quot; value=&quot;434&quot;/&gt;&lt;/object&gt;&lt;object type=&quot;3&quot; unique_id=&quot;444780&quot;&gt;&lt;property id=&quot;20148&quot; value=&quot;5&quot;/&gt;&lt;property id=&quot;20300&quot; value=&quot;Slide 28 - &amp;quot;Lesson 2&amp;quot;&quot;/&gt;&lt;property id=&quot;20307&quot; value=&quot;141168793&quot;/&gt;&lt;/object&gt;&lt;object type=&quot;3&quot; unique_id=&quot;444781&quot;&gt;&lt;property id=&quot;20148&quot; value=&quot;5&quot;/&gt;&lt;property id=&quot;20300&quot; value=&quot;Slide 29 - &amp;quot;Lesson 2 Objectives&amp;quot;&quot;/&gt;&lt;property id=&quot;20307&quot; value=&quot;141168794&quot;/&gt;&lt;/object&gt;&lt;object type=&quot;3&quot; unique_id=&quot;445497&quot;&gt;&lt;property id=&quot;20148&quot; value=&quot;5&quot;/&gt;&lt;property id=&quot;20300&quot; value=&quot;Slide 25 - &amp;quot;Telehealth Services&amp;quot;&quot;/&gt;&lt;property id=&quot;20307&quot; value=&quot;141168795&quot;/&gt;&lt;/object&gt;&lt;object type=&quot;3&quot; unique_id=&quot;446219&quot;&gt;&lt;property id=&quot;20148&quot; value=&quot;5&quot;/&gt;&lt;property id=&quot;20300&quot; value=&quot;Slide 30 - &amp;quot;Impact of Families First Coronavirus Response Act (FFCRA)&amp;quot;&quot;/&gt;&lt;property id=&quot;20307&quot; value=&quot;141168796&quot;/&gt;&lt;/object&gt;&lt;object type=&quot;3&quot; unique_id=&quot;446464&quot;&gt;&lt;property id=&quot;20148&quot; value=&quot;5&quot;/&gt;&lt;property id=&quot;20300&quot; value=&quot;Slide 52 - &amp;quot;Check Your Knowledge: Question 3&amp;quot;&quot;/&gt;&lt;property id=&quot;20307&quot; value=&quot;141168797&quot;/&gt;&lt;/object&gt;&lt;object type=&quot;3&quot; unique_id=&quot;446466&quot;&gt;&lt;property id=&quot;20148&quot; value=&quot;5&quot;/&gt;&lt;property id=&quot;20300&quot; value=&quot;Slide 76 - &amp;quot;Acronyms&amp;quot;&quot;/&gt;&lt;property id=&quot;20307&quot; value=&quot;141168798&quot;/&gt;&lt;/object&gt;&lt;object type=&quot;3&quot; unique_id=&quot;446467&quot;&gt;&lt;property id=&quot;20148&quot; value=&quot;5&quot;/&gt;&lt;property id=&quot;20300&quot; value=&quot;Slide 77 - &amp;quot;Acronyms&amp;quot;&quot;/&gt;&lt;property id=&quot;20307&quot; value=&quot;141168800&quot;/&gt;&lt;/object&gt;&lt;object type=&quot;3&quot; unique_id=&quot;446468&quot;&gt;&lt;property id=&quot;20148&quot; value=&quot;5&quot;/&gt;&lt;property id=&quot;20300&quot; value=&quot;Slide 78 - &amp;quot;Acronyms (continued)&amp;quot;&quot;/&gt;&lt;property id=&quot;20307&quot; value=&quot;141168799&quot;/&gt;&lt;/object&gt;&lt;/object&gt;&lt;object type=&quot;8&quot; unique_id=&quot;17389&quot;&gt;&lt;/object&gt;&lt;/object&gt;&lt;/database&gt;"/>
  <p:tag name="SECTOMILLISECCONVERTED" val="1"/>
  <p:tag name="ARTICULATE_PROJECT_OPEN" val="0"/>
  <p:tag name="ARTICULATE_SLIDE_COUNT" val="7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FINAL TEMPLATE 12-23-21</Template>
  <TotalTime>19130</TotalTime>
  <Words>24519</Words>
  <Application>Microsoft Office PowerPoint</Application>
  <PresentationFormat>Widescreen</PresentationFormat>
  <Paragraphs>1475</Paragraphs>
  <Slides>79</Slides>
  <Notes>79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Arial Black</vt:lpstr>
      <vt:lpstr>Calibri</vt:lpstr>
      <vt:lpstr>Courier New</vt:lpstr>
      <vt:lpstr>Times New Roman</vt:lpstr>
      <vt:lpstr>Wingdings</vt:lpstr>
      <vt:lpstr>DT FINAL TEMPLATE 12-23-21</vt:lpstr>
      <vt:lpstr>Medicaid y el Programa de Seguro Médico para Niños (CHIP, por sus siglas en inglés)</vt:lpstr>
      <vt:lpstr>Contenido</vt:lpstr>
      <vt:lpstr>Contenido (continuación)</vt:lpstr>
      <vt:lpstr>Objetivos de la Sesión</vt:lpstr>
      <vt:lpstr>Lección 1 </vt:lpstr>
      <vt:lpstr>Objetivos de la Lección 1</vt:lpstr>
      <vt:lpstr>Fundamentos de programas de Medicaid</vt:lpstr>
      <vt:lpstr>Administración Federal de Medicaid</vt:lpstr>
      <vt:lpstr>Administración Estatal de Medicaid</vt:lpstr>
      <vt:lpstr>La Agencia Estatal Única de Medicaid</vt:lpstr>
      <vt:lpstr>Elegibilidad para Medicaid</vt:lpstr>
      <vt:lpstr>Elegibilidad para Medicaid (continuación)</vt:lpstr>
      <vt:lpstr>Ingreso Bruto Ajustado Modificado  (MAGI, por sus siglas en inglés) </vt:lpstr>
      <vt:lpstr>Ingreso Bruto Ajustado Modificado (MAGI) (continuación)</vt:lpstr>
      <vt:lpstr>¿Qué elegibilidad se basa en el Ingreso Bruto Ajustado Modificado (MAGI, por sus siglas en inglés)?</vt:lpstr>
      <vt:lpstr>Medicaid y la expansión para adultos</vt:lpstr>
      <vt:lpstr>Diferencias de elegibilidad para  Medicaid según la expansión </vt:lpstr>
      <vt:lpstr>Proceso de solicitud único y agilizado</vt:lpstr>
      <vt:lpstr>Opciones estatales coordinadas con el Mercado </vt:lpstr>
      <vt:lpstr>Verificación de la elegibilidad  con fuentes de datos electrónicos confiables</vt:lpstr>
      <vt:lpstr>Cobertura: beneficios obligatorios de Medicaid</vt:lpstr>
      <vt:lpstr>Cobertura:  Ejemplos de beneficios opcionales del de Medicaid</vt:lpstr>
      <vt:lpstr>Cobertura:  Ejemplos de beneficios opcionales del de Medicaid (continuación)</vt:lpstr>
      <vt:lpstr>Exenciones y demostraciones</vt:lpstr>
      <vt:lpstr>Servicios de telesalud</vt:lpstr>
      <vt:lpstr>Compruebe sus conocimientos: Pregunta 1</vt:lpstr>
      <vt:lpstr>Compruebe sus conocimientos: Pregunta 2</vt:lpstr>
      <vt:lpstr>Lección 2</vt:lpstr>
      <vt:lpstr>Objetivos de la lección 2</vt:lpstr>
      <vt:lpstr>Impacto de la Ley Familias Primero  de Respuesta al Coronavirus (FFCRA)</vt:lpstr>
      <vt:lpstr>Fecha de finalización establecida para el aumento del Porcentaje de Asistencia Médica Federal (FMAP) y la condición de inscripción permanente</vt:lpstr>
      <vt:lpstr>Reanudación de elegibilidad y operaciones de inscripción (reversión)</vt:lpstr>
      <vt:lpstr>Mensajes de socios</vt:lpstr>
      <vt:lpstr>Pasos para obtener otra cobertura</vt:lpstr>
      <vt:lpstr>Cobertura: Beneficios obligatorios de Medicaid para tratamientos para COVID-19</vt:lpstr>
      <vt:lpstr>Mejora del acceso a vacunas para  adultos bajo Medicaid y CHIP</vt:lpstr>
      <vt:lpstr>Ley de Prevención de Trastornos por  Consumo de Sustancias que Promueve la Recuperación y  el Tratamiento de Opiáceos (SUPPORT, por sus siglas en inglés)</vt:lpstr>
      <vt:lpstr>Medicaid y el Programa de Seguro Médico para Niños  (CHIP, por sus siglas en inglés)</vt:lpstr>
      <vt:lpstr>Programa de revisión de utilización de medicamentos  de Medicaid (DUR, por sus siglas en inglés)</vt:lpstr>
      <vt:lpstr>Abordaje de la salud mental y los trastornos por consumo  de sustancias (SUD, por sus siglas en inglés)</vt:lpstr>
      <vt:lpstr>Abordaje de la salud mental y los trastornos por consumo  de sustancias (SUD, por sus siglas en inglés) (continuación)</vt:lpstr>
      <vt:lpstr>Lección 3</vt:lpstr>
      <vt:lpstr>Objetivos de la Lección 3</vt:lpstr>
      <vt:lpstr>¿En qué se diferencian Medicare y Medicaid?</vt:lpstr>
      <vt:lpstr>Afiliados de Medicare y Medicaid: "doble elegibilidad"</vt:lpstr>
      <vt:lpstr>Programas de ahorro de Medicare</vt:lpstr>
      <vt:lpstr>Requisitos mínimos federales de elegibilidad para  programas de ahorro Medicaid en 2023</vt:lpstr>
      <vt:lpstr>Afiliados de Medicare y Medicaid:  Modelos de pruebas de cuidado integrado de "elegibilidad doble"</vt:lpstr>
      <vt:lpstr>Programa de Atención Integral para Personas Mayores (PACE, por sus siglas en inglés)</vt:lpstr>
      <vt:lpstr>Período de Inscripción Especial (SEP, por sus siglas en inglés) para Ayuda Adicional, ¨Elegibilidad Doble y Doble Parcial</vt:lpstr>
      <vt:lpstr>Limitaciones del Período de Inscripción Especial (SEP, por sus siglas en inglés) de Ayuda Adicional y Doble Elegibilidad</vt:lpstr>
      <vt:lpstr>Compruebe sus conocimientos: Pregunta 3</vt:lpstr>
      <vt:lpstr>Lección 4  </vt:lpstr>
      <vt:lpstr>Objetivos de la Lección 4</vt:lpstr>
      <vt:lpstr>¿Qué es el Programa de Seguro Médico para Niños  (CHIP, por sus siglas en inglés)?</vt:lpstr>
      <vt:lpstr>Autorización y Financiamiento</vt:lpstr>
      <vt:lpstr>Elegibilidad para CHIP</vt:lpstr>
      <vt:lpstr>Opciones estatales para CHIP</vt:lpstr>
      <vt:lpstr>Programas de Salud Básicos  (BHP, por sus siglas en inglés)</vt:lpstr>
      <vt:lpstr>Compruebe sus conocimientos: Pregunta 4</vt:lpstr>
      <vt:lpstr>Lección 5</vt:lpstr>
      <vt:lpstr>Objetivos de la Lección 5</vt:lpstr>
      <vt:lpstr>Elegibilidad para no ciudadanos en Medicaid y el Programa de Seguro Médico para Niños (CHIP, por sus siglas en inglés)</vt:lpstr>
      <vt:lpstr>Elegibilidad de inmigrantes no ciudadanos calificados del Pacto de Libre Asociación (COFA, por sus siglas en inglés)</vt:lpstr>
      <vt:lpstr>Opción para cubrir a niños y embarazadas  con residencia legal</vt:lpstr>
      <vt:lpstr>Tratamiento de una condición médica de emergencia</vt:lpstr>
      <vt:lpstr>Puntos clave para recordar</vt:lpstr>
      <vt:lpstr>Apéndices</vt:lpstr>
      <vt:lpstr>Guía de recursos de Medicaid y CHIP</vt:lpstr>
      <vt:lpstr>Guía de recursos de Medicaid y CHIP (continuación)</vt:lpstr>
      <vt:lpstr>Productos de Medicaid y el Programa  de Seguro Médico para Niños (CHIP)</vt:lpstr>
      <vt:lpstr>Apéndice A: Agencias Medicaid</vt:lpstr>
      <vt:lpstr>Apéndice B: Inscripción en Medicaid</vt:lpstr>
      <vt:lpstr>Apéndice C: Elegibilidad para Medicaid</vt:lpstr>
      <vt:lpstr>Apéndice D: Índices del Porcentaje Federal de Asistencia Médica (FMAP) de Medicaid estatal</vt:lpstr>
      <vt:lpstr>Siglas</vt:lpstr>
      <vt:lpstr>Siglas (continuación)</vt:lpstr>
      <vt:lpstr>Siglas (continuación) </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Santana, David (CMS/OC)</cp:lastModifiedBy>
  <cp:revision>1048</cp:revision>
  <cp:lastPrinted>2023-02-24T18:00:04Z</cp:lastPrinted>
  <dcterms:created xsi:type="dcterms:W3CDTF">2022-01-10T19:20:26Z</dcterms:created>
  <dcterms:modified xsi:type="dcterms:W3CDTF">2023-07-10T17:46:38Z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F80B505B-9295-434C-A5F4-3C05592AB38B</vt:lpwstr>
  </property>
  <property fmtid="{D5CDD505-2E9C-101B-9397-08002B2CF9AE}" pid="3" name="ArticulatePath">
    <vt:lpwstr>2022 Medicaid &amp; the Children’s Health Insurance Program_v1</vt:lpwstr>
  </property>
</Properties>
</file>