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2.xml" ContentType="application/vnd.openxmlformats-officedocument.presentationml.tag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33.xml" ContentType="application/vnd.openxmlformats-officedocument.presentationml.tags+xml"/>
  <Override PartName="/ppt/notesSlides/notesSlide1.xml" ContentType="application/vnd.openxmlformats-officedocument.presentationml.notesSlide+xml"/>
  <Override PartName="/ppt/tags/tag34.xml" ContentType="application/vnd.openxmlformats-officedocument.presentationml.tags+xml"/>
  <Override PartName="/ppt/notesSlides/notesSlide2.xml" ContentType="application/vnd.openxmlformats-officedocument.presentationml.notesSlide+xml"/>
  <Override PartName="/ppt/tags/tag35.xml" ContentType="application/vnd.openxmlformats-officedocument.presentationml.tags+xml"/>
  <Override PartName="/ppt/notesSlides/notesSlide3.xml" ContentType="application/vnd.openxmlformats-officedocument.presentationml.notesSlide+xml"/>
  <Override PartName="/ppt/tags/tag36.xml" ContentType="application/vnd.openxmlformats-officedocument.presentationml.tags+xml"/>
  <Override PartName="/ppt/notesSlides/notesSlide4.xml" ContentType="application/vnd.openxmlformats-officedocument.presentationml.notesSlide+xml"/>
  <Override PartName="/ppt/tags/tag37.xml" ContentType="application/vnd.openxmlformats-officedocument.presentationml.tags+xml"/>
  <Override PartName="/ppt/notesSlides/notesSlide5.xml" ContentType="application/vnd.openxmlformats-officedocument.presentationml.notesSlide+xml"/>
  <Override PartName="/ppt/tags/tag38.xml" ContentType="application/vnd.openxmlformats-officedocument.presentationml.tags+xml"/>
  <Override PartName="/ppt/notesSlides/notesSlide6.xml" ContentType="application/vnd.openxmlformats-officedocument.presentationml.notesSlide+xml"/>
  <Override PartName="/ppt/tags/tag39.xml" ContentType="application/vnd.openxmlformats-officedocument.presentationml.tags+xml"/>
  <Override PartName="/ppt/notesSlides/notesSlide7.xml" ContentType="application/vnd.openxmlformats-officedocument.presentationml.notesSlide+xml"/>
  <Override PartName="/ppt/tags/tag40.xml" ContentType="application/vnd.openxmlformats-officedocument.presentationml.tags+xml"/>
  <Override PartName="/ppt/notesSlides/notesSlide8.xml" ContentType="application/vnd.openxmlformats-officedocument.presentationml.notesSlide+xml"/>
  <Override PartName="/ppt/tags/tag41.xml" ContentType="application/vnd.openxmlformats-officedocument.presentationml.tags+xml"/>
  <Override PartName="/ppt/notesSlides/notesSlide9.xml" ContentType="application/vnd.openxmlformats-officedocument.presentationml.notesSlide+xml"/>
  <Override PartName="/ppt/tags/tag42.xml" ContentType="application/vnd.openxmlformats-officedocument.presentationml.tags+xml"/>
  <Override PartName="/ppt/notesSlides/notesSlide10.xml" ContentType="application/vnd.openxmlformats-officedocument.presentationml.notesSlide+xml"/>
  <Override PartName="/ppt/tags/tag43.xml" ContentType="application/vnd.openxmlformats-officedocument.presentationml.tags+xml"/>
  <Override PartName="/ppt/notesSlides/notesSlide11.xml" ContentType="application/vnd.openxmlformats-officedocument.presentationml.notesSlide+xml"/>
  <Override PartName="/ppt/tags/tag44.xml" ContentType="application/vnd.openxmlformats-officedocument.presentationml.tags+xml"/>
  <Override PartName="/ppt/notesSlides/notesSlide12.xml" ContentType="application/vnd.openxmlformats-officedocument.presentationml.notesSlide+xml"/>
  <Override PartName="/ppt/tags/tag45.xml" ContentType="application/vnd.openxmlformats-officedocument.presentationml.tags+xml"/>
  <Override PartName="/ppt/notesSlides/notesSlide13.xml" ContentType="application/vnd.openxmlformats-officedocument.presentationml.notesSlide+xml"/>
  <Override PartName="/ppt/tags/tag46.xml" ContentType="application/vnd.openxmlformats-officedocument.presentationml.tags+xml"/>
  <Override PartName="/ppt/notesSlides/notesSlide14.xml" ContentType="application/vnd.openxmlformats-officedocument.presentationml.notesSlide+xml"/>
  <Override PartName="/ppt/tags/tag47.xml" ContentType="application/vnd.openxmlformats-officedocument.presentationml.tags+xml"/>
  <Override PartName="/ppt/notesSlides/notesSlide15.xml" ContentType="application/vnd.openxmlformats-officedocument.presentationml.notesSlide+xml"/>
  <Override PartName="/ppt/tags/tag48.xml" ContentType="application/vnd.openxmlformats-officedocument.presentationml.tags+xml"/>
  <Override PartName="/ppt/notesSlides/notesSlide16.xml" ContentType="application/vnd.openxmlformats-officedocument.presentationml.notesSlide+xml"/>
  <Override PartName="/ppt/tags/tag49.xml" ContentType="application/vnd.openxmlformats-officedocument.presentationml.tags+xml"/>
  <Override PartName="/ppt/notesSlides/notesSlide17.xml" ContentType="application/vnd.openxmlformats-officedocument.presentationml.notesSlide+xml"/>
  <Override PartName="/ppt/tags/tag50.xml" ContentType="application/vnd.openxmlformats-officedocument.presentationml.tags+xml"/>
  <Override PartName="/ppt/notesSlides/notesSlide18.xml" ContentType="application/vnd.openxmlformats-officedocument.presentationml.notesSlide+xml"/>
  <Override PartName="/ppt/tags/tag51.xml" ContentType="application/vnd.openxmlformats-officedocument.presentationml.tags+xml"/>
  <Override PartName="/ppt/notesSlides/notesSlide19.xml" ContentType="application/vnd.openxmlformats-officedocument.presentationml.notesSlide+xml"/>
  <Override PartName="/ppt/tags/tag52.xml" ContentType="application/vnd.openxmlformats-officedocument.presentationml.tags+xml"/>
  <Override PartName="/ppt/notesSlides/notesSlide20.xml" ContentType="application/vnd.openxmlformats-officedocument.presentationml.notesSlide+xml"/>
  <Override PartName="/ppt/tags/tag53.xml" ContentType="application/vnd.openxmlformats-officedocument.presentationml.tags+xml"/>
  <Override PartName="/ppt/notesSlides/notesSlide21.xml" ContentType="application/vnd.openxmlformats-officedocument.presentationml.notesSlide+xml"/>
  <Override PartName="/ppt/tags/tag54.xml" ContentType="application/vnd.openxmlformats-officedocument.presentationml.tags+xml"/>
  <Override PartName="/ppt/notesSlides/notesSlide22.xml" ContentType="application/vnd.openxmlformats-officedocument.presentationml.notesSlide+xml"/>
  <Override PartName="/ppt/tags/tag55.xml" ContentType="application/vnd.openxmlformats-officedocument.presentationml.tags+xml"/>
  <Override PartName="/ppt/notesSlides/notesSlide23.xml" ContentType="application/vnd.openxmlformats-officedocument.presentationml.notesSlide+xml"/>
  <Override PartName="/ppt/tags/tag56.xml" ContentType="application/vnd.openxmlformats-officedocument.presentationml.tags+xml"/>
  <Override PartName="/ppt/notesSlides/notesSlide24.xml" ContentType="application/vnd.openxmlformats-officedocument.presentationml.notesSlide+xml"/>
  <Override PartName="/ppt/tags/tag57.xml" ContentType="application/vnd.openxmlformats-officedocument.presentationml.tags+xml"/>
  <Override PartName="/ppt/notesSlides/notesSlide25.xml" ContentType="application/vnd.openxmlformats-officedocument.presentationml.notesSlide+xml"/>
  <Override PartName="/ppt/tags/tag58.xml" ContentType="application/vnd.openxmlformats-officedocument.presentationml.tags+xml"/>
  <Override PartName="/ppt/notesSlides/notesSlide26.xml" ContentType="application/vnd.openxmlformats-officedocument.presentationml.notesSlide+xml"/>
  <Override PartName="/ppt/tags/tag59.xml" ContentType="application/vnd.openxmlformats-officedocument.presentationml.tags+xml"/>
  <Override PartName="/ppt/notesSlides/notesSlide27.xml" ContentType="application/vnd.openxmlformats-officedocument.presentationml.notesSlide+xml"/>
  <Override PartName="/ppt/tags/tag60.xml" ContentType="application/vnd.openxmlformats-officedocument.presentationml.tags+xml"/>
  <Override PartName="/ppt/notesSlides/notesSlide28.xml" ContentType="application/vnd.openxmlformats-officedocument.presentationml.notesSlide+xml"/>
  <Override PartName="/ppt/tags/tag61.xml" ContentType="application/vnd.openxmlformats-officedocument.presentationml.tags+xml"/>
  <Override PartName="/ppt/notesSlides/notesSlide29.xml" ContentType="application/vnd.openxmlformats-officedocument.presentationml.notesSlide+xml"/>
  <Override PartName="/ppt/tags/tag62.xml" ContentType="application/vnd.openxmlformats-officedocument.presentationml.tags+xml"/>
  <Override PartName="/ppt/notesSlides/notesSlide30.xml" ContentType="application/vnd.openxmlformats-officedocument.presentationml.notesSlide+xml"/>
  <Override PartName="/ppt/tags/tag63.xml" ContentType="application/vnd.openxmlformats-officedocument.presentationml.tags+xml"/>
  <Override PartName="/ppt/notesSlides/notesSlide31.xml" ContentType="application/vnd.openxmlformats-officedocument.presentationml.notesSlide+xml"/>
  <Override PartName="/ppt/tags/tag64.xml" ContentType="application/vnd.openxmlformats-officedocument.presentationml.tags+xml"/>
  <Override PartName="/ppt/notesSlides/notesSlide32.xml" ContentType="application/vnd.openxmlformats-officedocument.presentationml.notesSlide+xml"/>
  <Override PartName="/ppt/tags/tag65.xml" ContentType="application/vnd.openxmlformats-officedocument.presentationml.tags+xml"/>
  <Override PartName="/ppt/notesSlides/notesSlide33.xml" ContentType="application/vnd.openxmlformats-officedocument.presentationml.notesSlide+xml"/>
  <Override PartName="/ppt/tags/tag66.xml" ContentType="application/vnd.openxmlformats-officedocument.presentationml.tags+xml"/>
  <Override PartName="/ppt/notesSlides/notesSlide34.xml" ContentType="application/vnd.openxmlformats-officedocument.presentationml.notesSlide+xml"/>
  <Override PartName="/ppt/tags/tag67.xml" ContentType="application/vnd.openxmlformats-officedocument.presentationml.tags+xml"/>
  <Override PartName="/ppt/notesSlides/notesSlide35.xml" ContentType="application/vnd.openxmlformats-officedocument.presentationml.notesSlide+xml"/>
  <Override PartName="/ppt/tags/tag68.xml" ContentType="application/vnd.openxmlformats-officedocument.presentationml.tags+xml"/>
  <Override PartName="/ppt/notesSlides/notesSlide36.xml" ContentType="application/vnd.openxmlformats-officedocument.presentationml.notesSlide+xml"/>
  <Override PartName="/ppt/tags/tag69.xml" ContentType="application/vnd.openxmlformats-officedocument.presentationml.tags+xml"/>
  <Override PartName="/ppt/notesSlides/notesSlide37.xml" ContentType="application/vnd.openxmlformats-officedocument.presentationml.notesSlide+xml"/>
  <Override PartName="/ppt/tags/tag70.xml" ContentType="application/vnd.openxmlformats-officedocument.presentationml.tags+xml"/>
  <Override PartName="/ppt/notesSlides/notesSlide38.xml" ContentType="application/vnd.openxmlformats-officedocument.presentationml.notesSlide+xml"/>
  <Override PartName="/ppt/tags/tag71.xml" ContentType="application/vnd.openxmlformats-officedocument.presentationml.tags+xml"/>
  <Override PartName="/ppt/notesSlides/notesSlide39.xml" ContentType="application/vnd.openxmlformats-officedocument.presentationml.notesSlide+xml"/>
  <Override PartName="/ppt/tags/tag72.xml" ContentType="application/vnd.openxmlformats-officedocument.presentationml.tags+xml"/>
  <Override PartName="/ppt/notesSlides/notesSlide40.xml" ContentType="application/vnd.openxmlformats-officedocument.presentationml.notesSlide+xml"/>
  <Override PartName="/ppt/tags/tag73.xml" ContentType="application/vnd.openxmlformats-officedocument.presentationml.tags+xml"/>
  <Override PartName="/ppt/notesSlides/notesSlide41.xml" ContentType="application/vnd.openxmlformats-officedocument.presentationml.notesSlide+xml"/>
  <Override PartName="/ppt/tags/tag74.xml" ContentType="application/vnd.openxmlformats-officedocument.presentationml.tags+xml"/>
  <Override PartName="/ppt/notesSlides/notesSlide42.xml" ContentType="application/vnd.openxmlformats-officedocument.presentationml.notesSlide+xml"/>
  <Override PartName="/ppt/tags/tag75.xml" ContentType="application/vnd.openxmlformats-officedocument.presentationml.tags+xml"/>
  <Override PartName="/ppt/notesSlides/notesSlide43.xml" ContentType="application/vnd.openxmlformats-officedocument.presentationml.notesSlide+xml"/>
  <Override PartName="/ppt/tags/tag76.xml" ContentType="application/vnd.openxmlformats-officedocument.presentationml.tags+xml"/>
  <Override PartName="/ppt/notesSlides/notesSlide44.xml" ContentType="application/vnd.openxmlformats-officedocument.presentationml.notesSlide+xml"/>
  <Override PartName="/ppt/tags/tag77.xml" ContentType="application/vnd.openxmlformats-officedocument.presentationml.tags+xml"/>
  <Override PartName="/ppt/notesSlides/notesSlide45.xml" ContentType="application/vnd.openxmlformats-officedocument.presentationml.notesSlide+xml"/>
  <Override PartName="/ppt/tags/tag78.xml" ContentType="application/vnd.openxmlformats-officedocument.presentationml.tags+xml"/>
  <Override PartName="/ppt/notesSlides/notesSlide46.xml" ContentType="application/vnd.openxmlformats-officedocument.presentationml.notesSlide+xml"/>
  <Override PartName="/ppt/tags/tag79.xml" ContentType="application/vnd.openxmlformats-officedocument.presentationml.tags+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92" r:id="rId2"/>
  </p:sldMasterIdLst>
  <p:notesMasterIdLst>
    <p:notesMasterId r:id="rId50"/>
  </p:notesMasterIdLst>
  <p:handoutMasterIdLst>
    <p:handoutMasterId r:id="rId51"/>
  </p:handoutMasterIdLst>
  <p:sldIdLst>
    <p:sldId id="256" r:id="rId3"/>
    <p:sldId id="360" r:id="rId4"/>
    <p:sldId id="378" r:id="rId5"/>
    <p:sldId id="363" r:id="rId6"/>
    <p:sldId id="425" r:id="rId7"/>
    <p:sldId id="391" r:id="rId8"/>
    <p:sldId id="429" r:id="rId9"/>
    <p:sldId id="393" r:id="rId10"/>
    <p:sldId id="394" r:id="rId11"/>
    <p:sldId id="421" r:id="rId12"/>
    <p:sldId id="396" r:id="rId13"/>
    <p:sldId id="397" r:id="rId14"/>
    <p:sldId id="398" r:id="rId15"/>
    <p:sldId id="430" r:id="rId16"/>
    <p:sldId id="422" r:id="rId17"/>
    <p:sldId id="402" r:id="rId18"/>
    <p:sldId id="433" r:id="rId19"/>
    <p:sldId id="403" r:id="rId20"/>
    <p:sldId id="434" r:id="rId21"/>
    <p:sldId id="405" r:id="rId22"/>
    <p:sldId id="418" r:id="rId23"/>
    <p:sldId id="407" r:id="rId24"/>
    <p:sldId id="371" r:id="rId25"/>
    <p:sldId id="365" r:id="rId26"/>
    <p:sldId id="426" r:id="rId27"/>
    <p:sldId id="387" r:id="rId28"/>
    <p:sldId id="417" r:id="rId29"/>
    <p:sldId id="408" r:id="rId30"/>
    <p:sldId id="410" r:id="rId31"/>
    <p:sldId id="411" r:id="rId32"/>
    <p:sldId id="412" r:id="rId33"/>
    <p:sldId id="372" r:id="rId34"/>
    <p:sldId id="367" r:id="rId35"/>
    <p:sldId id="427" r:id="rId36"/>
    <p:sldId id="388" r:id="rId37"/>
    <p:sldId id="413" r:id="rId38"/>
    <p:sldId id="414" r:id="rId39"/>
    <p:sldId id="419" r:id="rId40"/>
    <p:sldId id="373" r:id="rId41"/>
    <p:sldId id="369" r:id="rId42"/>
    <p:sldId id="428" r:id="rId43"/>
    <p:sldId id="389" r:id="rId44"/>
    <p:sldId id="375" r:id="rId45"/>
    <p:sldId id="377" r:id="rId46"/>
    <p:sldId id="416" r:id="rId47"/>
    <p:sldId id="376" r:id="rId48"/>
    <p:sldId id="362" r:id="rId49"/>
  </p:sldIdLst>
  <p:sldSz cx="12192000" cy="6858000"/>
  <p:notesSz cx="7315200" cy="9601200"/>
  <p:custDataLst>
    <p:tags r:id="rId5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slie Long" initials="LL" lastIdx="86" clrIdx="0">
    <p:extLst>
      <p:ext uri="{19B8F6BF-5375-455C-9EA6-DF929625EA0E}">
        <p15:presenceInfo xmlns:p15="http://schemas.microsoft.com/office/powerpoint/2012/main" userId="S-1-5-21-4095628063-3556742122-3606576086-120535" providerId="AD"/>
      </p:ext>
    </p:extLst>
  </p:cmAuthor>
  <p:cmAuthor id="2" name="Doria Diacogiannis" initials="DD" lastIdx="67" clrIdx="1">
    <p:extLst>
      <p:ext uri="{19B8F6BF-5375-455C-9EA6-DF929625EA0E}">
        <p15:presenceInfo xmlns:p15="http://schemas.microsoft.com/office/powerpoint/2012/main" userId="S-1-5-21-4095628063-3556742122-3606576086-197501" providerId="AD"/>
      </p:ext>
    </p:extLst>
  </p:cmAuthor>
  <p:cmAuthor id="3" name="Mohamad Al-Issa" initials="MA" lastIdx="3" clrIdx="2">
    <p:extLst>
      <p:ext uri="{19B8F6BF-5375-455C-9EA6-DF929625EA0E}">
        <p15:presenceInfo xmlns:p15="http://schemas.microsoft.com/office/powerpoint/2012/main" userId="S-1-5-21-4095628063-3556742122-3606576086-234970" providerId="AD"/>
      </p:ext>
    </p:extLst>
  </p:cmAuthor>
  <p:cmAuthor id="4" name="Amy Miner" initials="AM" lastIdx="6" clrIdx="3">
    <p:extLst>
      <p:ext uri="{19B8F6BF-5375-455C-9EA6-DF929625EA0E}">
        <p15:presenceInfo xmlns:p15="http://schemas.microsoft.com/office/powerpoint/2012/main" userId="S-1-5-21-4095628063-3556742122-3606576086-8437" providerId="AD"/>
      </p:ext>
    </p:extLst>
  </p:cmAuthor>
  <p:cmAuthor id="5" name="Santana, David (CMS/OC)" initials="SD(" lastIdx="5" clrIdx="4">
    <p:extLst>
      <p:ext uri="{19B8F6BF-5375-455C-9EA6-DF929625EA0E}">
        <p15:presenceInfo xmlns:p15="http://schemas.microsoft.com/office/powerpoint/2012/main" userId="S-1-5-21-4095628063-3556742122-3606576086-67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9B"/>
    <a:srgbClr val="FFD966"/>
    <a:srgbClr val="E4E4E0"/>
    <a:srgbClr val="FFFFFF"/>
    <a:srgbClr val="FED87A"/>
    <a:srgbClr val="FEE198"/>
    <a:srgbClr val="FEC736"/>
    <a:srgbClr val="E4E5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91" autoAdjust="0"/>
    <p:restoredTop sz="76959" autoAdjust="0"/>
  </p:normalViewPr>
  <p:slideViewPr>
    <p:cSldViewPr snapToGrid="0">
      <p:cViewPr varScale="1">
        <p:scale>
          <a:sx n="84" d="100"/>
          <a:sy n="84" d="100"/>
        </p:scale>
        <p:origin x="1116" y="84"/>
      </p:cViewPr>
      <p:guideLst/>
    </p:cSldViewPr>
  </p:slideViewPr>
  <p:notesTextViewPr>
    <p:cViewPr>
      <p:scale>
        <a:sx n="1" d="1"/>
        <a:sy n="1" d="1"/>
      </p:scale>
      <p:origin x="0" y="0"/>
    </p:cViewPr>
  </p:notesTextViewPr>
  <p:notesViewPr>
    <p:cSldViewPr snapToGrid="0">
      <p:cViewPr>
        <p:scale>
          <a:sx n="90" d="100"/>
          <a:sy n="90" d="100"/>
        </p:scale>
        <p:origin x="3564" y="-26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commentAuthors" Target="commentAuthor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482F10-2C06-49DF-8671-10684870929C}"/>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ECF7A70-5165-4B04-9689-9A913AF78236}"/>
              </a:ext>
            </a:extLst>
          </p:cNvPr>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BA7BCB87-597C-45F2-9C94-0677E45788A2}" type="datetimeFigureOut">
              <a:rPr lang="en-US" smtClean="0"/>
              <a:t>06/14/2023</a:t>
            </a:fld>
            <a:endParaRPr lang="en-US"/>
          </a:p>
        </p:txBody>
      </p:sp>
      <p:sp>
        <p:nvSpPr>
          <p:cNvPr id="4" name="Footer Placeholder 3">
            <a:extLst>
              <a:ext uri="{FF2B5EF4-FFF2-40B4-BE49-F238E27FC236}">
                <a16:creationId xmlns:a16="http://schemas.microsoft.com/office/drawing/2014/main" id="{049A872A-553C-4A9C-9046-C7BAFC2285D5}"/>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7C05928-D3D5-4D49-8122-4F011F993614}"/>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087137C4-569D-4984-B180-7C9CFCD4B56F}" type="slidenum">
              <a:rPr lang="en-US" smtClean="0"/>
              <a:t>‹#›</a:t>
            </a:fld>
            <a:endParaRPr lang="en-US"/>
          </a:p>
        </p:txBody>
      </p:sp>
    </p:spTree>
    <p:extLst>
      <p:ext uri="{BB962C8B-B14F-4D97-AF65-F5344CB8AC3E}">
        <p14:creationId xmlns:p14="http://schemas.microsoft.com/office/powerpoint/2010/main" val="33862904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E9B2BF63-60A1-4BF0-9056-4C70BD1542F0}" type="datetimeFigureOut">
              <a:rPr lang="en-US" smtClean="0"/>
              <a:t>06/14/2023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Tree>
    <p:extLst>
      <p:ext uri="{BB962C8B-B14F-4D97-AF65-F5344CB8AC3E}">
        <p14:creationId xmlns:p14="http://schemas.microsoft.com/office/powerpoint/2010/main" val="384787838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mailto:press@cms.hhs.gov"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ssa.gov/pubs/EN-05-10072.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ssa.gov/pubs/EN-05-10026.pdf"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www.ssa.gov/oact/cola/SSI.html" TargetMode="External"/><Relationship Id="rId4" Type="http://schemas.openxmlformats.org/officeDocument/2006/relationships/hyperlink" Target="https://www.ssa.gov/pubs/EN-05-11069.pdf"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ssa.gov/ssi/text-general-ussi.htm"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ssa.gov/ssi/text-other-ussi.ht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socialsecurity.gov/"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www.ssa.gov/disability/" TargetMode="External"/><Relationship Id="rId4" Type="http://schemas.openxmlformats.org/officeDocument/2006/relationships/hyperlink" Target="https://secure.ssa.gov/ICON/main.jsp"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ssa.gov/compassionateallowances/conditions.htm"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ssa.gov/pubs/EN-05-10058.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ssa.gov/myaccount/"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secure.ssa.gov/poms.Nsf/lnx/0600805090"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medicare.gov/plan-compare/#/?year=2023&amp;lang=en"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medicare.gov/basics/end-stage-renal-disease"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medicare.gov/publications"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content.naic.org/state-insurance-departments"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medicare.gov/talk-to-someone" TargetMode="External"/><Relationship Id="rId2" Type="http://schemas.openxmlformats.org/officeDocument/2006/relationships/slide" Target="../slides/slide42.xml"/><Relationship Id="rId1" Type="http://schemas.openxmlformats.org/officeDocument/2006/relationships/notesMaster" Target="../notesMasters/notesMaster1.xml"/><Relationship Id="rId6" Type="http://schemas.openxmlformats.org/officeDocument/2006/relationships/hyperlink" Target="https://www.medicare.gov/Publications" TargetMode="External"/><Relationship Id="rId5" Type="http://schemas.openxmlformats.org/officeDocument/2006/relationships/hyperlink" Target="https://cmsnationaltrainingprogram.cms.gov/resources" TargetMode="External"/><Relationship Id="rId4" Type="http://schemas.openxmlformats.org/officeDocument/2006/relationships/hyperlink" Target="https://secure.ssa.gov/i1020/start"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mailto:training@cms.hhs.gov"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pomsresource.org/poms/DI-10105.065/disability-insurance-benefits-DIB-and-freez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sa.gov/OACT/COLA/sga.html"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www.ssa.gov/pubs/EN-05-10029.pdf" TargetMode="External"/><Relationship Id="rId4" Type="http://schemas.openxmlformats.org/officeDocument/2006/relationships/hyperlink" Target="http://ssa.gov/disability/professionals/bluebook/AdultListings.htm"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sa.gov/pubs/EN-05-10029.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sa.gov/benefits/retirement/planner/credits.htm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60363"/>
            <a:ext cx="5759450" cy="3240087"/>
          </a:xfrm>
        </p:spPr>
      </p:sp>
      <p:sp>
        <p:nvSpPr>
          <p:cNvPr id="3" name="Notes Placeholder 2"/>
          <p:cNvSpPr>
            <a:spLocks noGrp="1"/>
          </p:cNvSpPr>
          <p:nvPr>
            <p:ph type="body" idx="1"/>
          </p:nvPr>
        </p:nvSpPr>
        <p:spPr>
          <a:xfrm>
            <a:off x="731520" y="3730467"/>
            <a:ext cx="5852160" cy="4946808"/>
          </a:xfrm>
        </p:spPr>
        <p:txBody>
          <a:bodyPr/>
          <a:lstStyle/>
          <a:p>
            <a:pPr>
              <a:spcBef>
                <a:spcPts val="663"/>
              </a:spcBef>
              <a:spcAft>
                <a:spcPts val="600"/>
              </a:spcAft>
              <a:defRPr/>
            </a:pPr>
            <a:r>
              <a:rPr lang="en-US" b="1" dirty="0">
                <a:solidFill>
                  <a:srgbClr val="000000"/>
                </a:solidFill>
              </a:rPr>
              <a:t>Introduction to Module Content</a:t>
            </a:r>
            <a:r>
              <a:rPr lang="en-US" dirty="0">
                <a:solidFill>
                  <a:srgbClr val="444444"/>
                </a:solidFill>
              </a:rPr>
              <a:t>​</a:t>
            </a:r>
          </a:p>
          <a:p>
            <a:pPr>
              <a:spcBef>
                <a:spcPts val="663"/>
              </a:spcBef>
              <a:spcAft>
                <a:spcPts val="600"/>
              </a:spcAft>
              <a:defRPr/>
            </a:pPr>
            <a:r>
              <a:rPr lang="en-US" dirty="0">
                <a:solidFill>
                  <a:prstClr val="black"/>
                </a:solidFill>
              </a:rPr>
              <a:t>This training module explains Medicare and other programs for people with disabilities. The purpose of this training is to provide participants a basic overview of the Medicare Program, the federally-facilitated Health Insurance Marketplace®, Medicaid, and other programs that help people with limited income and resources.</a:t>
            </a:r>
          </a:p>
          <a:p>
            <a:pPr defTabSz="993001">
              <a:spcBef>
                <a:spcPts val="651"/>
              </a:spcBef>
              <a:spcAft>
                <a:spcPts val="600"/>
              </a:spcAft>
              <a:defRPr/>
            </a:pPr>
            <a:r>
              <a:rPr lang="en-US" b="1" dirty="0">
                <a:solidFill>
                  <a:prstClr val="black"/>
                </a:solidFill>
              </a:rPr>
              <a:t>Disclaimer</a:t>
            </a:r>
          </a:p>
          <a:p>
            <a:pPr defTabSz="993001">
              <a:spcBef>
                <a:spcPts val="651"/>
              </a:spcBef>
              <a:spcAft>
                <a:spcPts val="600"/>
              </a:spcAft>
              <a:defRPr/>
            </a:pPr>
            <a:r>
              <a:rPr lang="en-US" dirty="0">
                <a:solidFill>
                  <a:prstClr val="black"/>
                </a:solidFill>
              </a:rPr>
              <a:t>This training module was developed and approved by the Centers for Medicare &amp; Medicaid Services (CMS), the federal agency that administers Medicare, Medicaid, the Children’s Health Insurance Program (CHIP), and the Health Insurance Marketplace®. </a:t>
            </a:r>
          </a:p>
          <a:p>
            <a:pPr>
              <a:spcBef>
                <a:spcPts val="651"/>
              </a:spcBef>
              <a:spcAft>
                <a:spcPts val="600"/>
              </a:spcAft>
              <a:defRPr/>
            </a:pPr>
            <a:r>
              <a:rPr lang="en-US" dirty="0">
                <a:solidFill>
                  <a:prstClr val="black"/>
                </a:solidFill>
              </a:rPr>
              <a:t>The information in this module was correct as of </a:t>
            </a:r>
            <a:r>
              <a:rPr lang="en-US" b="1" dirty="0">
                <a:solidFill>
                  <a:prstClr val="black"/>
                </a:solidFill>
              </a:rPr>
              <a:t>March 2023</a:t>
            </a:r>
            <a:r>
              <a:rPr lang="en-US" dirty="0">
                <a:solidFill>
                  <a:prstClr val="black"/>
                </a:solidFill>
              </a:rPr>
              <a:t>. To check for an updated version, visit </a:t>
            </a:r>
            <a:r>
              <a:rPr lang="en-US" dirty="0">
                <a:solidFill>
                  <a:prstClr val="black"/>
                </a:solidFill>
                <a:hlinkClick r:id="rId3"/>
              </a:rPr>
              <a:t>CMSnationaltrainingprogram.cms.gov</a:t>
            </a:r>
            <a:r>
              <a:rPr lang="en-US" dirty="0">
                <a:solidFill>
                  <a:prstClr val="black"/>
                </a:solidFill>
              </a:rPr>
              <a:t>. </a:t>
            </a:r>
            <a:r>
              <a:rPr lang="en-US" dirty="0"/>
              <a:t>The CMS National Training Program provides this information as a resource for our partners. </a:t>
            </a:r>
            <a:r>
              <a:rPr lang="en-US" dirty="0">
                <a:solidFill>
                  <a:prstClr val="black"/>
                </a:solidFill>
              </a:rPr>
              <a:t>This isn’t a legal document or intended for press purposes. The press can contact the CMS Press Office at </a:t>
            </a:r>
            <a:r>
              <a:rPr lang="en-US" u="sng" dirty="0">
                <a:solidFill>
                  <a:prstClr val="black"/>
                </a:solidFill>
                <a:hlinkClick r:id="rId4"/>
              </a:rPr>
              <a:t>press@cms.hhs.gov</a:t>
            </a:r>
            <a:r>
              <a:rPr lang="en-US" dirty="0">
                <a:solidFill>
                  <a:prstClr val="black"/>
                </a:solidFill>
              </a:rPr>
              <a:t>. Official Medicare Program legal guidance is contained in the relevant statutes, regulations, and rulings. </a:t>
            </a:r>
          </a:p>
          <a:p>
            <a:pPr defTabSz="993001">
              <a:spcBef>
                <a:spcPts val="651"/>
              </a:spcBef>
              <a:spcAft>
                <a:spcPts val="600"/>
              </a:spcAft>
              <a:defRPr/>
            </a:pPr>
            <a:r>
              <a:rPr lang="en-US" dirty="0">
                <a:solidFill>
                  <a:prstClr val="black"/>
                </a:solidFill>
              </a:rPr>
              <a:t>This communication was printed, published, or produced and disseminated at U.S. taxpayer expense. </a:t>
            </a:r>
            <a:endParaRPr lang="en-US" dirty="0"/>
          </a:p>
          <a:p>
            <a:pPr defTabSz="993001">
              <a:spcBef>
                <a:spcPts val="651"/>
              </a:spcBef>
              <a:spcAft>
                <a:spcPts val="600"/>
              </a:spcAft>
              <a:defRPr/>
            </a:pPr>
            <a:r>
              <a:rPr lang="en-US" dirty="0"/>
              <a:t>Health Insurance Marketplace® is a registered service mark of the U.S. Department of Health &amp; Human Services (HHS).</a:t>
            </a:r>
          </a:p>
          <a:p>
            <a:pPr>
              <a:spcBef>
                <a:spcPts val="663"/>
              </a:spcBef>
              <a:spcAft>
                <a:spcPts val="600"/>
              </a:spcAft>
              <a:defRPr/>
            </a:pPr>
            <a:endParaRPr lang="en-US" dirty="0">
              <a:solidFill>
                <a:prstClr val="black"/>
              </a:solidFill>
            </a:endParaRPr>
          </a:p>
          <a:p>
            <a:pPr>
              <a:spcAft>
                <a:spcPts val="600"/>
              </a:spcAft>
            </a:pPr>
            <a:endParaRPr lang="en-US" dirty="0"/>
          </a:p>
        </p:txBody>
      </p:sp>
    </p:spTree>
    <p:extLst>
      <p:ext uri="{BB962C8B-B14F-4D97-AF65-F5344CB8AC3E}">
        <p14:creationId xmlns:p14="http://schemas.microsoft.com/office/powerpoint/2010/main" val="582084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40003"/>
            <a:ext cx="5852160" cy="4661048"/>
          </a:xfrm>
        </p:spPr>
        <p:txBody>
          <a:bodyPr/>
          <a:lstStyle/>
          <a:p>
            <a:pPr defTabSz="966612">
              <a:spcAft>
                <a:spcPts val="600"/>
              </a:spcAft>
              <a:defRPr/>
            </a:pPr>
            <a:r>
              <a:rPr lang="en-US" b="1" dirty="0">
                <a:solidFill>
                  <a:prstClr val="black"/>
                </a:solidFill>
              </a:rPr>
              <a:t>Presenter Notes</a:t>
            </a:r>
          </a:p>
          <a:p>
            <a:pPr defTabSz="966612">
              <a:spcAft>
                <a:spcPts val="600"/>
              </a:spcAft>
              <a:defRPr/>
            </a:pPr>
            <a:r>
              <a:rPr lang="en-US" dirty="0">
                <a:solidFill>
                  <a:prstClr val="black"/>
                </a:solidFill>
              </a:rPr>
              <a:t>Certain members of your family may qualify for benefits based on your work. They include:</a:t>
            </a:r>
          </a:p>
          <a:p>
            <a:pPr marL="117470" indent="-117470" defTabSz="966612">
              <a:spcAft>
                <a:spcPts val="600"/>
              </a:spcAft>
              <a:buFont typeface="Wingdings" panose="05000000000000000000" pitchFamily="2" charset="2"/>
              <a:buChar char="§"/>
              <a:defRPr/>
            </a:pPr>
            <a:r>
              <a:rPr lang="en-US" dirty="0">
                <a:solidFill>
                  <a:prstClr val="black"/>
                </a:solidFill>
              </a:rPr>
              <a:t>Your spouse, if he or she is 62 or older </a:t>
            </a:r>
          </a:p>
          <a:p>
            <a:pPr marL="117470" indent="-117470" defTabSz="966612">
              <a:spcAft>
                <a:spcPts val="600"/>
              </a:spcAft>
              <a:buFont typeface="Wingdings" panose="05000000000000000000" pitchFamily="2" charset="2"/>
              <a:buChar char="§"/>
              <a:defRPr/>
            </a:pPr>
            <a:r>
              <a:rPr lang="en-US" dirty="0">
                <a:solidFill>
                  <a:prstClr val="black"/>
                </a:solidFill>
              </a:rPr>
              <a:t>Your spouse at any age, if he or she is caring for your child who is younger than 16 or disabled</a:t>
            </a:r>
          </a:p>
          <a:p>
            <a:pPr marL="117470" indent="-117470" defTabSz="966612">
              <a:spcAft>
                <a:spcPts val="600"/>
              </a:spcAft>
              <a:buFont typeface="Wingdings" panose="05000000000000000000" pitchFamily="2" charset="2"/>
              <a:buChar char="§"/>
              <a:defRPr/>
            </a:pPr>
            <a:r>
              <a:rPr lang="en-US" dirty="0">
                <a:solidFill>
                  <a:prstClr val="black"/>
                </a:solidFill>
              </a:rPr>
              <a:t>Your unmarried child, including an adopted child, or, in some cases, a stepchild or grandchild, who must be younger than 18 (or younger than 19 if still in high school) </a:t>
            </a:r>
          </a:p>
          <a:p>
            <a:pPr marL="117470" indent="-117470" defTabSz="966612">
              <a:spcAft>
                <a:spcPts val="600"/>
              </a:spcAft>
              <a:buFont typeface="Wingdings" panose="05000000000000000000" pitchFamily="2" charset="2"/>
              <a:buChar char="§"/>
              <a:defRPr/>
            </a:pPr>
            <a:r>
              <a:rPr lang="en-US" dirty="0">
                <a:solidFill>
                  <a:prstClr val="black"/>
                </a:solidFill>
              </a:rPr>
              <a:t>Your unmarried child, 18 or older, if he or she has a disability that started before 22 and meets the definition of disability for adults </a:t>
            </a:r>
          </a:p>
          <a:p>
            <a:pPr defTabSz="966612">
              <a:spcAft>
                <a:spcPts val="600"/>
              </a:spcAft>
              <a:defRPr/>
            </a:pPr>
            <a:r>
              <a:rPr lang="en-US" b="1" dirty="0">
                <a:solidFill>
                  <a:prstClr val="black"/>
                </a:solidFill>
              </a:rPr>
              <a:t>NOTE</a:t>
            </a:r>
            <a:r>
              <a:rPr lang="en-US" dirty="0">
                <a:solidFill>
                  <a:prstClr val="black"/>
                </a:solidFill>
              </a:rPr>
              <a:t>: In some situations, a divorced spouse may qualify for benefits based on your earnings, if he or she was married to you for at least 10 years, isn’t currently married, and is at least 62. The money paid to a divorced spouse doesn’t reduce your benefit or any benefits due to your current spouse or children.</a:t>
            </a:r>
          </a:p>
          <a:p>
            <a:pPr defTabSz="966612">
              <a:spcAft>
                <a:spcPts val="600"/>
              </a:spcAft>
              <a:defRPr/>
            </a:pPr>
            <a:endParaRPr lang="en-US" dirty="0">
              <a:solidFill>
                <a:prstClr val="black"/>
              </a:solidFill>
            </a:endParaRPr>
          </a:p>
        </p:txBody>
      </p:sp>
    </p:spTree>
    <p:extLst>
      <p:ext uri="{BB962C8B-B14F-4D97-AF65-F5344CB8AC3E}">
        <p14:creationId xmlns:p14="http://schemas.microsoft.com/office/powerpoint/2010/main" val="2824538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900487"/>
            <a:ext cx="5852160" cy="4500563"/>
          </a:xfrm>
        </p:spPr>
        <p:txBody>
          <a:bodyPr/>
          <a:lstStyle/>
          <a:p>
            <a:pPr defTabSz="966612">
              <a:spcAft>
                <a:spcPts val="600"/>
              </a:spcAft>
              <a:defRPr/>
            </a:pPr>
            <a:r>
              <a:rPr lang="en-US" b="1" dirty="0">
                <a:solidFill>
                  <a:prstClr val="black"/>
                </a:solidFill>
              </a:rPr>
              <a:t>Presenter Notes</a:t>
            </a:r>
          </a:p>
          <a:p>
            <a:pPr defTabSz="966612">
              <a:spcAft>
                <a:spcPts val="600"/>
              </a:spcAft>
              <a:defRPr/>
            </a:pPr>
            <a:r>
              <a:rPr lang="en-US" dirty="0">
                <a:solidFill>
                  <a:prstClr val="black"/>
                </a:solidFill>
              </a:rPr>
              <a:t>In general, to get disability benefits, you must meet 2 different earnings tests. </a:t>
            </a:r>
          </a:p>
          <a:p>
            <a:pPr marL="179562" indent="-179562" defTabSz="966612">
              <a:spcAft>
                <a:spcPts val="600"/>
              </a:spcAft>
              <a:buFont typeface="+mj-lt"/>
              <a:buAutoNum type="arabicPeriod"/>
              <a:defRPr/>
            </a:pPr>
            <a:r>
              <a:rPr lang="en-US" dirty="0">
                <a:solidFill>
                  <a:prstClr val="black"/>
                </a:solidFill>
              </a:rPr>
              <a:t>A “recent work” test based on your age at the time you became disabled</a:t>
            </a:r>
          </a:p>
          <a:p>
            <a:pPr marL="179562" indent="-179562" defTabSz="966612">
              <a:spcAft>
                <a:spcPts val="600"/>
              </a:spcAft>
              <a:buFont typeface="+mj-lt"/>
              <a:buAutoNum type="arabicPeriod"/>
              <a:defRPr/>
            </a:pPr>
            <a:r>
              <a:rPr lang="en-US" dirty="0">
                <a:solidFill>
                  <a:prstClr val="black"/>
                </a:solidFill>
              </a:rPr>
              <a:t>A “duration of work” test to show that you worked long enough under Social Security</a:t>
            </a:r>
          </a:p>
          <a:p>
            <a:pPr defTabSz="966612">
              <a:spcAft>
                <a:spcPts val="600"/>
              </a:spcAft>
              <a:defRPr/>
            </a:pPr>
            <a:r>
              <a:rPr lang="en-US" dirty="0">
                <a:solidFill>
                  <a:prstClr val="black"/>
                </a:solidFill>
              </a:rPr>
              <a:t>Certain workers who are blind only have to meet the “duration of work” test. </a:t>
            </a:r>
          </a:p>
          <a:p>
            <a:pPr defTabSz="966612">
              <a:spcAft>
                <a:spcPts val="600"/>
              </a:spcAft>
              <a:defRPr/>
            </a:pPr>
            <a:r>
              <a:rPr lang="en-US" dirty="0">
                <a:solidFill>
                  <a:prstClr val="black"/>
                </a:solidFill>
              </a:rPr>
              <a:t>Your Social Security work credits (also called quarters of coverage) are based on your earnings and determine if you qualify for SSDI. In 2023, you get one credit for each $1,640 of earnings (changes yearly), up to the maximum of 4 credits per year. </a:t>
            </a:r>
          </a:p>
          <a:p>
            <a:pPr defTabSz="966612">
              <a:spcAft>
                <a:spcPts val="600"/>
              </a:spcAft>
              <a:defRPr/>
            </a:pPr>
            <a:r>
              <a:rPr lang="en-US" dirty="0">
                <a:solidFill>
                  <a:prstClr val="black"/>
                </a:solidFill>
              </a:rPr>
              <a:t>For more information, visit </a:t>
            </a:r>
            <a:r>
              <a:rPr lang="en-US" dirty="0">
                <a:solidFill>
                  <a:prstClr val="black"/>
                </a:solidFill>
                <a:hlinkClick r:id="rId3"/>
              </a:rPr>
              <a:t>SSA.gov/pubs/EN-05-10072.pdf</a:t>
            </a:r>
            <a:r>
              <a:rPr lang="en-US" dirty="0">
                <a:solidFill>
                  <a:prstClr val="black"/>
                </a:solidFill>
              </a:rPr>
              <a:t>. </a:t>
            </a:r>
          </a:p>
          <a:p>
            <a:pPr>
              <a:spcAft>
                <a:spcPts val="600"/>
              </a:spcAft>
            </a:pPr>
            <a:endParaRPr lang="en-US" dirty="0"/>
          </a:p>
        </p:txBody>
      </p:sp>
    </p:spTree>
    <p:extLst>
      <p:ext uri="{BB962C8B-B14F-4D97-AF65-F5344CB8AC3E}">
        <p14:creationId xmlns:p14="http://schemas.microsoft.com/office/powerpoint/2010/main" val="3962472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06510"/>
            <a:ext cx="5852160" cy="4694541"/>
          </a:xfrm>
        </p:spPr>
        <p:txBody>
          <a:bodyPr/>
          <a:lstStyle/>
          <a:p>
            <a:pPr defTabSz="966612">
              <a:spcAft>
                <a:spcPts val="600"/>
              </a:spcAft>
              <a:defRPr/>
            </a:pPr>
            <a:r>
              <a:rPr lang="en-US" b="1" dirty="0">
                <a:solidFill>
                  <a:prstClr val="black"/>
                </a:solidFill>
              </a:rPr>
              <a:t>Presenter Notes</a:t>
            </a:r>
          </a:p>
          <a:p>
            <a:pPr defTabSz="966612">
              <a:spcAft>
                <a:spcPts val="600"/>
              </a:spcAft>
              <a:defRPr/>
            </a:pPr>
            <a:r>
              <a:rPr lang="en-US" dirty="0">
                <a:solidFill>
                  <a:prstClr val="black"/>
                </a:solidFill>
              </a:rPr>
              <a:t>This table shows the rules for how much work you need for the “recent work” test based on your age when your disability began. </a:t>
            </a:r>
          </a:p>
          <a:p>
            <a:pPr marL="125861" lvl="1" indent="-125861" defTabSz="966612">
              <a:spcAft>
                <a:spcPts val="600"/>
              </a:spcAft>
              <a:buFont typeface="Wingdings" panose="05000000000000000000" pitchFamily="2" charset="2"/>
              <a:buChar char="§"/>
              <a:defRPr/>
            </a:pPr>
            <a:r>
              <a:rPr lang="en-US" dirty="0">
                <a:solidFill>
                  <a:prstClr val="black"/>
                </a:solidFill>
              </a:rPr>
              <a:t>If you became disabled before 24, you generally need 1 ½ years of work (6 credits) in the 3 years before you became disabled.</a:t>
            </a:r>
          </a:p>
          <a:p>
            <a:pPr marL="125861" lvl="1" indent="-125861" defTabSz="966612">
              <a:spcAft>
                <a:spcPts val="600"/>
              </a:spcAft>
              <a:buFont typeface="Wingdings" panose="05000000000000000000" pitchFamily="2" charset="2"/>
              <a:buChar char="§"/>
              <a:defRPr/>
            </a:pPr>
            <a:r>
              <a:rPr lang="en-US" dirty="0">
                <a:solidFill>
                  <a:prstClr val="black"/>
                </a:solidFill>
              </a:rPr>
              <a:t>If you became disabled between 24–31, you generally need work credits for half of the time between 21 and the age you became disabled. For example, if you became disabled at 27, then you would need 3 years of work out of the 6-year period (from 21–27).</a:t>
            </a:r>
          </a:p>
          <a:p>
            <a:pPr marL="125861" lvl="1" indent="-125861" defTabSz="966612">
              <a:spcAft>
                <a:spcPts val="600"/>
              </a:spcAft>
              <a:buFont typeface="Wingdings" panose="05000000000000000000" pitchFamily="2" charset="2"/>
              <a:buChar char="§"/>
              <a:defRPr/>
            </a:pPr>
            <a:r>
              <a:rPr lang="en-US" dirty="0">
                <a:solidFill>
                  <a:prstClr val="black"/>
                </a:solidFill>
              </a:rPr>
              <a:t>If you were 31 or older when you became disabled, you must have at least 20 credits in the 10 years immediately before you became disabled.</a:t>
            </a:r>
          </a:p>
          <a:p>
            <a:pPr>
              <a:spcAft>
                <a:spcPts val="600"/>
              </a:spcAft>
            </a:pPr>
            <a:endParaRPr lang="en-US" dirty="0"/>
          </a:p>
        </p:txBody>
      </p:sp>
    </p:spTree>
    <p:extLst>
      <p:ext uri="{BB962C8B-B14F-4D97-AF65-F5344CB8AC3E}">
        <p14:creationId xmlns:p14="http://schemas.microsoft.com/office/powerpoint/2010/main" val="1412020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06510"/>
            <a:ext cx="5852160" cy="4694541"/>
          </a:xfrm>
        </p:spPr>
        <p:txBody>
          <a:bodyPr/>
          <a:lstStyle/>
          <a:p>
            <a:pPr defTabSz="966612">
              <a:spcAft>
                <a:spcPts val="600"/>
              </a:spcAft>
              <a:defRPr/>
            </a:pPr>
            <a:r>
              <a:rPr lang="en-US" b="1" dirty="0">
                <a:solidFill>
                  <a:prstClr val="black"/>
                </a:solidFill>
              </a:rPr>
              <a:t>Presenter Notes</a:t>
            </a:r>
          </a:p>
          <a:p>
            <a:pPr defTabSz="966612">
              <a:spcAft>
                <a:spcPts val="600"/>
              </a:spcAft>
              <a:defRPr/>
            </a:pPr>
            <a:r>
              <a:rPr lang="en-US" dirty="0">
                <a:solidFill>
                  <a:prstClr val="black"/>
                </a:solidFill>
              </a:rPr>
              <a:t>This table shows examples of how much work you need to meet the “duration of work” test if you become disabled at various ages. For the “duration of work” test, your work doesn’t have to fall within a certain time period. Certain workers who are blind only have to meet the “duration of work” test. </a:t>
            </a:r>
          </a:p>
        </p:txBody>
      </p:sp>
    </p:spTree>
    <p:extLst>
      <p:ext uri="{BB962C8B-B14F-4D97-AF65-F5344CB8AC3E}">
        <p14:creationId xmlns:p14="http://schemas.microsoft.com/office/powerpoint/2010/main" val="2639193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28838"/>
            <a:ext cx="5852160" cy="4672212"/>
          </a:xfrm>
        </p:spPr>
        <p:txBody>
          <a:bodyPr/>
          <a:lstStyle/>
          <a:p>
            <a:pPr defTabSz="966612">
              <a:spcAft>
                <a:spcPts val="600"/>
              </a:spcAft>
              <a:defRPr/>
            </a:pPr>
            <a:r>
              <a:rPr lang="en-US" b="1" dirty="0">
                <a:solidFill>
                  <a:prstClr val="black"/>
                </a:solidFill>
              </a:rPr>
              <a:t>Presenter Notes</a:t>
            </a:r>
          </a:p>
          <a:p>
            <a:pPr defTabSz="966612">
              <a:spcAft>
                <a:spcPts val="600"/>
              </a:spcAft>
              <a:defRPr/>
            </a:pPr>
            <a:r>
              <a:rPr lang="en-US" dirty="0">
                <a:solidFill>
                  <a:prstClr val="black"/>
                </a:solidFill>
              </a:rPr>
              <a:t>In most cases, there’s a waiting period of 5 full calendar months from the time your disability started until your SSDI benefits can begin. Once your application is approved, you’ll get your first Social Security benefit starting on the 6</a:t>
            </a:r>
            <a:r>
              <a:rPr lang="en-US" baseline="30000" dirty="0">
                <a:solidFill>
                  <a:prstClr val="black"/>
                </a:solidFill>
              </a:rPr>
              <a:t>th</a:t>
            </a:r>
            <a:r>
              <a:rPr lang="en-US" dirty="0">
                <a:solidFill>
                  <a:prstClr val="black"/>
                </a:solidFill>
              </a:rPr>
              <a:t> full month after the date your disability began. For example:</a:t>
            </a:r>
          </a:p>
          <a:p>
            <a:pPr marL="125861" indent="-125861" defTabSz="966612">
              <a:spcAft>
                <a:spcPts val="600"/>
              </a:spcAft>
              <a:buFont typeface="Wingdings" panose="05000000000000000000" pitchFamily="2" charset="2"/>
              <a:buChar char="§"/>
              <a:defRPr/>
            </a:pPr>
            <a:r>
              <a:rPr lang="en-US" dirty="0">
                <a:solidFill>
                  <a:prstClr val="black"/>
                </a:solidFill>
              </a:rPr>
              <a:t>If Social Security decides your disability began on January 15, your first disability benefit would be paid for the month of July. </a:t>
            </a:r>
          </a:p>
          <a:p>
            <a:pPr marL="125861" indent="-125861" defTabSz="966612">
              <a:spcAft>
                <a:spcPts val="600"/>
              </a:spcAft>
              <a:buFont typeface="Wingdings" panose="05000000000000000000" pitchFamily="2" charset="2"/>
              <a:buChar char="§"/>
              <a:defRPr/>
            </a:pPr>
            <a:r>
              <a:rPr lang="en-US" dirty="0">
                <a:solidFill>
                  <a:prstClr val="black"/>
                </a:solidFill>
              </a:rPr>
              <a:t>Social Security benefits are paid in the month after the month in which the benefit is due, so you would get your July benefit check in August. </a:t>
            </a:r>
          </a:p>
          <a:p>
            <a:pPr defTabSz="966612">
              <a:spcAft>
                <a:spcPts val="600"/>
              </a:spcAft>
              <a:defRPr/>
            </a:pPr>
            <a:r>
              <a:rPr lang="en-US" dirty="0">
                <a:solidFill>
                  <a:prstClr val="black"/>
                </a:solidFill>
              </a:rPr>
              <a:t>The 5-month waiting period for cash benefits doesn’t apply to people who get childhood disability benefits, or to some people who were previously entitled to disability benefits (in the past 5 years).</a:t>
            </a:r>
          </a:p>
          <a:p>
            <a:pPr defTabSz="966612">
              <a:spcAft>
                <a:spcPts val="600"/>
              </a:spcAft>
              <a:defRPr/>
            </a:pPr>
            <a:endParaRPr lang="en-US" dirty="0">
              <a:solidFill>
                <a:prstClr val="black"/>
              </a:solidFill>
            </a:endParaRPr>
          </a:p>
        </p:txBody>
      </p:sp>
    </p:spTree>
    <p:extLst>
      <p:ext uri="{BB962C8B-B14F-4D97-AF65-F5344CB8AC3E}">
        <p14:creationId xmlns:p14="http://schemas.microsoft.com/office/powerpoint/2010/main" val="25296446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01599" y="3757507"/>
            <a:ext cx="7101840" cy="5700818"/>
          </a:xfrm>
        </p:spPr>
        <p:txBody>
          <a:bodyPr/>
          <a:lstStyle/>
          <a:p>
            <a:pPr defTabSz="966612">
              <a:spcAft>
                <a:spcPts val="600"/>
              </a:spcAft>
              <a:defRPr/>
            </a:pPr>
            <a:r>
              <a:rPr lang="en-US" sz="1100" b="1" dirty="0">
                <a:solidFill>
                  <a:prstClr val="black"/>
                </a:solidFill>
              </a:rPr>
              <a:t>Presenter Notes</a:t>
            </a:r>
          </a:p>
          <a:p>
            <a:pPr defTabSz="966612">
              <a:spcAft>
                <a:spcPts val="600"/>
              </a:spcAft>
              <a:defRPr/>
            </a:pPr>
            <a:r>
              <a:rPr lang="en-US" sz="1100" dirty="0">
                <a:solidFill>
                  <a:prstClr val="black"/>
                </a:solidFill>
              </a:rPr>
              <a:t>SSI is a federal program that provides monthly payments to people who have limited income and few resources. </a:t>
            </a:r>
          </a:p>
          <a:p>
            <a:pPr defTabSz="966612">
              <a:spcAft>
                <a:spcPts val="600"/>
              </a:spcAft>
              <a:defRPr/>
            </a:pPr>
            <a:r>
              <a:rPr lang="en-US" sz="1100" dirty="0">
                <a:solidFill>
                  <a:prstClr val="black"/>
                </a:solidFill>
              </a:rPr>
              <a:t>To get SSI, you must be:</a:t>
            </a:r>
          </a:p>
          <a:p>
            <a:pPr marL="125861" indent="-125861" defTabSz="966612">
              <a:spcAft>
                <a:spcPts val="600"/>
              </a:spcAft>
              <a:buFont typeface="Wingdings" panose="05000000000000000000" pitchFamily="2" charset="2"/>
              <a:buChar char="§"/>
              <a:defRPr/>
            </a:pPr>
            <a:r>
              <a:rPr lang="en-US" sz="1100" dirty="0">
                <a:solidFill>
                  <a:prstClr val="black"/>
                </a:solidFill>
              </a:rPr>
              <a:t>65 or older, </a:t>
            </a:r>
          </a:p>
          <a:p>
            <a:pPr marL="125861" indent="-125861" defTabSz="966612">
              <a:spcAft>
                <a:spcPts val="600"/>
              </a:spcAft>
              <a:buFont typeface="Wingdings" panose="05000000000000000000" pitchFamily="2" charset="2"/>
              <a:buChar char="§"/>
              <a:defRPr/>
            </a:pPr>
            <a:r>
              <a:rPr lang="en-US" sz="1100" dirty="0">
                <a:solidFill>
                  <a:prstClr val="black"/>
                </a:solidFill>
              </a:rPr>
              <a:t>Totally or partially blind, or</a:t>
            </a:r>
          </a:p>
          <a:p>
            <a:pPr marL="125861" indent="-125861" defTabSz="966612">
              <a:spcAft>
                <a:spcPts val="600"/>
              </a:spcAft>
              <a:buFont typeface="Wingdings" panose="05000000000000000000" pitchFamily="2" charset="2"/>
              <a:buChar char="§"/>
              <a:defRPr/>
            </a:pPr>
            <a:r>
              <a:rPr lang="en-US" sz="1100" dirty="0">
                <a:solidFill>
                  <a:prstClr val="black"/>
                </a:solidFill>
              </a:rPr>
              <a:t>A disabled adult with a medical condition that keeps you from working, or disabled child under 18, with a physical or mental impairment (or combination) that results in marked or severe limitation in functioning. In other cases the condition is expected to last at least one year or result in death.</a:t>
            </a:r>
          </a:p>
          <a:p>
            <a:pPr defTabSz="966612">
              <a:spcAft>
                <a:spcPts val="600"/>
              </a:spcAft>
              <a:defRPr/>
            </a:pPr>
            <a:r>
              <a:rPr lang="en-US" sz="1100" dirty="0">
                <a:solidFill>
                  <a:prstClr val="black"/>
                </a:solidFill>
              </a:rPr>
              <a:t>The rules for children differ. For more information, visit </a:t>
            </a:r>
            <a:r>
              <a:rPr lang="en-US" sz="1100" dirty="0">
                <a:solidFill>
                  <a:prstClr val="black"/>
                </a:solidFill>
                <a:hlinkClick r:id="rId3"/>
              </a:rPr>
              <a:t>SSA.gov/pubs/EN-05-10026.pdf</a:t>
            </a:r>
            <a:r>
              <a:rPr lang="en-US" sz="1100" dirty="0">
                <a:solidFill>
                  <a:prstClr val="black"/>
                </a:solidFill>
              </a:rPr>
              <a:t>. </a:t>
            </a:r>
          </a:p>
          <a:p>
            <a:pPr defTabSz="966612">
              <a:spcAft>
                <a:spcPts val="600"/>
              </a:spcAft>
              <a:defRPr/>
            </a:pPr>
            <a:r>
              <a:rPr lang="en-US" sz="1100" dirty="0">
                <a:solidFill>
                  <a:prstClr val="black"/>
                </a:solidFill>
              </a:rPr>
              <a:t>Social Security manages the SSI program—determines who’s eligible, pays benefits, and keeps a record of recipients. Even though Social Security manages the SSI program, Social Security taxes don’t pay for it. U.S. Treasury general funds pay for SSI. </a:t>
            </a:r>
          </a:p>
          <a:p>
            <a:pPr defTabSz="966612">
              <a:spcAft>
                <a:spcPts val="600"/>
              </a:spcAft>
              <a:defRPr/>
            </a:pPr>
            <a:r>
              <a:rPr lang="en-US" sz="1100" dirty="0">
                <a:solidFill>
                  <a:prstClr val="black"/>
                </a:solidFill>
              </a:rPr>
              <a:t>The basic SSI amount is the same nationwide. However, many states add money to the basic benefit. The monthly maximum federal amounts for 2023 are $914 for an eligible person and $1,371 for an eligible person with an eligible spouse. The monthly amount is reduced by subtracting monthly countable income. </a:t>
            </a:r>
          </a:p>
          <a:p>
            <a:pPr defTabSz="966612">
              <a:spcAft>
                <a:spcPts val="600"/>
              </a:spcAft>
              <a:defRPr/>
            </a:pPr>
            <a:r>
              <a:rPr lang="en-US" sz="1100" dirty="0">
                <a:solidFill>
                  <a:prstClr val="black"/>
                </a:solidFill>
              </a:rPr>
              <a:t>Income is anything you get during a calendar month. You use it to meet your needs for food or shelter. It may be in cash or in-kind. In-kind income isn’t cash; it’s food or shelter, or something you can use to get food or shelter. </a:t>
            </a:r>
          </a:p>
          <a:p>
            <a:pPr defTabSz="966612">
              <a:spcAft>
                <a:spcPts val="600"/>
              </a:spcAft>
              <a:defRPr/>
            </a:pPr>
            <a:r>
              <a:rPr lang="en-US" sz="1100" dirty="0">
                <a:solidFill>
                  <a:prstClr val="black"/>
                </a:solidFill>
              </a:rPr>
              <a:t>Countable income is the amount left over after:</a:t>
            </a:r>
          </a:p>
          <a:p>
            <a:pPr marL="125861" indent="-125861" defTabSz="966612">
              <a:spcAft>
                <a:spcPts val="600"/>
              </a:spcAft>
              <a:buFont typeface="Wingdings" panose="05000000000000000000" pitchFamily="2" charset="2"/>
              <a:buChar char="§"/>
              <a:defRPr/>
            </a:pPr>
            <a:r>
              <a:rPr lang="en-US" sz="1100" dirty="0">
                <a:solidFill>
                  <a:prstClr val="black"/>
                </a:solidFill>
              </a:rPr>
              <a:t>Eliminating all items that aren’t income, and</a:t>
            </a:r>
          </a:p>
          <a:p>
            <a:pPr marL="125861" indent="-125861" defTabSz="966612">
              <a:spcAft>
                <a:spcPts val="600"/>
              </a:spcAft>
              <a:buFont typeface="Wingdings" panose="05000000000000000000" pitchFamily="2" charset="2"/>
              <a:buChar char="§"/>
              <a:defRPr/>
            </a:pPr>
            <a:r>
              <a:rPr lang="en-US" sz="1100" dirty="0">
                <a:solidFill>
                  <a:prstClr val="black"/>
                </a:solidFill>
              </a:rPr>
              <a:t>Applying all appropriate exclusions to the items that are income.</a:t>
            </a:r>
          </a:p>
          <a:p>
            <a:pPr defTabSz="966612">
              <a:spcAft>
                <a:spcPts val="600"/>
              </a:spcAft>
              <a:defRPr/>
            </a:pPr>
            <a:r>
              <a:rPr lang="en-US" sz="1100" dirty="0">
                <a:solidFill>
                  <a:prstClr val="black"/>
                </a:solidFill>
              </a:rPr>
              <a:t>Countable income is determined on a calendar month basis. Social Security will subtract countable income from the maximum federal benefit to determine your eligibility and compute your monthly payment amount.</a:t>
            </a:r>
          </a:p>
          <a:p>
            <a:pPr defTabSz="966612">
              <a:spcAft>
                <a:spcPts val="600"/>
              </a:spcAft>
              <a:defRPr/>
            </a:pPr>
            <a:r>
              <a:rPr lang="en-US" sz="1100" b="1" dirty="0">
                <a:solidFill>
                  <a:prstClr val="black"/>
                </a:solidFill>
              </a:rPr>
              <a:t>Source</a:t>
            </a:r>
            <a:r>
              <a:rPr lang="en-US" sz="1100" dirty="0">
                <a:solidFill>
                  <a:prstClr val="black"/>
                </a:solidFill>
              </a:rPr>
              <a:t>: </a:t>
            </a:r>
          </a:p>
          <a:p>
            <a:pPr marL="114300" indent="-114300" defTabSz="966612">
              <a:spcAft>
                <a:spcPts val="600"/>
              </a:spcAft>
              <a:buFont typeface="Wingdings" panose="05000000000000000000" pitchFamily="2" charset="2"/>
              <a:buChar char="§"/>
              <a:defRPr/>
            </a:pPr>
            <a:r>
              <a:rPr lang="en-US" sz="1100" dirty="0">
                <a:solidFill>
                  <a:prstClr val="black"/>
                </a:solidFill>
                <a:hlinkClick r:id="rId4"/>
              </a:rPr>
              <a:t>SSA.gov/pubs/EN-05-11069.pdf</a:t>
            </a:r>
            <a:r>
              <a:rPr lang="en-US" sz="1100" dirty="0">
                <a:solidFill>
                  <a:prstClr val="black"/>
                </a:solidFill>
              </a:rPr>
              <a:t> </a:t>
            </a:r>
          </a:p>
          <a:p>
            <a:pPr marL="114300" indent="-114300" defTabSz="966612">
              <a:spcAft>
                <a:spcPts val="600"/>
              </a:spcAft>
              <a:buFont typeface="Wingdings" panose="05000000000000000000" pitchFamily="2" charset="2"/>
              <a:buChar char="§"/>
              <a:defRPr/>
            </a:pPr>
            <a:r>
              <a:rPr lang="en-US" sz="1100" dirty="0">
                <a:solidFill>
                  <a:prstClr val="black"/>
                </a:solidFill>
                <a:hlinkClick r:id="rId5"/>
              </a:rPr>
              <a:t>SSA.gov/</a:t>
            </a:r>
            <a:r>
              <a:rPr lang="en-US" sz="1100" dirty="0" err="1">
                <a:solidFill>
                  <a:prstClr val="black"/>
                </a:solidFill>
                <a:hlinkClick r:id="rId5"/>
              </a:rPr>
              <a:t>oact</a:t>
            </a:r>
            <a:r>
              <a:rPr lang="en-US" sz="1100" dirty="0">
                <a:solidFill>
                  <a:prstClr val="black"/>
                </a:solidFill>
                <a:hlinkClick r:id="rId5"/>
              </a:rPr>
              <a:t>/cola/SSI.html</a:t>
            </a:r>
            <a:endParaRPr lang="en-US" sz="1100" dirty="0">
              <a:solidFill>
                <a:prstClr val="black"/>
              </a:solidFill>
            </a:endParaRPr>
          </a:p>
        </p:txBody>
      </p:sp>
    </p:spTree>
    <p:extLst>
      <p:ext uri="{BB962C8B-B14F-4D97-AF65-F5344CB8AC3E}">
        <p14:creationId xmlns:p14="http://schemas.microsoft.com/office/powerpoint/2010/main" val="20664121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40003"/>
            <a:ext cx="5852160" cy="4661048"/>
          </a:xfrm>
        </p:spPr>
        <p:txBody>
          <a:bodyPr/>
          <a:lstStyle/>
          <a:p>
            <a:pPr defTabSz="966612">
              <a:spcBef>
                <a:spcPts val="600"/>
              </a:spcBef>
              <a:defRPr/>
            </a:pPr>
            <a:r>
              <a:rPr lang="en-US" b="1" dirty="0">
                <a:solidFill>
                  <a:prstClr val="black"/>
                </a:solidFill>
              </a:rPr>
              <a:t>Presenter Notes</a:t>
            </a:r>
          </a:p>
          <a:p>
            <a:pPr defTabSz="966612">
              <a:spcBef>
                <a:spcPts val="600"/>
              </a:spcBef>
              <a:defRPr/>
            </a:pPr>
            <a:r>
              <a:rPr lang="en-US" dirty="0">
                <a:solidFill>
                  <a:prstClr val="black"/>
                </a:solidFill>
              </a:rPr>
              <a:t>Your income and resources help Social Security determine if you qualify for benefits. The money you earn, like Social Security benefits, pensions, and the value of the items you get from someone else (like food and shelter) count as income. In 2023, if you have less than $2,000 in resources for an individual, or less than $3,000 for a married couple living together, you may be able to get SSI.</a:t>
            </a:r>
          </a:p>
          <a:p>
            <a:pPr defTabSz="966612">
              <a:spcBef>
                <a:spcPts val="600"/>
              </a:spcBef>
              <a:defRPr/>
            </a:pPr>
            <a:r>
              <a:rPr lang="en-US" dirty="0">
                <a:solidFill>
                  <a:prstClr val="black"/>
                </a:solidFill>
              </a:rPr>
              <a:t>You must be a U.S. citizen living in one of the 50 states, District of Columbia, or the Northern Mariana Islands to get SSI. If you aren’t a U.S. citizen, but you lawfully reside in the U.S., you may still be able to get SSI. </a:t>
            </a:r>
          </a:p>
          <a:p>
            <a:pPr>
              <a:spcBef>
                <a:spcPts val="600"/>
              </a:spcBef>
              <a:defRPr/>
            </a:pPr>
            <a:r>
              <a:rPr lang="en-US" b="1" dirty="0">
                <a:solidFill>
                  <a:prstClr val="black"/>
                </a:solidFill>
              </a:rPr>
              <a:t>Source</a:t>
            </a:r>
            <a:r>
              <a:rPr lang="en-US" dirty="0">
                <a:solidFill>
                  <a:prstClr val="black"/>
                </a:solidFill>
              </a:rPr>
              <a:t>: </a:t>
            </a:r>
            <a:r>
              <a:rPr lang="en-US" dirty="0">
                <a:solidFill>
                  <a:prstClr val="black"/>
                </a:solidFill>
                <a:hlinkClick r:id="rId3"/>
              </a:rPr>
              <a:t>SSA.gov/ssi/text-general-ussi.htm</a:t>
            </a:r>
            <a:r>
              <a:rPr lang="en-US" dirty="0">
                <a:solidFill>
                  <a:prstClr val="black"/>
                </a:solidFill>
              </a:rPr>
              <a:t> </a:t>
            </a:r>
          </a:p>
        </p:txBody>
      </p:sp>
    </p:spTree>
    <p:extLst>
      <p:ext uri="{BB962C8B-B14F-4D97-AF65-F5344CB8AC3E}">
        <p14:creationId xmlns:p14="http://schemas.microsoft.com/office/powerpoint/2010/main" val="10948384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06510"/>
            <a:ext cx="5852160" cy="4694541"/>
          </a:xfrm>
        </p:spPr>
        <p:txBody>
          <a:bodyPr/>
          <a:lstStyle/>
          <a:p>
            <a:pPr defTabSz="966612">
              <a:spcBef>
                <a:spcPts val="600"/>
              </a:spcBef>
              <a:defRPr/>
            </a:pPr>
            <a:r>
              <a:rPr lang="en-US" b="1" dirty="0">
                <a:solidFill>
                  <a:prstClr val="black"/>
                </a:solidFill>
              </a:rPr>
              <a:t>Presenter Notes</a:t>
            </a:r>
          </a:p>
          <a:p>
            <a:pPr defTabSz="966612">
              <a:spcBef>
                <a:spcPts val="600"/>
              </a:spcBef>
              <a:defRPr/>
            </a:pPr>
            <a:r>
              <a:rPr lang="en-US" dirty="0">
                <a:solidFill>
                  <a:prstClr val="black"/>
                </a:solidFill>
              </a:rPr>
              <a:t>In most states, if you get SSI, you may be automatically eligible for Medicaid; an SSI application is also an application for Medicaid. In other states, you must apply for and establish your eligibility for Medicaid with another agency. In these states, Social Security will direct you to the office where you can apply for Medicaid.</a:t>
            </a:r>
          </a:p>
          <a:p>
            <a:pPr defTabSz="966612">
              <a:spcBef>
                <a:spcPts val="600"/>
              </a:spcBef>
              <a:defRPr/>
            </a:pPr>
            <a:r>
              <a:rPr lang="en-US" dirty="0">
                <a:solidFill>
                  <a:prstClr val="black"/>
                </a:solidFill>
              </a:rPr>
              <a:t>For more information, visit</a:t>
            </a:r>
            <a:r>
              <a:rPr lang="en-US" b="1" dirty="0">
                <a:solidFill>
                  <a:prstClr val="black"/>
                </a:solidFill>
              </a:rPr>
              <a:t> </a:t>
            </a:r>
            <a:r>
              <a:rPr lang="en-US" dirty="0">
                <a:solidFill>
                  <a:prstClr val="black"/>
                </a:solidFill>
                <a:hlinkClick r:id="rId3"/>
              </a:rPr>
              <a:t>SSA.gov/</a:t>
            </a:r>
            <a:r>
              <a:rPr lang="en-US" dirty="0" err="1">
                <a:solidFill>
                  <a:prstClr val="black"/>
                </a:solidFill>
                <a:hlinkClick r:id="rId3"/>
              </a:rPr>
              <a:t>ssi</a:t>
            </a:r>
            <a:r>
              <a:rPr lang="en-US" dirty="0">
                <a:solidFill>
                  <a:prstClr val="black"/>
                </a:solidFill>
                <a:hlinkClick r:id="rId3"/>
              </a:rPr>
              <a:t>/text-other-ussi.htm</a:t>
            </a:r>
            <a:r>
              <a:rPr lang="en-US" dirty="0">
                <a:solidFill>
                  <a:prstClr val="black"/>
                </a:solidFill>
              </a:rPr>
              <a:t>.</a:t>
            </a:r>
            <a:endParaRPr lang="en-US" b="1" dirty="0">
              <a:solidFill>
                <a:prstClr val="black"/>
              </a:solidFill>
            </a:endParaRPr>
          </a:p>
          <a:p>
            <a:pPr defTabSz="966612">
              <a:spcBef>
                <a:spcPts val="600"/>
              </a:spcBef>
              <a:defRPr/>
            </a:pPr>
            <a:endParaRPr lang="en-US" b="1" dirty="0">
              <a:solidFill>
                <a:prstClr val="black"/>
              </a:solidFill>
            </a:endParaRPr>
          </a:p>
        </p:txBody>
      </p:sp>
    </p:spTree>
    <p:extLst>
      <p:ext uri="{BB962C8B-B14F-4D97-AF65-F5344CB8AC3E}">
        <p14:creationId xmlns:p14="http://schemas.microsoft.com/office/powerpoint/2010/main" val="4069941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06510"/>
            <a:ext cx="5852160" cy="4694541"/>
          </a:xfrm>
        </p:spPr>
        <p:txBody>
          <a:bodyPr/>
          <a:lstStyle/>
          <a:p>
            <a:pPr defTabSz="966612">
              <a:spcAft>
                <a:spcPts val="600"/>
              </a:spcAft>
              <a:defRPr/>
            </a:pPr>
            <a:r>
              <a:rPr lang="en-US" b="1" dirty="0">
                <a:solidFill>
                  <a:prstClr val="black"/>
                </a:solidFill>
              </a:rPr>
              <a:t>Presenter Notes</a:t>
            </a:r>
          </a:p>
          <a:p>
            <a:pPr defTabSz="966612">
              <a:spcAft>
                <a:spcPts val="600"/>
              </a:spcAft>
              <a:defRPr/>
            </a:pPr>
            <a:r>
              <a:rPr lang="en-US" dirty="0">
                <a:solidFill>
                  <a:prstClr val="black"/>
                </a:solidFill>
              </a:rPr>
              <a:t>You should apply for disability benefits as soon as you become disabled. Social Security may be able to process your application faster if you provide:</a:t>
            </a:r>
          </a:p>
          <a:p>
            <a:pPr marL="125861" indent="-125861" defTabSz="966612">
              <a:spcAft>
                <a:spcPts val="600"/>
              </a:spcAft>
              <a:buFont typeface="Wingdings" panose="05000000000000000000" pitchFamily="2" charset="2"/>
              <a:buChar char="§"/>
              <a:defRPr/>
            </a:pPr>
            <a:r>
              <a:rPr lang="en-US" dirty="0">
                <a:solidFill>
                  <a:prstClr val="black"/>
                </a:solidFill>
              </a:rPr>
              <a:t>Social Security Number(s) for you and your dependents</a:t>
            </a:r>
          </a:p>
          <a:p>
            <a:pPr marL="125861" indent="-125861" defTabSz="966612">
              <a:spcAft>
                <a:spcPts val="600"/>
              </a:spcAft>
              <a:buFont typeface="Wingdings" panose="05000000000000000000" pitchFamily="2" charset="2"/>
              <a:buChar char="§"/>
              <a:defRPr/>
            </a:pPr>
            <a:r>
              <a:rPr lang="en-US" dirty="0">
                <a:solidFill>
                  <a:prstClr val="black"/>
                </a:solidFill>
              </a:rPr>
              <a:t>Your birth certificate, or other proof of your age </a:t>
            </a:r>
          </a:p>
          <a:p>
            <a:pPr marL="125861" indent="-125861" defTabSz="966612">
              <a:spcAft>
                <a:spcPts val="600"/>
              </a:spcAft>
              <a:buFont typeface="Wingdings" panose="05000000000000000000" pitchFamily="2" charset="2"/>
              <a:buChar char="§"/>
              <a:defRPr/>
            </a:pPr>
            <a:r>
              <a:rPr lang="en-US" dirty="0">
                <a:solidFill>
                  <a:prstClr val="black"/>
                </a:solidFill>
              </a:rPr>
              <a:t>Names, addresses, and phone numbers of the doctors, caseworkers, hospitals, and clinics that took care of you and the dates of your visits</a:t>
            </a:r>
          </a:p>
          <a:p>
            <a:pPr marL="125861" indent="-125861" defTabSz="966612">
              <a:spcAft>
                <a:spcPts val="600"/>
              </a:spcAft>
              <a:buFont typeface="Wingdings" panose="05000000000000000000" pitchFamily="2" charset="2"/>
              <a:buChar char="§"/>
              <a:defRPr/>
            </a:pPr>
            <a:r>
              <a:rPr lang="en-US" dirty="0">
                <a:solidFill>
                  <a:prstClr val="black"/>
                </a:solidFill>
              </a:rPr>
              <a:t>Names and dosages of all the medications you take</a:t>
            </a:r>
          </a:p>
          <a:p>
            <a:pPr marL="125861" indent="-125861" defTabSz="966612">
              <a:spcAft>
                <a:spcPts val="600"/>
              </a:spcAft>
              <a:buFont typeface="Wingdings" panose="05000000000000000000" pitchFamily="2" charset="2"/>
              <a:buChar char="§"/>
              <a:defRPr/>
            </a:pPr>
            <a:r>
              <a:rPr lang="en-US" dirty="0">
                <a:solidFill>
                  <a:prstClr val="black"/>
                </a:solidFill>
              </a:rPr>
              <a:t>Medical records you have from your doctors, therapists, hospitals, clinics, and caseworkers  </a:t>
            </a:r>
          </a:p>
          <a:p>
            <a:pPr marL="125861" indent="-125861" defTabSz="966612">
              <a:spcAft>
                <a:spcPts val="600"/>
              </a:spcAft>
              <a:buFont typeface="Wingdings" panose="05000000000000000000" pitchFamily="2" charset="2"/>
              <a:buChar char="§"/>
              <a:defRPr/>
            </a:pPr>
            <a:r>
              <a:rPr lang="en-US" dirty="0">
                <a:solidFill>
                  <a:prstClr val="black"/>
                </a:solidFill>
              </a:rPr>
              <a:t>Laboratory and test results</a:t>
            </a:r>
          </a:p>
          <a:p>
            <a:pPr marL="125861" indent="-125861" defTabSz="966612">
              <a:spcAft>
                <a:spcPts val="600"/>
              </a:spcAft>
              <a:buFont typeface="Wingdings" panose="05000000000000000000" pitchFamily="2" charset="2"/>
              <a:buChar char="§"/>
              <a:defRPr/>
            </a:pPr>
            <a:r>
              <a:rPr lang="en-US" dirty="0">
                <a:solidFill>
                  <a:prstClr val="black"/>
                </a:solidFill>
              </a:rPr>
              <a:t>A summary of where you worked and the kind of work you did</a:t>
            </a:r>
          </a:p>
          <a:p>
            <a:pPr marL="125861" indent="-125861" defTabSz="966612">
              <a:spcAft>
                <a:spcPts val="600"/>
              </a:spcAft>
              <a:buFont typeface="Wingdings" panose="05000000000000000000" pitchFamily="2" charset="2"/>
              <a:buChar char="§"/>
              <a:defRPr/>
            </a:pPr>
            <a:r>
              <a:rPr lang="en-US" dirty="0">
                <a:solidFill>
                  <a:prstClr val="black"/>
                </a:solidFill>
              </a:rPr>
              <a:t>A copy of your most recent W-2 form, or if self-employed, your federal tax return</a:t>
            </a:r>
          </a:p>
          <a:p>
            <a:pPr>
              <a:spcAft>
                <a:spcPts val="600"/>
              </a:spcAft>
              <a:defRPr/>
            </a:pPr>
            <a:r>
              <a:rPr lang="en-US" dirty="0">
                <a:solidFill>
                  <a:prstClr val="black"/>
                </a:solidFill>
              </a:rPr>
              <a:t>You shouldn’t wait to apply even if you don’t have all of the information. Social Security will help you get the information you need. If you have railroad employment, call the Railroad Retirement Board (RRB) at 1-877-772-5772 (TTY: 1-312-751-4701), or call your local RRB office. </a:t>
            </a:r>
          </a:p>
          <a:p>
            <a:pPr defTabSz="966612">
              <a:spcAft>
                <a:spcPts val="600"/>
              </a:spcAft>
              <a:defRPr/>
            </a:pPr>
            <a:r>
              <a:rPr lang="en-US" b="1" dirty="0">
                <a:solidFill>
                  <a:prstClr val="black"/>
                </a:solidFill>
              </a:rPr>
              <a:t>NOTE</a:t>
            </a:r>
            <a:r>
              <a:rPr lang="en-US" dirty="0">
                <a:solidFill>
                  <a:prstClr val="black"/>
                </a:solidFill>
              </a:rPr>
              <a:t>: If you’re applying for SSI, you’ll also need to provide other financial information about your income and resources to find out if you qualify. </a:t>
            </a:r>
          </a:p>
          <a:p>
            <a:pPr defTabSz="966612">
              <a:spcAft>
                <a:spcPts val="600"/>
              </a:spcAft>
              <a:defRPr/>
            </a:pPr>
            <a:endParaRPr lang="en-US" dirty="0">
              <a:solidFill>
                <a:prstClr val="black"/>
              </a:solidFill>
            </a:endParaRPr>
          </a:p>
        </p:txBody>
      </p:sp>
    </p:spTree>
    <p:extLst>
      <p:ext uri="{BB962C8B-B14F-4D97-AF65-F5344CB8AC3E}">
        <p14:creationId xmlns:p14="http://schemas.microsoft.com/office/powerpoint/2010/main" val="30452356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28838"/>
            <a:ext cx="5852160" cy="4672212"/>
          </a:xfrm>
        </p:spPr>
        <p:txBody>
          <a:bodyPr/>
          <a:lstStyle/>
          <a:p>
            <a:pPr defTabSz="966612">
              <a:spcBef>
                <a:spcPts val="600"/>
              </a:spcBef>
              <a:defRPr/>
            </a:pPr>
            <a:r>
              <a:rPr lang="en-US" b="1" dirty="0">
                <a:solidFill>
                  <a:prstClr val="black"/>
                </a:solidFill>
              </a:rPr>
              <a:t>Presenter Notes</a:t>
            </a:r>
          </a:p>
          <a:p>
            <a:pPr defTabSz="966612">
              <a:spcBef>
                <a:spcPts val="600"/>
              </a:spcBef>
              <a:defRPr/>
            </a:pPr>
            <a:r>
              <a:rPr lang="en-US" dirty="0">
                <a:solidFill>
                  <a:prstClr val="black"/>
                </a:solidFill>
              </a:rPr>
              <a:t>You can apply for disability benefits in the following ways: </a:t>
            </a:r>
          </a:p>
          <a:p>
            <a:pPr>
              <a:spcBef>
                <a:spcPts val="600"/>
              </a:spcBef>
              <a:defRPr/>
            </a:pPr>
            <a:r>
              <a:rPr lang="en-US" dirty="0">
                <a:solidFill>
                  <a:prstClr val="black"/>
                </a:solidFill>
              </a:rPr>
              <a:t>Online—visit </a:t>
            </a:r>
            <a:r>
              <a:rPr lang="en-US" dirty="0">
                <a:solidFill>
                  <a:prstClr val="black"/>
                </a:solidFill>
                <a:hlinkClick r:id="rId3"/>
              </a:rPr>
              <a:t>SSA.gov</a:t>
            </a:r>
            <a:endParaRPr lang="en-US" dirty="0">
              <a:solidFill>
                <a:prstClr val="black"/>
              </a:solidFill>
            </a:endParaRPr>
          </a:p>
          <a:p>
            <a:pPr>
              <a:spcBef>
                <a:spcPts val="600"/>
              </a:spcBef>
              <a:defRPr/>
            </a:pPr>
            <a:r>
              <a:rPr lang="en-US" dirty="0">
                <a:solidFill>
                  <a:prstClr val="black"/>
                </a:solidFill>
              </a:rPr>
              <a:t>Call 1-800-772-1213; TTY: 1-800-325-0778 t</a:t>
            </a:r>
            <a:r>
              <a:rPr lang="en-US" dirty="0"/>
              <a:t>o make an appointment to file your claim in person at your local Social Security office</a:t>
            </a:r>
            <a:endParaRPr lang="en-US" dirty="0">
              <a:solidFill>
                <a:prstClr val="black"/>
              </a:solidFill>
            </a:endParaRPr>
          </a:p>
          <a:p>
            <a:pPr>
              <a:spcBef>
                <a:spcPts val="600"/>
              </a:spcBef>
              <a:defRPr/>
            </a:pPr>
            <a:r>
              <a:rPr lang="en-US" dirty="0">
                <a:solidFill>
                  <a:prstClr val="black"/>
                </a:solidFill>
              </a:rPr>
              <a:t>Visit your local Social Security office </a:t>
            </a:r>
            <a:r>
              <a:rPr lang="en-US" b="1" dirty="0">
                <a:solidFill>
                  <a:prstClr val="black"/>
                </a:solidFill>
              </a:rPr>
              <a:t>after making an appointment</a:t>
            </a:r>
            <a:r>
              <a:rPr lang="en-US" dirty="0">
                <a:solidFill>
                  <a:prstClr val="black"/>
                </a:solidFill>
              </a:rPr>
              <a:t>. You can visit the SSA Office Locator (</a:t>
            </a:r>
            <a:r>
              <a:rPr lang="en-US" dirty="0">
                <a:solidFill>
                  <a:prstClr val="black"/>
                </a:solidFill>
                <a:hlinkClick r:id="rId4"/>
              </a:rPr>
              <a:t>secure.SSA.gov/ICON/</a:t>
            </a:r>
            <a:r>
              <a:rPr lang="en-US" dirty="0" err="1">
                <a:solidFill>
                  <a:prstClr val="black"/>
                </a:solidFill>
                <a:hlinkClick r:id="rId4"/>
              </a:rPr>
              <a:t>main.jsp</a:t>
            </a:r>
            <a:r>
              <a:rPr lang="en-US" dirty="0">
                <a:solidFill>
                  <a:prstClr val="black"/>
                </a:solidFill>
              </a:rPr>
              <a:t>) to find your local Social Security office.</a:t>
            </a:r>
          </a:p>
          <a:p>
            <a:pPr defTabSz="966612">
              <a:spcBef>
                <a:spcPts val="600"/>
              </a:spcBef>
              <a:defRPr/>
            </a:pPr>
            <a:r>
              <a:rPr lang="en-US" dirty="0">
                <a:solidFill>
                  <a:prstClr val="black"/>
                </a:solidFill>
              </a:rPr>
              <a:t>The disability claims interview lasts one hour. If you schedule an appointment, Social Security will send you a “Disability Starter Kit” to help you get ready for your interview. You can also visit </a:t>
            </a:r>
            <a:r>
              <a:rPr lang="en-US" dirty="0">
                <a:solidFill>
                  <a:prstClr val="black"/>
                </a:solidFill>
                <a:hlinkClick r:id="rId5"/>
              </a:rPr>
              <a:t>SSA.gov/disability</a:t>
            </a:r>
            <a:r>
              <a:rPr lang="en-US" dirty="0">
                <a:solidFill>
                  <a:prstClr val="black"/>
                </a:solidFill>
              </a:rPr>
              <a:t>. </a:t>
            </a:r>
          </a:p>
          <a:p>
            <a:pPr defTabSz="966612">
              <a:spcBef>
                <a:spcPts val="600"/>
              </a:spcBef>
              <a:defRPr/>
            </a:pPr>
            <a:r>
              <a:rPr lang="en-US" dirty="0">
                <a:solidFill>
                  <a:prstClr val="black"/>
                </a:solidFill>
              </a:rPr>
              <a:t>It can take 3–5 months to process an application for disability benefits. You’ll need to fill out several forms to apply for disability benefits, including an application for Social Security benefits and the “Adult Disability Report.” You can complete the Adult Disability Report online or print it and return a completed copy to your local Social Security office. </a:t>
            </a:r>
          </a:p>
          <a:p>
            <a:pPr defTabSz="966612">
              <a:spcBef>
                <a:spcPts val="600"/>
              </a:spcBef>
              <a:defRPr/>
            </a:pPr>
            <a:r>
              <a:rPr lang="en-US" dirty="0">
                <a:solidFill>
                  <a:prstClr val="black"/>
                </a:solidFill>
              </a:rPr>
              <a:t>You’ll also need to fill out forms that collect information about your medical condition and how it affects your ability to work, as well as forms that give doctors, hospitals, and other health care professionals who have treated you permission to send information about your medical condition to Social Security.</a:t>
            </a:r>
          </a:p>
          <a:p>
            <a:pPr>
              <a:spcBef>
                <a:spcPts val="600"/>
              </a:spcBef>
            </a:pPr>
            <a:endParaRPr lang="en-US" dirty="0"/>
          </a:p>
        </p:txBody>
      </p:sp>
    </p:spTree>
    <p:extLst>
      <p:ext uri="{BB962C8B-B14F-4D97-AF65-F5344CB8AC3E}">
        <p14:creationId xmlns:p14="http://schemas.microsoft.com/office/powerpoint/2010/main" val="2023766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28838"/>
            <a:ext cx="5852160" cy="4672212"/>
          </a:xfrm>
        </p:spPr>
        <p:txBody>
          <a:bodyPr/>
          <a:lstStyle/>
          <a:p>
            <a:pPr defTabSz="966612">
              <a:spcAft>
                <a:spcPts val="600"/>
              </a:spcAft>
              <a:defRPr/>
            </a:pPr>
            <a:r>
              <a:rPr lang="en-US" b="1" dirty="0"/>
              <a:t>Presenter Notes</a:t>
            </a:r>
          </a:p>
          <a:p>
            <a:pPr defTabSz="966612">
              <a:spcAft>
                <a:spcPts val="600"/>
              </a:spcAft>
              <a:defRPr/>
            </a:pPr>
            <a:r>
              <a:rPr lang="en-US" dirty="0"/>
              <a:t>The lessons in this training module explain Medicare and other programs for people with disabilities. These materials are for information givers/trainers who are familiar with the Medicare Program, and who use the information for their presentations.</a:t>
            </a:r>
            <a:endParaRPr lang="en-US" strike="sngStrike" dirty="0"/>
          </a:p>
          <a:p>
            <a:pPr defTabSz="966612">
              <a:spcAft>
                <a:spcPts val="600"/>
              </a:spcAft>
              <a:defRPr/>
            </a:pPr>
            <a:r>
              <a:rPr lang="en-US" dirty="0"/>
              <a:t>The module consists of 47 slides and speaker’s notes and include 3 check your knowledge questions. It takes about 50 minutes to present. Allow approximately 10 more minutes for discussion, questions, and answers. You should consider adding more time for additional activities you want to include.</a:t>
            </a:r>
          </a:p>
          <a:p>
            <a:pPr defTabSz="966612">
              <a:spcAft>
                <a:spcPts val="600"/>
              </a:spcAft>
              <a:defRPr/>
            </a:pPr>
            <a:endParaRPr lang="en-US" dirty="0">
              <a:solidFill>
                <a:prstClr val="black"/>
              </a:solidFill>
            </a:endParaRPr>
          </a:p>
        </p:txBody>
      </p:sp>
    </p:spTree>
    <p:extLst>
      <p:ext uri="{BB962C8B-B14F-4D97-AF65-F5344CB8AC3E}">
        <p14:creationId xmlns:p14="http://schemas.microsoft.com/office/powerpoint/2010/main" val="3295748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64217" y="3757506"/>
            <a:ext cx="6617633" cy="5460860"/>
          </a:xfrm>
        </p:spPr>
        <p:txBody>
          <a:bodyPr/>
          <a:lstStyle/>
          <a:p>
            <a:pPr defTabSz="966612">
              <a:spcBef>
                <a:spcPts val="600"/>
              </a:spcBef>
              <a:defRPr/>
            </a:pPr>
            <a:r>
              <a:rPr lang="en-US" b="1" dirty="0">
                <a:solidFill>
                  <a:prstClr val="black"/>
                </a:solidFill>
              </a:rPr>
              <a:t>Presenter Notes</a:t>
            </a:r>
          </a:p>
          <a:p>
            <a:pPr defTabSz="966612">
              <a:spcBef>
                <a:spcPts val="600"/>
              </a:spcBef>
              <a:defRPr/>
            </a:pPr>
            <a:r>
              <a:rPr lang="en-US" dirty="0">
                <a:solidFill>
                  <a:prstClr val="black"/>
                </a:solidFill>
              </a:rPr>
              <a:t>Compassionate Allowances (CAL) are a way to quickly identify diseases and other medical conditions that, by definition, meet Social Security’s standards for disability benefits. These conditions primarily include certain cancers, adult brain disorders, and a number of rare disorders that affect children. The CAL initiative helps Social Security reduce the waiting time to reach a disability determination for individuals with the most serious disabilities. </a:t>
            </a:r>
          </a:p>
          <a:p>
            <a:pPr defTabSz="966612">
              <a:spcBef>
                <a:spcPts val="600"/>
              </a:spcBef>
              <a:defRPr/>
            </a:pPr>
            <a:r>
              <a:rPr lang="en-US" dirty="0">
                <a:solidFill>
                  <a:prstClr val="black"/>
                </a:solidFill>
              </a:rPr>
              <a:t>Social Security uses the same rules to evaluate CAL conditions when evaluating for both SSDI and SSI Programs. CAL conditions are a way of quickly identifying medical conditions that qualify under the “List of Impairments” based on minimal information. </a:t>
            </a:r>
          </a:p>
          <a:p>
            <a:pPr defTabSz="966612">
              <a:spcBef>
                <a:spcPts val="600"/>
              </a:spcBef>
              <a:defRPr/>
            </a:pPr>
            <a:r>
              <a:rPr lang="en-US" dirty="0">
                <a:solidFill>
                  <a:prstClr val="black"/>
                </a:solidFill>
              </a:rPr>
              <a:t>There’s no special application or form that’s unique to CAL. If you have a CAL condition, apply for benefits using the standard Social Security process for filing claims for SSDI, SSI, or both SSDI and SSI benefits. Social Security will review your application as quickly as possible. You may get a decision on your claim in a matter of weeks instead of months or years. </a:t>
            </a:r>
          </a:p>
          <a:p>
            <a:pPr defTabSz="966612">
              <a:spcBef>
                <a:spcPts val="600"/>
              </a:spcBef>
              <a:defRPr/>
            </a:pPr>
            <a:r>
              <a:rPr lang="en-US" dirty="0">
                <a:solidFill>
                  <a:prstClr val="black"/>
                </a:solidFill>
              </a:rPr>
              <a:t>Social Security gets information from the public, advocacy groups, Disability Determination Service, and communities, counsel from medical and scientific experts, research findings from the National Institutes of Health (NIH), and information from past outreach hearings about potential CAL conditions. Visit </a:t>
            </a:r>
            <a:r>
              <a:rPr lang="en-US" u="sng" dirty="0">
                <a:solidFill>
                  <a:prstClr val="black"/>
                </a:solidFill>
                <a:hlinkClick r:id="rId3"/>
              </a:rPr>
              <a:t>SSA.gov/</a:t>
            </a:r>
            <a:r>
              <a:rPr lang="en-US" u="sng" dirty="0" err="1">
                <a:solidFill>
                  <a:prstClr val="black"/>
                </a:solidFill>
                <a:hlinkClick r:id="rId3"/>
              </a:rPr>
              <a:t>compassionateallowances</a:t>
            </a:r>
            <a:r>
              <a:rPr lang="en-US" u="sng" dirty="0">
                <a:solidFill>
                  <a:prstClr val="black"/>
                </a:solidFill>
                <a:hlinkClick r:id="rId3"/>
              </a:rPr>
              <a:t>/conditions.htm</a:t>
            </a:r>
            <a:r>
              <a:rPr lang="en-US" dirty="0">
                <a:solidFill>
                  <a:prstClr val="black"/>
                </a:solidFill>
              </a:rPr>
              <a:t> to view the CAL conditions list.</a:t>
            </a:r>
          </a:p>
          <a:p>
            <a:pPr defTabSz="966612">
              <a:spcBef>
                <a:spcPts val="600"/>
              </a:spcBef>
              <a:defRPr/>
            </a:pPr>
            <a:r>
              <a:rPr lang="en-US" b="1" dirty="0">
                <a:solidFill>
                  <a:prstClr val="black"/>
                </a:solidFill>
              </a:rPr>
              <a:t>NOTE</a:t>
            </a:r>
            <a:r>
              <a:rPr lang="en-US" dirty="0">
                <a:solidFill>
                  <a:prstClr val="black"/>
                </a:solidFill>
              </a:rPr>
              <a:t>: If you are a military service member, you also get quicker processing of disability claims from Social Security. If you became disabled while serving on active duty during or after October 1, 2001, you’re eligible for this quicker process. </a:t>
            </a:r>
          </a:p>
          <a:p>
            <a:pPr defTabSz="966612">
              <a:spcBef>
                <a:spcPts val="600"/>
              </a:spcBef>
              <a:defRPr/>
            </a:pPr>
            <a:r>
              <a:rPr lang="en-US" dirty="0">
                <a:solidFill>
                  <a:prstClr val="black"/>
                </a:solidFill>
              </a:rPr>
              <a:t>In addition, if you’re a veteran applying for SSDI benefits and Veterans Affairs (VA) rates you as 100% “permanent and total” disabled, you’re eligible for quicker processing of your Social Security disability application. However, an award of VA disability compensation doesn’t guarantee eligibility for Social Security disability, as the VA and Social Security have different disability standards. </a:t>
            </a:r>
          </a:p>
        </p:txBody>
      </p:sp>
    </p:spTree>
    <p:extLst>
      <p:ext uri="{BB962C8B-B14F-4D97-AF65-F5344CB8AC3E}">
        <p14:creationId xmlns:p14="http://schemas.microsoft.com/office/powerpoint/2010/main" val="21241303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1167"/>
            <a:ext cx="5852160" cy="4649883"/>
          </a:xfrm>
        </p:spPr>
        <p:txBody>
          <a:bodyPr/>
          <a:lstStyle/>
          <a:p>
            <a:pPr>
              <a:spcBef>
                <a:spcPts val="600"/>
              </a:spcBef>
              <a:defRPr/>
            </a:pPr>
            <a:r>
              <a:rPr lang="en-US" b="1" dirty="0">
                <a:solidFill>
                  <a:prstClr val="black"/>
                </a:solidFill>
              </a:rPr>
              <a:t>Presenter Notes</a:t>
            </a:r>
          </a:p>
          <a:p>
            <a:pPr>
              <a:spcBef>
                <a:spcPts val="600"/>
              </a:spcBef>
              <a:defRPr/>
            </a:pPr>
            <a:r>
              <a:rPr lang="en-US" dirty="0">
                <a:solidFill>
                  <a:prstClr val="black"/>
                </a:solidFill>
              </a:rPr>
              <a:t>Social Security will send you a letter when it reaches a decision on your case. If Social Security approves your application, the letter will show the amount of your benefit and when your payments start. If Social Security doesn’t approve your application, the letter will explain why and tell you how to appeal the decision if you don’t agree. The steps you can take are explained in “Your Right to Question the Decision Made On Your Claim” (Publication No. 05-10058), which is available at </a:t>
            </a:r>
            <a:r>
              <a:rPr lang="en-US" dirty="0">
                <a:solidFill>
                  <a:prstClr val="black"/>
                </a:solidFill>
                <a:hlinkClick r:id="rId3"/>
              </a:rPr>
              <a:t>SSA.gov/pubs/EN-05-10058.pdf</a:t>
            </a:r>
            <a:r>
              <a:rPr lang="en-US" dirty="0">
                <a:solidFill>
                  <a:prstClr val="black"/>
                </a:solidFill>
              </a:rPr>
              <a:t>. </a:t>
            </a:r>
          </a:p>
          <a:p>
            <a:pPr>
              <a:spcBef>
                <a:spcPts val="600"/>
              </a:spcBef>
            </a:pPr>
            <a:endParaRPr lang="en-US" dirty="0"/>
          </a:p>
        </p:txBody>
      </p:sp>
    </p:spTree>
    <p:extLst>
      <p:ext uri="{BB962C8B-B14F-4D97-AF65-F5344CB8AC3E}">
        <p14:creationId xmlns:p14="http://schemas.microsoft.com/office/powerpoint/2010/main" val="36308041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01601" y="3648790"/>
            <a:ext cx="7101839" cy="5809535"/>
          </a:xfrm>
        </p:spPr>
        <p:txBody>
          <a:bodyPr/>
          <a:lstStyle/>
          <a:p>
            <a:pPr>
              <a:spcAft>
                <a:spcPts val="600"/>
              </a:spcAft>
              <a:defRPr/>
            </a:pPr>
            <a:r>
              <a:rPr lang="en-US" b="1" dirty="0"/>
              <a:t>Presenter Notes</a:t>
            </a:r>
          </a:p>
          <a:p>
            <a:pPr>
              <a:spcAft>
                <a:spcPts val="600"/>
              </a:spcAft>
              <a:defRPr/>
            </a:pPr>
            <a:r>
              <a:rPr lang="en-US" dirty="0"/>
              <a:t>Once you’ve applied for benefits, you can check the status of your Social Security application online by creating a free and secure “</a:t>
            </a:r>
            <a:r>
              <a:rPr lang="en-US" i="1" dirty="0"/>
              <a:t>my</a:t>
            </a:r>
            <a:r>
              <a:rPr lang="en-US" dirty="0"/>
              <a:t> Social Security” account </a:t>
            </a:r>
            <a:r>
              <a:rPr lang="en-US" dirty="0">
                <a:hlinkClick r:id="rId3"/>
              </a:rPr>
              <a:t>SSA.gov/</a:t>
            </a:r>
            <a:r>
              <a:rPr lang="en-US" dirty="0" err="1">
                <a:hlinkClick r:id="rId3"/>
              </a:rPr>
              <a:t>myaccount</a:t>
            </a:r>
            <a:r>
              <a:rPr lang="en-US" dirty="0"/>
              <a:t>.</a:t>
            </a:r>
          </a:p>
          <a:p>
            <a:pPr defTabSz="966612">
              <a:spcAft>
                <a:spcPts val="600"/>
              </a:spcAft>
              <a:defRPr/>
            </a:pPr>
            <a:r>
              <a:rPr lang="en-US" dirty="0"/>
              <a:t>Whether you get benefits or not, you can use your “</a:t>
            </a:r>
            <a:r>
              <a:rPr lang="en-US" i="1" dirty="0"/>
              <a:t>my</a:t>
            </a:r>
            <a:r>
              <a:rPr lang="en-US" dirty="0"/>
              <a:t> Social Security” account to request a replacement Social Security card if you meet certain requirements (for example, you must be a U.S. citizen).</a:t>
            </a:r>
          </a:p>
          <a:p>
            <a:pPr defTabSz="966612">
              <a:spcAft>
                <a:spcPts val="600"/>
              </a:spcAft>
              <a:defRPr/>
            </a:pPr>
            <a:r>
              <a:rPr lang="en-US" b="1" dirty="0"/>
              <a:t>If you aren’t getting benefits, you can use your “</a:t>
            </a:r>
            <a:r>
              <a:rPr lang="en-US" b="1" i="1" dirty="0"/>
              <a:t>my </a:t>
            </a:r>
            <a:r>
              <a:rPr lang="en-US" b="1" dirty="0"/>
              <a:t>Social Security” account to: </a:t>
            </a:r>
          </a:p>
          <a:p>
            <a:pPr marL="125861" indent="-125861" defTabSz="966612">
              <a:spcAft>
                <a:spcPts val="600"/>
              </a:spcAft>
              <a:buFont typeface="Wingdings" panose="05000000000000000000" pitchFamily="2" charset="2"/>
              <a:buChar char="§"/>
              <a:defRPr/>
            </a:pPr>
            <a:r>
              <a:rPr lang="en-US" dirty="0"/>
              <a:t>Get personalized retirement benefit estimates. You can estimate your retirement benefits at different ages and dates.</a:t>
            </a:r>
          </a:p>
          <a:p>
            <a:pPr marL="125861" indent="-125861" defTabSz="966612">
              <a:spcAft>
                <a:spcPts val="600"/>
              </a:spcAft>
              <a:buFont typeface="Wingdings" panose="05000000000000000000" pitchFamily="2" charset="2"/>
              <a:buChar char="§"/>
              <a:defRPr/>
            </a:pPr>
            <a:r>
              <a:rPr lang="en-US" dirty="0"/>
              <a:t>Get estimates for spouse’s benefits. You can view the benefits you could get based on your spouse’s earning history, or the benefits your spouse could get based on your earnings history.</a:t>
            </a:r>
          </a:p>
          <a:p>
            <a:pPr marL="125861" indent="-125861" defTabSz="966612">
              <a:spcAft>
                <a:spcPts val="600"/>
              </a:spcAft>
              <a:buFont typeface="Wingdings" panose="05000000000000000000" pitchFamily="2" charset="2"/>
              <a:buChar char="§"/>
              <a:defRPr/>
            </a:pPr>
            <a:r>
              <a:rPr lang="en-US" dirty="0"/>
              <a:t>Get proof that you don’t get benefits. Use the “Benefit Verification Letter” as proof you don’t get benefits, have applied for benefits, or that you’ve never gotten Social Security benefits or SSI.</a:t>
            </a:r>
          </a:p>
          <a:p>
            <a:pPr marL="125861" indent="-125861" defTabSz="966612">
              <a:spcAft>
                <a:spcPts val="600"/>
              </a:spcAft>
              <a:buFont typeface="Wingdings" panose="05000000000000000000" pitchFamily="2" charset="2"/>
              <a:buChar char="§"/>
              <a:defRPr/>
            </a:pPr>
            <a:r>
              <a:rPr lang="en-US" dirty="0"/>
              <a:t>Get your </a:t>
            </a:r>
            <a:r>
              <a:rPr lang="en-US" i="1" dirty="0"/>
              <a:t>Social Security Statement. </a:t>
            </a:r>
          </a:p>
          <a:p>
            <a:pPr>
              <a:spcAft>
                <a:spcPts val="600"/>
              </a:spcAft>
              <a:defRPr/>
            </a:pPr>
            <a:r>
              <a:rPr lang="en-US" b="1" dirty="0"/>
              <a:t>If you’re getting benefits, you can use your “my Social Security” account to:</a:t>
            </a:r>
          </a:p>
          <a:p>
            <a:pPr marL="125861" indent="-125861" defTabSz="966612">
              <a:spcAft>
                <a:spcPts val="600"/>
              </a:spcAft>
              <a:buFont typeface="Wingdings" panose="05000000000000000000" pitchFamily="2" charset="2"/>
              <a:buChar char="§"/>
              <a:defRPr/>
            </a:pPr>
            <a:r>
              <a:rPr lang="en-US" dirty="0"/>
              <a:t>Set up or change your direct deposit of benefit payment.</a:t>
            </a:r>
          </a:p>
          <a:p>
            <a:pPr marL="125861" indent="-125861">
              <a:spcAft>
                <a:spcPts val="600"/>
              </a:spcAft>
              <a:buFont typeface="Wingdings" panose="05000000000000000000" pitchFamily="2" charset="2"/>
              <a:buChar char="§"/>
              <a:defRPr/>
            </a:pPr>
            <a:r>
              <a:rPr lang="en-US" dirty="0"/>
              <a:t>Get a Social Security 1099 (SSA-1099) form. The form is mailed out each January and it tells you how much Social Security income to report to the Internal Revenue Service (IRS) on your tax return.</a:t>
            </a:r>
          </a:p>
          <a:p>
            <a:pPr marL="125861" indent="-125861">
              <a:spcAft>
                <a:spcPts val="600"/>
              </a:spcAft>
              <a:buFont typeface="Wingdings" panose="05000000000000000000" pitchFamily="2" charset="2"/>
              <a:buChar char="§"/>
              <a:defRPr/>
            </a:pPr>
            <a:r>
              <a:rPr lang="en-US" dirty="0"/>
              <a:t>Opt out of mailed notices for those available online. </a:t>
            </a:r>
          </a:p>
          <a:p>
            <a:pPr marL="125861" indent="-125861">
              <a:spcAft>
                <a:spcPts val="600"/>
              </a:spcAft>
              <a:buFont typeface="Wingdings" panose="05000000000000000000" pitchFamily="2" charset="2"/>
              <a:buChar char="§"/>
              <a:defRPr/>
            </a:pPr>
            <a:r>
              <a:rPr lang="en-US" dirty="0"/>
              <a:t>Print your “Social Security Benefit Verification Letter” (sometimes called a “benefit letter”). This letter serves as proof of your retirement, disability, SSI income, or Medicare benefits.</a:t>
            </a:r>
          </a:p>
          <a:p>
            <a:pPr marL="125861" indent="-125861">
              <a:spcAft>
                <a:spcPts val="600"/>
              </a:spcAft>
              <a:buFont typeface="Wingdings" panose="05000000000000000000" pitchFamily="2" charset="2"/>
              <a:buChar char="§"/>
              <a:defRPr/>
            </a:pPr>
            <a:r>
              <a:rPr lang="en-US" dirty="0"/>
              <a:t>Change your address and telephone number online. If you get Social Security benefits (retirement, survivors, or disability), you can update your contact information in a safe, quick, and convenient way.</a:t>
            </a:r>
          </a:p>
          <a:p>
            <a:pPr marL="125861" indent="-125861" defTabSz="966612">
              <a:spcAft>
                <a:spcPts val="600"/>
              </a:spcAft>
              <a:buFont typeface="Wingdings" panose="05000000000000000000" pitchFamily="2" charset="2"/>
              <a:buChar char="§"/>
              <a:defRPr/>
            </a:pPr>
            <a:r>
              <a:rPr lang="en-US" dirty="0"/>
              <a:t>Access the Representative Payee Portal. This is a central portal for individual representative payees with a “</a:t>
            </a:r>
            <a:r>
              <a:rPr lang="en-US" i="1" dirty="0"/>
              <a:t>my</a:t>
            </a:r>
            <a:r>
              <a:rPr lang="en-US" dirty="0"/>
              <a:t> Social Security” account to conduct their own business or manage direct deposit, wage reporting, and annual reporting for people who get benefits.</a:t>
            </a:r>
          </a:p>
        </p:txBody>
      </p:sp>
    </p:spTree>
    <p:extLst>
      <p:ext uri="{BB962C8B-B14F-4D97-AF65-F5344CB8AC3E}">
        <p14:creationId xmlns:p14="http://schemas.microsoft.com/office/powerpoint/2010/main" val="39262136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20465"/>
            <a:ext cx="5852160" cy="4680585"/>
          </a:xfrm>
        </p:spPr>
        <p:txBody>
          <a:bodyPr/>
          <a:lstStyle/>
          <a:p>
            <a:pPr defTabSz="966612">
              <a:spcAft>
                <a:spcPts val="600"/>
              </a:spcAft>
              <a:defRPr/>
            </a:pPr>
            <a:r>
              <a:rPr lang="en-US" b="1" dirty="0">
                <a:solidFill>
                  <a:prstClr val="black"/>
                </a:solidFill>
              </a:rPr>
              <a:t>Presenter Notes</a:t>
            </a:r>
          </a:p>
          <a:p>
            <a:pPr defTabSz="966612">
              <a:spcAft>
                <a:spcPts val="600"/>
              </a:spcAft>
              <a:defRPr/>
            </a:pPr>
            <a:r>
              <a:rPr lang="en-US" dirty="0">
                <a:solidFill>
                  <a:prstClr val="black"/>
                </a:solidFill>
              </a:rPr>
              <a:t>Check Your Knowledge: Question 1</a:t>
            </a:r>
          </a:p>
          <a:p>
            <a:pPr defTabSz="966612">
              <a:spcAft>
                <a:spcPts val="600"/>
              </a:spcAft>
              <a:defRPr/>
            </a:pPr>
            <a:r>
              <a:rPr lang="en-US" b="1" dirty="0">
                <a:solidFill>
                  <a:prstClr val="black"/>
                </a:solidFill>
              </a:rPr>
              <a:t>What factor(s) determine the amount of the monthly cash benefit for SSDI?</a:t>
            </a:r>
          </a:p>
          <a:p>
            <a:pPr marL="241618" indent="-241618" defTabSz="966612">
              <a:spcAft>
                <a:spcPts val="600"/>
              </a:spcAft>
              <a:buFont typeface="+mj-lt"/>
              <a:buAutoNum type="alphaLcPeriod"/>
              <a:defRPr/>
            </a:pPr>
            <a:r>
              <a:rPr lang="en-US" dirty="0">
                <a:solidFill>
                  <a:prstClr val="black"/>
                </a:solidFill>
              </a:rPr>
              <a:t>None—it’s a fixed amount that’s updated each year by Social Security</a:t>
            </a:r>
          </a:p>
          <a:p>
            <a:pPr marL="241618" indent="-241618" defTabSz="966471">
              <a:spcAft>
                <a:spcPts val="600"/>
              </a:spcAft>
              <a:buFont typeface="+mj-lt"/>
              <a:buAutoNum type="alphaLcPeriod"/>
              <a:defRPr/>
            </a:pPr>
            <a:r>
              <a:rPr lang="en-US" dirty="0">
                <a:solidFill>
                  <a:prstClr val="black"/>
                </a:solidFill>
              </a:rPr>
              <a:t>None—it’s a fixed amount that’s updated each year by your state</a:t>
            </a:r>
          </a:p>
          <a:p>
            <a:pPr marL="241618" indent="-241618" defTabSz="966612">
              <a:spcAft>
                <a:spcPts val="600"/>
              </a:spcAft>
              <a:buFont typeface="+mj-lt"/>
              <a:buAutoNum type="alphaLcPeriod"/>
              <a:defRPr/>
            </a:pPr>
            <a:r>
              <a:rPr lang="en-US" dirty="0">
                <a:solidFill>
                  <a:prstClr val="black"/>
                </a:solidFill>
              </a:rPr>
              <a:t>Your locality</a:t>
            </a:r>
          </a:p>
          <a:p>
            <a:pPr marL="241618" indent="-241618" defTabSz="966612">
              <a:spcAft>
                <a:spcPts val="600"/>
              </a:spcAft>
              <a:buFont typeface="+mj-lt"/>
              <a:buAutoNum type="alphaLcPeriod"/>
              <a:defRPr/>
            </a:pPr>
            <a:r>
              <a:rPr lang="en-US" dirty="0">
                <a:solidFill>
                  <a:prstClr val="black"/>
                </a:solidFill>
              </a:rPr>
              <a:t>Your average lifetime earnings</a:t>
            </a:r>
          </a:p>
          <a:p>
            <a:pPr defTabSz="966612">
              <a:spcAft>
                <a:spcPts val="600"/>
              </a:spcAft>
              <a:defRPr/>
            </a:pPr>
            <a:r>
              <a:rPr lang="en-US" b="1" dirty="0">
                <a:solidFill>
                  <a:prstClr val="black"/>
                </a:solidFill>
              </a:rPr>
              <a:t>Answer: d. Your average lifetime earnings </a:t>
            </a:r>
          </a:p>
          <a:p>
            <a:pPr defTabSz="966612">
              <a:spcAft>
                <a:spcPts val="600"/>
              </a:spcAft>
              <a:defRPr/>
            </a:pPr>
            <a:r>
              <a:rPr lang="en-US" dirty="0">
                <a:solidFill>
                  <a:prstClr val="black"/>
                </a:solidFill>
              </a:rPr>
              <a:t>SSDI pays monthly cash benefits to you and certain members of your family if you’re insured—meaning you worked long enough, recently enough, and paid Social Security taxes. </a:t>
            </a:r>
          </a:p>
          <a:p>
            <a:pPr defTabSz="966612">
              <a:spcAft>
                <a:spcPts val="600"/>
              </a:spcAft>
              <a:defRPr/>
            </a:pPr>
            <a:r>
              <a:rPr lang="en-US" dirty="0">
                <a:solidFill>
                  <a:prstClr val="black"/>
                </a:solidFill>
              </a:rPr>
              <a:t>Generally, you need 40 credits, 20 of which were earned in the last 10 years ending with the year you become disabled. However, younger workers may qualify with fewer credits. </a:t>
            </a:r>
          </a:p>
          <a:p>
            <a:pPr defTabSz="966612">
              <a:spcAft>
                <a:spcPts val="600"/>
              </a:spcAft>
              <a:defRPr/>
            </a:pPr>
            <a:r>
              <a:rPr lang="en-US" dirty="0">
                <a:solidFill>
                  <a:prstClr val="black"/>
                </a:solidFill>
              </a:rPr>
              <a:t>The monthly cash benefit you’re eligible for is based on your average lifetime earnings. </a:t>
            </a:r>
          </a:p>
          <a:p>
            <a:pPr defTabSz="966612">
              <a:spcAft>
                <a:spcPts val="600"/>
              </a:spcAft>
              <a:defRPr/>
            </a:pPr>
            <a:endParaRPr lang="en-US" dirty="0">
              <a:solidFill>
                <a:prstClr val="black"/>
              </a:solidFill>
            </a:endParaRPr>
          </a:p>
          <a:p>
            <a:pPr>
              <a:spcAft>
                <a:spcPts val="600"/>
              </a:spcAft>
            </a:pPr>
            <a:endParaRPr lang="en-US" dirty="0"/>
          </a:p>
        </p:txBody>
      </p:sp>
    </p:spTree>
    <p:extLst>
      <p:ext uri="{BB962C8B-B14F-4D97-AF65-F5344CB8AC3E}">
        <p14:creationId xmlns:p14="http://schemas.microsoft.com/office/powerpoint/2010/main" val="33726485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10464"/>
            <a:ext cx="5852160" cy="4690586"/>
          </a:xfrm>
        </p:spPr>
        <p:txBody>
          <a:bodyPr/>
          <a:lstStyle/>
          <a:p>
            <a:pPr defTabSz="966612">
              <a:spcBef>
                <a:spcPts val="634"/>
              </a:spcBef>
              <a:defRPr/>
            </a:pPr>
            <a:r>
              <a:rPr lang="en-US" b="1" dirty="0">
                <a:solidFill>
                  <a:prstClr val="black"/>
                </a:solidFill>
              </a:rPr>
              <a:t>Presenter Notes</a:t>
            </a:r>
          </a:p>
          <a:p>
            <a:pPr defTabSz="966612">
              <a:spcBef>
                <a:spcPts val="634"/>
              </a:spcBef>
              <a:defRPr/>
            </a:pPr>
            <a:r>
              <a:rPr lang="en-US" dirty="0">
                <a:solidFill>
                  <a:prstClr val="black"/>
                </a:solidFill>
              </a:rPr>
              <a:t>Lesson 2, “Medicare for People with Disabilities," explains qualifying for Medicare based on a disability and how to sign up. </a:t>
            </a:r>
          </a:p>
          <a:p>
            <a:endParaRPr lang="en-US" dirty="0"/>
          </a:p>
        </p:txBody>
      </p:sp>
    </p:spTree>
    <p:extLst>
      <p:ext uri="{BB962C8B-B14F-4D97-AF65-F5344CB8AC3E}">
        <p14:creationId xmlns:p14="http://schemas.microsoft.com/office/powerpoint/2010/main" val="8839830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6138" y="379413"/>
            <a:ext cx="5762625" cy="3241675"/>
          </a:xfrm>
        </p:spPr>
      </p:sp>
      <p:sp>
        <p:nvSpPr>
          <p:cNvPr id="3" name="Notes Placeholder 2"/>
          <p:cNvSpPr>
            <a:spLocks noGrp="1"/>
          </p:cNvSpPr>
          <p:nvPr>
            <p:ph type="body" idx="1"/>
          </p:nvPr>
        </p:nvSpPr>
        <p:spPr>
          <a:xfrm>
            <a:off x="731520" y="3730467"/>
            <a:ext cx="5852160" cy="4670584"/>
          </a:xfrm>
        </p:spPr>
        <p:txBody>
          <a:bodyPr/>
          <a:lstStyle/>
          <a:p>
            <a:pPr defTabSz="983577">
              <a:spcAft>
                <a:spcPts val="600"/>
              </a:spcAft>
              <a:defRPr/>
            </a:pPr>
            <a:r>
              <a:rPr lang="en-US" b="1" dirty="0">
                <a:solidFill>
                  <a:prstClr val="black"/>
                </a:solidFill>
                <a:ea typeface="ＭＳ Ｐゴシック" pitchFamily="84" charset="-128"/>
                <a:cs typeface="Arial" panose="020B0604020202020204" pitchFamily="34" charset="0"/>
              </a:rPr>
              <a:t>Presenter Notes</a:t>
            </a:r>
          </a:p>
          <a:p>
            <a:pPr defTabSz="983577">
              <a:spcAft>
                <a:spcPts val="600"/>
              </a:spcAft>
              <a:defRPr/>
            </a:pPr>
            <a:r>
              <a:rPr lang="en-US" b="1" dirty="0">
                <a:solidFill>
                  <a:prstClr val="black"/>
                </a:solidFill>
                <a:ea typeface="ＭＳ Ｐゴシック" pitchFamily="84" charset="-128"/>
                <a:cs typeface="Arial" panose="020B0604020202020204" pitchFamily="34" charset="0"/>
              </a:rPr>
              <a:t>At the end of this session, you’ll be able to:</a:t>
            </a:r>
          </a:p>
          <a:p>
            <a:pPr marL="181240" indent="-181240" defTabSz="983577">
              <a:spcAft>
                <a:spcPts val="600"/>
              </a:spcAft>
              <a:buFont typeface="Wingdings" panose="05000000000000000000" pitchFamily="2" charset="2"/>
              <a:buChar char="§"/>
              <a:defRPr/>
            </a:pPr>
            <a:r>
              <a:rPr lang="en-US" dirty="0">
                <a:solidFill>
                  <a:prstClr val="black"/>
                </a:solidFill>
                <a:ea typeface="ＭＳ Ｐゴシック" pitchFamily="84" charset="-128"/>
                <a:cs typeface="Arial" panose="020B0604020202020204" pitchFamily="34" charset="0"/>
              </a:rPr>
              <a:t>List requirements to qualify for Medicare based on disability</a:t>
            </a:r>
          </a:p>
          <a:p>
            <a:pPr marL="181240" indent="-181240" defTabSz="983577">
              <a:spcAft>
                <a:spcPts val="600"/>
              </a:spcAft>
              <a:buFont typeface="Wingdings" panose="05000000000000000000" pitchFamily="2" charset="2"/>
              <a:buChar char="§"/>
              <a:defRPr/>
            </a:pPr>
            <a:r>
              <a:rPr lang="en-US" dirty="0">
                <a:solidFill>
                  <a:prstClr val="black"/>
                </a:solidFill>
                <a:ea typeface="ＭＳ Ｐゴシック" pitchFamily="84" charset="-128"/>
                <a:cs typeface="Arial" panose="020B0604020202020204" pitchFamily="34" charset="0"/>
              </a:rPr>
              <a:t>Explain retroactive entitlement to Medicare</a:t>
            </a:r>
          </a:p>
          <a:p>
            <a:pPr defTabSz="983577">
              <a:spcAft>
                <a:spcPts val="600"/>
              </a:spcAft>
              <a:defRPr/>
            </a:pPr>
            <a:endParaRPr lang="en-US" dirty="0">
              <a:solidFill>
                <a:prstClr val="black"/>
              </a:solidFill>
              <a:ea typeface="ＭＳ Ｐゴシック" pitchFamily="84" charset="-128"/>
              <a:cs typeface="Arial" panose="020B0604020202020204" pitchFamily="34" charset="0"/>
            </a:endParaRPr>
          </a:p>
          <a:p>
            <a:pPr>
              <a:spcAft>
                <a:spcPts val="600"/>
              </a:spcAft>
            </a:pPr>
            <a:endParaRPr lang="en-US" dirty="0"/>
          </a:p>
        </p:txBody>
      </p:sp>
    </p:spTree>
    <p:extLst>
      <p:ext uri="{BB962C8B-B14F-4D97-AF65-F5344CB8AC3E}">
        <p14:creationId xmlns:p14="http://schemas.microsoft.com/office/powerpoint/2010/main" val="24418947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548639" y="3614485"/>
            <a:ext cx="6280785" cy="5356636"/>
          </a:xfrm>
        </p:spPr>
        <p:txBody>
          <a:bodyPr/>
          <a:lstStyle/>
          <a:p>
            <a:pPr defTabSz="966612">
              <a:spcBef>
                <a:spcPts val="600"/>
              </a:spcBef>
              <a:defRPr/>
            </a:pPr>
            <a:r>
              <a:rPr lang="en-US" b="1" dirty="0">
                <a:solidFill>
                  <a:prstClr val="black"/>
                </a:solidFill>
              </a:rPr>
              <a:t>Presenter Notes</a:t>
            </a:r>
          </a:p>
          <a:p>
            <a:pPr defTabSz="966612">
              <a:spcBef>
                <a:spcPts val="600"/>
              </a:spcBef>
              <a:defRPr/>
            </a:pPr>
            <a:r>
              <a:rPr lang="en-US" dirty="0">
                <a:solidFill>
                  <a:prstClr val="black"/>
                </a:solidFill>
              </a:rPr>
              <a:t>Medicare covers 2 groups of people under 65:</a:t>
            </a:r>
          </a:p>
          <a:p>
            <a:pPr marL="125861" indent="-125861" defTabSz="966612">
              <a:spcBef>
                <a:spcPts val="600"/>
              </a:spcBef>
              <a:buFont typeface="Wingdings" panose="05000000000000000000" pitchFamily="2" charset="2"/>
              <a:buChar char="§"/>
              <a:defRPr/>
            </a:pPr>
            <a:r>
              <a:rPr lang="en-US" dirty="0">
                <a:solidFill>
                  <a:prstClr val="black"/>
                </a:solidFill>
              </a:rPr>
              <a:t>People under 65 with a disability who have been entitled to Social Security benefits (or certain disability benefits from the Railroad Retirement Board (RRB)) for 24 months. These people will get Medicare Part A (Hospital Insurance) and Medicare Part B (Medical Insurance) automatically after 24 months.</a:t>
            </a:r>
          </a:p>
          <a:p>
            <a:pPr marL="125861" indent="-125861" defTabSz="966612">
              <a:spcBef>
                <a:spcPts val="600"/>
              </a:spcBef>
              <a:buFont typeface="Wingdings" panose="05000000000000000000" pitchFamily="2" charset="2"/>
              <a:buChar char="§"/>
              <a:defRPr/>
            </a:pPr>
            <a:r>
              <a:rPr lang="en-US" dirty="0">
                <a:solidFill>
                  <a:prstClr val="black"/>
                </a:solidFill>
              </a:rPr>
              <a:t>People with End-Stage Renal Disease (ESRD) who have earned at least 6 work credits (or are the dependent child or spouse of someone who has earned 6 work credits) in a period of 13 calendar quarters ending with the quarter of ESRD onset. People with ESRD don’t need to be entitled to Social Security benefits to be eligible for Medicare. However, if they’re also entitled to disability benefits, they may qualify under both programs.</a:t>
            </a:r>
          </a:p>
          <a:p>
            <a:pPr>
              <a:spcBef>
                <a:spcPts val="600"/>
              </a:spcBef>
            </a:pPr>
            <a:r>
              <a:rPr lang="en-US" dirty="0">
                <a:solidFill>
                  <a:prstClr val="black"/>
                </a:solidFill>
              </a:rPr>
              <a:t>In most cases, you must be entitled to disability benefits for 24 months before Medicare can begin. You’ll get your red, white, and blue Medicare card in the mail 3 months before your 25</a:t>
            </a:r>
            <a:r>
              <a:rPr lang="en-US" baseline="30000" dirty="0">
                <a:solidFill>
                  <a:prstClr val="black"/>
                </a:solidFill>
              </a:rPr>
              <a:t>th</a:t>
            </a:r>
            <a:r>
              <a:rPr lang="en-US" dirty="0">
                <a:solidFill>
                  <a:prstClr val="black"/>
                </a:solidFill>
              </a:rPr>
              <a:t> month of disability benefits. </a:t>
            </a:r>
            <a:r>
              <a:rPr lang="en-US" dirty="0"/>
              <a:t>If you do nothing, you’ll keep Part B and pay Part B premiums through your Social Security benefits. You can choose not to keep Part B, but if you decide you want Part B later, you may have to wait to sign up and pay a penalty for as long as you have Part B. </a:t>
            </a:r>
          </a:p>
          <a:p>
            <a:pPr>
              <a:spcBef>
                <a:spcPts val="600"/>
              </a:spcBef>
            </a:pPr>
            <a:r>
              <a:rPr lang="en-US" dirty="0"/>
              <a:t>If you have ESRD and you’re eligible for Part A, you can also get Part B. Most people must pay a monthly premium for Part B. Signing up for Part B is your choice, but you’ll need both Part A and Part B to get the full benefits available under Medicare to cover certain dialysis and kidney transplant services.</a:t>
            </a:r>
            <a:endParaRPr lang="en-US" dirty="0">
              <a:solidFill>
                <a:prstClr val="black"/>
              </a:solidFill>
            </a:endParaRPr>
          </a:p>
        </p:txBody>
      </p:sp>
    </p:spTree>
    <p:extLst>
      <p:ext uri="{BB962C8B-B14F-4D97-AF65-F5344CB8AC3E}">
        <p14:creationId xmlns:p14="http://schemas.microsoft.com/office/powerpoint/2010/main" val="33526822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40467"/>
            <a:ext cx="5852160" cy="4660583"/>
          </a:xfrm>
        </p:spPr>
        <p:txBody>
          <a:bodyPr/>
          <a:lstStyle/>
          <a:p>
            <a:pPr defTabSz="966612">
              <a:spcBef>
                <a:spcPts val="600"/>
              </a:spcBef>
              <a:defRPr/>
            </a:pPr>
            <a:r>
              <a:rPr lang="en-US" b="1" dirty="0">
                <a:solidFill>
                  <a:prstClr val="black"/>
                </a:solidFill>
              </a:rPr>
              <a:t>Presenter Notes</a:t>
            </a:r>
          </a:p>
          <a:p>
            <a:pPr defTabSz="966612">
              <a:spcBef>
                <a:spcPts val="600"/>
              </a:spcBef>
              <a:defRPr/>
            </a:pPr>
            <a:r>
              <a:rPr lang="en-US" dirty="0">
                <a:solidFill>
                  <a:prstClr val="black"/>
                </a:solidFill>
              </a:rPr>
              <a:t>Since there’s a 5-month waiting period for Social Security Disability Insurance (SSDI), the earliest that Medicare can start is usually the 30</a:t>
            </a:r>
            <a:r>
              <a:rPr lang="en-US" baseline="30000" dirty="0">
                <a:solidFill>
                  <a:prstClr val="black"/>
                </a:solidFill>
              </a:rPr>
              <a:t>th</a:t>
            </a:r>
            <a:r>
              <a:rPr lang="en-US" dirty="0">
                <a:solidFill>
                  <a:prstClr val="black"/>
                </a:solidFill>
              </a:rPr>
              <a:t> month after you become disabled. However, there are 2 exceptions: </a:t>
            </a:r>
          </a:p>
          <a:p>
            <a:pPr marL="125861" indent="-125861" defTabSz="966612">
              <a:spcBef>
                <a:spcPts val="600"/>
              </a:spcBef>
              <a:buFont typeface="Wingdings" panose="05000000000000000000" pitchFamily="2" charset="2"/>
              <a:buChar char="§"/>
              <a:defRPr/>
            </a:pPr>
            <a:r>
              <a:rPr lang="en-US" dirty="0">
                <a:solidFill>
                  <a:prstClr val="black"/>
                </a:solidFill>
              </a:rPr>
              <a:t>The 5-month waiting period for cash benefits doesn’t apply to people who get childhood disability benefits, or to some people who were previously entitled to disability benefits (in the past 5 years). Childhood disability benefits refer to an adult who’s disabled before 22 and may be eligible for child’s benefits if a parent is deceased or starts receiving retirement or disability benefits. It’s considered a “child’s” benefit because it was paid on a parent’s Social Security earnings record.</a:t>
            </a:r>
          </a:p>
          <a:p>
            <a:pPr marL="125861" indent="-125861" defTabSz="966612">
              <a:spcBef>
                <a:spcPts val="600"/>
              </a:spcBef>
              <a:buFont typeface="Wingdings" panose="05000000000000000000" pitchFamily="2" charset="2"/>
              <a:buChar char="§"/>
              <a:defRPr/>
            </a:pPr>
            <a:r>
              <a:rPr lang="en-US" dirty="0">
                <a:solidFill>
                  <a:prstClr val="black"/>
                </a:solidFill>
              </a:rPr>
              <a:t>The 24-month Medicare waiting period doesn’t apply to people disabled by Amyotrophic Lateral Sclerosis (ALS). People with ALS automatically get Part A and Part B the first month they’re entitled to Social Security disability benefits.</a:t>
            </a:r>
          </a:p>
          <a:p>
            <a:pPr>
              <a:spcBef>
                <a:spcPts val="600"/>
              </a:spcBef>
              <a:defRPr/>
            </a:pPr>
            <a:r>
              <a:rPr lang="en-US" b="1" dirty="0">
                <a:solidFill>
                  <a:prstClr val="black"/>
                </a:solidFill>
              </a:rPr>
              <a:t>NOTE</a:t>
            </a:r>
            <a:r>
              <a:rPr lang="en-US" dirty="0">
                <a:solidFill>
                  <a:prstClr val="black"/>
                </a:solidFill>
              </a:rPr>
              <a:t>: Having employer or union coverage while you or your spouse (or family member, if you’re disabled) are still working can affect your Part B enrollment. You should contact your employer or union benefits administrator to find out how your insurance works with Medicare and if it would be to your advantage to delay signing up for Part B. </a:t>
            </a:r>
            <a:endParaRPr lang="en-US" b="1" dirty="0">
              <a:solidFill>
                <a:prstClr val="black"/>
              </a:solidFill>
            </a:endParaRPr>
          </a:p>
          <a:p>
            <a:pPr>
              <a:spcBef>
                <a:spcPts val="600"/>
              </a:spcBef>
            </a:pPr>
            <a:endParaRPr lang="en-US" dirty="0"/>
          </a:p>
        </p:txBody>
      </p:sp>
    </p:spTree>
    <p:extLst>
      <p:ext uri="{BB962C8B-B14F-4D97-AF65-F5344CB8AC3E}">
        <p14:creationId xmlns:p14="http://schemas.microsoft.com/office/powerpoint/2010/main" val="1672754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48157" y="3757507"/>
            <a:ext cx="7049754" cy="4957868"/>
          </a:xfrm>
        </p:spPr>
        <p:txBody>
          <a:bodyPr/>
          <a:lstStyle/>
          <a:p>
            <a:pPr defTabSz="966612">
              <a:spcAft>
                <a:spcPts val="600"/>
              </a:spcAft>
              <a:defRPr/>
            </a:pPr>
            <a:r>
              <a:rPr lang="en-US" b="1" dirty="0">
                <a:solidFill>
                  <a:prstClr val="black"/>
                </a:solidFill>
              </a:rPr>
              <a:t>Presenter Notes</a:t>
            </a:r>
          </a:p>
          <a:p>
            <a:pPr defTabSz="966612">
              <a:spcAft>
                <a:spcPts val="600"/>
              </a:spcAft>
              <a:defRPr/>
            </a:pPr>
            <a:r>
              <a:rPr lang="en-US" dirty="0">
                <a:solidFill>
                  <a:prstClr val="black"/>
                </a:solidFill>
              </a:rPr>
              <a:t>If you're entitled to SSDI, you may be eligible for Medicare. However, there’s a 24-month waiting period before Medicare coverage can start. Once you’ve been disabled for 5 months and start getting SSDI benefits, the waiting period begins. If you need health coverage during this waiting period, you can apply for coverage through the Health Insurance Marketplace®. </a:t>
            </a:r>
          </a:p>
          <a:p>
            <a:pPr defTabSz="966612">
              <a:spcAft>
                <a:spcPts val="600"/>
              </a:spcAft>
              <a:defRPr/>
            </a:pPr>
            <a:r>
              <a:rPr lang="en-US" dirty="0">
                <a:solidFill>
                  <a:prstClr val="black"/>
                </a:solidFill>
              </a:rPr>
              <a:t>The Marketplace application process will determine if you’ll qualify for Medicaid or the Children’s Health Insurance Program (CHIP), or for premium tax credits that lower your monthly Marketplace plan premium, and cost-sharing reductions that lower your out-of-pocket costs. </a:t>
            </a:r>
          </a:p>
          <a:p>
            <a:pPr defTabSz="966612">
              <a:spcAft>
                <a:spcPts val="600"/>
              </a:spcAft>
              <a:defRPr/>
            </a:pPr>
            <a:r>
              <a:rPr lang="en-US" dirty="0">
                <a:solidFill>
                  <a:prstClr val="black"/>
                </a:solidFill>
              </a:rPr>
              <a:t>To find out if you qualify for lower costs in the Marketplace, you’ll need to estimate your income. If you’re getting SSDI benefits and want to find out if you qualify for lower costs in the Marketplace, you’ll need to provide information about your Social Security payments, including disability payments. </a:t>
            </a:r>
          </a:p>
          <a:p>
            <a:pPr defTabSz="966612">
              <a:spcAft>
                <a:spcPts val="600"/>
              </a:spcAft>
              <a:defRPr/>
            </a:pPr>
            <a:r>
              <a:rPr lang="en-US" dirty="0">
                <a:solidFill>
                  <a:prstClr val="black"/>
                </a:solidFill>
              </a:rPr>
              <a:t>Your Medicare coverage starts the 25</a:t>
            </a:r>
            <a:r>
              <a:rPr lang="en-US" baseline="30000" dirty="0">
                <a:solidFill>
                  <a:prstClr val="black"/>
                </a:solidFill>
              </a:rPr>
              <a:t>th</a:t>
            </a:r>
            <a:r>
              <a:rPr lang="en-US" dirty="0">
                <a:solidFill>
                  <a:prstClr val="black"/>
                </a:solidFill>
              </a:rPr>
              <a:t> month of SSDI benefits. You’ll get your Medicare card in the mail about 3 months before your 25</a:t>
            </a:r>
            <a:r>
              <a:rPr lang="en-US" baseline="30000" dirty="0">
                <a:solidFill>
                  <a:prstClr val="black"/>
                </a:solidFill>
              </a:rPr>
              <a:t>th</a:t>
            </a:r>
            <a:r>
              <a:rPr lang="en-US" dirty="0">
                <a:solidFill>
                  <a:prstClr val="black"/>
                </a:solidFill>
              </a:rPr>
              <a:t> month of disability benefits. If you don't want Part B, follow the instructions in your “Welcome to Medicare” package. However, once you’re eligible for Medicare, you’ll no longer qualify for lower costs in the Marketplace. </a:t>
            </a:r>
          </a:p>
          <a:p>
            <a:pPr defTabSz="966612">
              <a:spcAft>
                <a:spcPts val="600"/>
              </a:spcAft>
              <a:defRPr/>
            </a:pPr>
            <a:r>
              <a:rPr lang="en-US" dirty="0">
                <a:solidFill>
                  <a:prstClr val="black"/>
                </a:solidFill>
              </a:rPr>
              <a:t>Part A is considered minimum essential coverage. This means that once your Part A coverage starts, you’ll need to return to the Marketplace and end any financial help you were getting, like premium tax credits and cost-sharing reductions. You’ll also have to pay back any tax credits you got during months in which you had both Part A (either through Original Medicare or a Medicare Advantage Plan) and Marketplace coverage. If got retroactive Part A, you lose premium tax credits when you’re notified that you’re getting retroactive Part A. </a:t>
            </a:r>
          </a:p>
        </p:txBody>
      </p:sp>
    </p:spTree>
    <p:extLst>
      <p:ext uri="{BB962C8B-B14F-4D97-AF65-F5344CB8AC3E}">
        <p14:creationId xmlns:p14="http://schemas.microsoft.com/office/powerpoint/2010/main" val="18198278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30467"/>
            <a:ext cx="5852160" cy="4670584"/>
          </a:xfrm>
        </p:spPr>
        <p:txBody>
          <a:bodyPr/>
          <a:lstStyle/>
          <a:p>
            <a:pPr defTabSz="966612">
              <a:spcBef>
                <a:spcPts val="600"/>
              </a:spcBef>
              <a:defRPr/>
            </a:pPr>
            <a:r>
              <a:rPr lang="en-US" b="1" dirty="0">
                <a:solidFill>
                  <a:prstClr val="black"/>
                </a:solidFill>
              </a:rPr>
              <a:t>Presenter Notes</a:t>
            </a:r>
          </a:p>
          <a:p>
            <a:pPr defTabSz="966612">
              <a:spcBef>
                <a:spcPts val="600"/>
              </a:spcBef>
              <a:defRPr/>
            </a:pPr>
            <a:r>
              <a:rPr lang="en-US" dirty="0">
                <a:solidFill>
                  <a:prstClr val="black"/>
                </a:solidFill>
              </a:rPr>
              <a:t>In some cases, you’ll get a disability determination based on an appeal, giving you an earlier date of entitlement to disability benefits. In other cases, if your application isn’t processed in a timely manner, you may be entitled to retroactive Part A coverage.</a:t>
            </a:r>
          </a:p>
          <a:p>
            <a:pPr defTabSz="966612">
              <a:spcBef>
                <a:spcPts val="600"/>
              </a:spcBef>
              <a:defRPr/>
            </a:pPr>
            <a:r>
              <a:rPr lang="en-US" dirty="0">
                <a:solidFill>
                  <a:prstClr val="black"/>
                </a:solidFill>
              </a:rPr>
              <a:t>If your disability benefits are retroactive, your Medicare card will show your coverage start date.</a:t>
            </a:r>
          </a:p>
          <a:p>
            <a:pPr defTabSz="966612">
              <a:spcBef>
                <a:spcPts val="600"/>
              </a:spcBef>
              <a:defRPr/>
            </a:pPr>
            <a:r>
              <a:rPr lang="en-US" dirty="0">
                <a:solidFill>
                  <a:prstClr val="black"/>
                </a:solidFill>
              </a:rPr>
              <a:t>If you got Medicare-covered services before you got your Medicare card, you can ask your provider to submit those claims to Medicare. The dates of service can’t be before the coverage start date on your Medicare card. </a:t>
            </a:r>
          </a:p>
          <a:p>
            <a:pPr defTabSz="966612">
              <a:spcBef>
                <a:spcPts val="600"/>
              </a:spcBef>
              <a:defRPr/>
            </a:pPr>
            <a:endParaRPr lang="en-US" dirty="0">
              <a:solidFill>
                <a:prstClr val="black"/>
              </a:solidFill>
            </a:endParaRPr>
          </a:p>
        </p:txBody>
      </p:sp>
    </p:spTree>
    <p:extLst>
      <p:ext uri="{BB962C8B-B14F-4D97-AF65-F5344CB8AC3E}">
        <p14:creationId xmlns:p14="http://schemas.microsoft.com/office/powerpoint/2010/main" val="3787901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17674"/>
            <a:ext cx="5852160" cy="4683376"/>
          </a:xfrm>
        </p:spPr>
        <p:txBody>
          <a:bodyPr/>
          <a:lstStyle/>
          <a:p>
            <a:pPr defTabSz="966612">
              <a:spcAft>
                <a:spcPts val="600"/>
              </a:spcAft>
              <a:defRPr/>
            </a:pPr>
            <a:r>
              <a:rPr lang="en-US" b="1" dirty="0"/>
              <a:t>Presenter Notes</a:t>
            </a:r>
          </a:p>
          <a:p>
            <a:pPr defTabSz="966612">
              <a:spcAft>
                <a:spcPts val="600"/>
              </a:spcAft>
              <a:defRPr/>
            </a:pPr>
            <a:r>
              <a:rPr lang="en-US" dirty="0"/>
              <a:t>In this session, we’ll discuss Medicare and other programs for people with disabilities. It will help you:</a:t>
            </a:r>
            <a:endParaRPr lang="en-US" strike="sngStrike" dirty="0"/>
          </a:p>
          <a:p>
            <a:pPr marL="125861" lvl="1" indent="-125861" defTabSz="966612">
              <a:spcAft>
                <a:spcPts val="600"/>
              </a:spcAft>
              <a:buFont typeface="Wingdings" panose="05000000000000000000" pitchFamily="2" charset="2"/>
              <a:buChar char="§"/>
              <a:defRPr/>
            </a:pPr>
            <a:r>
              <a:rPr lang="en-US" dirty="0">
                <a:solidFill>
                  <a:prstClr val="black"/>
                </a:solidFill>
              </a:rPr>
              <a:t>Understand eligibility for Social Security programs</a:t>
            </a:r>
          </a:p>
          <a:p>
            <a:pPr marL="125861" lvl="1" indent="-125861" defTabSz="966612">
              <a:spcAft>
                <a:spcPts val="600"/>
              </a:spcAft>
              <a:buFont typeface="Wingdings" panose="05000000000000000000" pitchFamily="2" charset="2"/>
              <a:buChar char="§"/>
              <a:defRPr/>
            </a:pPr>
            <a:r>
              <a:rPr lang="en-US" dirty="0">
                <a:solidFill>
                  <a:prstClr val="black"/>
                </a:solidFill>
              </a:rPr>
              <a:t>Summarize Medicare eligibility and enrollment</a:t>
            </a:r>
          </a:p>
          <a:p>
            <a:pPr marL="125861" lvl="1" indent="-125861" defTabSz="966612">
              <a:spcAft>
                <a:spcPts val="600"/>
              </a:spcAft>
              <a:buFont typeface="Wingdings" panose="05000000000000000000" pitchFamily="2" charset="2"/>
              <a:buChar char="§"/>
              <a:defRPr/>
            </a:pPr>
            <a:r>
              <a:rPr lang="en-US" dirty="0">
                <a:solidFill>
                  <a:prstClr val="black"/>
                </a:solidFill>
              </a:rPr>
              <a:t>Describe Medicare options for people with disabilities </a:t>
            </a:r>
          </a:p>
          <a:p>
            <a:pPr marL="125861" lvl="1" indent="-125861" defTabSz="966612">
              <a:spcAft>
                <a:spcPts val="600"/>
              </a:spcAft>
              <a:buFont typeface="Wingdings" panose="05000000000000000000" pitchFamily="2" charset="2"/>
              <a:buChar char="§"/>
              <a:defRPr/>
            </a:pPr>
            <a:r>
              <a:rPr lang="en-US" dirty="0">
                <a:solidFill>
                  <a:prstClr val="black"/>
                </a:solidFill>
              </a:rPr>
              <a:t>Explain Medicaid and other programs for people with limited income and resources </a:t>
            </a:r>
          </a:p>
          <a:p>
            <a:pPr marL="125861" lvl="1" indent="-125861" defTabSz="966612">
              <a:spcAft>
                <a:spcPts val="600"/>
              </a:spcAft>
              <a:buFont typeface="Wingdings" panose="05000000000000000000" pitchFamily="2" charset="2"/>
              <a:buChar char="§"/>
              <a:defRPr/>
            </a:pPr>
            <a:r>
              <a:rPr lang="en-US" dirty="0">
                <a:solidFill>
                  <a:prstClr val="black"/>
                </a:solidFill>
              </a:rPr>
              <a:t>Find where to get more information</a:t>
            </a:r>
          </a:p>
          <a:p>
            <a:pPr>
              <a:spcAft>
                <a:spcPts val="600"/>
              </a:spcAft>
            </a:pPr>
            <a:endParaRPr lang="en-US" dirty="0"/>
          </a:p>
        </p:txBody>
      </p:sp>
    </p:spTree>
    <p:extLst>
      <p:ext uri="{BB962C8B-B14F-4D97-AF65-F5344CB8AC3E}">
        <p14:creationId xmlns:p14="http://schemas.microsoft.com/office/powerpoint/2010/main" val="2928827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20465"/>
            <a:ext cx="5852160" cy="4680585"/>
          </a:xfrm>
        </p:spPr>
        <p:txBody>
          <a:bodyPr/>
          <a:lstStyle/>
          <a:p>
            <a:pPr defTabSz="966612">
              <a:spcBef>
                <a:spcPts val="600"/>
              </a:spcBef>
              <a:defRPr/>
            </a:pPr>
            <a:r>
              <a:rPr lang="en-US" b="1" dirty="0">
                <a:solidFill>
                  <a:prstClr val="black"/>
                </a:solidFill>
              </a:rPr>
              <a:t>Presenter Notes</a:t>
            </a:r>
          </a:p>
          <a:p>
            <a:pPr defTabSz="966612">
              <a:spcBef>
                <a:spcPts val="600"/>
              </a:spcBef>
              <a:defRPr/>
            </a:pPr>
            <a:r>
              <a:rPr lang="en-US" dirty="0">
                <a:solidFill>
                  <a:prstClr val="black"/>
                </a:solidFill>
              </a:rPr>
              <a:t>You’ll get this information with your determination:</a:t>
            </a:r>
          </a:p>
          <a:p>
            <a:pPr marL="125861" indent="-125861" defTabSz="966612">
              <a:spcBef>
                <a:spcPts val="600"/>
              </a:spcBef>
              <a:buFont typeface="Wingdings" panose="05000000000000000000" pitchFamily="2" charset="2"/>
              <a:buChar char="§"/>
              <a:defRPr/>
            </a:pPr>
            <a:r>
              <a:rPr lang="en-US" dirty="0">
                <a:solidFill>
                  <a:prstClr val="black"/>
                </a:solidFill>
              </a:rPr>
              <a:t>Your Part A coverage effective date (the 25</a:t>
            </a:r>
            <a:r>
              <a:rPr lang="en-US" baseline="30000" dirty="0">
                <a:solidFill>
                  <a:prstClr val="black"/>
                </a:solidFill>
              </a:rPr>
              <a:t>th</a:t>
            </a:r>
            <a:r>
              <a:rPr lang="en-US" dirty="0">
                <a:solidFill>
                  <a:prstClr val="black"/>
                </a:solidFill>
              </a:rPr>
              <a:t> month of disability benefit entitlement)</a:t>
            </a:r>
          </a:p>
          <a:p>
            <a:pPr marL="125861" indent="-125861" defTabSz="966612">
              <a:spcBef>
                <a:spcPts val="600"/>
              </a:spcBef>
              <a:buFont typeface="Wingdings" panose="05000000000000000000" pitchFamily="2" charset="2"/>
              <a:buChar char="§"/>
              <a:defRPr/>
            </a:pPr>
            <a:r>
              <a:rPr lang="en-US" dirty="0">
                <a:solidFill>
                  <a:prstClr val="black"/>
                </a:solidFill>
              </a:rPr>
              <a:t>Your Part B coverage start date (Part B coverage begins the first month of your Part A coverage)</a:t>
            </a:r>
          </a:p>
          <a:p>
            <a:pPr defTabSz="966612">
              <a:spcBef>
                <a:spcPts val="600"/>
              </a:spcBef>
              <a:defRPr/>
            </a:pPr>
            <a:r>
              <a:rPr lang="en-US" b="1" dirty="0">
                <a:solidFill>
                  <a:prstClr val="black"/>
                </a:solidFill>
              </a:rPr>
              <a:t>Premium arrearage (the amount owed)</a:t>
            </a:r>
          </a:p>
          <a:p>
            <a:pPr defTabSz="966612">
              <a:spcBef>
                <a:spcPts val="600"/>
              </a:spcBef>
              <a:defRPr/>
            </a:pPr>
            <a:r>
              <a:rPr lang="en-US" dirty="0">
                <a:solidFill>
                  <a:prstClr val="black"/>
                </a:solidFill>
              </a:rPr>
              <a:t>At the time of final processing, if more than 5 months’ retroactive premiums must be withheld from the initial monthly benefit check, the individual is awarded Part B effective with the month in which final action is taken to process the award.</a:t>
            </a:r>
          </a:p>
          <a:p>
            <a:pPr defTabSz="966612">
              <a:spcBef>
                <a:spcPts val="600"/>
              </a:spcBef>
              <a:defRPr/>
            </a:pPr>
            <a:r>
              <a:rPr lang="en-US" dirty="0">
                <a:solidFill>
                  <a:prstClr val="black"/>
                </a:solidFill>
              </a:rPr>
              <a:t>The award notice advises of the option to have Part B begin with the first month of Part A entitlement provided that, within 60 days, the enrollee requests the earlier date and authorizes the deduction of the accrued premiums from monthly benefits.</a:t>
            </a:r>
          </a:p>
          <a:p>
            <a:pPr defTabSz="966612">
              <a:spcBef>
                <a:spcPts val="600"/>
              </a:spcBef>
              <a:defRPr/>
            </a:pPr>
            <a:r>
              <a:rPr lang="en-US" dirty="0">
                <a:solidFill>
                  <a:prstClr val="black"/>
                </a:solidFill>
              </a:rPr>
              <a:t>To get retroactive Part B coverage, you must submit a written request and agree to pay all retroactive premiums due. If you choose retroactive Part B coverage, you’ll get a second letter stating that you have retroactive Part B coverage. The letter also gives instructions for the provider to file Part B claims outside the timely filing limit. </a:t>
            </a:r>
          </a:p>
          <a:p>
            <a:pPr>
              <a:spcBef>
                <a:spcPts val="600"/>
              </a:spcBef>
              <a:defRPr/>
            </a:pPr>
            <a:r>
              <a:rPr lang="en-US" b="1" dirty="0">
                <a:solidFill>
                  <a:prstClr val="black"/>
                </a:solidFill>
              </a:rPr>
              <a:t>Resource</a:t>
            </a:r>
            <a:r>
              <a:rPr lang="en-US" dirty="0">
                <a:solidFill>
                  <a:prstClr val="black"/>
                </a:solidFill>
              </a:rPr>
              <a:t>: </a:t>
            </a:r>
            <a:r>
              <a:rPr lang="en-US" dirty="0">
                <a:solidFill>
                  <a:prstClr val="black"/>
                </a:solidFill>
                <a:hlinkClick r:id="rId3"/>
              </a:rPr>
              <a:t>secure.SSA.gov/</a:t>
            </a:r>
            <a:r>
              <a:rPr lang="en-US" dirty="0" err="1">
                <a:solidFill>
                  <a:prstClr val="black"/>
                </a:solidFill>
                <a:hlinkClick r:id="rId3"/>
              </a:rPr>
              <a:t>poms.Nsf</a:t>
            </a:r>
            <a:r>
              <a:rPr lang="en-US" dirty="0">
                <a:solidFill>
                  <a:prstClr val="black"/>
                </a:solidFill>
                <a:hlinkClick r:id="rId3"/>
              </a:rPr>
              <a:t>/</a:t>
            </a:r>
            <a:r>
              <a:rPr lang="en-US" dirty="0" err="1">
                <a:solidFill>
                  <a:prstClr val="black"/>
                </a:solidFill>
                <a:hlinkClick r:id="rId3"/>
              </a:rPr>
              <a:t>lnx</a:t>
            </a:r>
            <a:r>
              <a:rPr lang="en-US" dirty="0">
                <a:solidFill>
                  <a:prstClr val="black"/>
                </a:solidFill>
                <a:hlinkClick r:id="rId3"/>
              </a:rPr>
              <a:t>/0600805090</a:t>
            </a:r>
            <a:r>
              <a:rPr lang="en-US" dirty="0">
                <a:solidFill>
                  <a:prstClr val="black"/>
                </a:solidFill>
              </a:rPr>
              <a:t> </a:t>
            </a:r>
          </a:p>
        </p:txBody>
      </p:sp>
    </p:spTree>
    <p:extLst>
      <p:ext uri="{BB962C8B-B14F-4D97-AF65-F5344CB8AC3E}">
        <p14:creationId xmlns:p14="http://schemas.microsoft.com/office/powerpoint/2010/main" val="38774339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81279" y="3757507"/>
            <a:ext cx="7084908" cy="5415068"/>
          </a:xfrm>
        </p:spPr>
        <p:txBody>
          <a:bodyPr/>
          <a:lstStyle/>
          <a:p>
            <a:pPr defTabSz="966612">
              <a:spcAft>
                <a:spcPts val="600"/>
              </a:spcAft>
              <a:defRPr/>
            </a:pPr>
            <a:r>
              <a:rPr lang="en-US" b="1" dirty="0">
                <a:solidFill>
                  <a:prstClr val="black"/>
                </a:solidFill>
              </a:rPr>
              <a:t>Presenter Notes</a:t>
            </a:r>
          </a:p>
          <a:p>
            <a:pPr defTabSz="966612">
              <a:spcAft>
                <a:spcPts val="600"/>
              </a:spcAft>
              <a:defRPr/>
            </a:pPr>
            <a:r>
              <a:rPr lang="en-US" dirty="0">
                <a:solidFill>
                  <a:prstClr val="black"/>
                </a:solidFill>
              </a:rPr>
              <a:t>You’re entitled to Medicare as long as you continue to meet the requirements for Social Security disability benefits. If Social Security determines that your disability benefits should be stopped because your condition has improved and you’re no longer considered disabled, your Medicare will end the month after the month in which you’re notified your benefits will end.</a:t>
            </a:r>
          </a:p>
          <a:p>
            <a:pPr defTabSz="966612">
              <a:spcAft>
                <a:spcPts val="600"/>
              </a:spcAft>
              <a:defRPr/>
            </a:pPr>
            <a:r>
              <a:rPr lang="en-US" dirty="0">
                <a:solidFill>
                  <a:prstClr val="black"/>
                </a:solidFill>
              </a:rPr>
              <a:t>Social Security has work incentives to support people who are still medically disabled but try to work. Continuation of Medicare coverage is a type of incentive.</a:t>
            </a:r>
          </a:p>
          <a:p>
            <a:pPr marL="125861" indent="-125861" defTabSz="966612">
              <a:spcAft>
                <a:spcPts val="600"/>
              </a:spcAft>
              <a:buFont typeface="Wingdings" panose="05000000000000000000" pitchFamily="2" charset="2"/>
              <a:buChar char="§"/>
              <a:defRPr/>
            </a:pPr>
            <a:r>
              <a:rPr lang="en-US" dirty="0">
                <a:solidFill>
                  <a:prstClr val="black"/>
                </a:solidFill>
              </a:rPr>
              <a:t>You may qualify for at least 8 ½ years of extended Medicare coverage if you return to work. Medicare continues even if Social Security determines you can no longer get cash benefits because you earn too much.</a:t>
            </a:r>
          </a:p>
          <a:p>
            <a:pPr marL="125861" indent="-125861" defTabSz="966612">
              <a:spcAft>
                <a:spcPts val="600"/>
              </a:spcAft>
              <a:buFont typeface="Wingdings" panose="05000000000000000000" pitchFamily="2" charset="2"/>
              <a:buChar char="§"/>
              <a:defRPr/>
            </a:pPr>
            <a:r>
              <a:rPr lang="en-US" dirty="0">
                <a:solidFill>
                  <a:prstClr val="black"/>
                </a:solidFill>
              </a:rPr>
              <a:t>If, after your 8 ½ years of extended Medicare coverage, you continue to work with a disability, you may buy Part A, or Part A and Part B for as long you’re disabled. This is called Medicare for the Qualifying Disabled &amp; Working Individuals (QDWI) program. In some cases, your state may help pay your Part A premiums.</a:t>
            </a:r>
          </a:p>
          <a:p>
            <a:pPr marL="125861" indent="-125861" defTabSz="966612">
              <a:spcAft>
                <a:spcPts val="600"/>
              </a:spcAft>
              <a:buFont typeface="Wingdings" panose="05000000000000000000" pitchFamily="2" charset="2"/>
              <a:buChar char="§"/>
              <a:defRPr/>
            </a:pPr>
            <a:r>
              <a:rPr lang="en-US" dirty="0">
                <a:solidFill>
                  <a:prstClr val="black"/>
                </a:solidFill>
              </a:rPr>
              <a:t>If you were paying an increased Part B premium (late enrollment penalty) during the time you were getting premium-free Part A, but are now eligible for Part B because you’re signing up for Part A for the working disabled, your Part B penalty can be removed. </a:t>
            </a:r>
          </a:p>
          <a:p>
            <a:pPr>
              <a:spcAft>
                <a:spcPts val="600"/>
              </a:spcAft>
              <a:defRPr/>
            </a:pPr>
            <a:r>
              <a:rPr lang="en-US" dirty="0">
                <a:solidFill>
                  <a:prstClr val="black"/>
                </a:solidFill>
              </a:rPr>
              <a:t>If you’re getting Medicare based on disability when you reach 65, you’ll have continuous coverage with no interruption. You’ll get Part A for free, even if you’ve been buying it. However, the reason for your Medicare entitlement changes from disability to age. If you didn’t have Part B when you were getting Medicare based on disability, you’ll get Part B automatically when you turn 65, and you’ll be able to decide if you want to keep it. If you already have Part B when you turn 65, you’ll get a Medicare Supplement Insurance (Medigap) Open Enrollment Period (OEP). </a:t>
            </a:r>
          </a:p>
          <a:p>
            <a:pPr defTabSz="966612">
              <a:spcAft>
                <a:spcPts val="600"/>
              </a:spcAft>
              <a:defRPr/>
            </a:pPr>
            <a:r>
              <a:rPr lang="en-US" dirty="0">
                <a:solidFill>
                  <a:prstClr val="black"/>
                </a:solidFill>
              </a:rPr>
              <a:t>If you don’t sign up for Part B when you’re first eligible, and you don’t qualify for a Special Enrollment Period (SEP), you may have to pay a late enrollment penalty for as long as you have Part B. Your Part B premium may be increased 10% for every full 12-month period in which you could’ve signed up for Part B but didn’t. If you were paying a Part B late enrollment penalty while you were disabled, the penalty will end when you turn 65.</a:t>
            </a:r>
          </a:p>
          <a:p>
            <a:pPr>
              <a:spcAft>
                <a:spcPts val="600"/>
              </a:spcAft>
            </a:pPr>
            <a:endParaRPr lang="en-US" dirty="0"/>
          </a:p>
        </p:txBody>
      </p:sp>
    </p:spTree>
    <p:extLst>
      <p:ext uri="{BB962C8B-B14F-4D97-AF65-F5344CB8AC3E}">
        <p14:creationId xmlns:p14="http://schemas.microsoft.com/office/powerpoint/2010/main" val="34477051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604837" y="3730466"/>
            <a:ext cx="6105525" cy="5356383"/>
          </a:xfrm>
        </p:spPr>
        <p:txBody>
          <a:bodyPr/>
          <a:lstStyle/>
          <a:p>
            <a:pPr defTabSz="966612">
              <a:spcAft>
                <a:spcPts val="600"/>
              </a:spcAft>
              <a:defRPr/>
            </a:pPr>
            <a:r>
              <a:rPr lang="en-US" b="1" dirty="0">
                <a:solidFill>
                  <a:prstClr val="black"/>
                </a:solidFill>
              </a:rPr>
              <a:t>Presenter Notes</a:t>
            </a:r>
          </a:p>
          <a:p>
            <a:pPr defTabSz="966612">
              <a:spcAft>
                <a:spcPts val="600"/>
              </a:spcAft>
              <a:defRPr/>
            </a:pPr>
            <a:r>
              <a:rPr lang="en-US" dirty="0">
                <a:solidFill>
                  <a:prstClr val="black"/>
                </a:solidFill>
              </a:rPr>
              <a:t>Check Your Knowledge: Question 2 </a:t>
            </a:r>
          </a:p>
          <a:p>
            <a:pPr defTabSz="966612">
              <a:spcAft>
                <a:spcPts val="600"/>
              </a:spcAft>
              <a:defRPr/>
            </a:pPr>
            <a:r>
              <a:rPr lang="en-US" b="1" dirty="0">
                <a:solidFill>
                  <a:prstClr val="black"/>
                </a:solidFill>
              </a:rPr>
              <a:t>James became entitled to SSDI at 60 and Medicare at 62. He didn’t take Part B when he was first eligible and didn’t have employer coverage. He automatically gets Part B during his IEP when he turns 65. How much is his Part B late enrollment penalty? </a:t>
            </a:r>
          </a:p>
          <a:p>
            <a:pPr marL="179562" indent="-179562" defTabSz="966612">
              <a:spcAft>
                <a:spcPts val="600"/>
              </a:spcAft>
              <a:buFont typeface="+mj-lt"/>
              <a:buAutoNum type="alphaLcPeriod"/>
              <a:defRPr/>
            </a:pPr>
            <a:r>
              <a:rPr lang="en-US" dirty="0">
                <a:solidFill>
                  <a:prstClr val="black"/>
                </a:solidFill>
              </a:rPr>
              <a:t>5%</a:t>
            </a:r>
          </a:p>
          <a:p>
            <a:pPr marL="179562" indent="-179562" defTabSz="966612">
              <a:spcAft>
                <a:spcPts val="600"/>
              </a:spcAft>
              <a:buFont typeface="+mj-lt"/>
              <a:buAutoNum type="alphaLcPeriod"/>
              <a:defRPr/>
            </a:pPr>
            <a:r>
              <a:rPr lang="en-US" dirty="0">
                <a:solidFill>
                  <a:prstClr val="black"/>
                </a:solidFill>
              </a:rPr>
              <a:t>10%</a:t>
            </a:r>
          </a:p>
          <a:p>
            <a:pPr marL="179562" indent="-179562" defTabSz="966612">
              <a:spcAft>
                <a:spcPts val="600"/>
              </a:spcAft>
              <a:buFont typeface="+mj-lt"/>
              <a:buAutoNum type="alphaLcPeriod"/>
              <a:defRPr/>
            </a:pPr>
            <a:r>
              <a:rPr lang="en-US" dirty="0">
                <a:solidFill>
                  <a:prstClr val="black"/>
                </a:solidFill>
              </a:rPr>
              <a:t>10% for each 12-month period without Part B</a:t>
            </a:r>
          </a:p>
          <a:p>
            <a:pPr marL="179562" indent="-179562" defTabSz="966612">
              <a:spcAft>
                <a:spcPts val="600"/>
              </a:spcAft>
              <a:buFont typeface="+mj-lt"/>
              <a:buAutoNum type="alphaLcPeriod"/>
              <a:defRPr/>
            </a:pPr>
            <a:r>
              <a:rPr lang="en-US" dirty="0">
                <a:solidFill>
                  <a:prstClr val="black"/>
                </a:solidFill>
              </a:rPr>
              <a:t>No penalty </a:t>
            </a:r>
          </a:p>
          <a:p>
            <a:pPr defTabSz="966612">
              <a:spcAft>
                <a:spcPts val="600"/>
              </a:spcAft>
              <a:defRPr/>
            </a:pPr>
            <a:r>
              <a:rPr lang="en-US" b="1" dirty="0">
                <a:solidFill>
                  <a:prstClr val="black"/>
                </a:solidFill>
              </a:rPr>
              <a:t>Answer: d. No penalty. </a:t>
            </a:r>
          </a:p>
          <a:p>
            <a:pPr>
              <a:spcAft>
                <a:spcPts val="600"/>
              </a:spcAft>
              <a:defRPr/>
            </a:pPr>
            <a:r>
              <a:rPr lang="en-US" dirty="0">
                <a:solidFill>
                  <a:prstClr val="black"/>
                </a:solidFill>
              </a:rPr>
              <a:t>If you’re getting Medicare based on disability when you turn 65, you’ll have continuous coverage with no interruption. If you were paying a Part B penalty, it will end. You’ll get Part A for free, even if you’ve been buying it. However, the reason for your Medicare entitlement changes from disability to age. If you didn’t have Part B when you were getting Medicare based on disability, you’ll automatically get Part B when you turn 65, and you’ll be able to decide if you want to keep it. If you already have Medicare Part B when you turn 65, you’ll get a Medigap OEP. </a:t>
            </a:r>
          </a:p>
          <a:p>
            <a:pPr defTabSz="966612">
              <a:spcAft>
                <a:spcPts val="600"/>
              </a:spcAft>
              <a:defRPr/>
            </a:pPr>
            <a:r>
              <a:rPr lang="en-US" dirty="0">
                <a:solidFill>
                  <a:prstClr val="black"/>
                </a:solidFill>
              </a:rPr>
              <a:t>If you don’t sign up for Part B when you’re first eligible, and you don’t qualify for an SEP, you may have to pay a late enrollment penalty for as long as you have Part B. Your Part B premium may be increased 10% for every full 12-month period in which you could’ve signed up for Part B but didn’t. If you were paying a Part B late enrollment penalty while you were disabled, the penalty will end when you turn 65.</a:t>
            </a:r>
          </a:p>
          <a:p>
            <a:pPr marL="0" lvl="1" defTabSz="966612">
              <a:spcAft>
                <a:spcPts val="600"/>
              </a:spcAft>
              <a:defRPr/>
            </a:pPr>
            <a:endParaRPr lang="en-US" dirty="0">
              <a:solidFill>
                <a:prstClr val="black"/>
              </a:solidFill>
            </a:endParaRPr>
          </a:p>
          <a:p>
            <a:pPr defTabSz="966612">
              <a:spcAft>
                <a:spcPts val="600"/>
              </a:spcAft>
              <a:defRPr/>
            </a:pPr>
            <a:endParaRPr lang="en-US" dirty="0">
              <a:solidFill>
                <a:prstClr val="black"/>
              </a:solidFill>
            </a:endParaRPr>
          </a:p>
          <a:p>
            <a:pPr>
              <a:spcAft>
                <a:spcPts val="600"/>
              </a:spcAft>
            </a:pPr>
            <a:endParaRPr lang="en-US" dirty="0"/>
          </a:p>
        </p:txBody>
      </p:sp>
    </p:spTree>
    <p:extLst>
      <p:ext uri="{BB962C8B-B14F-4D97-AF65-F5344CB8AC3E}">
        <p14:creationId xmlns:p14="http://schemas.microsoft.com/office/powerpoint/2010/main" val="24506923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30467"/>
            <a:ext cx="5852160" cy="4670584"/>
          </a:xfrm>
        </p:spPr>
        <p:txBody>
          <a:bodyPr/>
          <a:lstStyle/>
          <a:p>
            <a:pPr defTabSz="966612">
              <a:spcBef>
                <a:spcPts val="634"/>
              </a:spcBef>
              <a:defRPr/>
            </a:pPr>
            <a:r>
              <a:rPr lang="en-US" b="1" dirty="0">
                <a:solidFill>
                  <a:prstClr val="black"/>
                </a:solidFill>
              </a:rPr>
              <a:t>Presenter Notes</a:t>
            </a:r>
          </a:p>
          <a:p>
            <a:pPr defTabSz="966612">
              <a:spcBef>
                <a:spcPts val="634"/>
              </a:spcBef>
              <a:defRPr/>
            </a:pPr>
            <a:r>
              <a:rPr lang="en-US" dirty="0">
                <a:solidFill>
                  <a:prstClr val="black"/>
                </a:solidFill>
              </a:rPr>
              <a:t>Lesson 3, “Medicare Plan Choices for People with Disabilities,” explains: </a:t>
            </a:r>
          </a:p>
          <a:p>
            <a:pPr marL="125861" indent="-125861" defTabSz="966612">
              <a:spcBef>
                <a:spcPts val="634"/>
              </a:spcBef>
              <a:buFont typeface="Wingdings" panose="05000000000000000000" pitchFamily="2" charset="2"/>
              <a:buChar char="§"/>
              <a:defRPr/>
            </a:pPr>
            <a:r>
              <a:rPr lang="en-US" dirty="0">
                <a:solidFill>
                  <a:prstClr val="black"/>
                </a:solidFill>
              </a:rPr>
              <a:t>Medicare health and drug plan options</a:t>
            </a:r>
          </a:p>
          <a:p>
            <a:pPr marL="125861" indent="-125861" defTabSz="966612">
              <a:spcBef>
                <a:spcPts val="634"/>
              </a:spcBef>
              <a:buFont typeface="Wingdings" panose="05000000000000000000" pitchFamily="2" charset="2"/>
              <a:buChar char="§"/>
              <a:defRPr/>
            </a:pPr>
            <a:r>
              <a:rPr lang="en-US" dirty="0">
                <a:solidFill>
                  <a:prstClr val="black"/>
                </a:solidFill>
              </a:rPr>
              <a:t>Medicare coordination of benefits for people with disabilities </a:t>
            </a:r>
          </a:p>
          <a:p>
            <a:pPr marL="125861" indent="-125861" defTabSz="966612">
              <a:spcBef>
                <a:spcPts val="634"/>
              </a:spcBef>
              <a:buFont typeface="Wingdings" panose="05000000000000000000" pitchFamily="2" charset="2"/>
              <a:buChar char="§"/>
              <a:defRPr/>
            </a:pPr>
            <a:r>
              <a:rPr lang="en-US" dirty="0">
                <a:solidFill>
                  <a:prstClr val="black"/>
                </a:solidFill>
              </a:rPr>
              <a:t>Medicare Supplement Insurance (Medigap) policies</a:t>
            </a:r>
          </a:p>
          <a:p>
            <a:pPr defTabSz="966612">
              <a:spcBef>
                <a:spcPts val="634"/>
              </a:spcBef>
              <a:defRPr/>
            </a:pPr>
            <a:endParaRPr lang="en-US" dirty="0">
              <a:solidFill>
                <a:prstClr val="black"/>
              </a:solidFill>
            </a:endParaRPr>
          </a:p>
          <a:p>
            <a:pPr defTabSz="966612">
              <a:spcBef>
                <a:spcPts val="634"/>
              </a:spcBef>
              <a:defRPr/>
            </a:pPr>
            <a:endParaRPr lang="en-US" dirty="0">
              <a:solidFill>
                <a:prstClr val="black"/>
              </a:solidFill>
            </a:endParaRPr>
          </a:p>
          <a:p>
            <a:endParaRPr lang="en-US" dirty="0"/>
          </a:p>
        </p:txBody>
      </p:sp>
    </p:spTree>
    <p:extLst>
      <p:ext uri="{BB962C8B-B14F-4D97-AF65-F5344CB8AC3E}">
        <p14:creationId xmlns:p14="http://schemas.microsoft.com/office/powerpoint/2010/main" val="40847208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3577">
              <a:spcAft>
                <a:spcPts val="600"/>
              </a:spcAft>
              <a:defRPr/>
            </a:pPr>
            <a:r>
              <a:rPr lang="en-US" b="1" dirty="0">
                <a:ea typeface="ＭＳ Ｐゴシック" pitchFamily="84" charset="-128"/>
                <a:cs typeface="Arial" panose="020B0604020202020204" pitchFamily="34" charset="0"/>
              </a:rPr>
              <a:t>Presenter Notes</a:t>
            </a:r>
          </a:p>
          <a:p>
            <a:pPr defTabSz="983577">
              <a:spcAft>
                <a:spcPts val="600"/>
              </a:spcAft>
              <a:defRPr/>
            </a:pPr>
            <a:r>
              <a:rPr lang="en-US" b="1" dirty="0">
                <a:ea typeface="ＭＳ Ｐゴシック" pitchFamily="84" charset="-128"/>
                <a:cs typeface="Arial" panose="020B0604020202020204" pitchFamily="34" charset="0"/>
              </a:rPr>
              <a:t>At the end of this session, you’ll be able to:</a:t>
            </a:r>
          </a:p>
          <a:p>
            <a:pPr marL="120827" indent="-120827" defTabSz="983577">
              <a:spcAft>
                <a:spcPts val="600"/>
              </a:spcAft>
              <a:buFont typeface="Wingdings" panose="05000000000000000000" pitchFamily="2" charset="2"/>
              <a:buChar char="§"/>
              <a:defRPr/>
            </a:pPr>
            <a:r>
              <a:rPr lang="en-US" dirty="0">
                <a:cs typeface="Arial" panose="020B0604020202020204" pitchFamily="34" charset="0"/>
              </a:rPr>
              <a:t>List Medicare plan choices for people with disabilities</a:t>
            </a:r>
          </a:p>
          <a:p>
            <a:pPr marL="120827" indent="-120827" defTabSz="983577">
              <a:spcAft>
                <a:spcPts val="600"/>
              </a:spcAft>
              <a:buFont typeface="Wingdings" panose="05000000000000000000" pitchFamily="2" charset="2"/>
              <a:buChar char="§"/>
              <a:defRPr/>
            </a:pPr>
            <a:r>
              <a:rPr lang="en-US" dirty="0">
                <a:cs typeface="Arial" panose="020B0604020202020204" pitchFamily="34" charset="0"/>
              </a:rPr>
              <a:t>Explain coordination of benefits for people with disabilities</a:t>
            </a:r>
          </a:p>
          <a:p>
            <a:pPr defTabSz="983577">
              <a:spcAft>
                <a:spcPts val="600"/>
              </a:spcAft>
              <a:defRPr/>
            </a:pPr>
            <a:endParaRPr lang="en-US" dirty="0">
              <a:ea typeface="ＭＳ Ｐゴシック" pitchFamily="84" charset="-128"/>
              <a:cs typeface="Arial" panose="020B0604020202020204" pitchFamily="34" charset="0"/>
            </a:endParaRPr>
          </a:p>
          <a:p>
            <a:pPr>
              <a:spcAft>
                <a:spcPts val="600"/>
              </a:spcAft>
            </a:pPr>
            <a:endParaRPr lang="en-US" dirty="0"/>
          </a:p>
        </p:txBody>
      </p:sp>
    </p:spTree>
    <p:extLst>
      <p:ext uri="{BB962C8B-B14F-4D97-AF65-F5344CB8AC3E}">
        <p14:creationId xmlns:p14="http://schemas.microsoft.com/office/powerpoint/2010/main" val="13476339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852160" cy="5523653"/>
          </a:xfrm>
        </p:spPr>
        <p:txBody>
          <a:bodyPr/>
          <a:lstStyle/>
          <a:p>
            <a:pPr defTabSz="966612">
              <a:spcAft>
                <a:spcPts val="600"/>
              </a:spcAft>
              <a:defRPr/>
            </a:pPr>
            <a:r>
              <a:rPr lang="en-US" b="1" dirty="0">
                <a:solidFill>
                  <a:prstClr val="black"/>
                </a:solidFill>
              </a:rPr>
              <a:t>Presenter Notes</a:t>
            </a:r>
          </a:p>
          <a:p>
            <a:pPr defTabSz="966612">
              <a:spcAft>
                <a:spcPts val="600"/>
              </a:spcAft>
              <a:defRPr/>
            </a:pPr>
            <a:r>
              <a:rPr lang="en-US" dirty="0">
                <a:solidFill>
                  <a:prstClr val="black"/>
                </a:solidFill>
              </a:rPr>
              <a:t>If you have a disability, you have the same Medicare health plan choices as people 65 and older. You may choose Original Medicare, a Medicare Advantage Plan, or another Medicare health plan available in your area. Other Medicare health plan types include Medicare Cost Plans, Demonstration/Pilot programs, and Programs of All-Inclusive Care for the Elderly (PACE).</a:t>
            </a:r>
          </a:p>
          <a:p>
            <a:pPr defTabSz="966612">
              <a:spcAft>
                <a:spcPts val="600"/>
              </a:spcAft>
              <a:defRPr/>
            </a:pPr>
            <a:r>
              <a:rPr lang="en-US" dirty="0">
                <a:solidFill>
                  <a:prstClr val="black"/>
                </a:solidFill>
              </a:rPr>
              <a:t>You may also choose to join a Medicare drug plan, which can provide substantial savings for people with chronic medical conditions. If you decide not to get Medicare drug coverage when you’re first eligible and you join a Medicare drug plan later, you’ll likely pay a late enrollment penalty, unless you have other creditable drug coverage, or you qualify for Extra Help. Extra Help is discussed more in Lesson 4.</a:t>
            </a:r>
          </a:p>
          <a:p>
            <a:pPr>
              <a:spcAft>
                <a:spcPts val="600"/>
              </a:spcAft>
            </a:pPr>
            <a:r>
              <a:rPr lang="en-US" dirty="0"/>
              <a:t>Most Medicare Advantage Plans also offer drug coverage. Medicare Advantage Plans must cover all of the services that Original Medicare covers. Your costs, rights, protections, and/or choices of where you get your care may be different. Some plans may offer extra benefits, like vision, hearing, and dental services. </a:t>
            </a:r>
          </a:p>
          <a:p>
            <a:pPr>
              <a:spcAft>
                <a:spcPts val="600"/>
              </a:spcAft>
              <a:defRPr/>
            </a:pPr>
            <a:r>
              <a:rPr lang="en-US" dirty="0">
                <a:solidFill>
                  <a:prstClr val="black"/>
                </a:solidFill>
              </a:rPr>
              <a:t>To view plans in your area, visit </a:t>
            </a:r>
            <a:r>
              <a:rPr lang="en-US" dirty="0">
                <a:solidFill>
                  <a:prstClr val="black"/>
                </a:solidFill>
                <a:hlinkClick r:id="rId3"/>
              </a:rPr>
              <a:t>Medicare.gov/plan-compare</a:t>
            </a:r>
            <a:r>
              <a:rPr lang="en-US" dirty="0">
                <a:solidFill>
                  <a:prstClr val="black"/>
                </a:solidFill>
              </a:rPr>
              <a:t>. </a:t>
            </a:r>
          </a:p>
          <a:p>
            <a:pPr>
              <a:spcAft>
                <a:spcPts val="600"/>
              </a:spcAft>
              <a:defRPr/>
            </a:pPr>
            <a:r>
              <a:rPr lang="en-US" dirty="0">
                <a:solidFill>
                  <a:prstClr val="black"/>
                </a:solidFill>
              </a:rPr>
              <a:t>Visit </a:t>
            </a:r>
            <a:r>
              <a:rPr lang="en-US" dirty="0">
                <a:hlinkClick r:id="rId4"/>
              </a:rPr>
              <a:t>Medicare.gov/basics/end-stage-renal-disease</a:t>
            </a:r>
            <a:r>
              <a:rPr lang="en-US" dirty="0"/>
              <a:t> </a:t>
            </a:r>
            <a:r>
              <a:rPr lang="en-US" dirty="0">
                <a:solidFill>
                  <a:prstClr val="black"/>
                </a:solidFill>
              </a:rPr>
              <a:t>for more information on getting drug coverage with End-Stage Renal Disease (ESRD). </a:t>
            </a:r>
          </a:p>
          <a:p>
            <a:pPr>
              <a:spcAft>
                <a:spcPts val="600"/>
              </a:spcAft>
            </a:pPr>
            <a:endParaRPr lang="en-US" dirty="0"/>
          </a:p>
        </p:txBody>
      </p:sp>
    </p:spTree>
    <p:extLst>
      <p:ext uri="{BB962C8B-B14F-4D97-AF65-F5344CB8AC3E}">
        <p14:creationId xmlns:p14="http://schemas.microsoft.com/office/powerpoint/2010/main" val="30175518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30467"/>
            <a:ext cx="5852160" cy="4670584"/>
          </a:xfrm>
        </p:spPr>
        <p:txBody>
          <a:bodyPr/>
          <a:lstStyle/>
          <a:p>
            <a:pPr defTabSz="966612">
              <a:spcAft>
                <a:spcPts val="600"/>
              </a:spcAft>
              <a:defRPr/>
            </a:pPr>
            <a:r>
              <a:rPr lang="en-US" b="1" dirty="0">
                <a:solidFill>
                  <a:prstClr val="black"/>
                </a:solidFill>
              </a:rPr>
              <a:t>Presenter Notes</a:t>
            </a:r>
          </a:p>
          <a:p>
            <a:pPr defTabSz="966612">
              <a:spcAft>
                <a:spcPts val="600"/>
              </a:spcAft>
              <a:defRPr/>
            </a:pPr>
            <a:r>
              <a:rPr lang="en-US" dirty="0">
                <a:solidFill>
                  <a:prstClr val="black"/>
                </a:solidFill>
              </a:rPr>
              <a:t>You can have both Medicare and other health insurance. Medicare pays second if you’re under 65, entitled to Medicare because of a disability, and you’re covered by a large group health plan (GHP) through your own or a family member’s current employment. In a large GHP, the employer must have 100 or more employees.</a:t>
            </a:r>
          </a:p>
          <a:p>
            <a:pPr defTabSz="966612">
              <a:spcAft>
                <a:spcPts val="600"/>
              </a:spcAft>
              <a:defRPr/>
            </a:pPr>
            <a:r>
              <a:rPr lang="en-US" dirty="0">
                <a:solidFill>
                  <a:prstClr val="black"/>
                </a:solidFill>
              </a:rPr>
              <a:t>Medicare also pays second if you’re under 65, disabled, self-employed, either you or a family member is self-employed, and you’re covered by a large GHP.</a:t>
            </a:r>
          </a:p>
          <a:p>
            <a:pPr defTabSz="966612">
              <a:spcAft>
                <a:spcPts val="600"/>
              </a:spcAft>
              <a:defRPr/>
            </a:pPr>
            <a:r>
              <a:rPr lang="en-US" b="1" dirty="0">
                <a:solidFill>
                  <a:prstClr val="black"/>
                </a:solidFill>
              </a:rPr>
              <a:t>NOTE</a:t>
            </a:r>
            <a:r>
              <a:rPr lang="en-US" dirty="0">
                <a:solidFill>
                  <a:prstClr val="black"/>
                </a:solidFill>
              </a:rPr>
              <a:t>: If at least one employer in a multi-employer plan or multiple employer plan has 100 employees or more, your GHP coverage pays first and Medicare pays second. </a:t>
            </a:r>
          </a:p>
          <a:p>
            <a:pPr defTabSz="966612">
              <a:spcAft>
                <a:spcPts val="600"/>
              </a:spcAft>
              <a:defRPr/>
            </a:pPr>
            <a:r>
              <a:rPr lang="en-US" b="1" dirty="0">
                <a:solidFill>
                  <a:prstClr val="black"/>
                </a:solidFill>
              </a:rPr>
              <a:t>Source</a:t>
            </a:r>
            <a:r>
              <a:rPr lang="en-US" dirty="0">
                <a:solidFill>
                  <a:prstClr val="black"/>
                </a:solidFill>
              </a:rPr>
              <a:t>: “Medicare and Other Health Benefits: Your Guide to Who Pays First” (CMS Product No. 02179) at </a:t>
            </a:r>
            <a:r>
              <a:rPr lang="en-US" dirty="0">
                <a:solidFill>
                  <a:prstClr val="black"/>
                </a:solidFill>
                <a:hlinkClick r:id="rId3"/>
              </a:rPr>
              <a:t>Medicare.gov/publications</a:t>
            </a:r>
            <a:r>
              <a:rPr lang="en-US" dirty="0">
                <a:solidFill>
                  <a:prstClr val="black"/>
                </a:solidFill>
              </a:rPr>
              <a:t>.</a:t>
            </a:r>
            <a:endParaRPr lang="en-US" dirty="0"/>
          </a:p>
        </p:txBody>
      </p:sp>
    </p:spTree>
    <p:extLst>
      <p:ext uri="{BB962C8B-B14F-4D97-AF65-F5344CB8AC3E}">
        <p14:creationId xmlns:p14="http://schemas.microsoft.com/office/powerpoint/2010/main" val="20151457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40467"/>
            <a:ext cx="5852160" cy="4660583"/>
          </a:xfrm>
        </p:spPr>
        <p:txBody>
          <a:bodyPr/>
          <a:lstStyle/>
          <a:p>
            <a:pPr defTabSz="966612">
              <a:spcAft>
                <a:spcPts val="600"/>
              </a:spcAft>
              <a:defRPr/>
            </a:pPr>
            <a:r>
              <a:rPr lang="en-US" b="1" dirty="0">
                <a:solidFill>
                  <a:prstClr val="black"/>
                </a:solidFill>
              </a:rPr>
              <a:t>Presenter Notes</a:t>
            </a:r>
          </a:p>
          <a:p>
            <a:pPr defTabSz="966612">
              <a:spcAft>
                <a:spcPts val="600"/>
              </a:spcAft>
              <a:defRPr/>
            </a:pPr>
            <a:r>
              <a:rPr lang="en-US" dirty="0">
                <a:solidFill>
                  <a:prstClr val="black"/>
                </a:solidFill>
              </a:rPr>
              <a:t>Generally, if you have retiree coverage, Medicare pays first for health insurance claims, and the retiree coverage pays second. Retiree coverage might fill some of the gaps in Medicare coverage and might offer additional benefits, like prescription drug coverage or routine dental care. If you aren’t sure how your retiree coverage works with Medicare, you should get a copy of your plan’s benefits booklet, or look at the summary plan description you get from your employer or union. If you’re approaching retirement, check to see if your employer coverage can continue after you retire. You should check pricing and benefits, including benefits for a spouse. Learn what effect continuing or ending coverage as a retiree will have on both your and your spouse’s insurance protections.</a:t>
            </a:r>
          </a:p>
          <a:p>
            <a:pPr defTabSz="966612">
              <a:spcAft>
                <a:spcPts val="600"/>
              </a:spcAft>
              <a:defRPr/>
            </a:pPr>
            <a:r>
              <a:rPr lang="en-US" dirty="0">
                <a:solidFill>
                  <a:prstClr val="black"/>
                </a:solidFill>
              </a:rPr>
              <a:t>Retiree coverage you get from an employer or union may have limits on how much it will pay. </a:t>
            </a:r>
            <a:r>
              <a:rPr lang="en-US" dirty="0"/>
              <a:t>Your employer or union may only provide “stop loss” coverage, which starts paying your out-of-pocket costs only when they reach a maximum amount. </a:t>
            </a:r>
            <a:r>
              <a:rPr lang="en-US" dirty="0">
                <a:solidFill>
                  <a:prstClr val="black"/>
                </a:solidFill>
              </a:rPr>
              <a:t>You can also call your benefits administrator and ask how the plan pays when you have Medicare.</a:t>
            </a:r>
          </a:p>
          <a:p>
            <a:pPr defTabSz="966612">
              <a:spcAft>
                <a:spcPts val="600"/>
              </a:spcAft>
              <a:defRPr/>
            </a:pPr>
            <a:r>
              <a:rPr lang="en-US" dirty="0">
                <a:solidFill>
                  <a:prstClr val="black"/>
                </a:solidFill>
              </a:rPr>
              <a:t>Remember that the employer or union has control over the retiree insurance coverage it offers. The employer or union may change the benefits or the premiums, and may also choose to cancel the insurance.</a:t>
            </a:r>
          </a:p>
          <a:p>
            <a:pPr defTabSz="966612">
              <a:spcAft>
                <a:spcPts val="600"/>
              </a:spcAft>
              <a:defRPr/>
            </a:pPr>
            <a:r>
              <a:rPr lang="en-US" b="1" dirty="0">
                <a:solidFill>
                  <a:prstClr val="black"/>
                </a:solidFill>
              </a:rPr>
              <a:t>NOTE</a:t>
            </a:r>
            <a:r>
              <a:rPr lang="en-US" dirty="0">
                <a:solidFill>
                  <a:prstClr val="black"/>
                </a:solidFill>
              </a:rPr>
              <a:t>: For retirees with Medicare based on ESRD, retiree coverage may pay first and Medicare second for the 30-month coordination period. </a:t>
            </a:r>
          </a:p>
          <a:p>
            <a:pPr>
              <a:spcAft>
                <a:spcPts val="600"/>
              </a:spcAft>
            </a:pPr>
            <a:endParaRPr lang="en-US" dirty="0"/>
          </a:p>
        </p:txBody>
      </p:sp>
    </p:spTree>
    <p:extLst>
      <p:ext uri="{BB962C8B-B14F-4D97-AF65-F5344CB8AC3E}">
        <p14:creationId xmlns:p14="http://schemas.microsoft.com/office/powerpoint/2010/main" val="40693565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579438"/>
            <a:ext cx="5762625" cy="3241675"/>
          </a:xfrm>
        </p:spPr>
      </p:sp>
      <p:sp>
        <p:nvSpPr>
          <p:cNvPr id="3" name="Notes Placeholder 2"/>
          <p:cNvSpPr>
            <a:spLocks noGrp="1"/>
          </p:cNvSpPr>
          <p:nvPr>
            <p:ph type="body" idx="1"/>
          </p:nvPr>
        </p:nvSpPr>
        <p:spPr>
          <a:xfrm>
            <a:off x="193040" y="3910490"/>
            <a:ext cx="7010400" cy="5328760"/>
          </a:xfrm>
        </p:spPr>
        <p:txBody>
          <a:bodyPr/>
          <a:lstStyle/>
          <a:p>
            <a:pPr defTabSz="966612">
              <a:spcAft>
                <a:spcPts val="600"/>
              </a:spcAft>
              <a:defRPr/>
            </a:pPr>
            <a:r>
              <a:rPr lang="en-US" sz="1100" b="1" dirty="0">
                <a:solidFill>
                  <a:prstClr val="black"/>
                </a:solidFill>
              </a:rPr>
              <a:t>Presenter Notes</a:t>
            </a:r>
          </a:p>
          <a:p>
            <a:pPr defTabSz="966612">
              <a:spcAft>
                <a:spcPts val="600"/>
              </a:spcAft>
              <a:defRPr/>
            </a:pPr>
            <a:r>
              <a:rPr lang="en-US" sz="1100" dirty="0">
                <a:solidFill>
                  <a:prstClr val="black"/>
                </a:solidFill>
              </a:rPr>
              <a:t>If you’re under 65 and have Medicare because of a disability or ESRD, you might not be able to buy the Medigap policy you want, or any Medigap policy, until you turn 65. Federal law generally doesn’t require insurance companies to sell Medigap policies to people under 65. However, some states require Medigap insurance companies to sell you a Medigap policy, even if you’re under 65.</a:t>
            </a:r>
          </a:p>
          <a:p>
            <a:pPr defTabSz="966612">
              <a:spcAft>
                <a:spcPts val="600"/>
              </a:spcAft>
              <a:defRPr/>
            </a:pPr>
            <a:r>
              <a:rPr lang="en-US" sz="1100" dirty="0">
                <a:solidFill>
                  <a:prstClr val="black"/>
                </a:solidFill>
              </a:rPr>
              <a:t>These states require insurance companies to offer at least one kind of Medigap policy to people with Medicare under 65: Arkansas, California, Colorado, Connecticut, Delaware, Florida, Georgia, Hawaii, Idaho, Illinois, Kansas, Kentucky, Louisiana, Maine, Maryland, Massachusetts, Michigan, Minnesota, Mississippi, Missouri, Montana, New Hampshire, New Jersey, New York, North Carolina, Oklahoma, Oregon, Pennsylvania, South Dakota, Tennessee, Texas, Vermont, and Wisconsin.</a:t>
            </a:r>
          </a:p>
          <a:p>
            <a:pPr defTabSz="966612">
              <a:spcAft>
                <a:spcPts val="600"/>
              </a:spcAft>
              <a:defRPr/>
            </a:pPr>
            <a:r>
              <a:rPr lang="en-US" sz="1100" dirty="0">
                <a:solidFill>
                  <a:prstClr val="black"/>
                </a:solidFill>
              </a:rPr>
              <a:t>Even if your state isn’t on the list above, some insurance companies may voluntarily sell Medigap policies to people under 65. The policy will likely be subject to medical underwriting and will probably cost you more than Medigap policies sold to people over 65. Also, some of the federal guaranteed rights are available to people with Medicare under 65. Check with your State Insurance Department (</a:t>
            </a:r>
            <a:r>
              <a:rPr lang="en-US" sz="1100" dirty="0">
                <a:solidFill>
                  <a:prstClr val="black"/>
                </a:solidFill>
                <a:hlinkClick r:id="rId3"/>
              </a:rPr>
              <a:t>content.naic.org/state-insurance-departments</a:t>
            </a:r>
            <a:r>
              <a:rPr lang="en-US" sz="1100" dirty="0">
                <a:solidFill>
                  <a:prstClr val="black"/>
                </a:solidFill>
              </a:rPr>
              <a:t>) about what additional rights you might have under state law. </a:t>
            </a:r>
          </a:p>
          <a:p>
            <a:pPr defTabSz="966612">
              <a:spcAft>
                <a:spcPts val="600"/>
              </a:spcAft>
              <a:defRPr/>
            </a:pPr>
            <a:r>
              <a:rPr lang="en-US" sz="1100" dirty="0">
                <a:solidFill>
                  <a:prstClr val="black"/>
                </a:solidFill>
              </a:rPr>
              <a:t>Remember, if you already have Medicare Part B (Medical Insurance), you’ll get a one-time, 6-month Medigap Open Enrollment Period (OEP) when you turn 65. You’ll likely have a wider choice of Medigap policies and be able to get a lower premium. During your Medigap OEP, insurance companies can’t refuse to sell you any Medigap policy due to a disability or other health problem, charge you a higher premium (based on health status) than they charge other people who are 65, or make you wait for coverage to start (with the exception of a pre-existing condition). </a:t>
            </a:r>
          </a:p>
          <a:p>
            <a:pPr defTabSz="966612">
              <a:spcAft>
                <a:spcPts val="600"/>
              </a:spcAft>
              <a:defRPr/>
            </a:pPr>
            <a:r>
              <a:rPr lang="en-US" sz="1100" dirty="0">
                <a:solidFill>
                  <a:prstClr val="black"/>
                </a:solidFill>
              </a:rPr>
              <a:t>A pre-existing condition is a health problem you have before the date a new insurance policy starts. In some cases, the Medigap insurance company can refuse to cover your out-of-pocket costs for these pre-existing health problems for up to 6 months. This is called a “pre-existing condition waiting period.” After 6 months, the Medigap policy will cover the pre-existing condition. </a:t>
            </a:r>
          </a:p>
          <a:p>
            <a:pPr defTabSz="966612">
              <a:spcAft>
                <a:spcPts val="600"/>
              </a:spcAft>
              <a:defRPr/>
            </a:pPr>
            <a:r>
              <a:rPr lang="en-US" sz="1100" dirty="0">
                <a:solidFill>
                  <a:prstClr val="black"/>
                </a:solidFill>
              </a:rPr>
              <a:t>Coverage for a pre-existing condition can only be excluded if the condition was treated or diagnosed within 6 months before your Medigap policy coverage starts. This is called the “look-back period.” Remember, for Medicare‑covered services, Original Medicare will still cover the condition, even if the Medigap policy won’t, but you’re responsible for the Medicare coinsurance or copayment. </a:t>
            </a:r>
          </a:p>
        </p:txBody>
      </p:sp>
    </p:spTree>
    <p:extLst>
      <p:ext uri="{BB962C8B-B14F-4D97-AF65-F5344CB8AC3E}">
        <p14:creationId xmlns:p14="http://schemas.microsoft.com/office/powerpoint/2010/main" val="18229051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56219" y="3757507"/>
            <a:ext cx="6623966" cy="5144347"/>
          </a:xfrm>
        </p:spPr>
        <p:txBody>
          <a:bodyPr/>
          <a:lstStyle/>
          <a:p>
            <a:pPr defTabSz="966612">
              <a:spcBef>
                <a:spcPts val="634"/>
              </a:spcBef>
              <a:defRPr/>
            </a:pPr>
            <a:r>
              <a:rPr lang="en-US" b="1" dirty="0">
                <a:solidFill>
                  <a:prstClr val="black"/>
                </a:solidFill>
              </a:rPr>
              <a:t>Presenter Notes</a:t>
            </a:r>
          </a:p>
          <a:p>
            <a:pPr defTabSz="966612">
              <a:spcBef>
                <a:spcPts val="634"/>
              </a:spcBef>
              <a:defRPr/>
            </a:pPr>
            <a:r>
              <a:rPr lang="en-US" dirty="0">
                <a:solidFill>
                  <a:prstClr val="black"/>
                </a:solidFill>
              </a:rPr>
              <a:t>Check Your Knowledge: Question 3</a:t>
            </a:r>
          </a:p>
          <a:p>
            <a:pPr defTabSz="966612">
              <a:spcBef>
                <a:spcPts val="634"/>
              </a:spcBef>
              <a:defRPr/>
            </a:pPr>
            <a:r>
              <a:rPr lang="en-US" b="1" dirty="0">
                <a:solidFill>
                  <a:prstClr val="black"/>
                </a:solidFill>
              </a:rPr>
              <a:t>Generally, in which situation would Medicare be the primary payer?</a:t>
            </a:r>
          </a:p>
          <a:p>
            <a:pPr marL="179562" indent="-179562" defTabSz="966612">
              <a:spcBef>
                <a:spcPts val="634"/>
              </a:spcBef>
              <a:buFont typeface="+mj-lt"/>
              <a:buAutoNum type="alphaLcPeriod"/>
              <a:defRPr/>
            </a:pPr>
            <a:r>
              <a:rPr lang="en-US" dirty="0">
                <a:solidFill>
                  <a:prstClr val="black"/>
                </a:solidFill>
              </a:rPr>
              <a:t>When you have retiree coverage</a:t>
            </a:r>
          </a:p>
          <a:p>
            <a:pPr marL="179562" indent="-179562" defTabSz="966612">
              <a:spcBef>
                <a:spcPts val="634"/>
              </a:spcBef>
              <a:buFont typeface="+mj-lt"/>
              <a:buAutoNum type="alphaLcPeriod"/>
              <a:defRPr/>
            </a:pPr>
            <a:r>
              <a:rPr lang="en-US" dirty="0">
                <a:solidFill>
                  <a:prstClr val="black"/>
                </a:solidFill>
              </a:rPr>
              <a:t>When you have Medicare due to a disability and current active employer coverage through an employer with 100 employees or more</a:t>
            </a:r>
          </a:p>
          <a:p>
            <a:pPr marL="179562" indent="-179562" defTabSz="966612">
              <a:spcBef>
                <a:spcPts val="634"/>
              </a:spcBef>
              <a:buFont typeface="+mj-lt"/>
              <a:buAutoNum type="alphaLcPeriod"/>
              <a:defRPr/>
            </a:pPr>
            <a:r>
              <a:rPr lang="en-US" dirty="0">
                <a:solidFill>
                  <a:prstClr val="black"/>
                </a:solidFill>
              </a:rPr>
              <a:t>All of the above</a:t>
            </a:r>
          </a:p>
          <a:p>
            <a:pPr marL="179562" indent="-179562" defTabSz="966612">
              <a:spcBef>
                <a:spcPts val="634"/>
              </a:spcBef>
              <a:buFont typeface="+mj-lt"/>
              <a:buAutoNum type="alphaLcPeriod"/>
              <a:defRPr/>
            </a:pPr>
            <a:r>
              <a:rPr lang="en-US" dirty="0">
                <a:solidFill>
                  <a:prstClr val="black"/>
                </a:solidFill>
              </a:rPr>
              <a:t>None of the above</a:t>
            </a:r>
          </a:p>
          <a:p>
            <a:pPr defTabSz="966612">
              <a:spcBef>
                <a:spcPts val="634"/>
              </a:spcBef>
              <a:defRPr/>
            </a:pPr>
            <a:r>
              <a:rPr lang="en-US" b="1" dirty="0">
                <a:solidFill>
                  <a:prstClr val="black"/>
                </a:solidFill>
              </a:rPr>
              <a:t>Answer: a. When you have retiree coverage</a:t>
            </a:r>
            <a:r>
              <a:rPr lang="en-US" dirty="0">
                <a:solidFill>
                  <a:prstClr val="black"/>
                </a:solidFill>
              </a:rPr>
              <a:t>. </a:t>
            </a:r>
          </a:p>
          <a:p>
            <a:pPr defTabSz="966612">
              <a:spcBef>
                <a:spcPts val="634"/>
              </a:spcBef>
              <a:defRPr/>
            </a:pPr>
            <a:r>
              <a:rPr lang="en-US" dirty="0">
                <a:solidFill>
                  <a:prstClr val="black"/>
                </a:solidFill>
              </a:rPr>
              <a:t>Generally, Medicare will pay first for health insurance claims, and the retiree coverage will pay second. Retiree coverage might fill some of the gaps in Medicare coverage and might offer additional benefits, like routine dental care or prescription drug coverage. If you aren’t sure how your retiree coverage works with Medicare, get a copy of your plan’s benefits booklet or look at the summary plan description you get from your employer or union. </a:t>
            </a:r>
          </a:p>
          <a:p>
            <a:pPr defTabSz="966612">
              <a:spcBef>
                <a:spcPts val="634"/>
              </a:spcBef>
              <a:defRPr/>
            </a:pPr>
            <a:r>
              <a:rPr lang="en-US" dirty="0">
                <a:solidFill>
                  <a:prstClr val="black"/>
                </a:solidFill>
              </a:rPr>
              <a:t>Generally, if your employer has fewer than 100 employees, Medicare pays first if you're under 65 or you have Medicare because of a disability. Sometimes employers with fewer than 100 employees join with other employers to form a multi-employer plan or multiple employer plan. If at least one employer in the multi-employer plan or multiple employer plan has 100 employees or more, Medicare pays second.</a:t>
            </a:r>
          </a:p>
          <a:p>
            <a:pPr defTabSz="966612">
              <a:spcBef>
                <a:spcPts val="634"/>
              </a:spcBef>
              <a:defRPr/>
            </a:pPr>
            <a:r>
              <a:rPr lang="en-US" dirty="0">
                <a:solidFill>
                  <a:prstClr val="black"/>
                </a:solidFill>
              </a:rPr>
              <a:t>If the employer has at least 100 employees, the health plan is called a large GHP. If you're covered by a large GHP because of your current employment or the current employment of a family member, Medicare pays second. </a:t>
            </a:r>
          </a:p>
        </p:txBody>
      </p:sp>
    </p:spTree>
    <p:extLst>
      <p:ext uri="{BB962C8B-B14F-4D97-AF65-F5344CB8AC3E}">
        <p14:creationId xmlns:p14="http://schemas.microsoft.com/office/powerpoint/2010/main" val="1722448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74650"/>
            <a:ext cx="5759450" cy="3240088"/>
          </a:xfrm>
        </p:spPr>
      </p:sp>
      <p:sp>
        <p:nvSpPr>
          <p:cNvPr id="3" name="Notes Placeholder 2"/>
          <p:cNvSpPr>
            <a:spLocks noGrp="1"/>
          </p:cNvSpPr>
          <p:nvPr>
            <p:ph type="body" idx="1"/>
          </p:nvPr>
        </p:nvSpPr>
        <p:spPr>
          <a:xfrm>
            <a:off x="731520" y="3728838"/>
            <a:ext cx="5852160" cy="4672212"/>
          </a:xfrm>
        </p:spPr>
        <p:txBody>
          <a:bodyPr/>
          <a:lstStyle/>
          <a:p>
            <a:pPr defTabSz="966612">
              <a:spcAft>
                <a:spcPts val="600"/>
              </a:spcAft>
              <a:defRPr/>
            </a:pPr>
            <a:r>
              <a:rPr lang="en-US" b="1" dirty="0">
                <a:solidFill>
                  <a:prstClr val="black"/>
                </a:solidFill>
              </a:rPr>
              <a:t>Presenter Notes</a:t>
            </a:r>
            <a:endParaRPr lang="en-US" dirty="0">
              <a:solidFill>
                <a:prstClr val="black"/>
              </a:solidFill>
            </a:endParaRPr>
          </a:p>
          <a:p>
            <a:pPr defTabSz="966612">
              <a:spcAft>
                <a:spcPts val="600"/>
              </a:spcAft>
              <a:defRPr/>
            </a:pPr>
            <a:r>
              <a:rPr lang="en-US" dirty="0">
                <a:solidFill>
                  <a:prstClr val="black"/>
                </a:solidFill>
              </a:rPr>
              <a:t>Lesson 1, “Social Security for People with Disabilities," includes these topics:</a:t>
            </a:r>
          </a:p>
          <a:p>
            <a:pPr marL="125861" indent="-125861" defTabSz="966612">
              <a:spcAft>
                <a:spcPts val="600"/>
              </a:spcAft>
              <a:buFont typeface="Wingdings" panose="05000000000000000000" pitchFamily="2" charset="2"/>
              <a:buChar char="§"/>
              <a:defRPr/>
            </a:pPr>
            <a:r>
              <a:rPr lang="en-US" dirty="0">
                <a:solidFill>
                  <a:prstClr val="black"/>
                </a:solidFill>
              </a:rPr>
              <a:t>Defining disability </a:t>
            </a:r>
          </a:p>
          <a:p>
            <a:pPr marL="125861" indent="-125861" defTabSz="966612">
              <a:spcAft>
                <a:spcPts val="600"/>
              </a:spcAft>
              <a:buFont typeface="Wingdings" panose="05000000000000000000" pitchFamily="2" charset="2"/>
              <a:buChar char="§"/>
              <a:defRPr/>
            </a:pPr>
            <a:r>
              <a:rPr lang="en-US" dirty="0">
                <a:solidFill>
                  <a:prstClr val="black"/>
                </a:solidFill>
              </a:rPr>
              <a:t>Social Security Disability Insurance (SSDI)</a:t>
            </a:r>
          </a:p>
          <a:p>
            <a:pPr marL="125861" indent="-125861" defTabSz="966612">
              <a:spcAft>
                <a:spcPts val="600"/>
              </a:spcAft>
              <a:buFont typeface="Wingdings" panose="05000000000000000000" pitchFamily="2" charset="2"/>
              <a:buChar char="§"/>
              <a:defRPr/>
            </a:pPr>
            <a:r>
              <a:rPr lang="en-US" dirty="0">
                <a:solidFill>
                  <a:prstClr val="black"/>
                </a:solidFill>
              </a:rPr>
              <a:t>Supplemental Security Income (SSI)</a:t>
            </a:r>
          </a:p>
          <a:p>
            <a:pPr marL="125861" indent="-125861" defTabSz="966612">
              <a:spcAft>
                <a:spcPts val="600"/>
              </a:spcAft>
              <a:buFont typeface="Wingdings" panose="05000000000000000000" pitchFamily="2" charset="2"/>
              <a:buChar char="§"/>
              <a:defRPr/>
            </a:pPr>
            <a:r>
              <a:rPr lang="en-US" dirty="0">
                <a:solidFill>
                  <a:prstClr val="black"/>
                </a:solidFill>
              </a:rPr>
              <a:t>Applying for disability benefits</a:t>
            </a:r>
          </a:p>
          <a:p>
            <a:pPr marL="125861" indent="-125861" defTabSz="966612">
              <a:spcAft>
                <a:spcPts val="600"/>
              </a:spcAft>
              <a:buFont typeface="Wingdings" panose="05000000000000000000" pitchFamily="2" charset="2"/>
              <a:buChar char="§"/>
              <a:defRPr/>
            </a:pPr>
            <a:r>
              <a:rPr lang="en-US" dirty="0">
                <a:solidFill>
                  <a:prstClr val="black"/>
                </a:solidFill>
              </a:rPr>
              <a:t>Creating a “</a:t>
            </a:r>
            <a:r>
              <a:rPr lang="en-US" i="1" dirty="0">
                <a:solidFill>
                  <a:prstClr val="black"/>
                </a:solidFill>
              </a:rPr>
              <a:t>my</a:t>
            </a:r>
            <a:r>
              <a:rPr lang="en-US" dirty="0">
                <a:solidFill>
                  <a:prstClr val="black"/>
                </a:solidFill>
              </a:rPr>
              <a:t> Social Security” account </a:t>
            </a:r>
          </a:p>
        </p:txBody>
      </p:sp>
    </p:spTree>
    <p:extLst>
      <p:ext uri="{BB962C8B-B14F-4D97-AF65-F5344CB8AC3E}">
        <p14:creationId xmlns:p14="http://schemas.microsoft.com/office/powerpoint/2010/main" val="2233897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30467"/>
            <a:ext cx="5852160" cy="4670584"/>
          </a:xfrm>
        </p:spPr>
        <p:txBody>
          <a:bodyPr/>
          <a:lstStyle/>
          <a:p>
            <a:pPr defTabSz="966612">
              <a:spcBef>
                <a:spcPts val="634"/>
              </a:spcBef>
              <a:defRPr/>
            </a:pPr>
            <a:r>
              <a:rPr lang="en-US" b="1" dirty="0">
                <a:solidFill>
                  <a:prstClr val="black"/>
                </a:solidFill>
              </a:rPr>
              <a:t>Presenter Notes</a:t>
            </a:r>
          </a:p>
          <a:p>
            <a:pPr defTabSz="966612">
              <a:spcBef>
                <a:spcPts val="634"/>
              </a:spcBef>
              <a:defRPr/>
            </a:pPr>
            <a:r>
              <a:rPr lang="en-US" dirty="0">
                <a:solidFill>
                  <a:prstClr val="black"/>
                </a:solidFill>
              </a:rPr>
              <a:t>Lesson 4, “Other Programs for People with Disabilities," lists other health programs that may help pay medical costs for those with limited income and resources. </a:t>
            </a:r>
          </a:p>
          <a:p>
            <a:endParaRPr lang="en-US" dirty="0"/>
          </a:p>
        </p:txBody>
      </p:sp>
    </p:spTree>
    <p:extLst>
      <p:ext uri="{BB962C8B-B14F-4D97-AF65-F5344CB8AC3E}">
        <p14:creationId xmlns:p14="http://schemas.microsoft.com/office/powerpoint/2010/main" val="21694598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60363"/>
            <a:ext cx="5759450" cy="3240087"/>
          </a:xfrm>
        </p:spPr>
      </p:sp>
      <p:sp>
        <p:nvSpPr>
          <p:cNvPr id="3" name="Notes Placeholder 2"/>
          <p:cNvSpPr>
            <a:spLocks noGrp="1"/>
          </p:cNvSpPr>
          <p:nvPr>
            <p:ph type="body" idx="1"/>
          </p:nvPr>
        </p:nvSpPr>
        <p:spPr>
          <a:xfrm>
            <a:off x="731520" y="3740467"/>
            <a:ext cx="5852160" cy="4660583"/>
          </a:xfrm>
        </p:spPr>
        <p:txBody>
          <a:bodyPr/>
          <a:lstStyle/>
          <a:p>
            <a:pPr defTabSz="983577">
              <a:spcAft>
                <a:spcPts val="600"/>
              </a:spcAft>
              <a:defRPr/>
            </a:pPr>
            <a:r>
              <a:rPr lang="en-US" b="1" dirty="0">
                <a:ea typeface="ＭＳ Ｐゴシック" pitchFamily="84" charset="-128"/>
                <a:cs typeface="Arial" panose="020B0604020202020204" pitchFamily="34" charset="0"/>
              </a:rPr>
              <a:t>Presenter Notes</a:t>
            </a:r>
          </a:p>
          <a:p>
            <a:pPr defTabSz="983577">
              <a:spcAft>
                <a:spcPts val="600"/>
              </a:spcAft>
              <a:defRPr/>
            </a:pPr>
            <a:r>
              <a:rPr lang="en-US" b="1" dirty="0">
                <a:ea typeface="ＭＳ Ｐゴシック" pitchFamily="84" charset="-128"/>
                <a:cs typeface="Arial" panose="020B0604020202020204" pitchFamily="34" charset="0"/>
              </a:rPr>
              <a:t>At the end of this session, you’ll be able to:</a:t>
            </a:r>
          </a:p>
          <a:p>
            <a:pPr marL="114300" indent="-114300" defTabSz="983577">
              <a:spcAft>
                <a:spcPts val="600"/>
              </a:spcAft>
              <a:buFont typeface="Wingdings" panose="05000000000000000000" pitchFamily="2" charset="2"/>
              <a:buChar char="§"/>
              <a:defRPr/>
            </a:pPr>
            <a:r>
              <a:rPr lang="en-US" dirty="0">
                <a:cs typeface="Arial" panose="020B0604020202020204" pitchFamily="34" charset="0"/>
              </a:rPr>
              <a:t>Identify additional health programs available for people with disabilities</a:t>
            </a:r>
          </a:p>
          <a:p>
            <a:pPr marL="114300" indent="-114300" defTabSz="983577">
              <a:spcAft>
                <a:spcPts val="600"/>
              </a:spcAft>
              <a:buFont typeface="Wingdings" panose="05000000000000000000" pitchFamily="2" charset="2"/>
              <a:buChar char="§"/>
              <a:defRPr/>
            </a:pPr>
            <a:r>
              <a:rPr lang="en-US" dirty="0">
                <a:cs typeface="Arial" panose="020B0604020202020204" pitchFamily="34" charset="0"/>
              </a:rPr>
              <a:t>Find where to get more information</a:t>
            </a:r>
            <a:endParaRPr lang="en-US" dirty="0"/>
          </a:p>
        </p:txBody>
      </p:sp>
    </p:spTree>
    <p:extLst>
      <p:ext uri="{BB962C8B-B14F-4D97-AF65-F5344CB8AC3E}">
        <p14:creationId xmlns:p14="http://schemas.microsoft.com/office/powerpoint/2010/main" val="36773319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04945" y="3667126"/>
            <a:ext cx="7068016" cy="5592761"/>
          </a:xfrm>
        </p:spPr>
        <p:txBody>
          <a:bodyPr/>
          <a:lstStyle/>
          <a:p>
            <a:pPr defTabSz="966612">
              <a:spcAft>
                <a:spcPts val="600"/>
              </a:spcAft>
              <a:defRPr/>
            </a:pPr>
            <a:r>
              <a:rPr lang="en-US" sz="1100" b="1" dirty="0">
                <a:solidFill>
                  <a:prstClr val="black"/>
                </a:solidFill>
              </a:rPr>
              <a:t>Presenter Notes</a:t>
            </a:r>
          </a:p>
          <a:p>
            <a:pPr defTabSz="966612">
              <a:spcAft>
                <a:spcPts val="600"/>
              </a:spcAft>
              <a:defRPr/>
            </a:pPr>
            <a:r>
              <a:rPr lang="en-US" sz="1100" dirty="0">
                <a:solidFill>
                  <a:prstClr val="black"/>
                </a:solidFill>
              </a:rPr>
              <a:t>These programs are available to help pay medical costs for people with disabilities who also have limited income and resources. </a:t>
            </a:r>
          </a:p>
          <a:p>
            <a:pPr marL="125861" lvl="1" indent="-125861" defTabSz="966612">
              <a:spcAft>
                <a:spcPts val="600"/>
              </a:spcAft>
              <a:buFont typeface="Wingdings" panose="05000000000000000000" pitchFamily="2" charset="2"/>
              <a:buChar char="§"/>
              <a:defRPr/>
            </a:pPr>
            <a:r>
              <a:rPr lang="en-US" sz="1100" dirty="0">
                <a:solidFill>
                  <a:prstClr val="black"/>
                </a:solidFill>
              </a:rPr>
              <a:t>Medicaid is a federal and state entitlement program (a government program that guarantees certain benefits to a particular segment of the population) that pays for medical assistance for certain individuals and families with limited income and resources. It isn’t a cash support program; it pays medical providers directly for care. Medicaid is the largest source of funding for medical and health-related services for those with limited income and resources. You may be eligible to get help from your state Medicaid Program to pay for your Medicare premiums. Call your State Medical Assistance (Medicaid) office for more information and to find out if you qualify. Visit </a:t>
            </a:r>
            <a:r>
              <a:rPr lang="en-US" sz="1100" dirty="0">
                <a:solidFill>
                  <a:prstClr val="black"/>
                </a:solidFill>
                <a:hlinkClick r:id="rId3"/>
              </a:rPr>
              <a:t>Medicare.gov/talk-to-someone</a:t>
            </a:r>
            <a:r>
              <a:rPr lang="en-US" sz="1100" dirty="0">
                <a:solidFill>
                  <a:prstClr val="black"/>
                </a:solidFill>
              </a:rPr>
              <a:t>, or call 1-800-MEDICARE (1-800-633-4227) to get the phone number for your state’s Medicaid office. </a:t>
            </a:r>
          </a:p>
          <a:p>
            <a:pPr marL="117470" indent="-117470" defTabSz="966612">
              <a:spcAft>
                <a:spcPts val="600"/>
              </a:spcAft>
              <a:buFont typeface="Wingdings" panose="05000000000000000000" pitchFamily="2" charset="2"/>
              <a:buChar char="§"/>
              <a:defRPr/>
            </a:pPr>
            <a:r>
              <a:rPr lang="en-US" sz="1100" dirty="0">
                <a:solidFill>
                  <a:prstClr val="black"/>
                </a:solidFill>
              </a:rPr>
              <a:t>In some cases, Medicare Savings Programs may also pay Medicare Part A (Hospital Insurance) and Medicare Part B (Medical Insurance) premiums, deductibles, coinsurance, and copayments if you meet certain conditions. Medicare Savings Programs often have higher income and resource guidelines than full Medicaid coverage. These income and resource amounts can change each year based on the federal poverty level (FPL). </a:t>
            </a:r>
          </a:p>
          <a:p>
            <a:pPr marL="117470" indent="-117470" defTabSz="966612">
              <a:spcAft>
                <a:spcPts val="600"/>
              </a:spcAft>
              <a:buFont typeface="Wingdings" panose="05000000000000000000" pitchFamily="2" charset="2"/>
              <a:buChar char="§"/>
              <a:defRPr/>
            </a:pPr>
            <a:r>
              <a:rPr lang="en-US" sz="1100" dirty="0">
                <a:solidFill>
                  <a:prstClr val="black"/>
                </a:solidFill>
              </a:rPr>
              <a:t>If you have limited income and resources, you may be able to get Extra Help with the costs of Medicare drug coverage, like the drug plan’s monthly premiums, annual deductible, coinsurance, and copayments. You automatically qualify for Extra Help if you qualify for Medicaid, one of the Medicare Savings Programs, or Social Security Income (SSI). </a:t>
            </a:r>
            <a:r>
              <a:rPr lang="en-US" sz="1100" dirty="0"/>
              <a:t>If you don’t automatically qualify for Extra Help, visit </a:t>
            </a:r>
            <a:r>
              <a:rPr lang="en-US" sz="1100" dirty="0">
                <a:hlinkClick r:id="rId4"/>
              </a:rPr>
              <a:t>secure.ssa.gov/i1020/start</a:t>
            </a:r>
            <a:r>
              <a:rPr lang="en-US" sz="1100" dirty="0"/>
              <a:t> to apply or find out if you qualify. You can also apply with your State Medical Assistance (Medicaid) office. </a:t>
            </a:r>
            <a:endParaRPr lang="en-US" sz="1100" dirty="0">
              <a:solidFill>
                <a:prstClr val="black"/>
              </a:solidFill>
            </a:endParaRPr>
          </a:p>
          <a:p>
            <a:pPr defTabSz="966612">
              <a:spcAft>
                <a:spcPts val="600"/>
              </a:spcAft>
              <a:defRPr/>
            </a:pPr>
            <a:r>
              <a:rPr lang="en-US" sz="1100" dirty="0">
                <a:solidFill>
                  <a:prstClr val="black"/>
                </a:solidFill>
              </a:rPr>
              <a:t>Some people automatically qualify for Extra Help and don’t have to apply. This includes people:</a:t>
            </a:r>
          </a:p>
          <a:p>
            <a:pPr marL="125861" indent="-125861" defTabSz="966612">
              <a:spcAft>
                <a:spcPts val="600"/>
              </a:spcAft>
              <a:buFont typeface="Wingdings" panose="05000000000000000000" pitchFamily="2" charset="2"/>
              <a:buChar char="§"/>
              <a:defRPr/>
            </a:pPr>
            <a:r>
              <a:rPr lang="en-US" sz="1100" dirty="0">
                <a:solidFill>
                  <a:prstClr val="black"/>
                </a:solidFill>
              </a:rPr>
              <a:t>With Medicare and full Medicaid benefits (including drug coverage)</a:t>
            </a:r>
          </a:p>
          <a:p>
            <a:pPr marL="125861" indent="-125861" defTabSz="966612">
              <a:spcAft>
                <a:spcPts val="600"/>
              </a:spcAft>
              <a:buFont typeface="Wingdings" panose="05000000000000000000" pitchFamily="2" charset="2"/>
              <a:buChar char="§"/>
              <a:defRPr/>
            </a:pPr>
            <a:r>
              <a:rPr lang="en-US" sz="1100" dirty="0">
                <a:solidFill>
                  <a:prstClr val="black"/>
                </a:solidFill>
              </a:rPr>
              <a:t>With Medicare who get Supplemental Security Income (SSI) </a:t>
            </a:r>
          </a:p>
          <a:p>
            <a:pPr marL="125861" indent="-125861" defTabSz="966612">
              <a:spcAft>
                <a:spcPts val="600"/>
              </a:spcAft>
              <a:buFont typeface="Wingdings" panose="05000000000000000000" pitchFamily="2" charset="2"/>
              <a:buChar char="§"/>
              <a:defRPr/>
            </a:pPr>
            <a:r>
              <a:rPr lang="en-US" sz="1100" dirty="0">
                <a:solidFill>
                  <a:prstClr val="black"/>
                </a:solidFill>
              </a:rPr>
              <a:t>Who get help from Medicaid paying their Medicare premiums (Medicare Savings Programs)</a:t>
            </a:r>
          </a:p>
          <a:p>
            <a:pPr defTabSz="966612">
              <a:spcAft>
                <a:spcPts val="600"/>
              </a:spcAft>
              <a:defRPr/>
            </a:pPr>
            <a:r>
              <a:rPr lang="en-US" sz="1100" dirty="0">
                <a:solidFill>
                  <a:prstClr val="black"/>
                </a:solidFill>
              </a:rPr>
              <a:t>All other people with Medicare must apply to find out if they can get Extra Help.</a:t>
            </a:r>
          </a:p>
          <a:p>
            <a:pPr defTabSz="966612">
              <a:spcAft>
                <a:spcPts val="600"/>
              </a:spcAft>
              <a:defRPr/>
            </a:pPr>
            <a:r>
              <a:rPr lang="en-US" sz="1100" dirty="0">
                <a:solidFill>
                  <a:prstClr val="black"/>
                </a:solidFill>
              </a:rPr>
              <a:t>For detailed information on these programs, refer to the Medicaid &amp; the Children’s Health Insurance Program training module at </a:t>
            </a:r>
            <a:r>
              <a:rPr lang="en-US" sz="1100" dirty="0">
                <a:solidFill>
                  <a:prstClr val="black"/>
                </a:solidFill>
                <a:hlinkClick r:id="rId5"/>
              </a:rPr>
              <a:t>CMSnationaltrainingprogram.cms.gov/resources</a:t>
            </a:r>
            <a:r>
              <a:rPr lang="en-US" sz="1100" dirty="0">
                <a:solidFill>
                  <a:prstClr val="black"/>
                </a:solidFill>
              </a:rPr>
              <a:t>, and the Medicare publication “4 Programs that Can Help You Pay Your Medical Expenses” (CMS Product No. 11445) at </a:t>
            </a:r>
            <a:r>
              <a:rPr lang="en-US" sz="1100" dirty="0">
                <a:solidFill>
                  <a:prstClr val="black"/>
                </a:solidFill>
                <a:hlinkClick r:id="rId6"/>
              </a:rPr>
              <a:t>Medicare.gov/publications</a:t>
            </a:r>
            <a:r>
              <a:rPr lang="en-US" sz="1100" dirty="0">
                <a:solidFill>
                  <a:prstClr val="black"/>
                </a:solidFill>
              </a:rPr>
              <a:t>.</a:t>
            </a:r>
          </a:p>
          <a:p>
            <a:pPr>
              <a:spcAft>
                <a:spcPts val="600"/>
              </a:spcAft>
            </a:pPr>
            <a:endParaRPr lang="en-US" sz="1100" dirty="0"/>
          </a:p>
        </p:txBody>
      </p:sp>
    </p:spTree>
    <p:extLst>
      <p:ext uri="{BB962C8B-B14F-4D97-AF65-F5344CB8AC3E}">
        <p14:creationId xmlns:p14="http://schemas.microsoft.com/office/powerpoint/2010/main" val="20289041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20465"/>
            <a:ext cx="5852160" cy="4680585"/>
          </a:xfrm>
        </p:spPr>
        <p:txBody>
          <a:bodyPr/>
          <a:lstStyle/>
          <a:p>
            <a:endParaRPr lang="en-US" dirty="0"/>
          </a:p>
        </p:txBody>
      </p:sp>
    </p:spTree>
    <p:extLst>
      <p:ext uri="{BB962C8B-B14F-4D97-AF65-F5344CB8AC3E}">
        <p14:creationId xmlns:p14="http://schemas.microsoft.com/office/powerpoint/2010/main" val="40521379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30467"/>
            <a:ext cx="5852160" cy="4670584"/>
          </a:xfrm>
        </p:spPr>
        <p:txBody>
          <a:bodyPr/>
          <a:lstStyle/>
          <a:p>
            <a:endParaRPr lang="en-US" dirty="0"/>
          </a:p>
        </p:txBody>
      </p:sp>
    </p:spTree>
    <p:extLst>
      <p:ext uri="{BB962C8B-B14F-4D97-AF65-F5344CB8AC3E}">
        <p14:creationId xmlns:p14="http://schemas.microsoft.com/office/powerpoint/2010/main" val="35112737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40467"/>
            <a:ext cx="5852160" cy="4660583"/>
          </a:xfrm>
        </p:spPr>
        <p:txBody>
          <a:bodyPr/>
          <a:lstStyle/>
          <a:p>
            <a:endParaRPr lang="en-US" dirty="0"/>
          </a:p>
        </p:txBody>
      </p:sp>
    </p:spTree>
    <p:extLst>
      <p:ext uri="{BB962C8B-B14F-4D97-AF65-F5344CB8AC3E}">
        <p14:creationId xmlns:p14="http://schemas.microsoft.com/office/powerpoint/2010/main" val="8157876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20465"/>
            <a:ext cx="5852160" cy="4680585"/>
          </a:xfrm>
        </p:spPr>
        <p:txBody>
          <a:bodyPr/>
          <a:lstStyle/>
          <a:p>
            <a:endParaRPr lang="en-US" dirty="0"/>
          </a:p>
        </p:txBody>
      </p:sp>
    </p:spTree>
    <p:extLst>
      <p:ext uri="{BB962C8B-B14F-4D97-AF65-F5344CB8AC3E}">
        <p14:creationId xmlns:p14="http://schemas.microsoft.com/office/powerpoint/2010/main" val="16069165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20465"/>
            <a:ext cx="5852160" cy="4680585"/>
          </a:xfrm>
        </p:spPr>
        <p:txBody>
          <a:bodyPr/>
          <a:lstStyle/>
          <a:p>
            <a:pPr defTabSz="966612">
              <a:spcBef>
                <a:spcPts val="634"/>
              </a:spcBef>
              <a:defRPr/>
            </a:pPr>
            <a:r>
              <a:rPr lang="en-US" dirty="0"/>
              <a:t>Stay connected. Visit </a:t>
            </a:r>
            <a:r>
              <a:rPr lang="en-US" dirty="0">
                <a:hlinkClick r:id="rId3"/>
              </a:rPr>
              <a:t>CMSnationaltrainingprogram.cms.gov</a:t>
            </a:r>
            <a:r>
              <a:rPr lang="en-US" baseline="0" dirty="0"/>
              <a:t> to view NTP training materials and to subscribe to our email list. </a:t>
            </a:r>
            <a:r>
              <a:rPr lang="en-US" dirty="0"/>
              <a:t>Contact us at </a:t>
            </a:r>
            <a:r>
              <a:rPr lang="en-US" dirty="0">
                <a:hlinkClick r:id="rId4"/>
              </a:rPr>
              <a:t>training@cms.hhs.gov</a:t>
            </a:r>
            <a:r>
              <a:rPr lang="en-US" dirty="0"/>
              <a:t>. </a:t>
            </a:r>
          </a:p>
          <a:p>
            <a:pPr>
              <a:spcBef>
                <a:spcPts val="634"/>
              </a:spcBef>
            </a:pPr>
            <a:endParaRPr lang="en-US" dirty="0"/>
          </a:p>
        </p:txBody>
      </p:sp>
    </p:spTree>
    <p:extLst>
      <p:ext uri="{BB962C8B-B14F-4D97-AF65-F5344CB8AC3E}">
        <p14:creationId xmlns:p14="http://schemas.microsoft.com/office/powerpoint/2010/main" val="609567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81000"/>
            <a:ext cx="5759450" cy="3240088"/>
          </a:xfrm>
        </p:spPr>
      </p:sp>
      <p:sp>
        <p:nvSpPr>
          <p:cNvPr id="3" name="Notes Placeholder 2"/>
          <p:cNvSpPr>
            <a:spLocks noGrp="1"/>
          </p:cNvSpPr>
          <p:nvPr>
            <p:ph type="body" idx="1"/>
          </p:nvPr>
        </p:nvSpPr>
        <p:spPr>
          <a:xfrm>
            <a:off x="731520" y="3924301"/>
            <a:ext cx="5852160" cy="4476750"/>
          </a:xfrm>
        </p:spPr>
        <p:txBody>
          <a:bodyPr/>
          <a:lstStyle/>
          <a:p>
            <a:pPr defTabSz="983577">
              <a:spcAft>
                <a:spcPts val="600"/>
              </a:spcAft>
              <a:defRPr/>
            </a:pPr>
            <a:r>
              <a:rPr lang="en-US" b="1" dirty="0">
                <a:solidFill>
                  <a:prstClr val="black"/>
                </a:solidFill>
                <a:ea typeface="ＭＳ Ｐゴシック" pitchFamily="84" charset="-128"/>
                <a:cs typeface="Arial" panose="020B0604020202020204" pitchFamily="34" charset="0"/>
              </a:rPr>
              <a:t>Presenter Notes</a:t>
            </a:r>
          </a:p>
          <a:p>
            <a:pPr defTabSz="983577">
              <a:spcAft>
                <a:spcPts val="600"/>
              </a:spcAft>
              <a:defRPr/>
            </a:pPr>
            <a:r>
              <a:rPr lang="en-US" b="1" dirty="0">
                <a:solidFill>
                  <a:prstClr val="black"/>
                </a:solidFill>
                <a:ea typeface="ＭＳ Ｐゴシック" pitchFamily="84" charset="-128"/>
                <a:cs typeface="Arial" panose="020B0604020202020204" pitchFamily="34" charset="0"/>
              </a:rPr>
              <a:t>At the end of this session, you’ll be able to:</a:t>
            </a:r>
          </a:p>
          <a:p>
            <a:pPr marL="181240" indent="-181240" defTabSz="983577">
              <a:spcAft>
                <a:spcPts val="600"/>
              </a:spcAft>
              <a:buFont typeface="Wingdings" panose="05000000000000000000" pitchFamily="2" charset="2"/>
              <a:buChar char="§"/>
              <a:defRPr/>
            </a:pPr>
            <a:r>
              <a:rPr lang="en-US" dirty="0">
                <a:solidFill>
                  <a:prstClr val="black"/>
                </a:solidFill>
                <a:ea typeface="ＭＳ Ｐゴシック" pitchFamily="84" charset="-128"/>
                <a:cs typeface="Arial" panose="020B0604020202020204" pitchFamily="34" charset="0"/>
              </a:rPr>
              <a:t>Define disability based on the Social Security Act</a:t>
            </a:r>
          </a:p>
          <a:p>
            <a:pPr marL="181240" indent="-181240" defTabSz="983577">
              <a:spcAft>
                <a:spcPts val="600"/>
              </a:spcAft>
              <a:buFont typeface="Wingdings" panose="05000000000000000000" pitchFamily="2" charset="2"/>
              <a:buChar char="§"/>
              <a:defRPr/>
            </a:pPr>
            <a:r>
              <a:rPr lang="en-US" dirty="0">
                <a:solidFill>
                  <a:prstClr val="black"/>
                </a:solidFill>
                <a:ea typeface="ＭＳ Ｐゴシック" pitchFamily="84" charset="-128"/>
                <a:cs typeface="Arial" panose="020B0604020202020204" pitchFamily="34" charset="0"/>
              </a:rPr>
              <a:t>List the basic requirements to qualify for disability benefits</a:t>
            </a:r>
          </a:p>
          <a:p>
            <a:pPr marL="181240" indent="-181240" defTabSz="983577">
              <a:spcAft>
                <a:spcPts val="600"/>
              </a:spcAft>
              <a:buFont typeface="Wingdings" panose="05000000000000000000" pitchFamily="2" charset="2"/>
              <a:buChar char="§"/>
              <a:defRPr/>
            </a:pPr>
            <a:r>
              <a:rPr lang="en-US" dirty="0">
                <a:solidFill>
                  <a:prstClr val="black"/>
                </a:solidFill>
                <a:ea typeface="ＭＳ Ｐゴシック" pitchFamily="84" charset="-128"/>
                <a:cs typeface="Arial" panose="020B0604020202020204" pitchFamily="34" charset="0"/>
              </a:rPr>
              <a:t>Identify Social Security programs for people with disabilities </a:t>
            </a:r>
          </a:p>
          <a:p>
            <a:pPr marL="181240" indent="-181240" defTabSz="983577">
              <a:spcAft>
                <a:spcPts val="600"/>
              </a:spcAft>
              <a:buFont typeface="Wingdings" panose="05000000000000000000" pitchFamily="2" charset="2"/>
              <a:buChar char="§"/>
              <a:defRPr/>
            </a:pPr>
            <a:r>
              <a:rPr lang="en-US" dirty="0">
                <a:solidFill>
                  <a:prstClr val="black"/>
                </a:solidFill>
                <a:ea typeface="ＭＳ Ｐゴシック" pitchFamily="84" charset="-128"/>
                <a:cs typeface="Arial" panose="020B0604020202020204" pitchFamily="34" charset="0"/>
              </a:rPr>
              <a:t>Explain the disability decision process</a:t>
            </a:r>
          </a:p>
          <a:p>
            <a:pPr marL="181240" indent="-181240" defTabSz="983577">
              <a:spcAft>
                <a:spcPts val="600"/>
              </a:spcAft>
              <a:buFont typeface="Wingdings" panose="05000000000000000000" pitchFamily="2" charset="2"/>
              <a:buChar char="§"/>
              <a:defRPr/>
            </a:pPr>
            <a:r>
              <a:rPr lang="en-US" dirty="0">
                <a:solidFill>
                  <a:prstClr val="black"/>
                </a:solidFill>
                <a:ea typeface="ＭＳ Ｐゴシック" pitchFamily="84" charset="-128"/>
                <a:cs typeface="Arial" panose="020B0604020202020204" pitchFamily="34" charset="0"/>
              </a:rPr>
              <a:t>List the services available on the online “</a:t>
            </a:r>
            <a:r>
              <a:rPr lang="en-US" i="1" dirty="0">
                <a:solidFill>
                  <a:prstClr val="black"/>
                </a:solidFill>
                <a:ea typeface="ＭＳ Ｐゴシック" pitchFamily="84" charset="-128"/>
                <a:cs typeface="Arial" panose="020B0604020202020204" pitchFamily="34" charset="0"/>
              </a:rPr>
              <a:t>my</a:t>
            </a:r>
            <a:r>
              <a:rPr lang="en-US" dirty="0">
                <a:solidFill>
                  <a:prstClr val="black"/>
                </a:solidFill>
                <a:ea typeface="ＭＳ Ｐゴシック" pitchFamily="84" charset="-128"/>
                <a:cs typeface="Arial" panose="020B0604020202020204" pitchFamily="34" charset="0"/>
              </a:rPr>
              <a:t> Social Security” account</a:t>
            </a:r>
          </a:p>
          <a:p>
            <a:pPr defTabSz="983577">
              <a:spcAft>
                <a:spcPts val="600"/>
              </a:spcAft>
              <a:defRPr/>
            </a:pPr>
            <a:endParaRPr lang="en-US" dirty="0">
              <a:solidFill>
                <a:prstClr val="black"/>
              </a:solidFill>
              <a:ea typeface="ＭＳ Ｐゴシック" pitchFamily="84" charset="-128"/>
              <a:cs typeface="Arial" panose="020B0604020202020204" pitchFamily="34" charset="0"/>
            </a:endParaRPr>
          </a:p>
          <a:p>
            <a:pPr>
              <a:spcAft>
                <a:spcPts val="600"/>
              </a:spcAft>
            </a:pPr>
            <a:endParaRPr lang="en-US" dirty="0"/>
          </a:p>
        </p:txBody>
      </p:sp>
    </p:spTree>
    <p:extLst>
      <p:ext uri="{BB962C8B-B14F-4D97-AF65-F5344CB8AC3E}">
        <p14:creationId xmlns:p14="http://schemas.microsoft.com/office/powerpoint/2010/main" val="2288183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28838"/>
            <a:ext cx="5852160" cy="4672212"/>
          </a:xfrm>
        </p:spPr>
        <p:txBody>
          <a:bodyPr/>
          <a:lstStyle/>
          <a:p>
            <a:pPr marL="0" lvl="1" defTabSz="966612">
              <a:spcAft>
                <a:spcPts val="600"/>
              </a:spcAft>
              <a:defRPr/>
            </a:pPr>
            <a:r>
              <a:rPr lang="en-US" b="1" dirty="0">
                <a:solidFill>
                  <a:prstClr val="black"/>
                </a:solidFill>
              </a:rPr>
              <a:t>Presenter Notes</a:t>
            </a:r>
          </a:p>
          <a:p>
            <a:pPr marL="0" lvl="1" defTabSz="966612">
              <a:spcAft>
                <a:spcPts val="600"/>
              </a:spcAft>
              <a:defRPr/>
            </a:pPr>
            <a:r>
              <a:rPr lang="en-US" dirty="0">
                <a:solidFill>
                  <a:prstClr val="black"/>
                </a:solidFill>
              </a:rPr>
              <a:t>Disability can happen at any age. Social Security studies show that a 20-year-old worker has a 1-in-4 chance of becoming disabled before reaching full retirement age.</a:t>
            </a:r>
          </a:p>
          <a:p>
            <a:pPr defTabSz="966612">
              <a:spcAft>
                <a:spcPts val="600"/>
              </a:spcAft>
              <a:defRPr/>
            </a:pPr>
            <a:r>
              <a:rPr lang="en-US" dirty="0">
                <a:solidFill>
                  <a:prstClr val="black"/>
                </a:solidFill>
              </a:rPr>
              <a:t>To get disability benefits, you must meet the definition of disability under the Social Security Act. You’re disabled if:</a:t>
            </a:r>
          </a:p>
          <a:p>
            <a:pPr marL="114300" indent="-114300">
              <a:spcAft>
                <a:spcPts val="600"/>
              </a:spcAft>
              <a:buFont typeface="Wingdings" panose="05000000000000000000" pitchFamily="2" charset="2"/>
              <a:buChar char="§"/>
              <a:defRPr/>
            </a:pPr>
            <a:r>
              <a:rPr lang="en-US" dirty="0">
                <a:solidFill>
                  <a:prstClr val="black"/>
                </a:solidFill>
              </a:rPr>
              <a:t>Y</a:t>
            </a:r>
            <a:r>
              <a:rPr lang="en-US" dirty="0" err="1">
                <a:solidFill>
                  <a:prstClr val="black"/>
                </a:solidFill>
              </a:rPr>
              <a:t>ou</a:t>
            </a:r>
            <a:r>
              <a:rPr lang="en-US" dirty="0">
                <a:solidFill>
                  <a:prstClr val="black"/>
                </a:solidFill>
              </a:rPr>
              <a:t> can’t do the work that you did before due to your medical condition</a:t>
            </a:r>
          </a:p>
          <a:p>
            <a:pPr marL="114300" indent="-114300">
              <a:spcAft>
                <a:spcPts val="600"/>
              </a:spcAft>
              <a:buFont typeface="Wingdings" panose="05000000000000000000" pitchFamily="2" charset="2"/>
              <a:buChar char="§"/>
              <a:defRPr/>
            </a:pPr>
            <a:r>
              <a:rPr lang="en-US" dirty="0">
                <a:solidFill>
                  <a:prstClr val="black"/>
                </a:solidFill>
              </a:rPr>
              <a:t>You can’t adjust to other work due to your medical condition</a:t>
            </a:r>
          </a:p>
          <a:p>
            <a:pPr marL="114300" indent="-114300">
              <a:spcAft>
                <a:spcPts val="600"/>
              </a:spcAft>
              <a:buFont typeface="Wingdings" panose="05000000000000000000" pitchFamily="2" charset="2"/>
              <a:buChar char="§"/>
              <a:defRPr/>
            </a:pPr>
            <a:r>
              <a:rPr lang="en-US" dirty="0">
                <a:solidFill>
                  <a:prstClr val="black"/>
                </a:solidFill>
              </a:rPr>
              <a:t>Your disability has lasted or is expected to last for at least one year or result in death</a:t>
            </a:r>
          </a:p>
          <a:p>
            <a:pPr>
              <a:spcAft>
                <a:spcPts val="600"/>
              </a:spcAft>
              <a:defRPr/>
            </a:pPr>
            <a:r>
              <a:rPr lang="en-US" b="1" dirty="0">
                <a:solidFill>
                  <a:prstClr val="black"/>
                </a:solidFill>
              </a:rPr>
              <a:t>Source: </a:t>
            </a:r>
            <a:r>
              <a:rPr lang="en-US" dirty="0">
                <a:solidFill>
                  <a:prstClr val="black"/>
                </a:solidFill>
                <a:hlinkClick r:id="rId3"/>
              </a:rPr>
              <a:t>pomsresource.org/poms/DI-10105.065/disability-insurance-benefits-DIB-and-freeze</a:t>
            </a:r>
            <a:r>
              <a:rPr lang="en-US" dirty="0">
                <a:solidFill>
                  <a:prstClr val="black"/>
                </a:solidFill>
              </a:rPr>
              <a:t> </a:t>
            </a:r>
          </a:p>
          <a:p>
            <a:pPr marL="0" indent="0">
              <a:spcAft>
                <a:spcPts val="600"/>
              </a:spcAft>
              <a:buFont typeface="Wingdings" panose="05000000000000000000" pitchFamily="2" charset="2"/>
              <a:buNone/>
              <a:defRPr/>
            </a:pPr>
            <a:endParaRPr lang="en-US" dirty="0"/>
          </a:p>
          <a:p>
            <a:pPr marL="0" indent="0">
              <a:spcAft>
                <a:spcPts val="600"/>
              </a:spcAft>
              <a:buFont typeface="Wingdings" panose="05000000000000000000" pitchFamily="2" charset="2"/>
              <a:buNone/>
              <a:defRPr/>
            </a:pPr>
            <a:endParaRPr lang="en-US" dirty="0">
              <a:solidFill>
                <a:prstClr val="black"/>
              </a:solidFill>
            </a:endParaRPr>
          </a:p>
        </p:txBody>
      </p:sp>
    </p:spTree>
    <p:extLst>
      <p:ext uri="{BB962C8B-B14F-4D97-AF65-F5344CB8AC3E}">
        <p14:creationId xmlns:p14="http://schemas.microsoft.com/office/powerpoint/2010/main" val="868815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01600" y="3757506"/>
            <a:ext cx="7112000" cy="5596044"/>
          </a:xfrm>
        </p:spPr>
        <p:txBody>
          <a:bodyPr/>
          <a:lstStyle/>
          <a:p>
            <a:pPr defTabSz="966612">
              <a:spcBef>
                <a:spcPts val="634"/>
              </a:spcBef>
              <a:defRPr/>
            </a:pPr>
            <a:r>
              <a:rPr lang="en-US" sz="1100" b="1" dirty="0">
                <a:solidFill>
                  <a:prstClr val="black"/>
                </a:solidFill>
              </a:rPr>
              <a:t>Presenter Notes</a:t>
            </a:r>
          </a:p>
          <a:p>
            <a:pPr defTabSz="966612">
              <a:spcBef>
                <a:spcPts val="634"/>
              </a:spcBef>
              <a:defRPr/>
            </a:pPr>
            <a:r>
              <a:rPr lang="en-US" sz="1100" dirty="0">
                <a:solidFill>
                  <a:prstClr val="black"/>
                </a:solidFill>
              </a:rPr>
              <a:t>You can apply for disability as soon as you become disabled. Social Security will review your application to make sure you meet some basic requirements. They’ll check whether you’ve worked enough years to qualify and review your current work activities. If you meet these requirements, Social Security will process your application and forward your case to the Disability Determination Services office in your state. </a:t>
            </a:r>
          </a:p>
          <a:p>
            <a:pPr defTabSz="966612">
              <a:spcBef>
                <a:spcPts val="634"/>
              </a:spcBef>
              <a:defRPr/>
            </a:pPr>
            <a:r>
              <a:rPr lang="en-US" sz="1100" dirty="0">
                <a:solidFill>
                  <a:prstClr val="black"/>
                </a:solidFill>
              </a:rPr>
              <a:t>The state uses the following 5-step evaluation process, in a set order, to decide if you’re disabled. </a:t>
            </a:r>
          </a:p>
          <a:p>
            <a:pPr defTabSz="966612">
              <a:spcBef>
                <a:spcPts val="634"/>
              </a:spcBef>
              <a:defRPr/>
            </a:pPr>
            <a:r>
              <a:rPr lang="en-US" sz="1100" b="1" dirty="0">
                <a:solidFill>
                  <a:prstClr val="black"/>
                </a:solidFill>
              </a:rPr>
              <a:t>Step 1</a:t>
            </a:r>
            <a:r>
              <a:rPr lang="en-US" sz="1100" dirty="0">
                <a:solidFill>
                  <a:prstClr val="black"/>
                </a:solidFill>
              </a:rPr>
              <a:t>: Are you working? If you’re working and your earnings average more than a certain amount each month, Social Security generally won’t consider you disabled. In 2023, that amount is $1,470 per month or $2,460 per month if you’re blind. If you make less than that amount, Social Security moves to the next step. Learn more at </a:t>
            </a:r>
            <a:r>
              <a:rPr lang="en-US" sz="1100" dirty="0">
                <a:solidFill>
                  <a:prstClr val="black"/>
                </a:solidFill>
                <a:hlinkClick r:id="rId3"/>
              </a:rPr>
              <a:t>SSA.gov/OACT/COLA/sga.html</a:t>
            </a:r>
            <a:r>
              <a:rPr lang="en-US" sz="1100" dirty="0">
                <a:solidFill>
                  <a:prstClr val="black"/>
                </a:solidFill>
              </a:rPr>
              <a:t>. If you aren’t working, or your monthly earnings average to the current amount or less, the state agency then looks at your medical condition in Step 2.</a:t>
            </a:r>
          </a:p>
          <a:p>
            <a:pPr defTabSz="966612">
              <a:spcBef>
                <a:spcPts val="634"/>
              </a:spcBef>
              <a:defRPr/>
            </a:pPr>
            <a:r>
              <a:rPr lang="en-US" sz="1100" b="1" dirty="0">
                <a:solidFill>
                  <a:prstClr val="black"/>
                </a:solidFill>
              </a:rPr>
              <a:t>Step 2</a:t>
            </a:r>
            <a:r>
              <a:rPr lang="en-US" sz="1100" dirty="0">
                <a:solidFill>
                  <a:prstClr val="black"/>
                </a:solidFill>
              </a:rPr>
              <a:t>: Is your medical condition “severe”? Your medical condition must significantly limit your ability to do basic work activities—like lifting, standing, walking, sitting, and remembering—for at least 12 months. If your medical condition doesn’t meet the definition of severe, Social Security won’t consider you disabled. If your condition is severe, Social Security moves on to Step 3. </a:t>
            </a:r>
          </a:p>
          <a:p>
            <a:pPr defTabSz="966612">
              <a:spcBef>
                <a:spcPts val="634"/>
              </a:spcBef>
              <a:defRPr/>
            </a:pPr>
            <a:r>
              <a:rPr lang="en-US" sz="1100" b="1" dirty="0">
                <a:solidFill>
                  <a:prstClr val="black"/>
                </a:solidFill>
              </a:rPr>
              <a:t>Step 3</a:t>
            </a:r>
            <a:r>
              <a:rPr lang="en-US" sz="1100" dirty="0">
                <a:solidFill>
                  <a:prstClr val="black"/>
                </a:solidFill>
              </a:rPr>
              <a:t>: Is your condition found in the list of disabling conditions that prevent you from doing any gainful activity, regardless of age, education, or work experience? Your condition must meet the required criteria in the listing of impairments. If your medical condition meets, or medically equals (meaning it’s at least equal in severity and duration to), the criteria of a listing, the state agency will decide that you have a qualifying disability. The state agency goes on to the next step if your medical condition doesn’t meet or medically equal the criteria of a listing. Visit </a:t>
            </a:r>
            <a:r>
              <a:rPr lang="en-US" sz="1100" dirty="0">
                <a:solidFill>
                  <a:prstClr val="black"/>
                </a:solidFill>
                <a:hlinkClick r:id="rId4"/>
              </a:rPr>
              <a:t>SSA.gov/disability/professionals/bluebook/AdultListings.htm</a:t>
            </a:r>
            <a:r>
              <a:rPr lang="en-US" sz="1100" dirty="0">
                <a:solidFill>
                  <a:prstClr val="black"/>
                </a:solidFill>
              </a:rPr>
              <a:t> to view the list.</a:t>
            </a:r>
          </a:p>
          <a:p>
            <a:pPr defTabSz="966612">
              <a:spcBef>
                <a:spcPts val="634"/>
              </a:spcBef>
              <a:defRPr/>
            </a:pPr>
            <a:r>
              <a:rPr lang="en-US" sz="1100" b="1" dirty="0">
                <a:solidFill>
                  <a:prstClr val="black"/>
                </a:solidFill>
              </a:rPr>
              <a:t>Step 4</a:t>
            </a:r>
            <a:r>
              <a:rPr lang="en-US" sz="1100" dirty="0">
                <a:solidFill>
                  <a:prstClr val="black"/>
                </a:solidFill>
              </a:rPr>
              <a:t>: Can you do the work you did before? Social Security will decide if your medical condition(s) prevents you from performing any of your past work. If it doesn’t, you don’t have a qualifying disability. If it does, Social Security will move to Step 5.</a:t>
            </a:r>
          </a:p>
          <a:p>
            <a:pPr defTabSz="966612">
              <a:spcBef>
                <a:spcPts val="634"/>
              </a:spcBef>
              <a:defRPr/>
            </a:pPr>
            <a:r>
              <a:rPr lang="en-US" sz="1100" b="1" dirty="0">
                <a:solidFill>
                  <a:prstClr val="black"/>
                </a:solidFill>
              </a:rPr>
              <a:t>Step 5</a:t>
            </a:r>
            <a:r>
              <a:rPr lang="en-US" sz="1100" dirty="0">
                <a:solidFill>
                  <a:prstClr val="black"/>
                </a:solidFill>
              </a:rPr>
              <a:t>: Can you do any other type of work? If you can’t do the work you did in the past, Social Security looks to see if there’s other work you can do despite your medical condition(s). They’ll consider your age, education, past work experience, and any skills you have that you could use to do other work. If you can’t do other work, Social Security will decide that you’re disabled. If you can do other work, Social Security will decide that you don’t have a qualifying disability. </a:t>
            </a:r>
          </a:p>
          <a:p>
            <a:pPr>
              <a:spcBef>
                <a:spcPts val="634"/>
              </a:spcBef>
              <a:defRPr/>
            </a:pPr>
            <a:r>
              <a:rPr lang="en-US" sz="1100" b="1" dirty="0">
                <a:solidFill>
                  <a:prstClr val="black"/>
                </a:solidFill>
              </a:rPr>
              <a:t>Source</a:t>
            </a:r>
            <a:r>
              <a:rPr lang="en-US" sz="1100" dirty="0">
                <a:solidFill>
                  <a:prstClr val="black"/>
                </a:solidFill>
              </a:rPr>
              <a:t>: </a:t>
            </a:r>
            <a:r>
              <a:rPr lang="en-US" sz="1100" dirty="0">
                <a:hlinkClick r:id="rId5"/>
              </a:rPr>
              <a:t>SSA.gov/pubs/EN-05-10029.pdf</a:t>
            </a:r>
            <a:endParaRPr lang="en-US" sz="1100" dirty="0">
              <a:solidFill>
                <a:prstClr val="black"/>
              </a:solidFill>
            </a:endParaRPr>
          </a:p>
        </p:txBody>
      </p:sp>
    </p:spTree>
    <p:extLst>
      <p:ext uri="{BB962C8B-B14F-4D97-AF65-F5344CB8AC3E}">
        <p14:creationId xmlns:p14="http://schemas.microsoft.com/office/powerpoint/2010/main" val="3889966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17674"/>
            <a:ext cx="5852160" cy="4683376"/>
          </a:xfrm>
        </p:spPr>
        <p:txBody>
          <a:bodyPr/>
          <a:lstStyle/>
          <a:p>
            <a:pPr marL="0" lvl="1" defTabSz="966612">
              <a:spcBef>
                <a:spcPts val="634"/>
              </a:spcBef>
              <a:defRPr/>
            </a:pPr>
            <a:r>
              <a:rPr lang="en-US" b="1" dirty="0">
                <a:solidFill>
                  <a:prstClr val="black"/>
                </a:solidFill>
              </a:rPr>
              <a:t>Presenter Notes</a:t>
            </a:r>
          </a:p>
          <a:p>
            <a:pPr marL="0" lvl="1" defTabSz="966612">
              <a:spcBef>
                <a:spcPts val="634"/>
              </a:spcBef>
              <a:defRPr/>
            </a:pPr>
            <a:r>
              <a:rPr lang="en-US" dirty="0">
                <a:solidFill>
                  <a:prstClr val="black"/>
                </a:solidFill>
              </a:rPr>
              <a:t>There are 2 federal programs (administered by Social Security) that provide cash benefits to certain people with disabilities. These programs include:</a:t>
            </a:r>
          </a:p>
          <a:p>
            <a:pPr marL="125861" lvl="1" indent="-125861" defTabSz="966612">
              <a:spcBef>
                <a:spcPts val="634"/>
              </a:spcBef>
              <a:buFont typeface="Wingdings" panose="05000000000000000000" pitchFamily="2" charset="2"/>
              <a:buChar char="§"/>
              <a:defRPr/>
            </a:pPr>
            <a:r>
              <a:rPr lang="en-US" dirty="0">
                <a:solidFill>
                  <a:prstClr val="black"/>
                </a:solidFill>
              </a:rPr>
              <a:t>Social Security Disability Insurance (SSDI)</a:t>
            </a:r>
          </a:p>
          <a:p>
            <a:pPr marL="125861" lvl="1" indent="-125861" defTabSz="966612">
              <a:spcBef>
                <a:spcPts val="634"/>
              </a:spcBef>
              <a:buFont typeface="Wingdings" panose="05000000000000000000" pitchFamily="2" charset="2"/>
              <a:buChar char="§"/>
              <a:defRPr/>
            </a:pPr>
            <a:r>
              <a:rPr lang="en-US" dirty="0">
                <a:solidFill>
                  <a:prstClr val="black"/>
                </a:solidFill>
              </a:rPr>
              <a:t>Supplemental Security Income (SSI) </a:t>
            </a:r>
          </a:p>
          <a:p>
            <a:pPr marL="0" lvl="1" defTabSz="966612">
              <a:spcBef>
                <a:spcPts val="634"/>
              </a:spcBef>
              <a:defRPr/>
            </a:pPr>
            <a:r>
              <a:rPr lang="en-US" dirty="0">
                <a:solidFill>
                  <a:prstClr val="black"/>
                </a:solidFill>
              </a:rPr>
              <a:t>Social Security pays benefits to people who meet the strict definition of disability. Social Security doesn’t give monthly cash benefits to people with partial or short-term disabilities. </a:t>
            </a:r>
          </a:p>
          <a:p>
            <a:pPr defTabSz="966612">
              <a:spcBef>
                <a:spcPts val="634"/>
              </a:spcBef>
              <a:defRPr/>
            </a:pPr>
            <a:r>
              <a:rPr lang="en-US" dirty="0">
                <a:solidFill>
                  <a:prstClr val="black"/>
                </a:solidFill>
              </a:rPr>
              <a:t>You may qualify for both SSDI and SSI if you meet the eligibility requirements for both programs. Certain family members of disabled workers can also get monthly cash benefits from Social Security.</a:t>
            </a:r>
          </a:p>
          <a:p>
            <a:pPr defTabSz="966612">
              <a:spcBef>
                <a:spcPts val="634"/>
              </a:spcBef>
              <a:defRPr/>
            </a:pPr>
            <a:endParaRPr lang="en-US" dirty="0">
              <a:solidFill>
                <a:prstClr val="black"/>
              </a:solidFill>
            </a:endParaRPr>
          </a:p>
          <a:p>
            <a:pPr>
              <a:spcBef>
                <a:spcPts val="634"/>
              </a:spcBef>
              <a:defRPr/>
            </a:pPr>
            <a:r>
              <a:rPr lang="en-US" b="1" dirty="0">
                <a:solidFill>
                  <a:prstClr val="black"/>
                </a:solidFill>
              </a:rPr>
              <a:t>Source</a:t>
            </a:r>
            <a:r>
              <a:rPr lang="en-US" dirty="0">
                <a:solidFill>
                  <a:prstClr val="black"/>
                </a:solidFill>
              </a:rPr>
              <a:t>: </a:t>
            </a:r>
            <a:r>
              <a:rPr lang="en-US" dirty="0">
                <a:hlinkClick r:id="rId3"/>
              </a:rPr>
              <a:t>SSA.gov/pubs/EN-05-10029.pdf</a:t>
            </a:r>
            <a:r>
              <a:rPr lang="en-US" dirty="0"/>
              <a:t> </a:t>
            </a:r>
            <a:endParaRPr lang="en-US" dirty="0">
              <a:solidFill>
                <a:prstClr val="black"/>
              </a:solidFill>
            </a:endParaRPr>
          </a:p>
        </p:txBody>
      </p:sp>
    </p:spTree>
    <p:extLst>
      <p:ext uri="{BB962C8B-B14F-4D97-AF65-F5344CB8AC3E}">
        <p14:creationId xmlns:p14="http://schemas.microsoft.com/office/powerpoint/2010/main" val="937707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06510"/>
            <a:ext cx="5852160" cy="4694541"/>
          </a:xfrm>
        </p:spPr>
        <p:txBody>
          <a:bodyPr/>
          <a:lstStyle/>
          <a:p>
            <a:pPr defTabSz="966612">
              <a:spcAft>
                <a:spcPts val="600"/>
              </a:spcAft>
              <a:defRPr/>
            </a:pPr>
            <a:r>
              <a:rPr lang="en-US" b="1" dirty="0">
                <a:solidFill>
                  <a:prstClr val="black"/>
                </a:solidFill>
              </a:rPr>
              <a:t>Presenter Notes</a:t>
            </a:r>
          </a:p>
          <a:p>
            <a:pPr defTabSz="966612">
              <a:spcAft>
                <a:spcPts val="600"/>
              </a:spcAft>
              <a:defRPr/>
            </a:pPr>
            <a:r>
              <a:rPr lang="en-US" dirty="0">
                <a:solidFill>
                  <a:prstClr val="black"/>
                </a:solidFill>
              </a:rPr>
              <a:t>SSDI pays monthly cash benefits to you and certain members of your family if you’re insured—meaning you worked long enough, recently enough, and paid Social Security taxes. </a:t>
            </a:r>
          </a:p>
          <a:p>
            <a:pPr defTabSz="966612">
              <a:spcAft>
                <a:spcPts val="600"/>
              </a:spcAft>
              <a:defRPr/>
            </a:pPr>
            <a:r>
              <a:rPr lang="en-US" dirty="0">
                <a:solidFill>
                  <a:prstClr val="black"/>
                </a:solidFill>
              </a:rPr>
              <a:t>Generally, you need 40 credits, 20 of which were earned in the last 10 years ending with the year you become disabled. However, younger workers may qualify with fewer credits. Credits are the “building blocks” Social Security uses to find out whether you have the minimum amount of covered work to qualify for each type of Social Security benefit.</a:t>
            </a:r>
          </a:p>
          <a:p>
            <a:pPr defTabSz="966612">
              <a:spcAft>
                <a:spcPts val="600"/>
              </a:spcAft>
              <a:defRPr/>
            </a:pPr>
            <a:r>
              <a:rPr lang="en-US" dirty="0">
                <a:solidFill>
                  <a:prstClr val="black"/>
                </a:solidFill>
              </a:rPr>
              <a:t>The monthly cash benefit you’re eligible for is based on your average lifetime earnings. </a:t>
            </a:r>
          </a:p>
          <a:p>
            <a:pPr defTabSz="966612">
              <a:spcAft>
                <a:spcPts val="600"/>
              </a:spcAft>
              <a:defRPr/>
            </a:pPr>
            <a:r>
              <a:rPr lang="en-US" dirty="0">
                <a:solidFill>
                  <a:prstClr val="black"/>
                </a:solidFill>
              </a:rPr>
              <a:t>Generally, your disability benefits will continue as long as your medical condition hasn’t improved and you can’t work. Benefits won’t necessarily continue indefinitely. Because of advances in medical science and rehabilitation techniques, many people with disabilities recover from serious accidents and illnesses. If you get benefits, Social Security will review your medical condition from time to time to make sure you continue to have a qualifying disability. </a:t>
            </a:r>
          </a:p>
          <a:p>
            <a:pPr defTabSz="966612">
              <a:spcAft>
                <a:spcPts val="600"/>
              </a:spcAft>
              <a:defRPr/>
            </a:pPr>
            <a:r>
              <a:rPr lang="en-US" dirty="0">
                <a:solidFill>
                  <a:prstClr val="black"/>
                </a:solidFill>
              </a:rPr>
              <a:t>For more information on the number of credits needed for disability benefits, visit </a:t>
            </a:r>
            <a:r>
              <a:rPr lang="en-US" dirty="0">
                <a:solidFill>
                  <a:prstClr val="black"/>
                </a:solidFill>
                <a:hlinkClick r:id="rId3"/>
              </a:rPr>
              <a:t>SSA.gov/benefits/retirement/planner/credits.html</a:t>
            </a:r>
            <a:r>
              <a:rPr lang="en-US" dirty="0">
                <a:solidFill>
                  <a:prstClr val="black"/>
                </a:solidFill>
              </a:rPr>
              <a:t>. </a:t>
            </a:r>
          </a:p>
          <a:p>
            <a:pPr defTabSz="966612">
              <a:spcAft>
                <a:spcPts val="600"/>
              </a:spcAft>
              <a:defRPr/>
            </a:pPr>
            <a:r>
              <a:rPr lang="en-US" dirty="0">
                <a:solidFill>
                  <a:prstClr val="black"/>
                </a:solidFill>
              </a:rPr>
              <a:t> </a:t>
            </a:r>
          </a:p>
        </p:txBody>
      </p:sp>
    </p:spTree>
    <p:extLst>
      <p:ext uri="{BB962C8B-B14F-4D97-AF65-F5344CB8AC3E}">
        <p14:creationId xmlns:p14="http://schemas.microsoft.com/office/powerpoint/2010/main" val="2516366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10.xml"/><Relationship Id="rId5" Type="http://schemas.openxmlformats.org/officeDocument/2006/relationships/image" Target="../media/image6.emf"/><Relationship Id="rId4" Type="http://schemas.openxmlformats.org/officeDocument/2006/relationships/image" Target="../media/image5.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11.xml"/><Relationship Id="rId5" Type="http://schemas.openxmlformats.org/officeDocument/2006/relationships/image" Target="../media/image6.emf"/><Relationship Id="rId4" Type="http://schemas.openxmlformats.org/officeDocument/2006/relationships/image" Target="../media/image5.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12.xml"/><Relationship Id="rId5" Type="http://schemas.openxmlformats.org/officeDocument/2006/relationships/image" Target="../media/image6.emf"/><Relationship Id="rId4" Type="http://schemas.openxmlformats.org/officeDocument/2006/relationships/image" Target="../media/image5.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13.xml"/><Relationship Id="rId4" Type="http://schemas.openxmlformats.org/officeDocument/2006/relationships/image" Target="../media/image5.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14.xml"/><Relationship Id="rId4" Type="http://schemas.openxmlformats.org/officeDocument/2006/relationships/image" Target="../media/image5.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15.xml"/><Relationship Id="rId4" Type="http://schemas.openxmlformats.org/officeDocument/2006/relationships/image" Target="../media/image5.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16.xml"/><Relationship Id="rId4" Type="http://schemas.openxmlformats.org/officeDocument/2006/relationships/image" Target="../media/image5.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2.xml"/><Relationship Id="rId1" Type="http://schemas.openxmlformats.org/officeDocument/2006/relationships/tags" Target="../tags/tag17.xml"/><Relationship Id="rId4" Type="http://schemas.openxmlformats.org/officeDocument/2006/relationships/image" Target="../media/image5.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2.xml"/><Relationship Id="rId1" Type="http://schemas.openxmlformats.org/officeDocument/2006/relationships/tags" Target="../tags/tag18.xml"/><Relationship Id="rId4" Type="http://schemas.openxmlformats.org/officeDocument/2006/relationships/image" Target="../media/image5.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2.xml"/><Relationship Id="rId1" Type="http://schemas.openxmlformats.org/officeDocument/2006/relationships/tags" Target="../tags/tag19.xml"/><Relationship Id="rId4" Type="http://schemas.openxmlformats.org/officeDocument/2006/relationships/image" Target="../media/image5.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2.xml"/><Relationship Id="rId1" Type="http://schemas.openxmlformats.org/officeDocument/2006/relationships/tags" Target="../tags/tag20.xml"/><Relationship Id="rId4" Type="http://schemas.openxmlformats.org/officeDocument/2006/relationships/image" Target="../media/image5.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2.xml"/><Relationship Id="rId1" Type="http://schemas.openxmlformats.org/officeDocument/2006/relationships/tags" Target="../tags/tag21.xml"/><Relationship Id="rId4" Type="http://schemas.openxmlformats.org/officeDocument/2006/relationships/image" Target="../media/image5.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2.xml"/><Relationship Id="rId1" Type="http://schemas.openxmlformats.org/officeDocument/2006/relationships/tags" Target="../tags/tag22.xml"/><Relationship Id="rId4" Type="http://schemas.openxmlformats.org/officeDocument/2006/relationships/image" Target="../media/image5.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2.xml"/><Relationship Id="rId1" Type="http://schemas.openxmlformats.org/officeDocument/2006/relationships/tags" Target="../tags/tag23.xml"/><Relationship Id="rId4" Type="http://schemas.openxmlformats.org/officeDocument/2006/relationships/image" Target="../media/image5.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2.xml"/><Relationship Id="rId1" Type="http://schemas.openxmlformats.org/officeDocument/2006/relationships/tags" Target="../tags/tag24.xml"/><Relationship Id="rId4" Type="http://schemas.openxmlformats.org/officeDocument/2006/relationships/image" Target="../media/image5.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5.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2.xml"/><Relationship Id="rId1" Type="http://schemas.openxmlformats.org/officeDocument/2006/relationships/tags" Target="../tags/tag26.xml"/><Relationship Id="rId4" Type="http://schemas.openxmlformats.org/officeDocument/2006/relationships/image" Target="../media/image5.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5.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5.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5.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5.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5.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32.xml"/><Relationship Id="rId4" Type="http://schemas.openxmlformats.org/officeDocument/2006/relationships/image" Target="../media/image5.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2.xml"/><Relationship Id="rId1" Type="http://schemas.openxmlformats.org/officeDocument/2006/relationships/tags" Target="../tags/tag4.xml"/><Relationship Id="rId5" Type="http://schemas.openxmlformats.org/officeDocument/2006/relationships/image" Target="../media/image6.emf"/><Relationship Id="rId4" Type="http://schemas.openxmlformats.org/officeDocument/2006/relationships/image" Target="../media/image5.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2.xml"/><Relationship Id="rId1" Type="http://schemas.openxmlformats.org/officeDocument/2006/relationships/tags" Target="../tags/tag5.xml"/><Relationship Id="rId5" Type="http://schemas.openxmlformats.org/officeDocument/2006/relationships/image" Target="../media/image6.emf"/><Relationship Id="rId4" Type="http://schemas.openxmlformats.org/officeDocument/2006/relationships/image" Target="../media/image5.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2.xml"/><Relationship Id="rId1" Type="http://schemas.openxmlformats.org/officeDocument/2006/relationships/tags" Target="../tags/tag6.xml"/><Relationship Id="rId5" Type="http://schemas.openxmlformats.org/officeDocument/2006/relationships/image" Target="../media/image6.emf"/><Relationship Id="rId4" Type="http://schemas.openxmlformats.org/officeDocument/2006/relationships/image" Target="../media/image5.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2.xml"/><Relationship Id="rId1" Type="http://schemas.openxmlformats.org/officeDocument/2006/relationships/tags" Target="../tags/tag7.xml"/><Relationship Id="rId5" Type="http://schemas.openxmlformats.org/officeDocument/2006/relationships/image" Target="../media/image6.emf"/><Relationship Id="rId4" Type="http://schemas.openxmlformats.org/officeDocument/2006/relationships/image" Target="../media/image5.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8.xml"/><Relationship Id="rId5" Type="http://schemas.openxmlformats.org/officeDocument/2006/relationships/image" Target="../media/image6.emf"/><Relationship Id="rId4" Type="http://schemas.openxmlformats.org/officeDocument/2006/relationships/image" Target="../media/image5.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2.xml"/><Relationship Id="rId1" Type="http://schemas.openxmlformats.org/officeDocument/2006/relationships/tags" Target="../tags/tag9.xml"/><Relationship Id="rId5" Type="http://schemas.openxmlformats.org/officeDocument/2006/relationships/image" Target="../media/image6.emf"/><Relationship Id="rId4" Type="http://schemas.openxmlformats.org/officeDocument/2006/relationships/image" Target="../media/image5.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000">
                <a:solidFill>
                  <a:srgbClr val="00539A"/>
                </a:solidFill>
              </a:defRPr>
            </a:lvl1pPr>
          </a:lstStyle>
          <a:p>
            <a:r>
              <a:rPr lang="en-US" dirty="0"/>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accent5">
                    <a:lumMod val="75000"/>
                  </a:schemeClr>
                </a:solidFill>
              </a:defRPr>
            </a:lvl1pPr>
          </a:lstStyle>
          <a:p>
            <a:pPr>
              <a:lnSpc>
                <a:spcPct val="150000"/>
              </a:lnSpc>
            </a:pPr>
            <a:r>
              <a:rPr lang="en-US" b="1" dirty="0">
                <a:solidFill>
                  <a:srgbClr val="00529B"/>
                </a:solidFill>
                <a:latin typeface="Arial" panose="020B0604020202020204" pitchFamily="34" charset="0"/>
                <a:cs typeface="Arial" panose="020B0604020202020204" pitchFamily="34" charset="0"/>
              </a:rPr>
              <a:t>Lesson 1</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2</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3</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4</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5</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March 2023</a:t>
            </a:r>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a:t>Medicare &amp; Other Programs for People with Disabilities</a:t>
            </a:r>
            <a:endParaRPr lang="en-US" dirty="0"/>
          </a:p>
        </p:txBody>
      </p:sp>
      <p:sp>
        <p:nvSpPr>
          <p:cNvPr id="5" name="Slide Number Placeholder 4">
            <a:extLst>
              <a:ext uri="{FF2B5EF4-FFF2-40B4-BE49-F238E27FC236}">
                <a16:creationId xmlns:a16="http://schemas.microsoft.com/office/drawing/2014/main" id="{154CA6A7-3973-8749-BE64-B9296236D6E2}"/>
              </a:ext>
            </a:extLst>
          </p:cNvPr>
          <p:cNvSpPr>
            <a:spLocks noGrp="1"/>
          </p:cNvSpPr>
          <p:nvPr>
            <p:ph type="sldNum" sz="quarter" idx="12"/>
          </p:nvPr>
        </p:nvSpPr>
        <p:spPr/>
        <p:txBody>
          <a:bodyPr/>
          <a:lstStyle>
            <a:lvl1pPr>
              <a:defRPr>
                <a:solidFill>
                  <a:schemeClr val="bg1"/>
                </a:solidFill>
              </a:defRPr>
            </a:lvl1pPr>
          </a:lstStyle>
          <a:p>
            <a:fld id="{0B2D781D-8844-5940-92D1-06EF0A7F581E}" type="slidenum">
              <a:rPr lang="en-US" smtClean="0"/>
              <a:pPr/>
              <a:t>‹#›</a:t>
            </a:fld>
            <a:endParaRPr lang="en-US" dirty="0"/>
          </a:p>
        </p:txBody>
      </p:sp>
    </p:spTree>
    <p:custDataLst>
      <p:tags r:id="rId1"/>
    </p:custDataLst>
    <p:extLst>
      <p:ext uri="{BB962C8B-B14F-4D97-AF65-F5344CB8AC3E}">
        <p14:creationId xmlns:p14="http://schemas.microsoft.com/office/powerpoint/2010/main" val="729624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50159BC-1F24-F18D-6CCF-9562342501CE}"/>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F990955-927C-4621-C7EF-40BC8785716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B98145A-02E2-926F-BD81-85502D5DDCDD}"/>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5B08B2F-DFAE-75BE-0969-3B6861E5F335}"/>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692096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4642AF7A-6B6D-3B72-514C-3EE47369E259}"/>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DA5E238D-4C89-F74A-D389-2F7C2EE0A0BC}"/>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5C53E3C-D188-3861-6E23-ED1ECB55EB7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9A068826-AD2D-233C-5CAC-A888A1C4D910}"/>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954396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C202E1F2-2259-E40B-451D-CD062EB24E02}"/>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B79AEF56-FD08-1225-2FD8-4A5086A96F07}"/>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DF93FFA-6D5B-E77C-3AB6-EE366AD66878}"/>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B546304-3625-0A57-8D9D-D0A36B0F28E3}"/>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7443346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06F7D4F0-E973-BD4B-32B7-818BC3447F3E}"/>
              </a:ext>
            </a:extLst>
          </p:cNvPr>
          <p:cNvGrpSpPr/>
          <p:nvPr userDrawn="1"/>
        </p:nvGrpSpPr>
        <p:grpSpPr>
          <a:xfrm>
            <a:off x="10902950" y="6015792"/>
            <a:ext cx="1079500" cy="800934"/>
            <a:chOff x="10902950" y="6015792"/>
            <a:chExt cx="1079500" cy="800934"/>
          </a:xfrm>
        </p:grpSpPr>
        <p:sp>
          <p:nvSpPr>
            <p:cNvPr id="11" name="Rectangle 10">
              <a:extLst>
                <a:ext uri="{FF2B5EF4-FFF2-40B4-BE49-F238E27FC236}">
                  <a16:creationId xmlns:a16="http://schemas.microsoft.com/office/drawing/2014/main" id="{4BC8AA6E-3B8E-3004-C9F1-6DBA84659785}"/>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122A31A-48AF-AF89-B9C8-AE697B8A7317}"/>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697234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5E96312-A473-2664-126B-74362B53E72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A69586D-69D0-B8A7-F31C-CCA816FD09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4EE3C8B-11A8-CDA6-DDE4-BA917A9011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2269574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7AB4EAA3-323F-F7CC-377A-3369EBF9686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D5895F8-099C-68B1-ACB7-146591087F63}"/>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E1C966F-C6F0-9197-B382-7DDB396567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550656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A522A52F-BEBF-8A74-CAB8-F823E6175F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CD11484-0950-50B1-3461-13979906D04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1BE2C33-1B84-E044-3374-93F03673FAF0}"/>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2972517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9F823E8-F90F-56D5-EF6E-243206C4E73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9798AF7-FFB7-7B4B-A5DF-FC79D890FD7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4268D48-8070-BFD9-3C80-40EE13DFDA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4455775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Header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4A893F2-05B4-D9E2-2B30-B7CC9D1CFB69}"/>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93229C3-F5AB-3BBA-6B69-7CF8692523D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EE6EED1-C5AB-51B2-FCFD-26CA76F3D87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421651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Header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D8C77FD-D560-846E-0A23-2F530A9EA3CD}"/>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6E7CCCBA-67FA-7CC2-8687-891117E8BF68}"/>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FC443E9-D57C-B763-DD9D-4FEC256E61F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314031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Knowledge Che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9483346" cy="719643"/>
          </a:xfrm>
        </p:spPr>
        <p:txBody>
          <a:bodyPr>
            <a:normAutofit/>
          </a:bodyPr>
          <a:lstStyle>
            <a:lvl1pPr algn="l">
              <a:defRPr sz="3400">
                <a:solidFill>
                  <a:srgbClr val="00539A"/>
                </a:solidFill>
              </a:defRPr>
            </a:lvl1pPr>
          </a:lstStyle>
          <a:p>
            <a:r>
              <a:rPr lang="en-US" sz="3600" dirty="0"/>
              <a:t>Check Your Knowledge: Question (#)</a:t>
            </a:r>
            <a:endParaRPr lang="en-US" dirty="0"/>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p:nvPr>
        </p:nvSpPr>
        <p:spPr>
          <a:xfrm>
            <a:off x="1883226" y="1771912"/>
            <a:ext cx="9729654" cy="3810569"/>
          </a:xfrm>
        </p:spPr>
        <p:txBody>
          <a:bodyPr/>
          <a:lstStyle>
            <a:lvl1pPr marL="0" indent="0">
              <a:lnSpc>
                <a:spcPct val="100000"/>
              </a:lnSpc>
              <a:spcBef>
                <a:spcPts val="800"/>
              </a:spcBef>
              <a:buFontTx/>
              <a:buNone/>
              <a:defRPr sz="1800">
                <a:solidFill>
                  <a:srgbClr val="00529B"/>
                </a:solidFill>
              </a:defRPr>
            </a:lvl1pPr>
          </a:lstStyle>
          <a:p>
            <a:pPr lvl="0">
              <a:lnSpc>
                <a:spcPct val="150000"/>
              </a:lnSpc>
            </a:pPr>
            <a:r>
              <a:rPr lang="en-US" dirty="0">
                <a:solidFill>
                  <a:prstClr val="black"/>
                </a:solidFill>
                <a:latin typeface="Arial" panose="020B0604020202020204" pitchFamily="34" charset="0"/>
                <a:cs typeface="Arial" panose="020B0604020202020204" pitchFamily="34" charset="0"/>
              </a:rPr>
              <a:t>Edit Master text styles</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838200" y="6492240"/>
            <a:ext cx="2743200" cy="365125"/>
          </a:xfrm>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March 2023</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4038600" y="6492240"/>
            <a:ext cx="4114800" cy="365125"/>
          </a:xfrm>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Medicare &amp; Other Programs for People with Disabilities</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1E79EF6-0C0E-43E6-8FB3-918BC522CC5A}"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F65A2BB7-2D2D-4673-9910-4FEF0257EA86}"/>
              </a:ext>
            </a:extLst>
          </p:cNvPr>
          <p:cNvSpPr txBox="1"/>
          <p:nvPr/>
        </p:nvSpPr>
        <p:spPr>
          <a:xfrm>
            <a:off x="1767642" y="4781614"/>
            <a:ext cx="86567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Countdown timer: </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Answer the question before the bar disappears!</a:t>
            </a:r>
          </a:p>
        </p:txBody>
      </p:sp>
      <p:sp>
        <p:nvSpPr>
          <p:cNvPr id="10" name="Rectangle 9">
            <a:extLst>
              <a:ext uri="{FF2B5EF4-FFF2-40B4-BE49-F238E27FC236}">
                <a16:creationId xmlns:a16="http://schemas.microsoft.com/office/drawing/2014/main" id="{0E99A39D-4DA6-461A-9766-E37EE8C40051}"/>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5C3DDC8-62F3-404A-AB04-5581BB6D9FF7}"/>
              </a:ext>
            </a:extLst>
          </p:cNvPr>
          <p:cNvSpPr txBox="1"/>
          <p:nvPr/>
        </p:nvSpPr>
        <p:spPr>
          <a:xfrm>
            <a:off x="1767642" y="4781614"/>
            <a:ext cx="86567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529B"/>
                </a:solidFill>
                <a:effectLst/>
                <a:uLnTx/>
                <a:uFillTx/>
                <a:latin typeface="Calibri" panose="020F0502020204030204"/>
                <a:ea typeface="+mn-ea"/>
                <a:cs typeface="+mn-cs"/>
              </a:rPr>
              <a:t>Countdown timer: </a:t>
            </a:r>
            <a:r>
              <a:rPr kumimoji="0" lang="en-US" sz="2400" b="0" i="0" u="none" strike="noStrike" kern="1200" cap="none" spc="0" normalizeH="0" baseline="0" noProof="0">
                <a:ln>
                  <a:noFill/>
                </a:ln>
                <a:solidFill>
                  <a:srgbClr val="00529B"/>
                </a:solidFill>
                <a:effectLst/>
                <a:uLnTx/>
                <a:uFillTx/>
                <a:latin typeface="Calibri" panose="020F0502020204030204"/>
                <a:ea typeface="+mn-ea"/>
                <a:cs typeface="+mn-cs"/>
              </a:rPr>
              <a:t>Answer the question before the bar disappears!</a:t>
            </a:r>
          </a:p>
        </p:txBody>
      </p:sp>
      <p:sp>
        <p:nvSpPr>
          <p:cNvPr id="12" name="Rectangle 11">
            <a:extLst>
              <a:ext uri="{FF2B5EF4-FFF2-40B4-BE49-F238E27FC236}">
                <a16:creationId xmlns:a16="http://schemas.microsoft.com/office/drawing/2014/main" id="{3C0C320F-F0DF-4804-BCB1-78F38E435147}"/>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0</a:t>
            </a:r>
          </a:p>
        </p:txBody>
      </p:sp>
      <p:sp>
        <p:nvSpPr>
          <p:cNvPr id="13" name="Rectangle 12">
            <a:extLst>
              <a:ext uri="{FF2B5EF4-FFF2-40B4-BE49-F238E27FC236}">
                <a16:creationId xmlns:a16="http://schemas.microsoft.com/office/drawing/2014/main" id="{7BE038CE-B2A0-43F8-8BC9-788628CF9BB5}"/>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1</a:t>
            </a:r>
          </a:p>
        </p:txBody>
      </p:sp>
      <p:sp>
        <p:nvSpPr>
          <p:cNvPr id="14" name="Rectangle 13">
            <a:extLst>
              <a:ext uri="{FF2B5EF4-FFF2-40B4-BE49-F238E27FC236}">
                <a16:creationId xmlns:a16="http://schemas.microsoft.com/office/drawing/2014/main" id="{500220A3-C683-4DA5-8A14-8622016CB822}"/>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2</a:t>
            </a:r>
          </a:p>
        </p:txBody>
      </p:sp>
      <p:sp>
        <p:nvSpPr>
          <p:cNvPr id="15" name="Rectangle 14">
            <a:extLst>
              <a:ext uri="{FF2B5EF4-FFF2-40B4-BE49-F238E27FC236}">
                <a16:creationId xmlns:a16="http://schemas.microsoft.com/office/drawing/2014/main" id="{A682FF32-39A3-4E16-AD4B-4A4A8FA1D1D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3</a:t>
            </a:r>
          </a:p>
        </p:txBody>
      </p:sp>
      <p:sp>
        <p:nvSpPr>
          <p:cNvPr id="16" name="Rectangle 15">
            <a:extLst>
              <a:ext uri="{FF2B5EF4-FFF2-40B4-BE49-F238E27FC236}">
                <a16:creationId xmlns:a16="http://schemas.microsoft.com/office/drawing/2014/main" id="{F447B0F6-F0BB-4ED0-B26A-55C08A4B51C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4</a:t>
            </a:r>
          </a:p>
        </p:txBody>
      </p:sp>
      <p:sp>
        <p:nvSpPr>
          <p:cNvPr id="17" name="Rectangle 16">
            <a:extLst>
              <a:ext uri="{FF2B5EF4-FFF2-40B4-BE49-F238E27FC236}">
                <a16:creationId xmlns:a16="http://schemas.microsoft.com/office/drawing/2014/main" id="{9DE2D780-F992-446E-999C-CA503918FC1B}"/>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5</a:t>
            </a:r>
          </a:p>
        </p:txBody>
      </p:sp>
      <p:sp>
        <p:nvSpPr>
          <p:cNvPr id="18" name="Rectangle 17">
            <a:extLst>
              <a:ext uri="{FF2B5EF4-FFF2-40B4-BE49-F238E27FC236}">
                <a16:creationId xmlns:a16="http://schemas.microsoft.com/office/drawing/2014/main" id="{FB2C1336-09E4-4A49-8DAA-5C890857167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6</a:t>
            </a:r>
          </a:p>
        </p:txBody>
      </p:sp>
      <p:sp>
        <p:nvSpPr>
          <p:cNvPr id="19" name="Rectangle 18">
            <a:extLst>
              <a:ext uri="{FF2B5EF4-FFF2-40B4-BE49-F238E27FC236}">
                <a16:creationId xmlns:a16="http://schemas.microsoft.com/office/drawing/2014/main" id="{FF7EC589-4CA0-426E-9F26-549A7D4D19E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7</a:t>
            </a:r>
          </a:p>
        </p:txBody>
      </p:sp>
      <p:sp>
        <p:nvSpPr>
          <p:cNvPr id="20" name="Rectangle 19">
            <a:extLst>
              <a:ext uri="{FF2B5EF4-FFF2-40B4-BE49-F238E27FC236}">
                <a16:creationId xmlns:a16="http://schemas.microsoft.com/office/drawing/2014/main" id="{D9873F33-6BE0-47A2-ACC9-FC5274ABAAB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8</a:t>
            </a:r>
          </a:p>
        </p:txBody>
      </p:sp>
      <p:sp>
        <p:nvSpPr>
          <p:cNvPr id="21" name="Rectangle 20">
            <a:extLst>
              <a:ext uri="{FF2B5EF4-FFF2-40B4-BE49-F238E27FC236}">
                <a16:creationId xmlns:a16="http://schemas.microsoft.com/office/drawing/2014/main" id="{98525454-76AC-417C-8D97-A3EFB7502AB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9</a:t>
            </a:r>
          </a:p>
        </p:txBody>
      </p:sp>
      <p:sp>
        <p:nvSpPr>
          <p:cNvPr id="22" name="Rectangle 21">
            <a:extLst>
              <a:ext uri="{FF2B5EF4-FFF2-40B4-BE49-F238E27FC236}">
                <a16:creationId xmlns:a16="http://schemas.microsoft.com/office/drawing/2014/main" id="{A2AFE7CF-B648-4881-8D03-0604D3ADF59A}"/>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10</a:t>
            </a:r>
          </a:p>
        </p:txBody>
      </p:sp>
      <p:sp>
        <p:nvSpPr>
          <p:cNvPr id="23" name="Rectangle 22">
            <a:extLst>
              <a:ext uri="{FF2B5EF4-FFF2-40B4-BE49-F238E27FC236}">
                <a16:creationId xmlns:a16="http://schemas.microsoft.com/office/drawing/2014/main" id="{4F903FAC-346C-4500-88FD-B1345FDFBA68}"/>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11</a:t>
            </a:r>
          </a:p>
        </p:txBody>
      </p:sp>
      <p:sp>
        <p:nvSpPr>
          <p:cNvPr id="24" name="Rectangle 23">
            <a:extLst>
              <a:ext uri="{FF2B5EF4-FFF2-40B4-BE49-F238E27FC236}">
                <a16:creationId xmlns:a16="http://schemas.microsoft.com/office/drawing/2014/main" id="{1521E144-C307-4902-AD1C-259BD6BA116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12</a:t>
            </a:r>
          </a:p>
        </p:txBody>
      </p:sp>
      <p:sp>
        <p:nvSpPr>
          <p:cNvPr id="25" name="Rectangle 24">
            <a:extLst>
              <a:ext uri="{FF2B5EF4-FFF2-40B4-BE49-F238E27FC236}">
                <a16:creationId xmlns:a16="http://schemas.microsoft.com/office/drawing/2014/main" id="{9875D4F1-7FDF-490F-8CEC-1846C75F2AA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13</a:t>
            </a:r>
          </a:p>
        </p:txBody>
      </p:sp>
      <p:sp>
        <p:nvSpPr>
          <p:cNvPr id="26" name="Rectangle 25">
            <a:extLst>
              <a:ext uri="{FF2B5EF4-FFF2-40B4-BE49-F238E27FC236}">
                <a16:creationId xmlns:a16="http://schemas.microsoft.com/office/drawing/2014/main" id="{6DFAAD20-2084-4838-B14C-65F9044953C7}"/>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14</a:t>
            </a:r>
          </a:p>
        </p:txBody>
      </p:sp>
      <p:sp>
        <p:nvSpPr>
          <p:cNvPr id="27" name="Rectangle 26">
            <a:extLst>
              <a:ext uri="{FF2B5EF4-FFF2-40B4-BE49-F238E27FC236}">
                <a16:creationId xmlns:a16="http://schemas.microsoft.com/office/drawing/2014/main" id="{5A26954A-5A70-4A39-AF3A-6EE32CDF4BD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15</a:t>
            </a:r>
          </a:p>
        </p:txBody>
      </p:sp>
      <p:sp>
        <p:nvSpPr>
          <p:cNvPr id="28" name="Rectangle 27">
            <a:extLst>
              <a:ext uri="{FF2B5EF4-FFF2-40B4-BE49-F238E27FC236}">
                <a16:creationId xmlns:a16="http://schemas.microsoft.com/office/drawing/2014/main" id="{413D66C6-5072-4C47-9B7F-871F26502CD0}"/>
              </a:ext>
              <a:ext uri="{C183D7F6-B498-43B3-948B-1728B52AA6E4}">
                <adec:decorative xmlns:adec="http://schemas.microsoft.com/office/drawing/2017/decorative" val="1"/>
              </a:ext>
            </a:extLst>
          </p:cNvPr>
          <p:cNvSpPr/>
          <p:nvPr/>
        </p:nvSpPr>
        <p:spPr>
          <a:xfrm>
            <a:off x="11150614" y="4991080"/>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EA0F2A1D-8DFE-4293-9875-B16C0E139230}"/>
              </a:ext>
              <a:ext uri="{C183D7F6-B498-43B3-948B-1728B52AA6E4}">
                <adec:decorative xmlns:adec="http://schemas.microsoft.com/office/drawing/2017/decorative" val="1"/>
              </a:ext>
            </a:extLst>
          </p:cNvPr>
          <p:cNvSpPr/>
          <p:nvPr/>
        </p:nvSpPr>
        <p:spPr>
          <a:xfrm>
            <a:off x="10210872" y="5162099"/>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649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par>
                                <p:cTn id="54" presetID="1" presetClass="entr" presetSubtype="0" fill="hold" grpId="0" nodeType="withEffect">
                                  <p:stCondLst>
                                    <p:cond delay="14500"/>
                                  </p:stCondLst>
                                  <p:childTnLst>
                                    <p:set>
                                      <p:cBhvr>
                                        <p:cTn id="55"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9"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099757-BE0A-4323-6415-41C2AE1D7A6C}"/>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D1CDBC64-C75E-78B0-823B-5ADD7E5877C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D940D5-4399-C51E-08B0-A79919B15AD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3297169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3F1CEA8-7FA4-C6A4-0DD2-FFEE74412D6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E30F7D59-C066-8E41-4715-CE96F37DFE0D}"/>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4603A4-15EF-BCE0-2546-8A55CF235D2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95268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Header 1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5CD41E-6A6C-A94B-550E-04FBC3ADC8C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6C555CF-3407-6AA9-1794-B516717A9ED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A6AC49-EFE8-86FC-1116-AD093735F032}"/>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6070302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6591E82-3C88-42D6-6147-18E21D5E245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92EED94-A851-2AFE-A1D8-50ED4BBE866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54B870C-357E-9960-8C88-11E26C764A3C}"/>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7521893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6E1E7E8-B5AE-A295-4B26-1313BEDA85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E16A354-3BF7-F982-1D44-8BC64D63F47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8E8C4BD-6763-E714-5A22-D57A71AF05A9}"/>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7994702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1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17E2F60-9812-2CE4-1DC4-0C449EB25E75}"/>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4C87463-EE4F-1266-F372-0FEF46D1EDB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3EA3F24-21CB-F459-895A-44ECCEA132A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2403533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Header 1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1E9EE259-899F-3260-DC43-AEE138DDB02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56E46DD-0192-C780-77D1-B044A5AF8AF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22E0A31-B7BC-3F13-FA7B-B6E041C27A4E}"/>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1903745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Header 1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F6CD279F-C11C-B793-627A-9C3606FA5044}"/>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2EADC88-3390-C3F7-FF5B-1457E63B5E1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798ABBE-087E-EEEC-545E-5B9ACF7063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6014712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Header 1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D366C5D-076F-94DD-06D1-E6800D671292}"/>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87B7D52-FCE1-9B9D-A8AE-975043FA93A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85ECD6C-A491-BD59-4CC8-406B88F9564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7849474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Header 1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EE787EAB-54F2-4371-B857-C02C592A9B87}"/>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3819B2A5-EFBC-9501-6309-CED6363775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EEB56D-7C5B-8008-E24D-A525FC082AC3}"/>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234616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7129"/>
          </a:xfrm>
          <a:prstGeom prst="rect">
            <a:avLst/>
          </a:prstGeom>
        </p:spPr>
        <p:txBody>
          <a:bodyPr anchor="ctr">
            <a:normAutofit/>
          </a:bodyPr>
          <a:lstStyle>
            <a:lvl1pPr>
              <a:defRPr sz="3000"/>
            </a:lvl1pPr>
          </a:lstStyle>
          <a:p>
            <a:r>
              <a:rPr lang="en-US" dirty="0"/>
              <a:t>Click to edit Master title style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March 2023</a:t>
            </a:r>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Medicare &amp; Other Programs for People with Disabilities</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a:xfrm>
            <a:off x="8610600" y="6492240"/>
            <a:ext cx="2743200" cy="365125"/>
          </a:xfrm>
        </p:spPr>
        <p:txBody>
          <a:bodyPr/>
          <a:lstStyle>
            <a:lvl1pPr>
              <a:defRPr>
                <a:solidFill>
                  <a:schemeClr val="accent1">
                    <a:lumMod val="60000"/>
                    <a:lumOff val="40000"/>
                  </a:schemeClr>
                </a:solidFill>
              </a:defRPr>
            </a:lvl1pPr>
          </a:lstStyle>
          <a:p>
            <a:fld id="{0B2D781D-8844-5940-92D1-06EF0A7F581E}" type="slidenum">
              <a:rPr lang="en-US" smtClean="0"/>
              <a:pPr/>
              <a:t>‹#›</a:t>
            </a:fld>
            <a:endParaRPr lang="en-US"/>
          </a:p>
        </p:txBody>
      </p:sp>
      <p:sp>
        <p:nvSpPr>
          <p:cNvPr id="7" name="Content Placeholder 6">
            <a:extLst>
              <a:ext uri="{FF2B5EF4-FFF2-40B4-BE49-F238E27FC236}">
                <a16:creationId xmlns:a16="http://schemas.microsoft.com/office/drawing/2014/main" id="{F6F2EFC5-5ACC-47F3-A3C0-648F7A472392}"/>
              </a:ext>
            </a:extLst>
          </p:cNvPr>
          <p:cNvSpPr>
            <a:spLocks noGrp="1"/>
          </p:cNvSpPr>
          <p:nvPr>
            <p:ph sz="quarter" idx="13"/>
          </p:nvPr>
        </p:nvSpPr>
        <p:spPr>
          <a:xfrm>
            <a:off x="1371600" y="1371600"/>
            <a:ext cx="9791700" cy="4667250"/>
          </a:xfrm>
        </p:spPr>
        <p:txBody>
          <a:bodyPr/>
          <a:lstStyle>
            <a:lvl1pPr marL="274320" indent="-274320">
              <a:lnSpc>
                <a:spcPct val="100000"/>
              </a:lnSpc>
              <a:spcBef>
                <a:spcPts val="0"/>
              </a:spcBef>
              <a:spcAft>
                <a:spcPts val="1200"/>
              </a:spcAft>
              <a:defRPr sz="2800">
                <a:solidFill>
                  <a:srgbClr val="00529B"/>
                </a:solidFill>
                <a:latin typeface="Arial" panose="020B0604020202020204" pitchFamily="34" charset="0"/>
                <a:cs typeface="Arial" panose="020B0604020202020204" pitchFamily="34" charset="0"/>
              </a:defRPr>
            </a:lvl1pPr>
            <a:lvl2pPr marL="548640" indent="-274320">
              <a:lnSpc>
                <a:spcPct val="100000"/>
              </a:lnSpc>
              <a:spcBef>
                <a:spcPts val="0"/>
              </a:spcBef>
              <a:spcAft>
                <a:spcPts val="600"/>
              </a:spcAft>
              <a:defRPr sz="2400">
                <a:solidFill>
                  <a:srgbClr val="00529B"/>
                </a:solidFill>
                <a:latin typeface="Arial" panose="020B0604020202020204" pitchFamily="34" charset="0"/>
                <a:cs typeface="Arial" panose="020B0604020202020204" pitchFamily="34" charset="0"/>
              </a:defRPr>
            </a:lvl2pPr>
            <a:lvl3pPr marL="822960" indent="-274320">
              <a:lnSpc>
                <a:spcPct val="100000"/>
              </a:lnSpc>
              <a:spcBef>
                <a:spcPts val="0"/>
              </a:spcBef>
              <a:spcAft>
                <a:spcPts val="600"/>
              </a:spcAft>
              <a:buSzPct val="50000"/>
              <a:buFont typeface="Wingdings" panose="05000000000000000000" pitchFamily="2" charset="2"/>
              <a:buChar char="q"/>
              <a:defRPr>
                <a:solidFill>
                  <a:srgbClr val="00529B"/>
                </a:solidFill>
                <a:latin typeface="Arial" panose="020B0604020202020204" pitchFamily="34" charset="0"/>
                <a:cs typeface="Arial" panose="020B0604020202020204" pitchFamily="34" charset="0"/>
              </a:defRPr>
            </a:lvl3pPr>
            <a:lvl4pPr marL="1097280" indent="-274320">
              <a:lnSpc>
                <a:spcPct val="100000"/>
              </a:lnSpc>
              <a:spcBef>
                <a:spcPts val="0"/>
              </a:spcBef>
              <a:spcAft>
                <a:spcPts val="600"/>
              </a:spcAft>
              <a:buFont typeface="Courier New" panose="02070309020205020404" pitchFamily="49" charset="0"/>
              <a:buChar char="o"/>
              <a:defRPr>
                <a:solidFill>
                  <a:srgbClr val="00529B"/>
                </a:solidFill>
                <a:latin typeface="Arial" panose="020B0604020202020204" pitchFamily="34" charset="0"/>
                <a:cs typeface="Arial" panose="020B060402020202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900419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Header 1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A62AAE1-987E-E339-765E-2EF9F5C9F83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568B11B-D454-472A-EED7-A7F1BBD7CE9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2D15B7-A2B1-5FB0-071F-8C3D0C68C61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2843747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Header 1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855F1930-CF6D-9DD4-2963-710C743A057A}"/>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78431197-8978-0032-439D-7A35A365B65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5BD713C-6AD9-AF03-449E-0F2780ABB4CF}"/>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2863405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54F5901-04AB-3D15-2E7F-E009A896C2F3}"/>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FE75798F-FE32-A870-360C-ECE9C67F2A40}"/>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8BFF3C4-3313-3375-C9A1-AE9817C0723B}"/>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690220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D0DBCD2-53E9-E351-0C23-D2B875750A18}"/>
              </a:ext>
            </a:extLst>
          </p:cNvPr>
          <p:cNvGrpSpPr/>
          <p:nvPr userDrawn="1"/>
        </p:nvGrpSpPr>
        <p:grpSpPr>
          <a:xfrm>
            <a:off x="0" y="5972445"/>
            <a:ext cx="12192000" cy="900112"/>
            <a:chOff x="0" y="5972445"/>
            <a:chExt cx="12192000" cy="900112"/>
          </a:xfrm>
        </p:grpSpPr>
        <p:sp>
          <p:nvSpPr>
            <p:cNvPr id="9" name="Rectangle 8">
              <a:extLst>
                <a:ext uri="{FF2B5EF4-FFF2-40B4-BE49-F238E27FC236}">
                  <a16:creationId xmlns:a16="http://schemas.microsoft.com/office/drawing/2014/main" id="{5704D24A-2AB5-EF5F-46ED-88DEAE008E32}"/>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9B10843-D1F7-323D-D1F2-F2381882EBF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8" name="Picture 7">
              <a:extLst>
                <a:ext uri="{FF2B5EF4-FFF2-40B4-BE49-F238E27FC236}">
                  <a16:creationId xmlns:a16="http://schemas.microsoft.com/office/drawing/2014/main" id="{A90466DD-C174-2702-CDD9-E5196DBE1B01}"/>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935524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1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45092"/>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D821A07-1804-4302-86C2-2409C8BECD23}"/>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EEEEF3CD-4F8F-6E08-3B21-6FA32F65D565}"/>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A09B4FDC-6BDF-EFD4-7421-EBDC794BE194}"/>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B24D343-86C1-3984-D6BA-39C2D60BEA23}"/>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7CD517C8-DD95-E64C-A981-55C6AFE3CB3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82668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3B2212CA-9BD2-81B7-0DBA-06E8311DF45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29EFB50-65F6-008B-EEF1-DA3FC1E0CE4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0D23542-0E84-B3AA-2E6F-0E0BF37826A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0EBEE1C7-5A19-F601-9A9E-83289E808FE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83470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2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79275"/>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06AB3EB-B3E7-4D86-93B4-A2F1467FB717}"/>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0AF04CC0-30E9-4159-2F4E-17EC5015F50F}"/>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FE687A18-235E-FECF-6CF1-823B98330A2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E3107BF-3B7C-0D70-85F4-911E500A790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296BD230-B92B-FF98-2251-2F62F351F4FB}"/>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992480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A665E39C-BF76-E3BA-E860-492A873B456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2143B689-2382-5F3B-E63C-65A16377A720}"/>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0F7CD0F-5973-F386-6DCB-9D265206813E}"/>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1581AE4A-DFDE-3736-4E46-754EB2187C2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918010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E6EB096E-5C06-40DF-DB3E-81998C98A6D8}"/>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5DA16CCD-2F90-836D-8F2E-507D7C526AF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0B218D9-45C2-E09C-1979-5C38ED34B6B9}"/>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D8626D89-7F0F-43C2-7F89-AD4B3B70914A}"/>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6416522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26" Type="http://schemas.openxmlformats.org/officeDocument/2006/relationships/slideLayout" Target="../slideLayouts/slideLayout29.xml"/><Relationship Id="rId3" Type="http://schemas.openxmlformats.org/officeDocument/2006/relationships/slideLayout" Target="../slideLayouts/slideLayout6.xml"/><Relationship Id="rId21" Type="http://schemas.openxmlformats.org/officeDocument/2006/relationships/slideLayout" Target="../slideLayouts/slideLayout24.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5" Type="http://schemas.openxmlformats.org/officeDocument/2006/relationships/slideLayout" Target="../slideLayouts/slideLayout28.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29" Type="http://schemas.openxmlformats.org/officeDocument/2006/relationships/slideLayout" Target="../slideLayouts/slideLayout32.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slideLayout" Target="../slideLayouts/slideLayout27.xml"/><Relationship Id="rId32" Type="http://schemas.openxmlformats.org/officeDocument/2006/relationships/image" Target="../media/image3.jpeg"/><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slideLayout" Target="../slideLayouts/slideLayout26.xml"/><Relationship Id="rId28" Type="http://schemas.openxmlformats.org/officeDocument/2006/relationships/slideLayout" Target="../slideLayouts/slideLayout31.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31" Type="http://schemas.openxmlformats.org/officeDocument/2006/relationships/tags" Target="../tags/tag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slideLayout" Target="../slideLayouts/slideLayout25.xml"/><Relationship Id="rId27" Type="http://schemas.openxmlformats.org/officeDocument/2006/relationships/slideLayout" Target="../slideLayouts/slideLayout30.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chemeClr val="accent1">
                    <a:lumMod val="60000"/>
                    <a:lumOff val="40000"/>
                  </a:schemeClr>
                </a:solidFill>
                <a:latin typeface="Arial" panose="020B0604020202020204" pitchFamily="34" charset="0"/>
                <a:cs typeface="Arial" panose="020B0604020202020204" pitchFamily="34" charset="0"/>
              </a:defRPr>
            </a:lvl1pPr>
          </a:lstStyle>
          <a:p>
            <a:r>
              <a:rPr lang="en-US"/>
              <a:t>March 2023</a:t>
            </a:r>
            <a:endParaRPr lang="en-US" dirty="0"/>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chemeClr val="accent1">
                    <a:lumMod val="60000"/>
                    <a:lumOff val="40000"/>
                  </a:schemeClr>
                </a:solidFill>
                <a:latin typeface="Arial" panose="020B0604020202020204" pitchFamily="34" charset="0"/>
                <a:cs typeface="Arial" panose="020B0604020202020204" pitchFamily="34" charset="0"/>
              </a:defRPr>
            </a:lvl1pPr>
          </a:lstStyle>
          <a:p>
            <a:r>
              <a:rPr lang="en-US"/>
              <a:t>Medicare &amp; Other Programs for People with Disabilities</a:t>
            </a:r>
            <a:endParaRPr lang="en-US" dirty="0"/>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chemeClr val="accent1">
                    <a:lumMod val="60000"/>
                    <a:lumOff val="40000"/>
                  </a:schemeClr>
                </a:solidFill>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dirty="0"/>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add Head</a:t>
            </a:r>
          </a:p>
        </p:txBody>
      </p:sp>
    </p:spTree>
    <p:extLst>
      <p:ext uri="{BB962C8B-B14F-4D97-AF65-F5344CB8AC3E}">
        <p14:creationId xmlns:p14="http://schemas.microsoft.com/office/powerpoint/2010/main" val="3761094634"/>
      </p:ext>
    </p:extLst>
  </p:cSld>
  <p:clrMap bg1="lt1" tx1="dk1" bg2="lt2" tx2="dk2" accent1="accent1" accent2="accent2" accent3="accent3" accent4="accent4" accent5="accent5" accent6="accent6" hlink="hlink" folHlink="folHlink"/>
  <p:sldLayoutIdLst>
    <p:sldLayoutId id="2147483665" r:id="rId1"/>
    <p:sldLayoutId id="2147483691" r:id="rId2"/>
    <p:sldLayoutId id="2147483654" r:id="rId3"/>
  </p:sldLayoutIdLst>
  <p:hf hdr="0"/>
  <p:txStyles>
    <p:titleStyle>
      <a:lvl1pPr algn="ctr" defTabSz="914400" rtl="0" eaLnBrk="1" latinLnBrk="0" hangingPunct="1">
        <a:lnSpc>
          <a:spcPct val="90000"/>
        </a:lnSpc>
        <a:spcBef>
          <a:spcPct val="0"/>
        </a:spcBef>
        <a:buNone/>
        <a:defRPr sz="30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800" kern="1200">
          <a:solidFill>
            <a:srgbClr val="00529B"/>
          </a:solidFill>
          <a:latin typeface="Arial" panose="020B0604020202020204" pitchFamily="34" charset="0"/>
          <a:ea typeface="+mn-ea"/>
          <a:cs typeface="Arial" panose="020B0604020202020204" pitchFamily="34" charset="0"/>
        </a:defRPr>
      </a:lvl1pPr>
      <a:lvl2pPr marL="548640" indent="-274320" algn="l" defTabSz="914400" rtl="0" eaLnBrk="1" latinLnBrk="0" hangingPunct="1">
        <a:lnSpc>
          <a:spcPct val="100000"/>
        </a:lnSpc>
        <a:spcBef>
          <a:spcPts val="0"/>
        </a:spcBef>
        <a:spcAft>
          <a:spcPts val="600"/>
        </a:spcAft>
        <a:buFont typeface="Arial" panose="020B0604020202020204" pitchFamily="34" charset="0"/>
        <a:buChar char="•"/>
        <a:defRPr sz="2400" kern="1200">
          <a:solidFill>
            <a:srgbClr val="00529B"/>
          </a:solidFill>
          <a:latin typeface="Arial" panose="020B0604020202020204" pitchFamily="34" charset="0"/>
          <a:ea typeface="+mn-ea"/>
          <a:cs typeface="Arial" panose="020B0604020202020204" pitchFamily="34" charset="0"/>
        </a:defRPr>
      </a:lvl2pPr>
      <a:lvl3pPr marL="82296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09728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Month YYYY</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Module title</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edit title</a:t>
            </a:r>
          </a:p>
        </p:txBody>
      </p:sp>
    </p:spTree>
    <p:custDataLst>
      <p:tags r:id="rId31"/>
    </p:custDataLst>
    <p:extLst>
      <p:ext uri="{BB962C8B-B14F-4D97-AF65-F5344CB8AC3E}">
        <p14:creationId xmlns:p14="http://schemas.microsoft.com/office/powerpoint/2010/main" val="1328582419"/>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Lst>
  <p:hf hdr="0"/>
  <p:txStyles>
    <p:titleStyle>
      <a:lvl1pPr algn="ctr" defTabSz="914400" rtl="0" eaLnBrk="1" latinLnBrk="0" hangingPunct="1">
        <a:lnSpc>
          <a:spcPct val="90000"/>
        </a:lnSpc>
        <a:spcBef>
          <a:spcPct val="0"/>
        </a:spcBef>
        <a:buNone/>
        <a:defRPr sz="30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3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42.svg"/><Relationship Id="rId2" Type="http://schemas.openxmlformats.org/officeDocument/2006/relationships/slideLayout" Target="../slideLayouts/slideLayout3.xml"/><Relationship Id="rId1" Type="http://schemas.openxmlformats.org/officeDocument/2006/relationships/tags" Target="../tags/tag42.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4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4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4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46.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4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4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49.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50.xml"/></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19.xml"/><Relationship Id="rId7" Type="http://schemas.openxmlformats.org/officeDocument/2006/relationships/image" Target="../media/image47.jpeg"/><Relationship Id="rId2" Type="http://schemas.openxmlformats.org/officeDocument/2006/relationships/slideLayout" Target="../slideLayouts/slideLayout3.xml"/><Relationship Id="rId1" Type="http://schemas.openxmlformats.org/officeDocument/2006/relationships/tags" Target="../tags/tag51.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hyperlink" Target="https://www.ssa.gov/"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3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5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53.xml"/><Relationship Id="rId5" Type="http://schemas.openxmlformats.org/officeDocument/2006/relationships/image" Target="../media/image50.jpeg"/><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5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0.xml"/><Relationship Id="rId1" Type="http://schemas.openxmlformats.org/officeDocument/2006/relationships/tags" Target="../tags/tag5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5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microsoft.com/office/2007/relationships/hdphoto" Target="../media/hdphoto1.wdp"/><Relationship Id="rId2" Type="http://schemas.openxmlformats.org/officeDocument/2006/relationships/slideLayout" Target="../slideLayouts/slideLayout3.xml"/><Relationship Id="rId1" Type="http://schemas.openxmlformats.org/officeDocument/2006/relationships/tags" Target="../tags/tag58.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59.xml"/><Relationship Id="rId5" Type="http://schemas.microsoft.com/office/2007/relationships/hdphoto" Target="../media/hdphoto2.wdp"/><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60.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61.xml"/><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3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62.xml"/><Relationship Id="rId5" Type="http://schemas.openxmlformats.org/officeDocument/2006/relationships/image" Target="../media/image57.pn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6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64.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3.xml"/><Relationship Id="rId1" Type="http://schemas.openxmlformats.org/officeDocument/2006/relationships/tags" Target="../tags/tag65.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66.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6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68.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69.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tags" Target="../tags/tag70.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7.xml"/><Relationship Id="rId1" Type="http://schemas.openxmlformats.org/officeDocument/2006/relationships/tags" Target="../tags/tag36.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9.xml"/><Relationship Id="rId1" Type="http://schemas.openxmlformats.org/officeDocument/2006/relationships/tags" Target="../tags/tag7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tags" Target="../tags/tag73.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tags" Target="../tags/tag74.xml"/></Relationships>
</file>

<file path=ppt/slides/_rels/slide43.xml.rels><?xml version="1.0" encoding="UTF-8" standalone="yes"?>
<Relationships xmlns="http://schemas.openxmlformats.org/package/2006/relationships"><Relationship Id="rId8" Type="http://schemas.openxmlformats.org/officeDocument/2006/relationships/hyperlink" Target="https://ssa.gov/redbook/" TargetMode="External"/><Relationship Id="rId13" Type="http://schemas.openxmlformats.org/officeDocument/2006/relationships/hyperlink" Target="https://www.shiphelp.org/" TargetMode="External"/><Relationship Id="rId3" Type="http://schemas.openxmlformats.org/officeDocument/2006/relationships/notesSlide" Target="../notesSlides/notesSlide43.xml"/><Relationship Id="rId7" Type="http://schemas.openxmlformats.org/officeDocument/2006/relationships/hyperlink" Target="https://www.ssa.gov/" TargetMode="External"/><Relationship Id="rId12" Type="http://schemas.openxmlformats.org/officeDocument/2006/relationships/hyperlink" Target="https://marketplace.cms.gov/" TargetMode="External"/><Relationship Id="rId2" Type="http://schemas.openxmlformats.org/officeDocument/2006/relationships/slideLayout" Target="../slideLayouts/slideLayout3.xml"/><Relationship Id="rId1" Type="http://schemas.openxmlformats.org/officeDocument/2006/relationships/tags" Target="../tags/tag75.xml"/><Relationship Id="rId6" Type="http://schemas.openxmlformats.org/officeDocument/2006/relationships/hyperlink" Target="https://www.medicaid.gov/" TargetMode="External"/><Relationship Id="rId11" Type="http://schemas.openxmlformats.org/officeDocument/2006/relationships/hyperlink" Target="http://www.healthcare.gov/" TargetMode="External"/><Relationship Id="rId5" Type="http://schemas.openxmlformats.org/officeDocument/2006/relationships/hyperlink" Target="http://www.cms.gov/" TargetMode="External"/><Relationship Id="rId15" Type="http://schemas.openxmlformats.org/officeDocument/2006/relationships/image" Target="../media/image58.png"/><Relationship Id="rId10" Type="http://schemas.openxmlformats.org/officeDocument/2006/relationships/hyperlink" Target="https://www.dol.gov/odep/topics/disability.htm" TargetMode="External"/><Relationship Id="rId4" Type="http://schemas.openxmlformats.org/officeDocument/2006/relationships/hyperlink" Target="http://www.medicare.gov/" TargetMode="External"/><Relationship Id="rId9" Type="http://schemas.openxmlformats.org/officeDocument/2006/relationships/hyperlink" Target="https://www.rrb.gov/" TargetMode="External"/><Relationship Id="rId14" Type="http://schemas.openxmlformats.org/officeDocument/2006/relationships/hyperlink" Target="https://content.naic.org/state-insurance-departments" TargetMode="Externa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xml"/><Relationship Id="rId1" Type="http://schemas.openxmlformats.org/officeDocument/2006/relationships/tags" Target="../tags/tag76.xml"/><Relationship Id="rId5" Type="http://schemas.openxmlformats.org/officeDocument/2006/relationships/hyperlink" Target="http://productordering.cms.hhs.gov/" TargetMode="External"/><Relationship Id="rId4"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s://www.ssa.gov/pubs/EN-05-10058.pdf" TargetMode="External"/><Relationship Id="rId3" Type="http://schemas.openxmlformats.org/officeDocument/2006/relationships/notesSlide" Target="../notesSlides/notesSlide45.xml"/><Relationship Id="rId7" Type="http://schemas.openxmlformats.org/officeDocument/2006/relationships/hyperlink" Target="https://www.ssa.gov/pubs/EN-05-10026.pdf" TargetMode="External"/><Relationship Id="rId2" Type="http://schemas.openxmlformats.org/officeDocument/2006/relationships/slideLayout" Target="../slideLayouts/slideLayout3.xml"/><Relationship Id="rId1" Type="http://schemas.openxmlformats.org/officeDocument/2006/relationships/tags" Target="../tags/tag77.xml"/><Relationship Id="rId6" Type="http://schemas.openxmlformats.org/officeDocument/2006/relationships/hyperlink" Target="https://www.ssa.gov/pubs/EN-05-10153.pdf" TargetMode="External"/><Relationship Id="rId5" Type="http://schemas.openxmlformats.org/officeDocument/2006/relationships/hyperlink" Target="https://www.ssa.gov/pubs/EN-05-10029.pdf" TargetMode="External"/><Relationship Id="rId10" Type="http://schemas.openxmlformats.org/officeDocument/2006/relationships/hyperlink" Target="https://www.ssa.gov/pubs/" TargetMode="External"/><Relationship Id="rId4" Type="http://schemas.openxmlformats.org/officeDocument/2006/relationships/hyperlink" Target="https://www.ssa.gov/pubs/EN-05-10095.pdf" TargetMode="External"/><Relationship Id="rId9" Type="http://schemas.openxmlformats.org/officeDocument/2006/relationships/hyperlink" Target="https://secure.ssa.gov/i1020/start" TargetMode="Externa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3.xml"/><Relationship Id="rId1" Type="http://schemas.openxmlformats.org/officeDocument/2006/relationships/tags" Target="../tags/tag78.xml"/></Relationships>
</file>

<file path=ppt/slides/_rels/slide4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47.xml"/><Relationship Id="rId7" Type="http://schemas.openxmlformats.org/officeDocument/2006/relationships/image" Target="../media/image60.png"/><Relationship Id="rId2" Type="http://schemas.openxmlformats.org/officeDocument/2006/relationships/slideLayout" Target="../slideLayouts/slideLayout3.xml"/><Relationship Id="rId1" Type="http://schemas.openxmlformats.org/officeDocument/2006/relationships/tags" Target="../tags/tag79.xml"/><Relationship Id="rId6" Type="http://schemas.openxmlformats.org/officeDocument/2006/relationships/hyperlink" Target="mailto:training@cms.hhs.gov" TargetMode="External"/><Relationship Id="rId5" Type="http://schemas.openxmlformats.org/officeDocument/2006/relationships/image" Target="../media/image59.png"/><Relationship Id="rId4" Type="http://schemas.openxmlformats.org/officeDocument/2006/relationships/hyperlink" Target="https://cmsnationaltrainingprogram.cms.gov/"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3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38.xm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37.svg"/><Relationship Id="rId2" Type="http://schemas.openxmlformats.org/officeDocument/2006/relationships/slideLayout" Target="../slideLayouts/slideLayout3.xml"/><Relationship Id="rId1" Type="http://schemas.openxmlformats.org/officeDocument/2006/relationships/tags" Target="../tags/tag39.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40.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328F3-B30D-4123-B4D3-209A090441C2}"/>
              </a:ext>
            </a:extLst>
          </p:cNvPr>
          <p:cNvSpPr>
            <a:spLocks noGrp="1"/>
          </p:cNvSpPr>
          <p:nvPr>
            <p:ph type="title"/>
          </p:nvPr>
        </p:nvSpPr>
        <p:spPr/>
        <p:txBody>
          <a:bodyPr>
            <a:noAutofit/>
          </a:bodyPr>
          <a:lstStyle/>
          <a:p>
            <a:pPr>
              <a:lnSpc>
                <a:spcPct val="100000"/>
              </a:lnSpc>
              <a:spcAft>
                <a:spcPts val="1200"/>
              </a:spcAft>
            </a:pPr>
            <a:r>
              <a:rPr lang="en-US" sz="4000" dirty="0"/>
              <a:t>Medicare &amp; Other Programs for </a:t>
            </a:r>
            <a:br>
              <a:rPr lang="en-US" sz="4000" dirty="0"/>
            </a:br>
            <a:r>
              <a:rPr lang="en-US" sz="4000" dirty="0"/>
              <a:t>People with Disabilities</a:t>
            </a:r>
          </a:p>
        </p:txBody>
      </p:sp>
    </p:spTree>
    <p:custDataLst>
      <p:tags r:id="rId1"/>
    </p:custDataLst>
    <p:extLst>
      <p:ext uri="{BB962C8B-B14F-4D97-AF65-F5344CB8AC3E}">
        <p14:creationId xmlns:p14="http://schemas.microsoft.com/office/powerpoint/2010/main" val="7161778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nSpc>
                <a:spcPct val="100000"/>
              </a:lnSpc>
            </a:pPr>
            <a:r>
              <a:rPr lang="en-US" sz="2800" dirty="0"/>
              <a:t>Who Can Get Social Security Disability Insurance (SSDI) Benefits Based On Your Work?</a:t>
            </a:r>
          </a:p>
        </p:txBody>
      </p:sp>
      <p:sp>
        <p:nvSpPr>
          <p:cNvPr id="6" name="Rectangle: Rounded Corners 5" descr="Box 1: Your spouse:&#10;-If he or she is 62 or older.&#10;-At any age, if he or she is caring for your child who is younger than 16 or disabled&#10;">
            <a:extLst>
              <a:ext uri="{FF2B5EF4-FFF2-40B4-BE49-F238E27FC236}">
                <a16:creationId xmlns:a16="http://schemas.microsoft.com/office/drawing/2014/main" id="{6723BA61-4D42-4C61-84FB-1677FF495DE4}"/>
              </a:ext>
            </a:extLst>
          </p:cNvPr>
          <p:cNvSpPr/>
          <p:nvPr/>
        </p:nvSpPr>
        <p:spPr>
          <a:xfrm>
            <a:off x="2590179" y="1406957"/>
            <a:ext cx="8412480" cy="192024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lvl="0" defTabSz="685800">
              <a:spcBef>
                <a:spcPts val="600"/>
              </a:spcBef>
              <a:spcAft>
                <a:spcPts val="1200"/>
              </a:spcAft>
              <a:buClr>
                <a:srgbClr val="00539A"/>
              </a:buClr>
            </a:pPr>
            <a:r>
              <a:rPr lang="en-US" sz="2000" b="1" dirty="0">
                <a:solidFill>
                  <a:srgbClr val="00529B"/>
                </a:solidFill>
                <a:latin typeface="Arial" panose="020B0604020202020204" pitchFamily="34" charset="0"/>
                <a:cs typeface="Arial" panose="020B0604020202020204" pitchFamily="34" charset="0"/>
              </a:rPr>
              <a:t>Your spouse:</a:t>
            </a:r>
          </a:p>
          <a:p>
            <a:pPr marL="548640" lvl="1" indent="-274320" defTabSz="685800">
              <a:spcAft>
                <a:spcPts val="1200"/>
              </a:spcAft>
              <a:buFont typeface="Wingdings" panose="05000000000000000000" pitchFamily="2" charset="2"/>
              <a:buChar char="§"/>
            </a:pPr>
            <a:r>
              <a:rPr lang="en-US" sz="2000" dirty="0">
                <a:solidFill>
                  <a:srgbClr val="00529B"/>
                </a:solidFill>
                <a:latin typeface="Arial" panose="020B0604020202020204" pitchFamily="34" charset="0"/>
                <a:cs typeface="Arial" panose="020B0604020202020204" pitchFamily="34" charset="0"/>
              </a:rPr>
              <a:t>If he or she is 62 or older </a:t>
            </a:r>
          </a:p>
          <a:p>
            <a:pPr marL="548640" lvl="1" indent="-274320" defTabSz="685800">
              <a:spcAft>
                <a:spcPts val="1200"/>
              </a:spcAft>
              <a:buFont typeface="Wingdings" panose="05000000000000000000" pitchFamily="2" charset="2"/>
              <a:buChar char="§"/>
            </a:pPr>
            <a:r>
              <a:rPr lang="en-US" sz="2000" dirty="0">
                <a:solidFill>
                  <a:srgbClr val="00529B"/>
                </a:solidFill>
                <a:latin typeface="Arial" panose="020B0604020202020204" pitchFamily="34" charset="0"/>
                <a:cs typeface="Arial" panose="020B0604020202020204" pitchFamily="34" charset="0"/>
              </a:rPr>
              <a:t>At any age, if he or she is caring for your child who is younger than 16 or disabled</a:t>
            </a:r>
          </a:p>
        </p:txBody>
      </p:sp>
      <p:grpSp>
        <p:nvGrpSpPr>
          <p:cNvPr id="16" name="Group 15">
            <a:extLst>
              <a:ext uri="{FF2B5EF4-FFF2-40B4-BE49-F238E27FC236}">
                <a16:creationId xmlns:a16="http://schemas.microsoft.com/office/drawing/2014/main" id="{EF76BE5F-6789-4DD4-9D85-3E220305060F}"/>
              </a:ext>
              <a:ext uri="{C183D7F6-B498-43B3-948B-1728B52AA6E4}">
                <adec:decorative xmlns:adec="http://schemas.microsoft.com/office/drawing/2017/decorative" val="1"/>
              </a:ext>
            </a:extLst>
          </p:cNvPr>
          <p:cNvGrpSpPr/>
          <p:nvPr/>
        </p:nvGrpSpPr>
        <p:grpSpPr>
          <a:xfrm>
            <a:off x="660104" y="1207942"/>
            <a:ext cx="2286000" cy="2286000"/>
            <a:chOff x="660104" y="1207942"/>
            <a:chExt cx="2286000" cy="2286000"/>
          </a:xfrm>
        </p:grpSpPr>
        <p:sp>
          <p:nvSpPr>
            <p:cNvPr id="12" name="Rectangle: Rounded Corners 11">
              <a:extLst>
                <a:ext uri="{FF2B5EF4-FFF2-40B4-BE49-F238E27FC236}">
                  <a16:creationId xmlns:a16="http://schemas.microsoft.com/office/drawing/2014/main" id="{BB8F86F0-3896-49E7-8E7D-5BDF9B79B426}"/>
                </a:ext>
              </a:extLst>
            </p:cNvPr>
            <p:cNvSpPr/>
            <p:nvPr/>
          </p:nvSpPr>
          <p:spPr>
            <a:xfrm>
              <a:off x="660104" y="1207942"/>
              <a:ext cx="2286000" cy="2286000"/>
            </a:xfrm>
            <a:prstGeom prst="roundRect">
              <a:avLst/>
            </a:pr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Wedding rings">
              <a:extLst>
                <a:ext uri="{FF2B5EF4-FFF2-40B4-BE49-F238E27FC236}">
                  <a16:creationId xmlns:a16="http://schemas.microsoft.com/office/drawing/2014/main" id="{ECA999A4-B333-4833-8E64-0C054CB6F2D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9843" y="1677681"/>
              <a:ext cx="1346521" cy="1346521"/>
            </a:xfrm>
            <a:prstGeom prst="rect">
              <a:avLst/>
            </a:prstGeom>
          </p:spPr>
        </p:pic>
      </p:grpSp>
      <p:sp>
        <p:nvSpPr>
          <p:cNvPr id="9" name="Rectangle: Rounded Corners 8" descr="Box 2: Your child (unmarried or adopted), or, in some cases, a stepchild or grandchild, who’s:&#10;-Younger than 18, or younger than 19 if still in high school.&#10;-18 or older, if he or she has a disability that started before 22 (child’s disability must also meet the definition of disability for adults)&#10;">
            <a:extLst>
              <a:ext uri="{FF2B5EF4-FFF2-40B4-BE49-F238E27FC236}">
                <a16:creationId xmlns:a16="http://schemas.microsoft.com/office/drawing/2014/main" id="{B3F43C70-F9B9-4753-B472-67C28D9E8FB0}"/>
              </a:ext>
            </a:extLst>
          </p:cNvPr>
          <p:cNvSpPr/>
          <p:nvPr/>
        </p:nvSpPr>
        <p:spPr>
          <a:xfrm>
            <a:off x="2590179" y="3777026"/>
            <a:ext cx="8412480" cy="192024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lvl="0" defTabSz="685800">
              <a:spcBef>
                <a:spcPts val="600"/>
              </a:spcBef>
              <a:spcAft>
                <a:spcPts val="1200"/>
              </a:spcAft>
              <a:buClr>
                <a:srgbClr val="00539A"/>
              </a:buClr>
            </a:pPr>
            <a:r>
              <a:rPr lang="en-US" sz="2000" b="1" dirty="0">
                <a:solidFill>
                  <a:srgbClr val="00529B"/>
                </a:solidFill>
                <a:latin typeface="Arial" panose="020B0604020202020204" pitchFamily="34" charset="0"/>
                <a:cs typeface="Arial" panose="020B0604020202020204" pitchFamily="34" charset="0"/>
              </a:rPr>
              <a:t>Your child (unmarried or adopted), or, in some cases, a stepchild or grandchild, who’s:</a:t>
            </a:r>
          </a:p>
          <a:p>
            <a:pPr marL="548640" lvl="1" indent="-274320" defTabSz="685800">
              <a:spcAft>
                <a:spcPts val="1200"/>
              </a:spcAft>
              <a:buFont typeface="Wingdings" panose="05000000000000000000" pitchFamily="2" charset="2"/>
              <a:buChar char="§"/>
            </a:pPr>
            <a:r>
              <a:rPr lang="en-US" dirty="0">
                <a:solidFill>
                  <a:srgbClr val="00529B"/>
                </a:solidFill>
                <a:latin typeface="Arial" panose="020B0604020202020204" pitchFamily="34" charset="0"/>
                <a:cs typeface="Arial" panose="020B0604020202020204" pitchFamily="34" charset="0"/>
              </a:rPr>
              <a:t>Younger than 18, or younger than 19 if still in high school</a:t>
            </a:r>
            <a:endParaRPr lang="en-US" strike="sngStrike" dirty="0">
              <a:solidFill>
                <a:srgbClr val="00529B"/>
              </a:solidFill>
              <a:latin typeface="Arial" panose="020B0604020202020204" pitchFamily="34" charset="0"/>
              <a:cs typeface="Arial" panose="020B0604020202020204" pitchFamily="34" charset="0"/>
            </a:endParaRPr>
          </a:p>
          <a:p>
            <a:pPr marL="548640" lvl="1" indent="-274320" defTabSz="685800">
              <a:spcAft>
                <a:spcPts val="1200"/>
              </a:spcAft>
              <a:buFont typeface="Wingdings" panose="05000000000000000000" pitchFamily="2" charset="2"/>
              <a:buChar char="§"/>
            </a:pPr>
            <a:r>
              <a:rPr lang="en-US" dirty="0">
                <a:solidFill>
                  <a:srgbClr val="00529B"/>
                </a:solidFill>
                <a:latin typeface="Arial" panose="020B0604020202020204" pitchFamily="34" charset="0"/>
                <a:cs typeface="Arial" panose="020B0604020202020204" pitchFamily="34" charset="0"/>
              </a:rPr>
              <a:t>18 or older, if he or she has a disability that started before 22 (child’s disability must also meet the definition of disability for adults)</a:t>
            </a:r>
          </a:p>
        </p:txBody>
      </p:sp>
      <p:grpSp>
        <p:nvGrpSpPr>
          <p:cNvPr id="17" name="Group 16">
            <a:extLst>
              <a:ext uri="{FF2B5EF4-FFF2-40B4-BE49-F238E27FC236}">
                <a16:creationId xmlns:a16="http://schemas.microsoft.com/office/drawing/2014/main" id="{5D38FC35-DDE3-496A-BC01-AF6AECF2626E}"/>
              </a:ext>
              <a:ext uri="{C183D7F6-B498-43B3-948B-1728B52AA6E4}">
                <adec:decorative xmlns:adec="http://schemas.microsoft.com/office/drawing/2017/decorative" val="1"/>
              </a:ext>
            </a:extLst>
          </p:cNvPr>
          <p:cNvGrpSpPr/>
          <p:nvPr/>
        </p:nvGrpSpPr>
        <p:grpSpPr>
          <a:xfrm>
            <a:off x="660104" y="3578010"/>
            <a:ext cx="2286000" cy="2286000"/>
            <a:chOff x="660104" y="3578010"/>
            <a:chExt cx="2286000" cy="2286000"/>
          </a:xfrm>
        </p:grpSpPr>
        <p:sp>
          <p:nvSpPr>
            <p:cNvPr id="15" name="Rectangle: Rounded Corners 14">
              <a:extLst>
                <a:ext uri="{FF2B5EF4-FFF2-40B4-BE49-F238E27FC236}">
                  <a16:creationId xmlns:a16="http://schemas.microsoft.com/office/drawing/2014/main" id="{202FA3A9-D16C-4B1E-88AB-9A24C9BA1456}"/>
                </a:ext>
              </a:extLst>
            </p:cNvPr>
            <p:cNvSpPr/>
            <p:nvPr/>
          </p:nvSpPr>
          <p:spPr>
            <a:xfrm>
              <a:off x="660104" y="3578010"/>
              <a:ext cx="2286000" cy="2286000"/>
            </a:xfrm>
            <a:prstGeom prst="roundRect">
              <a:avLst/>
            </a:pr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Family with two children">
              <a:extLst>
                <a:ext uri="{FF2B5EF4-FFF2-40B4-BE49-F238E27FC236}">
                  <a16:creationId xmlns:a16="http://schemas.microsoft.com/office/drawing/2014/main" id="{D0C3C914-5367-4ADB-98B5-D6631606510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1878" y="3891638"/>
              <a:ext cx="1568302" cy="1568302"/>
            </a:xfrm>
            <a:prstGeom prst="rect">
              <a:avLst/>
            </a:prstGeom>
          </p:spPr>
        </p:pic>
      </p:grpSp>
      <p:sp>
        <p:nvSpPr>
          <p:cNvPr id="5" name="Slide Number Placeholder 4">
            <a:extLst>
              <a:ext uri="{FF2B5EF4-FFF2-40B4-BE49-F238E27FC236}">
                <a16:creationId xmlns:a16="http://schemas.microsoft.com/office/drawing/2014/main" id="{DA9851C8-91A7-4928-A6CE-63BB72FA4EAF}"/>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10</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&amp; Other Programs for People with Disabilities</a:t>
            </a:r>
            <a:endParaRPr lang="en-US" dirty="0"/>
          </a:p>
        </p:txBody>
      </p:sp>
      <p:sp>
        <p:nvSpPr>
          <p:cNvPr id="2" name="Date Placeholder 1"/>
          <p:cNvSpPr>
            <a:spLocks noGrp="1"/>
          </p:cNvSpPr>
          <p:nvPr>
            <p:ph type="dt" sz="half" idx="10"/>
          </p:nvPr>
        </p:nvSpPr>
        <p:spPr>
          <a:xfrm>
            <a:off x="838200" y="6492240"/>
            <a:ext cx="2743200" cy="365125"/>
          </a:xfrm>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316114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Qualifying for </a:t>
            </a:r>
            <a:br>
              <a:rPr lang="en-US" sz="2800" dirty="0"/>
            </a:br>
            <a:r>
              <a:rPr lang="en-US" sz="2800" dirty="0"/>
              <a:t>Social Security Disability Insurance (SSDI)</a:t>
            </a:r>
          </a:p>
        </p:txBody>
      </p:sp>
      <p:sp>
        <p:nvSpPr>
          <p:cNvPr id="5" name="Content Placeholder 4"/>
          <p:cNvSpPr>
            <a:spLocks noGrp="1"/>
          </p:cNvSpPr>
          <p:nvPr>
            <p:ph sz="quarter" idx="13"/>
          </p:nvPr>
        </p:nvSpPr>
        <p:spPr>
          <a:xfrm>
            <a:off x="914400" y="1371600"/>
            <a:ext cx="9749790" cy="4667250"/>
          </a:xfrm>
        </p:spPr>
        <p:txBody>
          <a:bodyPr>
            <a:normAutofit/>
          </a:bodyPr>
          <a:lstStyle/>
          <a:p>
            <a:pPr lvl="0" defTabSz="685800">
              <a:lnSpc>
                <a:spcPct val="110000"/>
              </a:lnSpc>
            </a:pPr>
            <a:r>
              <a:rPr lang="en-US" dirty="0"/>
              <a:t>You must meet 2 different earnings tests</a:t>
            </a:r>
          </a:p>
          <a:p>
            <a:pPr lvl="1" defTabSz="685800">
              <a:spcAft>
                <a:spcPts val="1200"/>
              </a:spcAft>
            </a:pPr>
            <a:r>
              <a:rPr lang="en-US" dirty="0"/>
              <a:t>“Recent work” test based on your age at the time you became disabled; and a</a:t>
            </a:r>
          </a:p>
          <a:p>
            <a:pPr lvl="1" defTabSz="685800">
              <a:spcAft>
                <a:spcPts val="1200"/>
              </a:spcAft>
            </a:pPr>
            <a:r>
              <a:rPr lang="en-US" dirty="0"/>
              <a:t>“Duration of work” test to show you worked long enough under Social Security </a:t>
            </a:r>
          </a:p>
          <a:p>
            <a:pPr lvl="0" defTabSz="685800">
              <a:lnSpc>
                <a:spcPct val="110000"/>
              </a:lnSpc>
            </a:pPr>
            <a:r>
              <a:rPr lang="en-US" dirty="0"/>
              <a:t>Tests are based on how many work credits you’ve earned</a:t>
            </a:r>
          </a:p>
          <a:p>
            <a:pPr lvl="1" defTabSz="685800">
              <a:spcAft>
                <a:spcPts val="1200"/>
              </a:spcAft>
            </a:pPr>
            <a:r>
              <a:rPr lang="en-US" dirty="0"/>
              <a:t>Also called quarters of coverage</a:t>
            </a:r>
          </a:p>
          <a:p>
            <a:pPr lvl="1" defTabSz="685800">
              <a:spcAft>
                <a:spcPts val="1200"/>
              </a:spcAft>
            </a:pPr>
            <a:r>
              <a:rPr lang="en-US" dirty="0"/>
              <a:t>In 2023, you get one credit for each $1,640 of earnings (up to a maximum of 4 credits per year)</a:t>
            </a:r>
          </a:p>
        </p:txBody>
      </p:sp>
      <p:sp>
        <p:nvSpPr>
          <p:cNvPr id="6" name="Slide Number Placeholder 5">
            <a:extLst>
              <a:ext uri="{FF2B5EF4-FFF2-40B4-BE49-F238E27FC236}">
                <a16:creationId xmlns:a16="http://schemas.microsoft.com/office/drawing/2014/main" id="{21A0058E-C2C0-42F3-8F25-9CE6693617CA}"/>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11</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&amp; Other Programs for People with Disabilities</a:t>
            </a:r>
            <a:endParaRPr lang="en-US" dirty="0"/>
          </a:p>
        </p:txBody>
      </p:sp>
      <p:sp>
        <p:nvSpPr>
          <p:cNvPr id="2" name="Date Placeholder 1"/>
          <p:cNvSpPr>
            <a:spLocks noGrp="1"/>
          </p:cNvSpPr>
          <p:nvPr>
            <p:ph type="dt" sz="half" idx="10"/>
          </p:nvPr>
        </p:nvSpPr>
        <p:spPr>
          <a:xfrm>
            <a:off x="838200" y="6492240"/>
            <a:ext cx="2743200" cy="365125"/>
          </a:xfrm>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402809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“Recent Work” Test for </a:t>
            </a:r>
            <a:br>
              <a:rPr lang="en-US" sz="2800" dirty="0"/>
            </a:br>
            <a:r>
              <a:rPr lang="en-US" sz="2800" dirty="0"/>
              <a:t>Social Security Disability Insurance (SSDI)</a:t>
            </a:r>
          </a:p>
        </p:txBody>
      </p:sp>
      <p:graphicFrame>
        <p:nvGraphicFramePr>
          <p:cNvPr id="6" name="Content Placeholder 7" descr="Table that shows the rule for how much work you need for the &quot;recent work&quot; test based on your age when the disability began.&#10;&#10;Details are included in the speakers' notes."/>
          <p:cNvGraphicFramePr>
            <a:graphicFrameLocks/>
          </p:cNvGraphicFramePr>
          <p:nvPr>
            <p:extLst>
              <p:ext uri="{D42A27DB-BD31-4B8C-83A1-F6EECF244321}">
                <p14:modId xmlns:p14="http://schemas.microsoft.com/office/powerpoint/2010/main" val="287851295"/>
              </p:ext>
            </p:extLst>
          </p:nvPr>
        </p:nvGraphicFramePr>
        <p:xfrm>
          <a:off x="945234" y="1647714"/>
          <a:ext cx="10301531" cy="3562571"/>
        </p:xfrm>
        <a:graphic>
          <a:graphicData uri="http://schemas.openxmlformats.org/drawingml/2006/table">
            <a:tbl>
              <a:tblPr firstRow="1" bandRow="1">
                <a:tableStyleId>{5FD0F851-EC5A-4D38-B0AD-8093EC10F338}</a:tableStyleId>
              </a:tblPr>
              <a:tblGrid>
                <a:gridCol w="4065480">
                  <a:extLst>
                    <a:ext uri="{9D8B030D-6E8A-4147-A177-3AD203B41FA5}">
                      <a16:colId xmlns:a16="http://schemas.microsoft.com/office/drawing/2014/main" val="20000"/>
                    </a:ext>
                  </a:extLst>
                </a:gridCol>
                <a:gridCol w="6236051">
                  <a:extLst>
                    <a:ext uri="{9D8B030D-6E8A-4147-A177-3AD203B41FA5}">
                      <a16:colId xmlns:a16="http://schemas.microsoft.com/office/drawing/2014/main" val="20001"/>
                    </a:ext>
                  </a:extLst>
                </a:gridCol>
              </a:tblGrid>
              <a:tr h="62611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2800" dirty="0">
                          <a:solidFill>
                            <a:srgbClr val="00529B"/>
                          </a:solidFill>
                        </a:rPr>
                        <a:t>If</a:t>
                      </a:r>
                      <a:r>
                        <a:rPr lang="en-US" sz="2800" baseline="0" dirty="0">
                          <a:solidFill>
                            <a:srgbClr val="00529B"/>
                          </a:solidFill>
                        </a:rPr>
                        <a:t> you become disabled…</a:t>
                      </a:r>
                      <a:endParaRPr lang="en-US" sz="2800" dirty="0">
                        <a:solidFill>
                          <a:srgbClr val="00529B"/>
                        </a:solidFill>
                      </a:endParaRPr>
                    </a:p>
                  </a:txBody>
                  <a:tcPr marL="74066" marR="74066" marT="34290" marB="3429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2800" dirty="0">
                          <a:solidFill>
                            <a:srgbClr val="00529B"/>
                          </a:solidFill>
                        </a:rPr>
                        <a:t>Then you generally need…</a:t>
                      </a:r>
                    </a:p>
                  </a:txBody>
                  <a:tcPr marL="74066" marR="74066" marT="34290" marB="34290"/>
                </a:tc>
                <a:extLst>
                  <a:ext uri="{0D108BD9-81ED-4DB2-BD59-A6C34878D82A}">
                    <a16:rowId xmlns:a16="http://schemas.microsoft.com/office/drawing/2014/main" val="10000"/>
                  </a:ext>
                </a:extLst>
              </a:tr>
              <a:tr h="98834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a:solidFill>
                            <a:srgbClr val="00529B"/>
                          </a:solidFill>
                        </a:rPr>
                        <a:t>Before 24</a:t>
                      </a:r>
                    </a:p>
                  </a:txBody>
                  <a:tcPr marL="74066" marR="74066"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a:solidFill>
                            <a:srgbClr val="00529B"/>
                          </a:solidFill>
                        </a:rPr>
                        <a:t>1 ½ years of work (6 credits) in the 3 years before you became disabled</a:t>
                      </a:r>
                    </a:p>
                  </a:txBody>
                  <a:tcPr marL="74066" marR="74066" marT="34290" marB="34290"/>
                </a:tc>
                <a:extLst>
                  <a:ext uri="{0D108BD9-81ED-4DB2-BD59-A6C34878D82A}">
                    <a16:rowId xmlns:a16="http://schemas.microsoft.com/office/drawing/2014/main" val="10001"/>
                  </a:ext>
                </a:extLst>
              </a:tr>
              <a:tr h="100391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a:solidFill>
                            <a:srgbClr val="00529B"/>
                          </a:solidFill>
                        </a:rPr>
                        <a:t>Between</a:t>
                      </a:r>
                      <a:r>
                        <a:rPr lang="en-US" sz="2400" baseline="0" dirty="0">
                          <a:solidFill>
                            <a:srgbClr val="00529B"/>
                          </a:solidFill>
                        </a:rPr>
                        <a:t> </a:t>
                      </a:r>
                      <a:r>
                        <a:rPr lang="en-US" sz="2400" dirty="0">
                          <a:solidFill>
                            <a:srgbClr val="00529B"/>
                          </a:solidFill>
                        </a:rPr>
                        <a:t>24</a:t>
                      </a:r>
                      <a:r>
                        <a:rPr lang="en-US" sz="2400" baseline="0" dirty="0">
                          <a:solidFill>
                            <a:srgbClr val="00529B"/>
                          </a:solidFill>
                        </a:rPr>
                        <a:t> and </a:t>
                      </a:r>
                      <a:r>
                        <a:rPr lang="en-US" sz="2400" dirty="0">
                          <a:solidFill>
                            <a:srgbClr val="00529B"/>
                          </a:solidFill>
                        </a:rPr>
                        <a:t>31</a:t>
                      </a:r>
                    </a:p>
                  </a:txBody>
                  <a:tcPr marL="74066" marR="74066"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a:solidFill>
                            <a:srgbClr val="00529B"/>
                          </a:solidFill>
                        </a:rPr>
                        <a:t>Enough</a:t>
                      </a:r>
                      <a:r>
                        <a:rPr lang="en-US" sz="2400" baseline="0" dirty="0">
                          <a:solidFill>
                            <a:srgbClr val="00529B"/>
                          </a:solidFill>
                        </a:rPr>
                        <a:t> </a:t>
                      </a:r>
                      <a:r>
                        <a:rPr lang="en-US" sz="2400" dirty="0">
                          <a:solidFill>
                            <a:srgbClr val="00529B"/>
                          </a:solidFill>
                        </a:rPr>
                        <a:t>credits for working half the time</a:t>
                      </a:r>
                      <a:r>
                        <a:rPr lang="en-US" sz="2400" baseline="0" dirty="0">
                          <a:solidFill>
                            <a:srgbClr val="00529B"/>
                          </a:solidFill>
                        </a:rPr>
                        <a:t> between 21 and the time you became disabled</a:t>
                      </a:r>
                      <a:endParaRPr lang="en-US" sz="2400" dirty="0">
                        <a:solidFill>
                          <a:srgbClr val="00529B"/>
                        </a:solidFill>
                      </a:endParaRPr>
                    </a:p>
                  </a:txBody>
                  <a:tcPr marL="74066" marR="74066" marT="34290" marB="34290"/>
                </a:tc>
                <a:extLst>
                  <a:ext uri="{0D108BD9-81ED-4DB2-BD59-A6C34878D82A}">
                    <a16:rowId xmlns:a16="http://schemas.microsoft.com/office/drawing/2014/main" val="10002"/>
                  </a:ext>
                </a:extLst>
              </a:tr>
              <a:tr h="9441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a:solidFill>
                            <a:srgbClr val="00529B"/>
                          </a:solidFill>
                        </a:rPr>
                        <a:t>When</a:t>
                      </a:r>
                      <a:r>
                        <a:rPr lang="en-US" sz="2400" baseline="0" dirty="0">
                          <a:solidFill>
                            <a:srgbClr val="00529B"/>
                          </a:solidFill>
                        </a:rPr>
                        <a:t> you're </a:t>
                      </a:r>
                      <a:r>
                        <a:rPr lang="en-US" sz="2400" dirty="0">
                          <a:solidFill>
                            <a:srgbClr val="00529B"/>
                          </a:solidFill>
                        </a:rPr>
                        <a:t>31 or older</a:t>
                      </a:r>
                    </a:p>
                  </a:txBody>
                  <a:tcPr marL="74066" marR="74066"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a:solidFill>
                            <a:srgbClr val="00529B"/>
                          </a:solidFill>
                        </a:rPr>
                        <a:t>At least 20 credits in the 10 years immediately before you became disabled</a:t>
                      </a:r>
                    </a:p>
                  </a:txBody>
                  <a:tcPr marL="74066" marR="74066" marT="34290" marB="34290"/>
                </a:tc>
                <a:extLst>
                  <a:ext uri="{0D108BD9-81ED-4DB2-BD59-A6C34878D82A}">
                    <a16:rowId xmlns:a16="http://schemas.microsoft.com/office/drawing/2014/main" val="10003"/>
                  </a:ext>
                </a:extLst>
              </a:tr>
            </a:tbl>
          </a:graphicData>
        </a:graphic>
      </p:graphicFrame>
      <p:sp>
        <p:nvSpPr>
          <p:cNvPr id="5" name="Slide Number Placeholder 4">
            <a:extLst>
              <a:ext uri="{FF2B5EF4-FFF2-40B4-BE49-F238E27FC236}">
                <a16:creationId xmlns:a16="http://schemas.microsoft.com/office/drawing/2014/main" id="{A2F21C11-B08C-4E52-A321-BE16CB42FC69}"/>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12</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&amp; Other Programs for People with Disabilities</a:t>
            </a:r>
            <a:endParaRPr lang="en-US" dirty="0"/>
          </a:p>
        </p:txBody>
      </p:sp>
      <p:sp>
        <p:nvSpPr>
          <p:cNvPr id="2" name="Date Placeholder 1"/>
          <p:cNvSpPr>
            <a:spLocks noGrp="1"/>
          </p:cNvSpPr>
          <p:nvPr>
            <p:ph type="dt" sz="half" idx="10"/>
          </p:nvPr>
        </p:nvSpPr>
        <p:spPr>
          <a:xfrm>
            <a:off x="838200" y="6492240"/>
            <a:ext cx="2743200" cy="365125"/>
          </a:xfrm>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1899497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800" dirty="0"/>
              <a:t>“Duration of Work” Test for </a:t>
            </a:r>
            <a:br>
              <a:rPr lang="en-US" sz="2800" dirty="0"/>
            </a:br>
            <a:r>
              <a:rPr lang="en-US" sz="2800" dirty="0"/>
              <a:t>Social Security Disability Insurance (SSDI)</a:t>
            </a:r>
          </a:p>
        </p:txBody>
      </p:sp>
      <p:graphicFrame>
        <p:nvGraphicFramePr>
          <p:cNvPr id="6" name="Content Placeholder 7" descr="Table that shows the duration of work test for Social Security disability insurance.&#10;&#10;If you become disabiled before 28 then you generally need 1.5 years of work.&#10;&#10;If you become disabiled before 30 then you generally need 2 years of work.&#10;&#10;If you become disabiled before 34 then you generally need 3 years of work.&#10;&#10;If you become disabiled before 38 then you generally need 4 years of work.&#10;&#10;If you become disabiled before 42 then you generally need 5 years of work.&#10;&#10;If you become disabiled before 46 then you generally need 6 years of work.&#10;&#10;If you become disabiled before 50 then you generally need 7years of work.&#10;&#10;If you become disabiled before 54 then you generally need 8 years of work.&#10;&#10;If you become disabiled before 58 then you generally need 9 years of work.&#10;&#10;&#10;" title="Duration of Work Test for Social Security Disability Insurance"/>
          <p:cNvGraphicFramePr>
            <a:graphicFrameLocks/>
          </p:cNvGraphicFramePr>
          <p:nvPr>
            <p:extLst>
              <p:ext uri="{D42A27DB-BD31-4B8C-83A1-F6EECF244321}">
                <p14:modId xmlns:p14="http://schemas.microsoft.com/office/powerpoint/2010/main" val="2864080320"/>
              </p:ext>
            </p:extLst>
          </p:nvPr>
        </p:nvGraphicFramePr>
        <p:xfrm>
          <a:off x="1744018" y="1188350"/>
          <a:ext cx="8858668" cy="4445088"/>
        </p:xfrm>
        <a:graphic>
          <a:graphicData uri="http://schemas.openxmlformats.org/drawingml/2006/table">
            <a:tbl>
              <a:tblPr firstRow="1" bandRow="1">
                <a:tableStyleId>{5FD0F851-EC5A-4D38-B0AD-8093EC10F338}</a:tableStyleId>
              </a:tblPr>
              <a:tblGrid>
                <a:gridCol w="3075379">
                  <a:extLst>
                    <a:ext uri="{9D8B030D-6E8A-4147-A177-3AD203B41FA5}">
                      <a16:colId xmlns:a16="http://schemas.microsoft.com/office/drawing/2014/main" val="20000"/>
                    </a:ext>
                  </a:extLst>
                </a:gridCol>
                <a:gridCol w="5783289">
                  <a:extLst>
                    <a:ext uri="{9D8B030D-6E8A-4147-A177-3AD203B41FA5}">
                      <a16:colId xmlns:a16="http://schemas.microsoft.com/office/drawing/2014/main" val="20001"/>
                    </a:ext>
                  </a:extLst>
                </a:gridCol>
              </a:tblGrid>
              <a:tr h="49714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000" dirty="0">
                          <a:solidFill>
                            <a:srgbClr val="00529B"/>
                          </a:solidFill>
                        </a:rPr>
                        <a:t>If</a:t>
                      </a:r>
                      <a:r>
                        <a:rPr lang="en-US" sz="2000" baseline="0" dirty="0">
                          <a:solidFill>
                            <a:srgbClr val="00529B"/>
                          </a:solidFill>
                        </a:rPr>
                        <a:t> you become disabled…</a:t>
                      </a:r>
                      <a:endParaRPr lang="en-US" sz="2000" dirty="0">
                        <a:solidFill>
                          <a:srgbClr val="00529B"/>
                        </a:solidFill>
                      </a:endParaRPr>
                    </a:p>
                  </a:txBody>
                  <a:tcPr marL="83018" marR="83018" marT="34290" marB="3429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000" dirty="0">
                          <a:solidFill>
                            <a:srgbClr val="00529B"/>
                          </a:solidFill>
                        </a:rPr>
                        <a:t>The years of work generally needed are… </a:t>
                      </a:r>
                    </a:p>
                  </a:txBody>
                  <a:tcPr marL="83018" marR="83018" marT="34290" marB="34290"/>
                </a:tc>
                <a:extLst>
                  <a:ext uri="{0D108BD9-81ED-4DB2-BD59-A6C34878D82A}">
                    <a16:rowId xmlns:a16="http://schemas.microsoft.com/office/drawing/2014/main" val="10000"/>
                  </a:ext>
                </a:extLst>
              </a:tr>
              <a:tr h="4386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dirty="0">
                          <a:solidFill>
                            <a:srgbClr val="00529B"/>
                          </a:solidFill>
                        </a:rPr>
                        <a:t>Before 28</a:t>
                      </a:r>
                    </a:p>
                  </a:txBody>
                  <a:tcPr marL="83018" marR="83018"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dirty="0">
                          <a:solidFill>
                            <a:srgbClr val="00529B"/>
                          </a:solidFill>
                        </a:rPr>
                        <a:t>1 ½ years</a:t>
                      </a:r>
                    </a:p>
                  </a:txBody>
                  <a:tcPr marL="83018" marR="83018" marT="34290" marB="34290"/>
                </a:tc>
                <a:extLst>
                  <a:ext uri="{0D108BD9-81ED-4DB2-BD59-A6C34878D82A}">
                    <a16:rowId xmlns:a16="http://schemas.microsoft.com/office/drawing/2014/main" val="10001"/>
                  </a:ext>
                </a:extLst>
              </a:tr>
              <a:tr h="4386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dirty="0">
                          <a:solidFill>
                            <a:srgbClr val="00529B"/>
                          </a:solidFill>
                        </a:rPr>
                        <a:t>30</a:t>
                      </a:r>
                    </a:p>
                  </a:txBody>
                  <a:tcPr marL="83018" marR="83018"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dirty="0">
                          <a:solidFill>
                            <a:srgbClr val="00529B"/>
                          </a:solidFill>
                        </a:rPr>
                        <a:t>2 years</a:t>
                      </a:r>
                    </a:p>
                  </a:txBody>
                  <a:tcPr marL="83018" marR="83018" marT="34290" marB="34290"/>
                </a:tc>
                <a:extLst>
                  <a:ext uri="{0D108BD9-81ED-4DB2-BD59-A6C34878D82A}">
                    <a16:rowId xmlns:a16="http://schemas.microsoft.com/office/drawing/2014/main" val="10002"/>
                  </a:ext>
                </a:extLst>
              </a:tr>
              <a:tr h="4386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baseline="0" dirty="0">
                          <a:solidFill>
                            <a:srgbClr val="00529B"/>
                          </a:solidFill>
                        </a:rPr>
                        <a:t>34</a:t>
                      </a:r>
                      <a:endParaRPr lang="en-US" sz="2000" dirty="0">
                        <a:solidFill>
                          <a:srgbClr val="00529B"/>
                        </a:solidFill>
                      </a:endParaRPr>
                    </a:p>
                  </a:txBody>
                  <a:tcPr marL="83018" marR="83018"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dirty="0">
                          <a:solidFill>
                            <a:srgbClr val="00529B"/>
                          </a:solidFill>
                        </a:rPr>
                        <a:t>3 years</a:t>
                      </a:r>
                    </a:p>
                  </a:txBody>
                  <a:tcPr marL="83018" marR="83018" marT="34290" marB="34290"/>
                </a:tc>
                <a:extLst>
                  <a:ext uri="{0D108BD9-81ED-4DB2-BD59-A6C34878D82A}">
                    <a16:rowId xmlns:a16="http://schemas.microsoft.com/office/drawing/2014/main" val="10003"/>
                  </a:ext>
                </a:extLst>
              </a:tr>
              <a:tr h="4386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dirty="0">
                          <a:solidFill>
                            <a:srgbClr val="00529B"/>
                          </a:solidFill>
                        </a:rPr>
                        <a:t>38</a:t>
                      </a:r>
                    </a:p>
                  </a:txBody>
                  <a:tcPr marL="83018" marR="83018"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dirty="0">
                          <a:solidFill>
                            <a:srgbClr val="00529B"/>
                          </a:solidFill>
                        </a:rPr>
                        <a:t>4 years</a:t>
                      </a:r>
                    </a:p>
                  </a:txBody>
                  <a:tcPr marL="83018" marR="83018" marT="34290" marB="34290"/>
                </a:tc>
                <a:extLst>
                  <a:ext uri="{0D108BD9-81ED-4DB2-BD59-A6C34878D82A}">
                    <a16:rowId xmlns:a16="http://schemas.microsoft.com/office/drawing/2014/main" val="10004"/>
                  </a:ext>
                </a:extLst>
              </a:tr>
              <a:tr h="4386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dirty="0">
                          <a:solidFill>
                            <a:srgbClr val="00529B"/>
                          </a:solidFill>
                        </a:rPr>
                        <a:t>42</a:t>
                      </a:r>
                    </a:p>
                  </a:txBody>
                  <a:tcPr marL="83018" marR="83018"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dirty="0">
                          <a:solidFill>
                            <a:srgbClr val="00529B"/>
                          </a:solidFill>
                        </a:rPr>
                        <a:t>5 years</a:t>
                      </a:r>
                    </a:p>
                  </a:txBody>
                  <a:tcPr marL="83018" marR="83018" marT="34290" marB="34290"/>
                </a:tc>
                <a:extLst>
                  <a:ext uri="{0D108BD9-81ED-4DB2-BD59-A6C34878D82A}">
                    <a16:rowId xmlns:a16="http://schemas.microsoft.com/office/drawing/2014/main" val="10005"/>
                  </a:ext>
                </a:extLst>
              </a:tr>
              <a:tr h="4386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dirty="0">
                          <a:solidFill>
                            <a:srgbClr val="00529B"/>
                          </a:solidFill>
                        </a:rPr>
                        <a:t>46</a:t>
                      </a:r>
                    </a:p>
                  </a:txBody>
                  <a:tcPr marL="83018" marR="83018"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dirty="0">
                          <a:solidFill>
                            <a:srgbClr val="00529B"/>
                          </a:solidFill>
                        </a:rPr>
                        <a:t>6 years</a:t>
                      </a:r>
                    </a:p>
                  </a:txBody>
                  <a:tcPr marL="83018" marR="83018" marT="34290" marB="34290"/>
                </a:tc>
                <a:extLst>
                  <a:ext uri="{0D108BD9-81ED-4DB2-BD59-A6C34878D82A}">
                    <a16:rowId xmlns:a16="http://schemas.microsoft.com/office/drawing/2014/main" val="10006"/>
                  </a:ext>
                </a:extLst>
              </a:tr>
              <a:tr h="4386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dirty="0">
                          <a:solidFill>
                            <a:srgbClr val="00529B"/>
                          </a:solidFill>
                        </a:rPr>
                        <a:t>50 </a:t>
                      </a:r>
                    </a:p>
                  </a:txBody>
                  <a:tcPr marL="83018" marR="83018"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dirty="0">
                          <a:solidFill>
                            <a:srgbClr val="00529B"/>
                          </a:solidFill>
                        </a:rPr>
                        <a:t>7 years</a:t>
                      </a:r>
                    </a:p>
                  </a:txBody>
                  <a:tcPr marL="83018" marR="83018" marT="34290" marB="34290"/>
                </a:tc>
                <a:extLst>
                  <a:ext uri="{0D108BD9-81ED-4DB2-BD59-A6C34878D82A}">
                    <a16:rowId xmlns:a16="http://schemas.microsoft.com/office/drawing/2014/main" val="10007"/>
                  </a:ext>
                </a:extLst>
              </a:tr>
              <a:tr h="4386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dirty="0">
                          <a:solidFill>
                            <a:srgbClr val="00529B"/>
                          </a:solidFill>
                        </a:rPr>
                        <a:t>54</a:t>
                      </a:r>
                    </a:p>
                  </a:txBody>
                  <a:tcPr marL="83018" marR="83018"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dirty="0">
                          <a:solidFill>
                            <a:srgbClr val="00529B"/>
                          </a:solidFill>
                        </a:rPr>
                        <a:t>8 years</a:t>
                      </a:r>
                    </a:p>
                  </a:txBody>
                  <a:tcPr marL="83018" marR="83018" marT="34290" marB="34290"/>
                </a:tc>
                <a:extLst>
                  <a:ext uri="{0D108BD9-81ED-4DB2-BD59-A6C34878D82A}">
                    <a16:rowId xmlns:a16="http://schemas.microsoft.com/office/drawing/2014/main" val="10008"/>
                  </a:ext>
                </a:extLst>
              </a:tr>
              <a:tr h="4386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dirty="0">
                          <a:solidFill>
                            <a:srgbClr val="00529B"/>
                          </a:solidFill>
                        </a:rPr>
                        <a:t>58</a:t>
                      </a:r>
                    </a:p>
                  </a:txBody>
                  <a:tcPr marL="83018" marR="83018"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dirty="0">
                          <a:solidFill>
                            <a:srgbClr val="00529B"/>
                          </a:solidFill>
                        </a:rPr>
                        <a:t>9 years</a:t>
                      </a:r>
                    </a:p>
                  </a:txBody>
                  <a:tcPr marL="83018" marR="83018" marT="34290" marB="34290"/>
                </a:tc>
                <a:extLst>
                  <a:ext uri="{0D108BD9-81ED-4DB2-BD59-A6C34878D82A}">
                    <a16:rowId xmlns:a16="http://schemas.microsoft.com/office/drawing/2014/main" val="10009"/>
                  </a:ext>
                </a:extLst>
              </a:tr>
            </a:tbl>
          </a:graphicData>
        </a:graphic>
      </p:graphicFrame>
      <p:sp>
        <p:nvSpPr>
          <p:cNvPr id="7" name="TextBox 6"/>
          <p:cNvSpPr txBox="1"/>
          <p:nvPr/>
        </p:nvSpPr>
        <p:spPr>
          <a:xfrm>
            <a:off x="1733132" y="5668709"/>
            <a:ext cx="9283211"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*This table doesn’t cover all situations. These are examples of work needed for the test. </a:t>
            </a:r>
          </a:p>
        </p:txBody>
      </p:sp>
      <p:sp>
        <p:nvSpPr>
          <p:cNvPr id="5" name="Slide Number Placeholder 4">
            <a:extLst>
              <a:ext uri="{FF2B5EF4-FFF2-40B4-BE49-F238E27FC236}">
                <a16:creationId xmlns:a16="http://schemas.microsoft.com/office/drawing/2014/main" id="{30DB77D1-17CC-48EC-A8D1-4FFD502C04C8}"/>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13</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&amp; Other Programs for People with Disabilities</a:t>
            </a:r>
            <a:endParaRPr lang="en-US" dirty="0"/>
          </a:p>
        </p:txBody>
      </p:sp>
      <p:sp>
        <p:nvSpPr>
          <p:cNvPr id="2" name="Date Placeholder 1"/>
          <p:cNvSpPr>
            <a:spLocks noGrp="1"/>
          </p:cNvSpPr>
          <p:nvPr>
            <p:ph type="dt" sz="half" idx="10"/>
          </p:nvPr>
        </p:nvSpPr>
        <p:spPr>
          <a:xfrm>
            <a:off x="838200" y="6492240"/>
            <a:ext cx="2743200" cy="365125"/>
          </a:xfrm>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13718362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Waiting Period for </a:t>
            </a:r>
            <a:br>
              <a:rPr lang="en-US" sz="2800" dirty="0"/>
            </a:br>
            <a:r>
              <a:rPr lang="en-US" sz="2800" dirty="0"/>
              <a:t>Social Security Disability Insurance (SSDI)</a:t>
            </a:r>
          </a:p>
        </p:txBody>
      </p:sp>
      <p:sp>
        <p:nvSpPr>
          <p:cNvPr id="5" name="Content Placeholder 4"/>
          <p:cNvSpPr>
            <a:spLocks noGrp="1"/>
          </p:cNvSpPr>
          <p:nvPr>
            <p:ph sz="quarter" idx="13"/>
          </p:nvPr>
        </p:nvSpPr>
        <p:spPr>
          <a:xfrm>
            <a:off x="914399" y="1635125"/>
            <a:ext cx="6237028" cy="4667250"/>
          </a:xfrm>
        </p:spPr>
        <p:txBody>
          <a:bodyPr>
            <a:normAutofit fontScale="77500" lnSpcReduction="20000"/>
          </a:bodyPr>
          <a:lstStyle/>
          <a:p>
            <a:pPr lvl="0" defTabSz="685800">
              <a:lnSpc>
                <a:spcPct val="120000"/>
              </a:lnSpc>
              <a:spcBef>
                <a:spcPts val="600"/>
              </a:spcBef>
            </a:pPr>
            <a:r>
              <a:rPr lang="en-US" dirty="0"/>
              <a:t>There’s a 5-month waiting period from the time your disability started until SSDI benefits begin</a:t>
            </a:r>
          </a:p>
          <a:p>
            <a:pPr lvl="0" defTabSz="685800">
              <a:lnSpc>
                <a:spcPct val="120000"/>
              </a:lnSpc>
              <a:spcBef>
                <a:spcPts val="600"/>
              </a:spcBef>
            </a:pPr>
            <a:r>
              <a:rPr lang="en-US" dirty="0"/>
              <a:t>You’ll get your first benefit in the 6</a:t>
            </a:r>
            <a:r>
              <a:rPr lang="en-US" baseline="30000" dirty="0"/>
              <a:t>th</a:t>
            </a:r>
            <a:r>
              <a:rPr lang="en-US" dirty="0"/>
              <a:t> full month after the date your disability began</a:t>
            </a:r>
          </a:p>
          <a:p>
            <a:pPr lvl="0" defTabSz="685800">
              <a:lnSpc>
                <a:spcPct val="120000"/>
              </a:lnSpc>
              <a:spcBef>
                <a:spcPts val="600"/>
              </a:spcBef>
            </a:pPr>
            <a:r>
              <a:rPr lang="en-US" dirty="0"/>
              <a:t>The 5-month waiting period for cash benefits doesn’t apply</a:t>
            </a:r>
          </a:p>
          <a:p>
            <a:pPr lvl="1" defTabSz="685800">
              <a:lnSpc>
                <a:spcPct val="120000"/>
              </a:lnSpc>
              <a:spcAft>
                <a:spcPts val="1200"/>
              </a:spcAft>
              <a:buFont typeface="Wingdings" panose="05000000000000000000" pitchFamily="2" charset="2"/>
              <a:buChar char="§"/>
            </a:pPr>
            <a:r>
              <a:rPr lang="en-US" dirty="0"/>
              <a:t>If you’re eligible for childhood disability benefits; and</a:t>
            </a:r>
          </a:p>
          <a:p>
            <a:pPr lvl="1" defTabSz="685800">
              <a:lnSpc>
                <a:spcPct val="120000"/>
              </a:lnSpc>
              <a:spcAft>
                <a:spcPts val="1200"/>
              </a:spcAft>
              <a:buFont typeface="Wingdings" panose="05000000000000000000" pitchFamily="2" charset="2"/>
              <a:buChar char="§"/>
            </a:pPr>
            <a:r>
              <a:rPr lang="en-US" dirty="0"/>
              <a:t>If you were previously entitled to disability benefits (in the past 5 years)</a:t>
            </a:r>
          </a:p>
          <a:p>
            <a:pPr marL="0" lvl="0" indent="0" defTabSz="685800">
              <a:lnSpc>
                <a:spcPct val="120000"/>
              </a:lnSpc>
              <a:spcBef>
                <a:spcPts val="600"/>
              </a:spcBef>
              <a:buNone/>
            </a:pPr>
            <a:endParaRPr lang="en-US" sz="2400" dirty="0"/>
          </a:p>
        </p:txBody>
      </p:sp>
      <p:pic>
        <p:nvPicPr>
          <p:cNvPr id="7" name="Picture 6">
            <a:extLst>
              <a:ext uri="{FF2B5EF4-FFF2-40B4-BE49-F238E27FC236}">
                <a16:creationId xmlns:a16="http://schemas.microsoft.com/office/drawing/2014/main" id="{7FA5D3ED-9595-45D5-80C6-172E9422371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265862" y="2110681"/>
            <a:ext cx="4346825" cy="2895851"/>
          </a:xfrm>
          <a:prstGeom prst="rect">
            <a:avLst/>
          </a:prstGeom>
        </p:spPr>
      </p:pic>
      <p:sp>
        <p:nvSpPr>
          <p:cNvPr id="6" name="Slide Number Placeholder 5">
            <a:extLst>
              <a:ext uri="{FF2B5EF4-FFF2-40B4-BE49-F238E27FC236}">
                <a16:creationId xmlns:a16="http://schemas.microsoft.com/office/drawing/2014/main" id="{38FEC8BA-CA30-4D9D-B2FD-10D3BF976C06}"/>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14</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&amp; Other Programs for People with Disabilities</a:t>
            </a:r>
            <a:endParaRPr lang="en-US" dirty="0"/>
          </a:p>
        </p:txBody>
      </p:sp>
      <p:sp>
        <p:nvSpPr>
          <p:cNvPr id="2" name="Date Placeholder 1"/>
          <p:cNvSpPr>
            <a:spLocks noGrp="1"/>
          </p:cNvSpPr>
          <p:nvPr>
            <p:ph type="dt" sz="half" idx="10"/>
          </p:nvPr>
        </p:nvSpPr>
        <p:spPr>
          <a:xfrm>
            <a:off x="838200" y="6492240"/>
            <a:ext cx="2743200" cy="365125"/>
          </a:xfrm>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33953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Supplemental Security Income (SSI)</a:t>
            </a:r>
          </a:p>
        </p:txBody>
      </p:sp>
      <p:sp>
        <p:nvSpPr>
          <p:cNvPr id="5" name="Content Placeholder 4"/>
          <p:cNvSpPr>
            <a:spLocks noGrp="1"/>
          </p:cNvSpPr>
          <p:nvPr>
            <p:ph sz="quarter" idx="13"/>
          </p:nvPr>
        </p:nvSpPr>
        <p:spPr>
          <a:xfrm>
            <a:off x="914400" y="1371600"/>
            <a:ext cx="10141690" cy="4667250"/>
          </a:xfrm>
        </p:spPr>
        <p:txBody>
          <a:bodyPr>
            <a:noAutofit/>
          </a:bodyPr>
          <a:lstStyle/>
          <a:p>
            <a:pPr marL="0" lvl="0" indent="0" defTabSz="685800">
              <a:lnSpc>
                <a:spcPct val="100000"/>
              </a:lnSpc>
              <a:buNone/>
            </a:pPr>
            <a:r>
              <a:rPr lang="en-US" b="1" dirty="0"/>
              <a:t>Provides monthly payments to people who have limited income and few resources. To get SSI, you must be:</a:t>
            </a:r>
          </a:p>
          <a:p>
            <a:pPr lvl="1" defTabSz="685800">
              <a:lnSpc>
                <a:spcPct val="100000"/>
              </a:lnSpc>
              <a:spcAft>
                <a:spcPts val="1200"/>
              </a:spcAft>
              <a:buFont typeface="Wingdings" panose="05000000000000000000" pitchFamily="2" charset="2"/>
              <a:buChar char="§"/>
            </a:pPr>
            <a:r>
              <a:rPr lang="en-US" dirty="0"/>
              <a:t>65 or older,</a:t>
            </a:r>
          </a:p>
          <a:p>
            <a:pPr lvl="1" defTabSz="685800">
              <a:lnSpc>
                <a:spcPct val="100000"/>
              </a:lnSpc>
              <a:spcAft>
                <a:spcPts val="1200"/>
              </a:spcAft>
              <a:buFont typeface="Wingdings" panose="05000000000000000000" pitchFamily="2" charset="2"/>
              <a:buChar char="§"/>
            </a:pPr>
            <a:r>
              <a:rPr lang="en-US" dirty="0"/>
              <a:t>Totally or partially blind, or a</a:t>
            </a:r>
          </a:p>
          <a:p>
            <a:pPr lvl="1" defTabSz="685800">
              <a:spcAft>
                <a:spcPts val="1200"/>
              </a:spcAft>
              <a:buFont typeface="Wingdings" panose="05000000000000000000" pitchFamily="2" charset="2"/>
              <a:buChar char="§"/>
            </a:pPr>
            <a:r>
              <a:rPr lang="en-US" dirty="0"/>
              <a:t>Disabled adult with a medical condition that                                    keeps you from working; or a</a:t>
            </a:r>
          </a:p>
          <a:p>
            <a:pPr lvl="1" defTabSz="685800">
              <a:spcAft>
                <a:spcPts val="1200"/>
              </a:spcAft>
              <a:buFont typeface="Wingdings" panose="05000000000000000000" pitchFamily="2" charset="2"/>
              <a:buChar char="§"/>
            </a:pPr>
            <a:r>
              <a:rPr lang="en-US" dirty="0"/>
              <a:t>Disabled child under 18, with a physical or 					   mental impairment (or combination) that results                                  in marked or severe limitation in functioning</a:t>
            </a:r>
          </a:p>
        </p:txBody>
      </p:sp>
      <p:sp>
        <p:nvSpPr>
          <p:cNvPr id="6" name="Rectangle: Rounded Corners 5" descr="Callout Box: The monthly maximum federal amounts for 2023 are:&#10;•$914 for an eligible person.&#10;•$1,371 for an eligible person with an eligible spouse.&#10;">
            <a:extLst>
              <a:ext uri="{FF2B5EF4-FFF2-40B4-BE49-F238E27FC236}">
                <a16:creationId xmlns:a16="http://schemas.microsoft.com/office/drawing/2014/main" id="{18608EDA-3B3A-409A-A396-78B7A7311723}"/>
              </a:ext>
            </a:extLst>
          </p:cNvPr>
          <p:cNvSpPr/>
          <p:nvPr/>
        </p:nvSpPr>
        <p:spPr>
          <a:xfrm>
            <a:off x="7774004" y="2697531"/>
            <a:ext cx="3579796" cy="2015388"/>
          </a:xfrm>
          <a:prstGeom prst="roundRect">
            <a:avLst/>
          </a:prstGeom>
          <a:solidFill>
            <a:srgbClr val="0052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2000" b="1" dirty="0"/>
              <a:t>The monthly maximum federal amounts for 2023 are:</a:t>
            </a:r>
          </a:p>
          <a:p>
            <a:pPr marL="285750" indent="-285750">
              <a:spcAft>
                <a:spcPts val="600"/>
              </a:spcAft>
              <a:buFont typeface="Wingdings" panose="05000000000000000000" pitchFamily="2" charset="2"/>
              <a:buChar char="Ø"/>
            </a:pPr>
            <a:r>
              <a:rPr lang="en-US" dirty="0"/>
              <a:t>$914 for an eligible person</a:t>
            </a:r>
          </a:p>
          <a:p>
            <a:pPr marL="285750" indent="-285750">
              <a:spcAft>
                <a:spcPts val="600"/>
              </a:spcAft>
              <a:buFont typeface="Wingdings" panose="05000000000000000000" pitchFamily="2" charset="2"/>
              <a:buChar char="Ø"/>
            </a:pPr>
            <a:r>
              <a:rPr lang="en-US" dirty="0"/>
              <a:t>$1,371 for an eligible person with an eligible spouse</a:t>
            </a:r>
          </a:p>
        </p:txBody>
      </p:sp>
      <p:sp>
        <p:nvSpPr>
          <p:cNvPr id="7" name="Slide Number Placeholder 6">
            <a:extLst>
              <a:ext uri="{FF2B5EF4-FFF2-40B4-BE49-F238E27FC236}">
                <a16:creationId xmlns:a16="http://schemas.microsoft.com/office/drawing/2014/main" id="{C5580C78-6C9D-4914-9875-9AED55726D28}"/>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15</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&amp; Other Programs for People with Disabilities</a:t>
            </a:r>
            <a:endParaRPr lang="en-US" dirty="0"/>
          </a:p>
        </p:txBody>
      </p:sp>
      <p:sp>
        <p:nvSpPr>
          <p:cNvPr id="2" name="Date Placeholder 1"/>
          <p:cNvSpPr>
            <a:spLocks noGrp="1"/>
          </p:cNvSpPr>
          <p:nvPr>
            <p:ph type="dt" sz="half" idx="10"/>
          </p:nvPr>
        </p:nvSpPr>
        <p:spPr>
          <a:xfrm>
            <a:off x="838200" y="6492240"/>
            <a:ext cx="2743200" cy="365125"/>
          </a:xfrm>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67938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How to Qualify for Supplemental Security Income (SSI)</a:t>
            </a:r>
          </a:p>
        </p:txBody>
      </p:sp>
      <p:sp>
        <p:nvSpPr>
          <p:cNvPr id="5" name="Content Placeholder 4"/>
          <p:cNvSpPr>
            <a:spLocks noGrp="1"/>
          </p:cNvSpPr>
          <p:nvPr>
            <p:ph sz="quarter" idx="13"/>
          </p:nvPr>
        </p:nvSpPr>
        <p:spPr>
          <a:xfrm>
            <a:off x="914399" y="1371600"/>
            <a:ext cx="10055267" cy="4667250"/>
          </a:xfrm>
        </p:spPr>
        <p:txBody>
          <a:bodyPr>
            <a:normAutofit/>
          </a:bodyPr>
          <a:lstStyle/>
          <a:p>
            <a:pPr lvl="0" defTabSz="685800">
              <a:lnSpc>
                <a:spcPct val="100000"/>
              </a:lnSpc>
            </a:pPr>
            <a:r>
              <a:rPr lang="en-US" sz="2400" dirty="0"/>
              <a:t>You have limited income, like:</a:t>
            </a:r>
          </a:p>
          <a:p>
            <a:pPr lvl="1" defTabSz="685800">
              <a:lnSpc>
                <a:spcPct val="100000"/>
              </a:lnSpc>
              <a:spcAft>
                <a:spcPts val="1200"/>
              </a:spcAft>
            </a:pPr>
            <a:r>
              <a:rPr lang="en-US" sz="2000" dirty="0"/>
              <a:t>Social Security benefits</a:t>
            </a:r>
          </a:p>
          <a:p>
            <a:pPr lvl="1" defTabSz="685800">
              <a:lnSpc>
                <a:spcPct val="100000"/>
              </a:lnSpc>
              <a:spcAft>
                <a:spcPts val="1200"/>
              </a:spcAft>
            </a:pPr>
            <a:r>
              <a:rPr lang="en-US" sz="2000" dirty="0"/>
              <a:t>Pensions</a:t>
            </a:r>
          </a:p>
          <a:p>
            <a:pPr lvl="1" defTabSz="685800">
              <a:lnSpc>
                <a:spcPct val="100000"/>
              </a:lnSpc>
              <a:spcAft>
                <a:spcPts val="1200"/>
              </a:spcAft>
            </a:pPr>
            <a:r>
              <a:rPr lang="en-US" sz="2000" dirty="0"/>
              <a:t>Value of the items you get from someone else, like food and shelter</a:t>
            </a:r>
          </a:p>
          <a:p>
            <a:pPr lvl="0" defTabSz="685800">
              <a:lnSpc>
                <a:spcPct val="100000"/>
              </a:lnSpc>
            </a:pPr>
            <a:r>
              <a:rPr lang="en-US" sz="2400" dirty="0"/>
              <a:t>You have few resources</a:t>
            </a:r>
          </a:p>
          <a:p>
            <a:pPr lvl="1" defTabSz="685800">
              <a:lnSpc>
                <a:spcPct val="100000"/>
              </a:lnSpc>
              <a:spcAft>
                <a:spcPts val="1200"/>
              </a:spcAft>
            </a:pPr>
            <a:r>
              <a:rPr lang="en-US" sz="2000" dirty="0"/>
              <a:t>Less than $2,000 in resources for an individual</a:t>
            </a:r>
          </a:p>
          <a:p>
            <a:pPr lvl="1" defTabSz="685800">
              <a:lnSpc>
                <a:spcPct val="100000"/>
              </a:lnSpc>
              <a:spcAft>
                <a:spcPts val="1200"/>
              </a:spcAft>
            </a:pPr>
            <a:r>
              <a:rPr lang="en-US" sz="2000" dirty="0"/>
              <a:t>Less than $3,000 for a married couple living together</a:t>
            </a:r>
          </a:p>
          <a:p>
            <a:pPr lvl="0" defTabSz="685800">
              <a:lnSpc>
                <a:spcPct val="100000"/>
              </a:lnSpc>
            </a:pPr>
            <a:r>
              <a:rPr lang="en-US" sz="2400" dirty="0"/>
              <a:t>You’re a U.S. citizen living in one of the 50 states, District of Columbia, or the Northern Mariana Islands </a:t>
            </a:r>
          </a:p>
        </p:txBody>
      </p:sp>
      <p:sp>
        <p:nvSpPr>
          <p:cNvPr id="6" name="Freeform: Shape 5">
            <a:extLst>
              <a:ext uri="{FF2B5EF4-FFF2-40B4-BE49-F238E27FC236}">
                <a16:creationId xmlns:a16="http://schemas.microsoft.com/office/drawing/2014/main" id="{9457D644-044E-4774-871A-F081FD37B4E8}"/>
              </a:ext>
              <a:ext uri="{C183D7F6-B498-43B3-948B-1728B52AA6E4}">
                <adec:decorative xmlns:adec="http://schemas.microsoft.com/office/drawing/2017/decorative" val="1"/>
              </a:ext>
            </a:extLst>
          </p:cNvPr>
          <p:cNvSpPr>
            <a:spLocks noChangeAspect="1"/>
          </p:cNvSpPr>
          <p:nvPr/>
        </p:nvSpPr>
        <p:spPr>
          <a:xfrm>
            <a:off x="1262587" y="5844394"/>
            <a:ext cx="182880" cy="18288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9D0B774-B359-419F-846F-7CBCE1F7D227}"/>
              </a:ext>
            </a:extLst>
          </p:cNvPr>
          <p:cNvSpPr txBox="1"/>
          <p:nvPr/>
        </p:nvSpPr>
        <p:spPr>
          <a:xfrm>
            <a:off x="1424765" y="5770213"/>
            <a:ext cx="10055268" cy="338554"/>
          </a:xfrm>
          <a:prstGeom prst="rect">
            <a:avLst/>
          </a:prstGeom>
          <a:noFill/>
        </p:spPr>
        <p:txBody>
          <a:bodyPr wrap="square" rtlCol="0">
            <a:spAutoFit/>
          </a:bodyPr>
          <a:lstStyle/>
          <a:p>
            <a:pPr lvl="0" defTabSz="685800">
              <a:spcBef>
                <a:spcPts val="600"/>
              </a:spcBef>
              <a:spcAft>
                <a:spcPts val="1200"/>
              </a:spcAft>
              <a:buClr>
                <a:srgbClr val="00539A"/>
              </a:buClr>
            </a:pPr>
            <a:r>
              <a:rPr lang="en-US" sz="1600" b="1" dirty="0">
                <a:solidFill>
                  <a:srgbClr val="00529B"/>
                </a:solidFill>
                <a:latin typeface="Arial" panose="020B0604020202020204" pitchFamily="34" charset="0"/>
                <a:cs typeface="Arial" panose="020B0604020202020204" pitchFamily="34" charset="0"/>
              </a:rPr>
              <a:t>NOTE:</a:t>
            </a:r>
            <a:r>
              <a:rPr lang="en-US" sz="1600" dirty="0">
                <a:solidFill>
                  <a:srgbClr val="00529B"/>
                </a:solidFill>
                <a:latin typeface="Arial" panose="020B0604020202020204" pitchFamily="34" charset="0"/>
                <a:cs typeface="Arial" panose="020B0604020202020204" pitchFamily="34" charset="0"/>
              </a:rPr>
              <a:t> If you aren’t a U.S. citizen, but you lawfully reside in the U.S., you may still be able to get SSI</a:t>
            </a:r>
          </a:p>
        </p:txBody>
      </p:sp>
      <p:sp>
        <p:nvSpPr>
          <p:cNvPr id="8" name="Slide Number Placeholder 7">
            <a:extLst>
              <a:ext uri="{FF2B5EF4-FFF2-40B4-BE49-F238E27FC236}">
                <a16:creationId xmlns:a16="http://schemas.microsoft.com/office/drawing/2014/main" id="{9AD4D224-013D-4B8F-9BCB-41F094507FB3}"/>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16</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&amp; Other Programs for People with Disabilities</a:t>
            </a:r>
            <a:endParaRPr lang="en-US" dirty="0"/>
          </a:p>
        </p:txBody>
      </p:sp>
      <p:sp>
        <p:nvSpPr>
          <p:cNvPr id="2" name="Date Placeholder 1"/>
          <p:cNvSpPr>
            <a:spLocks noGrp="1"/>
          </p:cNvSpPr>
          <p:nvPr>
            <p:ph type="dt" sz="half" idx="10"/>
          </p:nvPr>
        </p:nvSpPr>
        <p:spPr>
          <a:xfrm>
            <a:off x="838200" y="6492240"/>
            <a:ext cx="2743200" cy="365125"/>
          </a:xfrm>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227921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5">
                                            <p:txEl>
                                              <p:pRg st="7" end="7"/>
                                            </p:txEl>
                                          </p:spTgt>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50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50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Supplemental Security Income (SSI) &amp; </a:t>
            </a:r>
            <a:br>
              <a:rPr lang="en-US" sz="2800" dirty="0"/>
            </a:br>
            <a:r>
              <a:rPr lang="en-US" sz="2800" dirty="0"/>
              <a:t>Medicaid Coverage</a:t>
            </a:r>
          </a:p>
        </p:txBody>
      </p:sp>
      <p:sp>
        <p:nvSpPr>
          <p:cNvPr id="5" name="Content Placeholder 4"/>
          <p:cNvSpPr>
            <a:spLocks noGrp="1"/>
          </p:cNvSpPr>
          <p:nvPr>
            <p:ph sz="quarter" idx="13"/>
          </p:nvPr>
        </p:nvSpPr>
        <p:spPr>
          <a:xfrm>
            <a:off x="914400" y="1621252"/>
            <a:ext cx="5063706" cy="4870987"/>
          </a:xfrm>
        </p:spPr>
        <p:txBody>
          <a:bodyPr>
            <a:normAutofit/>
          </a:bodyPr>
          <a:lstStyle/>
          <a:p>
            <a:pPr lvl="0" defTabSz="685800">
              <a:lnSpc>
                <a:spcPct val="100000"/>
              </a:lnSpc>
            </a:pPr>
            <a:r>
              <a:rPr lang="en-US" sz="2400" dirty="0"/>
              <a:t>In most states</a:t>
            </a:r>
          </a:p>
          <a:p>
            <a:pPr lvl="1" defTabSz="685800"/>
            <a:r>
              <a:rPr lang="en-US" sz="2000" dirty="0"/>
              <a:t>Getting SSI automatically qualifies you for Medicaid. </a:t>
            </a:r>
          </a:p>
          <a:p>
            <a:pPr lvl="1" defTabSz="685800"/>
            <a:r>
              <a:rPr lang="en-US" sz="2000" dirty="0"/>
              <a:t>Your SSI application is also an application for Medicaid.</a:t>
            </a:r>
          </a:p>
          <a:p>
            <a:pPr lvl="0" defTabSz="685800">
              <a:lnSpc>
                <a:spcPct val="100000"/>
              </a:lnSpc>
            </a:pPr>
            <a:r>
              <a:rPr lang="en-US" sz="2400" dirty="0"/>
              <a:t>In other states</a:t>
            </a:r>
          </a:p>
          <a:p>
            <a:pPr lvl="1" defTabSz="685800"/>
            <a:r>
              <a:rPr lang="en-US" sz="2000" dirty="0"/>
              <a:t>You must apply for and establish your eligibility for Medicaid with another agency.</a:t>
            </a:r>
          </a:p>
          <a:p>
            <a:pPr lvl="1" defTabSz="685800"/>
            <a:r>
              <a:rPr lang="en-US" sz="2000" dirty="0"/>
              <a:t>Social Security will direct you to the office where you can apply for Medicaid.</a:t>
            </a:r>
          </a:p>
          <a:p>
            <a:pPr marL="230188" lvl="0" indent="-230188" defTabSz="685800">
              <a:lnSpc>
                <a:spcPct val="100000"/>
              </a:lnSpc>
              <a:spcBef>
                <a:spcPts val="600"/>
              </a:spcBef>
            </a:pPr>
            <a:endParaRPr lang="en-US" dirty="0"/>
          </a:p>
        </p:txBody>
      </p:sp>
      <p:pic>
        <p:nvPicPr>
          <p:cNvPr id="11" name="Picture 10" descr="Screenshot of the how to apply page from the Social Security Website ">
            <a:extLst>
              <a:ext uri="{FF2B5EF4-FFF2-40B4-BE49-F238E27FC236}">
                <a16:creationId xmlns:a16="http://schemas.microsoft.com/office/drawing/2014/main" id="{30930CD5-2D6E-41D9-885C-9DC666C38A06}"/>
              </a:ext>
            </a:extLst>
          </p:cNvPr>
          <p:cNvPicPr>
            <a:picLocks noChangeAspect="1"/>
          </p:cNvPicPr>
          <p:nvPr/>
        </p:nvPicPr>
        <p:blipFill>
          <a:blip r:embed="rId4"/>
          <a:stretch>
            <a:fillRect/>
          </a:stretch>
        </p:blipFill>
        <p:spPr>
          <a:xfrm>
            <a:off x="6662304" y="1560838"/>
            <a:ext cx="4935496" cy="3657600"/>
          </a:xfrm>
          <a:prstGeom prst="rect">
            <a:avLst/>
          </a:prstGeom>
          <a:ln>
            <a:noFill/>
          </a:ln>
          <a:effectLst>
            <a:outerShdw blurRad="292100" dist="139700" dir="2700000" algn="tl" rotWithShape="0">
              <a:srgbClr val="333333">
                <a:alpha val="65000"/>
              </a:srgbClr>
            </a:outerShdw>
          </a:effectLst>
        </p:spPr>
      </p:pic>
      <p:sp>
        <p:nvSpPr>
          <p:cNvPr id="7" name="Slide Number Placeholder 6">
            <a:extLst>
              <a:ext uri="{FF2B5EF4-FFF2-40B4-BE49-F238E27FC236}">
                <a16:creationId xmlns:a16="http://schemas.microsoft.com/office/drawing/2014/main" id="{5CD39710-407A-4BE8-8197-D1FDECA12E24}"/>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17</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&amp; Other Programs for People with Disabilities</a:t>
            </a:r>
            <a:endParaRPr lang="en-US" dirty="0"/>
          </a:p>
        </p:txBody>
      </p:sp>
      <p:sp>
        <p:nvSpPr>
          <p:cNvPr id="2" name="Date Placeholder 1"/>
          <p:cNvSpPr>
            <a:spLocks noGrp="1"/>
          </p:cNvSpPr>
          <p:nvPr>
            <p:ph type="dt" sz="half" idx="10"/>
          </p:nvPr>
        </p:nvSpPr>
        <p:spPr>
          <a:xfrm>
            <a:off x="838200" y="6492240"/>
            <a:ext cx="2743200" cy="365125"/>
          </a:xfrm>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73687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Applying for Disability Benefits</a:t>
            </a:r>
          </a:p>
        </p:txBody>
      </p:sp>
      <p:sp>
        <p:nvSpPr>
          <p:cNvPr id="5" name="Content Placeholder 4"/>
          <p:cNvSpPr>
            <a:spLocks noGrp="1"/>
          </p:cNvSpPr>
          <p:nvPr>
            <p:ph sz="quarter" idx="13"/>
          </p:nvPr>
        </p:nvSpPr>
        <p:spPr>
          <a:xfrm>
            <a:off x="914400" y="1371600"/>
            <a:ext cx="9791700" cy="4667250"/>
          </a:xfrm>
        </p:spPr>
        <p:txBody>
          <a:bodyPr/>
          <a:lstStyle/>
          <a:p>
            <a:pPr marL="0" lvl="0" indent="0" defTabSz="685800">
              <a:lnSpc>
                <a:spcPct val="100000"/>
              </a:lnSpc>
              <a:buNone/>
            </a:pPr>
            <a:r>
              <a:rPr lang="en-US" b="1" dirty="0"/>
              <a:t>To apply for disability benefits, you’ll need your:</a:t>
            </a:r>
          </a:p>
          <a:p>
            <a:pPr lvl="1" indent="0" defTabSz="685800">
              <a:lnSpc>
                <a:spcPct val="100000"/>
              </a:lnSpc>
              <a:spcAft>
                <a:spcPts val="1200"/>
              </a:spcAft>
              <a:buNone/>
            </a:pPr>
            <a:r>
              <a:rPr lang="en-US" dirty="0"/>
              <a:t>Social Security Number</a:t>
            </a:r>
          </a:p>
          <a:p>
            <a:pPr lvl="1" indent="0" defTabSz="685800">
              <a:lnSpc>
                <a:spcPct val="100000"/>
              </a:lnSpc>
              <a:spcAft>
                <a:spcPts val="1200"/>
              </a:spcAft>
              <a:buNone/>
            </a:pPr>
            <a:r>
              <a:rPr lang="en-US" dirty="0"/>
              <a:t>Proof of age</a:t>
            </a:r>
          </a:p>
          <a:p>
            <a:pPr lvl="1" indent="0" defTabSz="685800">
              <a:lnSpc>
                <a:spcPct val="100000"/>
              </a:lnSpc>
              <a:spcAft>
                <a:spcPts val="1200"/>
              </a:spcAft>
              <a:buNone/>
            </a:pPr>
            <a:r>
              <a:rPr lang="en-US" dirty="0"/>
              <a:t>Health care provider information</a:t>
            </a:r>
          </a:p>
          <a:p>
            <a:pPr lvl="1" indent="0" defTabSz="685800">
              <a:lnSpc>
                <a:spcPct val="100000"/>
              </a:lnSpc>
              <a:spcAft>
                <a:spcPts val="1200"/>
              </a:spcAft>
              <a:buNone/>
            </a:pPr>
            <a:r>
              <a:rPr lang="en-US" dirty="0"/>
              <a:t>Medical records, including lab/test results and medications</a:t>
            </a:r>
          </a:p>
          <a:p>
            <a:pPr lvl="1" indent="0" defTabSz="685800">
              <a:lnSpc>
                <a:spcPct val="100000"/>
              </a:lnSpc>
              <a:spcAft>
                <a:spcPts val="1200"/>
              </a:spcAft>
              <a:buNone/>
            </a:pPr>
            <a:r>
              <a:rPr lang="en-US" dirty="0"/>
              <a:t>Work history</a:t>
            </a:r>
          </a:p>
          <a:p>
            <a:pPr lvl="1" indent="0" defTabSz="685800">
              <a:lnSpc>
                <a:spcPct val="100000"/>
              </a:lnSpc>
              <a:spcAft>
                <a:spcPts val="1200"/>
              </a:spcAft>
              <a:buNone/>
            </a:pPr>
            <a:r>
              <a:rPr lang="en-US" dirty="0"/>
              <a:t>Most recent W-2 or self-employment tax return</a:t>
            </a:r>
          </a:p>
        </p:txBody>
      </p:sp>
      <p:sp>
        <p:nvSpPr>
          <p:cNvPr id="11" name="Freeform: Shape 10">
            <a:extLst>
              <a:ext uri="{FF2B5EF4-FFF2-40B4-BE49-F238E27FC236}">
                <a16:creationId xmlns:a16="http://schemas.microsoft.com/office/drawing/2014/main" id="{31BC585F-358C-4561-A911-A1C686BFEF5F}"/>
              </a:ext>
              <a:ext uri="{C183D7F6-B498-43B3-948B-1728B52AA6E4}">
                <adec:decorative xmlns:adec="http://schemas.microsoft.com/office/drawing/2017/decorative" val="1"/>
              </a:ext>
            </a:extLst>
          </p:cNvPr>
          <p:cNvSpPr>
            <a:spLocks noChangeAspect="1"/>
          </p:cNvSpPr>
          <p:nvPr/>
        </p:nvSpPr>
        <p:spPr>
          <a:xfrm>
            <a:off x="1098857" y="1993621"/>
            <a:ext cx="365760"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FCC5FE17-E1EE-4C5F-9E4C-8D4BAF573314}"/>
              </a:ext>
              <a:ext uri="{C183D7F6-B498-43B3-948B-1728B52AA6E4}">
                <adec:decorative xmlns:adec="http://schemas.microsoft.com/office/drawing/2017/decorative" val="1"/>
              </a:ext>
            </a:extLst>
          </p:cNvPr>
          <p:cNvSpPr>
            <a:spLocks noChangeAspect="1"/>
          </p:cNvSpPr>
          <p:nvPr/>
        </p:nvSpPr>
        <p:spPr>
          <a:xfrm>
            <a:off x="1098857" y="2516895"/>
            <a:ext cx="365760"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CB6186E4-AF0A-40B2-BC54-693910048B48}"/>
              </a:ext>
              <a:ext uri="{C183D7F6-B498-43B3-948B-1728B52AA6E4}">
                <adec:decorative xmlns:adec="http://schemas.microsoft.com/office/drawing/2017/decorative" val="1"/>
              </a:ext>
            </a:extLst>
          </p:cNvPr>
          <p:cNvSpPr>
            <a:spLocks noChangeAspect="1"/>
          </p:cNvSpPr>
          <p:nvPr/>
        </p:nvSpPr>
        <p:spPr>
          <a:xfrm>
            <a:off x="1098857" y="3040169"/>
            <a:ext cx="365760"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8D965A35-AA36-4D5E-8B25-0D0EAD545745}"/>
              </a:ext>
              <a:ext uri="{C183D7F6-B498-43B3-948B-1728B52AA6E4}">
                <adec:decorative xmlns:adec="http://schemas.microsoft.com/office/drawing/2017/decorative" val="1"/>
              </a:ext>
            </a:extLst>
          </p:cNvPr>
          <p:cNvSpPr>
            <a:spLocks noChangeAspect="1"/>
          </p:cNvSpPr>
          <p:nvPr/>
        </p:nvSpPr>
        <p:spPr>
          <a:xfrm>
            <a:off x="1098857" y="3559690"/>
            <a:ext cx="365760"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1953D71E-C510-45D0-B7AB-242C47A16E77}"/>
              </a:ext>
              <a:ext uri="{C183D7F6-B498-43B3-948B-1728B52AA6E4}">
                <adec:decorative xmlns:adec="http://schemas.microsoft.com/office/drawing/2017/decorative" val="1"/>
              </a:ext>
            </a:extLst>
          </p:cNvPr>
          <p:cNvSpPr>
            <a:spLocks noChangeAspect="1"/>
          </p:cNvSpPr>
          <p:nvPr/>
        </p:nvSpPr>
        <p:spPr>
          <a:xfrm>
            <a:off x="1098857" y="4075163"/>
            <a:ext cx="365760"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6636257B-FA9F-4197-94FD-C0EF263F21C1}"/>
              </a:ext>
              <a:ext uri="{C183D7F6-B498-43B3-948B-1728B52AA6E4}">
                <adec:decorative xmlns:adec="http://schemas.microsoft.com/office/drawing/2017/decorative" val="1"/>
              </a:ext>
            </a:extLst>
          </p:cNvPr>
          <p:cNvSpPr>
            <a:spLocks noChangeAspect="1"/>
          </p:cNvSpPr>
          <p:nvPr/>
        </p:nvSpPr>
        <p:spPr>
          <a:xfrm>
            <a:off x="1098857" y="4595110"/>
            <a:ext cx="365760"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a:extLst>
              <a:ext uri="{FF2B5EF4-FFF2-40B4-BE49-F238E27FC236}">
                <a16:creationId xmlns:a16="http://schemas.microsoft.com/office/drawing/2014/main" id="{FF918131-5A67-4690-9015-D75B026A042B}"/>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18</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&amp; Other Programs for People with Disabilities</a:t>
            </a:r>
            <a:endParaRPr lang="en-US" dirty="0"/>
          </a:p>
        </p:txBody>
      </p:sp>
      <p:sp>
        <p:nvSpPr>
          <p:cNvPr id="2" name="Date Placeholder 1"/>
          <p:cNvSpPr>
            <a:spLocks noGrp="1"/>
          </p:cNvSpPr>
          <p:nvPr>
            <p:ph type="dt" sz="half" idx="10"/>
          </p:nvPr>
        </p:nvSpPr>
        <p:spPr>
          <a:xfrm>
            <a:off x="838200" y="6492240"/>
            <a:ext cx="2743200" cy="365125"/>
          </a:xfrm>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3562025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6" grpId="0" animBg="1"/>
      <p:bldP spid="7"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How to Apply for Disability Benefits</a:t>
            </a:r>
          </a:p>
        </p:txBody>
      </p:sp>
      <p:sp>
        <p:nvSpPr>
          <p:cNvPr id="12" name="TextBox 11">
            <a:extLst>
              <a:ext uri="{FF2B5EF4-FFF2-40B4-BE49-F238E27FC236}">
                <a16:creationId xmlns:a16="http://schemas.microsoft.com/office/drawing/2014/main" id="{03FFD6B8-E225-4535-A9D0-AA578B5B630E}"/>
              </a:ext>
            </a:extLst>
          </p:cNvPr>
          <p:cNvSpPr txBox="1"/>
          <p:nvPr/>
        </p:nvSpPr>
        <p:spPr>
          <a:xfrm>
            <a:off x="1107840" y="2032914"/>
            <a:ext cx="1759366" cy="523220"/>
          </a:xfrm>
          <a:prstGeom prst="rect">
            <a:avLst/>
          </a:prstGeom>
          <a:noFill/>
        </p:spPr>
        <p:txBody>
          <a:bodyPr wrap="square" rtlCol="0">
            <a:spAutoFit/>
          </a:bodyPr>
          <a:lstStyle/>
          <a:p>
            <a:pPr algn="ctr"/>
            <a:r>
              <a:rPr lang="en-US" sz="2800" b="1" dirty="0"/>
              <a:t>Online</a:t>
            </a:r>
            <a:endParaRPr lang="en-US" sz="2400" b="1" dirty="0"/>
          </a:p>
        </p:txBody>
      </p:sp>
      <p:sp>
        <p:nvSpPr>
          <p:cNvPr id="7" name="TextBox 6">
            <a:extLst>
              <a:ext uri="{FF2B5EF4-FFF2-40B4-BE49-F238E27FC236}">
                <a16:creationId xmlns:a16="http://schemas.microsoft.com/office/drawing/2014/main" id="{0DD01947-A50F-4BA0-8445-1D79E71710B5}"/>
              </a:ext>
            </a:extLst>
          </p:cNvPr>
          <p:cNvSpPr txBox="1"/>
          <p:nvPr/>
        </p:nvSpPr>
        <p:spPr>
          <a:xfrm>
            <a:off x="2954040" y="1668380"/>
            <a:ext cx="7746604" cy="461665"/>
          </a:xfrm>
          <a:prstGeom prst="rect">
            <a:avLst/>
          </a:prstGeom>
          <a:noFill/>
        </p:spPr>
        <p:txBody>
          <a:bodyPr wrap="square">
            <a:spAutoFit/>
          </a:bodyPr>
          <a:lstStyle/>
          <a:p>
            <a:pPr lvl="0" defTabSz="685800">
              <a:spcBef>
                <a:spcPts val="600"/>
              </a:spcBef>
              <a:spcAft>
                <a:spcPts val="1200"/>
              </a:spcAft>
              <a:buClr>
                <a:srgbClr val="00539A"/>
              </a:buClr>
            </a:pPr>
            <a:r>
              <a:rPr lang="en-US" sz="2400" dirty="0">
                <a:solidFill>
                  <a:srgbClr val="00529B"/>
                </a:solidFill>
                <a:latin typeface="Arial" panose="020B0604020202020204" pitchFamily="34" charset="0"/>
                <a:cs typeface="Arial" panose="020B0604020202020204" pitchFamily="34" charset="0"/>
              </a:rPr>
              <a:t>Visit </a:t>
            </a:r>
            <a:r>
              <a:rPr lang="en-US" sz="2400" dirty="0">
                <a:solidFill>
                  <a:srgbClr val="00529B"/>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SSA.gov</a:t>
            </a:r>
            <a:r>
              <a:rPr lang="en-US" sz="2400" dirty="0">
                <a:solidFill>
                  <a:srgbClr val="00529B"/>
                </a:solidFill>
                <a:latin typeface="Arial" panose="020B0604020202020204" pitchFamily="34" charset="0"/>
                <a:cs typeface="Arial" panose="020B0604020202020204" pitchFamily="34" charset="0"/>
              </a:rPr>
              <a:t> </a:t>
            </a:r>
          </a:p>
        </p:txBody>
      </p:sp>
      <p:pic>
        <p:nvPicPr>
          <p:cNvPr id="21" name="Graphic 20">
            <a:extLst>
              <a:ext uri="{FF2B5EF4-FFF2-40B4-BE49-F238E27FC236}">
                <a16:creationId xmlns:a16="http://schemas.microsoft.com/office/drawing/2014/main" id="{8D43362D-CABC-4859-B5AD-DCF098418A11}"/>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87281" y="1122093"/>
            <a:ext cx="1256119" cy="1256119"/>
          </a:xfrm>
          <a:prstGeom prst="rect">
            <a:avLst/>
          </a:prstGeom>
        </p:spPr>
      </p:pic>
      <p:sp>
        <p:nvSpPr>
          <p:cNvPr id="8" name="Rectangle: Rounded Corners 7">
            <a:extLst>
              <a:ext uri="{FF2B5EF4-FFF2-40B4-BE49-F238E27FC236}">
                <a16:creationId xmlns:a16="http://schemas.microsoft.com/office/drawing/2014/main" id="{927A3FEC-929A-4E40-95FB-1EFE5AD98AA3}"/>
              </a:ext>
              <a:ext uri="{C183D7F6-B498-43B3-948B-1728B52AA6E4}">
                <adec:decorative xmlns:adec="http://schemas.microsoft.com/office/drawing/2017/decorative" val="1"/>
              </a:ext>
            </a:extLst>
          </p:cNvPr>
          <p:cNvSpPr/>
          <p:nvPr/>
        </p:nvSpPr>
        <p:spPr>
          <a:xfrm>
            <a:off x="1141464" y="1164683"/>
            <a:ext cx="9559180" cy="146304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ACC1620-E81F-425B-829E-8DA3280A91C9}"/>
              </a:ext>
            </a:extLst>
          </p:cNvPr>
          <p:cNvSpPr txBox="1"/>
          <p:nvPr/>
        </p:nvSpPr>
        <p:spPr>
          <a:xfrm>
            <a:off x="1129518" y="3756543"/>
            <a:ext cx="1759366" cy="523220"/>
          </a:xfrm>
          <a:prstGeom prst="rect">
            <a:avLst/>
          </a:prstGeom>
          <a:noFill/>
        </p:spPr>
        <p:txBody>
          <a:bodyPr wrap="square" rtlCol="0">
            <a:spAutoFit/>
          </a:bodyPr>
          <a:lstStyle/>
          <a:p>
            <a:pPr algn="ctr"/>
            <a:r>
              <a:rPr lang="en-US" sz="2800" b="1" dirty="0"/>
              <a:t>By Phone</a:t>
            </a:r>
          </a:p>
        </p:txBody>
      </p:sp>
      <p:pic>
        <p:nvPicPr>
          <p:cNvPr id="16" name="Picture 15">
            <a:extLst>
              <a:ext uri="{FF2B5EF4-FFF2-40B4-BE49-F238E27FC236}">
                <a16:creationId xmlns:a16="http://schemas.microsoft.com/office/drawing/2014/main" id="{50BDCF56-BD76-4EF5-8326-7D22727437C8}"/>
              </a:ext>
              <a:ext uri="{C183D7F6-B498-43B3-948B-1728B52AA6E4}">
                <adec:decorative xmlns:adec="http://schemas.microsoft.com/office/drawing/2017/decorative" val="1"/>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756626" y="2882447"/>
            <a:ext cx="517428" cy="992629"/>
          </a:xfrm>
          <a:prstGeom prst="rect">
            <a:avLst/>
          </a:prstGeom>
        </p:spPr>
      </p:pic>
      <p:sp>
        <p:nvSpPr>
          <p:cNvPr id="14" name="TextBox 13">
            <a:extLst>
              <a:ext uri="{FF2B5EF4-FFF2-40B4-BE49-F238E27FC236}">
                <a16:creationId xmlns:a16="http://schemas.microsoft.com/office/drawing/2014/main" id="{1E9BA408-6B1C-434F-B26F-B204F9CBCF4A}"/>
              </a:ext>
            </a:extLst>
          </p:cNvPr>
          <p:cNvSpPr txBox="1"/>
          <p:nvPr/>
        </p:nvSpPr>
        <p:spPr>
          <a:xfrm>
            <a:off x="2867206" y="3089754"/>
            <a:ext cx="7750434" cy="830997"/>
          </a:xfrm>
          <a:prstGeom prst="rect">
            <a:avLst/>
          </a:prstGeom>
          <a:noFill/>
        </p:spPr>
        <p:txBody>
          <a:bodyPr wrap="square">
            <a:spAutoFit/>
          </a:bodyPr>
          <a:lstStyle/>
          <a:p>
            <a:pPr marL="91440" lvl="0" defTabSz="685800">
              <a:spcAft>
                <a:spcPts val="600"/>
              </a:spcAft>
              <a:buClr>
                <a:srgbClr val="00539A"/>
              </a:buClr>
            </a:pPr>
            <a:r>
              <a:rPr lang="en-US" sz="2400" dirty="0">
                <a:solidFill>
                  <a:srgbClr val="00529B"/>
                </a:solidFill>
                <a:latin typeface="Arial" panose="020B0604020202020204" pitchFamily="34" charset="0"/>
                <a:cs typeface="Arial" panose="020B0604020202020204" pitchFamily="34" charset="0"/>
              </a:rPr>
              <a:t>Call 1-800-772-1213; TTY: 1-800-325-0778, </a:t>
            </a:r>
            <a:br>
              <a:rPr lang="en-US" sz="2400" dirty="0">
                <a:solidFill>
                  <a:srgbClr val="00529B"/>
                </a:solidFill>
                <a:latin typeface="Arial" panose="020B0604020202020204" pitchFamily="34" charset="0"/>
                <a:cs typeface="Arial" panose="020B0604020202020204" pitchFamily="34" charset="0"/>
              </a:rPr>
            </a:br>
            <a:r>
              <a:rPr lang="en-US" sz="2400" dirty="0">
                <a:solidFill>
                  <a:srgbClr val="00529B"/>
                </a:solidFill>
                <a:latin typeface="Arial" panose="020B0604020202020204" pitchFamily="34" charset="0"/>
                <a:cs typeface="Arial" panose="020B0604020202020204" pitchFamily="34" charset="0"/>
              </a:rPr>
              <a:t>to make an appointment to file your claim by phone </a:t>
            </a:r>
          </a:p>
        </p:txBody>
      </p:sp>
      <p:sp>
        <p:nvSpPr>
          <p:cNvPr id="6" name="Rectangle: Rounded Corners 5">
            <a:extLst>
              <a:ext uri="{FF2B5EF4-FFF2-40B4-BE49-F238E27FC236}">
                <a16:creationId xmlns:a16="http://schemas.microsoft.com/office/drawing/2014/main" id="{82915866-03EA-45AD-8A5B-B8B19B9CAF8E}"/>
              </a:ext>
              <a:ext uri="{C183D7F6-B498-43B3-948B-1728B52AA6E4}">
                <adec:decorative xmlns:adec="http://schemas.microsoft.com/office/drawing/2017/decorative" val="1"/>
              </a:ext>
            </a:extLst>
          </p:cNvPr>
          <p:cNvSpPr/>
          <p:nvPr/>
        </p:nvSpPr>
        <p:spPr>
          <a:xfrm>
            <a:off x="1102369" y="2809809"/>
            <a:ext cx="9626256" cy="146304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E29E966F-26A8-42F2-B70F-70DA68A899C7}"/>
              </a:ext>
            </a:extLst>
          </p:cNvPr>
          <p:cNvSpPr txBox="1"/>
          <p:nvPr/>
        </p:nvSpPr>
        <p:spPr>
          <a:xfrm>
            <a:off x="1193770" y="5365984"/>
            <a:ext cx="1759366" cy="523220"/>
          </a:xfrm>
          <a:prstGeom prst="rect">
            <a:avLst/>
          </a:prstGeom>
          <a:noFill/>
        </p:spPr>
        <p:txBody>
          <a:bodyPr wrap="square" rtlCol="0">
            <a:spAutoFit/>
          </a:bodyPr>
          <a:lstStyle/>
          <a:p>
            <a:pPr algn="ctr"/>
            <a:r>
              <a:rPr lang="en-US" sz="2800" b="1" dirty="0"/>
              <a:t>In Person</a:t>
            </a:r>
          </a:p>
        </p:txBody>
      </p:sp>
      <p:sp>
        <p:nvSpPr>
          <p:cNvPr id="9" name="TextBox 8">
            <a:extLst>
              <a:ext uri="{FF2B5EF4-FFF2-40B4-BE49-F238E27FC236}">
                <a16:creationId xmlns:a16="http://schemas.microsoft.com/office/drawing/2014/main" id="{FC1918B9-5A15-49ED-953A-1464EC80D943}"/>
              </a:ext>
            </a:extLst>
          </p:cNvPr>
          <p:cNvSpPr txBox="1"/>
          <p:nvPr/>
        </p:nvSpPr>
        <p:spPr>
          <a:xfrm>
            <a:off x="2969095" y="4738789"/>
            <a:ext cx="7664504" cy="830997"/>
          </a:xfrm>
          <a:prstGeom prst="rect">
            <a:avLst/>
          </a:prstGeom>
          <a:noFill/>
        </p:spPr>
        <p:txBody>
          <a:bodyPr wrap="square">
            <a:spAutoFit/>
          </a:bodyPr>
          <a:lstStyle/>
          <a:p>
            <a:pPr lvl="0" defTabSz="685800">
              <a:spcBef>
                <a:spcPts val="600"/>
              </a:spcBef>
              <a:spcAft>
                <a:spcPts val="1200"/>
              </a:spcAft>
              <a:buClr>
                <a:srgbClr val="00539A"/>
              </a:buClr>
            </a:pPr>
            <a:r>
              <a:rPr lang="en-US" sz="2400" dirty="0">
                <a:solidFill>
                  <a:srgbClr val="00529B"/>
                </a:solidFill>
                <a:latin typeface="Arial" panose="020B0604020202020204" pitchFamily="34" charset="0"/>
                <a:cs typeface="Arial" panose="020B0604020202020204" pitchFamily="34" charset="0"/>
              </a:rPr>
              <a:t>Call to schedule an appointment before visiting your local Social Security office</a:t>
            </a:r>
            <a:endParaRPr lang="en-US" sz="2400" strike="sngStrike" dirty="0">
              <a:solidFill>
                <a:srgbClr val="00529B"/>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88D38BEC-097A-4379-9711-094A2AC2ADCD}"/>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262614" y="4345487"/>
            <a:ext cx="1621677" cy="1347333"/>
          </a:xfrm>
          <a:prstGeom prst="rect">
            <a:avLst/>
          </a:prstGeom>
        </p:spPr>
      </p:pic>
      <p:sp>
        <p:nvSpPr>
          <p:cNvPr id="13" name="Rectangle: Rounded Corners 12">
            <a:extLst>
              <a:ext uri="{FF2B5EF4-FFF2-40B4-BE49-F238E27FC236}">
                <a16:creationId xmlns:a16="http://schemas.microsoft.com/office/drawing/2014/main" id="{E80D966A-19E9-4992-9C1D-03666964EF87}"/>
              </a:ext>
              <a:ext uri="{C183D7F6-B498-43B3-948B-1728B52AA6E4}">
                <adec:decorative xmlns:adec="http://schemas.microsoft.com/office/drawing/2017/decorative" val="1"/>
              </a:ext>
            </a:extLst>
          </p:cNvPr>
          <p:cNvSpPr/>
          <p:nvPr/>
        </p:nvSpPr>
        <p:spPr>
          <a:xfrm>
            <a:off x="1147784" y="4468121"/>
            <a:ext cx="9602193" cy="1490472"/>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11CD4805-8497-4B59-A648-7A1917888D5F}"/>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19</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&amp; Other Programs for People with Disabilities</a:t>
            </a:r>
            <a:endParaRPr lang="en-US" dirty="0"/>
          </a:p>
        </p:txBody>
      </p:sp>
      <p:sp>
        <p:nvSpPr>
          <p:cNvPr id="2" name="Date Placeholder 1"/>
          <p:cNvSpPr>
            <a:spLocks noGrp="1"/>
          </p:cNvSpPr>
          <p:nvPr>
            <p:ph type="dt" sz="half" idx="10"/>
          </p:nvPr>
        </p:nvSpPr>
        <p:spPr>
          <a:xfrm>
            <a:off x="838200" y="6492240"/>
            <a:ext cx="2743200" cy="365125"/>
          </a:xfrm>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233726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P spid="8" grpId="0" animBg="1"/>
      <p:bldP spid="17" grpId="0"/>
      <p:bldP spid="14" grpId="0"/>
      <p:bldP spid="6" grpId="0" animBg="1"/>
      <p:bldP spid="26" grpId="0"/>
      <p:bldP spid="9" grpId="0"/>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14400" y="457200"/>
            <a:ext cx="5027023" cy="719643"/>
          </a:xfrm>
        </p:spPr>
        <p:txBody>
          <a:bodyPr/>
          <a:lstStyle/>
          <a:p>
            <a:r>
              <a:rPr lang="en-US" dirty="0"/>
              <a:t>Table of Contents</a:t>
            </a:r>
          </a:p>
        </p:txBody>
      </p:sp>
      <p:sp>
        <p:nvSpPr>
          <p:cNvPr id="9" name="Content Placeholder 2"/>
          <p:cNvSpPr>
            <a:spLocks noGrp="1"/>
          </p:cNvSpPr>
          <p:nvPr>
            <p:ph type="body" sz="quarter" idx="13"/>
          </p:nvPr>
        </p:nvSpPr>
        <p:spPr>
          <a:xfrm>
            <a:off x="914399" y="1863352"/>
            <a:ext cx="10091087" cy="4134604"/>
          </a:xfrm>
          <a:ln>
            <a:noFill/>
          </a:ln>
        </p:spPr>
        <p:txBody>
          <a:bodyPr>
            <a:normAutofit fontScale="92500"/>
          </a:bodyPr>
          <a:lstStyle/>
          <a:p>
            <a:pPr marL="274320" indent="-274320">
              <a:spcBef>
                <a:spcPts val="0"/>
              </a:spcBef>
              <a:tabLst>
                <a:tab pos="1492250" algn="l"/>
              </a:tabLst>
            </a:pPr>
            <a:r>
              <a:rPr lang="en-US" sz="2400" b="1" dirty="0">
                <a:solidFill>
                  <a:srgbClr val="00529B"/>
                </a:solidFill>
              </a:rPr>
              <a:t>Lesson 1: </a:t>
            </a:r>
            <a:r>
              <a:rPr lang="en-US" sz="2400" dirty="0">
                <a:solidFill>
                  <a:srgbClr val="00529B"/>
                </a:solidFill>
              </a:rPr>
              <a:t>Social Security for People with Disabilities..............................4–23</a:t>
            </a:r>
          </a:p>
          <a:p>
            <a:pPr marL="274320" indent="-274320">
              <a:spcBef>
                <a:spcPts val="0"/>
              </a:spcBef>
              <a:tabLst>
                <a:tab pos="1492250" algn="l"/>
              </a:tabLst>
            </a:pPr>
            <a:r>
              <a:rPr lang="en-US" sz="2400" b="1" dirty="0">
                <a:solidFill>
                  <a:srgbClr val="00529B"/>
                </a:solidFill>
              </a:rPr>
              <a:t>Lesson 2: </a:t>
            </a:r>
            <a:r>
              <a:rPr lang="en-US" sz="2400" dirty="0">
                <a:solidFill>
                  <a:srgbClr val="00529B"/>
                </a:solidFill>
              </a:rPr>
              <a:t>Medicare for People with Disabilities.......................................24–32</a:t>
            </a:r>
          </a:p>
          <a:p>
            <a:pPr marL="274320" indent="-274320">
              <a:spcBef>
                <a:spcPts val="0"/>
              </a:spcBef>
              <a:tabLst>
                <a:tab pos="1492250" algn="l"/>
              </a:tabLst>
            </a:pPr>
            <a:r>
              <a:rPr lang="en-US" sz="2400" b="1" dirty="0">
                <a:solidFill>
                  <a:srgbClr val="00529B"/>
                </a:solidFill>
              </a:rPr>
              <a:t>Lesson 3: </a:t>
            </a:r>
            <a:r>
              <a:rPr lang="en-US" sz="2400" dirty="0">
                <a:solidFill>
                  <a:srgbClr val="00529B"/>
                </a:solidFill>
              </a:rPr>
              <a:t>Medicare Plan Choices for People with Disabilities…………..33–39</a:t>
            </a:r>
          </a:p>
          <a:p>
            <a:pPr marL="274320" indent="-274320">
              <a:spcBef>
                <a:spcPts val="0"/>
              </a:spcBef>
              <a:tabLst>
                <a:tab pos="1493838" algn="l"/>
              </a:tabLst>
            </a:pPr>
            <a:r>
              <a:rPr lang="en-US" sz="2400" b="1" dirty="0">
                <a:solidFill>
                  <a:srgbClr val="00529B"/>
                </a:solidFill>
              </a:rPr>
              <a:t>Lesson 4: </a:t>
            </a:r>
            <a:r>
              <a:rPr lang="en-US" sz="2400" dirty="0">
                <a:solidFill>
                  <a:srgbClr val="00529B"/>
                </a:solidFill>
              </a:rPr>
              <a:t>Other Programs for People with Disabilities............................40–42</a:t>
            </a:r>
          </a:p>
          <a:p>
            <a:pPr marL="274320" indent="-274320">
              <a:spcBef>
                <a:spcPts val="0"/>
              </a:spcBef>
              <a:buNone/>
              <a:tabLst>
                <a:tab pos="1492250" algn="l"/>
              </a:tabLst>
            </a:pPr>
            <a:r>
              <a:rPr lang="en-US" sz="2400" b="1" dirty="0">
                <a:solidFill>
                  <a:srgbClr val="00529B"/>
                </a:solidFill>
              </a:rPr>
              <a:t>Appendices</a:t>
            </a:r>
            <a:r>
              <a:rPr lang="en-US" sz="2400" dirty="0">
                <a:solidFill>
                  <a:srgbClr val="00529B"/>
                </a:solidFill>
              </a:rPr>
              <a:t>:</a:t>
            </a:r>
          </a:p>
          <a:p>
            <a:pPr marL="548640" indent="-274320">
              <a:spcBef>
                <a:spcPts val="0"/>
              </a:spcBef>
              <a:tabLst>
                <a:tab pos="1492250" algn="l"/>
              </a:tabLst>
            </a:pPr>
            <a:r>
              <a:rPr lang="en-US" sz="2400" dirty="0">
                <a:solidFill>
                  <a:srgbClr val="00529B"/>
                </a:solidFill>
              </a:rPr>
              <a:t>Medicare &amp; Other Programs for People with Disabilities: Resources.....43–44</a:t>
            </a:r>
          </a:p>
          <a:p>
            <a:pPr marL="548640" indent="-274320">
              <a:spcBef>
                <a:spcPts val="0"/>
              </a:spcBef>
              <a:buNone/>
              <a:tabLst>
                <a:tab pos="1492250" algn="l"/>
              </a:tabLst>
            </a:pPr>
            <a:r>
              <a:rPr lang="en-US" sz="2400" dirty="0">
                <a:solidFill>
                  <a:srgbClr val="00529B"/>
                </a:solidFill>
              </a:rPr>
              <a:t>Social Security Disability Publications...................................................45</a:t>
            </a:r>
          </a:p>
          <a:p>
            <a:pPr marL="548640" indent="-274320">
              <a:spcBef>
                <a:spcPts val="0"/>
              </a:spcBef>
              <a:buNone/>
              <a:tabLst>
                <a:tab pos="1492250" algn="l"/>
              </a:tabLst>
            </a:pPr>
            <a:r>
              <a:rPr lang="en-US" sz="2400" dirty="0">
                <a:solidFill>
                  <a:srgbClr val="00529B"/>
                </a:solidFill>
              </a:rPr>
              <a:t>Acronyms…………………………………………………………………….46</a:t>
            </a:r>
          </a:p>
        </p:txBody>
      </p:sp>
      <p:sp>
        <p:nvSpPr>
          <p:cNvPr id="4" name="Slide Number Placeholder 3">
            <a:extLst>
              <a:ext uri="{FF2B5EF4-FFF2-40B4-BE49-F238E27FC236}">
                <a16:creationId xmlns:a16="http://schemas.microsoft.com/office/drawing/2014/main" id="{3D39B86E-52B6-4AD6-B423-80C483D4C37C}"/>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pPr/>
              <a:t>2</a:t>
            </a:fld>
            <a:endParaRPr lang="en-US" dirty="0"/>
          </a:p>
        </p:txBody>
      </p:sp>
      <p:sp>
        <p:nvSpPr>
          <p:cNvPr id="3" name="Footer Placeholder 2">
            <a:extLst>
              <a:ext uri="{FF2B5EF4-FFF2-40B4-BE49-F238E27FC236}">
                <a16:creationId xmlns:a16="http://schemas.microsoft.com/office/drawing/2014/main" id="{87A1909C-8072-B843-A186-999E32FE69CC}"/>
              </a:ext>
            </a:extLst>
          </p:cNvPr>
          <p:cNvSpPr>
            <a:spLocks noGrp="1"/>
          </p:cNvSpPr>
          <p:nvPr>
            <p:ph type="ftr" sz="quarter" idx="11"/>
          </p:nvPr>
        </p:nvSpPr>
        <p:spPr>
          <a:xfrm>
            <a:off x="4038600" y="6492240"/>
            <a:ext cx="4114800" cy="365125"/>
          </a:xfrm>
        </p:spPr>
        <p:txBody>
          <a:bodyPr/>
          <a:lstStyle/>
          <a:p>
            <a:r>
              <a:rPr lang="en-US" dirty="0"/>
              <a:t>Medicare &amp; Other Programs for People with Disabilities</a:t>
            </a:r>
          </a:p>
        </p:txBody>
      </p:sp>
      <p:sp>
        <p:nvSpPr>
          <p:cNvPr id="2" name="Date Placeholder 1">
            <a:extLst>
              <a:ext uri="{FF2B5EF4-FFF2-40B4-BE49-F238E27FC236}">
                <a16:creationId xmlns:a16="http://schemas.microsoft.com/office/drawing/2014/main" id="{B04D0148-BAB7-A547-9D22-39BCBAEDAD6D}"/>
              </a:ext>
            </a:extLst>
          </p:cNvPr>
          <p:cNvSpPr>
            <a:spLocks noGrp="1"/>
          </p:cNvSpPr>
          <p:nvPr>
            <p:ph type="dt" sz="half" idx="10"/>
          </p:nvPr>
        </p:nvSpPr>
        <p:spPr>
          <a:xfrm>
            <a:off x="838200" y="6492240"/>
            <a:ext cx="2743200" cy="365125"/>
          </a:xfrm>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2163212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Compassionate Allowances (CAL)</a:t>
            </a:r>
          </a:p>
        </p:txBody>
      </p:sp>
      <p:sp>
        <p:nvSpPr>
          <p:cNvPr id="5" name="Content Placeholder 4"/>
          <p:cNvSpPr>
            <a:spLocks noGrp="1"/>
          </p:cNvSpPr>
          <p:nvPr>
            <p:ph sz="quarter" idx="13"/>
          </p:nvPr>
        </p:nvSpPr>
        <p:spPr>
          <a:xfrm>
            <a:off x="914400" y="1371600"/>
            <a:ext cx="10321290" cy="4667250"/>
          </a:xfrm>
        </p:spPr>
        <p:txBody>
          <a:bodyPr>
            <a:normAutofit/>
          </a:bodyPr>
          <a:lstStyle/>
          <a:p>
            <a:pPr lvl="0" defTabSz="685800">
              <a:lnSpc>
                <a:spcPct val="100000"/>
              </a:lnSpc>
            </a:pPr>
            <a:r>
              <a:rPr lang="en-US" sz="2800" dirty="0"/>
              <a:t>A way to expedite processing of SSDI and SSI claims for applicants with severe medical conditions</a:t>
            </a:r>
          </a:p>
          <a:p>
            <a:pPr lvl="0" defTabSz="685800">
              <a:lnSpc>
                <a:spcPct val="100000"/>
              </a:lnSpc>
            </a:pPr>
            <a:r>
              <a:rPr lang="en-US" sz="2800" dirty="0"/>
              <a:t>If your medical condition is on the “Compassionate Allowances (CAL) list,” your SSDI/SSI application is expedited</a:t>
            </a:r>
          </a:p>
        </p:txBody>
      </p:sp>
      <p:sp>
        <p:nvSpPr>
          <p:cNvPr id="7" name="Slide Number Placeholder 6">
            <a:extLst>
              <a:ext uri="{FF2B5EF4-FFF2-40B4-BE49-F238E27FC236}">
                <a16:creationId xmlns:a16="http://schemas.microsoft.com/office/drawing/2014/main" id="{4DEA505C-7FB8-4588-9B82-BD0BFF66BFF6}"/>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20</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&amp; Other Programs for People with Disabilities</a:t>
            </a:r>
            <a:endParaRPr lang="en-US" dirty="0"/>
          </a:p>
        </p:txBody>
      </p:sp>
      <p:sp>
        <p:nvSpPr>
          <p:cNvPr id="2" name="Date Placeholder 1"/>
          <p:cNvSpPr>
            <a:spLocks noGrp="1"/>
          </p:cNvSpPr>
          <p:nvPr>
            <p:ph type="dt" sz="half" idx="10"/>
          </p:nvPr>
        </p:nvSpPr>
        <p:spPr>
          <a:xfrm>
            <a:off x="838200" y="6492240"/>
            <a:ext cx="2743200" cy="365125"/>
          </a:xfrm>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34490697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Disability Decision</a:t>
            </a:r>
          </a:p>
        </p:txBody>
      </p:sp>
      <p:sp>
        <p:nvSpPr>
          <p:cNvPr id="5" name="Content Placeholder 4"/>
          <p:cNvSpPr>
            <a:spLocks noGrp="1"/>
          </p:cNvSpPr>
          <p:nvPr>
            <p:ph sz="quarter" idx="13"/>
          </p:nvPr>
        </p:nvSpPr>
        <p:spPr>
          <a:xfrm>
            <a:off x="914400" y="1371600"/>
            <a:ext cx="9791700" cy="1100138"/>
          </a:xfrm>
        </p:spPr>
        <p:txBody>
          <a:bodyPr/>
          <a:lstStyle/>
          <a:p>
            <a:pPr marL="0" lvl="0" indent="0" defTabSz="685800">
              <a:lnSpc>
                <a:spcPct val="100000"/>
              </a:lnSpc>
              <a:buNone/>
            </a:pPr>
            <a:r>
              <a:rPr lang="en-US" b="1" dirty="0"/>
              <a:t>You’ll get a letter when Social Security makes a decision on your case</a:t>
            </a:r>
          </a:p>
        </p:txBody>
      </p:sp>
      <p:pic>
        <p:nvPicPr>
          <p:cNvPr id="14" name="Picture 13" descr="Green label reading: Approved">
            <a:extLst>
              <a:ext uri="{FF2B5EF4-FFF2-40B4-BE49-F238E27FC236}">
                <a16:creationId xmlns:a16="http://schemas.microsoft.com/office/drawing/2014/main" id="{D96FC85C-AAC1-40AD-9F90-39BD5D48C85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094064" y="2692442"/>
            <a:ext cx="2151627" cy="881693"/>
          </a:xfrm>
          <a:prstGeom prst="rect">
            <a:avLst/>
          </a:prstGeom>
        </p:spPr>
      </p:pic>
      <p:sp>
        <p:nvSpPr>
          <p:cNvPr id="6" name="Rectangle: Rounded Corners 5" descr="Box: &#10;•Benefit amount&#10;•Payment start date&#10;">
            <a:extLst>
              <a:ext uri="{FF2B5EF4-FFF2-40B4-BE49-F238E27FC236}">
                <a16:creationId xmlns:a16="http://schemas.microsoft.com/office/drawing/2014/main" id="{9373C77C-8B7D-4FB2-9FD0-2DC967B71D98}"/>
              </a:ext>
            </a:extLst>
          </p:cNvPr>
          <p:cNvSpPr/>
          <p:nvPr/>
        </p:nvSpPr>
        <p:spPr>
          <a:xfrm>
            <a:off x="2642069" y="2594344"/>
            <a:ext cx="3200400" cy="3305415"/>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548640" bIns="0" rtlCol="0" anchor="ctr"/>
          <a:lstStyle/>
          <a:p>
            <a:pPr marL="274320" lvl="2" indent="-274320" defTabSz="685800">
              <a:lnSpc>
                <a:spcPct val="100000"/>
              </a:lnSpc>
              <a:spcAft>
                <a:spcPts val="1200"/>
              </a:spcAft>
              <a:buSzPct val="100000"/>
              <a:buFont typeface="Wingdings" panose="05000000000000000000" pitchFamily="2" charset="2"/>
              <a:buChar char="§"/>
            </a:pPr>
            <a:endParaRPr lang="en-US" sz="2400" dirty="0">
              <a:solidFill>
                <a:srgbClr val="00529B"/>
              </a:solidFill>
            </a:endParaRPr>
          </a:p>
          <a:p>
            <a:pPr marL="274320" lvl="2" indent="-274320" defTabSz="685800">
              <a:lnSpc>
                <a:spcPct val="100000"/>
              </a:lnSpc>
              <a:spcAft>
                <a:spcPts val="1200"/>
              </a:spcAft>
              <a:buSzPct val="100000"/>
              <a:buFont typeface="Wingdings" panose="05000000000000000000" pitchFamily="2" charset="2"/>
              <a:buChar char="§"/>
            </a:pPr>
            <a:r>
              <a:rPr lang="en-US" sz="2400" dirty="0">
                <a:solidFill>
                  <a:srgbClr val="00529B"/>
                </a:solidFill>
              </a:rPr>
              <a:t>Benefit amount</a:t>
            </a:r>
          </a:p>
          <a:p>
            <a:pPr marL="274320" lvl="2" indent="-274320" defTabSz="685800">
              <a:lnSpc>
                <a:spcPct val="100000"/>
              </a:lnSpc>
              <a:spcAft>
                <a:spcPts val="1200"/>
              </a:spcAft>
              <a:buSzPct val="100000"/>
              <a:buFont typeface="Wingdings" panose="05000000000000000000" pitchFamily="2" charset="2"/>
              <a:buChar char="§"/>
            </a:pPr>
            <a:r>
              <a:rPr lang="en-US" sz="2400" dirty="0">
                <a:solidFill>
                  <a:srgbClr val="00529B"/>
                </a:solidFill>
              </a:rPr>
              <a:t>Payment start date</a:t>
            </a:r>
          </a:p>
          <a:p>
            <a:pPr marL="274320" lvl="2" indent="-274320" defTabSz="685800">
              <a:lnSpc>
                <a:spcPct val="100000"/>
              </a:lnSpc>
              <a:buSzPct val="100000"/>
              <a:buFont typeface="Arial" panose="020B0604020202020204" pitchFamily="34" charset="0"/>
              <a:buChar char="•"/>
            </a:pPr>
            <a:endParaRPr lang="en-US" sz="2400" dirty="0">
              <a:solidFill>
                <a:srgbClr val="00529B"/>
              </a:solidFill>
            </a:endParaRPr>
          </a:p>
          <a:p>
            <a:pPr marL="274320" lvl="2" indent="-274320" defTabSz="685800">
              <a:lnSpc>
                <a:spcPct val="100000"/>
              </a:lnSpc>
              <a:buSzPct val="100000"/>
              <a:buFont typeface="Arial" panose="020B0604020202020204" pitchFamily="34" charset="0"/>
              <a:buChar char="•"/>
            </a:pPr>
            <a:endParaRPr lang="en-US" sz="2400" dirty="0">
              <a:solidFill>
                <a:srgbClr val="00529B"/>
              </a:solidFill>
            </a:endParaRPr>
          </a:p>
          <a:p>
            <a:pPr marL="0" lvl="2" defTabSz="685800">
              <a:lnSpc>
                <a:spcPct val="100000"/>
              </a:lnSpc>
              <a:buSzPct val="100000"/>
            </a:pPr>
            <a:endParaRPr lang="en-US" sz="2400" dirty="0">
              <a:solidFill>
                <a:srgbClr val="00529B"/>
              </a:solidFill>
            </a:endParaRPr>
          </a:p>
        </p:txBody>
      </p:sp>
      <p:pic>
        <p:nvPicPr>
          <p:cNvPr id="16" name="Picture 15" descr="Red label reading: Not approved">
            <a:extLst>
              <a:ext uri="{FF2B5EF4-FFF2-40B4-BE49-F238E27FC236}">
                <a16:creationId xmlns:a16="http://schemas.microsoft.com/office/drawing/2014/main" id="{428D3185-3934-458F-8C08-66633DE0242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rot="21208701">
            <a:off x="6897608" y="2782280"/>
            <a:ext cx="2103120" cy="675913"/>
          </a:xfrm>
          <a:prstGeom prst="rect">
            <a:avLst/>
          </a:prstGeom>
        </p:spPr>
      </p:pic>
      <p:sp>
        <p:nvSpPr>
          <p:cNvPr id="11" name="Rectangle: Rounded Corners 10" descr="Box:&#10;•The reason(s) for denial&#10;•How to appeal if you disagree with the decision&#10;">
            <a:extLst>
              <a:ext uri="{FF2B5EF4-FFF2-40B4-BE49-F238E27FC236}">
                <a16:creationId xmlns:a16="http://schemas.microsoft.com/office/drawing/2014/main" id="{95B4C6A5-B546-4466-A001-AC879B65F50B}"/>
              </a:ext>
            </a:extLst>
          </p:cNvPr>
          <p:cNvSpPr/>
          <p:nvPr/>
        </p:nvSpPr>
        <p:spPr>
          <a:xfrm>
            <a:off x="6376264" y="2594344"/>
            <a:ext cx="3200400" cy="3305415"/>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548640" bIns="0" rtlCol="0" anchor="ctr"/>
          <a:lstStyle/>
          <a:p>
            <a:pPr marL="274320" lvl="2" indent="-274320" defTabSz="685800">
              <a:lnSpc>
                <a:spcPct val="100000"/>
              </a:lnSpc>
              <a:spcAft>
                <a:spcPts val="1200"/>
              </a:spcAft>
              <a:buSzPct val="100000"/>
              <a:buFont typeface="Wingdings" panose="05000000000000000000" pitchFamily="2" charset="2"/>
              <a:buChar char="§"/>
            </a:pPr>
            <a:endParaRPr lang="en-US" sz="2400" dirty="0">
              <a:solidFill>
                <a:srgbClr val="00529B"/>
              </a:solidFill>
            </a:endParaRPr>
          </a:p>
          <a:p>
            <a:pPr marL="274320" lvl="2" indent="-274320" defTabSz="685800">
              <a:lnSpc>
                <a:spcPct val="100000"/>
              </a:lnSpc>
              <a:spcAft>
                <a:spcPts val="1200"/>
              </a:spcAft>
              <a:buSzPct val="100000"/>
              <a:buFont typeface="Wingdings" panose="05000000000000000000" pitchFamily="2" charset="2"/>
              <a:buChar char="§"/>
            </a:pPr>
            <a:r>
              <a:rPr lang="en-US" sz="2400" dirty="0">
                <a:solidFill>
                  <a:srgbClr val="00529B"/>
                </a:solidFill>
              </a:rPr>
              <a:t>The reason(s) for denial</a:t>
            </a:r>
          </a:p>
          <a:p>
            <a:pPr marL="274320" lvl="2" indent="-274320" defTabSz="685800">
              <a:lnSpc>
                <a:spcPct val="100000"/>
              </a:lnSpc>
              <a:spcAft>
                <a:spcPts val="1200"/>
              </a:spcAft>
              <a:buSzPct val="100000"/>
              <a:buFont typeface="Wingdings" panose="05000000000000000000" pitchFamily="2" charset="2"/>
              <a:buChar char="§"/>
            </a:pPr>
            <a:r>
              <a:rPr lang="en-US" sz="2400" dirty="0">
                <a:solidFill>
                  <a:srgbClr val="00529B"/>
                </a:solidFill>
              </a:rPr>
              <a:t>How to appeal if you disagree with the decision</a:t>
            </a:r>
          </a:p>
        </p:txBody>
      </p:sp>
      <p:sp>
        <p:nvSpPr>
          <p:cNvPr id="7" name="Slide Number Placeholder 6">
            <a:extLst>
              <a:ext uri="{FF2B5EF4-FFF2-40B4-BE49-F238E27FC236}">
                <a16:creationId xmlns:a16="http://schemas.microsoft.com/office/drawing/2014/main" id="{FF7BE437-414B-4F45-8FDA-741BCEB4EBDC}"/>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21</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&amp; Other Programs for People with Disabilities</a:t>
            </a:r>
            <a:endParaRPr lang="en-US" dirty="0"/>
          </a:p>
        </p:txBody>
      </p:sp>
      <p:sp>
        <p:nvSpPr>
          <p:cNvPr id="2" name="Date Placeholder 1"/>
          <p:cNvSpPr>
            <a:spLocks noGrp="1"/>
          </p:cNvSpPr>
          <p:nvPr>
            <p:ph type="dt" sz="half" idx="10"/>
          </p:nvPr>
        </p:nvSpPr>
        <p:spPr>
          <a:xfrm>
            <a:off x="838200" y="6492240"/>
            <a:ext cx="2743200" cy="365125"/>
          </a:xfrm>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424700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t>Your “</a:t>
            </a:r>
            <a:r>
              <a:rPr lang="en-US" i="1" dirty="0"/>
              <a:t>my</a:t>
            </a:r>
            <a:r>
              <a:rPr lang="en-US" dirty="0"/>
              <a:t> Social Security” Account</a:t>
            </a:r>
          </a:p>
        </p:txBody>
      </p:sp>
      <p:sp>
        <p:nvSpPr>
          <p:cNvPr id="5" name="Content Placeholder 4"/>
          <p:cNvSpPr>
            <a:spLocks noGrp="1"/>
          </p:cNvSpPr>
          <p:nvPr>
            <p:ph sz="quarter" idx="13"/>
          </p:nvPr>
        </p:nvSpPr>
        <p:spPr>
          <a:xfrm>
            <a:off x="914400" y="1159156"/>
            <a:ext cx="9791700" cy="890669"/>
          </a:xfrm>
        </p:spPr>
        <p:txBody>
          <a:bodyPr>
            <a:normAutofit fontScale="92500" lnSpcReduction="10000"/>
          </a:bodyPr>
          <a:lstStyle/>
          <a:p>
            <a:pPr marL="0" lvl="0" indent="0" defTabSz="685800">
              <a:lnSpc>
                <a:spcPct val="120000"/>
              </a:lnSpc>
              <a:buNone/>
            </a:pPr>
            <a:r>
              <a:rPr lang="en-US" sz="2600" b="1" dirty="0"/>
              <a:t>You can use your account to request a replacement Social Security card if you meet certain requirements.</a:t>
            </a:r>
          </a:p>
        </p:txBody>
      </p:sp>
      <p:sp>
        <p:nvSpPr>
          <p:cNvPr id="11" name="TextBox 10">
            <a:extLst>
              <a:ext uri="{FF2B5EF4-FFF2-40B4-BE49-F238E27FC236}">
                <a16:creationId xmlns:a16="http://schemas.microsoft.com/office/drawing/2014/main" id="{D181D8EF-85FA-47A8-B64A-5DE42B1B8D71}"/>
              </a:ext>
            </a:extLst>
          </p:cNvPr>
          <p:cNvSpPr txBox="1"/>
          <p:nvPr/>
        </p:nvSpPr>
        <p:spPr>
          <a:xfrm>
            <a:off x="914400" y="2207360"/>
            <a:ext cx="4647146" cy="3200876"/>
          </a:xfrm>
          <a:prstGeom prst="rect">
            <a:avLst/>
          </a:prstGeom>
          <a:noFill/>
          <a:ln>
            <a:noFill/>
          </a:ln>
        </p:spPr>
        <p:txBody>
          <a:bodyPr wrap="square" rtlCol="0">
            <a:spAutoFit/>
          </a:bodyPr>
          <a:lstStyle/>
          <a:p>
            <a:pPr lvl="0" defTabSz="685800">
              <a:spcAft>
                <a:spcPts val="1200"/>
              </a:spcAft>
            </a:pPr>
            <a:r>
              <a:rPr lang="en-US" sz="2200" b="1" dirty="0">
                <a:solidFill>
                  <a:srgbClr val="00529B"/>
                </a:solidFill>
                <a:latin typeface="Arial" panose="020B0604020202020204" pitchFamily="34" charset="0"/>
                <a:cs typeface="Arial" panose="020B0604020202020204" pitchFamily="34" charset="0"/>
              </a:rPr>
              <a:t>If you aren’t getting benefits, you can also:</a:t>
            </a:r>
          </a:p>
          <a:p>
            <a:pPr marL="463550" lvl="0" indent="-273050" defTabSz="685800">
              <a:spcAft>
                <a:spcPts val="1200"/>
              </a:spcAft>
              <a:buFont typeface="Wingdings" panose="05000000000000000000" pitchFamily="2" charset="2"/>
              <a:buChar char="§"/>
            </a:pPr>
            <a:r>
              <a:rPr lang="en-US" dirty="0">
                <a:solidFill>
                  <a:srgbClr val="00529B"/>
                </a:solidFill>
                <a:latin typeface="Arial" panose="020B0604020202020204" pitchFamily="34" charset="0"/>
                <a:cs typeface="Arial" panose="020B0604020202020204" pitchFamily="34" charset="0"/>
              </a:rPr>
              <a:t>Get personalized retirement benefit estimates</a:t>
            </a:r>
          </a:p>
          <a:p>
            <a:pPr marL="463550" indent="-273050" defTabSz="685800">
              <a:spcAft>
                <a:spcPts val="1200"/>
              </a:spcAft>
              <a:buFont typeface="Wingdings" panose="05000000000000000000" pitchFamily="2" charset="2"/>
              <a:buChar char="§"/>
            </a:pPr>
            <a:r>
              <a:rPr lang="en-US" dirty="0">
                <a:solidFill>
                  <a:srgbClr val="00529B"/>
                </a:solidFill>
                <a:latin typeface="Arial" panose="020B0604020202020204" pitchFamily="34" charset="0"/>
                <a:cs typeface="Arial" panose="020B0604020202020204" pitchFamily="34" charset="0"/>
              </a:rPr>
              <a:t>Get estimates for spouse’s benefits</a:t>
            </a:r>
          </a:p>
          <a:p>
            <a:pPr marL="463550" lvl="0" indent="-273050" defTabSz="685800">
              <a:spcAft>
                <a:spcPts val="1200"/>
              </a:spcAft>
              <a:buFont typeface="Wingdings" panose="05000000000000000000" pitchFamily="2" charset="2"/>
              <a:buChar char="§"/>
            </a:pPr>
            <a:r>
              <a:rPr lang="en-US" dirty="0">
                <a:solidFill>
                  <a:srgbClr val="00529B"/>
                </a:solidFill>
                <a:latin typeface="Arial" panose="020B0604020202020204" pitchFamily="34" charset="0"/>
                <a:cs typeface="Arial" panose="020B0604020202020204" pitchFamily="34" charset="0"/>
              </a:rPr>
              <a:t>Get proof that you don’t get benefits</a:t>
            </a:r>
          </a:p>
          <a:p>
            <a:pPr marL="463550" lvl="0" indent="-273050" defTabSz="685800">
              <a:spcAft>
                <a:spcPts val="1200"/>
              </a:spcAft>
              <a:buFont typeface="Wingdings" panose="05000000000000000000" pitchFamily="2" charset="2"/>
              <a:buChar char="§"/>
            </a:pPr>
            <a:r>
              <a:rPr lang="en-US" dirty="0">
                <a:solidFill>
                  <a:srgbClr val="00529B"/>
                </a:solidFill>
                <a:latin typeface="Arial" panose="020B0604020202020204" pitchFamily="34" charset="0"/>
                <a:cs typeface="Arial" panose="020B0604020202020204" pitchFamily="34" charset="0"/>
              </a:rPr>
              <a:t>Check your application status</a:t>
            </a:r>
          </a:p>
          <a:p>
            <a:pPr marL="463550" lvl="0" indent="-273050" defTabSz="685800">
              <a:spcAft>
                <a:spcPts val="1200"/>
              </a:spcAft>
              <a:buFont typeface="Wingdings" panose="05000000000000000000" pitchFamily="2" charset="2"/>
              <a:buChar char="§"/>
            </a:pPr>
            <a:r>
              <a:rPr lang="en-US" dirty="0">
                <a:solidFill>
                  <a:srgbClr val="00529B"/>
                </a:solidFill>
                <a:latin typeface="Arial" panose="020B0604020202020204" pitchFamily="34" charset="0"/>
                <a:cs typeface="Arial" panose="020B0604020202020204" pitchFamily="34" charset="0"/>
              </a:rPr>
              <a:t>Get your Social Security Statement</a:t>
            </a:r>
          </a:p>
        </p:txBody>
      </p:sp>
      <p:cxnSp>
        <p:nvCxnSpPr>
          <p:cNvPr id="16" name="Straight Connector 15">
            <a:extLst>
              <a:ext uri="{FF2B5EF4-FFF2-40B4-BE49-F238E27FC236}">
                <a16:creationId xmlns:a16="http://schemas.microsoft.com/office/drawing/2014/main" id="{4C524CA7-D626-4C2A-983E-42CD2E447C56}"/>
              </a:ext>
              <a:ext uri="{C183D7F6-B498-43B3-948B-1728B52AA6E4}">
                <adec:decorative xmlns:adec="http://schemas.microsoft.com/office/drawing/2017/decorative" val="1"/>
              </a:ext>
            </a:extLst>
          </p:cNvPr>
          <p:cNvCxnSpPr>
            <a:cxnSpLocks/>
          </p:cNvCxnSpPr>
          <p:nvPr/>
        </p:nvCxnSpPr>
        <p:spPr>
          <a:xfrm>
            <a:off x="5886290" y="2273360"/>
            <a:ext cx="0" cy="3635827"/>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44E2789-B66C-483C-89FD-E149E14B06F2}"/>
              </a:ext>
            </a:extLst>
          </p:cNvPr>
          <p:cNvSpPr txBox="1"/>
          <p:nvPr/>
        </p:nvSpPr>
        <p:spPr>
          <a:xfrm>
            <a:off x="6360090" y="2207360"/>
            <a:ext cx="4993710" cy="3908762"/>
          </a:xfrm>
          <a:prstGeom prst="rect">
            <a:avLst/>
          </a:prstGeom>
          <a:noFill/>
          <a:ln>
            <a:noFill/>
          </a:ln>
        </p:spPr>
        <p:txBody>
          <a:bodyPr wrap="square" rtlCol="0">
            <a:spAutoFit/>
          </a:bodyPr>
          <a:lstStyle/>
          <a:p>
            <a:pPr defTabSz="685800">
              <a:spcAft>
                <a:spcPts val="1200"/>
              </a:spcAft>
            </a:pPr>
            <a:r>
              <a:rPr lang="en-US" sz="2200" b="1" dirty="0">
                <a:solidFill>
                  <a:srgbClr val="00529B"/>
                </a:solidFill>
                <a:latin typeface="Arial" panose="020B0604020202020204" pitchFamily="34" charset="0"/>
                <a:cs typeface="Arial" panose="020B0604020202020204" pitchFamily="34" charset="0"/>
              </a:rPr>
              <a:t>If you’re getting benefits, you can also:</a:t>
            </a:r>
          </a:p>
          <a:p>
            <a:pPr marL="463550" indent="-273050" defTabSz="685800">
              <a:spcAft>
                <a:spcPts val="1200"/>
              </a:spcAft>
              <a:buFont typeface="Wingdings" panose="05000000000000000000" pitchFamily="2" charset="2"/>
              <a:buChar char="§"/>
            </a:pPr>
            <a:r>
              <a:rPr lang="en-US" dirty="0">
                <a:solidFill>
                  <a:srgbClr val="00529B"/>
                </a:solidFill>
                <a:latin typeface="Arial" panose="020B0604020202020204" pitchFamily="34" charset="0"/>
                <a:cs typeface="Arial" panose="020B0604020202020204" pitchFamily="34" charset="0"/>
              </a:rPr>
              <a:t>Set up or change direct deposit</a:t>
            </a:r>
          </a:p>
          <a:p>
            <a:pPr marL="463550" indent="-273050" defTabSz="685800">
              <a:spcAft>
                <a:spcPts val="1200"/>
              </a:spcAft>
              <a:buFont typeface="Wingdings" panose="05000000000000000000" pitchFamily="2" charset="2"/>
              <a:buChar char="§"/>
            </a:pPr>
            <a:r>
              <a:rPr lang="en-US" dirty="0">
                <a:solidFill>
                  <a:srgbClr val="00529B"/>
                </a:solidFill>
                <a:latin typeface="Arial" panose="020B0604020202020204" pitchFamily="34" charset="0"/>
                <a:cs typeface="Arial" panose="020B0604020202020204" pitchFamily="34" charset="0"/>
              </a:rPr>
              <a:t>Get a Social Security 1099 (SSA-1099) form</a:t>
            </a:r>
          </a:p>
          <a:p>
            <a:pPr marL="463550" indent="-273050" defTabSz="685800">
              <a:spcAft>
                <a:spcPts val="1200"/>
              </a:spcAft>
              <a:buFont typeface="Wingdings" panose="05000000000000000000" pitchFamily="2" charset="2"/>
              <a:buChar char="§"/>
            </a:pPr>
            <a:r>
              <a:rPr lang="en-US" dirty="0">
                <a:solidFill>
                  <a:srgbClr val="00529B"/>
                </a:solidFill>
                <a:latin typeface="Arial" panose="020B0604020202020204" pitchFamily="34" charset="0"/>
                <a:cs typeface="Arial" panose="020B0604020202020204" pitchFamily="34" charset="0"/>
              </a:rPr>
              <a:t>Opt out of mailed notices for those available online</a:t>
            </a:r>
          </a:p>
          <a:p>
            <a:pPr marL="463550" indent="-273050" defTabSz="685800">
              <a:spcAft>
                <a:spcPts val="1200"/>
              </a:spcAft>
              <a:buFont typeface="Wingdings" panose="05000000000000000000" pitchFamily="2" charset="2"/>
              <a:buChar char="§"/>
            </a:pPr>
            <a:r>
              <a:rPr lang="en-US" dirty="0">
                <a:solidFill>
                  <a:srgbClr val="00529B"/>
                </a:solidFill>
                <a:latin typeface="Arial" panose="020B0604020202020204" pitchFamily="34" charset="0"/>
                <a:cs typeface="Arial" panose="020B0604020202020204" pitchFamily="34" charset="0"/>
              </a:rPr>
              <a:t>Print a benefit verification letter</a:t>
            </a:r>
          </a:p>
          <a:p>
            <a:pPr marL="463550" indent="-273050" defTabSz="685800">
              <a:spcAft>
                <a:spcPts val="1200"/>
              </a:spcAft>
              <a:buFont typeface="Wingdings" panose="05000000000000000000" pitchFamily="2" charset="2"/>
              <a:buChar char="§"/>
            </a:pPr>
            <a:r>
              <a:rPr lang="en-US" dirty="0">
                <a:solidFill>
                  <a:srgbClr val="00529B"/>
                </a:solidFill>
                <a:latin typeface="Arial" panose="020B0604020202020204" pitchFamily="34" charset="0"/>
                <a:cs typeface="Arial" panose="020B0604020202020204" pitchFamily="34" charset="0"/>
              </a:rPr>
              <a:t>Change your address </a:t>
            </a:r>
          </a:p>
          <a:p>
            <a:pPr marL="463550" indent="-273050" defTabSz="685800">
              <a:spcAft>
                <a:spcPts val="1200"/>
              </a:spcAft>
              <a:buFont typeface="Wingdings" panose="05000000000000000000" pitchFamily="2" charset="2"/>
              <a:buChar char="§"/>
            </a:pPr>
            <a:r>
              <a:rPr lang="en-US" dirty="0">
                <a:solidFill>
                  <a:srgbClr val="00529B"/>
                </a:solidFill>
                <a:latin typeface="Arial" panose="020B0604020202020204" pitchFamily="34" charset="0"/>
                <a:cs typeface="Arial" panose="020B0604020202020204" pitchFamily="34" charset="0"/>
              </a:rPr>
              <a:t>Access the Representative Payee Portal</a:t>
            </a:r>
          </a:p>
        </p:txBody>
      </p:sp>
      <p:sp>
        <p:nvSpPr>
          <p:cNvPr id="6" name="Slide Number Placeholder 5">
            <a:extLst>
              <a:ext uri="{FF2B5EF4-FFF2-40B4-BE49-F238E27FC236}">
                <a16:creationId xmlns:a16="http://schemas.microsoft.com/office/drawing/2014/main" id="{A5EAF753-855C-4C2D-B7F5-0E27709D6F78}"/>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22</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&amp; Other Programs for People with Disabilities</a:t>
            </a:r>
            <a:endParaRPr lang="en-US" dirty="0"/>
          </a:p>
        </p:txBody>
      </p:sp>
      <p:sp>
        <p:nvSpPr>
          <p:cNvPr id="2" name="Date Placeholder 1"/>
          <p:cNvSpPr>
            <a:spLocks noGrp="1"/>
          </p:cNvSpPr>
          <p:nvPr>
            <p:ph type="dt" sz="half" idx="10"/>
          </p:nvPr>
        </p:nvSpPr>
        <p:spPr>
          <a:xfrm>
            <a:off x="838200" y="6492240"/>
            <a:ext cx="2743200" cy="365125"/>
          </a:xfrm>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189789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par>
                          <p:cTn id="27" fill="hold">
                            <p:stCondLst>
                              <p:cond delay="0"/>
                            </p:stCondLst>
                            <p:childTnLst>
                              <p:par>
                                <p:cTn id="28" presetID="22" presetClass="entr" presetSubtype="1"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up)">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226" y="403762"/>
            <a:ext cx="8441874" cy="719643"/>
          </a:xfrm>
        </p:spPr>
        <p:txBody>
          <a:bodyPr>
            <a:normAutofit/>
          </a:bodyPr>
          <a:lstStyle/>
          <a:p>
            <a:r>
              <a:rPr lang="en-US" sz="3000" dirty="0"/>
              <a:t>Check Your Knowledge: Question 1</a:t>
            </a:r>
          </a:p>
        </p:txBody>
      </p:sp>
      <p:sp>
        <p:nvSpPr>
          <p:cNvPr id="9" name="Content Placeholder 8"/>
          <p:cNvSpPr>
            <a:spLocks noGrp="1"/>
          </p:cNvSpPr>
          <p:nvPr>
            <p:ph type="body" sz="quarter" idx="13"/>
          </p:nvPr>
        </p:nvSpPr>
        <p:spPr>
          <a:xfrm>
            <a:off x="1720645" y="1663760"/>
            <a:ext cx="9983675" cy="3810569"/>
          </a:xfrm>
        </p:spPr>
        <p:txBody>
          <a:bodyPr>
            <a:normAutofit/>
          </a:bodyPr>
          <a:lstStyle/>
          <a:p>
            <a:pPr marL="0" lvl="0" indent="0" defTabSz="685800">
              <a:lnSpc>
                <a:spcPct val="100000"/>
              </a:lnSpc>
              <a:spcBef>
                <a:spcPts val="600"/>
              </a:spcBef>
              <a:buNone/>
            </a:pPr>
            <a:r>
              <a:rPr lang="en-US" sz="2400" b="1" dirty="0"/>
              <a:t>What factor(s) determine the amount of the monthly cash benefit for SSDI?</a:t>
            </a:r>
          </a:p>
          <a:p>
            <a:pPr marL="274320" lvl="0" indent="-274320" defTabSz="685800">
              <a:lnSpc>
                <a:spcPct val="100000"/>
              </a:lnSpc>
              <a:spcBef>
                <a:spcPts val="0"/>
              </a:spcBef>
              <a:buFont typeface="+mj-lt"/>
              <a:buAutoNum type="alphaLcPeriod"/>
            </a:pPr>
            <a:r>
              <a:rPr lang="en-US" sz="2400" dirty="0"/>
              <a:t> None—it’s a fixed amount that’s updated each year by Social Security</a:t>
            </a:r>
          </a:p>
          <a:p>
            <a:pPr marL="274320" lvl="0" indent="-274320" defTabSz="685800">
              <a:lnSpc>
                <a:spcPct val="100000"/>
              </a:lnSpc>
              <a:spcBef>
                <a:spcPts val="0"/>
              </a:spcBef>
              <a:buFont typeface="+mj-lt"/>
              <a:buAutoNum type="alphaLcPeriod"/>
            </a:pPr>
            <a:r>
              <a:rPr lang="en-US" sz="2400" dirty="0"/>
              <a:t> None—it’s a fixed amount that’s updated each year by your state</a:t>
            </a:r>
          </a:p>
          <a:p>
            <a:pPr marL="274320" lvl="0" indent="-274320" defTabSz="685800">
              <a:lnSpc>
                <a:spcPct val="100000"/>
              </a:lnSpc>
              <a:spcBef>
                <a:spcPts val="0"/>
              </a:spcBef>
              <a:buFont typeface="+mj-lt"/>
              <a:buAutoNum type="alphaLcPeriod"/>
            </a:pPr>
            <a:r>
              <a:rPr lang="en-US" sz="2400" dirty="0"/>
              <a:t> Your locality</a:t>
            </a:r>
          </a:p>
          <a:p>
            <a:pPr marL="274320" lvl="0" indent="-274320" defTabSz="685800">
              <a:lnSpc>
                <a:spcPct val="100000"/>
              </a:lnSpc>
              <a:spcBef>
                <a:spcPts val="0"/>
              </a:spcBef>
              <a:buFont typeface="+mj-lt"/>
              <a:buAutoNum type="alphaLcPeriod"/>
            </a:pPr>
            <a:r>
              <a:rPr lang="en-US" sz="2400" dirty="0"/>
              <a:t> Your average lifetime earnings</a:t>
            </a:r>
          </a:p>
        </p:txBody>
      </p:sp>
      <p:sp>
        <p:nvSpPr>
          <p:cNvPr id="6" name="Rounded Rectangle 5" descr="Green box highlighting D as the correct answer"/>
          <p:cNvSpPr/>
          <p:nvPr/>
        </p:nvSpPr>
        <p:spPr>
          <a:xfrm>
            <a:off x="1617775" y="4119462"/>
            <a:ext cx="5764150" cy="457200"/>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5" name="Slide Number Placeholder 4">
            <a:extLst>
              <a:ext uri="{FF2B5EF4-FFF2-40B4-BE49-F238E27FC236}">
                <a16:creationId xmlns:a16="http://schemas.microsoft.com/office/drawing/2014/main" id="{1F98E602-ED45-4E98-9E6A-40D03B1AD477}"/>
              </a:ext>
            </a:extLst>
          </p:cNvPr>
          <p:cNvSpPr>
            <a:spLocks noGrp="1"/>
          </p:cNvSpPr>
          <p:nvPr>
            <p:ph type="sldNum" sz="quarter" idx="12"/>
          </p:nvPr>
        </p:nvSpPr>
        <p:spPr>
          <a:xfrm>
            <a:off x="8610600" y="649224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E79EF6-0C0E-43E6-8FB3-918BC522CC5A}"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5E31AE2E-7ECD-1E45-B025-327FAE160BDD}"/>
              </a:ext>
            </a:extLst>
          </p:cNvPr>
          <p:cNvSpPr>
            <a:spLocks noGrp="1"/>
          </p:cNvSpPr>
          <p:nvPr>
            <p:ph type="ftr" sz="quarter" idx="11"/>
          </p:nvPr>
        </p:nvSpPr>
        <p:spPr>
          <a:xfrm>
            <a:off x="4038600" y="6492240"/>
            <a:ext cx="4114800" cy="365125"/>
          </a:xfrm>
        </p:spPr>
        <p:txBody>
          <a:bodyPr/>
          <a:lstStyle/>
          <a:p>
            <a:r>
              <a:rPr lang="en-US" dirty="0"/>
              <a:t>Medicare &amp; Other Programs for People with Disabilities</a:t>
            </a:r>
          </a:p>
        </p:txBody>
      </p:sp>
      <p:sp>
        <p:nvSpPr>
          <p:cNvPr id="3" name="Date Placeholder 2">
            <a:extLst>
              <a:ext uri="{FF2B5EF4-FFF2-40B4-BE49-F238E27FC236}">
                <a16:creationId xmlns:a16="http://schemas.microsoft.com/office/drawing/2014/main" id="{97F279D8-D622-4C4E-948B-E01B5942446D}"/>
              </a:ext>
            </a:extLst>
          </p:cNvPr>
          <p:cNvSpPr>
            <a:spLocks noGrp="1"/>
          </p:cNvSpPr>
          <p:nvPr>
            <p:ph type="dt" sz="half" idx="10"/>
          </p:nvPr>
        </p:nvSpPr>
        <p:spPr>
          <a:xfrm>
            <a:off x="838200" y="6492240"/>
            <a:ext cx="2743200" cy="365125"/>
          </a:xfrm>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186496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2</a:t>
            </a:r>
          </a:p>
        </p:txBody>
      </p:sp>
      <p:sp>
        <p:nvSpPr>
          <p:cNvPr id="5" name="Text Placeholder 4"/>
          <p:cNvSpPr>
            <a:spLocks noGrp="1"/>
          </p:cNvSpPr>
          <p:nvPr>
            <p:ph type="body" idx="1"/>
          </p:nvPr>
        </p:nvSpPr>
        <p:spPr/>
        <p:txBody>
          <a:bodyPr>
            <a:normAutofit/>
          </a:bodyPr>
          <a:lstStyle/>
          <a:p>
            <a:r>
              <a:rPr lang="en-US" sz="3600" dirty="0"/>
              <a:t>Medicare for People with Disabilities</a:t>
            </a:r>
          </a:p>
        </p:txBody>
      </p:sp>
    </p:spTree>
    <p:custDataLst>
      <p:tags r:id="rId1"/>
    </p:custDataLst>
    <p:extLst>
      <p:ext uri="{BB962C8B-B14F-4D97-AF65-F5344CB8AC3E}">
        <p14:creationId xmlns:p14="http://schemas.microsoft.com/office/powerpoint/2010/main" val="36574896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5E7A2-AE8C-421D-985D-CCED84A66714}"/>
              </a:ext>
            </a:extLst>
          </p:cNvPr>
          <p:cNvSpPr>
            <a:spLocks noGrp="1"/>
          </p:cNvSpPr>
          <p:nvPr>
            <p:ph type="title"/>
          </p:nvPr>
        </p:nvSpPr>
        <p:spPr/>
        <p:txBody>
          <a:bodyPr/>
          <a:lstStyle/>
          <a:p>
            <a:r>
              <a:rPr lang="en-US" dirty="0"/>
              <a:t>Lesson 2 Objectives</a:t>
            </a:r>
          </a:p>
        </p:txBody>
      </p:sp>
      <p:sp>
        <p:nvSpPr>
          <p:cNvPr id="3" name="Content Placeholder 2">
            <a:extLst>
              <a:ext uri="{FF2B5EF4-FFF2-40B4-BE49-F238E27FC236}">
                <a16:creationId xmlns:a16="http://schemas.microsoft.com/office/drawing/2014/main" id="{A66267A8-A158-4869-8672-CF00799B51F4}"/>
              </a:ext>
            </a:extLst>
          </p:cNvPr>
          <p:cNvSpPr>
            <a:spLocks noGrp="1"/>
          </p:cNvSpPr>
          <p:nvPr>
            <p:ph sz="quarter" idx="13"/>
          </p:nvPr>
        </p:nvSpPr>
        <p:spPr>
          <a:xfrm>
            <a:off x="914400" y="1371600"/>
            <a:ext cx="9791700" cy="4667250"/>
          </a:xfrm>
        </p:spPr>
        <p:txBody>
          <a:bodyPr/>
          <a:lstStyle/>
          <a:p>
            <a:pPr marL="0" indent="0">
              <a:buNone/>
            </a:pPr>
            <a:r>
              <a:rPr lang="en-US" b="1" dirty="0"/>
              <a:t>At the end of this lesson, you’ll be able to:</a:t>
            </a:r>
          </a:p>
          <a:p>
            <a:pPr marL="548640" defTabSz="685800"/>
            <a:r>
              <a:rPr lang="en-US" sz="2400" dirty="0"/>
              <a:t>List requirements to qualify for Medicare based on disability</a:t>
            </a:r>
          </a:p>
          <a:p>
            <a:pPr marL="548640" defTabSz="685800"/>
            <a:r>
              <a:rPr lang="en-US" sz="2400" dirty="0"/>
              <a:t>Explain retroactive entitlement to Medicare</a:t>
            </a:r>
          </a:p>
          <a:p>
            <a:pPr indent="0" defTabSz="685800">
              <a:buNone/>
            </a:pPr>
            <a:endParaRPr lang="en-US" dirty="0"/>
          </a:p>
          <a:p>
            <a:pPr marL="0" indent="0">
              <a:buNone/>
            </a:pPr>
            <a:endParaRPr lang="en-US" b="1" dirty="0"/>
          </a:p>
          <a:p>
            <a:endParaRPr lang="en-US" dirty="0"/>
          </a:p>
        </p:txBody>
      </p:sp>
      <p:sp>
        <p:nvSpPr>
          <p:cNvPr id="6" name="Slide Number Placeholder 5">
            <a:extLst>
              <a:ext uri="{FF2B5EF4-FFF2-40B4-BE49-F238E27FC236}">
                <a16:creationId xmlns:a16="http://schemas.microsoft.com/office/drawing/2014/main" id="{4C6E1FC8-21C8-406A-A118-C5E9F7761AC1}"/>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25</a:t>
            </a:fld>
            <a:endParaRPr lang="en-US" dirty="0"/>
          </a:p>
        </p:txBody>
      </p:sp>
      <p:sp>
        <p:nvSpPr>
          <p:cNvPr id="5" name="Footer Placeholder 4">
            <a:extLst>
              <a:ext uri="{FF2B5EF4-FFF2-40B4-BE49-F238E27FC236}">
                <a16:creationId xmlns:a16="http://schemas.microsoft.com/office/drawing/2014/main" id="{E3E120A4-0BCD-496F-AF4E-52A0CDC4D4B3}"/>
              </a:ext>
            </a:extLst>
          </p:cNvPr>
          <p:cNvSpPr>
            <a:spLocks noGrp="1"/>
          </p:cNvSpPr>
          <p:nvPr>
            <p:ph type="ftr" sz="quarter" idx="11"/>
          </p:nvPr>
        </p:nvSpPr>
        <p:spPr>
          <a:xfrm>
            <a:off x="4038600" y="6492240"/>
            <a:ext cx="4114800" cy="365125"/>
          </a:xfrm>
        </p:spPr>
        <p:txBody>
          <a:bodyPr/>
          <a:lstStyle/>
          <a:p>
            <a:r>
              <a:rPr lang="en-US" dirty="0"/>
              <a:t>Medicare &amp; Other Programs for People with Disabilities</a:t>
            </a:r>
          </a:p>
        </p:txBody>
      </p:sp>
      <p:sp>
        <p:nvSpPr>
          <p:cNvPr id="4" name="Date Placeholder 3">
            <a:extLst>
              <a:ext uri="{FF2B5EF4-FFF2-40B4-BE49-F238E27FC236}">
                <a16:creationId xmlns:a16="http://schemas.microsoft.com/office/drawing/2014/main" id="{5F856BAB-7DE6-4AC9-9B18-214ACF7A7FBF}"/>
              </a:ext>
            </a:extLst>
          </p:cNvPr>
          <p:cNvSpPr>
            <a:spLocks noGrp="1"/>
          </p:cNvSpPr>
          <p:nvPr>
            <p:ph type="dt" sz="half" idx="10"/>
          </p:nvPr>
        </p:nvSpPr>
        <p:spPr>
          <a:xfrm>
            <a:off x="838200" y="6492240"/>
            <a:ext cx="2743200" cy="365125"/>
          </a:xfrm>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38991580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p:nvPr>
        </p:nvSpPr>
        <p:spPr/>
        <p:txBody>
          <a:bodyPr/>
          <a:lstStyle/>
          <a:p>
            <a:r>
              <a:rPr lang="en-US" dirty="0"/>
              <a:t>Medicare for People Under 65</a:t>
            </a:r>
          </a:p>
        </p:txBody>
      </p:sp>
      <p:sp>
        <p:nvSpPr>
          <p:cNvPr id="5" name="Content Placeholder 4">
            <a:extLst>
              <a:ext uri="{FF2B5EF4-FFF2-40B4-BE49-F238E27FC236}">
                <a16:creationId xmlns:a16="http://schemas.microsoft.com/office/drawing/2014/main" id="{E5C65317-351A-4B4B-B39D-DEE3CF8DF0A4}"/>
              </a:ext>
            </a:extLst>
          </p:cNvPr>
          <p:cNvSpPr>
            <a:spLocks noGrp="1"/>
          </p:cNvSpPr>
          <p:nvPr>
            <p:ph sz="quarter" idx="13"/>
          </p:nvPr>
        </p:nvSpPr>
        <p:spPr>
          <a:xfrm>
            <a:off x="1371600" y="1371600"/>
            <a:ext cx="9791700" cy="695195"/>
          </a:xfrm>
        </p:spPr>
        <p:txBody>
          <a:bodyPr>
            <a:normAutofit/>
          </a:bodyPr>
          <a:lstStyle/>
          <a:p>
            <a:pPr marL="0" lvl="0" indent="0" defTabSz="685800">
              <a:lnSpc>
                <a:spcPct val="110000"/>
              </a:lnSpc>
              <a:spcBef>
                <a:spcPts val="600"/>
              </a:spcBef>
              <a:buNone/>
            </a:pPr>
            <a:r>
              <a:rPr lang="en-US" sz="2600" b="1" dirty="0"/>
              <a:t>Medicare covers 2 groups of people under 65:</a:t>
            </a:r>
          </a:p>
        </p:txBody>
      </p:sp>
      <p:sp>
        <p:nvSpPr>
          <p:cNvPr id="13" name="Rectangle: Rounded Corners 12" descr="Box 1: People with a disability who have been entitled to Social Security benefits for 24 months&#10;">
            <a:extLst>
              <a:ext uri="{FF2B5EF4-FFF2-40B4-BE49-F238E27FC236}">
                <a16:creationId xmlns:a16="http://schemas.microsoft.com/office/drawing/2014/main" id="{088F95CB-E50F-456A-8A41-611F47504C58}"/>
              </a:ext>
            </a:extLst>
          </p:cNvPr>
          <p:cNvSpPr/>
          <p:nvPr/>
        </p:nvSpPr>
        <p:spPr>
          <a:xfrm>
            <a:off x="2890161" y="2450290"/>
            <a:ext cx="7806762" cy="135109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274320" defTabSz="685800">
              <a:spcAft>
                <a:spcPts val="1200"/>
              </a:spcAft>
            </a:pPr>
            <a:r>
              <a:rPr lang="en-US" sz="2200" dirty="0">
                <a:solidFill>
                  <a:srgbClr val="00529B"/>
                </a:solidFill>
                <a:latin typeface="Arial" panose="020B0604020202020204" pitchFamily="34" charset="0"/>
                <a:cs typeface="Arial" panose="020B0604020202020204" pitchFamily="34" charset="0"/>
              </a:rPr>
              <a:t>People with a disability who have been entitled to Social Security benefits for 24 months</a:t>
            </a:r>
          </a:p>
        </p:txBody>
      </p:sp>
      <p:grpSp>
        <p:nvGrpSpPr>
          <p:cNvPr id="9" name="Group 8">
            <a:extLst>
              <a:ext uri="{FF2B5EF4-FFF2-40B4-BE49-F238E27FC236}">
                <a16:creationId xmlns:a16="http://schemas.microsoft.com/office/drawing/2014/main" id="{C0086FFB-2B04-4FB1-86E1-970F80C2E5B0}"/>
              </a:ext>
              <a:ext uri="{C183D7F6-B498-43B3-948B-1728B52AA6E4}">
                <adec:decorative xmlns:adec="http://schemas.microsoft.com/office/drawing/2017/decorative" val="1"/>
              </a:ext>
            </a:extLst>
          </p:cNvPr>
          <p:cNvGrpSpPr/>
          <p:nvPr/>
        </p:nvGrpSpPr>
        <p:grpSpPr>
          <a:xfrm>
            <a:off x="1354324" y="2274065"/>
            <a:ext cx="1764656" cy="1703540"/>
            <a:chOff x="1354324" y="2274065"/>
            <a:chExt cx="1764656" cy="1703540"/>
          </a:xfrm>
        </p:grpSpPr>
        <p:sp>
          <p:nvSpPr>
            <p:cNvPr id="12" name="Rectangle: Rounded Corners 11" descr="Label box with a disability icon in it">
              <a:extLst>
                <a:ext uri="{FF2B5EF4-FFF2-40B4-BE49-F238E27FC236}">
                  <a16:creationId xmlns:a16="http://schemas.microsoft.com/office/drawing/2014/main" id="{1A76A080-DC05-408C-B8DD-041E7DF18460}"/>
                </a:ext>
              </a:extLst>
            </p:cNvPr>
            <p:cNvSpPr/>
            <p:nvPr/>
          </p:nvSpPr>
          <p:spPr>
            <a:xfrm>
              <a:off x="1354324" y="2274065"/>
              <a:ext cx="1764656" cy="170354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descr="Person in wheelchair">
              <a:extLst>
                <a:ext uri="{FF2B5EF4-FFF2-40B4-BE49-F238E27FC236}">
                  <a16:creationId xmlns:a16="http://schemas.microsoft.com/office/drawing/2014/main" id="{B3FE59AC-A113-42A2-9D93-46F2AC6273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01441" y="2497655"/>
              <a:ext cx="1188720" cy="1188720"/>
            </a:xfrm>
            <a:prstGeom prst="rect">
              <a:avLst/>
            </a:prstGeom>
          </p:spPr>
        </p:pic>
      </p:grpSp>
      <p:sp>
        <p:nvSpPr>
          <p:cNvPr id="17" name="Rectangle: Rounded Corners 16" descr="Box 2: People with End-Stage Renal Disease (ESRD) who have earned at least 6 work credits in a period of 13 calendar quarters ending with the quarter of ESRD onset&#10;">
            <a:extLst>
              <a:ext uri="{FF2B5EF4-FFF2-40B4-BE49-F238E27FC236}">
                <a16:creationId xmlns:a16="http://schemas.microsoft.com/office/drawing/2014/main" id="{078493E9-9916-4A8E-BF00-B356151B2874}"/>
              </a:ext>
            </a:extLst>
          </p:cNvPr>
          <p:cNvSpPr/>
          <p:nvPr/>
        </p:nvSpPr>
        <p:spPr>
          <a:xfrm>
            <a:off x="2952791" y="4414371"/>
            <a:ext cx="7744132" cy="135109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274320" defTabSz="685800">
              <a:spcAft>
                <a:spcPts val="1200"/>
              </a:spcAft>
            </a:pPr>
            <a:r>
              <a:rPr lang="en-US" sz="2200" dirty="0">
                <a:solidFill>
                  <a:srgbClr val="00529B"/>
                </a:solidFill>
                <a:latin typeface="Arial" panose="020B0604020202020204" pitchFamily="34" charset="0"/>
                <a:cs typeface="Arial" panose="020B0604020202020204" pitchFamily="34" charset="0"/>
              </a:rPr>
              <a:t>People with End-Stage Renal Disease (ESRD) who have earned at least 6 work credits in a period of 13 calendar quarters ending with the quarter of ESRD onset</a:t>
            </a:r>
          </a:p>
        </p:txBody>
      </p:sp>
      <p:grpSp>
        <p:nvGrpSpPr>
          <p:cNvPr id="10" name="Group 9">
            <a:extLst>
              <a:ext uri="{FF2B5EF4-FFF2-40B4-BE49-F238E27FC236}">
                <a16:creationId xmlns:a16="http://schemas.microsoft.com/office/drawing/2014/main" id="{23D64276-E893-4C9D-90E5-19B22E8582FF}"/>
              </a:ext>
              <a:ext uri="{C183D7F6-B498-43B3-948B-1728B52AA6E4}">
                <adec:decorative xmlns:adec="http://schemas.microsoft.com/office/drawing/2017/decorative" val="1"/>
              </a:ext>
            </a:extLst>
          </p:cNvPr>
          <p:cNvGrpSpPr/>
          <p:nvPr/>
        </p:nvGrpSpPr>
        <p:grpSpPr>
          <a:xfrm>
            <a:off x="1354324" y="4238146"/>
            <a:ext cx="1764656" cy="1703540"/>
            <a:chOff x="1354324" y="4238146"/>
            <a:chExt cx="1764656" cy="1703540"/>
          </a:xfrm>
        </p:grpSpPr>
        <p:sp>
          <p:nvSpPr>
            <p:cNvPr id="14" name="Rectangle: Rounded Corners 13">
              <a:extLst>
                <a:ext uri="{FF2B5EF4-FFF2-40B4-BE49-F238E27FC236}">
                  <a16:creationId xmlns:a16="http://schemas.microsoft.com/office/drawing/2014/main" id="{A27FF6F5-72B4-47B3-AD7E-A11C9D083801}"/>
                </a:ext>
                <a:ext uri="{C183D7F6-B498-43B3-948B-1728B52AA6E4}">
                  <adec:decorative xmlns:adec="http://schemas.microsoft.com/office/drawing/2017/decorative" val="1"/>
                </a:ext>
              </a:extLst>
            </p:cNvPr>
            <p:cNvSpPr/>
            <p:nvPr/>
          </p:nvSpPr>
          <p:spPr>
            <a:xfrm>
              <a:off x="1354324" y="4238146"/>
              <a:ext cx="1764656" cy="170354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8" name="Picture 17" descr="Kidney Icon">
              <a:extLst>
                <a:ext uri="{FF2B5EF4-FFF2-40B4-BE49-F238E27FC236}">
                  <a16:creationId xmlns:a16="http://schemas.microsoft.com/office/drawing/2014/main" id="{8B603F5A-1954-4C78-8231-9CE15D9F9907}"/>
                </a:ext>
              </a:extLst>
            </p:cNvPr>
            <p:cNvPicPr>
              <a:picLocks noChangeAspect="1"/>
            </p:cNvPicPr>
            <p:nvPr/>
          </p:nvPicPr>
          <p:blipFill rotWithShape="1">
            <a:blip r:embed="rId6">
              <a:clrChange>
                <a:clrFrom>
                  <a:srgbClr val="D8D8D8"/>
                </a:clrFrom>
                <a:clrTo>
                  <a:srgbClr val="D8D8D8">
                    <a:alpha val="0"/>
                  </a:srgbClr>
                </a:clrTo>
              </a:clrChange>
              <a:biLevel thresh="25000"/>
              <a:extLst>
                <a:ext uri="{BEBA8EAE-BF5A-486C-A8C5-ECC9F3942E4B}">
                  <a14:imgProps xmlns:a14="http://schemas.microsoft.com/office/drawing/2010/main">
                    <a14:imgLayer r:embed="rId7">
                      <a14:imgEffect>
                        <a14:brightnessContrast bright="-20000" contrast="20000"/>
                      </a14:imgEffect>
                    </a14:imgLayer>
                  </a14:imgProps>
                </a:ext>
              </a:extLst>
            </a:blip>
            <a:srcRect l="24795" t="13506" r="22229" b="14889"/>
            <a:stretch/>
          </p:blipFill>
          <p:spPr>
            <a:xfrm>
              <a:off x="1764071" y="4413154"/>
              <a:ext cx="954077" cy="1289551"/>
            </a:xfrm>
            <a:prstGeom prst="rect">
              <a:avLst/>
            </a:prstGeom>
            <a:noFill/>
          </p:spPr>
        </p:pic>
      </p:grpSp>
      <p:sp>
        <p:nvSpPr>
          <p:cNvPr id="6" name="Slide Number Placeholder 5">
            <a:extLst>
              <a:ext uri="{FF2B5EF4-FFF2-40B4-BE49-F238E27FC236}">
                <a16:creationId xmlns:a16="http://schemas.microsoft.com/office/drawing/2014/main" id="{D7CB3577-F6D9-4131-8D41-12CF7E2CAA3D}"/>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26</a:t>
            </a:fld>
            <a:endParaRPr lang="en-US" dirty="0"/>
          </a:p>
        </p:txBody>
      </p:sp>
      <p:sp>
        <p:nvSpPr>
          <p:cNvPr id="4" name="Footer Placeholder 3">
            <a:extLst>
              <a:ext uri="{FF2B5EF4-FFF2-40B4-BE49-F238E27FC236}">
                <a16:creationId xmlns:a16="http://schemas.microsoft.com/office/drawing/2014/main" id="{2D7F6FC0-AD57-384B-94B4-E6D99D6D8CB1}"/>
              </a:ext>
            </a:extLst>
          </p:cNvPr>
          <p:cNvSpPr>
            <a:spLocks noGrp="1"/>
          </p:cNvSpPr>
          <p:nvPr>
            <p:ph type="ftr" sz="quarter" idx="11"/>
          </p:nvPr>
        </p:nvSpPr>
        <p:spPr>
          <a:xfrm>
            <a:off x="4038600" y="6492240"/>
            <a:ext cx="4114800" cy="365125"/>
          </a:xfrm>
        </p:spPr>
        <p:txBody>
          <a:bodyPr/>
          <a:lstStyle/>
          <a:p>
            <a:r>
              <a:rPr lang="en-US" dirty="0"/>
              <a:t>Medicare &amp; Other Programs for People with Disabilities</a:t>
            </a:r>
          </a:p>
        </p:txBody>
      </p:sp>
      <p:sp>
        <p:nvSpPr>
          <p:cNvPr id="3" name="Date Placeholder 2">
            <a:extLst>
              <a:ext uri="{FF2B5EF4-FFF2-40B4-BE49-F238E27FC236}">
                <a16:creationId xmlns:a16="http://schemas.microsoft.com/office/drawing/2014/main" id="{FB56857D-FC6E-5D4B-B42E-6C8087DDC92E}"/>
              </a:ext>
            </a:extLst>
          </p:cNvPr>
          <p:cNvSpPr>
            <a:spLocks noGrp="1"/>
          </p:cNvSpPr>
          <p:nvPr>
            <p:ph type="dt" sz="half" idx="10"/>
          </p:nvPr>
        </p:nvSpPr>
        <p:spPr>
          <a:xfrm>
            <a:off x="838200" y="6492240"/>
            <a:ext cx="2743200" cy="365125"/>
          </a:xfrm>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30528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655B99-4772-40AF-B813-7017672A3E8D}"/>
              </a:ext>
            </a:extLst>
          </p:cNvPr>
          <p:cNvSpPr>
            <a:spLocks noGrp="1"/>
          </p:cNvSpPr>
          <p:nvPr>
            <p:ph type="title"/>
          </p:nvPr>
        </p:nvSpPr>
        <p:spPr/>
        <p:txBody>
          <a:bodyPr/>
          <a:lstStyle/>
          <a:p>
            <a:r>
              <a:rPr lang="en-US" dirty="0"/>
              <a:t>Qualifying for Medicare Based on Disability</a:t>
            </a:r>
          </a:p>
        </p:txBody>
      </p:sp>
      <p:sp>
        <p:nvSpPr>
          <p:cNvPr id="5" name="Content Placeholder 4">
            <a:extLst>
              <a:ext uri="{FF2B5EF4-FFF2-40B4-BE49-F238E27FC236}">
                <a16:creationId xmlns:a16="http://schemas.microsoft.com/office/drawing/2014/main" id="{674B81E9-A10D-4297-9045-CD38F639A6FF}"/>
              </a:ext>
            </a:extLst>
          </p:cNvPr>
          <p:cNvSpPr>
            <a:spLocks noGrp="1"/>
          </p:cNvSpPr>
          <p:nvPr>
            <p:ph sz="quarter" idx="13"/>
          </p:nvPr>
        </p:nvSpPr>
        <p:spPr>
          <a:xfrm>
            <a:off x="1561733" y="1119706"/>
            <a:ext cx="9791700" cy="1268888"/>
          </a:xfrm>
        </p:spPr>
        <p:txBody>
          <a:bodyPr/>
          <a:lstStyle/>
          <a:p>
            <a:pPr marL="0" lvl="0" indent="0" defTabSz="685800">
              <a:buNone/>
            </a:pPr>
            <a:r>
              <a:rPr lang="en-US" b="1" dirty="0"/>
              <a:t>You get Medicare in the 30</a:t>
            </a:r>
            <a:r>
              <a:rPr lang="en-US" b="1" baseline="30000" dirty="0"/>
              <a:t>th</a:t>
            </a:r>
            <a:r>
              <a:rPr lang="en-US" b="1" dirty="0"/>
              <a:t> month after you become disabled, but there are 2 exceptions:</a:t>
            </a:r>
          </a:p>
        </p:txBody>
      </p:sp>
      <p:sp>
        <p:nvSpPr>
          <p:cNvPr id="11" name="Rectangle: Rounded Corners 10" descr="Box 1: Waiting period doesn’t apply to people who get childhood disability benefits, or to some people who were previously entitled to disability benefits&#10;&#10;">
            <a:extLst>
              <a:ext uri="{FF2B5EF4-FFF2-40B4-BE49-F238E27FC236}">
                <a16:creationId xmlns:a16="http://schemas.microsoft.com/office/drawing/2014/main" id="{487B9721-2073-42E2-9526-2A59C2017396}"/>
              </a:ext>
            </a:extLst>
          </p:cNvPr>
          <p:cNvSpPr/>
          <p:nvPr/>
        </p:nvSpPr>
        <p:spPr>
          <a:xfrm>
            <a:off x="2962154" y="2636880"/>
            <a:ext cx="7961459" cy="1316813"/>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a:spcAft>
                <a:spcPts val="1200"/>
              </a:spcAft>
            </a:pPr>
            <a:r>
              <a:rPr lang="en-US" sz="2400" dirty="0">
                <a:solidFill>
                  <a:srgbClr val="00529B"/>
                </a:solidFill>
                <a:latin typeface="Arial" panose="020B0604020202020204" pitchFamily="34" charset="0"/>
                <a:cs typeface="Arial" panose="020B0604020202020204" pitchFamily="34" charset="0"/>
              </a:rPr>
              <a:t>Waiting period doesn’t apply to people who get childhood disability benefits, or to some people who were previously entitled to disability benefits</a:t>
            </a:r>
            <a:endParaRPr lang="en-US" sz="1600" dirty="0"/>
          </a:p>
        </p:txBody>
      </p:sp>
      <p:grpSp>
        <p:nvGrpSpPr>
          <p:cNvPr id="20" name="Group 19">
            <a:extLst>
              <a:ext uri="{FF2B5EF4-FFF2-40B4-BE49-F238E27FC236}">
                <a16:creationId xmlns:a16="http://schemas.microsoft.com/office/drawing/2014/main" id="{1A83399D-E49B-4928-860D-31FEEFA1D5B6}"/>
              </a:ext>
              <a:ext uri="{C183D7F6-B498-43B3-948B-1728B52AA6E4}">
                <adec:decorative xmlns:adec="http://schemas.microsoft.com/office/drawing/2017/decorative" val="1"/>
              </a:ext>
            </a:extLst>
          </p:cNvPr>
          <p:cNvGrpSpPr/>
          <p:nvPr/>
        </p:nvGrpSpPr>
        <p:grpSpPr>
          <a:xfrm>
            <a:off x="1416340" y="2419605"/>
            <a:ext cx="1754372" cy="1737732"/>
            <a:chOff x="1416340" y="2419605"/>
            <a:chExt cx="1754372" cy="1737732"/>
          </a:xfrm>
        </p:grpSpPr>
        <p:grpSp>
          <p:nvGrpSpPr>
            <p:cNvPr id="10" name="Group 9">
              <a:extLst>
                <a:ext uri="{FF2B5EF4-FFF2-40B4-BE49-F238E27FC236}">
                  <a16:creationId xmlns:a16="http://schemas.microsoft.com/office/drawing/2014/main" id="{C783BD82-7A9B-4C9D-B446-47340725A7DB}"/>
                </a:ext>
              </a:extLst>
            </p:cNvPr>
            <p:cNvGrpSpPr/>
            <p:nvPr/>
          </p:nvGrpSpPr>
          <p:grpSpPr>
            <a:xfrm>
              <a:off x="1416340" y="2424230"/>
              <a:ext cx="1754372" cy="1733107"/>
              <a:chOff x="159488" y="2966484"/>
              <a:chExt cx="1754372" cy="1733107"/>
            </a:xfrm>
          </p:grpSpPr>
          <p:sp>
            <p:nvSpPr>
              <p:cNvPr id="8" name="Rectangle: Rounded Corners 7">
                <a:extLst>
                  <a:ext uri="{FF2B5EF4-FFF2-40B4-BE49-F238E27FC236}">
                    <a16:creationId xmlns:a16="http://schemas.microsoft.com/office/drawing/2014/main" id="{4E0F4FFF-CEF4-4BD3-865C-32BA064FB137}"/>
                  </a:ext>
                </a:extLst>
              </p:cNvPr>
              <p:cNvSpPr/>
              <p:nvPr/>
            </p:nvSpPr>
            <p:spPr>
              <a:xfrm>
                <a:off x="159488" y="2966484"/>
                <a:ext cx="1754372" cy="1733107"/>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1F2F145-2309-43EE-8932-C9CCDA6A2685}"/>
                  </a:ext>
                </a:extLst>
              </p:cNvPr>
              <p:cNvSpPr/>
              <p:nvPr/>
            </p:nvSpPr>
            <p:spPr>
              <a:xfrm>
                <a:off x="304881" y="4070939"/>
                <a:ext cx="1468544" cy="523220"/>
              </a:xfrm>
              <a:prstGeom prst="rect">
                <a:avLst/>
              </a:prstGeom>
              <a:noFill/>
            </p:spPr>
            <p:txBody>
              <a:bodyPr wrap="none" lIns="91440" tIns="45720" rIns="91440" bIns="45720">
                <a:spAutoFit/>
              </a:bodyPr>
              <a:lstStyle/>
              <a:p>
                <a:pPr algn="ctr"/>
                <a:r>
                  <a:rPr lang="en-US" sz="2800" b="1" cap="none" spc="0" dirty="0">
                    <a:ln w="0"/>
                    <a:solidFill>
                      <a:schemeClr val="bg1"/>
                    </a:solidFill>
                    <a:effectLst>
                      <a:outerShdw blurRad="38100" dist="19050" dir="2700000" algn="tl" rotWithShape="0">
                        <a:schemeClr val="dk1">
                          <a:alpha val="40000"/>
                        </a:schemeClr>
                      </a:outerShdw>
                    </a:effectLst>
                  </a:rPr>
                  <a:t>5-month</a:t>
                </a:r>
              </a:p>
            </p:txBody>
          </p:sp>
        </p:grpSp>
        <p:pic>
          <p:nvPicPr>
            <p:cNvPr id="21" name="Picture 20">
              <a:extLst>
                <a:ext uri="{FF2B5EF4-FFF2-40B4-BE49-F238E27FC236}">
                  <a16:creationId xmlns:a16="http://schemas.microsoft.com/office/drawing/2014/main" id="{D55AE184-283F-4585-846D-A77C37101939}"/>
                </a:ext>
                <a:ext uri="{C183D7F6-B498-43B3-948B-1728B52AA6E4}">
                  <adec:decorative xmlns:adec="http://schemas.microsoft.com/office/drawing/2017/decorative" val="1"/>
                </a:ext>
              </a:extLst>
            </p:cNvPr>
            <p:cNvPicPr>
              <a:picLocks noChangeAspect="1"/>
            </p:cNvPicPr>
            <p:nvPr/>
          </p:nvPicPr>
          <p:blipFill>
            <a:blip r:embed="rId4">
              <a:clrChange>
                <a:clrFrom>
                  <a:srgbClr val="FFFFFF"/>
                </a:clrFrom>
                <a:clrTo>
                  <a:srgbClr val="FFFFFF">
                    <a:alpha val="0"/>
                  </a:srgbClr>
                </a:clrTo>
              </a:clrChange>
              <a:biLevel thresh="75000"/>
              <a:extLst>
                <a:ext uri="{BEBA8EAE-BF5A-486C-A8C5-ECC9F3942E4B}">
                  <a14:imgProps xmlns:a14="http://schemas.microsoft.com/office/drawing/2010/main">
                    <a14:imgLayer r:embed="rId5">
                      <a14:imgEffect>
                        <a14:brightnessContrast bright="70000" contrast="86000"/>
                      </a14:imgEffect>
                    </a14:imgLayer>
                  </a14:imgProps>
                </a:ext>
              </a:extLst>
            </a:blip>
            <a:stretch>
              <a:fillRect/>
            </a:stretch>
          </p:blipFill>
          <p:spPr>
            <a:xfrm>
              <a:off x="1577119" y="2419605"/>
              <a:ext cx="1432813" cy="1432813"/>
            </a:xfrm>
            <a:prstGeom prst="rect">
              <a:avLst/>
            </a:prstGeom>
          </p:spPr>
        </p:pic>
      </p:grpSp>
      <p:sp>
        <p:nvSpPr>
          <p:cNvPr id="17" name="Rectangle: Rounded Corners 16" descr="Box 2: Medicare waiting period doesn’t apply to people disabled by ALS (Amyotrophic lateral sclerosis, also known as Lou Gehrig’s disease)&#10;&#10;">
            <a:extLst>
              <a:ext uri="{FF2B5EF4-FFF2-40B4-BE49-F238E27FC236}">
                <a16:creationId xmlns:a16="http://schemas.microsoft.com/office/drawing/2014/main" id="{F190CC7D-A389-4F87-8490-BBE5C16AA51E}"/>
              </a:ext>
            </a:extLst>
          </p:cNvPr>
          <p:cNvSpPr/>
          <p:nvPr/>
        </p:nvSpPr>
        <p:spPr>
          <a:xfrm>
            <a:off x="2962154" y="4625022"/>
            <a:ext cx="7961459" cy="1316813"/>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lvl="1" defTabSz="685800">
              <a:spcAft>
                <a:spcPts val="1200"/>
              </a:spcAft>
            </a:pPr>
            <a:r>
              <a:rPr lang="en-US" sz="2400" dirty="0">
                <a:solidFill>
                  <a:srgbClr val="00529B"/>
                </a:solidFill>
                <a:latin typeface="Arial" panose="020B0604020202020204" pitchFamily="34" charset="0"/>
                <a:cs typeface="Arial" panose="020B0604020202020204" pitchFamily="34" charset="0"/>
              </a:rPr>
              <a:t>Medicare waiting period doesn’t apply to people disabled by ALS (Amyotrophic lateral sclerosis, also known as Lou Gehrig’s disease)</a:t>
            </a:r>
          </a:p>
        </p:txBody>
      </p:sp>
      <p:grpSp>
        <p:nvGrpSpPr>
          <p:cNvPr id="22" name="Group 21">
            <a:extLst>
              <a:ext uri="{FF2B5EF4-FFF2-40B4-BE49-F238E27FC236}">
                <a16:creationId xmlns:a16="http://schemas.microsoft.com/office/drawing/2014/main" id="{B91E2503-D4E6-435D-8B57-BB4AE7E6134C}"/>
              </a:ext>
              <a:ext uri="{C183D7F6-B498-43B3-948B-1728B52AA6E4}">
                <adec:decorative xmlns:adec="http://schemas.microsoft.com/office/drawing/2017/decorative" val="1"/>
              </a:ext>
            </a:extLst>
          </p:cNvPr>
          <p:cNvGrpSpPr/>
          <p:nvPr/>
        </p:nvGrpSpPr>
        <p:grpSpPr>
          <a:xfrm>
            <a:off x="1416340" y="4341741"/>
            <a:ext cx="1754372" cy="1786532"/>
            <a:chOff x="1416340" y="4341741"/>
            <a:chExt cx="1754372" cy="1786532"/>
          </a:xfrm>
        </p:grpSpPr>
        <p:grpSp>
          <p:nvGrpSpPr>
            <p:cNvPr id="12" name="Group 11">
              <a:extLst>
                <a:ext uri="{FF2B5EF4-FFF2-40B4-BE49-F238E27FC236}">
                  <a16:creationId xmlns:a16="http://schemas.microsoft.com/office/drawing/2014/main" id="{98421222-F64E-4DF6-8499-6CE299D40C6E}"/>
                </a:ext>
              </a:extLst>
            </p:cNvPr>
            <p:cNvGrpSpPr/>
            <p:nvPr/>
          </p:nvGrpSpPr>
          <p:grpSpPr>
            <a:xfrm>
              <a:off x="1416340" y="4395166"/>
              <a:ext cx="1754372" cy="1733107"/>
              <a:chOff x="159488" y="2966484"/>
              <a:chExt cx="1754372" cy="1733107"/>
            </a:xfrm>
          </p:grpSpPr>
          <p:sp>
            <p:nvSpPr>
              <p:cNvPr id="13" name="Rectangle: Rounded Corners 12">
                <a:extLst>
                  <a:ext uri="{FF2B5EF4-FFF2-40B4-BE49-F238E27FC236}">
                    <a16:creationId xmlns:a16="http://schemas.microsoft.com/office/drawing/2014/main" id="{F9BC1E03-7295-40F7-B089-443D485174FF}"/>
                  </a:ext>
                </a:extLst>
              </p:cNvPr>
              <p:cNvSpPr/>
              <p:nvPr/>
            </p:nvSpPr>
            <p:spPr>
              <a:xfrm>
                <a:off x="159488" y="2966484"/>
                <a:ext cx="1754372" cy="1733107"/>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9F5258D-173D-4161-A3F7-5926BF42A789}"/>
                  </a:ext>
                </a:extLst>
              </p:cNvPr>
              <p:cNvSpPr/>
              <p:nvPr/>
            </p:nvSpPr>
            <p:spPr>
              <a:xfrm>
                <a:off x="213510" y="4070939"/>
                <a:ext cx="1651286" cy="523220"/>
              </a:xfrm>
              <a:prstGeom prst="rect">
                <a:avLst/>
              </a:prstGeom>
              <a:noFill/>
            </p:spPr>
            <p:txBody>
              <a:bodyPr wrap="none" lIns="91440" tIns="45720" rIns="91440" bIns="45720">
                <a:spAutoFit/>
              </a:bodyPr>
              <a:lstStyle/>
              <a:p>
                <a:pPr algn="ctr"/>
                <a:r>
                  <a:rPr lang="en-US" sz="2800" b="1" dirty="0">
                    <a:ln w="0"/>
                    <a:solidFill>
                      <a:schemeClr val="bg1"/>
                    </a:solidFill>
                    <a:effectLst>
                      <a:outerShdw blurRad="38100" dist="19050" dir="2700000" algn="tl" rotWithShape="0">
                        <a:schemeClr val="dk1">
                          <a:alpha val="40000"/>
                        </a:schemeClr>
                      </a:outerShdw>
                    </a:effectLst>
                  </a:rPr>
                  <a:t>24</a:t>
                </a:r>
                <a:r>
                  <a:rPr lang="en-US" sz="2800" b="1" cap="none" spc="0" dirty="0">
                    <a:ln w="0"/>
                    <a:solidFill>
                      <a:schemeClr val="bg1"/>
                    </a:solidFill>
                    <a:effectLst>
                      <a:outerShdw blurRad="38100" dist="19050" dir="2700000" algn="tl" rotWithShape="0">
                        <a:schemeClr val="dk1">
                          <a:alpha val="40000"/>
                        </a:schemeClr>
                      </a:outerShdw>
                    </a:effectLst>
                  </a:rPr>
                  <a:t>-month</a:t>
                </a:r>
              </a:p>
            </p:txBody>
          </p:sp>
        </p:grpSp>
        <p:pic>
          <p:nvPicPr>
            <p:cNvPr id="19" name="Picture 18" descr="Hour glass icon">
              <a:extLst>
                <a:ext uri="{FF2B5EF4-FFF2-40B4-BE49-F238E27FC236}">
                  <a16:creationId xmlns:a16="http://schemas.microsoft.com/office/drawing/2014/main" id="{65710308-E1F2-4FF8-BFC4-536354CA0CDF}"/>
                </a:ext>
              </a:extLst>
            </p:cNvPr>
            <p:cNvPicPr>
              <a:picLocks noChangeAspect="1"/>
            </p:cNvPicPr>
            <p:nvPr/>
          </p:nvPicPr>
          <p:blipFill>
            <a:blip r:embed="rId4">
              <a:clrChange>
                <a:clrFrom>
                  <a:srgbClr val="FFFFFF"/>
                </a:clrFrom>
                <a:clrTo>
                  <a:srgbClr val="FFFFFF">
                    <a:alpha val="0"/>
                  </a:srgbClr>
                </a:clrTo>
              </a:clrChange>
              <a:biLevel thresh="75000"/>
              <a:extLst>
                <a:ext uri="{BEBA8EAE-BF5A-486C-A8C5-ECC9F3942E4B}">
                  <a14:imgProps xmlns:a14="http://schemas.microsoft.com/office/drawing/2010/main">
                    <a14:imgLayer r:embed="rId5">
                      <a14:imgEffect>
                        <a14:brightnessContrast bright="70000" contrast="86000"/>
                      </a14:imgEffect>
                    </a14:imgLayer>
                  </a14:imgProps>
                </a:ext>
              </a:extLst>
            </a:blip>
            <a:stretch>
              <a:fillRect/>
            </a:stretch>
          </p:blipFill>
          <p:spPr>
            <a:xfrm>
              <a:off x="1597464" y="4341741"/>
              <a:ext cx="1432813" cy="1432813"/>
            </a:xfrm>
            <a:prstGeom prst="rect">
              <a:avLst/>
            </a:prstGeom>
          </p:spPr>
        </p:pic>
      </p:grpSp>
      <p:sp>
        <p:nvSpPr>
          <p:cNvPr id="6" name="Slide Number Placeholder 5">
            <a:extLst>
              <a:ext uri="{FF2B5EF4-FFF2-40B4-BE49-F238E27FC236}">
                <a16:creationId xmlns:a16="http://schemas.microsoft.com/office/drawing/2014/main" id="{4537E21C-98E0-4450-9982-A9BB371F11B6}"/>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27</a:t>
            </a:fld>
            <a:endParaRPr lang="en-US" dirty="0"/>
          </a:p>
        </p:txBody>
      </p:sp>
      <p:sp>
        <p:nvSpPr>
          <p:cNvPr id="3" name="Footer Placeholder 2">
            <a:extLst>
              <a:ext uri="{FF2B5EF4-FFF2-40B4-BE49-F238E27FC236}">
                <a16:creationId xmlns:a16="http://schemas.microsoft.com/office/drawing/2014/main" id="{72938FBE-29E2-4325-952E-A86917130FD6}"/>
              </a:ext>
            </a:extLst>
          </p:cNvPr>
          <p:cNvSpPr>
            <a:spLocks noGrp="1"/>
          </p:cNvSpPr>
          <p:nvPr>
            <p:ph type="ftr" sz="quarter" idx="11"/>
          </p:nvPr>
        </p:nvSpPr>
        <p:spPr>
          <a:xfrm>
            <a:off x="4038600" y="6492240"/>
            <a:ext cx="4114800" cy="365125"/>
          </a:xfrm>
        </p:spPr>
        <p:txBody>
          <a:bodyPr/>
          <a:lstStyle/>
          <a:p>
            <a:r>
              <a:rPr lang="en-US" dirty="0"/>
              <a:t>Medicare &amp; Other Programs for People with Disabilities</a:t>
            </a:r>
          </a:p>
        </p:txBody>
      </p:sp>
      <p:sp>
        <p:nvSpPr>
          <p:cNvPr id="2" name="Date Placeholder 1">
            <a:extLst>
              <a:ext uri="{FF2B5EF4-FFF2-40B4-BE49-F238E27FC236}">
                <a16:creationId xmlns:a16="http://schemas.microsoft.com/office/drawing/2014/main" id="{EA5936D2-5BED-43FD-9DC9-CC3E80D61FE7}"/>
              </a:ext>
            </a:extLst>
          </p:cNvPr>
          <p:cNvSpPr>
            <a:spLocks noGrp="1"/>
          </p:cNvSpPr>
          <p:nvPr>
            <p:ph type="dt" sz="half" idx="10"/>
          </p:nvPr>
        </p:nvSpPr>
        <p:spPr>
          <a:xfrm>
            <a:off x="838200" y="6492240"/>
            <a:ext cx="2743200" cy="365125"/>
          </a:xfrm>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136552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t>24-Month Waiting Period for Medicare</a:t>
            </a:r>
          </a:p>
        </p:txBody>
      </p:sp>
      <p:sp>
        <p:nvSpPr>
          <p:cNvPr id="5" name="Content Placeholder 4"/>
          <p:cNvSpPr>
            <a:spLocks noGrp="1"/>
          </p:cNvSpPr>
          <p:nvPr>
            <p:ph sz="quarter" idx="13"/>
          </p:nvPr>
        </p:nvSpPr>
        <p:spPr>
          <a:xfrm>
            <a:off x="914400" y="1371600"/>
            <a:ext cx="10108504" cy="4846320"/>
          </a:xfrm>
        </p:spPr>
        <p:txBody>
          <a:bodyPr>
            <a:normAutofit/>
          </a:bodyPr>
          <a:lstStyle/>
          <a:p>
            <a:pPr marL="0" lvl="0" defTabSz="685800">
              <a:lnSpc>
                <a:spcPct val="100000"/>
              </a:lnSpc>
            </a:pPr>
            <a:r>
              <a:rPr lang="en-US" dirty="0"/>
              <a:t>You may qualify for Medicare based on a disability</a:t>
            </a:r>
          </a:p>
          <a:p>
            <a:pPr lvl="1" defTabSz="685800">
              <a:lnSpc>
                <a:spcPct val="100000"/>
              </a:lnSpc>
              <a:spcAft>
                <a:spcPts val="1200"/>
              </a:spcAft>
            </a:pPr>
            <a:r>
              <a:rPr lang="en-US" dirty="0"/>
              <a:t>You must be entitled to Social Security Disability Insurance (SSDI) benefits for 24 months</a:t>
            </a:r>
          </a:p>
          <a:p>
            <a:pPr lvl="1" defTabSz="685800">
              <a:lnSpc>
                <a:spcPct val="100000"/>
              </a:lnSpc>
              <a:spcAft>
                <a:spcPts val="1200"/>
              </a:spcAft>
            </a:pPr>
            <a:r>
              <a:rPr lang="en-US" dirty="0"/>
              <a:t>On the 25</a:t>
            </a:r>
            <a:r>
              <a:rPr lang="en-US" baseline="30000" dirty="0"/>
              <a:t>th</a:t>
            </a:r>
            <a:r>
              <a:rPr lang="en-US" dirty="0"/>
              <a:t> month, you’re automatically enrolled in Medicare Part A (Hospital Insurance) and Part B (Medical Insurance)</a:t>
            </a:r>
          </a:p>
          <a:p>
            <a:pPr lvl="0" defTabSz="685800">
              <a:lnSpc>
                <a:spcPct val="100000"/>
              </a:lnSpc>
            </a:pPr>
            <a:r>
              <a:rPr lang="en-US" dirty="0"/>
              <a:t>If you’re getting SSDI, you can get other health care coverage during your 24-month waiting period </a:t>
            </a:r>
          </a:p>
          <a:p>
            <a:pPr lvl="0" defTabSz="685800">
              <a:lnSpc>
                <a:spcPct val="100000"/>
              </a:lnSpc>
            </a:pPr>
            <a:r>
              <a:rPr lang="en-US" dirty="0"/>
              <a:t>You may qualify for Medicaid or a Marketplace plan with premium tax credit and cost-sharing reductions that lower your out-of-pocket costs</a:t>
            </a:r>
          </a:p>
        </p:txBody>
      </p:sp>
      <p:sp>
        <p:nvSpPr>
          <p:cNvPr id="6" name="Slide Number Placeholder 5">
            <a:extLst>
              <a:ext uri="{FF2B5EF4-FFF2-40B4-BE49-F238E27FC236}">
                <a16:creationId xmlns:a16="http://schemas.microsoft.com/office/drawing/2014/main" id="{34C9F871-AF5F-44A2-B1AE-FDCE08981596}"/>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28</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&amp; Other Programs for People with Disabilities</a:t>
            </a:r>
          </a:p>
        </p:txBody>
      </p:sp>
      <p:sp>
        <p:nvSpPr>
          <p:cNvPr id="2" name="Date Placeholder 1"/>
          <p:cNvSpPr>
            <a:spLocks noGrp="1"/>
          </p:cNvSpPr>
          <p:nvPr>
            <p:ph type="dt" sz="half" idx="10"/>
          </p:nvPr>
        </p:nvSpPr>
        <p:spPr>
          <a:xfrm>
            <a:off x="838200" y="6492240"/>
            <a:ext cx="2743200" cy="365125"/>
          </a:xfrm>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400345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Retroactive Entitlement to Medicare</a:t>
            </a:r>
          </a:p>
        </p:txBody>
      </p:sp>
      <p:sp>
        <p:nvSpPr>
          <p:cNvPr id="5" name="Content Placeholder 4"/>
          <p:cNvSpPr>
            <a:spLocks noGrp="1"/>
          </p:cNvSpPr>
          <p:nvPr>
            <p:ph sz="quarter" idx="13"/>
          </p:nvPr>
        </p:nvSpPr>
        <p:spPr>
          <a:xfrm>
            <a:off x="914400" y="1371600"/>
            <a:ext cx="6720840" cy="4667250"/>
          </a:xfrm>
        </p:spPr>
        <p:txBody>
          <a:bodyPr>
            <a:normAutofit/>
          </a:bodyPr>
          <a:lstStyle/>
          <a:p>
            <a:pPr lvl="0" defTabSz="685800">
              <a:lnSpc>
                <a:spcPct val="100000"/>
              </a:lnSpc>
            </a:pPr>
            <a:r>
              <a:rPr lang="en-US" sz="2400" dirty="0"/>
              <a:t>In some cases, your Medicare coverage may be retroactive, like if:</a:t>
            </a:r>
          </a:p>
          <a:p>
            <a:pPr lvl="1" defTabSz="685800">
              <a:lnSpc>
                <a:spcPct val="100000"/>
              </a:lnSpc>
              <a:spcAft>
                <a:spcPts val="1200"/>
              </a:spcAft>
            </a:pPr>
            <a:r>
              <a:rPr lang="en-US" sz="2000" dirty="0"/>
              <a:t>You win an appeal of your disability determination</a:t>
            </a:r>
          </a:p>
          <a:p>
            <a:pPr lvl="1" defTabSz="685800">
              <a:lnSpc>
                <a:spcPct val="100000"/>
              </a:lnSpc>
              <a:spcAft>
                <a:spcPts val="1200"/>
              </a:spcAft>
            </a:pPr>
            <a:r>
              <a:rPr lang="en-US" sz="2000" dirty="0"/>
              <a:t>It takes a long time to process your application</a:t>
            </a:r>
          </a:p>
          <a:p>
            <a:pPr lvl="1" defTabSz="685800">
              <a:lnSpc>
                <a:spcPct val="100000"/>
              </a:lnSpc>
              <a:spcAft>
                <a:spcPts val="1200"/>
              </a:spcAft>
            </a:pPr>
            <a:r>
              <a:rPr lang="en-US" sz="2000" dirty="0"/>
              <a:t>Your disability benefits are retroactive</a:t>
            </a:r>
          </a:p>
          <a:p>
            <a:pPr lvl="0" defTabSz="685800">
              <a:lnSpc>
                <a:spcPct val="100000"/>
              </a:lnSpc>
            </a:pPr>
            <a:r>
              <a:rPr lang="en-US" sz="2400" dirty="0"/>
              <a:t>Your Medicare card will show the effective date</a:t>
            </a:r>
          </a:p>
        </p:txBody>
      </p:sp>
      <p:pic>
        <p:nvPicPr>
          <p:cNvPr id="10" name="Picture 2" descr="Sample image of the front of a Medicare card">
            <a:extLst>
              <a:ext uri="{FF2B5EF4-FFF2-40B4-BE49-F238E27FC236}">
                <a16:creationId xmlns:a16="http://schemas.microsoft.com/office/drawing/2014/main" id="{E667B794-A080-4B43-A822-A6C40EB96D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2300527"/>
            <a:ext cx="3485630" cy="2256946"/>
          </a:xfrm>
          <a:prstGeom prst="rect">
            <a:avLst/>
          </a:prstGeom>
          <a:ln>
            <a:noFill/>
          </a:ln>
          <a:effectLst>
            <a:outerShdw blurRad="2540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20376C15-F02D-430E-BB6B-BB8FC22F110C}"/>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29</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&amp; Other Programs for People with Disabilities</a:t>
            </a:r>
          </a:p>
        </p:txBody>
      </p:sp>
      <p:sp>
        <p:nvSpPr>
          <p:cNvPr id="2" name="Date Placeholder 1"/>
          <p:cNvSpPr>
            <a:spLocks noGrp="1"/>
          </p:cNvSpPr>
          <p:nvPr>
            <p:ph type="dt" sz="half" idx="10"/>
          </p:nvPr>
        </p:nvSpPr>
        <p:spPr>
          <a:xfrm>
            <a:off x="838200" y="6492240"/>
            <a:ext cx="2743200" cy="365125"/>
          </a:xfrm>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4211259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lstStyle/>
          <a:p>
            <a:r>
              <a:rPr lang="en-US" dirty="0"/>
              <a:t>Session Objectives</a:t>
            </a:r>
          </a:p>
        </p:txBody>
      </p:sp>
      <p:sp>
        <p:nvSpPr>
          <p:cNvPr id="13" name="Content Placeholder 12"/>
          <p:cNvSpPr>
            <a:spLocks noGrp="1"/>
          </p:cNvSpPr>
          <p:nvPr>
            <p:ph sz="quarter" idx="13"/>
          </p:nvPr>
        </p:nvSpPr>
        <p:spPr>
          <a:xfrm>
            <a:off x="914400" y="1371600"/>
            <a:ext cx="10218420" cy="4667250"/>
          </a:xfrm>
        </p:spPr>
        <p:txBody>
          <a:bodyPr/>
          <a:lstStyle/>
          <a:p>
            <a:pPr marL="0" lvl="0" indent="0" defTabSz="685800">
              <a:buNone/>
            </a:pPr>
            <a:r>
              <a:rPr lang="en-US" b="1" dirty="0"/>
              <a:t>At the end of this session, you’ll be able to:</a:t>
            </a:r>
          </a:p>
          <a:p>
            <a:pPr lvl="1" defTabSz="685800">
              <a:lnSpc>
                <a:spcPct val="100000"/>
              </a:lnSpc>
              <a:spcAft>
                <a:spcPts val="1200"/>
              </a:spcAft>
              <a:buFont typeface="Wingdings" panose="05000000000000000000" pitchFamily="2" charset="2"/>
              <a:buChar char="§"/>
            </a:pPr>
            <a:r>
              <a:rPr lang="en-US" dirty="0"/>
              <a:t>Understand eligibility for Social Security programs</a:t>
            </a:r>
          </a:p>
          <a:p>
            <a:pPr lvl="1" defTabSz="685800">
              <a:lnSpc>
                <a:spcPct val="100000"/>
              </a:lnSpc>
              <a:spcAft>
                <a:spcPts val="1200"/>
              </a:spcAft>
              <a:buFont typeface="Wingdings" panose="05000000000000000000" pitchFamily="2" charset="2"/>
              <a:buChar char="§"/>
            </a:pPr>
            <a:r>
              <a:rPr lang="en-US" dirty="0"/>
              <a:t>Summarize Medicare eligibility and enrollment</a:t>
            </a:r>
          </a:p>
          <a:p>
            <a:pPr lvl="1" defTabSz="685800">
              <a:lnSpc>
                <a:spcPct val="100000"/>
              </a:lnSpc>
              <a:spcAft>
                <a:spcPts val="1200"/>
              </a:spcAft>
              <a:buFont typeface="Wingdings" panose="05000000000000000000" pitchFamily="2" charset="2"/>
              <a:buChar char="§"/>
            </a:pPr>
            <a:r>
              <a:rPr lang="en-US" dirty="0"/>
              <a:t>Describe Medicare options for people with disabilities </a:t>
            </a:r>
          </a:p>
          <a:p>
            <a:pPr lvl="1" defTabSz="685800">
              <a:lnSpc>
                <a:spcPct val="100000"/>
              </a:lnSpc>
              <a:spcAft>
                <a:spcPts val="1200"/>
              </a:spcAft>
              <a:buFont typeface="Wingdings" panose="05000000000000000000" pitchFamily="2" charset="2"/>
              <a:buChar char="§"/>
            </a:pPr>
            <a:r>
              <a:rPr lang="en-US" dirty="0"/>
              <a:t>Explain Medicaid and other programs for people with limited income and resources </a:t>
            </a:r>
          </a:p>
          <a:p>
            <a:pPr lvl="1" defTabSz="685800">
              <a:lnSpc>
                <a:spcPct val="100000"/>
              </a:lnSpc>
              <a:spcAft>
                <a:spcPts val="1200"/>
              </a:spcAft>
              <a:buFont typeface="Wingdings" panose="05000000000000000000" pitchFamily="2" charset="2"/>
              <a:buChar char="§"/>
            </a:pPr>
            <a:r>
              <a:rPr lang="en-US" dirty="0"/>
              <a:t>Find where to get more information</a:t>
            </a:r>
          </a:p>
        </p:txBody>
      </p:sp>
      <p:sp>
        <p:nvSpPr>
          <p:cNvPr id="3" name="Slide Number Placeholder 2">
            <a:extLst>
              <a:ext uri="{FF2B5EF4-FFF2-40B4-BE49-F238E27FC236}">
                <a16:creationId xmlns:a16="http://schemas.microsoft.com/office/drawing/2014/main" id="{31EC3838-2078-49A9-89DF-ED3AC486885F}"/>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solidFill>
                  <a:schemeClr val="accent1">
                    <a:lumMod val="60000"/>
                    <a:lumOff val="40000"/>
                  </a:schemeClr>
                </a:solidFill>
              </a:rPr>
              <a:t>3</a:t>
            </a:fld>
            <a:endParaRPr lang="en-US" dirty="0">
              <a:solidFill>
                <a:schemeClr val="accent1">
                  <a:lumMod val="60000"/>
                  <a:lumOff val="40000"/>
                </a:schemeClr>
              </a:solidFill>
            </a:endParaRPr>
          </a:p>
        </p:txBody>
      </p:sp>
      <p:sp>
        <p:nvSpPr>
          <p:cNvPr id="5" name="Footer Placeholder 4">
            <a:extLst>
              <a:ext uri="{FF2B5EF4-FFF2-40B4-BE49-F238E27FC236}">
                <a16:creationId xmlns:a16="http://schemas.microsoft.com/office/drawing/2014/main" id="{C56967E0-47FC-794B-AD9C-C3A296618241}"/>
              </a:ext>
            </a:extLst>
          </p:cNvPr>
          <p:cNvSpPr>
            <a:spLocks noGrp="1"/>
          </p:cNvSpPr>
          <p:nvPr>
            <p:ph type="ftr" sz="quarter" idx="11"/>
          </p:nvPr>
        </p:nvSpPr>
        <p:spPr>
          <a:xfrm>
            <a:off x="4038600" y="6492240"/>
            <a:ext cx="4114800" cy="365125"/>
          </a:xfrm>
        </p:spPr>
        <p:txBody>
          <a:bodyPr/>
          <a:lstStyle/>
          <a:p>
            <a:r>
              <a:rPr lang="en-US" dirty="0">
                <a:solidFill>
                  <a:schemeClr val="accent1">
                    <a:lumMod val="60000"/>
                    <a:lumOff val="40000"/>
                  </a:schemeClr>
                </a:solidFill>
              </a:rPr>
              <a:t>Medicare &amp; Other Programs for People with Disabilities</a:t>
            </a:r>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a:xfrm>
            <a:off x="838200" y="6492240"/>
            <a:ext cx="2743200" cy="365125"/>
          </a:xfrm>
        </p:spPr>
        <p:txBody>
          <a:bodyPr/>
          <a:lstStyle/>
          <a:p>
            <a:r>
              <a:rPr lang="en-US">
                <a:solidFill>
                  <a:schemeClr val="accent1">
                    <a:lumMod val="60000"/>
                    <a:lumOff val="40000"/>
                  </a:schemeClr>
                </a:solidFill>
              </a:rPr>
              <a:t>March 2023</a:t>
            </a:r>
            <a:endParaRPr lang="en-US" dirty="0">
              <a:solidFill>
                <a:schemeClr val="accent1">
                  <a:lumMod val="60000"/>
                  <a:lumOff val="40000"/>
                </a:schemeClr>
              </a:solidFill>
            </a:endParaRPr>
          </a:p>
        </p:txBody>
      </p:sp>
    </p:spTree>
    <p:custDataLst>
      <p:tags r:id="rId1"/>
    </p:custDataLst>
    <p:extLst>
      <p:ext uri="{BB962C8B-B14F-4D97-AF65-F5344CB8AC3E}">
        <p14:creationId xmlns:p14="http://schemas.microsoft.com/office/powerpoint/2010/main" val="3340521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Retroactive Determination</a:t>
            </a:r>
          </a:p>
        </p:txBody>
      </p:sp>
      <p:sp>
        <p:nvSpPr>
          <p:cNvPr id="5" name="Content Placeholder 4"/>
          <p:cNvSpPr>
            <a:spLocks noGrp="1"/>
          </p:cNvSpPr>
          <p:nvPr>
            <p:ph sz="quarter" idx="13"/>
          </p:nvPr>
        </p:nvSpPr>
        <p:spPr>
          <a:xfrm>
            <a:off x="914400" y="1371600"/>
            <a:ext cx="9553448" cy="4667250"/>
          </a:xfrm>
        </p:spPr>
        <p:txBody>
          <a:bodyPr/>
          <a:lstStyle/>
          <a:p>
            <a:pPr marL="0" lvl="0" indent="0" defTabSz="685800">
              <a:lnSpc>
                <a:spcPct val="100000"/>
              </a:lnSpc>
              <a:buNone/>
            </a:pPr>
            <a:r>
              <a:rPr lang="en-US" b="1" dirty="0"/>
              <a:t>You’ll get this information with your determination:</a:t>
            </a:r>
          </a:p>
          <a:p>
            <a:pPr marL="548640" lvl="0" defTabSz="685800">
              <a:lnSpc>
                <a:spcPct val="100000"/>
              </a:lnSpc>
            </a:pPr>
            <a:r>
              <a:rPr lang="en-US" sz="2400" dirty="0"/>
              <a:t>Your Part A coverage effective date (the 25</a:t>
            </a:r>
            <a:r>
              <a:rPr lang="en-US" sz="2400" baseline="30000" dirty="0"/>
              <a:t>th</a:t>
            </a:r>
            <a:r>
              <a:rPr lang="en-US" sz="2400" dirty="0"/>
              <a:t> </a:t>
            </a:r>
            <a:br>
              <a:rPr lang="en-US" sz="2400" dirty="0"/>
            </a:br>
            <a:r>
              <a:rPr lang="en-US" sz="2400" dirty="0"/>
              <a:t>month of disability benefit entitlement)</a:t>
            </a:r>
          </a:p>
          <a:p>
            <a:pPr marL="548640" lvl="0" defTabSz="685800">
              <a:lnSpc>
                <a:spcPct val="100000"/>
              </a:lnSpc>
            </a:pPr>
            <a:r>
              <a:rPr lang="en-US" sz="2400" dirty="0"/>
              <a:t>Your Part B coverage start date (Part B coverage </a:t>
            </a:r>
            <a:br>
              <a:rPr lang="en-US" sz="2400" dirty="0"/>
            </a:br>
            <a:r>
              <a:rPr lang="en-US" sz="2400" dirty="0"/>
              <a:t>begins the first month of your Part A coverage)</a:t>
            </a:r>
          </a:p>
        </p:txBody>
      </p:sp>
      <p:grpSp>
        <p:nvGrpSpPr>
          <p:cNvPr id="6" name="Group 5" descr="Part A Hospital Insurance Icon">
            <a:extLst>
              <a:ext uri="{FF2B5EF4-FFF2-40B4-BE49-F238E27FC236}">
                <a16:creationId xmlns:a16="http://schemas.microsoft.com/office/drawing/2014/main" id="{8B327A2E-8062-429C-84B5-CB1CE1F362CF}"/>
              </a:ext>
            </a:extLst>
          </p:cNvPr>
          <p:cNvGrpSpPr/>
          <p:nvPr/>
        </p:nvGrpSpPr>
        <p:grpSpPr>
          <a:xfrm>
            <a:off x="9265376" y="2084646"/>
            <a:ext cx="1893124" cy="1383582"/>
            <a:chOff x="159794" y="1532166"/>
            <a:chExt cx="2174452" cy="1391150"/>
          </a:xfrm>
        </p:grpSpPr>
        <p:pic>
          <p:nvPicPr>
            <p:cNvPr id="7" name="Picture 6" descr="Part A icon">
              <a:extLst>
                <a:ext uri="{FF2B5EF4-FFF2-40B4-BE49-F238E27FC236}">
                  <a16:creationId xmlns:a16="http://schemas.microsoft.com/office/drawing/2014/main" id="{4E7F23A8-5667-4734-AD90-FD7A3993DE75}"/>
                </a:ext>
              </a:extLst>
            </p:cNvPr>
            <p:cNvPicPr>
              <a:picLocks noChangeAspect="1"/>
            </p:cNvPicPr>
            <p:nvPr/>
          </p:nvPicPr>
          <p:blipFill>
            <a:blip r:embed="rId4"/>
            <a:srcRect/>
            <a:stretch/>
          </p:blipFill>
          <p:spPr>
            <a:xfrm>
              <a:off x="427938" y="1532166"/>
              <a:ext cx="1638164" cy="859443"/>
            </a:xfrm>
            <a:prstGeom prst="rect">
              <a:avLst/>
            </a:prstGeom>
          </p:spPr>
        </p:pic>
        <p:sp>
          <p:nvSpPr>
            <p:cNvPr id="8" name="TextBox 7">
              <a:extLst>
                <a:ext uri="{FF2B5EF4-FFF2-40B4-BE49-F238E27FC236}">
                  <a16:creationId xmlns:a16="http://schemas.microsoft.com/office/drawing/2014/main" id="{2DAEA755-4757-4F38-8C11-B2F7CFFA822A}"/>
                </a:ext>
              </a:extLst>
            </p:cNvPr>
            <p:cNvSpPr txBox="1"/>
            <p:nvPr/>
          </p:nvSpPr>
          <p:spPr>
            <a:xfrm>
              <a:off x="159794" y="2397234"/>
              <a:ext cx="2174452" cy="52608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Part 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Hospital Insurance</a:t>
              </a:r>
            </a:p>
          </p:txBody>
        </p:sp>
      </p:grpSp>
      <p:grpSp>
        <p:nvGrpSpPr>
          <p:cNvPr id="9" name="Group 8" descr="Part B Medical Insurance icon">
            <a:extLst>
              <a:ext uri="{FF2B5EF4-FFF2-40B4-BE49-F238E27FC236}">
                <a16:creationId xmlns:a16="http://schemas.microsoft.com/office/drawing/2014/main" id="{1D40D50C-F558-4FB8-859C-8FE932BC5844}"/>
              </a:ext>
            </a:extLst>
          </p:cNvPr>
          <p:cNvGrpSpPr>
            <a:grpSpLocks noChangeAspect="1"/>
          </p:cNvGrpSpPr>
          <p:nvPr/>
        </p:nvGrpSpPr>
        <p:grpSpPr>
          <a:xfrm>
            <a:off x="8840338" y="3587358"/>
            <a:ext cx="2743200" cy="1568112"/>
            <a:chOff x="192482" y="2220573"/>
            <a:chExt cx="2653102" cy="1516609"/>
          </a:xfrm>
        </p:grpSpPr>
        <p:pic>
          <p:nvPicPr>
            <p:cNvPr id="10" name="Picture 9" descr="Part B icon">
              <a:extLst>
                <a:ext uri="{FF2B5EF4-FFF2-40B4-BE49-F238E27FC236}">
                  <a16:creationId xmlns:a16="http://schemas.microsoft.com/office/drawing/2014/main" id="{888E226F-E237-49F2-BAC6-B7408532325B}"/>
                </a:ext>
              </a:extLst>
            </p:cNvPr>
            <p:cNvPicPr>
              <a:picLocks noChangeAspect="1"/>
            </p:cNvPicPr>
            <p:nvPr/>
          </p:nvPicPr>
          <p:blipFill>
            <a:blip r:embed="rId5"/>
            <a:srcRect/>
            <a:stretch/>
          </p:blipFill>
          <p:spPr>
            <a:xfrm>
              <a:off x="926207" y="2220573"/>
              <a:ext cx="1025110" cy="923472"/>
            </a:xfrm>
            <a:prstGeom prst="rect">
              <a:avLst/>
            </a:prstGeom>
          </p:spPr>
        </p:pic>
        <p:sp>
          <p:nvSpPr>
            <p:cNvPr id="11" name="TextBox 10">
              <a:extLst>
                <a:ext uri="{FF2B5EF4-FFF2-40B4-BE49-F238E27FC236}">
                  <a16:creationId xmlns:a16="http://schemas.microsoft.com/office/drawing/2014/main" id="{1C893CEB-4B05-4F4C-9DCF-0104C2B61B51}"/>
                </a:ext>
              </a:extLst>
            </p:cNvPr>
            <p:cNvSpPr txBox="1"/>
            <p:nvPr/>
          </p:nvSpPr>
          <p:spPr>
            <a:xfrm>
              <a:off x="192482" y="3231147"/>
              <a:ext cx="2653102" cy="50603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Part B</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Medical Insurance</a:t>
              </a:r>
            </a:p>
          </p:txBody>
        </p:sp>
      </p:grpSp>
      <p:sp>
        <p:nvSpPr>
          <p:cNvPr id="12" name="Slide Number Placeholder 11">
            <a:extLst>
              <a:ext uri="{FF2B5EF4-FFF2-40B4-BE49-F238E27FC236}">
                <a16:creationId xmlns:a16="http://schemas.microsoft.com/office/drawing/2014/main" id="{B9E4E5FE-FE1E-4582-A2FF-CBAFB1333D9E}"/>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30</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&amp; Other Programs for People with Disabilities</a:t>
            </a:r>
          </a:p>
        </p:txBody>
      </p:sp>
      <p:sp>
        <p:nvSpPr>
          <p:cNvPr id="2" name="Date Placeholder 1"/>
          <p:cNvSpPr>
            <a:spLocks noGrp="1"/>
          </p:cNvSpPr>
          <p:nvPr>
            <p:ph type="dt" sz="half" idx="10"/>
          </p:nvPr>
        </p:nvSpPr>
        <p:spPr>
          <a:xfrm>
            <a:off x="838200" y="6492240"/>
            <a:ext cx="2743200" cy="365125"/>
          </a:xfrm>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43185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Disability &amp; Your Medicare Entitlement</a:t>
            </a:r>
          </a:p>
        </p:txBody>
      </p:sp>
      <p:sp>
        <p:nvSpPr>
          <p:cNvPr id="5" name="Content Placeholder 4"/>
          <p:cNvSpPr>
            <a:spLocks noGrp="1"/>
          </p:cNvSpPr>
          <p:nvPr>
            <p:ph sz="quarter" idx="13"/>
          </p:nvPr>
        </p:nvSpPr>
        <p:spPr>
          <a:xfrm>
            <a:off x="914400" y="1371600"/>
            <a:ext cx="10218420" cy="4667250"/>
          </a:xfrm>
        </p:spPr>
        <p:txBody>
          <a:bodyPr/>
          <a:lstStyle/>
          <a:p>
            <a:pPr lvl="0" defTabSz="685800">
              <a:lnSpc>
                <a:spcPct val="100000"/>
              </a:lnSpc>
            </a:pPr>
            <a:r>
              <a:rPr lang="en-US" sz="2600" dirty="0"/>
              <a:t>Social Security has work incentives to support people who are still medically disabled but try to work</a:t>
            </a:r>
          </a:p>
          <a:p>
            <a:pPr marL="0" defTabSz="685800">
              <a:lnSpc>
                <a:spcPct val="100000"/>
              </a:lnSpc>
            </a:pPr>
            <a:r>
              <a:rPr lang="en-US" sz="2600" dirty="0"/>
              <a:t>Continuation of Medicare coverage is a type of incentive</a:t>
            </a:r>
          </a:p>
          <a:p>
            <a:pPr lvl="1" defTabSz="685800">
              <a:lnSpc>
                <a:spcPct val="100000"/>
              </a:lnSpc>
              <a:spcAft>
                <a:spcPts val="1200"/>
              </a:spcAft>
            </a:pPr>
            <a:r>
              <a:rPr lang="en-US" sz="2200" dirty="0"/>
              <a:t>You can get premium-free Part A for 8 ½ years after you return to work</a:t>
            </a:r>
          </a:p>
          <a:p>
            <a:pPr lvl="1" defTabSz="685800">
              <a:lnSpc>
                <a:spcPct val="100000"/>
              </a:lnSpc>
              <a:spcAft>
                <a:spcPts val="1200"/>
              </a:spcAft>
            </a:pPr>
            <a:r>
              <a:rPr lang="en-US" sz="2200" dirty="0"/>
              <a:t>You may buy Part A coverage afterward</a:t>
            </a:r>
          </a:p>
          <a:p>
            <a:pPr lvl="1" defTabSz="685800">
              <a:lnSpc>
                <a:spcPct val="100000"/>
              </a:lnSpc>
              <a:spcAft>
                <a:spcPts val="1200"/>
              </a:spcAft>
            </a:pPr>
            <a:r>
              <a:rPr lang="en-US" sz="2200" dirty="0"/>
              <a:t>Continue paying Part B premium to keep your Part B</a:t>
            </a:r>
          </a:p>
          <a:p>
            <a:pPr lvl="0" defTabSz="685800">
              <a:lnSpc>
                <a:spcPct val="100000"/>
              </a:lnSpc>
            </a:pPr>
            <a:r>
              <a:rPr lang="en-US" sz="2600" dirty="0"/>
              <a:t>Reason for your Medicare entitlement changes at 65</a:t>
            </a:r>
          </a:p>
          <a:p>
            <a:pPr lvl="1" defTabSz="685800">
              <a:lnSpc>
                <a:spcPct val="100000"/>
              </a:lnSpc>
              <a:spcAft>
                <a:spcPts val="1200"/>
              </a:spcAft>
            </a:pPr>
            <a:r>
              <a:rPr lang="en-US" sz="2200" dirty="0"/>
              <a:t>Any penalty you may have had for late enrollment is removed at that time</a:t>
            </a:r>
          </a:p>
          <a:p>
            <a:pPr lvl="1" defTabSz="685800">
              <a:lnSpc>
                <a:spcPct val="100000"/>
              </a:lnSpc>
              <a:spcAft>
                <a:spcPts val="1200"/>
              </a:spcAft>
            </a:pPr>
            <a:r>
              <a:rPr lang="en-US" sz="2200" dirty="0"/>
              <a:t>You have another Initial Enrollment Period (IEP)</a:t>
            </a:r>
          </a:p>
        </p:txBody>
      </p:sp>
      <p:sp>
        <p:nvSpPr>
          <p:cNvPr id="6" name="Slide Number Placeholder 5">
            <a:extLst>
              <a:ext uri="{FF2B5EF4-FFF2-40B4-BE49-F238E27FC236}">
                <a16:creationId xmlns:a16="http://schemas.microsoft.com/office/drawing/2014/main" id="{31F34FB0-C977-4553-A7EC-938A43EE8B72}"/>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31</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&amp; Other Programs for People with Disabilities</a:t>
            </a:r>
            <a:endParaRPr lang="en-US" dirty="0"/>
          </a:p>
        </p:txBody>
      </p:sp>
      <p:sp>
        <p:nvSpPr>
          <p:cNvPr id="2" name="Date Placeholder 1"/>
          <p:cNvSpPr>
            <a:spLocks noGrp="1"/>
          </p:cNvSpPr>
          <p:nvPr>
            <p:ph type="dt" sz="half" idx="10"/>
          </p:nvPr>
        </p:nvSpPr>
        <p:spPr>
          <a:xfrm>
            <a:off x="838200" y="6492240"/>
            <a:ext cx="2743200" cy="365125"/>
          </a:xfrm>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328580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nodeType="afterEffect">
                                  <p:stCondLst>
                                    <p:cond delay="0"/>
                                  </p:stCondLst>
                                  <p:childTnLst>
                                    <p:set>
                                      <p:cBhvr>
                                        <p:cTn id="29"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226" y="276171"/>
            <a:ext cx="9387286" cy="719643"/>
          </a:xfrm>
        </p:spPr>
        <p:txBody>
          <a:bodyPr>
            <a:noAutofit/>
          </a:bodyPr>
          <a:lstStyle/>
          <a:p>
            <a:r>
              <a:rPr lang="en-US" sz="3000" dirty="0"/>
              <a:t>Check Your Knowledge: Question 2</a:t>
            </a:r>
          </a:p>
        </p:txBody>
      </p:sp>
      <p:sp>
        <p:nvSpPr>
          <p:cNvPr id="9" name="Content Placeholder 8"/>
          <p:cNvSpPr>
            <a:spLocks noGrp="1"/>
          </p:cNvSpPr>
          <p:nvPr>
            <p:ph type="body" sz="quarter" idx="13"/>
          </p:nvPr>
        </p:nvSpPr>
        <p:spPr>
          <a:xfrm>
            <a:off x="1883226" y="1618681"/>
            <a:ext cx="9729654" cy="3810569"/>
          </a:xfrm>
        </p:spPr>
        <p:txBody>
          <a:bodyPr>
            <a:noAutofit/>
          </a:bodyPr>
          <a:lstStyle/>
          <a:p>
            <a:pPr marL="0" lvl="0" indent="0" defTabSz="685800">
              <a:spcBef>
                <a:spcPts val="600"/>
              </a:spcBef>
              <a:buNone/>
            </a:pPr>
            <a:r>
              <a:rPr lang="en-US" sz="2000" b="1" dirty="0"/>
              <a:t>James became entitled to SSDI at 60, and Medicare at 62. He didn’t take Part B when he was first eligible and didn’t have employer coverage. He automatically gets Part B during his IEP when he turns 65. How much is his Part B late enrollment penalty?</a:t>
            </a:r>
          </a:p>
          <a:p>
            <a:pPr marL="274320" lvl="0" indent="-274320" defTabSz="685800">
              <a:spcBef>
                <a:spcPts val="0"/>
              </a:spcBef>
              <a:buFont typeface="+mj-lt"/>
              <a:buAutoNum type="alphaLcPeriod"/>
            </a:pPr>
            <a:r>
              <a:rPr lang="en-US" sz="2000" dirty="0"/>
              <a:t>5%</a:t>
            </a:r>
          </a:p>
          <a:p>
            <a:pPr marL="274320" lvl="0" indent="-274320" defTabSz="685800">
              <a:spcBef>
                <a:spcPts val="0"/>
              </a:spcBef>
              <a:buFont typeface="+mj-lt"/>
              <a:buAutoNum type="alphaLcPeriod"/>
            </a:pPr>
            <a:r>
              <a:rPr lang="en-US" sz="2000" dirty="0"/>
              <a:t>10%</a:t>
            </a:r>
          </a:p>
          <a:p>
            <a:pPr marL="274320" lvl="0" indent="-274320" defTabSz="685800">
              <a:spcBef>
                <a:spcPts val="0"/>
              </a:spcBef>
              <a:buFont typeface="+mj-lt"/>
              <a:buAutoNum type="alphaLcPeriod"/>
            </a:pPr>
            <a:r>
              <a:rPr lang="en-US" sz="2000" dirty="0"/>
              <a:t>10% for each 12-month period without Part B</a:t>
            </a:r>
          </a:p>
          <a:p>
            <a:pPr marL="274320" lvl="0" indent="-274320" defTabSz="685800">
              <a:spcBef>
                <a:spcPts val="0"/>
              </a:spcBef>
              <a:buFont typeface="+mj-lt"/>
              <a:buAutoNum type="alphaLcPeriod"/>
            </a:pPr>
            <a:r>
              <a:rPr lang="en-US" sz="2000" dirty="0"/>
              <a:t>No penalty</a:t>
            </a:r>
          </a:p>
          <a:p>
            <a:endParaRPr lang="en-US" dirty="0"/>
          </a:p>
        </p:txBody>
      </p:sp>
      <p:sp>
        <p:nvSpPr>
          <p:cNvPr id="6" name="Rounded Rectangle 5" descr="Green box highlighting D as the correct answer"/>
          <p:cNvSpPr/>
          <p:nvPr/>
        </p:nvSpPr>
        <p:spPr>
          <a:xfrm>
            <a:off x="1883227" y="4381948"/>
            <a:ext cx="2155374" cy="365760"/>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0E22B5E6-1EA9-418F-BEA0-83CB3183AC05}"/>
              </a:ext>
            </a:extLst>
          </p:cNvPr>
          <p:cNvSpPr>
            <a:spLocks noGrp="1"/>
          </p:cNvSpPr>
          <p:nvPr>
            <p:ph type="sldNum" sz="quarter" idx="12"/>
          </p:nvPr>
        </p:nvSpPr>
        <p:spPr>
          <a:xfrm>
            <a:off x="8610600" y="649224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E79EF6-0C0E-43E6-8FB3-918BC522CC5A}"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1CBAF6EE-A535-D943-B272-41C3739A3EED}"/>
              </a:ext>
            </a:extLst>
          </p:cNvPr>
          <p:cNvSpPr>
            <a:spLocks noGrp="1"/>
          </p:cNvSpPr>
          <p:nvPr>
            <p:ph type="ftr" sz="quarter" idx="11"/>
          </p:nvPr>
        </p:nvSpPr>
        <p:spPr>
          <a:xfrm>
            <a:off x="4038600" y="6492240"/>
            <a:ext cx="4114800" cy="365125"/>
          </a:xfrm>
        </p:spPr>
        <p:txBody>
          <a:bodyPr/>
          <a:lstStyle/>
          <a:p>
            <a:r>
              <a:rPr lang="en-US"/>
              <a:t>Medicare &amp; Other Programs for People with Disabilities</a:t>
            </a:r>
            <a:endParaRPr lang="en-US" dirty="0"/>
          </a:p>
        </p:txBody>
      </p:sp>
      <p:sp>
        <p:nvSpPr>
          <p:cNvPr id="3" name="Date Placeholder 2">
            <a:extLst>
              <a:ext uri="{FF2B5EF4-FFF2-40B4-BE49-F238E27FC236}">
                <a16:creationId xmlns:a16="http://schemas.microsoft.com/office/drawing/2014/main" id="{0FDD92F1-9739-834A-85A2-E4D2EEE86F73}"/>
              </a:ext>
            </a:extLst>
          </p:cNvPr>
          <p:cNvSpPr>
            <a:spLocks noGrp="1"/>
          </p:cNvSpPr>
          <p:nvPr>
            <p:ph type="dt" sz="half" idx="10"/>
          </p:nvPr>
        </p:nvSpPr>
        <p:spPr>
          <a:xfrm>
            <a:off x="838200" y="6492240"/>
            <a:ext cx="2743200" cy="365125"/>
          </a:xfrm>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221820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3</a:t>
            </a:r>
          </a:p>
        </p:txBody>
      </p:sp>
      <p:sp>
        <p:nvSpPr>
          <p:cNvPr id="5" name="Text Placeholder 4"/>
          <p:cNvSpPr>
            <a:spLocks noGrp="1"/>
          </p:cNvSpPr>
          <p:nvPr>
            <p:ph type="body" idx="1"/>
          </p:nvPr>
        </p:nvSpPr>
        <p:spPr/>
        <p:txBody>
          <a:bodyPr>
            <a:normAutofit/>
          </a:bodyPr>
          <a:lstStyle/>
          <a:p>
            <a:r>
              <a:rPr lang="en-US" sz="3600" dirty="0"/>
              <a:t>Medicare Plan Choices for People with Disabilities</a:t>
            </a:r>
          </a:p>
        </p:txBody>
      </p:sp>
    </p:spTree>
    <p:custDataLst>
      <p:tags r:id="rId1"/>
    </p:custDataLst>
    <p:extLst>
      <p:ext uri="{BB962C8B-B14F-4D97-AF65-F5344CB8AC3E}">
        <p14:creationId xmlns:p14="http://schemas.microsoft.com/office/powerpoint/2010/main" val="13189355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5E7A2-AE8C-421D-985D-CCED84A66714}"/>
              </a:ext>
            </a:extLst>
          </p:cNvPr>
          <p:cNvSpPr>
            <a:spLocks noGrp="1"/>
          </p:cNvSpPr>
          <p:nvPr>
            <p:ph type="title"/>
          </p:nvPr>
        </p:nvSpPr>
        <p:spPr/>
        <p:txBody>
          <a:bodyPr/>
          <a:lstStyle/>
          <a:p>
            <a:r>
              <a:rPr lang="en-US" dirty="0"/>
              <a:t>Lesson 3 Objectives</a:t>
            </a:r>
          </a:p>
        </p:txBody>
      </p:sp>
      <p:sp>
        <p:nvSpPr>
          <p:cNvPr id="3" name="Content Placeholder 2">
            <a:extLst>
              <a:ext uri="{FF2B5EF4-FFF2-40B4-BE49-F238E27FC236}">
                <a16:creationId xmlns:a16="http://schemas.microsoft.com/office/drawing/2014/main" id="{A66267A8-A158-4869-8672-CF00799B51F4}"/>
              </a:ext>
            </a:extLst>
          </p:cNvPr>
          <p:cNvSpPr>
            <a:spLocks noGrp="1"/>
          </p:cNvSpPr>
          <p:nvPr>
            <p:ph sz="quarter" idx="13"/>
          </p:nvPr>
        </p:nvSpPr>
        <p:spPr>
          <a:xfrm>
            <a:off x="914400" y="1371600"/>
            <a:ext cx="10206990" cy="4667250"/>
          </a:xfrm>
        </p:spPr>
        <p:txBody>
          <a:bodyPr/>
          <a:lstStyle/>
          <a:p>
            <a:pPr marL="0" indent="0">
              <a:buNone/>
            </a:pPr>
            <a:r>
              <a:rPr lang="en-US" b="1" dirty="0"/>
              <a:t>At the end of this lesson, you’ll be able to:</a:t>
            </a:r>
          </a:p>
          <a:p>
            <a:pPr marL="548640" defTabSz="685800"/>
            <a:r>
              <a:rPr lang="en-US" sz="2400" dirty="0"/>
              <a:t>List Medicare plan choices for people with disabilities</a:t>
            </a:r>
          </a:p>
          <a:p>
            <a:pPr marL="548640" defTabSz="685800"/>
            <a:r>
              <a:rPr lang="en-US" sz="2400" dirty="0"/>
              <a:t>Explain coordination of benefits for people with disabilities</a:t>
            </a:r>
          </a:p>
          <a:p>
            <a:pPr marL="548640" defTabSz="685800"/>
            <a:endParaRPr lang="en-US" sz="2400" dirty="0"/>
          </a:p>
          <a:p>
            <a:pPr indent="0" defTabSz="685800">
              <a:buNone/>
            </a:pPr>
            <a:endParaRPr lang="en-US" dirty="0"/>
          </a:p>
          <a:p>
            <a:pPr marL="0" indent="0">
              <a:buNone/>
            </a:pPr>
            <a:endParaRPr lang="en-US" b="1" dirty="0"/>
          </a:p>
          <a:p>
            <a:endParaRPr lang="en-US" dirty="0"/>
          </a:p>
        </p:txBody>
      </p:sp>
      <p:sp>
        <p:nvSpPr>
          <p:cNvPr id="6" name="Slide Number Placeholder 5">
            <a:extLst>
              <a:ext uri="{FF2B5EF4-FFF2-40B4-BE49-F238E27FC236}">
                <a16:creationId xmlns:a16="http://schemas.microsoft.com/office/drawing/2014/main" id="{4C6E1FC8-21C8-406A-A118-C5E9F7761AC1}"/>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34</a:t>
            </a:fld>
            <a:endParaRPr lang="en-US"/>
          </a:p>
        </p:txBody>
      </p:sp>
      <p:sp>
        <p:nvSpPr>
          <p:cNvPr id="5" name="Footer Placeholder 4">
            <a:extLst>
              <a:ext uri="{FF2B5EF4-FFF2-40B4-BE49-F238E27FC236}">
                <a16:creationId xmlns:a16="http://schemas.microsoft.com/office/drawing/2014/main" id="{E3E120A4-0BCD-496F-AF4E-52A0CDC4D4B3}"/>
              </a:ext>
            </a:extLst>
          </p:cNvPr>
          <p:cNvSpPr>
            <a:spLocks noGrp="1"/>
          </p:cNvSpPr>
          <p:nvPr>
            <p:ph type="ftr" sz="quarter" idx="11"/>
          </p:nvPr>
        </p:nvSpPr>
        <p:spPr>
          <a:xfrm>
            <a:off x="4038600" y="6492240"/>
            <a:ext cx="4114800" cy="365125"/>
          </a:xfrm>
        </p:spPr>
        <p:txBody>
          <a:bodyPr/>
          <a:lstStyle/>
          <a:p>
            <a:r>
              <a:rPr lang="en-US"/>
              <a:t>Medicare &amp; Other Programs for People with Disabilities</a:t>
            </a:r>
          </a:p>
        </p:txBody>
      </p:sp>
      <p:sp>
        <p:nvSpPr>
          <p:cNvPr id="4" name="Date Placeholder 3">
            <a:extLst>
              <a:ext uri="{FF2B5EF4-FFF2-40B4-BE49-F238E27FC236}">
                <a16:creationId xmlns:a16="http://schemas.microsoft.com/office/drawing/2014/main" id="{5F856BAB-7DE6-4AC9-9B18-214ACF7A7FBF}"/>
              </a:ext>
            </a:extLst>
          </p:cNvPr>
          <p:cNvSpPr>
            <a:spLocks noGrp="1"/>
          </p:cNvSpPr>
          <p:nvPr>
            <p:ph type="dt" sz="half" idx="10"/>
          </p:nvPr>
        </p:nvSpPr>
        <p:spPr>
          <a:xfrm>
            <a:off x="838200" y="6492240"/>
            <a:ext cx="2743200" cy="365125"/>
          </a:xfrm>
        </p:spPr>
        <p:txBody>
          <a:bodyPr/>
          <a:lstStyle/>
          <a:p>
            <a:r>
              <a:rPr lang="en-US"/>
              <a:t>March 2023</a:t>
            </a:r>
          </a:p>
        </p:txBody>
      </p:sp>
    </p:spTree>
    <p:custDataLst>
      <p:tags r:id="rId1"/>
    </p:custDataLst>
    <p:extLst>
      <p:ext uri="{BB962C8B-B14F-4D97-AF65-F5344CB8AC3E}">
        <p14:creationId xmlns:p14="http://schemas.microsoft.com/office/powerpoint/2010/main" val="39444451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634F1B-815C-ED43-9EFE-69E863133376}"/>
              </a:ext>
            </a:extLst>
          </p:cNvPr>
          <p:cNvSpPr>
            <a:spLocks noGrp="1"/>
          </p:cNvSpPr>
          <p:nvPr>
            <p:ph type="title"/>
          </p:nvPr>
        </p:nvSpPr>
        <p:spPr/>
        <p:txBody>
          <a:bodyPr/>
          <a:lstStyle/>
          <a:p>
            <a:r>
              <a:rPr lang="en-US" dirty="0"/>
              <a:t>Medicare Plan Choices for People with Disabilities</a:t>
            </a:r>
          </a:p>
        </p:txBody>
      </p:sp>
      <p:sp>
        <p:nvSpPr>
          <p:cNvPr id="9" name="Content Placeholder 8">
            <a:extLst>
              <a:ext uri="{FF2B5EF4-FFF2-40B4-BE49-F238E27FC236}">
                <a16:creationId xmlns:a16="http://schemas.microsoft.com/office/drawing/2014/main" id="{2457FE9F-2825-3E43-BE53-33F814F026FE}"/>
              </a:ext>
            </a:extLst>
          </p:cNvPr>
          <p:cNvSpPr>
            <a:spLocks noGrp="1"/>
          </p:cNvSpPr>
          <p:nvPr>
            <p:ph sz="quarter" idx="13"/>
          </p:nvPr>
        </p:nvSpPr>
        <p:spPr>
          <a:xfrm>
            <a:off x="914400" y="1371600"/>
            <a:ext cx="10439400" cy="4667250"/>
          </a:xfrm>
        </p:spPr>
        <p:txBody>
          <a:bodyPr>
            <a:noAutofit/>
          </a:bodyPr>
          <a:lstStyle/>
          <a:p>
            <a:pPr marL="0" lvl="0" indent="0" defTabSz="685800">
              <a:buNone/>
            </a:pPr>
            <a:r>
              <a:rPr lang="en-US" b="1" dirty="0"/>
              <a:t>All Medicare plans in your area are available</a:t>
            </a:r>
          </a:p>
          <a:p>
            <a:pPr marL="548640" defTabSz="685800"/>
            <a:r>
              <a:rPr lang="en-US" sz="2400" dirty="0"/>
              <a:t>Original Medicare </a:t>
            </a:r>
          </a:p>
          <a:p>
            <a:pPr marL="548640" defTabSz="685800"/>
            <a:r>
              <a:rPr lang="en-US" sz="2400" dirty="0"/>
              <a:t>Medicare Advantage Plans</a:t>
            </a:r>
          </a:p>
          <a:p>
            <a:pPr marL="548640" defTabSz="685800"/>
            <a:r>
              <a:rPr lang="en-US" sz="2400" dirty="0"/>
              <a:t>Other Medicare health plans</a:t>
            </a:r>
          </a:p>
          <a:p>
            <a:pPr marL="548640" defTabSz="685800"/>
            <a:r>
              <a:rPr lang="en-US" sz="2400" dirty="0"/>
              <a:t>Medicare drug coverage</a:t>
            </a:r>
          </a:p>
          <a:p>
            <a:pPr marL="1097280" lvl="1" defTabSz="685800">
              <a:spcAft>
                <a:spcPts val="1200"/>
              </a:spcAft>
              <a:buSzPct val="100000"/>
            </a:pPr>
            <a:r>
              <a:rPr lang="en-US" sz="2000" dirty="0"/>
              <a:t>Add to Original Medicare</a:t>
            </a:r>
          </a:p>
          <a:p>
            <a:pPr marL="1097280" lvl="1" defTabSz="685800">
              <a:spcAft>
                <a:spcPts val="1200"/>
              </a:spcAft>
              <a:buSzPct val="100000"/>
            </a:pPr>
            <a:r>
              <a:rPr lang="en-US" sz="2000" dirty="0"/>
              <a:t>Join a Medicare Advantage Plan with drug coverage</a:t>
            </a:r>
          </a:p>
        </p:txBody>
      </p:sp>
      <p:sp>
        <p:nvSpPr>
          <p:cNvPr id="5" name="Slide Number Placeholder 4">
            <a:extLst>
              <a:ext uri="{FF2B5EF4-FFF2-40B4-BE49-F238E27FC236}">
                <a16:creationId xmlns:a16="http://schemas.microsoft.com/office/drawing/2014/main" id="{917F1F5A-2870-49DE-AC37-1554E7DE8889}"/>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35</a:t>
            </a:fld>
            <a:endParaRPr lang="en-US"/>
          </a:p>
        </p:txBody>
      </p:sp>
      <p:sp>
        <p:nvSpPr>
          <p:cNvPr id="3" name="Footer Placeholder 2">
            <a:extLst>
              <a:ext uri="{FF2B5EF4-FFF2-40B4-BE49-F238E27FC236}">
                <a16:creationId xmlns:a16="http://schemas.microsoft.com/office/drawing/2014/main" id="{47C837F3-E991-8C4E-8A79-70566DDE0971}"/>
              </a:ext>
            </a:extLst>
          </p:cNvPr>
          <p:cNvSpPr>
            <a:spLocks noGrp="1"/>
          </p:cNvSpPr>
          <p:nvPr>
            <p:ph type="ftr" sz="quarter" idx="11"/>
          </p:nvPr>
        </p:nvSpPr>
        <p:spPr>
          <a:xfrm>
            <a:off x="4038600" y="6492240"/>
            <a:ext cx="4114800" cy="365125"/>
          </a:xfrm>
        </p:spPr>
        <p:txBody>
          <a:bodyPr/>
          <a:lstStyle/>
          <a:p>
            <a:r>
              <a:rPr lang="en-US"/>
              <a:t>Medicare &amp; Other Programs for People with Disabilities</a:t>
            </a:r>
            <a:endParaRPr lang="en-US" dirty="0"/>
          </a:p>
        </p:txBody>
      </p:sp>
      <p:sp>
        <p:nvSpPr>
          <p:cNvPr id="2" name="Date Placeholder 1">
            <a:extLst>
              <a:ext uri="{FF2B5EF4-FFF2-40B4-BE49-F238E27FC236}">
                <a16:creationId xmlns:a16="http://schemas.microsoft.com/office/drawing/2014/main" id="{D40AA308-170A-754E-B46F-1322630245DF}"/>
              </a:ext>
            </a:extLst>
          </p:cNvPr>
          <p:cNvSpPr>
            <a:spLocks noGrp="1"/>
          </p:cNvSpPr>
          <p:nvPr>
            <p:ph type="dt" sz="half" idx="10"/>
          </p:nvPr>
        </p:nvSpPr>
        <p:spPr>
          <a:xfrm>
            <a:off x="838200" y="6492240"/>
            <a:ext cx="2743200" cy="365125"/>
          </a:xfrm>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36701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9">
                                            <p:txEl>
                                              <p:pRg st="5" end="5"/>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800" dirty="0"/>
              <a:t>Coordination of Benefits: </a:t>
            </a:r>
            <a:br>
              <a:rPr lang="en-US" sz="2800" dirty="0"/>
            </a:br>
            <a:r>
              <a:rPr lang="en-US" sz="2800" dirty="0"/>
              <a:t>Large Group Health Plan (GHP)</a:t>
            </a:r>
          </a:p>
        </p:txBody>
      </p:sp>
      <p:sp>
        <p:nvSpPr>
          <p:cNvPr id="5" name="Content Placeholder 4"/>
          <p:cNvSpPr>
            <a:spLocks noGrp="1"/>
          </p:cNvSpPr>
          <p:nvPr>
            <p:ph sz="quarter" idx="13"/>
          </p:nvPr>
        </p:nvSpPr>
        <p:spPr>
          <a:xfrm>
            <a:off x="914400" y="1371600"/>
            <a:ext cx="10287000" cy="4667250"/>
          </a:xfrm>
        </p:spPr>
        <p:txBody>
          <a:bodyPr/>
          <a:lstStyle/>
          <a:p>
            <a:pPr marL="0" lvl="0" indent="0" defTabSz="685800">
              <a:lnSpc>
                <a:spcPct val="100000"/>
              </a:lnSpc>
              <a:spcBef>
                <a:spcPts val="600"/>
              </a:spcBef>
              <a:buNone/>
            </a:pPr>
            <a:r>
              <a:rPr lang="en-US" b="1" dirty="0"/>
              <a:t>Medicare is the secondary payer if you’re getting it because of a disability, and:</a:t>
            </a:r>
          </a:p>
          <a:p>
            <a:pPr lvl="1" defTabSz="685800">
              <a:lnSpc>
                <a:spcPct val="100000"/>
              </a:lnSpc>
              <a:spcAft>
                <a:spcPts val="1200"/>
              </a:spcAft>
              <a:buFont typeface="Wingdings" panose="05000000000000000000" pitchFamily="2" charset="2"/>
              <a:buChar char="§"/>
            </a:pPr>
            <a:r>
              <a:rPr lang="en-US" dirty="0"/>
              <a:t>You’re working and covered by a large GHP</a:t>
            </a:r>
          </a:p>
          <a:p>
            <a:pPr lvl="1" defTabSz="685800">
              <a:lnSpc>
                <a:spcPct val="100000"/>
              </a:lnSpc>
              <a:spcAft>
                <a:spcPts val="1200"/>
              </a:spcAft>
              <a:buFont typeface="Wingdings" panose="05000000000000000000" pitchFamily="2" charset="2"/>
              <a:buChar char="§"/>
            </a:pPr>
            <a:r>
              <a:rPr lang="en-US" dirty="0"/>
              <a:t>You’re covered by a GHP of a working spouse or other family member</a:t>
            </a:r>
          </a:p>
          <a:p>
            <a:pPr lvl="1" defTabSz="685800">
              <a:lnSpc>
                <a:spcPct val="100000"/>
              </a:lnSpc>
              <a:spcAft>
                <a:spcPts val="1200"/>
              </a:spcAft>
              <a:buFont typeface="Wingdings" panose="05000000000000000000" pitchFamily="2" charset="2"/>
              <a:buChar char="§"/>
            </a:pPr>
            <a:r>
              <a:rPr lang="en-US" dirty="0"/>
              <a:t>You (or a family member) are self-employed and covered by a large GHP</a:t>
            </a:r>
          </a:p>
        </p:txBody>
      </p:sp>
      <p:sp>
        <p:nvSpPr>
          <p:cNvPr id="6" name="Slide Number Placeholder 5">
            <a:extLst>
              <a:ext uri="{FF2B5EF4-FFF2-40B4-BE49-F238E27FC236}">
                <a16:creationId xmlns:a16="http://schemas.microsoft.com/office/drawing/2014/main" id="{64E1BCD6-1EA2-4F96-93A5-F9F9D8A6AB6D}"/>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36</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&amp; Other Programs for People with Disabilities</a:t>
            </a:r>
            <a:endParaRPr lang="en-US" dirty="0"/>
          </a:p>
        </p:txBody>
      </p:sp>
      <p:sp>
        <p:nvSpPr>
          <p:cNvPr id="2" name="Date Placeholder 1"/>
          <p:cNvSpPr>
            <a:spLocks noGrp="1"/>
          </p:cNvSpPr>
          <p:nvPr>
            <p:ph type="dt" sz="half" idx="10"/>
          </p:nvPr>
        </p:nvSpPr>
        <p:spPr>
          <a:xfrm>
            <a:off x="838200" y="6492240"/>
            <a:ext cx="2743200" cy="365125"/>
          </a:xfrm>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300389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Coordination of Benefits: Retiree Plans</a:t>
            </a:r>
          </a:p>
        </p:txBody>
      </p:sp>
      <p:sp>
        <p:nvSpPr>
          <p:cNvPr id="5" name="Content Placeholder 4"/>
          <p:cNvSpPr>
            <a:spLocks noGrp="1"/>
          </p:cNvSpPr>
          <p:nvPr>
            <p:ph sz="quarter" idx="13"/>
          </p:nvPr>
        </p:nvSpPr>
        <p:spPr>
          <a:xfrm>
            <a:off x="914400" y="1371600"/>
            <a:ext cx="10241280" cy="4667250"/>
          </a:xfrm>
        </p:spPr>
        <p:txBody>
          <a:bodyPr/>
          <a:lstStyle/>
          <a:p>
            <a:pPr lvl="0" defTabSz="685800">
              <a:lnSpc>
                <a:spcPct val="100000"/>
              </a:lnSpc>
            </a:pPr>
            <a:r>
              <a:rPr lang="en-US" dirty="0"/>
              <a:t>Medicare pays first for your health insurance claims</a:t>
            </a:r>
          </a:p>
          <a:p>
            <a:pPr lvl="0" defTabSz="685800">
              <a:lnSpc>
                <a:spcPct val="100000"/>
              </a:lnSpc>
            </a:pPr>
            <a:r>
              <a:rPr lang="en-US" dirty="0"/>
              <a:t>Your retiree health coverage pays second</a:t>
            </a:r>
          </a:p>
          <a:p>
            <a:pPr lvl="1" defTabSz="685800">
              <a:lnSpc>
                <a:spcPct val="100000"/>
              </a:lnSpc>
              <a:spcAft>
                <a:spcPts val="1200"/>
              </a:spcAft>
            </a:pPr>
            <a:r>
              <a:rPr lang="en-US" dirty="0"/>
              <a:t>Might fill in some gaps in Medicare coverage and might offer additional benefits, like:</a:t>
            </a:r>
          </a:p>
          <a:p>
            <a:pPr marL="1097280" lvl="2" defTabSz="685800">
              <a:lnSpc>
                <a:spcPct val="100000"/>
              </a:lnSpc>
              <a:spcAft>
                <a:spcPts val="1200"/>
              </a:spcAft>
              <a:buSzPct val="50000"/>
              <a:buFont typeface="Wingdings" panose="05000000000000000000" pitchFamily="2" charset="2"/>
              <a:buChar char="q"/>
            </a:pPr>
            <a:r>
              <a:rPr lang="en-US" dirty="0"/>
              <a:t>Drug coverage</a:t>
            </a:r>
          </a:p>
          <a:p>
            <a:pPr marL="1097280" lvl="2" defTabSz="685800">
              <a:lnSpc>
                <a:spcPct val="100000"/>
              </a:lnSpc>
              <a:spcAft>
                <a:spcPts val="1200"/>
              </a:spcAft>
              <a:buSzPct val="50000"/>
              <a:buFont typeface="Wingdings" panose="05000000000000000000" pitchFamily="2" charset="2"/>
              <a:buChar char="q"/>
            </a:pPr>
            <a:r>
              <a:rPr lang="en-US" dirty="0"/>
              <a:t>Routine dental care</a:t>
            </a:r>
          </a:p>
          <a:p>
            <a:pPr lvl="1" defTabSz="685800">
              <a:lnSpc>
                <a:spcPct val="100000"/>
              </a:lnSpc>
              <a:spcAft>
                <a:spcPts val="1200"/>
              </a:spcAft>
            </a:pPr>
            <a:r>
              <a:rPr lang="en-US" dirty="0"/>
              <a:t>Refer to your plan’s benefits booklet or the summary plan description you get from your employer for information on how your retiree coverage works with Medicare</a:t>
            </a:r>
          </a:p>
          <a:p>
            <a:pPr marL="461963" lvl="1" indent="-231775" defTabSz="685800">
              <a:lnSpc>
                <a:spcPct val="100000"/>
              </a:lnSpc>
              <a:spcBef>
                <a:spcPts val="600"/>
              </a:spcBef>
            </a:pPr>
            <a:endParaRPr lang="en-US" dirty="0"/>
          </a:p>
        </p:txBody>
      </p:sp>
      <p:sp>
        <p:nvSpPr>
          <p:cNvPr id="6" name="Slide Number Placeholder 5">
            <a:extLst>
              <a:ext uri="{FF2B5EF4-FFF2-40B4-BE49-F238E27FC236}">
                <a16:creationId xmlns:a16="http://schemas.microsoft.com/office/drawing/2014/main" id="{FAF4ABEB-19B9-4021-A824-517245192B24}"/>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37</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&amp; Other Programs for People with Disabilities</a:t>
            </a:r>
            <a:endParaRPr lang="en-US" dirty="0"/>
          </a:p>
        </p:txBody>
      </p:sp>
      <p:sp>
        <p:nvSpPr>
          <p:cNvPr id="2" name="Date Placeholder 1"/>
          <p:cNvSpPr>
            <a:spLocks noGrp="1"/>
          </p:cNvSpPr>
          <p:nvPr>
            <p:ph type="dt" sz="half" idx="10"/>
          </p:nvPr>
        </p:nvSpPr>
        <p:spPr>
          <a:xfrm>
            <a:off x="838200" y="6492240"/>
            <a:ext cx="2743200" cy="365125"/>
          </a:xfrm>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3647312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100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31F3A-0E01-4E22-8639-CB5C2CEB73BA}"/>
              </a:ext>
            </a:extLst>
          </p:cNvPr>
          <p:cNvSpPr>
            <a:spLocks noGrp="1"/>
          </p:cNvSpPr>
          <p:nvPr>
            <p:ph type="title"/>
          </p:nvPr>
        </p:nvSpPr>
        <p:spPr/>
        <p:txBody>
          <a:bodyPr>
            <a:normAutofit/>
          </a:bodyPr>
          <a:lstStyle/>
          <a:p>
            <a:r>
              <a:rPr lang="en-US" sz="2800" dirty="0"/>
              <a:t>Medicare Supplement Insurance (Medigap) Policies for People with Disabilities</a:t>
            </a:r>
          </a:p>
        </p:txBody>
      </p:sp>
      <p:sp>
        <p:nvSpPr>
          <p:cNvPr id="7" name="TextBox 6">
            <a:extLst>
              <a:ext uri="{FF2B5EF4-FFF2-40B4-BE49-F238E27FC236}">
                <a16:creationId xmlns:a16="http://schemas.microsoft.com/office/drawing/2014/main" id="{CDFC5BE4-2A97-43DB-B86D-D557ADFC32B6}"/>
              </a:ext>
            </a:extLst>
          </p:cNvPr>
          <p:cNvSpPr txBox="1"/>
          <p:nvPr/>
        </p:nvSpPr>
        <p:spPr>
          <a:xfrm>
            <a:off x="1339702" y="1128585"/>
            <a:ext cx="9813851"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1200"/>
              </a:spcAft>
              <a:buClrTx/>
              <a:buSzTx/>
              <a:buFontTx/>
              <a:buNone/>
              <a:tabLst/>
              <a:defRPr/>
            </a:pPr>
            <a:r>
              <a:rPr kumimoji="0" lang="en-US" sz="2200" b="1" i="0" u="none" strike="noStrike" kern="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These states require insurance companies to offer at least one kind of </a:t>
            </a:r>
            <a:r>
              <a:rPr kumimoji="0" lang="en-US" sz="2200" b="1" i="0" u="none" strike="noStrike" kern="0" cap="none" spc="0" normalizeH="0" baseline="0" noProof="0" dirty="0" err="1">
                <a:ln>
                  <a:noFill/>
                </a:ln>
                <a:solidFill>
                  <a:srgbClr val="00529B"/>
                </a:solidFill>
                <a:effectLst/>
                <a:uLnTx/>
                <a:uFillTx/>
                <a:latin typeface="Arial" panose="020B0604020202020204" pitchFamily="34" charset="0"/>
                <a:cs typeface="Arial" panose="020B0604020202020204" pitchFamily="34" charset="0"/>
              </a:rPr>
              <a:t>Medigap</a:t>
            </a:r>
            <a:r>
              <a:rPr kumimoji="0" lang="en-US" sz="2200" b="1" i="0" u="none" strike="noStrike" kern="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 policy to people with Medicare under 65:</a:t>
            </a:r>
          </a:p>
        </p:txBody>
      </p:sp>
      <p:grpSp>
        <p:nvGrpSpPr>
          <p:cNvPr id="12" name="Group 11" descr="Table listing the states that require insurance companies to offer at least one kind of Medigap policy">
            <a:extLst>
              <a:ext uri="{FF2B5EF4-FFF2-40B4-BE49-F238E27FC236}">
                <a16:creationId xmlns:a16="http://schemas.microsoft.com/office/drawing/2014/main" id="{C6DB9A7E-6BF5-4CA4-966F-7BAE3A2EF009}"/>
              </a:ext>
            </a:extLst>
          </p:cNvPr>
          <p:cNvGrpSpPr/>
          <p:nvPr/>
        </p:nvGrpSpPr>
        <p:grpSpPr>
          <a:xfrm>
            <a:off x="1857507" y="1997242"/>
            <a:ext cx="8595360" cy="3222458"/>
            <a:chOff x="1857507" y="1997242"/>
            <a:chExt cx="8595360" cy="3222458"/>
          </a:xfrm>
        </p:grpSpPr>
        <p:sp>
          <p:nvSpPr>
            <p:cNvPr id="11" name="Rectangle 10">
              <a:extLst>
                <a:ext uri="{FF2B5EF4-FFF2-40B4-BE49-F238E27FC236}">
                  <a16:creationId xmlns:a16="http://schemas.microsoft.com/office/drawing/2014/main" id="{AB0CF3F1-E989-4313-B624-A7876E53991F}"/>
                </a:ext>
                <a:ext uri="{C183D7F6-B498-43B3-948B-1728B52AA6E4}">
                  <adec:decorative xmlns:adec="http://schemas.microsoft.com/office/drawing/2017/decorative" val="1"/>
                </a:ext>
              </a:extLst>
            </p:cNvPr>
            <p:cNvSpPr/>
            <p:nvPr/>
          </p:nvSpPr>
          <p:spPr>
            <a:xfrm>
              <a:off x="1857507" y="1997242"/>
              <a:ext cx="7827914" cy="318836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72FAF2E-8AF3-4206-B1D3-ED7121C96849}"/>
                </a:ext>
              </a:extLst>
            </p:cNvPr>
            <p:cNvSpPr txBox="1"/>
            <p:nvPr/>
          </p:nvSpPr>
          <p:spPr>
            <a:xfrm>
              <a:off x="1857507" y="2007927"/>
              <a:ext cx="8595360" cy="3211773"/>
            </a:xfrm>
            <a:prstGeom prst="rect">
              <a:avLst/>
            </a:prstGeom>
            <a:noFill/>
          </p:spPr>
          <p:txBody>
            <a:bodyPr wrap="square" numCol="3" rtlCol="0">
              <a:noAutofit/>
            </a:bodyPr>
            <a:lstStyle/>
            <a:p>
              <a:pPr marL="274320" indent="-274320">
                <a:buFont typeface="Wingdings" panose="05000000000000000000" pitchFamily="2" charset="2"/>
                <a:buChar char="§"/>
              </a:pPr>
              <a:r>
                <a:rPr lang="en-US" dirty="0">
                  <a:solidFill>
                    <a:srgbClr val="00529B"/>
                  </a:solidFill>
                </a:rPr>
                <a:t>Arkansas</a:t>
              </a:r>
            </a:p>
            <a:p>
              <a:pPr marL="274320" indent="-274320">
                <a:buFont typeface="Wingdings" panose="05000000000000000000" pitchFamily="2" charset="2"/>
                <a:buChar char="§"/>
              </a:pPr>
              <a:r>
                <a:rPr lang="en-US" dirty="0">
                  <a:solidFill>
                    <a:srgbClr val="00529B"/>
                  </a:solidFill>
                </a:rPr>
                <a:t>California</a:t>
              </a:r>
            </a:p>
            <a:p>
              <a:pPr marL="274320" indent="-274320">
                <a:buFont typeface="Wingdings" panose="05000000000000000000" pitchFamily="2" charset="2"/>
                <a:buChar char="§"/>
              </a:pPr>
              <a:r>
                <a:rPr lang="en-US" dirty="0">
                  <a:solidFill>
                    <a:srgbClr val="00529B"/>
                  </a:solidFill>
                </a:rPr>
                <a:t>Colorado</a:t>
              </a:r>
            </a:p>
            <a:p>
              <a:pPr marL="274320" indent="-274320">
                <a:buFont typeface="Wingdings" panose="05000000000000000000" pitchFamily="2" charset="2"/>
                <a:buChar char="§"/>
              </a:pPr>
              <a:r>
                <a:rPr lang="en-US" dirty="0">
                  <a:solidFill>
                    <a:srgbClr val="00529B"/>
                  </a:solidFill>
                </a:rPr>
                <a:t>Connecticut</a:t>
              </a:r>
            </a:p>
            <a:p>
              <a:pPr marL="274320" indent="-274320">
                <a:buFont typeface="Wingdings" panose="05000000000000000000" pitchFamily="2" charset="2"/>
                <a:buChar char="§"/>
              </a:pPr>
              <a:r>
                <a:rPr lang="en-US" dirty="0">
                  <a:solidFill>
                    <a:srgbClr val="00529B"/>
                  </a:solidFill>
                </a:rPr>
                <a:t>Delaware</a:t>
              </a:r>
            </a:p>
            <a:p>
              <a:pPr marL="274320" indent="-274320">
                <a:buFont typeface="Wingdings" panose="05000000000000000000" pitchFamily="2" charset="2"/>
                <a:buChar char="§"/>
              </a:pPr>
              <a:r>
                <a:rPr lang="en-US" dirty="0">
                  <a:solidFill>
                    <a:srgbClr val="00529B"/>
                  </a:solidFill>
                </a:rPr>
                <a:t>Florida</a:t>
              </a:r>
            </a:p>
            <a:p>
              <a:pPr marL="274320" indent="-274320">
                <a:buFont typeface="Wingdings" panose="05000000000000000000" pitchFamily="2" charset="2"/>
                <a:buChar char="§"/>
              </a:pPr>
              <a:r>
                <a:rPr lang="en-US" dirty="0">
                  <a:solidFill>
                    <a:srgbClr val="00529B"/>
                  </a:solidFill>
                </a:rPr>
                <a:t>Georgia</a:t>
              </a:r>
            </a:p>
            <a:p>
              <a:pPr marL="274320" indent="-274320">
                <a:buFont typeface="Wingdings" panose="05000000000000000000" pitchFamily="2" charset="2"/>
                <a:buChar char="§"/>
              </a:pPr>
              <a:r>
                <a:rPr lang="en-US" dirty="0">
                  <a:solidFill>
                    <a:srgbClr val="00529B"/>
                  </a:solidFill>
                </a:rPr>
                <a:t>Hawaii</a:t>
              </a:r>
            </a:p>
            <a:p>
              <a:pPr marL="274320" indent="-274320">
                <a:buFont typeface="Wingdings" panose="05000000000000000000" pitchFamily="2" charset="2"/>
                <a:buChar char="§"/>
              </a:pPr>
              <a:r>
                <a:rPr lang="en-US" dirty="0">
                  <a:solidFill>
                    <a:srgbClr val="00529B"/>
                  </a:solidFill>
                </a:rPr>
                <a:t>Idaho</a:t>
              </a:r>
            </a:p>
            <a:p>
              <a:pPr marL="274320" indent="-274320">
                <a:buFont typeface="Wingdings" panose="05000000000000000000" pitchFamily="2" charset="2"/>
                <a:buChar char="§"/>
              </a:pPr>
              <a:r>
                <a:rPr lang="en-US" dirty="0">
                  <a:solidFill>
                    <a:srgbClr val="00529B"/>
                  </a:solidFill>
                </a:rPr>
                <a:t>Illinois </a:t>
              </a:r>
            </a:p>
            <a:p>
              <a:pPr marL="274320" indent="-274320">
                <a:buFont typeface="Wingdings" panose="05000000000000000000" pitchFamily="2" charset="2"/>
                <a:buChar char="§"/>
              </a:pPr>
              <a:r>
                <a:rPr lang="en-US" dirty="0">
                  <a:solidFill>
                    <a:srgbClr val="00529B"/>
                  </a:solidFill>
                </a:rPr>
                <a:t>Kansas</a:t>
              </a:r>
            </a:p>
            <a:p>
              <a:pPr marL="274320" indent="-274320">
                <a:buFont typeface="Wingdings" panose="05000000000000000000" pitchFamily="2" charset="2"/>
                <a:buChar char="§"/>
              </a:pPr>
              <a:r>
                <a:rPr lang="en-US" dirty="0">
                  <a:solidFill>
                    <a:srgbClr val="00529B"/>
                  </a:solidFill>
                </a:rPr>
                <a:t>Kentucky</a:t>
              </a:r>
            </a:p>
            <a:p>
              <a:pPr marL="274320" indent="-274320">
                <a:buFont typeface="Wingdings" panose="05000000000000000000" pitchFamily="2" charset="2"/>
                <a:buChar char="§"/>
              </a:pPr>
              <a:r>
                <a:rPr lang="en-US" dirty="0">
                  <a:solidFill>
                    <a:srgbClr val="00529B"/>
                  </a:solidFill>
                </a:rPr>
                <a:t>Louisiana</a:t>
              </a:r>
            </a:p>
            <a:p>
              <a:pPr marL="274320" indent="-274320">
                <a:buFont typeface="Wingdings" panose="05000000000000000000" pitchFamily="2" charset="2"/>
                <a:buChar char="§"/>
              </a:pPr>
              <a:r>
                <a:rPr lang="en-US" dirty="0">
                  <a:solidFill>
                    <a:srgbClr val="00529B"/>
                  </a:solidFill>
                </a:rPr>
                <a:t>Maine</a:t>
              </a:r>
            </a:p>
            <a:p>
              <a:pPr marL="274320" indent="-274320">
                <a:buFont typeface="Wingdings" panose="05000000000000000000" pitchFamily="2" charset="2"/>
                <a:buChar char="§"/>
              </a:pPr>
              <a:r>
                <a:rPr lang="en-US" dirty="0">
                  <a:solidFill>
                    <a:srgbClr val="00529B"/>
                  </a:solidFill>
                </a:rPr>
                <a:t>Maryland</a:t>
              </a:r>
            </a:p>
            <a:p>
              <a:pPr marL="274320" indent="-274320">
                <a:buFont typeface="Wingdings" panose="05000000000000000000" pitchFamily="2" charset="2"/>
                <a:buChar char="§"/>
              </a:pPr>
              <a:r>
                <a:rPr lang="en-US" dirty="0">
                  <a:solidFill>
                    <a:srgbClr val="00529B"/>
                  </a:solidFill>
                </a:rPr>
                <a:t>Massachusetts</a:t>
              </a:r>
            </a:p>
            <a:p>
              <a:pPr marL="274320" indent="-274320">
                <a:buFont typeface="Wingdings" panose="05000000000000000000" pitchFamily="2" charset="2"/>
                <a:buChar char="§"/>
              </a:pPr>
              <a:r>
                <a:rPr lang="en-US" dirty="0">
                  <a:solidFill>
                    <a:srgbClr val="00529B"/>
                  </a:solidFill>
                </a:rPr>
                <a:t>Michigan</a:t>
              </a:r>
            </a:p>
            <a:p>
              <a:pPr marL="274320" indent="-274320">
                <a:buFont typeface="Wingdings" panose="05000000000000000000" pitchFamily="2" charset="2"/>
                <a:buChar char="§"/>
              </a:pPr>
              <a:r>
                <a:rPr lang="en-US" dirty="0">
                  <a:solidFill>
                    <a:srgbClr val="00529B"/>
                  </a:solidFill>
                </a:rPr>
                <a:t>Minnesota</a:t>
              </a:r>
            </a:p>
            <a:p>
              <a:pPr marL="274320" indent="-274320">
                <a:buFont typeface="Wingdings" panose="05000000000000000000" pitchFamily="2" charset="2"/>
                <a:buChar char="§"/>
              </a:pPr>
              <a:r>
                <a:rPr lang="en-US" dirty="0">
                  <a:solidFill>
                    <a:srgbClr val="00529B"/>
                  </a:solidFill>
                </a:rPr>
                <a:t>Mississippi</a:t>
              </a:r>
            </a:p>
            <a:p>
              <a:pPr marL="274320" indent="-274320">
                <a:buFont typeface="Wingdings" panose="05000000000000000000" pitchFamily="2" charset="2"/>
                <a:buChar char="§"/>
              </a:pPr>
              <a:r>
                <a:rPr lang="en-US" dirty="0">
                  <a:solidFill>
                    <a:srgbClr val="00529B"/>
                  </a:solidFill>
                </a:rPr>
                <a:t>Missouri</a:t>
              </a:r>
            </a:p>
            <a:p>
              <a:pPr marL="274320" indent="-274320">
                <a:buFont typeface="Wingdings" panose="05000000000000000000" pitchFamily="2" charset="2"/>
                <a:buChar char="§"/>
              </a:pPr>
              <a:r>
                <a:rPr lang="en-US" dirty="0">
                  <a:solidFill>
                    <a:srgbClr val="00529B"/>
                  </a:solidFill>
                </a:rPr>
                <a:t>Montana</a:t>
              </a:r>
            </a:p>
            <a:p>
              <a:pPr marL="274320" indent="-274320">
                <a:buFont typeface="Wingdings" panose="05000000000000000000" pitchFamily="2" charset="2"/>
                <a:buChar char="§"/>
              </a:pPr>
              <a:r>
                <a:rPr lang="en-US" dirty="0">
                  <a:solidFill>
                    <a:srgbClr val="00529B"/>
                  </a:solidFill>
                </a:rPr>
                <a:t>New Hampshire</a:t>
              </a:r>
            </a:p>
            <a:p>
              <a:pPr marL="274320" indent="-274320">
                <a:buFont typeface="Wingdings" panose="05000000000000000000" pitchFamily="2" charset="2"/>
                <a:buChar char="§"/>
              </a:pPr>
              <a:r>
                <a:rPr lang="en-US" dirty="0">
                  <a:solidFill>
                    <a:srgbClr val="00529B"/>
                  </a:solidFill>
                </a:rPr>
                <a:t>New Jersey</a:t>
              </a:r>
            </a:p>
            <a:p>
              <a:pPr marL="274320" indent="-274320">
                <a:buFont typeface="Wingdings" panose="05000000000000000000" pitchFamily="2" charset="2"/>
                <a:buChar char="§"/>
              </a:pPr>
              <a:r>
                <a:rPr lang="en-US" dirty="0">
                  <a:solidFill>
                    <a:srgbClr val="00529B"/>
                  </a:solidFill>
                </a:rPr>
                <a:t>New York</a:t>
              </a:r>
            </a:p>
            <a:p>
              <a:pPr marL="274320" indent="-274320">
                <a:buFont typeface="Wingdings" panose="05000000000000000000" pitchFamily="2" charset="2"/>
                <a:buChar char="§"/>
              </a:pPr>
              <a:r>
                <a:rPr lang="en-US" dirty="0">
                  <a:solidFill>
                    <a:srgbClr val="00529B"/>
                  </a:solidFill>
                </a:rPr>
                <a:t>North Carolina</a:t>
              </a:r>
            </a:p>
            <a:p>
              <a:pPr marL="274320" indent="-274320">
                <a:buFont typeface="Wingdings" panose="05000000000000000000" pitchFamily="2" charset="2"/>
                <a:buChar char="§"/>
              </a:pPr>
              <a:r>
                <a:rPr lang="en-US" dirty="0">
                  <a:solidFill>
                    <a:srgbClr val="00529B"/>
                  </a:solidFill>
                </a:rPr>
                <a:t>Oklahoma</a:t>
              </a:r>
            </a:p>
            <a:p>
              <a:pPr marL="274320" indent="-274320">
                <a:buFont typeface="Wingdings" panose="05000000000000000000" pitchFamily="2" charset="2"/>
                <a:buChar char="§"/>
              </a:pPr>
              <a:r>
                <a:rPr lang="en-US" dirty="0">
                  <a:solidFill>
                    <a:srgbClr val="00529B"/>
                  </a:solidFill>
                </a:rPr>
                <a:t>Oregon</a:t>
              </a:r>
            </a:p>
            <a:p>
              <a:pPr marL="274320" indent="-274320">
                <a:buFont typeface="Wingdings" panose="05000000000000000000" pitchFamily="2" charset="2"/>
                <a:buChar char="§"/>
              </a:pPr>
              <a:r>
                <a:rPr lang="en-US" dirty="0">
                  <a:solidFill>
                    <a:srgbClr val="00529B"/>
                  </a:solidFill>
                </a:rPr>
                <a:t>Pennsylvania</a:t>
              </a:r>
            </a:p>
            <a:p>
              <a:pPr marL="274320" indent="-274320">
                <a:buFont typeface="Wingdings" panose="05000000000000000000" pitchFamily="2" charset="2"/>
                <a:buChar char="§"/>
              </a:pPr>
              <a:r>
                <a:rPr lang="en-US" dirty="0">
                  <a:solidFill>
                    <a:srgbClr val="00529B"/>
                  </a:solidFill>
                </a:rPr>
                <a:t>South Dakota</a:t>
              </a:r>
            </a:p>
            <a:p>
              <a:pPr marL="274320" indent="-274320">
                <a:buFont typeface="Wingdings" panose="05000000000000000000" pitchFamily="2" charset="2"/>
                <a:buChar char="§"/>
              </a:pPr>
              <a:r>
                <a:rPr lang="en-US" dirty="0">
                  <a:solidFill>
                    <a:srgbClr val="00529B"/>
                  </a:solidFill>
                </a:rPr>
                <a:t>Tennessee</a:t>
              </a:r>
            </a:p>
            <a:p>
              <a:pPr marL="274320" indent="-274320">
                <a:buFont typeface="Wingdings" panose="05000000000000000000" pitchFamily="2" charset="2"/>
                <a:buChar char="§"/>
              </a:pPr>
              <a:r>
                <a:rPr lang="en-US" dirty="0">
                  <a:solidFill>
                    <a:srgbClr val="00529B"/>
                  </a:solidFill>
                </a:rPr>
                <a:t>Texas</a:t>
              </a:r>
            </a:p>
            <a:p>
              <a:pPr marL="274320" indent="-274320">
                <a:buFont typeface="Wingdings" panose="05000000000000000000" pitchFamily="2" charset="2"/>
                <a:buChar char="§"/>
              </a:pPr>
              <a:r>
                <a:rPr lang="en-US" dirty="0">
                  <a:solidFill>
                    <a:srgbClr val="00529B"/>
                  </a:solidFill>
                </a:rPr>
                <a:t>Vermont</a:t>
              </a:r>
            </a:p>
            <a:p>
              <a:pPr marL="274320" indent="-274320">
                <a:buFont typeface="Wingdings" panose="05000000000000000000" pitchFamily="2" charset="2"/>
                <a:buChar char="§"/>
              </a:pPr>
              <a:r>
                <a:rPr lang="en-US" dirty="0">
                  <a:solidFill>
                    <a:srgbClr val="00529B"/>
                  </a:solidFill>
                </a:rPr>
                <a:t>Wisconsin</a:t>
              </a:r>
            </a:p>
          </p:txBody>
        </p:sp>
      </p:grpSp>
      <p:sp>
        <p:nvSpPr>
          <p:cNvPr id="8" name="TextBox 7">
            <a:extLst>
              <a:ext uri="{FF2B5EF4-FFF2-40B4-BE49-F238E27FC236}">
                <a16:creationId xmlns:a16="http://schemas.microsoft.com/office/drawing/2014/main" id="{6AAD556A-818D-4D11-957F-A122DFB21450}"/>
              </a:ext>
            </a:extLst>
          </p:cNvPr>
          <p:cNvSpPr txBox="1"/>
          <p:nvPr/>
        </p:nvSpPr>
        <p:spPr>
          <a:xfrm>
            <a:off x="1857507" y="5313916"/>
            <a:ext cx="9077193" cy="738664"/>
          </a:xfrm>
          <a:prstGeom prst="rect">
            <a:avLst/>
          </a:prstGeom>
          <a:noFill/>
        </p:spPr>
        <p:txBody>
          <a:bodyPr wrap="square" rtlCol="0">
            <a:spAutoFit/>
          </a:bodyPr>
          <a:lstStyle/>
          <a:p>
            <a:r>
              <a:rPr lang="en-US" sz="1400" b="1" dirty="0">
                <a:solidFill>
                  <a:srgbClr val="00529B"/>
                </a:solidFill>
                <a:latin typeface="Arial" panose="020B0604020202020204" pitchFamily="34" charset="0"/>
                <a:cs typeface="Arial" panose="020B0604020202020204" pitchFamily="34" charset="0"/>
              </a:rPr>
              <a:t>NOTE:</a:t>
            </a:r>
            <a:r>
              <a:rPr lang="en-US" sz="1400" dirty="0">
                <a:solidFill>
                  <a:srgbClr val="00529B"/>
                </a:solidFill>
                <a:latin typeface="Arial" panose="020B0604020202020204" pitchFamily="34" charset="0"/>
                <a:cs typeface="Arial" panose="020B0604020202020204" pitchFamily="34" charset="0"/>
              </a:rPr>
              <a:t> Some states provide these rights to all people with Medicare under 65, while others only extend them to people eligible for Medicare because of disability or only to people with End-Stage Renal Disease (ESRD). Check with your State Insurance Department about what rights you might have under state law.</a:t>
            </a:r>
          </a:p>
        </p:txBody>
      </p:sp>
      <p:sp>
        <p:nvSpPr>
          <p:cNvPr id="9" name="Freeform: Shape 8">
            <a:extLst>
              <a:ext uri="{FF2B5EF4-FFF2-40B4-BE49-F238E27FC236}">
                <a16:creationId xmlns:a16="http://schemas.microsoft.com/office/drawing/2014/main" id="{CD085D80-454C-4ABC-ACE8-BF4EF85413B1}"/>
              </a:ext>
              <a:ext uri="{C183D7F6-B498-43B3-948B-1728B52AA6E4}">
                <adec:decorative xmlns:adec="http://schemas.microsoft.com/office/drawing/2017/decorative" val="1"/>
              </a:ext>
            </a:extLst>
          </p:cNvPr>
          <p:cNvSpPr>
            <a:spLocks noChangeAspect="1"/>
          </p:cNvSpPr>
          <p:nvPr/>
        </p:nvSpPr>
        <p:spPr>
          <a:xfrm>
            <a:off x="1725064" y="5382547"/>
            <a:ext cx="182880" cy="18288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545A29E1-592D-44AD-A3A0-3BFFE70097F1}"/>
              </a:ext>
            </a:extLst>
          </p:cNvPr>
          <p:cNvSpPr>
            <a:spLocks noGrp="1"/>
          </p:cNvSpPr>
          <p:nvPr>
            <p:ph type="sldNum" sz="quarter" idx="12"/>
          </p:nvPr>
        </p:nvSpPr>
        <p:spPr/>
        <p:txBody>
          <a:bodyPr/>
          <a:lstStyle/>
          <a:p>
            <a:fld id="{0B2D781D-8844-5940-92D1-06EF0A7F581E}" type="slidenum">
              <a:rPr lang="en-US" smtClean="0"/>
              <a:t>38</a:t>
            </a:fld>
            <a:endParaRPr lang="en-US"/>
          </a:p>
        </p:txBody>
      </p:sp>
      <p:sp>
        <p:nvSpPr>
          <p:cNvPr id="5" name="Footer Placeholder 4">
            <a:extLst>
              <a:ext uri="{FF2B5EF4-FFF2-40B4-BE49-F238E27FC236}">
                <a16:creationId xmlns:a16="http://schemas.microsoft.com/office/drawing/2014/main" id="{78708032-DECA-4601-AC1D-F4922DB8D251}"/>
              </a:ext>
            </a:extLst>
          </p:cNvPr>
          <p:cNvSpPr>
            <a:spLocks noGrp="1"/>
          </p:cNvSpPr>
          <p:nvPr>
            <p:ph type="ftr" sz="quarter" idx="11"/>
          </p:nvPr>
        </p:nvSpPr>
        <p:spPr/>
        <p:txBody>
          <a:bodyPr/>
          <a:lstStyle/>
          <a:p>
            <a:r>
              <a:rPr lang="en-US"/>
              <a:t>Medicare &amp; Other Programs for People with Disabilities</a:t>
            </a:r>
          </a:p>
        </p:txBody>
      </p:sp>
      <p:sp>
        <p:nvSpPr>
          <p:cNvPr id="3" name="Date Placeholder 2">
            <a:extLst>
              <a:ext uri="{FF2B5EF4-FFF2-40B4-BE49-F238E27FC236}">
                <a16:creationId xmlns:a16="http://schemas.microsoft.com/office/drawing/2014/main" id="{95D9F706-A246-45C2-AD0A-C4482A2998A6}"/>
              </a:ext>
            </a:extLst>
          </p:cNvPr>
          <p:cNvSpPr>
            <a:spLocks noGrp="1"/>
          </p:cNvSpPr>
          <p:nvPr>
            <p:ph type="dt" sz="half" idx="10"/>
          </p:nvPr>
        </p:nvSpPr>
        <p:spPr/>
        <p:txBody>
          <a:bodyPr/>
          <a:lstStyle/>
          <a:p>
            <a:r>
              <a:rPr lang="en-US"/>
              <a:t>March 2023</a:t>
            </a:r>
          </a:p>
        </p:txBody>
      </p:sp>
    </p:spTree>
    <p:custDataLst>
      <p:tags r:id="rId1"/>
    </p:custDataLst>
    <p:extLst>
      <p:ext uri="{BB962C8B-B14F-4D97-AF65-F5344CB8AC3E}">
        <p14:creationId xmlns:p14="http://schemas.microsoft.com/office/powerpoint/2010/main" val="167276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750"/>
                                  </p:stCondLst>
                                  <p:childTnLst>
                                    <p:set>
                                      <p:cBhvr>
                                        <p:cTn id="9" dur="1" fill="hold">
                                          <p:stCondLst>
                                            <p:cond delay="0"/>
                                          </p:stCondLst>
                                        </p:cTn>
                                        <p:tgtEl>
                                          <p:spTgt spid="8"/>
                                        </p:tgtEl>
                                        <p:attrNameLst>
                                          <p:attrName>style.visibility</p:attrName>
                                        </p:attrNameLst>
                                      </p:cBhvr>
                                      <p:to>
                                        <p:strVal val="visible"/>
                                      </p:to>
                                    </p:set>
                                  </p:childTnLst>
                                </p:cTn>
                              </p:par>
                              <p:par>
                                <p:cTn id="10" presetID="1" presetClass="entr" presetSubtype="0" fill="hold" grpId="0" nodeType="withEffect">
                                  <p:stCondLst>
                                    <p:cond delay="75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226" y="278400"/>
            <a:ext cx="8961983" cy="719643"/>
          </a:xfrm>
        </p:spPr>
        <p:txBody>
          <a:bodyPr>
            <a:normAutofit/>
          </a:bodyPr>
          <a:lstStyle/>
          <a:p>
            <a:r>
              <a:rPr lang="en-US" sz="3000" dirty="0"/>
              <a:t>Check Your Knowledge: Question 3</a:t>
            </a:r>
          </a:p>
        </p:txBody>
      </p:sp>
      <p:sp>
        <p:nvSpPr>
          <p:cNvPr id="9" name="Content Placeholder 8"/>
          <p:cNvSpPr>
            <a:spLocks noGrp="1"/>
          </p:cNvSpPr>
          <p:nvPr>
            <p:ph type="body" sz="quarter" idx="13"/>
          </p:nvPr>
        </p:nvSpPr>
        <p:spPr>
          <a:xfrm>
            <a:off x="1883226" y="1680210"/>
            <a:ext cx="9302225" cy="3982281"/>
          </a:xfrm>
        </p:spPr>
        <p:txBody>
          <a:bodyPr>
            <a:normAutofit/>
          </a:bodyPr>
          <a:lstStyle/>
          <a:p>
            <a:pPr marL="0" lvl="0" indent="0" defTabSz="685800">
              <a:lnSpc>
                <a:spcPct val="100000"/>
              </a:lnSpc>
              <a:spcBef>
                <a:spcPts val="600"/>
              </a:spcBef>
              <a:buNone/>
            </a:pPr>
            <a:r>
              <a:rPr lang="en-US" sz="2200" b="1" dirty="0"/>
              <a:t>Generally, in which situation would Medicare be the primary payer?</a:t>
            </a:r>
          </a:p>
          <a:p>
            <a:pPr marL="274320" lvl="0" indent="-274320" defTabSz="685800">
              <a:lnSpc>
                <a:spcPct val="100000"/>
              </a:lnSpc>
              <a:spcBef>
                <a:spcPts val="0"/>
              </a:spcBef>
              <a:buFont typeface="+mj-lt"/>
              <a:buAutoNum type="alphaLcPeriod"/>
            </a:pPr>
            <a:r>
              <a:rPr lang="en-US" sz="2200" dirty="0"/>
              <a:t>When you have retiree coverage</a:t>
            </a:r>
          </a:p>
          <a:p>
            <a:pPr marL="274320" lvl="0" indent="-274320" defTabSz="685800">
              <a:lnSpc>
                <a:spcPct val="100000"/>
              </a:lnSpc>
              <a:spcBef>
                <a:spcPts val="0"/>
              </a:spcBef>
              <a:buFont typeface="+mj-lt"/>
              <a:buAutoNum type="alphaLcPeriod"/>
            </a:pPr>
            <a:r>
              <a:rPr lang="en-US" sz="2200" dirty="0"/>
              <a:t>When you have Medicare due to a disability and current active employer coverage with an employer with 100 employees or more </a:t>
            </a:r>
          </a:p>
          <a:p>
            <a:pPr marL="274320" lvl="0" indent="-274320" defTabSz="685800">
              <a:lnSpc>
                <a:spcPct val="100000"/>
              </a:lnSpc>
              <a:spcBef>
                <a:spcPts val="0"/>
              </a:spcBef>
              <a:buFont typeface="+mj-lt"/>
              <a:buAutoNum type="alphaLcPeriod"/>
            </a:pPr>
            <a:r>
              <a:rPr lang="en-US" sz="2200" dirty="0"/>
              <a:t>All of the above</a:t>
            </a:r>
          </a:p>
          <a:p>
            <a:pPr marL="274320" lvl="0" indent="-274320" defTabSz="685800">
              <a:lnSpc>
                <a:spcPct val="100000"/>
              </a:lnSpc>
              <a:spcBef>
                <a:spcPts val="0"/>
              </a:spcBef>
              <a:buFont typeface="+mj-lt"/>
              <a:buAutoNum type="alphaLcPeriod"/>
            </a:pPr>
            <a:r>
              <a:rPr lang="en-US" sz="2200" dirty="0"/>
              <a:t>None of the above</a:t>
            </a:r>
          </a:p>
          <a:p>
            <a:endParaRPr lang="en-US" sz="2200" dirty="0"/>
          </a:p>
        </p:txBody>
      </p:sp>
      <p:sp>
        <p:nvSpPr>
          <p:cNvPr id="6" name="Rounded Rectangle 5" descr="Green box highlighting A as the correct answer"/>
          <p:cNvSpPr/>
          <p:nvPr/>
        </p:nvSpPr>
        <p:spPr>
          <a:xfrm>
            <a:off x="1883227" y="2207814"/>
            <a:ext cx="4517574" cy="365760"/>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1078BC1D-33CA-425A-9B2C-426A079665C5}"/>
              </a:ext>
            </a:extLst>
          </p:cNvPr>
          <p:cNvSpPr>
            <a:spLocks noGrp="1"/>
          </p:cNvSpPr>
          <p:nvPr>
            <p:ph type="sldNum" sz="quarter" idx="12"/>
          </p:nvPr>
        </p:nvSpPr>
        <p:spPr>
          <a:xfrm>
            <a:off x="8610600" y="649224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E79EF6-0C0E-43E6-8FB3-918BC522CC5A}"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82B29E6F-AF77-4147-91F2-07FB0DA3477B}"/>
              </a:ext>
            </a:extLst>
          </p:cNvPr>
          <p:cNvSpPr>
            <a:spLocks noGrp="1"/>
          </p:cNvSpPr>
          <p:nvPr>
            <p:ph type="ftr" sz="quarter" idx="11"/>
          </p:nvPr>
        </p:nvSpPr>
        <p:spPr>
          <a:xfrm>
            <a:off x="4038600" y="6492240"/>
            <a:ext cx="4114800" cy="365125"/>
          </a:xfrm>
        </p:spPr>
        <p:txBody>
          <a:bodyPr/>
          <a:lstStyle/>
          <a:p>
            <a:r>
              <a:rPr lang="en-US"/>
              <a:t>Medicare &amp; Other Programs for People with Disabilities</a:t>
            </a:r>
            <a:endParaRPr lang="en-US" dirty="0"/>
          </a:p>
        </p:txBody>
      </p:sp>
      <p:sp>
        <p:nvSpPr>
          <p:cNvPr id="3" name="Date Placeholder 2">
            <a:extLst>
              <a:ext uri="{FF2B5EF4-FFF2-40B4-BE49-F238E27FC236}">
                <a16:creationId xmlns:a16="http://schemas.microsoft.com/office/drawing/2014/main" id="{AB42723D-EC3A-9142-A465-64C40B44D82B}"/>
              </a:ext>
            </a:extLst>
          </p:cNvPr>
          <p:cNvSpPr>
            <a:spLocks noGrp="1"/>
          </p:cNvSpPr>
          <p:nvPr>
            <p:ph type="dt" sz="half" idx="10"/>
          </p:nvPr>
        </p:nvSpPr>
        <p:spPr>
          <a:xfrm>
            <a:off x="838200" y="6492240"/>
            <a:ext cx="2743200" cy="365125"/>
          </a:xfrm>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391559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1</a:t>
            </a:r>
          </a:p>
        </p:txBody>
      </p:sp>
      <p:sp>
        <p:nvSpPr>
          <p:cNvPr id="5" name="Text Placeholder 4"/>
          <p:cNvSpPr>
            <a:spLocks noGrp="1"/>
          </p:cNvSpPr>
          <p:nvPr>
            <p:ph type="body" idx="1"/>
          </p:nvPr>
        </p:nvSpPr>
        <p:spPr/>
        <p:txBody>
          <a:bodyPr>
            <a:normAutofit/>
          </a:bodyPr>
          <a:lstStyle/>
          <a:p>
            <a:r>
              <a:rPr lang="en-US" sz="3600" dirty="0"/>
              <a:t>Social Security for People with Disabilities</a:t>
            </a:r>
          </a:p>
        </p:txBody>
      </p:sp>
    </p:spTree>
    <p:custDataLst>
      <p:tags r:id="rId1"/>
    </p:custDataLst>
    <p:extLst>
      <p:ext uri="{BB962C8B-B14F-4D97-AF65-F5344CB8AC3E}">
        <p14:creationId xmlns:p14="http://schemas.microsoft.com/office/powerpoint/2010/main" val="1953698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4</a:t>
            </a:r>
          </a:p>
        </p:txBody>
      </p:sp>
      <p:sp>
        <p:nvSpPr>
          <p:cNvPr id="5" name="Text Placeholder 4"/>
          <p:cNvSpPr>
            <a:spLocks noGrp="1"/>
          </p:cNvSpPr>
          <p:nvPr>
            <p:ph type="body" idx="1"/>
          </p:nvPr>
        </p:nvSpPr>
        <p:spPr/>
        <p:txBody>
          <a:bodyPr>
            <a:normAutofit/>
          </a:bodyPr>
          <a:lstStyle/>
          <a:p>
            <a:r>
              <a:rPr lang="en-US" sz="3600" dirty="0"/>
              <a:t>Other Programs for People with Disabilities</a:t>
            </a:r>
          </a:p>
        </p:txBody>
      </p:sp>
    </p:spTree>
    <p:custDataLst>
      <p:tags r:id="rId1"/>
    </p:custDataLst>
    <p:extLst>
      <p:ext uri="{BB962C8B-B14F-4D97-AF65-F5344CB8AC3E}">
        <p14:creationId xmlns:p14="http://schemas.microsoft.com/office/powerpoint/2010/main" val="13196679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5E7A2-AE8C-421D-985D-CCED84A66714}"/>
              </a:ext>
            </a:extLst>
          </p:cNvPr>
          <p:cNvSpPr>
            <a:spLocks noGrp="1"/>
          </p:cNvSpPr>
          <p:nvPr>
            <p:ph type="title"/>
          </p:nvPr>
        </p:nvSpPr>
        <p:spPr/>
        <p:txBody>
          <a:bodyPr/>
          <a:lstStyle/>
          <a:p>
            <a:r>
              <a:rPr lang="en-US" dirty="0"/>
              <a:t>Lesson 4 Objectives</a:t>
            </a:r>
          </a:p>
        </p:txBody>
      </p:sp>
      <p:sp>
        <p:nvSpPr>
          <p:cNvPr id="3" name="Content Placeholder 2">
            <a:extLst>
              <a:ext uri="{FF2B5EF4-FFF2-40B4-BE49-F238E27FC236}">
                <a16:creationId xmlns:a16="http://schemas.microsoft.com/office/drawing/2014/main" id="{A66267A8-A158-4869-8672-CF00799B51F4}"/>
              </a:ext>
            </a:extLst>
          </p:cNvPr>
          <p:cNvSpPr>
            <a:spLocks noGrp="1"/>
          </p:cNvSpPr>
          <p:nvPr>
            <p:ph sz="quarter" idx="13"/>
          </p:nvPr>
        </p:nvSpPr>
        <p:spPr>
          <a:xfrm>
            <a:off x="914400" y="1371600"/>
            <a:ext cx="9791700" cy="4667250"/>
          </a:xfrm>
        </p:spPr>
        <p:txBody>
          <a:bodyPr/>
          <a:lstStyle/>
          <a:p>
            <a:pPr marL="0" indent="0">
              <a:buNone/>
            </a:pPr>
            <a:r>
              <a:rPr lang="en-US" b="1" dirty="0"/>
              <a:t>At the end of this lesson, you’ll be able to:</a:t>
            </a:r>
          </a:p>
          <a:p>
            <a:pPr marL="548640" defTabSz="685800"/>
            <a:r>
              <a:rPr lang="en-US" sz="2400" dirty="0"/>
              <a:t>Identify additional health programs available for people with disabilities</a:t>
            </a:r>
          </a:p>
          <a:p>
            <a:pPr marL="548640" defTabSz="685800"/>
            <a:r>
              <a:rPr lang="en-US" sz="2400" dirty="0"/>
              <a:t>Find where to get more information</a:t>
            </a:r>
          </a:p>
          <a:p>
            <a:pPr indent="0" defTabSz="685800">
              <a:buNone/>
            </a:pPr>
            <a:endParaRPr lang="en-US" dirty="0"/>
          </a:p>
          <a:p>
            <a:pPr marL="0" indent="0">
              <a:buNone/>
            </a:pPr>
            <a:endParaRPr lang="en-US" b="1" dirty="0"/>
          </a:p>
          <a:p>
            <a:endParaRPr lang="en-US" dirty="0"/>
          </a:p>
        </p:txBody>
      </p:sp>
      <p:sp>
        <p:nvSpPr>
          <p:cNvPr id="6" name="Slide Number Placeholder 5">
            <a:extLst>
              <a:ext uri="{FF2B5EF4-FFF2-40B4-BE49-F238E27FC236}">
                <a16:creationId xmlns:a16="http://schemas.microsoft.com/office/drawing/2014/main" id="{4C6E1FC8-21C8-406A-A118-C5E9F7761AC1}"/>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41</a:t>
            </a:fld>
            <a:endParaRPr lang="en-US"/>
          </a:p>
        </p:txBody>
      </p:sp>
      <p:sp>
        <p:nvSpPr>
          <p:cNvPr id="5" name="Footer Placeholder 4">
            <a:extLst>
              <a:ext uri="{FF2B5EF4-FFF2-40B4-BE49-F238E27FC236}">
                <a16:creationId xmlns:a16="http://schemas.microsoft.com/office/drawing/2014/main" id="{E3E120A4-0BCD-496F-AF4E-52A0CDC4D4B3}"/>
              </a:ext>
            </a:extLst>
          </p:cNvPr>
          <p:cNvSpPr>
            <a:spLocks noGrp="1"/>
          </p:cNvSpPr>
          <p:nvPr>
            <p:ph type="ftr" sz="quarter" idx="11"/>
          </p:nvPr>
        </p:nvSpPr>
        <p:spPr>
          <a:xfrm>
            <a:off x="4038600" y="6492240"/>
            <a:ext cx="4114800" cy="365125"/>
          </a:xfrm>
        </p:spPr>
        <p:txBody>
          <a:bodyPr/>
          <a:lstStyle/>
          <a:p>
            <a:r>
              <a:rPr lang="en-US"/>
              <a:t>Medicare &amp; Other Programs for People with Disabilities</a:t>
            </a:r>
          </a:p>
        </p:txBody>
      </p:sp>
      <p:sp>
        <p:nvSpPr>
          <p:cNvPr id="4" name="Date Placeholder 3">
            <a:extLst>
              <a:ext uri="{FF2B5EF4-FFF2-40B4-BE49-F238E27FC236}">
                <a16:creationId xmlns:a16="http://schemas.microsoft.com/office/drawing/2014/main" id="{5F856BAB-7DE6-4AC9-9B18-214ACF7A7FBF}"/>
              </a:ext>
            </a:extLst>
          </p:cNvPr>
          <p:cNvSpPr>
            <a:spLocks noGrp="1"/>
          </p:cNvSpPr>
          <p:nvPr>
            <p:ph type="dt" sz="half" idx="10"/>
          </p:nvPr>
        </p:nvSpPr>
        <p:spPr>
          <a:xfrm>
            <a:off x="838200" y="6492240"/>
            <a:ext cx="2743200" cy="365125"/>
          </a:xfrm>
        </p:spPr>
        <p:txBody>
          <a:bodyPr/>
          <a:lstStyle/>
          <a:p>
            <a:r>
              <a:rPr lang="en-US"/>
              <a:t>March 2023</a:t>
            </a:r>
          </a:p>
        </p:txBody>
      </p:sp>
    </p:spTree>
    <p:custDataLst>
      <p:tags r:id="rId1"/>
    </p:custDataLst>
    <p:extLst>
      <p:ext uri="{BB962C8B-B14F-4D97-AF65-F5344CB8AC3E}">
        <p14:creationId xmlns:p14="http://schemas.microsoft.com/office/powerpoint/2010/main" val="3169732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67B506-8DA9-BC46-A697-EBD5EB432098}"/>
              </a:ext>
            </a:extLst>
          </p:cNvPr>
          <p:cNvSpPr>
            <a:spLocks noGrp="1"/>
          </p:cNvSpPr>
          <p:nvPr>
            <p:ph type="title"/>
          </p:nvPr>
        </p:nvSpPr>
        <p:spPr/>
        <p:txBody>
          <a:bodyPr/>
          <a:lstStyle/>
          <a:p>
            <a:r>
              <a:rPr lang="en-US" dirty="0"/>
              <a:t>Helpful Programs</a:t>
            </a:r>
          </a:p>
        </p:txBody>
      </p:sp>
      <p:sp>
        <p:nvSpPr>
          <p:cNvPr id="4" name="Rectangle: Rounded Corners 3" descr="Box 1: Medicaid Pays for medical assistance for certain individuals and families with limited income and resources&#10;">
            <a:extLst>
              <a:ext uri="{FF2B5EF4-FFF2-40B4-BE49-F238E27FC236}">
                <a16:creationId xmlns:a16="http://schemas.microsoft.com/office/drawing/2014/main" id="{799B0BC9-FBB5-41D0-BED2-828EEE7FE53D}"/>
              </a:ext>
            </a:extLst>
          </p:cNvPr>
          <p:cNvSpPr/>
          <p:nvPr/>
        </p:nvSpPr>
        <p:spPr>
          <a:xfrm>
            <a:off x="448862" y="1638300"/>
            <a:ext cx="3689196" cy="438912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274320" rIns="0" rtlCol="0" anchor="t"/>
          <a:lstStyle/>
          <a:p>
            <a:pPr marL="91440" lvl="1" algn="ctr" defTabSz="685800">
              <a:spcAft>
                <a:spcPts val="600"/>
              </a:spcAft>
            </a:pPr>
            <a:r>
              <a:rPr lang="en-US" sz="2400" b="1" dirty="0">
                <a:solidFill>
                  <a:srgbClr val="00529B"/>
                </a:solidFill>
                <a:latin typeface="Arial" panose="020B0604020202020204" pitchFamily="34" charset="0"/>
                <a:cs typeface="Arial" panose="020B0604020202020204" pitchFamily="34" charset="0"/>
              </a:rPr>
              <a:t>Medicaid </a:t>
            </a:r>
          </a:p>
          <a:p>
            <a:pPr marL="274320" lvl="1" defTabSz="685800">
              <a:spcAft>
                <a:spcPts val="600"/>
              </a:spcAft>
            </a:pPr>
            <a:endParaRPr lang="en-US" sz="2400" dirty="0">
              <a:solidFill>
                <a:srgbClr val="00529B"/>
              </a:solidFill>
              <a:latin typeface="Arial" panose="020B0604020202020204" pitchFamily="34" charset="0"/>
              <a:cs typeface="Arial" panose="020B0604020202020204" pitchFamily="34" charset="0"/>
            </a:endParaRPr>
          </a:p>
          <a:p>
            <a:pPr marL="91440" lvl="1" defTabSz="685800">
              <a:spcAft>
                <a:spcPts val="600"/>
              </a:spcAft>
            </a:pPr>
            <a:r>
              <a:rPr lang="en-US" sz="2400" dirty="0">
                <a:solidFill>
                  <a:srgbClr val="00529B"/>
                </a:solidFill>
                <a:latin typeface="Arial" panose="020B0604020202020204" pitchFamily="34" charset="0"/>
                <a:cs typeface="Arial" panose="020B0604020202020204" pitchFamily="34" charset="0"/>
              </a:rPr>
              <a:t>Pays for medical assistance for certain individuals and families with limited income and resources</a:t>
            </a:r>
          </a:p>
          <a:p>
            <a:pPr marL="91440" lvl="1" defTabSz="685800">
              <a:spcAft>
                <a:spcPts val="600"/>
              </a:spcAft>
            </a:pPr>
            <a:endParaRPr lang="en-US" sz="2400" dirty="0">
              <a:solidFill>
                <a:srgbClr val="00529B"/>
              </a:solidFill>
              <a:latin typeface="Arial" panose="020B0604020202020204" pitchFamily="34" charset="0"/>
              <a:cs typeface="Arial" panose="020B0604020202020204" pitchFamily="34" charset="0"/>
            </a:endParaRPr>
          </a:p>
          <a:p>
            <a:pPr marL="91440" lvl="1" defTabSz="685800">
              <a:spcAft>
                <a:spcPts val="600"/>
              </a:spcAft>
            </a:pPr>
            <a:endParaRPr lang="en-US" sz="2400" dirty="0">
              <a:solidFill>
                <a:srgbClr val="00529B"/>
              </a:solidFill>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5FFCE5E0-05BC-4FBC-867C-BA0BD148CD9C}"/>
              </a:ext>
              <a:ext uri="{C183D7F6-B498-43B3-948B-1728B52AA6E4}">
                <adec:decorative xmlns:adec="http://schemas.microsoft.com/office/drawing/2017/decorative" val="1"/>
              </a:ext>
            </a:extLst>
          </p:cNvPr>
          <p:cNvCxnSpPr/>
          <p:nvPr/>
        </p:nvCxnSpPr>
        <p:spPr>
          <a:xfrm>
            <a:off x="439615" y="2838450"/>
            <a:ext cx="3689196" cy="0"/>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Rectangle: Rounded Corners 6" descr="Box 2: Medicare Savings Programs  &#10;May pay Medicare &#10;Part A (Hospital Insurance) and Part B (Medical Insurance) premiums, deductibles, coinsurance, and copayments&#10;">
            <a:extLst>
              <a:ext uri="{FF2B5EF4-FFF2-40B4-BE49-F238E27FC236}">
                <a16:creationId xmlns:a16="http://schemas.microsoft.com/office/drawing/2014/main" id="{FB6BD6CA-7713-49A8-B92B-D844776A1BCC}"/>
              </a:ext>
            </a:extLst>
          </p:cNvPr>
          <p:cNvSpPr/>
          <p:nvPr/>
        </p:nvSpPr>
        <p:spPr>
          <a:xfrm>
            <a:off x="4283683" y="1638300"/>
            <a:ext cx="3689196" cy="438912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182880" rIns="0" rtlCol="0" anchor="t"/>
          <a:lstStyle/>
          <a:p>
            <a:pPr marL="91440" lvl="1" algn="ctr" defTabSz="685800">
              <a:spcAft>
                <a:spcPts val="1800"/>
              </a:spcAft>
            </a:pPr>
            <a:r>
              <a:rPr lang="en-US" sz="2400" b="1" dirty="0">
                <a:solidFill>
                  <a:srgbClr val="00529B"/>
                </a:solidFill>
                <a:latin typeface="Arial" panose="020B0604020202020204" pitchFamily="34" charset="0"/>
                <a:cs typeface="Arial" panose="020B0604020202020204" pitchFamily="34" charset="0"/>
              </a:rPr>
              <a:t>Medicare Savings Programs</a:t>
            </a:r>
          </a:p>
          <a:p>
            <a:pPr marL="91440" lvl="1" defTabSz="685800">
              <a:spcAft>
                <a:spcPts val="600"/>
              </a:spcAft>
            </a:pPr>
            <a:r>
              <a:rPr lang="en-US" sz="2400" dirty="0">
                <a:solidFill>
                  <a:srgbClr val="00529B"/>
                </a:solidFill>
                <a:latin typeface="Arial" panose="020B0604020202020204" pitchFamily="34" charset="0"/>
                <a:cs typeface="Arial" panose="020B0604020202020204" pitchFamily="34" charset="0"/>
              </a:rPr>
              <a:t>May pay Medicare </a:t>
            </a:r>
            <a:br>
              <a:rPr lang="en-US" sz="2400" dirty="0">
                <a:solidFill>
                  <a:srgbClr val="00529B"/>
                </a:solidFill>
                <a:latin typeface="Arial" panose="020B0604020202020204" pitchFamily="34" charset="0"/>
                <a:cs typeface="Arial" panose="020B0604020202020204" pitchFamily="34" charset="0"/>
              </a:rPr>
            </a:br>
            <a:r>
              <a:rPr lang="en-US" sz="2400" dirty="0">
                <a:solidFill>
                  <a:srgbClr val="00529B"/>
                </a:solidFill>
                <a:latin typeface="Arial" panose="020B0604020202020204" pitchFamily="34" charset="0"/>
                <a:cs typeface="Arial" panose="020B0604020202020204" pitchFamily="34" charset="0"/>
              </a:rPr>
              <a:t>Part A (Hospital Insurance) and Part B (Medical Insurance) premiums, deductibles, coinsurance, and copayments</a:t>
            </a:r>
          </a:p>
        </p:txBody>
      </p:sp>
      <p:cxnSp>
        <p:nvCxnSpPr>
          <p:cNvPr id="9" name="Straight Connector 8">
            <a:extLst>
              <a:ext uri="{FF2B5EF4-FFF2-40B4-BE49-F238E27FC236}">
                <a16:creationId xmlns:a16="http://schemas.microsoft.com/office/drawing/2014/main" id="{D2C02159-14A8-4077-8EAB-7492433DFFC3}"/>
              </a:ext>
              <a:ext uri="{C183D7F6-B498-43B3-948B-1728B52AA6E4}">
                <adec:decorative xmlns:adec="http://schemas.microsoft.com/office/drawing/2017/decorative" val="1"/>
              </a:ext>
            </a:extLst>
          </p:cNvPr>
          <p:cNvCxnSpPr/>
          <p:nvPr/>
        </p:nvCxnSpPr>
        <p:spPr>
          <a:xfrm>
            <a:off x="4283683" y="2838450"/>
            <a:ext cx="3689196" cy="0"/>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 name="Rectangle: Rounded Corners 7" descr="Box 3: Extra help May help with the costs of Medicare drug coverage, like the drug plan’s monthly premiums, annual deductible, coinsurance, and copayments&#10;">
            <a:extLst>
              <a:ext uri="{FF2B5EF4-FFF2-40B4-BE49-F238E27FC236}">
                <a16:creationId xmlns:a16="http://schemas.microsoft.com/office/drawing/2014/main" id="{DD7500B3-3373-4C1E-8A3B-8EDB4C4092E3}"/>
              </a:ext>
            </a:extLst>
          </p:cNvPr>
          <p:cNvSpPr/>
          <p:nvPr/>
        </p:nvSpPr>
        <p:spPr>
          <a:xfrm>
            <a:off x="8215589" y="1638300"/>
            <a:ext cx="3689196" cy="438912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274320" rIns="0" rtlCol="0" anchor="t"/>
          <a:lstStyle/>
          <a:p>
            <a:pPr marL="91440" lvl="1" algn="ctr" defTabSz="685800">
              <a:spcAft>
                <a:spcPts val="600"/>
              </a:spcAft>
            </a:pPr>
            <a:r>
              <a:rPr lang="en-US" sz="2400" b="1" dirty="0">
                <a:solidFill>
                  <a:srgbClr val="00529B"/>
                </a:solidFill>
                <a:latin typeface="Arial" panose="020B0604020202020204" pitchFamily="34" charset="0"/>
                <a:cs typeface="Arial" panose="020B0604020202020204" pitchFamily="34" charset="0"/>
              </a:rPr>
              <a:t>Extra Help</a:t>
            </a:r>
          </a:p>
          <a:p>
            <a:pPr marL="274320" lvl="1" defTabSz="685800">
              <a:spcAft>
                <a:spcPts val="600"/>
              </a:spcAft>
            </a:pPr>
            <a:endParaRPr lang="en-US" sz="2400" dirty="0">
              <a:solidFill>
                <a:srgbClr val="00529B"/>
              </a:solidFill>
              <a:latin typeface="Arial" panose="020B0604020202020204" pitchFamily="34" charset="0"/>
              <a:cs typeface="Arial" panose="020B0604020202020204" pitchFamily="34" charset="0"/>
            </a:endParaRPr>
          </a:p>
          <a:p>
            <a:pPr marL="91440" lvl="1" defTabSz="685800">
              <a:spcAft>
                <a:spcPts val="600"/>
              </a:spcAft>
            </a:pPr>
            <a:r>
              <a:rPr lang="en-US" sz="2400" dirty="0">
                <a:solidFill>
                  <a:srgbClr val="00529B"/>
                </a:solidFill>
                <a:latin typeface="Arial" panose="020B0604020202020204" pitchFamily="34" charset="0"/>
                <a:cs typeface="Arial" panose="020B0604020202020204" pitchFamily="34" charset="0"/>
              </a:rPr>
              <a:t>May help with the costs of Medicare drug coverage, like the drug plan’s monthly premiums, annual deductible, coinsurance, and copayments</a:t>
            </a:r>
          </a:p>
        </p:txBody>
      </p:sp>
      <p:cxnSp>
        <p:nvCxnSpPr>
          <p:cNvPr id="14" name="Straight Connector 13">
            <a:extLst>
              <a:ext uri="{FF2B5EF4-FFF2-40B4-BE49-F238E27FC236}">
                <a16:creationId xmlns:a16="http://schemas.microsoft.com/office/drawing/2014/main" id="{56140785-D08B-4F5F-8907-75752B8CF604}"/>
              </a:ext>
              <a:ext uri="{C183D7F6-B498-43B3-948B-1728B52AA6E4}">
                <adec:decorative xmlns:adec="http://schemas.microsoft.com/office/drawing/2017/decorative" val="1"/>
              </a:ext>
            </a:extLst>
          </p:cNvPr>
          <p:cNvCxnSpPr/>
          <p:nvPr/>
        </p:nvCxnSpPr>
        <p:spPr>
          <a:xfrm>
            <a:off x="8215589" y="2847159"/>
            <a:ext cx="3689196" cy="0"/>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9F6C010B-E471-40F8-876D-CB126701EDB1}"/>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42</a:t>
            </a:fld>
            <a:endParaRPr lang="en-US"/>
          </a:p>
        </p:txBody>
      </p:sp>
      <p:sp>
        <p:nvSpPr>
          <p:cNvPr id="3" name="Footer Placeholder 2">
            <a:extLst>
              <a:ext uri="{FF2B5EF4-FFF2-40B4-BE49-F238E27FC236}">
                <a16:creationId xmlns:a16="http://schemas.microsoft.com/office/drawing/2014/main" id="{555F0308-7417-554E-B824-12D76BE3CB94}"/>
              </a:ext>
            </a:extLst>
          </p:cNvPr>
          <p:cNvSpPr>
            <a:spLocks noGrp="1"/>
          </p:cNvSpPr>
          <p:nvPr>
            <p:ph type="ftr" sz="quarter" idx="11"/>
          </p:nvPr>
        </p:nvSpPr>
        <p:spPr>
          <a:xfrm>
            <a:off x="4038600" y="6492240"/>
            <a:ext cx="4114800" cy="365125"/>
          </a:xfrm>
        </p:spPr>
        <p:txBody>
          <a:bodyPr/>
          <a:lstStyle/>
          <a:p>
            <a:r>
              <a:rPr lang="en-US"/>
              <a:t>Medicare &amp; Other Programs for People with Disabilities</a:t>
            </a:r>
            <a:endParaRPr lang="en-US" dirty="0"/>
          </a:p>
        </p:txBody>
      </p:sp>
      <p:sp>
        <p:nvSpPr>
          <p:cNvPr id="2" name="Date Placeholder 1">
            <a:extLst>
              <a:ext uri="{FF2B5EF4-FFF2-40B4-BE49-F238E27FC236}">
                <a16:creationId xmlns:a16="http://schemas.microsoft.com/office/drawing/2014/main" id="{AF5DDDB5-2251-D94E-99EC-DD7FE1A954D6}"/>
              </a:ext>
            </a:extLst>
          </p:cNvPr>
          <p:cNvSpPr>
            <a:spLocks noGrp="1"/>
          </p:cNvSpPr>
          <p:nvPr>
            <p:ph type="dt" sz="half" idx="10"/>
          </p:nvPr>
        </p:nvSpPr>
        <p:spPr>
          <a:xfrm>
            <a:off x="838200" y="6492240"/>
            <a:ext cx="2743200" cy="365125"/>
          </a:xfrm>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79121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Medicare &amp; Other Programs for People with Disabilities: Resources</a:t>
            </a:r>
          </a:p>
        </p:txBody>
      </p:sp>
      <p:graphicFrame>
        <p:nvGraphicFramePr>
          <p:cNvPr id="5" name="Content Placeholder 6" descr="Table of helpful resources" title="Medicare and Other Programs for People with Disabilities--Resources"/>
          <p:cNvGraphicFramePr>
            <a:graphicFrameLocks/>
          </p:cNvGraphicFramePr>
          <p:nvPr>
            <p:extLst>
              <p:ext uri="{D42A27DB-BD31-4B8C-83A1-F6EECF244321}">
                <p14:modId xmlns:p14="http://schemas.microsoft.com/office/powerpoint/2010/main" val="811335336"/>
              </p:ext>
            </p:extLst>
          </p:nvPr>
        </p:nvGraphicFramePr>
        <p:xfrm>
          <a:off x="947530" y="1350419"/>
          <a:ext cx="10296939" cy="4612640"/>
        </p:xfrm>
        <a:graphic>
          <a:graphicData uri="http://schemas.openxmlformats.org/drawingml/2006/table">
            <a:tbl>
              <a:tblPr firstRow="1" bandRow="1">
                <a:tableStyleId>{5FD0F851-EC5A-4D38-B0AD-8093EC10F338}</a:tableStyleId>
              </a:tblPr>
              <a:tblGrid>
                <a:gridCol w="4269463">
                  <a:extLst>
                    <a:ext uri="{9D8B030D-6E8A-4147-A177-3AD203B41FA5}">
                      <a16:colId xmlns:a16="http://schemas.microsoft.com/office/drawing/2014/main" val="20000"/>
                    </a:ext>
                  </a:extLst>
                </a:gridCol>
                <a:gridCol w="6027476">
                  <a:extLst>
                    <a:ext uri="{9D8B030D-6E8A-4147-A177-3AD203B41FA5}">
                      <a16:colId xmlns:a16="http://schemas.microsoft.com/office/drawing/2014/main" val="20001"/>
                    </a:ext>
                  </a:extLst>
                </a:gridCol>
              </a:tblGrid>
              <a:tr h="37084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a:ln>
                            <a:noFill/>
                          </a:ln>
                          <a:solidFill>
                            <a:srgbClr val="00529B"/>
                          </a:solidFill>
                          <a:effectLst/>
                          <a:uLnTx/>
                          <a:uFillTx/>
                        </a:rPr>
                        <a:t>Centers for Medicare &amp; Medicaid Services</a:t>
                      </a:r>
                    </a:p>
                    <a:p>
                      <a:pPr>
                        <a:spcBef>
                          <a:spcPts val="0"/>
                        </a:spcBef>
                      </a:pPr>
                      <a:endParaRPr lang="en-US" sz="1600" b="0" dirty="0">
                        <a:solidFill>
                          <a:srgbClr val="00529B"/>
                        </a:solidFill>
                      </a:endParaRPr>
                    </a:p>
                  </a:txBody>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u="none" strike="noStrike" kern="1200" cap="none" spc="0" normalizeH="0" baseline="0" noProof="0" dirty="0">
                          <a:ln>
                            <a:noFill/>
                          </a:ln>
                          <a:solidFill>
                            <a:srgbClr val="00529B"/>
                          </a:solidFill>
                          <a:effectLst/>
                          <a:uLnTx/>
                          <a:uFillTx/>
                        </a:rPr>
                        <a:t>Call 1-800-633-4227; TTY: 1-877-486-2048</a:t>
                      </a:r>
                    </a:p>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u="none" strike="noStrike" kern="1200" cap="none" spc="0" normalizeH="0" baseline="0" noProof="0" dirty="0">
                          <a:ln>
                            <a:noFill/>
                          </a:ln>
                          <a:solidFill>
                            <a:srgbClr val="00529B"/>
                          </a:solidFill>
                          <a:effectLst/>
                          <a:uLnTx/>
                          <a:uFillTx/>
                          <a:hlinkClick r:id="rId4">
                            <a:extLst>
                              <a:ext uri="{A12FA001-AC4F-418D-AE19-62706E023703}">
                                <ahyp:hlinkClr xmlns:ahyp="http://schemas.microsoft.com/office/drawing/2018/hyperlinkcolor" val="tx"/>
                              </a:ext>
                            </a:extLst>
                          </a:hlinkClick>
                        </a:rPr>
                        <a:t>Medicare.gov</a:t>
                      </a:r>
                      <a:endParaRPr kumimoji="0" lang="en-US" sz="1600" b="0" u="none" strike="noStrike" kern="1200" cap="none" spc="0" normalizeH="0" baseline="0" noProof="0" dirty="0">
                        <a:ln>
                          <a:noFill/>
                        </a:ln>
                        <a:solidFill>
                          <a:srgbClr val="00529B"/>
                        </a:solidFill>
                        <a:effectLst/>
                        <a:uLnTx/>
                        <a:uFillTx/>
                      </a:endParaRPr>
                    </a:p>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u="none" strike="noStrike" kern="1200" cap="none" spc="0" normalizeH="0" baseline="0" noProof="0" dirty="0">
                          <a:ln>
                            <a:noFill/>
                          </a:ln>
                          <a:solidFill>
                            <a:srgbClr val="00529B"/>
                          </a:solidFill>
                          <a:effectLst/>
                          <a:uLnTx/>
                          <a:uFillTx/>
                          <a:hlinkClick r:id="rId5">
                            <a:extLst>
                              <a:ext uri="{A12FA001-AC4F-418D-AE19-62706E023703}">
                                <ahyp:hlinkClr xmlns:ahyp="http://schemas.microsoft.com/office/drawing/2018/hyperlinkcolor" val="tx"/>
                              </a:ext>
                            </a:extLst>
                          </a:hlinkClick>
                        </a:rPr>
                        <a:t>CMS.gov</a:t>
                      </a:r>
                      <a:endParaRPr kumimoji="0" lang="en-US" sz="1600" b="0" u="none" strike="noStrike" kern="1200" cap="none" spc="0" normalizeH="0" baseline="0" noProof="0" dirty="0">
                        <a:ln>
                          <a:noFill/>
                        </a:ln>
                        <a:solidFill>
                          <a:srgbClr val="00529B"/>
                        </a:solidFill>
                        <a:effectLst/>
                        <a:uLnTx/>
                        <a:uFillTx/>
                      </a:endParaRPr>
                    </a:p>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u="none" strike="noStrike" kern="1200" cap="none" spc="0" normalizeH="0" baseline="0" noProof="0" dirty="0">
                          <a:ln>
                            <a:noFill/>
                          </a:ln>
                          <a:solidFill>
                            <a:srgbClr val="00529B"/>
                          </a:solidFill>
                          <a:effectLst/>
                          <a:uLnTx/>
                          <a:uFillTx/>
                          <a:hlinkClick r:id="rId6">
                            <a:extLst>
                              <a:ext uri="{A12FA001-AC4F-418D-AE19-62706E023703}">
                                <ahyp:hlinkClr xmlns:ahyp="http://schemas.microsoft.com/office/drawing/2018/hyperlinkcolor" val="tx"/>
                              </a:ext>
                            </a:extLst>
                          </a:hlinkClick>
                        </a:rPr>
                        <a:t>Medicaid.gov</a:t>
                      </a:r>
                      <a:r>
                        <a:rPr kumimoji="0" lang="en-US" sz="1600" b="0" u="none" strike="noStrike" kern="1200" cap="none" spc="0" normalizeH="0" baseline="0" noProof="0" dirty="0">
                          <a:ln>
                            <a:noFill/>
                          </a:ln>
                          <a:solidFill>
                            <a:srgbClr val="00529B"/>
                          </a:solidFill>
                          <a:effectLst/>
                          <a:uLnTx/>
                          <a:uFillTx/>
                        </a:rPr>
                        <a:t> </a:t>
                      </a:r>
                    </a:p>
                  </a:txBody>
                  <a:tcPr/>
                </a:tc>
                <a:extLst>
                  <a:ext uri="{0D108BD9-81ED-4DB2-BD59-A6C34878D82A}">
                    <a16:rowId xmlns:a16="http://schemas.microsoft.com/office/drawing/2014/main" val="10000"/>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a:ln>
                            <a:noFill/>
                          </a:ln>
                          <a:solidFill>
                            <a:srgbClr val="00529B"/>
                          </a:solidFill>
                          <a:effectLst/>
                          <a:uLnTx/>
                          <a:uFillTx/>
                        </a:rPr>
                        <a:t>Social Security </a:t>
                      </a:r>
                    </a:p>
                    <a:p>
                      <a:pPr>
                        <a:spcBef>
                          <a:spcPts val="0"/>
                        </a:spcBef>
                      </a:pPr>
                      <a:endParaRPr lang="en-US" sz="1600" b="0" dirty="0">
                        <a:solidFill>
                          <a:srgbClr val="00529B"/>
                        </a:solidFill>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u="none" strike="noStrike" kern="1200" cap="none" spc="0" normalizeH="0" baseline="0" noProof="0" dirty="0">
                          <a:ln>
                            <a:noFill/>
                          </a:ln>
                          <a:solidFill>
                            <a:srgbClr val="00529B"/>
                          </a:solidFill>
                          <a:effectLst/>
                          <a:uLnTx/>
                          <a:uFillTx/>
                        </a:rPr>
                        <a:t>Call 1-800-772-1213; TTY: 1-800-325-0778</a:t>
                      </a:r>
                    </a:p>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u="sng" strike="noStrike" kern="1200" cap="none" spc="0" normalizeH="0" baseline="0" noProof="0" dirty="0">
                          <a:ln>
                            <a:noFill/>
                          </a:ln>
                          <a:solidFill>
                            <a:srgbClr val="00529B"/>
                          </a:solidFill>
                          <a:effectLst/>
                          <a:uLnTx/>
                          <a:uFillTx/>
                          <a:hlinkClick r:id="rId7">
                            <a:extLst>
                              <a:ext uri="{A12FA001-AC4F-418D-AE19-62706E023703}">
                                <ahyp:hlinkClr xmlns:ahyp="http://schemas.microsoft.com/office/drawing/2018/hyperlinkcolor" val="tx"/>
                              </a:ext>
                            </a:extLst>
                          </a:hlinkClick>
                        </a:rPr>
                        <a:t>SSA.gov</a:t>
                      </a:r>
                      <a:endParaRPr kumimoji="0" lang="en-US" sz="1600" b="0" u="sng" strike="noStrike" kern="1200" cap="none" spc="0" normalizeH="0" baseline="0" noProof="0" dirty="0">
                        <a:ln>
                          <a:noFill/>
                        </a:ln>
                        <a:solidFill>
                          <a:srgbClr val="00529B"/>
                        </a:solidFill>
                        <a:effectLst/>
                        <a:uLnTx/>
                        <a:uFillTx/>
                      </a:endParaRPr>
                    </a:p>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u="none" strike="noStrike" kern="1200" cap="none" spc="0" normalizeH="0" baseline="0" noProof="0" dirty="0">
                          <a:ln>
                            <a:noFill/>
                          </a:ln>
                          <a:solidFill>
                            <a:srgbClr val="00529B"/>
                          </a:solidFill>
                          <a:effectLst/>
                          <a:uLnTx/>
                          <a:uFillTx/>
                          <a:hlinkClick r:id="rId8" tooltip="https://www.ssa.gov/redbook/">
                            <a:extLst>
                              <a:ext uri="{A12FA001-AC4F-418D-AE19-62706E023703}">
                                <ahyp:hlinkClr xmlns:ahyp="http://schemas.microsoft.com/office/drawing/2018/hyperlinkcolor" val="tx"/>
                              </a:ext>
                            </a:extLst>
                          </a:hlinkClick>
                        </a:rPr>
                        <a:t>SSA.gov/</a:t>
                      </a:r>
                      <a:r>
                        <a:rPr kumimoji="0" lang="en-US" sz="1600" b="0" u="none" strike="noStrike" kern="1200" cap="none" spc="0" normalizeH="0" baseline="0" noProof="0" dirty="0" err="1">
                          <a:ln>
                            <a:noFill/>
                          </a:ln>
                          <a:solidFill>
                            <a:srgbClr val="00529B"/>
                          </a:solidFill>
                          <a:effectLst/>
                          <a:uLnTx/>
                          <a:uFillTx/>
                          <a:hlinkClick r:id="rId8" tooltip="https://www.ssa.gov/redbook/">
                            <a:extLst>
                              <a:ext uri="{A12FA001-AC4F-418D-AE19-62706E023703}">
                                <ahyp:hlinkClr xmlns:ahyp="http://schemas.microsoft.com/office/drawing/2018/hyperlinkcolor" val="tx"/>
                              </a:ext>
                            </a:extLst>
                          </a:hlinkClick>
                        </a:rPr>
                        <a:t>redbook</a:t>
                      </a:r>
                      <a:r>
                        <a:rPr kumimoji="0" lang="en-US" sz="1600" b="0" u="none" strike="noStrike" kern="1200" cap="none" spc="0" normalizeH="0" baseline="0" noProof="0" dirty="0">
                          <a:ln>
                            <a:noFill/>
                          </a:ln>
                          <a:solidFill>
                            <a:srgbClr val="00529B"/>
                          </a:solidFill>
                          <a:effectLst/>
                          <a:uLnTx/>
                          <a:uFillTx/>
                        </a:rPr>
                        <a:t> </a:t>
                      </a:r>
                    </a:p>
                  </a:txBody>
                  <a:tcPr/>
                </a:tc>
                <a:extLst>
                  <a:ext uri="{0D108BD9-81ED-4DB2-BD59-A6C34878D82A}">
                    <a16:rowId xmlns:a16="http://schemas.microsoft.com/office/drawing/2014/main" val="10001"/>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a:ln>
                            <a:noFill/>
                          </a:ln>
                          <a:solidFill>
                            <a:srgbClr val="00529B"/>
                          </a:solidFill>
                          <a:effectLst/>
                          <a:uLnTx/>
                          <a:uFillTx/>
                        </a:rPr>
                        <a:t>Railroad Retirement Board</a:t>
                      </a:r>
                    </a:p>
                    <a:p>
                      <a:pPr>
                        <a:spcBef>
                          <a:spcPts val="0"/>
                        </a:spcBef>
                      </a:pPr>
                      <a:endParaRPr lang="en-US" sz="1600" b="0" dirty="0">
                        <a:solidFill>
                          <a:srgbClr val="00529B"/>
                        </a:solidFill>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u="none" strike="noStrike" kern="1200" cap="none" spc="0" normalizeH="0" baseline="0" noProof="0" dirty="0">
                          <a:ln>
                            <a:noFill/>
                          </a:ln>
                          <a:solidFill>
                            <a:srgbClr val="00529B"/>
                          </a:solidFill>
                          <a:effectLst/>
                          <a:uLnTx/>
                          <a:uFillTx/>
                        </a:rPr>
                        <a:t>Call 1-877-772-5772; TTY: 1-312-751-4701</a:t>
                      </a:r>
                    </a:p>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600" b="0" dirty="0">
                          <a:solidFill>
                            <a:srgbClr val="00529B"/>
                          </a:solidFill>
                          <a:hlinkClick r:id="rId9">
                            <a:extLst>
                              <a:ext uri="{A12FA001-AC4F-418D-AE19-62706E023703}">
                                <ahyp:hlinkClr xmlns:ahyp="http://schemas.microsoft.com/office/drawing/2018/hyperlinkcolor" val="tx"/>
                              </a:ext>
                            </a:extLst>
                          </a:hlinkClick>
                        </a:rPr>
                        <a:t>RRB.gov</a:t>
                      </a:r>
                      <a:endParaRPr lang="en-US" sz="1600" b="0" dirty="0">
                        <a:solidFill>
                          <a:srgbClr val="00529B"/>
                        </a:solidFill>
                      </a:endParaRPr>
                    </a:p>
                  </a:txBody>
                  <a:tcPr/>
                </a:tc>
                <a:extLst>
                  <a:ext uri="{0D108BD9-81ED-4DB2-BD59-A6C34878D82A}">
                    <a16:rowId xmlns:a16="http://schemas.microsoft.com/office/drawing/2014/main" val="10002"/>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u="none" strike="noStrike" kern="1200" cap="none" spc="0" normalizeH="0" baseline="0" noProof="0" dirty="0">
                          <a:ln>
                            <a:noFill/>
                          </a:ln>
                          <a:solidFill>
                            <a:srgbClr val="00529B"/>
                          </a:solidFill>
                          <a:effectLst/>
                          <a:uLnTx/>
                          <a:uFillTx/>
                        </a:rPr>
                        <a:t>U. S. Department of Labor</a:t>
                      </a:r>
                      <a:endParaRPr lang="en-US" sz="1600" b="0" dirty="0">
                        <a:solidFill>
                          <a:srgbClr val="00529B"/>
                        </a:solidFill>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lvl="0" indent="-22860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600" b="0" u="sng" dirty="0">
                          <a:solidFill>
                            <a:srgbClr val="00529B"/>
                          </a:solidFill>
                          <a:effectLst/>
                          <a:hlinkClick r:id="rId10">
                            <a:extLst>
                              <a:ext uri="{A12FA001-AC4F-418D-AE19-62706E023703}">
                                <ahyp:hlinkClr xmlns:ahyp="http://schemas.microsoft.com/office/drawing/2018/hyperlinkcolor" val="tx"/>
                              </a:ext>
                            </a:extLst>
                          </a:hlinkClick>
                        </a:rPr>
                        <a:t>dol.gov/</a:t>
                      </a:r>
                      <a:r>
                        <a:rPr lang="en-US" sz="1600" b="0" u="sng" dirty="0" err="1">
                          <a:solidFill>
                            <a:srgbClr val="00529B"/>
                          </a:solidFill>
                          <a:effectLst/>
                          <a:hlinkClick r:id="rId10">
                            <a:extLst>
                              <a:ext uri="{A12FA001-AC4F-418D-AE19-62706E023703}">
                                <ahyp:hlinkClr xmlns:ahyp="http://schemas.microsoft.com/office/drawing/2018/hyperlinkcolor" val="tx"/>
                              </a:ext>
                            </a:extLst>
                          </a:hlinkClick>
                        </a:rPr>
                        <a:t>odep</a:t>
                      </a:r>
                      <a:r>
                        <a:rPr lang="en-US" sz="1600" b="0" u="sng" dirty="0">
                          <a:solidFill>
                            <a:srgbClr val="00529B"/>
                          </a:solidFill>
                          <a:effectLst/>
                          <a:hlinkClick r:id="rId10">
                            <a:extLst>
                              <a:ext uri="{A12FA001-AC4F-418D-AE19-62706E023703}">
                                <ahyp:hlinkClr xmlns:ahyp="http://schemas.microsoft.com/office/drawing/2018/hyperlinkcolor" val="tx"/>
                              </a:ext>
                            </a:extLst>
                          </a:hlinkClick>
                        </a:rPr>
                        <a:t>/topics/disability.htm</a:t>
                      </a:r>
                      <a:endParaRPr lang="en-US" sz="1600" b="0" dirty="0">
                        <a:solidFill>
                          <a:srgbClr val="00529B"/>
                        </a:solidFill>
                      </a:endParaRPr>
                    </a:p>
                  </a:txBody>
                  <a:tcPr/>
                </a:tc>
                <a:extLst>
                  <a:ext uri="{0D108BD9-81ED-4DB2-BD59-A6C34878D82A}">
                    <a16:rowId xmlns:a16="http://schemas.microsoft.com/office/drawing/2014/main" val="10003"/>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a:ln>
                            <a:noFill/>
                          </a:ln>
                          <a:solidFill>
                            <a:srgbClr val="00529B"/>
                          </a:solidFill>
                          <a:effectLst/>
                          <a:uLnTx/>
                          <a:uFillTx/>
                        </a:rPr>
                        <a:t>Health Insurance Marketplace®</a:t>
                      </a:r>
                    </a:p>
                    <a:p>
                      <a:pPr>
                        <a:spcBef>
                          <a:spcPts val="0"/>
                        </a:spcBef>
                      </a:pPr>
                      <a:endParaRPr lang="en-US" sz="1600" b="0" dirty="0">
                        <a:solidFill>
                          <a:srgbClr val="00529B"/>
                        </a:solidFill>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u="none" strike="noStrike" kern="1200" cap="none" spc="0" normalizeH="0" baseline="0" noProof="0" dirty="0">
                          <a:ln>
                            <a:noFill/>
                          </a:ln>
                          <a:solidFill>
                            <a:srgbClr val="00529B"/>
                          </a:solidFill>
                          <a:effectLst/>
                          <a:uLnTx/>
                          <a:uFillTx/>
                        </a:rPr>
                        <a:t>Call 1-800-318-2596; TTY: 1-855-889-4325</a:t>
                      </a:r>
                    </a:p>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u="none" strike="noStrike" kern="1200" cap="none" spc="0" normalizeH="0" baseline="0" noProof="0" dirty="0">
                          <a:ln>
                            <a:noFill/>
                          </a:ln>
                          <a:solidFill>
                            <a:srgbClr val="00529B"/>
                          </a:solidFill>
                          <a:effectLst/>
                          <a:uLnTx/>
                          <a:uFillTx/>
                          <a:hlinkClick r:id="rId11">
                            <a:extLst>
                              <a:ext uri="{A12FA001-AC4F-418D-AE19-62706E023703}">
                                <ahyp:hlinkClr xmlns:ahyp="http://schemas.microsoft.com/office/drawing/2018/hyperlinkcolor" val="tx"/>
                              </a:ext>
                            </a:extLst>
                          </a:hlinkClick>
                        </a:rPr>
                        <a:t>HealthCare.gov</a:t>
                      </a:r>
                      <a:endParaRPr kumimoji="0" lang="en-US" sz="1600" b="0" u="none" strike="noStrike" kern="1200" cap="none" spc="0" normalizeH="0" baseline="0" noProof="0" dirty="0">
                        <a:ln>
                          <a:noFill/>
                        </a:ln>
                        <a:solidFill>
                          <a:srgbClr val="00529B"/>
                        </a:solidFill>
                        <a:effectLst/>
                        <a:uLnTx/>
                        <a:uFillTx/>
                      </a:endParaRPr>
                    </a:p>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u="sng" strike="noStrike" kern="1200" cap="none" spc="0" normalizeH="0" baseline="0" noProof="0" dirty="0">
                          <a:ln>
                            <a:noFill/>
                          </a:ln>
                          <a:solidFill>
                            <a:srgbClr val="00529B"/>
                          </a:solidFill>
                          <a:effectLst/>
                          <a:uLnTx/>
                          <a:uFillTx/>
                          <a:hlinkClick r:id="rId12">
                            <a:extLst>
                              <a:ext uri="{A12FA001-AC4F-418D-AE19-62706E023703}">
                                <ahyp:hlinkClr xmlns:ahyp="http://schemas.microsoft.com/office/drawing/2018/hyperlinkcolor" val="tx"/>
                              </a:ext>
                            </a:extLst>
                          </a:hlinkClick>
                        </a:rPr>
                        <a:t>Marketplace.cms.gov</a:t>
                      </a:r>
                      <a:r>
                        <a:rPr kumimoji="0" lang="en-US" sz="1600" b="0" u="none" strike="noStrike" kern="1200" cap="none" spc="0" normalizeH="0" baseline="0" noProof="0" dirty="0">
                          <a:ln>
                            <a:noFill/>
                          </a:ln>
                          <a:solidFill>
                            <a:srgbClr val="00529B"/>
                          </a:solidFill>
                          <a:effectLst/>
                          <a:uLnTx/>
                          <a:uFillTx/>
                        </a:rPr>
                        <a:t> </a:t>
                      </a:r>
                      <a:endParaRPr kumimoji="0" lang="en-US" sz="1600" b="0" i="0" u="none" strike="noStrike" kern="1200" cap="none" spc="0" normalizeH="0" baseline="0" noProof="0" dirty="0">
                        <a:ln>
                          <a:noFill/>
                        </a:ln>
                        <a:solidFill>
                          <a:srgbClr val="00529B"/>
                        </a:solidFill>
                        <a:effectLst/>
                        <a:uLnTx/>
                        <a:uFillTx/>
                        <a:latin typeface="+mn-lt"/>
                        <a:ea typeface="+mn-ea"/>
                        <a:cs typeface="+mn-cs"/>
                      </a:endParaRPr>
                    </a:p>
                  </a:txBody>
                  <a:tcPr/>
                </a:tc>
                <a:extLst>
                  <a:ext uri="{0D108BD9-81ED-4DB2-BD59-A6C34878D82A}">
                    <a16:rowId xmlns:a16="http://schemas.microsoft.com/office/drawing/2014/main" val="10004"/>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a:ln>
                            <a:noFill/>
                          </a:ln>
                          <a:solidFill>
                            <a:srgbClr val="00529B"/>
                          </a:solidFill>
                          <a:effectLst/>
                          <a:uLnTx/>
                          <a:uFillTx/>
                        </a:rPr>
                        <a:t>State Health Insurance Assistance Programs (SHIPs)</a:t>
                      </a:r>
                      <a:endParaRPr lang="en-US" sz="1600" b="0" dirty="0">
                        <a:solidFill>
                          <a:srgbClr val="00529B"/>
                        </a:solidFill>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lvl="0" indent="-22860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u="sng" strike="noStrike" kern="1200" cap="none" spc="0" normalizeH="0" baseline="0" noProof="0" dirty="0">
                          <a:ln>
                            <a:noFill/>
                          </a:ln>
                          <a:solidFill>
                            <a:srgbClr val="00529B"/>
                          </a:solidFill>
                          <a:effectLst/>
                          <a:uLnTx/>
                          <a:uFillTx/>
                          <a:hlinkClick r:id="rId13">
                            <a:extLst>
                              <a:ext uri="{A12FA001-AC4F-418D-AE19-62706E023703}">
                                <ahyp:hlinkClr xmlns:ahyp="http://schemas.microsoft.com/office/drawing/2018/hyperlinkcolor" val="tx"/>
                              </a:ext>
                            </a:extLst>
                          </a:hlinkClick>
                        </a:rPr>
                        <a:t>shiphelp.org</a:t>
                      </a:r>
                      <a:r>
                        <a:rPr kumimoji="0" lang="en-US" sz="1600" b="0" u="sng" strike="noStrike" kern="1200" cap="none" spc="0" normalizeH="0" baseline="0" noProof="0" dirty="0">
                          <a:ln>
                            <a:noFill/>
                          </a:ln>
                          <a:solidFill>
                            <a:srgbClr val="00529B"/>
                          </a:solidFill>
                          <a:effectLst/>
                          <a:uLnTx/>
                          <a:uFillTx/>
                        </a:rPr>
                        <a:t> </a:t>
                      </a:r>
                    </a:p>
                    <a:p>
                      <a:pPr marL="0" marR="0" lvl="0" indent="0" algn="l" defTabSz="6858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US" sz="1600" b="0" i="0" u="sng" strike="noStrike" kern="1200" cap="none" spc="0" normalizeH="0" baseline="0" noProof="0" dirty="0">
                        <a:ln>
                          <a:noFill/>
                        </a:ln>
                        <a:solidFill>
                          <a:srgbClr val="00529B"/>
                        </a:solidFill>
                        <a:effectLst/>
                        <a:uLnTx/>
                        <a:uFillTx/>
                        <a:latin typeface="+mn-lt"/>
                        <a:ea typeface="+mn-ea"/>
                        <a:cs typeface="+mn-cs"/>
                      </a:endParaRPr>
                    </a:p>
                  </a:txBody>
                  <a:tcPr/>
                </a:tc>
                <a:extLst>
                  <a:ext uri="{0D108BD9-81ED-4DB2-BD59-A6C34878D82A}">
                    <a16:rowId xmlns:a16="http://schemas.microsoft.com/office/drawing/2014/main" val="10005"/>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rgbClr val="00529B"/>
                          </a:solidFill>
                        </a:rPr>
                        <a:t>State Insurance Department</a:t>
                      </a: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lvl="0" indent="-22860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sng" strike="noStrike" kern="1200" cap="none" spc="0" normalizeH="0" baseline="0" noProof="0" dirty="0">
                          <a:ln>
                            <a:noFill/>
                          </a:ln>
                          <a:solidFill>
                            <a:srgbClr val="00529B"/>
                          </a:solidFill>
                          <a:effectLst/>
                          <a:uLnTx/>
                          <a:uFillTx/>
                          <a:latin typeface="+mn-lt"/>
                          <a:ea typeface="+mn-ea"/>
                          <a:cs typeface="+mn-cs"/>
                          <a:hlinkClick r:id="rId14">
                            <a:extLst>
                              <a:ext uri="{A12FA001-AC4F-418D-AE19-62706E023703}">
                                <ahyp:hlinkClr xmlns:ahyp="http://schemas.microsoft.com/office/drawing/2018/hyperlinkcolor" val="tx"/>
                              </a:ext>
                            </a:extLst>
                          </a:hlinkClick>
                        </a:rPr>
                        <a:t>content.naic.org/state-insurance-departments</a:t>
                      </a:r>
                      <a:r>
                        <a:rPr kumimoji="0" lang="en-US" sz="1600" b="0" i="0" u="sng" strike="noStrike" kern="1200" cap="none" spc="0" normalizeH="0" baseline="0" noProof="0" dirty="0">
                          <a:ln>
                            <a:noFill/>
                          </a:ln>
                          <a:solidFill>
                            <a:srgbClr val="00529B"/>
                          </a:solidFill>
                          <a:effectLst/>
                          <a:uLnTx/>
                          <a:uFillTx/>
                          <a:latin typeface="+mn-lt"/>
                          <a:ea typeface="+mn-ea"/>
                          <a:cs typeface="+mn-cs"/>
                        </a:rPr>
                        <a:t> </a:t>
                      </a:r>
                    </a:p>
                  </a:txBody>
                  <a:tcPr/>
                </a:tc>
                <a:extLst>
                  <a:ext uri="{0D108BD9-81ED-4DB2-BD59-A6C34878D82A}">
                    <a16:rowId xmlns:a16="http://schemas.microsoft.com/office/drawing/2014/main" val="1336636393"/>
                  </a:ext>
                </a:extLst>
              </a:tr>
            </a:tbl>
          </a:graphicData>
        </a:graphic>
      </p:graphicFrame>
      <p:pic>
        <p:nvPicPr>
          <p:cNvPr id="1026" name="Picture 2">
            <a:extLst>
              <a:ext uri="{FF2B5EF4-FFF2-40B4-BE49-F238E27FC236}">
                <a16:creationId xmlns:a16="http://schemas.microsoft.com/office/drawing/2014/main" id="{00E5E009-3BF4-4E7F-9801-6B2166CB04BE}"/>
              </a:ext>
              <a:ext uri="{C183D7F6-B498-43B3-948B-1728B52AA6E4}">
                <adec:decorative xmlns:adec="http://schemas.microsoft.com/office/drawing/2017/decorative" val="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795393" y="5009740"/>
            <a:ext cx="1135119" cy="548640"/>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30EF1F9F-6FB0-4A68-8251-D51D173B5FDB}"/>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43</a:t>
            </a:fld>
            <a:endParaRPr lang="en-US"/>
          </a:p>
        </p:txBody>
      </p:sp>
      <p:sp>
        <p:nvSpPr>
          <p:cNvPr id="4" name="Footer Placeholder 3">
            <a:extLst>
              <a:ext uri="{FF2B5EF4-FFF2-40B4-BE49-F238E27FC236}">
                <a16:creationId xmlns:a16="http://schemas.microsoft.com/office/drawing/2014/main" id="{88936728-A2A4-B34A-BF63-D0FA68A1EC89}"/>
              </a:ext>
            </a:extLst>
          </p:cNvPr>
          <p:cNvSpPr>
            <a:spLocks noGrp="1"/>
          </p:cNvSpPr>
          <p:nvPr>
            <p:ph type="ftr" sz="quarter" idx="11"/>
          </p:nvPr>
        </p:nvSpPr>
        <p:spPr>
          <a:xfrm>
            <a:off x="4038600" y="6492240"/>
            <a:ext cx="4114800" cy="365125"/>
          </a:xfrm>
        </p:spPr>
        <p:txBody>
          <a:bodyPr/>
          <a:lstStyle/>
          <a:p>
            <a:r>
              <a:rPr lang="en-US"/>
              <a:t>Medicare &amp; Other Programs for People with Disabilities</a:t>
            </a:r>
            <a:endParaRPr lang="en-US" dirty="0"/>
          </a:p>
        </p:txBody>
      </p:sp>
      <p:sp>
        <p:nvSpPr>
          <p:cNvPr id="3" name="Date Placeholder 2">
            <a:extLst>
              <a:ext uri="{FF2B5EF4-FFF2-40B4-BE49-F238E27FC236}">
                <a16:creationId xmlns:a16="http://schemas.microsoft.com/office/drawing/2014/main" id="{49A77F86-43AA-D94B-892A-3AB508C46807}"/>
              </a:ext>
            </a:extLst>
          </p:cNvPr>
          <p:cNvSpPr>
            <a:spLocks noGrp="1"/>
          </p:cNvSpPr>
          <p:nvPr>
            <p:ph type="dt" sz="half" idx="10"/>
          </p:nvPr>
        </p:nvSpPr>
        <p:spPr>
          <a:xfrm>
            <a:off x="838200" y="6492240"/>
            <a:ext cx="2743200" cy="365125"/>
          </a:xfrm>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14152202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Medicare &amp; Other Programs for People with Disabilities Resources Guide: Products</a:t>
            </a:r>
          </a:p>
        </p:txBody>
      </p:sp>
      <p:sp>
        <p:nvSpPr>
          <p:cNvPr id="8" name="TextBox 7">
            <a:extLst>
              <a:ext uri="{FF2B5EF4-FFF2-40B4-BE49-F238E27FC236}">
                <a16:creationId xmlns:a16="http://schemas.microsoft.com/office/drawing/2014/main" id="{BA4EAD21-2C76-4F90-A410-4E1AAF45E46C}"/>
              </a:ext>
            </a:extLst>
          </p:cNvPr>
          <p:cNvSpPr txBox="1"/>
          <p:nvPr/>
        </p:nvSpPr>
        <p:spPr>
          <a:xfrm>
            <a:off x="1089247" y="1334103"/>
            <a:ext cx="10379311" cy="1077218"/>
          </a:xfrm>
          <a:prstGeom prst="rect">
            <a:avLst/>
          </a:prstGeom>
          <a:noFill/>
        </p:spPr>
        <p:txBody>
          <a:bodyPr wrap="square" rtlCol="0">
            <a:spAutoFit/>
          </a:bodyPr>
          <a:lstStyle/>
          <a:p>
            <a:pPr>
              <a:spcAft>
                <a:spcPts val="1200"/>
              </a:spcAft>
            </a:pPr>
            <a:r>
              <a:rPr lang="en-US" b="1" dirty="0">
                <a:solidFill>
                  <a:srgbClr val="00529B"/>
                </a:solidFill>
                <a:latin typeface="Arial" panose="020B0604020202020204" pitchFamily="34" charset="0"/>
                <a:cs typeface="Arial" panose="020B0604020202020204" pitchFamily="34" charset="0"/>
              </a:rPr>
              <a:t>To review the Medicare products listed in this table and other helpful products, visit </a:t>
            </a:r>
            <a:r>
              <a:rPr lang="en-US" b="1" u="sng" dirty="0">
                <a:solidFill>
                  <a:srgbClr val="00529B"/>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Medicare.gov/publications</a:t>
            </a:r>
            <a:r>
              <a:rPr lang="en-US" b="1" dirty="0">
                <a:solidFill>
                  <a:srgbClr val="00529B"/>
                </a:solidFill>
                <a:latin typeface="Arial" panose="020B0604020202020204" pitchFamily="34" charset="0"/>
                <a:cs typeface="Arial" panose="020B0604020202020204" pitchFamily="34" charset="0"/>
              </a:rPr>
              <a:t> and search by keyword or product number.</a:t>
            </a:r>
          </a:p>
          <a:p>
            <a:pPr>
              <a:spcAft>
                <a:spcPts val="1200"/>
              </a:spcAft>
            </a:pPr>
            <a:endParaRPr lang="en-US" dirty="0"/>
          </a:p>
        </p:txBody>
      </p:sp>
      <p:graphicFrame>
        <p:nvGraphicFramePr>
          <p:cNvPr id="5" name="Table 4" descr="Table of helpful Medicare products" title="Medicare and Other Programs for People with Disabilities Resources Guide--Products"/>
          <p:cNvGraphicFramePr>
            <a:graphicFrameLocks noGrp="1"/>
          </p:cNvGraphicFramePr>
          <p:nvPr>
            <p:extLst>
              <p:ext uri="{D42A27DB-BD31-4B8C-83A1-F6EECF244321}">
                <p14:modId xmlns:p14="http://schemas.microsoft.com/office/powerpoint/2010/main" val="1455467747"/>
              </p:ext>
            </p:extLst>
          </p:nvPr>
        </p:nvGraphicFramePr>
        <p:xfrm>
          <a:off x="1177382" y="2411321"/>
          <a:ext cx="9837234" cy="1920240"/>
        </p:xfrm>
        <a:graphic>
          <a:graphicData uri="http://schemas.openxmlformats.org/drawingml/2006/table">
            <a:tbl>
              <a:tblPr firstRow="1" bandRow="1">
                <a:tableStyleId>{5FD0F851-EC5A-4D38-B0AD-8093EC10F338}</a:tableStyleId>
              </a:tblPr>
              <a:tblGrid>
                <a:gridCol w="4918617">
                  <a:extLst>
                    <a:ext uri="{9D8B030D-6E8A-4147-A177-3AD203B41FA5}">
                      <a16:colId xmlns:a16="http://schemas.microsoft.com/office/drawing/2014/main" val="20000"/>
                    </a:ext>
                  </a:extLst>
                </a:gridCol>
                <a:gridCol w="4918617">
                  <a:extLst>
                    <a:ext uri="{9D8B030D-6E8A-4147-A177-3AD203B41FA5}">
                      <a16:colId xmlns:a16="http://schemas.microsoft.com/office/drawing/2014/main" val="20001"/>
                    </a:ext>
                  </a:extLst>
                </a:gridCol>
              </a:tblGrid>
              <a:tr h="37084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kumimoji="0" lang="en-US" sz="1800" b="0" u="none" strike="noStrike" kern="1200" cap="none" spc="0" normalizeH="0" baseline="0" noProof="0" dirty="0">
                          <a:ln>
                            <a:noFill/>
                          </a:ln>
                          <a:solidFill>
                            <a:srgbClr val="00529B"/>
                          </a:solidFill>
                          <a:effectLst/>
                          <a:uLnTx/>
                          <a:uFillTx/>
                          <a:latin typeface="+mn-lt"/>
                        </a:rPr>
                        <a:t>“Medicare &amp; You” Handbook </a:t>
                      </a:r>
                      <a:br>
                        <a:rPr kumimoji="0" lang="en-US" sz="1800" b="0" u="none" strike="noStrike" kern="1200" cap="none" spc="0" normalizeH="0" baseline="0" noProof="0" dirty="0">
                          <a:ln>
                            <a:noFill/>
                          </a:ln>
                          <a:solidFill>
                            <a:srgbClr val="00529B"/>
                          </a:solidFill>
                          <a:effectLst/>
                          <a:uLnTx/>
                          <a:uFillTx/>
                          <a:latin typeface="+mn-lt"/>
                        </a:rPr>
                      </a:br>
                      <a:endParaRPr kumimoji="0" lang="en-US" sz="1800" b="0" u="none" strike="noStrike" kern="1200" cap="none" spc="0" normalizeH="0" baseline="0" noProof="0" dirty="0">
                        <a:ln>
                          <a:noFill/>
                        </a:ln>
                        <a:solidFill>
                          <a:srgbClr val="00529B"/>
                        </a:solidFill>
                        <a:effectLst/>
                        <a:uLnTx/>
                        <a:uFillTx/>
                        <a:latin typeface="+mn-lt"/>
                      </a:endParaRPr>
                    </a:p>
                  </a:txBody>
                  <a:tcPr>
                    <a:lnR w="12700" cap="flat" cmpd="sng" algn="ctr">
                      <a:solidFill>
                        <a:schemeClr val="accent1">
                          <a:lumMod val="40000"/>
                          <a:lumOff val="60000"/>
                        </a:schemeClr>
                      </a:solidFill>
                      <a:prstDash val="solid"/>
                      <a:round/>
                      <a:headEnd type="none" w="med" len="med"/>
                      <a:tailEnd type="none" w="med" len="med"/>
                    </a:lnR>
                    <a:lnB w="12700" cap="flat" cmpd="sng" algn="ctr">
                      <a:solidFill>
                        <a:schemeClr val="accent1">
                          <a:lumMod val="40000"/>
                          <a:lumOff val="60000"/>
                        </a:schemeClr>
                      </a:solidFill>
                      <a:prstDash val="solid"/>
                      <a:round/>
                      <a:headEnd type="none" w="med" len="med"/>
                      <a:tailEnd type="none" w="med" len="med"/>
                    </a:lnB>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spcBef>
                          <a:spcPts val="0"/>
                        </a:spcBef>
                      </a:pPr>
                      <a:r>
                        <a:rPr kumimoji="0" lang="en-US" sz="1800" b="0" u="none" strike="noStrike" kern="1200" cap="none" spc="0" normalizeH="0" baseline="0" noProof="0" dirty="0">
                          <a:ln>
                            <a:noFill/>
                          </a:ln>
                          <a:solidFill>
                            <a:srgbClr val="00529B"/>
                          </a:solidFill>
                          <a:effectLst/>
                          <a:uLnTx/>
                          <a:uFillTx/>
                          <a:latin typeface="+mn-lt"/>
                        </a:rPr>
                        <a:t>CMS Product No. 10050</a:t>
                      </a:r>
                      <a:endParaRPr lang="en-US" sz="1800" b="0" dirty="0">
                        <a:solidFill>
                          <a:srgbClr val="00529B"/>
                        </a:solidFill>
                        <a:latin typeface="+mn-lt"/>
                      </a:endParaRPr>
                    </a:p>
                  </a:txBody>
                  <a:tcPr>
                    <a:lnL w="12700" cap="flat" cmpd="sng" algn="ctr">
                      <a:solidFill>
                        <a:schemeClr val="accent1">
                          <a:lumMod val="40000"/>
                          <a:lumOff val="60000"/>
                        </a:schemeClr>
                      </a:solidFill>
                      <a:prstDash val="solid"/>
                      <a:round/>
                      <a:headEnd type="none" w="med" len="med"/>
                      <a:tailEnd type="none" w="med" len="med"/>
                    </a:lnL>
                    <a:lnB w="12700" cap="flat" cmpd="sng" algn="ctr">
                      <a:solidFill>
                        <a:schemeClr val="accent1">
                          <a:lumMod val="40000"/>
                          <a:lumOff val="60000"/>
                        </a:schemeClr>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800" b="0" u="none" strike="noStrike" kern="1200" cap="none" spc="0" normalizeH="0" baseline="0" noProof="0" dirty="0">
                          <a:ln>
                            <a:noFill/>
                          </a:ln>
                          <a:solidFill>
                            <a:srgbClr val="00529B"/>
                          </a:solidFill>
                          <a:effectLst/>
                          <a:uLnTx/>
                          <a:uFillTx/>
                          <a:latin typeface="+mn-lt"/>
                        </a:rPr>
                        <a:t>“Your Guide to Who Pays First” </a:t>
                      </a:r>
                      <a:br>
                        <a:rPr kumimoji="0" lang="en-US" sz="1800" b="0" u="none" strike="noStrike" kern="1200" cap="none" spc="0" normalizeH="0" baseline="0" noProof="0" dirty="0">
                          <a:ln>
                            <a:noFill/>
                          </a:ln>
                          <a:solidFill>
                            <a:srgbClr val="00529B"/>
                          </a:solidFill>
                          <a:effectLst/>
                          <a:uLnTx/>
                          <a:uFillTx/>
                          <a:latin typeface="+mn-lt"/>
                        </a:rPr>
                      </a:br>
                      <a:endParaRPr kumimoji="0" lang="en-US" sz="1800" b="0" u="none" strike="noStrike" kern="1200" cap="none" spc="0" normalizeH="0" baseline="0" noProof="0" dirty="0">
                        <a:ln>
                          <a:noFill/>
                        </a:ln>
                        <a:solidFill>
                          <a:srgbClr val="00529B"/>
                        </a:solidFill>
                        <a:effectLst/>
                        <a:uLnTx/>
                        <a:uFillTx/>
                        <a:latin typeface="+mn-lt"/>
                        <a:ea typeface="+mn-ea"/>
                        <a:cs typeface="+mn-cs"/>
                      </a:endParaRPr>
                    </a:p>
                  </a:txBody>
                  <a:tcPr>
                    <a:lnL>
                      <a:noFill/>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l" defTabSz="914400" rtl="0" eaLnBrk="1" latinLnBrk="0" hangingPunct="1">
                        <a:spcBef>
                          <a:spcPts val="0"/>
                        </a:spcBef>
                      </a:pPr>
                      <a:r>
                        <a:rPr kumimoji="0" lang="en-US" sz="1800" b="0" u="none" strike="noStrike" kern="1200" cap="none" spc="0" normalizeH="0" baseline="0" noProof="0" dirty="0">
                          <a:ln>
                            <a:noFill/>
                          </a:ln>
                          <a:solidFill>
                            <a:srgbClr val="00529B"/>
                          </a:solidFill>
                          <a:effectLst/>
                          <a:uLnTx/>
                          <a:uFillTx/>
                          <a:latin typeface="+mn-lt"/>
                        </a:rPr>
                        <a:t>CMS Product No. 02179</a:t>
                      </a:r>
                      <a:endParaRPr kumimoji="0" lang="en-US" sz="1800" b="0" u="none" strike="noStrike" kern="1200" cap="none" spc="0" normalizeH="0" baseline="0" dirty="0">
                        <a:ln>
                          <a:noFill/>
                        </a:ln>
                        <a:solidFill>
                          <a:srgbClr val="00529B"/>
                        </a:solidFill>
                        <a:effectLst/>
                        <a:uLnTx/>
                        <a:uFillTx/>
                        <a:latin typeface="+mn-lt"/>
                        <a:ea typeface="+mn-ea"/>
                        <a:cs typeface="+mn-cs"/>
                      </a:endParaRPr>
                    </a:p>
                  </a:txBody>
                  <a:tcPr>
                    <a:lnL w="12700" cap="flat" cmpd="sng" algn="ctr">
                      <a:solidFill>
                        <a:schemeClr val="accent1">
                          <a:lumMod val="40000"/>
                          <a:lumOff val="60000"/>
                        </a:schemeClr>
                      </a:solidFill>
                      <a:prstDash val="solid"/>
                      <a:round/>
                      <a:headEnd type="none" w="med" len="med"/>
                      <a:tailEnd type="none" w="med" len="med"/>
                    </a:lnL>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kumimoji="0" lang="en-US" sz="1800" b="0" u="none" strike="noStrike" kern="1200" cap="none" spc="0" normalizeH="0" baseline="0" noProof="0" dirty="0">
                          <a:ln>
                            <a:noFill/>
                          </a:ln>
                          <a:solidFill>
                            <a:srgbClr val="00529B"/>
                          </a:solidFill>
                          <a:effectLst/>
                          <a:uLnTx/>
                          <a:uFillTx/>
                          <a:latin typeface="+mn-lt"/>
                        </a:rPr>
                        <a:t>“4 Programs that Can Help You Pay for Your Medical Expenses”</a:t>
                      </a:r>
                    </a:p>
                  </a:txBody>
                  <a:tcPr>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pPr>
                      <a:r>
                        <a:rPr kumimoji="0" lang="en-US" sz="1800" b="0" u="none" strike="noStrike" kern="1200" cap="none" spc="0" normalizeH="0" baseline="0" noProof="0" dirty="0">
                          <a:ln>
                            <a:noFill/>
                          </a:ln>
                          <a:solidFill>
                            <a:srgbClr val="00529B"/>
                          </a:solidFill>
                          <a:effectLst/>
                          <a:uLnTx/>
                          <a:uFillTx/>
                          <a:latin typeface="+mn-lt"/>
                        </a:rPr>
                        <a:t>CMS Product No. 11445</a:t>
                      </a:r>
                      <a:endParaRPr lang="en-US" sz="1800" b="0" dirty="0">
                        <a:solidFill>
                          <a:srgbClr val="00529B"/>
                        </a:solidFill>
                        <a:latin typeface="+mn-lt"/>
                      </a:endParaRPr>
                    </a:p>
                  </a:txBody>
                  <a:tcPr>
                    <a:lnL w="12700" cap="flat" cmpd="sng" algn="ctr">
                      <a:solidFill>
                        <a:schemeClr val="accent1">
                          <a:lumMod val="40000"/>
                          <a:lumOff val="60000"/>
                        </a:schemeClr>
                      </a:solidFill>
                      <a:prstDash val="solid"/>
                      <a:round/>
                      <a:headEnd type="none" w="med" len="med"/>
                      <a:tailEnd type="none" w="med" len="med"/>
                    </a:lnL>
                    <a:lnT w="12700" cap="flat" cmpd="sng" algn="ctr">
                      <a:solidFill>
                        <a:schemeClr val="accent1">
                          <a:lumMod val="40000"/>
                          <a:lumOff val="60000"/>
                        </a:schemeClr>
                      </a:solidFill>
                      <a:prstDash val="solid"/>
                      <a:round/>
                      <a:headEnd type="none" w="med" len="med"/>
                      <a:tailEnd type="none" w="med" len="med"/>
                    </a:lnT>
                  </a:tcPr>
                </a:tc>
                <a:extLst>
                  <a:ext uri="{0D108BD9-81ED-4DB2-BD59-A6C34878D82A}">
                    <a16:rowId xmlns:a16="http://schemas.microsoft.com/office/drawing/2014/main" val="10002"/>
                  </a:ext>
                </a:extLst>
              </a:tr>
            </a:tbl>
          </a:graphicData>
        </a:graphic>
      </p:graphicFrame>
      <p:sp>
        <p:nvSpPr>
          <p:cNvPr id="9" name="TextBox 8">
            <a:extLst>
              <a:ext uri="{FF2B5EF4-FFF2-40B4-BE49-F238E27FC236}">
                <a16:creationId xmlns:a16="http://schemas.microsoft.com/office/drawing/2014/main" id="{5C6DD9CA-3B90-4AAD-8E31-FA4E79268EBB}"/>
              </a:ext>
            </a:extLst>
          </p:cNvPr>
          <p:cNvSpPr txBox="1"/>
          <p:nvPr/>
        </p:nvSpPr>
        <p:spPr>
          <a:xfrm>
            <a:off x="1113888" y="4877566"/>
            <a:ext cx="9964223" cy="646331"/>
          </a:xfrm>
          <a:prstGeom prst="rect">
            <a:avLst/>
          </a:prstGeom>
          <a:noFill/>
        </p:spPr>
        <p:txBody>
          <a:bodyPr wrap="square" rtlCol="0">
            <a:spAutoFit/>
          </a:bodyPr>
          <a:lstStyle/>
          <a:p>
            <a:pPr>
              <a:spcAft>
                <a:spcPts val="1200"/>
              </a:spcAft>
              <a:defRPr/>
            </a:pPr>
            <a:r>
              <a:rPr lang="en-US" dirty="0">
                <a:solidFill>
                  <a:srgbClr val="00529B"/>
                </a:solidFill>
                <a:latin typeface="Arial" panose="020B0604020202020204" pitchFamily="34" charset="0"/>
                <a:ea typeface="Calibri"/>
                <a:cs typeface="Arial" panose="020B0604020202020204" pitchFamily="34" charset="0"/>
              </a:rPr>
              <a:t>To order multiple copies (partners only), visit </a:t>
            </a:r>
            <a:r>
              <a:rPr lang="en-US" dirty="0">
                <a:solidFill>
                  <a:srgbClr val="00529B"/>
                </a:solidFill>
                <a:latin typeface="Arial" panose="020B0604020202020204" pitchFamily="34" charset="0"/>
                <a:ea typeface="Calibri"/>
                <a:cs typeface="Arial" panose="020B0604020202020204" pitchFamily="34" charset="0"/>
                <a:hlinkClick r:id="rId5">
                  <a:extLst>
                    <a:ext uri="{A12FA001-AC4F-418D-AE19-62706E023703}">
                      <ahyp:hlinkClr xmlns:ahyp="http://schemas.microsoft.com/office/drawing/2018/hyperlinkcolor" val="tx"/>
                    </a:ext>
                  </a:extLst>
                </a:hlinkClick>
              </a:rPr>
              <a:t>Productordering.cms.hhs.gov</a:t>
            </a:r>
            <a:r>
              <a:rPr lang="en-US" dirty="0">
                <a:solidFill>
                  <a:srgbClr val="00529B"/>
                </a:solidFill>
                <a:latin typeface="Arial" panose="020B0604020202020204" pitchFamily="34" charset="0"/>
                <a:ea typeface="Calibri"/>
                <a:cs typeface="Arial" panose="020B0604020202020204" pitchFamily="34" charset="0"/>
              </a:rPr>
              <a:t>. You must register your organization.</a:t>
            </a:r>
            <a:endParaRPr lang="en-US" dirty="0">
              <a:solidFill>
                <a:srgbClr val="00529B"/>
              </a:solidFill>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0DCC0EAA-7AD3-4591-A2CC-0184093F7F89}"/>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44</a:t>
            </a:fld>
            <a:endParaRPr lang="en-US"/>
          </a:p>
        </p:txBody>
      </p:sp>
      <p:sp>
        <p:nvSpPr>
          <p:cNvPr id="4" name="Footer Placeholder 3">
            <a:extLst>
              <a:ext uri="{FF2B5EF4-FFF2-40B4-BE49-F238E27FC236}">
                <a16:creationId xmlns:a16="http://schemas.microsoft.com/office/drawing/2014/main" id="{9D69BEAE-FC18-A042-B6FE-BDFB25BD5EAA}"/>
              </a:ext>
            </a:extLst>
          </p:cNvPr>
          <p:cNvSpPr>
            <a:spLocks noGrp="1"/>
          </p:cNvSpPr>
          <p:nvPr>
            <p:ph type="ftr" sz="quarter" idx="11"/>
          </p:nvPr>
        </p:nvSpPr>
        <p:spPr>
          <a:xfrm>
            <a:off x="4038600" y="6492240"/>
            <a:ext cx="4114800" cy="365125"/>
          </a:xfrm>
        </p:spPr>
        <p:txBody>
          <a:bodyPr/>
          <a:lstStyle/>
          <a:p>
            <a:r>
              <a:rPr lang="en-US"/>
              <a:t>Medicare &amp; Other Programs for People with Disabilities</a:t>
            </a:r>
            <a:endParaRPr lang="en-US" dirty="0"/>
          </a:p>
        </p:txBody>
      </p:sp>
      <p:sp>
        <p:nvSpPr>
          <p:cNvPr id="3" name="Date Placeholder 2">
            <a:extLst>
              <a:ext uri="{FF2B5EF4-FFF2-40B4-BE49-F238E27FC236}">
                <a16:creationId xmlns:a16="http://schemas.microsoft.com/office/drawing/2014/main" id="{EE65AD23-8922-D94D-800B-4E71406353B4}"/>
              </a:ext>
            </a:extLst>
          </p:cNvPr>
          <p:cNvSpPr>
            <a:spLocks noGrp="1"/>
          </p:cNvSpPr>
          <p:nvPr>
            <p:ph type="dt" sz="half" idx="10"/>
          </p:nvPr>
        </p:nvSpPr>
        <p:spPr>
          <a:xfrm>
            <a:off x="838200" y="6492240"/>
            <a:ext cx="2743200" cy="365125"/>
          </a:xfrm>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31933284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Security Disability Publications</a:t>
            </a:r>
          </a:p>
        </p:txBody>
      </p:sp>
      <p:graphicFrame>
        <p:nvGraphicFramePr>
          <p:cNvPr id="5" name="Table 4" descr="Table of helpful disability publications" title="Social Security Disability Publications"/>
          <p:cNvGraphicFramePr>
            <a:graphicFrameLocks noGrp="1"/>
          </p:cNvGraphicFramePr>
          <p:nvPr>
            <p:extLst>
              <p:ext uri="{D42A27DB-BD31-4B8C-83A1-F6EECF244321}">
                <p14:modId xmlns:p14="http://schemas.microsoft.com/office/powerpoint/2010/main" val="3772459834"/>
              </p:ext>
            </p:extLst>
          </p:nvPr>
        </p:nvGraphicFramePr>
        <p:xfrm>
          <a:off x="1177383" y="1347678"/>
          <a:ext cx="9837234" cy="3032760"/>
        </p:xfrm>
        <a:graphic>
          <a:graphicData uri="http://schemas.openxmlformats.org/drawingml/2006/table">
            <a:tbl>
              <a:tblPr firstRow="1" bandRow="1">
                <a:tableStyleId>{5FD0F851-EC5A-4D38-B0AD-8093EC10F338}</a:tableStyleId>
              </a:tblPr>
              <a:tblGrid>
                <a:gridCol w="5340375">
                  <a:extLst>
                    <a:ext uri="{9D8B030D-6E8A-4147-A177-3AD203B41FA5}">
                      <a16:colId xmlns:a16="http://schemas.microsoft.com/office/drawing/2014/main" val="20000"/>
                    </a:ext>
                  </a:extLst>
                </a:gridCol>
                <a:gridCol w="4496859">
                  <a:extLst>
                    <a:ext uri="{9D8B030D-6E8A-4147-A177-3AD203B41FA5}">
                      <a16:colId xmlns:a16="http://schemas.microsoft.com/office/drawing/2014/main" val="20001"/>
                    </a:ext>
                  </a:extLst>
                </a:gridCol>
              </a:tblGrid>
              <a:tr h="37084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indent="0">
                        <a:spcBef>
                          <a:spcPts val="0"/>
                        </a:spcBef>
                        <a:buFont typeface="+mj-lt"/>
                        <a:buNone/>
                      </a:pPr>
                      <a:r>
                        <a:rPr lang="en-US" sz="1800" b="0" dirty="0">
                          <a:solidFill>
                            <a:srgbClr val="00529B"/>
                          </a:solidFill>
                        </a:rPr>
                        <a:t>“Working While Disabled: How We Can Help”</a:t>
                      </a:r>
                    </a:p>
                  </a:txBody>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spcBef>
                          <a:spcPts val="0"/>
                        </a:spcBef>
                      </a:pPr>
                      <a:r>
                        <a:rPr lang="en-US" sz="1800" b="0" dirty="0">
                          <a:solidFill>
                            <a:srgbClr val="00529B"/>
                          </a:solidFill>
                          <a:hlinkClick r:id="rId4">
                            <a:extLst>
                              <a:ext uri="{A12FA001-AC4F-418D-AE19-62706E023703}">
                                <ahyp:hlinkClr xmlns:ahyp="http://schemas.microsoft.com/office/drawing/2018/hyperlinkcolor" val="tx"/>
                              </a:ext>
                            </a:extLst>
                          </a:hlinkClick>
                        </a:rPr>
                        <a:t>SSA.gov/pubs/EN-05-10095.pdf</a:t>
                      </a:r>
                      <a:r>
                        <a:rPr lang="en-US" sz="1800" b="0" dirty="0">
                          <a:solidFill>
                            <a:srgbClr val="00529B"/>
                          </a:solidFill>
                        </a:rPr>
                        <a:t> </a:t>
                      </a:r>
                    </a:p>
                  </a:txBody>
                  <a:tcPr/>
                </a:tc>
                <a:extLst>
                  <a:ext uri="{0D108BD9-81ED-4DB2-BD59-A6C34878D82A}">
                    <a16:rowId xmlns:a16="http://schemas.microsoft.com/office/drawing/2014/main" val="10000"/>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indent="0">
                        <a:spcBef>
                          <a:spcPts val="0"/>
                        </a:spcBef>
                        <a:buFont typeface="+mj-lt"/>
                        <a:buNone/>
                      </a:pPr>
                      <a:r>
                        <a:rPr lang="en-US" sz="1800" b="0" dirty="0">
                          <a:solidFill>
                            <a:srgbClr val="00529B"/>
                          </a:solidFill>
                        </a:rPr>
                        <a:t>“Disability Benefits”</a:t>
                      </a: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pPr>
                      <a:r>
                        <a:rPr lang="en-US" sz="1800" b="0" dirty="0">
                          <a:solidFill>
                            <a:srgbClr val="00529B"/>
                          </a:solidFill>
                          <a:hlinkClick r:id="rId5">
                            <a:extLst>
                              <a:ext uri="{A12FA001-AC4F-418D-AE19-62706E023703}">
                                <ahyp:hlinkClr xmlns:ahyp="http://schemas.microsoft.com/office/drawing/2018/hyperlinkcolor" val="tx"/>
                              </a:ext>
                            </a:extLst>
                          </a:hlinkClick>
                        </a:rPr>
                        <a:t>SSA.gov/pubs/EN-05-10029.pdf</a:t>
                      </a:r>
                      <a:endParaRPr lang="en-US" sz="1800" b="0" dirty="0">
                        <a:solidFill>
                          <a:srgbClr val="00529B"/>
                        </a:solidFill>
                      </a:endParaRPr>
                    </a:p>
                  </a:txBody>
                  <a:tcPr/>
                </a:tc>
                <a:extLst>
                  <a:ext uri="{0D108BD9-81ED-4DB2-BD59-A6C34878D82A}">
                    <a16:rowId xmlns:a16="http://schemas.microsoft.com/office/drawing/2014/main" val="10001"/>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indent="0">
                        <a:spcBef>
                          <a:spcPts val="0"/>
                        </a:spcBef>
                        <a:buFont typeface="+mj-lt"/>
                        <a:buNone/>
                      </a:pPr>
                      <a:r>
                        <a:rPr lang="en-US" sz="1800" b="0" dirty="0">
                          <a:solidFill>
                            <a:srgbClr val="00529B"/>
                          </a:solidFill>
                        </a:rPr>
                        <a:t>“What You Need to Know When You Get Social Security Disability Benefits”</a:t>
                      </a: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pPr>
                      <a:r>
                        <a:rPr lang="en-US" sz="1800" b="0" dirty="0">
                          <a:solidFill>
                            <a:srgbClr val="00529B"/>
                          </a:solidFill>
                          <a:hlinkClick r:id="rId6">
                            <a:extLst>
                              <a:ext uri="{A12FA001-AC4F-418D-AE19-62706E023703}">
                                <ahyp:hlinkClr xmlns:ahyp="http://schemas.microsoft.com/office/drawing/2018/hyperlinkcolor" val="tx"/>
                              </a:ext>
                            </a:extLst>
                          </a:hlinkClick>
                        </a:rPr>
                        <a:t>SSA.gov/pubs/EN-05-10153.pdf</a:t>
                      </a:r>
                      <a:endParaRPr lang="en-US" sz="1800" b="0" dirty="0">
                        <a:solidFill>
                          <a:srgbClr val="00529B"/>
                        </a:solidFill>
                      </a:endParaRPr>
                    </a:p>
                  </a:txBody>
                  <a:tcPr/>
                </a:tc>
                <a:extLst>
                  <a:ext uri="{0D108BD9-81ED-4DB2-BD59-A6C34878D82A}">
                    <a16:rowId xmlns:a16="http://schemas.microsoft.com/office/drawing/2014/main" val="10003"/>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indent="0">
                        <a:spcBef>
                          <a:spcPts val="0"/>
                        </a:spcBef>
                        <a:buFont typeface="+mj-lt"/>
                        <a:buNone/>
                      </a:pPr>
                      <a:r>
                        <a:rPr lang="en-US" sz="1800" b="0" dirty="0">
                          <a:solidFill>
                            <a:srgbClr val="00529B"/>
                          </a:solidFill>
                        </a:rPr>
                        <a:t>“Benefits For Children with Disabilities”</a:t>
                      </a: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pPr>
                      <a:r>
                        <a:rPr lang="en-US" sz="1800" b="0" dirty="0">
                          <a:solidFill>
                            <a:srgbClr val="00529B"/>
                          </a:solidFill>
                          <a:hlinkClick r:id="rId7">
                            <a:extLst>
                              <a:ext uri="{A12FA001-AC4F-418D-AE19-62706E023703}">
                                <ahyp:hlinkClr xmlns:ahyp="http://schemas.microsoft.com/office/drawing/2018/hyperlinkcolor" val="tx"/>
                              </a:ext>
                            </a:extLst>
                          </a:hlinkClick>
                        </a:rPr>
                        <a:t>SSA.gov/pubs/EN-05-10026.pdf</a:t>
                      </a:r>
                      <a:endParaRPr lang="en-US" sz="1800" b="0" dirty="0">
                        <a:solidFill>
                          <a:srgbClr val="00529B"/>
                        </a:solidFill>
                      </a:endParaRPr>
                    </a:p>
                  </a:txBody>
                  <a:tcPr/>
                </a:tc>
                <a:extLst>
                  <a:ext uri="{0D108BD9-81ED-4DB2-BD59-A6C34878D82A}">
                    <a16:rowId xmlns:a16="http://schemas.microsoft.com/office/drawing/2014/main" val="10004"/>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indent="0">
                        <a:spcBef>
                          <a:spcPts val="0"/>
                        </a:spcBef>
                        <a:buFont typeface="+mj-lt"/>
                        <a:buNone/>
                      </a:pPr>
                      <a:r>
                        <a:rPr lang="en-US" sz="1800" b="0" dirty="0">
                          <a:solidFill>
                            <a:srgbClr val="00529B"/>
                          </a:solidFill>
                        </a:rPr>
                        <a:t>“Your Right to Question the Decision Made On Your Claim”</a:t>
                      </a: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pPr>
                      <a:r>
                        <a:rPr lang="en-US" sz="1800" b="0" dirty="0">
                          <a:solidFill>
                            <a:srgbClr val="00529B"/>
                          </a:solidFill>
                          <a:hlinkClick r:id="rId8">
                            <a:extLst>
                              <a:ext uri="{A12FA001-AC4F-418D-AE19-62706E023703}">
                                <ahyp:hlinkClr xmlns:ahyp="http://schemas.microsoft.com/office/drawing/2018/hyperlinkcolor" val="tx"/>
                              </a:ext>
                            </a:extLst>
                          </a:hlinkClick>
                        </a:rPr>
                        <a:t>SSA.gov/pubs/EN-05-10058.pdf</a:t>
                      </a:r>
                      <a:r>
                        <a:rPr lang="en-US" sz="1800" b="0" dirty="0">
                          <a:solidFill>
                            <a:srgbClr val="00529B"/>
                          </a:solidFill>
                        </a:rPr>
                        <a:t> </a:t>
                      </a:r>
                    </a:p>
                  </a:txBody>
                  <a:tcPr/>
                </a:tc>
                <a:extLst>
                  <a:ext uri="{0D108BD9-81ED-4DB2-BD59-A6C34878D82A}">
                    <a16:rowId xmlns:a16="http://schemas.microsoft.com/office/drawing/2014/main" val="10005"/>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indent="0">
                        <a:spcBef>
                          <a:spcPts val="0"/>
                        </a:spcBef>
                        <a:buFont typeface="+mj-lt"/>
                        <a:buNone/>
                      </a:pPr>
                      <a:r>
                        <a:rPr lang="en-US" sz="1800" b="0" dirty="0">
                          <a:solidFill>
                            <a:srgbClr val="00529B"/>
                          </a:solidFill>
                        </a:rPr>
                        <a:t>“Extra Help</a:t>
                      </a:r>
                      <a:r>
                        <a:rPr lang="en-US" sz="1800" b="0" baseline="0" dirty="0">
                          <a:solidFill>
                            <a:srgbClr val="00529B"/>
                          </a:solidFill>
                        </a:rPr>
                        <a:t> with Medicare Prescription Drug Plan Costs” application</a:t>
                      </a:r>
                      <a:endParaRPr lang="en-US" sz="1800" b="0" dirty="0">
                        <a:solidFill>
                          <a:srgbClr val="00529B"/>
                        </a:solidFill>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pPr>
                      <a:r>
                        <a:rPr lang="en-US" sz="1800" b="0" dirty="0">
                          <a:solidFill>
                            <a:srgbClr val="00529B"/>
                          </a:solidFill>
                          <a:hlinkClick r:id="rId9">
                            <a:extLst>
                              <a:ext uri="{A12FA001-AC4F-418D-AE19-62706E023703}">
                                <ahyp:hlinkClr xmlns:ahyp="http://schemas.microsoft.com/office/drawing/2018/hyperlinkcolor" val="tx"/>
                              </a:ext>
                            </a:extLst>
                          </a:hlinkClick>
                        </a:rPr>
                        <a:t>secure.SSA.gov/i1020/start</a:t>
                      </a:r>
                      <a:r>
                        <a:rPr lang="en-US" sz="1800" b="0" dirty="0">
                          <a:solidFill>
                            <a:srgbClr val="00529B"/>
                          </a:solidFill>
                        </a:rPr>
                        <a:t> </a:t>
                      </a:r>
                    </a:p>
                  </a:txBody>
                  <a:tcPr/>
                </a:tc>
                <a:extLst>
                  <a:ext uri="{0D108BD9-81ED-4DB2-BD59-A6C34878D82A}">
                    <a16:rowId xmlns:a16="http://schemas.microsoft.com/office/drawing/2014/main" val="2577037839"/>
                  </a:ext>
                </a:extLst>
              </a:tr>
            </a:tbl>
          </a:graphicData>
        </a:graphic>
      </p:graphicFrame>
      <p:sp>
        <p:nvSpPr>
          <p:cNvPr id="6" name="Content Placeholder 5"/>
          <p:cNvSpPr txBox="1">
            <a:spLocks/>
          </p:cNvSpPr>
          <p:nvPr/>
        </p:nvSpPr>
        <p:spPr>
          <a:xfrm>
            <a:off x="1177383" y="4762106"/>
            <a:ext cx="7886700" cy="606287"/>
          </a:xfrm>
          <a:prstGeom prst="rect">
            <a:avLst/>
          </a:prstGeom>
        </p:spPr>
        <p:txBody>
          <a:bodyPr vert="horz" lIns="91440" tIns="45720" rIns="91440" bIns="45720" rtlCol="0">
            <a:noAutofit/>
          </a:bodyPr>
          <a:lstStyle>
            <a:lvl1pPr marL="230188" indent="-230188" algn="l" defTabSz="685800" rtl="0" eaLnBrk="1" latinLnBrk="0" hangingPunct="1">
              <a:lnSpc>
                <a:spcPct val="100000"/>
              </a:lnSpc>
              <a:spcBef>
                <a:spcPts val="600"/>
              </a:spcBef>
              <a:buFont typeface="Wingdings" panose="05000000000000000000" pitchFamily="2" charset="2"/>
              <a:buChar char="§"/>
              <a:defRPr sz="3200" kern="1200">
                <a:solidFill>
                  <a:schemeClr val="tx1"/>
                </a:solidFill>
                <a:latin typeface="+mn-lt"/>
                <a:ea typeface="+mn-ea"/>
                <a:cs typeface="+mn-cs"/>
              </a:defRPr>
            </a:lvl1pPr>
            <a:lvl2pPr marL="461963" indent="-231775" algn="l" defTabSz="6858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690563" indent="-228600" algn="l" defTabSz="685800" rtl="0" eaLnBrk="1" latinLnBrk="0" hangingPunct="1">
              <a:lnSpc>
                <a:spcPct val="100000"/>
              </a:lnSpc>
              <a:spcBef>
                <a:spcPts val="600"/>
              </a:spcBef>
              <a:buSzPct val="50000"/>
              <a:buFont typeface="Wingdings" panose="05000000000000000000" pitchFamily="2" charset="2"/>
              <a:buChar char="q"/>
              <a:defRPr sz="2800" i="0" kern="1200">
                <a:solidFill>
                  <a:schemeClr val="tx1"/>
                </a:solidFill>
                <a:latin typeface="+mn-lt"/>
                <a:ea typeface="+mn-ea"/>
                <a:cs typeface="+mn-cs"/>
              </a:defRPr>
            </a:lvl3pPr>
            <a:lvl4pPr marL="914400" indent="-230188" algn="l" defTabSz="685800" rtl="0" eaLnBrk="1" latinLnBrk="0" hangingPunct="1">
              <a:lnSpc>
                <a:spcPct val="100000"/>
              </a:lnSpc>
              <a:spcBef>
                <a:spcPts val="600"/>
              </a:spcBef>
              <a:buFont typeface="Calibri" panose="020F0502020204030204" pitchFamily="34" charset="0"/>
              <a:buChar char="–"/>
              <a:defRPr sz="2400" i="0" kern="1200">
                <a:solidFill>
                  <a:schemeClr val="tx1"/>
                </a:solidFill>
                <a:latin typeface="+mn-lt"/>
                <a:ea typeface="+mn-ea"/>
                <a:cs typeface="+mn-cs"/>
              </a:defRPr>
            </a:lvl4pPr>
            <a:lvl5pPr marL="1144588" indent="-230188" algn="l" defTabSz="685800" rtl="0" eaLnBrk="1" latinLnBrk="0" hangingPunct="1">
              <a:lnSpc>
                <a:spcPct val="100000"/>
              </a:lnSpc>
              <a:spcBef>
                <a:spcPts val="600"/>
              </a:spcBef>
              <a:buFont typeface="Arial" panose="020B0604020202020204" pitchFamily="34" charset="0"/>
              <a:buChar char="•"/>
              <a:defRPr sz="240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For more disability publications, visit </a:t>
            </a:r>
            <a:r>
              <a:rPr kumimoji="0" lang="en-US" sz="1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SSA.gov/pubs</a:t>
            </a:r>
            <a:r>
              <a:rPr kumimoji="0" lang="en-US" sz="1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 </a:t>
            </a:r>
          </a:p>
        </p:txBody>
      </p:sp>
      <p:sp>
        <p:nvSpPr>
          <p:cNvPr id="7" name="Slide Number Placeholder 6">
            <a:extLst>
              <a:ext uri="{FF2B5EF4-FFF2-40B4-BE49-F238E27FC236}">
                <a16:creationId xmlns:a16="http://schemas.microsoft.com/office/drawing/2014/main" id="{F8ADC990-9F99-40CC-B65A-17991DA84FAF}"/>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45</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&amp; Other Programs for People with Disabilities</a:t>
            </a:r>
            <a:endParaRPr lang="en-US" dirty="0"/>
          </a:p>
        </p:txBody>
      </p:sp>
      <p:sp>
        <p:nvSpPr>
          <p:cNvPr id="4" name="Date Placeholder 3"/>
          <p:cNvSpPr>
            <a:spLocks noGrp="1"/>
          </p:cNvSpPr>
          <p:nvPr>
            <p:ph type="dt" sz="half" idx="10"/>
          </p:nvPr>
        </p:nvSpPr>
        <p:spPr>
          <a:xfrm>
            <a:off x="838200" y="6492240"/>
            <a:ext cx="2743200" cy="365125"/>
          </a:xfrm>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31341357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Acronyms</a:t>
            </a:r>
          </a:p>
        </p:txBody>
      </p:sp>
      <p:sp>
        <p:nvSpPr>
          <p:cNvPr id="8" name="Content Placeholder 7"/>
          <p:cNvSpPr>
            <a:spLocks noGrp="1"/>
          </p:cNvSpPr>
          <p:nvPr>
            <p:ph sz="quarter" idx="13"/>
          </p:nvPr>
        </p:nvSpPr>
        <p:spPr>
          <a:xfrm>
            <a:off x="838200" y="1177290"/>
            <a:ext cx="10515600" cy="4861560"/>
          </a:xfrm>
        </p:spPr>
        <p:txBody>
          <a:bodyPr numCol="2">
            <a:normAutofit fontScale="85000" lnSpcReduction="10000"/>
          </a:bodyPr>
          <a:lstStyle/>
          <a:p>
            <a:pPr marL="0" lvl="0" indent="0" defTabSz="685800">
              <a:lnSpc>
                <a:spcPct val="120000"/>
              </a:lnSpc>
              <a:buNone/>
            </a:pPr>
            <a:r>
              <a:rPr lang="en-US" sz="2000" b="1" dirty="0"/>
              <a:t>ALS</a:t>
            </a:r>
            <a:r>
              <a:rPr lang="en-US" sz="2000" dirty="0"/>
              <a:t> Amyotrophic Lateral Sclerosis </a:t>
            </a:r>
          </a:p>
          <a:p>
            <a:pPr marL="0" lvl="0" indent="0" defTabSz="685800">
              <a:lnSpc>
                <a:spcPct val="120000"/>
              </a:lnSpc>
              <a:buNone/>
            </a:pPr>
            <a:r>
              <a:rPr lang="en-US" sz="2000" b="1" dirty="0"/>
              <a:t>CAL</a:t>
            </a:r>
            <a:r>
              <a:rPr lang="en-US" sz="2000" dirty="0"/>
              <a:t> Compassionate Allowance </a:t>
            </a:r>
          </a:p>
          <a:p>
            <a:pPr marL="0" lvl="0" indent="0" defTabSz="685800">
              <a:lnSpc>
                <a:spcPct val="120000"/>
              </a:lnSpc>
              <a:buNone/>
            </a:pPr>
            <a:r>
              <a:rPr lang="en-US" sz="2000" b="1" dirty="0"/>
              <a:t>CHIP</a:t>
            </a:r>
            <a:r>
              <a:rPr lang="en-US" sz="2000" dirty="0"/>
              <a:t> Children’s Health Insurance Program </a:t>
            </a:r>
          </a:p>
          <a:p>
            <a:pPr marL="0" lvl="0" indent="0" defTabSz="685800">
              <a:lnSpc>
                <a:spcPct val="120000"/>
              </a:lnSpc>
              <a:buNone/>
            </a:pPr>
            <a:r>
              <a:rPr lang="en-US" sz="2000" b="1" dirty="0"/>
              <a:t>CMS</a:t>
            </a:r>
            <a:r>
              <a:rPr lang="en-US" sz="2000" dirty="0"/>
              <a:t> Centers for Medicare &amp; </a:t>
            </a:r>
            <a:br>
              <a:rPr lang="en-US" sz="2000" dirty="0"/>
            </a:br>
            <a:r>
              <a:rPr lang="en-US" sz="2000" dirty="0"/>
              <a:t>Medicaid Services </a:t>
            </a:r>
          </a:p>
          <a:p>
            <a:pPr marL="0" lvl="0" indent="0" defTabSz="685800">
              <a:lnSpc>
                <a:spcPct val="120000"/>
              </a:lnSpc>
              <a:buNone/>
            </a:pPr>
            <a:r>
              <a:rPr lang="en-US" sz="2000" b="1" dirty="0"/>
              <a:t>ESRD</a:t>
            </a:r>
            <a:r>
              <a:rPr lang="en-US" sz="2000" dirty="0"/>
              <a:t> End-Stage Renal Disease </a:t>
            </a:r>
          </a:p>
          <a:p>
            <a:pPr marL="0" lvl="0" indent="0" defTabSz="685800">
              <a:lnSpc>
                <a:spcPct val="120000"/>
              </a:lnSpc>
              <a:buNone/>
            </a:pPr>
            <a:r>
              <a:rPr lang="en-US" sz="2000" b="1" dirty="0"/>
              <a:t>FPL</a:t>
            </a:r>
            <a:r>
              <a:rPr lang="en-US" sz="2000" dirty="0"/>
              <a:t> Federal Poverty Level </a:t>
            </a:r>
          </a:p>
          <a:p>
            <a:pPr marL="0" lvl="0" indent="0" defTabSz="685800">
              <a:lnSpc>
                <a:spcPct val="120000"/>
              </a:lnSpc>
              <a:buNone/>
            </a:pPr>
            <a:r>
              <a:rPr lang="en-US" sz="2000" b="1" dirty="0"/>
              <a:t>GHP</a:t>
            </a:r>
            <a:r>
              <a:rPr lang="en-US" sz="2000" dirty="0"/>
              <a:t> Group Health Plan </a:t>
            </a:r>
          </a:p>
          <a:p>
            <a:pPr marL="0" lvl="0" indent="0" defTabSz="685800">
              <a:lnSpc>
                <a:spcPct val="120000"/>
              </a:lnSpc>
              <a:buNone/>
            </a:pPr>
            <a:r>
              <a:rPr lang="en-US" sz="2000" b="1" dirty="0"/>
              <a:t>IEP</a:t>
            </a:r>
            <a:r>
              <a:rPr lang="en-US" sz="2000" dirty="0"/>
              <a:t> Initial Enrollment Period </a:t>
            </a:r>
          </a:p>
          <a:p>
            <a:pPr marL="0" lvl="0" indent="0" defTabSz="685800">
              <a:lnSpc>
                <a:spcPct val="120000"/>
              </a:lnSpc>
              <a:buNone/>
            </a:pPr>
            <a:r>
              <a:rPr lang="en-US" sz="2000" b="1" dirty="0"/>
              <a:t>IRS</a:t>
            </a:r>
            <a:r>
              <a:rPr lang="en-US" sz="2000" dirty="0"/>
              <a:t> Internal Revenue Service</a:t>
            </a:r>
          </a:p>
          <a:p>
            <a:pPr marL="0" lvl="0" indent="0" defTabSz="685800">
              <a:lnSpc>
                <a:spcPct val="120000"/>
              </a:lnSpc>
              <a:buNone/>
            </a:pPr>
            <a:r>
              <a:rPr lang="en-US" sz="2000" b="1" dirty="0"/>
              <a:t>LIS</a:t>
            </a:r>
            <a:r>
              <a:rPr lang="en-US" sz="2000" dirty="0"/>
              <a:t> Low-Income Subsidy</a:t>
            </a:r>
            <a:endParaRPr lang="en-US" sz="2000" b="1" dirty="0"/>
          </a:p>
          <a:p>
            <a:pPr marL="0" lvl="0" indent="0" defTabSz="685800">
              <a:lnSpc>
                <a:spcPct val="120000"/>
              </a:lnSpc>
              <a:buNone/>
            </a:pPr>
            <a:r>
              <a:rPr lang="en-US" sz="2000" b="1" dirty="0"/>
              <a:t>NTP</a:t>
            </a:r>
            <a:r>
              <a:rPr lang="en-US" sz="2000" dirty="0"/>
              <a:t> National Training Program </a:t>
            </a:r>
          </a:p>
          <a:p>
            <a:pPr marL="0" lvl="0" indent="0" defTabSz="685800">
              <a:lnSpc>
                <a:spcPct val="120000"/>
              </a:lnSpc>
              <a:buNone/>
            </a:pPr>
            <a:r>
              <a:rPr lang="en-US" sz="2000" b="1" dirty="0"/>
              <a:t>OEP </a:t>
            </a:r>
            <a:r>
              <a:rPr lang="en-US" sz="2000" dirty="0"/>
              <a:t>Open Enrollment Period</a:t>
            </a:r>
          </a:p>
          <a:p>
            <a:pPr marL="0" lvl="0" indent="0" defTabSz="685800">
              <a:lnSpc>
                <a:spcPct val="120000"/>
              </a:lnSpc>
              <a:buNone/>
            </a:pPr>
            <a:r>
              <a:rPr lang="en-US" sz="2000" b="1" dirty="0"/>
              <a:t>PACE </a:t>
            </a:r>
            <a:r>
              <a:rPr lang="en-US" sz="2000" dirty="0"/>
              <a:t>Programs of All-Inclusive Care for the Elderly</a:t>
            </a:r>
          </a:p>
          <a:p>
            <a:pPr marL="0" lvl="0" indent="0" defTabSz="685800">
              <a:lnSpc>
                <a:spcPct val="120000"/>
              </a:lnSpc>
              <a:buNone/>
            </a:pPr>
            <a:r>
              <a:rPr lang="en-US" sz="2000" b="1" dirty="0"/>
              <a:t>QDWI</a:t>
            </a:r>
            <a:r>
              <a:rPr lang="en-US" sz="2000" dirty="0"/>
              <a:t> Qualifying Disabled &amp; Working Individuals</a:t>
            </a:r>
          </a:p>
          <a:p>
            <a:pPr marL="0" lvl="0" indent="0" defTabSz="685800">
              <a:lnSpc>
                <a:spcPct val="120000"/>
              </a:lnSpc>
              <a:buNone/>
            </a:pPr>
            <a:r>
              <a:rPr lang="en-US" sz="2000" b="1" dirty="0"/>
              <a:t>QHP</a:t>
            </a:r>
            <a:r>
              <a:rPr lang="en-US" sz="2000" dirty="0"/>
              <a:t> Qualified Health Plan</a:t>
            </a:r>
            <a:endParaRPr lang="en-US" sz="2000" b="1" dirty="0"/>
          </a:p>
          <a:p>
            <a:pPr marL="0" lvl="0" indent="0" defTabSz="685800">
              <a:lnSpc>
                <a:spcPct val="120000"/>
              </a:lnSpc>
              <a:buNone/>
            </a:pPr>
            <a:r>
              <a:rPr lang="en-US" sz="2000" b="1" dirty="0"/>
              <a:t>RRB</a:t>
            </a:r>
            <a:r>
              <a:rPr lang="en-US" sz="2000" dirty="0"/>
              <a:t> Railroad Retirement Board </a:t>
            </a:r>
          </a:p>
          <a:p>
            <a:pPr marL="0" lvl="0" indent="0" defTabSz="685800">
              <a:lnSpc>
                <a:spcPct val="120000"/>
              </a:lnSpc>
              <a:buNone/>
            </a:pPr>
            <a:r>
              <a:rPr lang="en-US" sz="2000" b="1" dirty="0"/>
              <a:t>SEP</a:t>
            </a:r>
            <a:r>
              <a:rPr lang="en-US" sz="2000" dirty="0"/>
              <a:t> Special Enrollment Period</a:t>
            </a:r>
            <a:endParaRPr lang="en-US" sz="2000" b="1" dirty="0"/>
          </a:p>
          <a:p>
            <a:pPr marL="0" lvl="0" indent="0" defTabSz="685800">
              <a:lnSpc>
                <a:spcPct val="120000"/>
              </a:lnSpc>
              <a:buNone/>
            </a:pPr>
            <a:r>
              <a:rPr lang="en-US" sz="2000" b="1" dirty="0"/>
              <a:t>SHIP</a:t>
            </a:r>
            <a:r>
              <a:rPr lang="en-US" sz="2000" dirty="0"/>
              <a:t> State Health Insurance Assistance Program </a:t>
            </a:r>
          </a:p>
          <a:p>
            <a:pPr marL="0" lvl="0" indent="0" defTabSz="685800">
              <a:lnSpc>
                <a:spcPct val="120000"/>
              </a:lnSpc>
              <a:buNone/>
            </a:pPr>
            <a:r>
              <a:rPr lang="en-US" sz="2000" b="1" dirty="0"/>
              <a:t>SSDI</a:t>
            </a:r>
            <a:r>
              <a:rPr lang="en-US" sz="2000" dirty="0"/>
              <a:t> Social Security Disability Insurance </a:t>
            </a:r>
          </a:p>
          <a:p>
            <a:pPr marL="0" lvl="0" indent="0" defTabSz="685800">
              <a:lnSpc>
                <a:spcPct val="120000"/>
              </a:lnSpc>
              <a:buNone/>
            </a:pPr>
            <a:r>
              <a:rPr lang="en-US" sz="2000" b="1" dirty="0"/>
              <a:t>SSI</a:t>
            </a:r>
            <a:r>
              <a:rPr lang="en-US" sz="2000" dirty="0"/>
              <a:t> Supplemental Security Income </a:t>
            </a:r>
          </a:p>
          <a:p>
            <a:pPr marL="0" lvl="0" indent="0" defTabSz="685800">
              <a:lnSpc>
                <a:spcPct val="120000"/>
              </a:lnSpc>
              <a:buNone/>
            </a:pPr>
            <a:r>
              <a:rPr lang="en-US" sz="2000" b="1" dirty="0"/>
              <a:t>TTY</a:t>
            </a:r>
            <a:r>
              <a:rPr lang="en-US" sz="2000" dirty="0"/>
              <a:t> Teletypewriter </a:t>
            </a:r>
          </a:p>
        </p:txBody>
      </p:sp>
      <p:cxnSp>
        <p:nvCxnSpPr>
          <p:cNvPr id="7" name="Straight Connector 6">
            <a:extLst>
              <a:ext uri="{FF2B5EF4-FFF2-40B4-BE49-F238E27FC236}">
                <a16:creationId xmlns:a16="http://schemas.microsoft.com/office/drawing/2014/main" id="{99DC90D4-632B-4E73-B7BB-57FEFDE8E0E4}"/>
              </a:ext>
              <a:ext uri="{C183D7F6-B498-43B3-948B-1728B52AA6E4}">
                <adec:decorative xmlns:adec="http://schemas.microsoft.com/office/drawing/2017/decorative" val="1"/>
              </a:ext>
            </a:extLst>
          </p:cNvPr>
          <p:cNvCxnSpPr/>
          <p:nvPr/>
        </p:nvCxnSpPr>
        <p:spPr>
          <a:xfrm>
            <a:off x="5872163" y="1371600"/>
            <a:ext cx="0" cy="4429125"/>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2680719-ED0F-46F8-8778-79FA4DDF2836}"/>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46</a:t>
            </a:fld>
            <a:endParaRPr lang="en-US"/>
          </a:p>
        </p:txBody>
      </p:sp>
      <p:sp>
        <p:nvSpPr>
          <p:cNvPr id="4" name="Footer Placeholder 3">
            <a:extLst>
              <a:ext uri="{FF2B5EF4-FFF2-40B4-BE49-F238E27FC236}">
                <a16:creationId xmlns:a16="http://schemas.microsoft.com/office/drawing/2014/main" id="{5D75ACC5-1B60-E24A-8618-13EFFFDEEDAB}"/>
              </a:ext>
            </a:extLst>
          </p:cNvPr>
          <p:cNvSpPr>
            <a:spLocks noGrp="1"/>
          </p:cNvSpPr>
          <p:nvPr>
            <p:ph type="ftr" sz="quarter" idx="11"/>
          </p:nvPr>
        </p:nvSpPr>
        <p:spPr>
          <a:xfrm>
            <a:off x="4038600" y="6492240"/>
            <a:ext cx="4114800" cy="365125"/>
          </a:xfrm>
        </p:spPr>
        <p:txBody>
          <a:bodyPr/>
          <a:lstStyle/>
          <a:p>
            <a:r>
              <a:rPr lang="en-US"/>
              <a:t>Medicare &amp; Other Programs for People with Disabilities</a:t>
            </a:r>
            <a:endParaRPr lang="en-US" dirty="0"/>
          </a:p>
        </p:txBody>
      </p:sp>
      <p:sp>
        <p:nvSpPr>
          <p:cNvPr id="3" name="Date Placeholder 2">
            <a:extLst>
              <a:ext uri="{FF2B5EF4-FFF2-40B4-BE49-F238E27FC236}">
                <a16:creationId xmlns:a16="http://schemas.microsoft.com/office/drawing/2014/main" id="{C1D15B42-6C8F-3747-9887-1FBF678C9301}"/>
              </a:ext>
            </a:extLst>
          </p:cNvPr>
          <p:cNvSpPr>
            <a:spLocks noGrp="1"/>
          </p:cNvSpPr>
          <p:nvPr>
            <p:ph type="dt" sz="half" idx="10"/>
          </p:nvPr>
        </p:nvSpPr>
        <p:spPr>
          <a:xfrm>
            <a:off x="838200" y="6492240"/>
            <a:ext cx="2743200" cy="365125"/>
          </a:xfrm>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15123461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92667F-B6EB-F84A-95CF-1B156979F98A}"/>
              </a:ext>
            </a:extLst>
          </p:cNvPr>
          <p:cNvSpPr>
            <a:spLocks noGrp="1"/>
          </p:cNvSpPr>
          <p:nvPr>
            <p:ph type="title"/>
          </p:nvPr>
        </p:nvSpPr>
        <p:spPr/>
        <p:txBody>
          <a:bodyPr/>
          <a:lstStyle/>
          <a:p>
            <a:r>
              <a:rPr lang="en-US" dirty="0"/>
              <a:t>Stay Connected</a:t>
            </a:r>
          </a:p>
        </p:txBody>
      </p:sp>
      <p:sp>
        <p:nvSpPr>
          <p:cNvPr id="22" name="Content Placeholder 4">
            <a:extLst>
              <a:ext uri="{FF2B5EF4-FFF2-40B4-BE49-F238E27FC236}">
                <a16:creationId xmlns:a16="http://schemas.microsoft.com/office/drawing/2014/main" id="{B2434AE6-908C-4E48-B64E-CC923E5566CF}"/>
              </a:ext>
            </a:extLst>
          </p:cNvPr>
          <p:cNvSpPr txBox="1">
            <a:spLocks/>
          </p:cNvSpPr>
          <p:nvPr/>
        </p:nvSpPr>
        <p:spPr>
          <a:xfrm>
            <a:off x="1009490" y="3781512"/>
            <a:ext cx="5385357"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solidFill>
                  <a:srgbClr val="00529B"/>
                </a:solidFill>
                <a:latin typeface="Arial" panose="020B0604020202020204" pitchFamily="34" charset="0"/>
                <a:cs typeface="Arial" panose="020B0604020202020204" pitchFamily="34" charset="0"/>
              </a:rPr>
              <a:t>To view available training materials, </a:t>
            </a:r>
            <a:br>
              <a:rPr lang="en-US" sz="2400" dirty="0">
                <a:solidFill>
                  <a:srgbClr val="00529B"/>
                </a:solidFill>
                <a:latin typeface="Arial" panose="020B0604020202020204" pitchFamily="34" charset="0"/>
                <a:cs typeface="Arial" panose="020B0604020202020204" pitchFamily="34" charset="0"/>
              </a:rPr>
            </a:br>
            <a:r>
              <a:rPr lang="en-US" sz="2400" dirty="0">
                <a:solidFill>
                  <a:srgbClr val="00529B"/>
                </a:solidFill>
                <a:latin typeface="Arial" panose="020B0604020202020204" pitchFamily="34" charset="0"/>
                <a:cs typeface="Arial" panose="020B0604020202020204" pitchFamily="34" charset="0"/>
              </a:rPr>
              <a:t>or subscribe to our email list, visit</a:t>
            </a:r>
          </a:p>
          <a:p>
            <a:pPr marL="0" indent="0" algn="ctr">
              <a:buFont typeface="Arial" panose="020B0604020202020204" pitchFamily="34" charset="0"/>
              <a:buNone/>
            </a:pPr>
            <a:r>
              <a:rPr lang="en-US" sz="2400" dirty="0">
                <a:solidFill>
                  <a:srgbClr val="00529B"/>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CMSnationaltrainingprogram.cms.gov</a:t>
            </a:r>
            <a:r>
              <a:rPr lang="en-US" sz="2400" dirty="0">
                <a:solidFill>
                  <a:srgbClr val="00529B"/>
                </a:solidFill>
                <a:latin typeface="Arial" panose="020B0604020202020204" pitchFamily="34" charset="0"/>
                <a:cs typeface="Arial" panose="020B0604020202020204" pitchFamily="34" charset="0"/>
              </a:rPr>
              <a:t>.</a:t>
            </a:r>
          </a:p>
        </p:txBody>
      </p:sp>
      <p:pic>
        <p:nvPicPr>
          <p:cNvPr id="4" name="Picture 3">
            <a:extLst>
              <a:ext uri="{FF2B5EF4-FFF2-40B4-BE49-F238E27FC236}">
                <a16:creationId xmlns:a16="http://schemas.microsoft.com/office/drawing/2014/main" id="{B00E97E5-6E27-4B25-9D28-29624510357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395625" y="1833369"/>
            <a:ext cx="2371550" cy="1774090"/>
          </a:xfrm>
          <a:prstGeom prst="rect">
            <a:avLst/>
          </a:prstGeom>
        </p:spPr>
      </p:pic>
      <p:sp>
        <p:nvSpPr>
          <p:cNvPr id="20" name="TextBox 19">
            <a:extLst>
              <a:ext uri="{FF2B5EF4-FFF2-40B4-BE49-F238E27FC236}">
                <a16:creationId xmlns:a16="http://schemas.microsoft.com/office/drawing/2014/main" id="{937A3C40-BCCC-4DCC-82FE-1DF45F8C2A77}"/>
              </a:ext>
            </a:extLst>
          </p:cNvPr>
          <p:cNvSpPr txBox="1"/>
          <p:nvPr/>
        </p:nvSpPr>
        <p:spPr>
          <a:xfrm>
            <a:off x="7135805" y="3722819"/>
            <a:ext cx="3298121" cy="1200329"/>
          </a:xfrm>
          <a:prstGeom prst="rect">
            <a:avLst/>
          </a:prstGeom>
          <a:noFill/>
        </p:spPr>
        <p:txBody>
          <a:bodyPr wrap="square" rtlCol="0">
            <a:spAutoFit/>
          </a:bodyPr>
          <a:lstStyle/>
          <a:p>
            <a:pPr lvl="0" algn="ctr"/>
            <a:r>
              <a:rPr lang="en-US" sz="2400" dirty="0">
                <a:solidFill>
                  <a:srgbClr val="00529B"/>
                </a:solidFill>
                <a:latin typeface="Arial" panose="020B0604020202020204" pitchFamily="34" charset="0"/>
                <a:cs typeface="Arial" panose="020B0604020202020204" pitchFamily="34" charset="0"/>
              </a:rPr>
              <a:t>Contact us at </a:t>
            </a:r>
            <a:r>
              <a:rPr lang="en-US" sz="2400" dirty="0">
                <a:solidFill>
                  <a:srgbClr val="00529B"/>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training@cms.hhs.gov</a:t>
            </a:r>
            <a:r>
              <a:rPr lang="en-US" sz="2400" dirty="0">
                <a:solidFill>
                  <a:srgbClr val="00529B"/>
                </a:solidFill>
                <a:latin typeface="Arial" panose="020B0604020202020204" pitchFamily="34" charset="0"/>
                <a:cs typeface="Arial" panose="020B0604020202020204" pitchFamily="34" charset="0"/>
              </a:rPr>
              <a:t>.</a:t>
            </a:r>
          </a:p>
          <a:p>
            <a:pPr algn="ctr"/>
            <a:endParaRPr lang="en-US" sz="2400" dirty="0">
              <a:solidFill>
                <a:srgbClr val="00529B"/>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6769240F-DF2B-4721-8FAA-9A6B4A1B234A}"/>
              </a:ext>
              <a:ext uri="{C183D7F6-B498-43B3-948B-1728B52AA6E4}">
                <adec:decorative xmlns:adec="http://schemas.microsoft.com/office/drawing/2017/decorative" val="1"/>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t="13446" b="12941"/>
          <a:stretch/>
        </p:blipFill>
        <p:spPr>
          <a:xfrm>
            <a:off x="7353233" y="1673748"/>
            <a:ext cx="2863263" cy="2107764"/>
          </a:xfrm>
          <a:prstGeom prst="rect">
            <a:avLst/>
          </a:prstGeom>
        </p:spPr>
      </p:pic>
      <p:sp>
        <p:nvSpPr>
          <p:cNvPr id="5" name="Slide Number Placeholder 4">
            <a:extLst>
              <a:ext uri="{FF2B5EF4-FFF2-40B4-BE49-F238E27FC236}">
                <a16:creationId xmlns:a16="http://schemas.microsoft.com/office/drawing/2014/main" id="{570010BF-BC9C-4FB4-8189-F64378DC29E5}"/>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47</a:t>
            </a:fld>
            <a:endParaRPr lang="en-US"/>
          </a:p>
        </p:txBody>
      </p:sp>
      <p:sp>
        <p:nvSpPr>
          <p:cNvPr id="3" name="Footer Placeholder 2">
            <a:extLst>
              <a:ext uri="{FF2B5EF4-FFF2-40B4-BE49-F238E27FC236}">
                <a16:creationId xmlns:a16="http://schemas.microsoft.com/office/drawing/2014/main" id="{52F93C84-E1D6-A140-990A-0FE55BEC62C1}"/>
              </a:ext>
            </a:extLst>
          </p:cNvPr>
          <p:cNvSpPr>
            <a:spLocks noGrp="1"/>
          </p:cNvSpPr>
          <p:nvPr>
            <p:ph type="ftr" sz="quarter" idx="11"/>
          </p:nvPr>
        </p:nvSpPr>
        <p:spPr>
          <a:xfrm>
            <a:off x="4038600" y="6492240"/>
            <a:ext cx="4114800" cy="365125"/>
          </a:xfrm>
        </p:spPr>
        <p:txBody>
          <a:bodyPr/>
          <a:lstStyle/>
          <a:p>
            <a:r>
              <a:rPr lang="en-US"/>
              <a:t>Medicare &amp; Other Programs for People with Disabilities</a:t>
            </a:r>
            <a:endParaRPr lang="en-US" dirty="0"/>
          </a:p>
        </p:txBody>
      </p:sp>
      <p:sp>
        <p:nvSpPr>
          <p:cNvPr id="2" name="Date Placeholder 1">
            <a:extLst>
              <a:ext uri="{FF2B5EF4-FFF2-40B4-BE49-F238E27FC236}">
                <a16:creationId xmlns:a16="http://schemas.microsoft.com/office/drawing/2014/main" id="{D17EC8DC-A4E9-0447-80A5-4CA4BC67AF06}"/>
              </a:ext>
            </a:extLst>
          </p:cNvPr>
          <p:cNvSpPr>
            <a:spLocks noGrp="1"/>
          </p:cNvSpPr>
          <p:nvPr>
            <p:ph type="dt" sz="half" idx="10"/>
          </p:nvPr>
        </p:nvSpPr>
        <p:spPr>
          <a:xfrm>
            <a:off x="838200" y="6492240"/>
            <a:ext cx="2743200" cy="365125"/>
          </a:xfrm>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4279051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5E7A2-AE8C-421D-985D-CCED84A66714}"/>
              </a:ext>
            </a:extLst>
          </p:cNvPr>
          <p:cNvSpPr>
            <a:spLocks noGrp="1"/>
          </p:cNvSpPr>
          <p:nvPr>
            <p:ph type="title"/>
          </p:nvPr>
        </p:nvSpPr>
        <p:spPr/>
        <p:txBody>
          <a:bodyPr/>
          <a:lstStyle/>
          <a:p>
            <a:r>
              <a:rPr lang="en-US" dirty="0"/>
              <a:t>Lesson Objectives</a:t>
            </a:r>
          </a:p>
        </p:txBody>
      </p:sp>
      <p:sp>
        <p:nvSpPr>
          <p:cNvPr id="3" name="Content Placeholder 2">
            <a:extLst>
              <a:ext uri="{FF2B5EF4-FFF2-40B4-BE49-F238E27FC236}">
                <a16:creationId xmlns:a16="http://schemas.microsoft.com/office/drawing/2014/main" id="{A66267A8-A158-4869-8672-CF00799B51F4}"/>
              </a:ext>
            </a:extLst>
          </p:cNvPr>
          <p:cNvSpPr>
            <a:spLocks noGrp="1"/>
          </p:cNvSpPr>
          <p:nvPr>
            <p:ph sz="quarter" idx="13"/>
          </p:nvPr>
        </p:nvSpPr>
        <p:spPr>
          <a:xfrm>
            <a:off x="914400" y="1361768"/>
            <a:ext cx="9791700" cy="4667250"/>
          </a:xfrm>
        </p:spPr>
        <p:txBody>
          <a:bodyPr/>
          <a:lstStyle/>
          <a:p>
            <a:pPr marL="0" indent="0">
              <a:buNone/>
            </a:pPr>
            <a:r>
              <a:rPr lang="en-US" b="1" dirty="0"/>
              <a:t>At the end of this lesson, you’ll be able to:</a:t>
            </a:r>
          </a:p>
          <a:p>
            <a:pPr marL="548640" defTabSz="685800"/>
            <a:r>
              <a:rPr lang="en-US" sz="2400" dirty="0"/>
              <a:t>Define disability based on the Social Security Act</a:t>
            </a:r>
          </a:p>
          <a:p>
            <a:pPr marL="548640" defTabSz="685800"/>
            <a:r>
              <a:rPr lang="en-US" sz="2400" dirty="0"/>
              <a:t>List the basic requirements to qualify for disability benefits</a:t>
            </a:r>
          </a:p>
          <a:p>
            <a:pPr marL="548640" defTabSz="685800"/>
            <a:r>
              <a:rPr lang="en-US" sz="2400" dirty="0"/>
              <a:t>Identify Social Security programs for people with disabilities </a:t>
            </a:r>
          </a:p>
          <a:p>
            <a:pPr marL="548640" defTabSz="685800"/>
            <a:r>
              <a:rPr lang="en-US" sz="2400" dirty="0"/>
              <a:t>Explain the disability decision process</a:t>
            </a:r>
          </a:p>
          <a:p>
            <a:pPr marL="548640" defTabSz="685800"/>
            <a:r>
              <a:rPr lang="en-US" sz="2400" dirty="0"/>
              <a:t>List the services available on the online “</a:t>
            </a:r>
            <a:r>
              <a:rPr lang="en-US" sz="2400" i="1" dirty="0"/>
              <a:t>my</a:t>
            </a:r>
            <a:r>
              <a:rPr lang="en-US" sz="2400" dirty="0"/>
              <a:t> Social Security” account</a:t>
            </a:r>
          </a:p>
          <a:p>
            <a:pPr indent="0" defTabSz="685800">
              <a:buNone/>
            </a:pPr>
            <a:endParaRPr lang="en-US" dirty="0"/>
          </a:p>
          <a:p>
            <a:pPr marL="0" indent="0">
              <a:buNone/>
            </a:pPr>
            <a:endParaRPr lang="en-US" b="1" dirty="0"/>
          </a:p>
          <a:p>
            <a:endParaRPr lang="en-US" dirty="0"/>
          </a:p>
        </p:txBody>
      </p:sp>
      <p:sp>
        <p:nvSpPr>
          <p:cNvPr id="6" name="Slide Number Placeholder 5">
            <a:extLst>
              <a:ext uri="{FF2B5EF4-FFF2-40B4-BE49-F238E27FC236}">
                <a16:creationId xmlns:a16="http://schemas.microsoft.com/office/drawing/2014/main" id="{4C6E1FC8-21C8-406A-A118-C5E9F7761AC1}"/>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5</a:t>
            </a:fld>
            <a:endParaRPr lang="en-US" dirty="0"/>
          </a:p>
        </p:txBody>
      </p:sp>
      <p:sp>
        <p:nvSpPr>
          <p:cNvPr id="5" name="Footer Placeholder 4">
            <a:extLst>
              <a:ext uri="{FF2B5EF4-FFF2-40B4-BE49-F238E27FC236}">
                <a16:creationId xmlns:a16="http://schemas.microsoft.com/office/drawing/2014/main" id="{E3E120A4-0BCD-496F-AF4E-52A0CDC4D4B3}"/>
              </a:ext>
            </a:extLst>
          </p:cNvPr>
          <p:cNvSpPr>
            <a:spLocks noGrp="1"/>
          </p:cNvSpPr>
          <p:nvPr>
            <p:ph type="ftr" sz="quarter" idx="11"/>
          </p:nvPr>
        </p:nvSpPr>
        <p:spPr>
          <a:xfrm>
            <a:off x="4038600" y="6492240"/>
            <a:ext cx="4114800" cy="365125"/>
          </a:xfrm>
        </p:spPr>
        <p:txBody>
          <a:bodyPr/>
          <a:lstStyle/>
          <a:p>
            <a:r>
              <a:rPr lang="en-US" dirty="0"/>
              <a:t>Medicare &amp; Other Programs for People with Disabilities</a:t>
            </a:r>
          </a:p>
        </p:txBody>
      </p:sp>
      <p:sp>
        <p:nvSpPr>
          <p:cNvPr id="4" name="Date Placeholder 3">
            <a:extLst>
              <a:ext uri="{FF2B5EF4-FFF2-40B4-BE49-F238E27FC236}">
                <a16:creationId xmlns:a16="http://schemas.microsoft.com/office/drawing/2014/main" id="{5F856BAB-7DE6-4AC9-9B18-214ACF7A7FBF}"/>
              </a:ext>
            </a:extLst>
          </p:cNvPr>
          <p:cNvSpPr>
            <a:spLocks noGrp="1"/>
          </p:cNvSpPr>
          <p:nvPr>
            <p:ph type="dt" sz="half" idx="10"/>
          </p:nvPr>
        </p:nvSpPr>
        <p:spPr>
          <a:xfrm>
            <a:off x="838200" y="6492240"/>
            <a:ext cx="2743200" cy="365125"/>
          </a:xfrm>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2781148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lstStyle/>
          <a:p>
            <a:r>
              <a:rPr lang="en-US" b="0" dirty="0"/>
              <a:t>Defining Disability</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sz="quarter" idx="13"/>
          </p:nvPr>
        </p:nvSpPr>
        <p:spPr>
          <a:xfrm>
            <a:off x="914400" y="1371600"/>
            <a:ext cx="6858000" cy="4667250"/>
          </a:xfrm>
        </p:spPr>
        <p:txBody>
          <a:bodyPr/>
          <a:lstStyle/>
          <a:p>
            <a:pPr marL="0" lvl="0" indent="0" defTabSz="685800">
              <a:lnSpc>
                <a:spcPct val="100000"/>
              </a:lnSpc>
              <a:spcBef>
                <a:spcPts val="600"/>
              </a:spcBef>
              <a:buNone/>
            </a:pPr>
            <a:r>
              <a:rPr lang="en-US" b="1" dirty="0"/>
              <a:t>Under the Social Security Act, you’re disabled if:</a:t>
            </a:r>
          </a:p>
          <a:p>
            <a:pPr lvl="1" defTabSz="685800">
              <a:lnSpc>
                <a:spcPct val="100000"/>
              </a:lnSpc>
              <a:spcAft>
                <a:spcPts val="1200"/>
              </a:spcAft>
              <a:buFont typeface="Wingdings" panose="05000000000000000000" pitchFamily="2" charset="2"/>
              <a:buChar char="§"/>
            </a:pPr>
            <a:r>
              <a:rPr lang="en-US" dirty="0"/>
              <a:t>You can’t do the work that you did before due to your medical condition</a:t>
            </a:r>
          </a:p>
          <a:p>
            <a:pPr lvl="1" defTabSz="685800">
              <a:lnSpc>
                <a:spcPct val="100000"/>
              </a:lnSpc>
              <a:spcAft>
                <a:spcPts val="1200"/>
              </a:spcAft>
              <a:buFont typeface="Wingdings" panose="05000000000000000000" pitchFamily="2" charset="2"/>
              <a:buChar char="§"/>
            </a:pPr>
            <a:r>
              <a:rPr lang="en-US" dirty="0"/>
              <a:t>You can’t adjust to other work due to your medical condition</a:t>
            </a:r>
          </a:p>
          <a:p>
            <a:pPr lvl="1" defTabSz="685800">
              <a:lnSpc>
                <a:spcPct val="100000"/>
              </a:lnSpc>
              <a:spcAft>
                <a:spcPts val="1200"/>
              </a:spcAft>
              <a:buFont typeface="Wingdings" panose="05000000000000000000" pitchFamily="2" charset="2"/>
              <a:buChar char="§"/>
            </a:pPr>
            <a:r>
              <a:rPr lang="en-US" dirty="0"/>
              <a:t>Your disability has lasted or is expected to last for at least one year or result in death</a:t>
            </a:r>
          </a:p>
        </p:txBody>
      </p:sp>
      <p:pic>
        <p:nvPicPr>
          <p:cNvPr id="3" name="Picture 2">
            <a:extLst>
              <a:ext uri="{FF2B5EF4-FFF2-40B4-BE49-F238E27FC236}">
                <a16:creationId xmlns:a16="http://schemas.microsoft.com/office/drawing/2014/main" id="{BDFAAE36-CBE9-4A86-B96E-038EC93DB6D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189820" y="1636620"/>
            <a:ext cx="3584759" cy="3584759"/>
          </a:xfrm>
          <a:prstGeom prst="rect">
            <a:avLst/>
          </a:prstGeom>
        </p:spPr>
      </p:pic>
      <p:sp>
        <p:nvSpPr>
          <p:cNvPr id="2" name="Slide Number Placeholder 1">
            <a:extLst>
              <a:ext uri="{FF2B5EF4-FFF2-40B4-BE49-F238E27FC236}">
                <a16:creationId xmlns:a16="http://schemas.microsoft.com/office/drawing/2014/main" id="{E28F2CDC-BAEB-421E-B6D1-F9E34AAC2D69}"/>
              </a:ext>
            </a:extLst>
          </p:cNvPr>
          <p:cNvSpPr>
            <a:spLocks noGrp="1"/>
          </p:cNvSpPr>
          <p:nvPr>
            <p:ph type="sldNum" sz="quarter" idx="12"/>
          </p:nvPr>
        </p:nvSpPr>
        <p:spPr>
          <a:xfrm>
            <a:off x="8610600" y="6491100"/>
            <a:ext cx="2743200" cy="365125"/>
          </a:xfrm>
        </p:spPr>
        <p:txBody>
          <a:bodyPr/>
          <a:lstStyle/>
          <a:p>
            <a:fld id="{0B2D781D-8844-5940-92D1-06EF0A7F581E}" type="slidenum">
              <a:rPr lang="en-US" smtClean="0"/>
              <a:t>6</a:t>
            </a:fld>
            <a:endParaRPr lang="en-US" dirty="0"/>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a:xfrm>
            <a:off x="4038600" y="6491100"/>
            <a:ext cx="4114800" cy="365125"/>
          </a:xfrm>
        </p:spPr>
        <p:txBody>
          <a:bodyPr/>
          <a:lstStyle/>
          <a:p>
            <a:r>
              <a:rPr lang="en-US" dirty="0"/>
              <a:t>Medicare &amp; Other Programs for People with Disabilities</a:t>
            </a:r>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a:xfrm>
            <a:off x="838200" y="6491100"/>
            <a:ext cx="2743200" cy="365125"/>
          </a:xfrm>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36194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Process for Determining Disability</a:t>
            </a:r>
          </a:p>
        </p:txBody>
      </p:sp>
      <p:grpSp>
        <p:nvGrpSpPr>
          <p:cNvPr id="6" name="Group 5">
            <a:extLst>
              <a:ext uri="{FF2B5EF4-FFF2-40B4-BE49-F238E27FC236}">
                <a16:creationId xmlns:a16="http://schemas.microsoft.com/office/drawing/2014/main" id="{F8C476BF-6141-4585-9F76-8DCD3CE862A1}"/>
              </a:ext>
              <a:ext uri="{C183D7F6-B498-43B3-948B-1728B52AA6E4}">
                <adec:decorative xmlns:adec="http://schemas.microsoft.com/office/drawing/2017/decorative" val="1"/>
              </a:ext>
            </a:extLst>
          </p:cNvPr>
          <p:cNvGrpSpPr/>
          <p:nvPr/>
        </p:nvGrpSpPr>
        <p:grpSpPr>
          <a:xfrm>
            <a:off x="4127686" y="2406808"/>
            <a:ext cx="4010755" cy="4010755"/>
            <a:chOff x="4127686" y="2406808"/>
            <a:chExt cx="4010755" cy="4010755"/>
          </a:xfrm>
        </p:grpSpPr>
        <p:pic>
          <p:nvPicPr>
            <p:cNvPr id="7" name="Graphic 6">
              <a:extLst>
                <a:ext uri="{FF2B5EF4-FFF2-40B4-BE49-F238E27FC236}">
                  <a16:creationId xmlns:a16="http://schemas.microsoft.com/office/drawing/2014/main" id="{7BFB0F31-ACF0-4A80-95B7-750D61864C92}"/>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27686" y="2406808"/>
              <a:ext cx="4010755" cy="4010755"/>
            </a:xfrm>
            <a:prstGeom prst="rect">
              <a:avLst/>
            </a:prstGeom>
          </p:spPr>
        </p:pic>
        <p:sp>
          <p:nvSpPr>
            <p:cNvPr id="15" name="TextBox 14">
              <a:extLst>
                <a:ext uri="{FF2B5EF4-FFF2-40B4-BE49-F238E27FC236}">
                  <a16:creationId xmlns:a16="http://schemas.microsoft.com/office/drawing/2014/main" id="{1D5AD682-5B7E-4E76-8A3E-F681386A0F41}"/>
                </a:ext>
              </a:extLst>
            </p:cNvPr>
            <p:cNvSpPr txBox="1"/>
            <p:nvPr/>
          </p:nvSpPr>
          <p:spPr>
            <a:xfrm>
              <a:off x="6464801" y="5344862"/>
              <a:ext cx="1210942" cy="430887"/>
            </a:xfrm>
            <a:prstGeom prst="rect">
              <a:avLst/>
            </a:prstGeom>
            <a:noFill/>
          </p:spPr>
          <p:txBody>
            <a:bodyPr wrap="square" rtlCol="0">
              <a:spAutoFit/>
            </a:bodyPr>
            <a:lstStyle/>
            <a:p>
              <a:r>
                <a:rPr lang="en-US" sz="1100" b="1" dirty="0">
                  <a:solidFill>
                    <a:schemeClr val="bg1"/>
                  </a:solidFill>
                </a:rPr>
                <a:t>Social Security Administration</a:t>
              </a:r>
            </a:p>
          </p:txBody>
        </p:sp>
      </p:grpSp>
      <p:sp>
        <p:nvSpPr>
          <p:cNvPr id="10" name="Speech Bubble: 1" descr="Question 1. Are you working? &#10;">
            <a:extLst>
              <a:ext uri="{FF2B5EF4-FFF2-40B4-BE49-F238E27FC236}">
                <a16:creationId xmlns:a16="http://schemas.microsoft.com/office/drawing/2014/main" id="{9581FFB4-C0BF-4088-AF7A-F78B79758E26}"/>
              </a:ext>
            </a:extLst>
          </p:cNvPr>
          <p:cNvSpPr/>
          <p:nvPr/>
        </p:nvSpPr>
        <p:spPr>
          <a:xfrm>
            <a:off x="6933214" y="1212257"/>
            <a:ext cx="3350959" cy="1361773"/>
          </a:xfrm>
          <a:prstGeom prst="wedgeEllipseCallout">
            <a:avLst>
              <a:gd name="adj1" fmla="val -60892"/>
              <a:gd name="adj2" fmla="val 66807"/>
            </a:avLst>
          </a:prstGeom>
          <a:noFill/>
          <a:ln w="5715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0529B"/>
                </a:solidFill>
                <a:latin typeface="Arial" panose="020B0604020202020204" pitchFamily="34" charset="0"/>
                <a:cs typeface="Arial" panose="020B0604020202020204" pitchFamily="34" charset="0"/>
              </a:rPr>
              <a:t>1. Are you working? </a:t>
            </a:r>
          </a:p>
        </p:txBody>
      </p:sp>
      <p:sp>
        <p:nvSpPr>
          <p:cNvPr id="8" name="Speech Bubble: 2" descr="Question 2. Is your medical condition “severe”?&#10;">
            <a:extLst>
              <a:ext uri="{FF2B5EF4-FFF2-40B4-BE49-F238E27FC236}">
                <a16:creationId xmlns:a16="http://schemas.microsoft.com/office/drawing/2014/main" id="{FC059049-6629-4DC1-BE6C-1CB4988EF5F3}"/>
              </a:ext>
            </a:extLst>
          </p:cNvPr>
          <p:cNvSpPr/>
          <p:nvPr/>
        </p:nvSpPr>
        <p:spPr>
          <a:xfrm>
            <a:off x="8407101" y="4412185"/>
            <a:ext cx="3350959" cy="1317682"/>
          </a:xfrm>
          <a:prstGeom prst="wedgeEllipseCallout">
            <a:avLst>
              <a:gd name="adj1" fmla="val -71439"/>
              <a:gd name="adj2" fmla="val -27227"/>
            </a:avLst>
          </a:prstGeom>
          <a:noFill/>
          <a:ln w="5715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0529B"/>
                </a:solidFill>
                <a:latin typeface="Arial" panose="020B0604020202020204" pitchFamily="34" charset="0"/>
                <a:cs typeface="Arial" panose="020B0604020202020204" pitchFamily="34" charset="0"/>
              </a:rPr>
              <a:t>2. Is your medical condition “severe”?</a:t>
            </a:r>
          </a:p>
        </p:txBody>
      </p:sp>
      <p:sp>
        <p:nvSpPr>
          <p:cNvPr id="9" name="Speech Bubble: 3" descr="Question 3. Is your condition found in the list of disabling conditions?&#10;">
            <a:extLst>
              <a:ext uri="{FF2B5EF4-FFF2-40B4-BE49-F238E27FC236}">
                <a16:creationId xmlns:a16="http://schemas.microsoft.com/office/drawing/2014/main" id="{EF21310A-7C76-4BAD-B8FA-99D0FE032452}"/>
              </a:ext>
            </a:extLst>
          </p:cNvPr>
          <p:cNvSpPr/>
          <p:nvPr/>
        </p:nvSpPr>
        <p:spPr>
          <a:xfrm flipH="1">
            <a:off x="508067" y="4493146"/>
            <a:ext cx="3874742" cy="1463697"/>
          </a:xfrm>
          <a:prstGeom prst="wedgeEllipseCallout">
            <a:avLst>
              <a:gd name="adj1" fmla="val -57532"/>
              <a:gd name="adj2" fmla="val -36363"/>
            </a:avLst>
          </a:prstGeom>
          <a:noFill/>
          <a:ln w="5715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0529B"/>
                </a:solidFill>
                <a:latin typeface="Arial" panose="020B0604020202020204" pitchFamily="34" charset="0"/>
                <a:cs typeface="Arial" panose="020B0604020202020204" pitchFamily="34" charset="0"/>
              </a:rPr>
              <a:t>3. Is your condition found in the list of disabling conditions?</a:t>
            </a:r>
          </a:p>
        </p:txBody>
      </p:sp>
      <p:sp>
        <p:nvSpPr>
          <p:cNvPr id="14" name="Speech Bubble: 4" descr="Question 4. Can you do the work you did before?&#10;">
            <a:extLst>
              <a:ext uri="{FF2B5EF4-FFF2-40B4-BE49-F238E27FC236}">
                <a16:creationId xmlns:a16="http://schemas.microsoft.com/office/drawing/2014/main" id="{1D2BD627-C124-4BAE-94D6-5C169A04268A}"/>
              </a:ext>
            </a:extLst>
          </p:cNvPr>
          <p:cNvSpPr/>
          <p:nvPr/>
        </p:nvSpPr>
        <p:spPr>
          <a:xfrm>
            <a:off x="712379" y="2671894"/>
            <a:ext cx="3670430" cy="1317682"/>
          </a:xfrm>
          <a:prstGeom prst="wedgeEllipseCallout">
            <a:avLst>
              <a:gd name="adj1" fmla="val 67522"/>
              <a:gd name="adj2" fmla="val 40704"/>
            </a:avLst>
          </a:prstGeom>
          <a:noFill/>
          <a:ln w="5715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0529B"/>
                </a:solidFill>
                <a:latin typeface="Arial" panose="020B0604020202020204" pitchFamily="34" charset="0"/>
                <a:cs typeface="Arial" panose="020B0604020202020204" pitchFamily="34" charset="0"/>
              </a:rPr>
              <a:t>4. Can you do the work you did before?</a:t>
            </a:r>
          </a:p>
        </p:txBody>
      </p:sp>
      <p:sp>
        <p:nvSpPr>
          <p:cNvPr id="16" name="Speech Bubble: 5" descr="Question 5. Can you do any other type of work? &#10;">
            <a:extLst>
              <a:ext uri="{FF2B5EF4-FFF2-40B4-BE49-F238E27FC236}">
                <a16:creationId xmlns:a16="http://schemas.microsoft.com/office/drawing/2014/main" id="{295E14D3-80EC-4ED0-83E2-9ABD1ABC218F}"/>
              </a:ext>
            </a:extLst>
          </p:cNvPr>
          <p:cNvSpPr/>
          <p:nvPr/>
        </p:nvSpPr>
        <p:spPr>
          <a:xfrm>
            <a:off x="2379730" y="1222215"/>
            <a:ext cx="3350959" cy="1317682"/>
          </a:xfrm>
          <a:prstGeom prst="wedgeEllipseCallout">
            <a:avLst>
              <a:gd name="adj1" fmla="val 46657"/>
              <a:gd name="adj2" fmla="val 57004"/>
            </a:avLst>
          </a:prstGeom>
          <a:noFill/>
          <a:ln w="5715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0529B"/>
                </a:solidFill>
                <a:latin typeface="Arial" panose="020B0604020202020204" pitchFamily="34" charset="0"/>
                <a:cs typeface="Arial" panose="020B0604020202020204" pitchFamily="34" charset="0"/>
              </a:rPr>
              <a:t>5. Can you do any other type of work? </a:t>
            </a:r>
          </a:p>
        </p:txBody>
      </p:sp>
      <p:grpSp>
        <p:nvGrpSpPr>
          <p:cNvPr id="21" name="Group 20" descr="Information banner reading: 2023 monthly earning $1,470 or less ($2,460 if blind)&#10;">
            <a:extLst>
              <a:ext uri="{FF2B5EF4-FFF2-40B4-BE49-F238E27FC236}">
                <a16:creationId xmlns:a16="http://schemas.microsoft.com/office/drawing/2014/main" id="{68D0BB82-EB22-443F-9767-70D08B88B439}"/>
              </a:ext>
            </a:extLst>
          </p:cNvPr>
          <p:cNvGrpSpPr/>
          <p:nvPr/>
        </p:nvGrpSpPr>
        <p:grpSpPr>
          <a:xfrm>
            <a:off x="7305499" y="2472187"/>
            <a:ext cx="4886501" cy="1114986"/>
            <a:chOff x="7145079" y="1041768"/>
            <a:chExt cx="5046921" cy="1114986"/>
          </a:xfrm>
        </p:grpSpPr>
        <p:sp>
          <p:nvSpPr>
            <p:cNvPr id="17" name="Arrow: Pentagon 16">
              <a:extLst>
                <a:ext uri="{FF2B5EF4-FFF2-40B4-BE49-F238E27FC236}">
                  <a16:creationId xmlns:a16="http://schemas.microsoft.com/office/drawing/2014/main" id="{1E7F32BC-B27C-45C1-B954-AE19E248D374}"/>
                </a:ext>
              </a:extLst>
            </p:cNvPr>
            <p:cNvSpPr/>
            <p:nvPr/>
          </p:nvSpPr>
          <p:spPr>
            <a:xfrm rot="10800000">
              <a:off x="7145079" y="1316208"/>
              <a:ext cx="5046921" cy="731520"/>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29B"/>
                </a:solidFill>
              </a:endParaRPr>
            </a:p>
          </p:txBody>
        </p:sp>
        <p:sp>
          <p:nvSpPr>
            <p:cNvPr id="18" name="TextBox 17">
              <a:extLst>
                <a:ext uri="{FF2B5EF4-FFF2-40B4-BE49-F238E27FC236}">
                  <a16:creationId xmlns:a16="http://schemas.microsoft.com/office/drawing/2014/main" id="{1BE324BF-4945-46B0-B877-1248F5E83EAA}"/>
                </a:ext>
              </a:extLst>
            </p:cNvPr>
            <p:cNvSpPr txBox="1"/>
            <p:nvPr/>
          </p:nvSpPr>
          <p:spPr>
            <a:xfrm>
              <a:off x="8725883" y="1387513"/>
              <a:ext cx="3466117" cy="646331"/>
            </a:xfrm>
            <a:prstGeom prst="rect">
              <a:avLst/>
            </a:prstGeom>
            <a:noFill/>
          </p:spPr>
          <p:txBody>
            <a:bodyPr wrap="square" rtlCol="0">
              <a:spAutoFit/>
            </a:bodyPr>
            <a:lstStyle/>
            <a:p>
              <a:r>
                <a:rPr lang="en-US" dirty="0">
                  <a:solidFill>
                    <a:srgbClr val="00529B"/>
                  </a:solidFill>
                </a:rPr>
                <a:t>2023 monthly earning $1,470 or less ($2,460 if blind)</a:t>
              </a:r>
            </a:p>
          </p:txBody>
        </p:sp>
        <p:pic>
          <p:nvPicPr>
            <p:cNvPr id="20" name="Graphic 19" descr="Money icon">
              <a:extLst>
                <a:ext uri="{FF2B5EF4-FFF2-40B4-BE49-F238E27FC236}">
                  <a16:creationId xmlns:a16="http://schemas.microsoft.com/office/drawing/2014/main" id="{5BD5D64F-4E08-44A7-A2E1-E981AE01937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10897" y="1041768"/>
              <a:ext cx="1114986" cy="1114986"/>
            </a:xfrm>
            <a:prstGeom prst="rect">
              <a:avLst/>
            </a:prstGeom>
          </p:spPr>
        </p:pic>
      </p:grpSp>
      <p:sp>
        <p:nvSpPr>
          <p:cNvPr id="5" name="Slide Number Placeholder 4">
            <a:extLst>
              <a:ext uri="{FF2B5EF4-FFF2-40B4-BE49-F238E27FC236}">
                <a16:creationId xmlns:a16="http://schemas.microsoft.com/office/drawing/2014/main" id="{63D32C4E-B2DC-457A-B479-6C62746213E4}"/>
              </a:ext>
            </a:extLst>
          </p:cNvPr>
          <p:cNvSpPr>
            <a:spLocks noGrp="1"/>
          </p:cNvSpPr>
          <p:nvPr>
            <p:ph type="sldNum" sz="quarter" idx="12"/>
          </p:nvPr>
        </p:nvSpPr>
        <p:spPr>
          <a:xfrm>
            <a:off x="8626642" y="6492240"/>
            <a:ext cx="2743200" cy="365125"/>
          </a:xfrm>
        </p:spPr>
        <p:txBody>
          <a:bodyPr/>
          <a:lstStyle/>
          <a:p>
            <a:fld id="{0B2D781D-8844-5940-92D1-06EF0A7F581E}" type="slidenum">
              <a:rPr lang="en-US" smtClean="0"/>
              <a:t>7</a:t>
            </a:fld>
            <a:endParaRPr lang="en-US"/>
          </a:p>
        </p:txBody>
      </p:sp>
      <p:sp>
        <p:nvSpPr>
          <p:cNvPr id="3" name="Footer Placeholder 2"/>
          <p:cNvSpPr>
            <a:spLocks noGrp="1"/>
          </p:cNvSpPr>
          <p:nvPr>
            <p:ph type="ftr" sz="quarter" idx="11"/>
          </p:nvPr>
        </p:nvSpPr>
        <p:spPr>
          <a:xfrm>
            <a:off x="4054642" y="6492240"/>
            <a:ext cx="4114800" cy="365125"/>
          </a:xfrm>
        </p:spPr>
        <p:txBody>
          <a:bodyPr/>
          <a:lstStyle/>
          <a:p>
            <a:r>
              <a:rPr lang="en-US"/>
              <a:t>Medicare &amp; Other Programs for People with Disabilities</a:t>
            </a:r>
            <a:endParaRPr lang="en-US" dirty="0"/>
          </a:p>
        </p:txBody>
      </p:sp>
      <p:sp>
        <p:nvSpPr>
          <p:cNvPr id="2" name="Date Placeholder 1"/>
          <p:cNvSpPr>
            <a:spLocks noGrp="1"/>
          </p:cNvSpPr>
          <p:nvPr>
            <p:ph type="dt" sz="half" idx="10"/>
          </p:nvPr>
        </p:nvSpPr>
        <p:spPr>
          <a:xfrm>
            <a:off x="854242" y="6492240"/>
            <a:ext cx="2743200" cy="365125"/>
          </a:xfrm>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174461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2" presetClass="entr" presetSubtype="2" fill="hold" nodeType="after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250" fill="hold"/>
                                        <p:tgtEl>
                                          <p:spTgt spid="21"/>
                                        </p:tgtEl>
                                        <p:attrNameLst>
                                          <p:attrName>ppt_x</p:attrName>
                                        </p:attrNameLst>
                                      </p:cBhvr>
                                      <p:tavLst>
                                        <p:tav tm="0">
                                          <p:val>
                                            <p:strVal val="1+#ppt_w/2"/>
                                          </p:val>
                                        </p:tav>
                                        <p:tav tm="100000">
                                          <p:val>
                                            <p:strVal val="#ppt_x"/>
                                          </p:val>
                                        </p:tav>
                                      </p:tavLst>
                                    </p:anim>
                                    <p:anim calcmode="lin" valueType="num">
                                      <p:cBhvr additive="base">
                                        <p:cTn id="11" dur="25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9" grpId="0" animBg="1"/>
      <p:bldP spid="14"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Social Security Programs for People with Disabilities</a:t>
            </a:r>
          </a:p>
        </p:txBody>
      </p:sp>
      <p:sp>
        <p:nvSpPr>
          <p:cNvPr id="5" name="Content Placeholder 4"/>
          <p:cNvSpPr>
            <a:spLocks noGrp="1"/>
          </p:cNvSpPr>
          <p:nvPr>
            <p:ph sz="quarter" idx="13"/>
          </p:nvPr>
        </p:nvSpPr>
        <p:spPr>
          <a:xfrm>
            <a:off x="914400" y="1283918"/>
            <a:ext cx="9791700" cy="4803732"/>
          </a:xfrm>
        </p:spPr>
        <p:txBody>
          <a:bodyPr>
            <a:noAutofit/>
          </a:bodyPr>
          <a:lstStyle/>
          <a:p>
            <a:pPr marL="0" defTabSz="685800">
              <a:lnSpc>
                <a:spcPct val="120000"/>
              </a:lnSpc>
            </a:pPr>
            <a:r>
              <a:rPr lang="en-US" sz="2000" dirty="0"/>
              <a:t>Social Security pays disability benefits through 2 programs:</a:t>
            </a:r>
          </a:p>
          <a:p>
            <a:pPr marL="548640" lvl="0" defTabSz="685800">
              <a:lnSpc>
                <a:spcPct val="120000"/>
              </a:lnSpc>
              <a:buFont typeface="Arial" panose="020B0604020202020204" pitchFamily="34" charset="0"/>
              <a:buChar char="•"/>
            </a:pPr>
            <a:r>
              <a:rPr lang="en-US" sz="1600" dirty="0"/>
              <a:t>Social Security Disability Insurance (SSDI)</a:t>
            </a:r>
          </a:p>
          <a:p>
            <a:pPr marL="548640" lvl="0" defTabSz="685800">
              <a:lnSpc>
                <a:spcPct val="120000"/>
              </a:lnSpc>
              <a:buFont typeface="Arial" panose="020B0604020202020204" pitchFamily="34" charset="0"/>
              <a:buChar char="•"/>
            </a:pPr>
            <a:r>
              <a:rPr lang="en-US" sz="1600" dirty="0"/>
              <a:t>Supplemental Security Income (SSI)</a:t>
            </a:r>
          </a:p>
          <a:p>
            <a:pPr marL="0" defTabSz="685800">
              <a:lnSpc>
                <a:spcPct val="120000"/>
              </a:lnSpc>
            </a:pPr>
            <a:r>
              <a:rPr lang="en-US" sz="2000" dirty="0"/>
              <a:t>These programs:</a:t>
            </a:r>
          </a:p>
          <a:p>
            <a:pPr lvl="1" defTabSz="685800">
              <a:lnSpc>
                <a:spcPct val="120000"/>
              </a:lnSpc>
              <a:spcAft>
                <a:spcPts val="1200"/>
              </a:spcAft>
            </a:pPr>
            <a:r>
              <a:rPr lang="en-US" sz="1600" dirty="0"/>
              <a:t>Pay benefits to people who meet the strict definition of disability</a:t>
            </a:r>
          </a:p>
          <a:p>
            <a:pPr lvl="1" defTabSz="685800">
              <a:lnSpc>
                <a:spcPct val="120000"/>
              </a:lnSpc>
              <a:spcAft>
                <a:spcPts val="1200"/>
              </a:spcAft>
            </a:pPr>
            <a:r>
              <a:rPr lang="en-US" sz="1600" dirty="0"/>
              <a:t>Don’t provide monthly cash benefits for people with partial or short-term disabilities </a:t>
            </a:r>
          </a:p>
          <a:p>
            <a:pPr defTabSz="685800">
              <a:lnSpc>
                <a:spcPct val="120000"/>
              </a:lnSpc>
            </a:pPr>
            <a:r>
              <a:rPr lang="en-US" sz="2000" dirty="0"/>
              <a:t>You may qualify for both SSDI and SSI if you meet the eligibility requirements for both </a:t>
            </a:r>
          </a:p>
          <a:p>
            <a:pPr defTabSz="685800">
              <a:lnSpc>
                <a:spcPct val="120000"/>
              </a:lnSpc>
            </a:pPr>
            <a:r>
              <a:rPr lang="en-US" sz="2000" dirty="0"/>
              <a:t>Certain family members of disabled workers can also get monthly cash benefits</a:t>
            </a:r>
          </a:p>
        </p:txBody>
      </p:sp>
      <p:pic>
        <p:nvPicPr>
          <p:cNvPr id="8" name="Picture 7">
            <a:extLst>
              <a:ext uri="{FF2B5EF4-FFF2-40B4-BE49-F238E27FC236}">
                <a16:creationId xmlns:a16="http://schemas.microsoft.com/office/drawing/2014/main" id="{68B432DA-61D8-4F36-98B4-E1EDED87670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380508" y="1646208"/>
            <a:ext cx="1782792" cy="1782792"/>
          </a:xfrm>
          <a:prstGeom prst="rect">
            <a:avLst/>
          </a:prstGeom>
        </p:spPr>
      </p:pic>
      <p:sp>
        <p:nvSpPr>
          <p:cNvPr id="7" name="Slide Number Placeholder 6">
            <a:extLst>
              <a:ext uri="{FF2B5EF4-FFF2-40B4-BE49-F238E27FC236}">
                <a16:creationId xmlns:a16="http://schemas.microsoft.com/office/drawing/2014/main" id="{4A7E534F-75C0-498F-9E93-E8644B95E719}"/>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8</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&amp; Other Programs for People with Disabilities</a:t>
            </a:r>
            <a:endParaRPr lang="en-US" dirty="0"/>
          </a:p>
        </p:txBody>
      </p:sp>
      <p:sp>
        <p:nvSpPr>
          <p:cNvPr id="2" name="Date Placeholder 1"/>
          <p:cNvSpPr>
            <a:spLocks noGrp="1"/>
          </p:cNvSpPr>
          <p:nvPr>
            <p:ph type="dt" sz="half" idx="10"/>
          </p:nvPr>
        </p:nvSpPr>
        <p:spPr>
          <a:xfrm>
            <a:off x="838200" y="6492240"/>
            <a:ext cx="2743200" cy="365125"/>
          </a:xfrm>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31092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nodeType="after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Social Security Disability Insurance (SSDI)</a:t>
            </a:r>
          </a:p>
        </p:txBody>
      </p:sp>
      <p:sp>
        <p:nvSpPr>
          <p:cNvPr id="5" name="Content Placeholder 4"/>
          <p:cNvSpPr>
            <a:spLocks noGrp="1"/>
          </p:cNvSpPr>
          <p:nvPr>
            <p:ph sz="quarter" idx="13"/>
          </p:nvPr>
        </p:nvSpPr>
        <p:spPr>
          <a:xfrm>
            <a:off x="914400" y="1371600"/>
            <a:ext cx="9791700" cy="4667250"/>
          </a:xfrm>
        </p:spPr>
        <p:txBody>
          <a:bodyPr>
            <a:normAutofit/>
          </a:bodyPr>
          <a:lstStyle/>
          <a:p>
            <a:pPr marL="273050" lvl="0" indent="-273050" defTabSz="685800">
              <a:lnSpc>
                <a:spcPct val="100000"/>
              </a:lnSpc>
            </a:pPr>
            <a:r>
              <a:rPr lang="en-US" dirty="0"/>
              <a:t>Pays monthly cash benefits to you and certain members of your family if you’re insured</a:t>
            </a:r>
            <a:endParaRPr lang="en-US" strike="sngStrike" dirty="0"/>
          </a:p>
          <a:p>
            <a:pPr marL="273050" lvl="0" indent="-273050" defTabSz="685800">
              <a:lnSpc>
                <a:spcPct val="100000"/>
              </a:lnSpc>
            </a:pPr>
            <a:r>
              <a:rPr lang="en-US" dirty="0"/>
              <a:t>Calculates your monthly cash benefit based on your average lifetime earnings</a:t>
            </a:r>
          </a:p>
          <a:p>
            <a:pPr marL="273050" lvl="0" indent="-273050" defTabSz="685800">
              <a:lnSpc>
                <a:spcPct val="100000"/>
              </a:lnSpc>
            </a:pPr>
            <a:r>
              <a:rPr lang="en-US" dirty="0"/>
              <a:t>Continues as long as your medical condition hasn’t improved and you can’t work</a:t>
            </a:r>
          </a:p>
          <a:p>
            <a:pPr marL="0" lvl="0" indent="0" defTabSz="685800">
              <a:lnSpc>
                <a:spcPct val="100000"/>
              </a:lnSpc>
              <a:spcBef>
                <a:spcPts val="600"/>
              </a:spcBef>
              <a:buNone/>
            </a:pPr>
            <a:endParaRPr lang="en-US" sz="2800" dirty="0"/>
          </a:p>
        </p:txBody>
      </p:sp>
      <p:sp>
        <p:nvSpPr>
          <p:cNvPr id="6" name="Slide Number Placeholder 5">
            <a:extLst>
              <a:ext uri="{FF2B5EF4-FFF2-40B4-BE49-F238E27FC236}">
                <a16:creationId xmlns:a16="http://schemas.microsoft.com/office/drawing/2014/main" id="{594FCF39-E61A-46BC-B09C-17856C6CFDD3}"/>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9</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t>Medicare &amp; Other Programs for People with Disabilities</a:t>
            </a:r>
            <a:endParaRPr lang="en-US" dirty="0"/>
          </a:p>
        </p:txBody>
      </p:sp>
      <p:sp>
        <p:nvSpPr>
          <p:cNvPr id="2" name="Date Placeholder 1"/>
          <p:cNvSpPr>
            <a:spLocks noGrp="1"/>
          </p:cNvSpPr>
          <p:nvPr>
            <p:ph type="dt" sz="half" idx="10"/>
          </p:nvPr>
        </p:nvSpPr>
        <p:spPr>
          <a:xfrm>
            <a:off x="838200" y="6492240"/>
            <a:ext cx="2743200" cy="365125"/>
          </a:xfrm>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29975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47"/>
  <p:tag name="ARTICULATE_DESIGN_ID_DT FINAL TEMPLATE 12-23-21" val="QGG6jO4U"/>
  <p:tag name="ARTICULATE_DESIGN_ID_OFFICE THEME" val="Q2ghQoB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T FINAL TEMPLATE 12-23-2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T FINAL TEMPLATE 12-23-21" id="{B84476B2-939D-4EC8-8474-D866C64013F6}" vid="{4EED8D49-CB14-4C5E-A907-947B52D8543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DT FINAL TEMPLATE 12-23-21</Template>
  <TotalTime>27864</TotalTime>
  <Words>11718</Words>
  <Application>Microsoft Office PowerPoint</Application>
  <PresentationFormat>Widescreen</PresentationFormat>
  <Paragraphs>798</Paragraphs>
  <Slides>47</Slides>
  <Notes>47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47</vt:i4>
      </vt:variant>
    </vt:vector>
  </HeadingPairs>
  <TitlesOfParts>
    <vt:vector size="54" baseType="lpstr">
      <vt:lpstr>Arial</vt:lpstr>
      <vt:lpstr>Arial Black</vt:lpstr>
      <vt:lpstr>Calibri</vt:lpstr>
      <vt:lpstr>Courier New</vt:lpstr>
      <vt:lpstr>Wingdings</vt:lpstr>
      <vt:lpstr>DT FINAL TEMPLATE 12-23-21</vt:lpstr>
      <vt:lpstr>Office Theme</vt:lpstr>
      <vt:lpstr>Medicare &amp; Other Programs for  People with Disabilities</vt:lpstr>
      <vt:lpstr>Table of Contents</vt:lpstr>
      <vt:lpstr>Session Objectives</vt:lpstr>
      <vt:lpstr>Lesson 1</vt:lpstr>
      <vt:lpstr>Lesson Objectives</vt:lpstr>
      <vt:lpstr>Defining Disability</vt:lpstr>
      <vt:lpstr>Process for Determining Disability</vt:lpstr>
      <vt:lpstr>Social Security Programs for People with Disabilities</vt:lpstr>
      <vt:lpstr>Social Security Disability Insurance (SSDI)</vt:lpstr>
      <vt:lpstr>Who Can Get Social Security Disability Insurance (SSDI) Benefits Based On Your Work?</vt:lpstr>
      <vt:lpstr>Qualifying for  Social Security Disability Insurance (SSDI)</vt:lpstr>
      <vt:lpstr>“Recent Work” Test for  Social Security Disability Insurance (SSDI)</vt:lpstr>
      <vt:lpstr>“Duration of Work” Test for  Social Security Disability Insurance (SSDI)</vt:lpstr>
      <vt:lpstr>Waiting Period for  Social Security Disability Insurance (SSDI)</vt:lpstr>
      <vt:lpstr>Supplemental Security Income (SSI)</vt:lpstr>
      <vt:lpstr>How to Qualify for Supplemental Security Income (SSI)</vt:lpstr>
      <vt:lpstr>Supplemental Security Income (SSI) &amp;  Medicaid Coverage</vt:lpstr>
      <vt:lpstr>Applying for Disability Benefits</vt:lpstr>
      <vt:lpstr>How to Apply for Disability Benefits</vt:lpstr>
      <vt:lpstr>Compassionate Allowances (CAL)</vt:lpstr>
      <vt:lpstr>Disability Decision</vt:lpstr>
      <vt:lpstr>Your “my Social Security” Account</vt:lpstr>
      <vt:lpstr>Check Your Knowledge: Question 1</vt:lpstr>
      <vt:lpstr>Lesson 2</vt:lpstr>
      <vt:lpstr>Lesson 2 Objectives</vt:lpstr>
      <vt:lpstr>Medicare for People Under 65</vt:lpstr>
      <vt:lpstr>Qualifying for Medicare Based on Disability</vt:lpstr>
      <vt:lpstr>24-Month Waiting Period for Medicare</vt:lpstr>
      <vt:lpstr>Retroactive Entitlement to Medicare</vt:lpstr>
      <vt:lpstr>Retroactive Determination</vt:lpstr>
      <vt:lpstr>Disability &amp; Your Medicare Entitlement</vt:lpstr>
      <vt:lpstr>Check Your Knowledge: Question 2</vt:lpstr>
      <vt:lpstr>Lesson 3</vt:lpstr>
      <vt:lpstr>Lesson 3 Objectives</vt:lpstr>
      <vt:lpstr>Medicare Plan Choices for People with Disabilities</vt:lpstr>
      <vt:lpstr>Coordination of Benefits:  Large Group Health Plan (GHP)</vt:lpstr>
      <vt:lpstr>Coordination of Benefits: Retiree Plans</vt:lpstr>
      <vt:lpstr>Medicare Supplement Insurance (Medigap) Policies for People with Disabilities</vt:lpstr>
      <vt:lpstr>Check Your Knowledge: Question 3</vt:lpstr>
      <vt:lpstr>Lesson 4</vt:lpstr>
      <vt:lpstr>Lesson 4 Objectives</vt:lpstr>
      <vt:lpstr>Helpful Programs</vt:lpstr>
      <vt:lpstr>Medicare &amp; Other Programs for People with Disabilities: Resources</vt:lpstr>
      <vt:lpstr>Medicare &amp; Other Programs for People with Disabilities Resources Guide: Products</vt:lpstr>
      <vt:lpstr>Social Security Disability Publications</vt:lpstr>
      <vt:lpstr>Acronyms</vt:lpstr>
      <vt:lpstr>Stay Connected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Mohamad Al-Issa</dc:creator>
  <cp:lastModifiedBy>Long, Leslie (CMS/OC)</cp:lastModifiedBy>
  <cp:revision>359</cp:revision>
  <cp:lastPrinted>2023-01-09T22:44:49Z</cp:lastPrinted>
  <dcterms:created xsi:type="dcterms:W3CDTF">2022-01-10T19:20:26Z</dcterms:created>
  <dcterms:modified xsi:type="dcterms:W3CDTF">2023-06-14T17:04:14Z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7635B91C-C0D0-4F90-BB2B-7501F957CAC1</vt:lpwstr>
  </property>
  <property fmtid="{D5CDD505-2E9C-101B-9397-08002B2CF9AE}" pid="3" name="ArticulatePath">
    <vt:lpwstr>2022_Medicare and Other Programs for People with Disabilities_v1_MA</vt:lpwstr>
  </property>
</Properties>
</file>