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notesSlides/notesSlide2.xml" ContentType="application/vnd.openxmlformats-officedocument.presentationml.notesSlide+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notesSlides/notesSlide4.xml" ContentType="application/vnd.openxmlformats-officedocument.presentationml.notesSlide+xml"/>
  <Override PartName="/ppt/tags/tag50.xml" ContentType="application/vnd.openxmlformats-officedocument.presentationml.tags+xml"/>
  <Override PartName="/ppt/notesSlides/notesSlide5.xml" ContentType="application/vnd.openxmlformats-officedocument.presentationml.notesSlide+xml"/>
  <Override PartName="/ppt/tags/tag51.xml" ContentType="application/vnd.openxmlformats-officedocument.presentationml.tags+xml"/>
  <Override PartName="/ppt/notesSlides/notesSlide6.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notesSlides/notesSlide8.xml" ContentType="application/vnd.openxmlformats-officedocument.presentationml.notesSlide+xml"/>
  <Override PartName="/ppt/tags/tag54.xml" ContentType="application/vnd.openxmlformats-officedocument.presentationml.tags+xml"/>
  <Override PartName="/ppt/notesSlides/notesSlide9.xml" ContentType="application/vnd.openxmlformats-officedocument.presentationml.notesSlide+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notesSlides/notesSlide11.xml" ContentType="application/vnd.openxmlformats-officedocument.presentationml.notesSlide+xml"/>
  <Override PartName="/ppt/tags/tag57.xml" ContentType="application/vnd.openxmlformats-officedocument.presentationml.tags+xml"/>
  <Override PartName="/ppt/notesSlides/notesSlide12.xml" ContentType="application/vnd.openxmlformats-officedocument.presentationml.notesSlide+xml"/>
  <Override PartName="/ppt/tags/tag58.xml" ContentType="application/vnd.openxmlformats-officedocument.presentationml.tags+xml"/>
  <Override PartName="/ppt/notesSlides/notesSlide13.xml" ContentType="application/vnd.openxmlformats-officedocument.presentationml.notesSlide+xml"/>
  <Override PartName="/ppt/tags/tag59.xml" ContentType="application/vnd.openxmlformats-officedocument.presentationml.tags+xml"/>
  <Override PartName="/ppt/notesSlides/notesSlide14.xml" ContentType="application/vnd.openxmlformats-officedocument.presentationml.notesSlide+xml"/>
  <Override PartName="/ppt/tags/tag60.xml" ContentType="application/vnd.openxmlformats-officedocument.presentationml.tags+xml"/>
  <Override PartName="/ppt/notesSlides/notesSlide15.xml" ContentType="application/vnd.openxmlformats-officedocument.presentationml.notesSlide+xml"/>
  <Override PartName="/ppt/tags/tag61.xml" ContentType="application/vnd.openxmlformats-officedocument.presentationml.tags+xml"/>
  <Override PartName="/ppt/notesSlides/notesSlide16.xml" ContentType="application/vnd.openxmlformats-officedocument.presentationml.notesSlide+xml"/>
  <Override PartName="/ppt/tags/tag62.xml" ContentType="application/vnd.openxmlformats-officedocument.presentationml.tags+xml"/>
  <Override PartName="/ppt/notesSlides/notesSlide17.xml" ContentType="application/vnd.openxmlformats-officedocument.presentationml.notesSlide+xml"/>
  <Override PartName="/ppt/tags/tag63.xml" ContentType="application/vnd.openxmlformats-officedocument.presentationml.tags+xml"/>
  <Override PartName="/ppt/notesSlides/notesSlide18.xml" ContentType="application/vnd.openxmlformats-officedocument.presentationml.notesSlide+xml"/>
  <Override PartName="/ppt/tags/tag64.xml" ContentType="application/vnd.openxmlformats-officedocument.presentationml.tags+xml"/>
  <Override PartName="/ppt/notesSlides/notesSlide19.xml" ContentType="application/vnd.openxmlformats-officedocument.presentationml.notesSlide+xml"/>
  <Override PartName="/ppt/tags/tag6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6.xml" ContentType="application/vnd.openxmlformats-officedocument.presentationml.tags+xml"/>
  <Override PartName="/ppt/notesSlides/notesSlide23.xml" ContentType="application/vnd.openxmlformats-officedocument.presentationml.notesSlide+xml"/>
  <Override PartName="/ppt/tags/tag67.xml" ContentType="application/vnd.openxmlformats-officedocument.presentationml.tags+xml"/>
  <Override PartName="/ppt/notesSlides/notesSlide24.xml" ContentType="application/vnd.openxmlformats-officedocument.presentationml.notesSlide+xml"/>
  <Override PartName="/ppt/tags/tag68.xml" ContentType="application/vnd.openxmlformats-officedocument.presentationml.tags+xml"/>
  <Override PartName="/ppt/notesSlides/notesSlide25.xml" ContentType="application/vnd.openxmlformats-officedocument.presentationml.notesSlide+xml"/>
  <Override PartName="/ppt/tags/tag6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0.xml" ContentType="application/vnd.openxmlformats-officedocument.presentationml.tags+xml"/>
  <Override PartName="/ppt/notesSlides/notesSlide28.xml" ContentType="application/vnd.openxmlformats-officedocument.presentationml.notesSlide+xml"/>
  <Override PartName="/ppt/tags/tag71.xml" ContentType="application/vnd.openxmlformats-officedocument.presentationml.tags+xml"/>
  <Override PartName="/ppt/notesSlides/notesSlide29.xml" ContentType="application/vnd.openxmlformats-officedocument.presentationml.notesSlide+xml"/>
  <Override PartName="/ppt/tags/tag72.xml" ContentType="application/vnd.openxmlformats-officedocument.presentationml.tags+xml"/>
  <Override PartName="/ppt/notesSlides/notesSlide30.xml" ContentType="application/vnd.openxmlformats-officedocument.presentationml.notesSlide+xml"/>
  <Override PartName="/ppt/tags/tag73.xml" ContentType="application/vnd.openxmlformats-officedocument.presentationml.tags+xml"/>
  <Override PartName="/ppt/notesSlides/notesSlide31.xml" ContentType="application/vnd.openxmlformats-officedocument.presentationml.notesSlide+xml"/>
  <Override PartName="/ppt/tags/tag7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5.xml" ContentType="application/vnd.openxmlformats-officedocument.presentationml.tags+xml"/>
  <Override PartName="/ppt/notesSlides/notesSlide34.xml" ContentType="application/vnd.openxmlformats-officedocument.presentationml.notesSlide+xml"/>
  <Override PartName="/ppt/tags/tag7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77.xml" ContentType="application/vnd.openxmlformats-officedocument.presentationml.tags+xml"/>
  <Override PartName="/ppt/notesSlides/notesSlide37.xml" ContentType="application/vnd.openxmlformats-officedocument.presentationml.notesSlide+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notesSlides/notesSlide39.xml" ContentType="application/vnd.openxmlformats-officedocument.presentationml.notesSlide+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notesSlides/notesSlide43.xml" ContentType="application/vnd.openxmlformats-officedocument.presentationml.notesSlide+xml"/>
  <Override PartName="/ppt/tags/tag84.xml" ContentType="application/vnd.openxmlformats-officedocument.presentationml.tags+xml"/>
  <Override PartName="/ppt/notesSlides/notesSlide44.xml" ContentType="application/vnd.openxmlformats-officedocument.presentationml.notesSlide+xml"/>
  <Override PartName="/ppt/tags/tag85.xml" ContentType="application/vnd.openxmlformats-officedocument.presentationml.tags+xml"/>
  <Override PartName="/ppt/notesSlides/notesSlide45.xml" ContentType="application/vnd.openxmlformats-officedocument.presentationml.notesSlide+xml"/>
  <Override PartName="/ppt/tags/tag86.xml" ContentType="application/vnd.openxmlformats-officedocument.presentationml.tags+xml"/>
  <Override PartName="/ppt/notesSlides/notesSlide46.xml" ContentType="application/vnd.openxmlformats-officedocument.presentationml.notesSlide+xml"/>
  <Override PartName="/ppt/tags/tag87.xml" ContentType="application/vnd.openxmlformats-officedocument.presentationml.tags+xml"/>
  <Override PartName="/ppt/notesSlides/notesSlide47.xml" ContentType="application/vnd.openxmlformats-officedocument.presentationml.notesSlide+xml"/>
  <Override PartName="/ppt/tags/tag88.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89.xml" ContentType="application/vnd.openxmlformats-officedocument.presentationml.tags+xml"/>
  <Override PartName="/ppt/notesSlides/notesSlide50.xml" ContentType="application/vnd.openxmlformats-officedocument.presentationml.notesSlide+xml"/>
  <Override PartName="/ppt/tags/tag90.xml" ContentType="application/vnd.openxmlformats-officedocument.presentationml.tags+xml"/>
  <Override PartName="/ppt/notesSlides/notesSlide51.xml" ContentType="application/vnd.openxmlformats-officedocument.presentationml.notesSlide+xml"/>
  <Override PartName="/ppt/tags/tag91.xml" ContentType="application/vnd.openxmlformats-officedocument.presentationml.tags+xml"/>
  <Override PartName="/ppt/notesSlides/notesSlide52.xml" ContentType="application/vnd.openxmlformats-officedocument.presentationml.notesSlide+xml"/>
  <Override PartName="/ppt/tags/tag92.xml" ContentType="application/vnd.openxmlformats-officedocument.presentationml.tags+xml"/>
  <Override PartName="/ppt/notesSlides/notesSlide53.xml" ContentType="application/vnd.openxmlformats-officedocument.presentationml.notesSlide+xml"/>
  <Override PartName="/ppt/tags/tag93.xml" ContentType="application/vnd.openxmlformats-officedocument.presentationml.tags+xml"/>
  <Override PartName="/ppt/notesSlides/notesSlide54.xml" ContentType="application/vnd.openxmlformats-officedocument.presentationml.notesSlide+xml"/>
  <Override PartName="/ppt/tags/tag94.xml" ContentType="application/vnd.openxmlformats-officedocument.presentationml.tags+xml"/>
  <Override PartName="/ppt/notesSlides/notesSlide55.xml" ContentType="application/vnd.openxmlformats-officedocument.presentationml.notesSlide+xml"/>
  <Override PartName="/ppt/tags/tag95.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5" r:id="rId4"/>
    <p:sldMasterId id="2147483946" r:id="rId5"/>
  </p:sldMasterIdLst>
  <p:notesMasterIdLst>
    <p:notesMasterId r:id="rId62"/>
  </p:notesMasterIdLst>
  <p:handoutMasterIdLst>
    <p:handoutMasterId r:id="rId63"/>
  </p:handoutMasterIdLst>
  <p:sldIdLst>
    <p:sldId id="359" r:id="rId6"/>
    <p:sldId id="360" r:id="rId7"/>
    <p:sldId id="378" r:id="rId8"/>
    <p:sldId id="363" r:id="rId9"/>
    <p:sldId id="465" r:id="rId10"/>
    <p:sldId id="393" r:id="rId11"/>
    <p:sldId id="391" r:id="rId12"/>
    <p:sldId id="485" r:id="rId13"/>
    <p:sldId id="422" r:id="rId14"/>
    <p:sldId id="371" r:id="rId15"/>
    <p:sldId id="365" r:id="rId16"/>
    <p:sldId id="466" r:id="rId17"/>
    <p:sldId id="387" r:id="rId18"/>
    <p:sldId id="473" r:id="rId19"/>
    <p:sldId id="396" r:id="rId20"/>
    <p:sldId id="401" r:id="rId21"/>
    <p:sldId id="402" r:id="rId22"/>
    <p:sldId id="429" r:id="rId23"/>
    <p:sldId id="427" r:id="rId24"/>
    <p:sldId id="425" r:id="rId25"/>
    <p:sldId id="476" r:id="rId26"/>
    <p:sldId id="475" r:id="rId27"/>
    <p:sldId id="372" r:id="rId28"/>
    <p:sldId id="403" r:id="rId29"/>
    <p:sldId id="367" r:id="rId30"/>
    <p:sldId id="467" r:id="rId31"/>
    <p:sldId id="477" r:id="rId32"/>
    <p:sldId id="481" r:id="rId33"/>
    <p:sldId id="430" r:id="rId34"/>
    <p:sldId id="406" r:id="rId35"/>
    <p:sldId id="408" r:id="rId36"/>
    <p:sldId id="407" r:id="rId37"/>
    <p:sldId id="479" r:id="rId38"/>
    <p:sldId id="409" r:id="rId39"/>
    <p:sldId id="410" r:id="rId40"/>
    <p:sldId id="480" r:id="rId41"/>
    <p:sldId id="373" r:id="rId42"/>
    <p:sldId id="369" r:id="rId43"/>
    <p:sldId id="468" r:id="rId44"/>
    <p:sldId id="470" r:id="rId45"/>
    <p:sldId id="487" r:id="rId46"/>
    <p:sldId id="472" r:id="rId47"/>
    <p:sldId id="374" r:id="rId48"/>
    <p:sldId id="413" r:id="rId49"/>
    <p:sldId id="469" r:id="rId50"/>
    <p:sldId id="420" r:id="rId51"/>
    <p:sldId id="414" r:id="rId52"/>
    <p:sldId id="433" r:id="rId53"/>
    <p:sldId id="478" r:id="rId54"/>
    <p:sldId id="417" r:id="rId55"/>
    <p:sldId id="424" r:id="rId56"/>
    <p:sldId id="488" r:id="rId57"/>
    <p:sldId id="489" r:id="rId58"/>
    <p:sldId id="490" r:id="rId59"/>
    <p:sldId id="376" r:id="rId60"/>
    <p:sldId id="483" r:id="rId61"/>
  </p:sldIdLst>
  <p:sldSz cx="12192000" cy="6858000"/>
  <p:notesSz cx="7315200" cy="96012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90" clrIdx="0">
    <p:extLst>
      <p:ext uri="{19B8F6BF-5375-455C-9EA6-DF929625EA0E}">
        <p15:presenceInfo xmlns:p15="http://schemas.microsoft.com/office/powerpoint/2012/main" userId="S-1-5-21-4095628063-3556742122-3606576086-197501" providerId="AD"/>
      </p:ext>
    </p:extLst>
  </p:cmAuthor>
  <p:cmAuthor id="2" name="Amy Miner" initials="AM" lastIdx="3" clrIdx="1">
    <p:extLst>
      <p:ext uri="{19B8F6BF-5375-455C-9EA6-DF929625EA0E}">
        <p15:presenceInfo xmlns:p15="http://schemas.microsoft.com/office/powerpoint/2012/main" userId="S-1-5-21-4095628063-3556742122-3606576086-8437" providerId="AD"/>
      </p:ext>
    </p:extLst>
  </p:cmAuthor>
  <p:cmAuthor id="3" name="Erin Gordon" initials="EG" lastIdx="83" clrIdx="2">
    <p:extLst>
      <p:ext uri="{19B8F6BF-5375-455C-9EA6-DF929625EA0E}">
        <p15:presenceInfo xmlns:p15="http://schemas.microsoft.com/office/powerpoint/2012/main" userId="S-1-5-21-4095628063-3556742122-3606576086-10842" providerId="AD"/>
      </p:ext>
    </p:extLst>
  </p:cmAuthor>
  <p:cmAuthor id="4" name="Leslie Long" initials="LL" lastIdx="173" clrIdx="3">
    <p:extLst>
      <p:ext uri="{19B8F6BF-5375-455C-9EA6-DF929625EA0E}">
        <p15:presenceInfo xmlns:p15="http://schemas.microsoft.com/office/powerpoint/2012/main" userId="S-1-5-21-4095628063-3556742122-3606576086-120535" providerId="AD"/>
      </p:ext>
    </p:extLst>
  </p:cmAuthor>
  <p:cmAuthor id="5" name="Carla McClure" initials="CM" lastIdx="17" clrIdx="4">
    <p:extLst>
      <p:ext uri="{19B8F6BF-5375-455C-9EA6-DF929625EA0E}">
        <p15:presenceInfo xmlns:p15="http://schemas.microsoft.com/office/powerpoint/2012/main" userId="b9a8a43c2c7098b4" providerId="Windows Live"/>
      </p:ext>
    </p:extLst>
  </p:cmAuthor>
  <p:cmAuthor id="6" name="Carla McClure" initials="CM [2]" lastIdx="135" clrIdx="5">
    <p:extLst>
      <p:ext uri="{19B8F6BF-5375-455C-9EA6-DF929625EA0E}">
        <p15:presenceInfo xmlns:p15="http://schemas.microsoft.com/office/powerpoint/2012/main" userId="Carla McClure" providerId="None"/>
      </p:ext>
    </p:extLst>
  </p:cmAuthor>
  <p:cmAuthor id="7" name="Kathleen Bethke" initials="KB" lastIdx="21" clrIdx="6">
    <p:extLst>
      <p:ext uri="{19B8F6BF-5375-455C-9EA6-DF929625EA0E}">
        <p15:presenceInfo xmlns:p15="http://schemas.microsoft.com/office/powerpoint/2012/main" userId="Kathleen Bethke" providerId="None"/>
      </p:ext>
    </p:extLst>
  </p:cmAuthor>
  <p:cmAuthor id="8" name="Carla McClure" initials="CM [3]" lastIdx="5" clrIdx="7">
    <p:extLst>
      <p:ext uri="{19B8F6BF-5375-455C-9EA6-DF929625EA0E}">
        <p15:presenceInfo xmlns:p15="http://schemas.microsoft.com/office/powerpoint/2012/main" userId="S::cmcclure@seiservices.com::fde6e194-4821-4e48-b273-ef3313c9dc98" providerId="AD"/>
      </p:ext>
    </p:extLst>
  </p:cmAuthor>
  <p:cmAuthor id="9" name="Chelsea Heffernan" initials="CH" lastIdx="7" clrIdx="8">
    <p:extLst>
      <p:ext uri="{19B8F6BF-5375-455C-9EA6-DF929625EA0E}">
        <p15:presenceInfo xmlns:p15="http://schemas.microsoft.com/office/powerpoint/2012/main" userId="S::CHeffernan@seiservices.com::7050c5c2-1bd2-4717-9519-2d7b917433fa" providerId="AD"/>
      </p:ext>
    </p:extLst>
  </p:cmAuthor>
  <p:cmAuthor id="10" name="Mohamad Al-Issa" initials="MA" lastIdx="58" clrIdx="9">
    <p:extLst>
      <p:ext uri="{19B8F6BF-5375-455C-9EA6-DF929625EA0E}">
        <p15:presenceInfo xmlns:p15="http://schemas.microsoft.com/office/powerpoint/2012/main" userId="S-1-5-21-4095628063-3556742122-3606576086-234970" providerId="AD"/>
      </p:ext>
    </p:extLst>
  </p:cmAuthor>
  <p:cmAuthor id="11" name="Alicia Lew" initials="AL" lastIdx="7" clrIdx="10">
    <p:extLst>
      <p:ext uri="{19B8F6BF-5375-455C-9EA6-DF929625EA0E}">
        <p15:presenceInfo xmlns:p15="http://schemas.microsoft.com/office/powerpoint/2012/main" userId="S-1-5-21-4095628063-3556742122-3606576086-224763" providerId="AD"/>
      </p:ext>
    </p:extLst>
  </p:cmAuthor>
  <p:cmAuthor id="12" name="Santana, David P. (CMS/OC)" initials="SDP(" lastIdx="8" clrIdx="11">
    <p:extLst>
      <p:ext uri="{19B8F6BF-5375-455C-9EA6-DF929625EA0E}">
        <p15:presenceInfo xmlns:p15="http://schemas.microsoft.com/office/powerpoint/2012/main" userId="S-1-5-21-4095628063-3556742122-3606576086-6751" providerId="AD"/>
      </p:ext>
    </p:extLst>
  </p:cmAuthor>
  <p:cmAuthor id="13" name="Amy Miner" initials="AM [2]" lastIdx="2" clrIdx="12">
    <p:extLst>
      <p:ext uri="{19B8F6BF-5375-455C-9EA6-DF929625EA0E}">
        <p15:presenceInfo xmlns:p15="http://schemas.microsoft.com/office/powerpoint/2012/main" userId="kR8YKXNL7w5d4CwNo2l6c4XXESMczl0Ndi9C1pFHWb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0070C0"/>
    <a:srgbClr val="C0DFFF"/>
    <a:srgbClr val="FFFFFF"/>
    <a:srgbClr val="8FAADC"/>
    <a:srgbClr val="00A9CC"/>
    <a:srgbClr val="FEC736"/>
    <a:srgbClr val="5C84CC"/>
    <a:srgbClr val="0755B7"/>
    <a:srgbClr val="0A5E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32" autoAdjust="0"/>
    <p:restoredTop sz="87884" autoAdjust="0"/>
  </p:normalViewPr>
  <p:slideViewPr>
    <p:cSldViewPr snapToGrid="0">
      <p:cViewPr varScale="1">
        <p:scale>
          <a:sx n="92" d="100"/>
          <a:sy n="92" d="100"/>
        </p:scale>
        <p:origin x="1422" y="84"/>
      </p:cViewPr>
      <p:guideLst>
        <p:guide orient="horz" pos="2160"/>
        <p:guide pos="3840"/>
      </p:guideLst>
    </p:cSldViewPr>
  </p:slideViewPr>
  <p:notesTextViewPr>
    <p:cViewPr>
      <p:scale>
        <a:sx n="1" d="1"/>
        <a:sy n="1" d="1"/>
      </p:scale>
      <p:origin x="0" y="0"/>
    </p:cViewPr>
  </p:notesTextViewPr>
  <p:sorterViewPr>
    <p:cViewPr>
      <p:scale>
        <a:sx n="200" d="100"/>
        <a:sy n="200" d="100"/>
      </p:scale>
      <p:origin x="0" y="-34256"/>
    </p:cViewPr>
  </p:sorterViewPr>
  <p:notesViewPr>
    <p:cSldViewPr snapToGrid="0">
      <p:cViewPr>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1"/>
            <a:ext cx="3169920" cy="481727"/>
          </a:xfrm>
          <a:prstGeom prst="rect">
            <a:avLst/>
          </a:prstGeom>
        </p:spPr>
        <p:txBody>
          <a:bodyPr vert="horz" lIns="96650" tIns="48326" rIns="96650" bIns="48326" rtlCol="0"/>
          <a:lstStyle>
            <a:lvl1pPr algn="l">
              <a:defRPr sz="13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8" y="1"/>
            <a:ext cx="3169920" cy="481727"/>
          </a:xfrm>
          <a:prstGeom prst="rect">
            <a:avLst/>
          </a:prstGeom>
        </p:spPr>
        <p:txBody>
          <a:bodyPr vert="horz" lIns="96650" tIns="48326" rIns="96650" bIns="48326" rtlCol="0"/>
          <a:lstStyle>
            <a:lvl1pPr algn="r">
              <a:defRPr sz="1300"/>
            </a:lvl1pPr>
          </a:lstStyle>
          <a:p>
            <a:fld id="{CCB6EDC4-4B3F-6948-B71B-1CB10AB2DC17}" type="datetimeFigureOut">
              <a:rPr lang="en-US" smtClean="0"/>
              <a:t>05/19/2023</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50" tIns="48326" rIns="96650" bIns="4832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8" y="9119474"/>
            <a:ext cx="3169920" cy="481726"/>
          </a:xfrm>
          <a:prstGeom prst="rect">
            <a:avLst/>
          </a:prstGeom>
        </p:spPr>
        <p:txBody>
          <a:bodyPr vert="horz" lIns="96650" tIns="48326" rIns="96650" bIns="48326" rtlCol="0" anchor="b"/>
          <a:lstStyle>
            <a:lvl1pPr algn="r">
              <a:defRPr sz="13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50" tIns="48326" rIns="96650" bIns="48326" rtlCol="0" anchor="ctr"/>
          <a:lstStyle/>
          <a:p>
            <a:endParaRPr lang="en-US" dirty="0"/>
          </a:p>
        </p:txBody>
      </p:sp>
      <p:sp>
        <p:nvSpPr>
          <p:cNvPr id="5" name="Notes Placeholder 4"/>
          <p:cNvSpPr>
            <a:spLocks noGrp="1"/>
          </p:cNvSpPr>
          <p:nvPr>
            <p:ph type="body" sz="quarter" idx="3"/>
          </p:nvPr>
        </p:nvSpPr>
        <p:spPr>
          <a:xfrm>
            <a:off x="731521" y="3757507"/>
            <a:ext cx="5852160" cy="5144347"/>
          </a:xfrm>
          <a:prstGeom prst="rect">
            <a:avLst/>
          </a:prstGeom>
        </p:spPr>
        <p:txBody>
          <a:bodyPr vert="horz" lIns="96650" tIns="48326" rIns="96650" bIns="48326"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buFont typeface="Wingdings" panose="05000000000000000000" pitchFamily="2" charset="2"/>
      <a:buNone/>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regulations-and-guidance/legislation/paperworkreductionactof1995/pra-listing-items/cms-272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edicare.gov/basics/end-stage-renal-disease"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medicare.gov/care-compare/"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ederalregister.gov/documents/2022/11/03/2022-23407/medicare-program-implementing-certain-provisions-of-the-consolidated-appropriations-act-2021-an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ederalregister.gov/documents/2022/11/03/2022-23407/medicare-program-implementing-certain-provisions-of-the-consolidated-appropriations-act-2021-an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edicare.gov/publications/10128-medicare-coverage-esrd.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hemodialysis"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niddk.nih.gov/health-information/kidney-disease/kidney-failure/peritoneal-dialysi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edicare.gov/coverage/ambulance-servic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dicare.gov/coverage/dialysis-services-suppli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kidney-transpla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ddk.nih.gov/health-information/kidney-disease/kidney-failure/conservative-managemen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plan-compare/#/?lang=en&amp;year=2021"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edicare.gov/basics/end-stage-renal-disease" TargetMode="External"/><Relationship Id="rId4" Type="http://schemas.openxmlformats.org/officeDocument/2006/relationships/hyperlink" Target="https://www.medicare.gov/sign-up-change-plans/types-of-medicare-health-plans/medicare-advantage-plan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drug-coverage-part-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medicare.gov/basics/costs/help/drug-cost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ederalregister.gov/documents/2020/09/29/2020-20907/medicare-program-specialty-care-models-to-improve-quality-of-care-and-reduce-expenditures"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innovation.cms.gov/innovation-models/kidney-care-choices-kcc-model" TargetMode="External"/><Relationship Id="rId4" Type="http://schemas.openxmlformats.org/officeDocument/2006/relationships/hyperlink" Target="https://innovation.cms.gov/innovation-models/esrd-treatment-choices-mode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medicare.gov/care-compar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esrdnetworks.org/membership/esrd-networks-contact-information/"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srdnetworks.org/membership/esrd-networks-contact-information/"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esrdncc.org/en/ESRD-network-map/" TargetMode="External"/><Relationship Id="rId4" Type="http://schemas.openxmlformats.org/officeDocument/2006/relationships/hyperlink" Target="http://esrdncc.org/"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fistulafirst.esrdncc.org/ffc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niddk.nih.gov/news/media-library/17674"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idney.org/atoz/content/about-chronic-kidney-diseas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kidney.org/sites/default/files/01-10-7278_HBG_CKD_Stages_Flyer3.pdf"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65748"/>
            <a:ext cx="5982208" cy="5094009"/>
          </a:xfrm>
        </p:spPr>
        <p:txBody>
          <a:bodyPr/>
          <a:lstStyle/>
          <a:p>
            <a:pPr fontAlgn="base">
              <a:spcBef>
                <a:spcPts val="634"/>
              </a:spcBef>
            </a:pPr>
            <a:r>
              <a:rPr lang="es-US" b="1" dirty="0"/>
              <a:t>Notas del presentador</a:t>
            </a:r>
          </a:p>
          <a:p>
            <a:pPr fontAlgn="base">
              <a:spcBef>
                <a:spcPts val="634"/>
              </a:spcBef>
            </a:pPr>
            <a:r>
              <a:rPr lang="es-US" dirty="0"/>
              <a:t>Este módulo de capacitación explica Medicare a las personas con Insuficiencia Renal en Etapa Terminal (ESRD).</a:t>
            </a:r>
          </a:p>
          <a:p>
            <a:pPr fontAlgn="base">
              <a:spcBef>
                <a:spcPts val="634"/>
              </a:spcBef>
            </a:pPr>
            <a:r>
              <a:rPr lang="es-US" b="1" dirty="0">
                <a:solidFill>
                  <a:srgbClr val="000000"/>
                </a:solidFill>
                <a:cs typeface="Arial" panose="020B0604020202020204" pitchFamily="34" charset="0"/>
              </a:rPr>
              <a:t>Exención de responsabilidad</a:t>
            </a:r>
            <a:r>
              <a:rPr lang="es-US" dirty="0">
                <a:solidFill>
                  <a:srgbClr val="444444"/>
                </a:solidFill>
                <a:cs typeface="Arial" panose="020B0604020202020204" pitchFamily="34" charset="0"/>
              </a:rPr>
              <a:t>​</a:t>
            </a:r>
          </a:p>
          <a:p>
            <a:pPr defTabSz="957197">
              <a:spcBef>
                <a:spcPts val="634"/>
              </a:spcBef>
              <a:defRPr/>
            </a:pPr>
            <a:r>
              <a:rPr lang="es-US" dirty="0">
                <a:solidFill>
                  <a:prstClr val="black"/>
                </a:solidFill>
                <a:cs typeface="Arial" panose="020B0604020202020204" pitchFamily="34" charset="0"/>
              </a:rPr>
              <a:t>Este módulo de capacitación fue desarrollado y aprobado por los Centros de Servicios de Medicare y Medicaid (CMS), la agencia federal que administra Medicare, Medicaid, el Programa de Seguro Médico para Niños (CHIP, por sus siglas en inglés) y el Health Insurance Marketplace®. </a:t>
            </a:r>
          </a:p>
          <a:p>
            <a:pPr defTabSz="957197">
              <a:spcBef>
                <a:spcPts val="634"/>
              </a:spcBef>
              <a:defRPr/>
            </a:pPr>
            <a:r>
              <a:rPr lang="es-US" dirty="0">
                <a:solidFill>
                  <a:prstClr val="black"/>
                </a:solidFill>
                <a:cs typeface="Arial" panose="020B0604020202020204" pitchFamily="34" charset="0"/>
              </a:rPr>
              <a:t>La información en este módulo era correcta hasta </a:t>
            </a:r>
            <a:r>
              <a:rPr lang="es-US" b="1" dirty="0">
                <a:solidFill>
                  <a:prstClr val="black"/>
                </a:solidFill>
                <a:cs typeface="Arial" panose="020B0604020202020204" pitchFamily="34" charset="0"/>
              </a:rPr>
              <a:t>febrero de 2023.</a:t>
            </a:r>
            <a:r>
              <a:rPr lang="es-US" dirty="0">
                <a:solidFill>
                  <a:prstClr val="black"/>
                </a:solidFill>
                <a:cs typeface="Arial" panose="020B0604020202020204" pitchFamily="34" charset="0"/>
              </a:rPr>
              <a:t> Para consultar una versión actualizada, visite </a:t>
            </a:r>
            <a:r>
              <a:rPr lang="es-US" dirty="0">
                <a:solidFill>
                  <a:prstClr val="black"/>
                </a:solidFill>
                <a:cs typeface="Arial" panose="020B0604020202020204" pitchFamily="34" charset="0"/>
                <a:hlinkClick r:id="rId3"/>
              </a:rPr>
              <a:t>CMSnationaltrainingprogram.cms.gov</a:t>
            </a:r>
            <a:r>
              <a:rPr lang="es-US" dirty="0">
                <a:solidFill>
                  <a:prstClr val="black"/>
                </a:solidFill>
                <a:cs typeface="Arial" panose="020B0604020202020204" pitchFamily="34" charset="0"/>
              </a:rPr>
              <a:t>.</a:t>
            </a:r>
            <a:r>
              <a:rPr lang="es-US" u="sng" dirty="0">
                <a:solidFill>
                  <a:srgbClr val="0000FF"/>
                </a:solidFill>
                <a:ea typeface="Calibri"/>
                <a:cs typeface="Arial" panose="020B0604020202020204" pitchFamily="34" charset="0"/>
              </a:rPr>
              <a:t> </a:t>
            </a:r>
          </a:p>
          <a:p>
            <a:pPr defTabSz="957197">
              <a:spcBef>
                <a:spcPts val="634"/>
              </a:spcBef>
              <a:defRPr/>
            </a:pPr>
            <a:r>
              <a:rPr lang="es-US" dirty="0">
                <a:solidFill>
                  <a:prstClr val="black"/>
                </a:solidFill>
                <a:cs typeface="Arial" panose="020B0604020202020204" pitchFamily="34" charset="0"/>
              </a:rPr>
              <a:t>El Programa de Capacitación Nacional de los CMS proporciona esta información como un recurso para nuestros colaboradores. El presente no es un documento legal, para la prensa. La prensa puede contactar a la oficina de prensa de los CMS en </a:t>
            </a:r>
            <a:r>
              <a:rPr lang="es-US" u="sng" dirty="0">
                <a:solidFill>
                  <a:prstClr val="black"/>
                </a:solidFill>
                <a:cs typeface="Arial" panose="020B0604020202020204" pitchFamily="34" charset="0"/>
                <a:hlinkClick r:id="rId4"/>
              </a:rPr>
              <a:t>press@cms.hhs.gov</a:t>
            </a:r>
            <a:r>
              <a:rPr lang="es-US" dirty="0">
                <a:solidFill>
                  <a:prstClr val="black"/>
                </a:solidFill>
                <a:cs typeface="Arial" panose="020B0604020202020204" pitchFamily="34" charset="0"/>
              </a:rPr>
              <a:t>. Las directrices legales oficiales de Medicare están contenidas en los estatutos, reglamentos y resoluciones pertinentes. Esta comunicación fue impresa, publicada o producida y difundida gracias a los contribuyentes de los EE. UU.</a:t>
            </a:r>
          </a:p>
          <a:p>
            <a:pPr defTabSz="957197">
              <a:spcBef>
                <a:spcPts val="634"/>
              </a:spcBef>
              <a:defRPr/>
            </a:pPr>
            <a:r>
              <a:rPr lang="es-US" dirty="0"/>
              <a:t>HEALTH INSURANCE MARKETPLACE es una marca de servicio registrada del Departamento de Salud y Servicios Humanos (HHS) de los Estados Unidos.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s-US" b="1" dirty="0">
                <a:solidFill>
                  <a:srgbClr val="000000"/>
                </a:solidFill>
                <a:cs typeface="Arial" panose="020B0604020202020204" pitchFamily="34" charset="0"/>
              </a:rPr>
              <a:t>Esta diapositiva tiene animación.</a:t>
            </a:r>
          </a:p>
          <a:p>
            <a:pPr indent="-237194" defTabSz="966508">
              <a:spcBef>
                <a:spcPts val="634"/>
              </a:spcBef>
              <a:defRPr/>
            </a:pPr>
            <a:r>
              <a:rPr lang="es-US" b="1" dirty="0"/>
              <a:t>Notas del presentador</a:t>
            </a:r>
          </a:p>
          <a:p>
            <a:pPr indent="-237194" defTabSz="966508">
              <a:spcBef>
                <a:spcPts val="634"/>
              </a:spcBef>
              <a:defRPr/>
            </a:pPr>
            <a:r>
              <a:rPr lang="es-US" dirty="0">
                <a:solidFill>
                  <a:prstClr val="black"/>
                </a:solidFill>
                <a:cs typeface="Arial" panose="020B0604020202020204" pitchFamily="34" charset="0"/>
              </a:rPr>
              <a:t>Compruebe su conocimiento: Pregunta 1</a:t>
            </a:r>
          </a:p>
          <a:p>
            <a:pPr indent="-237194" defTabSz="984463">
              <a:spcBef>
                <a:spcPts val="634"/>
              </a:spcBef>
              <a:defRPr/>
            </a:pPr>
            <a:r>
              <a:rPr lang="es-US" b="1" dirty="0">
                <a:solidFill>
                  <a:prstClr val="black"/>
                </a:solidFill>
                <a:cs typeface="Arial" panose="020B0604020202020204" pitchFamily="34" charset="0"/>
              </a:rPr>
              <a:t>¿Cuál es la edad mínima requerida para ser elegible a Medicare basado en Enfermedad Renal en Etapa Terminal (ESRD)? </a:t>
            </a:r>
          </a:p>
          <a:p>
            <a:pPr marL="182898" indent="-182898" defTabSz="966508">
              <a:spcBef>
                <a:spcPts val="634"/>
              </a:spcBef>
              <a:buFontTx/>
              <a:buAutoNum type="alphaLcPeriod"/>
              <a:defRPr/>
            </a:pPr>
            <a:r>
              <a:rPr lang="es-US" dirty="0">
                <a:solidFill>
                  <a:prstClr val="black"/>
                </a:solidFill>
                <a:cs typeface="Arial" panose="020B0604020202020204" pitchFamily="34" charset="0"/>
              </a:rPr>
              <a:t>No hay edad mínima</a:t>
            </a:r>
          </a:p>
          <a:p>
            <a:pPr marL="182898" indent="-182898" defTabSz="966508">
              <a:spcBef>
                <a:spcPts val="634"/>
              </a:spcBef>
              <a:buFontTx/>
              <a:buAutoNum type="alphaLcPeriod"/>
              <a:defRPr/>
            </a:pPr>
            <a:r>
              <a:rPr lang="es-US" dirty="0">
                <a:solidFill>
                  <a:prstClr val="black"/>
                </a:solidFill>
                <a:cs typeface="Arial" panose="020B0604020202020204" pitchFamily="34" charset="0"/>
              </a:rPr>
              <a:t>55</a:t>
            </a:r>
          </a:p>
          <a:p>
            <a:pPr marL="182898" indent="-182898" defTabSz="966508">
              <a:spcBef>
                <a:spcPts val="634"/>
              </a:spcBef>
              <a:buFontTx/>
              <a:buAutoNum type="alphaLcPeriod"/>
              <a:defRPr/>
            </a:pPr>
            <a:r>
              <a:rPr lang="es-US" dirty="0">
                <a:solidFill>
                  <a:prstClr val="black"/>
                </a:solidFill>
                <a:cs typeface="Arial" panose="020B0604020202020204" pitchFamily="34" charset="0"/>
              </a:rPr>
              <a:t>65</a:t>
            </a:r>
          </a:p>
          <a:p>
            <a:pPr marL="182898" indent="-182898" defTabSz="966508">
              <a:spcBef>
                <a:spcPts val="634"/>
              </a:spcBef>
              <a:buFontTx/>
              <a:buAutoNum type="alphaLcPeriod"/>
              <a:defRPr/>
            </a:pPr>
            <a:r>
              <a:rPr lang="es-US" dirty="0">
                <a:solidFill>
                  <a:prstClr val="black"/>
                </a:solidFill>
                <a:cs typeface="Arial" panose="020B0604020202020204" pitchFamily="34" charset="0"/>
              </a:rPr>
              <a:t>75</a:t>
            </a:r>
          </a:p>
          <a:p>
            <a:pPr marL="197700" indent="-237194" defTabSz="966508">
              <a:spcBef>
                <a:spcPts val="634"/>
              </a:spcBef>
              <a:defRPr/>
            </a:pPr>
            <a:r>
              <a:rPr lang="es-US" b="1" dirty="0">
                <a:solidFill>
                  <a:prstClr val="black"/>
                </a:solidFill>
                <a:cs typeface="Arial" panose="020B0604020202020204" pitchFamily="34" charset="0"/>
              </a:rPr>
              <a:t>Respuesta: a. No hay edad mínima</a:t>
            </a:r>
          </a:p>
          <a:p>
            <a:pPr marL="0" lvl="1" defTabSz="966508">
              <a:defRPr/>
            </a:pPr>
            <a:r>
              <a:rPr lang="es-US" dirty="0">
                <a:solidFill>
                  <a:prstClr val="black"/>
                </a:solidFill>
                <a:cs typeface="Arial" panose="020B0604020202020204" pitchFamily="34" charset="0"/>
              </a:rPr>
              <a:t>Usted puede obtener Medicare no importa la edad que tenga si sus riñones ya no funcionan, y necesita diálisis regular o un trasplante de riñón, y uno de los siguientes puntos aplica a usted:</a:t>
            </a:r>
          </a:p>
          <a:p>
            <a:pPr marL="124170" lvl="1" indent="-124170" defTabSz="966508">
              <a:buFont typeface="Wingdings" panose="05000000000000000000" pitchFamily="2" charset="2"/>
              <a:buChar char="§"/>
              <a:defRPr/>
            </a:pPr>
            <a:r>
              <a:rPr lang="es-US" dirty="0">
                <a:solidFill>
                  <a:prstClr val="black"/>
                </a:solidFill>
                <a:cs typeface="Arial" panose="020B0604020202020204" pitchFamily="34" charset="0"/>
              </a:rPr>
              <a:t>Ha trabajado el tiempo exigido por el Seguro Social, la Junta de Jubilación de Empleados Ferroviarios (RRB) o como funcionario público. </a:t>
            </a:r>
          </a:p>
          <a:p>
            <a:pPr marL="124170" lvl="1" indent="-124170" defTabSz="966508">
              <a:buFont typeface="Wingdings" panose="05000000000000000000" pitchFamily="2" charset="2"/>
              <a:buChar char="§"/>
              <a:defRPr/>
            </a:pPr>
            <a:r>
              <a:rPr lang="es-US" dirty="0">
                <a:solidFill>
                  <a:prstClr val="black"/>
                </a:solidFill>
                <a:cs typeface="Arial" panose="020B0604020202020204" pitchFamily="34" charset="0"/>
              </a:rPr>
              <a:t>Percibe o tiene derecho a prestaciones del Seguro Social o de la Junta de Jubilación de Empleados Ferroviarios (RRB) </a:t>
            </a:r>
          </a:p>
          <a:p>
            <a:pPr marL="124170" lvl="1" indent="-124170" defTabSz="966508">
              <a:buFont typeface="Wingdings" panose="05000000000000000000" pitchFamily="2" charset="2"/>
              <a:buChar char="§"/>
              <a:defRPr/>
            </a:pPr>
            <a:r>
              <a:rPr lang="es-US" dirty="0">
                <a:solidFill>
                  <a:prstClr val="black"/>
                </a:solidFill>
                <a:cs typeface="Arial" panose="020B0604020202020204" pitchFamily="34" charset="0"/>
              </a:rPr>
              <a:t>Usted es cónyuge o hijo a cargo de una persona que cumple alguno de los requisitos enumerados anteriormente</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a:spcAft>
                <a:spcPts val="600"/>
              </a:spcAft>
              <a:defRPr/>
            </a:pPr>
            <a:r>
              <a:rPr lang="es-US" dirty="0"/>
              <a:t>Esta lección explica las reglas de inscripción a Medicare y las consideraciones para las personas con Enfermedad Renal en Etapa Terminal (ESRD).</a:t>
            </a: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s-US" b="1" dirty="0">
                <a:cs typeface="Arial" panose="020B0604020202020204" pitchFamily="34" charset="0"/>
              </a:rPr>
              <a:t>Notas del presentador</a:t>
            </a:r>
          </a:p>
          <a:p>
            <a:pPr marL="118801" indent="-118801">
              <a:spcBef>
                <a:spcPts val="634"/>
              </a:spcBef>
            </a:pPr>
            <a:r>
              <a:rPr lang="es-US" b="0" dirty="0">
                <a:cs typeface="Arial" panose="020B0604020202020204" pitchFamily="34" charset="0"/>
              </a:rPr>
              <a:t>Al finalizar esta lección, usted podrá:</a:t>
            </a:r>
          </a:p>
          <a:p>
            <a:pPr marL="183636" indent="-183636">
              <a:spcBef>
                <a:spcPts val="634"/>
              </a:spcBef>
              <a:buFont typeface="Wingdings" panose="05000000000000000000" pitchFamily="2" charset="2"/>
              <a:buChar char="§"/>
            </a:pPr>
            <a:r>
              <a:rPr lang="es-US" b="0" dirty="0">
                <a:cs typeface="Arial" panose="020B0604020202020204" pitchFamily="34" charset="0"/>
              </a:rPr>
              <a:t>Explicar la inscripción a Medicare por ESRD</a:t>
            </a:r>
          </a:p>
          <a:p>
            <a:pPr marL="183636" indent="-183636">
              <a:spcBef>
                <a:spcPts val="634"/>
              </a:spcBef>
              <a:buFont typeface="Wingdings" panose="05000000000000000000" pitchFamily="2" charset="2"/>
              <a:buChar char="§"/>
            </a:pPr>
            <a:r>
              <a:rPr lang="es-US" b="0" dirty="0">
                <a:cs typeface="Arial" panose="020B0604020202020204" pitchFamily="34" charset="0"/>
              </a:rPr>
              <a:t>Hablar de la coordinación de prestaciones de Medicare y de la cobertura del Plan de Salud Grupal (GHP).</a:t>
            </a:r>
          </a:p>
          <a:p>
            <a:pPr marL="183636" indent="-183636">
              <a:spcBef>
                <a:spcPts val="634"/>
              </a:spcBef>
              <a:buFont typeface="Wingdings" panose="05000000000000000000" pitchFamily="2" charset="2"/>
              <a:buChar char="§"/>
            </a:pPr>
            <a:r>
              <a:rPr lang="es-US" b="0" dirty="0">
                <a:cs typeface="Arial" panose="020B0604020202020204" pitchFamily="34" charset="0"/>
              </a:rPr>
              <a:t>Discutir las consideraciones de inscripción para las personas con ESRD</a:t>
            </a:r>
          </a:p>
          <a:p>
            <a:pPr marL="183636" indent="-183636">
              <a:spcBef>
                <a:spcPts val="634"/>
              </a:spcBef>
              <a:buFont typeface="Wingdings" panose="05000000000000000000" pitchFamily="2" charset="2"/>
              <a:buChar char="§"/>
            </a:pPr>
            <a:r>
              <a:rPr lang="es-US" b="0" dirty="0">
                <a:cs typeface="Arial" panose="020B0604020202020204" pitchFamily="34" charset="0"/>
              </a:rPr>
              <a:t>Explicar la normativa sobre cuándo comienza, continúa, se reanuda y finaliza la cobertura de ESRD de Medicare.</a:t>
            </a:r>
          </a:p>
        </p:txBody>
      </p:sp>
    </p:spTree>
    <p:extLst>
      <p:ext uri="{BB962C8B-B14F-4D97-AF65-F5344CB8AC3E}">
        <p14:creationId xmlns:p14="http://schemas.microsoft.com/office/powerpoint/2010/main" val="2463874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144347"/>
          </a:xfrm>
        </p:spPr>
        <p:txBody>
          <a:bodyPr/>
          <a:lstStyle/>
          <a:p>
            <a:pPr defTabSz="1003036">
              <a:spcAft>
                <a:spcPts val="634"/>
              </a:spcAft>
              <a:defRPr/>
            </a:pPr>
            <a:r>
              <a:rPr lang="es-US" b="1" dirty="0"/>
              <a:t>Notas del presentador</a:t>
            </a:r>
          </a:p>
          <a:p>
            <a:pPr defTabSz="1003036">
              <a:spcAft>
                <a:spcPts val="634"/>
              </a:spcAft>
              <a:defRPr/>
            </a:pPr>
            <a:r>
              <a:rPr lang="es-US" dirty="0">
                <a:solidFill>
                  <a:prstClr val="black"/>
                </a:solidFill>
                <a:cs typeface="Arial" panose="020B0604020202020204" pitchFamily="34" charset="0"/>
              </a:rPr>
              <a:t>Si tiene derecho a Medicare debido a una Enfermedad Renal en Etapa Terminal (ESRD), puede inscribirse en Medicare acudiendo a su oficina local del Seguro Social o llamando al Seguro Social al 1-800-772-1213; TTY: 1-800-325-0778. El Seguro Social requerirá que su médico o centro de diálisis complete el formulario ”Informe de Evidencia Médica de Enfermedad Renal En Etapa Terminal para tener Derecho a Medicare y/o Inscripción del Paciente" (Formulario CMS-2728) para documentar que usted padece ESRD. Si el formulario CMS-2728 se envía al Seguro Social antes de que usted lo solicite, es posible que le contacten para preguntarle si desea completar una solicitud. </a:t>
            </a:r>
          </a:p>
          <a:p>
            <a:pPr>
              <a:spcAft>
                <a:spcPts val="634"/>
              </a:spcAft>
            </a:pPr>
            <a:r>
              <a:rPr lang="es-US" b="1" dirty="0">
                <a:cs typeface="Arial" panose="020B0604020202020204" pitchFamily="34" charset="0"/>
              </a:rPr>
              <a:t>Referencias</a:t>
            </a:r>
          </a:p>
          <a:p>
            <a:pPr>
              <a:spcAft>
                <a:spcPts val="634"/>
              </a:spcAft>
            </a:pPr>
            <a:r>
              <a:rPr lang="es-US" dirty="0"/>
              <a:t>Formulario "</a:t>
            </a:r>
            <a:r>
              <a:rPr lang="es-US" sz="1200" dirty="0">
                <a:solidFill>
                  <a:srgbClr val="00529B"/>
                </a:solidFill>
              </a:rPr>
              <a:t>Informe de Evidencia Médica de Enfermedad Renal en Etapa Terminal</a:t>
            </a:r>
            <a:r>
              <a:rPr lang="es-US" dirty="0"/>
              <a:t>: Tener Derecho a Medicare y/o Inscripción del Paciente” (</a:t>
            </a:r>
            <a:r>
              <a:rPr lang="es-US" dirty="0">
                <a:cs typeface="Arial" panose="020B0604020202020204" pitchFamily="34" charset="0"/>
                <a:hlinkClick r:id="rId3"/>
              </a:rPr>
              <a:t>CMS.gov/regulations-and-guidance/legislation/paperworkreductionactof1995/pra-listing-items/cms-2728-</a:t>
            </a:r>
            <a:r>
              <a:rPr lang="es-US" dirty="0"/>
              <a:t>). </a:t>
            </a:r>
          </a:p>
        </p:txBody>
      </p:sp>
    </p:spTree>
    <p:extLst>
      <p:ext uri="{BB962C8B-B14F-4D97-AF65-F5344CB8AC3E}">
        <p14:creationId xmlns:p14="http://schemas.microsoft.com/office/powerpoint/2010/main" val="115987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a:spcAft>
                <a:spcPts val="600"/>
              </a:spcAft>
            </a:pPr>
            <a:r>
              <a:rPr lang="es-US" dirty="0"/>
              <a:t>Si ya es beneficiario de la Parte A (Seguro Hospitalario) y la Parte B (Seguro Médico) de Medicare por edad o discapacidad, y está pagando una prima más alta de la Parte B porque no se inscribió en la Parte B cuando fue elegible por primera vez, ya no tendrá que pagar la multa cuando sea elegible a Medicare por padecer ESRD.</a:t>
            </a:r>
            <a:r>
              <a:rPr lang="es-US" dirty="0">
                <a:solidFill>
                  <a:srgbClr val="231F20"/>
                </a:solidFill>
              </a:rPr>
              <a:t> </a:t>
            </a:r>
            <a:r>
              <a:rPr lang="es-US" dirty="0"/>
              <a:t>Seguirá pagando la prima mensual de la Parte B.</a:t>
            </a:r>
            <a:r>
              <a:rPr lang="es-US" dirty="0">
                <a:solidFill>
                  <a:srgbClr val="231F20"/>
                </a:solidFill>
              </a:rPr>
              <a:t> Llame a su oficina local del Seguro Social para concertar una cita y darse de alta en Medicare por padecer ESRD. Si no se inscribió cuando cumplía los requisitos por primera vez, dispondrá de un segundo Periodo Inicial de Inscripción (IEP) para inscribirse en la Parte B. </a:t>
            </a:r>
          </a:p>
          <a:p>
            <a:pPr>
              <a:spcAft>
                <a:spcPts val="600"/>
              </a:spcAft>
            </a:pPr>
            <a:r>
              <a:rPr lang="es-US" dirty="0"/>
              <a:t>Si recibe beneficios de Medicare por discapacidad cuando cumpla 65 años, tendrá continuidad de cobertura sin interrupciones. Si no tenía la Parte B antes de los 65 años, se le inscribirá automáticamente en la Parte B al cumplir 65 años, pero puede decidir si la mantiene o no. Si estaba pagando penalización por inscripción tardía en la Parte B, se le eximirá de ella.</a:t>
            </a:r>
          </a:p>
          <a:p>
            <a:pPr>
              <a:spcAft>
                <a:spcPts val="600"/>
              </a:spcAft>
            </a:pPr>
            <a:endParaRPr lang="en-US" dirty="0"/>
          </a:p>
        </p:txBody>
      </p:sp>
    </p:spTree>
    <p:extLst>
      <p:ext uri="{BB962C8B-B14F-4D97-AF65-F5344CB8AC3E}">
        <p14:creationId xmlns:p14="http://schemas.microsoft.com/office/powerpoint/2010/main" val="321202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7374" y="3705726"/>
            <a:ext cx="6980455" cy="5329990"/>
          </a:xfrm>
        </p:spPr>
        <p:txBody>
          <a:bodyPr/>
          <a:lstStyle/>
          <a:p>
            <a:pPr defTabSz="966508">
              <a:spcAft>
                <a:spcPts val="600"/>
              </a:spcAft>
              <a:defRPr/>
            </a:pPr>
            <a:r>
              <a:rPr lang="es-US" sz="1100" b="1" dirty="0"/>
              <a:t>Notas del presentador</a:t>
            </a:r>
          </a:p>
          <a:p>
            <a:pPr defTabSz="966508">
              <a:spcAft>
                <a:spcPts val="600"/>
              </a:spcAft>
              <a:defRPr/>
            </a:pPr>
            <a:r>
              <a:rPr lang="es-US" sz="1100" dirty="0"/>
              <a:t>La elegibilidad para la cobertura de Medicare por ESRD funciona de forma diferente a otros tipos de elegibilidad de Medicare. Si reúne los requisitos para recibir Medicare por padecer ESRD y no se inscribe de inmediato, es posible que le correspondan hasta 12 meses de </a:t>
            </a:r>
            <a:r>
              <a:rPr lang="es-US" sz="1100" b="1" dirty="0"/>
              <a:t>cobertura retroactiva</a:t>
            </a:r>
            <a:r>
              <a:rPr lang="es-US" sz="1100" dirty="0"/>
              <a:t>, una vez que tenga Medicare.</a:t>
            </a:r>
            <a:r>
              <a:rPr lang="es-US" sz="1100" dirty="0">
                <a:solidFill>
                  <a:prstClr val="black"/>
                </a:solidFill>
                <a:cs typeface="Arial" panose="020B0604020202020204" pitchFamily="34" charset="0"/>
              </a:rPr>
              <a:t> </a:t>
            </a:r>
            <a:r>
              <a:rPr lang="es-US" sz="1100" b="1" dirty="0"/>
              <a:t>Por ejemplo</a:t>
            </a:r>
            <a:r>
              <a:rPr lang="es-US" sz="1100" dirty="0"/>
              <a:t>, si cumple los requisitos para Medicare por padecer ESRD en febrero, pero no se inscribe en Medicare hasta noviembre, su cobertura Medicare comenzará en febrero. </a:t>
            </a:r>
            <a:r>
              <a:rPr lang="es-US" sz="1100" dirty="0">
                <a:solidFill>
                  <a:prstClr val="black"/>
                </a:solidFill>
                <a:cs typeface="Arial" panose="020B0604020202020204" pitchFamily="34" charset="0"/>
              </a:rPr>
              <a:t>Para más información sobre el periodo de 12 meses de cobertura retroactiva, visite </a:t>
            </a:r>
            <a:r>
              <a:rPr lang="es-US" sz="1100" dirty="0">
                <a:solidFill>
                  <a:prstClr val="black"/>
                </a:solidFill>
                <a:cs typeface="Arial" panose="020B0604020202020204" pitchFamily="34" charset="0"/>
                <a:hlinkClick r:id="rId3"/>
              </a:rPr>
              <a:t>Medicare.gov/basics/end-stage-renal-disease</a:t>
            </a:r>
            <a:r>
              <a:rPr lang="es-US" sz="1100" dirty="0">
                <a:solidFill>
                  <a:prstClr val="black"/>
                </a:solidFill>
                <a:cs typeface="Arial" panose="020B0604020202020204" pitchFamily="34" charset="0"/>
              </a:rPr>
              <a:t> o llame al 800-MEDICARE (1-800-633-4227); TTY: 1-877-486-2048.</a:t>
            </a:r>
          </a:p>
          <a:p>
            <a:pPr defTabSz="966508">
              <a:spcAft>
                <a:spcPts val="600"/>
              </a:spcAft>
              <a:defRPr/>
            </a:pPr>
            <a:r>
              <a:rPr lang="es-US" sz="1100" dirty="0"/>
              <a:t>Cuando se inscribe en Medicare por padecer ESRD y recibe diálisis, la cobertura de Medicare suele comenzar el 1er día del 4to mes de sus tratamientos de diálisis.</a:t>
            </a:r>
          </a:p>
          <a:p>
            <a:pPr defTabSz="966508">
              <a:spcAft>
                <a:spcPts val="600"/>
              </a:spcAft>
              <a:defRPr/>
            </a:pPr>
            <a:r>
              <a:rPr lang="es-US" sz="1100" dirty="0">
                <a:solidFill>
                  <a:prstClr val="black"/>
                </a:solidFill>
                <a:cs typeface="Arial" panose="020B0604020202020204" pitchFamily="34" charset="0"/>
              </a:rPr>
              <a:t>La cobertura de Medicare puede comenzar el 1er mes de un tratamiento regular de diálisis si cumple estas dos condiciones:</a:t>
            </a:r>
          </a:p>
          <a:p>
            <a:pPr marL="114300" indent="-114300"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Participa en un programa de capacitación de diálisis domiciliaria ofrecido por un establecimiento de capacitación certificado por Medicare durante los 3 primeros meses de su tratamiento habitual de diálisis:</a:t>
            </a:r>
          </a:p>
          <a:p>
            <a:pPr marL="114300" indent="-114300" defTabSz="966508">
              <a:spcAft>
                <a:spcPts val="600"/>
              </a:spcAft>
              <a:buFont typeface="Wingdings" panose="05000000000000000000" pitchFamily="2" charset="2"/>
              <a:buChar char="§"/>
              <a:defRPr/>
            </a:pPr>
            <a:r>
              <a:rPr lang="es-US" sz="1100" dirty="0">
                <a:solidFill>
                  <a:prstClr val="black"/>
                </a:solidFill>
                <a:cs typeface="Arial" panose="020B0604020202020204" pitchFamily="34" charset="0"/>
              </a:rPr>
              <a:t>Su médico espera que termine la capacitación y usted pueda realizar sus propios tratamientos de diálisis.</a:t>
            </a:r>
          </a:p>
          <a:p>
            <a:pPr defTabSz="966508">
              <a:spcAft>
                <a:spcPts val="600"/>
              </a:spcAft>
              <a:defRPr/>
            </a:pPr>
            <a:r>
              <a:rPr lang="es-US" sz="1100" dirty="0">
                <a:solidFill>
                  <a:prstClr val="black"/>
                </a:solidFill>
                <a:cs typeface="Arial" panose="020B0604020202020204" pitchFamily="34" charset="0"/>
              </a:rPr>
              <a:t>Medicare no cubrirá la cirugía ni otros servicios necesarios en preparación para la diálisis (como la cirugía para el acceso sanguíneo (fístula)) antes de que comience la cobertura de Medicare. Sin embargo, si completa la capacitación para la diálisis domiciliaria, su cobertura de Medicare comenzará el mes en que comience la diálisis regular, y estos servicios podrían estar cubiertos. Si ya es beneficiario de Medicare por edad o discapacidad, Medicare cubrirá la colocación de la fístula u otros servicios preparatorios ordenados por un médico antes de que comience la diálisis.</a:t>
            </a:r>
          </a:p>
          <a:p>
            <a:pPr>
              <a:spcAft>
                <a:spcPts val="600"/>
              </a:spcAft>
              <a:defRPr/>
            </a:pPr>
            <a:r>
              <a:rPr lang="es-US" sz="1100" dirty="0">
                <a:solidFill>
                  <a:prstClr val="black"/>
                </a:solidFill>
                <a:cs typeface="Arial" panose="020B0604020202020204" pitchFamily="34" charset="0"/>
              </a:rPr>
              <a:t>La cobertura de Medicare puede comenzar el mes en que ingrese en un hospital certificado por Medicare para someterse a un trasplante de riñón (o a los servicios médicos que necesite antes del trasplante) si el trasplante tiene lugar ese mismo mes o en los dos meses siguientes. Visite </a:t>
            </a:r>
            <a:r>
              <a:rPr lang="es-US" sz="1100" dirty="0">
                <a:solidFill>
                  <a:prstClr val="black"/>
                </a:solidFill>
                <a:cs typeface="Arial" panose="020B0604020202020204" pitchFamily="34" charset="0"/>
                <a:hlinkClick r:id="rId4"/>
              </a:rPr>
              <a:t>Medicare.gov/care-compare</a:t>
            </a:r>
            <a:r>
              <a:rPr lang="es-US" sz="1100" dirty="0">
                <a:solidFill>
                  <a:prstClr val="black"/>
                </a:solidFill>
                <a:cs typeface="Arial" panose="020B0604020202020204" pitchFamily="34" charset="0"/>
              </a:rPr>
              <a:t> para localizar un hospital certificado por Medicare cerca de usted.</a:t>
            </a:r>
          </a:p>
          <a:p>
            <a:pPr defTabSz="966508">
              <a:spcAft>
                <a:spcPts val="600"/>
              </a:spcAft>
              <a:defRPr/>
            </a:pPr>
            <a:r>
              <a:rPr lang="es-US" sz="1100" dirty="0">
                <a:solidFill>
                  <a:prstClr val="black"/>
                </a:solidFill>
                <a:cs typeface="Arial" panose="020B0604020202020204" pitchFamily="34" charset="0"/>
              </a:rPr>
              <a:t>La cobertura de Medicare puede comenzar 2 meses antes del mes de su trasplante ,si éste se retrasa más de 2 meses después de su ingreso en el hospital para el trasplante, </a:t>
            </a:r>
            <a:r>
              <a:rPr lang="es-US" sz="1100" b="1" dirty="0">
                <a:solidFill>
                  <a:prstClr val="black"/>
                </a:solidFill>
                <a:cs typeface="Arial" panose="020B0604020202020204" pitchFamily="34" charset="0"/>
              </a:rPr>
              <a:t>o</a:t>
            </a:r>
            <a:r>
              <a:rPr lang="es-US" sz="1100" dirty="0">
                <a:solidFill>
                  <a:prstClr val="black"/>
                </a:solidFill>
                <a:cs typeface="Arial" panose="020B0604020202020204" pitchFamily="34" charset="0"/>
              </a:rPr>
              <a:t> para los servicios médicos que necesite antes del trasplante.</a:t>
            </a:r>
          </a:p>
          <a:p>
            <a:endParaRPr lang="en-US" sz="1100" dirty="0">
              <a:cs typeface="Arial" panose="020B0604020202020204" pitchFamily="34" charset="0"/>
            </a:endParaRPr>
          </a:p>
        </p:txBody>
      </p:sp>
    </p:spTree>
    <p:extLst>
      <p:ext uri="{BB962C8B-B14F-4D97-AF65-F5344CB8AC3E}">
        <p14:creationId xmlns:p14="http://schemas.microsoft.com/office/powerpoint/2010/main" val="495185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s-US" b="1" dirty="0"/>
              <a:t>Notas del presentador</a:t>
            </a:r>
          </a:p>
          <a:p>
            <a:pPr defTabSz="966508">
              <a:spcBef>
                <a:spcPts val="634"/>
              </a:spcBef>
              <a:spcAft>
                <a:spcPts val="600"/>
              </a:spcAft>
              <a:defRPr/>
            </a:pPr>
            <a:r>
              <a:rPr lang="es-US" dirty="0"/>
              <a:t>Si usted es elegible para la cobertura de Medicare por padecer ESRD, su cobertura de Medicare terminará:</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12 meses después del mes en que suspenda un tratamiento regular de diálisis, </a:t>
            </a:r>
            <a:r>
              <a:rPr lang="es-US" b="1" dirty="0">
                <a:solidFill>
                  <a:prstClr val="black"/>
                </a:solidFill>
                <a:cs typeface="Arial" panose="020B0604020202020204" pitchFamily="34" charset="0"/>
              </a:rPr>
              <a:t>o </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36 meses después del mes en que haya recibido un trasplante de riñón exitoso </a:t>
            </a:r>
          </a:p>
          <a:p>
            <a:pPr indent="-242697" defTabSz="966508">
              <a:spcBef>
                <a:spcPts val="634"/>
              </a:spcBef>
              <a:spcAft>
                <a:spcPts val="600"/>
              </a:spcAft>
              <a:defRPr/>
            </a:pPr>
            <a:r>
              <a:rPr lang="es-US" dirty="0">
                <a:solidFill>
                  <a:prstClr val="black"/>
                </a:solidFill>
                <a:cs typeface="Arial" panose="020B0604020202020204" pitchFamily="34" charset="0"/>
              </a:rPr>
              <a:t>La cobertura de Medicare continuará sin interrupción si:</a:t>
            </a:r>
          </a:p>
          <a:p>
            <a:pPr marL="183636" indent="-183636" defTabSz="966508">
              <a:spcBef>
                <a:spcPts val="634"/>
              </a:spcBef>
              <a:spcAft>
                <a:spcPts val="600"/>
              </a:spcAft>
              <a:buFont typeface="Wingdings" pitchFamily="2" charset="2"/>
              <a:buChar char="§"/>
              <a:defRPr/>
            </a:pPr>
            <a:r>
              <a:rPr lang="es-US" dirty="0">
                <a:solidFill>
                  <a:prstClr val="black"/>
                </a:solidFill>
                <a:cs typeface="Arial" panose="020B0604020202020204" pitchFamily="34" charset="0"/>
              </a:rPr>
              <a:t>Inicia de nuevo un tratamiento regular de diálisis o recibe trasplante de riñón </a:t>
            </a:r>
            <a:r>
              <a:rPr lang="es-US" b="1" dirty="0">
                <a:solidFill>
                  <a:prstClr val="black"/>
                </a:solidFill>
                <a:cs typeface="Arial" panose="020B0604020202020204" pitchFamily="34" charset="0"/>
              </a:rPr>
              <a:t>en</a:t>
            </a:r>
            <a:r>
              <a:rPr lang="es-US" dirty="0">
                <a:solidFill>
                  <a:prstClr val="black"/>
                </a:solidFill>
                <a:cs typeface="Arial" panose="020B0604020202020204" pitchFamily="34" charset="0"/>
              </a:rPr>
              <a:t> los 12 meses siguientes a la interrupción de la diálisis regular, </a:t>
            </a:r>
            <a:r>
              <a:rPr lang="es-US" b="1" dirty="0">
                <a:solidFill>
                  <a:prstClr val="black"/>
                </a:solidFill>
                <a:cs typeface="Arial" panose="020B0604020202020204" pitchFamily="34" charset="0"/>
              </a:rPr>
              <a:t>o</a:t>
            </a:r>
            <a:r>
              <a:rPr lang="es-US" dirty="0">
                <a:solidFill>
                  <a:prstClr val="black"/>
                </a:solidFill>
                <a:cs typeface="Arial" panose="020B0604020202020204" pitchFamily="34" charset="0"/>
              </a:rPr>
              <a:t> </a:t>
            </a:r>
          </a:p>
          <a:p>
            <a:pPr marL="183636" indent="-183636" defTabSz="966508">
              <a:spcBef>
                <a:spcPts val="634"/>
              </a:spcBef>
              <a:spcAft>
                <a:spcPts val="600"/>
              </a:spcAft>
              <a:buFont typeface="Wingdings" pitchFamily="2" charset="2"/>
              <a:buChar char="§"/>
              <a:defRPr/>
            </a:pPr>
            <a:r>
              <a:rPr lang="es-US" dirty="0">
                <a:solidFill>
                  <a:prstClr val="black"/>
                </a:solidFill>
                <a:cs typeface="Arial" panose="020B0604020202020204" pitchFamily="34" charset="0"/>
              </a:rPr>
              <a:t>Inicia un tratamiento regular de diálisis o recibe un nuevo trasplante </a:t>
            </a:r>
            <a:r>
              <a:rPr lang="es-US" b="1" dirty="0">
                <a:solidFill>
                  <a:prstClr val="black"/>
                </a:solidFill>
                <a:cs typeface="Arial" panose="020B0604020202020204" pitchFamily="34" charset="0"/>
              </a:rPr>
              <a:t>en</a:t>
            </a:r>
            <a:r>
              <a:rPr lang="es-US" dirty="0">
                <a:solidFill>
                  <a:prstClr val="black"/>
                </a:solidFill>
                <a:cs typeface="Arial" panose="020B0604020202020204" pitchFamily="34" charset="0"/>
              </a:rPr>
              <a:t> los 36 meses siguientes al trasplante</a:t>
            </a:r>
          </a:p>
          <a:p>
            <a:pPr defTabSz="966508">
              <a:spcBef>
                <a:spcPts val="634"/>
              </a:spcBef>
              <a:spcAft>
                <a:spcPts val="600"/>
              </a:spcAft>
              <a:defRPr/>
            </a:pPr>
            <a:r>
              <a:rPr lang="es-US" dirty="0">
                <a:solidFill>
                  <a:prstClr val="black"/>
                </a:solidFill>
                <a:cs typeface="Arial" panose="020B0604020202020204" pitchFamily="34" charset="0"/>
              </a:rPr>
              <a:t>No tiene que presentar una nueva solicitud para que su cobertura continúe.</a:t>
            </a:r>
          </a:p>
          <a:p>
            <a:pPr defTabSz="966508">
              <a:spcBef>
                <a:spcPts val="634"/>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59354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dirty="0">
                <a:solidFill>
                  <a:srgbClr val="000000"/>
                </a:solidFill>
                <a:cs typeface="Arial" panose="020B0604020202020204" pitchFamily="34" charset="0"/>
              </a:rPr>
              <a:t>Esta diapositiva tiene animación.</a:t>
            </a:r>
          </a:p>
          <a:p>
            <a:pPr marL="118595" indent="-118595" defTabSz="966508">
              <a:spcBef>
                <a:spcPts val="634"/>
              </a:spcBef>
              <a:spcAft>
                <a:spcPts val="600"/>
              </a:spcAft>
              <a:defRPr/>
            </a:pPr>
            <a:r>
              <a:rPr lang="es-US" b="1" dirty="0"/>
              <a:t>Notas del presentador</a:t>
            </a:r>
          </a:p>
          <a:p>
            <a:pPr marL="118595" indent="-118595" defTabSz="966508">
              <a:spcBef>
                <a:spcPts val="634"/>
              </a:spcBef>
              <a:spcAft>
                <a:spcPts val="600"/>
              </a:spcAft>
              <a:defRPr/>
            </a:pPr>
            <a:r>
              <a:rPr lang="es-US" dirty="0">
                <a:solidFill>
                  <a:prstClr val="black"/>
                </a:solidFill>
                <a:cs typeface="Arial" panose="020B0604020202020204" pitchFamily="34" charset="0"/>
              </a:rPr>
              <a:t>La cobertura de Medicare se reanudará sin periodo de espera:</a:t>
            </a:r>
          </a:p>
          <a:p>
            <a:pPr marL="183636" indent="-183636" defTabSz="966508">
              <a:spcBef>
                <a:spcPts val="634"/>
              </a:spcBef>
              <a:spcAft>
                <a:spcPts val="600"/>
              </a:spcAft>
              <a:buFont typeface="Wingdings" pitchFamily="2" charset="2"/>
              <a:buChar char="§"/>
              <a:defRPr/>
            </a:pPr>
            <a:r>
              <a:rPr lang="es-US" dirty="0">
                <a:solidFill>
                  <a:prstClr val="black"/>
                </a:solidFill>
                <a:cs typeface="Arial" panose="020B0604020202020204" pitchFamily="34" charset="0"/>
              </a:rPr>
              <a:t>Si vuelve a iniciar un tratamiento regular de diálisis o recibe un trasplante de riñón </a:t>
            </a:r>
          </a:p>
          <a:p>
            <a:pPr marL="183636" indent="-183636" defTabSz="966508">
              <a:spcBef>
                <a:spcPts val="634"/>
              </a:spcBef>
              <a:spcAft>
                <a:spcPts val="600"/>
              </a:spcAft>
              <a:buFont typeface="Wingdings" pitchFamily="2" charset="2"/>
              <a:buChar char="§"/>
              <a:defRPr/>
            </a:pPr>
            <a:r>
              <a:rPr lang="es-US" dirty="0">
                <a:solidFill>
                  <a:prstClr val="black"/>
                </a:solidFill>
                <a:cs typeface="Arial" panose="020B0604020202020204" pitchFamily="34" charset="0"/>
              </a:rPr>
              <a:t>Si Medicare fue cancelado anteriormente, usted puede (al reanudar la diálisis o recibir un trasplante de riñón) ser inscrito en Medicare bajo las mismas condiciones que se describen en la diapositiva "Elegibilidad para Medicare basada en ESRD" de la Lección 1 (es decir, tratado como si se inscribiera por primera vez). No hay penalización por inscripción tardía durante el nuevo IEP, incluso si antes había uno en vigor.</a:t>
            </a:r>
          </a:p>
          <a:p>
            <a:pPr defTabSz="966508">
              <a:spcBef>
                <a:spcPts val="634"/>
              </a:spcBef>
              <a:spcAft>
                <a:spcPts val="600"/>
              </a:spcAft>
              <a:defRPr/>
            </a:pPr>
            <a:r>
              <a:rPr lang="es-US" b="1" noProof="0" dirty="0">
                <a:solidFill>
                  <a:prstClr val="black"/>
                </a:solidFill>
                <a:cs typeface="Arial" panose="020B0604020202020204" pitchFamily="34" charset="0"/>
              </a:rPr>
              <a:t>NOTA: </a:t>
            </a:r>
            <a:r>
              <a:rPr lang="es-US" dirty="0">
                <a:solidFill>
                  <a:prstClr val="black"/>
                </a:solidFill>
                <a:cs typeface="Arial" panose="020B0604020202020204" pitchFamily="34" charset="0"/>
              </a:rPr>
              <a:t>Para reanudar la cobertura, deberá presentar una nueva solicitud para el nuevo periodo de elegibilidad para Medicare.</a:t>
            </a:r>
            <a:r>
              <a:rPr lang="es-US" noProof="0" dirty="0">
                <a:solidFill>
                  <a:prstClr val="black"/>
                </a:solidFill>
                <a:cs typeface="Arial" panose="020B0604020202020204" pitchFamily="34" charset="0"/>
              </a:rPr>
              <a:t> Esto significa que debe volver a presentarse a la oficina del Seguro Social con otro formulario CMS-2728 de su médico.</a:t>
            </a:r>
          </a:p>
          <a:p>
            <a:pPr defTabSz="966508">
              <a:spcBef>
                <a:spcPts val="634"/>
              </a:spcBef>
              <a:spcAft>
                <a:spcPts val="600"/>
              </a:spcAft>
              <a:defRPr/>
            </a:pPr>
            <a:endParaRPr lang="en-US" noProof="0" dirty="0">
              <a:solidFill>
                <a:prstClr val="black"/>
              </a:solidFill>
              <a:cs typeface="Arial" panose="020B0604020202020204" pitchFamily="34" charset="0"/>
            </a:endParaRPr>
          </a:p>
          <a:p>
            <a:pPr defTabSz="966508">
              <a:spcBef>
                <a:spcPts val="634"/>
              </a:spcBef>
              <a:spcAft>
                <a:spcPts val="600"/>
              </a:spcAft>
              <a:defRPr/>
            </a:pPr>
            <a:endParaRPr lang="en-US" noProof="0" dirty="0">
              <a:solidFill>
                <a:prstClr val="black"/>
              </a:solidFill>
              <a:cs typeface="Arial" panose="020B0604020202020204" pitchFamily="34" charset="0"/>
            </a:endParaRPr>
          </a:p>
        </p:txBody>
      </p:sp>
    </p:spTree>
    <p:extLst>
      <p:ext uri="{BB962C8B-B14F-4D97-AF65-F5344CB8AC3E}">
        <p14:creationId xmlns:p14="http://schemas.microsoft.com/office/powerpoint/2010/main" val="81640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605568"/>
          </a:xfrm>
        </p:spPr>
        <p:txBody>
          <a:bodyPr/>
          <a:lstStyle/>
          <a:p>
            <a:pPr defTabSz="966508">
              <a:spcAft>
                <a:spcPts val="600"/>
              </a:spcAft>
              <a:defRPr/>
            </a:pPr>
            <a:r>
              <a:rPr lang="es-US" b="1" dirty="0"/>
              <a:t>Notas del presentador</a:t>
            </a:r>
          </a:p>
          <a:p>
            <a:pPr marL="183636" indent="-183636" defTabSz="966508">
              <a:spcAft>
                <a:spcPts val="600"/>
              </a:spcAft>
              <a:buFont typeface="Wingdings" panose="05000000000000000000" pitchFamily="2" charset="2"/>
              <a:buChar char="§"/>
              <a:defRPr/>
            </a:pPr>
            <a:r>
              <a:rPr lang="es-US" b="1" dirty="0"/>
              <a:t>Si usted es elegible para Medicare sólo por ESRD</a:t>
            </a:r>
            <a:r>
              <a:rPr lang="es-US" dirty="0"/>
              <a:t>, su cobertura por lo general no comenzará sino hasta el 4to mes de diálisis (también conocido como el "período de espera"). Es decir, si usted tiene cobertura a través de un empleador o GHP, ese plan será el único responsable del pago de sus primeros 3 meses de diálisis (a menos que tenga otra cobertura).</a:t>
            </a:r>
          </a:p>
          <a:p>
            <a:pPr marL="183636" indent="-183636" defTabSz="984044">
              <a:spcAft>
                <a:spcPts val="600"/>
              </a:spcAft>
              <a:buFont typeface="Wingdings" panose="05000000000000000000" pitchFamily="2" charset="2"/>
              <a:buChar char="§"/>
              <a:defRPr/>
            </a:pPr>
            <a:r>
              <a:rPr lang="es-US" b="1" dirty="0"/>
              <a:t>Una vez que usted sea elegible para Medicare por ESRD</a:t>
            </a:r>
            <a:r>
              <a:rPr lang="es-US" dirty="0"/>
              <a:t> (normalmente el cuarto mes de diálisis), todavía habrá un período de tiempo, llamado "período de coordinación", en el que su empleador o sindicato GHP continuará pagando sus facturas de servicios médicos. Si su plan no cubre el 100% de sus gastos de servicios médicos, es posible que Medicare pague parte de los gastos restantes. Esto se llama "coordinación de beneficios", según lo cual su plan "paga primero" y Medicare "paga después". Durante este tiempo, Medicare se denomina pagador secundario (la póliza, plan o programa de seguro que paga en segundo lugar una reclamación por atención médica). Este periodo de coordinación dura 30 meses. </a:t>
            </a:r>
          </a:p>
          <a:p>
            <a:pPr lvl="1" defTabSz="984044">
              <a:spcBef>
                <a:spcPts val="0"/>
              </a:spcBef>
              <a:spcAft>
                <a:spcPts val="600"/>
              </a:spcAft>
              <a:defRPr/>
            </a:pPr>
            <a:r>
              <a:rPr lang="es-US" dirty="0"/>
              <a:t>El periodo de coordinación de 30 meses comienza el primer mes en que usted sería elegible para Medicare debido a una insuficiencia renal permanente (normalmente el cuarto mes de diálisis), aunque aún no se haya inscrito en Medicare. Si participa en la preparación para la diálisis domiciliaria o se somete a un trasplante de riñón durante el periodo de espera de 3 meses, el periodo de coordinación de 30 meses empezará antes.</a:t>
            </a:r>
            <a:r>
              <a:rPr lang="es-US" dirty="0">
                <a:solidFill>
                  <a:prstClr val="black"/>
                </a:solidFill>
                <a:cs typeface="Arial" panose="020B0604020202020204" pitchFamily="34" charset="0"/>
              </a:rPr>
              <a:t> Durante este periodo de 30 meses, Medicare será el pagador secundario.</a:t>
            </a:r>
          </a:p>
          <a:p>
            <a:pPr marL="183636" indent="-183636" defTabSz="984044">
              <a:spcAft>
                <a:spcPts val="600"/>
              </a:spcAft>
              <a:buFont typeface="Wingdings" panose="05000000000000000000" pitchFamily="2" charset="2"/>
              <a:buChar char="§"/>
              <a:defRPr/>
            </a:pPr>
            <a:r>
              <a:rPr lang="es-US" b="1" dirty="0">
                <a:solidFill>
                  <a:prstClr val="black"/>
                </a:solidFill>
                <a:cs typeface="Arial" panose="020B0604020202020204" pitchFamily="34" charset="0"/>
              </a:rPr>
              <a:t>Su GHP paga primero durante este períod</a:t>
            </a:r>
            <a:r>
              <a:rPr lang="es-US" dirty="0">
                <a:solidFill>
                  <a:prstClr val="black"/>
                </a:solidFill>
                <a:cs typeface="Arial" panose="020B0604020202020204" pitchFamily="34" charset="0"/>
              </a:rPr>
              <a:t>o sin importar cuántos empleados trabajen para su empleador, o si usted o un miembro de su familia están empleados actualmente. </a:t>
            </a:r>
            <a:r>
              <a:rPr lang="es-US" b="1" dirty="0">
                <a:solidFill>
                  <a:prstClr val="black"/>
                </a:solidFill>
                <a:cs typeface="Arial" panose="020B0604020202020204" pitchFamily="34" charset="0"/>
              </a:rPr>
              <a:t>Al final de los 30 meses</a:t>
            </a:r>
            <a:r>
              <a:rPr lang="es-US" dirty="0">
                <a:solidFill>
                  <a:prstClr val="black"/>
                </a:solidFill>
                <a:cs typeface="Arial" panose="020B0604020202020204" pitchFamily="34" charset="0"/>
              </a:rPr>
              <a:t>, Medicare paga primero. Esto aplica a la mayoría de las personas con ESRD, tanto si usted tiene su propia cobertura de GHP como si está cubierto como miembro de su familia.</a:t>
            </a:r>
          </a:p>
          <a:p>
            <a:pPr defTabSz="984044">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541886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spcAft>
                <a:spcPts val="600"/>
              </a:spcAft>
              <a:defRPr/>
            </a:pPr>
            <a:r>
              <a:rPr lang="es-US" b="1" dirty="0"/>
              <a:t>Notas del presentador</a:t>
            </a:r>
          </a:p>
          <a:p>
            <a:pPr defTabSz="966508">
              <a:spcBef>
                <a:spcPts val="634"/>
              </a:spcBef>
              <a:spcAft>
                <a:spcPts val="600"/>
              </a:spcAft>
              <a:defRPr/>
            </a:pPr>
            <a:r>
              <a:rPr lang="es-US" dirty="0">
                <a:solidFill>
                  <a:prstClr val="black"/>
                </a:solidFill>
                <a:cs typeface="Arial" panose="020B0604020202020204" pitchFamily="34" charset="0"/>
              </a:rPr>
              <a:t>Si tiene cobertura con GHP, generalmente tiene 2 opciones:</a:t>
            </a:r>
          </a:p>
          <a:p>
            <a:pPr defTabSz="966508">
              <a:spcBef>
                <a:spcPts val="634"/>
              </a:spcBef>
              <a:spcAft>
                <a:spcPts val="600"/>
              </a:spcAft>
              <a:defRPr/>
            </a:pPr>
            <a:r>
              <a:rPr lang="es-US" b="1" dirty="0">
                <a:solidFill>
                  <a:prstClr val="black"/>
                </a:solidFill>
                <a:cs typeface="Arial" panose="020B0604020202020204" pitchFamily="34" charset="0"/>
              </a:rPr>
              <a:t>Opción 1: </a:t>
            </a:r>
            <a:r>
              <a:rPr lang="es-US" dirty="0">
                <a:solidFill>
                  <a:prstClr val="black"/>
                </a:solidFill>
                <a:cs typeface="Arial" panose="020B0604020202020204" pitchFamily="34" charset="0"/>
              </a:rPr>
              <a:t>Obtener Medicare durante el periodo de coordinación de 30 meses </a:t>
            </a:r>
          </a:p>
          <a:p>
            <a:pPr marL="183636" indent="-181221">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Pagar su deducible, copago y coaseguro anual de GHP</a:t>
            </a:r>
          </a:p>
          <a:p>
            <a:pPr marL="183636" indent="-181221">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va a recibir un trasplante pronto</a:t>
            </a:r>
          </a:p>
          <a:p>
            <a:pPr marL="422848" lvl="2" indent="-181221" defTabSz="966508">
              <a:spcAft>
                <a:spcPts val="600"/>
              </a:spcAft>
              <a:buSzPct val="100000"/>
              <a:buFont typeface="Arial" panose="020B0604020202020204" pitchFamily="34" charset="0"/>
              <a:buChar char="•"/>
              <a:defRPr/>
            </a:pPr>
            <a:r>
              <a:rPr lang="es-US" dirty="0">
                <a:solidFill>
                  <a:prstClr val="black"/>
                </a:solidFill>
                <a:cs typeface="Arial" panose="020B0604020202020204" pitchFamily="34" charset="0"/>
              </a:rPr>
              <a:t>La Parte B sólo cubre los medicamentos para trasplantes (también llamados inmunosupresores) en determinadas circunstancias</a:t>
            </a:r>
          </a:p>
          <a:p>
            <a:pPr marL="422848" lvl="2" indent="-181221" defTabSz="966508">
              <a:spcAft>
                <a:spcPts val="600"/>
              </a:spcAft>
              <a:buSzPct val="100000"/>
              <a:buFont typeface="Arial" panose="020B0604020202020204" pitchFamily="34" charset="0"/>
              <a:buChar char="•"/>
              <a:defRPr/>
            </a:pPr>
            <a:r>
              <a:rPr lang="es-US" dirty="0"/>
              <a:t>Existe cobertura para un donante vivo (consulte la diapositiva Cobertura para Pacientes Trasplantados de la Parte A en la Lección 3).</a:t>
            </a:r>
          </a:p>
          <a:p>
            <a:pPr>
              <a:spcBef>
                <a:spcPts val="634"/>
              </a:spcBef>
              <a:spcAft>
                <a:spcPts val="600"/>
              </a:spcAft>
              <a:defRPr/>
            </a:pPr>
            <a:r>
              <a:rPr lang="es-US" b="1" dirty="0">
                <a:solidFill>
                  <a:prstClr val="black"/>
                </a:solidFill>
                <a:cs typeface="Arial" panose="020B0604020202020204" pitchFamily="34" charset="0"/>
              </a:rPr>
              <a:t>Opción 2: </a:t>
            </a:r>
            <a:r>
              <a:rPr lang="es-US" dirty="0">
                <a:solidFill>
                  <a:prstClr val="black"/>
                </a:solidFill>
                <a:cs typeface="Arial" panose="020B0604020202020204" pitchFamily="34" charset="0"/>
              </a:rPr>
              <a:t>Demore la solicitud hasta que finalice el periodo de coordinación</a:t>
            </a:r>
          </a:p>
          <a:p>
            <a:pPr marL="183636" indent="-181221">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tarda en inscribirse en las Partes A y B, puede hacerlo en cualquier momento sin tiempos de espera ni penalizaciones.</a:t>
            </a:r>
          </a:p>
          <a:p>
            <a:pPr marL="183636" indent="-181221">
              <a:spcBef>
                <a:spcPts val="634"/>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Si se inscribe en la Parte A, pero retrasa la Parte B, no podrá inscribirse en la Parte B hasta el siguiente Periodo General de Inscripción (GEP), y podría pagar penalización.</a:t>
            </a:r>
          </a:p>
          <a:p>
            <a:pPr marL="183636" indent="-181221">
              <a:spcBef>
                <a:spcPts val="634"/>
              </a:spcBef>
              <a:spcAft>
                <a:spcPts val="600"/>
              </a:spcAft>
              <a:buFont typeface="Wingdings" panose="05000000000000000000" pitchFamily="2" charset="2"/>
              <a:buChar char="§"/>
              <a:defRPr/>
            </a:pPr>
            <a:r>
              <a:rPr lang="es-US" dirty="0"/>
              <a:t>Si se inscribe en la Parte A, (o, Parte A y Parte B), puede retrasar la inscripción en la Parte D si tiene otra cobertura de medicamentos acreditable. Si no se inscribe en la Parte D o tiene otra cobertura válida para medicamentos, podría pagar penalización si se inscribe en la Parte D posteriormente. </a:t>
            </a:r>
          </a:p>
        </p:txBody>
      </p:sp>
    </p:spTree>
    <p:extLst>
      <p:ext uri="{BB962C8B-B14F-4D97-AF65-F5344CB8AC3E}">
        <p14:creationId xmlns:p14="http://schemas.microsoft.com/office/powerpoint/2010/main" val="15637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defTabSz="966508">
              <a:spcAft>
                <a:spcPts val="600"/>
              </a:spcAft>
              <a:defRPr/>
            </a:pPr>
            <a:r>
              <a:rPr lang="es-US" dirty="0">
                <a:solidFill>
                  <a:prstClr val="black"/>
                </a:solidFill>
                <a:cs typeface="Arial" panose="020B0604020202020204" pitchFamily="34" charset="0"/>
              </a:rPr>
              <a:t>Estas lecciones en este módulo explican Medicare a las personas con Insuficiencia Renal en Etapa Terminal (ESRD). Incluye información sobre los requisitos y la inscripción, la cobertura y las opciones de planes de salud, y proporciona fuentes adicionales de información. </a:t>
            </a:r>
          </a:p>
          <a:p>
            <a:pPr defTabSz="966508">
              <a:spcAft>
                <a:spcPts val="600"/>
              </a:spcAft>
              <a:defRPr/>
            </a:pPr>
            <a:r>
              <a:rPr lang="es-US" dirty="0">
                <a:solidFill>
                  <a:prstClr val="black"/>
                </a:solidFill>
                <a:cs typeface="Arial" panose="020B0604020202020204" pitchFamily="34" charset="0"/>
              </a:rPr>
              <a:t>Estos materiales se diseñaron para capacitadores que están familiarizados con Medicare y usan la información para sus presentaciones.</a:t>
            </a:r>
          </a:p>
          <a:p>
            <a:pPr defTabSz="966508">
              <a:spcAft>
                <a:spcPts val="600"/>
              </a:spcAft>
              <a:defRPr/>
            </a:pPr>
            <a:r>
              <a:rPr lang="es-US" dirty="0">
                <a:solidFill>
                  <a:prstClr val="black"/>
                </a:solidFill>
                <a:cs typeface="Arial" panose="020B0604020202020204" pitchFamily="34" charset="0"/>
              </a:rPr>
              <a:t>Este módulo incluye 56 diapositivas y notas del presentador, así como 5 preguntas de comprobación de conocimientos. Toma una hora para presentar aproximadamente. Permita aproximadamente 15 minutos más para debates, preguntas y respuestas. Es posible que deba agregar más tiempo si desea incluir otras actividades. </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14300" y="3757507"/>
            <a:ext cx="7067550" cy="5628929"/>
          </a:xfrm>
        </p:spPr>
        <p:txBody>
          <a:bodyPr/>
          <a:lstStyle/>
          <a:p>
            <a:pPr defTabSz="1003481">
              <a:spcAft>
                <a:spcPts val="600"/>
              </a:spcAft>
              <a:defRPr/>
            </a:pPr>
            <a:r>
              <a:rPr lang="es-US" b="1" dirty="0"/>
              <a:t>Notas del presentador</a:t>
            </a:r>
          </a:p>
          <a:p>
            <a:pPr defTabSz="1003481">
              <a:spcAft>
                <a:spcPts val="600"/>
              </a:spcAft>
              <a:defRPr/>
            </a:pPr>
            <a:r>
              <a:rPr lang="es-US" dirty="0"/>
              <a:t>Los </a:t>
            </a:r>
            <a:r>
              <a:rPr lang="es-US" b="1" dirty="0"/>
              <a:t>medicamentos para el trasplante </a:t>
            </a:r>
            <a:r>
              <a:rPr lang="es-US" dirty="0"/>
              <a:t>se utilizan para reducir el riesgo de que el organismo rechace el nuevo riñón después del trasplante. Tendrá que tomar estos medicamentos el resto de su vida. </a:t>
            </a:r>
          </a:p>
          <a:p>
            <a:pPr defTabSz="1003481">
              <a:spcAft>
                <a:spcPts val="600"/>
              </a:spcAft>
              <a:defRPr/>
            </a:pPr>
            <a:r>
              <a:rPr lang="es-US" b="1" dirty="0"/>
              <a:t>Si sólo es elegible para Medicare por padecer ESRD</a:t>
            </a:r>
            <a:r>
              <a:rPr lang="es-US" dirty="0"/>
              <a:t> (no tiene 65 años o más ni es discapacitado), la Parte B sólo cubrirá los medicamentos del trasplante si se cumplen estas dos condiciones: </a:t>
            </a:r>
          </a:p>
          <a:p>
            <a:pPr marL="183636" indent="-183636" defTabSz="1003481">
              <a:spcAft>
                <a:spcPts val="600"/>
              </a:spcAft>
              <a:buFont typeface="Wingdings" panose="05000000000000000000" pitchFamily="2" charset="2"/>
              <a:buChar char="§"/>
              <a:defRPr/>
            </a:pPr>
            <a:r>
              <a:rPr lang="es-US" dirty="0"/>
              <a:t>Tenía la Parte A en el momento de su trasplante</a:t>
            </a:r>
          </a:p>
          <a:p>
            <a:pPr marL="183636" indent="-183636" defTabSz="1003481">
              <a:spcAft>
                <a:spcPts val="600"/>
              </a:spcAft>
              <a:buFont typeface="Wingdings" panose="05000000000000000000" pitchFamily="2" charset="2"/>
              <a:buChar char="§"/>
              <a:defRPr/>
            </a:pPr>
            <a:r>
              <a:rPr lang="es-US" dirty="0"/>
              <a:t>Se sometió a una operación de trasplante en un establecimiento certificado por Medicare.</a:t>
            </a:r>
          </a:p>
          <a:p>
            <a:pPr defTabSz="1003481">
              <a:spcAft>
                <a:spcPts val="600"/>
              </a:spcAft>
              <a:defRPr/>
            </a:pPr>
            <a:r>
              <a:rPr lang="es-US" b="1" dirty="0">
                <a:solidFill>
                  <a:prstClr val="black"/>
                </a:solidFill>
                <a:cs typeface="Arial" panose="020B0604020202020204" pitchFamily="34" charset="0"/>
              </a:rPr>
              <a:t>Las personas que no cumplen las condiciones para la cobertura de la Parte B de los medicamentos para trasplantes</a:t>
            </a:r>
            <a:r>
              <a:rPr lang="es-US" dirty="0">
                <a:solidFill>
                  <a:prstClr val="black"/>
                </a:solidFill>
                <a:cs typeface="Arial" panose="020B0604020202020204" pitchFamily="34" charset="0"/>
              </a:rPr>
              <a:t> pueden obtener cobertura inscribiéndose en la cobertura de medicamentos de Medicare (Parte D). Sin embargo, la cobertura de medicamentos no cubrirá los medicamentos para trasplantes si estuvieran cubiertos por la Parte B, si es que usted la tuviera. La cobertura de medicamentos podría ayudar a pagar los fármacos ambulatorios necesarios para tratar otras afecciones médicas, como hipertensión, azúcar en sangre no controlado o el colesterol alto.</a:t>
            </a:r>
          </a:p>
          <a:p>
            <a:pPr defTabSz="1003481">
              <a:spcAft>
                <a:spcPts val="600"/>
              </a:spcAft>
              <a:defRPr/>
            </a:pPr>
            <a:r>
              <a:rPr lang="es-US" b="1" dirty="0"/>
              <a:t>Si usted es elegible para Medicare sólo por insuficiencia renal permanente</a:t>
            </a:r>
            <a:r>
              <a:rPr lang="es-US" dirty="0"/>
              <a:t>, su cobertura de Medicare finalizará 36 meses después del mes del trasplante. Medicare seguirá pagando sus medicamentos para el trasplante sin límite de tiempo si se da una de estas condiciones: </a:t>
            </a:r>
          </a:p>
          <a:p>
            <a:pPr marL="183636" indent="-183636" defTabSz="1003481">
              <a:spcAft>
                <a:spcPts val="600"/>
              </a:spcAft>
              <a:buFont typeface="Wingdings" panose="05000000000000000000" pitchFamily="2" charset="2"/>
              <a:buChar char="§"/>
              <a:defRPr/>
            </a:pPr>
            <a:r>
              <a:rPr lang="es-US" dirty="0"/>
              <a:t>Antes de padecer ESRD, ya tenía derecho a Medicare por edad o discapacidad.</a:t>
            </a:r>
          </a:p>
          <a:p>
            <a:pPr marL="183636" indent="-183636" defTabSz="1003481">
              <a:spcAft>
                <a:spcPts val="600"/>
              </a:spcAft>
              <a:buFont typeface="Wingdings" panose="05000000000000000000" pitchFamily="2" charset="2"/>
              <a:buChar char="§"/>
              <a:defRPr/>
            </a:pPr>
            <a:r>
              <a:rPr lang="es-US" dirty="0"/>
              <a:t>Pasó a ser elegible para Medicare por edad o discapacidad después de recibir un trasplante (en un establecimiento certificado por Medicare) que Medicare pagó, o tenía un seguro privado que pagaba de forma primaria su cobertura de la Parte A. </a:t>
            </a:r>
          </a:p>
        </p:txBody>
      </p:sp>
    </p:spTree>
    <p:extLst>
      <p:ext uri="{BB962C8B-B14F-4D97-AF65-F5344CB8AC3E}">
        <p14:creationId xmlns:p14="http://schemas.microsoft.com/office/powerpoint/2010/main" val="3676720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9931" y="3757507"/>
            <a:ext cx="6305006" cy="5502380"/>
          </a:xfrm>
        </p:spPr>
        <p:txBody>
          <a:bodyPr/>
          <a:lstStyle/>
          <a:p>
            <a:pPr>
              <a:spcAft>
                <a:spcPts val="600"/>
              </a:spcAft>
              <a:defRPr/>
            </a:pPr>
            <a:r>
              <a:rPr lang="es-US" b="1" dirty="0">
                <a:cs typeface="Arial" panose="020B0604020202020204" pitchFamily="34" charset="0"/>
              </a:rPr>
              <a:t>Notas del presentador</a:t>
            </a:r>
          </a:p>
          <a:p>
            <a:pPr>
              <a:spcAft>
                <a:spcPts val="600"/>
              </a:spcAft>
            </a:pPr>
            <a:r>
              <a:rPr lang="es-US" dirty="0"/>
              <a:t>Sección 402. Extensión de Meses de Cobertura de Medicamentos Inmunosupresores para Pacientes con Trasplante Renal y otras Disposiciones sobre Diálisis Renal.</a:t>
            </a:r>
          </a:p>
          <a:p>
            <a:pPr>
              <a:spcAft>
                <a:spcPts val="600"/>
              </a:spcAft>
            </a:pPr>
            <a:r>
              <a:rPr lang="es-US" dirty="0"/>
              <a:t>La mayoría de los individuos con ESRD son elegibles para Medicare, independientemente de la edad. Si usted recibe un trasplante renal, la cobertura de Medicare se extiende durante 36 meses, pero después se termina a partir de un trasplante renal satisfactorio, a menos que usted tenga derecho a Medicare por algún otro motivo (por edad o discapacidad). Según lo exige la sección 402 de Ley de Asignación de Fondos Consolidados (CAA) y se describe en la regla final para implementación en esta reglamentación, (CMS-4199-F), un individuo que no tenga otros tipos determinados de cobertura, es elegible para inscribirse para cobertura de medicamentos inmunosupresores de la Parte B más allá del período de 36 meses postrasplante, para la finalidad limitada de recibir cobertura de medicamentos inmunosupresores de la Parte B. Los CMS se refieren a este beneficio como beneficio para medicamentos inmunosupresores , o beneficio de ID de la Parte B.</a:t>
            </a:r>
          </a:p>
          <a:p>
            <a:pPr>
              <a:spcAft>
                <a:spcPts val="600"/>
              </a:spcAft>
            </a:pPr>
            <a:r>
              <a:rPr lang="es-US" dirty="0"/>
              <a:t>La sección 402(f) también enmendó los Programas de Ahorro de Medicare (MSP) bajo las secciones 1905(p)(1)(A) y 1902(a)(10)(E) de la Ley para pagar las primas de la Parte B y, en algunos casos, los costos del deducible y el coaseguro de la Parte B para la cobertura de medicamentos inmunosupresores para ciertos individuos con bajos ingresos. Como resultado de los cambios hechos bajo esta sección, los individuos con bajos ingresos que tienen derecho a Medicare con base en la inscripción al beneficio para medicamentos inmunosupresores de la Parte B, pueden ser elegibles para inscribirse en el programa para Beneficiarios de Medicare Calificados (QMB), el programa para Beneficiarios de Medicare con Bajos Ingresos Especificados (SLMB), o Programas de Ahorro de Medicare para Individuos que Califican (QI MSP) para el pago de parte o la totalidad de sus primas y costos compartidos de los beneficios de ID de la Parte B. </a:t>
            </a:r>
          </a:p>
          <a:p>
            <a:pPr>
              <a:spcAft>
                <a:spcPts val="600"/>
              </a:spcAft>
            </a:pPr>
            <a:r>
              <a:rPr lang="es-US" dirty="0"/>
              <a:t>Para conocer la normatividad final, visite </a:t>
            </a:r>
            <a:r>
              <a:rPr lang="es-US" dirty="0">
                <a:hlinkClick r:id="rId3"/>
              </a:rPr>
              <a:t>FederalRegister.gov/documents/2022/11/03/2022-23407/medicare-program-implementing-certain-provisions-of-the-consolidated-appropriations-act-2021-and</a:t>
            </a:r>
            <a:r>
              <a:rPr lang="es-US" dirty="0"/>
              <a:t>. </a:t>
            </a:r>
          </a:p>
        </p:txBody>
      </p:sp>
    </p:spTree>
    <p:extLst>
      <p:ext uri="{BB962C8B-B14F-4D97-AF65-F5344CB8AC3E}">
        <p14:creationId xmlns:p14="http://schemas.microsoft.com/office/powerpoint/2010/main" val="105140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Aft>
                <a:spcPts val="646"/>
              </a:spcAft>
              <a:defRPr/>
            </a:pPr>
            <a:r>
              <a:rPr lang="es-US" b="1" dirty="0">
                <a:cs typeface="Arial" panose="020B0604020202020204" pitchFamily="34" charset="0"/>
              </a:rPr>
              <a:t>Notas del presentador</a:t>
            </a:r>
          </a:p>
          <a:p>
            <a:pPr>
              <a:spcAft>
                <a:spcPts val="646"/>
              </a:spcAft>
            </a:pPr>
            <a:r>
              <a:rPr lang="es-US" dirty="0"/>
              <a:t>Como se describe en la normatividad final, el beneficio para medicamentos inmunosupresores tendría las siguientes características:</a:t>
            </a:r>
          </a:p>
          <a:p>
            <a:pPr marL="184664" indent="-184664">
              <a:spcAft>
                <a:spcPts val="646"/>
              </a:spcAft>
              <a:buFont typeface="Wingdings" panose="05000000000000000000" pitchFamily="2" charset="2"/>
              <a:buChar char="§"/>
            </a:pPr>
            <a:r>
              <a:rPr lang="es-US" dirty="0"/>
              <a:t>No hay períodos de inscripción específicos. Si usted es elegible, puede inscribirse (o cancelar su inscripción) en cualquier momento. Si cancela su cobertura de medicamentos inmunosupresores, puede volver a inscribirse para esta prestación en cualquier momento.</a:t>
            </a:r>
          </a:p>
          <a:p>
            <a:pPr marL="184664" indent="-184664">
              <a:spcAft>
                <a:spcPts val="646"/>
              </a:spcAft>
              <a:buFont typeface="Wingdings" panose="05000000000000000000" pitchFamily="2" charset="2"/>
              <a:buChar char="§"/>
            </a:pPr>
            <a:r>
              <a:rPr lang="es-US" dirty="0"/>
              <a:t>El beneficio cubre únicamente medicamentos inmunosupresores y no incluye cobertura para ningún otro beneficio o servicio de la Parte B.</a:t>
            </a:r>
          </a:p>
          <a:p>
            <a:pPr marL="184664" indent="-184664">
              <a:spcAft>
                <a:spcPts val="646"/>
              </a:spcAft>
              <a:buFont typeface="Wingdings" panose="05000000000000000000" pitchFamily="2" charset="2"/>
              <a:buChar char="§"/>
            </a:pPr>
            <a:r>
              <a:rPr lang="es-US" dirty="0"/>
              <a:t>Usted debe dar fe de que no está inscrito, ni prevé inscribirse, en otros tipos de cobertura (como un Plan de Salud Grupal, TRICARE, o Medicaid que cubra los medicamentos inmunosupresores) y que usted informará al Seguro Social en un plazo de 60 días ,si se inscribe a otra cobertura de ese tipo (con lo que finalizaría su inscripción en Medicare). </a:t>
            </a:r>
          </a:p>
          <a:p>
            <a:pPr marL="184664" indent="-184664">
              <a:spcAft>
                <a:spcPts val="646"/>
              </a:spcAft>
              <a:buFont typeface="Wingdings" panose="05000000000000000000" pitchFamily="2" charset="2"/>
              <a:buChar char="§"/>
            </a:pPr>
            <a:r>
              <a:rPr lang="es-US" dirty="0"/>
              <a:t>La prima es menor que la prima estándar de la Parte B, y las personas inscritas no serán sujetas a sanciones por inscripción tardía. </a:t>
            </a:r>
          </a:p>
          <a:p>
            <a:pPr marL="184664" indent="-184664" defTabSz="984873">
              <a:spcAft>
                <a:spcPts val="646"/>
              </a:spcAft>
              <a:buFont typeface="Wingdings" panose="05000000000000000000" pitchFamily="2" charset="2"/>
              <a:buChar char="§"/>
              <a:defRPr/>
            </a:pPr>
            <a:r>
              <a:rPr lang="es-US" dirty="0"/>
              <a:t>Si usted es elegible para ciertos Programas de Ahorro de Medicare (MSP) puede obtener cobertura de la prima de beneficios para medicamentos inmunosupresores y para Beneficiarios de Medicare Calificados (QMB), así como gastos compartidos.</a:t>
            </a:r>
          </a:p>
          <a:p>
            <a:pPr>
              <a:spcAft>
                <a:spcPts val="646"/>
              </a:spcAft>
            </a:pPr>
            <a:r>
              <a:rPr lang="es-US" dirty="0"/>
              <a:t>Para consultar la normatividad final, visite </a:t>
            </a:r>
            <a:r>
              <a:rPr lang="es-US" dirty="0">
                <a:hlinkClick r:id="rId3"/>
              </a:rPr>
              <a:t>FederalRegister.gov/documents/2022/11/03/2022-23407/medicare-program-implementing-certain-provisions-of-the-consolidated-appropriations-act-2021-and</a:t>
            </a:r>
            <a:r>
              <a:rPr lang="es-US" dirty="0"/>
              <a:t>. </a:t>
            </a:r>
          </a:p>
        </p:txBody>
      </p:sp>
    </p:spTree>
    <p:extLst>
      <p:ext uri="{BB962C8B-B14F-4D97-AF65-F5344CB8AC3E}">
        <p14:creationId xmlns:p14="http://schemas.microsoft.com/office/powerpoint/2010/main" val="2599992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s-US" b="1" dirty="0">
                <a:solidFill>
                  <a:srgbClr val="000000"/>
                </a:solidFill>
                <a:cs typeface="Arial" panose="020B0604020202020204" pitchFamily="34" charset="0"/>
              </a:rPr>
              <a:t>Esta diapositiva tiene animación.</a:t>
            </a:r>
          </a:p>
          <a:p>
            <a:pPr defTabSz="966508">
              <a:spcBef>
                <a:spcPts val="634"/>
              </a:spcBef>
              <a:defRPr/>
            </a:pPr>
            <a:r>
              <a:rPr lang="es-US" b="1" dirty="0"/>
              <a:t>Notas del presentador</a:t>
            </a:r>
          </a:p>
          <a:p>
            <a:pPr defTabSz="966508">
              <a:spcBef>
                <a:spcPts val="634"/>
              </a:spcBef>
              <a:defRPr/>
            </a:pPr>
            <a:r>
              <a:rPr lang="es-US" dirty="0">
                <a:solidFill>
                  <a:prstClr val="black"/>
                </a:solidFill>
                <a:cs typeface="Arial" panose="020B0604020202020204" pitchFamily="34" charset="0"/>
              </a:rPr>
              <a:t>Compruebe su conocimiento: Pregunta 2</a:t>
            </a:r>
          </a:p>
          <a:p>
            <a:pPr defTabSz="966508">
              <a:spcBef>
                <a:spcPts val="634"/>
              </a:spcBef>
              <a:defRPr/>
            </a:pPr>
            <a:r>
              <a:rPr lang="es-US" b="1" dirty="0">
                <a:solidFill>
                  <a:prstClr val="black"/>
                </a:solidFill>
                <a:cs typeface="Arial" panose="020B0604020202020204" pitchFamily="34" charset="0"/>
              </a:rPr>
              <a:t>En el caso de los beneficiarios de Medicare por Enfermedad Renal en Etapa Terminal (ESRD) que también tengan un Plan de Salud Grupal (GHP) de empresa o sindicato, ¿durante cuántos meses debe pagar primero el GHP?</a:t>
            </a:r>
          </a:p>
          <a:p>
            <a:pPr marL="182898" indent="-182898" defTabSz="966508">
              <a:spcBef>
                <a:spcPts val="634"/>
              </a:spcBef>
              <a:buFontTx/>
              <a:buAutoNum type="alphaLcPeriod"/>
              <a:defRPr/>
            </a:pPr>
            <a:r>
              <a:rPr lang="es-US" dirty="0">
                <a:solidFill>
                  <a:prstClr val="black"/>
                </a:solidFill>
                <a:cs typeface="Arial" panose="020B0604020202020204" pitchFamily="34" charset="0"/>
              </a:rPr>
              <a:t> 20</a:t>
            </a:r>
          </a:p>
          <a:p>
            <a:pPr marL="182898" indent="-182898" defTabSz="966508">
              <a:spcBef>
                <a:spcPts val="634"/>
              </a:spcBef>
              <a:buFontTx/>
              <a:buAutoNum type="alphaLcPeriod"/>
              <a:defRPr/>
            </a:pPr>
            <a:r>
              <a:rPr lang="es-US" dirty="0">
                <a:solidFill>
                  <a:prstClr val="black"/>
                </a:solidFill>
                <a:cs typeface="Arial" panose="020B0604020202020204" pitchFamily="34" charset="0"/>
              </a:rPr>
              <a:t> 30</a:t>
            </a:r>
          </a:p>
          <a:p>
            <a:pPr marL="182898" indent="-182898" defTabSz="966508">
              <a:spcBef>
                <a:spcPts val="634"/>
              </a:spcBef>
              <a:buFontTx/>
              <a:buAutoNum type="alphaLcPeriod"/>
              <a:defRPr/>
            </a:pPr>
            <a:r>
              <a:rPr lang="es-US" dirty="0">
                <a:solidFill>
                  <a:prstClr val="black"/>
                </a:solidFill>
                <a:cs typeface="Arial" panose="020B0604020202020204" pitchFamily="34" charset="0"/>
              </a:rPr>
              <a:t> 36</a:t>
            </a:r>
          </a:p>
          <a:p>
            <a:pPr marL="182898" indent="-182898" defTabSz="966508">
              <a:spcBef>
                <a:spcPts val="634"/>
              </a:spcBef>
              <a:buFontTx/>
              <a:buAutoNum type="alphaLcPeriod"/>
              <a:defRPr/>
            </a:pPr>
            <a:r>
              <a:rPr lang="es-US" dirty="0">
                <a:solidFill>
                  <a:prstClr val="black"/>
                </a:solidFill>
                <a:cs typeface="Arial" panose="020B0604020202020204" pitchFamily="34" charset="0"/>
              </a:rPr>
              <a:t> 60</a:t>
            </a:r>
          </a:p>
          <a:p>
            <a:pPr defTabSz="970072">
              <a:spcBef>
                <a:spcPts val="634"/>
              </a:spcBef>
              <a:defRPr/>
            </a:pPr>
            <a:r>
              <a:rPr lang="es-US" b="1" dirty="0">
                <a:solidFill>
                  <a:prstClr val="black"/>
                </a:solidFill>
                <a:cs typeface="Arial" panose="020B0604020202020204" pitchFamily="34" charset="0"/>
              </a:rPr>
              <a:t>Respuesta: b. 30 </a:t>
            </a:r>
          </a:p>
          <a:p>
            <a:pPr defTabSz="966508">
              <a:spcBef>
                <a:spcPts val="634"/>
              </a:spcBef>
              <a:defRPr/>
            </a:pPr>
            <a:r>
              <a:rPr lang="es-US" dirty="0">
                <a:solidFill>
                  <a:prstClr val="black"/>
                </a:solidFill>
                <a:cs typeface="Arial" panose="020B0604020202020204" pitchFamily="34" charset="0"/>
              </a:rPr>
              <a:t>En general, Medicare es el pagador secundario de las prestaciones durante los primeros 30 meses de elegibilidad para Medicare (lo que se conoce como periodo de coordinación de 30 meses) para las personas con ESRD que tienen cobertura de GHP de empresa o sindicato.</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s-US" b="1" dirty="0">
                <a:solidFill>
                  <a:srgbClr val="000000"/>
                </a:solidFill>
                <a:cs typeface="Arial" panose="020B0604020202020204" pitchFamily="34" charset="0"/>
              </a:rPr>
              <a:t>Esta diapositiva tiene animación.</a:t>
            </a:r>
          </a:p>
          <a:p>
            <a:pPr indent="-237194" defTabSz="966508">
              <a:spcBef>
                <a:spcPts val="634"/>
              </a:spcBef>
              <a:defRPr/>
            </a:pPr>
            <a:r>
              <a:rPr lang="es-US" sz="1300" b="1" dirty="0">
                <a:cs typeface="Arial" panose="020B0604020202020204" pitchFamily="34" charset="0"/>
              </a:rPr>
              <a:t>Notas del presentador</a:t>
            </a:r>
          </a:p>
          <a:p>
            <a:pPr indent="-237194" defTabSz="966508">
              <a:spcBef>
                <a:spcPts val="634"/>
              </a:spcBef>
              <a:defRPr/>
            </a:pPr>
            <a:r>
              <a:rPr lang="es-US" sz="1300" dirty="0">
                <a:solidFill>
                  <a:prstClr val="black"/>
                </a:solidFill>
                <a:cs typeface="Arial" panose="020B0604020202020204" pitchFamily="34" charset="0"/>
              </a:rPr>
              <a:t>Compruebe su conocimiento: Pregunta 3</a:t>
            </a:r>
          </a:p>
          <a:p>
            <a:pPr indent="-237194" defTabSz="966508">
              <a:spcBef>
                <a:spcPts val="634"/>
              </a:spcBef>
              <a:defRPr/>
            </a:pPr>
            <a:r>
              <a:rPr lang="es-US" sz="1300" b="1" dirty="0">
                <a:solidFill>
                  <a:prstClr val="black"/>
                </a:solidFill>
                <a:cs typeface="Arial" panose="020B0604020202020204" pitchFamily="34" charset="0"/>
              </a:rPr>
              <a:t>Si está recibiendo un tratamiento regular de diálisis en un establecimiento autorizado por Medicare, ¿cuándo empezará su cobertura de Medicare por padecer ESRD? </a:t>
            </a:r>
          </a:p>
          <a:p>
            <a:pPr marL="182898" indent="-182898" defTabSz="984463">
              <a:spcBef>
                <a:spcPts val="634"/>
              </a:spcBef>
              <a:buFontTx/>
              <a:buAutoNum type="alphaLcPeriod"/>
              <a:defRPr/>
            </a:pPr>
            <a:r>
              <a:rPr lang="es-US" sz="1300" dirty="0">
                <a:solidFill>
                  <a:prstClr val="black"/>
                </a:solidFill>
                <a:cs typeface="Arial" panose="020B0604020202020204" pitchFamily="34" charset="0"/>
              </a:rPr>
              <a:t>El 1er día del mes siguiente</a:t>
            </a:r>
          </a:p>
          <a:p>
            <a:pPr marL="182898" indent="-182898" defTabSz="984463">
              <a:spcBef>
                <a:spcPts val="634"/>
              </a:spcBef>
              <a:buFontTx/>
              <a:buAutoNum type="alphaLcPeriod"/>
              <a:defRPr/>
            </a:pPr>
            <a:r>
              <a:rPr lang="es-US" sz="1300" dirty="0">
                <a:solidFill>
                  <a:prstClr val="black"/>
                </a:solidFill>
                <a:cs typeface="Arial" panose="020B0604020202020204" pitchFamily="34" charset="0"/>
              </a:rPr>
              <a:t>El 1er día del 4to mes de la diálisis</a:t>
            </a:r>
          </a:p>
          <a:p>
            <a:pPr marL="182898" indent="-182898" defTabSz="984463">
              <a:spcBef>
                <a:spcPts val="634"/>
              </a:spcBef>
              <a:buFontTx/>
              <a:buAutoNum type="alphaLcPeriod"/>
              <a:defRPr/>
            </a:pPr>
            <a:r>
              <a:rPr lang="es-US" sz="1300" dirty="0">
                <a:solidFill>
                  <a:prstClr val="black"/>
                </a:solidFill>
                <a:cs typeface="Arial" panose="020B0604020202020204" pitchFamily="34" charset="0"/>
              </a:rPr>
              <a:t>60 días después que comenzó la diálisis</a:t>
            </a:r>
          </a:p>
          <a:p>
            <a:pPr marL="182898" indent="-182898" defTabSz="984463">
              <a:spcBef>
                <a:spcPts val="634"/>
              </a:spcBef>
              <a:buFontTx/>
              <a:buAutoNum type="alphaLcPeriod"/>
              <a:defRPr/>
            </a:pPr>
            <a:r>
              <a:rPr lang="es-US" sz="1300" dirty="0">
                <a:solidFill>
                  <a:prstClr val="black"/>
                </a:solidFill>
                <a:cs typeface="Arial" panose="020B0604020202020204" pitchFamily="34" charset="0"/>
              </a:rPr>
              <a:t>30 días después que comenzó la diálisis</a:t>
            </a:r>
          </a:p>
          <a:p>
            <a:pPr defTabSz="966508">
              <a:spcBef>
                <a:spcPts val="634"/>
              </a:spcBef>
              <a:defRPr/>
            </a:pPr>
            <a:r>
              <a:rPr lang="es-US" sz="1300" b="1" dirty="0">
                <a:solidFill>
                  <a:prstClr val="black"/>
                </a:solidFill>
                <a:cs typeface="Arial" panose="020B0604020202020204" pitchFamily="34" charset="0"/>
              </a:rPr>
              <a:t>Respuesta: b.  El 1er día del 4to mes de la diálisis</a:t>
            </a:r>
          </a:p>
          <a:p>
            <a:pPr marL="0" lvl="1" defTabSz="966508">
              <a:defRPr/>
            </a:pPr>
            <a:r>
              <a:rPr lang="es-US" sz="1300" dirty="0">
                <a:solidFill>
                  <a:prstClr val="black"/>
                </a:solidFill>
                <a:cs typeface="Arial" panose="020B0604020202020204" pitchFamily="34" charset="0"/>
              </a:rPr>
              <a:t>La cobertura de Medicare comenzará el 1er. día del 4to. mes de un tratamiento regular de diálisis.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170734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s-US" b="1" dirty="0"/>
              <a:t>Notas del presentador</a:t>
            </a:r>
          </a:p>
          <a:p>
            <a:pPr>
              <a:spcBef>
                <a:spcPts val="634"/>
              </a:spcBef>
              <a:defRPr/>
            </a:pPr>
            <a:r>
              <a:rPr lang="es-US" dirty="0">
                <a:solidFill>
                  <a:prstClr val="black"/>
                </a:solidFill>
                <a:cs typeface="Arial" panose="020B0604020202020204" pitchFamily="34" charset="0"/>
              </a:rPr>
              <a:t>Esta lección explica los servicios cubiertos por Medicare para las personas con Enfermedad Renal en Etapa Terminal (ESRD).</a:t>
            </a:r>
          </a:p>
          <a:p>
            <a:pPr>
              <a:spcBef>
                <a:spcPts val="634"/>
              </a:spcBef>
              <a:defRPr/>
            </a:pPr>
            <a:endParaRPr lang="en-US" dirty="0">
              <a:cs typeface="Arial" panose="020B0604020202020204" pitchFamily="34" charset="0"/>
            </a:endParaRPr>
          </a:p>
        </p:txBody>
      </p:sp>
    </p:spTree>
    <p:extLst>
      <p:ext uri="{BB962C8B-B14F-4D97-AF65-F5344CB8AC3E}">
        <p14:creationId xmlns:p14="http://schemas.microsoft.com/office/powerpoint/2010/main" val="408472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s-US" b="1" dirty="0">
                <a:cs typeface="Arial" panose="020B0604020202020204" pitchFamily="34" charset="0"/>
              </a:rPr>
              <a:t>Notas del presentador</a:t>
            </a:r>
          </a:p>
          <a:p>
            <a:pPr marL="118801" indent="-118801">
              <a:spcBef>
                <a:spcPts val="634"/>
              </a:spcBef>
            </a:pPr>
            <a:r>
              <a:rPr lang="es-US" b="0" dirty="0">
                <a:cs typeface="Arial" panose="020B0604020202020204" pitchFamily="34" charset="0"/>
              </a:rPr>
              <a:t>Al finalizar esta lección, usted podrá:</a:t>
            </a:r>
          </a:p>
          <a:p>
            <a:pPr marL="183636" indent="-183636">
              <a:spcBef>
                <a:spcPts val="634"/>
              </a:spcBef>
              <a:buFont typeface="Wingdings" panose="05000000000000000000" pitchFamily="2" charset="2"/>
              <a:buChar char="§"/>
            </a:pPr>
            <a:r>
              <a:rPr lang="es-US" b="0" dirty="0">
                <a:cs typeface="Arial" panose="020B0604020202020204" pitchFamily="34" charset="0"/>
              </a:rPr>
              <a:t>Describir opciones de tratamiento para la ESRD</a:t>
            </a:r>
          </a:p>
          <a:p>
            <a:pPr marL="183636" indent="-183636">
              <a:spcBef>
                <a:spcPts val="634"/>
              </a:spcBef>
              <a:buFont typeface="Wingdings" panose="05000000000000000000" pitchFamily="2" charset="2"/>
              <a:buChar char="§"/>
            </a:pPr>
            <a:r>
              <a:rPr lang="es-US" b="0" dirty="0">
                <a:cs typeface="Arial" panose="020B0604020202020204" pitchFamily="34" charset="0"/>
              </a:rPr>
              <a:t>Explicar la cobertura de Medicare para servicios y suministros de diálisis</a:t>
            </a:r>
          </a:p>
          <a:p>
            <a:pPr marL="183636" indent="-183636">
              <a:spcBef>
                <a:spcPts val="634"/>
              </a:spcBef>
              <a:buFont typeface="Wingdings" panose="05000000000000000000" pitchFamily="2" charset="2"/>
              <a:buChar char="§"/>
            </a:pPr>
            <a:r>
              <a:rPr lang="es-US" b="0" dirty="0">
                <a:cs typeface="Arial" panose="020B0604020202020204" pitchFamily="34" charset="0"/>
              </a:rPr>
              <a:t>Explicar la cobertura de Medicare para la capacitación y el equipo de diálisis domiciliaria</a:t>
            </a:r>
          </a:p>
          <a:p>
            <a:pPr marL="183636" indent="-183636">
              <a:spcBef>
                <a:spcPts val="634"/>
              </a:spcBef>
              <a:buFont typeface="Wingdings" panose="05000000000000000000" pitchFamily="2" charset="2"/>
              <a:buChar char="§"/>
            </a:pPr>
            <a:r>
              <a:rPr lang="es-US" b="0" dirty="0">
                <a:cs typeface="Arial" panose="020B0604020202020204" pitchFamily="34" charset="0"/>
              </a:rPr>
              <a:t>Explicar la cobertura de Medicare para el transporte en ambulancia por diálisis</a:t>
            </a:r>
          </a:p>
          <a:p>
            <a:pPr marL="183636" indent="-183636">
              <a:spcBef>
                <a:spcPts val="634"/>
              </a:spcBef>
              <a:buFont typeface="Wingdings" panose="05000000000000000000" pitchFamily="2" charset="2"/>
              <a:buChar char="§"/>
            </a:pPr>
            <a:r>
              <a:rPr lang="es-US" b="0" dirty="0">
                <a:cs typeface="Arial" panose="020B0604020202020204" pitchFamily="34" charset="0"/>
              </a:rPr>
              <a:t>Explicar la cobertura de Medicare para trasplantes de riñón</a:t>
            </a:r>
          </a:p>
        </p:txBody>
      </p:sp>
    </p:spTree>
    <p:extLst>
      <p:ext uri="{BB962C8B-B14F-4D97-AF65-F5344CB8AC3E}">
        <p14:creationId xmlns:p14="http://schemas.microsoft.com/office/powerpoint/2010/main" val="2845277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s-US" b="1" dirty="0"/>
              <a:t>Notas del presentador</a:t>
            </a:r>
          </a:p>
          <a:p>
            <a:pPr>
              <a:spcBef>
                <a:spcPts val="600"/>
              </a:spcBef>
            </a:pPr>
            <a:r>
              <a:rPr lang="es-US" dirty="0"/>
              <a:t>Hable con su equipo de servicios médicos para mayor información sobre la insuficiencia renal permanente y sus opciones de tratamiento. Sus médicos, enfermeras, trabajadores sociales, dietistas y técnicos de diálisis conforman su equipo de servicios médicos. Su equipo de servicios médicos puede ayudarle a decidir qué es lo mejor para usted en función de su situación. </a:t>
            </a:r>
          </a:p>
          <a:p>
            <a:pPr>
              <a:spcBef>
                <a:spcPts val="600"/>
              </a:spcBef>
            </a:pPr>
            <a:endParaRPr lang="en-US" dirty="0"/>
          </a:p>
          <a:p>
            <a:pPr>
              <a:spcBef>
                <a:spcPts val="600"/>
              </a:spcBef>
            </a:pPr>
            <a:r>
              <a:rPr lang="es-US" b="1" dirty="0"/>
              <a:t>Recurso: </a:t>
            </a:r>
            <a:r>
              <a:rPr lang="es-US" dirty="0">
                <a:hlinkClick r:id="rId3"/>
              </a:rPr>
              <a:t>Medicare.gov/publications/10128-medicare-coverage-esrd.pdf</a:t>
            </a:r>
            <a:r>
              <a:rPr lang="es-US" dirty="0"/>
              <a:t> </a:t>
            </a:r>
          </a:p>
        </p:txBody>
      </p:sp>
    </p:spTree>
    <p:extLst>
      <p:ext uri="{BB962C8B-B14F-4D97-AF65-F5344CB8AC3E}">
        <p14:creationId xmlns:p14="http://schemas.microsoft.com/office/powerpoint/2010/main" val="62552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8738"/>
            <a:ext cx="5759450" cy="3240087"/>
          </a:xfrm>
        </p:spPr>
      </p:sp>
      <p:sp>
        <p:nvSpPr>
          <p:cNvPr id="3" name="Notes Placeholder 2"/>
          <p:cNvSpPr>
            <a:spLocks noGrp="1"/>
          </p:cNvSpPr>
          <p:nvPr>
            <p:ph type="body" idx="1"/>
          </p:nvPr>
        </p:nvSpPr>
        <p:spPr>
          <a:xfrm>
            <a:off x="60960" y="3298826"/>
            <a:ext cx="7184571" cy="6073774"/>
          </a:xfrm>
        </p:spPr>
        <p:txBody>
          <a:bodyPr/>
          <a:lstStyle/>
          <a:p>
            <a:pPr defTabSz="966508">
              <a:spcBef>
                <a:spcPts val="440"/>
              </a:spcBef>
              <a:spcAft>
                <a:spcPts val="400"/>
              </a:spcAft>
              <a:defRPr/>
            </a:pPr>
            <a:r>
              <a:rPr lang="es-US" sz="1000" b="1" dirty="0">
                <a:cs typeface="Arial" panose="020B0604020202020204" pitchFamily="34" charset="0"/>
              </a:rPr>
              <a:t>Notas del presentador</a:t>
            </a:r>
          </a:p>
          <a:p>
            <a:pPr defTabSz="966508">
              <a:spcBef>
                <a:spcPts val="440"/>
              </a:spcBef>
              <a:spcAft>
                <a:spcPts val="400"/>
              </a:spcAft>
              <a:defRPr/>
            </a:pPr>
            <a:r>
              <a:rPr lang="es-US" sz="1000" dirty="0">
                <a:cs typeface="Arial" panose="020B0604020202020204" pitchFamily="34" charset="0"/>
              </a:rPr>
              <a:t>La diálisis es un tratamiento que limpia la sangre cuando los riñones no funcionan. </a:t>
            </a:r>
          </a:p>
          <a:p>
            <a:pPr defTabSz="966508">
              <a:spcBef>
                <a:spcPts val="440"/>
              </a:spcBef>
              <a:spcAft>
                <a:spcPts val="400"/>
              </a:spcAft>
              <a:defRPr/>
            </a:pPr>
            <a:r>
              <a:rPr lang="es-US" sz="1000" dirty="0">
                <a:cs typeface="Arial" panose="020B0604020202020204" pitchFamily="34" charset="0"/>
              </a:rPr>
              <a:t>Trabaje con su equipo de servicios médicos para decidir qué tipo de diálisis necesita en función de su situación. El objetivo es ayudarle a mantenerse sano y activo. </a:t>
            </a:r>
          </a:p>
          <a:p>
            <a:pPr defTabSz="966508">
              <a:spcBef>
                <a:spcPts val="440"/>
              </a:spcBef>
              <a:spcAft>
                <a:spcPts val="400"/>
              </a:spcAft>
              <a:defRPr/>
            </a:pPr>
            <a:r>
              <a:rPr lang="es-US" sz="1000" b="1" dirty="0">
                <a:solidFill>
                  <a:prstClr val="black"/>
                </a:solidFill>
                <a:cs typeface="Arial" panose="020B0604020202020204" pitchFamily="34" charset="0"/>
              </a:rPr>
              <a:t>Existen dos tipos de tratamiento de diálisis:</a:t>
            </a:r>
          </a:p>
          <a:p>
            <a:pPr marL="182898" lvl="1" indent="-182898" defTabSz="966508">
              <a:spcBef>
                <a:spcPts val="440"/>
              </a:spcBef>
              <a:spcAft>
                <a:spcPts val="400"/>
              </a:spcAft>
              <a:buFont typeface="+mj-lt"/>
              <a:buAutoNum type="arabicPeriod"/>
              <a:defRPr/>
            </a:pPr>
            <a:r>
              <a:rPr lang="es-US" sz="1000" dirty="0">
                <a:solidFill>
                  <a:prstClr val="black"/>
                </a:solidFill>
                <a:cs typeface="Arial" panose="020B0604020202020204" pitchFamily="34" charset="0"/>
              </a:rPr>
              <a:t>La </a:t>
            </a:r>
            <a:r>
              <a:rPr lang="es-US" sz="1000" b="1" dirty="0">
                <a:solidFill>
                  <a:prstClr val="black"/>
                </a:solidFill>
                <a:cs typeface="Arial" panose="020B0604020202020204" pitchFamily="34" charset="0"/>
              </a:rPr>
              <a:t>hemodiálisis</a:t>
            </a:r>
            <a:r>
              <a:rPr lang="es-US" sz="1000" dirty="0">
                <a:solidFill>
                  <a:prstClr val="black"/>
                </a:solidFill>
                <a:cs typeface="Arial" panose="020B0604020202020204" pitchFamily="34" charset="0"/>
              </a:rPr>
              <a:t> utiliza un filtro especial (llamado dializador) para limpiar la sangre. El filtro se conecta a una máquina. Durante el tratamiento, la sangre fluye a través de tubos hasta el dializador para eliminar los desechos y los líquidos sobrantes. A continuación, la sangre recién limpiada fluye a través de otro conjunto de tubos de vuelta al cuerpo.</a:t>
            </a:r>
          </a:p>
          <a:p>
            <a:pPr marL="174625" lvl="1" defTabSz="966508">
              <a:spcBef>
                <a:spcPts val="440"/>
              </a:spcBef>
              <a:spcAft>
                <a:spcPts val="400"/>
              </a:spcAft>
              <a:defRPr/>
            </a:pPr>
            <a:r>
              <a:rPr lang="es-US" sz="1000" dirty="0">
                <a:solidFill>
                  <a:prstClr val="black"/>
                </a:solidFill>
                <a:cs typeface="Arial" panose="020B0604020202020204" pitchFamily="34" charset="0"/>
              </a:rPr>
              <a:t>Las redes de ESRD trabajan actualmente con Medicare para disminuir el uso de catéteres para diálisis y aumentar el uso de fístulas arteriovenosas (FAV) e injertos a través de una iniciativa llamada "Fistula First". Aprenda más sobre esta iniciativa en la Lección 5.</a:t>
            </a:r>
          </a:p>
          <a:p>
            <a:pPr marL="182898" lvl="1" indent="-182898" defTabSz="966508">
              <a:spcBef>
                <a:spcPts val="440"/>
              </a:spcBef>
              <a:spcAft>
                <a:spcPts val="400"/>
              </a:spcAft>
              <a:buFont typeface="+mj-lt"/>
              <a:buAutoNum type="arabicPeriod"/>
              <a:defRPr/>
            </a:pPr>
            <a:r>
              <a:rPr lang="es-US" sz="1000" b="1" dirty="0">
                <a:solidFill>
                  <a:prstClr val="black"/>
                </a:solidFill>
                <a:cs typeface="Arial" panose="020B0604020202020204" pitchFamily="34" charset="0"/>
              </a:rPr>
              <a:t>La diálisis peritoneal</a:t>
            </a:r>
            <a:r>
              <a:rPr lang="es-US" sz="1000" dirty="0">
                <a:solidFill>
                  <a:prstClr val="black"/>
                </a:solidFill>
                <a:cs typeface="Arial" panose="020B0604020202020204" pitchFamily="34" charset="0"/>
              </a:rPr>
              <a:t> utiliza una solución especial (llamada dialisato) que fluye a través de un tubo hasta el abdomen. Al cabo de unas horas, el dializado extrae los desechos de la sangre y se drena del abdomen. A continuación, se llena su abdomen con dialisato fresco y comienza de nuevo el proceso de limpieza. </a:t>
            </a:r>
          </a:p>
          <a:p>
            <a:pPr marL="0" lvl="1" defTabSz="966508">
              <a:spcBef>
                <a:spcPts val="440"/>
              </a:spcBef>
              <a:spcAft>
                <a:spcPts val="400"/>
              </a:spcAft>
              <a:defRPr/>
            </a:pPr>
            <a:r>
              <a:rPr lang="es-US" sz="1000" b="1" dirty="0">
                <a:solidFill>
                  <a:prstClr val="black"/>
                </a:solidFill>
                <a:cs typeface="Arial" panose="020B0604020202020204" pitchFamily="34" charset="0"/>
              </a:rPr>
              <a:t>Algunos de los medicamentos para diálisis más comunes cubiertos por Medicare Parte B bajo el Sistema de Pago Prospectivo (PPS) de ESRD son: </a:t>
            </a:r>
          </a:p>
          <a:p>
            <a:pPr marL="183636" lvl="1" indent="-183636" defTabSz="966508">
              <a:spcBef>
                <a:spcPts val="440"/>
              </a:spcBef>
              <a:spcAft>
                <a:spcPts val="400"/>
              </a:spcAft>
              <a:buFont typeface="Wingdings" panose="05000000000000000000" pitchFamily="2" charset="2"/>
              <a:buChar char="§"/>
              <a:defRPr/>
            </a:pPr>
            <a:r>
              <a:rPr lang="es-US" sz="1000" dirty="0">
                <a:solidFill>
                  <a:prstClr val="black"/>
                </a:solidFill>
                <a:cs typeface="Arial" panose="020B0604020202020204" pitchFamily="34" charset="0"/>
              </a:rPr>
              <a:t>Heparina, que retrasa el coagulamiento</a:t>
            </a:r>
          </a:p>
          <a:p>
            <a:pPr marL="183636" lvl="1" indent="-183636" defTabSz="966508">
              <a:spcBef>
                <a:spcPts val="440"/>
              </a:spcBef>
              <a:spcAft>
                <a:spcPts val="400"/>
              </a:spcAft>
              <a:buFont typeface="Wingdings" panose="05000000000000000000" pitchFamily="2" charset="2"/>
              <a:buChar char="§"/>
              <a:defRPr/>
            </a:pPr>
            <a:r>
              <a:rPr lang="es-US" sz="1000" dirty="0">
                <a:solidFill>
                  <a:prstClr val="black"/>
                </a:solidFill>
                <a:cs typeface="Arial" panose="020B0604020202020204" pitchFamily="34" charset="0"/>
              </a:rPr>
              <a:t>Protamina para revertir la Heparina (medicamento para ayudar a la coagulación cuando sea médicamente necesario)</a:t>
            </a:r>
          </a:p>
          <a:p>
            <a:pPr marL="183636" lvl="1" indent="-183636" defTabSz="966508">
              <a:spcBef>
                <a:spcPts val="440"/>
              </a:spcBef>
              <a:spcAft>
                <a:spcPts val="400"/>
              </a:spcAft>
              <a:buFont typeface="Wingdings" panose="05000000000000000000" pitchFamily="2" charset="2"/>
              <a:buChar char="§"/>
              <a:defRPr/>
            </a:pPr>
            <a:r>
              <a:rPr lang="es-US" sz="1000" dirty="0">
                <a:solidFill>
                  <a:prstClr val="black"/>
                </a:solidFill>
                <a:cs typeface="Arial" panose="020B0604020202020204" pitchFamily="34" charset="0"/>
              </a:rPr>
              <a:t>Anestésicos tópicos</a:t>
            </a:r>
          </a:p>
          <a:p>
            <a:pPr marL="183636" lvl="1" indent="-183636" defTabSz="966508">
              <a:spcBef>
                <a:spcPts val="440"/>
              </a:spcBef>
              <a:spcAft>
                <a:spcPts val="400"/>
              </a:spcAft>
              <a:buFont typeface="Wingdings" panose="05000000000000000000" pitchFamily="2" charset="2"/>
              <a:buChar char="§"/>
              <a:defRPr/>
            </a:pPr>
            <a:r>
              <a:rPr lang="es-US" sz="1000" dirty="0">
                <a:solidFill>
                  <a:prstClr val="black"/>
                </a:solidFill>
                <a:cs typeface="Arial" panose="020B0604020202020204" pitchFamily="34" charset="0"/>
              </a:rPr>
              <a:t>Agentes estimulantes de la eritropoyetina (ESA) para el tratamiento de la anemia relacionada con su enfermedad renal</a:t>
            </a:r>
          </a:p>
          <a:p>
            <a:pPr marL="0" lvl="1" defTabSz="966508">
              <a:spcBef>
                <a:spcPts val="440"/>
              </a:spcBef>
              <a:spcAft>
                <a:spcPts val="400"/>
              </a:spcAft>
              <a:defRPr/>
            </a:pPr>
            <a:r>
              <a:rPr lang="es-US" sz="1000" b="1" dirty="0">
                <a:solidFill>
                  <a:prstClr val="black"/>
                </a:solidFill>
                <a:cs typeface="Arial" panose="020B0604020202020204" pitchFamily="34" charset="0"/>
              </a:rPr>
              <a:t>NOTA:</a:t>
            </a:r>
            <a:r>
              <a:rPr lang="es-US" sz="1000" dirty="0">
                <a:solidFill>
                  <a:prstClr val="black"/>
                </a:solidFill>
                <a:cs typeface="Arial" panose="020B0604020202020204" pitchFamily="34" charset="0"/>
              </a:rPr>
              <a:t> Los centros de ESRD cobran el PPS de ESRD por prestar servicios de diálisis renal a los beneficiarios de Medicare. El pago de todos los medicamentos inyectables y productos biológicos relacionados con la ESRD, y los equivalentes orales de dichos medicamentos inyectables y productos biológicos están incluidos en el PPS de ESRD. El paciente paga un copago del 20% del pago del PPS de ESRD.</a:t>
            </a:r>
          </a:p>
          <a:p>
            <a:pPr marL="0" lvl="1" defTabSz="966508">
              <a:spcBef>
                <a:spcPts val="440"/>
              </a:spcBef>
              <a:spcAft>
                <a:spcPts val="400"/>
              </a:spcAft>
              <a:defRPr/>
            </a:pPr>
            <a:r>
              <a:rPr lang="es-US" sz="1000" b="1" dirty="0">
                <a:solidFill>
                  <a:prstClr val="black"/>
                </a:solidFill>
                <a:cs typeface="Arial" panose="020B0604020202020204" pitchFamily="34" charset="0"/>
              </a:rPr>
              <a:t>Recurso:</a:t>
            </a:r>
            <a:r>
              <a:rPr lang="es-US" sz="1000" dirty="0">
                <a:solidFill>
                  <a:prstClr val="black"/>
                </a:solidFill>
                <a:cs typeface="Arial" panose="020B0604020202020204" pitchFamily="34" charset="0"/>
              </a:rPr>
              <a:t> Gráficos cortesía del Instituto Nacional de Diabetes y Enfermedades Digestivas y Renales, de los Institutos Nacionales de Salud de EE.UU. (NIH).</a:t>
            </a:r>
          </a:p>
          <a:p>
            <a:pPr marL="0" lvl="1" defTabSz="966508">
              <a:spcBef>
                <a:spcPts val="440"/>
              </a:spcBef>
              <a:spcAft>
                <a:spcPts val="400"/>
              </a:spcAft>
              <a:defRPr/>
            </a:pPr>
            <a:r>
              <a:rPr lang="es-US" sz="1000" b="1" dirty="0">
                <a:solidFill>
                  <a:prstClr val="black"/>
                </a:solidFill>
                <a:cs typeface="Arial" panose="020B0604020202020204" pitchFamily="34" charset="0"/>
              </a:rPr>
              <a:t>Fuente para imágenes:</a:t>
            </a:r>
          </a:p>
          <a:p>
            <a:pPr marL="0" lvl="1" defTabSz="966508">
              <a:spcBef>
                <a:spcPts val="219"/>
              </a:spcBef>
              <a:spcAft>
                <a:spcPts val="400"/>
              </a:spcAft>
              <a:defRPr/>
            </a:pPr>
            <a:r>
              <a:rPr lang="es-US" sz="1000" b="1" dirty="0">
                <a:cs typeface="Arial" panose="020B0604020202020204" pitchFamily="34" charset="0"/>
              </a:rPr>
              <a:t>Hemodiálisis: </a:t>
            </a:r>
            <a:r>
              <a:rPr lang="es-US" sz="1000" dirty="0">
                <a:cs typeface="Arial" panose="020B0604020202020204" pitchFamily="34" charset="0"/>
                <a:hlinkClick r:id="rId3"/>
              </a:rPr>
              <a:t>niddk.nih.gov/health-information/kidney-disease/kidney-failure/hemodialysis</a:t>
            </a:r>
            <a:r>
              <a:rPr lang="es-US" sz="1000" dirty="0">
                <a:cs typeface="Arial" panose="020B0604020202020204" pitchFamily="34" charset="0"/>
              </a:rPr>
              <a:t> </a:t>
            </a:r>
          </a:p>
          <a:p>
            <a:pPr marL="0" lvl="1" defTabSz="966508">
              <a:spcBef>
                <a:spcPts val="219"/>
              </a:spcBef>
              <a:spcAft>
                <a:spcPts val="400"/>
              </a:spcAft>
              <a:defRPr/>
            </a:pPr>
            <a:r>
              <a:rPr lang="es-US" sz="1000" b="1" dirty="0">
                <a:cs typeface="Arial" panose="020B0604020202020204" pitchFamily="34" charset="0"/>
              </a:rPr>
              <a:t>Diálisis peritoneal: </a:t>
            </a:r>
            <a:r>
              <a:rPr lang="es-US" sz="1000" dirty="0">
                <a:cs typeface="Arial" panose="020B0604020202020204" pitchFamily="34" charset="0"/>
                <a:hlinkClick r:id="rId4"/>
              </a:rPr>
              <a:t>niddk.NIH.gov/health-information/kidney-disease/kidney-failure/peritoneal-dialysis</a:t>
            </a:r>
            <a:r>
              <a:rPr lang="es-US" sz="1000" dirty="0">
                <a:cs typeface="Arial" panose="020B0604020202020204" pitchFamily="34" charset="0"/>
              </a:rPr>
              <a:t> </a:t>
            </a:r>
          </a:p>
        </p:txBody>
      </p:sp>
    </p:spTree>
    <p:extLst>
      <p:ext uri="{BB962C8B-B14F-4D97-AF65-F5344CB8AC3E}">
        <p14:creationId xmlns:p14="http://schemas.microsoft.com/office/powerpoint/2010/main" val="339603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59489" y="3757508"/>
            <a:ext cx="6985590" cy="5502379"/>
          </a:xfrm>
        </p:spPr>
        <p:txBody>
          <a:bodyPr/>
          <a:lstStyle/>
          <a:p>
            <a:pPr indent="-118595" defTabSz="966508">
              <a:spcBef>
                <a:spcPts val="634"/>
              </a:spcBef>
              <a:spcAft>
                <a:spcPts val="600"/>
              </a:spcAft>
              <a:defRPr/>
            </a:pPr>
            <a:r>
              <a:rPr lang="es-US" sz="1000" b="1" dirty="0">
                <a:cs typeface="Arial" panose="020B0604020202020204" pitchFamily="34" charset="0"/>
              </a:rPr>
              <a:t>Notas del presentador</a:t>
            </a:r>
          </a:p>
          <a:p>
            <a:pPr indent="-118595" defTabSz="966508">
              <a:spcBef>
                <a:spcPts val="634"/>
              </a:spcBef>
              <a:spcAft>
                <a:spcPts val="600"/>
              </a:spcAft>
              <a:defRPr/>
            </a:pPr>
            <a:r>
              <a:rPr lang="es-US" sz="1000" dirty="0">
                <a:solidFill>
                  <a:prstClr val="black"/>
                </a:solidFill>
                <a:cs typeface="Arial" panose="020B0604020202020204" pitchFamily="34" charset="0"/>
              </a:rPr>
              <a:t>Si tiene Medicare por padecer ESRD, sus tratamientos y servicios cubiertos están amparados por la Parte A de Medicare (Seguro Hospitalario) o la Parte B de Medicare (Seguro Médico), y pueden incluir lo siguiente:</a:t>
            </a:r>
          </a:p>
          <a:p>
            <a:pPr marL="183636" indent="-183636" defTabSz="966508">
              <a:spcBef>
                <a:spcPts val="634"/>
              </a:spcBef>
              <a:spcAft>
                <a:spcPts val="600"/>
              </a:spcAft>
              <a:buFont typeface="Wingdings" pitchFamily="2" charset="2"/>
              <a:buChar char="§"/>
              <a:defRPr/>
            </a:pPr>
            <a:r>
              <a:rPr lang="es-US" sz="1000" dirty="0">
                <a:solidFill>
                  <a:prstClr val="black"/>
                </a:solidFill>
                <a:cs typeface="Arial" panose="020B0604020202020204" pitchFamily="34" charset="0"/>
              </a:rPr>
              <a:t>Parte A—Tratamientos de diálisis hospitalarios (si está ingresado en un hospital para recibir cuidados especiales)</a:t>
            </a:r>
          </a:p>
          <a:p>
            <a:pPr marL="183636" indent="-183636" defTabSz="966508">
              <a:spcBef>
                <a:spcPts val="634"/>
              </a:spcBef>
              <a:spcAft>
                <a:spcPts val="600"/>
              </a:spcAft>
              <a:buFont typeface="Wingdings" pitchFamily="2" charset="2"/>
              <a:buChar char="§"/>
              <a:defRPr/>
            </a:pPr>
            <a:r>
              <a:rPr lang="es-US" sz="1000" dirty="0">
                <a:solidFill>
                  <a:prstClr val="black"/>
                </a:solidFill>
                <a:cs typeface="Arial" panose="020B0604020202020204" pitchFamily="34" charset="0"/>
              </a:rPr>
              <a:t>Parte B</a:t>
            </a:r>
          </a:p>
          <a:p>
            <a:pPr marL="287338" lvl="1" indent="-114300" defTabSz="966508">
              <a:spcAft>
                <a:spcPts val="600"/>
              </a:spcAft>
              <a:buFont typeface="Arial" pitchFamily="34" charset="0"/>
              <a:buChar char="•"/>
              <a:tabLst>
                <a:tab pos="287338" algn="l"/>
              </a:tabLst>
              <a:defRPr/>
            </a:pPr>
            <a:r>
              <a:rPr lang="es-US" sz="1000" dirty="0">
                <a:solidFill>
                  <a:prstClr val="black"/>
                </a:solidFill>
                <a:cs typeface="Arial" panose="020B0604020202020204" pitchFamily="34" charset="0"/>
              </a:rPr>
              <a:t>Tratamientos ambulatorios de diálisis y servicios médicos (en un establecimiento que realice diálisis certificado por Medicare o en su domicilio</a:t>
            </a:r>
            <a:r>
              <a:rPr lang="es-US" sz="1000" b="1" dirty="0">
                <a:solidFill>
                  <a:prstClr val="black"/>
                </a:solidFill>
                <a:cs typeface="Arial" panose="020B0604020202020204" pitchFamily="34" charset="0"/>
              </a:rPr>
              <a:t>)</a:t>
            </a:r>
          </a:p>
          <a:p>
            <a:pPr marL="287338" lvl="1" indent="-114300" defTabSz="966508">
              <a:spcAft>
                <a:spcPts val="600"/>
              </a:spcAft>
              <a:buFont typeface="Arial" pitchFamily="34" charset="0"/>
              <a:buChar char="•"/>
              <a:tabLst>
                <a:tab pos="287338" algn="l"/>
              </a:tabLst>
              <a:defRPr/>
            </a:pPr>
            <a:r>
              <a:rPr lang="es-US" sz="1000" dirty="0">
                <a:solidFill>
                  <a:prstClr val="black"/>
                </a:solidFill>
                <a:cs typeface="Arial" panose="020B0604020202020204" pitchFamily="34" charset="0"/>
              </a:rPr>
              <a:t>La capacitación para la diálisis domiciliaria (incluye instrucciones para usted y para la persona que le ayude con sus tratamientos de diálisis domiciliaria).</a:t>
            </a:r>
          </a:p>
          <a:p>
            <a:pPr marL="287338" lvl="2" indent="-114300" defTabSz="966508">
              <a:spcAft>
                <a:spcPts val="6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Equipo y material de diálisis domiciliaria (como la máquina, el sistema de tratamiento del agua, el sillón reclinable básico, alcohol, toallitas, paños estériles, guantes de goma y tijeras).</a:t>
            </a:r>
          </a:p>
          <a:p>
            <a:pPr marL="287338" lvl="2" indent="-114300" defTabSz="966508">
              <a:spcAft>
                <a:spcPts val="6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Determinados servicios de apoyo domiciliario (pueden incluir visitas de trabajadores capacitados en el hospital o del establecimiento que realice diálisis, para supervisar su diálisis domiciliaria, para ayudar en caso de emergencia cuando sea necesario y para revisar su equipo de diálisis y el suministro de agua).</a:t>
            </a:r>
          </a:p>
          <a:p>
            <a:pPr marL="287338" lvl="1" indent="-114300" defTabSz="966508">
              <a:spcAft>
                <a:spcPts val="600"/>
              </a:spcAft>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Visitas mensuales para diálisis domiciliaria (de su médico o de determinadas personas que no son médicos, como asistentes médicos y enfermeros profesionales). Puede optar por recibir algunas de sus visitas mensuales a través de la telesalud).</a:t>
            </a:r>
          </a:p>
          <a:p>
            <a:pPr marL="287338" lvl="2" indent="-114300" defTabSz="966508">
              <a:spcAft>
                <a:spcPts val="6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La mayoría de los medicamentos para diálisis ambulatoria o domiciliaria (inyectables, IV, y orales)</a:t>
            </a:r>
          </a:p>
          <a:p>
            <a:pPr marL="287338" lvl="2" indent="-114300" defTabSz="966508">
              <a:spcAft>
                <a:spcPts val="6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Otros servicios y suministros que forman parte de la diálisis (como pruebas de laboratorio)</a:t>
            </a:r>
          </a:p>
          <a:p>
            <a:pPr marL="287338" lvl="2" indent="-114300" defTabSz="966508">
              <a:spcAft>
                <a:spcPts val="600"/>
              </a:spcAft>
              <a:buSzTx/>
              <a:buFont typeface="Arial" panose="020B0604020202020204" pitchFamily="34" charset="0"/>
              <a:buChar char="•"/>
              <a:tabLst>
                <a:tab pos="287338" algn="l"/>
              </a:tabLst>
              <a:defRPr/>
            </a:pPr>
            <a:r>
              <a:rPr lang="es-US" sz="1000" dirty="0">
                <a:solidFill>
                  <a:prstClr val="black"/>
                </a:solidFill>
                <a:cs typeface="Arial" panose="020B0604020202020204" pitchFamily="34" charset="0"/>
              </a:rPr>
              <a:t>Diálisis cuando viaje por los Estados Unidos de América (en un establecimiento certificado por Medicare donde realicen diálisis)</a:t>
            </a:r>
          </a:p>
          <a:p>
            <a:pPr marL="16164" lvl="1" defTabSz="966508">
              <a:spcAft>
                <a:spcPts val="600"/>
              </a:spcAft>
              <a:defRPr/>
            </a:pPr>
            <a:r>
              <a:rPr lang="es-US" sz="1000" dirty="0">
                <a:solidFill>
                  <a:prstClr val="black"/>
                </a:solidFill>
                <a:cs typeface="Arial" panose="020B0604020202020204" pitchFamily="34" charset="0"/>
              </a:rPr>
              <a:t>Medicare paga los servicios de diálisis a los beneficiarios de Medicare que padecen una Lesión Renal Aguda (AKI).</a:t>
            </a:r>
          </a:p>
          <a:p>
            <a:pPr marL="16164" lvl="1" defTabSz="966508">
              <a:spcAft>
                <a:spcPts val="600"/>
              </a:spcAft>
              <a:defRPr/>
            </a:pPr>
            <a:r>
              <a:rPr lang="es-US" sz="1000" dirty="0">
                <a:solidFill>
                  <a:prstClr val="black"/>
                </a:solidFill>
                <a:cs typeface="Arial" panose="020B0604020202020204" pitchFamily="34" charset="0"/>
              </a:rPr>
              <a:t>Visite </a:t>
            </a:r>
            <a:r>
              <a:rPr lang="es-US" sz="1000" dirty="0">
                <a:solidFill>
                  <a:prstClr val="black"/>
                </a:solidFill>
                <a:cs typeface="Arial" panose="020B0604020202020204" pitchFamily="34" charset="0"/>
                <a:hlinkClick r:id="rId3"/>
              </a:rPr>
              <a:t>Medicare.gov/care-compare</a:t>
            </a:r>
            <a:r>
              <a:rPr lang="es-US" sz="1000" dirty="0">
                <a:solidFill>
                  <a:prstClr val="black"/>
                </a:solidFill>
                <a:cs typeface="Arial" panose="020B0604020202020204" pitchFamily="34" charset="0"/>
              </a:rPr>
              <a:t> para encontrar en su área, un establecimiento donde realicen diálisis certificado por Medicare.</a:t>
            </a:r>
          </a:p>
        </p:txBody>
      </p:sp>
    </p:spTree>
    <p:extLst>
      <p:ext uri="{BB962C8B-B14F-4D97-AF65-F5344CB8AC3E}">
        <p14:creationId xmlns:p14="http://schemas.microsoft.com/office/powerpoint/2010/main" val="284424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a:spcAft>
                <a:spcPts val="600"/>
              </a:spcAft>
              <a:defRPr/>
            </a:pPr>
            <a:r>
              <a:rPr lang="es-US" dirty="0">
                <a:solidFill>
                  <a:prstClr val="black"/>
                </a:solidFill>
                <a:cs typeface="Arial" panose="020B0604020202020204" pitchFamily="34" charset="0"/>
              </a:rPr>
              <a:t>Al finalizar esta sesión, usted podrá:</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Describir la Enfermedad Renal en Etapa Terminal (ESRD)</a:t>
            </a:r>
          </a:p>
          <a:p>
            <a:pPr marL="183636"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Explicar las normas de elegibilidad e inscripción a Medicare para las personas con ESRD</a:t>
            </a:r>
          </a:p>
          <a:p>
            <a:pPr marL="183636" indent="-183636">
              <a:spcAft>
                <a:spcPts val="600"/>
              </a:spcAft>
              <a:buFont typeface="Wingdings" panose="05000000000000000000" pitchFamily="2" charset="2"/>
              <a:buChar char="§"/>
              <a:defRPr/>
            </a:pPr>
            <a:r>
              <a:rPr lang="es-US" dirty="0">
                <a:solidFill>
                  <a:prstClr val="black"/>
                </a:solidFill>
                <a:cs typeface="Arial" panose="020B0604020202020204" pitchFamily="34" charset="0"/>
              </a:rPr>
              <a:t>Identificar los servicios cubiertos por Medicare para las personas con ESRD</a:t>
            </a:r>
          </a:p>
          <a:p>
            <a:pPr marL="183636" indent="-183636">
              <a:spcAft>
                <a:spcPts val="600"/>
              </a:spcAft>
              <a:buChar char="§"/>
            </a:pPr>
            <a:r>
              <a:rPr lang="es-US" dirty="0"/>
              <a:t>Explicar las opciones de cobertura de Medicare para las personas con ESRD</a:t>
            </a:r>
          </a:p>
          <a:p>
            <a:pPr marL="183636" indent="-183636">
              <a:spcAft>
                <a:spcPts val="600"/>
              </a:spcAft>
              <a:buChar char="§"/>
            </a:pPr>
            <a:r>
              <a:rPr lang="es-US" dirty="0"/>
              <a:t>Encontrar información adicional de Medicare y recursos para la personas con enfermedad renal y con ESRD</a:t>
            </a:r>
          </a:p>
          <a:p>
            <a:pPr marL="124170" indent="-124170">
              <a:spcBef>
                <a:spcPts val="648"/>
              </a:spcBef>
              <a:buChar char="§"/>
            </a:pPr>
            <a:endParaRPr lang="en-US" dirty="0">
              <a:cs typeface="Arial" panose="020B0604020202020204" pitchFamily="34" charset="0"/>
            </a:endParaRP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1983"/>
          </a:xfrm>
        </p:spPr>
        <p:txBody>
          <a:bodyPr/>
          <a:lstStyle/>
          <a:p>
            <a:pPr marL="0" lvl="1" defTabSz="966508">
              <a:spcBef>
                <a:spcPts val="634"/>
              </a:spcBef>
              <a:defRPr/>
            </a:pPr>
            <a:r>
              <a:rPr lang="es-US" b="1" i="0" u="none" strike="noStrike" dirty="0">
                <a:solidFill>
                  <a:srgbClr val="000000"/>
                </a:solidFill>
                <a:cs typeface="Arial" panose="020B0604020202020204" pitchFamily="34" charset="0"/>
              </a:rPr>
              <a:t>Esta diapositiva tiene animación.</a:t>
            </a:r>
          </a:p>
          <a:p>
            <a:pPr marL="0" lvl="1" defTabSz="966508">
              <a:spcBef>
                <a:spcPts val="634"/>
              </a:spcBef>
              <a:defRPr/>
            </a:pPr>
            <a:r>
              <a:rPr lang="es-US" b="1" i="0" dirty="0">
                <a:cs typeface="Arial" panose="020B0604020202020204" pitchFamily="34" charset="0"/>
              </a:rPr>
              <a:t>Notas del presentador</a:t>
            </a:r>
          </a:p>
          <a:p>
            <a:pPr marL="181221" lvl="1" indent="-181221" defTabSz="966508">
              <a:buFont typeface="Wingdings" panose="05000000000000000000" pitchFamily="2" charset="2"/>
              <a:buChar char="§"/>
              <a:defRPr/>
            </a:pPr>
            <a:r>
              <a:rPr lang="es-US" dirty="0">
                <a:solidFill>
                  <a:prstClr val="black"/>
                </a:solidFill>
                <a:cs typeface="Arial" panose="020B0604020202020204" pitchFamily="34" charset="0"/>
              </a:rPr>
              <a:t>La Parte B cubre la capacitación para la diálisis domiciliaria, pero sólo por parte de un establecimiento certificado para la capacitación en diálisis. Puede optar por la capacitación si cree que se beneficiaría de los tratamientos de diálisis domiciliaria y su médico lo aprueba. Las sesiones tienen lugar al mismo tiempo que recibe el tratamiento de diálisis y están limitadas a un número de sesiones. Visite </a:t>
            </a:r>
            <a:r>
              <a:rPr lang="es-US" dirty="0">
                <a:solidFill>
                  <a:prstClr val="black"/>
                </a:solidFill>
                <a:cs typeface="Arial" panose="020B0604020202020204" pitchFamily="34" charset="0"/>
                <a:hlinkClick r:id="rId3"/>
              </a:rPr>
              <a:t>Medicare.gov/care-compare</a:t>
            </a:r>
            <a:r>
              <a:rPr lang="es-US" dirty="0">
                <a:solidFill>
                  <a:prstClr val="black"/>
                </a:solidFill>
                <a:cs typeface="Arial" panose="020B0604020202020204" pitchFamily="34" charset="0"/>
              </a:rPr>
              <a:t> para localizar establecimientos certificados para capacitación en diálisis. </a:t>
            </a:r>
          </a:p>
          <a:p>
            <a:pPr marL="181221" lvl="1" indent="-181221" defTabSz="966508">
              <a:buFont typeface="Wingdings" panose="05000000000000000000" pitchFamily="2" charset="2"/>
              <a:buChar char="§"/>
              <a:defRPr/>
            </a:pPr>
            <a:r>
              <a:rPr lang="es-US" dirty="0">
                <a:solidFill>
                  <a:prstClr val="black"/>
                </a:solidFill>
                <a:cs typeface="Arial" panose="020B0604020202020204" pitchFamily="34" charset="0"/>
              </a:rPr>
              <a:t>Su centro de diálisis es responsable de proporcionarle los artículos y servicios relacionados con la diálisis domiciliaria, incluidos los equipos y suministros que sean médicamente necesarios y razonables. </a:t>
            </a:r>
          </a:p>
          <a:p>
            <a:pPr marL="181221" indent="-181221">
              <a:spcBef>
                <a:spcPts val="634"/>
              </a:spcBef>
              <a:buFont typeface="Wingdings" panose="05000000000000000000" pitchFamily="2" charset="2"/>
              <a:buChar char="§"/>
            </a:pPr>
            <a:r>
              <a:rPr lang="es-US" dirty="0"/>
              <a:t>Su establecimiento donde realicen diálisis debe suministrar estos elementos y servicios, ya sea directamente o a través de otro proveedor. </a:t>
            </a:r>
          </a:p>
          <a:p>
            <a:pPr marL="181221" indent="-181221">
              <a:spcBef>
                <a:spcPts val="634"/>
              </a:spcBef>
              <a:buFont typeface="Wingdings" panose="05000000000000000000" pitchFamily="2" charset="2"/>
              <a:buChar char="§"/>
            </a:pPr>
            <a:r>
              <a:rPr lang="es-US" dirty="0"/>
              <a:t>Medicare efectúa un pago único por tratamiento de diálisis al establecimiento donde realicen diálisis por todos los servicios relacionados, incluidos el equipo y suministros. Los establecimientos donde realicen diálisis pagan a terceros con cargo a este importe único.</a:t>
            </a:r>
          </a:p>
          <a:p>
            <a:pPr marL="0" lvl="1" defTabSz="966508">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Medicare no cubrirá la cirugía ni otros servicios necesarios para prepararse para la diálisis (como la cirugía para el acceso sanguíneo (fístula)) antes de que comience la cobertura de Medicare. Sin embargo, si completa la capacitación para la diálisis domiciliaria, su cobertura de Medicare comenzará el mes en que comience la diálisis regular, y estos servicios podrían estar cubiertos. Si ya es beneficiario de Medicare por edad o discapacidad, Medicare cubrirá la colocación de la fístula u otros servicios preparatorios ordenados por un médico antes de que comience la diálisis.</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81509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18107" y="3757507"/>
            <a:ext cx="5965574" cy="5144347"/>
          </a:xfrm>
        </p:spPr>
        <p:txBody>
          <a:bodyPr/>
          <a:lstStyle/>
          <a:p>
            <a:pPr defTabSz="966508">
              <a:spcBef>
                <a:spcPts val="634"/>
              </a:spcBef>
              <a:defRPr/>
            </a:pPr>
            <a:r>
              <a:rPr lang="es-US" b="1" dirty="0"/>
              <a:t>Notas del presentador</a:t>
            </a:r>
          </a:p>
          <a:p>
            <a:pPr marL="181221" indent="-181221">
              <a:spcBef>
                <a:spcPts val="634"/>
              </a:spcBef>
              <a:buFont typeface="Wingdings" panose="05000000000000000000" pitchFamily="2" charset="2"/>
              <a:buChar char="§"/>
            </a:pPr>
            <a:r>
              <a:rPr lang="es-US" b="1" dirty="0"/>
              <a:t>Medicare Origina</a:t>
            </a:r>
            <a:r>
              <a:rPr lang="es-US" dirty="0"/>
              <a:t>l sólo cubre los servicios de ambulancia de ida y vuelta entre su domicilio y el establecimiento donde realicen diálisis más cercano, si es que otras formas de transporte pudieran poner en riesgo su salud. </a:t>
            </a:r>
          </a:p>
          <a:p>
            <a:pPr marL="181221" indent="-181221">
              <a:spcBef>
                <a:spcPts val="634"/>
              </a:spcBef>
              <a:buFont typeface="Wingdings" panose="05000000000000000000" pitchFamily="2" charset="2"/>
              <a:buChar char="§"/>
            </a:pPr>
            <a:r>
              <a:rPr lang="es-US" b="1" dirty="0"/>
              <a:t>Si está inscrito en un plan Medicare Advantage</a:t>
            </a:r>
            <a:r>
              <a:rPr lang="es-US" dirty="0"/>
              <a:t>, es posible que el plan cubra algunos servicios de transporte que no sean de ambulancia a los establecimientos donde realicen diálisis y a visitas médicas. Lea los materiales de su plan o llame al plan para obtener más información. </a:t>
            </a:r>
          </a:p>
          <a:p>
            <a:pPr marL="181221" indent="-181221" defTabSz="966508">
              <a:spcBef>
                <a:spcPts val="634"/>
              </a:spcBef>
              <a:buFont typeface="Wingdings" panose="05000000000000000000" pitchFamily="2" charset="2"/>
              <a:buChar char="§"/>
              <a:defRPr/>
            </a:pPr>
            <a:r>
              <a:rPr lang="es-US" b="1" dirty="0"/>
              <a:t>Para servicios de ambulancia no urgentes, programados y repetitivos,</a:t>
            </a:r>
            <a:r>
              <a:rPr lang="es-US" dirty="0"/>
              <a:t> el proveedor de la ambulancia debe obtener una orden escrita de su médico antes de que usted reciba el servicio. La orden escrita del médico debe certificar que el transporte es médicamente requerido y estar fechada como máximo 60 días antes de que usted reciba el servicio. </a:t>
            </a:r>
          </a:p>
          <a:p>
            <a:pPr marL="181221" indent="-181221">
              <a:spcBef>
                <a:spcPts val="634"/>
              </a:spcBef>
              <a:buFont typeface="Wingdings" panose="05000000000000000000" pitchFamily="2" charset="2"/>
              <a:buChar char="§"/>
            </a:pPr>
            <a:r>
              <a:rPr lang="es-US" b="1" dirty="0">
                <a:cs typeface="Arial" panose="020B0604020202020204" pitchFamily="34" charset="0"/>
              </a:rPr>
              <a:t>Para más información sobre la cobertura de ambulancias,</a:t>
            </a:r>
            <a:r>
              <a:rPr lang="es-US" dirty="0"/>
              <a:t> visite </a:t>
            </a:r>
            <a:r>
              <a:rPr lang="es-US" dirty="0">
                <a:cs typeface="Arial" panose="020B0604020202020204" pitchFamily="34" charset="0"/>
                <a:hlinkClick r:id="rId3"/>
              </a:rPr>
              <a:t>Medicare.gov/coverage/ambulance-services</a:t>
            </a:r>
            <a:r>
              <a:rPr lang="es-US" dirty="0"/>
              <a:t>. </a:t>
            </a:r>
            <a:r>
              <a:rPr lang="es-US" dirty="0">
                <a:solidFill>
                  <a:srgbClr val="231F20"/>
                </a:solidFill>
                <a:cs typeface="Arial" panose="020B0604020202020204" pitchFamily="34" charset="0"/>
              </a:rPr>
              <a:t>También puede llamar al 1-800-MEDICARE (1-800-633-4227); TTY: 1-877-486-2048.</a:t>
            </a:r>
          </a:p>
          <a:p>
            <a:pPr marL="181221" indent="-181221">
              <a:spcBef>
                <a:spcPts val="634"/>
              </a:spcBef>
              <a:buFont typeface="Wingdings" panose="05000000000000000000" pitchFamily="2" charset="2"/>
              <a:buChar char="§"/>
            </a:pPr>
            <a:r>
              <a:rPr lang="es-US" b="1" dirty="0"/>
              <a:t>Si necesita ayuda de transporte que no sea en ambulancia</a:t>
            </a:r>
            <a:r>
              <a:rPr lang="es-US" dirty="0"/>
              <a:t>, hable con el/la trabajador social de su establecimiento donde realicen diálisis para saber la disponibilidad.</a:t>
            </a:r>
          </a:p>
          <a:p>
            <a:pPr defTabSz="966508">
              <a:spcBef>
                <a:spcPts val="634"/>
              </a:spcBef>
              <a:defRPr/>
            </a:pP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3331418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s-US" b="1" dirty="0"/>
              <a:t>Notas del presentador</a:t>
            </a:r>
          </a:p>
          <a:p>
            <a:pPr defTabSz="966508">
              <a:spcBef>
                <a:spcPts val="634"/>
              </a:spcBef>
              <a:defRPr/>
            </a:pPr>
            <a:r>
              <a:rPr lang="es-US" dirty="0"/>
              <a:t>Es importante conocer qué cosas no cubre Medicare.</a:t>
            </a:r>
            <a:r>
              <a:rPr lang="es-US" dirty="0">
                <a:solidFill>
                  <a:srgbClr val="231F20"/>
                </a:solidFill>
                <a:cs typeface="Arial" panose="020B0604020202020204" pitchFamily="34" charset="0"/>
              </a:rPr>
              <a:t> Lo siguiente</a:t>
            </a:r>
            <a:r>
              <a:rPr lang="es-US" b="1" dirty="0">
                <a:solidFill>
                  <a:srgbClr val="231F20"/>
                </a:solidFill>
                <a:cs typeface="Arial" panose="020B0604020202020204" pitchFamily="34" charset="0"/>
              </a:rPr>
              <a:t> no está</a:t>
            </a:r>
            <a:r>
              <a:rPr lang="es-US" dirty="0">
                <a:solidFill>
                  <a:srgbClr val="231F20"/>
                </a:solidFill>
                <a:cs typeface="Arial" panose="020B0604020202020204" pitchFamily="34" charset="0"/>
              </a:rPr>
              <a:t> cubierto por Medicare:</a:t>
            </a:r>
          </a:p>
          <a:p>
            <a:pPr marL="182898" lvl="2" indent="-182898" defTabSz="966508">
              <a:buSzTx/>
              <a:buFont typeface="Wingdings" panose="05000000000000000000" pitchFamily="2" charset="2"/>
              <a:buChar char="§"/>
              <a:defRPr/>
            </a:pPr>
            <a:r>
              <a:rPr lang="es-US" dirty="0">
                <a:solidFill>
                  <a:srgbClr val="231F20"/>
                </a:solidFill>
                <a:cs typeface="Arial" panose="020B0604020202020204" pitchFamily="34" charset="0"/>
              </a:rPr>
              <a:t>Asistentes de diálisis remunerados para ayudarle con la diálisis domiciliaria</a:t>
            </a:r>
          </a:p>
          <a:p>
            <a:pPr marL="182898" lvl="2" indent="-182898" defTabSz="966508">
              <a:buSzTx/>
              <a:buFont typeface="Wingdings" panose="05000000000000000000" pitchFamily="2" charset="2"/>
              <a:buChar char="§"/>
              <a:defRPr/>
            </a:pPr>
            <a:r>
              <a:rPr lang="es-US" dirty="0">
                <a:solidFill>
                  <a:srgbClr val="231F20"/>
                </a:solidFill>
                <a:cs typeface="Arial" panose="020B0604020202020204" pitchFamily="34" charset="0"/>
              </a:rPr>
              <a:t>Pérdida de sueldo para usted o la persona que pueda ayudarle en la capacitación para la diálisis domiciliaria.</a:t>
            </a:r>
          </a:p>
          <a:p>
            <a:pPr marL="182898" lvl="2" indent="-182898" defTabSz="966508">
              <a:buSzTx/>
              <a:buFont typeface="Wingdings" panose="05000000000000000000" pitchFamily="2" charset="2"/>
              <a:buChar char="§"/>
              <a:defRPr/>
            </a:pPr>
            <a:r>
              <a:rPr lang="es-US" dirty="0">
                <a:solidFill>
                  <a:srgbClr val="231F20"/>
                </a:solidFill>
                <a:cs typeface="Arial" panose="020B0604020202020204" pitchFamily="34" charset="0"/>
              </a:rPr>
              <a:t>Lugar donde permanecer durante el tratamiento</a:t>
            </a:r>
          </a:p>
          <a:p>
            <a:pPr marL="182898" lvl="2" indent="-182898" defTabSz="966508">
              <a:buSzTx/>
              <a:buFont typeface="Wingdings" panose="05000000000000000000" pitchFamily="2" charset="2"/>
              <a:buChar char="§"/>
              <a:defRPr/>
            </a:pPr>
            <a:r>
              <a:rPr lang="es-US" dirty="0">
                <a:solidFill>
                  <a:srgbClr val="231F20"/>
                </a:solidFill>
                <a:cs typeface="Arial" panose="020B0604020202020204" pitchFamily="34" charset="0"/>
              </a:rPr>
              <a:t>Sangre o concentrado de glóbulos rojos para diálisis domiciliaria a menos que forme parte del servicio </a:t>
            </a:r>
          </a:p>
          <a:p>
            <a:pPr>
              <a:spcBef>
                <a:spcPts val="634"/>
              </a:spcBef>
            </a:pPr>
            <a:r>
              <a:rPr lang="es-US" b="1" dirty="0">
                <a:cs typeface="Arial" panose="020B0604020202020204" pitchFamily="34" charset="0"/>
              </a:rPr>
              <a:t>Fuente</a:t>
            </a:r>
            <a:r>
              <a:rPr lang="es-US" dirty="0"/>
              <a:t>: </a:t>
            </a:r>
            <a:r>
              <a:rPr lang="es-US" dirty="0">
                <a:cs typeface="Arial" panose="020B0604020202020204" pitchFamily="34" charset="0"/>
                <a:hlinkClick r:id="rId3"/>
              </a:rPr>
              <a:t>Medicare.gov/coverage/dialysis-services-supplies</a:t>
            </a:r>
            <a:r>
              <a:rPr lang="es-US" dirty="0"/>
              <a:t> </a:t>
            </a:r>
          </a:p>
        </p:txBody>
      </p:sp>
    </p:spTree>
    <p:extLst>
      <p:ext uri="{BB962C8B-B14F-4D97-AF65-F5344CB8AC3E}">
        <p14:creationId xmlns:p14="http://schemas.microsoft.com/office/powerpoint/2010/main" val="18236253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s-US" b="1" dirty="0"/>
              <a:t>Notas del presentador</a:t>
            </a:r>
          </a:p>
          <a:p>
            <a:pPr>
              <a:spcBef>
                <a:spcPts val="600"/>
              </a:spcBef>
            </a:pPr>
            <a:r>
              <a:rPr lang="es-US" dirty="0"/>
              <a:t>Un trasplante de riñón es un tipo de intervención quirúrgica en la que se introduce el riñón sano de otra persona en el cuerpo de usted. El riñón donado hace el trabajo que sus riñones ya no hacen. Se deben analizar muestras de sangre y tejido del donante para comprobar su compatibilidad y evitar que el organismo rechace el nuevo riñón.</a:t>
            </a:r>
          </a:p>
          <a:p>
            <a:pPr>
              <a:spcBef>
                <a:spcPts val="600"/>
              </a:spcBef>
            </a:pPr>
            <a:r>
              <a:rPr lang="es-US" b="1" dirty="0"/>
              <a:t>NOTA: </a:t>
            </a:r>
            <a:r>
              <a:rPr lang="es-US" dirty="0"/>
              <a:t>Medicare cubrirá el trasplante de riñón sólo si se realiza en hospital certificado por Medicare para trasplantes de riñón.</a:t>
            </a:r>
          </a:p>
          <a:p>
            <a:pPr>
              <a:spcBef>
                <a:spcPts val="600"/>
              </a:spcBef>
            </a:pPr>
            <a:r>
              <a:rPr lang="es-US" b="1" dirty="0">
                <a:solidFill>
                  <a:prstClr val="black"/>
                </a:solidFill>
                <a:cs typeface="Arial" panose="020B0604020202020204" pitchFamily="34" charset="0"/>
              </a:rPr>
              <a:t>Fuente:</a:t>
            </a:r>
            <a:r>
              <a:rPr lang="es-US" dirty="0">
                <a:solidFill>
                  <a:prstClr val="black"/>
                </a:solidFill>
                <a:cs typeface="Arial" panose="020B0604020202020204" pitchFamily="34" charset="0"/>
              </a:rPr>
              <a:t> Los gráficos y el contenido son cortesía del Instituto Nacional de Diabetes y Enfermedades Digestivas y Renales, de los Institutos Nacionales de Salud de EE.UU. (NIH) (</a:t>
            </a:r>
            <a:r>
              <a:rPr lang="es-US" dirty="0">
                <a:solidFill>
                  <a:prstClr val="black"/>
                </a:solidFill>
                <a:cs typeface="Arial" panose="020B0604020202020204" pitchFamily="34" charset="0"/>
                <a:hlinkClick r:id="rId3"/>
              </a:rPr>
              <a:t>hniddk.nih.gov/health-information/kidney-disease/kidney-failure/kidney-transplant</a:t>
            </a:r>
            <a:r>
              <a:rPr lang="es-US" dirty="0">
                <a:solidFill>
                  <a:prstClr val="black"/>
                </a:solidFill>
                <a:cs typeface="Arial" panose="020B0604020202020204" pitchFamily="34" charset="0"/>
              </a:rPr>
              <a:t>). </a:t>
            </a:r>
          </a:p>
        </p:txBody>
      </p:sp>
    </p:spTree>
    <p:extLst>
      <p:ext uri="{BB962C8B-B14F-4D97-AF65-F5344CB8AC3E}">
        <p14:creationId xmlns:p14="http://schemas.microsoft.com/office/powerpoint/2010/main" val="180284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1" y="3757507"/>
            <a:ext cx="5852160" cy="5502380"/>
          </a:xfrm>
        </p:spPr>
        <p:txBody>
          <a:bodyPr/>
          <a:lstStyle/>
          <a:p>
            <a:pPr defTabSz="966508">
              <a:spcBef>
                <a:spcPts val="634"/>
              </a:spcBef>
              <a:spcAft>
                <a:spcPts val="600"/>
              </a:spcAft>
              <a:defRPr/>
            </a:pPr>
            <a:r>
              <a:rPr lang="es-US" b="1" dirty="0"/>
              <a:t>Notas del presentador</a:t>
            </a:r>
          </a:p>
          <a:p>
            <a:pPr defTabSz="966508">
              <a:spcBef>
                <a:spcPts val="634"/>
              </a:spcBef>
              <a:spcAft>
                <a:spcPts val="600"/>
              </a:spcAft>
              <a:defRPr/>
            </a:pPr>
            <a:r>
              <a:rPr lang="es-US" dirty="0">
                <a:solidFill>
                  <a:prstClr val="black"/>
                </a:solidFill>
                <a:cs typeface="Arial" panose="020B0604020202020204" pitchFamily="34" charset="0"/>
              </a:rPr>
              <a:t>Hay servicios cubiertos por Medicare para pacientes candidatos a trasplante. </a:t>
            </a:r>
            <a:r>
              <a:rPr lang="es-US" dirty="0">
                <a:solidFill>
                  <a:srgbClr val="231F20"/>
                </a:solidFill>
                <a:cs typeface="Arial" panose="020B0604020202020204" pitchFamily="34" charset="0"/>
              </a:rPr>
              <a:t>Aunque Medicare cubre las hospitalizaciones médicamente necesarias para pacientes con ESRD, quienes se someten a trasplante de riñón tienen cobertura especial siempre que el trasplante se realice en un hospital autorizado por Medicare para trasplantes de riñón.</a:t>
            </a:r>
          </a:p>
          <a:p>
            <a:pPr defTabSz="966508">
              <a:spcBef>
                <a:spcPts val="634"/>
              </a:spcBef>
              <a:spcAft>
                <a:spcPts val="600"/>
              </a:spcAft>
              <a:defRPr/>
            </a:pPr>
            <a:r>
              <a:rPr lang="es-US" dirty="0">
                <a:solidFill>
                  <a:prstClr val="black"/>
                </a:solidFill>
                <a:cs typeface="Arial" panose="020B0604020202020204" pitchFamily="34" charset="0"/>
              </a:rPr>
              <a:t>La Parte A cubre lo siguiente: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Servicios de hospitalización en hospital certificado por Medicare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Costo por registro renal</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Pruebas de laboratorio y de otro tipo necesarias para evaluar su estado de salud y de los posibles donantes de riñón (Medicare cubre estos servicios tanto si los realiza el hospital certificado por Medicare en el que recibirá el trasplante como si los realiza otro hospital que participe en Medicare).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El costo de encontrar el riñón apropiado para su cirugía de trasplante (si no hubiera donante)</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El costo total de la atención al donante de riñón (incluidos los cuidados antes, durante y después de la intervención quirúrgica).</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Todo tratamiento hospitalario adicional para el donante en caso de problemas surgidos de la intervención quirúrgica.</a:t>
            </a:r>
          </a:p>
          <a:p>
            <a:pPr marL="183636" lvl="1" indent="-183636" defTabSz="966508">
              <a:spcAft>
                <a:spcPts val="600"/>
              </a:spcAft>
              <a:buFont typeface="Wingdings" panose="05000000000000000000" pitchFamily="2" charset="2"/>
              <a:buChar char="§"/>
              <a:defRPr/>
            </a:pPr>
            <a:r>
              <a:rPr lang="es-US" dirty="0">
                <a:solidFill>
                  <a:prstClr val="black"/>
                </a:solidFill>
                <a:cs typeface="Arial" panose="020B0604020202020204" pitchFamily="34" charset="0"/>
              </a:rPr>
              <a:t>Sangre (glóbulos rojos enteros o en unidades, componentes sanguíneos y gastos de procesamiento y transfusión de la sangre para usted)</a:t>
            </a:r>
          </a:p>
          <a:p>
            <a:pPr>
              <a:spcBef>
                <a:spcPts val="634"/>
              </a:spcBef>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44341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defTabSz="966508">
              <a:spcAft>
                <a:spcPts val="600"/>
              </a:spcAft>
              <a:defRPr/>
            </a:pPr>
            <a:r>
              <a:rPr lang="es-US" dirty="0">
                <a:solidFill>
                  <a:prstClr val="black"/>
                </a:solidFill>
                <a:cs typeface="Arial" panose="020B0604020202020204" pitchFamily="34" charset="0"/>
              </a:rPr>
              <a:t>La cobertura para pacientes candidatos a trasplante de la Parte B, incluye:</a:t>
            </a:r>
          </a:p>
          <a:p>
            <a:pPr marL="183636" indent="-183636" defTabSz="966508">
              <a:spcAft>
                <a:spcPts val="600"/>
              </a:spcAft>
              <a:buFont typeface="Wingdings" pitchFamily="2" charset="2"/>
              <a:buChar char="§"/>
              <a:defRPr/>
            </a:pPr>
            <a:r>
              <a:rPr lang="es-US" dirty="0">
                <a:solidFill>
                  <a:prstClr val="black"/>
                </a:solidFill>
                <a:cs typeface="Arial" panose="020B0604020202020204" pitchFamily="34" charset="0"/>
              </a:rPr>
              <a:t>Servicios médicos para la cirugía de trasplante de riñón (incluida la atención antes, durante y después de la cirugía)</a:t>
            </a:r>
          </a:p>
          <a:p>
            <a:pPr marL="183636" indent="-183636" defTabSz="966508">
              <a:spcAft>
                <a:spcPts val="600"/>
              </a:spcAft>
              <a:buFont typeface="Wingdings" pitchFamily="2" charset="2"/>
              <a:buChar char="§"/>
              <a:defRPr/>
            </a:pPr>
            <a:r>
              <a:rPr lang="es-US" dirty="0">
                <a:solidFill>
                  <a:prstClr val="black"/>
                </a:solidFill>
                <a:cs typeface="Arial" panose="020B0604020202020204" pitchFamily="34" charset="0"/>
              </a:rPr>
              <a:t>Servicios del médico para el donante de riñón mientras se encuentre en el hospital</a:t>
            </a:r>
          </a:p>
          <a:p>
            <a:pPr marL="183636" indent="-183636" defTabSz="966508">
              <a:spcAft>
                <a:spcPts val="600"/>
              </a:spcAft>
              <a:buFont typeface="Wingdings" pitchFamily="2" charset="2"/>
              <a:buChar char="§"/>
              <a:defRPr/>
            </a:pPr>
            <a:r>
              <a:rPr lang="es-US" dirty="0">
                <a:solidFill>
                  <a:prstClr val="black"/>
                </a:solidFill>
                <a:cs typeface="Arial" panose="020B0604020202020204" pitchFamily="34" charset="0"/>
              </a:rPr>
              <a:t>Sangre (glóbulos rojos enteros o en unidades, componentes sanguíneos y gastos de procesamiento y transfusión de sangre para usted)</a:t>
            </a:r>
          </a:p>
          <a:p>
            <a:pPr marL="183636" indent="-183636" defTabSz="966508">
              <a:spcAft>
                <a:spcPts val="600"/>
              </a:spcAft>
              <a:buFont typeface="Wingdings" pitchFamily="2" charset="2"/>
              <a:buChar char="§"/>
              <a:defRPr/>
            </a:pPr>
            <a:r>
              <a:rPr lang="es-US" dirty="0">
                <a:solidFill>
                  <a:prstClr val="black"/>
                </a:solidFill>
                <a:cs typeface="Arial" panose="020B0604020202020204" pitchFamily="34" charset="0"/>
              </a:rPr>
              <a:t>Medicamentos para el trasplante durante tiempo limitado después de salir del hospital, tras un trasplante</a:t>
            </a:r>
          </a:p>
          <a:p>
            <a:pPr defTabSz="966508">
              <a:spcAft>
                <a:spcPts val="600"/>
              </a:spcAft>
              <a:defRPr/>
            </a:pPr>
            <a:r>
              <a:rPr lang="es-US" b="1" dirty="0">
                <a:solidFill>
                  <a:prstClr val="black"/>
                </a:solidFill>
                <a:cs typeface="Arial" panose="020B0604020202020204" pitchFamily="34" charset="0"/>
              </a:rPr>
              <a:t>NOTA:</a:t>
            </a:r>
            <a:r>
              <a:rPr lang="es-US" dirty="0">
                <a:solidFill>
                  <a:prstClr val="black"/>
                </a:solidFill>
                <a:cs typeface="Arial" panose="020B0604020202020204" pitchFamily="34" charset="0"/>
              </a:rPr>
              <a:t> Medicare cubrirá el costo total de la atención al donante de riñón. No tiene que pagar deducible, coaseguro ni otros gastos por la estancia de su donante en el hospital. Además, e, donante no tiene que pagar deducible, coaseguro ni ningún otro gasto por su estancia en el hospital.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77795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 y="3757507"/>
            <a:ext cx="7071360" cy="5596043"/>
          </a:xfrm>
        </p:spPr>
        <p:txBody>
          <a:bodyPr/>
          <a:lstStyle/>
          <a:p>
            <a:pPr>
              <a:spcBef>
                <a:spcPts val="600"/>
              </a:spcBef>
            </a:pPr>
            <a:r>
              <a:rPr lang="es-US" sz="1050" b="1" i="0" dirty="0">
                <a:solidFill>
                  <a:schemeClr val="tx1"/>
                </a:solidFill>
                <a:latin typeface="+mn-lt"/>
                <a:ea typeface="+mn-ea"/>
                <a:cs typeface="+mn-cs"/>
              </a:rPr>
              <a:t>Notas del presentador</a:t>
            </a:r>
          </a:p>
          <a:p>
            <a:pPr>
              <a:spcBef>
                <a:spcPts val="600"/>
              </a:spcBef>
            </a:pPr>
            <a:r>
              <a:rPr lang="es-US" sz="1050" b="0" i="0" dirty="0">
                <a:solidFill>
                  <a:schemeClr val="tx1"/>
                </a:solidFill>
                <a:latin typeface="+mn-lt"/>
                <a:ea typeface="+mn-ea"/>
                <a:cs typeface="+mn-cs"/>
              </a:rPr>
              <a:t>Un tratamiento conservador de la insuficiencia renal significa que el equipo de servicios médicos continúa su tratamiento sin diálisis ni trasplante renal. El objetivo es la calidad de vida y controlar los síntomas.</a:t>
            </a:r>
          </a:p>
          <a:p>
            <a:pPr>
              <a:spcBef>
                <a:spcPts val="600"/>
              </a:spcBef>
            </a:pPr>
            <a:r>
              <a:rPr lang="es-US" sz="1050" b="0" i="0" dirty="0">
                <a:solidFill>
                  <a:schemeClr val="tx1"/>
                </a:solidFill>
                <a:latin typeface="+mn-lt"/>
                <a:ea typeface="+mn-ea"/>
                <a:cs typeface="+mn-cs"/>
              </a:rPr>
              <a:t>Usted tiene derecho a decidir cómo atender su falla renal. Puede optar por un tratamiento conservador en lugar de la diálisis o el trasplante.</a:t>
            </a:r>
          </a:p>
          <a:p>
            <a:pPr>
              <a:spcBef>
                <a:spcPts val="600"/>
              </a:spcBef>
            </a:pPr>
            <a:r>
              <a:rPr lang="es-US" sz="1050" b="0" i="0" dirty="0">
                <a:solidFill>
                  <a:schemeClr val="tx1"/>
                </a:solidFill>
                <a:latin typeface="+mn-lt"/>
                <a:ea typeface="+mn-ea"/>
                <a:cs typeface="+mn-cs"/>
              </a:rPr>
              <a:t>Su equipo de servicios médicos le ayudará a crear un plan para satisfacer sus necesidades. Su equipo de servicios médicos puede incluir un nefrólogo, un médico de atención primaria, una enfermera, un dietista, un trabajador social y un farmacéutico.</a:t>
            </a:r>
          </a:p>
          <a:p>
            <a:pPr>
              <a:spcBef>
                <a:spcPts val="600"/>
              </a:spcBef>
            </a:pPr>
            <a:r>
              <a:rPr lang="es-US" sz="1050" b="0" i="0" dirty="0">
                <a:solidFill>
                  <a:schemeClr val="tx1"/>
                </a:solidFill>
                <a:latin typeface="+mn-lt"/>
                <a:ea typeface="+mn-ea"/>
                <a:cs typeface="+mn-cs"/>
              </a:rPr>
              <a:t>El tratamiento incluye:</a:t>
            </a:r>
          </a:p>
          <a:p>
            <a:pPr marL="114300" indent="-114300">
              <a:spcBef>
                <a:spcPts val="600"/>
              </a:spcBef>
              <a:buFont typeface="Wingdings" panose="05000000000000000000" pitchFamily="2" charset="2"/>
              <a:buChar char="§"/>
            </a:pPr>
            <a:r>
              <a:rPr lang="es-US" sz="1050" b="0" i="0" dirty="0">
                <a:solidFill>
                  <a:schemeClr val="tx1"/>
                </a:solidFill>
                <a:latin typeface="+mn-lt"/>
                <a:ea typeface="+mn-ea"/>
                <a:cs typeface="+mn-cs"/>
              </a:rPr>
              <a:t>Preservar la función renal el mayor tiempo posible</a:t>
            </a:r>
          </a:p>
          <a:p>
            <a:pPr marL="114300" indent="-114300">
              <a:spcBef>
                <a:spcPts val="600"/>
              </a:spcBef>
              <a:buFont typeface="Wingdings" panose="05000000000000000000" pitchFamily="2" charset="2"/>
              <a:buChar char="§"/>
            </a:pPr>
            <a:r>
              <a:rPr lang="es-US" sz="1050" b="0" i="0" dirty="0">
                <a:solidFill>
                  <a:schemeClr val="tx1"/>
                </a:solidFill>
                <a:latin typeface="+mn-lt"/>
                <a:ea typeface="+mn-ea"/>
                <a:cs typeface="+mn-cs"/>
              </a:rPr>
              <a:t>Controlar los síntomas, como náuseas y falta de apetito</a:t>
            </a:r>
          </a:p>
          <a:p>
            <a:pPr marL="114300" indent="-114300">
              <a:spcBef>
                <a:spcPts val="600"/>
              </a:spcBef>
              <a:buFont typeface="Wingdings" panose="05000000000000000000" pitchFamily="2" charset="2"/>
              <a:buChar char="§"/>
            </a:pPr>
            <a:r>
              <a:rPr lang="es-US" sz="1050" b="0" i="0" dirty="0">
                <a:solidFill>
                  <a:schemeClr val="tx1"/>
                </a:solidFill>
                <a:latin typeface="+mn-lt"/>
                <a:ea typeface="+mn-ea"/>
                <a:cs typeface="+mn-cs"/>
              </a:rPr>
              <a:t>Controlar otros problemas de salud causados por la insuficiencia renal, como la anemia.</a:t>
            </a:r>
          </a:p>
          <a:p>
            <a:pPr marL="114300" indent="-114300">
              <a:spcBef>
                <a:spcPts val="600"/>
              </a:spcBef>
              <a:buFont typeface="Wingdings" panose="05000000000000000000" pitchFamily="2" charset="2"/>
              <a:buChar char="§"/>
            </a:pPr>
            <a:r>
              <a:rPr lang="es-US" sz="1050" b="0" i="0" dirty="0">
                <a:solidFill>
                  <a:schemeClr val="tx1"/>
                </a:solidFill>
                <a:latin typeface="+mn-lt"/>
                <a:ea typeface="+mn-ea"/>
                <a:cs typeface="+mn-cs"/>
              </a:rPr>
              <a:t>Mantener tanto como sea posible, una calidad de vida.</a:t>
            </a:r>
          </a:p>
          <a:p>
            <a:pPr marL="114300" indent="-114300">
              <a:spcBef>
                <a:spcPts val="600"/>
              </a:spcBef>
              <a:buFont typeface="Wingdings" panose="05000000000000000000" pitchFamily="2" charset="2"/>
              <a:buChar char="§"/>
            </a:pPr>
            <a:r>
              <a:rPr lang="es-US" sz="1050" b="0" i="0" dirty="0">
                <a:solidFill>
                  <a:schemeClr val="tx1"/>
                </a:solidFill>
                <a:latin typeface="+mn-lt"/>
                <a:ea typeface="+mn-ea"/>
                <a:cs typeface="+mn-cs"/>
              </a:rPr>
              <a:t>Preparar los cuidados hacia el final de la vida</a:t>
            </a:r>
          </a:p>
          <a:p>
            <a:pPr>
              <a:spcBef>
                <a:spcPts val="600"/>
              </a:spcBef>
            </a:pPr>
            <a:r>
              <a:rPr lang="es-US" sz="1050" b="0" i="0" dirty="0">
                <a:solidFill>
                  <a:schemeClr val="tx1"/>
                </a:solidFill>
                <a:latin typeface="+mn-lt"/>
                <a:ea typeface="+mn-ea"/>
                <a:cs typeface="+mn-cs"/>
              </a:rPr>
              <a:t>Un tratamiento conservador no curará su enfermedad renal. Los objetivos del tratamiento son :</a:t>
            </a:r>
          </a:p>
          <a:p>
            <a:pPr marL="114300" indent="-114300">
              <a:spcBef>
                <a:spcPts val="600"/>
              </a:spcBef>
              <a:buFont typeface="Wingdings" panose="05000000000000000000" pitchFamily="2" charset="2"/>
              <a:buChar char="§"/>
            </a:pPr>
            <a:r>
              <a:rPr lang="es-US" sz="1050" dirty="0"/>
              <a:t>Ofrecer mejor calidad de vida.</a:t>
            </a:r>
          </a:p>
          <a:p>
            <a:pPr marL="114300" indent="-114300">
              <a:spcBef>
                <a:spcPts val="600"/>
              </a:spcBef>
              <a:buFont typeface="Wingdings" panose="05000000000000000000" pitchFamily="2" charset="2"/>
              <a:buChar char="§"/>
            </a:pPr>
            <a:r>
              <a:rPr lang="es-US" sz="1050" dirty="0"/>
              <a:t>Evitar tratamientos y estancias hospitalarias que empeoren su calidad de vida.</a:t>
            </a:r>
            <a:r>
              <a:rPr lang="es-US" sz="1050" b="0" i="0" dirty="0">
                <a:solidFill>
                  <a:schemeClr val="tx1"/>
                </a:solidFill>
                <a:latin typeface="+mn-lt"/>
                <a:ea typeface="+mn-ea"/>
                <a:cs typeface="+mn-cs"/>
              </a:rPr>
              <a:t> Esto puede significar menos citas médicas, extracciones de sangre y medicamentos.</a:t>
            </a:r>
          </a:p>
          <a:p>
            <a:pPr>
              <a:spcBef>
                <a:spcPts val="600"/>
              </a:spcBef>
            </a:pPr>
            <a:r>
              <a:rPr lang="es-US" sz="1050" b="0" i="0" dirty="0">
                <a:solidFill>
                  <a:schemeClr val="tx1"/>
                </a:solidFill>
                <a:latin typeface="+mn-lt"/>
                <a:ea typeface="+mn-ea"/>
                <a:cs typeface="+mn-cs"/>
              </a:rPr>
              <a:t>Su plan de atención médica puede cambiar conforme su calidad de vida y estado de salud vayan cambiando. Dado el caso de etapa terminal, usted puede elegir cuidados paliativos.</a:t>
            </a:r>
          </a:p>
          <a:p>
            <a:pPr>
              <a:spcBef>
                <a:spcPts val="600"/>
              </a:spcBef>
            </a:pPr>
            <a:r>
              <a:rPr lang="es-US" sz="1050" b="1" dirty="0"/>
              <a:t>NOTA: </a:t>
            </a:r>
            <a:r>
              <a:rPr lang="es-US" sz="1050" dirty="0"/>
              <a:t>Medicare sólo paga los servicios de apoyo, como el control de los síntomas y el tratamiento paliativo del dolor, siempre que se cumplan determinados requisitos y el individuo elija cuidados paliativos. Si una persona opta por un tratamiento conservador, pero no elige los cuidados paliativos o no es elegible para ellos, es posible que Medicare no cubra los servicios de apoyo.</a:t>
            </a:r>
          </a:p>
          <a:p>
            <a:pPr>
              <a:spcBef>
                <a:spcPts val="600"/>
              </a:spcBef>
            </a:pPr>
            <a:r>
              <a:rPr lang="es-US" sz="1050" b="1" dirty="0"/>
              <a:t>Fuente: </a:t>
            </a:r>
            <a:r>
              <a:rPr lang="es-US" sz="1050" dirty="0"/>
              <a:t>El contenido es cortesía del Instituto Nacional de Diabetes y Enfermedades Digestivas y Renales, de los Institutos Nacionales de Salud de EE.UU. (NIH) </a:t>
            </a:r>
            <a:r>
              <a:rPr lang="es-US" sz="1050" dirty="0">
                <a:solidFill>
                  <a:prstClr val="black"/>
                </a:solidFill>
                <a:cs typeface="Arial" panose="020B0604020202020204" pitchFamily="34" charset="0"/>
              </a:rPr>
              <a:t> (</a:t>
            </a:r>
            <a:r>
              <a:rPr lang="es-US" sz="1050" dirty="0">
                <a:hlinkClick r:id="rId3"/>
              </a:rPr>
              <a:t>niddk.nih.gov/health-information/kidney-disease/kidney-failure/conservative-management</a:t>
            </a:r>
            <a:r>
              <a:rPr lang="es-US" sz="1050" dirty="0"/>
              <a:t>).  </a:t>
            </a:r>
          </a:p>
        </p:txBody>
      </p:sp>
    </p:spTree>
    <p:extLst>
      <p:ext uri="{BB962C8B-B14F-4D97-AF65-F5344CB8AC3E}">
        <p14:creationId xmlns:p14="http://schemas.microsoft.com/office/powerpoint/2010/main" val="3270221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spcAft>
                <a:spcPts val="600"/>
              </a:spcAft>
              <a:defRPr/>
            </a:pPr>
            <a:r>
              <a:rPr lang="es-US" b="1" dirty="0">
                <a:solidFill>
                  <a:srgbClr val="000000"/>
                </a:solidFill>
                <a:cs typeface="Arial" panose="020B0604020202020204" pitchFamily="34" charset="0"/>
              </a:rPr>
              <a:t>Esta diapositiva tiene animación.</a:t>
            </a:r>
          </a:p>
          <a:p>
            <a:pPr indent="-237194" defTabSz="966508">
              <a:spcBef>
                <a:spcPts val="634"/>
              </a:spcBef>
              <a:spcAft>
                <a:spcPts val="600"/>
              </a:spcAft>
              <a:defRPr/>
            </a:pPr>
            <a:r>
              <a:rPr lang="es-US" b="1" dirty="0"/>
              <a:t>Notas del presentador</a:t>
            </a:r>
          </a:p>
          <a:p>
            <a:pPr indent="-237194" defTabSz="966508">
              <a:spcBef>
                <a:spcPts val="634"/>
              </a:spcBef>
              <a:spcAft>
                <a:spcPts val="600"/>
              </a:spcAft>
              <a:defRPr/>
            </a:pPr>
            <a:r>
              <a:rPr lang="es-US" dirty="0">
                <a:solidFill>
                  <a:prstClr val="black"/>
                </a:solidFill>
                <a:cs typeface="Arial" panose="020B0604020202020204" pitchFamily="34" charset="0"/>
              </a:rPr>
              <a:t>Compruebe su conocimiento: Pregunta 4</a:t>
            </a:r>
          </a:p>
          <a:p>
            <a:pPr indent="-237194" defTabSz="984463">
              <a:spcBef>
                <a:spcPts val="634"/>
              </a:spcBef>
              <a:spcAft>
                <a:spcPts val="600"/>
              </a:spcAft>
              <a:defRPr/>
            </a:pPr>
            <a:r>
              <a:rPr lang="es-US" b="1" dirty="0">
                <a:solidFill>
                  <a:prstClr val="black"/>
                </a:solidFill>
                <a:cs typeface="Arial" panose="020B0604020202020204" pitchFamily="34" charset="0"/>
              </a:rPr>
              <a:t>¿Qué servicio está cubierto por la Parte A?</a:t>
            </a:r>
          </a:p>
          <a:p>
            <a:pPr marL="241627" indent="-241627" defTabSz="966508">
              <a:spcBef>
                <a:spcPts val="634"/>
              </a:spcBef>
              <a:spcAft>
                <a:spcPts val="600"/>
              </a:spcAft>
              <a:buFont typeface="+mj-lt"/>
              <a:buAutoNum type="alphaLcPeriod"/>
              <a:defRPr/>
            </a:pPr>
            <a:r>
              <a:rPr lang="es-US" dirty="0">
                <a:solidFill>
                  <a:prstClr val="black"/>
                </a:solidFill>
                <a:cs typeface="Arial" panose="020B0604020202020204" pitchFamily="34" charset="0"/>
              </a:rPr>
              <a:t>Lugar para permanecer durante la diálisis</a:t>
            </a:r>
          </a:p>
          <a:p>
            <a:pPr marL="241627" indent="-241627" defTabSz="966508">
              <a:spcBef>
                <a:spcPts val="634"/>
              </a:spcBef>
              <a:spcAft>
                <a:spcPts val="600"/>
              </a:spcAft>
              <a:buFont typeface="+mj-lt"/>
              <a:buAutoNum type="alphaLcPeriod"/>
              <a:defRPr/>
            </a:pPr>
            <a:r>
              <a:rPr lang="es-US" dirty="0">
                <a:solidFill>
                  <a:prstClr val="black"/>
                </a:solidFill>
                <a:cs typeface="Arial" panose="020B0604020202020204" pitchFamily="34" charset="0"/>
              </a:rPr>
              <a:t>Costo de encontrar el riñón apropiado para su cirugía de trasplante</a:t>
            </a:r>
          </a:p>
          <a:p>
            <a:pPr marL="241627" indent="-241627" defTabSz="966508">
              <a:spcBef>
                <a:spcPts val="634"/>
              </a:spcBef>
              <a:spcAft>
                <a:spcPts val="600"/>
              </a:spcAft>
              <a:buFont typeface="+mj-lt"/>
              <a:buAutoNum type="alphaLcPeriod"/>
              <a:defRPr/>
            </a:pPr>
            <a:r>
              <a:rPr lang="es-US" dirty="0">
                <a:solidFill>
                  <a:prstClr val="black"/>
                </a:solidFill>
                <a:cs typeface="Arial" panose="020B0604020202020204" pitchFamily="34" charset="0"/>
              </a:rPr>
              <a:t>Pago perdido</a:t>
            </a:r>
          </a:p>
          <a:p>
            <a:pPr marL="241627" indent="-241627" defTabSz="966508">
              <a:spcBef>
                <a:spcPts val="634"/>
              </a:spcBef>
              <a:spcAft>
                <a:spcPts val="600"/>
              </a:spcAft>
              <a:buFont typeface="+mj-lt"/>
              <a:buAutoNum type="alphaLcPeriod"/>
              <a:defRPr/>
            </a:pPr>
            <a:r>
              <a:rPr lang="es-US" dirty="0">
                <a:solidFill>
                  <a:prstClr val="black"/>
                </a:solidFill>
                <a:cs typeface="Arial" panose="020B0604020202020204" pitchFamily="34" charset="0"/>
              </a:rPr>
              <a:t>Un asistente domiciliario como compañía</a:t>
            </a:r>
          </a:p>
          <a:p>
            <a:pPr marL="0" lvl="1" defTabSz="966508">
              <a:spcAft>
                <a:spcPts val="600"/>
              </a:spcAft>
              <a:defRPr/>
            </a:pPr>
            <a:r>
              <a:rPr lang="es-US" b="1" dirty="0">
                <a:solidFill>
                  <a:prstClr val="black"/>
                </a:solidFill>
                <a:cs typeface="Arial" panose="020B0604020202020204" pitchFamily="34" charset="0"/>
              </a:rPr>
              <a:t>Respuesta: b. Costo de encontrar el riñón apropiado para su cirugía de trasplante</a:t>
            </a:r>
          </a:p>
          <a:p>
            <a:pPr>
              <a:spcBef>
                <a:spcPts val="634"/>
              </a:spcBef>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722448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s-US" b="1" dirty="0"/>
              <a:t>Notas del presentador</a:t>
            </a:r>
          </a:p>
          <a:p>
            <a:pPr>
              <a:spcAft>
                <a:spcPts val="600"/>
              </a:spcAft>
              <a:defRPr/>
            </a:pPr>
            <a:r>
              <a:rPr lang="es-US" dirty="0"/>
              <a:t>Esta lección explica las opciones de cobertura Medicare para las personas con Enfermedad Renal en Etapa Terminal (ESRD).</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dirty="0">
                <a:cs typeface="Arial" panose="020B0604020202020204" pitchFamily="34" charset="0"/>
              </a:rPr>
              <a:t>Notas del presentador</a:t>
            </a:r>
          </a:p>
          <a:p>
            <a:pPr marL="118801" indent="-118801">
              <a:spcAft>
                <a:spcPts val="600"/>
              </a:spcAft>
            </a:pPr>
            <a:r>
              <a:rPr lang="es-US" b="0" dirty="0">
                <a:cs typeface="Arial" panose="020B0604020202020204" pitchFamily="34" charset="0"/>
              </a:rPr>
              <a:t>Al finalizar esta lección, usted podrá:</a:t>
            </a:r>
          </a:p>
          <a:p>
            <a:pPr marL="181221" indent="-181221">
              <a:spcAft>
                <a:spcPts val="600"/>
              </a:spcAft>
              <a:buFont typeface="Wingdings" panose="05000000000000000000" pitchFamily="2" charset="2"/>
              <a:buChar char="§"/>
            </a:pPr>
            <a:r>
              <a:rPr lang="es-US" b="0" dirty="0">
                <a:cs typeface="Arial" panose="020B0604020202020204" pitchFamily="34" charset="0"/>
              </a:rPr>
              <a:t>Explicar las opciones y consideraciones del Seguro Suplementario de Medicare (Medigap) para personas con ESRD. </a:t>
            </a:r>
          </a:p>
          <a:p>
            <a:pPr marL="181221" indent="-181221">
              <a:spcAft>
                <a:spcPts val="600"/>
              </a:spcAft>
              <a:buFont typeface="Wingdings" panose="05000000000000000000" pitchFamily="2" charset="2"/>
              <a:buChar char="§"/>
            </a:pPr>
            <a:r>
              <a:rPr lang="es-US" b="0" dirty="0">
                <a:cs typeface="Arial" panose="020B0604020202020204" pitchFamily="34" charset="0"/>
              </a:rPr>
              <a:t>Explicar las opciones de cobertura del Plan Medicare Advantage para personas con ESRD </a:t>
            </a:r>
          </a:p>
          <a:p>
            <a:pPr marL="181221" indent="-181221">
              <a:spcAft>
                <a:spcPts val="600"/>
              </a:spcAft>
              <a:buFont typeface="Wingdings" panose="05000000000000000000" pitchFamily="2" charset="2"/>
              <a:buChar char="§"/>
            </a:pPr>
            <a:r>
              <a:rPr lang="es-US" b="0" dirty="0">
                <a:cs typeface="Arial" panose="020B0604020202020204" pitchFamily="34" charset="0"/>
              </a:rPr>
              <a:t>Explicar las opciones y consideraciones del plan de medicamentos de Medicare para personas con ESRD. </a:t>
            </a:r>
          </a:p>
          <a:p>
            <a:pPr marL="118801" indent="-118801">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1587503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48"/>
              </a:spcBef>
              <a:defRPr/>
            </a:pPr>
            <a:r>
              <a:rPr lang="es-US" b="1" dirty="0"/>
              <a:t>Notas del presentador</a:t>
            </a:r>
          </a:p>
          <a:p>
            <a:pPr>
              <a:spcBef>
                <a:spcPts val="648"/>
              </a:spcBef>
              <a:defRPr/>
            </a:pPr>
            <a:r>
              <a:rPr lang="es-US" dirty="0">
                <a:solidFill>
                  <a:prstClr val="black"/>
                </a:solidFill>
                <a:cs typeface="Arial" panose="020B0604020202020204" pitchFamily="34" charset="0"/>
              </a:rPr>
              <a:t>Esta lección describe la Enfermedad Renal en Etapa Terminal (ESRD) (insuficiencia renal permanente que requiere diálisis o trasplante de riñón) y explica la información básica sobre la elegibilidad de Medicare por ESRD.</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6840" y="3635581"/>
            <a:ext cx="6891687" cy="5734836"/>
          </a:xfrm>
        </p:spPr>
        <p:txBody>
          <a:bodyPr>
            <a:normAutofit fontScale="92500"/>
          </a:bodyPr>
          <a:lstStyle/>
          <a:p>
            <a:pPr marL="0" lvl="1" defTabSz="966508">
              <a:spcAft>
                <a:spcPts val="600"/>
              </a:spcAft>
              <a:defRPr/>
            </a:pPr>
            <a:r>
              <a:rPr lang="es-US" sz="1100" b="1" dirty="0">
                <a:cs typeface="Arial" panose="020B0604020202020204" pitchFamily="34" charset="0"/>
              </a:rPr>
              <a:t>Esta diapositiva tiene animación.</a:t>
            </a:r>
          </a:p>
          <a:p>
            <a:pPr defTabSz="966508">
              <a:spcBef>
                <a:spcPts val="634"/>
              </a:spcBef>
              <a:spcAft>
                <a:spcPts val="600"/>
              </a:spcAft>
              <a:defRPr/>
            </a:pPr>
            <a:r>
              <a:rPr lang="es-US" sz="1100" b="1" dirty="0">
                <a:cs typeface="Arial" panose="020B0604020202020204" pitchFamily="34" charset="0"/>
              </a:rPr>
              <a:t>Notas del presentador</a:t>
            </a:r>
          </a:p>
          <a:p>
            <a:pPr defTabSz="966508">
              <a:spcBef>
                <a:spcPts val="634"/>
              </a:spcBef>
              <a:spcAft>
                <a:spcPts val="600"/>
              </a:spcAft>
              <a:defRPr/>
            </a:pPr>
            <a:r>
              <a:rPr lang="es-US" sz="1100" dirty="0">
                <a:cs typeface="Arial" panose="020B0604020202020204" pitchFamily="34" charset="0"/>
              </a:rPr>
              <a:t>Existen cosas que la gente que padece ESRD debe conocer sobre Medigap:</a:t>
            </a:r>
          </a:p>
          <a:p>
            <a:pPr marL="181221" indent="-181221" defTabSz="966508">
              <a:spcBef>
                <a:spcPts val="634"/>
              </a:spcBef>
              <a:spcAft>
                <a:spcPts val="600"/>
              </a:spcAft>
              <a:buFont typeface="Wingdings" panose="05000000000000000000" pitchFamily="2" charset="2"/>
              <a:buChar char="§"/>
              <a:defRPr/>
            </a:pPr>
            <a:r>
              <a:rPr lang="es-US" sz="1100" b="1" i="1" dirty="0">
                <a:cs typeface="Arial" panose="020B0604020202020204" pitchFamily="34" charset="0"/>
              </a:rPr>
              <a:t>¿Por qué considerar Medigap? </a:t>
            </a:r>
            <a:r>
              <a:rPr lang="es-US" sz="1100" dirty="0">
                <a:cs typeface="Arial" panose="020B0604020202020204" pitchFamily="34" charset="0"/>
              </a:rPr>
              <a:t>El Seguro Suplementario de Medicare (Medigap) es un seguro de salud ofrecido por compañías de seguros privadas. Las pólizas Medigap ayudan a pagar algunos de los costos de los servicios que Medicare Original (Parte A y Parte B) no cubre, como el deducible o el coaseguro. Medigap debe cumplir las leyes federales y estatales que le protegen a usted. Todas las pólizas Medigap llevan claramente la indicación "Seguro Suplementario de Medicare" y ofrecen prestaciones estandarizadas, independientemente de la compañía que las comercialice. </a:t>
            </a:r>
            <a:r>
              <a:rPr lang="es-US" sz="1100" b="1" dirty="0">
                <a:cs typeface="Arial" panose="020B0604020202020204" pitchFamily="34" charset="0"/>
              </a:rPr>
              <a:t>Las compañías de seguros que venden pólizas Medigap deben comunicar los datos a la Asociación Nacional de Comisionados de Seguros,</a:t>
            </a:r>
            <a:r>
              <a:rPr lang="es-US" sz="1100" dirty="0">
                <a:cs typeface="Arial" panose="020B0604020202020204" pitchFamily="34" charset="0"/>
              </a:rPr>
              <a:t> la organización estadounidense de apoyo normativo y regulador, creada y regida por los principales reguladores de seguros de los 50 estados, el Distrito de Columbia y 5 territorios estadounidenses. </a:t>
            </a:r>
          </a:p>
          <a:p>
            <a:pPr marL="181221" indent="-181221" defTabSz="966508">
              <a:spcBef>
                <a:spcPts val="634"/>
              </a:spcBef>
              <a:spcAft>
                <a:spcPts val="600"/>
              </a:spcAft>
              <a:buFont typeface="Wingdings" panose="05000000000000000000" pitchFamily="2" charset="2"/>
              <a:buChar char="§"/>
              <a:defRPr/>
            </a:pPr>
            <a:r>
              <a:rPr lang="es-US" sz="1100" b="1" i="1" dirty="0">
                <a:cs typeface="Arial" panose="020B0604020202020204" pitchFamily="34" charset="0"/>
              </a:rPr>
              <a:t>¿Los pacientes con ESRD menores de 65 años pueden contratar una póliza de Medigap? </a:t>
            </a:r>
            <a:r>
              <a:rPr lang="es-US" sz="1100" dirty="0">
                <a:cs typeface="Arial" panose="020B0604020202020204" pitchFamily="34" charset="0"/>
              </a:rPr>
              <a:t>Depende. Si tiene menos de 65 años y tiene Medicare por una discapacidad o por ESRD, es posible que no pueda comprar la póliza Medigap, o ninguna póliza Medigap, hasta que cumpla 65 años. Por lo general, la ley federal no obliga a las compañías de seguros a vender pólizas de Medigap a menores de 65 años. Sin embargo, algunos estados requieren que las compañías de seguros de Medigap le vendan una póliza de Medigap, incluso con menos de 65 años. </a:t>
            </a:r>
          </a:p>
          <a:p>
            <a:pPr marL="181221" indent="-181221" defTabSz="966508">
              <a:spcBef>
                <a:spcPts val="634"/>
              </a:spcBef>
              <a:spcAft>
                <a:spcPts val="600"/>
              </a:spcAft>
              <a:buFont typeface="Wingdings" panose="05000000000000000000" pitchFamily="2" charset="2"/>
              <a:buChar char="§"/>
              <a:defRPr/>
            </a:pPr>
            <a:r>
              <a:rPr lang="es-US" sz="1100" b="1" i="1" dirty="0">
                <a:cs typeface="Arial" panose="020B0604020202020204" pitchFamily="34" charset="0"/>
              </a:rPr>
              <a:t>¿Difieren las reglas por estado? </a:t>
            </a:r>
            <a:r>
              <a:rPr lang="es-US" sz="1100" dirty="0">
                <a:cs typeface="Arial" panose="020B0604020202020204" pitchFamily="34" charset="0"/>
              </a:rPr>
              <a:t>Los programas de Medigap varían de un estado a otro. Por ejemplo, algunos estados exigen a las compañías de seguros que vendan a menores de 65 años. Algunos estados les proporcionan estos derechos a las personas con Medicare menores de 65 años, mientras que otros solo a personas elegibles para Medicare por una discapacidad o únicamente a personas con Enfermedad Renal en Etapa Terminal. Consulte con el Departamento de Seguros de su estado sobre los derechos que usted podría tener según la ley estatal. A los 65 años, puede comprar cualquier póliza a la venta en su estado durante el Periodo de Inscripción Abierta (OEP) de Medigap. </a:t>
            </a:r>
            <a:r>
              <a:rPr lang="es-US" sz="1100" b="1" dirty="0">
                <a:cs typeface="Arial" panose="020B0604020202020204" pitchFamily="34" charset="0"/>
              </a:rPr>
              <a:t>NOTA:</a:t>
            </a:r>
            <a:r>
              <a:rPr lang="es-US" sz="1100" dirty="0">
                <a:cs typeface="Arial" panose="020B0604020202020204" pitchFamily="34" charset="0"/>
              </a:rPr>
              <a:t> </a:t>
            </a:r>
            <a:r>
              <a:rPr lang="es-US" sz="1100" dirty="0"/>
              <a:t>El OEP para Medigap comienza cuando usted tenga Medicare Parte A (Seguro Hospitalario), Medicare Parte B (Seguro Médico) y cumpla los 65 años. El OEP dura 6 meses.</a:t>
            </a:r>
          </a:p>
          <a:p>
            <a:pPr marL="181221" indent="-181221">
              <a:spcBef>
                <a:spcPts val="634"/>
              </a:spcBef>
              <a:spcAft>
                <a:spcPts val="600"/>
              </a:spcAft>
              <a:buFont typeface="Wingdings" panose="05000000000000000000" pitchFamily="2" charset="2"/>
              <a:buChar char="§"/>
              <a:defRPr/>
            </a:pPr>
            <a:r>
              <a:rPr lang="es-US" sz="1100" dirty="0">
                <a:cs typeface="Arial" panose="020B0604020202020204" pitchFamily="34" charset="0"/>
              </a:rPr>
              <a:t>Póngase en contacto con el Departamento de Seguros de su estado o con el Programa Estatal de Asistencia sobre Seguros de Salud (SHIP) de su localidad en </a:t>
            </a:r>
            <a:r>
              <a:rPr lang="es-US" sz="1100" dirty="0">
                <a:cs typeface="Arial" panose="020B0604020202020204" pitchFamily="34" charset="0"/>
                <a:hlinkClick r:id="rId3"/>
              </a:rPr>
              <a:t>shiphelp.org</a:t>
            </a:r>
            <a:r>
              <a:rPr lang="es-US" sz="1100" dirty="0">
                <a:cs typeface="Arial" panose="020B0604020202020204" pitchFamily="34" charset="0"/>
              </a:rPr>
              <a:t>  para conocer más sobre las opciones de cobertura de Medigap en su localidad.</a:t>
            </a:r>
          </a:p>
          <a:p>
            <a:pPr>
              <a:spcBef>
                <a:spcPts val="634"/>
              </a:spcBef>
              <a:spcAft>
                <a:spcPts val="600"/>
              </a:spcAft>
              <a:defRPr/>
            </a:pPr>
            <a:r>
              <a:rPr lang="es-US" sz="1100" dirty="0">
                <a:cs typeface="Arial" panose="020B0604020202020204" pitchFamily="34" charset="0"/>
              </a:rPr>
              <a:t>Para más información, consulte “Selección de una Póliza Medigap: Una Guía de Seguro de Salud para Personas con Medicare” (producto de los CMS No. 02110) en </a:t>
            </a:r>
            <a:r>
              <a:rPr lang="es-US" sz="1100" dirty="0">
                <a:cs typeface="Arial" panose="020B0604020202020204" pitchFamily="34" charset="0"/>
                <a:hlinkClick r:id="rId4"/>
              </a:rPr>
              <a:t>Medicare.gov/publications</a:t>
            </a:r>
            <a:r>
              <a:rPr lang="es-US" sz="1100" dirty="0">
                <a:cs typeface="Arial" panose="020B0604020202020204" pitchFamily="34" charset="0"/>
              </a:rPr>
              <a:t>.</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244583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21921" y="3757508"/>
            <a:ext cx="7077777" cy="5502379"/>
          </a:xfrm>
        </p:spPr>
        <p:txBody>
          <a:bodyPr/>
          <a:lstStyle/>
          <a:p>
            <a:pPr marL="0" lvl="1" defTabSz="966508">
              <a:spcAft>
                <a:spcPts val="600"/>
              </a:spcAft>
              <a:defRPr/>
            </a:pPr>
            <a:r>
              <a:rPr lang="en-US" b="1" dirty="0">
                <a:solidFill>
                  <a:srgbClr val="000000"/>
                </a:solidFill>
                <a:cs typeface="Arial" panose="020B0604020202020204" pitchFamily="34" charset="0"/>
              </a:rPr>
              <a:t>Esta diapositiva tiene animación.</a:t>
            </a:r>
          </a:p>
          <a:p>
            <a:pPr defTabSz="966508">
              <a:spcBef>
                <a:spcPts val="634"/>
              </a:spcBef>
              <a:spcAft>
                <a:spcPts val="600"/>
              </a:spcAft>
              <a:defRPr/>
            </a:pPr>
            <a:r>
              <a:rPr lang="en-US" b="1" dirty="0">
                <a:solidFill>
                  <a:srgbClr val="000000"/>
                </a:solidFill>
                <a:cs typeface="Arial" panose="020B0604020202020204" pitchFamily="34" charset="0"/>
              </a:rPr>
              <a:t>Notas del presentador</a:t>
            </a:r>
            <a:r>
              <a:rPr lang="en-US" dirty="0">
                <a:solidFill>
                  <a:srgbClr val="444444"/>
                </a:solidFill>
                <a:cs typeface="Arial" panose="020B0604020202020204" pitchFamily="34" charset="0"/>
              </a:rPr>
              <a:t>​</a:t>
            </a:r>
            <a:endParaRPr lang="en-US" dirty="0">
              <a:cs typeface="Arial" panose="020B0604020202020204" pitchFamily="34" charset="0"/>
            </a:endParaRPr>
          </a:p>
          <a:p>
            <a:pPr marL="181221" indent="-181221">
              <a:spcBef>
                <a:spcPts val="634"/>
              </a:spcBef>
              <a:spcAft>
                <a:spcPts val="600"/>
              </a:spcAft>
              <a:buFont typeface="Wingdings" panose="05000000000000000000" pitchFamily="2" charset="2"/>
              <a:buChar char="§"/>
            </a:pPr>
            <a:r>
              <a:rPr lang="en-US" b="1" dirty="0">
                <a:cs typeface="Arial" panose="020B0604020202020204" pitchFamily="34" charset="0"/>
              </a:rPr>
              <a:t>¿Por qué considerar un Plan Medicare Advantage? </a:t>
            </a:r>
            <a:r>
              <a:rPr lang="en-US" dirty="0">
                <a:cs typeface="Arial" panose="020B0604020202020204" pitchFamily="34" charset="0"/>
              </a:rPr>
              <a:t>Los Planes Medicare Advantage son un tipo de plan de salud de Medicare ofrecido por una compañía privada que tiene un contrato con Medicare para proporcionarle todos sus beneficios de la Parte A y la Parte B. La mayoría de los Planes Medicare Advantage también ofrecen cobertura de medicamentos. Los Planes Medicare Advantage deben cubrir todos los servicios que cubre Medicare Original. Algunos planes ofrecen cobertura adicional, como la visual, auditiva y dental. Cada Plan Medicare Advantage pueden generar gastos adicionales.</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¿Pueden inscribirse las personas con ESRD? </a:t>
            </a:r>
            <a:r>
              <a:rPr lang="en-US" dirty="0">
                <a:cs typeface="Arial" panose="020B0604020202020204" pitchFamily="34" charset="0"/>
              </a:rPr>
              <a:t>Si padece de ESRD, puede obtener la cobertura de Medicare a través del Medicare Original o de un Plan Medicare Advantage. </a:t>
            </a:r>
          </a:p>
          <a:p>
            <a:pPr marL="181221" marR="0" lvl="0" indent="-181221" algn="l" defTabSz="966508" rtl="0" eaLnBrk="1" fontAlgn="auto" latinLnBrk="0" hangingPunct="1">
              <a:lnSpc>
                <a:spcPct val="100000"/>
              </a:lnSpc>
              <a:spcBef>
                <a:spcPts val="634"/>
              </a:spcBef>
              <a:spcAft>
                <a:spcPts val="600"/>
              </a:spcAft>
              <a:buClrTx/>
              <a:buSzTx/>
              <a:buFont typeface="Wingdings" panose="05000000000000000000" pitchFamily="2" charset="2"/>
              <a:buChar char="§"/>
              <a:tabLst/>
              <a:defRPr/>
            </a:pPr>
            <a:r>
              <a:rPr lang="en-US" b="1" dirty="0">
                <a:cs typeface="Arial" panose="020B0604020202020204" pitchFamily="34" charset="0"/>
              </a:rPr>
              <a:t>¿Cómo puede afectar a mis costos, derechos, protecciones y opciones</a:t>
            </a:r>
            <a:r>
              <a:rPr lang="en-US" dirty="0">
                <a:cs typeface="Arial" panose="020B0604020202020204" pitchFamily="34" charset="0"/>
              </a:rPr>
              <a:t>? En muchos casos, sólo podrá utilizar los proveedores de atención médica que participen en la red y área de servicio del plan. Antes de inscribirse, es posible que desee consultar con sus proveedores y con el plan que está considerando para asegurarse de que los proveedores que consulta actualmente (como su establecimiento donde realicen dálisis o nefrólogo, o que desea consultar en el futuro (como un especialista en trasplantes), estén en la red del plan. Si ya está inscrito en un Plan Medicare Advantage, consulte con sus proveedores para asegurarse de que seguirán formando parte de la red del plan. Si desea más información sobre un Plan Medicare Advantage específico, póngase en contacto con el plan o visite </a:t>
            </a:r>
            <a:r>
              <a:rPr lang="en-US" dirty="0">
                <a:cs typeface="Arial" panose="020B0604020202020204" pitchFamily="34" charset="0"/>
                <a:hlinkClick r:id="rId3"/>
              </a:rPr>
              <a:t>Medicare.gov/plan-compare</a:t>
            </a:r>
            <a:r>
              <a:rPr lang="en-US" dirty="0">
                <a:cs typeface="Arial" panose="020B0604020202020204" pitchFamily="34" charset="0"/>
              </a:rPr>
              <a:t>. </a:t>
            </a:r>
            <a:r>
              <a:rPr lang="en-US" b="1" dirty="0">
                <a:cs typeface="Arial" panose="020B0604020202020204" pitchFamily="34" charset="0"/>
              </a:rPr>
              <a:t>Si se inscribe en un plan Medicare Advantage durante el Periodo de Inscripción Abierta pero cambia de opinión</a:t>
            </a:r>
            <a:r>
              <a:rPr lang="en-US" dirty="0">
                <a:cs typeface="Arial" panose="020B0604020202020204" pitchFamily="34" charset="0"/>
              </a:rPr>
              <a:t>, puede volver a Medicare Original o cambiar de plan Medicare Advantage (dependiendo de qué cobertura le convenga más) durante el Periodo de Inscripción Abierta de Medicare Advantage (del 1 de enero al 31 de marzo).</a:t>
            </a:r>
          </a:p>
          <a:p>
            <a:pPr marL="181221" indent="-181221" defTabSz="966508">
              <a:spcBef>
                <a:spcPts val="634"/>
              </a:spcBef>
              <a:spcAft>
                <a:spcPts val="600"/>
              </a:spcAft>
              <a:buFont typeface="Wingdings" panose="05000000000000000000" pitchFamily="2" charset="2"/>
              <a:buChar char="§"/>
              <a:defRPr/>
            </a:pPr>
            <a:r>
              <a:rPr lang="en-US" b="1" dirty="0">
                <a:cs typeface="Arial" panose="020B0604020202020204" pitchFamily="34" charset="0"/>
              </a:rPr>
              <a:t>¿Dónde encuentro más información sobre los planes Medicare Advantage? </a:t>
            </a:r>
            <a:r>
              <a:rPr lang="en-US" b="0" dirty="0">
                <a:cs typeface="Arial" panose="020B0604020202020204" pitchFamily="34" charset="0"/>
              </a:rPr>
              <a:t>Si desea más información sobre los Planes Medicare Advantage, visite </a:t>
            </a:r>
            <a:r>
              <a:rPr lang="en-US" dirty="0">
                <a:cs typeface="Arial" panose="020B0604020202020204" pitchFamily="34" charset="0"/>
                <a:hlinkClick r:id="rId4"/>
              </a:rPr>
              <a:t>Medicare.gov/sign-up-change-plans/types-of-medicare-health-plans/medicare-advantage-plans</a:t>
            </a:r>
            <a:r>
              <a:rPr lang="en-US" dirty="0">
                <a:cs typeface="Arial" panose="020B0604020202020204" pitchFamily="34" charset="0"/>
              </a:rPr>
              <a:t> y </a:t>
            </a:r>
            <a:r>
              <a:rPr lang="en-US" dirty="0">
                <a:cs typeface="Arial" panose="020B0604020202020204" pitchFamily="34" charset="0"/>
                <a:hlinkClick r:id="rId5"/>
              </a:rPr>
              <a:t>Medicare.gov/basics/end-stage-renal-disease</a:t>
            </a:r>
            <a:r>
              <a:rPr lang="en-US" dirty="0">
                <a:cs typeface="Arial" panose="020B0604020202020204" pitchFamily="34" charset="0"/>
              </a:rPr>
              <a:t>.  </a:t>
            </a:r>
          </a:p>
        </p:txBody>
      </p:sp>
    </p:spTree>
    <p:extLst>
      <p:ext uri="{BB962C8B-B14F-4D97-AF65-F5344CB8AC3E}">
        <p14:creationId xmlns:p14="http://schemas.microsoft.com/office/powerpoint/2010/main" val="2399507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96091" y="3757507"/>
            <a:ext cx="6740435" cy="5144347"/>
          </a:xfrm>
        </p:spPr>
        <p:txBody>
          <a:bodyPr/>
          <a:lstStyle/>
          <a:p>
            <a:pPr marL="0" lvl="1" defTabSz="966508">
              <a:defRPr/>
            </a:pPr>
            <a:r>
              <a:rPr lang="es-US" b="1" dirty="0">
                <a:solidFill>
                  <a:srgbClr val="000000"/>
                </a:solidFill>
                <a:cs typeface="Arial" panose="020B0604020202020204" pitchFamily="34" charset="0"/>
              </a:rPr>
              <a:t>Esta diapositiva tiene animación.</a:t>
            </a:r>
          </a:p>
          <a:p>
            <a:pPr defTabSz="966508">
              <a:spcBef>
                <a:spcPts val="634"/>
              </a:spcBef>
              <a:defRPr/>
            </a:pPr>
            <a:r>
              <a:rPr lang="es-US" sz="1300" b="1" dirty="0">
                <a:cs typeface="Arial" panose="020B0604020202020204" pitchFamily="34" charset="0"/>
              </a:rPr>
              <a:t>Notas del presentador</a:t>
            </a:r>
          </a:p>
          <a:p>
            <a:pPr marL="181221" indent="-181221" defTabSz="966508">
              <a:spcBef>
                <a:spcPts val="634"/>
              </a:spcBef>
              <a:buFont typeface="Wingdings" panose="05000000000000000000" pitchFamily="2" charset="2"/>
              <a:buChar char="§"/>
              <a:defRPr/>
            </a:pPr>
            <a:r>
              <a:rPr lang="es-US" b="1" dirty="0">
                <a:solidFill>
                  <a:prstClr val="black"/>
                </a:solidFill>
                <a:cs typeface="Arial" panose="020B0604020202020204" pitchFamily="34" charset="0"/>
              </a:rPr>
              <a:t>¿Soy elegible para cobertura de medicamentos de Medicare (Parte D)? </a:t>
            </a:r>
            <a:r>
              <a:rPr lang="es-US" dirty="0">
                <a:solidFill>
                  <a:prstClr val="black"/>
                </a:solidFill>
                <a:cs typeface="Arial" panose="020B0604020202020204" pitchFamily="34" charset="0"/>
              </a:rPr>
              <a:t>La cobertura de medicamentos de Medicare es opcional y se ofrece a todos los beneficiarios de Medicare. Todos los beneficiarios de Medicare son elegibles para obtener cobertura de medicamentos que les ayude a reducir los costos de los medicamentos y les proteja frente a gastos más elevados en el futuro. Los niños que tienen Medicare por ESRD también pueden obtener cobertura de medicamentos. </a:t>
            </a:r>
          </a:p>
          <a:p>
            <a:pPr marL="181221" indent="-181221" defTabSz="966508">
              <a:spcBef>
                <a:spcPts val="634"/>
              </a:spcBef>
              <a:buFont typeface="Wingdings" panose="05000000000000000000" pitchFamily="2" charset="2"/>
              <a:buChar char="§"/>
              <a:defRPr/>
            </a:pPr>
            <a:r>
              <a:rPr lang="es-US" b="1" dirty="0">
                <a:solidFill>
                  <a:prstClr val="black"/>
                </a:solidFill>
                <a:cs typeface="Arial" panose="020B0604020202020204" pitchFamily="34" charset="0"/>
              </a:rPr>
              <a:t>¿Cómo obtengo la cobertura? </a:t>
            </a:r>
            <a:r>
              <a:rPr lang="es-US" dirty="0">
                <a:solidFill>
                  <a:prstClr val="black"/>
                </a:solidFill>
                <a:cs typeface="Arial" panose="020B0604020202020204" pitchFamily="34" charset="0"/>
              </a:rPr>
              <a:t>Por lo general, la Parte B de Medicare no cubre los medicamentos que pueden autoadministrarse, como los medicamentos en pastilla, o que se utilizan para autoinyectarse. Sin embargo, la ley ofrece cobertura para algunos medicamentos autoadministrados (por ejemplo, los que están cubiertos incluyen factores de coagulación de la sangre, medicamentos para terapia inmunosupresora, eritropoyetina para pacientes en diálisis, medicamentos contra la osteoporosis para determinados pacientes confinados en casa y determinados medicamentos orales contra el cáncer). </a:t>
            </a:r>
            <a:r>
              <a:rPr lang="es-US" b="1" dirty="0">
                <a:solidFill>
                  <a:prstClr val="black"/>
                </a:solidFill>
                <a:cs typeface="Arial" panose="020B0604020202020204" pitchFamily="34" charset="0"/>
              </a:rPr>
              <a:t>Si tiene Medicare Original</a:t>
            </a:r>
            <a:r>
              <a:rPr lang="es-US" dirty="0">
                <a:solidFill>
                  <a:prstClr val="black"/>
                </a:solidFill>
                <a:cs typeface="Arial" panose="020B0604020202020204" pitchFamily="34" charset="0"/>
              </a:rPr>
              <a:t>, debe inscribirse en un plan para obtener cobertura de medicamentos. </a:t>
            </a:r>
            <a:r>
              <a:rPr lang="es-US" dirty="0"/>
              <a:t>Cuando se inscribe en un plan de medicamentos de Medicare (también conocido como PDP), paga una prima mensual, más una parte del costo de sus medicamentos (copago o coaseguro). </a:t>
            </a:r>
            <a:r>
              <a:rPr lang="es-US" dirty="0">
                <a:solidFill>
                  <a:prstClr val="black"/>
                </a:solidFill>
                <a:cs typeface="Arial" panose="020B0604020202020204" pitchFamily="34" charset="0"/>
              </a:rPr>
              <a:t> </a:t>
            </a:r>
            <a:r>
              <a:rPr lang="es-US" b="1" dirty="0">
                <a:solidFill>
                  <a:prstClr val="black"/>
                </a:solidFill>
                <a:cs typeface="Arial" panose="020B0604020202020204" pitchFamily="34" charset="0"/>
              </a:rPr>
              <a:t>Si se inscribe en un Plan Medicare Advantage con cobertura de medicamentos,</a:t>
            </a:r>
            <a:r>
              <a:rPr lang="es-US" dirty="0">
                <a:solidFill>
                  <a:prstClr val="black"/>
                </a:solidFill>
                <a:cs typeface="Arial" panose="020B0604020202020204" pitchFamily="34" charset="0"/>
              </a:rPr>
              <a:t> la recibirá a través de su plan y no puede unirse a otro plan con cobertura de medicamentos por separado.</a:t>
            </a:r>
          </a:p>
          <a:p>
            <a:pPr marL="181221" indent="-181221" defTabSz="966508">
              <a:spcBef>
                <a:spcPts val="634"/>
              </a:spcBef>
              <a:buFont typeface="Wingdings" panose="05000000000000000000" pitchFamily="2" charset="2"/>
              <a:buChar char="§"/>
              <a:defRPr/>
            </a:pPr>
            <a:r>
              <a:rPr lang="es-US" b="1" dirty="0">
                <a:solidFill>
                  <a:prstClr val="black"/>
                </a:solidFill>
                <a:cs typeface="Arial" panose="020B0604020202020204" pitchFamily="34" charset="0"/>
              </a:rPr>
              <a:t>¿Puedo obtener ayuda para pagar la cobertura de medicamentos de Medicare? </a:t>
            </a:r>
            <a:r>
              <a:rPr lang="es-US" dirty="0">
                <a:solidFill>
                  <a:prstClr val="black"/>
                </a:solidFill>
                <a:cs typeface="Arial" panose="020B0604020202020204" pitchFamily="34" charset="0"/>
              </a:rPr>
              <a:t>Si tiene ingresos y recursos limitados, es posible que obtenga ayuda adicional para sus gastos de medicamentos de Medicare.</a:t>
            </a:r>
          </a:p>
          <a:p>
            <a:pPr marL="181221" indent="-181221" defTabSz="966508">
              <a:spcBef>
                <a:spcPts val="634"/>
              </a:spcBef>
              <a:buFont typeface="Wingdings" panose="05000000000000000000" pitchFamily="2" charset="2"/>
              <a:buChar char="§"/>
              <a:defRPr/>
            </a:pPr>
            <a:r>
              <a:rPr lang="es-US" b="1" dirty="0">
                <a:cs typeface="Arial" panose="020B0604020202020204" pitchFamily="34" charset="0"/>
              </a:rPr>
              <a:t>¿Dónde puedo saber más sobre los planes de cobertura de medicamentos de Medicare? </a:t>
            </a:r>
            <a:r>
              <a:rPr lang="es-US" dirty="0"/>
              <a:t>Para mayor información, visite </a:t>
            </a:r>
            <a:r>
              <a:rPr lang="es-US" dirty="0">
                <a:cs typeface="Arial" panose="020B0604020202020204" pitchFamily="34" charset="0"/>
                <a:hlinkClick r:id="rId3"/>
              </a:rPr>
              <a:t>Medicare.gov/drug-coverage-part-d</a:t>
            </a:r>
            <a:r>
              <a:rPr lang="es-US" dirty="0"/>
              <a:t> y </a:t>
            </a:r>
            <a:r>
              <a:rPr lang="es-US" dirty="0">
                <a:cs typeface="Arial" panose="020B0604020202020204" pitchFamily="34" charset="0"/>
                <a:hlinkClick r:id="rId4"/>
              </a:rPr>
              <a:t>Medicare.gov/basics/costs/help/drug-costs</a:t>
            </a:r>
            <a:r>
              <a:rPr lang="es-US" dirty="0"/>
              <a:t>. </a:t>
            </a:r>
          </a:p>
          <a:p>
            <a:pPr>
              <a:spcBef>
                <a:spcPts val="634"/>
              </a:spcBef>
            </a:pPr>
            <a:endParaRPr lang="en-US" b="0" dirty="0">
              <a:cs typeface="Arial" panose="020B0604020202020204" pitchFamily="34" charset="0"/>
            </a:endParaRPr>
          </a:p>
        </p:txBody>
      </p:sp>
    </p:spTree>
    <p:extLst>
      <p:ext uri="{BB962C8B-B14F-4D97-AF65-F5344CB8AC3E}">
        <p14:creationId xmlns:p14="http://schemas.microsoft.com/office/powerpoint/2010/main" val="3960887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s-US" b="1" dirty="0">
                <a:solidFill>
                  <a:srgbClr val="000000"/>
                </a:solidFill>
                <a:cs typeface="Arial" panose="020B0604020202020204" pitchFamily="34" charset="0"/>
              </a:rPr>
              <a:t>Esta diapositiva tiene animación.</a:t>
            </a:r>
          </a:p>
          <a:p>
            <a:pPr defTabSz="966508">
              <a:spcBef>
                <a:spcPts val="648"/>
              </a:spcBef>
              <a:defRPr/>
            </a:pPr>
            <a:r>
              <a:rPr lang="es-US" sz="1300" b="1" dirty="0">
                <a:cs typeface="Arial" panose="020B0604020202020204" pitchFamily="34" charset="0"/>
              </a:rPr>
              <a:t>Notas del presentador</a:t>
            </a:r>
          </a:p>
          <a:p>
            <a:pPr defTabSz="966508">
              <a:spcBef>
                <a:spcPts val="648"/>
              </a:spcBef>
              <a:defRPr/>
            </a:pPr>
            <a:r>
              <a:rPr lang="es-US" sz="1300" dirty="0">
                <a:solidFill>
                  <a:prstClr val="black"/>
                </a:solidFill>
                <a:cs typeface="Arial" panose="020B0604020202020204" pitchFamily="34" charset="0"/>
              </a:rPr>
              <a:t>Compruebe su conocimiento: Pregunta 5</a:t>
            </a:r>
          </a:p>
          <a:p>
            <a:pPr>
              <a:spcBef>
                <a:spcPts val="648"/>
              </a:spcBef>
              <a:defRPr/>
            </a:pPr>
            <a:r>
              <a:rPr lang="es-US" b="1" dirty="0">
                <a:cs typeface="Arial" panose="020B0604020202020204" pitchFamily="34" charset="0"/>
              </a:rPr>
              <a:t>Las personas con Enfermedad Renal en Etapa Terminal (ESRD) pueden elegir Medicare Original o un Plan Medicare Advantage para obtener cobertura de Medicare.</a:t>
            </a:r>
          </a:p>
          <a:p>
            <a:pPr marL="182898" indent="-182898" defTabSz="966508">
              <a:spcBef>
                <a:spcPts val="648"/>
              </a:spcBef>
              <a:buFont typeface="+mj-lt"/>
              <a:buAutoNum type="alphaLcPeriod"/>
              <a:defRPr/>
            </a:pPr>
            <a:r>
              <a:rPr lang="es-US" sz="1300" dirty="0">
                <a:solidFill>
                  <a:prstClr val="black"/>
                </a:solidFill>
                <a:cs typeface="Arial" panose="020B0604020202020204" pitchFamily="34" charset="0"/>
              </a:rPr>
              <a:t>Verdadero</a:t>
            </a:r>
          </a:p>
          <a:p>
            <a:pPr marL="182898" indent="-182898" defTabSz="966508">
              <a:spcBef>
                <a:spcPts val="648"/>
              </a:spcBef>
              <a:buFont typeface="+mj-lt"/>
              <a:buAutoNum type="alphaLcPeriod"/>
              <a:defRPr/>
            </a:pPr>
            <a:r>
              <a:rPr lang="es-US" dirty="0">
                <a:solidFill>
                  <a:prstClr val="black"/>
                </a:solidFill>
                <a:cs typeface="Arial" panose="020B0604020202020204" pitchFamily="34" charset="0"/>
              </a:rPr>
              <a:t>Falso</a:t>
            </a:r>
          </a:p>
          <a:p>
            <a:pPr defTabSz="966508">
              <a:spcBef>
                <a:spcPts val="648"/>
              </a:spcBef>
              <a:defRPr/>
            </a:pPr>
            <a:r>
              <a:rPr lang="es-US" sz="1300" b="1" dirty="0">
                <a:solidFill>
                  <a:prstClr val="black"/>
                </a:solidFill>
                <a:cs typeface="Arial" panose="020B0604020202020204" pitchFamily="34" charset="0"/>
              </a:rPr>
              <a:t>Respuesta: a. Verdadero </a:t>
            </a:r>
          </a:p>
          <a:p>
            <a:pPr>
              <a:spcBef>
                <a:spcPts val="648"/>
              </a:spcBef>
              <a:defRPr/>
            </a:pPr>
            <a:r>
              <a:rPr lang="es-US" dirty="0"/>
              <a:t>Desde el 1 de enero del 2021, las personas que padecen una ESRD, puede obtener su cobertura de Medicare a través de Medicare Original o un plan de Medicare Advantage. </a:t>
            </a:r>
          </a:p>
          <a:p>
            <a:pPr defTabSz="966508">
              <a:spcBef>
                <a:spcPts val="648"/>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522581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s-US" sz="1300" b="1" dirty="0">
                <a:cs typeface="Arial" panose="020B0604020202020204" pitchFamily="34" charset="0"/>
              </a:rPr>
              <a:t>Notas del presentador</a:t>
            </a:r>
          </a:p>
          <a:p>
            <a:pPr>
              <a:spcBef>
                <a:spcPts val="634"/>
              </a:spcBef>
              <a:defRPr/>
            </a:pPr>
            <a:r>
              <a:rPr lang="es-US" dirty="0"/>
              <a:t>Esta lección explica dónde encontrar información adicional sobre Medicare para personas con Enfermedad Renal en Etapa Terminal (ESRD) y recursos para personas que viven con enfermedad renal.</a:t>
            </a:r>
            <a:br>
              <a:rPr lang="es-US" dirty="0"/>
            </a:br>
            <a:endParaRPr lang="es-US" dirty="0"/>
          </a:p>
        </p:txBody>
      </p:sp>
    </p:spTree>
    <p:extLst>
      <p:ext uri="{BB962C8B-B14F-4D97-AF65-F5344CB8AC3E}">
        <p14:creationId xmlns:p14="http://schemas.microsoft.com/office/powerpoint/2010/main" val="23009365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Bef>
                <a:spcPts val="634"/>
              </a:spcBef>
            </a:pPr>
            <a:r>
              <a:rPr lang="es-US" b="1" dirty="0">
                <a:cs typeface="Arial" panose="020B0604020202020204" pitchFamily="34" charset="0"/>
              </a:rPr>
              <a:t>Notas del presentador</a:t>
            </a:r>
          </a:p>
          <a:p>
            <a:pPr marL="118801" indent="-118801">
              <a:spcBef>
                <a:spcPts val="634"/>
              </a:spcBef>
            </a:pPr>
            <a:r>
              <a:rPr lang="es-US" b="0" dirty="0">
                <a:cs typeface="Arial" panose="020B0604020202020204" pitchFamily="34" charset="0"/>
              </a:rPr>
              <a:t>Al finalizar esta lección, usted podrá:</a:t>
            </a:r>
          </a:p>
          <a:p>
            <a:pPr marL="181221" indent="-181221">
              <a:spcBef>
                <a:spcPts val="634"/>
              </a:spcBef>
              <a:buFont typeface="Wingdings" panose="05000000000000000000" pitchFamily="2" charset="2"/>
              <a:buChar char="§"/>
            </a:pPr>
            <a:r>
              <a:rPr lang="es-US" b="0" dirty="0">
                <a:cs typeface="Arial" panose="020B0604020202020204" pitchFamily="34" charset="0"/>
              </a:rPr>
              <a:t>Describir la Iniciativa Advancing American Kidney Health y su objetivo</a:t>
            </a:r>
          </a:p>
          <a:p>
            <a:pPr marL="181221" indent="-181221">
              <a:spcBef>
                <a:spcPts val="634"/>
              </a:spcBef>
              <a:buFont typeface="Wingdings" panose="05000000000000000000" pitchFamily="2" charset="2"/>
              <a:buChar char="§"/>
            </a:pPr>
            <a:r>
              <a:rPr lang="es-US" b="0" dirty="0">
                <a:cs typeface="Arial" panose="020B0604020202020204" pitchFamily="34" charset="0"/>
              </a:rPr>
              <a:t>Describir los Modelos de Atención Especializada de los Centros de Servicios de Medicare y Medicaid (CMS) y su objetivo</a:t>
            </a:r>
          </a:p>
          <a:p>
            <a:pPr marL="181221" indent="-181221">
              <a:spcBef>
                <a:spcPts val="634"/>
              </a:spcBef>
              <a:buFont typeface="Wingdings" panose="05000000000000000000" pitchFamily="2" charset="2"/>
              <a:buChar char="§"/>
            </a:pPr>
            <a:r>
              <a:rPr lang="es-US" b="0" dirty="0">
                <a:cs typeface="Arial" panose="020B0604020202020204" pitchFamily="34" charset="0"/>
              </a:rPr>
              <a:t>Describir cómo evalúan los CMS la calidad de la atención en los establecimientos donde se realiza diálisis</a:t>
            </a:r>
          </a:p>
          <a:p>
            <a:pPr marL="181221" indent="-181221">
              <a:spcBef>
                <a:spcPts val="634"/>
              </a:spcBef>
              <a:buFont typeface="Wingdings" panose="05000000000000000000" pitchFamily="2" charset="2"/>
              <a:buChar char="§"/>
            </a:pPr>
            <a:r>
              <a:rPr lang="es-US" b="0" dirty="0">
                <a:cs typeface="Arial" panose="020B0604020202020204" pitchFamily="34" charset="0"/>
              </a:rPr>
              <a:t>Describir el Centro Nacional de Coordinación de Enfermedades Renales en Etapa Terminal y su objetivo</a:t>
            </a:r>
          </a:p>
        </p:txBody>
      </p:sp>
    </p:spTree>
    <p:extLst>
      <p:ext uri="{BB962C8B-B14F-4D97-AF65-F5344CB8AC3E}">
        <p14:creationId xmlns:p14="http://schemas.microsoft.com/office/powerpoint/2010/main" val="3885771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69508" y="3757509"/>
            <a:ext cx="6660683" cy="4908839"/>
          </a:xfrm>
        </p:spPr>
        <p:txBody>
          <a:bodyPr/>
          <a:lstStyle/>
          <a:p>
            <a:pPr defTabSz="966508">
              <a:spcBef>
                <a:spcPts val="634"/>
              </a:spcBef>
              <a:defRPr/>
            </a:pPr>
            <a:r>
              <a:rPr lang="es-US" sz="1300" b="1" dirty="0">
                <a:cs typeface="Arial" panose="020B0604020202020204" pitchFamily="34" charset="0"/>
              </a:rPr>
              <a:t>Notas del presentador</a:t>
            </a:r>
          </a:p>
          <a:p>
            <a:pPr marL="181221" indent="-181221">
              <a:spcBef>
                <a:spcPts val="634"/>
              </a:spcBef>
              <a:buFont typeface="Wingdings" panose="05000000000000000000" pitchFamily="2" charset="2"/>
              <a:buChar char="§"/>
            </a:pPr>
            <a:r>
              <a:rPr lang="es-US" dirty="0"/>
              <a:t>Los CMS publicaron la normativa final (CMS-5527-F) de los Modelos de Atención Especializada para Mejorar la Calidad de la Atención y Reducción de Gastos (</a:t>
            </a:r>
            <a:r>
              <a:rPr lang="es-US" u="sng" dirty="0">
                <a:cs typeface="Arial" panose="020B0604020202020204" pitchFamily="34" charset="0"/>
                <a:hlinkClick r:id="rId3"/>
              </a:rPr>
              <a:t>federalregister.gov/documents/2020/09/29/2020-20907/medicare-program-specialty-care-models-to-improve-quality-of-care-and-reduce-expenditures</a:t>
            </a:r>
            <a:r>
              <a:rPr lang="es-US" dirty="0"/>
              <a:t>), que incluye la versión final del </a:t>
            </a:r>
            <a:r>
              <a:rPr lang="es-US" b="1" dirty="0"/>
              <a:t>Modelo</a:t>
            </a:r>
            <a:r>
              <a:rPr lang="es-US" b="1" dirty="0">
                <a:cs typeface="Arial" panose="020B0604020202020204" pitchFamily="34" charset="0"/>
              </a:rPr>
              <a:t> de Opciones de Tratamiento ESRD (ETC) .</a:t>
            </a:r>
            <a:r>
              <a:rPr lang="es-US" dirty="0"/>
              <a:t> El Modelo ETC está probando la eficacia de ajustar ciertos pagos de Medicare para fomentar un mayor uso de la diálisis domiciliaria y los trasplantes de riñón para las personas con Medicare con ESRD, para preservar o mejorar la calidad de la atención prestada a las personas con Medicare, al tiempo que reduce los costos de Medicare. Los ajustes de los pagos con apego a este modelo son del 1 de enero de 2021 al 30 de junio de 2027. Para mayor información sobre el Modelo ETC, visite </a:t>
            </a:r>
            <a:r>
              <a:rPr lang="es-US" u="sng" dirty="0">
                <a:cs typeface="Arial" panose="020B0604020202020204" pitchFamily="34" charset="0"/>
                <a:hlinkClick r:id="rId4"/>
              </a:rPr>
              <a:t>innovation.CMS.gov/innovation-models/esrd-treatment-choices-model</a:t>
            </a:r>
            <a:r>
              <a:rPr lang="es-US" dirty="0"/>
              <a:t>.</a:t>
            </a:r>
          </a:p>
          <a:p>
            <a:pPr marL="181221" indent="-181221">
              <a:spcBef>
                <a:spcPts val="634"/>
              </a:spcBef>
              <a:buFont typeface="Wingdings" panose="05000000000000000000" pitchFamily="2" charset="2"/>
              <a:buChar char="§"/>
            </a:pPr>
            <a:r>
              <a:rPr lang="es-US" dirty="0"/>
              <a:t>Los CMS también anunciaron el modelo opcional </a:t>
            </a:r>
            <a:r>
              <a:rPr lang="es-US" b="1" dirty="0"/>
              <a:t>de Cuidado Renal (KCC)</a:t>
            </a:r>
            <a:r>
              <a:rPr lang="es-US" dirty="0"/>
              <a:t> con 4 opciones de pago diferentes para probar nuevas opciones de pago de Medicare que tienen como objetivo mejorar la calidad de la atención a los pacientes con enfermedad renal. Los modelos opcionales estarán vigentes del 1 de abril de 2021 al 31 de diciembre de 2025. Para mayor información sobre el Modelo KCC, visite </a:t>
            </a:r>
            <a:r>
              <a:rPr lang="es-US" u="sng" dirty="0">
                <a:cs typeface="Arial" panose="020B0604020202020204" pitchFamily="34" charset="0"/>
                <a:hlinkClick r:id="rId5"/>
              </a:rPr>
              <a:t>innovation.CMS.gov/innovation-models/esrd-treatment-choices-model</a:t>
            </a:r>
            <a:r>
              <a:rPr lang="es-US" dirty="0"/>
              <a:t>.</a:t>
            </a:r>
          </a:p>
          <a:p>
            <a:pPr>
              <a:spcBef>
                <a:spcPts val="634"/>
              </a:spcBef>
            </a:pPr>
            <a:endParaRPr lang="en-US" dirty="0">
              <a:cs typeface="Arial" panose="020B0604020202020204" pitchFamily="34" charset="0"/>
            </a:endParaRPr>
          </a:p>
        </p:txBody>
      </p:sp>
    </p:spTree>
    <p:extLst>
      <p:ext uri="{BB962C8B-B14F-4D97-AF65-F5344CB8AC3E}">
        <p14:creationId xmlns:p14="http://schemas.microsoft.com/office/powerpoint/2010/main" val="3069463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74080" cy="5144347"/>
          </a:xfrm>
        </p:spPr>
        <p:txBody>
          <a:bodyPr/>
          <a:lstStyle/>
          <a:p>
            <a:pPr defTabSz="966508">
              <a:spcBef>
                <a:spcPts val="646"/>
              </a:spcBef>
              <a:defRPr/>
            </a:pPr>
            <a:r>
              <a:rPr lang="es-US" sz="1300" b="1" dirty="0">
                <a:cs typeface="Arial" panose="020B0604020202020204" pitchFamily="34" charset="0"/>
              </a:rPr>
              <a:t>Notas del presentador</a:t>
            </a:r>
          </a:p>
          <a:p>
            <a:pPr marL="181221" indent="-181221" defTabSz="966508">
              <a:spcBef>
                <a:spcPts val="646"/>
              </a:spcBef>
              <a:buFont typeface="Wingdings" panose="05000000000000000000" pitchFamily="2" charset="2"/>
              <a:buChar char="§"/>
              <a:defRPr/>
            </a:pPr>
            <a:r>
              <a:rPr lang="es-US" sz="1300" b="1" dirty="0">
                <a:solidFill>
                  <a:prstClr val="black"/>
                </a:solidFill>
                <a:cs typeface="Arial" panose="020B0604020202020204" pitchFamily="34" charset="0"/>
              </a:rPr>
              <a:t>La diálisis puede realizarse en casa o en un establecimiento certificado por Medicare. </a:t>
            </a:r>
            <a:r>
              <a:rPr lang="es-US" sz="1300" dirty="0">
                <a:solidFill>
                  <a:prstClr val="black"/>
                </a:solidFill>
                <a:cs typeface="Arial" panose="020B0604020202020204" pitchFamily="34" charset="0"/>
              </a:rPr>
              <a:t>Para que Medicare pague sus tratamientos, el establecimiento debe estar certificado por Medicare para realizar diálisis (incluso si ya proporciona otros servicios médicos cubiertos por Medicare).</a:t>
            </a:r>
          </a:p>
          <a:p>
            <a:pPr marL="181221" indent="-181221">
              <a:spcBef>
                <a:spcPts val="646"/>
              </a:spcBef>
              <a:buFont typeface="Wingdings" panose="05000000000000000000" pitchFamily="2" charset="2"/>
              <a:buChar char="§"/>
              <a:defRPr/>
            </a:pPr>
            <a:r>
              <a:rPr lang="es-US" sz="1300" b="1" dirty="0">
                <a:solidFill>
                  <a:prstClr val="black"/>
                </a:solidFill>
                <a:cs typeface="Arial" panose="020B0604020202020204" pitchFamily="34" charset="0"/>
              </a:rPr>
              <a:t>Los CMS utilizan múltiples medidas de calidad para evaluar los establecimientos que realizan diálisis cada año. </a:t>
            </a:r>
            <a:r>
              <a:rPr lang="es-US" sz="1300" dirty="0">
                <a:solidFill>
                  <a:prstClr val="black"/>
                </a:solidFill>
                <a:cs typeface="Arial" panose="020B0604020202020204" pitchFamily="34" charset="0"/>
              </a:rPr>
              <a:t>Estas medidas muestran la frecuencia con la que los establecimientos para realizar diálisis aplican las mejores prácticas a la hora de atenderle. </a:t>
            </a:r>
            <a:r>
              <a:rPr lang="es-US" dirty="0">
                <a:solidFill>
                  <a:prstClr val="black"/>
                </a:solidFill>
                <a:cs typeface="Arial" panose="020B0604020202020204" pitchFamily="34" charset="0"/>
              </a:rPr>
              <a:t>Cada uno obtiene una puntuación basada en la evaluación de estas medidas de calidad por parte de los CMS.</a:t>
            </a:r>
            <a:r>
              <a:rPr lang="es-US" sz="1300" dirty="0">
                <a:solidFill>
                  <a:prstClr val="black"/>
                </a:solidFill>
                <a:cs typeface="Arial" panose="020B0604020202020204" pitchFamily="34" charset="0"/>
              </a:rPr>
              <a:t> Los establecimientos tienen como obligación mostrar las puntuaciones en un área fácil de visualizar, y en un formato e idioma que usted comprenda. Las puntuaciones pueden oscilar entre 0‑100 y se basan en los resultados obtenidos por el establecimiento en las medidas de calidad. </a:t>
            </a:r>
          </a:p>
          <a:p>
            <a:pPr marL="181221" indent="-181221">
              <a:spcBef>
                <a:spcPts val="646"/>
              </a:spcBef>
              <a:buFont typeface="Wingdings" panose="05000000000000000000" pitchFamily="2" charset="2"/>
              <a:buChar char="§"/>
              <a:defRPr/>
            </a:pPr>
            <a:r>
              <a:rPr lang="es-US" b="1" dirty="0">
                <a:solidFill>
                  <a:prstClr val="black"/>
                </a:solidFill>
                <a:cs typeface="Arial" panose="020B0604020202020204" pitchFamily="34" charset="0"/>
              </a:rPr>
              <a:t>En la mayoría de los casos, usted recibirá los tratamientos de diálisis en el lugar en el que trabaje su nefrólogo.</a:t>
            </a:r>
            <a:r>
              <a:rPr lang="es-US" dirty="0">
                <a:solidFill>
                  <a:prstClr val="black"/>
                </a:solidFill>
                <a:cs typeface="Arial" panose="020B0604020202020204" pitchFamily="34" charset="0"/>
              </a:rPr>
              <a:t> Sin embargo, tiene derecho a elegir recibir sus tratamientos en otro lugar en cualquier momento, lo que podría implicar cambiar de médico.</a:t>
            </a:r>
          </a:p>
          <a:p>
            <a:pPr>
              <a:spcBef>
                <a:spcPts val="646"/>
              </a:spcBef>
              <a:defRPr/>
            </a:pPr>
            <a:r>
              <a:rPr lang="es-US" sz="1300" dirty="0">
                <a:solidFill>
                  <a:prstClr val="black"/>
                </a:solidFill>
                <a:cs typeface="Arial" panose="020B0604020202020204" pitchFamily="34" charset="0"/>
              </a:rPr>
              <a:t>Puede visitar </a:t>
            </a:r>
            <a:r>
              <a:rPr lang="es-US" dirty="0">
                <a:solidFill>
                  <a:prstClr val="black"/>
                </a:solidFill>
                <a:cs typeface="Arial" panose="020B0604020202020204" pitchFamily="34" charset="0"/>
                <a:hlinkClick r:id="rId3"/>
              </a:rPr>
              <a:t>Medicare.gov/care-compare</a:t>
            </a:r>
            <a:r>
              <a:rPr lang="es-US" dirty="0">
                <a:solidFill>
                  <a:prstClr val="black"/>
                </a:solidFill>
                <a:cs typeface="Arial" panose="020B0604020202020204" pitchFamily="34" charset="0"/>
              </a:rPr>
              <a:t> para encontrar un lugar donde cercano a usted donde hagan diálisis, o llamar a su Red local de Enfermedades Renales en Etapa Terminal (ESRD). Para obtener el teléfono de la Red ESRD en su estado, visite </a:t>
            </a:r>
            <a:r>
              <a:rPr lang="es-US" dirty="0">
                <a:solidFill>
                  <a:prstClr val="black"/>
                </a:solidFill>
                <a:cs typeface="Arial" panose="020B0604020202020204" pitchFamily="34" charset="0"/>
                <a:hlinkClick r:id="rId4"/>
              </a:rPr>
              <a:t>esrdnetworks.org/membership/esrd-networks-contact-information</a:t>
            </a:r>
            <a:r>
              <a:rPr lang="es-US" dirty="0">
                <a:solidFill>
                  <a:prstClr val="black"/>
                </a:solidFill>
                <a:cs typeface="Arial" panose="020B0604020202020204" pitchFamily="34" charset="0"/>
              </a:rPr>
              <a:t>. </a:t>
            </a:r>
          </a:p>
          <a:p>
            <a:pPr>
              <a:spcBef>
                <a:spcPts val="646"/>
              </a:spcBef>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71887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96428" y="3757507"/>
            <a:ext cx="6956213" cy="5627125"/>
          </a:xfrm>
        </p:spPr>
        <p:txBody>
          <a:bodyPr/>
          <a:lstStyle/>
          <a:p>
            <a:pPr defTabSz="966508">
              <a:spcBef>
                <a:spcPts val="634"/>
              </a:spcBef>
              <a:defRPr/>
            </a:pPr>
            <a:r>
              <a:rPr lang="es-US" b="1" dirty="0">
                <a:cs typeface="Arial" panose="020B0604020202020204" pitchFamily="34" charset="0"/>
              </a:rPr>
              <a:t>Notas del presentador</a:t>
            </a:r>
          </a:p>
          <a:p>
            <a:pPr marL="181221" indent="-181221" defTabSz="966508">
              <a:spcBef>
                <a:spcPts val="634"/>
              </a:spcBef>
              <a:buFont typeface="Wingdings" panose="05000000000000000000" pitchFamily="2" charset="2"/>
              <a:buChar char="§"/>
              <a:defRPr/>
            </a:pPr>
            <a:r>
              <a:rPr lang="es-US" dirty="0">
                <a:solidFill>
                  <a:prstClr val="black"/>
                </a:solidFill>
                <a:cs typeface="Arial" panose="020B0604020202020204" pitchFamily="34" charset="0"/>
              </a:rPr>
              <a:t>Bajo la dirección de los CMS, el Programa de Redes de ESRD es una </a:t>
            </a:r>
            <a:r>
              <a:rPr lang="es-US" b="1" dirty="0">
                <a:solidFill>
                  <a:prstClr val="black"/>
                </a:solidFill>
                <a:cs typeface="Arial" panose="020B0604020202020204" pitchFamily="34" charset="0"/>
              </a:rPr>
              <a:t>red nacional de 18 redes de ESRD</a:t>
            </a:r>
            <a:r>
              <a:rPr lang="es-US" dirty="0">
                <a:solidFill>
                  <a:prstClr val="black"/>
                </a:solidFill>
                <a:cs typeface="Arial" panose="020B0604020202020204" pitchFamily="34" charset="0"/>
              </a:rPr>
              <a:t>, responsable de cada estado, territorio y distrito de Columbia. Las redes de ESRD prestan servicio en zonas geográficas basadas en el número y la concentración de personas con Medicare. Las redes de ESRD trabajan con los consumidores, los centros de ESRD y otros proveedores de servicios de ESRD para perfeccionar los sistemas de prestación de cuidados y garantizar que los pacientes de ESRD reciban la atención adecuada en el momento oportuno.</a:t>
            </a:r>
          </a:p>
          <a:p>
            <a:pPr marL="181221" indent="-181221" defTabSz="966508">
              <a:spcBef>
                <a:spcPts val="634"/>
              </a:spcBef>
              <a:buFont typeface="Wingdings" panose="05000000000000000000" pitchFamily="2" charset="2"/>
              <a:buChar char="§"/>
              <a:defRPr/>
            </a:pPr>
            <a:r>
              <a:rPr lang="es-US" dirty="0">
                <a:solidFill>
                  <a:prstClr val="black"/>
                </a:solidFill>
                <a:cs typeface="Arial" panose="020B0604020202020204" pitchFamily="34" charset="0"/>
              </a:rPr>
              <a:t>Las redes de ESRD son una excelente fuente de información para las personas con Medicare y los proveedores de servicios médicos. Las redes de ESRD son </a:t>
            </a:r>
            <a:r>
              <a:rPr lang="es-US" b="1" dirty="0">
                <a:solidFill>
                  <a:prstClr val="black"/>
                </a:solidFill>
                <a:cs typeface="Arial" panose="020B0604020202020204" pitchFamily="34" charset="0"/>
              </a:rPr>
              <a:t>responsables de desarrollar criterios y normas relacionados </a:t>
            </a:r>
            <a:r>
              <a:rPr lang="es-US" dirty="0">
                <a:solidFill>
                  <a:prstClr val="black"/>
                </a:solidFill>
                <a:cs typeface="Arial" panose="020B0604020202020204" pitchFamily="34" charset="0"/>
              </a:rPr>
              <a:t>con la calidad y la adecuación de la atención a los pacientes de ESRD. Evalúan las modalidades de tratamiento y la calidad de la atención. También prestan asistencia técnica a los centros que realizan diálisis. </a:t>
            </a:r>
          </a:p>
          <a:p>
            <a:pPr marL="181221" indent="-181221" defTabSz="966508">
              <a:spcBef>
                <a:spcPts val="634"/>
              </a:spcBef>
              <a:buFont typeface="Wingdings" panose="05000000000000000000" pitchFamily="2" charset="2"/>
              <a:buChar char="§"/>
              <a:defRPr/>
            </a:pPr>
            <a:r>
              <a:rPr lang="es-US" dirty="0">
                <a:solidFill>
                  <a:prstClr val="black"/>
                </a:solidFill>
                <a:cs typeface="Arial" panose="020B0604020202020204" pitchFamily="34" charset="0"/>
              </a:rPr>
              <a:t>Las redes de ESRD también </a:t>
            </a:r>
            <a:r>
              <a:rPr lang="es-US" b="1" dirty="0">
                <a:solidFill>
                  <a:prstClr val="black"/>
                </a:solidFill>
                <a:cs typeface="Arial" panose="020B0604020202020204" pitchFamily="34" charset="0"/>
              </a:rPr>
              <a:t>ayudan a educar a las personas usuarias de Medicare</a:t>
            </a:r>
            <a:r>
              <a:rPr lang="es-US" dirty="0">
                <a:solidFill>
                  <a:prstClr val="black"/>
                </a:solidFill>
                <a:cs typeface="Arial" panose="020B0604020202020204" pitchFamily="34" charset="0"/>
              </a:rPr>
              <a:t> sobre Medicare y a </a:t>
            </a:r>
            <a:r>
              <a:rPr lang="es-US" b="1" dirty="0">
                <a:solidFill>
                  <a:prstClr val="black"/>
                </a:solidFill>
                <a:cs typeface="Arial" panose="020B0604020202020204" pitchFamily="34" charset="0"/>
              </a:rPr>
              <a:t>resolver reclamaciones y quejas.</a:t>
            </a:r>
            <a:r>
              <a:rPr lang="es-US" dirty="0">
                <a:solidFill>
                  <a:prstClr val="black"/>
                </a:solidFill>
                <a:cs typeface="Arial" panose="020B0604020202020204" pitchFamily="34" charset="0"/>
              </a:rPr>
              <a:t> Para proteger a los pacientes de represalias, la política de los CMS ya no exige que el proceso de reclamación se inicie en el establecimiento; ahora los pacientes pueden presentar sus quejas directamente a la red ESRD.</a:t>
            </a:r>
          </a:p>
          <a:p>
            <a:pPr marL="181221" indent="-181221">
              <a:spcBef>
                <a:spcPts val="634"/>
              </a:spcBef>
              <a:buFont typeface="Wingdings" panose="05000000000000000000" pitchFamily="2" charset="2"/>
              <a:buChar char="§"/>
              <a:defRPr/>
            </a:pPr>
            <a:r>
              <a:rPr lang="es-US" b="1" dirty="0"/>
              <a:t>La información de contacto de su red local de ESRD está disponible en </a:t>
            </a:r>
            <a:r>
              <a:rPr lang="es-US" dirty="0">
                <a:cs typeface="Arial" panose="020B0604020202020204" pitchFamily="34" charset="0"/>
                <a:hlinkClick r:id="rId3"/>
              </a:rPr>
              <a:t>esrdnetworks.org/membership/esrd-networks-contact-information</a:t>
            </a:r>
            <a:r>
              <a:rPr lang="es-US" b="1" dirty="0">
                <a:cs typeface="Arial" panose="020B0604020202020204" pitchFamily="34" charset="0"/>
              </a:rPr>
              <a:t>.</a:t>
            </a:r>
          </a:p>
          <a:p>
            <a:pPr marL="181221" indent="-181221" defTabSz="966508">
              <a:spcBef>
                <a:spcPts val="634"/>
              </a:spcBef>
              <a:buFont typeface="Wingdings" panose="05000000000000000000" pitchFamily="2" charset="2"/>
              <a:buChar char="§"/>
              <a:defRPr/>
            </a:pPr>
            <a:r>
              <a:rPr lang="es-US" dirty="0">
                <a:solidFill>
                  <a:prstClr val="black"/>
                </a:solidFill>
                <a:cs typeface="Arial" panose="020B0604020202020204" pitchFamily="34" charset="0"/>
              </a:rPr>
              <a:t>El Centro Nacional de Coordinación de ESRD (NCC) es el contratista de apoyo de CMS para las 18 redes de ESRD. El NCC de ESRD también proporciona información y recursos útiles enfocados en ayudar a los pacientes con ESRD y a sus cuidadores a comprometerse, formarse y empoderarse. Para mayor información, visite </a:t>
            </a:r>
            <a:r>
              <a:rPr lang="es-US" dirty="0">
                <a:solidFill>
                  <a:prstClr val="black"/>
                </a:solidFill>
                <a:cs typeface="Arial" panose="020B0604020202020204" pitchFamily="34" charset="0"/>
                <a:hlinkClick r:id="rId4"/>
              </a:rPr>
              <a:t>esrdncc.org</a:t>
            </a:r>
            <a:r>
              <a:rPr lang="es-US" dirty="0">
                <a:solidFill>
                  <a:prstClr val="black"/>
                </a:solidFill>
                <a:cs typeface="Arial" panose="020B0604020202020204" pitchFamily="34" charset="0"/>
              </a:rPr>
              <a:t>.</a:t>
            </a:r>
          </a:p>
          <a:p>
            <a:pPr marL="181221" indent="-181221" defTabSz="966508">
              <a:spcBef>
                <a:spcPts val="634"/>
              </a:spcBef>
              <a:buFont typeface="Wingdings" panose="05000000000000000000" pitchFamily="2" charset="2"/>
              <a:buChar char="§"/>
              <a:defRPr/>
            </a:pPr>
            <a:r>
              <a:rPr lang="es-US" dirty="0">
                <a:solidFill>
                  <a:prstClr val="black"/>
                </a:solidFill>
                <a:cs typeface="Arial" panose="020B0604020202020204" pitchFamily="34" charset="0"/>
              </a:rPr>
              <a:t>Si tiene preguntas sobre un servicio concreto que haya recibido, consulte el Resumen de Avisos de Medicare (MSN) o acceda a su cuenta segura de Medicare. Puede presentar una apelación si no está de acuerdo con una decisión de cobertura o de pago tomada por Medicare, su plan de salud de Medicare o su plan de medicamentos de Medicare. Hay disponible un mapa interactivo con información de contacto de las redes de ESRD por estado/región en </a:t>
            </a:r>
            <a:r>
              <a:rPr lang="es-US" u="sng" dirty="0">
                <a:solidFill>
                  <a:prstClr val="black"/>
                </a:solidFill>
                <a:cs typeface="Arial" panose="020B0604020202020204" pitchFamily="34" charset="0"/>
                <a:hlinkClick r:id="rId5"/>
              </a:rPr>
              <a:t>esrdncc.org/en/ESRD-network-map</a:t>
            </a:r>
            <a:r>
              <a:rPr lang="es-US" dirty="0">
                <a:solidFill>
                  <a:prstClr val="black"/>
                </a:solidFill>
                <a:cs typeface="Arial" panose="020B0604020202020204" pitchFamily="34" charset="0"/>
              </a:rPr>
              <a:t>.</a:t>
            </a:r>
          </a:p>
          <a:p>
            <a:pPr>
              <a:spcBef>
                <a:spcPts val="634"/>
              </a:spcBef>
            </a:pPr>
            <a:endParaRPr lang="en-US" sz="1100" dirty="0">
              <a:cs typeface="Arial" panose="020B0604020202020204" pitchFamily="34" charset="0"/>
            </a:endParaRPr>
          </a:p>
        </p:txBody>
      </p:sp>
    </p:spTree>
    <p:extLst>
      <p:ext uri="{BB962C8B-B14F-4D97-AF65-F5344CB8AC3E}">
        <p14:creationId xmlns:p14="http://schemas.microsoft.com/office/powerpoint/2010/main" val="25523328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3757507"/>
            <a:ext cx="5852160" cy="5502380"/>
          </a:xfrm>
        </p:spPr>
        <p:txBody>
          <a:bodyPr/>
          <a:lstStyle/>
          <a:p>
            <a:pPr defTabSz="966508">
              <a:spcBef>
                <a:spcPts val="658"/>
              </a:spcBef>
              <a:defRPr/>
            </a:pPr>
            <a:r>
              <a:rPr lang="es-US" b="1" i="0" dirty="0">
                <a:cs typeface="Arial" panose="020B0604020202020204" pitchFamily="34" charset="0"/>
              </a:rPr>
              <a:t>Notas del presentador</a:t>
            </a:r>
          </a:p>
          <a:p>
            <a:pPr defTabSz="966508">
              <a:spcBef>
                <a:spcPts val="658"/>
              </a:spcBef>
              <a:defRPr/>
            </a:pPr>
            <a:r>
              <a:rPr lang="es-US" dirty="0">
                <a:solidFill>
                  <a:prstClr val="black"/>
                </a:solidFill>
                <a:cs typeface="Arial" panose="020B0604020202020204" pitchFamily="34" charset="0"/>
              </a:rPr>
              <a:t>Las redes de ESRD trabajan actualmente con Medicare para disminuir el uso de catéteres para diálisis y aumentar el uso de fístulas arteriovenosas (FAV) e injertos. </a:t>
            </a:r>
            <a:r>
              <a:rPr lang="es-US" b="1" dirty="0">
                <a:solidFill>
                  <a:prstClr val="black"/>
                </a:solidFill>
                <a:cs typeface="Arial" panose="020B0604020202020204" pitchFamily="34" charset="0"/>
              </a:rPr>
              <a:t>"Fistula First" es el nombre dado a la Iniciativa Nacional para la Mejora del Acceso Vascular. </a:t>
            </a:r>
            <a:r>
              <a:rPr lang="es-US" dirty="0">
                <a:solidFill>
                  <a:prstClr val="black"/>
                </a:solidFill>
                <a:cs typeface="Arial" panose="020B0604020202020204" pitchFamily="34" charset="0"/>
              </a:rPr>
              <a:t>Este proyecto de mejora de la calidad se está llevando a cabo en las 18 redes de ESRD para promover el uso de AVF en la hemodiálisis de todos los pacientes aptos.</a:t>
            </a:r>
          </a:p>
          <a:p>
            <a:pPr defTabSz="966508">
              <a:spcBef>
                <a:spcPts val="658"/>
              </a:spcBef>
              <a:defRPr/>
            </a:pPr>
            <a:r>
              <a:rPr lang="es-US" dirty="0">
                <a:solidFill>
                  <a:prstClr val="black"/>
                </a:solidFill>
                <a:cs typeface="Arial" panose="020B0604020202020204" pitchFamily="34" charset="0"/>
              </a:rPr>
              <a:t>La </a:t>
            </a:r>
            <a:r>
              <a:rPr lang="es-US" b="1" dirty="0">
                <a:solidFill>
                  <a:prstClr val="black"/>
                </a:solidFill>
                <a:cs typeface="Arial" panose="020B0604020202020204" pitchFamily="34" charset="0"/>
              </a:rPr>
              <a:t>hemodiálisis</a:t>
            </a:r>
            <a:r>
              <a:rPr lang="es-US" dirty="0">
                <a:solidFill>
                  <a:prstClr val="black"/>
                </a:solidFill>
                <a:cs typeface="Arial" panose="020B0604020202020204" pitchFamily="34" charset="0"/>
              </a:rPr>
              <a:t> se realiza a través de una conexión directa al torrente sanguíneo de una persona. </a:t>
            </a:r>
          </a:p>
          <a:p>
            <a:pPr defTabSz="966508">
              <a:spcBef>
                <a:spcPts val="658"/>
              </a:spcBef>
              <a:defRPr/>
            </a:pPr>
            <a:r>
              <a:rPr lang="es-US" b="1" dirty="0">
                <a:solidFill>
                  <a:prstClr val="black"/>
                </a:solidFill>
                <a:cs typeface="Arial" panose="020B0604020202020204" pitchFamily="34" charset="0"/>
              </a:rPr>
              <a:t>Una fístula es una conexión, creada quirúrgicamente mediante la unión de una vena y una arteria en el antebrazo, que permite que la sangre de la arteria fluya hacia la vena y proporcione un acceso estable para la diálisis. </a:t>
            </a:r>
            <a:r>
              <a:rPr lang="es-US" dirty="0">
                <a:solidFill>
                  <a:prstClr val="black"/>
                </a:solidFill>
                <a:cs typeface="Arial" panose="020B0604020202020204" pitchFamily="34" charset="0"/>
              </a:rPr>
              <a:t>Las fístulas duran más, necesitan menos mantenimiento y se asocian a menores tasas de infección, hospitalización y muerte que los catéteres. Los injertos crean una conexión similar utilizando un tubo sintético para conectar la arteria a una vena del brazo. </a:t>
            </a:r>
          </a:p>
          <a:p>
            <a:pPr defTabSz="966508">
              <a:spcBef>
                <a:spcPts val="658"/>
              </a:spcBef>
              <a:defRPr/>
            </a:pPr>
            <a:r>
              <a:rPr lang="es-US" dirty="0">
                <a:solidFill>
                  <a:prstClr val="black"/>
                </a:solidFill>
                <a:cs typeface="Arial" panose="020B0604020202020204" pitchFamily="34" charset="0"/>
              </a:rPr>
              <a:t>Los </a:t>
            </a:r>
            <a:r>
              <a:rPr lang="es-US" b="1" dirty="0">
                <a:solidFill>
                  <a:prstClr val="black"/>
                </a:solidFill>
                <a:cs typeface="Arial" panose="020B0604020202020204" pitchFamily="34" charset="0"/>
              </a:rPr>
              <a:t>catéteres</a:t>
            </a:r>
            <a:r>
              <a:rPr lang="es-US" dirty="0">
                <a:solidFill>
                  <a:prstClr val="black"/>
                </a:solidFill>
                <a:cs typeface="Arial" panose="020B0604020202020204" pitchFamily="34" charset="0"/>
              </a:rPr>
              <a:t> (agujas insertadas permanentemente en una vena normal, pero que quedan sobresaliendo de la piel) pueden ser apropiados en ciertos casos para el acceso vascular a corto plazo, pero tienen tasas de infección mucho más elevadas que las fístulas o los injertos.</a:t>
            </a:r>
            <a:br>
              <a:rPr lang="es-US" dirty="0">
                <a:solidFill>
                  <a:prstClr val="black"/>
                </a:solidFill>
                <a:cs typeface="Arial" panose="020B0604020202020204" pitchFamily="34" charset="0"/>
              </a:rPr>
            </a:br>
            <a:r>
              <a:rPr lang="es-US" dirty="0">
                <a:solidFill>
                  <a:prstClr val="black"/>
                </a:solidFill>
                <a:cs typeface="Arial" panose="020B0604020202020204" pitchFamily="34" charset="0"/>
              </a:rPr>
              <a:t>Para mayor información sobre el grupo de trabajo Fistula First Catheter Last, consulte </a:t>
            </a:r>
            <a:r>
              <a:rPr lang="es-US" u="sng" dirty="0">
                <a:solidFill>
                  <a:prstClr val="black"/>
                </a:solidFill>
                <a:cs typeface="Arial" panose="020B0604020202020204" pitchFamily="34" charset="0"/>
                <a:hlinkClick r:id="rId3"/>
              </a:rPr>
              <a:t>fistulafirst.esrdncc.org/ffcl</a:t>
            </a:r>
            <a:r>
              <a:rPr lang="es-US" dirty="0">
                <a:solidFill>
                  <a:prstClr val="black"/>
                </a:solidFill>
                <a:cs typeface="Arial" panose="020B0604020202020204" pitchFamily="34" charset="0"/>
              </a:rPr>
              <a:t>.</a:t>
            </a:r>
          </a:p>
          <a:p>
            <a:pPr defTabSz="966508">
              <a:spcBef>
                <a:spcPts val="658"/>
              </a:spcBef>
              <a:defRPr/>
            </a:pPr>
            <a:r>
              <a:rPr lang="es-US" b="1" dirty="0">
                <a:solidFill>
                  <a:prstClr val="black"/>
                </a:solidFill>
                <a:cs typeface="Arial" panose="020B0604020202020204" pitchFamily="34" charset="0"/>
              </a:rPr>
              <a:t>Fuente: </a:t>
            </a:r>
            <a:r>
              <a:rPr lang="es-US" dirty="0">
                <a:solidFill>
                  <a:prstClr val="black"/>
                </a:solidFill>
                <a:cs typeface="Arial" panose="020B0604020202020204" pitchFamily="34" charset="0"/>
              </a:rPr>
              <a:t>Gráfico cortesía del Instituto Nacional de Diabetes y Enfermedades Digestivas y Renales, de los Institutos Nacionales de Salud de EE.UU.</a:t>
            </a:r>
          </a:p>
          <a:p>
            <a:pPr marL="0" lvl="1" defTabSz="966508">
              <a:lnSpc>
                <a:spcPct val="110000"/>
              </a:lnSpc>
              <a:spcBef>
                <a:spcPts val="440"/>
              </a:spcBef>
              <a:defRPr/>
            </a:pPr>
            <a:r>
              <a:rPr lang="es-US" b="1" dirty="0">
                <a:solidFill>
                  <a:prstClr val="black"/>
                </a:solidFill>
                <a:cs typeface="Arial" panose="020B0604020202020204" pitchFamily="34" charset="0"/>
              </a:rPr>
              <a:t>Fuente para imágenes</a:t>
            </a:r>
          </a:p>
          <a:p>
            <a:r>
              <a:rPr lang="es-US" dirty="0">
                <a:hlinkClick r:id="rId4"/>
              </a:rPr>
              <a:t>niddk.nih.gov/news/media-library/17674</a:t>
            </a:r>
            <a:r>
              <a:rPr lang="es-US" dirty="0"/>
              <a:t> </a:t>
            </a:r>
          </a:p>
        </p:txBody>
      </p:sp>
    </p:spTree>
    <p:extLst>
      <p:ext uri="{BB962C8B-B14F-4D97-AF65-F5344CB8AC3E}">
        <p14:creationId xmlns:p14="http://schemas.microsoft.com/office/powerpoint/2010/main" val="327470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01" indent="-118801">
              <a:spcAft>
                <a:spcPts val="600"/>
              </a:spcAft>
            </a:pPr>
            <a:r>
              <a:rPr lang="es-US" b="1" dirty="0">
                <a:cs typeface="Arial" panose="020B0604020202020204" pitchFamily="34" charset="0"/>
              </a:rPr>
              <a:t>Notas del presentador</a:t>
            </a:r>
          </a:p>
          <a:p>
            <a:pPr marL="118801" indent="-118801">
              <a:spcAft>
                <a:spcPts val="600"/>
              </a:spcAft>
            </a:pPr>
            <a:r>
              <a:rPr lang="es-US" b="0" dirty="0">
                <a:cs typeface="Arial" panose="020B0604020202020204" pitchFamily="34" charset="0"/>
              </a:rPr>
              <a:t>Al finalizar esta lección, usted podrá:</a:t>
            </a:r>
          </a:p>
          <a:p>
            <a:pPr marL="183636" indent="-183636">
              <a:spcAft>
                <a:spcPts val="600"/>
              </a:spcAft>
              <a:buFont typeface="Wingdings" panose="05000000000000000000" pitchFamily="2" charset="2"/>
              <a:buChar char="§"/>
            </a:pPr>
            <a:r>
              <a:rPr lang="es-US" b="0" dirty="0">
                <a:cs typeface="Arial" panose="020B0604020202020204" pitchFamily="34" charset="0"/>
              </a:rPr>
              <a:t>Describir la ESRD y su tratamiento médico</a:t>
            </a:r>
          </a:p>
          <a:p>
            <a:pPr marL="183636" indent="-183636">
              <a:spcAft>
                <a:spcPts val="600"/>
              </a:spcAft>
              <a:buFont typeface="Wingdings" panose="05000000000000000000" pitchFamily="2" charset="2"/>
              <a:buChar char="§"/>
            </a:pPr>
            <a:r>
              <a:rPr lang="es-US" b="0" dirty="0">
                <a:cs typeface="Arial" panose="020B0604020202020204" pitchFamily="34" charset="0"/>
              </a:rPr>
              <a:t>Explicar la elegibilidad de Medicare con base en la ESRD</a:t>
            </a:r>
          </a:p>
          <a:p>
            <a:pPr marL="183636" indent="-183636">
              <a:spcAft>
                <a:spcPts val="600"/>
              </a:spcAft>
              <a:buFont typeface="Wingdings" panose="05000000000000000000" pitchFamily="2" charset="2"/>
              <a:buChar char="§"/>
            </a:pPr>
            <a:r>
              <a:rPr lang="es-US" b="0" dirty="0">
                <a:cs typeface="Arial" panose="020B0604020202020204" pitchFamily="34" charset="0"/>
              </a:rPr>
              <a:t>Saber a quién dirigirse si tiene preguntas sobre el derecho a Medicare por padecer ESRD</a:t>
            </a:r>
          </a:p>
        </p:txBody>
      </p:sp>
    </p:spTree>
    <p:extLst>
      <p:ext uri="{BB962C8B-B14F-4D97-AF65-F5344CB8AC3E}">
        <p14:creationId xmlns:p14="http://schemas.microsoft.com/office/powerpoint/2010/main" val="352294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Bef>
                <a:spcPts val="634"/>
              </a:spcBef>
              <a:defRPr/>
            </a:pPr>
            <a:r>
              <a:rPr lang="es-US" b="1" dirty="0">
                <a:cs typeface="Arial" panose="020B0604020202020204" pitchFamily="34" charset="0"/>
              </a:rPr>
              <a:t>Notas del presentador</a:t>
            </a:r>
          </a:p>
          <a:p>
            <a:pPr marL="183636" indent="-183636" defTabSz="966508">
              <a:spcBef>
                <a:spcPts val="634"/>
              </a:spcBef>
              <a:buFont typeface="Wingdings" panose="05000000000000000000" pitchFamily="2" charset="2"/>
              <a:buChar char="§"/>
              <a:defRPr/>
            </a:pPr>
            <a:r>
              <a:rPr lang="es-US" sz="1300" dirty="0">
                <a:solidFill>
                  <a:prstClr val="black"/>
                </a:solidFill>
                <a:cs typeface="Arial" panose="020B0604020202020204" pitchFamily="34" charset="0"/>
              </a:rPr>
              <a:t>La Enfermedad Renal en Etapa Terminal (ESRD) es una insuficiencia renal permanente.</a:t>
            </a:r>
            <a:r>
              <a:rPr lang="es-US" sz="1300" i="1" dirty="0">
                <a:solidFill>
                  <a:prstClr val="black"/>
                </a:solidFill>
                <a:cs typeface="Arial" panose="020B0604020202020204" pitchFamily="34" charset="0"/>
              </a:rPr>
              <a:t> Si padece una enfermedad renal crónica en Fase 5, necesitará un trasplante de riñón o un tratamiento regular de diálisis. </a:t>
            </a:r>
          </a:p>
          <a:p>
            <a:pPr marL="183636" indent="-183636" defTabSz="966508">
              <a:spcBef>
                <a:spcPts val="634"/>
              </a:spcBef>
              <a:buFont typeface="Wingdings" panose="05000000000000000000" pitchFamily="2" charset="2"/>
              <a:buChar char="§"/>
              <a:defRPr/>
            </a:pPr>
            <a:r>
              <a:rPr lang="es-US" sz="1300" dirty="0">
                <a:solidFill>
                  <a:prstClr val="black"/>
                </a:solidFill>
                <a:cs typeface="Arial" panose="020B0604020202020204" pitchFamily="34" charset="0"/>
              </a:rPr>
              <a:t>Puede obtener Medicare tenga la edad que tenga si sus riñones ya no funcionan, si necesita diálisis periódica o si le han hecho un trasplante de riñón y una de estas cosas se aplica a usted:</a:t>
            </a:r>
          </a:p>
          <a:p>
            <a:pPr marL="483254" lvl="1" indent="-192966" defTabSz="966508">
              <a:buFont typeface="Arial" panose="020B0604020202020204" pitchFamily="34" charset="0"/>
              <a:buChar char="•"/>
              <a:defRPr/>
            </a:pPr>
            <a:r>
              <a:rPr lang="es-US" dirty="0">
                <a:solidFill>
                  <a:prstClr val="black"/>
                </a:solidFill>
                <a:cs typeface="Arial" panose="020B0604020202020204" pitchFamily="34" charset="0"/>
              </a:rPr>
              <a:t>Ha trabajado el tiempo requerido por el Seguro Social, la Junta de Jubilación de Empleados Ferroviarios (RRB) o como funcionario público.</a:t>
            </a:r>
          </a:p>
          <a:p>
            <a:pPr marL="483254" lvl="1" indent="-192966" defTabSz="966508">
              <a:buFont typeface="Arial" panose="020B0604020202020204" pitchFamily="34" charset="0"/>
              <a:buChar char="•"/>
              <a:defRPr/>
            </a:pPr>
            <a:r>
              <a:rPr lang="es-US" dirty="0">
                <a:solidFill>
                  <a:prstClr val="black"/>
                </a:solidFill>
                <a:cs typeface="Arial" panose="020B0604020202020204" pitchFamily="34" charset="0"/>
              </a:rPr>
              <a:t>Percibe o tiene derecho a prestaciones del Seguro Social o de la Junta de Jubilación de Empleados Ferroviarios (RRB)</a:t>
            </a:r>
          </a:p>
          <a:p>
            <a:pPr marL="483254" lvl="1" indent="-192966" defTabSz="966508">
              <a:buFont typeface="Arial" panose="020B0604020202020204" pitchFamily="34" charset="0"/>
              <a:buChar char="•"/>
              <a:defRPr/>
            </a:pPr>
            <a:r>
              <a:rPr lang="es-US" dirty="0">
                <a:solidFill>
                  <a:prstClr val="black"/>
                </a:solidFill>
                <a:cs typeface="Arial" panose="020B0604020202020204" pitchFamily="34" charset="0"/>
              </a:rPr>
              <a:t>Usted es cónyuge o hijo a cargo de una persona que cumple alguno de los requisitos enumerados anteriormente.</a:t>
            </a:r>
          </a:p>
          <a:p>
            <a:pPr marL="120814" lvl="1" defTabSz="966508">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087174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spcBef>
                <a:spcPts val="634"/>
              </a:spcBef>
              <a:defRPr/>
            </a:pPr>
            <a:r>
              <a:rPr lang="es-US" b="1" dirty="0">
                <a:cs typeface="Arial" panose="020B0604020202020204" pitchFamily="34" charset="0"/>
              </a:rPr>
              <a:t>Notas del presentador</a:t>
            </a:r>
          </a:p>
          <a:p>
            <a:pPr marL="183636" indent="-183636">
              <a:spcBef>
                <a:spcPts val="634"/>
              </a:spcBef>
              <a:buFont typeface="Wingdings" panose="05000000000000000000" pitchFamily="2" charset="2"/>
              <a:buChar char="§"/>
              <a:defRPr/>
            </a:pPr>
            <a:r>
              <a:rPr lang="es-US" sz="1300" dirty="0"/>
              <a:t>Una vez que tenga cobertura de Medicare por ESRD (normalmente el cuarto mes de diálisis), su GHP pagará primero las facturas hospitalarias y médicas durante 30 meses, tenga usted o no, Medicare.</a:t>
            </a:r>
            <a:r>
              <a:rPr lang="es-US" sz="1300" dirty="0">
                <a:solidFill>
                  <a:prstClr val="black"/>
                </a:solidFill>
                <a:cs typeface="Arial" panose="020B0604020202020204" pitchFamily="34" charset="0"/>
              </a:rPr>
              <a:t> </a:t>
            </a:r>
          </a:p>
          <a:p>
            <a:pPr marL="183636" indent="-183636">
              <a:spcBef>
                <a:spcPts val="634"/>
              </a:spcBef>
              <a:buFont typeface="Wingdings" panose="05000000000000000000" pitchFamily="2" charset="2"/>
              <a:buChar char="§"/>
              <a:defRPr/>
            </a:pPr>
            <a:r>
              <a:rPr lang="es-US" sz="1300" dirty="0">
                <a:solidFill>
                  <a:prstClr val="black"/>
                </a:solidFill>
                <a:cs typeface="Arial" panose="020B0604020202020204" pitchFamily="34" charset="0"/>
              </a:rPr>
              <a:t>Si usted padece una ESRD, puede obtener su cobertura de Medicare a través de Medicare Original o un plan de Medicare Advantage. </a:t>
            </a:r>
          </a:p>
          <a:p>
            <a:pPr marL="183636" indent="-183636" defTabSz="966508">
              <a:spcBef>
                <a:spcPts val="634"/>
              </a:spcBef>
              <a:buFont typeface="Wingdings" panose="05000000000000000000" pitchFamily="2" charset="2"/>
              <a:buChar char="§"/>
              <a:defRPr/>
            </a:pPr>
            <a:r>
              <a:rPr lang="es-US" sz="1300" dirty="0">
                <a:solidFill>
                  <a:prstClr val="black"/>
                </a:solidFill>
                <a:cs typeface="Arial" panose="020B0604020202020204" pitchFamily="34" charset="0"/>
              </a:rPr>
              <a:t>Los medicamentos para el trasplante (también llamados medicamentos inmunosupresores) sólo están cubiertos por la Parte B de Medicare (Seguro Médico) para las personas que tenían derecho a la Parte A de Medicare (Seguro Hospitalario) en el momento del trasplante de riñón.</a:t>
            </a:r>
          </a:p>
          <a:p>
            <a:pPr marL="183636" marR="0" lvl="0" indent="-183636" algn="l" defTabSz="966508" rtl="0" eaLnBrk="1" fontAlgn="auto" latinLnBrk="0" hangingPunct="1">
              <a:lnSpc>
                <a:spcPct val="100000"/>
              </a:lnSpc>
              <a:spcBef>
                <a:spcPts val="634"/>
              </a:spcBef>
              <a:spcAft>
                <a:spcPts val="0"/>
              </a:spcAft>
              <a:buClrTx/>
              <a:buSzTx/>
              <a:buFont typeface="Wingdings" panose="05000000000000000000" pitchFamily="2" charset="2"/>
              <a:buChar char="§"/>
              <a:tabLst/>
              <a:defRPr/>
            </a:pPr>
            <a:r>
              <a:rPr lang="es-US" sz="1400" dirty="0">
                <a:solidFill>
                  <a:srgbClr val="00529B"/>
                </a:solidFill>
              </a:rPr>
              <a:t>Hay un nuevo beneficio para cobertura de medicamentos inmunosupresores bajo la Parte B más allá del período de 36 meses </a:t>
            </a:r>
            <a:r>
              <a:rPr lang="es-US" sz="1400" b="0" dirty="0">
                <a:solidFill>
                  <a:srgbClr val="00529B"/>
                </a:solidFill>
              </a:rPr>
              <a:t>postrasplante si usted no tiene otros ciertos tipos a cobertura médica</a:t>
            </a:r>
          </a:p>
          <a:p>
            <a:pPr marL="183636" indent="-183636" defTabSz="966508">
              <a:spcBef>
                <a:spcPts val="634"/>
              </a:spcBef>
              <a:buFont typeface="Wingdings" panose="05000000000000000000" pitchFamily="2" charset="2"/>
              <a:buChar char="§"/>
              <a:defRPr/>
            </a:pPr>
            <a:endParaRPr lang="es-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32365870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dirty="0">
                <a:effectLst/>
                <a:cs typeface="Arial" panose="020B0604020202020204" pitchFamily="34" charset="0"/>
              </a:rPr>
              <a:t>Notas del presentador</a:t>
            </a:r>
          </a:p>
          <a:p>
            <a:pPr algn="l" rtl="0" fontAlgn="base">
              <a:spcAft>
                <a:spcPts val="600"/>
              </a:spcAft>
            </a:pPr>
            <a:r>
              <a:rPr lang="en-US" b="0" i="0" dirty="0">
                <a:effectLst/>
                <a:cs typeface="Arial" panose="020B0604020202020204" pitchFamily="34" charset="0"/>
              </a:rPr>
              <a:t>Esta diapositiva (y las 2 siguientes) proporciona información sobre recursos y productos adicionales. Puede remarcar los más relevantes para la audiencia.</a:t>
            </a:r>
          </a:p>
          <a:p>
            <a:pPr algn="l" rtl="0" fontAlgn="base">
              <a:spcAft>
                <a:spcPts val="600"/>
              </a:spcAft>
            </a:pPr>
            <a:r>
              <a:rPr lang="en-US" b="0" i="1" dirty="0">
                <a:effectLst/>
                <a:cs typeface="Arial" panose="020B0604020202020204" pitchFamily="34" charset="0"/>
              </a:rPr>
              <a:t>Continúa en la siguiente diapositiva.</a:t>
            </a:r>
          </a:p>
          <a:p>
            <a:pPr algn="l" rtl="0" fontAlgn="base">
              <a:spcAft>
                <a:spcPts val="600"/>
              </a:spcAft>
            </a:pPr>
            <a:r>
              <a:rPr lang="en-US" b="0" i="0" dirty="0">
                <a:solidFill>
                  <a:srgbClr val="444444"/>
                </a:solidFill>
                <a:effectLst/>
                <a:cs typeface="Arial" panose="020B0604020202020204" pitchFamily="34" charset="0"/>
              </a:rPr>
              <a:t>​</a:t>
            </a:r>
            <a:endParaRPr lang="en-US" b="0"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algn="l" rtl="0" fontAlgn="base">
              <a:spcAft>
                <a:spcPts val="600"/>
              </a:spcAft>
            </a:pPr>
            <a:r>
              <a:rPr lang="en-US" b="1" i="0" u="none" strike="noStrike" dirty="0">
                <a:solidFill>
                  <a:srgbClr val="000000"/>
                </a:solidFill>
                <a:effectLst/>
                <a:cs typeface="Arial" panose="020B0604020202020204" pitchFamily="34" charset="0"/>
              </a:rPr>
              <a:t>Notas del presentador </a:t>
            </a:r>
            <a:r>
              <a:rPr lang="en-US" b="0" i="0" dirty="0">
                <a:solidFill>
                  <a:srgbClr val="444444"/>
                </a:solidFill>
                <a:effectLst/>
                <a:cs typeface="Arial" panose="020B0604020202020204" pitchFamily="34" charset="0"/>
              </a:rPr>
              <a:t>​</a:t>
            </a:r>
          </a:p>
          <a:p>
            <a:pPr algn="l" rtl="0" fontAlgn="base">
              <a:spcAft>
                <a:spcPts val="600"/>
              </a:spcAft>
            </a:pPr>
            <a:r>
              <a:rPr lang="en-US" b="0" i="1" dirty="0">
                <a:effectLst/>
                <a:cs typeface="Arial" panose="020B0604020202020204" pitchFamily="34" charset="0"/>
              </a:rPr>
              <a:t>Revise la siguiente diapositiva para ver los productos de Medicare seleccionados.</a:t>
            </a:r>
          </a:p>
          <a:p>
            <a:pPr>
              <a:spcAft>
                <a:spcPts val="600"/>
              </a:spcAft>
            </a:pPr>
            <a:endParaRPr lang="en-US" b="0" dirty="0">
              <a:cs typeface="Arial" panose="020B0604020202020204" pitchFamily="34" charset="0"/>
            </a:endParaRPr>
          </a:p>
        </p:txBody>
      </p:sp>
    </p:spTree>
    <p:extLst>
      <p:ext uri="{BB962C8B-B14F-4D97-AF65-F5344CB8AC3E}">
        <p14:creationId xmlns:p14="http://schemas.microsoft.com/office/powerpoint/2010/main" val="2263881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511273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defRPr/>
            </a:pPr>
            <a:endParaRPr lang="en-US" sz="1300" dirty="0"/>
          </a:p>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defTabSz="966508">
              <a:spcAft>
                <a:spcPts val="600"/>
              </a:spcAft>
              <a:defRPr/>
            </a:pPr>
            <a:r>
              <a:rPr lang="en-US" b="1" dirty="0">
                <a:cs typeface="Arial" panose="020B0604020202020204" pitchFamily="34" charset="0"/>
              </a:rPr>
              <a:t>Notas del presentador</a:t>
            </a:r>
          </a:p>
          <a:p>
            <a:pPr defTabSz="966508">
              <a:spcAft>
                <a:spcPts val="600"/>
              </a:spcAft>
              <a:defRPr/>
            </a:pPr>
            <a:r>
              <a:rPr lang="en-US" dirty="0">
                <a:cs typeface="Arial" panose="020B0604020202020204" pitchFamily="34" charset="0"/>
              </a:rPr>
              <a:t>Siga en contacto. Visite </a:t>
            </a:r>
            <a:r>
              <a:rPr lang="en-US" dirty="0">
                <a:cs typeface="Arial" panose="020B0604020202020204" pitchFamily="34" charset="0"/>
                <a:hlinkClick r:id="rId3"/>
              </a:rPr>
              <a:t>CMSnationaltrainingprogram.cms.gov</a:t>
            </a:r>
            <a:r>
              <a:rPr lang="en-US" baseline="0" dirty="0">
                <a:cs typeface="Arial" panose="020B0604020202020204" pitchFamily="34" charset="0"/>
              </a:rPr>
              <a:t>  para visualizar los materiales de capacitación de l Programa de Capacitación Nacional (NTP) y suscribirse a nuestro listado de correo. </a:t>
            </a:r>
            <a:r>
              <a:rPr lang="en-US" dirty="0">
                <a:cs typeface="Arial" panose="020B0604020202020204" pitchFamily="34" charset="0"/>
              </a:rPr>
              <a:t>Contáctenos en </a:t>
            </a:r>
            <a:r>
              <a:rPr lang="en-US" dirty="0">
                <a:cs typeface="Arial" panose="020B0604020202020204" pitchFamily="34" charset="0"/>
                <a:hlinkClick r:id="rId4"/>
              </a:rPr>
              <a:t>training@cms.hhs.gov</a:t>
            </a:r>
            <a:r>
              <a:rPr lang="en-US" dirty="0">
                <a:cs typeface="Arial" panose="020B0604020202020204" pitchFamily="34" charset="0"/>
              </a:rPr>
              <a:t>.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609567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90525" y="3757507"/>
            <a:ext cx="6496050" cy="5415068"/>
          </a:xfrm>
        </p:spPr>
        <p:txBody>
          <a:bodyPr/>
          <a:lstStyle/>
          <a:p>
            <a:pPr defTabSz="984463">
              <a:spcAft>
                <a:spcPts val="600"/>
              </a:spcAft>
              <a:defRPr/>
            </a:pPr>
            <a:r>
              <a:rPr lang="es-US" sz="1300" b="1" dirty="0">
                <a:cs typeface="Arial" panose="020B0604020202020204" pitchFamily="34" charset="0"/>
              </a:rPr>
              <a:t>Notas del presentador</a:t>
            </a:r>
          </a:p>
          <a:p>
            <a:pPr marL="183636" indent="-183636" defTabSz="984463">
              <a:spcAft>
                <a:spcPts val="600"/>
              </a:spcAft>
              <a:buFont typeface="Wingdings" panose="05000000000000000000" pitchFamily="2" charset="2"/>
              <a:buChar char="§"/>
              <a:defRPr/>
            </a:pPr>
            <a:r>
              <a:rPr lang="es-US" sz="1300" dirty="0">
                <a:solidFill>
                  <a:prstClr val="black"/>
                </a:solidFill>
                <a:cs typeface="Arial" panose="020B0604020202020204" pitchFamily="34" charset="0"/>
              </a:rPr>
              <a:t>La Enfermedad Renal en Etapa Terminal (ESRD) se define como la insuficiencia renal permanente que requiere un tratamiento regular de diálisis o un trasplante de riñón. </a:t>
            </a:r>
          </a:p>
          <a:p>
            <a:pPr marL="183636" indent="-183636" defTabSz="984463">
              <a:spcAft>
                <a:spcPts val="600"/>
              </a:spcAft>
              <a:buFont typeface="Wingdings" panose="05000000000000000000" pitchFamily="2" charset="2"/>
              <a:buChar char="§"/>
              <a:defRPr/>
            </a:pPr>
            <a:r>
              <a:rPr lang="es-US" sz="1300" dirty="0">
                <a:solidFill>
                  <a:prstClr val="black"/>
                </a:solidFill>
                <a:cs typeface="Arial" panose="020B0604020202020204" pitchFamily="34" charset="0"/>
              </a:rPr>
              <a:t>La diálisis es un tratamiento que limpia la sangre cuando los riñones no funcionan. Elimina los residuos nocivos, el exceso de sal y los líquidos que se acumulan en el organismo. También ayuda a controlar la tensión arterial y a que el cuerpo mantenga la cantidad adecuada de líquidos. Los tratamientos de diálisis pueden ayudarle a sentirse mejor y a vivir más tiempo, pero no son una cura para la insuficiencia renal permanente. </a:t>
            </a:r>
          </a:p>
          <a:p>
            <a:pPr marL="183636" indent="-183636" defTabSz="984463">
              <a:spcAft>
                <a:spcPts val="600"/>
              </a:spcAft>
              <a:buFont typeface="Wingdings" panose="05000000000000000000" pitchFamily="2" charset="2"/>
              <a:buChar char="§"/>
              <a:defRPr/>
            </a:pPr>
            <a:r>
              <a:rPr lang="es-US" sz="1300" dirty="0">
                <a:solidFill>
                  <a:prstClr val="black"/>
                </a:solidFill>
                <a:cs typeface="Arial" panose="020B0604020202020204" pitchFamily="34" charset="0"/>
              </a:rPr>
              <a:t>Un trasplante de riñón es un tipo de intervención quirúrgica en la que se introduce el riñón sano de otra persona en el organismo del paciente. Deben analizarse muestras de sangre y tejido del donante para comprobar su compatibilidad y evitar que el organismo rechace el nuevo riñón.</a:t>
            </a:r>
          </a:p>
          <a:p>
            <a:pPr marL="183636" indent="-183636" defTabSz="984463">
              <a:spcAft>
                <a:spcPts val="600"/>
              </a:spcAft>
              <a:buFont typeface="Wingdings" panose="05000000000000000000" pitchFamily="2" charset="2"/>
              <a:buChar char="§"/>
              <a:defRPr/>
            </a:pPr>
            <a:r>
              <a:rPr lang="es-US" sz="1300" dirty="0">
                <a:solidFill>
                  <a:prstClr val="black"/>
                </a:solidFill>
                <a:cs typeface="Arial" panose="020B0604020202020204" pitchFamily="34" charset="0"/>
              </a:rPr>
              <a:t>El trasplante de riñón no cura la enfermedad renal. Aunque la mayoría de los trasplantes tienen éxito y duran muchos años, su duración puede variar de una persona a otra. Dependiendo de la edad, muchas personas necesitarán más de un trasplante de riñón a lo largo de su vida.</a:t>
            </a:r>
          </a:p>
          <a:p>
            <a:pPr marL="183636" indent="-183636" defTabSz="984463">
              <a:spcAft>
                <a:spcPts val="600"/>
              </a:spcAft>
              <a:buFont typeface="Wingdings" panose="05000000000000000000" pitchFamily="2" charset="2"/>
              <a:buChar char="§"/>
              <a:defRPr/>
            </a:pPr>
            <a:r>
              <a:rPr lang="es-US" sz="1300" dirty="0">
                <a:solidFill>
                  <a:prstClr val="black"/>
                </a:solidFill>
                <a:cs typeface="Arial" panose="020B0604020202020204" pitchFamily="34" charset="0"/>
              </a:rPr>
              <a:t>La Enfermedad Renal Crónica (CKD) consta de 5 fases. La National Kidney Foundation elaboró directrices para ayudar a identificar los niveles de enfermedad renal. Si padece una CKD en Fase 5, es posible que pueda optar al programa Medicare por padecer una ESRD. Visite</a:t>
            </a:r>
            <a:r>
              <a:rPr lang="es-US" sz="1300" dirty="0">
                <a:solidFill>
                  <a:prstClr val="black"/>
                </a:solidFill>
                <a:cs typeface="Arial" panose="020B0604020202020204" pitchFamily="34" charset="0"/>
                <a:hlinkClick r:id="rId3"/>
              </a:rPr>
              <a:t> kidney.org/atoz/content/about-chronic-kidney-disease</a:t>
            </a:r>
            <a:r>
              <a:rPr lang="es-US" sz="1300" dirty="0">
                <a:solidFill>
                  <a:prstClr val="black"/>
                </a:solidFill>
                <a:cs typeface="Arial" panose="020B0604020202020204" pitchFamily="34" charset="0"/>
              </a:rPr>
              <a:t> para mayor información acerca de una CKD, y </a:t>
            </a:r>
            <a:r>
              <a:rPr lang="es-US" sz="1300" dirty="0">
                <a:solidFill>
                  <a:prstClr val="black"/>
                </a:solidFill>
                <a:cs typeface="Arial" panose="020B0604020202020204" pitchFamily="34" charset="0"/>
                <a:hlinkClick r:id="rId4"/>
              </a:rPr>
              <a:t>kidney.org/sites/default/files/01-10-7278_HBG_CKD_Stages_Flyer3.pdf</a:t>
            </a:r>
            <a:r>
              <a:rPr lang="es-US" sz="1300" dirty="0">
                <a:solidFill>
                  <a:prstClr val="black"/>
                </a:solidFill>
                <a:cs typeface="Arial" panose="020B0604020202020204" pitchFamily="34" charset="0"/>
              </a:rPr>
              <a:t>  para aprender más acerca de las 5 fases de una CKD.</a:t>
            </a:r>
          </a:p>
          <a:p>
            <a:pPr defTabSz="966508">
              <a:spcAft>
                <a:spcPts val="600"/>
              </a:spcAft>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250780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0550" y="3757507"/>
            <a:ext cx="6200775" cy="5144347"/>
          </a:xfrm>
        </p:spPr>
        <p:txBody>
          <a:bodyPr/>
          <a:lstStyle/>
          <a:p>
            <a:pPr marL="0" lvl="1" defTabSz="966508">
              <a:spcBef>
                <a:spcPts val="0"/>
              </a:spcBef>
              <a:spcAft>
                <a:spcPts val="600"/>
              </a:spcAft>
              <a:defRPr/>
            </a:pPr>
            <a:r>
              <a:rPr lang="es-US" b="1" dirty="0"/>
              <a:t>Notas del presentador</a:t>
            </a:r>
          </a:p>
          <a:p>
            <a:pPr marL="0" lvl="1" defTabSz="966508">
              <a:spcBef>
                <a:spcPts val="0"/>
              </a:spcBef>
              <a:spcAft>
                <a:spcPts val="600"/>
              </a:spcAft>
              <a:defRPr/>
            </a:pPr>
            <a:r>
              <a:rPr lang="es-US" dirty="0">
                <a:solidFill>
                  <a:prstClr val="black"/>
                </a:solidFill>
                <a:cs typeface="Arial" panose="020B0604020202020204" pitchFamily="34" charset="0"/>
              </a:rPr>
              <a:t>Usted puede obtener Medicare no importa la edad que tenga si sus riñones ya no funcionan, y necesita diálisis regular o un trasplante de riñón, </a:t>
            </a:r>
            <a:r>
              <a:rPr lang="es-US" b="1" dirty="0">
                <a:solidFill>
                  <a:prstClr val="black"/>
                </a:solidFill>
                <a:cs typeface="Arial" panose="020B0604020202020204" pitchFamily="34" charset="0"/>
              </a:rPr>
              <a:t>y</a:t>
            </a:r>
            <a:r>
              <a:rPr lang="es-US" dirty="0">
                <a:solidFill>
                  <a:prstClr val="black"/>
                </a:solidFill>
                <a:cs typeface="Arial" panose="020B0604020202020204" pitchFamily="34" charset="0"/>
              </a:rPr>
              <a:t> </a:t>
            </a:r>
            <a:r>
              <a:rPr lang="es-US" b="0" dirty="0">
                <a:solidFill>
                  <a:prstClr val="black"/>
                </a:solidFill>
                <a:cs typeface="Arial" panose="020B0604020202020204" pitchFamily="34" charset="0"/>
              </a:rPr>
              <a:t>uno</a:t>
            </a:r>
            <a:r>
              <a:rPr lang="es-US" dirty="0">
                <a:solidFill>
                  <a:prstClr val="black"/>
                </a:solidFill>
                <a:cs typeface="Arial" panose="020B0604020202020204" pitchFamily="34" charset="0"/>
              </a:rPr>
              <a:t> de los siguientes puntos aplica a usted:</a:t>
            </a:r>
          </a:p>
          <a:p>
            <a:pPr marL="183636" lvl="1" indent="-183636"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Ha trabajado el tiempo exigido por el </a:t>
            </a:r>
            <a:r>
              <a:rPr lang="es-US" b="1" dirty="0">
                <a:solidFill>
                  <a:prstClr val="black"/>
                </a:solidFill>
                <a:cs typeface="Arial" panose="020B0604020202020204" pitchFamily="34" charset="0"/>
              </a:rPr>
              <a:t>Seguro Social, la Junta de Jubilación de Empleados Ferroviarios (RRB) o como funcionario público. </a:t>
            </a:r>
            <a:r>
              <a:rPr lang="es-US" dirty="0">
                <a:solidFill>
                  <a:prstClr val="black"/>
                </a:solidFill>
                <a:cs typeface="Arial" panose="020B0604020202020204" pitchFamily="34" charset="0"/>
              </a:rPr>
              <a:t>Llame al Seguro Social al 1-800-772-1213 para obtener más información sobre el tiempo necesario de afiliación al Seguro Social, a la RRB, o como funcionario público para tener derecho a Medicare por padecer ESRD. TTY: 1-800-325-0778. También puede visitar </a:t>
            </a:r>
            <a:r>
              <a:rPr lang="es-US" dirty="0">
                <a:solidFill>
                  <a:prstClr val="black"/>
                </a:solidFill>
                <a:cs typeface="Arial" panose="020B0604020202020204" pitchFamily="34" charset="0"/>
                <a:hlinkClick r:id="rId3"/>
              </a:rPr>
              <a:t>SSA.gov</a:t>
            </a:r>
            <a:r>
              <a:rPr lang="es-US" dirty="0">
                <a:solidFill>
                  <a:prstClr val="black"/>
                </a:solidFill>
                <a:cs typeface="Arial" panose="020B0604020202020204" pitchFamily="34" charset="0"/>
              </a:rPr>
              <a:t>. </a:t>
            </a:r>
          </a:p>
          <a:p>
            <a:pPr marL="183636" lvl="1" indent="-183636"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Percibe o tiene derecho a prestaciones de Seguro Social o de la Junta de Jubilación de Empleados Ferroviarios (RRB)</a:t>
            </a:r>
          </a:p>
          <a:p>
            <a:pPr marL="183636" lvl="1" indent="-183636"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Usted es cónyuge o hijo a cargo de una persona que cumple alguno de los requisitos enumerados anteriormente.</a:t>
            </a:r>
          </a:p>
          <a:p>
            <a:pPr marL="0" lvl="1" defTabSz="966508">
              <a:spcBef>
                <a:spcPts val="0"/>
              </a:spcBef>
              <a:spcAft>
                <a:spcPts val="600"/>
              </a:spcAft>
              <a:defRPr/>
            </a:pPr>
            <a:r>
              <a:rPr lang="es-US" dirty="0">
                <a:solidFill>
                  <a:prstClr val="black"/>
                </a:solidFill>
                <a:cs typeface="Arial" panose="020B0604020202020204" pitchFamily="34" charset="0"/>
              </a:rPr>
              <a:t>También debe presentar una solicitud y cumplir los plazos o periodos de espera aplicables.</a:t>
            </a:r>
          </a:p>
          <a:p>
            <a:pPr marL="0" lvl="1" defTabSz="966508">
              <a:spcBef>
                <a:spcPts val="0"/>
              </a:spcBef>
              <a:spcAft>
                <a:spcPts val="600"/>
              </a:spcAft>
              <a:defRPr/>
            </a:pPr>
            <a:r>
              <a:rPr lang="es-US" b="1" dirty="0">
                <a:solidFill>
                  <a:prstClr val="black"/>
                </a:solidFill>
                <a:cs typeface="Arial" panose="020B0604020202020204" pitchFamily="34" charset="0"/>
              </a:rPr>
              <a:t>NOTA: </a:t>
            </a:r>
            <a:r>
              <a:rPr lang="es-US" dirty="0">
                <a:solidFill>
                  <a:prstClr val="black"/>
                </a:solidFill>
                <a:cs typeface="Arial" panose="020B0604020202020204" pitchFamily="34" charset="0"/>
              </a:rPr>
              <a:t>Medicare paga los servicios de diálisis a beneficiarios de Medicare que padecen Lesión Renal Aguda (AKI). Visite </a:t>
            </a:r>
            <a:r>
              <a:rPr lang="es-US" dirty="0">
                <a:solidFill>
                  <a:prstClr val="black"/>
                </a:solidFill>
                <a:cs typeface="Arial" panose="020B0604020202020204" pitchFamily="34" charset="0"/>
                <a:hlinkClick r:id="rId4"/>
              </a:rPr>
              <a:t>Medicare.gov/publications</a:t>
            </a:r>
            <a:r>
              <a:rPr lang="es-US" dirty="0">
                <a:solidFill>
                  <a:prstClr val="black"/>
                </a:solidFill>
                <a:cs typeface="Arial" panose="020B0604020202020204" pitchFamily="34" charset="0"/>
              </a:rPr>
              <a:t> para consultar las publicaciones enlistadas a continuación: </a:t>
            </a:r>
          </a:p>
          <a:p>
            <a:pPr marL="171450" lvl="1" indent="-171450"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Para más información sobre ESRD, consulte "Cobertura de Medicare de Servicios de Diálisis Renal y Trasplante de Riñón" (Producto de los CMS No. 10128) </a:t>
            </a:r>
          </a:p>
          <a:p>
            <a:pPr marL="171450" lvl="1" indent="-171450" defTabSz="966508">
              <a:spcBef>
                <a:spcPts val="0"/>
              </a:spcBef>
              <a:spcAft>
                <a:spcPts val="600"/>
              </a:spcAft>
              <a:buFont typeface="Wingdings" panose="05000000000000000000" pitchFamily="2" charset="2"/>
              <a:buChar char="§"/>
              <a:defRPr/>
            </a:pPr>
            <a:r>
              <a:rPr lang="es-US" dirty="0">
                <a:solidFill>
                  <a:prstClr val="black"/>
                </a:solidFill>
                <a:cs typeface="Arial" panose="020B0604020202020204" pitchFamily="34" charset="0"/>
              </a:rPr>
              <a:t>Para más información sobre infantes con ESRD, consulte "Medicare para Niños con Enfermedad Renal en Etapa Terminal: Comenzando” (Producto de los CMS No. 11392)</a:t>
            </a:r>
          </a:p>
        </p:txBody>
      </p:sp>
    </p:spTree>
    <p:extLst>
      <p:ext uri="{BB962C8B-B14F-4D97-AF65-F5344CB8AC3E}">
        <p14:creationId xmlns:p14="http://schemas.microsoft.com/office/powerpoint/2010/main" val="4060681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35281" y="3757507"/>
            <a:ext cx="6466113" cy="5144347"/>
          </a:xfrm>
        </p:spPr>
        <p:txBody>
          <a:bodyPr/>
          <a:lstStyle/>
          <a:p>
            <a:pPr marL="0" lvl="1" defTabSz="966508">
              <a:spcBef>
                <a:spcPts val="0"/>
              </a:spcBef>
              <a:spcAft>
                <a:spcPts val="600"/>
              </a:spcAft>
              <a:defRPr/>
            </a:pPr>
            <a:r>
              <a:rPr lang="en-US" b="1" dirty="0">
                <a:solidFill>
                  <a:srgbClr val="000000"/>
                </a:solidFill>
                <a:cs typeface="Arial" panose="020B0604020202020204" pitchFamily="34" charset="0"/>
              </a:rPr>
              <a:t>Notas del presentador</a:t>
            </a:r>
          </a:p>
          <a:p>
            <a:pPr marL="183636" lvl="1" indent="-183636" defTabSz="966508">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Si es elegible para la Parte A de Medicare (Seguro Hospitalario), también puede obtener la Parte B de Medicare (Seguro Médico). La mayoría de las personas deben pagar una prima mensual por la Parte B. Inscribirse en la Parte B es su elección, pero necesitará tanto la Parte A como la Parte B para obtener todos los beneficios disponibles bajo Medicare para cubrir ciertos servicios de diálisis y </a:t>
            </a:r>
            <a:r>
              <a:rPr lang="en-US" dirty="0" err="1">
                <a:solidFill>
                  <a:prstClr val="black"/>
                </a:solidFill>
                <a:cs typeface="Arial" panose="020B0604020202020204" pitchFamily="34" charset="0"/>
              </a:rPr>
              <a:t>trasplante</a:t>
            </a:r>
            <a:r>
              <a:rPr lang="en-US" dirty="0">
                <a:solidFill>
                  <a:prstClr val="black"/>
                </a:solidFill>
                <a:cs typeface="Arial" panose="020B0604020202020204" pitchFamily="34" charset="0"/>
              </a:rPr>
              <a:t>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de riñón.</a:t>
            </a:r>
          </a:p>
          <a:p>
            <a:pPr marL="183636" lvl="1" indent="-183636" defTabSz="966508">
              <a:spcBef>
                <a:spcPts val="0"/>
              </a:spcBef>
              <a:spcAft>
                <a:spcPts val="600"/>
              </a:spcAft>
              <a:buFont typeface="Wingdings" panose="05000000000000000000" pitchFamily="2" charset="2"/>
              <a:buChar char="§"/>
              <a:defRPr/>
            </a:pPr>
            <a:r>
              <a:rPr lang="en-US" dirty="0">
                <a:solidFill>
                  <a:srgbClr val="231F20"/>
                </a:solidFill>
                <a:cs typeface="Arial" panose="020B0604020202020204" pitchFamily="34" charset="0"/>
              </a:rPr>
              <a:t>Llame a su oficina local de Seguro Social para hacer una cita e inscribirse en Medicare por ESRD, y para más información sobre las horas laboradas e ingresos necesarios bajo  el Seguro Social, o como funcionario público para ser elegible para Medicare. Puede ponerse en contacto con la oficina del Seguro Social </a:t>
            </a:r>
            <a:r>
              <a:rPr lang="en-US" dirty="0" err="1">
                <a:solidFill>
                  <a:srgbClr val="231F20"/>
                </a:solidFill>
                <a:cs typeface="Arial" panose="020B0604020202020204" pitchFamily="34" charset="0"/>
              </a:rPr>
              <a:t>en</a:t>
            </a:r>
            <a:r>
              <a:rPr lang="en-US" dirty="0">
                <a:solidFill>
                  <a:srgbClr val="231F20"/>
                </a:solidFill>
                <a:cs typeface="Arial" panose="020B0604020202020204" pitchFamily="34" charset="0"/>
              </a:rPr>
              <a:t> </a:t>
            </a:r>
            <a:r>
              <a:rPr lang="en-US" dirty="0">
                <a:solidFill>
                  <a:srgbClr val="231F20"/>
                </a:solidFill>
                <a:cs typeface="Arial" panose="020B0604020202020204" pitchFamily="34" charset="0"/>
                <a:hlinkClick r:id="rId3"/>
              </a:rPr>
              <a:t>SSA.gov</a:t>
            </a:r>
            <a:r>
              <a:rPr lang="en-US" dirty="0">
                <a:solidFill>
                  <a:srgbClr val="231F20"/>
                </a:solidFill>
                <a:cs typeface="Arial" panose="020B0604020202020204" pitchFamily="34" charset="0"/>
              </a:rPr>
              <a:t> o llamar al1-800-772-1213; </a:t>
            </a:r>
            <a:r>
              <a:rPr lang="en-US" dirty="0">
                <a:solidFill>
                  <a:prstClr val="black"/>
                </a:solidFill>
                <a:cs typeface="Arial" panose="020B0604020202020204" pitchFamily="34" charset="0"/>
              </a:rPr>
              <a:t>TTY: 1-800-325-0778.</a:t>
            </a:r>
            <a:r>
              <a:rPr lang="en-US" dirty="0">
                <a:solidFill>
                  <a:srgbClr val="231F20"/>
                </a:solidFill>
                <a:cs typeface="Arial" panose="020B0604020202020204" pitchFamily="34" charset="0"/>
              </a:rPr>
              <a:t> Si trabaja para empresa ferroviaria, contacte a la RRB en </a:t>
            </a:r>
            <a:r>
              <a:rPr lang="en-US" dirty="0">
                <a:cs typeface="Arial" panose="020B0604020202020204" pitchFamily="34" charset="0"/>
                <a:hlinkClick r:id="rId4"/>
              </a:rPr>
              <a:t>RRB.gov</a:t>
            </a:r>
            <a:r>
              <a:rPr lang="en-US" dirty="0">
                <a:cs typeface="Arial" panose="020B0604020202020204" pitchFamily="34" charset="0"/>
              </a:rPr>
              <a:t> o llame al </a:t>
            </a:r>
            <a:r>
              <a:rPr lang="en-US" dirty="0">
                <a:solidFill>
                  <a:srgbClr val="231F20"/>
                </a:solidFill>
                <a:cs typeface="Arial" panose="020B0604020202020204" pitchFamily="34" charset="0"/>
              </a:rPr>
              <a:t>1-877-772-5772; </a:t>
            </a:r>
            <a:r>
              <a:rPr lang="en-US" dirty="0">
                <a:solidFill>
                  <a:prstClr val="black"/>
                </a:solidFill>
                <a:cs typeface="Arial" panose="020B0604020202020204" pitchFamily="34" charset="0"/>
              </a:rPr>
              <a:t>TTY: 1-312-751-4701. </a:t>
            </a:r>
            <a:endParaRPr lang="en-US" dirty="0">
              <a:solidFill>
                <a:srgbClr val="231F20"/>
              </a:solidFill>
              <a:cs typeface="Arial" panose="020B0604020202020204" pitchFamily="34" charset="0"/>
            </a:endParaRPr>
          </a:p>
        </p:txBody>
      </p:sp>
    </p:spTree>
    <p:extLst>
      <p:ext uri="{BB962C8B-B14F-4D97-AF65-F5344CB8AC3E}">
        <p14:creationId xmlns:p14="http://schemas.microsoft.com/office/powerpoint/2010/main" val="2235117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lvl="1" defTabSz="966508">
              <a:defRPr/>
            </a:pPr>
            <a:r>
              <a:rPr lang="es-US" b="1" dirty="0">
                <a:solidFill>
                  <a:srgbClr val="000000"/>
                </a:solidFill>
                <a:cs typeface="Arial" panose="020B0604020202020204" pitchFamily="34" charset="0"/>
              </a:rPr>
              <a:t>Esta diapositiva tiene animación.</a:t>
            </a:r>
          </a:p>
          <a:p>
            <a:pPr marL="0" lvl="1" defTabSz="966508">
              <a:spcBef>
                <a:spcPts val="634"/>
              </a:spcBef>
              <a:defRPr/>
            </a:pPr>
            <a:r>
              <a:rPr lang="es-US" b="1" dirty="0"/>
              <a:t>Notas del presentador</a:t>
            </a:r>
          </a:p>
          <a:p>
            <a:pPr marL="0" lvl="1" defTabSz="966508">
              <a:defRPr/>
            </a:pPr>
            <a:r>
              <a:rPr lang="es-US" dirty="0">
                <a:solidFill>
                  <a:srgbClr val="231F20"/>
                </a:solidFill>
                <a:cs typeface="Arial" panose="020B0604020202020204" pitchFamily="34" charset="0"/>
              </a:rPr>
              <a:t>Si no tiene derecho a Medicare, es posible que pueda obtener ayuda de su oficina estatal de Asistencia Médica (Medicaid) para pagar sus tratamientos de diálisis. Sus ingresos deben ser menores de un cierto nivel para recibir Medicaid. En algunos estados, si usted tiene Medicare, Medicaid pudiera pagar algunos gastos que Medicare no cubra. </a:t>
            </a:r>
            <a:r>
              <a:rPr lang="es-US" dirty="0"/>
              <a:t>Para solicitar Medicaid, hable con el/la trabajadora social de su hospital o establecimiento donde hagan diálisis, o visite </a:t>
            </a:r>
            <a:r>
              <a:rPr lang="es-US" dirty="0">
                <a:solidFill>
                  <a:srgbClr val="231F20"/>
                </a:solidFill>
                <a:cs typeface="Arial" panose="020B0604020202020204" pitchFamily="34" charset="0"/>
                <a:hlinkClick r:id="rId3"/>
              </a:rPr>
              <a:t>Medicaid.gov/about-us/beneficiary-resources/index.html#statemenu</a:t>
            </a:r>
            <a:r>
              <a:rPr lang="es-US" dirty="0">
                <a:solidFill>
                  <a:srgbClr val="231F20"/>
                </a:solidFill>
                <a:cs typeface="Arial" panose="020B0604020202020204" pitchFamily="34" charset="0"/>
              </a:rPr>
              <a:t> </a:t>
            </a:r>
            <a:r>
              <a:rPr lang="es-US" dirty="0">
                <a:solidFill>
                  <a:prstClr val="black"/>
                </a:solidFill>
                <a:cs typeface="Arial" panose="020B0604020202020204" pitchFamily="34" charset="0"/>
              </a:rPr>
              <a:t>para mayor información de contacto sobe su oficina estatal de Medicaid.</a:t>
            </a:r>
          </a:p>
          <a:p>
            <a:pPr marL="0" lvl="1" defTabSz="966508">
              <a:defRPr/>
            </a:pPr>
            <a:endParaRPr lang="en-US" sz="1300" dirty="0">
              <a:solidFill>
                <a:prstClr val="black"/>
              </a:solidFill>
              <a:cs typeface="Arial" panose="020B0604020202020204" pitchFamily="34" charset="0"/>
            </a:endParaRPr>
          </a:p>
          <a:p>
            <a:endParaRPr lang="en-US" dirty="0">
              <a:cs typeface="Arial" panose="020B0604020202020204" pitchFamily="34" charset="0"/>
            </a:endParaRPr>
          </a:p>
        </p:txBody>
      </p:sp>
    </p:spTree>
    <p:extLst>
      <p:ext uri="{BB962C8B-B14F-4D97-AF65-F5344CB8AC3E}">
        <p14:creationId xmlns:p14="http://schemas.microsoft.com/office/powerpoint/2010/main" val="2665688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February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3874294" y="6492240"/>
            <a:ext cx="45720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Medicare for People with End-Stage Renal Disease (ESRD)</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375933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7E9AE12-B830-446A-809C-EA57670A7DD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F0AB2204-3D86-4159-AA14-8E247A6275C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4" name="Footer Placeholder 2">
            <a:extLst>
              <a:ext uri="{FF2B5EF4-FFF2-40B4-BE49-F238E27FC236}">
                <a16:creationId xmlns:a16="http://schemas.microsoft.com/office/drawing/2014/main" id="{BB36208F-3A2A-45A3-A950-89F5621A122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704924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71C0135-80B8-4662-AB86-7F8E9595958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B919C708-59CD-4717-9A6F-DD15AA0D412E}"/>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3" name="Footer Placeholder 2">
            <a:extLst>
              <a:ext uri="{FF2B5EF4-FFF2-40B4-BE49-F238E27FC236}">
                <a16:creationId xmlns:a16="http://schemas.microsoft.com/office/drawing/2014/main" id="{3273BD2C-6DD1-4DAB-BA0A-EDBF5937B3D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2490365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FBD18-C0FA-A545-BF4D-FE0A8DE5CD2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08B06-802F-1348-8AA8-4BD8A2ED2D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CDFB39E0-D848-4888-AA5A-2185BB02794E}"/>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Date Placeholder 1">
            <a:extLst>
              <a:ext uri="{FF2B5EF4-FFF2-40B4-BE49-F238E27FC236}">
                <a16:creationId xmlns:a16="http://schemas.microsoft.com/office/drawing/2014/main" id="{C723E45D-DEF7-4312-9EF7-6820BD14453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3" name="Footer Placeholder 2">
            <a:extLst>
              <a:ext uri="{FF2B5EF4-FFF2-40B4-BE49-F238E27FC236}">
                <a16:creationId xmlns:a16="http://schemas.microsoft.com/office/drawing/2014/main" id="{786599A1-86A1-4766-BE43-4E5933EF6BB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2468983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3865418" y="6501188"/>
            <a:ext cx="4461164" cy="365125"/>
          </a:xfrm>
        </p:spPr>
        <p:txBody>
          <a:bodyPr/>
          <a:lstStyle>
            <a:lvl1pPr>
              <a:defRPr>
                <a:solidFill>
                  <a:srgbClr val="8FAADC"/>
                </a:solidFill>
              </a:defRPr>
            </a:lvl1pPr>
          </a:lstStyle>
          <a:p>
            <a:r>
              <a:rPr lang="en-US" dirty="0"/>
              <a:t>Medicare for People with End-Stage Renal Disease (ESRD)</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a:t>Click to edit Master title style</a:t>
            </a:r>
          </a:p>
        </p:txBody>
      </p:sp>
    </p:spTree>
    <p:custDataLst>
      <p:tags r:id="rId1"/>
    </p:custDataLst>
    <p:extLst>
      <p:ext uri="{BB962C8B-B14F-4D97-AF65-F5344CB8AC3E}">
        <p14:creationId xmlns:p14="http://schemas.microsoft.com/office/powerpoint/2010/main" val="315978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55929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239380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653849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3124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91430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4025160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February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144783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810071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64577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8214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4713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15002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3757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29150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77516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76074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73756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3860222" y="6492240"/>
            <a:ext cx="44715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325363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66677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26135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6581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97027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571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73763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83714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17957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50445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0210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3870613" y="6492875"/>
            <a:ext cx="4450773"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501341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042749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17920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6231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4880"/>
          </a:xfrm>
          <a:prstGeom prst="rect">
            <a:avLst/>
          </a:prstGeom>
        </p:spPr>
        <p:txBody>
          <a:bodyPr anchor="ctr">
            <a:normAutofit/>
          </a:bodyPr>
          <a:lstStyle>
            <a:lvl1pPr>
              <a:defRPr sz="3000"/>
            </a:lvl1p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3917372" y="6492240"/>
            <a:ext cx="435725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12276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55040"/>
          </a:xfrm>
          <a:prstGeom prst="rect">
            <a:avLst/>
          </a:prstGeom>
        </p:spPr>
        <p:txBody>
          <a:bodyPr anchor="ct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938154" y="6492240"/>
            <a:ext cx="4315691"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150779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3912177" y="6492240"/>
            <a:ext cx="4367645"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266757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dirty="0"/>
              <a:t>February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3860222" y="6492875"/>
            <a:ext cx="4471555" cy="365125"/>
          </a:xfrm>
        </p:spPr>
        <p:txBody>
          <a:bodyPr/>
          <a:lstStyle>
            <a:lvl1pPr>
              <a:defRPr>
                <a:solidFill>
                  <a:schemeClr val="bg1"/>
                </a:solidFill>
              </a:defRPr>
            </a:lvl1pPr>
          </a:lstStyle>
          <a:p>
            <a:r>
              <a:rPr lang="en-US" dirty="0"/>
              <a:t>Medicare for People with End-Stage Renal Disease (ESRD)</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4143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Slide Number Placeholder 5">
            <a:extLst>
              <a:ext uri="{FF2B5EF4-FFF2-40B4-BE49-F238E27FC236}">
                <a16:creationId xmlns:a16="http://schemas.microsoft.com/office/drawing/2014/main" id="{6378877E-8AC7-4A41-95E4-5BCE6941B7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3" name="Date Placeholder 1">
            <a:extLst>
              <a:ext uri="{FF2B5EF4-FFF2-40B4-BE49-F238E27FC236}">
                <a16:creationId xmlns:a16="http://schemas.microsoft.com/office/drawing/2014/main" id="{C4E3B462-9883-48E6-A393-5F9976634D6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February 2023</a:t>
            </a:r>
          </a:p>
        </p:txBody>
      </p:sp>
      <p:sp>
        <p:nvSpPr>
          <p:cNvPr id="14" name="Footer Placeholder 2">
            <a:extLst>
              <a:ext uri="{FF2B5EF4-FFF2-40B4-BE49-F238E27FC236}">
                <a16:creationId xmlns:a16="http://schemas.microsoft.com/office/drawing/2014/main" id="{4C1477F7-7729-4EDA-AFB5-25F671F245C4}"/>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Medicare for People with End-Stage Renal Disease (ESRD)</a:t>
            </a:r>
          </a:p>
        </p:txBody>
      </p:sp>
    </p:spTree>
    <p:custDataLst>
      <p:tags r:id="rId1"/>
    </p:custDataLst>
    <p:extLst>
      <p:ext uri="{BB962C8B-B14F-4D97-AF65-F5344CB8AC3E}">
        <p14:creationId xmlns:p14="http://schemas.microsoft.com/office/powerpoint/2010/main" val="414642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4.jpe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ags" Target="../tags/tag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00539A"/>
                </a:solidFill>
                <a:latin typeface="Arial" panose="020B0604020202020204" pitchFamily="34" charset="0"/>
                <a:cs typeface="Arial" panose="020B0604020202020204" pitchFamily="34" charset="0"/>
              </a:defRPr>
            </a:lvl1pPr>
          </a:lstStyle>
          <a:p>
            <a:r>
              <a:rPr lang="en-US" dirty="0"/>
              <a:t>February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810000" y="6492875"/>
            <a:ext cx="4572000" cy="365125"/>
          </a:xfrm>
          <a:prstGeom prst="rect">
            <a:avLst/>
          </a:prstGeom>
        </p:spPr>
        <p:txBody>
          <a:bodyPr vert="horz" lIns="91440" tIns="45720" rIns="91440" bIns="45720" rtlCol="0" anchor="ctr"/>
          <a:lstStyle>
            <a:lvl1pPr algn="ctr">
              <a:defRPr sz="1200">
                <a:solidFill>
                  <a:srgbClr val="00539A"/>
                </a:solidFill>
                <a:latin typeface="Arial" panose="020B0604020202020204" pitchFamily="34" charset="0"/>
                <a:cs typeface="Arial" panose="020B0604020202020204" pitchFamily="34" charset="0"/>
              </a:defRPr>
            </a:lvl1pPr>
          </a:lstStyle>
          <a:p>
            <a:r>
              <a:rPr lang="en-US" dirty="0"/>
              <a:t>Medicare for People with End-Stage Renal Disease (ESRD)</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Tree>
    <p:custDataLst>
      <p:tags r:id="rId15"/>
    </p:custDataLst>
    <p:extLst>
      <p:ext uri="{BB962C8B-B14F-4D97-AF65-F5344CB8AC3E}">
        <p14:creationId xmlns:p14="http://schemas.microsoft.com/office/powerpoint/2010/main" val="267005207"/>
      </p:ext>
    </p:extLst>
  </p:cSld>
  <p:clrMap bg1="lt1" tx1="dk1" bg2="lt2" tx2="dk2" accent1="accent1" accent2="accent2" accent3="accent3" accent4="accent4" accent5="accent5" accent6="accent6" hlink="hlink" folHlink="folHlink"/>
  <p:sldLayoutIdLst>
    <p:sldLayoutId id="214748379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16539804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7.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60.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6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6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3.xml"/><Relationship Id="rId1" Type="http://schemas.openxmlformats.org/officeDocument/2006/relationships/tags" Target="../tags/tag6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70.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56.jpe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73.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notesSlide" Target="../notesSlides/notesSlide34.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svg"/></Relationships>
</file>

<file path=ppt/slides/_rels/slide3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notesSlide" Target="../notesSlides/notesSlide35.xml"/><Relationship Id="rId7"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71.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8.xml"/><Relationship Id="rId1" Type="http://schemas.openxmlformats.org/officeDocument/2006/relationships/tags" Target="../tags/tag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9.xml"/><Relationship Id="rId1" Type="http://schemas.openxmlformats.org/officeDocument/2006/relationships/tags" Target="../tags/tag7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4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1.xml"/><Relationship Id="rId5" Type="http://schemas.openxmlformats.org/officeDocument/2006/relationships/hyperlink" Target="https://www.medicare.gov/" TargetMode="External"/><Relationship Id="rId4" Type="http://schemas.openxmlformats.org/officeDocument/2006/relationships/hyperlink" Target="https://www.medicare.gov/plan-compare/#/?lang=en&amp;year=2021"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8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8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8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8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8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88.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0.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8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52.xml.rels><?xml version="1.0" encoding="UTF-8" standalone="yes"?>
<Relationships xmlns="http://schemas.openxmlformats.org/package/2006/relationships"><Relationship Id="rId8" Type="http://schemas.openxmlformats.org/officeDocument/2006/relationships/hyperlink" Target="http://esrdncc.org/" TargetMode="External"/><Relationship Id="rId3" Type="http://schemas.openxmlformats.org/officeDocument/2006/relationships/notesSlide" Target="../notesSlides/notesSlide52.xml"/><Relationship Id="rId7" Type="http://schemas.openxmlformats.org/officeDocument/2006/relationships/hyperlink" Target="https://www.shiphelp.org/" TargetMode="External"/><Relationship Id="rId2" Type="http://schemas.openxmlformats.org/officeDocument/2006/relationships/slideLayout" Target="../slideLayouts/slideLayout1.xml"/><Relationship Id="rId1" Type="http://schemas.openxmlformats.org/officeDocument/2006/relationships/tags" Target="../tags/tag91.xml"/><Relationship Id="rId6" Type="http://schemas.openxmlformats.org/officeDocument/2006/relationships/hyperlink" Target="https://www.ssa.gov/" TargetMode="External"/><Relationship Id="rId5" Type="http://schemas.openxmlformats.org/officeDocument/2006/relationships/hyperlink" Target="https://www.cms.gov/" TargetMode="External"/><Relationship Id="rId4" Type="http://schemas.openxmlformats.org/officeDocument/2006/relationships/hyperlink" Target="https://www.medicare.gov/" TargetMode="External"/><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hyperlink" Target="http://www.akfinc.org/" TargetMode="External"/><Relationship Id="rId3" Type="http://schemas.openxmlformats.org/officeDocument/2006/relationships/notesSlide" Target="../notesSlides/notesSlide53.xml"/><Relationship Id="rId7" Type="http://schemas.openxmlformats.org/officeDocument/2006/relationships/hyperlink" Target="http://www.kidney.org/" TargetMode="External"/><Relationship Id="rId2" Type="http://schemas.openxmlformats.org/officeDocument/2006/relationships/slideLayout" Target="../slideLayouts/slideLayout1.xml"/><Relationship Id="rId1" Type="http://schemas.openxmlformats.org/officeDocument/2006/relationships/tags" Target="../tags/tag92.xml"/><Relationship Id="rId6" Type="http://schemas.openxmlformats.org/officeDocument/2006/relationships/hyperlink" Target="https://esrdncc.org/en/fistula-first-catheter-last/" TargetMode="External"/><Relationship Id="rId5" Type="http://schemas.openxmlformats.org/officeDocument/2006/relationships/hyperlink" Target="http://esrdncc.org/en/resources/professionals/about-the-networks/" TargetMode="External"/><Relationship Id="rId10" Type="http://schemas.openxmlformats.org/officeDocument/2006/relationships/hyperlink" Target="https://www.cms.gov/Medicare/CMS-Forms/CMS-Forms/downloads/cms2728.pdf" TargetMode="External"/><Relationship Id="rId4" Type="http://schemas.openxmlformats.org/officeDocument/2006/relationships/hyperlink" Target="https://www.niddk.nih.gov/health-information/health-communication-programs/nkdep/Pages/default.aspx" TargetMode="External"/><Relationship Id="rId9" Type="http://schemas.openxmlformats.org/officeDocument/2006/relationships/hyperlink" Target="http://www.unos.org/"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tags" Target="../tags/tag93.xml"/><Relationship Id="rId5" Type="http://schemas.openxmlformats.org/officeDocument/2006/relationships/hyperlink" Target="https://es.medicare.gov/publications" TargetMode="External"/><Relationship Id="rId4" Type="http://schemas.openxmlformats.org/officeDocument/2006/relationships/hyperlink" Target="http://productordering.cms.hhs.gov/"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94.xml"/></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6.xml"/><Relationship Id="rId7" Type="http://schemas.openxmlformats.org/officeDocument/2006/relationships/image" Target="../media/image80.png"/><Relationship Id="rId2" Type="http://schemas.openxmlformats.org/officeDocument/2006/relationships/slideLayout" Target="../slideLayouts/slideLayout13.xml"/><Relationship Id="rId1" Type="http://schemas.openxmlformats.org/officeDocument/2006/relationships/tags" Target="../tags/tag95.xml"/><Relationship Id="rId6" Type="http://schemas.openxmlformats.org/officeDocument/2006/relationships/hyperlink" Target="mailto:training@cms.hhs.gov" TargetMode="External"/><Relationship Id="rId5" Type="http://schemas.openxmlformats.org/officeDocument/2006/relationships/image" Target="../media/image79.png"/><Relationship Id="rId4" Type="http://schemas.openxmlformats.org/officeDocument/2006/relationships/hyperlink" Target="https://cmsnationaltrainingprogram.cms.gov/"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5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53.xml"/><Relationship Id="rId6" Type="http://schemas.openxmlformats.org/officeDocument/2006/relationships/image" Target="../media/image35.png"/><Relationship Id="rId5" Type="http://schemas.openxmlformats.org/officeDocument/2006/relationships/hyperlink" Target="https://www.rrb.gov/" TargetMode="External"/><Relationship Id="rId4" Type="http://schemas.openxmlformats.org/officeDocument/2006/relationships/hyperlink" Target="https://www.ssa.g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4.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spcBef>
                <a:spcPts val="600"/>
              </a:spcBef>
            </a:pPr>
            <a:r>
              <a:rPr lang="es-US" sz="3600" dirty="0">
                <a:latin typeface="Arial Black"/>
              </a:rPr>
              <a:t>Medicare para personas con Enfermedad Renal en Etapa Terminal (ESRD)</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381" y="333915"/>
            <a:ext cx="9405238" cy="719643"/>
          </a:xfrm>
        </p:spPr>
        <p:txBody>
          <a:bodyPr>
            <a:normAutofit/>
          </a:bodyPr>
          <a:lstStyle/>
          <a:p>
            <a:pPr algn="ctr"/>
            <a:r>
              <a:rPr lang="es-US" sz="3000" dirty="0"/>
              <a:t>Compruebe su conocimiento: Pregunta 1</a:t>
            </a:r>
          </a:p>
        </p:txBody>
      </p:sp>
      <p:sp>
        <p:nvSpPr>
          <p:cNvPr id="9" name="Content Placeholder 8"/>
          <p:cNvSpPr>
            <a:spLocks noGrp="1"/>
          </p:cNvSpPr>
          <p:nvPr>
            <p:ph idx="4294967295"/>
          </p:nvPr>
        </p:nvSpPr>
        <p:spPr>
          <a:xfrm>
            <a:off x="1177925" y="1627776"/>
            <a:ext cx="9836150" cy="5021263"/>
          </a:xfrm>
        </p:spPr>
        <p:txBody>
          <a:bodyPr>
            <a:normAutofit/>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¿Cuál es la edad mínima requerida para ser elegible a Medicare basado en Enfermedad Renal en Etapa Terminal (ESRD)?</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No hay edad mínima</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55</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65</a:t>
            </a:r>
          </a:p>
          <a:p>
            <a:pPr marL="514350" lvl="0" indent="-514350" defTabSz="685800">
              <a:lnSpc>
                <a:spcPct val="100000"/>
              </a:lnSpc>
              <a:spcBef>
                <a:spcPts val="0"/>
              </a:spcBef>
              <a:spcAft>
                <a:spcPts val="1200"/>
              </a:spcAft>
              <a:buFont typeface="Wingdings" pitchFamily="2" charset="2"/>
              <a:buAutoNum type="alphaLcPeriod"/>
            </a:pPr>
            <a:r>
              <a:rPr lang="es-US" sz="2400" dirty="0">
                <a:solidFill>
                  <a:srgbClr val="00529B"/>
                </a:solidFill>
              </a:rPr>
              <a:t>75</a:t>
            </a:r>
          </a:p>
        </p:txBody>
      </p:sp>
      <p:sp>
        <p:nvSpPr>
          <p:cNvPr id="6" name="Rounded Rectangle 5" descr="Rectángulo rojo que indica la respuesta correcta" title="Rectángulo rojo que indica la respuesta correcta"/>
          <p:cNvSpPr/>
          <p:nvPr/>
        </p:nvSpPr>
        <p:spPr>
          <a:xfrm>
            <a:off x="1177925" y="2527362"/>
            <a:ext cx="3714115" cy="495756"/>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p:cNvSpPr txBox="1">
            <a:spLocks/>
          </p:cNvSpPr>
          <p:nvPr/>
        </p:nvSpPr>
        <p:spPr>
          <a:xfrm>
            <a:off x="1784388" y="4821690"/>
            <a:ext cx="9842499"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700" dirty="0"/>
              <a:t>Compruebe su conocimiento: </a:t>
            </a:r>
            <a:r>
              <a:rPr lang="es-US" sz="17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7" name="Slide Number Placeholder 4">
            <a:extLst>
              <a:ext uri="{FF2B5EF4-FFF2-40B4-BE49-F238E27FC236}">
                <a16:creationId xmlns:a16="http://schemas.microsoft.com/office/drawing/2014/main" id="{3EE46635-EF89-4F80-A8F7-7825CF88A4F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10</a:t>
            </a:fld>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s-US" dirty="0"/>
              <a:t>Febrero de 2023</a:t>
            </a:r>
          </a:p>
        </p:txBody>
      </p:sp>
      <p:sp>
        <p:nvSpPr>
          <p:cNvPr id="10" name="Footer Placeholder 2">
            <a:extLst>
              <a:ext uri="{FF2B5EF4-FFF2-40B4-BE49-F238E27FC236}">
                <a16:creationId xmlns:a16="http://schemas.microsoft.com/office/drawing/2014/main" id="{75D0A57C-8103-4813-8CC9-393F89582CA6}"/>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2</a:t>
            </a:r>
          </a:p>
        </p:txBody>
      </p:sp>
      <p:sp>
        <p:nvSpPr>
          <p:cNvPr id="5" name="Text Placeholder 4"/>
          <p:cNvSpPr>
            <a:spLocks noGrp="1"/>
          </p:cNvSpPr>
          <p:nvPr>
            <p:ph type="body" idx="1"/>
          </p:nvPr>
        </p:nvSpPr>
        <p:spPr/>
        <p:txBody>
          <a:bodyPr>
            <a:noAutofit/>
          </a:bodyPr>
          <a:lstStyle/>
          <a:p>
            <a:pPr>
              <a:lnSpc>
                <a:spcPct val="100000"/>
              </a:lnSpc>
              <a:spcBef>
                <a:spcPts val="600"/>
              </a:spcBef>
            </a:pPr>
            <a:r>
              <a:rPr lang="es-US" sz="3600" dirty="0"/>
              <a:t>Inscripción a Medicare por Enfermedad Renal en Etapa Terminal (ESRD)</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6703"/>
            <a:ext cx="12192000" cy="932865"/>
          </a:xfrm>
        </p:spPr>
        <p:txBody>
          <a:bodyPr anchor="ctr">
            <a:normAutofit/>
          </a:bodyPr>
          <a:lstStyle/>
          <a:p>
            <a:r>
              <a:rPr lang="es-US" sz="3000" dirty="0"/>
              <a:t>Objetivos de la Lección 2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1103864"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Explicar sobre la inscripción a Medicare por ESRD</a:t>
            </a:r>
          </a:p>
          <a:p>
            <a:pPr marL="548640" indent="-274320">
              <a:lnSpc>
                <a:spcPct val="100000"/>
              </a:lnSpc>
              <a:spcBef>
                <a:spcPts val="0"/>
              </a:spcBef>
              <a:spcAft>
                <a:spcPts val="1200"/>
              </a:spcAft>
            </a:pPr>
            <a:r>
              <a:rPr lang="es-US" sz="2400" dirty="0">
                <a:solidFill>
                  <a:srgbClr val="00529B"/>
                </a:solidFill>
                <a:latin typeface="Arial"/>
                <a:cs typeface="Arial"/>
              </a:rPr>
              <a:t>Hablar de la coordinación de beneficios entre Medicare y de la cobertura </a:t>
            </a:r>
            <a:br>
              <a:rPr lang="es-US" sz="2400" dirty="0">
                <a:solidFill>
                  <a:srgbClr val="00529B"/>
                </a:solidFill>
                <a:latin typeface="Arial"/>
                <a:cs typeface="Arial"/>
              </a:rPr>
            </a:br>
            <a:r>
              <a:rPr lang="es-US" sz="2400" dirty="0">
                <a:solidFill>
                  <a:srgbClr val="00529B"/>
                </a:solidFill>
                <a:latin typeface="Arial"/>
                <a:cs typeface="Arial"/>
              </a:rPr>
              <a:t>de un Plan de Salud Grupal (GHP).</a:t>
            </a:r>
          </a:p>
          <a:p>
            <a:pPr marL="548640" indent="-274320">
              <a:lnSpc>
                <a:spcPct val="100000"/>
              </a:lnSpc>
              <a:spcBef>
                <a:spcPts val="0"/>
              </a:spcBef>
              <a:spcAft>
                <a:spcPts val="1200"/>
              </a:spcAft>
            </a:pPr>
            <a:r>
              <a:rPr lang="es-US" sz="2400" dirty="0">
                <a:solidFill>
                  <a:srgbClr val="00529B"/>
                </a:solidFill>
                <a:latin typeface="Arial"/>
                <a:cs typeface="Arial"/>
              </a:rPr>
              <a:t>Discutir las consideraciones de inscripción para las personas con ESRD</a:t>
            </a:r>
          </a:p>
          <a:p>
            <a:pPr marL="548640" indent="-274320">
              <a:lnSpc>
                <a:spcPct val="100000"/>
              </a:lnSpc>
              <a:spcBef>
                <a:spcPts val="0"/>
              </a:spcBef>
              <a:spcAft>
                <a:spcPts val="1200"/>
              </a:spcAft>
            </a:pPr>
            <a:r>
              <a:rPr lang="es-US" sz="2400" dirty="0">
                <a:solidFill>
                  <a:srgbClr val="00529B"/>
                </a:solidFill>
                <a:latin typeface="Arial"/>
                <a:cs typeface="Arial"/>
              </a:rPr>
              <a:t>Explicar las reglas sobre cuándo comienza, continúa, se reanuda y finaliza la cobertura de ESRD de Medicare.</a:t>
            </a:r>
          </a:p>
        </p:txBody>
      </p:sp>
      <p:sp>
        <p:nvSpPr>
          <p:cNvPr id="2" name="Slide Number Placeholder 1">
            <a:extLst>
              <a:ext uri="{FF2B5EF4-FFF2-40B4-BE49-F238E27FC236}">
                <a16:creationId xmlns:a16="http://schemas.microsoft.com/office/drawing/2014/main" id="{8A600DD7-062B-4CAA-B881-C28641D42BFA}"/>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07E892D1-1093-45AF-B285-F6AE29C9D70C}"/>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392490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a:xfrm>
            <a:off x="0" y="23446"/>
            <a:ext cx="12252960" cy="914400"/>
          </a:xfrm>
        </p:spPr>
        <p:txBody>
          <a:bodyPr>
            <a:noAutofit/>
          </a:bodyPr>
          <a:lstStyle/>
          <a:p>
            <a:r>
              <a:rPr lang="es-US" sz="2800" dirty="0"/>
              <a:t>Cómo inscribirse en Medicare Parte A (Seguro de Hospital) </a:t>
            </a:r>
            <a:br>
              <a:rPr lang="es-US" sz="2800" dirty="0"/>
            </a:br>
            <a:r>
              <a:rPr lang="es-US" sz="2800" dirty="0"/>
              <a:t>y Medicare Parte B (Seguro Médico)</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830424" y="1285877"/>
            <a:ext cx="5599113" cy="2706688"/>
          </a:xfrm>
        </p:spPr>
        <p:txBody>
          <a:bodyPr>
            <a:normAutofit/>
          </a:bodyPr>
          <a:lstStyle/>
          <a:p>
            <a:pPr marL="0" lvl="0" indent="0" defTabSz="685800">
              <a:lnSpc>
                <a:spcPct val="100000"/>
              </a:lnSpc>
              <a:spcBef>
                <a:spcPts val="0"/>
              </a:spcBef>
              <a:spcAft>
                <a:spcPts val="1200"/>
              </a:spcAft>
              <a:buNone/>
            </a:pPr>
            <a:r>
              <a:rPr lang="es-US" sz="2300" dirty="0">
                <a:solidFill>
                  <a:srgbClr val="00529B"/>
                </a:solidFill>
              </a:rPr>
              <a:t>Pida a su médico/centro de diálisis que complete el formulario "Informe de Evidencia Médica de Enfermedad Renal en Etapa Terminal para tener Derecho a Medicare y/o Inscripción del Paciente" (Formulario CMS-2728). </a:t>
            </a:r>
          </a:p>
          <a:p>
            <a:pPr marL="0" lvl="0" indent="0" defTabSz="685800">
              <a:lnSpc>
                <a:spcPct val="100000"/>
              </a:lnSpc>
              <a:spcBef>
                <a:spcPts val="600"/>
              </a:spcBef>
              <a:spcAft>
                <a:spcPts val="1200"/>
              </a:spcAft>
              <a:buNone/>
            </a:pPr>
            <a:endParaRPr lang="en-US" dirty="0"/>
          </a:p>
        </p:txBody>
      </p:sp>
      <p:sp>
        <p:nvSpPr>
          <p:cNvPr id="7" name="Rectangle: Rounded Corners 6">
            <a:extLst>
              <a:ext uri="{FF2B5EF4-FFF2-40B4-BE49-F238E27FC236}">
                <a16:creationId xmlns:a16="http://schemas.microsoft.com/office/drawing/2014/main" id="{769EE1A8-5FC1-4A9A-8A4B-B662F76FF5E2}"/>
              </a:ext>
              <a:ext uri="{C183D7F6-B498-43B3-948B-1728B52AA6E4}">
                <adec:decorative xmlns:adec="http://schemas.microsoft.com/office/drawing/2017/decorative" val="1"/>
              </a:ext>
            </a:extLst>
          </p:cNvPr>
          <p:cNvSpPr/>
          <p:nvPr/>
        </p:nvSpPr>
        <p:spPr>
          <a:xfrm>
            <a:off x="988765" y="3599260"/>
            <a:ext cx="4572498" cy="1418102"/>
          </a:xfrm>
          <a:prstGeom prst="roundRect">
            <a:avLst/>
          </a:prstGeom>
          <a:solidFill>
            <a:srgbClr val="00529B"/>
          </a:solidFill>
          <a:ln w="38100">
            <a:solidFill>
              <a:srgbClr val="00529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indent="-231775" defTabSz="685800">
              <a:lnSpc>
                <a:spcPct val="80000"/>
              </a:lnSpc>
              <a:spcBef>
                <a:spcPts val="600"/>
              </a:spcBef>
              <a:spcAft>
                <a:spcPts val="600"/>
              </a:spcAft>
              <a:defRPr/>
            </a:pPr>
            <a:endParaRPr lang="en-US" dirty="0">
              <a:solidFill>
                <a:srgbClr val="00529B"/>
              </a:solidFill>
            </a:endParaRPr>
          </a:p>
        </p:txBody>
      </p:sp>
      <p:sp>
        <p:nvSpPr>
          <p:cNvPr id="8" name="TextBox 7">
            <a:extLst>
              <a:ext uri="{FF2B5EF4-FFF2-40B4-BE49-F238E27FC236}">
                <a16:creationId xmlns:a16="http://schemas.microsoft.com/office/drawing/2014/main" id="{367EB9BD-BAC4-45B5-AD50-CA93B94DE349}"/>
              </a:ext>
            </a:extLst>
          </p:cNvPr>
          <p:cNvSpPr txBox="1"/>
          <p:nvPr/>
        </p:nvSpPr>
        <p:spPr>
          <a:xfrm>
            <a:off x="988765" y="3800480"/>
            <a:ext cx="4572498" cy="1015663"/>
          </a:xfrm>
          <a:prstGeom prst="rect">
            <a:avLst/>
          </a:prstGeom>
          <a:noFill/>
        </p:spPr>
        <p:txBody>
          <a:bodyPr wrap="square">
            <a:spAutoFit/>
          </a:bodyPr>
          <a:lstStyle/>
          <a:p>
            <a:pPr lvl="0">
              <a:spcAft>
                <a:spcPts val="600"/>
              </a:spcAft>
              <a:defRPr/>
            </a:pPr>
            <a:r>
              <a:rPr lang="es-US" sz="2000" b="1" dirty="0">
                <a:solidFill>
                  <a:schemeClr val="bg1"/>
                </a:solidFill>
                <a:latin typeface="Arial" panose="020B0604020202020204" pitchFamily="34" charset="0"/>
                <a:cs typeface="Arial" panose="020B0604020202020204" pitchFamily="34" charset="0"/>
              </a:rPr>
              <a:t>Visite su oficina local del Seguro Social o llame al Seguro Social al</a:t>
            </a:r>
            <a:r>
              <a:rPr lang="es-US" sz="2000" dirty="0">
                <a:solidFill>
                  <a:schemeClr val="bg1"/>
                </a:solidFill>
                <a:latin typeface="Arial" panose="020B0604020202020204" pitchFamily="34" charset="0"/>
                <a:cs typeface="Arial" panose="020B0604020202020204" pitchFamily="34" charset="0"/>
              </a:rPr>
              <a:t> </a:t>
            </a:r>
            <a:br>
              <a:rPr lang="es-US" sz="2000" dirty="0">
                <a:solidFill>
                  <a:schemeClr val="bg1"/>
                </a:solidFill>
                <a:latin typeface="Arial" panose="020B0604020202020204" pitchFamily="34" charset="0"/>
                <a:cs typeface="Arial" panose="020B0604020202020204" pitchFamily="34" charset="0"/>
              </a:rPr>
            </a:br>
            <a:r>
              <a:rPr lang="es-US" sz="2000" dirty="0">
                <a:solidFill>
                  <a:schemeClr val="bg1"/>
                </a:solidFill>
                <a:latin typeface="Arial" panose="020B0604020202020204" pitchFamily="34" charset="0"/>
                <a:cs typeface="Arial" panose="020B0604020202020204" pitchFamily="34" charset="0"/>
              </a:rPr>
              <a:t>1-800-772-1213; TTY: 1-800-325-0778</a:t>
            </a:r>
          </a:p>
        </p:txBody>
      </p:sp>
      <p:pic>
        <p:nvPicPr>
          <p:cNvPr id="11" name="Picture 10">
            <a:extLst>
              <a:ext uri="{FF2B5EF4-FFF2-40B4-BE49-F238E27FC236}">
                <a16:creationId xmlns:a16="http://schemas.microsoft.com/office/drawing/2014/main" id="{CE458C7F-8B13-46F8-A768-1BF027CC74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38361" y="1115454"/>
            <a:ext cx="4457278" cy="5363328"/>
          </a:xfrm>
          <a:prstGeom prst="rect">
            <a:avLst/>
          </a:prstGeom>
          <a:ln>
            <a:noFill/>
          </a:ln>
          <a:effectLst>
            <a:outerShdw blurRad="292100" dist="139700" dir="2700000" algn="tl" rotWithShape="0">
              <a:srgbClr val="333333">
                <a:alpha val="65000"/>
              </a:srgbClr>
            </a:outerShdw>
          </a:effectLst>
        </p:spPr>
      </p:pic>
      <p:sp>
        <p:nvSpPr>
          <p:cNvPr id="9" name="Slide Number Placeholder 6">
            <a:extLst>
              <a:ext uri="{FF2B5EF4-FFF2-40B4-BE49-F238E27FC236}">
                <a16:creationId xmlns:a16="http://schemas.microsoft.com/office/drawing/2014/main" id="{4368DF76-D4B7-4380-A57D-A369D9FAEF12}"/>
              </a:ext>
            </a:extLst>
          </p:cNvPr>
          <p:cNvSpPr>
            <a:spLocks noGrp="1"/>
          </p:cNvSpPr>
          <p:nvPr>
            <p:ph type="sldNum" sz="quarter" idx="12"/>
          </p:nvPr>
        </p:nvSpPr>
        <p:spPr>
          <a:xfrm>
            <a:off x="8610600" y="6400800"/>
            <a:ext cx="2743200" cy="365125"/>
          </a:xfrm>
        </p:spPr>
        <p:txBody>
          <a:bodyPr/>
          <a:lstStyle/>
          <a:p>
            <a:fld id="{0B2D781D-8844-5940-92D1-06EF0A7F581E}" type="slidenum">
              <a:rPr lang="en-US" smtClean="0"/>
              <a:t>13</a:t>
            </a:fld>
            <a:endParaRPr lang="en-US" dirty="0"/>
          </a:p>
        </p:txBody>
      </p:sp>
      <p:sp>
        <p:nvSpPr>
          <p:cNvPr id="3" name="Date Placeholder 2">
            <a:extLst>
              <a:ext uri="{FF2B5EF4-FFF2-40B4-BE49-F238E27FC236}">
                <a16:creationId xmlns:a16="http://schemas.microsoft.com/office/drawing/2014/main" id="{FB56857D-FC6E-5D4B-B42E-6C8087DDC92E}"/>
              </a:ext>
            </a:extLst>
          </p:cNvPr>
          <p:cNvSpPr>
            <a:spLocks noGrp="1"/>
          </p:cNvSpPr>
          <p:nvPr>
            <p:ph type="dt" sz="half" idx="10"/>
          </p:nvPr>
        </p:nvSpPr>
        <p:spPr/>
        <p:txBody>
          <a:bodyPr/>
          <a:lstStyle/>
          <a:p>
            <a:r>
              <a:rPr lang="es-US" dirty="0"/>
              <a:t>Febrero de 2023</a:t>
            </a:r>
          </a:p>
        </p:txBody>
      </p:sp>
      <p:sp>
        <p:nvSpPr>
          <p:cNvPr id="10" name="Footer Placeholder 2">
            <a:extLst>
              <a:ext uri="{FF2B5EF4-FFF2-40B4-BE49-F238E27FC236}">
                <a16:creationId xmlns:a16="http://schemas.microsoft.com/office/drawing/2014/main" id="{2C0D152D-AAD8-4D7A-B036-577404AB1A6A}"/>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0528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04023-8EBC-487D-AFF1-D2D6E04F5244}"/>
              </a:ext>
            </a:extLst>
          </p:cNvPr>
          <p:cNvSpPr>
            <a:spLocks noGrp="1"/>
          </p:cNvSpPr>
          <p:nvPr>
            <p:ph type="title"/>
          </p:nvPr>
        </p:nvSpPr>
        <p:spPr>
          <a:xfrm>
            <a:off x="838200" y="45717"/>
            <a:ext cx="10515600" cy="1031875"/>
          </a:xfrm>
        </p:spPr>
        <p:txBody>
          <a:bodyPr/>
          <a:lstStyle/>
          <a:p>
            <a:r>
              <a:rPr lang="es-US" dirty="0"/>
              <a:t>Correlación entre el derecho a Medicare por ESRD, la edad y discapacidad</a:t>
            </a:r>
          </a:p>
        </p:txBody>
      </p:sp>
      <p:sp>
        <p:nvSpPr>
          <p:cNvPr id="6" name="Text Placeholder 5">
            <a:extLst>
              <a:ext uri="{FF2B5EF4-FFF2-40B4-BE49-F238E27FC236}">
                <a16:creationId xmlns:a16="http://schemas.microsoft.com/office/drawing/2014/main" id="{507C597C-6705-4DFB-9F66-60552DF4ED12}"/>
              </a:ext>
            </a:extLst>
          </p:cNvPr>
          <p:cNvSpPr>
            <a:spLocks noGrp="1"/>
          </p:cNvSpPr>
          <p:nvPr>
            <p:ph type="body" sz="quarter" idx="13"/>
          </p:nvPr>
        </p:nvSpPr>
        <p:spPr>
          <a:xfrm>
            <a:off x="838200" y="1460666"/>
            <a:ext cx="10644188" cy="4365460"/>
          </a:xfrm>
        </p:spPr>
        <p:txBody>
          <a:bodyPr>
            <a:normAutofit/>
          </a:bodyPr>
          <a:lstStyle/>
          <a:p>
            <a:pPr marL="287338" indent="-287338">
              <a:lnSpc>
                <a:spcPct val="100000"/>
              </a:lnSpc>
              <a:spcBef>
                <a:spcPts val="0"/>
              </a:spcBef>
              <a:spcAft>
                <a:spcPts val="1200"/>
              </a:spcAft>
            </a:pPr>
            <a:r>
              <a:rPr lang="es-US" dirty="0">
                <a:solidFill>
                  <a:srgbClr val="00529B"/>
                </a:solidFill>
              </a:rPr>
              <a:t>Tiene Medicare por edad o discapacidad y desarrolla ESRD</a:t>
            </a:r>
          </a:p>
          <a:p>
            <a:pPr marL="682625" lvl="1" indent="-225425">
              <a:lnSpc>
                <a:spcPct val="100000"/>
              </a:lnSpc>
              <a:spcBef>
                <a:spcPts val="0"/>
              </a:spcBef>
              <a:spcAft>
                <a:spcPts val="1200"/>
              </a:spcAft>
            </a:pPr>
            <a:r>
              <a:rPr lang="es-US" dirty="0">
                <a:solidFill>
                  <a:srgbClr val="00529B"/>
                </a:solidFill>
              </a:rPr>
              <a:t>El derecho basado en la ESRD puede eliminar la penalidad de la Parte B</a:t>
            </a:r>
          </a:p>
          <a:p>
            <a:pPr lvl="1">
              <a:lnSpc>
                <a:spcPct val="100000"/>
              </a:lnSpc>
              <a:spcBef>
                <a:spcPts val="0"/>
              </a:spcBef>
              <a:spcAft>
                <a:spcPts val="1200"/>
              </a:spcAft>
            </a:pPr>
            <a:r>
              <a:rPr lang="es-US" dirty="0">
                <a:solidFill>
                  <a:srgbClr val="00529B"/>
                </a:solidFill>
              </a:rPr>
              <a:t>Si no se inscribió cuando cumplió los requisitos por primera vez, dispondrá de un segundo Periodo Inicial de Inscripción (IEP) para inscribirse en la Parte B</a:t>
            </a:r>
          </a:p>
          <a:p>
            <a:pPr marL="287338" indent="-287338">
              <a:lnSpc>
                <a:spcPct val="100000"/>
              </a:lnSpc>
              <a:spcBef>
                <a:spcPts val="0"/>
              </a:spcBef>
              <a:spcAft>
                <a:spcPts val="1200"/>
              </a:spcAft>
            </a:pPr>
            <a:r>
              <a:rPr lang="es-US" dirty="0">
                <a:solidFill>
                  <a:srgbClr val="00529B"/>
                </a:solidFill>
              </a:rPr>
              <a:t>Tiene Medicare por ESRD y cumple 65 años</a:t>
            </a:r>
          </a:p>
          <a:p>
            <a:pPr lvl="1">
              <a:lnSpc>
                <a:spcPct val="100000"/>
              </a:lnSpc>
              <a:spcBef>
                <a:spcPts val="0"/>
              </a:spcBef>
              <a:spcAft>
                <a:spcPts val="1200"/>
              </a:spcAft>
            </a:pPr>
            <a:r>
              <a:rPr lang="es-US" dirty="0">
                <a:solidFill>
                  <a:srgbClr val="00529B"/>
                </a:solidFill>
              </a:rPr>
              <a:t>Tiene cobertura continua</a:t>
            </a:r>
          </a:p>
          <a:p>
            <a:pPr lvl="1">
              <a:lnSpc>
                <a:spcPct val="100000"/>
              </a:lnSpc>
              <a:spcBef>
                <a:spcPts val="0"/>
              </a:spcBef>
              <a:spcAft>
                <a:spcPts val="1200"/>
              </a:spcAft>
            </a:pPr>
            <a:r>
              <a:rPr lang="es-US" dirty="0">
                <a:solidFill>
                  <a:srgbClr val="00529B"/>
                </a:solidFill>
              </a:rPr>
              <a:t>Si no tiene la Parte B, se le inscribirá (usted decide si la mantiene o no).</a:t>
            </a:r>
          </a:p>
          <a:p>
            <a:pPr lvl="1">
              <a:lnSpc>
                <a:spcPct val="100000"/>
              </a:lnSpc>
              <a:spcBef>
                <a:spcPts val="0"/>
              </a:spcBef>
              <a:spcAft>
                <a:spcPts val="1200"/>
              </a:spcAft>
            </a:pPr>
            <a:r>
              <a:rPr lang="es-US" dirty="0">
                <a:solidFill>
                  <a:srgbClr val="00529B"/>
                </a:solidFill>
              </a:rPr>
              <a:t>Si estaba pagando una penalidad por inscripción tardía en la Parte B, se le eliminará   </a:t>
            </a:r>
          </a:p>
          <a:p>
            <a:pPr marL="457200" lvl="1" indent="0">
              <a:lnSpc>
                <a:spcPct val="100000"/>
              </a:lnSpc>
              <a:spcBef>
                <a:spcPts val="0"/>
              </a:spcBef>
              <a:spcAft>
                <a:spcPts val="1200"/>
              </a:spcAft>
              <a:buNone/>
            </a:pPr>
            <a:endParaRPr lang="en-US" sz="2600" dirty="0"/>
          </a:p>
          <a:p>
            <a:pPr>
              <a:lnSpc>
                <a:spcPct val="100000"/>
              </a:lnSpc>
              <a:spcBef>
                <a:spcPts val="0"/>
              </a:spcBef>
              <a:spcAft>
                <a:spcPts val="1200"/>
              </a:spcAft>
            </a:pPr>
            <a:endParaRPr lang="en-US" dirty="0"/>
          </a:p>
        </p:txBody>
      </p:sp>
      <p:sp>
        <p:nvSpPr>
          <p:cNvPr id="5" name="Slide Number Placeholder 4">
            <a:extLst>
              <a:ext uri="{FF2B5EF4-FFF2-40B4-BE49-F238E27FC236}">
                <a16:creationId xmlns:a16="http://schemas.microsoft.com/office/drawing/2014/main" id="{B4241C06-6686-4CF4-9BF6-1E64C44727FD}"/>
              </a:ext>
            </a:extLst>
          </p:cNvPr>
          <p:cNvSpPr>
            <a:spLocks noGrp="1"/>
          </p:cNvSpPr>
          <p:nvPr>
            <p:ph type="sldNum" sz="quarter" idx="12"/>
          </p:nvPr>
        </p:nvSpPr>
        <p:spPr/>
        <p:txBody>
          <a:bodyPr/>
          <a:lstStyle/>
          <a:p>
            <a:fld id="{48F63A3B-78C7-47BE-AE5E-E10140E04643}" type="slidenum">
              <a:rPr lang="en-US" smtClean="0"/>
              <a:pPr/>
              <a:t>14</a:t>
            </a:fld>
            <a:endParaRPr lang="en-US" dirty="0"/>
          </a:p>
        </p:txBody>
      </p:sp>
      <p:sp>
        <p:nvSpPr>
          <p:cNvPr id="3" name="Date Placeholder 2">
            <a:extLst>
              <a:ext uri="{FF2B5EF4-FFF2-40B4-BE49-F238E27FC236}">
                <a16:creationId xmlns:a16="http://schemas.microsoft.com/office/drawing/2014/main" id="{4A436B22-A0B8-48B5-9CD9-15C08AC65714}"/>
              </a:ext>
            </a:extLst>
          </p:cNvPr>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DD7EE8FB-213B-4FB1-BDFC-7F49EAFA2CDC}"/>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9787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3441"/>
          </a:xfrm>
        </p:spPr>
        <p:txBody>
          <a:bodyPr>
            <a:noAutofit/>
          </a:bodyPr>
          <a:lstStyle/>
          <a:p>
            <a:pPr>
              <a:lnSpc>
                <a:spcPct val="100000"/>
              </a:lnSpc>
            </a:pPr>
            <a:r>
              <a:rPr lang="es-US" sz="2800" dirty="0"/>
              <a:t>Cuándo empieza la cobertura de Medicare por </a:t>
            </a:r>
            <a:br>
              <a:rPr lang="es-US" sz="2800" dirty="0"/>
            </a:br>
            <a:r>
              <a:rPr lang="es-US" sz="2800" dirty="0"/>
              <a:t>Enfermedad Renal en Etapa Terminal (ESRD)</a:t>
            </a:r>
          </a:p>
        </p:txBody>
      </p:sp>
      <p:graphicFrame>
        <p:nvGraphicFramePr>
          <p:cNvPr id="7" name="Table 6" descr="Tabla que describe cuándo comienza la cobertura de Medicare por ESRD  Los detalles se incluyen en las notas del presentador." title="Tabla que describe cuándo comienza la cobertura de Medicare por ESRD"/>
          <p:cNvGraphicFramePr>
            <a:graphicFrameLocks noGrp="1"/>
          </p:cNvGraphicFramePr>
          <p:nvPr>
            <p:extLst>
              <p:ext uri="{D42A27DB-BD31-4B8C-83A1-F6EECF244321}">
                <p14:modId xmlns:p14="http://schemas.microsoft.com/office/powerpoint/2010/main" val="1171047169"/>
              </p:ext>
            </p:extLst>
          </p:nvPr>
        </p:nvGraphicFramePr>
        <p:xfrm>
          <a:off x="289374" y="1250190"/>
          <a:ext cx="11605812" cy="4486683"/>
        </p:xfrm>
        <a:graphic>
          <a:graphicData uri="http://schemas.openxmlformats.org/drawingml/2006/table">
            <a:tbl>
              <a:tblPr firstRow="1" bandRow="1">
                <a:tableStyleId>{BDBED569-4797-4DF1-A0F4-6AAB3CD982D8}</a:tableStyleId>
              </a:tblPr>
              <a:tblGrid>
                <a:gridCol w="3359281">
                  <a:extLst>
                    <a:ext uri="{9D8B030D-6E8A-4147-A177-3AD203B41FA5}">
                      <a16:colId xmlns:a16="http://schemas.microsoft.com/office/drawing/2014/main" val="20000"/>
                    </a:ext>
                  </a:extLst>
                </a:gridCol>
                <a:gridCol w="8246531">
                  <a:extLst>
                    <a:ext uri="{9D8B030D-6E8A-4147-A177-3AD203B41FA5}">
                      <a16:colId xmlns:a16="http://schemas.microsoft.com/office/drawing/2014/main" val="20001"/>
                    </a:ext>
                  </a:extLst>
                </a:gridCol>
              </a:tblGrid>
              <a:tr h="4258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400" b="1" dirty="0">
                          <a:solidFill>
                            <a:srgbClr val="00529B"/>
                          </a:solidFill>
                          <a:latin typeface="+mn-lt"/>
                          <a:cs typeface="Arial" panose="020B0604020202020204" pitchFamily="34" charset="0"/>
                        </a:rPr>
                        <a:t>Su cobertura inicia</a:t>
                      </a:r>
                    </a:p>
                  </a:txBody>
                  <a:tcPr marL="68580" marR="68580"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400" b="1" baseline="0" dirty="0">
                          <a:solidFill>
                            <a:srgbClr val="00529B"/>
                          </a:solidFill>
                          <a:latin typeface="+mn-lt"/>
                          <a:cs typeface="Arial" panose="020B0604020202020204" pitchFamily="34" charset="0"/>
                        </a:rPr>
                        <a:t>Bajo las siguientes circunstancias</a:t>
                      </a:r>
                    </a:p>
                  </a:txBody>
                  <a:tcPr marL="68580" marR="68580" marT="34290" marB="34290"/>
                </a:tc>
                <a:extLst>
                  <a:ext uri="{0D108BD9-81ED-4DB2-BD59-A6C34878D82A}">
                    <a16:rowId xmlns:a16="http://schemas.microsoft.com/office/drawing/2014/main" val="10000"/>
                  </a:ext>
                </a:extLst>
              </a:tr>
              <a:tr h="46976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b="0" dirty="0">
                          <a:solidFill>
                            <a:srgbClr val="00529B"/>
                          </a:solidFill>
                          <a:latin typeface="+mn-lt"/>
                          <a:cs typeface="Arial" panose="020B0604020202020204" pitchFamily="34" charset="0"/>
                        </a:rPr>
                        <a:t>1er día del 4to mes </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b="0" dirty="0">
                          <a:solidFill>
                            <a:srgbClr val="00529B"/>
                          </a:solidFill>
                          <a:latin typeface="+mn-lt"/>
                          <a:cs typeface="Arial" panose="020B0604020202020204" pitchFamily="34" charset="0"/>
                        </a:rPr>
                        <a:t>Recibe un tratamiento regular de diálisis en un establecimiento</a:t>
                      </a:r>
                    </a:p>
                  </a:txBody>
                  <a:tcPr marL="68580" marR="68580" marT="34290" marB="34290"/>
                </a:tc>
                <a:extLst>
                  <a:ext uri="{0D108BD9-81ED-4DB2-BD59-A6C34878D82A}">
                    <a16:rowId xmlns:a16="http://schemas.microsoft.com/office/drawing/2014/main" val="10001"/>
                  </a:ext>
                </a:extLst>
              </a:tr>
              <a:tr h="76678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1er mes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Participa en un programa de capacitación de diálisis domiciliaria durante los </a:t>
                      </a:r>
                      <a:br>
                        <a:rPr lang="es-US" sz="2000" dirty="0">
                          <a:solidFill>
                            <a:srgbClr val="00529B"/>
                          </a:solidFill>
                          <a:latin typeface="+mn-lt"/>
                          <a:cs typeface="Arial" panose="020B0604020202020204" pitchFamily="34" charset="0"/>
                        </a:rPr>
                      </a:br>
                      <a:r>
                        <a:rPr lang="es-US" sz="2000" dirty="0">
                          <a:solidFill>
                            <a:srgbClr val="00529B"/>
                          </a:solidFill>
                          <a:latin typeface="+mn-lt"/>
                          <a:cs typeface="Arial" panose="020B0604020202020204" pitchFamily="34" charset="0"/>
                        </a:rPr>
                        <a:t>3 primeros meses de su tratamiento regular de diálisis (con expectativa </a:t>
                      </a:r>
                      <a:br>
                        <a:rPr lang="es-US" sz="2000" dirty="0">
                          <a:solidFill>
                            <a:srgbClr val="00529B"/>
                          </a:solidFill>
                          <a:latin typeface="+mn-lt"/>
                          <a:cs typeface="Arial" panose="020B0604020202020204" pitchFamily="34" charset="0"/>
                        </a:rPr>
                      </a:br>
                      <a:r>
                        <a:rPr lang="es-US" sz="2000" dirty="0">
                          <a:solidFill>
                            <a:srgbClr val="00529B"/>
                          </a:solidFill>
                          <a:latin typeface="+mn-lt"/>
                          <a:cs typeface="Arial" panose="020B0604020202020204" pitchFamily="34" charset="0"/>
                        </a:rPr>
                        <a:t>que lo finalice)</a:t>
                      </a:r>
                    </a:p>
                  </a:txBody>
                  <a:tcPr marL="68580" marR="68580" marT="34290" marB="34290"/>
                </a:tc>
                <a:extLst>
                  <a:ext uri="{0D108BD9-81ED-4DB2-BD59-A6C34878D82A}">
                    <a16:rowId xmlns:a16="http://schemas.microsoft.com/office/drawing/2014/main" val="10002"/>
                  </a:ext>
                </a:extLst>
              </a:tr>
              <a:tr h="4258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1er día del mes</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Recibe trasplante de riñón</a:t>
                      </a:r>
                    </a:p>
                  </a:txBody>
                  <a:tcPr marL="68580" marR="68580" marT="34290" marB="34290"/>
                </a:tc>
                <a:extLst>
                  <a:ext uri="{0D108BD9-81ED-4DB2-BD59-A6C34878D82A}">
                    <a16:rowId xmlns:a16="http://schemas.microsoft.com/office/drawing/2014/main" val="10003"/>
                  </a:ext>
                </a:extLst>
              </a:tr>
              <a:tr h="107429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b="0" dirty="0">
                          <a:solidFill>
                            <a:srgbClr val="00529B"/>
                          </a:solidFill>
                          <a:latin typeface="+mn-lt"/>
                          <a:cs typeface="Arial" panose="020B0604020202020204" pitchFamily="34" charset="0"/>
                        </a:rPr>
                        <a:t>Mismo mes</a:t>
                      </a:r>
                    </a:p>
                    <a:p>
                      <a:endParaRPr lang="en-US" sz="2000" b="0" dirty="0">
                        <a:solidFill>
                          <a:srgbClr val="00529B"/>
                        </a:solidFill>
                        <a:latin typeface="+mn-lt"/>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Es ingresado en un hospital certificado por Medicare para trasplante de riñón (o para recibir servicios médicos necesarios antes del trasplante) si recibe el  trasplante el mismo mes o en los 2 meses siguientes.</a:t>
                      </a:r>
                    </a:p>
                  </a:txBody>
                  <a:tcPr marL="68580" marR="68580" marT="34290" marB="34290"/>
                </a:tc>
                <a:extLst>
                  <a:ext uri="{0D108BD9-81ED-4DB2-BD59-A6C34878D82A}">
                    <a16:rowId xmlns:a16="http://schemas.microsoft.com/office/drawing/2014/main" val="10004"/>
                  </a:ext>
                </a:extLst>
              </a:tr>
              <a:tr h="109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2 meses antes del mes de </a:t>
                      </a:r>
                      <a:br>
                        <a:rPr lang="es-US" sz="2000" dirty="0">
                          <a:solidFill>
                            <a:srgbClr val="00529B"/>
                          </a:solidFill>
                          <a:latin typeface="+mn-lt"/>
                          <a:cs typeface="Arial" panose="020B0604020202020204" pitchFamily="34" charset="0"/>
                        </a:rPr>
                      </a:br>
                      <a:r>
                        <a:rPr lang="es-US" sz="2000" dirty="0">
                          <a:solidFill>
                            <a:srgbClr val="00529B"/>
                          </a:solidFill>
                          <a:latin typeface="+mn-lt"/>
                          <a:cs typeface="Arial" panose="020B0604020202020204" pitchFamily="34" charset="0"/>
                        </a:rPr>
                        <a:t>su trasplante</a:t>
                      </a:r>
                    </a:p>
                  </a:txBody>
                  <a:tcPr marL="68580" marR="68580"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1" indent="0" algn="l" defTabSz="914400" rtl="0" eaLnBrk="1" fontAlgn="auto" latinLnBrk="0" hangingPunct="1">
                        <a:lnSpc>
                          <a:spcPct val="100000"/>
                        </a:lnSpc>
                        <a:spcBef>
                          <a:spcPts val="0"/>
                        </a:spcBef>
                        <a:spcAft>
                          <a:spcPts val="0"/>
                        </a:spcAft>
                        <a:buClrTx/>
                        <a:buSzTx/>
                        <a:buFontTx/>
                        <a:buNone/>
                        <a:tabLst/>
                        <a:defRPr/>
                      </a:pPr>
                      <a:r>
                        <a:rPr lang="es-US" sz="2000" dirty="0">
                          <a:solidFill>
                            <a:srgbClr val="00529B"/>
                          </a:solidFill>
                          <a:latin typeface="+mn-lt"/>
                          <a:cs typeface="Arial" panose="020B0604020202020204" pitchFamily="34" charset="0"/>
                        </a:rPr>
                        <a:t>Su trasplante se retrasa más de 2 meses tras su ingreso al hospital para el trasplante </a:t>
                      </a:r>
                      <a:r>
                        <a:rPr lang="es-US" sz="2000" b="1" dirty="0">
                          <a:solidFill>
                            <a:srgbClr val="00529B"/>
                          </a:solidFill>
                          <a:latin typeface="+mn-lt"/>
                          <a:cs typeface="Arial" panose="020B0604020202020204" pitchFamily="34" charset="0"/>
                        </a:rPr>
                        <a:t>o</a:t>
                      </a:r>
                      <a:r>
                        <a:rPr lang="es-US" sz="2000" dirty="0">
                          <a:solidFill>
                            <a:srgbClr val="00529B"/>
                          </a:solidFill>
                          <a:latin typeface="+mn-lt"/>
                          <a:cs typeface="Arial" panose="020B0604020202020204" pitchFamily="34" charset="0"/>
                        </a:rPr>
                        <a:t> para recibir servicios médicos necesarios antes del trasplante.</a:t>
                      </a:r>
                    </a:p>
                  </a:txBody>
                  <a:tcPr marL="68580" marR="68580" marT="34290" marB="34290"/>
                </a:tc>
                <a:extLst>
                  <a:ext uri="{0D108BD9-81ED-4DB2-BD59-A6C34878D82A}">
                    <a16:rowId xmlns:a16="http://schemas.microsoft.com/office/drawing/2014/main" val="10005"/>
                  </a:ext>
                </a:extLst>
              </a:tr>
            </a:tbl>
          </a:graphicData>
        </a:graphic>
      </p:graphicFrame>
      <p:pic>
        <p:nvPicPr>
          <p:cNvPr id="8" name="Picture 7">
            <a:extLst>
              <a:ext uri="{FF2B5EF4-FFF2-40B4-BE49-F238E27FC236}">
                <a16:creationId xmlns:a16="http://schemas.microsoft.com/office/drawing/2014/main" id="{904E73B3-0F4D-4AAD-9064-32B21F39CA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flipV="1">
            <a:off x="469120" y="5912734"/>
            <a:ext cx="228600" cy="228600"/>
          </a:xfrm>
          <a:prstGeom prst="rect">
            <a:avLst/>
          </a:prstGeom>
        </p:spPr>
      </p:pic>
      <p:sp>
        <p:nvSpPr>
          <p:cNvPr id="6" name="TextBox 5"/>
          <p:cNvSpPr txBox="1"/>
          <p:nvPr/>
        </p:nvSpPr>
        <p:spPr>
          <a:xfrm>
            <a:off x="661572" y="5863530"/>
            <a:ext cx="1102526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US" sz="1600" b="1"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NOTA:</a:t>
            </a:r>
            <a:r>
              <a:rPr kumimoji="0" lang="es-US" sz="16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 Si es elegible </a:t>
            </a:r>
            <a:r>
              <a:rPr lang="es-US" sz="1600" dirty="0">
                <a:solidFill>
                  <a:srgbClr val="00529B"/>
                </a:solidFill>
                <a:latin typeface="Arial" panose="020B0604020202020204" pitchFamily="34" charset="0"/>
                <a:cs typeface="Arial" panose="020B0604020202020204" pitchFamily="34" charset="0"/>
              </a:rPr>
              <a:t>a </a:t>
            </a:r>
            <a:r>
              <a:rPr kumimoji="0" lang="es-US" sz="1600" b="0" i="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Medicare por ESRD y no se inscribe de inmediato, es posible que sea elegible para una cobertura retroactiva de hasta 12 meses, una vez que tenga Medicare.</a:t>
            </a:r>
          </a:p>
        </p:txBody>
      </p:sp>
      <p:sp>
        <p:nvSpPr>
          <p:cNvPr id="9" name="Slide Number Placeholder 6">
            <a:extLst>
              <a:ext uri="{FF2B5EF4-FFF2-40B4-BE49-F238E27FC236}">
                <a16:creationId xmlns:a16="http://schemas.microsoft.com/office/drawing/2014/main" id="{AFC4D031-8CAD-450A-80E1-EB79918C4D8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15</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0" name="Footer Placeholder 2">
            <a:extLst>
              <a:ext uri="{FF2B5EF4-FFF2-40B4-BE49-F238E27FC236}">
                <a16:creationId xmlns:a16="http://schemas.microsoft.com/office/drawing/2014/main" id="{290F7715-2E08-4D18-A2B3-81C765494E8E}"/>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764012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57"/>
            <a:ext cx="12192000" cy="927083"/>
          </a:xfrm>
        </p:spPr>
        <p:txBody>
          <a:bodyPr anchor="ctr">
            <a:noAutofit/>
          </a:bodyPr>
          <a:lstStyle/>
          <a:p>
            <a:pPr>
              <a:lnSpc>
                <a:spcPct val="100000"/>
              </a:lnSpc>
            </a:pPr>
            <a:r>
              <a:rPr lang="es-US" dirty="0"/>
              <a:t>Cuando la cobertura Medicare por Enfermedad Renal </a:t>
            </a:r>
            <a:br>
              <a:rPr lang="es-US" dirty="0"/>
            </a:br>
            <a:r>
              <a:rPr lang="es-US" dirty="0"/>
              <a:t>en Etapa Terminal (ESRD) termina o continúa</a:t>
            </a:r>
          </a:p>
        </p:txBody>
      </p:sp>
      <p:sp>
        <p:nvSpPr>
          <p:cNvPr id="5" name="Content Placeholder 4"/>
          <p:cNvSpPr>
            <a:spLocks noGrp="1"/>
          </p:cNvSpPr>
          <p:nvPr>
            <p:ph type="body" sz="quarter" idx="13"/>
          </p:nvPr>
        </p:nvSpPr>
        <p:spPr>
          <a:xfrm>
            <a:off x="666750" y="1227845"/>
            <a:ext cx="10687050" cy="4741069"/>
          </a:xfrm>
        </p:spPr>
        <p:txBody>
          <a:bodyPr>
            <a:normAutofit/>
          </a:bodyPr>
          <a:lstStyle/>
          <a:p>
            <a:pPr marL="0" lvl="0" indent="-274320" defTabSz="685800">
              <a:lnSpc>
                <a:spcPct val="100000"/>
              </a:lnSpc>
              <a:spcBef>
                <a:spcPts val="0"/>
              </a:spcBef>
              <a:spcAft>
                <a:spcPts val="1200"/>
              </a:spcAft>
            </a:pPr>
            <a:r>
              <a:rPr lang="es-US" sz="2800" b="1" dirty="0">
                <a:solidFill>
                  <a:srgbClr val="00529B"/>
                </a:solidFill>
              </a:rPr>
              <a:t>La cobertura termina (si usted es elegible sólo por ESRD):</a:t>
            </a:r>
          </a:p>
          <a:p>
            <a:pPr marL="548640" lvl="2" indent="-274320" defTabSz="685800">
              <a:lnSpc>
                <a:spcPct val="100000"/>
              </a:lnSpc>
              <a:spcBef>
                <a:spcPts val="0"/>
              </a:spcBef>
              <a:spcAft>
                <a:spcPts val="1200"/>
              </a:spcAft>
            </a:pPr>
            <a:r>
              <a:rPr lang="es-US" sz="2400" dirty="0">
                <a:solidFill>
                  <a:srgbClr val="00529B"/>
                </a:solidFill>
              </a:rPr>
              <a:t>12 meses después del mes en que ya no requiera tratamiento regular </a:t>
            </a:r>
            <a:br>
              <a:rPr lang="es-US" sz="2400" dirty="0">
                <a:solidFill>
                  <a:srgbClr val="00529B"/>
                </a:solidFill>
              </a:rPr>
            </a:br>
            <a:r>
              <a:rPr lang="es-US" sz="2400" dirty="0">
                <a:solidFill>
                  <a:srgbClr val="00529B"/>
                </a:solidFill>
              </a:rPr>
              <a:t>de diálisis, o </a:t>
            </a:r>
          </a:p>
          <a:p>
            <a:pPr marL="548640" lvl="2" indent="-274320" defTabSz="685800">
              <a:lnSpc>
                <a:spcPct val="100000"/>
              </a:lnSpc>
              <a:spcBef>
                <a:spcPts val="0"/>
              </a:spcBef>
              <a:spcAft>
                <a:spcPts val="1200"/>
              </a:spcAft>
            </a:pPr>
            <a:r>
              <a:rPr lang="es-US" sz="2400" dirty="0">
                <a:solidFill>
                  <a:srgbClr val="00529B"/>
                </a:solidFill>
              </a:rPr>
              <a:t>36 meses después del mes de un trasplante de riñón exitoso</a:t>
            </a:r>
          </a:p>
          <a:p>
            <a:pPr marL="274320" lvl="0" indent="-274320" defTabSz="685800">
              <a:lnSpc>
                <a:spcPct val="100000"/>
              </a:lnSpc>
              <a:spcBef>
                <a:spcPts val="0"/>
              </a:spcBef>
              <a:spcAft>
                <a:spcPts val="1200"/>
              </a:spcAft>
            </a:pPr>
            <a:r>
              <a:rPr lang="es-US" sz="2800" b="1" dirty="0">
                <a:solidFill>
                  <a:srgbClr val="00529B"/>
                </a:solidFill>
              </a:rPr>
              <a:t>La cobertura continúa sin interrupción (y no es necesario presentar una nueva solicitud) si usted:</a:t>
            </a:r>
          </a:p>
          <a:p>
            <a:pPr marL="548640" lvl="2" indent="-274320" defTabSz="685800">
              <a:lnSpc>
                <a:spcPct val="100000"/>
              </a:lnSpc>
              <a:spcBef>
                <a:spcPts val="0"/>
              </a:spcBef>
              <a:spcAft>
                <a:spcPts val="1200"/>
              </a:spcAft>
            </a:pPr>
            <a:r>
              <a:rPr lang="es-US" sz="2400" dirty="0">
                <a:solidFill>
                  <a:srgbClr val="00529B"/>
                </a:solidFill>
              </a:rPr>
              <a:t>Inicia un tratamiento regular de diálisis o recibe trasplante de riñón en los 12 meses siguientes después que termine la diálisis regular, o </a:t>
            </a:r>
          </a:p>
          <a:p>
            <a:pPr marL="548640" lvl="2" indent="-274320" defTabSz="685800">
              <a:lnSpc>
                <a:spcPct val="100000"/>
              </a:lnSpc>
              <a:spcBef>
                <a:spcPts val="0"/>
              </a:spcBef>
              <a:spcAft>
                <a:spcPts val="1200"/>
              </a:spcAft>
            </a:pPr>
            <a:r>
              <a:rPr lang="es-US" sz="2400" dirty="0">
                <a:solidFill>
                  <a:srgbClr val="00529B"/>
                </a:solidFill>
              </a:rPr>
              <a:t>Inicia tratamiento regular de diálisis, o recibe un nuevo trasplante en los 36 meses siguientes al trasplante</a:t>
            </a:r>
          </a:p>
        </p:txBody>
      </p:sp>
      <p:sp>
        <p:nvSpPr>
          <p:cNvPr id="6" name="Slide Number Placeholder 6">
            <a:extLst>
              <a:ext uri="{FF2B5EF4-FFF2-40B4-BE49-F238E27FC236}">
                <a16:creationId xmlns:a16="http://schemas.microsoft.com/office/drawing/2014/main" id="{732670F9-C6A6-4E27-84E6-AD358A9415A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16</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3112D5EE-B391-4308-826A-7FBAFE58C1DF}"/>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39958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0191"/>
            <a:ext cx="12191999" cy="931175"/>
          </a:xfrm>
        </p:spPr>
        <p:txBody>
          <a:bodyPr>
            <a:noAutofit/>
          </a:bodyPr>
          <a:lstStyle/>
          <a:p>
            <a:pPr>
              <a:lnSpc>
                <a:spcPct val="100000"/>
              </a:lnSpc>
            </a:pPr>
            <a:r>
              <a:rPr lang="es-US" dirty="0"/>
              <a:t>Cuándo la cobertura Medicare por Enfermedad Renal </a:t>
            </a:r>
            <a:br>
              <a:rPr lang="es-US" dirty="0"/>
            </a:br>
            <a:r>
              <a:rPr lang="es-US" dirty="0"/>
              <a:t>en Etapa Terminal (ESRD) se reanuda</a:t>
            </a:r>
          </a:p>
        </p:txBody>
      </p:sp>
      <p:sp>
        <p:nvSpPr>
          <p:cNvPr id="6" name="Content Placeholder 4">
            <a:extLst>
              <a:ext uri="{FF2B5EF4-FFF2-40B4-BE49-F238E27FC236}">
                <a16:creationId xmlns:a16="http://schemas.microsoft.com/office/drawing/2014/main" id="{93946698-B925-447D-BB73-9BEA866422AC}"/>
              </a:ext>
            </a:extLst>
          </p:cNvPr>
          <p:cNvSpPr txBox="1">
            <a:spLocks/>
          </p:cNvSpPr>
          <p:nvPr/>
        </p:nvSpPr>
        <p:spPr>
          <a:xfrm>
            <a:off x="278227" y="1216908"/>
            <a:ext cx="11345016" cy="731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600"/>
              </a:spcBef>
              <a:buFont typeface="Wingdings" pitchFamily="2" charset="2"/>
              <a:buNone/>
            </a:pPr>
            <a:r>
              <a:rPr lang="es-US" sz="2800" b="1" dirty="0">
                <a:solidFill>
                  <a:srgbClr val="00529B"/>
                </a:solidFill>
              </a:rPr>
              <a:t>Si inicia/reanuda la diálisis o recibe otro trasplante de riñón:</a:t>
            </a:r>
          </a:p>
        </p:txBody>
      </p:sp>
      <p:sp>
        <p:nvSpPr>
          <p:cNvPr id="9" name="Rectangle: Rounded Corners 8">
            <a:extLst>
              <a:ext uri="{FF2B5EF4-FFF2-40B4-BE49-F238E27FC236}">
                <a16:creationId xmlns:a16="http://schemas.microsoft.com/office/drawing/2014/main" id="{5FEFE5FA-AF72-445D-8511-872B8655F21A}"/>
              </a:ext>
              <a:ext uri="{C183D7F6-B498-43B3-948B-1728B52AA6E4}">
                <adec:decorative xmlns:adec="http://schemas.microsoft.com/office/drawing/2017/decorative" val="1"/>
              </a:ext>
            </a:extLst>
          </p:cNvPr>
          <p:cNvSpPr/>
          <p:nvPr/>
        </p:nvSpPr>
        <p:spPr>
          <a:xfrm>
            <a:off x="19920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1011366-946D-4245-8F8C-8DCBEED25BA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2963" y="2416604"/>
            <a:ext cx="2880360" cy="1920240"/>
          </a:xfrm>
          <a:prstGeom prst="rect">
            <a:avLst/>
          </a:prstGeom>
          <a:ln>
            <a:noFill/>
          </a:ln>
          <a:effectLst>
            <a:softEdge rad="112500"/>
          </a:effectLst>
        </p:spPr>
      </p:pic>
      <p:sp>
        <p:nvSpPr>
          <p:cNvPr id="7" name="TextBox 6">
            <a:extLst>
              <a:ext uri="{FF2B5EF4-FFF2-40B4-BE49-F238E27FC236}">
                <a16:creationId xmlns:a16="http://schemas.microsoft.com/office/drawing/2014/main" id="{67FC873D-DAEF-43F3-8E4E-AACAEE256548}"/>
              </a:ext>
            </a:extLst>
          </p:cNvPr>
          <p:cNvSpPr txBox="1"/>
          <p:nvPr/>
        </p:nvSpPr>
        <p:spPr>
          <a:xfrm>
            <a:off x="278227" y="4581771"/>
            <a:ext cx="2722332" cy="404663"/>
          </a:xfrm>
          <a:prstGeom prst="rect">
            <a:avLst/>
          </a:prstGeom>
          <a:noFill/>
        </p:spPr>
        <p:txBody>
          <a:bodyPr wrap="square">
            <a:spAutoFit/>
          </a:bodyPr>
          <a:lstStyle/>
          <a:p>
            <a:pPr algn="ctr" defTabSz="685800">
              <a:lnSpc>
                <a:spcPct val="110000"/>
              </a:lnSpc>
              <a:spcBef>
                <a:spcPts val="600"/>
              </a:spcBef>
            </a:pPr>
            <a:r>
              <a:rPr lang="es-US" sz="2000" dirty="0">
                <a:solidFill>
                  <a:srgbClr val="00529B"/>
                </a:solidFill>
                <a:latin typeface="Arial" panose="020B0604020202020204" pitchFamily="34" charset="0"/>
                <a:cs typeface="Arial" panose="020B0604020202020204" pitchFamily="34" charset="0"/>
              </a:rPr>
              <a:t>Inicia un nuevo IEP</a:t>
            </a:r>
          </a:p>
        </p:txBody>
      </p:sp>
      <p:sp>
        <p:nvSpPr>
          <p:cNvPr id="11" name="Rectangle: Rounded Corners 10">
            <a:extLst>
              <a:ext uri="{FF2B5EF4-FFF2-40B4-BE49-F238E27FC236}">
                <a16:creationId xmlns:a16="http://schemas.microsoft.com/office/drawing/2014/main" id="{0942CA91-C43C-4DEA-8901-6BC3391CE0BE}"/>
              </a:ext>
              <a:ext uri="{C183D7F6-B498-43B3-948B-1728B52AA6E4}">
                <adec:decorative xmlns:adec="http://schemas.microsoft.com/office/drawing/2017/decorative" val="1"/>
              </a:ext>
            </a:extLst>
          </p:cNvPr>
          <p:cNvSpPr/>
          <p:nvPr/>
        </p:nvSpPr>
        <p:spPr>
          <a:xfrm>
            <a:off x="3192221"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722E7FDF-08E2-45C9-A8BA-2F77E1A96707}"/>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6187" y="2420086"/>
            <a:ext cx="2874900" cy="1916758"/>
          </a:xfrm>
          <a:prstGeom prst="rect">
            <a:avLst/>
          </a:prstGeom>
          <a:ln>
            <a:noFill/>
          </a:ln>
          <a:effectLst>
            <a:softEdge rad="112500"/>
          </a:effectLst>
        </p:spPr>
      </p:pic>
      <p:sp>
        <p:nvSpPr>
          <p:cNvPr id="10" name="TextBox 9">
            <a:extLst>
              <a:ext uri="{FF2B5EF4-FFF2-40B4-BE49-F238E27FC236}">
                <a16:creationId xmlns:a16="http://schemas.microsoft.com/office/drawing/2014/main" id="{79E54177-AFA5-484A-A118-EDAE312097B7}"/>
              </a:ext>
            </a:extLst>
          </p:cNvPr>
          <p:cNvSpPr txBox="1"/>
          <p:nvPr/>
        </p:nvSpPr>
        <p:spPr>
          <a:xfrm>
            <a:off x="3180580" y="4581771"/>
            <a:ext cx="2915782" cy="1420325"/>
          </a:xfrm>
          <a:prstGeom prst="rect">
            <a:avLst/>
          </a:prstGeom>
          <a:noFill/>
        </p:spPr>
        <p:txBody>
          <a:bodyPr wrap="square">
            <a:spAutoFit/>
          </a:bodyPr>
          <a:lstStyle/>
          <a:p>
            <a:pPr algn="ctr" defTabSz="685800">
              <a:lnSpc>
                <a:spcPct val="110000"/>
              </a:lnSpc>
              <a:spcBef>
                <a:spcPts val="600"/>
              </a:spcBef>
            </a:pPr>
            <a:r>
              <a:rPr lang="es-US" sz="2000" dirty="0">
                <a:solidFill>
                  <a:srgbClr val="00529B"/>
                </a:solidFill>
                <a:latin typeface="Arial" panose="020B0604020202020204" pitchFamily="34" charset="0"/>
                <a:cs typeface="Arial" panose="020B0604020202020204" pitchFamily="34" charset="0"/>
              </a:rPr>
              <a:t>Puede inscribirse de nuevo bajo las mismas condiciones descritas en la Lección 1</a:t>
            </a:r>
          </a:p>
        </p:txBody>
      </p:sp>
      <p:sp>
        <p:nvSpPr>
          <p:cNvPr id="15" name="Rectangle: Rounded Corners 14">
            <a:extLst>
              <a:ext uri="{FF2B5EF4-FFF2-40B4-BE49-F238E27FC236}">
                <a16:creationId xmlns:a16="http://schemas.microsoft.com/office/drawing/2014/main" id="{8B3CB8C8-668F-4385-9F4A-44608A5D04A1}"/>
              </a:ext>
              <a:ext uri="{C183D7F6-B498-43B3-948B-1728B52AA6E4}">
                <adec:decorative xmlns:adec="http://schemas.microsoft.com/office/drawing/2017/decorative" val="1"/>
              </a:ext>
            </a:extLst>
          </p:cNvPr>
          <p:cNvSpPr/>
          <p:nvPr/>
        </p:nvSpPr>
        <p:spPr>
          <a:xfrm>
            <a:off x="6185900"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74B98B51-0D30-42CA-9556-BA4BA03A68C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190705" y="2416604"/>
            <a:ext cx="2880360" cy="1920240"/>
          </a:xfrm>
          <a:prstGeom prst="rect">
            <a:avLst/>
          </a:prstGeom>
          <a:ln>
            <a:noFill/>
          </a:ln>
          <a:effectLst>
            <a:softEdge rad="112500"/>
          </a:effectLst>
        </p:spPr>
      </p:pic>
      <p:sp>
        <p:nvSpPr>
          <p:cNvPr id="14" name="TextBox 13">
            <a:extLst>
              <a:ext uri="{FF2B5EF4-FFF2-40B4-BE49-F238E27FC236}">
                <a16:creationId xmlns:a16="http://schemas.microsoft.com/office/drawing/2014/main" id="{20B7698E-A81E-466B-9A44-CA2BF86B004A}"/>
              </a:ext>
            </a:extLst>
          </p:cNvPr>
          <p:cNvSpPr txBox="1"/>
          <p:nvPr/>
        </p:nvSpPr>
        <p:spPr>
          <a:xfrm>
            <a:off x="6185238" y="4581771"/>
            <a:ext cx="2852741" cy="1081771"/>
          </a:xfrm>
          <a:prstGeom prst="rect">
            <a:avLst/>
          </a:prstGeom>
          <a:noFill/>
        </p:spPr>
        <p:txBody>
          <a:bodyPr wrap="square">
            <a:spAutoFit/>
          </a:bodyPr>
          <a:lstStyle/>
          <a:p>
            <a:pPr algn="ctr" defTabSz="685800">
              <a:lnSpc>
                <a:spcPct val="110000"/>
              </a:lnSpc>
              <a:spcBef>
                <a:spcPts val="600"/>
              </a:spcBef>
            </a:pPr>
            <a:r>
              <a:rPr lang="es-US" sz="2000" dirty="0">
                <a:solidFill>
                  <a:srgbClr val="00529B"/>
                </a:solidFill>
                <a:latin typeface="Arial" panose="020B0604020202020204" pitchFamily="34" charset="0"/>
                <a:cs typeface="Arial" panose="020B0604020202020204" pitchFamily="34" charset="0"/>
              </a:rPr>
              <a:t>No hay penalidad por inscripción tardía  durante el nuevo IEP</a:t>
            </a:r>
          </a:p>
        </p:txBody>
      </p:sp>
      <p:sp>
        <p:nvSpPr>
          <p:cNvPr id="13" name="Rectangle: Rounded Corners 12">
            <a:extLst>
              <a:ext uri="{FF2B5EF4-FFF2-40B4-BE49-F238E27FC236}">
                <a16:creationId xmlns:a16="http://schemas.microsoft.com/office/drawing/2014/main" id="{F137B8B4-7E00-43CF-8E18-5DD8E94714ED}"/>
              </a:ext>
              <a:ext uri="{C183D7F6-B498-43B3-948B-1728B52AA6E4}">
                <adec:decorative xmlns:adec="http://schemas.microsoft.com/office/drawing/2017/decorative" val="1"/>
              </a:ext>
            </a:extLst>
          </p:cNvPr>
          <p:cNvSpPr/>
          <p:nvPr/>
        </p:nvSpPr>
        <p:spPr>
          <a:xfrm>
            <a:off x="9184384" y="1935843"/>
            <a:ext cx="2874899" cy="4032250"/>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FED36E6-D883-4EDC-B953-BD70FCCFC68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15859" y="2498303"/>
            <a:ext cx="2811948" cy="1920240"/>
          </a:xfrm>
          <a:prstGeom prst="rect">
            <a:avLst/>
          </a:prstGeom>
          <a:ln>
            <a:noFill/>
          </a:ln>
          <a:effectLst>
            <a:softEdge rad="112500"/>
          </a:effectLst>
        </p:spPr>
      </p:pic>
      <p:sp>
        <p:nvSpPr>
          <p:cNvPr id="12" name="TextBox 11">
            <a:extLst>
              <a:ext uri="{FF2B5EF4-FFF2-40B4-BE49-F238E27FC236}">
                <a16:creationId xmlns:a16="http://schemas.microsoft.com/office/drawing/2014/main" id="{285CF77E-B49A-490C-A4E3-F67910CF6C59}"/>
              </a:ext>
            </a:extLst>
          </p:cNvPr>
          <p:cNvSpPr txBox="1"/>
          <p:nvPr/>
        </p:nvSpPr>
        <p:spPr>
          <a:xfrm>
            <a:off x="9241167" y="4581771"/>
            <a:ext cx="2788836" cy="743217"/>
          </a:xfrm>
          <a:prstGeom prst="rect">
            <a:avLst/>
          </a:prstGeom>
          <a:noFill/>
        </p:spPr>
        <p:txBody>
          <a:bodyPr wrap="square">
            <a:spAutoFit/>
          </a:bodyPr>
          <a:lstStyle/>
          <a:p>
            <a:pPr algn="ctr" defTabSz="685800">
              <a:lnSpc>
                <a:spcPct val="110000"/>
              </a:lnSpc>
              <a:spcBef>
                <a:spcPts val="600"/>
              </a:spcBef>
            </a:pPr>
            <a:r>
              <a:rPr lang="es-US" sz="2000" dirty="0">
                <a:solidFill>
                  <a:srgbClr val="00529B"/>
                </a:solidFill>
                <a:latin typeface="Arial" panose="020B0604020202020204" pitchFamily="34" charset="0"/>
                <a:cs typeface="Arial" panose="020B0604020202020204" pitchFamily="34" charset="0"/>
              </a:rPr>
              <a:t>Debe presentar otra solicitud</a:t>
            </a:r>
          </a:p>
        </p:txBody>
      </p:sp>
      <p:sp>
        <p:nvSpPr>
          <p:cNvPr id="23" name="Slide Number Placeholder 6">
            <a:extLst>
              <a:ext uri="{FF2B5EF4-FFF2-40B4-BE49-F238E27FC236}">
                <a16:creationId xmlns:a16="http://schemas.microsoft.com/office/drawing/2014/main" id="{A29D1237-D217-4A9D-A338-F823CC34C8C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17</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9" name="Footer Placeholder 2">
            <a:extLst>
              <a:ext uri="{FF2B5EF4-FFF2-40B4-BE49-F238E27FC236}">
                <a16:creationId xmlns:a16="http://schemas.microsoft.com/office/drawing/2014/main" id="{EA09EFF5-8C49-4335-83A2-F2F93050FF9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1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Cobertura de Medicare y Plan de Salud Grupal (GHP)</a:t>
            </a:r>
          </a:p>
        </p:txBody>
      </p:sp>
      <p:sp>
        <p:nvSpPr>
          <p:cNvPr id="12" name="Content Placeholder 4">
            <a:extLst>
              <a:ext uri="{FF2B5EF4-FFF2-40B4-BE49-F238E27FC236}">
                <a16:creationId xmlns:a16="http://schemas.microsoft.com/office/drawing/2014/main" id="{DA08400B-E692-41DD-8545-32B18B83408A}"/>
              </a:ext>
            </a:extLst>
          </p:cNvPr>
          <p:cNvSpPr txBox="1">
            <a:spLocks/>
          </p:cNvSpPr>
          <p:nvPr/>
        </p:nvSpPr>
        <p:spPr>
          <a:xfrm>
            <a:off x="0" y="1178498"/>
            <a:ext cx="12191999" cy="5510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s-US" sz="2800" b="1"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Meses de diálisis</a:t>
            </a:r>
          </a:p>
        </p:txBody>
      </p:sp>
      <p:sp>
        <p:nvSpPr>
          <p:cNvPr id="36" name="Rectangle: Rounded Corners 35">
            <a:extLst>
              <a:ext uri="{FF2B5EF4-FFF2-40B4-BE49-F238E27FC236}">
                <a16:creationId xmlns:a16="http://schemas.microsoft.com/office/drawing/2014/main" id="{57CC8A4E-7A32-4CB6-AAE6-BCE0731B69FD}"/>
              </a:ext>
              <a:ext uri="{C183D7F6-B498-43B3-948B-1728B52AA6E4}">
                <adec:decorative xmlns:adec="http://schemas.microsoft.com/office/drawing/2017/decorative" val="1"/>
              </a:ext>
            </a:extLst>
          </p:cNvPr>
          <p:cNvSpPr/>
          <p:nvPr/>
        </p:nvSpPr>
        <p:spPr>
          <a:xfrm>
            <a:off x="664223" y="1707788"/>
            <a:ext cx="5185047" cy="38993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Gráfica que muestra el periodo de tiempo que comienza en el mes 4 y termina en el mes 30">
            <a:extLst>
              <a:ext uri="{FF2B5EF4-FFF2-40B4-BE49-F238E27FC236}">
                <a16:creationId xmlns:a16="http://schemas.microsoft.com/office/drawing/2014/main" id="{8CA43597-95BD-49D5-8CD2-272E6CCE718C}"/>
              </a:ext>
            </a:extLst>
          </p:cNvPr>
          <p:cNvPicPr>
            <a:picLocks noChangeAspect="1"/>
          </p:cNvPicPr>
          <p:nvPr/>
        </p:nvPicPr>
        <p:blipFill>
          <a:blip r:embed="rId4"/>
          <a:stretch>
            <a:fillRect/>
          </a:stretch>
        </p:blipFill>
        <p:spPr>
          <a:xfrm>
            <a:off x="1529487" y="1871622"/>
            <a:ext cx="3450635" cy="1396105"/>
          </a:xfrm>
          <a:prstGeom prst="rect">
            <a:avLst/>
          </a:prstGeom>
        </p:spPr>
      </p:pic>
      <p:sp>
        <p:nvSpPr>
          <p:cNvPr id="15" name="14 CuadroTexto"/>
          <p:cNvSpPr txBox="1"/>
          <p:nvPr/>
        </p:nvSpPr>
        <p:spPr>
          <a:xfrm>
            <a:off x="1632342" y="2329303"/>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25" name="Content Placeholder 4">
            <a:extLst>
              <a:ext uri="{FF2B5EF4-FFF2-40B4-BE49-F238E27FC236}">
                <a16:creationId xmlns:a16="http://schemas.microsoft.com/office/drawing/2014/main" id="{3052A51B-B63E-42C8-AC5A-2418FDA750A5}"/>
              </a:ext>
            </a:extLst>
          </p:cNvPr>
          <p:cNvSpPr txBox="1">
            <a:spLocks/>
          </p:cNvSpPr>
          <p:nvPr/>
        </p:nvSpPr>
        <p:spPr>
          <a:xfrm>
            <a:off x="838200" y="3237496"/>
            <a:ext cx="5011069" cy="1579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539A"/>
              </a:buClr>
              <a:buSzTx/>
              <a:buFont typeface="Wingdings" pitchFamily="2" charset="2"/>
              <a:buNone/>
              <a:tabLst/>
              <a:defRPr/>
            </a:pPr>
            <a:r>
              <a:rPr kumimoji="0" lang="es-US" sz="20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Durante los 3 primeros meses de diálisis, la cobertura de su GHP/empleador es la única que cubre los gastos.</a:t>
            </a:r>
          </a:p>
        </p:txBody>
      </p:sp>
      <p:sp>
        <p:nvSpPr>
          <p:cNvPr id="37" name="Rectangle: Rounded Corners 36">
            <a:extLst>
              <a:ext uri="{FF2B5EF4-FFF2-40B4-BE49-F238E27FC236}">
                <a16:creationId xmlns:a16="http://schemas.microsoft.com/office/drawing/2014/main" id="{6737BCAF-0ED6-46EA-B1D4-229E2285EAB4}"/>
              </a:ext>
              <a:ext uri="{C183D7F6-B498-43B3-948B-1728B52AA6E4}">
                <adec:decorative xmlns:adec="http://schemas.microsoft.com/office/drawing/2017/decorative" val="1"/>
              </a:ext>
            </a:extLst>
          </p:cNvPr>
          <p:cNvSpPr/>
          <p:nvPr/>
        </p:nvSpPr>
        <p:spPr>
          <a:xfrm>
            <a:off x="6185129" y="1725763"/>
            <a:ext cx="5185047" cy="388140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Gráfica que muestra el periodo de tiempo que comienza en el mes 4 y termina en el mes 30">
            <a:extLst>
              <a:ext uri="{FF2B5EF4-FFF2-40B4-BE49-F238E27FC236}">
                <a16:creationId xmlns:a16="http://schemas.microsoft.com/office/drawing/2014/main" id="{2CA1D4D8-0565-4B6B-8EBC-80DC99BB8C56}"/>
              </a:ext>
            </a:extLst>
          </p:cNvPr>
          <p:cNvPicPr>
            <a:picLocks noChangeAspect="1"/>
          </p:cNvPicPr>
          <p:nvPr/>
        </p:nvPicPr>
        <p:blipFill>
          <a:blip r:embed="rId5"/>
          <a:stretch>
            <a:fillRect/>
          </a:stretch>
        </p:blipFill>
        <p:spPr>
          <a:xfrm>
            <a:off x="6885282" y="1830092"/>
            <a:ext cx="3450635" cy="1396105"/>
          </a:xfrm>
          <a:prstGeom prst="rect">
            <a:avLst/>
          </a:prstGeom>
        </p:spPr>
      </p:pic>
      <p:sp>
        <p:nvSpPr>
          <p:cNvPr id="35" name="Content Placeholder 4">
            <a:extLst>
              <a:ext uri="{FF2B5EF4-FFF2-40B4-BE49-F238E27FC236}">
                <a16:creationId xmlns:a16="http://schemas.microsoft.com/office/drawing/2014/main" id="{3994FAC1-E6CA-454E-B20D-60EF9579A6E1}"/>
              </a:ext>
            </a:extLst>
          </p:cNvPr>
          <p:cNvSpPr txBox="1">
            <a:spLocks/>
          </p:cNvSpPr>
          <p:nvPr/>
        </p:nvSpPr>
        <p:spPr>
          <a:xfrm>
            <a:off x="6371022" y="3177182"/>
            <a:ext cx="5156755" cy="23053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Font typeface="Wingdings" pitchFamily="2" charset="2"/>
              <a:buNone/>
            </a:pPr>
            <a:r>
              <a:rPr lang="es-US" sz="2000" dirty="0">
                <a:solidFill>
                  <a:srgbClr val="00529B"/>
                </a:solidFill>
              </a:rPr>
              <a:t>Una vez que sea elegible para la cobertura de Medicare por padecer ESRD </a:t>
            </a:r>
            <a:br>
              <a:rPr lang="es-US" sz="2000" dirty="0">
                <a:solidFill>
                  <a:srgbClr val="00529B"/>
                </a:solidFill>
              </a:rPr>
            </a:br>
            <a:r>
              <a:rPr lang="es-US" sz="2000" dirty="0">
                <a:solidFill>
                  <a:srgbClr val="00529B"/>
                </a:solidFill>
              </a:rPr>
              <a:t>(normalmente el cuarto mes de diálisis):</a:t>
            </a:r>
          </a:p>
          <a:p>
            <a:pPr marL="274320" lvl="1" indent="-182880" defTabSz="685800">
              <a:lnSpc>
                <a:spcPct val="100000"/>
              </a:lnSpc>
              <a:spcBef>
                <a:spcPts val="600"/>
              </a:spcBef>
              <a:spcAft>
                <a:spcPts val="600"/>
              </a:spcAft>
              <a:buFont typeface="Wingdings" panose="05000000000000000000" pitchFamily="2" charset="2"/>
              <a:buChar char="§"/>
            </a:pPr>
            <a:r>
              <a:rPr lang="es-US" sz="1800" dirty="0">
                <a:solidFill>
                  <a:srgbClr val="00529B"/>
                </a:solidFill>
              </a:rPr>
              <a:t>Su GHP/empleador paga primero por sus </a:t>
            </a:r>
            <a:br>
              <a:rPr lang="es-US" sz="1800" dirty="0">
                <a:solidFill>
                  <a:srgbClr val="00529B"/>
                </a:solidFill>
              </a:rPr>
            </a:br>
            <a:r>
              <a:rPr lang="es-US" sz="1800" dirty="0">
                <a:solidFill>
                  <a:srgbClr val="00529B"/>
                </a:solidFill>
              </a:rPr>
              <a:t>facturas de hospital y médicas durante </a:t>
            </a:r>
            <a:br>
              <a:rPr lang="es-US" sz="1800" dirty="0">
                <a:solidFill>
                  <a:srgbClr val="00529B"/>
                </a:solidFill>
              </a:rPr>
            </a:br>
            <a:r>
              <a:rPr lang="es-US" sz="1800" dirty="0">
                <a:solidFill>
                  <a:srgbClr val="00529B"/>
                </a:solidFill>
              </a:rPr>
              <a:t>30 meses (tenga usted o no Medicare)</a:t>
            </a:r>
          </a:p>
          <a:p>
            <a:pPr marL="274320" lvl="1" indent="-182880" defTabSz="685800">
              <a:lnSpc>
                <a:spcPct val="100000"/>
              </a:lnSpc>
              <a:spcBef>
                <a:spcPts val="600"/>
              </a:spcBef>
              <a:spcAft>
                <a:spcPts val="600"/>
              </a:spcAft>
              <a:buFont typeface="Wingdings" panose="05000000000000000000" pitchFamily="2" charset="2"/>
              <a:buChar char="§"/>
            </a:pPr>
            <a:r>
              <a:rPr lang="es-US" sz="1800" dirty="0">
                <a:solidFill>
                  <a:srgbClr val="00529B"/>
                </a:solidFill>
              </a:rPr>
              <a:t>Medicare paga en segundo lugar</a:t>
            </a:r>
          </a:p>
        </p:txBody>
      </p:sp>
      <p:pic>
        <p:nvPicPr>
          <p:cNvPr id="6" name="Picture 5">
            <a:extLst>
              <a:ext uri="{FF2B5EF4-FFF2-40B4-BE49-F238E27FC236}">
                <a16:creationId xmlns:a16="http://schemas.microsoft.com/office/drawing/2014/main" id="{26ED2AF9-39BB-458A-A0F5-8319C0E0979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93805" y="5835444"/>
            <a:ext cx="205331" cy="205331"/>
          </a:xfrm>
          <a:prstGeom prst="rect">
            <a:avLst/>
          </a:prstGeom>
        </p:spPr>
      </p:pic>
      <p:sp>
        <p:nvSpPr>
          <p:cNvPr id="16" name="Content Placeholder 4">
            <a:extLst>
              <a:ext uri="{FF2B5EF4-FFF2-40B4-BE49-F238E27FC236}">
                <a16:creationId xmlns:a16="http://schemas.microsoft.com/office/drawing/2014/main" id="{26E55F95-8950-4960-AD7F-6685A2341852}"/>
              </a:ext>
            </a:extLst>
          </p:cNvPr>
          <p:cNvSpPr txBox="1">
            <a:spLocks/>
          </p:cNvSpPr>
          <p:nvPr/>
        </p:nvSpPr>
        <p:spPr>
          <a:xfrm>
            <a:off x="664223" y="5820362"/>
            <a:ext cx="11170752" cy="577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
                <a:srgbClr val="00539A"/>
              </a:buClr>
              <a:buSzTx/>
              <a:buFont typeface="Wingdings" pitchFamily="2" charset="2"/>
              <a:buNone/>
              <a:tabLst/>
              <a:defRPr/>
            </a:pPr>
            <a:r>
              <a:rPr kumimoji="0" lang="es-US" sz="1400" b="1"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NOTA: </a:t>
            </a:r>
            <a:r>
              <a:rPr kumimoji="0" lang="es-US" sz="14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Cada vez que se inscribe en Medicare por padecer ESRD hay un periodo de coordinación independiente de 30 meses).</a:t>
            </a:r>
          </a:p>
        </p:txBody>
      </p:sp>
      <p:sp>
        <p:nvSpPr>
          <p:cNvPr id="17" name="Slide Number Placeholder 6">
            <a:extLst>
              <a:ext uri="{FF2B5EF4-FFF2-40B4-BE49-F238E27FC236}">
                <a16:creationId xmlns:a16="http://schemas.microsoft.com/office/drawing/2014/main" id="{9DE3A31E-066F-4ABC-8855-C4FA8FD7D5C3}"/>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uLnTx/>
                <a:uFillTx/>
                <a:latin typeface="Arial" panose="020B0604020202020204" pitchFamily="34" charset="0"/>
                <a:ea typeface="+mn-ea"/>
                <a:cs typeface="Arial" panose="020B0604020202020204" pitchFamily="34" charset="0"/>
              </a:rPr>
              <a:t>Febrero de 2023</a:t>
            </a:r>
          </a:p>
        </p:txBody>
      </p:sp>
      <p:sp>
        <p:nvSpPr>
          <p:cNvPr id="21" name="Footer Placeholder 2">
            <a:extLst>
              <a:ext uri="{FF2B5EF4-FFF2-40B4-BE49-F238E27FC236}">
                <a16:creationId xmlns:a16="http://schemas.microsoft.com/office/drawing/2014/main" id="{AABF667A-F057-470A-88E7-1330B282DBBA}"/>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
        <p:nvSpPr>
          <p:cNvPr id="22" name="14 CuadroTexto">
            <a:extLst>
              <a:ext uri="{FF2B5EF4-FFF2-40B4-BE49-F238E27FC236}">
                <a16:creationId xmlns:a16="http://schemas.microsoft.com/office/drawing/2014/main" id="{1CFB2502-BA82-40CA-836C-0F86A04A9874}"/>
              </a:ext>
            </a:extLst>
          </p:cNvPr>
          <p:cNvSpPr txBox="1"/>
          <p:nvPr/>
        </p:nvSpPr>
        <p:spPr>
          <a:xfrm>
            <a:off x="4032992" y="2335158"/>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23" name="14 CuadroTexto">
            <a:extLst>
              <a:ext uri="{FF2B5EF4-FFF2-40B4-BE49-F238E27FC236}">
                <a16:creationId xmlns:a16="http://schemas.microsoft.com/office/drawing/2014/main" id="{15F4AC58-D566-422B-B7FB-355337DC4912}"/>
              </a:ext>
            </a:extLst>
          </p:cNvPr>
          <p:cNvSpPr txBox="1"/>
          <p:nvPr/>
        </p:nvSpPr>
        <p:spPr>
          <a:xfrm>
            <a:off x="7003079" y="2284019"/>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
        <p:nvSpPr>
          <p:cNvPr id="24" name="14 CuadroTexto">
            <a:extLst>
              <a:ext uri="{FF2B5EF4-FFF2-40B4-BE49-F238E27FC236}">
                <a16:creationId xmlns:a16="http://schemas.microsoft.com/office/drawing/2014/main" id="{96A54AC5-B29E-40F1-B12D-6FE43884AD17}"/>
              </a:ext>
            </a:extLst>
          </p:cNvPr>
          <p:cNvSpPr txBox="1"/>
          <p:nvPr/>
        </p:nvSpPr>
        <p:spPr>
          <a:xfrm>
            <a:off x="9391712" y="2297004"/>
            <a:ext cx="834023" cy="215444"/>
          </a:xfrm>
          <a:prstGeom prst="rect">
            <a:avLst/>
          </a:prstGeom>
          <a:solidFill>
            <a:srgbClr val="0070C0"/>
          </a:solidFill>
        </p:spPr>
        <p:txBody>
          <a:bodyPr wrap="square" tIns="0" bIns="0" rtlCol="0">
            <a:spAutoFit/>
          </a:bodyPr>
          <a:lstStyle/>
          <a:p>
            <a:pPr algn="ctr"/>
            <a:r>
              <a:rPr lang="es-MX" sz="1400" b="1" dirty="0">
                <a:solidFill>
                  <a:schemeClr val="bg1"/>
                </a:solidFill>
              </a:rPr>
              <a:t>MES</a:t>
            </a:r>
            <a:endParaRPr lang="es-US" sz="1400" b="1" dirty="0">
              <a:solidFill>
                <a:schemeClr val="bg1"/>
              </a:solidFill>
            </a:endParaRPr>
          </a:p>
        </p:txBody>
      </p:sp>
    </p:spTree>
    <p:custDataLst>
      <p:tags r:id="rId1"/>
    </p:custDataLst>
    <p:extLst>
      <p:ext uri="{BB962C8B-B14F-4D97-AF65-F5344CB8AC3E}">
        <p14:creationId xmlns:p14="http://schemas.microsoft.com/office/powerpoint/2010/main" val="99702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675"/>
            <a:ext cx="12191999" cy="888878"/>
          </a:xfrm>
        </p:spPr>
        <p:txBody>
          <a:bodyPr anchor="ctr">
            <a:noAutofit/>
          </a:bodyPr>
          <a:lstStyle/>
          <a:p>
            <a:pPr>
              <a:lnSpc>
                <a:spcPct val="100000"/>
              </a:lnSpc>
            </a:pPr>
            <a:r>
              <a:rPr lang="es-US" dirty="0">
                <a:latin typeface="Arial Black"/>
              </a:rPr>
              <a:t>Consideraciones para inscribirse: Período </a:t>
            </a:r>
            <a:br>
              <a:rPr lang="es-US" dirty="0">
                <a:latin typeface="Arial Black"/>
              </a:rPr>
            </a:br>
            <a:r>
              <a:rPr lang="es-US" dirty="0">
                <a:latin typeface="Arial Black"/>
              </a:rPr>
              <a:t>de coordinación de 30 meses</a:t>
            </a:r>
          </a:p>
        </p:txBody>
      </p:sp>
      <p:sp>
        <p:nvSpPr>
          <p:cNvPr id="7" name="TextBox 6">
            <a:extLst>
              <a:ext uri="{FF2B5EF4-FFF2-40B4-BE49-F238E27FC236}">
                <a16:creationId xmlns:a16="http://schemas.microsoft.com/office/drawing/2014/main" id="{C2952473-39C2-43CB-A3E8-5C2269CC9AA2}"/>
              </a:ext>
            </a:extLst>
          </p:cNvPr>
          <p:cNvSpPr txBox="1"/>
          <p:nvPr/>
        </p:nvSpPr>
        <p:spPr>
          <a:xfrm>
            <a:off x="220457" y="1230279"/>
            <a:ext cx="5600698" cy="461665"/>
          </a:xfrm>
          <a:prstGeom prst="rect">
            <a:avLst/>
          </a:prstGeom>
          <a:noFill/>
        </p:spPr>
        <p:txBody>
          <a:bodyPr wrap="square" rtlCol="0">
            <a:spAutoFit/>
          </a:bodyPr>
          <a:lstStyle/>
          <a:p>
            <a:r>
              <a:rPr lang="es-US" sz="2400" b="1" dirty="0">
                <a:solidFill>
                  <a:srgbClr val="00529B"/>
                </a:solidFill>
                <a:latin typeface="Arial" panose="020B0604020202020204" pitchFamily="34" charset="0"/>
                <a:cs typeface="Arial" panose="020B0604020202020204" pitchFamily="34" charset="0"/>
              </a:rPr>
              <a:t>Si tiene cobertura con GHP:</a:t>
            </a:r>
          </a:p>
        </p:txBody>
      </p:sp>
      <p:sp>
        <p:nvSpPr>
          <p:cNvPr id="5" name="Content Placeholder 4"/>
          <p:cNvSpPr>
            <a:spLocks noGrp="1"/>
          </p:cNvSpPr>
          <p:nvPr>
            <p:ph type="body" sz="quarter" idx="13"/>
          </p:nvPr>
        </p:nvSpPr>
        <p:spPr>
          <a:xfrm>
            <a:off x="1429388" y="1850122"/>
            <a:ext cx="4103014" cy="3796114"/>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s-US" sz="2000" b="1" dirty="0">
                <a:solidFill>
                  <a:srgbClr val="00529B"/>
                </a:solidFill>
                <a:latin typeface="Arial"/>
                <a:cs typeface="Arial"/>
              </a:rPr>
              <a:t>Opción 1: </a:t>
            </a:r>
            <a:r>
              <a:rPr lang="es-US" sz="2000" dirty="0">
                <a:solidFill>
                  <a:srgbClr val="00529B"/>
                </a:solidFill>
                <a:latin typeface="Arial"/>
                <a:cs typeface="Arial"/>
              </a:rPr>
              <a:t>Obtenga Medicare durante el periodo de coordinación de 30 meses para ayudarle con los gastos adicionales:</a:t>
            </a:r>
          </a:p>
          <a:p>
            <a:pPr marL="548640" lvl="1" indent="-274320" defTabSz="685800">
              <a:lnSpc>
                <a:spcPct val="100000"/>
              </a:lnSpc>
              <a:spcBef>
                <a:spcPts val="0"/>
              </a:spcBef>
              <a:spcAft>
                <a:spcPts val="1200"/>
              </a:spcAft>
              <a:buFont typeface="Wingdings" panose="05000000000000000000" pitchFamily="2" charset="2"/>
              <a:buChar char="§"/>
            </a:pPr>
            <a:r>
              <a:rPr lang="es-US" sz="1800" dirty="0">
                <a:solidFill>
                  <a:srgbClr val="00529B"/>
                </a:solidFill>
                <a:latin typeface="Arial"/>
                <a:cs typeface="Arial"/>
              </a:rPr>
              <a:t>Deducible, copago y coaseguro anual de GHP:</a:t>
            </a:r>
          </a:p>
          <a:p>
            <a:pPr marL="548640" lvl="1" indent="-274320" defTabSz="685800">
              <a:lnSpc>
                <a:spcPct val="100000"/>
              </a:lnSpc>
              <a:spcBef>
                <a:spcPts val="0"/>
              </a:spcBef>
              <a:spcAft>
                <a:spcPts val="1200"/>
              </a:spcAft>
              <a:buFont typeface="Wingdings" panose="05000000000000000000" pitchFamily="2" charset="2"/>
              <a:buChar char="§"/>
            </a:pPr>
            <a:r>
              <a:rPr lang="es-US" sz="1800" dirty="0">
                <a:solidFill>
                  <a:srgbClr val="00529B"/>
                </a:solidFill>
                <a:latin typeface="Arial"/>
                <a:cs typeface="Arial"/>
              </a:rPr>
              <a:t>Medicamentos inmunosupresores </a:t>
            </a:r>
          </a:p>
          <a:p>
            <a:pPr marL="548640" lvl="1" indent="-274320" defTabSz="685800">
              <a:lnSpc>
                <a:spcPct val="100000"/>
              </a:lnSpc>
              <a:spcBef>
                <a:spcPts val="0"/>
              </a:spcBef>
              <a:spcAft>
                <a:spcPts val="1200"/>
              </a:spcAft>
              <a:buFont typeface="Wingdings" panose="05000000000000000000" pitchFamily="2" charset="2"/>
              <a:buChar char="§"/>
            </a:pPr>
            <a:r>
              <a:rPr lang="es-US" sz="1800" dirty="0">
                <a:solidFill>
                  <a:srgbClr val="00529B"/>
                </a:solidFill>
                <a:latin typeface="Arial"/>
                <a:cs typeface="Arial"/>
              </a:rPr>
              <a:t>Cobertura para un donante vivo</a:t>
            </a:r>
          </a:p>
        </p:txBody>
      </p:sp>
      <p:pic>
        <p:nvPicPr>
          <p:cNvPr id="6" name="Graphic 6">
            <a:extLst>
              <a:ext uri="{FF2B5EF4-FFF2-40B4-BE49-F238E27FC236}">
                <a16:creationId xmlns:a16="http://schemas.microsoft.com/office/drawing/2014/main" id="{DAD6A0FD-D248-4162-A4E3-93D42BB64C0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057" y="1681942"/>
            <a:ext cx="1107330" cy="1107330"/>
          </a:xfrm>
          <a:prstGeom prst="rect">
            <a:avLst/>
          </a:prstGeom>
        </p:spPr>
      </p:pic>
      <p:sp>
        <p:nvSpPr>
          <p:cNvPr id="8" name="Content Placeholder 4">
            <a:extLst>
              <a:ext uri="{FF2B5EF4-FFF2-40B4-BE49-F238E27FC236}">
                <a16:creationId xmlns:a16="http://schemas.microsoft.com/office/drawing/2014/main" id="{B49E5110-1FAC-4B6D-A2A9-6D450A39CEF4}"/>
              </a:ext>
            </a:extLst>
          </p:cNvPr>
          <p:cNvSpPr txBox="1">
            <a:spLocks/>
          </p:cNvSpPr>
          <p:nvPr/>
        </p:nvSpPr>
        <p:spPr>
          <a:xfrm>
            <a:off x="6265865" y="1850122"/>
            <a:ext cx="5600699" cy="407330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s-US" sz="2000" b="1" dirty="0">
                <a:solidFill>
                  <a:srgbClr val="00529B"/>
                </a:solidFill>
                <a:latin typeface="Arial"/>
                <a:cs typeface="Arial"/>
              </a:rPr>
              <a:t>Opción 2: </a:t>
            </a:r>
            <a:r>
              <a:rPr lang="es-US" sz="2000" dirty="0">
                <a:solidFill>
                  <a:srgbClr val="00529B"/>
                </a:solidFill>
                <a:latin typeface="Arial"/>
                <a:cs typeface="Arial"/>
              </a:rPr>
              <a:t>Demore la solicitud hasta que finalice el periodo de coordinación</a:t>
            </a:r>
          </a:p>
          <a:p>
            <a:pPr marL="548640" lvl="1" indent="-274320" defTabSz="685800">
              <a:lnSpc>
                <a:spcPct val="100000"/>
              </a:lnSpc>
              <a:spcBef>
                <a:spcPts val="0"/>
              </a:spcBef>
              <a:spcAft>
                <a:spcPts val="1200"/>
              </a:spcAft>
              <a:buFont typeface="Wingdings" panose="05000000000000000000" pitchFamily="2" charset="2"/>
              <a:buChar char="§"/>
            </a:pPr>
            <a:r>
              <a:rPr lang="es-US" sz="1600" b="1" dirty="0">
                <a:solidFill>
                  <a:srgbClr val="00529B"/>
                </a:solidFill>
                <a:latin typeface="Arial"/>
                <a:cs typeface="Arial"/>
              </a:rPr>
              <a:t>Si tarda en inscribirse en las Partes A y B</a:t>
            </a:r>
            <a:r>
              <a:rPr lang="es-US" sz="1600" dirty="0">
                <a:solidFill>
                  <a:srgbClr val="00529B"/>
                </a:solidFill>
                <a:latin typeface="Arial"/>
                <a:cs typeface="Arial"/>
              </a:rPr>
              <a:t>, puede hacerlo en cualquier momento sin tiempos de espera ni penalizaciones.</a:t>
            </a:r>
          </a:p>
          <a:p>
            <a:pPr marL="548640" lvl="1" indent="-274320" defTabSz="685800">
              <a:lnSpc>
                <a:spcPct val="100000"/>
              </a:lnSpc>
              <a:spcBef>
                <a:spcPts val="0"/>
              </a:spcBef>
              <a:spcAft>
                <a:spcPts val="1200"/>
              </a:spcAft>
              <a:buFont typeface="Wingdings" panose="05000000000000000000" pitchFamily="2" charset="2"/>
              <a:buChar char="§"/>
            </a:pPr>
            <a:r>
              <a:rPr lang="es-US" sz="1600" b="1" dirty="0">
                <a:solidFill>
                  <a:srgbClr val="00529B"/>
                </a:solidFill>
              </a:rPr>
              <a:t>Si se inscribe en la Parte A, pero retrasa la Parte B</a:t>
            </a:r>
            <a:r>
              <a:rPr lang="es-US" sz="1600" dirty="0">
                <a:solidFill>
                  <a:srgbClr val="00529B"/>
                </a:solidFill>
              </a:rPr>
              <a:t>, no podrá inscribirse en la Parte B hasta el siguiente Periodo General de Inscripción (GEP), y podría pagar penalidad.</a:t>
            </a:r>
          </a:p>
          <a:p>
            <a:pPr marL="548640" lvl="1" indent="-274320" defTabSz="685800">
              <a:lnSpc>
                <a:spcPct val="100000"/>
              </a:lnSpc>
              <a:spcBef>
                <a:spcPts val="0"/>
              </a:spcBef>
              <a:spcAft>
                <a:spcPts val="1200"/>
              </a:spcAft>
              <a:buFont typeface="Wingdings" panose="05000000000000000000" pitchFamily="2" charset="2"/>
              <a:buChar char="§"/>
            </a:pPr>
            <a:r>
              <a:rPr lang="es-US" sz="1600" b="1" dirty="0">
                <a:solidFill>
                  <a:srgbClr val="00529B"/>
                </a:solidFill>
              </a:rPr>
              <a:t>Si se inscribe en la Parte A, (o, Parte A y Parte B), puede retrasar la inscripción en la Parte D</a:t>
            </a:r>
            <a:r>
              <a:rPr lang="es-US" sz="1600" dirty="0">
                <a:solidFill>
                  <a:srgbClr val="00529B"/>
                </a:solidFill>
              </a:rPr>
              <a:t> si tiene otra </a:t>
            </a:r>
            <a:r>
              <a:rPr lang="es-US" sz="1800" dirty="0">
                <a:solidFill>
                  <a:srgbClr val="00529B"/>
                </a:solidFill>
              </a:rPr>
              <a:t>cobertura de medicamentos acreditable. Si no se inscribe en la Parte D o tiene otra cobertura válida para medicamentos, podría pagar una penalidad por inscripción </a:t>
            </a:r>
            <a:r>
              <a:rPr lang="es-US" sz="1800" dirty="0" err="1">
                <a:solidFill>
                  <a:srgbClr val="00529B"/>
                </a:solidFill>
              </a:rPr>
              <a:t>tardia</a:t>
            </a:r>
            <a:r>
              <a:rPr lang="es-US" sz="1800" dirty="0">
                <a:solidFill>
                  <a:srgbClr val="00529B"/>
                </a:solidFill>
              </a:rPr>
              <a:t>. </a:t>
            </a:r>
          </a:p>
        </p:txBody>
      </p:sp>
      <p:pic>
        <p:nvPicPr>
          <p:cNvPr id="12" name="Picture 11">
            <a:extLst>
              <a:ext uri="{FF2B5EF4-FFF2-40B4-BE49-F238E27FC236}">
                <a16:creationId xmlns:a16="http://schemas.microsoft.com/office/drawing/2014/main" id="{9476E560-1E1B-4EDA-B3EC-37A14B4BD326}"/>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044" t="16511" r="22511" b="14563"/>
          <a:stretch/>
        </p:blipFill>
        <p:spPr>
          <a:xfrm>
            <a:off x="5652760" y="1863927"/>
            <a:ext cx="569562" cy="721065"/>
          </a:xfrm>
          <a:prstGeom prst="rect">
            <a:avLst/>
          </a:prstGeom>
        </p:spPr>
      </p:pic>
      <p:sp>
        <p:nvSpPr>
          <p:cNvPr id="10" name="Slide Number Placeholder 6">
            <a:extLst>
              <a:ext uri="{FF2B5EF4-FFF2-40B4-BE49-F238E27FC236}">
                <a16:creationId xmlns:a16="http://schemas.microsoft.com/office/drawing/2014/main" id="{82FF44E4-4DBA-4AF7-8B16-5A761C53EAB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19</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1" name="Footer Placeholder 2">
            <a:extLst>
              <a:ext uri="{FF2B5EF4-FFF2-40B4-BE49-F238E27FC236}">
                <a16:creationId xmlns:a16="http://schemas.microsoft.com/office/drawing/2014/main" id="{991ED95E-35A4-493A-B1A3-279617089DE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38283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s-US" sz="3000" dirty="0"/>
              <a:t>Contenido</a:t>
            </a:r>
          </a:p>
        </p:txBody>
      </p:sp>
      <p:sp>
        <p:nvSpPr>
          <p:cNvPr id="9" name="Content Placeholder 7"/>
          <p:cNvSpPr txBox="1">
            <a:spLocks/>
          </p:cNvSpPr>
          <p:nvPr/>
        </p:nvSpPr>
        <p:spPr>
          <a:xfrm>
            <a:off x="981106" y="1609910"/>
            <a:ext cx="10993180" cy="4692916"/>
          </a:xfrm>
          <a:prstGeom prst="rect">
            <a:avLst/>
          </a:prstGeom>
        </p:spPr>
        <p:txBody>
          <a:bodyPr vert="horz" lIns="91440" tIns="45720" rIns="91440" bIns="45720" rtlCol="0" anchor="t">
            <a:noAutofit/>
          </a:bodyPr>
          <a:lst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630238"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968375" indent="-319088"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314450" indent="-334963"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3144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12863" indent="-1312863">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Lección 1: </a:t>
            </a:r>
            <a:r>
              <a:rPr lang="es-US" sz="2000" dirty="0">
                <a:solidFill>
                  <a:srgbClr val="00529B"/>
                </a:solidFill>
                <a:latin typeface="Arial" panose="020B0604020202020204" pitchFamily="34" charset="0"/>
                <a:cs typeface="Arial" panose="020B0604020202020204" pitchFamily="34" charset="0"/>
              </a:rPr>
              <a:t>Enfermedad Renal en Etapa Terminal (ESRD) y elegibilidad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para Medicare..............................................................................................4-10</a:t>
            </a:r>
          </a:p>
          <a:p>
            <a:pPr marL="0" indent="0">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Lección 2: </a:t>
            </a:r>
            <a:r>
              <a:rPr lang="es-US" sz="2000" dirty="0">
                <a:solidFill>
                  <a:srgbClr val="00529B"/>
                </a:solidFill>
                <a:latin typeface="Arial" panose="020B0604020202020204" pitchFamily="34" charset="0"/>
                <a:cs typeface="Arial" panose="020B0604020202020204" pitchFamily="34" charset="0"/>
              </a:rPr>
              <a:t>Inscripción en Medicare basado en ESRD.................................................11–24</a:t>
            </a:r>
          </a:p>
          <a:p>
            <a:pPr marL="0" indent="0">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Lección 3: </a:t>
            </a:r>
            <a:r>
              <a:rPr lang="es-US" sz="2000" dirty="0">
                <a:solidFill>
                  <a:srgbClr val="00529B"/>
                </a:solidFill>
                <a:latin typeface="Arial" panose="020B0604020202020204" pitchFamily="34" charset="0"/>
                <a:cs typeface="Arial" panose="020B0604020202020204" pitchFamily="34" charset="0"/>
              </a:rPr>
              <a:t>Que cubre Medicare ...................................................................................25–37</a:t>
            </a:r>
          </a:p>
          <a:p>
            <a:pPr marL="0" indent="0">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Lección 4: </a:t>
            </a:r>
            <a:r>
              <a:rPr lang="es-US" sz="2000" dirty="0">
                <a:solidFill>
                  <a:srgbClr val="00529B"/>
                </a:solidFill>
                <a:latin typeface="Arial" panose="020B0604020202020204" pitchFamily="34" charset="0"/>
                <a:cs typeface="Arial" panose="020B0604020202020204" pitchFamily="34" charset="0"/>
              </a:rPr>
              <a:t>Opciones de cobertura de Medicare para personas con ESRD....………..38-43</a:t>
            </a:r>
          </a:p>
          <a:p>
            <a:pPr marL="0" indent="0">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Lección 5: </a:t>
            </a:r>
            <a:r>
              <a:rPr lang="es-US" sz="2000" dirty="0">
                <a:solidFill>
                  <a:srgbClr val="00529B"/>
                </a:solidFill>
                <a:latin typeface="Arial" panose="020B0604020202020204" pitchFamily="34" charset="0"/>
                <a:cs typeface="Arial" panose="020B0604020202020204" pitchFamily="34" charset="0"/>
              </a:rPr>
              <a:t>Información adicional...................................................................................44–49</a:t>
            </a:r>
            <a:endParaRPr lang="es-US" sz="2400" dirty="0">
              <a:solidFill>
                <a:srgbClr val="00529B"/>
              </a:solidFill>
              <a:latin typeface="Arial" panose="020B0604020202020204" pitchFamily="34" charset="0"/>
              <a:cs typeface="Arial" panose="020B0604020202020204" pitchFamily="34" charset="0"/>
            </a:endParaRPr>
          </a:p>
          <a:p>
            <a:pPr marL="0" indent="0">
              <a:spcBef>
                <a:spcPts val="0"/>
              </a:spcBef>
              <a:spcAft>
                <a:spcPts val="1200"/>
              </a:spcAft>
              <a:buNone/>
              <a:tabLst>
                <a:tab pos="8001000" algn="r"/>
              </a:tabLst>
              <a:defRPr/>
            </a:pPr>
            <a:r>
              <a:rPr lang="es-US" sz="2000" dirty="0">
                <a:solidFill>
                  <a:srgbClr val="00529B"/>
                </a:solidFill>
                <a:latin typeface="Arial" panose="020B0604020202020204" pitchFamily="34" charset="0"/>
                <a:cs typeface="Arial" panose="020B0604020202020204" pitchFamily="34" charset="0"/>
              </a:rPr>
              <a:t>Puntos clave para recordar ............................................................................................50-51</a:t>
            </a:r>
          </a:p>
          <a:p>
            <a:pPr marL="0" indent="0">
              <a:spcBef>
                <a:spcPts val="0"/>
              </a:spcBef>
              <a:spcAft>
                <a:spcPts val="1200"/>
              </a:spcAft>
              <a:buNone/>
              <a:tabLst>
                <a:tab pos="8001000" algn="r"/>
              </a:tabLst>
              <a:defRPr/>
            </a:pPr>
            <a:r>
              <a:rPr lang="es-US" sz="2000" b="1" dirty="0">
                <a:solidFill>
                  <a:srgbClr val="00529B"/>
                </a:solidFill>
                <a:latin typeface="Arial" panose="020B0604020202020204" pitchFamily="34" charset="0"/>
                <a:cs typeface="Arial" panose="020B0604020202020204" pitchFamily="34" charset="0"/>
              </a:rPr>
              <a:t>Apéndices</a:t>
            </a:r>
          </a:p>
          <a:p>
            <a:pPr marL="548640" indent="0">
              <a:spcBef>
                <a:spcPts val="0"/>
              </a:spcBef>
              <a:spcAft>
                <a:spcPts val="1200"/>
              </a:spcAft>
              <a:buNone/>
              <a:tabLst>
                <a:tab pos="8001000" algn="r"/>
              </a:tabLst>
              <a:defRPr/>
            </a:pPr>
            <a:r>
              <a:rPr lang="es-US" sz="2000" dirty="0">
                <a:solidFill>
                  <a:srgbClr val="00529B"/>
                </a:solidFill>
                <a:latin typeface="Arial" panose="020B0604020202020204" pitchFamily="34" charset="0"/>
                <a:cs typeface="Arial" panose="020B0604020202020204" pitchFamily="34" charset="0"/>
              </a:rPr>
              <a:t>Guía de Recursos de ESRD ..................................................................................52–54</a:t>
            </a:r>
          </a:p>
          <a:p>
            <a:pPr marL="548640" indent="0">
              <a:spcBef>
                <a:spcPts val="0"/>
              </a:spcBef>
              <a:spcAft>
                <a:spcPts val="1200"/>
              </a:spcAft>
              <a:buNone/>
              <a:tabLst>
                <a:tab pos="8001000" algn="r"/>
              </a:tabLst>
              <a:defRPr/>
            </a:pPr>
            <a:r>
              <a:rPr lang="es-US" sz="2000" dirty="0">
                <a:solidFill>
                  <a:srgbClr val="00529B"/>
                </a:solidFill>
                <a:latin typeface="Arial" panose="020B0604020202020204" pitchFamily="34" charset="0"/>
                <a:cs typeface="Arial" panose="020B0604020202020204" pitchFamily="34" charset="0"/>
              </a:rPr>
              <a:t>Siglas…...................................................................................................................55</a:t>
            </a:r>
          </a:p>
        </p:txBody>
      </p:sp>
      <p:sp>
        <p:nvSpPr>
          <p:cNvPr id="11" name="Slide Number Placeholder 5">
            <a:extLst>
              <a:ext uri="{FF2B5EF4-FFF2-40B4-BE49-F238E27FC236}">
                <a16:creationId xmlns:a16="http://schemas.microsoft.com/office/drawing/2014/main" id="{E0701204-DE9E-4CBC-9FF4-9E530EC0F3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p:txBody>
          <a:bodyPr/>
          <a:lstStyle/>
          <a:p>
            <a:r>
              <a:rPr lang="es-US" dirty="0"/>
              <a:t>Febrero de 2023</a:t>
            </a:r>
          </a:p>
        </p:txBody>
      </p:sp>
      <p:sp>
        <p:nvSpPr>
          <p:cNvPr id="8" name="Footer Placeholder 2">
            <a:extLst>
              <a:ext uri="{FF2B5EF4-FFF2-40B4-BE49-F238E27FC236}">
                <a16:creationId xmlns:a16="http://schemas.microsoft.com/office/drawing/2014/main" id="{9BEEA430-4761-48AE-9855-F27D7FF9B934}"/>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sz="3000" dirty="0"/>
              <a:t>Consideraciones para inscribirse: </a:t>
            </a:r>
            <a:br>
              <a:rPr lang="es-US" sz="3000" dirty="0"/>
            </a:br>
            <a:r>
              <a:rPr lang="es-US" sz="3000" dirty="0"/>
              <a:t>Medicamentos para trasplantes</a:t>
            </a:r>
          </a:p>
        </p:txBody>
      </p:sp>
      <p:graphicFrame>
        <p:nvGraphicFramePr>
          <p:cNvPr id="6" name="Content Placeholder 11" descr="Tabla que describe las consideraciones de inscripción para la cobertura de medicamentos inmunosupresores en Medicare Parte B y Parte D     Detalles se incluyen en las notas del presentador." title="Tabla que describe las consideraciones de inscripción para la cobertura de medicamentos inmunosupresores en Medicare Parte B y Parte D"/>
          <p:cNvGraphicFramePr>
            <a:graphicFrameLocks/>
          </p:cNvGraphicFramePr>
          <p:nvPr>
            <p:extLst>
              <p:ext uri="{D42A27DB-BD31-4B8C-83A1-F6EECF244321}">
                <p14:modId xmlns:p14="http://schemas.microsoft.com/office/powerpoint/2010/main" val="23419439"/>
              </p:ext>
            </p:extLst>
          </p:nvPr>
        </p:nvGraphicFramePr>
        <p:xfrm>
          <a:off x="561724" y="1252109"/>
          <a:ext cx="11155680" cy="4279522"/>
        </p:xfrm>
        <a:graphic>
          <a:graphicData uri="http://schemas.openxmlformats.org/drawingml/2006/table">
            <a:tbl>
              <a:tblPr firstRow="1" bandRow="1">
                <a:tableStyleId>{BDBED569-4797-4DF1-A0F4-6AAB3CD982D8}</a:tableStyleId>
              </a:tblPr>
              <a:tblGrid>
                <a:gridCol w="5577840">
                  <a:extLst>
                    <a:ext uri="{9D8B030D-6E8A-4147-A177-3AD203B41FA5}">
                      <a16:colId xmlns:a16="http://schemas.microsoft.com/office/drawing/2014/main" val="20000"/>
                    </a:ext>
                  </a:extLst>
                </a:gridCol>
                <a:gridCol w="5577840">
                  <a:extLst>
                    <a:ext uri="{9D8B030D-6E8A-4147-A177-3AD203B41FA5}">
                      <a16:colId xmlns:a16="http://schemas.microsoft.com/office/drawing/2014/main" val="20001"/>
                    </a:ext>
                  </a:extLst>
                </a:gridCol>
              </a:tblGrid>
              <a:tr h="41714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2200" b="1" u="none" strike="noStrike" cap="none" normalizeH="0" baseline="0" dirty="0">
                          <a:ln>
                            <a:noFill/>
                          </a:ln>
                          <a:solidFill>
                            <a:srgbClr val="00529B"/>
                          </a:solidFill>
                          <a:latin typeface="Arial" panose="020B0604020202020204" pitchFamily="34" charset="0"/>
                          <a:cs typeface="Arial" panose="020B0604020202020204" pitchFamily="34" charset="0"/>
                        </a:rPr>
                        <a:t>Parte B de Medicare</a:t>
                      </a:r>
                    </a:p>
                  </a:txBody>
                  <a:tcPr marL="62617" marR="62617" marT="34290" marB="3429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US" sz="2200" b="1" u="none" strike="noStrike" cap="none" normalizeH="0" baseline="0" dirty="0">
                          <a:ln>
                            <a:noFill/>
                          </a:ln>
                          <a:solidFill>
                            <a:srgbClr val="00529B"/>
                          </a:solidFill>
                          <a:latin typeface="Arial" panose="020B0604020202020204" pitchFamily="34" charset="0"/>
                          <a:cs typeface="Arial" panose="020B0604020202020204" pitchFamily="34" charset="0"/>
                        </a:rPr>
                        <a:t>Cobertura de medicamentos </a:t>
                      </a:r>
                      <a:br>
                        <a:rPr kumimoji="0" lang="es-US" sz="2200" b="1" u="none" strike="noStrike" cap="none" normalizeH="0" baseline="0" dirty="0">
                          <a:ln>
                            <a:noFill/>
                          </a:ln>
                          <a:solidFill>
                            <a:srgbClr val="00529B"/>
                          </a:solidFill>
                          <a:latin typeface="Arial" panose="020B0604020202020204" pitchFamily="34" charset="0"/>
                          <a:cs typeface="Arial" panose="020B0604020202020204" pitchFamily="34" charset="0"/>
                        </a:rPr>
                      </a:br>
                      <a:r>
                        <a:rPr kumimoji="0" lang="es-US" sz="2200" b="1" u="none" strike="noStrike" cap="none" normalizeH="0" baseline="0" dirty="0">
                          <a:ln>
                            <a:noFill/>
                          </a:ln>
                          <a:solidFill>
                            <a:srgbClr val="00529B"/>
                          </a:solidFill>
                          <a:latin typeface="Arial" panose="020B0604020202020204" pitchFamily="34" charset="0"/>
                          <a:cs typeface="Arial" panose="020B0604020202020204" pitchFamily="34" charset="0"/>
                        </a:rPr>
                        <a:t>de Medicare (Parte D)</a:t>
                      </a:r>
                    </a:p>
                  </a:txBody>
                  <a:tcPr marL="62617" marR="62617" marT="34290" marB="34290"/>
                </a:tc>
                <a:extLst>
                  <a:ext uri="{0D108BD9-81ED-4DB2-BD59-A6C34878D82A}">
                    <a16:rowId xmlns:a16="http://schemas.microsoft.com/office/drawing/2014/main" val="10000"/>
                  </a:ext>
                </a:extLst>
              </a:tr>
              <a:tr h="354038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Si sólo es elegible para Medicare por padecer ESRD, la Parte B sólo cubrirá sus medicamentos para el trasplante si: </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Tenía la Parte A en el momento de su trasplante, </a:t>
                      </a: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y</a:t>
                      </a:r>
                    </a:p>
                    <a:p>
                      <a:pPr marL="548640" marR="0" lvl="0" indent="-27432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s-US" sz="2000" b="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Se el trasplante se realizó en un establecimiento certificado por Medicare..</a:t>
                      </a:r>
                    </a:p>
                    <a:p>
                      <a:pPr marL="0" marR="0" lvl="0" indent="0" algn="l" defTabSz="914400" rtl="0" eaLnBrk="0" fontAlgn="base" latinLnBrk="0" hangingPunct="0">
                        <a:lnSpc>
                          <a:spcPct val="100000"/>
                        </a:lnSpc>
                        <a:spcBef>
                          <a:spcPts val="0"/>
                        </a:spcBef>
                        <a:spcAft>
                          <a:spcPts val="1200"/>
                        </a:spcAft>
                        <a:buClrTx/>
                        <a:buSzTx/>
                        <a:buFont typeface="Wingdings" panose="05000000000000000000" pitchFamily="2" charset="2"/>
                        <a:buNone/>
                        <a:tabLst/>
                        <a:defRPr/>
                      </a:pP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En la Parte </a:t>
                      </a:r>
                      <a:r>
                        <a:rPr kumimoji="0" lang="es-US" sz="200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B, Medicare paga el 80%; usted, </a:t>
                      </a:r>
                      <a:br>
                        <a:rPr kumimoji="0" lang="es-US" sz="200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br>
                      <a:r>
                        <a:rPr kumimoji="0" lang="es-US" sz="200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el 20%.</a:t>
                      </a:r>
                      <a:r>
                        <a:rPr kumimoji="0" lang="es-US" sz="2000" b="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a:t>
                      </a:r>
                    </a:p>
                  </a:txBody>
                  <a:tcPr marL="62617" marR="62617" marT="34290" marB="3429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ts val="1200"/>
                        </a:spcAft>
                        <a:buClrTx/>
                        <a:buSzTx/>
                        <a:buFont typeface="Wingdings" pitchFamily="2" charset="2"/>
                        <a:buNone/>
                        <a:tabLst/>
                        <a:defRPr/>
                      </a:pP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Si no cumple las condiciones para </a:t>
                      </a:r>
                      <a:b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b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cobertura de la Parte B de medicamentos para trasplantes:</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s-US" sz="200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Es posible que pueda obtener cobertura suscribiéndose a la cobertura de medicamentos, </a:t>
                      </a:r>
                      <a:r>
                        <a:rPr kumimoji="0" lang="es-US" sz="2000" b="1"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pero </a:t>
                      </a:r>
                    </a:p>
                    <a:p>
                      <a:pPr marL="548640" marR="0" lvl="0" indent="-274320" algn="l" defTabSz="914400" rtl="0" eaLnBrk="0" fontAlgn="base" latinLnBrk="0" hangingPunct="0">
                        <a:lnSpc>
                          <a:spcPct val="100000"/>
                        </a:lnSpc>
                        <a:spcBef>
                          <a:spcPts val="0"/>
                        </a:spcBef>
                        <a:spcAft>
                          <a:spcPts val="1200"/>
                        </a:spcAft>
                        <a:buClrTx/>
                        <a:buSzTx/>
                        <a:buFont typeface="Wingdings" panose="05000000000000000000" pitchFamily="2" charset="2"/>
                        <a:buChar char="§"/>
                        <a:tabLst/>
                        <a:defRPr/>
                      </a:pPr>
                      <a:r>
                        <a:rPr kumimoji="0" lang="es-US" sz="2000" b="0" u="none" strike="noStrike" cap="none" normalizeH="0" baseline="0" noProof="0" dirty="0">
                          <a:ln>
                            <a:noFill/>
                          </a:ln>
                          <a:solidFill>
                            <a:srgbClr val="00529B"/>
                          </a:solidFill>
                          <a:uLnTx/>
                          <a:uFillTx/>
                          <a:latin typeface="Arial" panose="020B0604020202020204" pitchFamily="34" charset="0"/>
                          <a:cs typeface="Arial" panose="020B0604020202020204" pitchFamily="34" charset="0"/>
                        </a:rPr>
                        <a:t>La cobertura de medicamentos no cubrirá los medicamentos para trasplantes si estuvieran cubiertos por la Parte B, pero usted no se inscribió.</a:t>
                      </a:r>
                    </a:p>
                  </a:txBody>
                  <a:tcPr marL="62617" marR="62617" marT="34290" marB="34290"/>
                </a:tc>
                <a:extLst>
                  <a:ext uri="{0D108BD9-81ED-4DB2-BD59-A6C34878D82A}">
                    <a16:rowId xmlns:a16="http://schemas.microsoft.com/office/drawing/2014/main" val="10001"/>
                  </a:ext>
                </a:extLst>
              </a:tr>
            </a:tbl>
          </a:graphicData>
        </a:graphic>
      </p:graphicFrame>
      <p:sp>
        <p:nvSpPr>
          <p:cNvPr id="5" name="Rectangle 4">
            <a:extLst>
              <a:ext uri="{FF2B5EF4-FFF2-40B4-BE49-F238E27FC236}">
                <a16:creationId xmlns:a16="http://schemas.microsoft.com/office/drawing/2014/main" id="{7BB7F7F7-DFBB-442B-A384-00476F8B0C5D}"/>
              </a:ext>
            </a:extLst>
          </p:cNvPr>
          <p:cNvSpPr/>
          <p:nvPr/>
        </p:nvSpPr>
        <p:spPr>
          <a:xfrm>
            <a:off x="561724" y="5605891"/>
            <a:ext cx="11155680" cy="646331"/>
          </a:xfrm>
          <a:prstGeom prst="rect">
            <a:avLst/>
          </a:prstGeom>
          <a:ln w="19050">
            <a:solidFill>
              <a:schemeClr val="accent5">
                <a:lumMod val="60000"/>
                <a:lumOff val="40000"/>
              </a:schemeClr>
            </a:solidFill>
          </a:ln>
        </p:spPr>
        <p:txBody>
          <a:bodyPr wrap="square">
            <a:spAutoFit/>
          </a:bodyPr>
          <a:lstStyle/>
          <a:p>
            <a:pPr lvl="0" eaLnBrk="0" fontAlgn="base" hangingPunct="0">
              <a:spcAft>
                <a:spcPts val="1200"/>
              </a:spcAft>
              <a:defRPr/>
            </a:pPr>
            <a:r>
              <a:rPr lang="es-US" b="1" dirty="0">
                <a:solidFill>
                  <a:srgbClr val="00529B"/>
                </a:solidFill>
                <a:latin typeface="Arial" panose="020B0604020202020204" pitchFamily="34" charset="0"/>
                <a:cs typeface="Arial" panose="020B0604020202020204" pitchFamily="34" charset="0"/>
              </a:rPr>
              <a:t>Si tiene cobertura de medicamentos</a:t>
            </a:r>
            <a:r>
              <a:rPr lang="es-US" dirty="0">
                <a:solidFill>
                  <a:srgbClr val="00529B"/>
                </a:solidFill>
                <a:latin typeface="Arial" panose="020B0604020202020204" pitchFamily="34" charset="0"/>
                <a:cs typeface="Arial" panose="020B0604020202020204" pitchFamily="34" charset="0"/>
              </a:rPr>
              <a:t>, los gastos de coaseguro de su Parte B no cuentan para la cobertura catastrófica de la Parte D.</a:t>
            </a:r>
          </a:p>
        </p:txBody>
      </p:sp>
      <p:sp>
        <p:nvSpPr>
          <p:cNvPr id="7" name="Slide Number Placeholder 6">
            <a:extLst>
              <a:ext uri="{FF2B5EF4-FFF2-40B4-BE49-F238E27FC236}">
                <a16:creationId xmlns:a16="http://schemas.microsoft.com/office/drawing/2014/main" id="{791CA4E9-9D3D-4AF5-A3E2-0D42DD448AD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20</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8" name="Footer Placeholder 2">
            <a:extLst>
              <a:ext uri="{FF2B5EF4-FFF2-40B4-BE49-F238E27FC236}">
                <a16:creationId xmlns:a16="http://schemas.microsoft.com/office/drawing/2014/main" id="{13189A5B-7299-490F-B6A7-DDF29D165DCF}"/>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0071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A114-15BF-42A0-952E-C15DE8BA4EBF}"/>
              </a:ext>
            </a:extLst>
          </p:cNvPr>
          <p:cNvSpPr>
            <a:spLocks noGrp="1"/>
          </p:cNvSpPr>
          <p:nvPr>
            <p:ph type="title"/>
          </p:nvPr>
        </p:nvSpPr>
        <p:spPr>
          <a:xfrm>
            <a:off x="0" y="0"/>
            <a:ext cx="12192000" cy="992823"/>
          </a:xfrm>
        </p:spPr>
        <p:txBody>
          <a:bodyPr anchor="ctr">
            <a:normAutofit fontScale="90000"/>
          </a:bodyPr>
          <a:lstStyle/>
          <a:p>
            <a:pPr>
              <a:lnSpc>
                <a:spcPct val="100000"/>
              </a:lnSpc>
            </a:pPr>
            <a:r>
              <a:rPr lang="es-US" sz="3000" b="0" dirty="0"/>
              <a:t>¡NUEVO! Beneficio para Medicamentos Inmunosupresores</a:t>
            </a:r>
          </a:p>
        </p:txBody>
      </p:sp>
      <p:sp>
        <p:nvSpPr>
          <p:cNvPr id="4" name="Date Placeholder 3">
            <a:extLst>
              <a:ext uri="{FF2B5EF4-FFF2-40B4-BE49-F238E27FC236}">
                <a16:creationId xmlns:a16="http://schemas.microsoft.com/office/drawing/2014/main" id="{612736B6-F59E-47AD-A295-2B95364AB87D}"/>
              </a:ext>
            </a:extLst>
          </p:cNvPr>
          <p:cNvSpPr>
            <a:spLocks noGrp="1"/>
          </p:cNvSpPr>
          <p:nvPr>
            <p:ph type="dt" sz="half" idx="10"/>
          </p:nvPr>
        </p:nvSpPr>
        <p:spPr/>
        <p:txBody>
          <a:bodyPr/>
          <a:lstStyle/>
          <a:p>
            <a:r>
              <a:rPr lang="es-US" dirty="0"/>
              <a:t>Febrero de 2023</a:t>
            </a:r>
          </a:p>
        </p:txBody>
      </p:sp>
      <p:sp>
        <p:nvSpPr>
          <p:cNvPr id="3" name="Slide Number Placeholder 2">
            <a:extLst>
              <a:ext uri="{FF2B5EF4-FFF2-40B4-BE49-F238E27FC236}">
                <a16:creationId xmlns:a16="http://schemas.microsoft.com/office/drawing/2014/main" id="{51CBFD2F-C18F-468B-B63A-43E0F4EC3246}"/>
              </a:ext>
            </a:extLst>
          </p:cNvPr>
          <p:cNvSpPr>
            <a:spLocks noGrp="1"/>
          </p:cNvSpPr>
          <p:nvPr>
            <p:ph type="sldNum" sz="quarter" idx="12"/>
          </p:nvPr>
        </p:nvSpPr>
        <p:spPr/>
        <p:txBody>
          <a:bodyPr/>
          <a:lstStyle/>
          <a:p>
            <a:fld id="{48F63A3B-78C7-47BE-AE5E-E10140E04643}" type="slidenum">
              <a:rPr lang="en-US" smtClean="0"/>
              <a:pPr/>
              <a:t>21</a:t>
            </a:fld>
            <a:endParaRPr lang="en-US" dirty="0"/>
          </a:p>
        </p:txBody>
      </p:sp>
      <p:sp>
        <p:nvSpPr>
          <p:cNvPr id="8" name="Text Placeholder 7">
            <a:extLst>
              <a:ext uri="{FF2B5EF4-FFF2-40B4-BE49-F238E27FC236}">
                <a16:creationId xmlns:a16="http://schemas.microsoft.com/office/drawing/2014/main" id="{644BB821-3FB7-47BB-9422-8FCFB818A852}"/>
              </a:ext>
            </a:extLst>
          </p:cNvPr>
          <p:cNvSpPr>
            <a:spLocks noGrp="1"/>
          </p:cNvSpPr>
          <p:nvPr>
            <p:ph type="body" sz="quarter" idx="13"/>
          </p:nvPr>
        </p:nvSpPr>
        <p:spPr>
          <a:xfrm>
            <a:off x="838200" y="1306286"/>
            <a:ext cx="10644188" cy="4760685"/>
          </a:xfrm>
        </p:spPr>
        <p:txBody>
          <a:bodyPr>
            <a:normAutofit/>
          </a:bodyPr>
          <a:lstStyle/>
          <a:p>
            <a:pPr marL="274320" indent="0">
              <a:lnSpc>
                <a:spcPct val="100000"/>
              </a:lnSpc>
              <a:spcBef>
                <a:spcPts val="0"/>
              </a:spcBef>
              <a:spcAft>
                <a:spcPts val="1200"/>
              </a:spcAft>
              <a:buNone/>
            </a:pPr>
            <a:r>
              <a:rPr lang="es-US" sz="2800" b="1" dirty="0">
                <a:solidFill>
                  <a:srgbClr val="00529B"/>
                </a:solidFill>
              </a:rPr>
              <a:t>El beneficio de Medicare seguirá pagando los medicamentos inmunosupresores más allá de los 36 meses, si usted no tiene otra cobertura médica</a:t>
            </a:r>
          </a:p>
          <a:p>
            <a:pPr marL="822960" indent="-274320">
              <a:lnSpc>
                <a:spcPct val="100000"/>
              </a:lnSpc>
              <a:spcBef>
                <a:spcPts val="0"/>
              </a:spcBef>
              <a:spcAft>
                <a:spcPts val="1200"/>
              </a:spcAft>
            </a:pPr>
            <a:r>
              <a:rPr lang="es-US" sz="2400" dirty="0">
                <a:solidFill>
                  <a:srgbClr val="00529B"/>
                </a:solidFill>
              </a:rPr>
              <a:t>La cobertura se limita a los medicamentos inmunosupresores y se ofrece bajo la Parte B de Medicare (Seguro Médico).</a:t>
            </a:r>
          </a:p>
          <a:p>
            <a:pPr marL="822960" indent="-274320">
              <a:lnSpc>
                <a:spcPct val="100000"/>
              </a:lnSpc>
              <a:spcBef>
                <a:spcPts val="0"/>
              </a:spcBef>
              <a:spcAft>
                <a:spcPts val="1200"/>
              </a:spcAft>
            </a:pPr>
            <a:r>
              <a:rPr lang="es-US" sz="2400" dirty="0">
                <a:solidFill>
                  <a:srgbClr val="00529B"/>
                </a:solidFill>
              </a:rPr>
              <a:t>Disponible si su cobertura de Medicare termina, o terminará, 36 meses después del mes en que recibió un trasplante de riñón.</a:t>
            </a:r>
          </a:p>
          <a:p>
            <a:pPr marL="822960" indent="-274320">
              <a:lnSpc>
                <a:spcPct val="100000"/>
              </a:lnSpc>
              <a:spcBef>
                <a:spcPts val="0"/>
              </a:spcBef>
              <a:spcAft>
                <a:spcPts val="1200"/>
              </a:spcAft>
            </a:pPr>
            <a:r>
              <a:rPr lang="es-US" sz="2400" dirty="0">
                <a:solidFill>
                  <a:srgbClr val="00529B"/>
                </a:solidFill>
              </a:rPr>
              <a:t>No puede estar inscrito en otros ciertos tipos de cobertura</a:t>
            </a:r>
          </a:p>
        </p:txBody>
      </p:sp>
      <p:sp>
        <p:nvSpPr>
          <p:cNvPr id="7" name="Footer Placeholder 2">
            <a:extLst>
              <a:ext uri="{FF2B5EF4-FFF2-40B4-BE49-F238E27FC236}">
                <a16:creationId xmlns:a16="http://schemas.microsoft.com/office/drawing/2014/main" id="{1B1FCA59-E1EA-4E3B-BCBB-045A1B1A6D8D}"/>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extLst>
      <p:ext uri="{BB962C8B-B14F-4D97-AF65-F5344CB8AC3E}">
        <p14:creationId xmlns:p14="http://schemas.microsoft.com/office/powerpoint/2010/main" val="1718866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5A9E-7988-4E2B-9F9D-824F76C62CC7}"/>
              </a:ext>
            </a:extLst>
          </p:cNvPr>
          <p:cNvSpPr>
            <a:spLocks noGrp="1"/>
          </p:cNvSpPr>
          <p:nvPr>
            <p:ph type="title"/>
          </p:nvPr>
        </p:nvSpPr>
        <p:spPr>
          <a:xfrm>
            <a:off x="0" y="-1"/>
            <a:ext cx="12192000" cy="992823"/>
          </a:xfrm>
        </p:spPr>
        <p:txBody>
          <a:bodyPr anchor="ctr">
            <a:normAutofit/>
          </a:bodyPr>
          <a:lstStyle/>
          <a:p>
            <a:r>
              <a:rPr lang="es-US" sz="3000" b="0" dirty="0"/>
              <a:t>¡NUEVO! Beneficio para Medicamentos Inmunosupresores (continuación)</a:t>
            </a:r>
          </a:p>
        </p:txBody>
      </p:sp>
      <p:sp>
        <p:nvSpPr>
          <p:cNvPr id="3" name="Date Placeholder 2">
            <a:extLst>
              <a:ext uri="{FF2B5EF4-FFF2-40B4-BE49-F238E27FC236}">
                <a16:creationId xmlns:a16="http://schemas.microsoft.com/office/drawing/2014/main" id="{9F1C385E-F983-40E2-B06E-EA44AD7A1E32}"/>
              </a:ext>
            </a:extLst>
          </p:cNvPr>
          <p:cNvSpPr>
            <a:spLocks noGrp="1"/>
          </p:cNvSpPr>
          <p:nvPr>
            <p:ph type="dt" sz="half" idx="10"/>
          </p:nvPr>
        </p:nvSpPr>
        <p:spPr/>
        <p:txBody>
          <a:bodyPr/>
          <a:lstStyle/>
          <a:p>
            <a:r>
              <a:rPr lang="es-US" dirty="0"/>
              <a:t>Febrero de 2023</a:t>
            </a:r>
          </a:p>
        </p:txBody>
      </p:sp>
      <p:sp>
        <p:nvSpPr>
          <p:cNvPr id="5" name="Slide Number Placeholder 4">
            <a:extLst>
              <a:ext uri="{FF2B5EF4-FFF2-40B4-BE49-F238E27FC236}">
                <a16:creationId xmlns:a16="http://schemas.microsoft.com/office/drawing/2014/main" id="{FB508613-C2BA-4695-9D7D-1F9A8B297910}"/>
              </a:ext>
            </a:extLst>
          </p:cNvPr>
          <p:cNvSpPr>
            <a:spLocks noGrp="1"/>
          </p:cNvSpPr>
          <p:nvPr>
            <p:ph type="sldNum" sz="quarter" idx="12"/>
          </p:nvPr>
        </p:nvSpPr>
        <p:spPr/>
        <p:txBody>
          <a:bodyPr/>
          <a:lstStyle/>
          <a:p>
            <a:fld id="{48F63A3B-78C7-47BE-AE5E-E10140E04643}" type="slidenum">
              <a:rPr lang="en-US" smtClean="0"/>
              <a:pPr/>
              <a:t>22</a:t>
            </a:fld>
            <a:endParaRPr lang="en-US" dirty="0"/>
          </a:p>
        </p:txBody>
      </p:sp>
      <p:sp>
        <p:nvSpPr>
          <p:cNvPr id="6" name="Text Placeholder 5">
            <a:extLst>
              <a:ext uri="{FF2B5EF4-FFF2-40B4-BE49-F238E27FC236}">
                <a16:creationId xmlns:a16="http://schemas.microsoft.com/office/drawing/2014/main" id="{1716427E-D0C3-4F0F-9BD0-90C223D1267A}"/>
              </a:ext>
            </a:extLst>
          </p:cNvPr>
          <p:cNvSpPr>
            <a:spLocks noGrp="1"/>
          </p:cNvSpPr>
          <p:nvPr>
            <p:ph type="body" sz="quarter" idx="13"/>
          </p:nvPr>
        </p:nvSpPr>
        <p:spPr>
          <a:xfrm>
            <a:off x="838200" y="1204686"/>
            <a:ext cx="10644188" cy="4732975"/>
          </a:xfrm>
        </p:spPr>
        <p:txBody>
          <a:bodyPr>
            <a:normAutofit fontScale="92500" lnSpcReduction="10000"/>
          </a:bodyPr>
          <a:lstStyle/>
          <a:p>
            <a:pPr marL="0" indent="0">
              <a:lnSpc>
                <a:spcPct val="100000"/>
              </a:lnSpc>
              <a:spcBef>
                <a:spcPts val="0"/>
              </a:spcBef>
              <a:spcAft>
                <a:spcPts val="1200"/>
              </a:spcAft>
              <a:buNone/>
            </a:pPr>
            <a:r>
              <a:rPr lang="es-US" sz="3000" b="1" dirty="0">
                <a:solidFill>
                  <a:srgbClr val="00529B"/>
                </a:solidFill>
              </a:rPr>
              <a:t>Características del nuevo beneficio para medicamentos inmunosupresores:</a:t>
            </a:r>
          </a:p>
          <a:p>
            <a:pPr marL="548640" indent="-274320">
              <a:lnSpc>
                <a:spcPct val="100000"/>
              </a:lnSpc>
              <a:spcBef>
                <a:spcPts val="0"/>
              </a:spcBef>
              <a:spcAft>
                <a:spcPts val="1200"/>
              </a:spcAft>
            </a:pPr>
            <a:r>
              <a:rPr lang="es-US" dirty="0">
                <a:solidFill>
                  <a:srgbClr val="00529B"/>
                </a:solidFill>
              </a:rPr>
              <a:t>No hay períodos de inscripción específicos</a:t>
            </a:r>
          </a:p>
          <a:p>
            <a:pPr marL="548640" indent="-274320">
              <a:lnSpc>
                <a:spcPct val="100000"/>
              </a:lnSpc>
              <a:spcBef>
                <a:spcPts val="0"/>
              </a:spcBef>
              <a:spcAft>
                <a:spcPts val="1200"/>
              </a:spcAft>
            </a:pPr>
            <a:r>
              <a:rPr lang="es-US" dirty="0">
                <a:solidFill>
                  <a:srgbClr val="00529B"/>
                </a:solidFill>
              </a:rPr>
              <a:t>El beneficio solamente cubre medicamentos inmunosupresores</a:t>
            </a:r>
          </a:p>
          <a:p>
            <a:pPr marL="548640" indent="-274320">
              <a:lnSpc>
                <a:spcPct val="100000"/>
              </a:lnSpc>
              <a:spcBef>
                <a:spcPts val="0"/>
              </a:spcBef>
              <a:spcAft>
                <a:spcPts val="1200"/>
              </a:spcAft>
            </a:pPr>
            <a:r>
              <a:rPr lang="es-US" dirty="0">
                <a:solidFill>
                  <a:srgbClr val="00529B"/>
                </a:solidFill>
              </a:rPr>
              <a:t>Debe declarar que no tiene ni espera tener otro ciertos tipos de cobertura de salud.  </a:t>
            </a:r>
          </a:p>
          <a:p>
            <a:pPr marL="548640" indent="-274320">
              <a:lnSpc>
                <a:spcPct val="100000"/>
              </a:lnSpc>
              <a:spcBef>
                <a:spcPts val="0"/>
              </a:spcBef>
              <a:spcAft>
                <a:spcPts val="1200"/>
              </a:spcAft>
            </a:pPr>
            <a:r>
              <a:rPr lang="es-US" dirty="0">
                <a:solidFill>
                  <a:srgbClr val="00529B"/>
                </a:solidFill>
              </a:rPr>
              <a:t>La prima es menor que la prima estándar de la Parte B, y las personas inscritas no serán sujetas a penalidades por inscripción tardía.</a:t>
            </a:r>
          </a:p>
          <a:p>
            <a:pPr marL="548640" indent="-274320">
              <a:lnSpc>
                <a:spcPct val="100000"/>
              </a:lnSpc>
              <a:spcBef>
                <a:spcPts val="0"/>
              </a:spcBef>
              <a:spcAft>
                <a:spcPts val="1200"/>
              </a:spcAft>
            </a:pPr>
            <a:r>
              <a:rPr lang="es-US" dirty="0">
                <a:solidFill>
                  <a:srgbClr val="00529B"/>
                </a:solidFill>
              </a:rPr>
              <a:t>Si es elegible para determinados Programas de Ahorro de Medicare (MSP), puede obtener ayuda para las primas y los costos compartidos de la Parte B de Medicare.</a:t>
            </a:r>
          </a:p>
        </p:txBody>
      </p:sp>
      <p:sp>
        <p:nvSpPr>
          <p:cNvPr id="7" name="Footer Placeholder 2">
            <a:extLst>
              <a:ext uri="{FF2B5EF4-FFF2-40B4-BE49-F238E27FC236}">
                <a16:creationId xmlns:a16="http://schemas.microsoft.com/office/drawing/2014/main" id="{674C7AA9-D2A2-40D3-A3D6-648E1AEF4148}"/>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extLst>
      <p:ext uri="{BB962C8B-B14F-4D97-AF65-F5344CB8AC3E}">
        <p14:creationId xmlns:p14="http://schemas.microsoft.com/office/powerpoint/2010/main" val="425689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925" y="333915"/>
            <a:ext cx="9836150" cy="719643"/>
          </a:xfrm>
        </p:spPr>
        <p:txBody>
          <a:bodyPr>
            <a:normAutofit/>
          </a:bodyPr>
          <a:lstStyle/>
          <a:p>
            <a:pPr algn="ctr"/>
            <a:r>
              <a:rPr lang="es-US" sz="3000" dirty="0"/>
              <a:t>Compruebe su conocimiento: Pregunta 2</a:t>
            </a:r>
          </a:p>
        </p:txBody>
      </p:sp>
      <p:sp>
        <p:nvSpPr>
          <p:cNvPr id="9" name="Content Placeholder 8"/>
          <p:cNvSpPr>
            <a:spLocks noGrp="1"/>
          </p:cNvSpPr>
          <p:nvPr>
            <p:ph idx="4294967295"/>
          </p:nvPr>
        </p:nvSpPr>
        <p:spPr>
          <a:xfrm>
            <a:off x="236483" y="1619247"/>
            <a:ext cx="11792607" cy="5021263"/>
          </a:xfrm>
        </p:spPr>
        <p:txBody>
          <a:bodyPr>
            <a:normAutofit/>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En el caso de los beneficiarios de Medicare por Enfermedad Renal en Etapa Terminal (ESRD) que también tengan un Plan de Salud Grupal (GHP) de empresa o sindicato, ¿durante cuántos meses el GHP debe pagar primero?</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20</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30</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36 </a:t>
            </a:r>
          </a:p>
          <a:p>
            <a:pPr marL="341313" lvl="0" indent="-341313" defTabSz="685800">
              <a:lnSpc>
                <a:spcPct val="100000"/>
              </a:lnSpc>
              <a:spcBef>
                <a:spcPts val="0"/>
              </a:spcBef>
              <a:spcAft>
                <a:spcPts val="1200"/>
              </a:spcAft>
              <a:buFont typeface="Wingdings" panose="05000000000000000000" pitchFamily="2" charset="2"/>
              <a:buAutoNum type="alphaLcPeriod"/>
            </a:pPr>
            <a:r>
              <a:rPr lang="es-US" sz="2400" dirty="0">
                <a:solidFill>
                  <a:srgbClr val="00529B"/>
                </a:solidFill>
              </a:rPr>
              <a:t>60</a:t>
            </a:r>
          </a:p>
        </p:txBody>
      </p:sp>
      <p:sp>
        <p:nvSpPr>
          <p:cNvPr id="6" name="Rounded Rectangle 5" descr="Rectángulo rojo que indica la respuesta correcta es B. "/>
          <p:cNvSpPr/>
          <p:nvPr/>
        </p:nvSpPr>
        <p:spPr>
          <a:xfrm>
            <a:off x="191795" y="3384728"/>
            <a:ext cx="1068772"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A737650-4192-4A50-A003-CC71145B4A9E}"/>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23</a:t>
            </a:fld>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s-US" dirty="0"/>
              <a:t>Febrero de 2023</a:t>
            </a:r>
          </a:p>
        </p:txBody>
      </p:sp>
      <p:sp>
        <p:nvSpPr>
          <p:cNvPr id="8" name="Title 1"/>
          <p:cNvSpPr txBox="1">
            <a:spLocks/>
          </p:cNvSpPr>
          <p:nvPr/>
        </p:nvSpPr>
        <p:spPr>
          <a:xfrm>
            <a:off x="1790525" y="4865433"/>
            <a:ext cx="9842499"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700" dirty="0"/>
              <a:t>Compruebe su conocimiento: </a:t>
            </a:r>
            <a:r>
              <a:rPr lang="es-US" sz="17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10" name="Footer Placeholder 2">
            <a:extLst>
              <a:ext uri="{FF2B5EF4-FFF2-40B4-BE49-F238E27FC236}">
                <a16:creationId xmlns:a16="http://schemas.microsoft.com/office/drawing/2014/main" id="{42242040-D243-4FB8-B2D5-4F4371383408}"/>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7925" y="333915"/>
            <a:ext cx="9836150" cy="719643"/>
          </a:xfrm>
        </p:spPr>
        <p:txBody>
          <a:bodyPr>
            <a:normAutofit/>
          </a:bodyPr>
          <a:lstStyle/>
          <a:p>
            <a:pPr algn="ctr"/>
            <a:r>
              <a:rPr lang="es-US" sz="3000" dirty="0"/>
              <a:t>Compruebe su conocimiento: Pregunta 3</a:t>
            </a:r>
          </a:p>
        </p:txBody>
      </p:sp>
      <p:sp>
        <p:nvSpPr>
          <p:cNvPr id="5" name="Content Placeholder 4"/>
          <p:cNvSpPr>
            <a:spLocks noGrp="1"/>
          </p:cNvSpPr>
          <p:nvPr>
            <p:ph idx="4294967295"/>
          </p:nvPr>
        </p:nvSpPr>
        <p:spPr>
          <a:xfrm>
            <a:off x="1177465" y="1801811"/>
            <a:ext cx="9836150" cy="3012786"/>
          </a:xfrm>
        </p:spPr>
        <p:txBody>
          <a:bodyPr>
            <a:normAutofit lnSpcReduction="10000"/>
          </a:bodyPr>
          <a:lstStyle/>
          <a:p>
            <a:pPr marL="45196" lvl="0" indent="0" defTabSz="685800">
              <a:lnSpc>
                <a:spcPct val="100000"/>
              </a:lnSpc>
              <a:spcBef>
                <a:spcPts val="0"/>
              </a:spcBef>
              <a:spcAft>
                <a:spcPts val="1200"/>
              </a:spcAft>
              <a:buFont typeface="Wingdings" pitchFamily="2" charset="2"/>
              <a:buNone/>
              <a:defRPr/>
            </a:pPr>
            <a:r>
              <a:rPr lang="es-US" sz="2200" b="1" dirty="0">
                <a:solidFill>
                  <a:srgbClr val="00529B"/>
                </a:solidFill>
              </a:rPr>
              <a:t>Si está recibiendo tratamiento regular de diálisis en una </a:t>
            </a:r>
            <a:r>
              <a:rPr lang="es-US" sz="2200" b="1" dirty="0" err="1">
                <a:solidFill>
                  <a:srgbClr val="00529B"/>
                </a:solidFill>
              </a:rPr>
              <a:t>clinica</a:t>
            </a:r>
            <a:r>
              <a:rPr lang="es-US" sz="2200" b="1" dirty="0">
                <a:solidFill>
                  <a:srgbClr val="00529B"/>
                </a:solidFill>
              </a:rPr>
              <a:t> autorizado por Medicare, ¿cuándo empezará su cobertura de Medicare basado en ESRD? </a:t>
            </a:r>
          </a:p>
          <a:p>
            <a:pPr marL="341313" lvl="0" indent="-341313" defTabSz="685800">
              <a:lnSpc>
                <a:spcPct val="100000"/>
              </a:lnSpc>
              <a:spcBef>
                <a:spcPts val="0"/>
              </a:spcBef>
              <a:spcAft>
                <a:spcPts val="1200"/>
              </a:spcAft>
              <a:buFont typeface="Wingdings" pitchFamily="2" charset="2"/>
              <a:buAutoNum type="alphaLcPeriod"/>
              <a:defRPr/>
            </a:pPr>
            <a:r>
              <a:rPr lang="es-US" sz="2200" dirty="0">
                <a:solidFill>
                  <a:srgbClr val="00529B"/>
                </a:solidFill>
              </a:rPr>
              <a:t>El 1er día del mes siguiente</a:t>
            </a:r>
          </a:p>
          <a:p>
            <a:pPr marL="341313" lvl="0" indent="-341313" defTabSz="685800">
              <a:lnSpc>
                <a:spcPct val="100000"/>
              </a:lnSpc>
              <a:spcBef>
                <a:spcPts val="0"/>
              </a:spcBef>
              <a:spcAft>
                <a:spcPts val="1200"/>
              </a:spcAft>
              <a:buFont typeface="Wingdings" pitchFamily="2" charset="2"/>
              <a:buAutoNum type="alphaLcPeriod"/>
              <a:defRPr/>
            </a:pPr>
            <a:r>
              <a:rPr lang="es-US" sz="2200" dirty="0">
                <a:solidFill>
                  <a:srgbClr val="00529B"/>
                </a:solidFill>
              </a:rPr>
              <a:t>El 1er día del 4to mes de la diálisis</a:t>
            </a:r>
          </a:p>
          <a:p>
            <a:pPr marL="341313" lvl="0" indent="-341313" defTabSz="685800">
              <a:lnSpc>
                <a:spcPct val="100000"/>
              </a:lnSpc>
              <a:spcBef>
                <a:spcPts val="0"/>
              </a:spcBef>
              <a:spcAft>
                <a:spcPts val="1200"/>
              </a:spcAft>
              <a:buFont typeface="Wingdings" pitchFamily="2" charset="2"/>
              <a:buAutoNum type="alphaLcPeriod"/>
              <a:defRPr/>
            </a:pPr>
            <a:r>
              <a:rPr lang="es-US" sz="2200" dirty="0">
                <a:solidFill>
                  <a:srgbClr val="00529B"/>
                </a:solidFill>
              </a:rPr>
              <a:t>60 días después que comenzó la diálisis</a:t>
            </a:r>
          </a:p>
          <a:p>
            <a:pPr marL="341313" lvl="0" indent="-341313" defTabSz="685800">
              <a:lnSpc>
                <a:spcPct val="100000"/>
              </a:lnSpc>
              <a:spcBef>
                <a:spcPts val="0"/>
              </a:spcBef>
              <a:spcAft>
                <a:spcPts val="1200"/>
              </a:spcAft>
              <a:buFont typeface="Wingdings" pitchFamily="2" charset="2"/>
              <a:buAutoNum type="alphaLcPeriod"/>
              <a:defRPr/>
            </a:pPr>
            <a:r>
              <a:rPr lang="es-US" sz="2200" dirty="0">
                <a:solidFill>
                  <a:srgbClr val="00529B"/>
                </a:solidFill>
              </a:rPr>
              <a:t>30 días después que comenzó la diálisis</a:t>
            </a:r>
          </a:p>
        </p:txBody>
      </p:sp>
      <p:sp>
        <p:nvSpPr>
          <p:cNvPr id="7" name="Slide Number Placeholder 4">
            <a:extLst>
              <a:ext uri="{FF2B5EF4-FFF2-40B4-BE49-F238E27FC236}">
                <a16:creationId xmlns:a16="http://schemas.microsoft.com/office/drawing/2014/main" id="{E66E7FBC-96B4-4E97-9C9F-E127409B67C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24</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8" name="Rounded Rectangle 5" descr="Rectángulo rojo que indica la respuesta correcta es B. "/>
          <p:cNvSpPr/>
          <p:nvPr/>
        </p:nvSpPr>
        <p:spPr>
          <a:xfrm>
            <a:off x="1182414" y="3258600"/>
            <a:ext cx="4913586" cy="499897"/>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1778252" y="4885031"/>
            <a:ext cx="9842499"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700" dirty="0"/>
              <a:t>Compruebe su conocimiento: </a:t>
            </a:r>
            <a:r>
              <a:rPr lang="es-US" sz="17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10" name="Footer Placeholder 2">
            <a:extLst>
              <a:ext uri="{FF2B5EF4-FFF2-40B4-BE49-F238E27FC236}">
                <a16:creationId xmlns:a16="http://schemas.microsoft.com/office/drawing/2014/main" id="{C8D7C8E6-1F78-40A1-89F6-8471D328F987}"/>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0488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3</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sz="3600" dirty="0"/>
              <a:t>Qué cubre Medicare</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1031875"/>
          </a:xfrm>
        </p:spPr>
        <p:txBody>
          <a:bodyPr anchor="ctr">
            <a:normAutofit/>
          </a:bodyPr>
          <a:lstStyle/>
          <a:p>
            <a:r>
              <a:rPr lang="es-US" sz="3000" dirty="0"/>
              <a:t>Objetivos de la Lección 3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1" y="1371600"/>
            <a:ext cx="9982200" cy="4124056"/>
          </a:xfrm>
        </p:spPr>
        <p:txBody>
          <a:bodyPr vert="horz" lIns="91440" tIns="45720" rIns="91440" bIns="45720" rtlCol="0" anchor="t">
            <a:normAutofit fontScale="92500"/>
          </a:bodyPr>
          <a:lstStyle/>
          <a:p>
            <a:pPr marL="0" indent="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Describir opciones de tratamiento para Enfermedad Renal en Etapa Terminal (ESRD) </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servicios y suministros de diálisis</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la capacitación y el equipo para diálisis domiciliaria</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trasplantes de riñón</a:t>
            </a:r>
          </a:p>
          <a:p>
            <a:pPr marL="548640" indent="-274320">
              <a:lnSpc>
                <a:spcPct val="100000"/>
              </a:lnSpc>
              <a:spcBef>
                <a:spcPts val="0"/>
              </a:spcBef>
              <a:spcAft>
                <a:spcPts val="1200"/>
              </a:spcAft>
            </a:pPr>
            <a:r>
              <a:rPr lang="es-US" sz="2400" dirty="0">
                <a:solidFill>
                  <a:srgbClr val="00529B"/>
                </a:solidFill>
                <a:latin typeface="Arial"/>
                <a:cs typeface="Arial"/>
              </a:rPr>
              <a:t>Explicar la cobertura de Medicare para el transporte en ambulancia </a:t>
            </a:r>
            <a:br>
              <a:rPr lang="es-US" sz="2400" dirty="0">
                <a:solidFill>
                  <a:srgbClr val="00529B"/>
                </a:solidFill>
                <a:latin typeface="Arial"/>
                <a:cs typeface="Arial"/>
              </a:rPr>
            </a:br>
            <a:r>
              <a:rPr lang="es-US" sz="2400" dirty="0">
                <a:solidFill>
                  <a:srgbClr val="00529B"/>
                </a:solidFill>
                <a:latin typeface="Arial"/>
                <a:cs typeface="Arial"/>
              </a:rPr>
              <a:t>por diálisis</a:t>
            </a:r>
          </a:p>
        </p:txBody>
      </p:sp>
      <p:sp>
        <p:nvSpPr>
          <p:cNvPr id="2" name="Slide Number Placeholder 1">
            <a:extLst>
              <a:ext uri="{FF2B5EF4-FFF2-40B4-BE49-F238E27FC236}">
                <a16:creationId xmlns:a16="http://schemas.microsoft.com/office/drawing/2014/main" id="{44155E75-078B-44F1-94B0-6B49380FC721}"/>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EE2CA1D1-400E-4BF9-9CED-7438D8E250B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71714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D7137-E3D5-40D2-BF1A-FB61270E4624}"/>
              </a:ext>
            </a:extLst>
          </p:cNvPr>
          <p:cNvSpPr>
            <a:spLocks noGrp="1"/>
          </p:cNvSpPr>
          <p:nvPr>
            <p:ph type="title"/>
          </p:nvPr>
        </p:nvSpPr>
        <p:spPr>
          <a:xfrm>
            <a:off x="0" y="-1"/>
            <a:ext cx="12192000" cy="992823"/>
          </a:xfrm>
        </p:spPr>
        <p:txBody>
          <a:bodyPr anchor="ctr">
            <a:normAutofit/>
          </a:bodyPr>
          <a:lstStyle/>
          <a:p>
            <a:r>
              <a:rPr lang="es-US" sz="3000" dirty="0"/>
              <a:t>Opciones de tratamiento</a:t>
            </a:r>
          </a:p>
        </p:txBody>
      </p:sp>
      <p:grpSp>
        <p:nvGrpSpPr>
          <p:cNvPr id="10" name="Group 9" descr="Hemodiálisis Diálisis peritoneal Trasplante renal Tratamiento conservador">
            <a:extLst>
              <a:ext uri="{FF2B5EF4-FFF2-40B4-BE49-F238E27FC236}">
                <a16:creationId xmlns:a16="http://schemas.microsoft.com/office/drawing/2014/main" id="{BB95257E-D41D-4E9A-8DCF-004A870B3ACF}"/>
              </a:ext>
            </a:extLst>
          </p:cNvPr>
          <p:cNvGrpSpPr/>
          <p:nvPr/>
        </p:nvGrpSpPr>
        <p:grpSpPr>
          <a:xfrm>
            <a:off x="1454869" y="2178296"/>
            <a:ext cx="9282261" cy="2668256"/>
            <a:chOff x="854004" y="2113471"/>
            <a:chExt cx="9282261" cy="2668256"/>
          </a:xfrm>
        </p:grpSpPr>
        <p:sp>
          <p:nvSpPr>
            <p:cNvPr id="11" name="Flowchart: Process 10">
              <a:extLst>
                <a:ext uri="{FF2B5EF4-FFF2-40B4-BE49-F238E27FC236}">
                  <a16:creationId xmlns:a16="http://schemas.microsoft.com/office/drawing/2014/main" id="{7B3239F6-D4D7-4540-8650-CD2572D90EF7}"/>
                </a:ext>
                <a:ext uri="{C183D7F6-B498-43B3-948B-1728B52AA6E4}">
                  <adec:decorative xmlns:adec="http://schemas.microsoft.com/office/drawing/2017/decorative" val="1"/>
                </a:ext>
              </a:extLst>
            </p:cNvPr>
            <p:cNvSpPr/>
            <p:nvPr/>
          </p:nvSpPr>
          <p:spPr>
            <a:xfrm>
              <a:off x="5564265" y="2223276"/>
              <a:ext cx="4572000" cy="1097280"/>
            </a:xfrm>
            <a:prstGeom prst="flowChartProcess">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Process 11">
              <a:extLst>
                <a:ext uri="{FF2B5EF4-FFF2-40B4-BE49-F238E27FC236}">
                  <a16:creationId xmlns:a16="http://schemas.microsoft.com/office/drawing/2014/main" id="{B7297C7F-57F5-4AAE-BEE2-48B9066CFEAE}"/>
                </a:ext>
                <a:ext uri="{C183D7F6-B498-43B3-948B-1728B52AA6E4}">
                  <adec:decorative xmlns:adec="http://schemas.microsoft.com/office/drawing/2017/decorative" val="1"/>
                </a:ext>
              </a:extLst>
            </p:cNvPr>
            <p:cNvSpPr/>
            <p:nvPr/>
          </p:nvSpPr>
          <p:spPr>
            <a:xfrm>
              <a:off x="854005" y="2223275"/>
              <a:ext cx="4572000" cy="1097280"/>
            </a:xfrm>
            <a:prstGeom prst="flowChartProcess">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Process 12">
              <a:extLst>
                <a:ext uri="{FF2B5EF4-FFF2-40B4-BE49-F238E27FC236}">
                  <a16:creationId xmlns:a16="http://schemas.microsoft.com/office/drawing/2014/main" id="{5B366AF1-78EC-4DCB-8B2F-33AA4E02AEE2}"/>
                </a:ext>
                <a:ext uri="{C183D7F6-B498-43B3-948B-1728B52AA6E4}">
                  <adec:decorative xmlns:adec="http://schemas.microsoft.com/office/drawing/2017/decorative" val="1"/>
                </a:ext>
              </a:extLst>
            </p:cNvPr>
            <p:cNvSpPr/>
            <p:nvPr/>
          </p:nvSpPr>
          <p:spPr>
            <a:xfrm>
              <a:off x="5564264" y="3592182"/>
              <a:ext cx="4572000" cy="1097280"/>
            </a:xfrm>
            <a:prstGeom prst="flowChartProcess">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Process 13">
              <a:extLst>
                <a:ext uri="{FF2B5EF4-FFF2-40B4-BE49-F238E27FC236}">
                  <a16:creationId xmlns:a16="http://schemas.microsoft.com/office/drawing/2014/main" id="{B80A2667-789B-48CE-B68C-7EC87595F4B8}"/>
                </a:ext>
                <a:ext uri="{C183D7F6-B498-43B3-948B-1728B52AA6E4}">
                  <adec:decorative xmlns:adec="http://schemas.microsoft.com/office/drawing/2017/decorative" val="1"/>
                </a:ext>
              </a:extLst>
            </p:cNvPr>
            <p:cNvSpPr/>
            <p:nvPr/>
          </p:nvSpPr>
          <p:spPr>
            <a:xfrm>
              <a:off x="854004" y="3588759"/>
              <a:ext cx="4572000" cy="1097280"/>
            </a:xfrm>
            <a:prstGeom prst="flowChartProcess">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ctagon 14">
              <a:extLst>
                <a:ext uri="{FF2B5EF4-FFF2-40B4-BE49-F238E27FC236}">
                  <a16:creationId xmlns:a16="http://schemas.microsoft.com/office/drawing/2014/main" id="{A07856E5-43C5-4333-8FCF-EBD757B30DA7}"/>
                </a:ext>
                <a:ext uri="{C183D7F6-B498-43B3-948B-1728B52AA6E4}">
                  <adec:decorative xmlns:adec="http://schemas.microsoft.com/office/drawing/2017/decorative" val="1"/>
                </a:ext>
              </a:extLst>
            </p:cNvPr>
            <p:cNvSpPr/>
            <p:nvPr/>
          </p:nvSpPr>
          <p:spPr>
            <a:xfrm>
              <a:off x="3956577" y="2113471"/>
              <a:ext cx="3077113" cy="2668256"/>
            </a:xfrm>
            <a:prstGeom prst="octagon">
              <a:avLst>
                <a:gd name="adj" fmla="val 46268"/>
              </a:avLst>
            </a:prstGeom>
            <a:solidFill>
              <a:srgbClr val="FFC000"/>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FFFB2CBB-A5FF-4FDD-B8EF-13351FA32FF6}"/>
                </a:ext>
              </a:extLst>
            </p:cNvPr>
            <p:cNvGrpSpPr/>
            <p:nvPr/>
          </p:nvGrpSpPr>
          <p:grpSpPr>
            <a:xfrm>
              <a:off x="4526137" y="2814770"/>
              <a:ext cx="1942904" cy="1263897"/>
              <a:chOff x="4344116" y="2557733"/>
              <a:chExt cx="2370111" cy="1522562"/>
            </a:xfrm>
          </p:grpSpPr>
          <p:pic>
            <p:nvPicPr>
              <p:cNvPr id="17" name="Picture 16">
                <a:extLst>
                  <a:ext uri="{FF2B5EF4-FFF2-40B4-BE49-F238E27FC236}">
                    <a16:creationId xmlns:a16="http://schemas.microsoft.com/office/drawing/2014/main" id="{3574CB46-758A-4F93-96C6-4532EEB39DAB}"/>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5399415" y="2557734"/>
                <a:ext cx="1314812" cy="1522561"/>
              </a:xfrm>
              <a:prstGeom prst="rect">
                <a:avLst/>
              </a:prstGeom>
              <a:noFill/>
            </p:spPr>
          </p:pic>
          <p:pic>
            <p:nvPicPr>
              <p:cNvPr id="18" name="Picture 17">
                <a:extLst>
                  <a:ext uri="{FF2B5EF4-FFF2-40B4-BE49-F238E27FC236}">
                    <a16:creationId xmlns:a16="http://schemas.microsoft.com/office/drawing/2014/main" id="{45D07064-6958-4F47-B13D-56921A1120B9}"/>
                  </a:ext>
                  <a:ext uri="{C183D7F6-B498-43B3-948B-1728B52AA6E4}">
                    <adec:decorative xmlns:adec="http://schemas.microsoft.com/office/drawing/2017/decorative" val="1"/>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p:blipFill>
            <p:spPr>
              <a:xfrm flipH="1">
                <a:off x="4344116" y="2557733"/>
                <a:ext cx="1314812" cy="1522561"/>
              </a:xfrm>
              <a:prstGeom prst="rect">
                <a:avLst/>
              </a:prstGeom>
            </p:spPr>
          </p:pic>
        </p:grpSp>
      </p:grpSp>
      <p:sp>
        <p:nvSpPr>
          <p:cNvPr id="19" name="TextBox 18">
            <a:extLst>
              <a:ext uri="{FF2B5EF4-FFF2-40B4-BE49-F238E27FC236}">
                <a16:creationId xmlns:a16="http://schemas.microsoft.com/office/drawing/2014/main" id="{93A7B01F-ACFB-4C52-8677-0B1A30B98CBB}"/>
              </a:ext>
            </a:extLst>
          </p:cNvPr>
          <p:cNvSpPr txBox="1"/>
          <p:nvPr/>
        </p:nvSpPr>
        <p:spPr>
          <a:xfrm>
            <a:off x="1761730" y="2605907"/>
            <a:ext cx="2647950" cy="461665"/>
          </a:xfrm>
          <a:prstGeom prst="rect">
            <a:avLst/>
          </a:prstGeom>
          <a:noFill/>
        </p:spPr>
        <p:txBody>
          <a:bodyPr wrap="square" rtlCol="0">
            <a:spAutoFit/>
          </a:bodyPr>
          <a:lstStyle/>
          <a:p>
            <a:pPr algn="ctr"/>
            <a:r>
              <a:rPr lang="es-US" sz="2400" dirty="0">
                <a:solidFill>
                  <a:schemeClr val="bg1"/>
                </a:solidFill>
              </a:rPr>
              <a:t>Hemodiálisis</a:t>
            </a:r>
          </a:p>
        </p:txBody>
      </p:sp>
      <p:sp>
        <p:nvSpPr>
          <p:cNvPr id="20" name="TextBox 19">
            <a:extLst>
              <a:ext uri="{FF2B5EF4-FFF2-40B4-BE49-F238E27FC236}">
                <a16:creationId xmlns:a16="http://schemas.microsoft.com/office/drawing/2014/main" id="{DD4CE25C-A904-4286-B9A9-EC32BE62A178}"/>
              </a:ext>
            </a:extLst>
          </p:cNvPr>
          <p:cNvSpPr txBox="1"/>
          <p:nvPr/>
        </p:nvSpPr>
        <p:spPr>
          <a:xfrm>
            <a:off x="7634555" y="2575804"/>
            <a:ext cx="2647950" cy="461665"/>
          </a:xfrm>
          <a:prstGeom prst="rect">
            <a:avLst/>
          </a:prstGeom>
          <a:noFill/>
        </p:spPr>
        <p:txBody>
          <a:bodyPr wrap="square" rtlCol="0">
            <a:spAutoFit/>
          </a:bodyPr>
          <a:lstStyle/>
          <a:p>
            <a:pPr algn="ctr"/>
            <a:r>
              <a:rPr lang="es-US" sz="2400" dirty="0">
                <a:solidFill>
                  <a:schemeClr val="accent5">
                    <a:lumMod val="50000"/>
                  </a:schemeClr>
                </a:solidFill>
              </a:rPr>
              <a:t>Diálisis peritoneal</a:t>
            </a:r>
          </a:p>
        </p:txBody>
      </p:sp>
      <p:sp>
        <p:nvSpPr>
          <p:cNvPr id="21" name="TextBox 20">
            <a:extLst>
              <a:ext uri="{FF2B5EF4-FFF2-40B4-BE49-F238E27FC236}">
                <a16:creationId xmlns:a16="http://schemas.microsoft.com/office/drawing/2014/main" id="{AF225B5B-1334-4DE7-BE9D-60A51D0D8CF3}"/>
              </a:ext>
            </a:extLst>
          </p:cNvPr>
          <p:cNvSpPr txBox="1"/>
          <p:nvPr/>
        </p:nvSpPr>
        <p:spPr>
          <a:xfrm>
            <a:off x="1731539" y="3971390"/>
            <a:ext cx="2647950" cy="461665"/>
          </a:xfrm>
          <a:prstGeom prst="rect">
            <a:avLst/>
          </a:prstGeom>
          <a:noFill/>
        </p:spPr>
        <p:txBody>
          <a:bodyPr wrap="square" rtlCol="0">
            <a:spAutoFit/>
          </a:bodyPr>
          <a:lstStyle/>
          <a:p>
            <a:pPr algn="ctr"/>
            <a:r>
              <a:rPr lang="es-US" sz="2400" dirty="0">
                <a:solidFill>
                  <a:schemeClr val="bg1"/>
                </a:solidFill>
              </a:rPr>
              <a:t>Trasplante de riñón</a:t>
            </a:r>
          </a:p>
        </p:txBody>
      </p:sp>
      <p:sp>
        <p:nvSpPr>
          <p:cNvPr id="22" name="TextBox 21">
            <a:extLst>
              <a:ext uri="{FF2B5EF4-FFF2-40B4-BE49-F238E27FC236}">
                <a16:creationId xmlns:a16="http://schemas.microsoft.com/office/drawing/2014/main" id="{6BB8ECF6-68F6-4AD9-AE17-679163F556EF}"/>
              </a:ext>
            </a:extLst>
          </p:cNvPr>
          <p:cNvSpPr txBox="1"/>
          <p:nvPr/>
        </p:nvSpPr>
        <p:spPr>
          <a:xfrm>
            <a:off x="7693610" y="3786725"/>
            <a:ext cx="2647950" cy="830997"/>
          </a:xfrm>
          <a:prstGeom prst="rect">
            <a:avLst/>
          </a:prstGeom>
          <a:noFill/>
        </p:spPr>
        <p:txBody>
          <a:bodyPr wrap="square" rtlCol="0">
            <a:spAutoFit/>
          </a:bodyPr>
          <a:lstStyle/>
          <a:p>
            <a:pPr algn="ctr"/>
            <a:r>
              <a:rPr lang="es-US" sz="2400" dirty="0">
                <a:solidFill>
                  <a:schemeClr val="accent5">
                    <a:lumMod val="50000"/>
                  </a:schemeClr>
                </a:solidFill>
              </a:rPr>
              <a:t>Tratamiento conservador</a:t>
            </a:r>
          </a:p>
        </p:txBody>
      </p:sp>
      <p:sp>
        <p:nvSpPr>
          <p:cNvPr id="3" name="Slide Number Placeholder 2">
            <a:extLst>
              <a:ext uri="{FF2B5EF4-FFF2-40B4-BE49-F238E27FC236}">
                <a16:creationId xmlns:a16="http://schemas.microsoft.com/office/drawing/2014/main" id="{85139D43-212E-413A-85A2-F15170E35886}"/>
              </a:ext>
            </a:extLst>
          </p:cNvPr>
          <p:cNvSpPr>
            <a:spLocks noGrp="1"/>
          </p:cNvSpPr>
          <p:nvPr>
            <p:ph type="sldNum" sz="quarter" idx="12"/>
          </p:nvPr>
        </p:nvSpPr>
        <p:spPr/>
        <p:txBody>
          <a:bodyPr/>
          <a:lstStyle/>
          <a:p>
            <a:fld id="{48F63A3B-78C7-47BE-AE5E-E10140E04643}" type="slidenum">
              <a:rPr lang="en-US" smtClean="0"/>
              <a:pPr/>
              <a:t>27</a:t>
            </a:fld>
            <a:endParaRPr lang="en-US" dirty="0"/>
          </a:p>
        </p:txBody>
      </p:sp>
      <p:sp>
        <p:nvSpPr>
          <p:cNvPr id="4" name="Date Placeholder 3">
            <a:extLst>
              <a:ext uri="{FF2B5EF4-FFF2-40B4-BE49-F238E27FC236}">
                <a16:creationId xmlns:a16="http://schemas.microsoft.com/office/drawing/2014/main" id="{A2781095-53AE-4195-9387-E0D7D1945893}"/>
              </a:ext>
            </a:extLst>
          </p:cNvPr>
          <p:cNvSpPr>
            <a:spLocks noGrp="1"/>
          </p:cNvSpPr>
          <p:nvPr>
            <p:ph type="dt" sz="half" idx="10"/>
          </p:nvPr>
        </p:nvSpPr>
        <p:spPr/>
        <p:txBody>
          <a:bodyPr/>
          <a:lstStyle/>
          <a:p>
            <a:r>
              <a:rPr lang="es-US" dirty="0"/>
              <a:t>Febrero de 2023</a:t>
            </a:r>
          </a:p>
        </p:txBody>
      </p:sp>
      <p:sp>
        <p:nvSpPr>
          <p:cNvPr id="23" name="Footer Placeholder 2">
            <a:extLst>
              <a:ext uri="{FF2B5EF4-FFF2-40B4-BE49-F238E27FC236}">
                <a16:creationId xmlns:a16="http://schemas.microsoft.com/office/drawing/2014/main" id="{C92A28FD-5299-4458-92EC-B3E4AA67786C}"/>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extLst>
      <p:ext uri="{BB962C8B-B14F-4D97-AF65-F5344CB8AC3E}">
        <p14:creationId xmlns:p14="http://schemas.microsoft.com/office/powerpoint/2010/main" val="340894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Opciones de tratamiento: Diálisis</a:t>
            </a:r>
          </a:p>
        </p:txBody>
      </p:sp>
      <p:sp>
        <p:nvSpPr>
          <p:cNvPr id="6" name="TextBox 5">
            <a:extLst>
              <a:ext uri="{FF2B5EF4-FFF2-40B4-BE49-F238E27FC236}">
                <a16:creationId xmlns:a16="http://schemas.microsoft.com/office/drawing/2014/main" id="{A07FB43D-F6AC-451D-A782-D625B6BCB411}"/>
              </a:ext>
            </a:extLst>
          </p:cNvPr>
          <p:cNvSpPr txBox="1"/>
          <p:nvPr/>
        </p:nvSpPr>
        <p:spPr>
          <a:xfrm>
            <a:off x="603787" y="988640"/>
            <a:ext cx="10862308" cy="1261884"/>
          </a:xfrm>
          <a:prstGeom prst="rect">
            <a:avLst/>
          </a:prstGeom>
          <a:noFill/>
        </p:spPr>
        <p:txBody>
          <a:bodyPr wrap="square" rtlCol="0">
            <a:spAutoFit/>
          </a:bodyPr>
          <a:lstStyle/>
          <a:p>
            <a:pPr marL="274320" lvl="0" indent="-274320" defTabSz="685800">
              <a:spcBef>
                <a:spcPts val="0"/>
              </a:spcBef>
              <a:spcAft>
                <a:spcPts val="1200"/>
              </a:spcAft>
              <a:buFont typeface="Wingdings" panose="05000000000000000000" pitchFamily="2" charset="2"/>
              <a:buChar char="§"/>
            </a:pPr>
            <a:r>
              <a:rPr lang="es-US" sz="2400" b="1" dirty="0">
                <a:solidFill>
                  <a:srgbClr val="00529B"/>
                </a:solidFill>
                <a:latin typeface="Arial" panose="020B0604020202020204" pitchFamily="34" charset="0"/>
                <a:cs typeface="Arial" panose="020B0604020202020204" pitchFamily="34" charset="0"/>
              </a:rPr>
              <a:t>Dos opciones de tratamiento de diálisis:</a:t>
            </a:r>
          </a:p>
          <a:p>
            <a:pPr lvl="1" defTabSz="685800"/>
            <a:r>
              <a:rPr lang="es-US" sz="2400" dirty="0">
                <a:solidFill>
                  <a:srgbClr val="00529B"/>
                </a:solidFill>
                <a:latin typeface="Arial" panose="020B0604020202020204" pitchFamily="34" charset="0"/>
                <a:cs typeface="Arial" panose="020B0604020202020204" pitchFamily="34" charset="0"/>
              </a:rPr>
              <a:t>                          Hemodiálisis                    Diálisis peritoneal</a:t>
            </a:r>
          </a:p>
          <a:p>
            <a:r>
              <a:rPr lang="es-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3ABE5C99-AF2B-4A30-A3EC-838B9730065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0182" y="1986720"/>
            <a:ext cx="1660359" cy="2103120"/>
          </a:xfrm>
          <a:prstGeom prst="rect">
            <a:avLst/>
          </a:prstGeom>
          <a:ln w="19050">
            <a:solidFill>
              <a:srgbClr val="00529B"/>
            </a:solidFill>
          </a:ln>
        </p:spPr>
      </p:pic>
      <p:pic>
        <p:nvPicPr>
          <p:cNvPr id="8" name="Picture 7">
            <a:extLst>
              <a:ext uri="{FF2B5EF4-FFF2-40B4-BE49-F238E27FC236}">
                <a16:creationId xmlns:a16="http://schemas.microsoft.com/office/drawing/2014/main" id="{7396ACBE-D04A-4527-9FA0-87FCB2DD406C}"/>
              </a:ext>
              <a:ext uri="{C183D7F6-B498-43B3-948B-1728B52AA6E4}">
                <adec:decorative xmlns:adec="http://schemas.microsoft.com/office/drawing/2017/decorative" val="1"/>
              </a:ext>
            </a:extLst>
          </p:cNvPr>
          <p:cNvPicPr>
            <a:picLocks noChangeAspect="1"/>
          </p:cNvPicPr>
          <p:nvPr/>
        </p:nvPicPr>
        <p:blipFill rotWithShape="1">
          <a:blip r:embed="rId5"/>
          <a:srcRect l="5689" r="7969"/>
          <a:stretch/>
        </p:blipFill>
        <p:spPr>
          <a:xfrm>
            <a:off x="6688529" y="1986720"/>
            <a:ext cx="2015290" cy="1775294"/>
          </a:xfrm>
          <a:prstGeom prst="rect">
            <a:avLst/>
          </a:prstGeom>
          <a:ln w="19050">
            <a:solidFill>
              <a:srgbClr val="00529B"/>
            </a:solidFill>
          </a:ln>
        </p:spPr>
      </p:pic>
      <p:sp>
        <p:nvSpPr>
          <p:cNvPr id="5" name="Content Placeholder 4"/>
          <p:cNvSpPr>
            <a:spLocks noGrp="1"/>
          </p:cNvSpPr>
          <p:nvPr>
            <p:ph type="body" sz="quarter" idx="4294967295"/>
          </p:nvPr>
        </p:nvSpPr>
        <p:spPr>
          <a:xfrm>
            <a:off x="603787" y="4204404"/>
            <a:ext cx="11206162" cy="650918"/>
          </a:xfrm>
        </p:spPr>
        <p:txBody>
          <a:bodyPr numCol="1">
            <a:normAutofit fontScale="92500"/>
          </a:bodyPr>
          <a:lstStyle/>
          <a:p>
            <a:pPr marL="274320" lvl="0" indent="-274320" defTabSz="685800">
              <a:lnSpc>
                <a:spcPct val="100000"/>
              </a:lnSpc>
              <a:spcBef>
                <a:spcPts val="0"/>
              </a:spcBef>
              <a:spcAft>
                <a:spcPts val="1200"/>
              </a:spcAft>
            </a:pPr>
            <a:r>
              <a:rPr lang="es-US" sz="2400" b="1" dirty="0">
                <a:solidFill>
                  <a:srgbClr val="00529B"/>
                </a:solidFill>
              </a:rPr>
              <a:t>Los medicamentos para diálisis más comunes cubiertos por Medicare incluyen</a:t>
            </a:r>
          </a:p>
        </p:txBody>
      </p:sp>
      <p:sp>
        <p:nvSpPr>
          <p:cNvPr id="12" name="Content Placeholder 4">
            <a:extLst>
              <a:ext uri="{FF2B5EF4-FFF2-40B4-BE49-F238E27FC236}">
                <a16:creationId xmlns:a16="http://schemas.microsoft.com/office/drawing/2014/main" id="{18E4EF42-FBF2-4D9F-9FA9-F0C95E2E5932}"/>
              </a:ext>
            </a:extLst>
          </p:cNvPr>
          <p:cNvSpPr txBox="1">
            <a:spLocks/>
          </p:cNvSpPr>
          <p:nvPr/>
        </p:nvSpPr>
        <p:spPr>
          <a:xfrm>
            <a:off x="603787" y="4771098"/>
            <a:ext cx="11206162" cy="1152691"/>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8640" lvl="1" indent="-274320" defTabSz="685800">
              <a:lnSpc>
                <a:spcPct val="100000"/>
              </a:lnSpc>
              <a:spcBef>
                <a:spcPts val="0"/>
              </a:spcBef>
              <a:spcAft>
                <a:spcPts val="1200"/>
              </a:spcAft>
            </a:pPr>
            <a:r>
              <a:rPr lang="es-US" sz="1900" dirty="0">
                <a:solidFill>
                  <a:srgbClr val="00529B"/>
                </a:solidFill>
              </a:rPr>
              <a:t>Heparina</a:t>
            </a:r>
          </a:p>
          <a:p>
            <a:pPr marL="548640" lvl="1" indent="-274320" defTabSz="685800">
              <a:lnSpc>
                <a:spcPct val="100000"/>
              </a:lnSpc>
              <a:spcBef>
                <a:spcPts val="0"/>
              </a:spcBef>
              <a:spcAft>
                <a:spcPts val="1200"/>
              </a:spcAft>
            </a:pPr>
            <a:r>
              <a:rPr lang="es-US" sz="1900" dirty="0">
                <a:solidFill>
                  <a:srgbClr val="00529B"/>
                </a:solidFill>
              </a:rPr>
              <a:t>Protamina</a:t>
            </a:r>
          </a:p>
          <a:p>
            <a:pPr marL="548640" lvl="1" indent="-274320" defTabSz="685800">
              <a:lnSpc>
                <a:spcPct val="100000"/>
              </a:lnSpc>
              <a:spcBef>
                <a:spcPts val="0"/>
              </a:spcBef>
              <a:spcAft>
                <a:spcPts val="1200"/>
              </a:spcAft>
            </a:pPr>
            <a:endParaRPr lang="es-US" sz="1900" dirty="0">
              <a:solidFill>
                <a:srgbClr val="00529B"/>
              </a:solidFill>
            </a:endParaRPr>
          </a:p>
          <a:p>
            <a:pPr marL="548640" lvl="1" indent="-274320" defTabSz="685800">
              <a:lnSpc>
                <a:spcPct val="100000"/>
              </a:lnSpc>
              <a:spcBef>
                <a:spcPts val="0"/>
              </a:spcBef>
              <a:spcAft>
                <a:spcPts val="1200"/>
              </a:spcAft>
            </a:pPr>
            <a:r>
              <a:rPr lang="es-US" sz="1900" dirty="0">
                <a:solidFill>
                  <a:srgbClr val="00529B"/>
                </a:solidFill>
              </a:rPr>
              <a:t>Anestésicos tópicos</a:t>
            </a:r>
          </a:p>
          <a:p>
            <a:pPr marL="548640" lvl="1" indent="-274320" defTabSz="685800">
              <a:lnSpc>
                <a:spcPct val="100000"/>
              </a:lnSpc>
              <a:spcBef>
                <a:spcPts val="0"/>
              </a:spcBef>
              <a:spcAft>
                <a:spcPts val="1200"/>
              </a:spcAft>
            </a:pPr>
            <a:r>
              <a:rPr lang="es-US" sz="1900" dirty="0">
                <a:solidFill>
                  <a:srgbClr val="00529B"/>
                </a:solidFill>
              </a:rPr>
              <a:t>Agentes estimulantes de la eritropoyetina (ESA)</a:t>
            </a:r>
          </a:p>
        </p:txBody>
      </p:sp>
      <p:sp>
        <p:nvSpPr>
          <p:cNvPr id="9" name="Slide Number Placeholder 6">
            <a:extLst>
              <a:ext uri="{FF2B5EF4-FFF2-40B4-BE49-F238E27FC236}">
                <a16:creationId xmlns:a16="http://schemas.microsoft.com/office/drawing/2014/main" id="{CDC1DF4B-8162-4412-A357-C0A7EF3574B0}"/>
              </a:ext>
            </a:extLst>
          </p:cNvPr>
          <p:cNvSpPr>
            <a:spLocks noGrp="1"/>
          </p:cNvSpPr>
          <p:nvPr>
            <p:ph type="sldNum" sz="quarter" idx="12"/>
          </p:nvPr>
        </p:nvSpPr>
        <p:spPr/>
        <p:txBody>
          <a:bodyPr/>
          <a:lstStyle/>
          <a:p>
            <a:fld id="{0B2D781D-8844-5940-92D1-06EF0A7F581E}" type="slidenum">
              <a:rPr lang="en-US" smtClean="0"/>
              <a:t>28</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5" name="14 CuadroTexto"/>
          <p:cNvSpPr txBox="1"/>
          <p:nvPr/>
        </p:nvSpPr>
        <p:spPr>
          <a:xfrm>
            <a:off x="6746724" y="3165641"/>
            <a:ext cx="382738" cy="184666"/>
          </a:xfrm>
          <a:prstGeom prst="rect">
            <a:avLst/>
          </a:prstGeom>
          <a:solidFill>
            <a:schemeClr val="bg1"/>
          </a:solidFill>
        </p:spPr>
        <p:txBody>
          <a:bodyPr wrap="square" lIns="0" tIns="0" rIns="0" bIns="0" rtlCol="0">
            <a:spAutoFit/>
          </a:bodyPr>
          <a:lstStyle/>
          <a:p>
            <a:pPr algn="ctr"/>
            <a:r>
              <a:rPr lang="es-MX" sz="600" b="1" dirty="0"/>
              <a:t>Cavidad Abdominal</a:t>
            </a:r>
            <a:endParaRPr lang="es-US" sz="600" b="1" dirty="0"/>
          </a:p>
        </p:txBody>
      </p:sp>
      <p:sp>
        <p:nvSpPr>
          <p:cNvPr id="16" name="15 CuadroTexto"/>
          <p:cNvSpPr txBox="1"/>
          <p:nvPr/>
        </p:nvSpPr>
        <p:spPr>
          <a:xfrm>
            <a:off x="8191147" y="3164434"/>
            <a:ext cx="257930" cy="92333"/>
          </a:xfrm>
          <a:prstGeom prst="rect">
            <a:avLst/>
          </a:prstGeom>
          <a:solidFill>
            <a:schemeClr val="bg1"/>
          </a:solidFill>
        </p:spPr>
        <p:txBody>
          <a:bodyPr wrap="square" lIns="0" tIns="0" rIns="0" bIns="0" rtlCol="0">
            <a:spAutoFit/>
          </a:bodyPr>
          <a:lstStyle/>
          <a:p>
            <a:pPr algn="ctr"/>
            <a:r>
              <a:rPr lang="es-US" sz="600" b="1" dirty="0" err="1"/>
              <a:t>Cateter</a:t>
            </a:r>
            <a:endParaRPr lang="es-US" sz="600" b="1" dirty="0"/>
          </a:p>
        </p:txBody>
      </p:sp>
      <p:sp>
        <p:nvSpPr>
          <p:cNvPr id="17" name="16 CuadroTexto"/>
          <p:cNvSpPr txBox="1"/>
          <p:nvPr/>
        </p:nvSpPr>
        <p:spPr>
          <a:xfrm>
            <a:off x="8056808" y="3425528"/>
            <a:ext cx="354221" cy="92333"/>
          </a:xfrm>
          <a:prstGeom prst="rect">
            <a:avLst/>
          </a:prstGeom>
          <a:solidFill>
            <a:schemeClr val="bg1"/>
          </a:solidFill>
        </p:spPr>
        <p:txBody>
          <a:bodyPr wrap="square" lIns="0" tIns="0" rIns="0" bIns="0" rtlCol="0">
            <a:spAutoFit/>
          </a:bodyPr>
          <a:lstStyle/>
          <a:p>
            <a:pPr algn="ctr"/>
            <a:r>
              <a:rPr lang="es-MX" sz="600" b="1" dirty="0"/>
              <a:t>Peritoneo</a:t>
            </a:r>
            <a:endParaRPr lang="es-US" sz="600" b="1" dirty="0"/>
          </a:p>
        </p:txBody>
      </p:sp>
      <p:sp>
        <p:nvSpPr>
          <p:cNvPr id="18" name="17 CuadroTexto"/>
          <p:cNvSpPr txBox="1"/>
          <p:nvPr/>
        </p:nvSpPr>
        <p:spPr>
          <a:xfrm>
            <a:off x="8345909" y="2148570"/>
            <a:ext cx="336053" cy="184666"/>
          </a:xfrm>
          <a:prstGeom prst="rect">
            <a:avLst/>
          </a:prstGeom>
          <a:solidFill>
            <a:schemeClr val="bg1"/>
          </a:solidFill>
        </p:spPr>
        <p:txBody>
          <a:bodyPr wrap="square" lIns="0" tIns="0" rIns="0" bIns="0" rtlCol="0">
            <a:spAutoFit/>
          </a:bodyPr>
          <a:lstStyle/>
          <a:p>
            <a:pPr algn="ctr"/>
            <a:r>
              <a:rPr lang="es-MX" sz="600" b="1" dirty="0"/>
              <a:t>Solución de diálisis</a:t>
            </a:r>
            <a:endParaRPr lang="es-US" sz="600" b="1" dirty="0"/>
          </a:p>
        </p:txBody>
      </p:sp>
      <p:sp>
        <p:nvSpPr>
          <p:cNvPr id="19" name="Footer Placeholder 2">
            <a:extLst>
              <a:ext uri="{FF2B5EF4-FFF2-40B4-BE49-F238E27FC236}">
                <a16:creationId xmlns:a16="http://schemas.microsoft.com/office/drawing/2014/main" id="{422C5AFB-3904-4706-A68C-9701ECA16DCB}"/>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
        <p:nvSpPr>
          <p:cNvPr id="20" name="14 CuadroTexto">
            <a:extLst>
              <a:ext uri="{FF2B5EF4-FFF2-40B4-BE49-F238E27FC236}">
                <a16:creationId xmlns:a16="http://schemas.microsoft.com/office/drawing/2014/main" id="{8838C164-0BFF-474D-8A85-71333285EB1E}"/>
              </a:ext>
            </a:extLst>
          </p:cNvPr>
          <p:cNvSpPr txBox="1"/>
          <p:nvPr/>
        </p:nvSpPr>
        <p:spPr>
          <a:xfrm>
            <a:off x="4648712" y="2606988"/>
            <a:ext cx="230507" cy="92333"/>
          </a:xfrm>
          <a:prstGeom prst="rect">
            <a:avLst/>
          </a:prstGeom>
          <a:solidFill>
            <a:schemeClr val="bg1"/>
          </a:solidFill>
        </p:spPr>
        <p:txBody>
          <a:bodyPr wrap="square" lIns="0" tIns="0" rIns="0" bIns="0" rtlCol="0">
            <a:spAutoFit/>
          </a:bodyPr>
          <a:lstStyle/>
          <a:p>
            <a:pPr algn="ctr"/>
            <a:r>
              <a:rPr lang="es-MX" sz="600" b="1" dirty="0"/>
              <a:t>Vena</a:t>
            </a:r>
          </a:p>
        </p:txBody>
      </p:sp>
      <p:sp>
        <p:nvSpPr>
          <p:cNvPr id="21" name="14 CuadroTexto">
            <a:extLst>
              <a:ext uri="{FF2B5EF4-FFF2-40B4-BE49-F238E27FC236}">
                <a16:creationId xmlns:a16="http://schemas.microsoft.com/office/drawing/2014/main" id="{6D17B40D-1D2B-4E4D-B92C-DEB45624F2BA}"/>
              </a:ext>
            </a:extLst>
          </p:cNvPr>
          <p:cNvSpPr txBox="1"/>
          <p:nvPr/>
        </p:nvSpPr>
        <p:spPr>
          <a:xfrm>
            <a:off x="3309258" y="2746202"/>
            <a:ext cx="506122" cy="276999"/>
          </a:xfrm>
          <a:prstGeom prst="rect">
            <a:avLst/>
          </a:prstGeom>
          <a:solidFill>
            <a:schemeClr val="bg1"/>
          </a:solidFill>
        </p:spPr>
        <p:txBody>
          <a:bodyPr wrap="square" lIns="0" tIns="0" rIns="0" bIns="0" rtlCol="0">
            <a:spAutoFit/>
          </a:bodyPr>
          <a:lstStyle/>
          <a:p>
            <a:pPr algn="r"/>
            <a:r>
              <a:rPr lang="es-MX" sz="600" b="1" dirty="0"/>
              <a:t>Fístula Arteriovenosa</a:t>
            </a:r>
          </a:p>
          <a:p>
            <a:pPr algn="ctr"/>
            <a:endParaRPr lang="es-MX" sz="600" b="1" dirty="0"/>
          </a:p>
        </p:txBody>
      </p:sp>
      <p:sp>
        <p:nvSpPr>
          <p:cNvPr id="22" name="14 CuadroTexto">
            <a:extLst>
              <a:ext uri="{FF2B5EF4-FFF2-40B4-BE49-F238E27FC236}">
                <a16:creationId xmlns:a16="http://schemas.microsoft.com/office/drawing/2014/main" id="{7DD1BCB0-6DA1-4615-BE13-C56A71BD5BF4}"/>
              </a:ext>
            </a:extLst>
          </p:cNvPr>
          <p:cNvSpPr txBox="1"/>
          <p:nvPr/>
        </p:nvSpPr>
        <p:spPr>
          <a:xfrm>
            <a:off x="3435047" y="2386368"/>
            <a:ext cx="373075" cy="184666"/>
          </a:xfrm>
          <a:prstGeom prst="rect">
            <a:avLst/>
          </a:prstGeom>
          <a:solidFill>
            <a:schemeClr val="bg1"/>
          </a:solidFill>
        </p:spPr>
        <p:txBody>
          <a:bodyPr wrap="square" lIns="0" tIns="0" rIns="0" bIns="0" rtlCol="0">
            <a:spAutoFit/>
          </a:bodyPr>
          <a:lstStyle/>
          <a:p>
            <a:pPr algn="r"/>
            <a:r>
              <a:rPr lang="es-MX" sz="600" b="1" dirty="0"/>
              <a:t>Arteria</a:t>
            </a:r>
          </a:p>
          <a:p>
            <a:pPr algn="ctr"/>
            <a:endParaRPr lang="es-MX" sz="600" b="1" dirty="0"/>
          </a:p>
        </p:txBody>
      </p:sp>
    </p:spTree>
    <p:custDataLst>
      <p:tags r:id="rId1"/>
    </p:custDataLst>
    <p:extLst>
      <p:ext uri="{BB962C8B-B14F-4D97-AF65-F5344CB8AC3E}">
        <p14:creationId xmlns:p14="http://schemas.microsoft.com/office/powerpoint/2010/main" val="361457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9"/>
            <a:ext cx="12192000" cy="949489"/>
          </a:xfrm>
        </p:spPr>
        <p:txBody>
          <a:bodyPr anchor="ctr">
            <a:normAutofit/>
          </a:bodyPr>
          <a:lstStyle/>
          <a:p>
            <a:r>
              <a:rPr lang="es-US" sz="3000" dirty="0"/>
              <a:t>Servicios de diálisis cubiertos</a:t>
            </a:r>
          </a:p>
        </p:txBody>
      </p:sp>
      <p:sp>
        <p:nvSpPr>
          <p:cNvPr id="9" name="Text Placeholder 8">
            <a:extLst>
              <a:ext uri="{FF2B5EF4-FFF2-40B4-BE49-F238E27FC236}">
                <a16:creationId xmlns:a16="http://schemas.microsoft.com/office/drawing/2014/main" id="{C89EAAFD-D316-498F-A0DA-F27DBA85D361}"/>
              </a:ext>
            </a:extLst>
          </p:cNvPr>
          <p:cNvSpPr>
            <a:spLocks noGrp="1"/>
          </p:cNvSpPr>
          <p:nvPr>
            <p:ph type="body" sz="quarter" idx="13"/>
          </p:nvPr>
        </p:nvSpPr>
        <p:spPr>
          <a:xfrm>
            <a:off x="1384663" y="1143000"/>
            <a:ext cx="10295681" cy="4883944"/>
          </a:xfrm>
        </p:spPr>
        <p:txBody>
          <a:bodyPr>
            <a:normAutofit fontScale="77500" lnSpcReduction="20000"/>
          </a:bodyPr>
          <a:lstStyle/>
          <a:p>
            <a:pPr marL="274320" lvl="0" indent="-274320" defTabSz="685800">
              <a:lnSpc>
                <a:spcPct val="120000"/>
              </a:lnSpc>
              <a:spcBef>
                <a:spcPts val="0"/>
              </a:spcBef>
              <a:spcAft>
                <a:spcPts val="1200"/>
              </a:spcAft>
            </a:pPr>
            <a:r>
              <a:rPr lang="es-US" sz="2800" dirty="0">
                <a:solidFill>
                  <a:srgbClr val="00529B"/>
                </a:solidFill>
              </a:rPr>
              <a:t>Medicare Parte A (Seguro de Hospital) cubre tratamientos de </a:t>
            </a:r>
            <a:br>
              <a:rPr lang="es-US" sz="2800" dirty="0">
                <a:solidFill>
                  <a:srgbClr val="00529B"/>
                </a:solidFill>
              </a:rPr>
            </a:br>
            <a:r>
              <a:rPr lang="es-US" sz="2800" dirty="0">
                <a:solidFill>
                  <a:srgbClr val="00529B"/>
                </a:solidFill>
              </a:rPr>
              <a:t>diálisis cunado esta ingresado en el hospital</a:t>
            </a:r>
          </a:p>
          <a:p>
            <a:pPr marL="274320" lvl="0" indent="-274320" defTabSz="685800">
              <a:lnSpc>
                <a:spcPct val="120000"/>
              </a:lnSpc>
              <a:spcBef>
                <a:spcPts val="0"/>
              </a:spcBef>
              <a:spcAft>
                <a:spcPts val="1200"/>
              </a:spcAft>
            </a:pPr>
            <a:r>
              <a:rPr lang="es-US" sz="2800" dirty="0">
                <a:solidFill>
                  <a:srgbClr val="00529B"/>
                </a:solidFill>
              </a:rPr>
              <a:t>Cobertura de la Parte B de Medicare (Seguro Médico)</a:t>
            </a:r>
          </a:p>
          <a:p>
            <a:pPr marL="548640" lvl="1" indent="-274320" defTabSz="685800">
              <a:lnSpc>
                <a:spcPct val="120000"/>
              </a:lnSpc>
              <a:spcBef>
                <a:spcPts val="0"/>
              </a:spcBef>
              <a:spcAft>
                <a:spcPts val="1200"/>
              </a:spcAft>
            </a:pPr>
            <a:r>
              <a:rPr lang="es-US" sz="2400" dirty="0">
                <a:solidFill>
                  <a:srgbClr val="00529B"/>
                </a:solidFill>
              </a:rPr>
              <a:t>Tratamientos ambulatorios de diálisis y servicios médicos</a:t>
            </a:r>
          </a:p>
          <a:p>
            <a:pPr marL="548640" lvl="1" indent="-274320" defTabSz="685800">
              <a:lnSpc>
                <a:spcPct val="120000"/>
              </a:lnSpc>
              <a:spcBef>
                <a:spcPts val="0"/>
              </a:spcBef>
              <a:spcAft>
                <a:spcPts val="1200"/>
              </a:spcAft>
            </a:pPr>
            <a:r>
              <a:rPr lang="es-US" sz="2400" dirty="0">
                <a:solidFill>
                  <a:srgbClr val="00529B"/>
                </a:solidFill>
              </a:rPr>
              <a:t>Preparación para diálisis en el domicilio</a:t>
            </a:r>
          </a:p>
          <a:p>
            <a:pPr marL="548640" lvl="1" indent="-274320" defTabSz="685800">
              <a:lnSpc>
                <a:spcPct val="120000"/>
              </a:lnSpc>
              <a:spcBef>
                <a:spcPts val="0"/>
              </a:spcBef>
              <a:spcAft>
                <a:spcPts val="1200"/>
              </a:spcAft>
            </a:pPr>
            <a:r>
              <a:rPr lang="es-US" sz="2400" dirty="0">
                <a:solidFill>
                  <a:srgbClr val="00529B"/>
                </a:solidFill>
              </a:rPr>
              <a:t>Equipos y material para diálisis domiciliaria </a:t>
            </a:r>
          </a:p>
          <a:p>
            <a:pPr marL="548640" lvl="1" indent="-274320" defTabSz="685800">
              <a:lnSpc>
                <a:spcPct val="120000"/>
              </a:lnSpc>
              <a:spcBef>
                <a:spcPts val="0"/>
              </a:spcBef>
              <a:spcAft>
                <a:spcPts val="1200"/>
              </a:spcAft>
            </a:pPr>
            <a:r>
              <a:rPr lang="es-US" sz="2400" dirty="0">
                <a:solidFill>
                  <a:srgbClr val="00529B"/>
                </a:solidFill>
              </a:rPr>
              <a:t>Algunos servicios de apoyo domiciliario </a:t>
            </a:r>
          </a:p>
          <a:p>
            <a:pPr marL="548640" lvl="1" indent="-274320" defTabSz="685800">
              <a:lnSpc>
                <a:spcPct val="120000"/>
              </a:lnSpc>
              <a:spcBef>
                <a:spcPts val="0"/>
              </a:spcBef>
              <a:spcAft>
                <a:spcPts val="1200"/>
              </a:spcAft>
            </a:pPr>
            <a:r>
              <a:rPr lang="es-US" sz="2400" dirty="0">
                <a:solidFill>
                  <a:srgbClr val="00529B"/>
                </a:solidFill>
              </a:rPr>
              <a:t>Visitas mensuales para diálisis domiciliaria </a:t>
            </a:r>
          </a:p>
          <a:p>
            <a:pPr marL="548640" lvl="1" indent="-274320" defTabSz="685800">
              <a:lnSpc>
                <a:spcPct val="120000"/>
              </a:lnSpc>
              <a:spcBef>
                <a:spcPts val="0"/>
              </a:spcBef>
              <a:spcAft>
                <a:spcPts val="1200"/>
              </a:spcAft>
            </a:pPr>
            <a:r>
              <a:rPr lang="es-US" sz="2400" dirty="0">
                <a:solidFill>
                  <a:srgbClr val="00529B"/>
                </a:solidFill>
              </a:rPr>
              <a:t>La mayoría de los medicamentos para diálisis ambulatoria o domiciliaria</a:t>
            </a:r>
          </a:p>
          <a:p>
            <a:pPr marL="548640" lvl="1" indent="-274320" defTabSz="685800">
              <a:lnSpc>
                <a:spcPct val="120000"/>
              </a:lnSpc>
              <a:spcBef>
                <a:spcPts val="0"/>
              </a:spcBef>
              <a:spcAft>
                <a:spcPts val="1200"/>
              </a:spcAft>
            </a:pPr>
            <a:r>
              <a:rPr lang="es-US" sz="2400" dirty="0">
                <a:solidFill>
                  <a:srgbClr val="00529B"/>
                </a:solidFill>
              </a:rPr>
              <a:t>Otros servicios y suministros que forman parte de la diálisis</a:t>
            </a:r>
          </a:p>
          <a:p>
            <a:pPr marL="548640" lvl="1" indent="-274320" defTabSz="685800">
              <a:lnSpc>
                <a:spcPct val="120000"/>
              </a:lnSpc>
              <a:spcBef>
                <a:spcPts val="0"/>
              </a:spcBef>
              <a:spcAft>
                <a:spcPts val="1200"/>
              </a:spcAft>
            </a:pPr>
            <a:r>
              <a:rPr lang="es-US" sz="2400" dirty="0">
                <a:solidFill>
                  <a:srgbClr val="00529B"/>
                </a:solidFill>
              </a:rPr>
              <a:t>Diálisis cuando viaje en los Estados Unidos</a:t>
            </a:r>
          </a:p>
        </p:txBody>
      </p:sp>
      <p:sp>
        <p:nvSpPr>
          <p:cNvPr id="10" name="Slide Number Placeholder 6">
            <a:extLst>
              <a:ext uri="{FF2B5EF4-FFF2-40B4-BE49-F238E27FC236}">
                <a16:creationId xmlns:a16="http://schemas.microsoft.com/office/drawing/2014/main" id="{BE91E809-7196-457D-A61E-865BA670FD19}"/>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29</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82FC9627-8F49-49AA-8314-913849ADC22A}"/>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54776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92823"/>
          </a:xfrm>
        </p:spPr>
        <p:txBody>
          <a:bodyPr anchor="ctr">
            <a:normAutofit/>
          </a:bodyPr>
          <a:lstStyle/>
          <a:p>
            <a:r>
              <a:rPr lang="es-US" sz="3000" dirty="0"/>
              <a:t>Objetivos de la Sesión</a:t>
            </a:r>
          </a:p>
        </p:txBody>
      </p:sp>
      <p:sp>
        <p:nvSpPr>
          <p:cNvPr id="13" name="Content Placeholder 12"/>
          <p:cNvSpPr>
            <a:spLocks noGrp="1"/>
          </p:cNvSpPr>
          <p:nvPr>
            <p:ph type="body" sz="quarter" idx="13"/>
          </p:nvPr>
        </p:nvSpPr>
        <p:spPr/>
        <p:txBody>
          <a:bodyPr vert="horz" lIns="91440" tIns="45720" rIns="91440" bIns="45720" rtlCol="0" anchor="t">
            <a:normAutofit fontScale="92500"/>
          </a:bodyPr>
          <a:lstStyle/>
          <a:p>
            <a:pPr marL="0" lvl="0" indent="0" defTabSz="685800">
              <a:lnSpc>
                <a:spcPct val="100000"/>
              </a:lnSpc>
              <a:spcBef>
                <a:spcPts val="0"/>
              </a:spcBef>
              <a:spcAft>
                <a:spcPts val="1200"/>
              </a:spcAft>
              <a:buFont typeface="Wingdings" pitchFamily="2" charset="2"/>
              <a:buNone/>
              <a:defRPr/>
            </a:pPr>
            <a:r>
              <a:rPr lang="es-US" sz="2800" b="1" dirty="0">
                <a:solidFill>
                  <a:srgbClr val="00529B"/>
                </a:solidFill>
                <a:latin typeface="Arial"/>
                <a:cs typeface="Arial"/>
              </a:rPr>
              <a:t>Al finalizar esta sesión, usted podrá:</a:t>
            </a:r>
          </a:p>
          <a:p>
            <a:pPr marL="548640" lvl="0" indent="-274320" defTabSz="685800">
              <a:lnSpc>
                <a:spcPct val="100000"/>
              </a:lnSpc>
              <a:spcBef>
                <a:spcPts val="0"/>
              </a:spcBef>
              <a:spcAft>
                <a:spcPts val="1200"/>
              </a:spcAft>
              <a:defRPr/>
            </a:pPr>
            <a:r>
              <a:rPr lang="es-US" sz="2400" dirty="0">
                <a:solidFill>
                  <a:srgbClr val="00529B"/>
                </a:solidFill>
                <a:latin typeface="Arial"/>
                <a:cs typeface="Arial"/>
              </a:rPr>
              <a:t>Describir la Enfermedad Renal en Etapa Terminal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Explicar las normas de elegibilidad e inscripción de Medicare para las personas </a:t>
            </a:r>
            <a:br>
              <a:rPr lang="es-US" sz="2400" dirty="0">
                <a:solidFill>
                  <a:srgbClr val="00529B"/>
                </a:solidFill>
                <a:latin typeface="Arial"/>
                <a:cs typeface="Arial"/>
              </a:rPr>
            </a:br>
            <a:r>
              <a:rPr lang="es-US" sz="2400" dirty="0">
                <a:solidFill>
                  <a:srgbClr val="00529B"/>
                </a:solidFill>
                <a:latin typeface="Arial"/>
                <a:cs typeface="Arial"/>
              </a:rPr>
              <a:t>con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Identificar los servicios cubiertos por Medicare para las personas con ESRD</a:t>
            </a:r>
          </a:p>
          <a:p>
            <a:pPr marL="548640" indent="-274320" defTabSz="685800">
              <a:lnSpc>
                <a:spcPct val="100000"/>
              </a:lnSpc>
              <a:spcBef>
                <a:spcPts val="0"/>
              </a:spcBef>
              <a:spcAft>
                <a:spcPts val="1200"/>
              </a:spcAft>
              <a:defRPr/>
            </a:pPr>
            <a:r>
              <a:rPr lang="es-US" sz="2400" dirty="0">
                <a:solidFill>
                  <a:srgbClr val="00529B"/>
                </a:solidFill>
                <a:latin typeface="Arial"/>
                <a:cs typeface="Arial"/>
              </a:rPr>
              <a:t>Explicar las opciones de cobertura de Medicare para las personas con ESRD</a:t>
            </a:r>
          </a:p>
          <a:p>
            <a:pPr marL="548640" indent="-274320">
              <a:lnSpc>
                <a:spcPct val="100000"/>
              </a:lnSpc>
              <a:spcBef>
                <a:spcPts val="0"/>
              </a:spcBef>
              <a:spcAft>
                <a:spcPts val="1200"/>
              </a:spcAft>
            </a:pPr>
            <a:r>
              <a:rPr lang="es-US" sz="2400" dirty="0">
                <a:solidFill>
                  <a:srgbClr val="00529B"/>
                </a:solidFill>
                <a:latin typeface="Arial"/>
                <a:cs typeface="Arial"/>
              </a:rPr>
              <a:t>Encontrar información adicional de Medicare y recursos para la para personas con enfermedad renal y con ESRD</a:t>
            </a:r>
          </a:p>
        </p:txBody>
      </p:sp>
      <p:sp>
        <p:nvSpPr>
          <p:cNvPr id="6" name="Slide Number Placeholder 6">
            <a:extLst>
              <a:ext uri="{FF2B5EF4-FFF2-40B4-BE49-F238E27FC236}">
                <a16:creationId xmlns:a16="http://schemas.microsoft.com/office/drawing/2014/main" id="{0B50D9C2-CF03-4B02-BDEB-49C499412C26}"/>
              </a:ext>
            </a:extLst>
          </p:cNvPr>
          <p:cNvSpPr>
            <a:spLocks noGrp="1"/>
          </p:cNvSpPr>
          <p:nvPr>
            <p:ph type="sldNum" sz="quarter" idx="12"/>
          </p:nvPr>
        </p:nvSpPr>
        <p:spPr/>
        <p:txBody>
          <a:bodyPr/>
          <a:lstStyle/>
          <a:p>
            <a:fld id="{0B2D781D-8844-5940-92D1-06EF0A7F581E}" type="slidenum">
              <a:rPr lang="en-US" smtClean="0"/>
              <a:t>3</a:t>
            </a:fld>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8E651E40-69B6-4BE6-9683-2E98DFE0A319}"/>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7"/>
            <a:ext cx="12192000" cy="973645"/>
          </a:xfrm>
        </p:spPr>
        <p:txBody>
          <a:bodyPr anchor="ctr">
            <a:normAutofit/>
          </a:bodyPr>
          <a:lstStyle/>
          <a:p>
            <a:r>
              <a:rPr lang="es-US" sz="3000" dirty="0"/>
              <a:t>Capacitación y equipo para diálisis domiciliaria</a:t>
            </a:r>
          </a:p>
        </p:txBody>
      </p:sp>
      <p:sp>
        <p:nvSpPr>
          <p:cNvPr id="8" name="Rectangle: Rounded Corners 7">
            <a:extLst>
              <a:ext uri="{FF2B5EF4-FFF2-40B4-BE49-F238E27FC236}">
                <a16:creationId xmlns:a16="http://schemas.microsoft.com/office/drawing/2014/main" id="{09E5AE66-ECE3-44BA-81F2-680FB8008F82}"/>
              </a:ext>
              <a:ext uri="{C183D7F6-B498-43B3-948B-1728B52AA6E4}">
                <adec:decorative xmlns:adec="http://schemas.microsoft.com/office/drawing/2017/decorative" val="1"/>
              </a:ext>
            </a:extLst>
          </p:cNvPr>
          <p:cNvSpPr/>
          <p:nvPr/>
        </p:nvSpPr>
        <p:spPr>
          <a:xfrm>
            <a:off x="19920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34B2627-AA41-4520-8B97-068F810196AE}"/>
              </a:ext>
            </a:extLst>
          </p:cNvPr>
          <p:cNvSpPr txBox="1"/>
          <p:nvPr/>
        </p:nvSpPr>
        <p:spPr>
          <a:xfrm>
            <a:off x="275487" y="4041371"/>
            <a:ext cx="2722332" cy="1287532"/>
          </a:xfrm>
          <a:prstGeom prst="rect">
            <a:avLst/>
          </a:prstGeom>
          <a:noFill/>
        </p:spPr>
        <p:txBody>
          <a:bodyPr wrap="square">
            <a:spAutoFit/>
          </a:bodyPr>
          <a:lstStyle/>
          <a:p>
            <a:pPr algn="ctr" defTabSz="685800">
              <a:lnSpc>
                <a:spcPct val="110000"/>
              </a:lnSpc>
              <a:spcBef>
                <a:spcPts val="600"/>
              </a:spcBef>
            </a:pPr>
            <a:r>
              <a:rPr lang="es-US" dirty="0">
                <a:solidFill>
                  <a:srgbClr val="00529B"/>
                </a:solidFill>
                <a:latin typeface="Arial" panose="020B0604020202020204" pitchFamily="34" charset="0"/>
                <a:cs typeface="Arial" panose="020B0604020202020204" pitchFamily="34" charset="0"/>
              </a:rPr>
              <a:t>La Parte B cubre esta capacitación, pero sólo por un establecimiento certificado</a:t>
            </a:r>
          </a:p>
        </p:txBody>
      </p:sp>
      <p:pic>
        <p:nvPicPr>
          <p:cNvPr id="16" name="Picture 15">
            <a:extLst>
              <a:ext uri="{FF2B5EF4-FFF2-40B4-BE49-F238E27FC236}">
                <a16:creationId xmlns:a16="http://schemas.microsoft.com/office/drawing/2014/main" id="{CF993762-D2CE-4D84-AB7A-240B5B17551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9204" y="1989019"/>
            <a:ext cx="2876764" cy="1920240"/>
          </a:xfrm>
          <a:prstGeom prst="rect">
            <a:avLst/>
          </a:prstGeom>
          <a:ln>
            <a:noFill/>
          </a:ln>
          <a:effectLst>
            <a:softEdge rad="112500"/>
          </a:effectLst>
        </p:spPr>
      </p:pic>
      <p:sp>
        <p:nvSpPr>
          <p:cNvPr id="10" name="Rectangle: Rounded Corners 9">
            <a:extLst>
              <a:ext uri="{FF2B5EF4-FFF2-40B4-BE49-F238E27FC236}">
                <a16:creationId xmlns:a16="http://schemas.microsoft.com/office/drawing/2014/main" id="{2B791FCA-8C1C-47E4-8482-FAEF05B17450}"/>
              </a:ext>
              <a:ext uri="{C183D7F6-B498-43B3-948B-1728B52AA6E4}">
                <adec:decorative xmlns:adec="http://schemas.microsoft.com/office/drawing/2017/decorative" val="1"/>
              </a:ext>
            </a:extLst>
          </p:cNvPr>
          <p:cNvSpPr/>
          <p:nvPr/>
        </p:nvSpPr>
        <p:spPr>
          <a:xfrm>
            <a:off x="3192221"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73DA4D3-38BF-4FDE-B4DA-05C6E4DC4305}"/>
              </a:ext>
            </a:extLst>
          </p:cNvPr>
          <p:cNvSpPr txBox="1"/>
          <p:nvPr/>
        </p:nvSpPr>
        <p:spPr>
          <a:xfrm>
            <a:off x="3260587" y="4173661"/>
            <a:ext cx="2738166" cy="678134"/>
          </a:xfrm>
          <a:prstGeom prst="rect">
            <a:avLst/>
          </a:prstGeom>
          <a:noFill/>
        </p:spPr>
        <p:txBody>
          <a:bodyPr wrap="square">
            <a:spAutoFit/>
          </a:bodyPr>
          <a:lstStyle/>
          <a:p>
            <a:pPr algn="ctr" defTabSz="685800">
              <a:lnSpc>
                <a:spcPct val="110000"/>
              </a:lnSpc>
              <a:spcBef>
                <a:spcPts val="600"/>
              </a:spcBef>
            </a:pPr>
            <a:r>
              <a:rPr lang="es-US" dirty="0">
                <a:solidFill>
                  <a:srgbClr val="00529B"/>
                </a:solidFill>
                <a:latin typeface="Arial" panose="020B0604020202020204" pitchFamily="34" charset="0"/>
                <a:cs typeface="Arial" panose="020B0604020202020204" pitchFamily="34" charset="0"/>
              </a:rPr>
              <a:t>Se requiere </a:t>
            </a:r>
            <a:br>
              <a:rPr lang="es-US" dirty="0">
                <a:solidFill>
                  <a:srgbClr val="00529B"/>
                </a:solidFill>
                <a:latin typeface="Arial" panose="020B0604020202020204" pitchFamily="34" charset="0"/>
                <a:cs typeface="Arial" panose="020B0604020202020204" pitchFamily="34" charset="0"/>
              </a:rPr>
            </a:br>
            <a:r>
              <a:rPr lang="es-US" dirty="0">
                <a:solidFill>
                  <a:srgbClr val="00529B"/>
                </a:solidFill>
                <a:latin typeface="Arial" panose="020B0604020202020204" pitchFamily="34" charset="0"/>
                <a:cs typeface="Arial" panose="020B0604020202020204" pitchFamily="34" charset="0"/>
              </a:rPr>
              <a:t>que un doctor lo </a:t>
            </a:r>
            <a:r>
              <a:rPr lang="es-US" dirty="0" err="1">
                <a:solidFill>
                  <a:srgbClr val="00529B"/>
                </a:solidFill>
                <a:latin typeface="Arial" panose="020B0604020202020204" pitchFamily="34" charset="0"/>
                <a:cs typeface="Arial" panose="020B0604020202020204" pitchFamily="34" charset="0"/>
              </a:rPr>
              <a:t>aprueve</a:t>
            </a:r>
            <a:endParaRPr lang="es-US" dirty="0">
              <a:solidFill>
                <a:srgbClr val="00529B"/>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B06C21E6-130A-4235-AB55-54E5D95AB35F}"/>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81955" y="1989019"/>
            <a:ext cx="2880360" cy="1920240"/>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905A0AFF-ECB9-4962-A479-85F0B6E4F89D}"/>
              </a:ext>
              <a:ext uri="{C183D7F6-B498-43B3-948B-1728B52AA6E4}">
                <adec:decorative xmlns:adec="http://schemas.microsoft.com/office/drawing/2017/decorative" val="1"/>
              </a:ext>
            </a:extLst>
          </p:cNvPr>
          <p:cNvSpPr/>
          <p:nvPr/>
        </p:nvSpPr>
        <p:spPr>
          <a:xfrm>
            <a:off x="6185900"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8B1C6FA-0110-42F8-BDA5-53B64DE90432}"/>
              </a:ext>
            </a:extLst>
          </p:cNvPr>
          <p:cNvSpPr txBox="1"/>
          <p:nvPr/>
        </p:nvSpPr>
        <p:spPr>
          <a:xfrm>
            <a:off x="6276601" y="4059257"/>
            <a:ext cx="2693496" cy="1696362"/>
          </a:xfrm>
          <a:prstGeom prst="rect">
            <a:avLst/>
          </a:prstGeom>
          <a:noFill/>
        </p:spPr>
        <p:txBody>
          <a:bodyPr wrap="square">
            <a:spAutoFit/>
          </a:bodyPr>
          <a:lstStyle/>
          <a:p>
            <a:pPr algn="ctr" defTabSz="685800">
              <a:lnSpc>
                <a:spcPct val="110000"/>
              </a:lnSpc>
              <a:spcBef>
                <a:spcPts val="600"/>
              </a:spcBef>
            </a:pPr>
            <a:r>
              <a:rPr lang="es-US" sz="1600" dirty="0">
                <a:solidFill>
                  <a:srgbClr val="00529B"/>
                </a:solidFill>
                <a:latin typeface="Arial" panose="020B0604020202020204" pitchFamily="34" charset="0"/>
                <a:cs typeface="Arial" panose="020B0604020202020204" pitchFamily="34" charset="0"/>
              </a:rPr>
              <a:t>El establecimiento donde realicen diálisis proporciona los elementos y servicios relacionados con la diálisis domiciliaria, incluidos el equipo y los suministros.</a:t>
            </a:r>
          </a:p>
        </p:txBody>
      </p:sp>
      <p:pic>
        <p:nvPicPr>
          <p:cNvPr id="7" name="Picture 6">
            <a:extLst>
              <a:ext uri="{FF2B5EF4-FFF2-40B4-BE49-F238E27FC236}">
                <a16:creationId xmlns:a16="http://schemas.microsoft.com/office/drawing/2014/main" id="{4C5D792F-E9C7-49CA-A2A8-687233865DCD}"/>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3178" y="1987512"/>
            <a:ext cx="2880360" cy="1920240"/>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78851DDE-08F1-40E3-ABBF-F8D640637E2C}"/>
              </a:ext>
              <a:ext uri="{C183D7F6-B498-43B3-948B-1728B52AA6E4}">
                <adec:decorative xmlns:adec="http://schemas.microsoft.com/office/drawing/2017/decorative" val="1"/>
              </a:ext>
            </a:extLst>
          </p:cNvPr>
          <p:cNvSpPr/>
          <p:nvPr/>
        </p:nvSpPr>
        <p:spPr>
          <a:xfrm>
            <a:off x="9184384" y="1458496"/>
            <a:ext cx="2874899" cy="434449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AAE1A70-D590-4C87-BBCF-2B36CA8845BA}"/>
              </a:ext>
            </a:extLst>
          </p:cNvPr>
          <p:cNvSpPr txBox="1"/>
          <p:nvPr/>
        </p:nvSpPr>
        <p:spPr>
          <a:xfrm>
            <a:off x="9241167" y="4041371"/>
            <a:ext cx="2788836" cy="1796646"/>
          </a:xfrm>
          <a:prstGeom prst="rect">
            <a:avLst/>
          </a:prstGeom>
          <a:noFill/>
        </p:spPr>
        <p:txBody>
          <a:bodyPr wrap="square">
            <a:spAutoFit/>
          </a:bodyPr>
          <a:lstStyle/>
          <a:p>
            <a:pPr algn="ctr" defTabSz="685800">
              <a:lnSpc>
                <a:spcPct val="110000"/>
              </a:lnSpc>
              <a:spcBef>
                <a:spcPts val="600"/>
              </a:spcBef>
            </a:pPr>
            <a:r>
              <a:rPr lang="es-US" sz="1700" dirty="0">
                <a:solidFill>
                  <a:srgbClr val="00529B"/>
                </a:solidFill>
                <a:latin typeface="Arial" panose="020B0604020202020204" pitchFamily="34" charset="0"/>
                <a:cs typeface="Arial" panose="020B0604020202020204" pitchFamily="34" charset="0"/>
              </a:rPr>
              <a:t>Cuando complete la preparación para la diálisis domiciliaria, su cobertura de Medicare comenzará el mes en que comience la diálisis regular. </a:t>
            </a:r>
          </a:p>
        </p:txBody>
      </p:sp>
      <p:pic>
        <p:nvPicPr>
          <p:cNvPr id="25" name="Picture 24">
            <a:extLst>
              <a:ext uri="{FF2B5EF4-FFF2-40B4-BE49-F238E27FC236}">
                <a16:creationId xmlns:a16="http://schemas.microsoft.com/office/drawing/2014/main" id="{D44B36C4-583E-45C5-9DB3-E11BFED9ADCD}"/>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207123" y="1955381"/>
            <a:ext cx="2874899" cy="1916599"/>
          </a:xfrm>
          <a:prstGeom prst="rect">
            <a:avLst/>
          </a:prstGeom>
          <a:ln>
            <a:noFill/>
          </a:ln>
          <a:effectLst>
            <a:softEdge rad="112500"/>
          </a:effectLst>
        </p:spPr>
      </p:pic>
      <p:sp>
        <p:nvSpPr>
          <p:cNvPr id="24" name="Slide Number Placeholder 6">
            <a:extLst>
              <a:ext uri="{FF2B5EF4-FFF2-40B4-BE49-F238E27FC236}">
                <a16:creationId xmlns:a16="http://schemas.microsoft.com/office/drawing/2014/main" id="{E29F31DA-0334-46F1-A36B-49EE449CF16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30</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8" name="Footer Placeholder 2">
            <a:extLst>
              <a:ext uri="{FF2B5EF4-FFF2-40B4-BE49-F238E27FC236}">
                <a16:creationId xmlns:a16="http://schemas.microsoft.com/office/drawing/2014/main" id="{517D03C9-A2AA-47F0-BC14-E0BD2D6B02A0}"/>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91861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3"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73"/>
            <a:ext cx="12192000" cy="905942"/>
          </a:xfrm>
        </p:spPr>
        <p:txBody>
          <a:bodyPr anchor="ctr">
            <a:normAutofit/>
          </a:bodyPr>
          <a:lstStyle/>
          <a:p>
            <a:r>
              <a:rPr lang="es-US" sz="3000" dirty="0"/>
              <a:t>Transporte en ambulancia por diálisis</a:t>
            </a:r>
          </a:p>
        </p:txBody>
      </p:sp>
      <p:sp>
        <p:nvSpPr>
          <p:cNvPr id="5" name="Content Placeholder 4"/>
          <p:cNvSpPr>
            <a:spLocks noGrp="1"/>
          </p:cNvSpPr>
          <p:nvPr>
            <p:ph type="body" sz="quarter" idx="13"/>
          </p:nvPr>
        </p:nvSpPr>
        <p:spPr>
          <a:xfrm>
            <a:off x="838200" y="1138214"/>
            <a:ext cx="10644188" cy="2447961"/>
          </a:xfrm>
        </p:spPr>
        <p:txBody>
          <a:bodyPr>
            <a:normAutofit lnSpcReduction="10000"/>
          </a:bodyPr>
          <a:lstStyle/>
          <a:p>
            <a:pPr marL="274320" lvl="0" indent="-274320" defTabSz="685800">
              <a:lnSpc>
                <a:spcPct val="100000"/>
              </a:lnSpc>
              <a:spcBef>
                <a:spcPts val="0"/>
              </a:spcBef>
              <a:spcAft>
                <a:spcPts val="1200"/>
              </a:spcAft>
            </a:pPr>
            <a:r>
              <a:rPr lang="es-US" sz="2400" dirty="0">
                <a:solidFill>
                  <a:srgbClr val="00529B"/>
                </a:solidFill>
              </a:rPr>
              <a:t>Cubierto por Medicare Original en algunos casos</a:t>
            </a:r>
          </a:p>
          <a:p>
            <a:pPr marL="274320" indent="-274320" defTabSz="685800">
              <a:lnSpc>
                <a:spcPct val="100000"/>
              </a:lnSpc>
              <a:spcBef>
                <a:spcPts val="0"/>
              </a:spcBef>
              <a:spcAft>
                <a:spcPts val="1200"/>
              </a:spcAft>
            </a:pPr>
            <a:r>
              <a:rPr lang="es-US" sz="2400" dirty="0">
                <a:solidFill>
                  <a:srgbClr val="00529B"/>
                </a:solidFill>
              </a:rPr>
              <a:t>Los planes Medicare Advantage y Medicaid pueden cubrir otros tipos transportes que no sean ambulancia a clínicas de diálisis y a visitas a doctores.</a:t>
            </a:r>
          </a:p>
          <a:p>
            <a:pPr marL="274320" indent="-274320" defTabSz="685800">
              <a:lnSpc>
                <a:spcPct val="100000"/>
              </a:lnSpc>
              <a:spcBef>
                <a:spcPts val="0"/>
              </a:spcBef>
              <a:spcAft>
                <a:spcPts val="1200"/>
              </a:spcAft>
            </a:pPr>
            <a:r>
              <a:rPr lang="es-US" sz="2400" dirty="0">
                <a:solidFill>
                  <a:srgbClr val="00529B"/>
                </a:solidFill>
              </a:rPr>
              <a:t>Para que se cubra un transporte en ambulancia no urgente, programado y repetitivo, debe ser médicamente requerido.</a:t>
            </a:r>
          </a:p>
        </p:txBody>
      </p:sp>
      <p:sp>
        <p:nvSpPr>
          <p:cNvPr id="7" name="Content Placeholder 4">
            <a:extLst>
              <a:ext uri="{FF2B5EF4-FFF2-40B4-BE49-F238E27FC236}">
                <a16:creationId xmlns:a16="http://schemas.microsoft.com/office/drawing/2014/main" id="{280B14C5-0A8E-4D2A-AE46-6C2207015E98}"/>
              </a:ext>
            </a:extLst>
          </p:cNvPr>
          <p:cNvSpPr txBox="1">
            <a:spLocks/>
          </p:cNvSpPr>
          <p:nvPr/>
        </p:nvSpPr>
        <p:spPr>
          <a:xfrm>
            <a:off x="2162130" y="5099907"/>
            <a:ext cx="3228689" cy="8322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s-US" sz="2000" dirty="0">
                <a:solidFill>
                  <a:srgbClr val="00529B"/>
                </a:solidFill>
              </a:rPr>
              <a:t>Se requiere petición escrita de su doctor</a:t>
            </a:r>
          </a:p>
        </p:txBody>
      </p:sp>
      <p:pic>
        <p:nvPicPr>
          <p:cNvPr id="9" name="Picture 8">
            <a:extLst>
              <a:ext uri="{FF2B5EF4-FFF2-40B4-BE49-F238E27FC236}">
                <a16:creationId xmlns:a16="http://schemas.microsoft.com/office/drawing/2014/main" id="{EEDDFF1A-FA12-4826-A15F-CBCCEBF004B2}"/>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97504" y="3485465"/>
            <a:ext cx="3364833" cy="1673352"/>
          </a:xfrm>
          <a:prstGeom prst="rect">
            <a:avLst/>
          </a:prstGeom>
          <a:ln>
            <a:noFill/>
          </a:ln>
          <a:effectLst>
            <a:softEdge rad="112500"/>
          </a:effectLst>
        </p:spPr>
      </p:pic>
      <p:sp>
        <p:nvSpPr>
          <p:cNvPr id="8" name="Content Placeholder 4">
            <a:extLst>
              <a:ext uri="{FF2B5EF4-FFF2-40B4-BE49-F238E27FC236}">
                <a16:creationId xmlns:a16="http://schemas.microsoft.com/office/drawing/2014/main" id="{EB8854E3-5274-406A-97BE-6E28B538483A}"/>
              </a:ext>
            </a:extLst>
          </p:cNvPr>
          <p:cNvSpPr txBox="1">
            <a:spLocks/>
          </p:cNvSpPr>
          <p:nvPr/>
        </p:nvSpPr>
        <p:spPr>
          <a:xfrm>
            <a:off x="6280985" y="5101182"/>
            <a:ext cx="3645653" cy="927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s-US" sz="2000" dirty="0">
                <a:solidFill>
                  <a:srgbClr val="00529B"/>
                </a:solidFill>
              </a:rPr>
              <a:t>La fecha no debe ser anterior a 60 días antes del servicio</a:t>
            </a:r>
          </a:p>
        </p:txBody>
      </p:sp>
      <p:pic>
        <p:nvPicPr>
          <p:cNvPr id="11" name="Picture 10">
            <a:extLst>
              <a:ext uri="{FF2B5EF4-FFF2-40B4-BE49-F238E27FC236}">
                <a16:creationId xmlns:a16="http://schemas.microsoft.com/office/drawing/2014/main" id="{78EB0253-D76C-4DC7-AC92-7735B33CA1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324598" y="3476707"/>
            <a:ext cx="3364833" cy="1669321"/>
          </a:xfrm>
          <a:prstGeom prst="rect">
            <a:avLst/>
          </a:prstGeom>
          <a:ln>
            <a:noFill/>
          </a:ln>
          <a:effectLst>
            <a:softEdge rad="112500"/>
          </a:effectLst>
        </p:spPr>
      </p:pic>
      <p:sp>
        <p:nvSpPr>
          <p:cNvPr id="13" name="Slide Number Placeholder 6">
            <a:extLst>
              <a:ext uri="{FF2B5EF4-FFF2-40B4-BE49-F238E27FC236}">
                <a16:creationId xmlns:a16="http://schemas.microsoft.com/office/drawing/2014/main" id="{07AA8F31-0168-440D-8956-27BBFE30393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31</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2" name="Footer Placeholder 2">
            <a:extLst>
              <a:ext uri="{FF2B5EF4-FFF2-40B4-BE49-F238E27FC236}">
                <a16:creationId xmlns:a16="http://schemas.microsoft.com/office/drawing/2014/main" id="{7A502B03-8D06-4D5B-8AF8-EEC6DD13B7A6}"/>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738942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1999" cy="882586"/>
          </a:xfrm>
        </p:spPr>
        <p:txBody>
          <a:bodyPr anchor="ctr">
            <a:noAutofit/>
          </a:bodyPr>
          <a:lstStyle/>
          <a:p>
            <a:r>
              <a:rPr lang="es-US" sz="3000" dirty="0"/>
              <a:t>Servicios y suministros para diálisis </a:t>
            </a:r>
            <a:br>
              <a:rPr lang="es-US" sz="3000" dirty="0"/>
            </a:br>
            <a:r>
              <a:rPr lang="es-US" sz="3000" dirty="0"/>
              <a:t>NO cubiertos por Medicare</a:t>
            </a:r>
          </a:p>
        </p:txBody>
      </p:sp>
      <p:sp>
        <p:nvSpPr>
          <p:cNvPr id="5" name="Content Placeholder 4"/>
          <p:cNvSpPr>
            <a:spLocks noGrp="1"/>
          </p:cNvSpPr>
          <p:nvPr>
            <p:ph type="body" sz="quarter" idx="13"/>
          </p:nvPr>
        </p:nvSpPr>
        <p:spPr>
          <a:xfrm>
            <a:off x="1645920" y="1371600"/>
            <a:ext cx="9789367" cy="4167187"/>
          </a:xfrm>
        </p:spPr>
        <p:txBody>
          <a:bodyPr>
            <a:normAutofit/>
          </a:bodyPr>
          <a:lstStyle/>
          <a:p>
            <a:pPr marL="0" indent="0" defTabSz="685800">
              <a:lnSpc>
                <a:spcPct val="100000"/>
              </a:lnSpc>
              <a:spcBef>
                <a:spcPts val="0"/>
              </a:spcBef>
              <a:spcAft>
                <a:spcPts val="1200"/>
              </a:spcAft>
              <a:buNone/>
            </a:pPr>
            <a:r>
              <a:rPr lang="es-US" sz="2800" dirty="0">
                <a:solidFill>
                  <a:srgbClr val="00529B"/>
                </a:solidFill>
              </a:rPr>
              <a:t>Asistentes de diálisis remunerados para ayudarle con la diálisis domiciliaria</a:t>
            </a:r>
          </a:p>
          <a:p>
            <a:pPr marL="0" indent="0" defTabSz="685800">
              <a:lnSpc>
                <a:spcPct val="100000"/>
              </a:lnSpc>
              <a:spcBef>
                <a:spcPts val="0"/>
              </a:spcBef>
              <a:spcAft>
                <a:spcPts val="1200"/>
              </a:spcAft>
              <a:buNone/>
            </a:pPr>
            <a:r>
              <a:rPr lang="es-US" sz="2800" dirty="0">
                <a:solidFill>
                  <a:srgbClr val="00529B"/>
                </a:solidFill>
              </a:rPr>
              <a:t>Pérdida de sueldo para usted o la persona que pueda ayudarle en la capacitación para la diálisis domiciliaria</a:t>
            </a:r>
          </a:p>
          <a:p>
            <a:pPr marL="0" indent="0" defTabSz="685800">
              <a:lnSpc>
                <a:spcPct val="100000"/>
              </a:lnSpc>
              <a:spcBef>
                <a:spcPts val="0"/>
              </a:spcBef>
              <a:spcAft>
                <a:spcPts val="1200"/>
              </a:spcAft>
              <a:buNone/>
            </a:pPr>
            <a:r>
              <a:rPr lang="es-US" sz="2800" dirty="0">
                <a:solidFill>
                  <a:srgbClr val="00529B"/>
                </a:solidFill>
              </a:rPr>
              <a:t>Lugar donde permanecer durante el tratamiento</a:t>
            </a:r>
          </a:p>
          <a:p>
            <a:pPr marL="0" indent="0" defTabSz="685800">
              <a:lnSpc>
                <a:spcPct val="100000"/>
              </a:lnSpc>
              <a:spcBef>
                <a:spcPts val="0"/>
              </a:spcBef>
              <a:spcAft>
                <a:spcPts val="1200"/>
              </a:spcAft>
              <a:buNone/>
            </a:pPr>
            <a:r>
              <a:rPr lang="es-US" sz="2800" dirty="0">
                <a:solidFill>
                  <a:srgbClr val="00529B"/>
                </a:solidFill>
              </a:rPr>
              <a:t>Sangre o concentrado de glóbulos rojos para diálisis domiciliaria a menos que forme parte de un servicio médico</a:t>
            </a:r>
          </a:p>
        </p:txBody>
      </p:sp>
      <p:sp>
        <p:nvSpPr>
          <p:cNvPr id="11" name="Freeform: Shape 10">
            <a:extLst>
              <a:ext uri="{FF2B5EF4-FFF2-40B4-BE49-F238E27FC236}">
                <a16:creationId xmlns:a16="http://schemas.microsoft.com/office/drawing/2014/main" id="{1F039F5E-D0E0-48D4-BC18-1B7CD64AAC4E}"/>
              </a:ext>
              <a:ext uri="{C183D7F6-B498-43B3-948B-1728B52AA6E4}">
                <adec:decorative xmlns:adec="http://schemas.microsoft.com/office/drawing/2017/decorative" val="1"/>
              </a:ext>
            </a:extLst>
          </p:cNvPr>
          <p:cNvSpPr>
            <a:spLocks noChangeAspect="1"/>
          </p:cNvSpPr>
          <p:nvPr/>
        </p:nvSpPr>
        <p:spPr>
          <a:xfrm>
            <a:off x="1279434" y="1513893"/>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27358433-48E3-4DA6-AABB-BC4CC337335D}"/>
              </a:ext>
              <a:ext uri="{C183D7F6-B498-43B3-948B-1728B52AA6E4}">
                <adec:decorative xmlns:adec="http://schemas.microsoft.com/office/drawing/2017/decorative" val="1"/>
              </a:ext>
            </a:extLst>
          </p:cNvPr>
          <p:cNvSpPr>
            <a:spLocks noChangeAspect="1"/>
          </p:cNvSpPr>
          <p:nvPr/>
        </p:nvSpPr>
        <p:spPr>
          <a:xfrm>
            <a:off x="1279434" y="2504792"/>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E0F116FD-8D70-4AAC-836A-C4C7451DF016}"/>
              </a:ext>
              <a:ext uri="{C183D7F6-B498-43B3-948B-1728B52AA6E4}">
                <adec:decorative xmlns:adec="http://schemas.microsoft.com/office/drawing/2017/decorative" val="1"/>
              </a:ext>
            </a:extLst>
          </p:cNvPr>
          <p:cNvSpPr>
            <a:spLocks noChangeAspect="1"/>
          </p:cNvSpPr>
          <p:nvPr/>
        </p:nvSpPr>
        <p:spPr>
          <a:xfrm>
            <a:off x="1279434" y="3507616"/>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42428A1-5408-45C5-816B-E42AE5A31903}"/>
              </a:ext>
              <a:ext uri="{C183D7F6-B498-43B3-948B-1728B52AA6E4}">
                <adec:decorative xmlns:adec="http://schemas.microsoft.com/office/drawing/2017/decorative" val="1"/>
              </a:ext>
            </a:extLst>
          </p:cNvPr>
          <p:cNvSpPr>
            <a:spLocks noChangeAspect="1"/>
          </p:cNvSpPr>
          <p:nvPr/>
        </p:nvSpPr>
        <p:spPr>
          <a:xfrm>
            <a:off x="1279434" y="4128841"/>
            <a:ext cx="320040" cy="3200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6">
            <a:extLst>
              <a:ext uri="{FF2B5EF4-FFF2-40B4-BE49-F238E27FC236}">
                <a16:creationId xmlns:a16="http://schemas.microsoft.com/office/drawing/2014/main" id="{23502206-C149-4330-82FA-6B774C26E8D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32</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4" name="Footer Placeholder 2">
            <a:extLst>
              <a:ext uri="{FF2B5EF4-FFF2-40B4-BE49-F238E27FC236}">
                <a16:creationId xmlns:a16="http://schemas.microsoft.com/office/drawing/2014/main" id="{AD31F9FF-2A9D-4EA7-A569-2186D25129BA}"/>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500398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654F-DCFE-45AF-9D4D-2DA7881439C8}"/>
              </a:ext>
            </a:extLst>
          </p:cNvPr>
          <p:cNvSpPr>
            <a:spLocks noGrp="1"/>
          </p:cNvSpPr>
          <p:nvPr>
            <p:ph type="title"/>
          </p:nvPr>
        </p:nvSpPr>
        <p:spPr>
          <a:xfrm>
            <a:off x="0" y="0"/>
            <a:ext cx="12192000" cy="944880"/>
          </a:xfrm>
        </p:spPr>
        <p:txBody>
          <a:bodyPr anchor="ctr">
            <a:normAutofit/>
          </a:bodyPr>
          <a:lstStyle/>
          <a:p>
            <a:r>
              <a:rPr lang="es-US" sz="2800" dirty="0"/>
              <a:t>Opciones de tratamiento: Trasplante de riñón</a:t>
            </a:r>
          </a:p>
        </p:txBody>
      </p:sp>
      <p:sp>
        <p:nvSpPr>
          <p:cNvPr id="8" name="Text Placeholder 7">
            <a:extLst>
              <a:ext uri="{FF2B5EF4-FFF2-40B4-BE49-F238E27FC236}">
                <a16:creationId xmlns:a16="http://schemas.microsoft.com/office/drawing/2014/main" id="{83AD9E4D-D4E7-47E7-94A4-D350ACCB349B}"/>
              </a:ext>
            </a:extLst>
          </p:cNvPr>
          <p:cNvSpPr>
            <a:spLocks noGrp="1"/>
          </p:cNvSpPr>
          <p:nvPr>
            <p:ph type="body" sz="half" idx="2"/>
          </p:nvPr>
        </p:nvSpPr>
        <p:spPr>
          <a:xfrm>
            <a:off x="839788" y="1316329"/>
            <a:ext cx="4712713" cy="4419154"/>
          </a:xfrm>
        </p:spPr>
        <p:txBody>
          <a:bodyPr>
            <a:normAutofit/>
          </a:bodyPr>
          <a:lstStyle/>
          <a:p>
            <a:pPr marL="285750" indent="-285750">
              <a:lnSpc>
                <a:spcPct val="100000"/>
              </a:lnSpc>
              <a:spcBef>
                <a:spcPts val="0"/>
              </a:spcBef>
              <a:spcAft>
                <a:spcPts val="1200"/>
              </a:spcAft>
              <a:buFont typeface="Wingdings" panose="05000000000000000000" pitchFamily="2" charset="2"/>
              <a:buChar char="§"/>
            </a:pPr>
            <a:r>
              <a:rPr lang="es-US" sz="2200" dirty="0">
                <a:solidFill>
                  <a:srgbClr val="00529B"/>
                </a:solidFill>
              </a:rPr>
              <a:t>Intervención quirúrgica en la que se introduce el riñón sano de otra persona en el cuerpo de usted.</a:t>
            </a:r>
          </a:p>
          <a:p>
            <a:pPr marL="285750" indent="-285750">
              <a:lnSpc>
                <a:spcPct val="100000"/>
              </a:lnSpc>
              <a:spcBef>
                <a:spcPts val="0"/>
              </a:spcBef>
              <a:spcAft>
                <a:spcPts val="1200"/>
              </a:spcAft>
              <a:buFont typeface="Wingdings" panose="05000000000000000000" pitchFamily="2" charset="2"/>
              <a:buChar char="§"/>
            </a:pPr>
            <a:r>
              <a:rPr lang="es-US" sz="2200" dirty="0">
                <a:solidFill>
                  <a:srgbClr val="00529B"/>
                </a:solidFill>
              </a:rPr>
              <a:t>El riñón donado hace el trabajo que el riñón de usted ya no hace</a:t>
            </a:r>
          </a:p>
          <a:p>
            <a:pPr marL="285750" indent="-285750">
              <a:lnSpc>
                <a:spcPct val="100000"/>
              </a:lnSpc>
              <a:spcBef>
                <a:spcPts val="0"/>
              </a:spcBef>
              <a:spcAft>
                <a:spcPts val="1200"/>
              </a:spcAft>
              <a:buFont typeface="Wingdings" panose="05000000000000000000" pitchFamily="2" charset="2"/>
              <a:buChar char="§"/>
            </a:pPr>
            <a:r>
              <a:rPr lang="es-US" sz="2200" dirty="0">
                <a:solidFill>
                  <a:srgbClr val="00529B"/>
                </a:solidFill>
              </a:rPr>
              <a:t>Deben analizarse muestras de sangre y tejido del donante para comprobar su compatibilidad  </a:t>
            </a:r>
          </a:p>
        </p:txBody>
      </p:sp>
      <p:pic>
        <p:nvPicPr>
          <p:cNvPr id="6" name="Picture 5">
            <a:extLst>
              <a:ext uri="{FF2B5EF4-FFF2-40B4-BE49-F238E27FC236}">
                <a16:creationId xmlns:a16="http://schemas.microsoft.com/office/drawing/2014/main" id="{E6F31378-FEE5-4E93-8BAD-568B2078EB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31595" y="1316329"/>
            <a:ext cx="5730240" cy="4297680"/>
          </a:xfrm>
          <a:prstGeom prst="rect">
            <a:avLst/>
          </a:prstGeom>
          <a:ln>
            <a:solidFill>
              <a:schemeClr val="accent1"/>
            </a:solidFill>
          </a:ln>
          <a:effectLst>
            <a:softEdge rad="127000"/>
          </a:effectLst>
        </p:spPr>
      </p:pic>
      <p:sp>
        <p:nvSpPr>
          <p:cNvPr id="11" name="Content Placeholder 4">
            <a:extLst>
              <a:ext uri="{FF2B5EF4-FFF2-40B4-BE49-F238E27FC236}">
                <a16:creationId xmlns:a16="http://schemas.microsoft.com/office/drawing/2014/main" id="{76AB8575-FDC5-455A-8EE6-3AB568E7A2C7}"/>
              </a:ext>
            </a:extLst>
          </p:cNvPr>
          <p:cNvSpPr txBox="1">
            <a:spLocks/>
          </p:cNvSpPr>
          <p:nvPr/>
        </p:nvSpPr>
        <p:spPr>
          <a:xfrm>
            <a:off x="341523" y="5735483"/>
            <a:ext cx="11850477" cy="562944"/>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Font typeface="Wingdings" pitchFamily="2" charset="2"/>
              <a:buNone/>
            </a:pPr>
            <a:r>
              <a:rPr lang="es-US" sz="1600" dirty="0">
                <a:solidFill>
                  <a:srgbClr val="00529B"/>
                </a:solidFill>
              </a:rPr>
              <a:t> </a:t>
            </a:r>
            <a:r>
              <a:rPr lang="es-US" sz="1600" b="1" dirty="0">
                <a:solidFill>
                  <a:srgbClr val="00529B"/>
                </a:solidFill>
              </a:rPr>
              <a:t>NOTA:</a:t>
            </a:r>
            <a:r>
              <a:rPr lang="es-US" sz="1600" dirty="0">
                <a:solidFill>
                  <a:srgbClr val="00529B"/>
                </a:solidFill>
              </a:rPr>
              <a:t> </a:t>
            </a:r>
            <a:r>
              <a:rPr lang="es-US" sz="1600" dirty="0"/>
              <a:t>Medicare cubrirá el trasplante de riñón sólo si se realiza en hospital certificado por Medicare para trasplantes de riñón. </a:t>
            </a:r>
          </a:p>
        </p:txBody>
      </p:sp>
      <p:pic>
        <p:nvPicPr>
          <p:cNvPr id="12" name="Picture 11">
            <a:extLst>
              <a:ext uri="{FF2B5EF4-FFF2-40B4-BE49-F238E27FC236}">
                <a16:creationId xmlns:a16="http://schemas.microsoft.com/office/drawing/2014/main" id="{401D8ED4-9D1E-452D-92E2-8BAE57FD64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42963" flipV="1">
            <a:off x="283134" y="5808910"/>
            <a:ext cx="182880" cy="182880"/>
          </a:xfrm>
          <a:prstGeom prst="rect">
            <a:avLst/>
          </a:prstGeom>
        </p:spPr>
      </p:pic>
      <p:sp>
        <p:nvSpPr>
          <p:cNvPr id="3" name="Slide Number Placeholder 2">
            <a:extLst>
              <a:ext uri="{FF2B5EF4-FFF2-40B4-BE49-F238E27FC236}">
                <a16:creationId xmlns:a16="http://schemas.microsoft.com/office/drawing/2014/main" id="{FC4DEB2F-A07C-4106-8945-4E97047E158A}"/>
              </a:ext>
            </a:extLst>
          </p:cNvPr>
          <p:cNvSpPr>
            <a:spLocks noGrp="1"/>
          </p:cNvSpPr>
          <p:nvPr>
            <p:ph type="sldNum" sz="quarter" idx="12"/>
          </p:nvPr>
        </p:nvSpPr>
        <p:spPr/>
        <p:txBody>
          <a:bodyPr/>
          <a:lstStyle/>
          <a:p>
            <a:fld id="{48F63A3B-78C7-47BE-AE5E-E10140E04643}" type="slidenum">
              <a:rPr lang="en-US" smtClean="0"/>
              <a:pPr/>
              <a:t>33</a:t>
            </a:fld>
            <a:endParaRPr lang="en-US" dirty="0"/>
          </a:p>
        </p:txBody>
      </p:sp>
      <p:sp>
        <p:nvSpPr>
          <p:cNvPr id="4" name="Date Placeholder 3">
            <a:extLst>
              <a:ext uri="{FF2B5EF4-FFF2-40B4-BE49-F238E27FC236}">
                <a16:creationId xmlns:a16="http://schemas.microsoft.com/office/drawing/2014/main" id="{DCA20B41-77B2-4B1D-ACE6-BE30D1894BBC}"/>
              </a:ext>
            </a:extLst>
          </p:cNvPr>
          <p:cNvSpPr>
            <a:spLocks noGrp="1"/>
          </p:cNvSpPr>
          <p:nvPr>
            <p:ph type="dt" sz="half" idx="10"/>
          </p:nvPr>
        </p:nvSpPr>
        <p:spPr/>
        <p:txBody>
          <a:bodyPr/>
          <a:lstStyle/>
          <a:p>
            <a:r>
              <a:rPr lang="es-US" dirty="0"/>
              <a:t>Febrero de 2023</a:t>
            </a:r>
          </a:p>
        </p:txBody>
      </p:sp>
      <p:sp>
        <p:nvSpPr>
          <p:cNvPr id="7" name="6 CuadroTexto"/>
          <p:cNvSpPr txBox="1"/>
          <p:nvPr/>
        </p:nvSpPr>
        <p:spPr>
          <a:xfrm>
            <a:off x="5641470" y="1466199"/>
            <a:ext cx="917497" cy="369332"/>
          </a:xfrm>
          <a:prstGeom prst="rect">
            <a:avLst/>
          </a:prstGeom>
          <a:solidFill>
            <a:schemeClr val="bg1"/>
          </a:solidFill>
        </p:spPr>
        <p:txBody>
          <a:bodyPr wrap="square" lIns="0" tIns="0" rIns="0" bIns="0" rtlCol="0">
            <a:spAutoFit/>
          </a:bodyPr>
          <a:lstStyle/>
          <a:p>
            <a:pPr algn="ctr"/>
            <a:r>
              <a:rPr lang="es-MX" sz="1200" dirty="0"/>
              <a:t>Riñones disfuncionales</a:t>
            </a:r>
            <a:endParaRPr lang="es-US" sz="1200" dirty="0"/>
          </a:p>
        </p:txBody>
      </p:sp>
      <p:sp>
        <p:nvSpPr>
          <p:cNvPr id="13" name="12 CuadroTexto"/>
          <p:cNvSpPr txBox="1"/>
          <p:nvPr/>
        </p:nvSpPr>
        <p:spPr>
          <a:xfrm>
            <a:off x="6286252" y="3280855"/>
            <a:ext cx="545429" cy="184666"/>
          </a:xfrm>
          <a:prstGeom prst="rect">
            <a:avLst/>
          </a:prstGeom>
          <a:solidFill>
            <a:schemeClr val="bg1"/>
          </a:solidFill>
        </p:spPr>
        <p:txBody>
          <a:bodyPr wrap="square" lIns="0" tIns="0" rIns="0" bIns="0" rtlCol="0">
            <a:spAutoFit/>
          </a:bodyPr>
          <a:lstStyle/>
          <a:p>
            <a:pPr algn="ctr"/>
            <a:r>
              <a:rPr lang="es-MX" sz="1200" dirty="0"/>
              <a:t>Arteria</a:t>
            </a:r>
            <a:endParaRPr lang="es-US" sz="1200" dirty="0"/>
          </a:p>
        </p:txBody>
      </p:sp>
      <p:sp>
        <p:nvSpPr>
          <p:cNvPr id="14" name="13 CuadroTexto"/>
          <p:cNvSpPr txBox="1"/>
          <p:nvPr/>
        </p:nvSpPr>
        <p:spPr>
          <a:xfrm>
            <a:off x="6348944" y="4691716"/>
            <a:ext cx="482737" cy="184666"/>
          </a:xfrm>
          <a:prstGeom prst="rect">
            <a:avLst/>
          </a:prstGeom>
          <a:solidFill>
            <a:schemeClr val="bg1"/>
          </a:solidFill>
        </p:spPr>
        <p:txBody>
          <a:bodyPr wrap="square" lIns="0" tIns="0" rIns="0" bIns="0" rtlCol="0">
            <a:spAutoFit/>
          </a:bodyPr>
          <a:lstStyle/>
          <a:p>
            <a:pPr algn="ctr"/>
            <a:r>
              <a:rPr lang="es-MX" sz="1200" dirty="0"/>
              <a:t>Vejiga</a:t>
            </a:r>
            <a:endParaRPr lang="es-US" sz="1200" dirty="0"/>
          </a:p>
        </p:txBody>
      </p:sp>
      <p:sp>
        <p:nvSpPr>
          <p:cNvPr id="15" name="14 CuadroTexto"/>
          <p:cNvSpPr txBox="1"/>
          <p:nvPr/>
        </p:nvSpPr>
        <p:spPr>
          <a:xfrm>
            <a:off x="10982325" y="2371881"/>
            <a:ext cx="474860" cy="184666"/>
          </a:xfrm>
          <a:prstGeom prst="rect">
            <a:avLst/>
          </a:prstGeom>
          <a:solidFill>
            <a:schemeClr val="bg1"/>
          </a:solidFill>
        </p:spPr>
        <p:txBody>
          <a:bodyPr wrap="square" lIns="0" tIns="0" rIns="0" bIns="0" rtlCol="0">
            <a:spAutoFit/>
          </a:bodyPr>
          <a:lstStyle/>
          <a:p>
            <a:pPr algn="ctr"/>
            <a:r>
              <a:rPr lang="es-MX" sz="1200" dirty="0"/>
              <a:t>Vena</a:t>
            </a:r>
            <a:endParaRPr lang="es-US" sz="1200" dirty="0"/>
          </a:p>
        </p:txBody>
      </p:sp>
      <p:sp>
        <p:nvSpPr>
          <p:cNvPr id="16" name="15 CuadroTexto"/>
          <p:cNvSpPr txBox="1"/>
          <p:nvPr/>
        </p:nvSpPr>
        <p:spPr>
          <a:xfrm>
            <a:off x="10378206" y="3231509"/>
            <a:ext cx="978327" cy="369332"/>
          </a:xfrm>
          <a:prstGeom prst="rect">
            <a:avLst/>
          </a:prstGeom>
          <a:solidFill>
            <a:schemeClr val="bg1"/>
          </a:solidFill>
        </p:spPr>
        <p:txBody>
          <a:bodyPr wrap="square" lIns="0" tIns="0" rIns="0" bIns="0" rtlCol="0">
            <a:spAutoFit/>
          </a:bodyPr>
          <a:lstStyle/>
          <a:p>
            <a:pPr algn="ctr"/>
            <a:r>
              <a:rPr lang="es-MX" sz="1200" dirty="0"/>
              <a:t>Riñón Trasplantado</a:t>
            </a:r>
            <a:endParaRPr lang="es-US" sz="1200" dirty="0"/>
          </a:p>
        </p:txBody>
      </p:sp>
      <p:sp>
        <p:nvSpPr>
          <p:cNvPr id="17" name="16 CuadroTexto"/>
          <p:cNvSpPr txBox="1"/>
          <p:nvPr/>
        </p:nvSpPr>
        <p:spPr>
          <a:xfrm>
            <a:off x="10448119" y="4196254"/>
            <a:ext cx="855841" cy="369332"/>
          </a:xfrm>
          <a:prstGeom prst="rect">
            <a:avLst/>
          </a:prstGeom>
          <a:solidFill>
            <a:schemeClr val="bg1"/>
          </a:solidFill>
        </p:spPr>
        <p:txBody>
          <a:bodyPr wrap="square" lIns="0" tIns="0" rIns="0" bIns="0" rtlCol="0">
            <a:spAutoFit/>
          </a:bodyPr>
          <a:lstStyle/>
          <a:p>
            <a:pPr algn="ctr"/>
            <a:r>
              <a:rPr lang="es-MX" sz="1200" dirty="0"/>
              <a:t>Uretra Trasplantada</a:t>
            </a:r>
            <a:endParaRPr lang="es-US" sz="1200" dirty="0"/>
          </a:p>
        </p:txBody>
      </p:sp>
      <p:sp>
        <p:nvSpPr>
          <p:cNvPr id="18" name="Footer Placeholder 2">
            <a:extLst>
              <a:ext uri="{FF2B5EF4-FFF2-40B4-BE49-F238E27FC236}">
                <a16:creationId xmlns:a16="http://schemas.microsoft.com/office/drawing/2014/main" id="{FF7F36A1-FB20-4C16-A577-250DCDADF185}"/>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extLst>
      <p:ext uri="{BB962C8B-B14F-4D97-AF65-F5344CB8AC3E}">
        <p14:creationId xmlns:p14="http://schemas.microsoft.com/office/powerpoint/2010/main" val="3029009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83349"/>
          </a:xfrm>
        </p:spPr>
        <p:txBody>
          <a:bodyPr anchor="ctr">
            <a:normAutofit/>
          </a:bodyPr>
          <a:lstStyle/>
          <a:p>
            <a:r>
              <a:rPr lang="es-US" dirty="0"/>
              <a:t>Medicare Parte A (Seguro de Hospital)</a:t>
            </a:r>
            <a:br>
              <a:rPr lang="es-US" dirty="0"/>
            </a:br>
            <a:r>
              <a:rPr lang="es-US" dirty="0"/>
              <a:t>Cobertura para trasplante</a:t>
            </a:r>
          </a:p>
        </p:txBody>
      </p:sp>
      <p:sp>
        <p:nvSpPr>
          <p:cNvPr id="8" name="Rectangle: Rounded Corners 7" descr="Servicios de hospitalización en un hospital certificado por Medicare ">
            <a:extLst>
              <a:ext uri="{FF2B5EF4-FFF2-40B4-BE49-F238E27FC236}">
                <a16:creationId xmlns:a16="http://schemas.microsoft.com/office/drawing/2014/main" id="{79FF4010-2DBA-45CF-BF6C-9D331B671E25}"/>
              </a:ext>
            </a:extLst>
          </p:cNvPr>
          <p:cNvSpPr/>
          <p:nvPr/>
        </p:nvSpPr>
        <p:spPr>
          <a:xfrm>
            <a:off x="412792" y="1327596"/>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US" sz="15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Servicios de hospitalización en hospital certificado por Medicare</a:t>
            </a:r>
          </a:p>
        </p:txBody>
      </p:sp>
      <p:pic>
        <p:nvPicPr>
          <p:cNvPr id="38" name="Picture 37">
            <a:extLst>
              <a:ext uri="{FF2B5EF4-FFF2-40B4-BE49-F238E27FC236}">
                <a16:creationId xmlns:a16="http://schemas.microsoft.com/office/drawing/2014/main" id="{2C368C18-2449-4E94-92F8-9A60B463D40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517" y="1414097"/>
            <a:ext cx="1280625" cy="1023648"/>
          </a:xfrm>
          <a:prstGeom prst="rect">
            <a:avLst/>
          </a:prstGeom>
        </p:spPr>
      </p:pic>
      <p:sp>
        <p:nvSpPr>
          <p:cNvPr id="17" name="Rectangle: Rounded Corners 16" descr="Tasa de registro renal ">
            <a:extLst>
              <a:ext uri="{FF2B5EF4-FFF2-40B4-BE49-F238E27FC236}">
                <a16:creationId xmlns:a16="http://schemas.microsoft.com/office/drawing/2014/main" id="{93364DEA-EC6A-4F0E-891B-0042FA41C38A}"/>
              </a:ext>
            </a:extLst>
          </p:cNvPr>
          <p:cNvSpPr/>
          <p:nvPr/>
        </p:nvSpPr>
        <p:spPr>
          <a:xfrm>
            <a:off x="3313856"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Costo por registro renal</a:t>
            </a:r>
          </a:p>
        </p:txBody>
      </p:sp>
      <p:pic>
        <p:nvPicPr>
          <p:cNvPr id="27" name="Graphic 26">
            <a:extLst>
              <a:ext uri="{FF2B5EF4-FFF2-40B4-BE49-F238E27FC236}">
                <a16:creationId xmlns:a16="http://schemas.microsoft.com/office/drawing/2014/main" id="{621092A9-432A-40BF-B227-D9550512E5F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2015" y="1414097"/>
            <a:ext cx="1131332" cy="1131332"/>
          </a:xfrm>
          <a:prstGeom prst="rect">
            <a:avLst/>
          </a:prstGeom>
        </p:spPr>
      </p:pic>
      <p:sp>
        <p:nvSpPr>
          <p:cNvPr id="16" name="Rectangle: Rounded Corners 15" descr="Pruebas de laboratorio y demás requeridas ">
            <a:extLst>
              <a:ext uri="{FF2B5EF4-FFF2-40B4-BE49-F238E27FC236}">
                <a16:creationId xmlns:a16="http://schemas.microsoft.com/office/drawing/2014/main" id="{6893442A-844B-4DB7-913C-D3552C818962}"/>
              </a:ext>
            </a:extLst>
          </p:cNvPr>
          <p:cNvSpPr/>
          <p:nvPr/>
        </p:nvSpPr>
        <p:spPr>
          <a:xfrm>
            <a:off x="6214921" y="1327597"/>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75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Pruebas de laboratorio y otras requeridas</a:t>
            </a:r>
          </a:p>
        </p:txBody>
      </p:sp>
      <p:pic>
        <p:nvPicPr>
          <p:cNvPr id="29" name="Graphic 28">
            <a:extLst>
              <a:ext uri="{FF2B5EF4-FFF2-40B4-BE49-F238E27FC236}">
                <a16:creationId xmlns:a16="http://schemas.microsoft.com/office/drawing/2014/main" id="{031F57AE-C7A5-462F-90DE-3C139729F2E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07149" y="1414097"/>
            <a:ext cx="1063191" cy="1063191"/>
          </a:xfrm>
          <a:prstGeom prst="rect">
            <a:avLst/>
          </a:prstGeom>
        </p:spPr>
      </p:pic>
      <p:sp>
        <p:nvSpPr>
          <p:cNvPr id="18" name="Rectangle: Rounded Corners 17" descr="Costo de encontrar el riñón apropiado para su cirugía de trasplante ">
            <a:extLst>
              <a:ext uri="{FF2B5EF4-FFF2-40B4-BE49-F238E27FC236}">
                <a16:creationId xmlns:a16="http://schemas.microsoft.com/office/drawing/2014/main" id="{CDAE4AF4-81F6-43BA-BDFA-365CAD7442AE}"/>
              </a:ext>
            </a:extLst>
          </p:cNvPr>
          <p:cNvSpPr/>
          <p:nvPr/>
        </p:nvSpPr>
        <p:spPr>
          <a:xfrm>
            <a:off x="9131559" y="1327595"/>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Costos por encontrar el riñón apropiado para su cirugía de trasplante</a:t>
            </a:r>
          </a:p>
        </p:txBody>
      </p:sp>
      <p:pic>
        <p:nvPicPr>
          <p:cNvPr id="31" name="Graphic 30">
            <a:extLst>
              <a:ext uri="{FF2B5EF4-FFF2-40B4-BE49-F238E27FC236}">
                <a16:creationId xmlns:a16="http://schemas.microsoft.com/office/drawing/2014/main" id="{A92D31D2-AF38-442F-91F2-DC039533524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98183" y="1414097"/>
            <a:ext cx="914400" cy="914400"/>
          </a:xfrm>
          <a:prstGeom prst="rect">
            <a:avLst/>
          </a:prstGeom>
        </p:spPr>
      </p:pic>
      <p:sp>
        <p:nvSpPr>
          <p:cNvPr id="19" name="Rectangle: Rounded Corners 18" descr="Costo total de la atención a su donante de riñón  ">
            <a:extLst>
              <a:ext uri="{FF2B5EF4-FFF2-40B4-BE49-F238E27FC236}">
                <a16:creationId xmlns:a16="http://schemas.microsoft.com/office/drawing/2014/main" id="{062A97BE-4AE0-4A4B-A4BE-AE7DDB3BA3B5}"/>
              </a:ext>
            </a:extLst>
          </p:cNvPr>
          <p:cNvSpPr/>
          <p:nvPr/>
        </p:nvSpPr>
        <p:spPr>
          <a:xfrm>
            <a:off x="1736616" y="3725640"/>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Costo total de atención al donante de riñón </a:t>
            </a:r>
          </a:p>
        </p:txBody>
      </p:sp>
      <p:pic>
        <p:nvPicPr>
          <p:cNvPr id="7" name="Graphic 6">
            <a:extLst>
              <a:ext uri="{FF2B5EF4-FFF2-40B4-BE49-F238E27FC236}">
                <a16:creationId xmlns:a16="http://schemas.microsoft.com/office/drawing/2014/main" id="{B3020CC4-973C-4D26-A448-1D0FF648AA3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31884" y="3686361"/>
            <a:ext cx="1257111" cy="1257111"/>
          </a:xfrm>
          <a:prstGeom prst="rect">
            <a:avLst/>
          </a:prstGeom>
        </p:spPr>
      </p:pic>
      <p:sp>
        <p:nvSpPr>
          <p:cNvPr id="20" name="Rectangle: Rounded Corners 19" descr="Cualquier tratamiento hospitalario adicional para su donante ">
            <a:extLst>
              <a:ext uri="{FF2B5EF4-FFF2-40B4-BE49-F238E27FC236}">
                <a16:creationId xmlns:a16="http://schemas.microsoft.com/office/drawing/2014/main" id="{D9B1DB31-1E2D-4BD2-A0C1-14E503FE018F}"/>
              </a:ext>
            </a:extLst>
          </p:cNvPr>
          <p:cNvSpPr/>
          <p:nvPr/>
        </p:nvSpPr>
        <p:spPr>
          <a:xfrm>
            <a:off x="4772175" y="3773243"/>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Cualquier tratamiento adicional para el donante en el hospital</a:t>
            </a:r>
          </a:p>
        </p:txBody>
      </p:sp>
      <p:pic>
        <p:nvPicPr>
          <p:cNvPr id="5" name="Picture 4">
            <a:extLst>
              <a:ext uri="{FF2B5EF4-FFF2-40B4-BE49-F238E27FC236}">
                <a16:creationId xmlns:a16="http://schemas.microsoft.com/office/drawing/2014/main" id="{6DE29339-FCDC-4137-A93B-A0ABD69DF2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55687" y="3834462"/>
            <a:ext cx="1280625" cy="1023648"/>
          </a:xfrm>
          <a:prstGeom prst="rect">
            <a:avLst/>
          </a:prstGeom>
        </p:spPr>
      </p:pic>
      <p:sp>
        <p:nvSpPr>
          <p:cNvPr id="21" name="Rectangle: Rounded Corners 20" descr="Sangre ">
            <a:extLst>
              <a:ext uri="{FF2B5EF4-FFF2-40B4-BE49-F238E27FC236}">
                <a16:creationId xmlns:a16="http://schemas.microsoft.com/office/drawing/2014/main" id="{A103964B-A3D4-4C9E-B332-921DE5AE4471}"/>
              </a:ext>
            </a:extLst>
          </p:cNvPr>
          <p:cNvSpPr/>
          <p:nvPr/>
        </p:nvSpPr>
        <p:spPr>
          <a:xfrm>
            <a:off x="7807734" y="3773244"/>
            <a:ext cx="2647649" cy="2101403"/>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Sangre</a:t>
            </a:r>
          </a:p>
        </p:txBody>
      </p:sp>
      <p:pic>
        <p:nvPicPr>
          <p:cNvPr id="36" name="Graphic 35">
            <a:extLst>
              <a:ext uri="{FF2B5EF4-FFF2-40B4-BE49-F238E27FC236}">
                <a16:creationId xmlns:a16="http://schemas.microsoft.com/office/drawing/2014/main" id="{F06E9A1B-DAF1-4E6F-9B6B-DCD247D06F1A}"/>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77053" y="3834462"/>
            <a:ext cx="1109010" cy="1109010"/>
          </a:xfrm>
          <a:prstGeom prst="rect">
            <a:avLst/>
          </a:prstGeom>
        </p:spPr>
      </p:pic>
      <p:sp>
        <p:nvSpPr>
          <p:cNvPr id="22" name="Slide Number Placeholder 6">
            <a:extLst>
              <a:ext uri="{FF2B5EF4-FFF2-40B4-BE49-F238E27FC236}">
                <a16:creationId xmlns:a16="http://schemas.microsoft.com/office/drawing/2014/main" id="{EB6AEEDE-E12F-4237-8157-BBFFFDD21578}"/>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8FAADC"/>
                </a:solidFill>
                <a:uLnTx/>
                <a:uFillTx/>
                <a:latin typeface="Arial" panose="020B0604020202020204" pitchFamily="34" charset="0"/>
                <a:ea typeface="+mn-ea"/>
                <a:cs typeface="Arial" panose="020B0604020202020204" pitchFamily="34" charset="0"/>
              </a:rPr>
              <a:t>Febrero de 2023</a:t>
            </a:r>
          </a:p>
        </p:txBody>
      </p:sp>
      <p:sp>
        <p:nvSpPr>
          <p:cNvPr id="23" name="Footer Placeholder 2">
            <a:extLst>
              <a:ext uri="{FF2B5EF4-FFF2-40B4-BE49-F238E27FC236}">
                <a16:creationId xmlns:a16="http://schemas.microsoft.com/office/drawing/2014/main" id="{8C7BBBD9-88E1-48EE-A74C-8953542B55FB}"/>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986606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44" y="-1"/>
            <a:ext cx="12192000" cy="939785"/>
          </a:xfrm>
        </p:spPr>
        <p:txBody>
          <a:bodyPr anchor="ctr">
            <a:normAutofit/>
          </a:bodyPr>
          <a:lstStyle/>
          <a:p>
            <a:r>
              <a:rPr lang="es-US" dirty="0"/>
              <a:t>Medicare Parte B ( Seguro Médico)</a:t>
            </a:r>
            <a:br>
              <a:rPr lang="es-US" dirty="0"/>
            </a:br>
            <a:r>
              <a:rPr lang="es-US" dirty="0"/>
              <a:t>Cobertura para trasplante</a:t>
            </a:r>
          </a:p>
        </p:txBody>
      </p:sp>
      <p:sp>
        <p:nvSpPr>
          <p:cNvPr id="7" name="Rectangle: Rounded Corners 6" descr="Servicios del médico para: - Cirugía de trasplante de riñón - Su donante de riñón mientras se encuentre en el hospital ">
            <a:extLst>
              <a:ext uri="{FF2B5EF4-FFF2-40B4-BE49-F238E27FC236}">
                <a16:creationId xmlns:a16="http://schemas.microsoft.com/office/drawing/2014/main" id="{246EE2C5-3269-42A7-8F78-1AA8B2A54FB1}"/>
              </a:ext>
            </a:extLst>
          </p:cNvPr>
          <p:cNvSpPr/>
          <p:nvPr/>
        </p:nvSpPr>
        <p:spPr>
          <a:xfrm>
            <a:off x="421524" y="1417390"/>
            <a:ext cx="3693276"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Servicios médicos para:</a:t>
            </a:r>
          </a:p>
          <a:p>
            <a:pPr marL="548640" marR="0" lvl="0" indent="-274320"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Cirugía de trasplante </a:t>
            </a:r>
            <a:b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br>
            <a: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de riñón:</a:t>
            </a:r>
          </a:p>
          <a:p>
            <a:pPr marL="548640" marR="0" lvl="0" indent="-274320" algn="l" defTabSz="685800" rtl="0" eaLnBrk="1" fontAlgn="auto" latinLnBrk="0" hangingPunct="1">
              <a:lnSpc>
                <a:spcPct val="100000"/>
              </a:lnSpc>
              <a:spcBef>
                <a:spcPts val="0"/>
              </a:spcBef>
              <a:buClrTx/>
              <a:buSzTx/>
              <a:buFont typeface="Wingdings" panose="05000000000000000000" pitchFamily="2" charset="2"/>
              <a:buChar char="§"/>
              <a:tabLst/>
              <a:defRPr/>
            </a:pPr>
            <a:r>
              <a:rPr kumimoji="0" lang="es-US" sz="17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Su donante de riñón durante su hospitalización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black"/>
                </a:solidFill>
                <a:uLnTx/>
                <a:uFillTx/>
                <a:latin typeface="Calibri" panose="020F0502020204030204"/>
                <a:ea typeface="+mn-ea"/>
                <a:cs typeface="+mn-cs"/>
              </a:rPr>
              <a:t> </a:t>
            </a:r>
          </a:p>
        </p:txBody>
      </p:sp>
      <p:pic>
        <p:nvPicPr>
          <p:cNvPr id="12" name="Picture 11">
            <a:extLst>
              <a:ext uri="{FF2B5EF4-FFF2-40B4-BE49-F238E27FC236}">
                <a16:creationId xmlns:a16="http://schemas.microsoft.com/office/drawing/2014/main" id="{610002F6-A366-4438-9A92-AFEE848628EE}"/>
              </a:ext>
              <a:ext uri="{C183D7F6-B498-43B3-948B-1728B52AA6E4}">
                <adec:decorative xmlns:adec="http://schemas.microsoft.com/office/drawing/2017/decorative" val="1"/>
              </a:ext>
            </a:extLst>
          </p:cNvPr>
          <p:cNvPicPr>
            <a:picLocks noChangeAspect="1"/>
          </p:cNvPicPr>
          <p:nvPr/>
        </p:nvPicPr>
        <p:blipFill>
          <a:blip r:embed="rId4">
            <a:biLevel thresh="75000"/>
          </a:blip>
          <a:stretch>
            <a:fillRect/>
          </a:stretch>
        </p:blipFill>
        <p:spPr>
          <a:xfrm>
            <a:off x="1396679" y="1857424"/>
            <a:ext cx="1424739" cy="1452226"/>
          </a:xfrm>
          <a:prstGeom prst="rect">
            <a:avLst/>
          </a:prstGeom>
        </p:spPr>
      </p:pic>
      <p:sp>
        <p:nvSpPr>
          <p:cNvPr id="9" name="Rectangle: Rounded Corners 8" descr="Sangre">
            <a:extLst>
              <a:ext uri="{FF2B5EF4-FFF2-40B4-BE49-F238E27FC236}">
                <a16:creationId xmlns:a16="http://schemas.microsoft.com/office/drawing/2014/main" id="{84DB1560-9B95-43CB-873B-5073D8DEEA31}"/>
              </a:ext>
            </a:extLst>
          </p:cNvPr>
          <p:cNvSpPr/>
          <p:nvPr/>
        </p:nvSpPr>
        <p:spPr>
          <a:xfrm>
            <a:off x="4358844" y="1417390"/>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s-US" sz="22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Sangre</a:t>
            </a:r>
          </a:p>
        </p:txBody>
      </p:sp>
      <p:pic>
        <p:nvPicPr>
          <p:cNvPr id="13" name="Graphic 12">
            <a:extLst>
              <a:ext uri="{FF2B5EF4-FFF2-40B4-BE49-F238E27FC236}">
                <a16:creationId xmlns:a16="http://schemas.microsoft.com/office/drawing/2014/main" id="{C1AF6A69-70B6-4870-930D-24C14384381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79267" y="1611370"/>
            <a:ext cx="1833465" cy="1833465"/>
          </a:xfrm>
          <a:prstGeom prst="rect">
            <a:avLst/>
          </a:prstGeom>
        </p:spPr>
      </p:pic>
      <p:sp>
        <p:nvSpPr>
          <p:cNvPr id="8" name="Rectangle: Rounded Corners 7" descr="Medicamentos para trasplantes ">
            <a:extLst>
              <a:ext uri="{FF2B5EF4-FFF2-40B4-BE49-F238E27FC236}">
                <a16:creationId xmlns:a16="http://schemas.microsoft.com/office/drawing/2014/main" id="{75CA4B43-6ABA-4B97-B995-792E3EEB8DFA}"/>
              </a:ext>
            </a:extLst>
          </p:cNvPr>
          <p:cNvSpPr/>
          <p:nvPr/>
        </p:nvSpPr>
        <p:spPr>
          <a:xfrm>
            <a:off x="8296165" y="1417389"/>
            <a:ext cx="3474312" cy="3990256"/>
          </a:xfrm>
          <a:prstGeom prst="roundRect">
            <a:avLst/>
          </a:prstGeom>
          <a:noFill/>
          <a:ln w="3810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00529B"/>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600"/>
              </a:spcBef>
              <a:spcAft>
                <a:spcPts val="0"/>
              </a:spcAft>
              <a:buClrTx/>
              <a:buSzTx/>
              <a:buFontTx/>
              <a:buNone/>
              <a:tabLst/>
              <a:defRPr/>
            </a:pPr>
            <a:r>
              <a:rPr kumimoji="0" lang="es-US" sz="2200" b="0" i="0" u="none" strike="noStrike" cap="none" normalizeH="0" baseline="0" noProof="0" dirty="0">
                <a:ln>
                  <a:noFill/>
                </a:ln>
                <a:solidFill>
                  <a:srgbClr val="00529B"/>
                </a:solidFill>
                <a:uLnTx/>
                <a:uFillTx/>
                <a:latin typeface="Arial" panose="020B0604020202020204" pitchFamily="34" charset="0"/>
                <a:ea typeface="+mn-ea"/>
                <a:cs typeface="Arial" panose="020B0604020202020204" pitchFamily="34" charset="0"/>
              </a:rPr>
              <a:t>Medicamentos para trasplantes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S" sz="1800" b="0" i="0" u="none" strike="noStrike" cap="none" normalizeH="0" baseline="0" noProof="0" dirty="0">
                <a:ln>
                  <a:noFill/>
                </a:ln>
                <a:solidFill>
                  <a:prstClr val="black"/>
                </a:solidFill>
                <a:uLnTx/>
                <a:uFillTx/>
                <a:latin typeface="Calibri" panose="020F0502020204030204"/>
                <a:ea typeface="+mn-ea"/>
                <a:cs typeface="+mn-cs"/>
              </a:rPr>
              <a:t> </a:t>
            </a:r>
          </a:p>
        </p:txBody>
      </p:sp>
      <p:pic>
        <p:nvPicPr>
          <p:cNvPr id="15" name="Graphic 14">
            <a:extLst>
              <a:ext uri="{FF2B5EF4-FFF2-40B4-BE49-F238E27FC236}">
                <a16:creationId xmlns:a16="http://schemas.microsoft.com/office/drawing/2014/main" id="{51B8998A-09B1-4BCF-9C4E-EDD005F61E9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408" y="1627237"/>
            <a:ext cx="1817598" cy="1817598"/>
          </a:xfrm>
          <a:prstGeom prst="rect">
            <a:avLst/>
          </a:prstGeom>
        </p:spPr>
      </p:pic>
      <p:sp>
        <p:nvSpPr>
          <p:cNvPr id="5" name="Content Placeholder 4"/>
          <p:cNvSpPr>
            <a:spLocks noGrp="1"/>
          </p:cNvSpPr>
          <p:nvPr>
            <p:ph type="body" sz="quarter" idx="13"/>
          </p:nvPr>
        </p:nvSpPr>
        <p:spPr>
          <a:xfrm>
            <a:off x="634679" y="5579658"/>
            <a:ext cx="9398642" cy="562944"/>
          </a:xfrm>
        </p:spPr>
        <p:txBody>
          <a:bodyPr>
            <a:normAutofit/>
          </a:bodyPr>
          <a:lstStyle/>
          <a:p>
            <a:pPr marL="0" lvl="0" indent="0" algn="ctr" defTabSz="685800">
              <a:lnSpc>
                <a:spcPct val="100000"/>
              </a:lnSpc>
              <a:spcBef>
                <a:spcPts val="600"/>
              </a:spcBef>
              <a:buFont typeface="Wingdings" pitchFamily="2" charset="2"/>
              <a:buNone/>
            </a:pPr>
            <a:r>
              <a:rPr lang="es-US" sz="1600" dirty="0">
                <a:solidFill>
                  <a:srgbClr val="00529B"/>
                </a:solidFill>
              </a:rPr>
              <a:t> </a:t>
            </a:r>
            <a:r>
              <a:rPr lang="es-US" sz="1600" b="1" dirty="0">
                <a:solidFill>
                  <a:srgbClr val="00529B"/>
                </a:solidFill>
              </a:rPr>
              <a:t>NOTA:</a:t>
            </a:r>
            <a:r>
              <a:rPr lang="es-US" sz="1600" dirty="0">
                <a:solidFill>
                  <a:srgbClr val="00529B"/>
                </a:solidFill>
              </a:rPr>
              <a:t> </a:t>
            </a:r>
            <a:r>
              <a:rPr lang="es-US" sz="1600" dirty="0"/>
              <a:t>Medicare cubrirá el costo total de la atención al donante de riñón. </a:t>
            </a:r>
          </a:p>
        </p:txBody>
      </p:sp>
      <p:pic>
        <p:nvPicPr>
          <p:cNvPr id="6" name="Picture 5">
            <a:extLst>
              <a:ext uri="{FF2B5EF4-FFF2-40B4-BE49-F238E27FC236}">
                <a16:creationId xmlns:a16="http://schemas.microsoft.com/office/drawing/2014/main" id="{3E9295AC-EA0F-4AAF-B011-3DA13E5BDD67}"/>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142963" flipV="1">
            <a:off x="1810633" y="5639097"/>
            <a:ext cx="220332" cy="220332"/>
          </a:xfrm>
          <a:prstGeom prst="rect">
            <a:avLst/>
          </a:prstGeom>
        </p:spPr>
      </p:pic>
      <p:sp>
        <p:nvSpPr>
          <p:cNvPr id="14" name="Slide Number Placeholder 6">
            <a:extLst>
              <a:ext uri="{FF2B5EF4-FFF2-40B4-BE49-F238E27FC236}">
                <a16:creationId xmlns:a16="http://schemas.microsoft.com/office/drawing/2014/main" id="{51221BD5-34F3-4BF3-AB91-2CDE93447C6C}"/>
              </a:ext>
            </a:extLst>
          </p:cNvPr>
          <p:cNvSpPr>
            <a:spLocks noGrp="1"/>
          </p:cNvSpPr>
          <p:nvPr>
            <p:ph type="sldNum" sz="quarter" idx="12"/>
          </p:nvPr>
        </p:nvSpPr>
        <p:spPr>
          <a:xfrm>
            <a:off x="8610600" y="64579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S" sz="1200" b="0" i="0" u="none" strike="noStrike" cap="none" normalizeH="0" baseline="0" noProof="0" dirty="0">
                <a:ln>
                  <a:noFill/>
                </a:ln>
                <a:solidFill>
                  <a:srgbClr val="8FAADC"/>
                </a:solidFill>
                <a:uLnTx/>
                <a:uFillTx/>
                <a:latin typeface="Arial" panose="020B0604020202020204" pitchFamily="34" charset="0"/>
                <a:ea typeface="+mn-ea"/>
                <a:cs typeface="Arial" panose="020B0604020202020204" pitchFamily="34" charset="0"/>
              </a:rPr>
              <a:t>Febrero de 2023</a:t>
            </a:r>
          </a:p>
        </p:txBody>
      </p:sp>
      <p:sp>
        <p:nvSpPr>
          <p:cNvPr id="16" name="Footer Placeholder 2">
            <a:extLst>
              <a:ext uri="{FF2B5EF4-FFF2-40B4-BE49-F238E27FC236}">
                <a16:creationId xmlns:a16="http://schemas.microsoft.com/office/drawing/2014/main" id="{96F3DDB9-7F86-4315-B40C-645106ADFF3D}"/>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52597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CA79-3F64-4B30-A615-C67CB4A9D627}"/>
              </a:ext>
            </a:extLst>
          </p:cNvPr>
          <p:cNvSpPr>
            <a:spLocks noGrp="1"/>
          </p:cNvSpPr>
          <p:nvPr>
            <p:ph type="title"/>
          </p:nvPr>
        </p:nvSpPr>
        <p:spPr>
          <a:xfrm>
            <a:off x="0" y="0"/>
            <a:ext cx="12192000" cy="989012"/>
          </a:xfrm>
        </p:spPr>
        <p:txBody>
          <a:bodyPr anchor="ctr">
            <a:normAutofit/>
          </a:bodyPr>
          <a:lstStyle/>
          <a:p>
            <a:r>
              <a:rPr lang="es-US" sz="3000" dirty="0"/>
              <a:t>Opciones de tratamiento: Tratamiento conservador</a:t>
            </a:r>
          </a:p>
        </p:txBody>
      </p:sp>
      <p:sp>
        <p:nvSpPr>
          <p:cNvPr id="17" name="Text Placeholder 16">
            <a:extLst>
              <a:ext uri="{FF2B5EF4-FFF2-40B4-BE49-F238E27FC236}">
                <a16:creationId xmlns:a16="http://schemas.microsoft.com/office/drawing/2014/main" id="{EFC374BB-4D72-48B3-BFA9-93BB0CC33B95}"/>
              </a:ext>
            </a:extLst>
          </p:cNvPr>
          <p:cNvSpPr>
            <a:spLocks noGrp="1"/>
          </p:cNvSpPr>
          <p:nvPr>
            <p:ph type="body" sz="half" idx="2"/>
          </p:nvPr>
        </p:nvSpPr>
        <p:spPr>
          <a:xfrm>
            <a:off x="838200" y="1183128"/>
            <a:ext cx="6125456" cy="4491744"/>
          </a:xfrm>
        </p:spPr>
        <p:txBody>
          <a:bodyPr>
            <a:normAutofit/>
          </a:bodyPr>
          <a:lstStyle/>
          <a:p>
            <a:pPr>
              <a:lnSpc>
                <a:spcPct val="100000"/>
              </a:lnSpc>
              <a:spcBef>
                <a:spcPts val="0"/>
              </a:spcBef>
              <a:spcAft>
                <a:spcPts val="1200"/>
              </a:spcAft>
            </a:pPr>
            <a:r>
              <a:rPr lang="es-US" sz="2400" b="1" dirty="0">
                <a:solidFill>
                  <a:srgbClr val="00529B"/>
                </a:solidFill>
              </a:rPr>
              <a:t>El tratamiento incluye: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Preservar la función renal el mayor tiempo posible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Controlar los síntomas, como náuseas, falta de apetito y estado de animo.</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Controlar otros problemas de salud causados por la insuficiencia renal, como la anemia.</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Mantener su calidad de vida tanto como sea posible.</a:t>
            </a:r>
          </a:p>
          <a:p>
            <a:pPr marL="548640" indent="-274320">
              <a:lnSpc>
                <a:spcPct val="100000"/>
              </a:lnSpc>
              <a:spcBef>
                <a:spcPts val="0"/>
              </a:spcBef>
              <a:spcAft>
                <a:spcPts val="1200"/>
              </a:spcAft>
              <a:buFont typeface="Wingdings" panose="05000000000000000000" pitchFamily="2" charset="2"/>
              <a:buChar char="§"/>
            </a:pPr>
            <a:r>
              <a:rPr lang="es-US" sz="2000" dirty="0">
                <a:solidFill>
                  <a:srgbClr val="00529B"/>
                </a:solidFill>
              </a:rPr>
              <a:t>Preparar los cuidados para etapa terminal</a:t>
            </a:r>
          </a:p>
        </p:txBody>
      </p:sp>
      <p:pic>
        <p:nvPicPr>
          <p:cNvPr id="15" name="Picture 14">
            <a:extLst>
              <a:ext uri="{FF2B5EF4-FFF2-40B4-BE49-F238E27FC236}">
                <a16:creationId xmlns:a16="http://schemas.microsoft.com/office/drawing/2014/main" id="{079200B4-5801-44DB-BE81-35ECC803A6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88539" y="1377244"/>
            <a:ext cx="3768105" cy="3108960"/>
          </a:xfrm>
          <a:prstGeom prst="rect">
            <a:avLst/>
          </a:prstGeom>
          <a:effectLst>
            <a:softEdge rad="63500"/>
          </a:effectLst>
        </p:spPr>
      </p:pic>
      <p:sp>
        <p:nvSpPr>
          <p:cNvPr id="8" name="Content Placeholder 4">
            <a:extLst>
              <a:ext uri="{FF2B5EF4-FFF2-40B4-BE49-F238E27FC236}">
                <a16:creationId xmlns:a16="http://schemas.microsoft.com/office/drawing/2014/main" id="{3FF75510-C644-4510-A9EA-1228CDB2AEA9}"/>
              </a:ext>
            </a:extLst>
          </p:cNvPr>
          <p:cNvSpPr txBox="1">
            <a:spLocks/>
          </p:cNvSpPr>
          <p:nvPr/>
        </p:nvSpPr>
        <p:spPr>
          <a:xfrm>
            <a:off x="1090431" y="5371697"/>
            <a:ext cx="11259229" cy="719512"/>
          </a:xfrm>
          <a:prstGeom prst="rect">
            <a:avLst/>
          </a:prstGeom>
        </p:spPr>
        <p:txBody>
          <a:bodyPr>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s-US" sz="1600" b="1" dirty="0">
                <a:solidFill>
                  <a:srgbClr val="00529B"/>
                </a:solidFill>
              </a:rPr>
              <a:t>NOTA: </a:t>
            </a:r>
            <a:r>
              <a:rPr lang="es-US" sz="1600" dirty="0">
                <a:solidFill>
                  <a:srgbClr val="00529B"/>
                </a:solidFill>
              </a:rPr>
              <a:t>Medicare sólo paga los servicios de apoyo, como el control de los síntomas y el tratamiento paliativo del dolor, siempre que se cumplan determinados requisitos. </a:t>
            </a:r>
          </a:p>
        </p:txBody>
      </p:sp>
      <p:pic>
        <p:nvPicPr>
          <p:cNvPr id="9" name="Picture 8">
            <a:extLst>
              <a:ext uri="{FF2B5EF4-FFF2-40B4-BE49-F238E27FC236}">
                <a16:creationId xmlns:a16="http://schemas.microsoft.com/office/drawing/2014/main" id="{5D5371A2-275F-45E0-9393-6FFFA9EBC7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42963" flipV="1">
            <a:off x="940360" y="5450157"/>
            <a:ext cx="173756" cy="182880"/>
          </a:xfrm>
          <a:prstGeom prst="rect">
            <a:avLst/>
          </a:prstGeom>
        </p:spPr>
      </p:pic>
      <p:sp>
        <p:nvSpPr>
          <p:cNvPr id="3" name="Slide Number Placeholder 2">
            <a:extLst>
              <a:ext uri="{FF2B5EF4-FFF2-40B4-BE49-F238E27FC236}">
                <a16:creationId xmlns:a16="http://schemas.microsoft.com/office/drawing/2014/main" id="{5F94A20E-4A4C-4470-9E1C-51DE5F26FF83}"/>
              </a:ext>
            </a:extLst>
          </p:cNvPr>
          <p:cNvSpPr>
            <a:spLocks noGrp="1"/>
          </p:cNvSpPr>
          <p:nvPr>
            <p:ph type="sldNum" sz="quarter" idx="12"/>
          </p:nvPr>
        </p:nvSpPr>
        <p:spPr>
          <a:xfrm>
            <a:off x="8610600" y="6492240"/>
            <a:ext cx="2743200" cy="365125"/>
          </a:xfrm>
        </p:spPr>
        <p:txBody>
          <a:bodyPr/>
          <a:lstStyle/>
          <a:p>
            <a:fld id="{48F63A3B-78C7-47BE-AE5E-E10140E04643}" type="slidenum">
              <a:rPr lang="en-US" smtClean="0"/>
              <a:pPr/>
              <a:t>36</a:t>
            </a:fld>
            <a:endParaRPr lang="en-US" dirty="0"/>
          </a:p>
        </p:txBody>
      </p:sp>
      <p:sp>
        <p:nvSpPr>
          <p:cNvPr id="4" name="Date Placeholder 3">
            <a:extLst>
              <a:ext uri="{FF2B5EF4-FFF2-40B4-BE49-F238E27FC236}">
                <a16:creationId xmlns:a16="http://schemas.microsoft.com/office/drawing/2014/main" id="{927C1949-7568-41A8-9496-2DBBD71C242F}"/>
              </a:ext>
            </a:extLst>
          </p:cNvPr>
          <p:cNvSpPr>
            <a:spLocks noGrp="1"/>
          </p:cNvSpPr>
          <p:nvPr>
            <p:ph type="dt" sz="half" idx="10"/>
          </p:nvPr>
        </p:nvSpPr>
        <p:spPr>
          <a:xfrm>
            <a:off x="838200" y="6492240"/>
            <a:ext cx="2743200" cy="365125"/>
          </a:xfrm>
        </p:spPr>
        <p:txBody>
          <a:bodyPr/>
          <a:lstStyle/>
          <a:p>
            <a:r>
              <a:rPr lang="es-US" dirty="0"/>
              <a:t>Febrero de 2023</a:t>
            </a:r>
          </a:p>
        </p:txBody>
      </p:sp>
      <p:sp>
        <p:nvSpPr>
          <p:cNvPr id="10" name="Footer Placeholder 2">
            <a:extLst>
              <a:ext uri="{FF2B5EF4-FFF2-40B4-BE49-F238E27FC236}">
                <a16:creationId xmlns:a16="http://schemas.microsoft.com/office/drawing/2014/main" id="{7F644F5A-02B0-4F2E-865E-8511AB1A89B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extLst>
      <p:ext uri="{BB962C8B-B14F-4D97-AF65-F5344CB8AC3E}">
        <p14:creationId xmlns:p14="http://schemas.microsoft.com/office/powerpoint/2010/main" val="1646561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94" y="292441"/>
            <a:ext cx="8413713" cy="719643"/>
          </a:xfrm>
        </p:spPr>
        <p:txBody>
          <a:bodyPr>
            <a:normAutofit fontScale="90000"/>
          </a:bodyPr>
          <a:lstStyle/>
          <a:p>
            <a:pPr algn="ctr"/>
            <a:r>
              <a:rPr lang="es-US" sz="3000" dirty="0"/>
              <a:t>Compruebe su conocimiento: Pregunta 4</a:t>
            </a:r>
          </a:p>
        </p:txBody>
      </p:sp>
      <p:sp>
        <p:nvSpPr>
          <p:cNvPr id="9" name="Content Placeholder 8"/>
          <p:cNvSpPr>
            <a:spLocks noGrp="1"/>
          </p:cNvSpPr>
          <p:nvPr>
            <p:ph idx="4294967295"/>
          </p:nvPr>
        </p:nvSpPr>
        <p:spPr>
          <a:xfrm>
            <a:off x="1050622" y="1810477"/>
            <a:ext cx="9836150" cy="2779846"/>
          </a:xfrm>
        </p:spPr>
        <p:txBody>
          <a:bodyPr/>
          <a:lstStyle/>
          <a:p>
            <a:pPr marL="0" lvl="0" indent="0" defTabSz="685800">
              <a:lnSpc>
                <a:spcPct val="100000"/>
              </a:lnSpc>
              <a:spcBef>
                <a:spcPts val="0"/>
              </a:spcBef>
              <a:spcAft>
                <a:spcPts val="1200"/>
              </a:spcAft>
              <a:buFont typeface="Wingdings" pitchFamily="2" charset="2"/>
              <a:buNone/>
            </a:pPr>
            <a:r>
              <a:rPr lang="es-US" sz="2400" b="1" dirty="0">
                <a:solidFill>
                  <a:srgbClr val="00529B"/>
                </a:solidFill>
              </a:rPr>
              <a:t>¿Qué servicio está cubierto por la Parte A?</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Lugar para permanecer durante la diálisis</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Costo de encontrar el riñón apropiado para su cirugía de trasplante</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Pago perdido</a:t>
            </a:r>
          </a:p>
          <a:p>
            <a:pPr marL="514350" lvl="0" indent="-514350" defTabSz="685800">
              <a:lnSpc>
                <a:spcPct val="100000"/>
              </a:lnSpc>
              <a:spcBef>
                <a:spcPts val="0"/>
              </a:spcBef>
              <a:spcAft>
                <a:spcPts val="1200"/>
              </a:spcAft>
              <a:buFont typeface="Wingdings" pitchFamily="2" charset="2"/>
              <a:buAutoNum type="alphaLcPeriod"/>
              <a:defRPr/>
            </a:pPr>
            <a:r>
              <a:rPr lang="es-US" sz="2400" dirty="0">
                <a:solidFill>
                  <a:srgbClr val="00529B"/>
                </a:solidFill>
              </a:rPr>
              <a:t>Un asistente domiciliario como compañía</a:t>
            </a:r>
          </a:p>
          <a:p>
            <a:pPr marL="0" indent="0">
              <a:spcBef>
                <a:spcPts val="0"/>
              </a:spcBef>
              <a:spcAft>
                <a:spcPts val="1200"/>
              </a:spcAft>
              <a:buNone/>
            </a:pPr>
            <a:endParaRPr lang="en-US" dirty="0"/>
          </a:p>
        </p:txBody>
      </p:sp>
      <p:sp>
        <p:nvSpPr>
          <p:cNvPr id="6" name="Rounded Rectangle 5" descr="Rectángulo rojo que indica la respuesta correcta es B."/>
          <p:cNvSpPr/>
          <p:nvPr/>
        </p:nvSpPr>
        <p:spPr>
          <a:xfrm>
            <a:off x="1004239" y="2814611"/>
            <a:ext cx="9836150" cy="514259"/>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08568DFB-0E9F-4C48-A3EE-F3C8CD6A5A07}"/>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37</a:t>
            </a:fld>
            <a:endParaRPr lang="en-US" dirty="0"/>
          </a:p>
        </p:txBody>
      </p:sp>
      <p:sp>
        <p:nvSpPr>
          <p:cNvPr id="3" name="Date Placeholder 2">
            <a:extLst>
              <a:ext uri="{FF2B5EF4-FFF2-40B4-BE49-F238E27FC236}">
                <a16:creationId xmlns:a16="http://schemas.microsoft.com/office/drawing/2014/main" id="{AB42723D-EC3A-9142-A465-64C40B44D82B}"/>
              </a:ext>
            </a:extLst>
          </p:cNvPr>
          <p:cNvSpPr>
            <a:spLocks noGrp="1"/>
          </p:cNvSpPr>
          <p:nvPr>
            <p:ph type="dt" sz="half" idx="10"/>
          </p:nvPr>
        </p:nvSpPr>
        <p:spPr/>
        <p:txBody>
          <a:bodyPr/>
          <a:lstStyle/>
          <a:p>
            <a:r>
              <a:rPr lang="es-US" dirty="0"/>
              <a:t>Febrero de 2023</a:t>
            </a:r>
          </a:p>
        </p:txBody>
      </p:sp>
      <p:sp>
        <p:nvSpPr>
          <p:cNvPr id="8" name="Title 1"/>
          <p:cNvSpPr txBox="1">
            <a:spLocks/>
          </p:cNvSpPr>
          <p:nvPr/>
        </p:nvSpPr>
        <p:spPr>
          <a:xfrm>
            <a:off x="1815073" y="4879638"/>
            <a:ext cx="9842499"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700" dirty="0"/>
              <a:t>Compruebe su conocimiento: </a:t>
            </a:r>
            <a:r>
              <a:rPr lang="es-US" sz="17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10" name="Footer Placeholder 2">
            <a:extLst>
              <a:ext uri="{FF2B5EF4-FFF2-40B4-BE49-F238E27FC236}">
                <a16:creationId xmlns:a16="http://schemas.microsoft.com/office/drawing/2014/main" id="{F2F337B1-3982-4C59-A739-AA262EECA735}"/>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4</a:t>
            </a:r>
          </a:p>
        </p:txBody>
      </p:sp>
      <p:sp>
        <p:nvSpPr>
          <p:cNvPr id="5" name="Text Placeholder 4"/>
          <p:cNvSpPr>
            <a:spLocks noGrp="1"/>
          </p:cNvSpPr>
          <p:nvPr>
            <p:ph type="body" idx="1"/>
          </p:nvPr>
        </p:nvSpPr>
        <p:spPr/>
        <p:txBody>
          <a:bodyPr vert="horz" lIns="91440" tIns="45720" rIns="91440" bIns="45720" rtlCol="0" anchor="t">
            <a:noAutofit/>
          </a:bodyPr>
          <a:lstStyle/>
          <a:p>
            <a:pPr>
              <a:lnSpc>
                <a:spcPct val="100000"/>
              </a:lnSpc>
              <a:spcBef>
                <a:spcPts val="600"/>
              </a:spcBef>
            </a:pPr>
            <a:r>
              <a:rPr lang="es-US" dirty="0">
                <a:latin typeface="Arial Black"/>
              </a:rPr>
              <a:t>Opciones de cobertura Medicare para personas con Enfermedad Renal en Etapa Terminal (ESRD)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0"/>
            <a:ext cx="12192000" cy="937846"/>
          </a:xfrm>
        </p:spPr>
        <p:txBody>
          <a:bodyPr anchor="ctr">
            <a:normAutofit/>
          </a:bodyPr>
          <a:lstStyle/>
          <a:p>
            <a:r>
              <a:rPr lang="es-US" sz="3000" dirty="0"/>
              <a:t>Objetivos de la Lección 4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600"/>
            <a:ext cx="9982200" cy="4124056"/>
          </a:xfrm>
        </p:spPr>
        <p:txBody>
          <a:bodyPr vert="horz" lIns="91440" tIns="45720" rIns="91440" bIns="45720" rtlCol="0" anchor="t">
            <a:normAutofit/>
          </a:bodyPr>
          <a:lstStyle/>
          <a:p>
            <a:pPr marL="0" indent="0">
              <a:lnSpc>
                <a:spcPct val="100000"/>
              </a:lnSpc>
              <a:spcBef>
                <a:spcPts val="60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Explicar las opciones y consideraciones del Seguro Suplementario de Medicare (Medigap) para personas con ESRD.</a:t>
            </a:r>
          </a:p>
          <a:p>
            <a:pPr marL="548640" indent="-274320">
              <a:lnSpc>
                <a:spcPct val="100000"/>
              </a:lnSpc>
              <a:spcBef>
                <a:spcPts val="0"/>
              </a:spcBef>
              <a:spcAft>
                <a:spcPts val="1200"/>
              </a:spcAft>
            </a:pPr>
            <a:r>
              <a:rPr lang="es-US" sz="2400" dirty="0">
                <a:solidFill>
                  <a:srgbClr val="00529B"/>
                </a:solidFill>
                <a:latin typeface="Arial"/>
                <a:cs typeface="Arial"/>
              </a:rPr>
              <a:t>Explicar las opciones y consideraciones de cobertura del Plan Medicare Advantage para personas con ESRD</a:t>
            </a:r>
          </a:p>
          <a:p>
            <a:pPr marL="548640" indent="-274320">
              <a:lnSpc>
                <a:spcPct val="100000"/>
              </a:lnSpc>
              <a:spcBef>
                <a:spcPts val="0"/>
              </a:spcBef>
              <a:spcAft>
                <a:spcPts val="1200"/>
              </a:spcAft>
            </a:pPr>
            <a:r>
              <a:rPr lang="es-US" sz="2400" dirty="0">
                <a:solidFill>
                  <a:srgbClr val="00529B"/>
                </a:solidFill>
                <a:latin typeface="Arial"/>
                <a:cs typeface="Arial"/>
              </a:rPr>
              <a:t>Explicar las opciones y consideraciones del plan de medicamentos de Medicare para personas con ESRD.</a:t>
            </a:r>
          </a:p>
          <a:p>
            <a:pPr marL="804672" indent="-346075">
              <a:lnSpc>
                <a:spcPct val="100000"/>
              </a:lnSpc>
              <a:spcBef>
                <a:spcPts val="0"/>
              </a:spcBef>
              <a:spcAft>
                <a:spcPts val="1200"/>
              </a:spcAft>
            </a:pPr>
            <a:endParaRPr lang="en-US" dirty="0">
              <a:solidFill>
                <a:srgbClr val="00529B"/>
              </a:solidFill>
              <a:latin typeface="Arial"/>
              <a:cs typeface="Arial"/>
            </a:endParaRPr>
          </a:p>
        </p:txBody>
      </p:sp>
      <p:sp>
        <p:nvSpPr>
          <p:cNvPr id="2" name="Slide Number Placeholder 1">
            <a:extLst>
              <a:ext uri="{FF2B5EF4-FFF2-40B4-BE49-F238E27FC236}">
                <a16:creationId xmlns:a16="http://schemas.microsoft.com/office/drawing/2014/main" id="{A17922C8-593F-4215-88EC-26A4C94EB512}"/>
              </a:ext>
            </a:extLst>
          </p:cNvPr>
          <p:cNvSpPr>
            <a:spLocks noGrp="1"/>
          </p:cNvSpPr>
          <p:nvPr>
            <p:ph type="sldNum" sz="quarter" idx="12"/>
          </p:nvPr>
        </p:nvSpPr>
        <p:spPr/>
        <p:txBody>
          <a:bodyPr/>
          <a:lstStyle/>
          <a:p>
            <a:fld id="{48F63A3B-78C7-47BE-AE5E-E10140E04643}" type="slidenum">
              <a:rPr lang="en-US" smtClean="0"/>
              <a:t>39</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51863C85-DB36-4DAF-8262-1A0059F44DD4}"/>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624700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1</a:t>
            </a:r>
          </a:p>
        </p:txBody>
      </p:sp>
      <p:sp>
        <p:nvSpPr>
          <p:cNvPr id="5" name="Text Placeholder 4"/>
          <p:cNvSpPr>
            <a:spLocks noGrp="1"/>
          </p:cNvSpPr>
          <p:nvPr>
            <p:ph type="body" idx="1"/>
          </p:nvPr>
        </p:nvSpPr>
        <p:spPr>
          <a:xfrm>
            <a:off x="3993063" y="2050868"/>
            <a:ext cx="7844976" cy="2756265"/>
          </a:xfrm>
        </p:spPr>
        <p:txBody>
          <a:bodyPr vert="horz" lIns="91440" tIns="45720" rIns="91440" bIns="45720" rtlCol="0" anchor="t">
            <a:normAutofit/>
          </a:bodyPr>
          <a:lstStyle/>
          <a:p>
            <a:pPr>
              <a:lnSpc>
                <a:spcPct val="100000"/>
              </a:lnSpc>
              <a:spcBef>
                <a:spcPts val="600"/>
              </a:spcBef>
            </a:pPr>
            <a:r>
              <a:rPr lang="es-US" sz="3600" dirty="0">
                <a:latin typeface="Arial Black"/>
              </a:rPr>
              <a:t>Enfermedad Renal en Etapa Terminal (ESRD) y elegibilidad para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a:xfrm>
            <a:off x="0" y="1"/>
            <a:ext cx="12192000" cy="1008792"/>
          </a:xfrm>
        </p:spPr>
        <p:txBody>
          <a:bodyPr>
            <a:noAutofit/>
          </a:bodyPr>
          <a:lstStyle/>
          <a:p>
            <a:pPr>
              <a:lnSpc>
                <a:spcPct val="100000"/>
              </a:lnSpc>
            </a:pPr>
            <a:r>
              <a:rPr lang="es-US" sz="2800" dirty="0"/>
              <a:t>Enfermedad Renal en Etapa Terminal (ESRD) y</a:t>
            </a:r>
            <a:br>
              <a:rPr lang="es-US" sz="2800" dirty="0"/>
            </a:br>
            <a:r>
              <a:rPr lang="es-US" sz="2800" dirty="0"/>
              <a:t>Seguro Suplementario de Medicare (Medigap)</a:t>
            </a:r>
          </a:p>
        </p:txBody>
      </p:sp>
      <p:grpSp>
        <p:nvGrpSpPr>
          <p:cNvPr id="43" name="Group 42" descr="Pregunta 1:¿Por qué considerar Medigap?  ">
            <a:extLst>
              <a:ext uri="{FF2B5EF4-FFF2-40B4-BE49-F238E27FC236}">
                <a16:creationId xmlns:a16="http://schemas.microsoft.com/office/drawing/2014/main" id="{525E1D7F-8F30-43C5-9617-A50F1AE82043}"/>
              </a:ext>
            </a:extLst>
          </p:cNvPr>
          <p:cNvGrpSpPr/>
          <p:nvPr/>
        </p:nvGrpSpPr>
        <p:grpSpPr>
          <a:xfrm>
            <a:off x="1030705" y="1279619"/>
            <a:ext cx="5196752" cy="1097280"/>
            <a:chOff x="1030705" y="1279619"/>
            <a:chExt cx="5196752" cy="1097280"/>
          </a:xfrm>
        </p:grpSpPr>
        <p:grpSp>
          <p:nvGrpSpPr>
            <p:cNvPr id="12" name="Item 1 - Q">
              <a:extLst>
                <a:ext uri="{FF2B5EF4-FFF2-40B4-BE49-F238E27FC236}">
                  <a16:creationId xmlns:a16="http://schemas.microsoft.com/office/drawing/2014/main" id="{153F4D11-3A26-46DB-BDED-6F098AABCBE5}"/>
                </a:ext>
              </a:extLst>
            </p:cNvPr>
            <p:cNvGrpSpPr/>
            <p:nvPr/>
          </p:nvGrpSpPr>
          <p:grpSpPr>
            <a:xfrm>
              <a:off x="1030705" y="1279619"/>
              <a:ext cx="5196752" cy="1097280"/>
              <a:chOff x="1030705" y="1174112"/>
              <a:chExt cx="5196752" cy="914400"/>
            </a:xfrm>
          </p:grpSpPr>
          <p:sp>
            <p:nvSpPr>
              <p:cNvPr id="13" name="Rectangle: Rounded Corners 12">
                <a:extLst>
                  <a:ext uri="{FF2B5EF4-FFF2-40B4-BE49-F238E27FC236}">
                    <a16:creationId xmlns:a16="http://schemas.microsoft.com/office/drawing/2014/main" id="{228AFA06-460E-4156-8DAD-243EFE250D46}"/>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DBC7108-F554-4341-BD7F-5BD3E3DD1DC4}"/>
                  </a:ext>
                </a:extLst>
              </p:cNvPr>
              <p:cNvGrpSpPr/>
              <p:nvPr/>
            </p:nvGrpSpPr>
            <p:grpSpPr>
              <a:xfrm>
                <a:off x="5935479" y="1305979"/>
                <a:ext cx="291978" cy="640080"/>
                <a:chOff x="5732904" y="1273307"/>
                <a:chExt cx="291978" cy="701186"/>
              </a:xfrm>
            </p:grpSpPr>
            <p:sp>
              <p:nvSpPr>
                <p:cNvPr id="16" name="Isosceles Triangle 15">
                  <a:extLst>
                    <a:ext uri="{FF2B5EF4-FFF2-40B4-BE49-F238E27FC236}">
                      <a16:creationId xmlns:a16="http://schemas.microsoft.com/office/drawing/2014/main" id="{CA83B3A1-9958-4B0A-ABB6-7477406729D8}"/>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DF510336-9144-4E24-817D-91690267F38F}"/>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7" name="Rectangle 36">
              <a:extLst>
                <a:ext uri="{FF2B5EF4-FFF2-40B4-BE49-F238E27FC236}">
                  <a16:creationId xmlns:a16="http://schemas.microsoft.com/office/drawing/2014/main" id="{00AC3290-7265-4B9E-9C15-984DADA44961}"/>
                </a:ext>
              </a:extLst>
            </p:cNvPr>
            <p:cNvSpPr/>
            <p:nvPr/>
          </p:nvSpPr>
          <p:spPr>
            <a:xfrm>
              <a:off x="1185231" y="1633056"/>
              <a:ext cx="2839239" cy="369332"/>
            </a:xfrm>
            <a:prstGeom prst="rect">
              <a:avLst/>
            </a:prstGeom>
          </p:spPr>
          <p:txBody>
            <a:bodyPr wrap="none">
              <a:spAutoFit/>
            </a:bodyPr>
            <a:lstStyle/>
            <a:p>
              <a:r>
                <a:rPr lang="es-US" b="1" dirty="0">
                  <a:solidFill>
                    <a:srgbClr val="00529B"/>
                  </a:solidFill>
                  <a:latin typeface="Arial" panose="020B0604020202020204" pitchFamily="34" charset="0"/>
                  <a:cs typeface="Arial" panose="020B0604020202020204" pitchFamily="34" charset="0"/>
                </a:rPr>
                <a:t>¿Por qué considerar Medigap?</a:t>
              </a:r>
            </a:p>
          </p:txBody>
        </p:sp>
      </p:grpSp>
      <p:grpSp>
        <p:nvGrpSpPr>
          <p:cNvPr id="44" name="Group 43" descr="Respuesta 1: Medigap ayuda a pagar algunos servicios médicos que Medicare Original no cubre. ">
            <a:extLst>
              <a:ext uri="{FF2B5EF4-FFF2-40B4-BE49-F238E27FC236}">
                <a16:creationId xmlns:a16="http://schemas.microsoft.com/office/drawing/2014/main" id="{248DCF84-C97B-4300-B441-F1E2B0D62D90}"/>
              </a:ext>
            </a:extLst>
          </p:cNvPr>
          <p:cNvGrpSpPr/>
          <p:nvPr/>
        </p:nvGrpSpPr>
        <p:grpSpPr>
          <a:xfrm>
            <a:off x="6349555" y="1279252"/>
            <a:ext cx="4968418" cy="1146162"/>
            <a:chOff x="6349555" y="1279252"/>
            <a:chExt cx="4968418" cy="1146162"/>
          </a:xfrm>
        </p:grpSpPr>
        <p:sp>
          <p:nvSpPr>
            <p:cNvPr id="18" name="Item 1 - A">
              <a:extLst>
                <a:ext uri="{FF2B5EF4-FFF2-40B4-BE49-F238E27FC236}">
                  <a16:creationId xmlns:a16="http://schemas.microsoft.com/office/drawing/2014/main" id="{C95B4CDD-6325-4495-8077-4C655E7032DD}"/>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8" name="Rectangle 37">
              <a:extLst>
                <a:ext uri="{FF2B5EF4-FFF2-40B4-BE49-F238E27FC236}">
                  <a16:creationId xmlns:a16="http://schemas.microsoft.com/office/drawing/2014/main" id="{A777AD10-30B5-4531-A7A7-E2861E23937E}"/>
                </a:ext>
              </a:extLst>
            </p:cNvPr>
            <p:cNvSpPr/>
            <p:nvPr/>
          </p:nvSpPr>
          <p:spPr>
            <a:xfrm>
              <a:off x="6530124" y="1502084"/>
              <a:ext cx="4787849" cy="923330"/>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Medigap ayuda a pagar algunos costos de cuidados médicos que Medicare Original no cubre.</a:t>
              </a:r>
            </a:p>
          </p:txBody>
        </p:sp>
      </p:grpSp>
      <p:grpSp>
        <p:nvGrpSpPr>
          <p:cNvPr id="45" name="Group 44" descr="Pregunta 2: ¿Los pacientes con ESRD pueden contratar una póliza de  Medigap? ">
            <a:extLst>
              <a:ext uri="{FF2B5EF4-FFF2-40B4-BE49-F238E27FC236}">
                <a16:creationId xmlns:a16="http://schemas.microsoft.com/office/drawing/2014/main" id="{A5BC96EB-890D-40DB-9043-D817C119C554}"/>
              </a:ext>
            </a:extLst>
          </p:cNvPr>
          <p:cNvGrpSpPr/>
          <p:nvPr/>
        </p:nvGrpSpPr>
        <p:grpSpPr>
          <a:xfrm>
            <a:off x="1030706" y="2542125"/>
            <a:ext cx="5196751" cy="1097280"/>
            <a:chOff x="1030706" y="2542125"/>
            <a:chExt cx="5196751" cy="1097280"/>
          </a:xfrm>
        </p:grpSpPr>
        <p:grpSp>
          <p:nvGrpSpPr>
            <p:cNvPr id="19" name="Item 2 - Q">
              <a:extLst>
                <a:ext uri="{FF2B5EF4-FFF2-40B4-BE49-F238E27FC236}">
                  <a16:creationId xmlns:a16="http://schemas.microsoft.com/office/drawing/2014/main" id="{3A9CF5E1-D88B-4263-B572-A7FF72930A4D}"/>
                </a:ext>
              </a:extLst>
            </p:cNvPr>
            <p:cNvGrpSpPr/>
            <p:nvPr/>
          </p:nvGrpSpPr>
          <p:grpSpPr>
            <a:xfrm>
              <a:off x="1030706" y="2542125"/>
              <a:ext cx="5196751" cy="1097280"/>
              <a:chOff x="1030706" y="2249050"/>
              <a:chExt cx="5196751" cy="914400"/>
            </a:xfrm>
          </p:grpSpPr>
          <p:sp>
            <p:nvSpPr>
              <p:cNvPr id="20" name="Rectangle: Rounded Corners 19">
                <a:extLst>
                  <a:ext uri="{FF2B5EF4-FFF2-40B4-BE49-F238E27FC236}">
                    <a16:creationId xmlns:a16="http://schemas.microsoft.com/office/drawing/2014/main" id="{7365A417-35BE-4684-A3B5-7D924C864560}"/>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768ADCA-164E-443E-8C73-DA7D758A14DF}"/>
                  </a:ext>
                </a:extLst>
              </p:cNvPr>
              <p:cNvGrpSpPr/>
              <p:nvPr/>
            </p:nvGrpSpPr>
            <p:grpSpPr>
              <a:xfrm>
                <a:off x="5935479" y="2371165"/>
                <a:ext cx="291978" cy="640080"/>
                <a:chOff x="5732904" y="1273307"/>
                <a:chExt cx="291978" cy="701186"/>
              </a:xfrm>
            </p:grpSpPr>
            <p:sp>
              <p:nvSpPr>
                <p:cNvPr id="22" name="Isosceles Triangle 21">
                  <a:extLst>
                    <a:ext uri="{FF2B5EF4-FFF2-40B4-BE49-F238E27FC236}">
                      <a16:creationId xmlns:a16="http://schemas.microsoft.com/office/drawing/2014/main" id="{08C7EF45-0547-421C-8DC8-EA3415F511DC}"/>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a:extLst>
                    <a:ext uri="{FF2B5EF4-FFF2-40B4-BE49-F238E27FC236}">
                      <a16:creationId xmlns:a16="http://schemas.microsoft.com/office/drawing/2014/main" id="{A0DFA25D-27F9-416D-BD69-358F726B7907}"/>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 name="Rectangle 4">
              <a:extLst>
                <a:ext uri="{FF2B5EF4-FFF2-40B4-BE49-F238E27FC236}">
                  <a16:creationId xmlns:a16="http://schemas.microsoft.com/office/drawing/2014/main" id="{30CFF8B6-5ECA-45C4-A86E-70A7BF3E0B69}"/>
                </a:ext>
              </a:extLst>
            </p:cNvPr>
            <p:cNvSpPr/>
            <p:nvPr/>
          </p:nvSpPr>
          <p:spPr>
            <a:xfrm>
              <a:off x="1202498" y="2744315"/>
              <a:ext cx="4810932" cy="584775"/>
            </a:xfrm>
            <a:prstGeom prst="rect">
              <a:avLst/>
            </a:prstGeom>
          </p:spPr>
          <p:txBody>
            <a:bodyPr wrap="none">
              <a:spAutoFit/>
            </a:bodyPr>
            <a:lstStyle/>
            <a:p>
              <a:r>
                <a:rPr lang="es-US" sz="1600" b="1" dirty="0">
                  <a:solidFill>
                    <a:srgbClr val="00529B"/>
                  </a:solidFill>
                  <a:latin typeface="Arial" panose="020B0604020202020204" pitchFamily="34" charset="0"/>
                  <a:cs typeface="Arial" panose="020B0604020202020204" pitchFamily="34" charset="0"/>
                </a:rPr>
                <a:t>¿Los pacientes con ESRD menores de 65 años </a:t>
              </a:r>
            </a:p>
            <a:p>
              <a:r>
                <a:rPr lang="es-US" sz="1600" b="1" dirty="0">
                  <a:solidFill>
                    <a:srgbClr val="00529B"/>
                  </a:solidFill>
                  <a:latin typeface="Arial" panose="020B0604020202020204" pitchFamily="34" charset="0"/>
                  <a:cs typeface="Arial" panose="020B0604020202020204" pitchFamily="34" charset="0"/>
                </a:rPr>
                <a:t>pueden contratar una póliza de Medigap?</a:t>
              </a:r>
            </a:p>
          </p:txBody>
        </p:sp>
      </p:grpSp>
      <p:grpSp>
        <p:nvGrpSpPr>
          <p:cNvPr id="46" name="Group 45" descr="Respuesta 2: Depende">
            <a:extLst>
              <a:ext uri="{FF2B5EF4-FFF2-40B4-BE49-F238E27FC236}">
                <a16:creationId xmlns:a16="http://schemas.microsoft.com/office/drawing/2014/main" id="{CAD48CF8-54F9-4843-9730-01C6B73F0960}"/>
              </a:ext>
            </a:extLst>
          </p:cNvPr>
          <p:cNvGrpSpPr/>
          <p:nvPr/>
        </p:nvGrpSpPr>
        <p:grpSpPr>
          <a:xfrm>
            <a:off x="6349555" y="2542056"/>
            <a:ext cx="4846320" cy="1097280"/>
            <a:chOff x="6349555" y="2542056"/>
            <a:chExt cx="4846320" cy="1097280"/>
          </a:xfrm>
        </p:grpSpPr>
        <p:sp>
          <p:nvSpPr>
            <p:cNvPr id="24" name="Item 2 - A">
              <a:extLst>
                <a:ext uri="{FF2B5EF4-FFF2-40B4-BE49-F238E27FC236}">
                  <a16:creationId xmlns:a16="http://schemas.microsoft.com/office/drawing/2014/main" id="{6220A518-AF46-4BBE-BABE-2E08ED0DBCA4}"/>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04A14B4-C86B-49D8-8E73-E8FAB4435FB5}"/>
                </a:ext>
              </a:extLst>
            </p:cNvPr>
            <p:cNvSpPr/>
            <p:nvPr/>
          </p:nvSpPr>
          <p:spPr>
            <a:xfrm>
              <a:off x="6553998" y="2670960"/>
              <a:ext cx="4607296" cy="900246"/>
            </a:xfrm>
            <a:prstGeom prst="rect">
              <a:avLst/>
            </a:prstGeom>
          </p:spPr>
          <p:txBody>
            <a:bodyPr wrap="square">
              <a:spAutoFit/>
            </a:bodyPr>
            <a:lstStyle/>
            <a:p>
              <a:r>
                <a:rPr lang="es-US" sz="1750" dirty="0">
                  <a:solidFill>
                    <a:srgbClr val="00529B"/>
                  </a:solidFill>
                  <a:latin typeface="Arial" panose="020B0604020202020204" pitchFamily="34" charset="0"/>
                  <a:cs typeface="Arial" panose="020B0604020202020204" pitchFamily="34" charset="0"/>
                </a:rPr>
                <a:t>Depende. No todas las compañías de seguros venden pólizas a menores de </a:t>
              </a:r>
              <a:br>
                <a:rPr lang="es-US" sz="1750" dirty="0">
                  <a:solidFill>
                    <a:srgbClr val="00529B"/>
                  </a:solidFill>
                  <a:latin typeface="Arial" panose="020B0604020202020204" pitchFamily="34" charset="0"/>
                  <a:cs typeface="Arial" panose="020B0604020202020204" pitchFamily="34" charset="0"/>
                </a:rPr>
              </a:br>
              <a:r>
                <a:rPr lang="es-US" sz="1750" dirty="0">
                  <a:solidFill>
                    <a:srgbClr val="00529B"/>
                  </a:solidFill>
                  <a:latin typeface="Arial" panose="020B0604020202020204" pitchFamily="34" charset="0"/>
                  <a:cs typeface="Arial" panose="020B0604020202020204" pitchFamily="34" charset="0"/>
                </a:rPr>
                <a:t>65 años.</a:t>
              </a:r>
            </a:p>
          </p:txBody>
        </p:sp>
      </p:grpSp>
      <p:grpSp>
        <p:nvGrpSpPr>
          <p:cNvPr id="47" name="Group 46" descr="Pregunta 3: ¿Difieren las reglas por estado? ">
            <a:extLst>
              <a:ext uri="{FF2B5EF4-FFF2-40B4-BE49-F238E27FC236}">
                <a16:creationId xmlns:a16="http://schemas.microsoft.com/office/drawing/2014/main" id="{60DF059E-65C7-4DEE-AA37-50BEB2F2857A}"/>
              </a:ext>
            </a:extLst>
          </p:cNvPr>
          <p:cNvGrpSpPr/>
          <p:nvPr/>
        </p:nvGrpSpPr>
        <p:grpSpPr>
          <a:xfrm>
            <a:off x="1040645" y="3816354"/>
            <a:ext cx="5196751" cy="1097280"/>
            <a:chOff x="1030706" y="3816354"/>
            <a:chExt cx="5196751" cy="1097280"/>
          </a:xfrm>
        </p:grpSpPr>
        <p:grpSp>
          <p:nvGrpSpPr>
            <p:cNvPr id="25" name="Item 3 - Q">
              <a:extLst>
                <a:ext uri="{FF2B5EF4-FFF2-40B4-BE49-F238E27FC236}">
                  <a16:creationId xmlns:a16="http://schemas.microsoft.com/office/drawing/2014/main" id="{BBD86E2B-5FC5-4A2B-B775-D5627D5319CF}"/>
                </a:ext>
              </a:extLst>
            </p:cNvPr>
            <p:cNvGrpSpPr/>
            <p:nvPr/>
          </p:nvGrpSpPr>
          <p:grpSpPr>
            <a:xfrm>
              <a:off x="1030706" y="3816354"/>
              <a:ext cx="5196751" cy="1097280"/>
              <a:chOff x="1030706" y="3323988"/>
              <a:chExt cx="5196751" cy="914400"/>
            </a:xfrm>
          </p:grpSpPr>
          <p:sp>
            <p:nvSpPr>
              <p:cNvPr id="26" name="Rectangle: Rounded Corners 25">
                <a:extLst>
                  <a:ext uri="{FF2B5EF4-FFF2-40B4-BE49-F238E27FC236}">
                    <a16:creationId xmlns:a16="http://schemas.microsoft.com/office/drawing/2014/main" id="{F5801CB5-5572-4624-BC22-A2463C9C4350}"/>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054B9D9-E535-459E-BF4D-92BD0EC4F5D2}"/>
                  </a:ext>
                </a:extLst>
              </p:cNvPr>
              <p:cNvGrpSpPr/>
              <p:nvPr/>
            </p:nvGrpSpPr>
            <p:grpSpPr>
              <a:xfrm>
                <a:off x="5935479" y="3461079"/>
                <a:ext cx="291978" cy="640080"/>
                <a:chOff x="5732904" y="1273307"/>
                <a:chExt cx="291978" cy="701186"/>
              </a:xfrm>
            </p:grpSpPr>
            <p:sp>
              <p:nvSpPr>
                <p:cNvPr id="28" name="Isosceles Triangle 27">
                  <a:extLst>
                    <a:ext uri="{FF2B5EF4-FFF2-40B4-BE49-F238E27FC236}">
                      <a16:creationId xmlns:a16="http://schemas.microsoft.com/office/drawing/2014/main" id="{247C4E4B-A8A2-4DB3-9F41-6B172D78551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EAC272DE-295E-4599-8301-76DC1A786BD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Rectangle 38">
              <a:extLst>
                <a:ext uri="{FF2B5EF4-FFF2-40B4-BE49-F238E27FC236}">
                  <a16:creationId xmlns:a16="http://schemas.microsoft.com/office/drawing/2014/main" id="{5B38CBE9-88F4-4FFC-846D-453E0234D839}"/>
                </a:ext>
              </a:extLst>
            </p:cNvPr>
            <p:cNvSpPr/>
            <p:nvPr/>
          </p:nvSpPr>
          <p:spPr>
            <a:xfrm>
              <a:off x="1202498" y="4176112"/>
              <a:ext cx="2826415" cy="369332"/>
            </a:xfrm>
            <a:prstGeom prst="rect">
              <a:avLst/>
            </a:prstGeom>
          </p:spPr>
          <p:txBody>
            <a:bodyPr wrap="none">
              <a:spAutoFit/>
            </a:bodyPr>
            <a:lstStyle/>
            <a:p>
              <a:r>
                <a:rPr lang="es-US" b="1" dirty="0">
                  <a:solidFill>
                    <a:srgbClr val="00529B"/>
                  </a:solidFill>
                  <a:latin typeface="Arial" panose="020B0604020202020204" pitchFamily="34" charset="0"/>
                  <a:cs typeface="Arial" panose="020B0604020202020204" pitchFamily="34" charset="0"/>
                </a:rPr>
                <a:t>¿Difieren las reglas por estado?</a:t>
              </a:r>
            </a:p>
          </p:txBody>
        </p:sp>
      </p:grpSp>
      <p:grpSp>
        <p:nvGrpSpPr>
          <p:cNvPr id="48" name="Group 47" descr="Respuesta 3: Sí">
            <a:extLst>
              <a:ext uri="{FF2B5EF4-FFF2-40B4-BE49-F238E27FC236}">
                <a16:creationId xmlns:a16="http://schemas.microsoft.com/office/drawing/2014/main" id="{11D04967-2871-4F26-A5CD-A172182F0316}"/>
              </a:ext>
            </a:extLst>
          </p:cNvPr>
          <p:cNvGrpSpPr/>
          <p:nvPr/>
        </p:nvGrpSpPr>
        <p:grpSpPr>
          <a:xfrm>
            <a:off x="6349555" y="3804096"/>
            <a:ext cx="4846320" cy="1097280"/>
            <a:chOff x="6349555" y="3804096"/>
            <a:chExt cx="4846320" cy="1097280"/>
          </a:xfrm>
        </p:grpSpPr>
        <p:sp>
          <p:nvSpPr>
            <p:cNvPr id="30" name="Item 3 - A">
              <a:extLst>
                <a:ext uri="{FF2B5EF4-FFF2-40B4-BE49-F238E27FC236}">
                  <a16:creationId xmlns:a16="http://schemas.microsoft.com/office/drawing/2014/main" id="{4E6E63B2-6A51-4179-9D50-36596B1D1A44}"/>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A1E89CDF-95A6-4BB2-9E4E-B63521CE8184}"/>
                </a:ext>
              </a:extLst>
            </p:cNvPr>
            <p:cNvSpPr/>
            <p:nvPr/>
          </p:nvSpPr>
          <p:spPr>
            <a:xfrm>
              <a:off x="6553998" y="4168070"/>
              <a:ext cx="689291" cy="369332"/>
            </a:xfrm>
            <a:prstGeom prst="rect">
              <a:avLst/>
            </a:prstGeom>
          </p:spPr>
          <p:txBody>
            <a:bodyPr wrap="none">
              <a:spAutoFit/>
            </a:bodyPr>
            <a:lstStyle/>
            <a:p>
              <a:r>
                <a:rPr lang="es-US" dirty="0">
                  <a:solidFill>
                    <a:srgbClr val="00529B"/>
                  </a:solidFill>
                  <a:latin typeface="Arial" panose="020B0604020202020204" pitchFamily="34" charset="0"/>
                  <a:cs typeface="Arial" panose="020B0604020202020204" pitchFamily="34" charset="0"/>
                </a:rPr>
                <a:t>Sí. </a:t>
              </a:r>
            </a:p>
          </p:txBody>
        </p:sp>
      </p:grpSp>
      <p:grpSp>
        <p:nvGrpSpPr>
          <p:cNvPr id="49" name="Group 48" descr="Pregunta 4: ¿Dónde puedo aprender más sobre las opciones de cobertura de Medigap? ">
            <a:extLst>
              <a:ext uri="{FF2B5EF4-FFF2-40B4-BE49-F238E27FC236}">
                <a16:creationId xmlns:a16="http://schemas.microsoft.com/office/drawing/2014/main" id="{E9C7BB12-2E04-4B7D-9101-660A685BDCA9}"/>
              </a:ext>
            </a:extLst>
          </p:cNvPr>
          <p:cNvGrpSpPr/>
          <p:nvPr/>
        </p:nvGrpSpPr>
        <p:grpSpPr>
          <a:xfrm>
            <a:off x="1030705" y="5039194"/>
            <a:ext cx="5193337" cy="1097280"/>
            <a:chOff x="1030705" y="5039194"/>
            <a:chExt cx="5193337" cy="1097280"/>
          </a:xfrm>
        </p:grpSpPr>
        <p:grpSp>
          <p:nvGrpSpPr>
            <p:cNvPr id="31" name="Item 4 - Q">
              <a:extLst>
                <a:ext uri="{FF2B5EF4-FFF2-40B4-BE49-F238E27FC236}">
                  <a16:creationId xmlns:a16="http://schemas.microsoft.com/office/drawing/2014/main" id="{EFBC14D0-DC80-4F53-B8B3-8C621C5935A9}"/>
                </a:ext>
              </a:extLst>
            </p:cNvPr>
            <p:cNvGrpSpPr/>
            <p:nvPr/>
          </p:nvGrpSpPr>
          <p:grpSpPr>
            <a:xfrm>
              <a:off x="1030705" y="5039194"/>
              <a:ext cx="5193337" cy="1097280"/>
              <a:chOff x="1030705" y="4406152"/>
              <a:chExt cx="5193337" cy="914400"/>
            </a:xfrm>
          </p:grpSpPr>
          <p:sp>
            <p:nvSpPr>
              <p:cNvPr id="32" name="Rectangle: Rounded Corners 31">
                <a:extLst>
                  <a:ext uri="{FF2B5EF4-FFF2-40B4-BE49-F238E27FC236}">
                    <a16:creationId xmlns:a16="http://schemas.microsoft.com/office/drawing/2014/main" id="{7F51339F-6E31-4C80-8D7B-C23C072746C7}"/>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E3274DE-F9C4-4F0A-A72F-CE7A8E13A73E}"/>
                  </a:ext>
                </a:extLst>
              </p:cNvPr>
              <p:cNvGrpSpPr/>
              <p:nvPr/>
            </p:nvGrpSpPr>
            <p:grpSpPr>
              <a:xfrm>
                <a:off x="5932064" y="4536016"/>
                <a:ext cx="291978" cy="640080"/>
                <a:chOff x="5732904" y="1273307"/>
                <a:chExt cx="291978" cy="701186"/>
              </a:xfrm>
            </p:grpSpPr>
            <p:sp>
              <p:nvSpPr>
                <p:cNvPr id="34" name="Isosceles Triangle 33">
                  <a:extLst>
                    <a:ext uri="{FF2B5EF4-FFF2-40B4-BE49-F238E27FC236}">
                      <a16:creationId xmlns:a16="http://schemas.microsoft.com/office/drawing/2014/main" id="{2D5AD2F7-2B64-4D23-B9CC-17E54D1B3C6A}"/>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id="{EC5BBC10-BCEE-443A-81EA-F1E84B51C374}"/>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1" name="Rectangle 40">
              <a:extLst>
                <a:ext uri="{FF2B5EF4-FFF2-40B4-BE49-F238E27FC236}">
                  <a16:creationId xmlns:a16="http://schemas.microsoft.com/office/drawing/2014/main" id="{F1008DD4-949C-4B5A-A6DA-490F3F687ACA}"/>
                </a:ext>
              </a:extLst>
            </p:cNvPr>
            <p:cNvSpPr/>
            <p:nvPr/>
          </p:nvSpPr>
          <p:spPr>
            <a:xfrm>
              <a:off x="1202498" y="5255215"/>
              <a:ext cx="4604053" cy="646331"/>
            </a:xfrm>
            <a:prstGeom prst="rect">
              <a:avLst/>
            </a:prstGeom>
          </p:spPr>
          <p:txBody>
            <a:bodyPr wrap="square">
              <a:spAutoFit/>
            </a:bodyPr>
            <a:lstStyle/>
            <a:p>
              <a:r>
                <a:rPr lang="es-US" b="1" dirty="0">
                  <a:solidFill>
                    <a:srgbClr val="00529B"/>
                  </a:solidFill>
                  <a:latin typeface="Arial" panose="020B0604020202020204" pitchFamily="34" charset="0"/>
                  <a:cs typeface="Arial" panose="020B0604020202020204" pitchFamily="34" charset="0"/>
                </a:rPr>
                <a:t>¿Dónde puedo aprender más sobre las opciones de cobertura de Medigap?</a:t>
              </a:r>
            </a:p>
          </p:txBody>
        </p:sp>
      </p:grpSp>
      <p:grpSp>
        <p:nvGrpSpPr>
          <p:cNvPr id="50" name="Group 49" descr="Respuesta 4: Póngase en contacto con el Departamento de Seguros de su Estado o con el Programa Estatal de Asistencia sobre Seguros de Salud (SHIP) de su localidad. ">
            <a:extLst>
              <a:ext uri="{FF2B5EF4-FFF2-40B4-BE49-F238E27FC236}">
                <a16:creationId xmlns:a16="http://schemas.microsoft.com/office/drawing/2014/main" id="{989BF594-5CAC-4287-9AC6-6B7239A08952}"/>
              </a:ext>
            </a:extLst>
          </p:cNvPr>
          <p:cNvGrpSpPr/>
          <p:nvPr/>
        </p:nvGrpSpPr>
        <p:grpSpPr>
          <a:xfrm>
            <a:off x="6359494" y="5042327"/>
            <a:ext cx="5023474" cy="1097280"/>
            <a:chOff x="6349555" y="5042327"/>
            <a:chExt cx="5023474" cy="1097280"/>
          </a:xfrm>
        </p:grpSpPr>
        <p:sp>
          <p:nvSpPr>
            <p:cNvPr id="36" name="Item 4 - A">
              <a:extLst>
                <a:ext uri="{FF2B5EF4-FFF2-40B4-BE49-F238E27FC236}">
                  <a16:creationId xmlns:a16="http://schemas.microsoft.com/office/drawing/2014/main" id="{5F465758-223A-4EBF-8F1C-993302017217}"/>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0BD58AE2-9FCC-4A5B-902E-CB6AF9573297}"/>
                </a:ext>
                <a:ext uri="{C183D7F6-B498-43B3-948B-1728B52AA6E4}">
                  <adec:decorative xmlns:adec="http://schemas.microsoft.com/office/drawing/2017/decorative" val="0"/>
                </a:ext>
              </a:extLst>
            </p:cNvPr>
            <p:cNvSpPr/>
            <p:nvPr/>
          </p:nvSpPr>
          <p:spPr>
            <a:xfrm>
              <a:off x="6526709" y="5126169"/>
              <a:ext cx="4846320" cy="877163"/>
            </a:xfrm>
            <a:prstGeom prst="rect">
              <a:avLst/>
            </a:prstGeom>
          </p:spPr>
          <p:txBody>
            <a:bodyPr wrap="square">
              <a:spAutoFit/>
            </a:bodyPr>
            <a:lstStyle/>
            <a:p>
              <a:pPr>
                <a:spcAft>
                  <a:spcPts val="600"/>
                </a:spcAft>
              </a:pPr>
              <a:r>
                <a:rPr lang="es-US" sz="1700" dirty="0">
                  <a:solidFill>
                    <a:srgbClr val="00529B"/>
                  </a:solidFill>
                  <a:latin typeface="Arial" panose="020B0604020202020204" pitchFamily="34" charset="0"/>
                  <a:cs typeface="Arial" panose="020B0604020202020204" pitchFamily="34" charset="0"/>
                </a:rPr>
                <a:t>Contacte al Departamento de Seguros de su Estado o al Programa Estatal de Asistencia sobre Seguros de Salud (SHIP) de su localidad.</a:t>
              </a:r>
            </a:p>
          </p:txBody>
        </p:sp>
      </p:grpSp>
      <p:sp>
        <p:nvSpPr>
          <p:cNvPr id="11" name="Slide Number Placeholder 6">
            <a:extLst>
              <a:ext uri="{FF2B5EF4-FFF2-40B4-BE49-F238E27FC236}">
                <a16:creationId xmlns:a16="http://schemas.microsoft.com/office/drawing/2014/main" id="{C3168ED3-A725-4A14-93B4-4373F40F4A53}"/>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40</a:t>
            </a:fld>
            <a:endParaRPr lang="en-US" dirty="0"/>
          </a:p>
        </p:txBody>
      </p:sp>
      <p:sp>
        <p:nvSpPr>
          <p:cNvPr id="2" name="Date Placeholder 1">
            <a:extLst>
              <a:ext uri="{FF2B5EF4-FFF2-40B4-BE49-F238E27FC236}">
                <a16:creationId xmlns:a16="http://schemas.microsoft.com/office/drawing/2014/main" id="{AF5DDDB5-2251-D94E-99EC-DD7FE1A954D6}"/>
              </a:ext>
            </a:extLst>
          </p:cNvPr>
          <p:cNvSpPr>
            <a:spLocks noGrp="1"/>
          </p:cNvSpPr>
          <p:nvPr>
            <p:ph type="dt" sz="half" idx="10"/>
          </p:nvPr>
        </p:nvSpPr>
        <p:spPr/>
        <p:txBody>
          <a:bodyPr/>
          <a:lstStyle/>
          <a:p>
            <a:r>
              <a:rPr lang="es-US" dirty="0"/>
              <a:t>Febrero de 2023</a:t>
            </a:r>
          </a:p>
        </p:txBody>
      </p:sp>
      <p:sp>
        <p:nvSpPr>
          <p:cNvPr id="51" name="Footer Placeholder 2">
            <a:extLst>
              <a:ext uri="{FF2B5EF4-FFF2-40B4-BE49-F238E27FC236}">
                <a16:creationId xmlns:a16="http://schemas.microsoft.com/office/drawing/2014/main" id="{1F14172F-2DEB-4722-96C1-3AF11EA05F3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75900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1670"/>
          </a:xfrm>
        </p:spPr>
        <p:txBody>
          <a:bodyPr>
            <a:noAutofit/>
          </a:bodyPr>
          <a:lstStyle/>
          <a:p>
            <a:r>
              <a:rPr lang="es-US" sz="2800" dirty="0"/>
              <a:t>Enfermedad Renal en Etapa Terminal (ESRD) </a:t>
            </a:r>
            <a:r>
              <a:rPr lang="en-US" sz="2800" dirty="0"/>
              <a:t>y </a:t>
            </a:r>
            <a:br>
              <a:rPr lang="en-US" sz="2800" dirty="0"/>
            </a:br>
            <a:r>
              <a:rPr lang="en-US" sz="2800" dirty="0"/>
              <a:t>Planes Medicare Advantage</a:t>
            </a:r>
          </a:p>
        </p:txBody>
      </p:sp>
      <p:grpSp>
        <p:nvGrpSpPr>
          <p:cNvPr id="23" name="Group 22" descr="Pregunta 1: ¿Por qué considerar un Plan Medicare Advantage?&#10;&#10;">
            <a:extLst>
              <a:ext uri="{FF2B5EF4-FFF2-40B4-BE49-F238E27FC236}">
                <a16:creationId xmlns:a16="http://schemas.microsoft.com/office/drawing/2014/main" id="{2D8E872D-4396-4D5A-AA2B-F8B37313DD0F}"/>
              </a:ext>
            </a:extLst>
          </p:cNvPr>
          <p:cNvGrpSpPr/>
          <p:nvPr/>
        </p:nvGrpSpPr>
        <p:grpSpPr>
          <a:xfrm>
            <a:off x="1030705" y="1279619"/>
            <a:ext cx="5196752" cy="1097280"/>
            <a:chOff x="1030705" y="1279619"/>
            <a:chExt cx="5196752" cy="1097280"/>
          </a:xfrm>
        </p:grpSpPr>
        <p:grpSp>
          <p:nvGrpSpPr>
            <p:cNvPr id="24" name="Item 1 - Q">
              <a:extLst>
                <a:ext uri="{FF2B5EF4-FFF2-40B4-BE49-F238E27FC236}">
                  <a16:creationId xmlns:a16="http://schemas.microsoft.com/office/drawing/2014/main" id="{B4606BCB-BDF0-4F8D-B192-6C9EAD964841}"/>
                </a:ext>
              </a:extLst>
            </p:cNvPr>
            <p:cNvGrpSpPr/>
            <p:nvPr/>
          </p:nvGrpSpPr>
          <p:grpSpPr>
            <a:xfrm>
              <a:off x="1030705" y="1279619"/>
              <a:ext cx="5196752" cy="1097280"/>
              <a:chOff x="1030705" y="1174112"/>
              <a:chExt cx="5196752" cy="914400"/>
            </a:xfrm>
          </p:grpSpPr>
          <p:sp>
            <p:nvSpPr>
              <p:cNvPr id="26" name="Rectangle: Rounded Corners 25">
                <a:extLst>
                  <a:ext uri="{FF2B5EF4-FFF2-40B4-BE49-F238E27FC236}">
                    <a16:creationId xmlns:a16="http://schemas.microsoft.com/office/drawing/2014/main" id="{85BC72AB-DE65-4229-BF5E-1F0B63F662C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65C33A97-BAE4-47EF-BCD3-8D8B50511806}"/>
                  </a:ext>
                </a:extLst>
              </p:cNvPr>
              <p:cNvGrpSpPr/>
              <p:nvPr/>
            </p:nvGrpSpPr>
            <p:grpSpPr>
              <a:xfrm>
                <a:off x="5935479" y="1305979"/>
                <a:ext cx="291978" cy="640080"/>
                <a:chOff x="5732904" y="1273307"/>
                <a:chExt cx="291978" cy="701186"/>
              </a:xfrm>
            </p:grpSpPr>
            <p:sp>
              <p:nvSpPr>
                <p:cNvPr id="28" name="Isosceles Triangle 27">
                  <a:extLst>
                    <a:ext uri="{FF2B5EF4-FFF2-40B4-BE49-F238E27FC236}">
                      <a16:creationId xmlns:a16="http://schemas.microsoft.com/office/drawing/2014/main" id="{70D2EAF0-BD08-4829-A430-F17770095FD9}"/>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D8432B1C-FA66-4936-BF49-2B006044E943}"/>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5" name="Rectangle 24">
              <a:extLst>
                <a:ext uri="{FF2B5EF4-FFF2-40B4-BE49-F238E27FC236}">
                  <a16:creationId xmlns:a16="http://schemas.microsoft.com/office/drawing/2014/main" id="{139F6F00-860E-4EE8-AA03-DF0A3866CCA8}"/>
                </a:ext>
              </a:extLst>
            </p:cNvPr>
            <p:cNvSpPr/>
            <p:nvPr/>
          </p:nvSpPr>
          <p:spPr>
            <a:xfrm>
              <a:off x="1186824" y="1509849"/>
              <a:ext cx="4534082"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¿Por qué considerar un Plan Medicare Advantage?</a:t>
              </a:r>
            </a:p>
          </p:txBody>
        </p:sp>
      </p:grpSp>
      <p:grpSp>
        <p:nvGrpSpPr>
          <p:cNvPr id="30" name="Group 29" descr="Respuesta 1: Estos planes pueden ofrecer cobertura adicional, como dental, auditiva y visual.&#10;&#10;">
            <a:extLst>
              <a:ext uri="{FF2B5EF4-FFF2-40B4-BE49-F238E27FC236}">
                <a16:creationId xmlns:a16="http://schemas.microsoft.com/office/drawing/2014/main" id="{492CE020-B087-4902-BCFE-21718BE5EC12}"/>
              </a:ext>
            </a:extLst>
          </p:cNvPr>
          <p:cNvGrpSpPr/>
          <p:nvPr/>
        </p:nvGrpSpPr>
        <p:grpSpPr>
          <a:xfrm>
            <a:off x="6349555" y="1279252"/>
            <a:ext cx="4968418" cy="1097280"/>
            <a:chOff x="6349555" y="1279252"/>
            <a:chExt cx="4968418" cy="1097280"/>
          </a:xfrm>
        </p:grpSpPr>
        <p:sp>
          <p:nvSpPr>
            <p:cNvPr id="31" name="Item 1 - A">
              <a:extLst>
                <a:ext uri="{FF2B5EF4-FFF2-40B4-BE49-F238E27FC236}">
                  <a16:creationId xmlns:a16="http://schemas.microsoft.com/office/drawing/2014/main" id="{C3F38400-9B77-4534-9E8E-5B7CAA31D54C}"/>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2" name="Rectangle 31">
              <a:extLst>
                <a:ext uri="{FF2B5EF4-FFF2-40B4-BE49-F238E27FC236}">
                  <a16:creationId xmlns:a16="http://schemas.microsoft.com/office/drawing/2014/main" id="{FD8B1A10-9F41-4F3A-A4AF-4117EC876922}"/>
                </a:ext>
              </a:extLst>
            </p:cNvPr>
            <p:cNvSpPr/>
            <p:nvPr/>
          </p:nvSpPr>
          <p:spPr>
            <a:xfrm>
              <a:off x="6530124" y="1502084"/>
              <a:ext cx="4787849" cy="646331"/>
            </a:xfrm>
            <a:prstGeom prst="rect">
              <a:avLst/>
            </a:prstGeom>
          </p:spPr>
          <p:txBody>
            <a:bodyPr wrap="square">
              <a:spAutoFit/>
            </a:bodyPr>
            <a:lstStyle/>
            <a:p>
              <a:r>
                <a:rPr lang="en-US" dirty="0">
                  <a:solidFill>
                    <a:srgbClr val="00529B"/>
                  </a:solidFill>
                  <a:latin typeface="Arial"/>
                  <a:cs typeface="Arial"/>
                </a:rPr>
                <a:t>Estos planes pueden ofrecer cobertura adicional, como dental, auditiva y visual.</a:t>
              </a:r>
            </a:p>
          </p:txBody>
        </p:sp>
      </p:grpSp>
      <p:grpSp>
        <p:nvGrpSpPr>
          <p:cNvPr id="13" name="Group 12" descr="Pregunta  2: ¿Pueden inscribirse las personas con  ESRD?&#10;&#10;">
            <a:extLst>
              <a:ext uri="{FF2B5EF4-FFF2-40B4-BE49-F238E27FC236}">
                <a16:creationId xmlns:a16="http://schemas.microsoft.com/office/drawing/2014/main" id="{7C16867F-0A72-4E8E-8F55-DA46BEC07F6C}"/>
              </a:ext>
            </a:extLst>
          </p:cNvPr>
          <p:cNvGrpSpPr/>
          <p:nvPr/>
        </p:nvGrpSpPr>
        <p:grpSpPr>
          <a:xfrm>
            <a:off x="1030706" y="2542125"/>
            <a:ext cx="5196751" cy="1097280"/>
            <a:chOff x="1030706" y="2542125"/>
            <a:chExt cx="5196751" cy="1097280"/>
          </a:xfrm>
        </p:grpSpPr>
        <p:grpSp>
          <p:nvGrpSpPr>
            <p:cNvPr id="14" name="Item 2 - Q">
              <a:extLst>
                <a:ext uri="{FF2B5EF4-FFF2-40B4-BE49-F238E27FC236}">
                  <a16:creationId xmlns:a16="http://schemas.microsoft.com/office/drawing/2014/main" id="{0DE6A23C-183E-4956-A1E3-4D9A64CEE75C}"/>
                </a:ext>
              </a:extLst>
            </p:cNvPr>
            <p:cNvGrpSpPr/>
            <p:nvPr/>
          </p:nvGrpSpPr>
          <p:grpSpPr>
            <a:xfrm>
              <a:off x="1030706" y="2542125"/>
              <a:ext cx="5196751" cy="1097280"/>
              <a:chOff x="1030706" y="2249050"/>
              <a:chExt cx="5196751" cy="914400"/>
            </a:xfrm>
          </p:grpSpPr>
          <p:sp>
            <p:nvSpPr>
              <p:cNvPr id="16" name="Rectangle: Rounded Corners 15">
                <a:extLst>
                  <a:ext uri="{FF2B5EF4-FFF2-40B4-BE49-F238E27FC236}">
                    <a16:creationId xmlns:a16="http://schemas.microsoft.com/office/drawing/2014/main" id="{F88A4837-10B7-4ADE-BC9B-D09678D7DD46}"/>
                  </a:ext>
                  <a:ext uri="{C183D7F6-B498-43B3-948B-1728B52AA6E4}">
                    <adec:decorative xmlns:adec="http://schemas.microsoft.com/office/drawing/2017/decorative" val="1"/>
                  </a:ext>
                </a:extLst>
              </p:cNvPr>
              <p:cNvSpPr/>
              <p:nvPr/>
            </p:nvSpPr>
            <p:spPr>
              <a:xfrm>
                <a:off x="1030706" y="2249050"/>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B6ED298-CE67-4F71-AD9C-9BA7CCB777EB}"/>
                  </a:ext>
                </a:extLst>
              </p:cNvPr>
              <p:cNvGrpSpPr/>
              <p:nvPr/>
            </p:nvGrpSpPr>
            <p:grpSpPr>
              <a:xfrm>
                <a:off x="5935479" y="2371165"/>
                <a:ext cx="291978" cy="640080"/>
                <a:chOff x="5732904" y="1273307"/>
                <a:chExt cx="291978" cy="701186"/>
              </a:xfrm>
            </p:grpSpPr>
            <p:sp>
              <p:nvSpPr>
                <p:cNvPr id="18" name="Isosceles Triangle 17">
                  <a:extLst>
                    <a:ext uri="{FF2B5EF4-FFF2-40B4-BE49-F238E27FC236}">
                      <a16:creationId xmlns:a16="http://schemas.microsoft.com/office/drawing/2014/main" id="{71A8B651-42AF-43D2-93E6-D9C41842C790}"/>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32B87F0C-9AA5-4957-9422-CF378523512A}"/>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5" name="Rectangle 14">
              <a:extLst>
                <a:ext uri="{FF2B5EF4-FFF2-40B4-BE49-F238E27FC236}">
                  <a16:creationId xmlns:a16="http://schemas.microsoft.com/office/drawing/2014/main" id="{9C7F35A1-456F-4441-850C-10D8A17A14EF}"/>
                </a:ext>
              </a:extLst>
            </p:cNvPr>
            <p:cNvSpPr/>
            <p:nvPr/>
          </p:nvSpPr>
          <p:spPr>
            <a:xfrm>
              <a:off x="1202498" y="2775405"/>
              <a:ext cx="3929281" cy="646331"/>
            </a:xfrm>
            <a:prstGeom prst="rect">
              <a:avLst/>
            </a:prstGeom>
          </p:spPr>
          <p:txBody>
            <a:bodyPr wrap="none">
              <a:spAutoFit/>
            </a:bodyPr>
            <a:lstStyle/>
            <a:p>
              <a:r>
                <a:rPr lang="en-US" b="1" dirty="0">
                  <a:solidFill>
                    <a:srgbClr val="00529B"/>
                  </a:solidFill>
                  <a:latin typeface="Arial" panose="020B0604020202020204" pitchFamily="34" charset="0"/>
                  <a:cs typeface="Arial" panose="020B0604020202020204" pitchFamily="34" charset="0"/>
                </a:rPr>
                <a:t>¿Pueden inscribirse las personas </a:t>
              </a:r>
              <a:br>
                <a:rPr lang="en-US" b="1" dirty="0">
                  <a:solidFill>
                    <a:srgbClr val="00529B"/>
                  </a:solidFill>
                  <a:latin typeface="Arial" panose="020B0604020202020204" pitchFamily="34" charset="0"/>
                  <a:cs typeface="Arial" panose="020B0604020202020204" pitchFamily="34" charset="0"/>
                </a:rPr>
              </a:br>
              <a:r>
                <a:rPr lang="en-US" b="1" dirty="0">
                  <a:solidFill>
                    <a:srgbClr val="00529B"/>
                  </a:solidFill>
                  <a:latin typeface="Arial" panose="020B0604020202020204" pitchFamily="34" charset="0"/>
                  <a:cs typeface="Arial" panose="020B0604020202020204" pitchFamily="34" charset="0"/>
                </a:rPr>
                <a:t>con </a:t>
              </a:r>
              <a:r>
                <a:rPr lang="en-US" sz="1700" b="1" dirty="0">
                  <a:solidFill>
                    <a:srgbClr val="00529B"/>
                  </a:solidFill>
                  <a:latin typeface="Arial" panose="020B0604020202020204" pitchFamily="34" charset="0"/>
                  <a:cs typeface="Arial" panose="020B0604020202020204" pitchFamily="34" charset="0"/>
                </a:rPr>
                <a:t> </a:t>
              </a:r>
              <a:r>
                <a:rPr lang="en-US" b="1" dirty="0">
                  <a:solidFill>
                    <a:srgbClr val="00529B"/>
                  </a:solidFill>
                  <a:latin typeface="Arial" panose="020B0604020202020204" pitchFamily="34" charset="0"/>
                  <a:cs typeface="Arial" panose="020B0604020202020204" pitchFamily="34" charset="0"/>
                </a:rPr>
                <a:t>ESRD</a:t>
              </a:r>
              <a:r>
                <a:rPr lang="en-US" sz="1700" b="1" dirty="0">
                  <a:solidFill>
                    <a:srgbClr val="00529B"/>
                  </a:solidFill>
                  <a:latin typeface="Arial" panose="020B0604020202020204" pitchFamily="34" charset="0"/>
                  <a:cs typeface="Arial" panose="020B0604020202020204" pitchFamily="34" charset="0"/>
                </a:rPr>
                <a:t>?</a:t>
              </a:r>
            </a:p>
          </p:txBody>
        </p:sp>
      </p:grpSp>
      <p:grpSp>
        <p:nvGrpSpPr>
          <p:cNvPr id="20" name="Group 19" descr="Respuesta 2: Sí.">
            <a:extLst>
              <a:ext uri="{FF2B5EF4-FFF2-40B4-BE49-F238E27FC236}">
                <a16:creationId xmlns:a16="http://schemas.microsoft.com/office/drawing/2014/main" id="{B801204D-212C-406E-80D2-E032E81FFF25}"/>
              </a:ext>
            </a:extLst>
          </p:cNvPr>
          <p:cNvGrpSpPr/>
          <p:nvPr/>
        </p:nvGrpSpPr>
        <p:grpSpPr>
          <a:xfrm>
            <a:off x="6349555" y="2542056"/>
            <a:ext cx="4846320" cy="1097280"/>
            <a:chOff x="6349555" y="2542056"/>
            <a:chExt cx="4846320" cy="1097280"/>
          </a:xfrm>
        </p:grpSpPr>
        <p:sp>
          <p:nvSpPr>
            <p:cNvPr id="21" name="Item 2 - A">
              <a:extLst>
                <a:ext uri="{FF2B5EF4-FFF2-40B4-BE49-F238E27FC236}">
                  <a16:creationId xmlns:a16="http://schemas.microsoft.com/office/drawing/2014/main" id="{83B27DD7-7699-45F3-8451-82A8755F0030}"/>
                </a:ext>
              </a:extLst>
            </p:cNvPr>
            <p:cNvSpPr/>
            <p:nvPr/>
          </p:nvSpPr>
          <p:spPr>
            <a:xfrm>
              <a:off x="6349555" y="254205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A78CE83-6643-440E-BF89-136999D50EFD}"/>
                </a:ext>
              </a:extLst>
            </p:cNvPr>
            <p:cNvSpPr/>
            <p:nvPr/>
          </p:nvSpPr>
          <p:spPr>
            <a:xfrm>
              <a:off x="6553998" y="2888045"/>
              <a:ext cx="479618" cy="369332"/>
            </a:xfrm>
            <a:prstGeom prst="rect">
              <a:avLst/>
            </a:prstGeom>
          </p:spPr>
          <p:txBody>
            <a:bodyPr wrap="none">
              <a:spAutoFit/>
            </a:bodyPr>
            <a:lstStyle/>
            <a:p>
              <a:r>
                <a:rPr lang="en-US" dirty="0">
                  <a:solidFill>
                    <a:srgbClr val="00529B"/>
                  </a:solidFill>
                  <a:latin typeface="Arial" panose="020B0604020202020204" pitchFamily="34" charset="0"/>
                  <a:cs typeface="Arial" panose="020B0604020202020204" pitchFamily="34" charset="0"/>
                </a:rPr>
                <a:t>Sí.</a:t>
              </a:r>
            </a:p>
          </p:txBody>
        </p:sp>
      </p:grpSp>
      <p:grpSp>
        <p:nvGrpSpPr>
          <p:cNvPr id="33" name="Group 32" descr="Pregunta 3: ¿Cómo puede afectar a mis costos, derechos, protecciones y opciones?&#10;&#10;">
            <a:extLst>
              <a:ext uri="{FF2B5EF4-FFF2-40B4-BE49-F238E27FC236}">
                <a16:creationId xmlns:a16="http://schemas.microsoft.com/office/drawing/2014/main" id="{A19F9D4E-99B0-4C68-8C53-A83E7D87CA09}"/>
              </a:ext>
            </a:extLst>
          </p:cNvPr>
          <p:cNvGrpSpPr/>
          <p:nvPr/>
        </p:nvGrpSpPr>
        <p:grpSpPr>
          <a:xfrm>
            <a:off x="1030706" y="3816354"/>
            <a:ext cx="5196751" cy="1097280"/>
            <a:chOff x="1030706" y="3816354"/>
            <a:chExt cx="5196751" cy="1097280"/>
          </a:xfrm>
        </p:grpSpPr>
        <p:grpSp>
          <p:nvGrpSpPr>
            <p:cNvPr id="34" name="Item 3 - Q">
              <a:extLst>
                <a:ext uri="{FF2B5EF4-FFF2-40B4-BE49-F238E27FC236}">
                  <a16:creationId xmlns:a16="http://schemas.microsoft.com/office/drawing/2014/main" id="{A87B2885-25D6-4B35-A53E-BF7D59538258}"/>
                </a:ext>
              </a:extLst>
            </p:cNvPr>
            <p:cNvGrpSpPr/>
            <p:nvPr/>
          </p:nvGrpSpPr>
          <p:grpSpPr>
            <a:xfrm>
              <a:off x="1030706" y="3816354"/>
              <a:ext cx="5196751" cy="1097280"/>
              <a:chOff x="1030706" y="3323988"/>
              <a:chExt cx="5196751" cy="914400"/>
            </a:xfrm>
          </p:grpSpPr>
          <p:sp>
            <p:nvSpPr>
              <p:cNvPr id="36" name="Rectangle: Rounded Corners 35">
                <a:extLst>
                  <a:ext uri="{FF2B5EF4-FFF2-40B4-BE49-F238E27FC236}">
                    <a16:creationId xmlns:a16="http://schemas.microsoft.com/office/drawing/2014/main" id="{4A4AA73C-CFAD-4FFB-B1D4-ABB5D84723A6}"/>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D3C834CE-FB47-4119-8A9B-B5242B69DD74}"/>
                  </a:ext>
                </a:extLst>
              </p:cNvPr>
              <p:cNvGrpSpPr/>
              <p:nvPr/>
            </p:nvGrpSpPr>
            <p:grpSpPr>
              <a:xfrm>
                <a:off x="5935479" y="3461079"/>
                <a:ext cx="291978" cy="640080"/>
                <a:chOff x="5732904" y="1273307"/>
                <a:chExt cx="291978" cy="701186"/>
              </a:xfrm>
            </p:grpSpPr>
            <p:sp>
              <p:nvSpPr>
                <p:cNvPr id="38" name="Isosceles Triangle 37">
                  <a:extLst>
                    <a:ext uri="{FF2B5EF4-FFF2-40B4-BE49-F238E27FC236}">
                      <a16:creationId xmlns:a16="http://schemas.microsoft.com/office/drawing/2014/main" id="{AF05D1B8-40F4-4A60-ABEF-1B33CD96903B}"/>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5C193794-C914-42C4-90D5-FBCD295E6995}"/>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26502579-2403-4366-A811-38FBAB3C7B0B}"/>
                </a:ext>
              </a:extLst>
            </p:cNvPr>
            <p:cNvSpPr/>
            <p:nvPr/>
          </p:nvSpPr>
          <p:spPr>
            <a:xfrm>
              <a:off x="1202498" y="4041745"/>
              <a:ext cx="4586993" cy="646331"/>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¿Cómo puede afectar a mis costos, derechos, protecciones y opciones?</a:t>
              </a:r>
            </a:p>
          </p:txBody>
        </p:sp>
      </p:grpSp>
      <p:grpSp>
        <p:nvGrpSpPr>
          <p:cNvPr id="40" name="Group 39" descr="Respuesta 3: Utilizar proveedores de la red. Los planes pueden generar gastos adicionales. Contacte con el plan o visite Medicare.gov/plan-compare.&#10;&#10;">
            <a:extLst>
              <a:ext uri="{FF2B5EF4-FFF2-40B4-BE49-F238E27FC236}">
                <a16:creationId xmlns:a16="http://schemas.microsoft.com/office/drawing/2014/main" id="{02AE9E6A-4E28-43EC-94A4-17E5E2F6D73B}"/>
              </a:ext>
            </a:extLst>
          </p:cNvPr>
          <p:cNvGrpSpPr/>
          <p:nvPr/>
        </p:nvGrpSpPr>
        <p:grpSpPr>
          <a:xfrm>
            <a:off x="6349555" y="3804096"/>
            <a:ext cx="4846320" cy="1097280"/>
            <a:chOff x="6349555" y="3804096"/>
            <a:chExt cx="4846320" cy="1097280"/>
          </a:xfrm>
        </p:grpSpPr>
        <p:sp>
          <p:nvSpPr>
            <p:cNvPr id="41" name="Item 3 - A">
              <a:extLst>
                <a:ext uri="{FF2B5EF4-FFF2-40B4-BE49-F238E27FC236}">
                  <a16:creationId xmlns:a16="http://schemas.microsoft.com/office/drawing/2014/main" id="{5F3B77CE-BFFF-40DD-AC4C-6AD62C52E582}"/>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4BDB785-5EEC-4AE3-BE75-64D22740B2AC}"/>
                </a:ext>
              </a:extLst>
            </p:cNvPr>
            <p:cNvSpPr/>
            <p:nvPr/>
          </p:nvSpPr>
          <p:spPr>
            <a:xfrm>
              <a:off x="6553998" y="3896315"/>
              <a:ext cx="4607296" cy="830997"/>
            </a:xfrm>
            <a:prstGeom prst="rect">
              <a:avLst/>
            </a:prstGeom>
          </p:spPr>
          <p:txBody>
            <a:bodyPr wrap="square">
              <a:spAutoFit/>
            </a:bodyPr>
            <a:lstStyle/>
            <a:p>
              <a:r>
                <a:rPr lang="en-US" sz="1600" dirty="0">
                  <a:solidFill>
                    <a:srgbClr val="00529B"/>
                  </a:solidFill>
                  <a:latin typeface="Arial"/>
                  <a:cs typeface="Arial"/>
                </a:rPr>
                <a:t>Utilizar proveedores de la red. Los planes </a:t>
              </a:r>
              <a:r>
                <a:rPr lang="en-US" sz="1600" dirty="0" err="1">
                  <a:solidFill>
                    <a:srgbClr val="00529B"/>
                  </a:solidFill>
                  <a:latin typeface="Arial"/>
                  <a:cs typeface="Arial"/>
                </a:rPr>
                <a:t>pueden</a:t>
              </a:r>
              <a:r>
                <a:rPr lang="en-US" sz="1600" dirty="0">
                  <a:solidFill>
                    <a:srgbClr val="00529B"/>
                  </a:solidFill>
                  <a:latin typeface="Arial"/>
                  <a:cs typeface="Arial"/>
                </a:rPr>
                <a:t> </a:t>
              </a:r>
              <a:r>
                <a:rPr lang="en-US" sz="1600" dirty="0" err="1">
                  <a:solidFill>
                    <a:srgbClr val="00529B"/>
                  </a:solidFill>
                  <a:latin typeface="Arial"/>
                  <a:cs typeface="Arial"/>
                </a:rPr>
                <a:t>cargar</a:t>
              </a:r>
              <a:r>
                <a:rPr lang="en-US" sz="1600" dirty="0">
                  <a:solidFill>
                    <a:srgbClr val="00529B"/>
                  </a:solidFill>
                  <a:latin typeface="Arial"/>
                  <a:cs typeface="Arial"/>
                </a:rPr>
                <a:t> </a:t>
              </a:r>
              <a:r>
                <a:rPr lang="en-US" sz="1600" dirty="0" err="1">
                  <a:solidFill>
                    <a:srgbClr val="00529B"/>
                  </a:solidFill>
                  <a:latin typeface="Arial"/>
                  <a:cs typeface="Arial"/>
                </a:rPr>
                <a:t>gastos</a:t>
              </a:r>
              <a:r>
                <a:rPr lang="en-US" sz="1600" dirty="0">
                  <a:solidFill>
                    <a:srgbClr val="00529B"/>
                  </a:solidFill>
                  <a:latin typeface="Arial"/>
                  <a:cs typeface="Arial"/>
                </a:rPr>
                <a:t> adicionales. </a:t>
              </a:r>
              <a:r>
                <a:rPr lang="en-US" sz="1600" dirty="0" err="1">
                  <a:solidFill>
                    <a:srgbClr val="00529B"/>
                  </a:solidFill>
                  <a:latin typeface="Arial"/>
                  <a:cs typeface="Arial"/>
                </a:rPr>
                <a:t>Comuniquese</a:t>
              </a:r>
              <a:r>
                <a:rPr lang="en-US" sz="1600" dirty="0">
                  <a:solidFill>
                    <a:srgbClr val="00529B"/>
                  </a:solidFill>
                  <a:latin typeface="Arial"/>
                  <a:cs typeface="Arial"/>
                </a:rPr>
                <a:t>  con el plan o visite </a:t>
              </a:r>
              <a:r>
                <a:rPr lang="en-US" sz="16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Medicare.gov/plan-compare</a:t>
              </a:r>
              <a:r>
                <a:rPr lang="en-US" sz="1600" dirty="0">
                  <a:solidFill>
                    <a:srgbClr val="00529B"/>
                  </a:solidFill>
                  <a:latin typeface="Arial"/>
                  <a:cs typeface="Arial"/>
                </a:rPr>
                <a:t>.</a:t>
              </a:r>
              <a:r>
                <a:rPr lang="en-US" sz="1600" dirty="0">
                  <a:solidFill>
                    <a:srgbClr val="00529B"/>
                  </a:solidFill>
                  <a:latin typeface="Arial" panose="020B0604020202020204" pitchFamily="34" charset="0"/>
                  <a:cs typeface="Arial" panose="020B0604020202020204" pitchFamily="34" charset="0"/>
                </a:rPr>
                <a:t> </a:t>
              </a:r>
            </a:p>
          </p:txBody>
        </p:sp>
      </p:grpSp>
      <p:grpSp>
        <p:nvGrpSpPr>
          <p:cNvPr id="43" name="Group 42" descr="Pregunta 4: ¿Dónde encuentro más información sobre los planes Medicare Advantage?&#10;">
            <a:extLst>
              <a:ext uri="{FF2B5EF4-FFF2-40B4-BE49-F238E27FC236}">
                <a16:creationId xmlns:a16="http://schemas.microsoft.com/office/drawing/2014/main" id="{019F83B9-526B-4DC9-AA19-F8241C32714F}"/>
              </a:ext>
            </a:extLst>
          </p:cNvPr>
          <p:cNvGrpSpPr/>
          <p:nvPr/>
        </p:nvGrpSpPr>
        <p:grpSpPr>
          <a:xfrm>
            <a:off x="1030705" y="5039194"/>
            <a:ext cx="5193337" cy="1139351"/>
            <a:chOff x="1030705" y="5039194"/>
            <a:chExt cx="5193337" cy="1139351"/>
          </a:xfrm>
        </p:grpSpPr>
        <p:grpSp>
          <p:nvGrpSpPr>
            <p:cNvPr id="44" name="Item 4 - Q">
              <a:extLst>
                <a:ext uri="{FF2B5EF4-FFF2-40B4-BE49-F238E27FC236}">
                  <a16:creationId xmlns:a16="http://schemas.microsoft.com/office/drawing/2014/main" id="{D66C8FFE-6691-4E7B-A03D-6C37F76ED5BC}"/>
                </a:ext>
              </a:extLst>
            </p:cNvPr>
            <p:cNvGrpSpPr/>
            <p:nvPr/>
          </p:nvGrpSpPr>
          <p:grpSpPr>
            <a:xfrm>
              <a:off x="1030705" y="5039194"/>
              <a:ext cx="5193337" cy="1097280"/>
              <a:chOff x="1030705" y="4406152"/>
              <a:chExt cx="5193337" cy="914400"/>
            </a:xfrm>
          </p:grpSpPr>
          <p:sp>
            <p:nvSpPr>
              <p:cNvPr id="46" name="Rectangle: Rounded Corners 45">
                <a:extLst>
                  <a:ext uri="{FF2B5EF4-FFF2-40B4-BE49-F238E27FC236}">
                    <a16:creationId xmlns:a16="http://schemas.microsoft.com/office/drawing/2014/main" id="{A7856531-E177-4A7F-BFF9-7C52F3E4BEB9}"/>
                  </a:ext>
                  <a:ext uri="{C183D7F6-B498-43B3-948B-1728B52AA6E4}">
                    <adec:decorative xmlns:adec="http://schemas.microsoft.com/office/drawing/2017/decorative" val="1"/>
                  </a:ext>
                </a:extLst>
              </p:cNvPr>
              <p:cNvSpPr/>
              <p:nvPr/>
            </p:nvSpPr>
            <p:spPr>
              <a:xfrm>
                <a:off x="1030705" y="440615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47" name="Group 46">
                <a:extLst>
                  <a:ext uri="{FF2B5EF4-FFF2-40B4-BE49-F238E27FC236}">
                    <a16:creationId xmlns:a16="http://schemas.microsoft.com/office/drawing/2014/main" id="{4C4C739D-441C-405A-9819-DA4D8D6D3DF6}"/>
                  </a:ext>
                </a:extLst>
              </p:cNvPr>
              <p:cNvGrpSpPr/>
              <p:nvPr/>
            </p:nvGrpSpPr>
            <p:grpSpPr>
              <a:xfrm>
                <a:off x="5932064" y="4536016"/>
                <a:ext cx="291978" cy="640080"/>
                <a:chOff x="5732904" y="1273307"/>
                <a:chExt cx="291978" cy="701186"/>
              </a:xfrm>
            </p:grpSpPr>
            <p:sp>
              <p:nvSpPr>
                <p:cNvPr id="48" name="Isosceles Triangle 47">
                  <a:extLst>
                    <a:ext uri="{FF2B5EF4-FFF2-40B4-BE49-F238E27FC236}">
                      <a16:creationId xmlns:a16="http://schemas.microsoft.com/office/drawing/2014/main" id="{32B6A623-EC54-47A8-A265-815E9C633774}"/>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a:extLst>
                    <a:ext uri="{FF2B5EF4-FFF2-40B4-BE49-F238E27FC236}">
                      <a16:creationId xmlns:a16="http://schemas.microsoft.com/office/drawing/2014/main" id="{EB6E8227-0D2D-4F1B-B0AB-D81CF94843E8}"/>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5" name="Rectangle 44">
              <a:extLst>
                <a:ext uri="{FF2B5EF4-FFF2-40B4-BE49-F238E27FC236}">
                  <a16:creationId xmlns:a16="http://schemas.microsoft.com/office/drawing/2014/main" id="{5C505967-8C81-4F0B-B115-F378159090BC}"/>
                </a:ext>
              </a:extLst>
            </p:cNvPr>
            <p:cNvSpPr/>
            <p:nvPr/>
          </p:nvSpPr>
          <p:spPr>
            <a:xfrm>
              <a:off x="1202498" y="5255215"/>
              <a:ext cx="4604053" cy="923330"/>
            </a:xfrm>
            <a:prstGeom prst="rect">
              <a:avLst/>
            </a:prstGeom>
          </p:spPr>
          <p:txBody>
            <a:bodyPr wrap="square">
              <a:spAutoFit/>
            </a:bodyPr>
            <a:lstStyle/>
            <a:p>
              <a:r>
                <a:rPr lang="en-US" b="1" dirty="0">
                  <a:solidFill>
                    <a:srgbClr val="00529B"/>
                  </a:solidFill>
                  <a:latin typeface="Arial" panose="020B0604020202020204" pitchFamily="34" charset="0"/>
                  <a:cs typeface="Arial" panose="020B0604020202020204" pitchFamily="34" charset="0"/>
                </a:rPr>
                <a:t>¿</a:t>
              </a:r>
              <a:r>
                <a:rPr lang="en-US" b="1" dirty="0" err="1">
                  <a:solidFill>
                    <a:srgbClr val="00529B"/>
                  </a:solidFill>
                  <a:latin typeface="Arial" panose="020B0604020202020204" pitchFamily="34" charset="0"/>
                  <a:cs typeface="Arial" panose="020B0604020202020204" pitchFamily="34" charset="0"/>
                </a:rPr>
                <a:t>Dónde</a:t>
              </a:r>
              <a:r>
                <a:rPr lang="en-US" b="1" dirty="0">
                  <a:solidFill>
                    <a:srgbClr val="00529B"/>
                  </a:solidFill>
                  <a:latin typeface="Arial" panose="020B0604020202020204" pitchFamily="34" charset="0"/>
                  <a:cs typeface="Arial" panose="020B0604020202020204" pitchFamily="34" charset="0"/>
                </a:rPr>
                <a:t> </a:t>
              </a:r>
              <a:r>
                <a:rPr lang="en-US" b="1" dirty="0" err="1">
                  <a:solidFill>
                    <a:srgbClr val="00529B"/>
                  </a:solidFill>
                  <a:latin typeface="Arial" panose="020B0604020202020204" pitchFamily="34" charset="0"/>
                  <a:cs typeface="Arial" panose="020B0604020202020204" pitchFamily="34" charset="0"/>
                </a:rPr>
                <a:t>puedo</a:t>
              </a:r>
              <a:r>
                <a:rPr lang="en-US" b="1" dirty="0">
                  <a:solidFill>
                    <a:srgbClr val="00529B"/>
                  </a:solidFill>
                  <a:latin typeface="Arial" panose="020B0604020202020204" pitchFamily="34" charset="0"/>
                  <a:cs typeface="Arial" panose="020B0604020202020204" pitchFamily="34" charset="0"/>
                </a:rPr>
                <a:t> </a:t>
              </a:r>
              <a:r>
                <a:rPr lang="en-US" b="1" dirty="0" err="1">
                  <a:solidFill>
                    <a:srgbClr val="00529B"/>
                  </a:solidFill>
                  <a:latin typeface="Arial" panose="020B0604020202020204" pitchFamily="34" charset="0"/>
                  <a:cs typeface="Arial" panose="020B0604020202020204" pitchFamily="34" charset="0"/>
                </a:rPr>
                <a:t>aprender</a:t>
              </a:r>
              <a:r>
                <a:rPr lang="en-US" b="1" dirty="0">
                  <a:solidFill>
                    <a:srgbClr val="00529B"/>
                  </a:solidFill>
                  <a:latin typeface="Arial" panose="020B0604020202020204" pitchFamily="34" charset="0"/>
                  <a:cs typeface="Arial" panose="020B0604020202020204" pitchFamily="34" charset="0"/>
                </a:rPr>
                <a:t> </a:t>
              </a:r>
              <a:r>
                <a:rPr lang="en-US" b="1" dirty="0" err="1">
                  <a:solidFill>
                    <a:srgbClr val="00529B"/>
                  </a:solidFill>
                  <a:latin typeface="Arial" panose="020B0604020202020204" pitchFamily="34" charset="0"/>
                  <a:cs typeface="Arial" panose="020B0604020202020204" pitchFamily="34" charset="0"/>
                </a:rPr>
                <a:t>más</a:t>
              </a:r>
              <a:r>
                <a:rPr lang="en-US" b="1" dirty="0">
                  <a:solidFill>
                    <a:srgbClr val="00529B"/>
                  </a:solidFill>
                  <a:latin typeface="Arial" panose="020B0604020202020204" pitchFamily="34" charset="0"/>
                  <a:cs typeface="Arial" panose="020B0604020202020204" pitchFamily="34" charset="0"/>
                </a:rPr>
                <a:t> información sobre los planes Medicare Advantage?</a:t>
              </a:r>
            </a:p>
          </p:txBody>
        </p:sp>
      </p:grpSp>
      <p:grpSp>
        <p:nvGrpSpPr>
          <p:cNvPr id="50" name="Group 49" descr="Respuesta 4: Visite Medicare.gov.">
            <a:extLst>
              <a:ext uri="{FF2B5EF4-FFF2-40B4-BE49-F238E27FC236}">
                <a16:creationId xmlns:a16="http://schemas.microsoft.com/office/drawing/2014/main" id="{2D463DD7-6D7B-42C4-BE13-A0B5A09A90D9}"/>
              </a:ext>
            </a:extLst>
          </p:cNvPr>
          <p:cNvGrpSpPr/>
          <p:nvPr/>
        </p:nvGrpSpPr>
        <p:grpSpPr>
          <a:xfrm>
            <a:off x="6349555" y="5042327"/>
            <a:ext cx="4992293" cy="1097280"/>
            <a:chOff x="6349555" y="5042327"/>
            <a:chExt cx="4992293" cy="1097280"/>
          </a:xfrm>
        </p:grpSpPr>
        <p:sp>
          <p:nvSpPr>
            <p:cNvPr id="51" name="Item 4 - A">
              <a:extLst>
                <a:ext uri="{FF2B5EF4-FFF2-40B4-BE49-F238E27FC236}">
                  <a16:creationId xmlns:a16="http://schemas.microsoft.com/office/drawing/2014/main" id="{A0907413-BE70-4858-BBBE-8E90BA5D79B2}"/>
                </a:ext>
              </a:extLst>
            </p:cNvPr>
            <p:cNvSpPr/>
            <p:nvPr/>
          </p:nvSpPr>
          <p:spPr>
            <a:xfrm>
              <a:off x="6349555" y="5042327"/>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74047880-C4A8-43F9-8E9B-5244BE92C459}"/>
                </a:ext>
              </a:extLst>
            </p:cNvPr>
            <p:cNvSpPr/>
            <p:nvPr/>
          </p:nvSpPr>
          <p:spPr>
            <a:xfrm>
              <a:off x="6550584" y="5382480"/>
              <a:ext cx="4791264" cy="369332"/>
            </a:xfrm>
            <a:prstGeom prst="rect">
              <a:avLst/>
            </a:prstGeom>
          </p:spPr>
          <p:txBody>
            <a:bodyPr wrap="square">
              <a:spAutoFit/>
            </a:bodyPr>
            <a:lstStyle/>
            <a:p>
              <a:r>
                <a:rPr lang="en-US" dirty="0">
                  <a:solidFill>
                    <a:srgbClr val="00529B"/>
                  </a:solidFill>
                  <a:latin typeface="Arial" panose="020B0604020202020204" pitchFamily="34" charset="0"/>
                  <a:cs typeface="Arial" panose="020B0604020202020204" pitchFamily="34" charset="0"/>
                </a:rPr>
                <a:t>Visite </a:t>
              </a:r>
              <a:r>
                <a:rPr lang="en-US"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a:t>
              </a:r>
              <a:r>
                <a:rPr lang="en-US" dirty="0">
                  <a:solidFill>
                    <a:srgbClr val="00529B"/>
                  </a:solidFill>
                  <a:latin typeface="Arial" panose="020B0604020202020204" pitchFamily="34" charset="0"/>
                  <a:cs typeface="Arial" panose="020B0604020202020204" pitchFamily="34" charset="0"/>
                </a:rPr>
                <a:t>.</a:t>
              </a:r>
            </a:p>
          </p:txBody>
        </p:sp>
      </p:grpSp>
      <p:sp>
        <p:nvSpPr>
          <p:cNvPr id="5" name="Slide Number Placeholder 4">
            <a:extLst>
              <a:ext uri="{FF2B5EF4-FFF2-40B4-BE49-F238E27FC236}">
                <a16:creationId xmlns:a16="http://schemas.microsoft.com/office/drawing/2014/main" id="{D7EBA7BC-943B-420B-A54D-16A0B6CEAB05}"/>
              </a:ext>
            </a:extLst>
          </p:cNvPr>
          <p:cNvSpPr>
            <a:spLocks noGrp="1"/>
          </p:cNvSpPr>
          <p:nvPr>
            <p:ph type="sldNum" sz="quarter" idx="12"/>
          </p:nvPr>
        </p:nvSpPr>
        <p:spPr/>
        <p:txBody>
          <a:bodyPr/>
          <a:lstStyle/>
          <a:p>
            <a:fld id="{48F63A3B-78C7-47BE-AE5E-E10140E04643}" type="slidenum">
              <a:rPr lang="en-US" smtClean="0"/>
              <a:t>41</a:t>
            </a:fld>
            <a:endParaRPr lang="en-US" dirty="0"/>
          </a:p>
        </p:txBody>
      </p:sp>
      <p:sp>
        <p:nvSpPr>
          <p:cNvPr id="2" name="Date Placeholder 1"/>
          <p:cNvSpPr>
            <a:spLocks noGrp="1"/>
          </p:cNvSpPr>
          <p:nvPr>
            <p:ph type="dt" sz="half" idx="10"/>
          </p:nvPr>
        </p:nvSpPr>
        <p:spPr/>
        <p:txBody>
          <a:bodyPr/>
          <a:lstStyle/>
          <a:p>
            <a:r>
              <a:rPr lang="en-US" dirty="0"/>
              <a:t>Febrero 2023</a:t>
            </a:r>
          </a:p>
        </p:txBody>
      </p:sp>
      <p:sp>
        <p:nvSpPr>
          <p:cNvPr id="53" name="Footer Placeholder 2">
            <a:extLst>
              <a:ext uri="{FF2B5EF4-FFF2-40B4-BE49-F238E27FC236}">
                <a16:creationId xmlns:a16="http://schemas.microsoft.com/office/drawing/2014/main" id="{E2176400-E0B1-4441-9DE4-55CFD5E3A39F}"/>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97122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510"/>
            <a:ext cx="12192000" cy="978864"/>
          </a:xfrm>
        </p:spPr>
        <p:txBody>
          <a:bodyPr anchor="ctr">
            <a:noAutofit/>
          </a:bodyPr>
          <a:lstStyle/>
          <a:p>
            <a:pPr>
              <a:lnSpc>
                <a:spcPct val="100000"/>
              </a:lnSpc>
            </a:pPr>
            <a:r>
              <a:rPr lang="es-US" sz="2800" dirty="0"/>
              <a:t>Enfermedad Renal en Etapa Terminal (ESRD) y</a:t>
            </a:r>
            <a:br>
              <a:rPr lang="es-US" sz="2800" dirty="0"/>
            </a:br>
            <a:r>
              <a:rPr lang="es-US" sz="2800" dirty="0"/>
              <a:t>Cobertura de medicamentos de Medicare</a:t>
            </a:r>
          </a:p>
        </p:txBody>
      </p:sp>
      <p:grpSp>
        <p:nvGrpSpPr>
          <p:cNvPr id="24" name="Group 23" descr="Pregunta 1: ¿Soy elegible para cobertura de medicamentos de Medicare? ">
            <a:extLst>
              <a:ext uri="{FF2B5EF4-FFF2-40B4-BE49-F238E27FC236}">
                <a16:creationId xmlns:a16="http://schemas.microsoft.com/office/drawing/2014/main" id="{33A80485-31A5-4C96-B60C-D55353B65C5C}"/>
              </a:ext>
            </a:extLst>
          </p:cNvPr>
          <p:cNvGrpSpPr/>
          <p:nvPr/>
        </p:nvGrpSpPr>
        <p:grpSpPr>
          <a:xfrm>
            <a:off x="1030705" y="1607417"/>
            <a:ext cx="5196752" cy="1097280"/>
            <a:chOff x="1030705" y="1279619"/>
            <a:chExt cx="5196752" cy="1097280"/>
          </a:xfrm>
        </p:grpSpPr>
        <p:grpSp>
          <p:nvGrpSpPr>
            <p:cNvPr id="25" name="Item 1 - Q">
              <a:extLst>
                <a:ext uri="{FF2B5EF4-FFF2-40B4-BE49-F238E27FC236}">
                  <a16:creationId xmlns:a16="http://schemas.microsoft.com/office/drawing/2014/main" id="{85200324-C11B-4D61-8DC1-8047AD4D785E}"/>
                </a:ext>
              </a:extLst>
            </p:cNvPr>
            <p:cNvGrpSpPr/>
            <p:nvPr/>
          </p:nvGrpSpPr>
          <p:grpSpPr>
            <a:xfrm>
              <a:off x="1030705" y="1279619"/>
              <a:ext cx="5196752" cy="1097280"/>
              <a:chOff x="1030705" y="1174112"/>
              <a:chExt cx="5196752" cy="914400"/>
            </a:xfrm>
          </p:grpSpPr>
          <p:sp>
            <p:nvSpPr>
              <p:cNvPr id="27" name="Rectangle: Rounded Corners 26">
                <a:extLst>
                  <a:ext uri="{FF2B5EF4-FFF2-40B4-BE49-F238E27FC236}">
                    <a16:creationId xmlns:a16="http://schemas.microsoft.com/office/drawing/2014/main" id="{393764BE-3BDA-43C9-947F-ECCC5B1C8253}"/>
                  </a:ext>
                  <a:ext uri="{C183D7F6-B498-43B3-948B-1728B52AA6E4}">
                    <adec:decorative xmlns:adec="http://schemas.microsoft.com/office/drawing/2017/decorative" val="1"/>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b="1" dirty="0">
                  <a:ln>
                    <a:noFill/>
                  </a:ln>
                  <a:solidFill>
                    <a:srgbClr val="2F5597"/>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05D4ECA0-674D-4D1A-BD3B-B9D04E8B33EF}"/>
                  </a:ext>
                </a:extLst>
              </p:cNvPr>
              <p:cNvGrpSpPr/>
              <p:nvPr/>
            </p:nvGrpSpPr>
            <p:grpSpPr>
              <a:xfrm>
                <a:off x="5935479" y="1305979"/>
                <a:ext cx="291978" cy="640080"/>
                <a:chOff x="5732904" y="1273307"/>
                <a:chExt cx="291978" cy="701186"/>
              </a:xfrm>
            </p:grpSpPr>
            <p:sp>
              <p:nvSpPr>
                <p:cNvPr id="29" name="Isosceles Triangle 28">
                  <a:extLst>
                    <a:ext uri="{FF2B5EF4-FFF2-40B4-BE49-F238E27FC236}">
                      <a16:creationId xmlns:a16="http://schemas.microsoft.com/office/drawing/2014/main" id="{DE478DBE-741E-420C-B9C7-9E6A1AAD092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a:extLst>
                    <a:ext uri="{FF2B5EF4-FFF2-40B4-BE49-F238E27FC236}">
                      <a16:creationId xmlns:a16="http://schemas.microsoft.com/office/drawing/2014/main" id="{66E3C3B1-8964-4360-884C-63F6F7336541}"/>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25">
              <a:extLst>
                <a:ext uri="{FF2B5EF4-FFF2-40B4-BE49-F238E27FC236}">
                  <a16:creationId xmlns:a16="http://schemas.microsoft.com/office/drawing/2014/main" id="{2F3D92F2-7F29-4CBD-9AA1-448CF6854A90}"/>
                </a:ext>
              </a:extLst>
            </p:cNvPr>
            <p:cNvSpPr/>
            <p:nvPr/>
          </p:nvSpPr>
          <p:spPr>
            <a:xfrm>
              <a:off x="1186824" y="1509849"/>
              <a:ext cx="4534082" cy="646331"/>
            </a:xfrm>
            <a:prstGeom prst="rect">
              <a:avLst/>
            </a:prstGeom>
          </p:spPr>
          <p:txBody>
            <a:bodyPr wrap="square">
              <a:spAutoFit/>
            </a:bodyPr>
            <a:lstStyle/>
            <a:p>
              <a:r>
                <a:rPr lang="es-US" b="1" dirty="0">
                  <a:solidFill>
                    <a:srgbClr val="00529B"/>
                  </a:solidFill>
                  <a:latin typeface="Arial" panose="020B0604020202020204" pitchFamily="34" charset="0"/>
                  <a:cs typeface="Arial" panose="020B0604020202020204" pitchFamily="34" charset="0"/>
                </a:rPr>
                <a:t>¿Soy elegible para cobertura de medicamentos de Medicare (Parte D)?</a:t>
              </a:r>
            </a:p>
          </p:txBody>
        </p:sp>
      </p:grpSp>
      <p:grpSp>
        <p:nvGrpSpPr>
          <p:cNvPr id="31" name="Group 30" descr="Respuesta 1: Todos los beneficiarios de Medicare tienen elegibilidad para obtener la cobertura de medicamentos de Medicare.   ">
            <a:extLst>
              <a:ext uri="{FF2B5EF4-FFF2-40B4-BE49-F238E27FC236}">
                <a16:creationId xmlns:a16="http://schemas.microsoft.com/office/drawing/2014/main" id="{75BDB1DB-5964-4EC4-852B-A93E735D6D45}"/>
              </a:ext>
            </a:extLst>
          </p:cNvPr>
          <p:cNvGrpSpPr/>
          <p:nvPr/>
        </p:nvGrpSpPr>
        <p:grpSpPr>
          <a:xfrm>
            <a:off x="6349555" y="1607050"/>
            <a:ext cx="4968418" cy="1097280"/>
            <a:chOff x="6349555" y="1279252"/>
            <a:chExt cx="4968418" cy="1097280"/>
          </a:xfrm>
        </p:grpSpPr>
        <p:sp>
          <p:nvSpPr>
            <p:cNvPr id="32" name="Item 1 - A">
              <a:extLst>
                <a:ext uri="{FF2B5EF4-FFF2-40B4-BE49-F238E27FC236}">
                  <a16:creationId xmlns:a16="http://schemas.microsoft.com/office/drawing/2014/main" id="{27457019-F955-49C7-AAEE-8A0AFD378BF8}"/>
                </a:ext>
              </a:extLst>
            </p:cNvPr>
            <p:cNvSpPr/>
            <p:nvPr/>
          </p:nvSpPr>
          <p:spPr>
            <a:xfrm>
              <a:off x="6349555" y="1279252"/>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33" name="Rectangle 32">
              <a:extLst>
                <a:ext uri="{FF2B5EF4-FFF2-40B4-BE49-F238E27FC236}">
                  <a16:creationId xmlns:a16="http://schemas.microsoft.com/office/drawing/2014/main" id="{6A7915DC-E3CC-42C7-8DB3-F74024B087DC}"/>
                </a:ext>
              </a:extLst>
            </p:cNvPr>
            <p:cNvSpPr/>
            <p:nvPr/>
          </p:nvSpPr>
          <p:spPr>
            <a:xfrm>
              <a:off x="6530124" y="1374550"/>
              <a:ext cx="4787849" cy="923330"/>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Todos los beneficiarios de Medicare son elegibles para obtener la cobertura de medicamentos de Medicare. </a:t>
              </a:r>
            </a:p>
          </p:txBody>
        </p:sp>
      </p:grpSp>
      <p:grpSp>
        <p:nvGrpSpPr>
          <p:cNvPr id="11" name="Group 10" descr="Pregunta 2: ¿Cómo obtengo la cobertura? ">
            <a:extLst>
              <a:ext uri="{FF2B5EF4-FFF2-40B4-BE49-F238E27FC236}">
                <a16:creationId xmlns:a16="http://schemas.microsoft.com/office/drawing/2014/main" id="{CEA508C2-6F1A-4804-8837-5CF126215214}"/>
              </a:ext>
            </a:extLst>
          </p:cNvPr>
          <p:cNvGrpSpPr/>
          <p:nvPr/>
        </p:nvGrpSpPr>
        <p:grpSpPr>
          <a:xfrm>
            <a:off x="1030706" y="2869923"/>
            <a:ext cx="5196751" cy="1645920"/>
            <a:chOff x="1030706" y="2542125"/>
            <a:chExt cx="5196751" cy="1645920"/>
          </a:xfrm>
        </p:grpSpPr>
        <p:grpSp>
          <p:nvGrpSpPr>
            <p:cNvPr id="12" name="Item 2 - Q">
              <a:extLst>
                <a:ext uri="{FF2B5EF4-FFF2-40B4-BE49-F238E27FC236}">
                  <a16:creationId xmlns:a16="http://schemas.microsoft.com/office/drawing/2014/main" id="{1048A660-122F-42A0-8B12-8B76948F4619}"/>
                </a:ext>
              </a:extLst>
            </p:cNvPr>
            <p:cNvGrpSpPr/>
            <p:nvPr/>
          </p:nvGrpSpPr>
          <p:grpSpPr>
            <a:xfrm>
              <a:off x="1030706" y="2542125"/>
              <a:ext cx="5196751" cy="1645920"/>
              <a:chOff x="1030706" y="2249050"/>
              <a:chExt cx="5196751" cy="1371600"/>
            </a:xfrm>
          </p:grpSpPr>
          <p:sp>
            <p:nvSpPr>
              <p:cNvPr id="14" name="Rectangle: Rounded Corners 13">
                <a:extLst>
                  <a:ext uri="{FF2B5EF4-FFF2-40B4-BE49-F238E27FC236}">
                    <a16:creationId xmlns:a16="http://schemas.microsoft.com/office/drawing/2014/main" id="{8C4D26D0-DC18-44B9-8C26-7861953580DE}"/>
                  </a:ext>
                  <a:ext uri="{C183D7F6-B498-43B3-948B-1728B52AA6E4}">
                    <adec:decorative xmlns:adec="http://schemas.microsoft.com/office/drawing/2017/decorative" val="1"/>
                  </a:ext>
                </a:extLst>
              </p:cNvPr>
              <p:cNvSpPr/>
              <p:nvPr/>
            </p:nvSpPr>
            <p:spPr>
              <a:xfrm>
                <a:off x="1030706" y="2249050"/>
                <a:ext cx="4846320" cy="13716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B1453B5D-8260-4DE0-AD03-4A14AD578116}"/>
                  </a:ext>
                </a:extLst>
              </p:cNvPr>
              <p:cNvGrpSpPr/>
              <p:nvPr/>
            </p:nvGrpSpPr>
            <p:grpSpPr>
              <a:xfrm>
                <a:off x="5935479" y="2622770"/>
                <a:ext cx="291978" cy="640080"/>
                <a:chOff x="5732904" y="1548932"/>
                <a:chExt cx="291978" cy="701186"/>
              </a:xfrm>
            </p:grpSpPr>
            <p:sp>
              <p:nvSpPr>
                <p:cNvPr id="16" name="Isosceles Triangle 15">
                  <a:extLst>
                    <a:ext uri="{FF2B5EF4-FFF2-40B4-BE49-F238E27FC236}">
                      <a16:creationId xmlns:a16="http://schemas.microsoft.com/office/drawing/2014/main" id="{809912EE-A2F8-434B-A68C-648B97DBF11A}"/>
                    </a:ext>
                    <a:ext uri="{C183D7F6-B498-43B3-948B-1728B52AA6E4}">
                      <adec:decorative xmlns:adec="http://schemas.microsoft.com/office/drawing/2017/decorative" val="1"/>
                    </a:ext>
                  </a:extLst>
                </p:cNvPr>
                <p:cNvSpPr/>
                <p:nvPr/>
              </p:nvSpPr>
              <p:spPr>
                <a:xfrm rot="5400000">
                  <a:off x="5528300" y="1753536"/>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CE835A58-4992-4D29-B73D-024CBBEF623E}"/>
                    </a:ext>
                    <a:ext uri="{C183D7F6-B498-43B3-948B-1728B52AA6E4}">
                      <adec:decorative xmlns:adec="http://schemas.microsoft.com/office/drawing/2017/decorative" val="1"/>
                    </a:ext>
                  </a:extLst>
                </p:cNvPr>
                <p:cNvCxnSpPr/>
                <p:nvPr/>
              </p:nvCxnSpPr>
              <p:spPr>
                <a:xfrm>
                  <a:off x="5878893" y="1670925"/>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2BD4EF12-4566-4BE9-8705-13A5AD293B66}"/>
                </a:ext>
              </a:extLst>
            </p:cNvPr>
            <p:cNvSpPr/>
            <p:nvPr/>
          </p:nvSpPr>
          <p:spPr>
            <a:xfrm>
              <a:off x="1202498" y="3206293"/>
              <a:ext cx="2775119" cy="369332"/>
            </a:xfrm>
            <a:prstGeom prst="rect">
              <a:avLst/>
            </a:prstGeom>
          </p:spPr>
          <p:txBody>
            <a:bodyPr wrap="none">
              <a:spAutoFit/>
            </a:bodyPr>
            <a:lstStyle/>
            <a:p>
              <a:r>
                <a:rPr lang="es-US" b="1" dirty="0">
                  <a:solidFill>
                    <a:srgbClr val="00529B"/>
                  </a:solidFill>
                  <a:latin typeface="Arial" panose="020B0604020202020204" pitchFamily="34" charset="0"/>
                  <a:cs typeface="Arial" panose="020B0604020202020204" pitchFamily="34" charset="0"/>
                </a:rPr>
                <a:t>¿Cómo obtengo la cobertura?</a:t>
              </a:r>
            </a:p>
          </p:txBody>
        </p:sp>
      </p:grpSp>
      <p:grpSp>
        <p:nvGrpSpPr>
          <p:cNvPr id="21" name="Group 20" descr="Respuesta 2: Si tiene Medicare Original, debe inscribirse en un plan para obtener cobertura de medicamentos.  Si se inscribe en un Plan Medicare Advantage con cobertura de medicamentos, la recibirá a través de su plan. ">
            <a:extLst>
              <a:ext uri="{FF2B5EF4-FFF2-40B4-BE49-F238E27FC236}">
                <a16:creationId xmlns:a16="http://schemas.microsoft.com/office/drawing/2014/main" id="{C79B335C-F31E-4277-888F-918ABEA51BE7}"/>
              </a:ext>
            </a:extLst>
          </p:cNvPr>
          <p:cNvGrpSpPr/>
          <p:nvPr/>
        </p:nvGrpSpPr>
        <p:grpSpPr>
          <a:xfrm>
            <a:off x="6349555" y="2869854"/>
            <a:ext cx="4846320" cy="1645920"/>
            <a:chOff x="6349555" y="2542056"/>
            <a:chExt cx="4846320" cy="1645920"/>
          </a:xfrm>
        </p:grpSpPr>
        <p:sp>
          <p:nvSpPr>
            <p:cNvPr id="22" name="Item 2 - A">
              <a:extLst>
                <a:ext uri="{FF2B5EF4-FFF2-40B4-BE49-F238E27FC236}">
                  <a16:creationId xmlns:a16="http://schemas.microsoft.com/office/drawing/2014/main" id="{FF4E6E85-7711-4707-AE1C-E2F853C3ED2A}"/>
                </a:ext>
              </a:extLst>
            </p:cNvPr>
            <p:cNvSpPr/>
            <p:nvPr/>
          </p:nvSpPr>
          <p:spPr>
            <a:xfrm>
              <a:off x="6349555" y="2542056"/>
              <a:ext cx="4846320" cy="164592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8A9EF25-36AE-4E29-B097-E4A17267D13E}"/>
                </a:ext>
              </a:extLst>
            </p:cNvPr>
            <p:cNvSpPr/>
            <p:nvPr/>
          </p:nvSpPr>
          <p:spPr>
            <a:xfrm>
              <a:off x="6496915" y="2591619"/>
              <a:ext cx="4551599" cy="1569660"/>
            </a:xfrm>
            <a:prstGeom prst="rect">
              <a:avLst/>
            </a:prstGeom>
          </p:spPr>
          <p:txBody>
            <a:bodyPr wrap="square">
              <a:spAutoFit/>
            </a:bodyPr>
            <a:lstStyle/>
            <a:p>
              <a:pPr marL="285750" indent="-285750">
                <a:buFont typeface="Wingdings" panose="05000000000000000000" pitchFamily="2" charset="2"/>
                <a:buChar char="§"/>
              </a:pPr>
              <a:r>
                <a:rPr lang="es-US" sz="1600" dirty="0">
                  <a:solidFill>
                    <a:srgbClr val="00529B"/>
                  </a:solidFill>
                  <a:latin typeface="Arial" panose="020B0604020202020204" pitchFamily="34" charset="0"/>
                  <a:cs typeface="Arial" panose="020B0604020202020204" pitchFamily="34" charset="0"/>
                </a:rPr>
                <a:t>Si tiene Medicare Original, debe inscribirse en un plan para obtener cobertura de medicamentos.</a:t>
              </a:r>
            </a:p>
            <a:p>
              <a:pPr marL="285750" indent="-285750">
                <a:buFont typeface="Wingdings" panose="05000000000000000000" pitchFamily="2" charset="2"/>
                <a:buChar char="§"/>
              </a:pPr>
              <a:r>
                <a:rPr lang="es-US" sz="1600" dirty="0">
                  <a:solidFill>
                    <a:srgbClr val="00529B"/>
                  </a:solidFill>
                  <a:latin typeface="Arial" panose="020B0604020202020204" pitchFamily="34" charset="0"/>
                  <a:cs typeface="Arial" panose="020B0604020202020204" pitchFamily="34" charset="0"/>
                </a:rPr>
                <a:t>Si se inscribe en un Plan Medicare Advantage con cobertura de medicamentos, la recibirá a través de su plan.</a:t>
              </a:r>
            </a:p>
          </p:txBody>
        </p:sp>
      </p:grpSp>
      <p:grpSp>
        <p:nvGrpSpPr>
          <p:cNvPr id="34" name="Group 33" descr="Pregunta 3: ¿Puedo obtener ayuda para pagar la cobertura de medicamentos de Medicare? ">
            <a:extLst>
              <a:ext uri="{FF2B5EF4-FFF2-40B4-BE49-F238E27FC236}">
                <a16:creationId xmlns:a16="http://schemas.microsoft.com/office/drawing/2014/main" id="{7642E50B-A173-4060-8022-3CE87B92F1EA}"/>
              </a:ext>
            </a:extLst>
          </p:cNvPr>
          <p:cNvGrpSpPr/>
          <p:nvPr/>
        </p:nvGrpSpPr>
        <p:grpSpPr>
          <a:xfrm>
            <a:off x="1030706" y="4696244"/>
            <a:ext cx="5196751" cy="1097280"/>
            <a:chOff x="1030706" y="3816354"/>
            <a:chExt cx="5196751" cy="1097280"/>
          </a:xfrm>
        </p:grpSpPr>
        <p:grpSp>
          <p:nvGrpSpPr>
            <p:cNvPr id="35" name="Item 3 - Q">
              <a:extLst>
                <a:ext uri="{FF2B5EF4-FFF2-40B4-BE49-F238E27FC236}">
                  <a16:creationId xmlns:a16="http://schemas.microsoft.com/office/drawing/2014/main" id="{3AD3FD03-F856-42BC-99AC-CAF6981A5014}"/>
                </a:ext>
              </a:extLst>
            </p:cNvPr>
            <p:cNvGrpSpPr/>
            <p:nvPr/>
          </p:nvGrpSpPr>
          <p:grpSpPr>
            <a:xfrm>
              <a:off x="1030706" y="3816354"/>
              <a:ext cx="5196751" cy="1097280"/>
              <a:chOff x="1030706" y="3323988"/>
              <a:chExt cx="5196751" cy="914400"/>
            </a:xfrm>
          </p:grpSpPr>
          <p:sp>
            <p:nvSpPr>
              <p:cNvPr id="37" name="Rectangle: Rounded Corners 36">
                <a:extLst>
                  <a:ext uri="{FF2B5EF4-FFF2-40B4-BE49-F238E27FC236}">
                    <a16:creationId xmlns:a16="http://schemas.microsoft.com/office/drawing/2014/main" id="{D8186C5F-AA42-4F78-BF64-C3A66C23A37D}"/>
                  </a:ext>
                  <a:ext uri="{C183D7F6-B498-43B3-948B-1728B52AA6E4}">
                    <adec:decorative xmlns:adec="http://schemas.microsoft.com/office/drawing/2017/decorative" val="1"/>
                  </a:ext>
                </a:extLst>
              </p:cNvPr>
              <p:cNvSpPr/>
              <p:nvPr/>
            </p:nvSpPr>
            <p:spPr>
              <a:xfrm>
                <a:off x="1030706" y="3323988"/>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US" sz="1800" b="1" kern="1200" baseline="0" dirty="0">
                  <a:ln>
                    <a:noFill/>
                  </a:ln>
                  <a:solidFill>
                    <a:srgbClr val="2F5597"/>
                  </a:solidFill>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486C66DC-5FDF-44C6-AEF0-6098F77702A1}"/>
                  </a:ext>
                </a:extLst>
              </p:cNvPr>
              <p:cNvGrpSpPr/>
              <p:nvPr/>
            </p:nvGrpSpPr>
            <p:grpSpPr>
              <a:xfrm>
                <a:off x="5935479" y="3461079"/>
                <a:ext cx="291978" cy="640080"/>
                <a:chOff x="5732904" y="1273307"/>
                <a:chExt cx="291978" cy="701186"/>
              </a:xfrm>
            </p:grpSpPr>
            <p:sp>
              <p:nvSpPr>
                <p:cNvPr id="39" name="Isosceles Triangle 38">
                  <a:extLst>
                    <a:ext uri="{FF2B5EF4-FFF2-40B4-BE49-F238E27FC236}">
                      <a16:creationId xmlns:a16="http://schemas.microsoft.com/office/drawing/2014/main" id="{D76A3B08-2D51-4251-867C-6B5CA064B04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a:extLst>
                    <a:ext uri="{FF2B5EF4-FFF2-40B4-BE49-F238E27FC236}">
                      <a16:creationId xmlns:a16="http://schemas.microsoft.com/office/drawing/2014/main" id="{DFE81DF0-E1CB-4AEA-A4FA-E0D07E93260E}"/>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6" name="Rectangle 35">
              <a:extLst>
                <a:ext uri="{FF2B5EF4-FFF2-40B4-BE49-F238E27FC236}">
                  <a16:creationId xmlns:a16="http://schemas.microsoft.com/office/drawing/2014/main" id="{FE1133E8-1EC0-4084-8AE0-183580663B6B}"/>
                </a:ext>
              </a:extLst>
            </p:cNvPr>
            <p:cNvSpPr/>
            <p:nvPr/>
          </p:nvSpPr>
          <p:spPr>
            <a:xfrm>
              <a:off x="1169843" y="4035213"/>
              <a:ext cx="4908035" cy="646331"/>
            </a:xfrm>
            <a:prstGeom prst="rect">
              <a:avLst/>
            </a:prstGeom>
          </p:spPr>
          <p:txBody>
            <a:bodyPr wrap="square">
              <a:spAutoFit/>
            </a:bodyPr>
            <a:lstStyle/>
            <a:p>
              <a:r>
                <a:rPr lang="es-US" b="1" dirty="0">
                  <a:solidFill>
                    <a:srgbClr val="00529B"/>
                  </a:solidFill>
                  <a:latin typeface="Arial" panose="020B0604020202020204" pitchFamily="34" charset="0"/>
                  <a:cs typeface="Arial" panose="020B0604020202020204" pitchFamily="34" charset="0"/>
                </a:rPr>
                <a:t>¿Puedo obtener ayuda para pagar la cobertura de medicamentos de Medicare?</a:t>
              </a:r>
            </a:p>
          </p:txBody>
        </p:sp>
      </p:grpSp>
      <p:grpSp>
        <p:nvGrpSpPr>
          <p:cNvPr id="41" name="Group 40" descr="Respuesta 3: Es posible que pueda recibir ayuda adicional para pagar los gastos de sus medicamentos de Medicare. ">
            <a:extLst>
              <a:ext uri="{FF2B5EF4-FFF2-40B4-BE49-F238E27FC236}">
                <a16:creationId xmlns:a16="http://schemas.microsoft.com/office/drawing/2014/main" id="{B6FC8C1B-C71B-45CF-BC2A-E05FDB65AD15}"/>
              </a:ext>
            </a:extLst>
          </p:cNvPr>
          <p:cNvGrpSpPr/>
          <p:nvPr/>
        </p:nvGrpSpPr>
        <p:grpSpPr>
          <a:xfrm>
            <a:off x="6349555" y="4683986"/>
            <a:ext cx="4846320" cy="1097280"/>
            <a:chOff x="6349555" y="3804096"/>
            <a:chExt cx="4846320" cy="1097280"/>
          </a:xfrm>
        </p:grpSpPr>
        <p:sp>
          <p:nvSpPr>
            <p:cNvPr id="42" name="Item 3 - A">
              <a:extLst>
                <a:ext uri="{FF2B5EF4-FFF2-40B4-BE49-F238E27FC236}">
                  <a16:creationId xmlns:a16="http://schemas.microsoft.com/office/drawing/2014/main" id="{26D56029-C002-41E7-AB36-70E9C6D48918}"/>
                </a:ext>
              </a:extLst>
            </p:cNvPr>
            <p:cNvSpPr/>
            <p:nvPr/>
          </p:nvSpPr>
          <p:spPr>
            <a:xfrm>
              <a:off x="6349555" y="3804096"/>
              <a:ext cx="4846320" cy="1097280"/>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2F5597"/>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1A1EA3E2-D976-4688-BD0F-B6E54E54D9FB}"/>
                </a:ext>
              </a:extLst>
            </p:cNvPr>
            <p:cNvSpPr/>
            <p:nvPr/>
          </p:nvSpPr>
          <p:spPr>
            <a:xfrm>
              <a:off x="6553998" y="3905471"/>
              <a:ext cx="4551599" cy="646331"/>
            </a:xfrm>
            <a:prstGeom prst="rect">
              <a:avLst/>
            </a:prstGeom>
          </p:spPr>
          <p:txBody>
            <a:bodyPr wrap="square">
              <a:spAutoFit/>
            </a:bodyPr>
            <a:lstStyle/>
            <a:p>
              <a:r>
                <a:rPr lang="es-US" dirty="0">
                  <a:solidFill>
                    <a:srgbClr val="00529B"/>
                  </a:solidFill>
                  <a:latin typeface="Arial" panose="020B0604020202020204" pitchFamily="34" charset="0"/>
                  <a:cs typeface="Arial" panose="020B0604020202020204" pitchFamily="34" charset="0"/>
                </a:rPr>
                <a:t>Es posible que pueda recibir ayuda adicional para pagar los gastos de sus medicamentos de Medicare.</a:t>
              </a:r>
            </a:p>
          </p:txBody>
        </p:sp>
      </p:grpSp>
      <p:sp>
        <p:nvSpPr>
          <p:cNvPr id="9" name="Slide Number Placeholder 6">
            <a:extLst>
              <a:ext uri="{FF2B5EF4-FFF2-40B4-BE49-F238E27FC236}">
                <a16:creationId xmlns:a16="http://schemas.microsoft.com/office/drawing/2014/main" id="{EA821AF9-BCE3-432E-B746-7F740F8200F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42</a:t>
            </a:fld>
            <a:endParaRPr lang="en-US" dirty="0"/>
          </a:p>
        </p:txBody>
      </p:sp>
      <p:sp>
        <p:nvSpPr>
          <p:cNvPr id="2" name="Date Placeholder 1">
            <a:extLst>
              <a:ext uri="{FF2B5EF4-FFF2-40B4-BE49-F238E27FC236}">
                <a16:creationId xmlns:a16="http://schemas.microsoft.com/office/drawing/2014/main" id="{C6E7F8D9-CED2-CD4D-A286-87F1F7D1E672}"/>
              </a:ext>
            </a:extLst>
          </p:cNvPr>
          <p:cNvSpPr>
            <a:spLocks noGrp="1"/>
          </p:cNvSpPr>
          <p:nvPr>
            <p:ph type="dt" sz="half" idx="10"/>
          </p:nvPr>
        </p:nvSpPr>
        <p:spPr/>
        <p:txBody>
          <a:bodyPr/>
          <a:lstStyle/>
          <a:p>
            <a:r>
              <a:rPr lang="es-US" dirty="0"/>
              <a:t>Febrero de 2023</a:t>
            </a:r>
          </a:p>
        </p:txBody>
      </p:sp>
      <p:sp>
        <p:nvSpPr>
          <p:cNvPr id="44" name="Footer Placeholder 2">
            <a:extLst>
              <a:ext uri="{FF2B5EF4-FFF2-40B4-BE49-F238E27FC236}">
                <a16:creationId xmlns:a16="http://schemas.microsoft.com/office/drawing/2014/main" id="{C37E1E9C-314C-4098-AD6F-7602F4F1511D}"/>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16126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226" y="403762"/>
            <a:ext cx="9507017" cy="719643"/>
          </a:xfrm>
        </p:spPr>
        <p:txBody>
          <a:bodyPr>
            <a:normAutofit/>
          </a:bodyPr>
          <a:lstStyle/>
          <a:p>
            <a:pPr algn="ctr"/>
            <a:r>
              <a:rPr lang="es-US" sz="3000" dirty="0"/>
              <a:t>Compruebe su conocimiento: Pregunta 5</a:t>
            </a:r>
          </a:p>
        </p:txBody>
      </p:sp>
      <p:sp>
        <p:nvSpPr>
          <p:cNvPr id="8" name="Content Placeholder 7"/>
          <p:cNvSpPr>
            <a:spLocks noGrp="1"/>
          </p:cNvSpPr>
          <p:nvPr>
            <p:ph idx="4294967295"/>
          </p:nvPr>
        </p:nvSpPr>
        <p:spPr>
          <a:xfrm>
            <a:off x="1177925" y="1796982"/>
            <a:ext cx="9836150" cy="2980291"/>
          </a:xfrm>
        </p:spPr>
        <p:txBody>
          <a:bodyPr/>
          <a:lstStyle/>
          <a:p>
            <a:pPr marL="0" lvl="0" indent="0">
              <a:lnSpc>
                <a:spcPct val="100000"/>
              </a:lnSpc>
              <a:spcBef>
                <a:spcPts val="0"/>
              </a:spcBef>
              <a:spcAft>
                <a:spcPts val="1200"/>
              </a:spcAft>
              <a:buNone/>
              <a:defRPr/>
            </a:pPr>
            <a:r>
              <a:rPr lang="es-US" sz="2400" b="1" dirty="0">
                <a:solidFill>
                  <a:srgbClr val="00529B"/>
                </a:solidFill>
              </a:rPr>
              <a:t>Las personas con Enfermedad Renal en Etapa Terminal (ESRD) pueden elegir Medicare Original o un Plan Medicare Advantage para obtener cobertura de Medicare. </a:t>
            </a:r>
          </a:p>
          <a:p>
            <a:pPr marL="341313" lvl="0" indent="-341313" defTabSz="685800">
              <a:lnSpc>
                <a:spcPct val="110000"/>
              </a:lnSpc>
              <a:spcBef>
                <a:spcPts val="600"/>
              </a:spcBef>
              <a:buFont typeface="+mj-lt"/>
              <a:buAutoNum type="alphaLcPeriod"/>
            </a:pPr>
            <a:r>
              <a:rPr lang="es-US" sz="2400" dirty="0">
                <a:solidFill>
                  <a:srgbClr val="00529B"/>
                </a:solidFill>
              </a:rPr>
              <a:t>Verdadero</a:t>
            </a:r>
          </a:p>
          <a:p>
            <a:pPr marL="341313" lvl="0" indent="-341313" defTabSz="685800">
              <a:lnSpc>
                <a:spcPct val="110000"/>
              </a:lnSpc>
              <a:spcBef>
                <a:spcPts val="600"/>
              </a:spcBef>
              <a:buFont typeface="+mj-lt"/>
              <a:buAutoNum type="alphaLcPeriod"/>
            </a:pPr>
            <a:r>
              <a:rPr lang="es-US" sz="2400" dirty="0">
                <a:solidFill>
                  <a:srgbClr val="00529B"/>
                </a:solidFill>
              </a:rPr>
              <a:t>Falso</a:t>
            </a:r>
          </a:p>
          <a:p>
            <a:pPr marL="0" lvl="0" indent="0" defTabSz="685800">
              <a:lnSpc>
                <a:spcPct val="100000"/>
              </a:lnSpc>
              <a:spcBef>
                <a:spcPts val="600"/>
              </a:spcBef>
              <a:buNone/>
            </a:pPr>
            <a:endParaRPr lang="en-US" dirty="0"/>
          </a:p>
          <a:p>
            <a:pPr marL="0" indent="0">
              <a:lnSpc>
                <a:spcPct val="100000"/>
              </a:lnSpc>
              <a:spcBef>
                <a:spcPts val="600"/>
              </a:spcBef>
              <a:buNone/>
            </a:pPr>
            <a:endParaRPr lang="en-US" dirty="0"/>
          </a:p>
        </p:txBody>
      </p:sp>
      <p:sp>
        <p:nvSpPr>
          <p:cNvPr id="6" name="Rounded Rectangle 5" descr="Rectángulo verde que indica la respuesta correcta es A."/>
          <p:cNvSpPr/>
          <p:nvPr/>
        </p:nvSpPr>
        <p:spPr>
          <a:xfrm>
            <a:off x="1177925" y="3137486"/>
            <a:ext cx="2044246" cy="431802"/>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4">
            <a:extLst>
              <a:ext uri="{FF2B5EF4-FFF2-40B4-BE49-F238E27FC236}">
                <a16:creationId xmlns:a16="http://schemas.microsoft.com/office/drawing/2014/main" id="{DF0E024A-93FE-4F1B-81B2-3CE14028C216}"/>
              </a:ext>
            </a:extLst>
          </p:cNvPr>
          <p:cNvSpPr>
            <a:spLocks noGrp="1"/>
          </p:cNvSpPr>
          <p:nvPr>
            <p:ph type="sldNum" sz="quarter" idx="12"/>
          </p:nvPr>
        </p:nvSpPr>
        <p:spPr>
          <a:xfrm>
            <a:off x="8610600" y="6492240"/>
            <a:ext cx="2743200" cy="365125"/>
          </a:xfrm>
        </p:spPr>
        <p:txBody>
          <a:bodyPr/>
          <a:lstStyle>
            <a:lvl1pPr>
              <a:defRPr>
                <a:solidFill>
                  <a:schemeClr val="bg1"/>
                </a:solidFill>
              </a:defRPr>
            </a:lvl1pPr>
          </a:lstStyle>
          <a:p>
            <a:fld id="{0B2D781D-8844-5940-92D1-06EF0A7F581E}" type="slidenum">
              <a:rPr lang="en-US" smtClean="0"/>
              <a:pPr/>
              <a:t>43</a:t>
            </a:fld>
            <a:endParaRPr lang="en-US" dirty="0"/>
          </a:p>
        </p:txBody>
      </p:sp>
      <p:sp>
        <p:nvSpPr>
          <p:cNvPr id="3" name="Date Placeholder 2">
            <a:extLst>
              <a:ext uri="{FF2B5EF4-FFF2-40B4-BE49-F238E27FC236}">
                <a16:creationId xmlns:a16="http://schemas.microsoft.com/office/drawing/2014/main" id="{86CE6B55-698C-A64E-8BEF-10148667FE28}"/>
              </a:ext>
            </a:extLst>
          </p:cNvPr>
          <p:cNvSpPr>
            <a:spLocks noGrp="1"/>
          </p:cNvSpPr>
          <p:nvPr>
            <p:ph type="dt" sz="half" idx="10"/>
          </p:nvPr>
        </p:nvSpPr>
        <p:spPr/>
        <p:txBody>
          <a:bodyPr/>
          <a:lstStyle/>
          <a:p>
            <a:r>
              <a:rPr lang="es-US" dirty="0"/>
              <a:t>Febrero de 2023</a:t>
            </a:r>
          </a:p>
        </p:txBody>
      </p:sp>
      <p:sp>
        <p:nvSpPr>
          <p:cNvPr id="9" name="Title 1"/>
          <p:cNvSpPr txBox="1">
            <a:spLocks/>
          </p:cNvSpPr>
          <p:nvPr/>
        </p:nvSpPr>
        <p:spPr>
          <a:xfrm>
            <a:off x="1796663" y="4870787"/>
            <a:ext cx="9842499" cy="359822"/>
          </a:xfrm>
          <a:prstGeom prst="rect">
            <a:avLst/>
          </a:prstGeom>
          <a:solidFill>
            <a:schemeClr val="bg1"/>
          </a:solidFill>
        </p:spPr>
        <p:txBody>
          <a:bodyPr vert="horz" lIns="91440" tIns="45720" rIns="91440" bIns="45720" rtlCol="0" anchor="t">
            <a:normAutofit/>
          </a:bodyPr>
          <a:lstStyle>
            <a:lvl1pPr algn="l" defTabSz="914400" rtl="0" eaLnBrk="1" latinLnBrk="0" hangingPunct="1">
              <a:lnSpc>
                <a:spcPct val="90000"/>
              </a:lnSpc>
              <a:spcBef>
                <a:spcPct val="0"/>
              </a:spcBef>
              <a:buNone/>
              <a:defRPr sz="34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s-US" sz="1700" dirty="0"/>
              <a:t>Compruebe su conocimiento: </a:t>
            </a:r>
            <a:r>
              <a:rPr lang="es-US" sz="1700" b="0" dirty="0">
                <a:latin typeface="Arial Unicode MS" pitchFamily="34" charset="-128"/>
                <a:ea typeface="Arial Unicode MS" pitchFamily="34" charset="-128"/>
                <a:cs typeface="Arial Unicode MS" pitchFamily="34" charset="-128"/>
              </a:rPr>
              <a:t>Responde la pregunta antes de que la barra desaparezca</a:t>
            </a:r>
          </a:p>
        </p:txBody>
      </p:sp>
      <p:sp>
        <p:nvSpPr>
          <p:cNvPr id="10" name="Footer Placeholder 2">
            <a:extLst>
              <a:ext uri="{FF2B5EF4-FFF2-40B4-BE49-F238E27FC236}">
                <a16:creationId xmlns:a16="http://schemas.microsoft.com/office/drawing/2014/main" id="{E704605E-60DB-48E6-BE71-29F972699F7F}"/>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79075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dirty="0"/>
              <a:t>Lección 5</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sz="3600" dirty="0"/>
              <a:t>Información adicional</a:t>
            </a:r>
          </a:p>
        </p:txBody>
      </p:sp>
    </p:spTree>
    <p:custDataLst>
      <p:tags r:id="rId1"/>
    </p:custDataLst>
    <p:extLst>
      <p:ext uri="{BB962C8B-B14F-4D97-AF65-F5344CB8AC3E}">
        <p14:creationId xmlns:p14="http://schemas.microsoft.com/office/powerpoint/2010/main" val="2783131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1479"/>
            <a:ext cx="12192000" cy="937602"/>
          </a:xfrm>
        </p:spPr>
        <p:txBody>
          <a:bodyPr anchor="ctr">
            <a:normAutofit/>
          </a:bodyPr>
          <a:lstStyle/>
          <a:p>
            <a:r>
              <a:rPr lang="es-US" sz="3000" dirty="0"/>
              <a:t>Objetivos de la Lección 5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1371600" y="1371599"/>
            <a:ext cx="10073731" cy="4462041"/>
          </a:xfrm>
        </p:spPr>
        <p:txBody>
          <a:bodyPr vert="horz" lIns="91440" tIns="45720" rIns="91440" bIns="45720" rtlCol="0" anchor="t">
            <a:normAutofit fontScale="92500"/>
          </a:bodyPr>
          <a:lstStyle/>
          <a:p>
            <a:pPr marL="0" indent="0">
              <a:lnSpc>
                <a:spcPct val="11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10000"/>
              </a:lnSpc>
              <a:spcBef>
                <a:spcPts val="0"/>
              </a:spcBef>
              <a:spcAft>
                <a:spcPts val="1200"/>
              </a:spcAft>
            </a:pPr>
            <a:r>
              <a:rPr lang="es-US" sz="2400" dirty="0">
                <a:solidFill>
                  <a:srgbClr val="00529B"/>
                </a:solidFill>
                <a:latin typeface="Arial"/>
                <a:cs typeface="Arial"/>
              </a:rPr>
              <a:t>Describir la Iniciativa Advancing American Kidney Health y su objetivo</a:t>
            </a:r>
          </a:p>
          <a:p>
            <a:pPr marL="548640" indent="-274320">
              <a:lnSpc>
                <a:spcPct val="110000"/>
              </a:lnSpc>
              <a:spcBef>
                <a:spcPts val="0"/>
              </a:spcBef>
              <a:spcAft>
                <a:spcPts val="1200"/>
              </a:spcAft>
            </a:pPr>
            <a:r>
              <a:rPr lang="es-US" sz="2400" dirty="0">
                <a:solidFill>
                  <a:srgbClr val="00529B"/>
                </a:solidFill>
                <a:latin typeface="Arial"/>
                <a:cs typeface="Arial"/>
              </a:rPr>
              <a:t>Describir los Modelos de Atención Especializada de los Centros de Servicios de Medicare y Medicaid (CMS) y su finalidad</a:t>
            </a:r>
          </a:p>
          <a:p>
            <a:pPr marL="548640" indent="-274320">
              <a:lnSpc>
                <a:spcPct val="110000"/>
              </a:lnSpc>
              <a:spcBef>
                <a:spcPts val="0"/>
              </a:spcBef>
              <a:spcAft>
                <a:spcPts val="1200"/>
              </a:spcAft>
            </a:pPr>
            <a:r>
              <a:rPr lang="es-US" sz="2400" dirty="0">
                <a:solidFill>
                  <a:srgbClr val="00529B"/>
                </a:solidFill>
                <a:latin typeface="Arial"/>
                <a:cs typeface="Arial"/>
              </a:rPr>
              <a:t>Describir cómo CMS evalúa la calidad de la atención en los establecimientos donde realizan diálisis</a:t>
            </a:r>
          </a:p>
          <a:p>
            <a:pPr marL="548640" indent="-274320">
              <a:lnSpc>
                <a:spcPct val="110000"/>
              </a:lnSpc>
              <a:spcBef>
                <a:spcPts val="0"/>
              </a:spcBef>
              <a:spcAft>
                <a:spcPts val="1200"/>
              </a:spcAft>
            </a:pPr>
            <a:r>
              <a:rPr lang="es-US" sz="2400" dirty="0">
                <a:solidFill>
                  <a:srgbClr val="00529B"/>
                </a:solidFill>
                <a:latin typeface="Arial"/>
                <a:cs typeface="Arial"/>
              </a:rPr>
              <a:t>Describir el Centro Nacional de Coordinación de  Enfermedades Renales en Etapa Final y su objetivo</a:t>
            </a:r>
          </a:p>
          <a:p>
            <a:pPr marL="548640" indent="-274320">
              <a:lnSpc>
                <a:spcPct val="110000"/>
              </a:lnSpc>
              <a:spcBef>
                <a:spcPts val="0"/>
              </a:spcBef>
              <a:spcAft>
                <a:spcPts val="1200"/>
              </a:spcAft>
            </a:pPr>
            <a:r>
              <a:rPr lang="es-US" sz="2400" dirty="0">
                <a:solidFill>
                  <a:srgbClr val="00529B"/>
                </a:solidFill>
                <a:latin typeface="Arial"/>
                <a:cs typeface="Arial"/>
              </a:rPr>
              <a:t>Describir la iniciativa Fistula First y su objetivo</a:t>
            </a:r>
          </a:p>
        </p:txBody>
      </p:sp>
      <p:sp>
        <p:nvSpPr>
          <p:cNvPr id="2" name="Slide Number Placeholder 1">
            <a:extLst>
              <a:ext uri="{FF2B5EF4-FFF2-40B4-BE49-F238E27FC236}">
                <a16:creationId xmlns:a16="http://schemas.microsoft.com/office/drawing/2014/main" id="{1D6D54A5-8835-41F6-B0C4-9780FB18DBED}"/>
              </a:ext>
            </a:extLst>
          </p:cNvPr>
          <p:cNvSpPr>
            <a:spLocks noGrp="1"/>
          </p:cNvSpPr>
          <p:nvPr>
            <p:ph type="sldNum" sz="quarter" idx="12"/>
          </p:nvPr>
        </p:nvSpPr>
        <p:spPr/>
        <p:txBody>
          <a:bodyPr/>
          <a:lstStyle/>
          <a:p>
            <a:fld id="{48F63A3B-78C7-47BE-AE5E-E10140E04643}" type="slidenum">
              <a:rPr lang="en-US" smtClean="0"/>
              <a:t>45</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1EB11F76-2478-4331-9210-C06E0320D6D1}"/>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760281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2609"/>
            <a:ext cx="12192000" cy="841498"/>
          </a:xfrm>
        </p:spPr>
        <p:txBody>
          <a:bodyPr anchor="ctr">
            <a:noAutofit/>
          </a:bodyPr>
          <a:lstStyle/>
          <a:p>
            <a:r>
              <a:rPr lang="es-US" dirty="0"/>
              <a:t>Modelos de Pago Innovadores de los CMS para</a:t>
            </a:r>
            <a:br>
              <a:rPr lang="es-US" dirty="0"/>
            </a:br>
            <a:r>
              <a:rPr lang="es-US" dirty="0"/>
              <a:t> Transformar el Cuidado Renal</a:t>
            </a:r>
          </a:p>
        </p:txBody>
      </p:sp>
      <p:sp>
        <p:nvSpPr>
          <p:cNvPr id="5" name="Content Placeholder 4"/>
          <p:cNvSpPr>
            <a:spLocks noGrp="1"/>
          </p:cNvSpPr>
          <p:nvPr>
            <p:ph type="body" sz="quarter" idx="13"/>
          </p:nvPr>
        </p:nvSpPr>
        <p:spPr>
          <a:xfrm>
            <a:off x="1371600" y="1371600"/>
            <a:ext cx="10272532" cy="4532811"/>
          </a:xfrm>
        </p:spPr>
        <p:txBody>
          <a:bodyPr>
            <a:noAutofit/>
          </a:bodyPr>
          <a:lstStyle/>
          <a:p>
            <a:pPr marL="0" indent="0">
              <a:lnSpc>
                <a:spcPct val="100000"/>
              </a:lnSpc>
              <a:spcBef>
                <a:spcPts val="0"/>
              </a:spcBef>
              <a:spcAft>
                <a:spcPts val="1200"/>
              </a:spcAft>
              <a:buNone/>
            </a:pPr>
            <a:r>
              <a:rPr lang="es-US" sz="2400" b="1" dirty="0">
                <a:solidFill>
                  <a:srgbClr val="00529B"/>
                </a:solidFill>
              </a:rPr>
              <a:t>Modelo obligatorio</a:t>
            </a:r>
            <a:r>
              <a:rPr lang="es-US" sz="2400" dirty="0">
                <a:solidFill>
                  <a:srgbClr val="00529B"/>
                </a:solidFill>
              </a:rPr>
              <a:t> —Opciones de Tratamiento ESRD (ETC) </a:t>
            </a:r>
          </a:p>
          <a:p>
            <a:pPr marL="548640" indent="-274320">
              <a:lnSpc>
                <a:spcPct val="100000"/>
              </a:lnSpc>
              <a:spcBef>
                <a:spcPts val="0"/>
              </a:spcBef>
              <a:spcAft>
                <a:spcPts val="1200"/>
              </a:spcAft>
            </a:pPr>
            <a:r>
              <a:rPr lang="es-US" sz="2200" dirty="0">
                <a:solidFill>
                  <a:srgbClr val="00529B"/>
                </a:solidFill>
              </a:rPr>
              <a:t>Fomenta mayor uso de la diálisis domiciliaria y los trasplantes de riñón</a:t>
            </a:r>
          </a:p>
          <a:p>
            <a:pPr marL="548640" indent="-274320">
              <a:lnSpc>
                <a:spcPct val="100000"/>
              </a:lnSpc>
              <a:spcBef>
                <a:spcPts val="0"/>
              </a:spcBef>
              <a:spcAft>
                <a:spcPts val="1200"/>
              </a:spcAft>
            </a:pPr>
            <a:r>
              <a:rPr lang="es-US" sz="2200" dirty="0">
                <a:solidFill>
                  <a:srgbClr val="00529B"/>
                </a:solidFill>
              </a:rPr>
              <a:t>Ajustes en los pagos: 1 de enero de 2021-30 de junio de 2027</a:t>
            </a:r>
          </a:p>
          <a:p>
            <a:pPr indent="0">
              <a:lnSpc>
                <a:spcPct val="100000"/>
              </a:lnSpc>
              <a:spcBef>
                <a:spcPts val="0"/>
              </a:spcBef>
              <a:spcAft>
                <a:spcPts val="1200"/>
              </a:spcAft>
              <a:buNone/>
            </a:pPr>
            <a:endParaRPr lang="en-US" sz="2400" dirty="0">
              <a:solidFill>
                <a:srgbClr val="00529B"/>
              </a:solidFill>
            </a:endParaRPr>
          </a:p>
          <a:p>
            <a:pPr marL="0" indent="0">
              <a:lnSpc>
                <a:spcPct val="100000"/>
              </a:lnSpc>
              <a:spcBef>
                <a:spcPts val="0"/>
              </a:spcBef>
              <a:spcAft>
                <a:spcPts val="1200"/>
              </a:spcAft>
              <a:buNone/>
            </a:pPr>
            <a:r>
              <a:rPr lang="es-US" sz="2400" b="1" dirty="0">
                <a:solidFill>
                  <a:srgbClr val="00529B"/>
                </a:solidFill>
              </a:rPr>
              <a:t>Modelo opcional</a:t>
            </a:r>
            <a:r>
              <a:rPr lang="es-US" sz="2400" dirty="0">
                <a:solidFill>
                  <a:srgbClr val="00529B"/>
                </a:solidFill>
              </a:rPr>
              <a:t>—Opciones de Cuidado Renal (KCC)</a:t>
            </a:r>
          </a:p>
          <a:p>
            <a:pPr marL="548640" lvl="0" indent="-274320">
              <a:lnSpc>
                <a:spcPct val="100000"/>
              </a:lnSpc>
              <a:spcBef>
                <a:spcPts val="0"/>
              </a:spcBef>
              <a:spcAft>
                <a:spcPts val="1200"/>
              </a:spcAft>
            </a:pPr>
            <a:r>
              <a:rPr lang="es-US" sz="2200" dirty="0">
                <a:solidFill>
                  <a:srgbClr val="00529B"/>
                </a:solidFill>
              </a:rPr>
              <a:t>Incluye las opciones Kidney Care First (KCF) y Comprehensive Kidney Care Contracting (CKCC) para promover la atención coordinada.</a:t>
            </a:r>
          </a:p>
          <a:p>
            <a:pPr marL="548640" indent="-274320">
              <a:lnSpc>
                <a:spcPct val="100000"/>
              </a:lnSpc>
              <a:spcBef>
                <a:spcPts val="0"/>
              </a:spcBef>
              <a:spcAft>
                <a:spcPts val="1200"/>
              </a:spcAft>
            </a:pPr>
            <a:r>
              <a:rPr lang="es-US" sz="2200" dirty="0">
                <a:solidFill>
                  <a:srgbClr val="00529B"/>
                </a:solidFill>
              </a:rPr>
              <a:t>Opciones de pago: 1 de abril de 2021—31 de diciembre de 2025</a:t>
            </a:r>
          </a:p>
        </p:txBody>
      </p:sp>
      <p:sp>
        <p:nvSpPr>
          <p:cNvPr id="6" name="Slide Number Placeholder 6">
            <a:extLst>
              <a:ext uri="{FF2B5EF4-FFF2-40B4-BE49-F238E27FC236}">
                <a16:creationId xmlns:a16="http://schemas.microsoft.com/office/drawing/2014/main" id="{0B4A5A8D-8EB4-49B0-B1D8-317E75E2F27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46</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61A69F3D-044F-42C9-8D09-7C3A120BDCF4}"/>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41131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9569"/>
          </a:xfrm>
        </p:spPr>
        <p:txBody>
          <a:bodyPr anchor="ctr">
            <a:normAutofit/>
          </a:bodyPr>
          <a:lstStyle/>
          <a:p>
            <a:r>
              <a:rPr lang="es-US" sz="3000" dirty="0"/>
              <a:t>Establecimientos para realizar diálisis</a:t>
            </a:r>
          </a:p>
        </p:txBody>
      </p:sp>
      <p:sp>
        <p:nvSpPr>
          <p:cNvPr id="8" name="Content Placeholder 5">
            <a:extLst>
              <a:ext uri="{FF2B5EF4-FFF2-40B4-BE49-F238E27FC236}">
                <a16:creationId xmlns:a16="http://schemas.microsoft.com/office/drawing/2014/main" id="{B43FD0BC-4A02-4FAA-AED2-FA2AFCFA478F}"/>
              </a:ext>
            </a:extLst>
          </p:cNvPr>
          <p:cNvSpPr txBox="1">
            <a:spLocks/>
          </p:cNvSpPr>
          <p:nvPr/>
        </p:nvSpPr>
        <p:spPr>
          <a:xfrm>
            <a:off x="1371600" y="1554480"/>
            <a:ext cx="10073640" cy="32664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Wingdings" pitchFamily="2" charset="2"/>
              <a:buNone/>
            </a:pPr>
            <a:r>
              <a:rPr lang="es-US" sz="2800" b="1" dirty="0">
                <a:solidFill>
                  <a:srgbClr val="00529B"/>
                </a:solidFill>
              </a:rPr>
              <a:t>Los CMS utilizan medidas de calidad para evaluar los establecimientos que realizan diálisis cada año:</a:t>
            </a:r>
          </a:p>
          <a:p>
            <a:pPr marL="548640" indent="-274320">
              <a:lnSpc>
                <a:spcPct val="100000"/>
              </a:lnSpc>
              <a:spcBef>
                <a:spcPts val="0"/>
              </a:spcBef>
              <a:spcAft>
                <a:spcPts val="1200"/>
              </a:spcAft>
            </a:pPr>
            <a:r>
              <a:rPr lang="es-US" sz="2400" dirty="0">
                <a:solidFill>
                  <a:srgbClr val="00529B"/>
                </a:solidFill>
              </a:rPr>
              <a:t>Es obligatorio mostrar las puntuaciones en un área fácil de visualizar y en formato e idioma que usted comprenda.</a:t>
            </a:r>
          </a:p>
          <a:p>
            <a:pPr marL="548640" indent="-274320">
              <a:lnSpc>
                <a:spcPct val="100000"/>
              </a:lnSpc>
              <a:spcBef>
                <a:spcPts val="0"/>
              </a:spcBef>
              <a:spcAft>
                <a:spcPts val="1200"/>
              </a:spcAft>
            </a:pPr>
            <a:r>
              <a:rPr lang="es-US" sz="2400" dirty="0">
                <a:solidFill>
                  <a:srgbClr val="00529B"/>
                </a:solidFill>
              </a:rPr>
              <a:t>Las puntuaciones pueden oscilar entre 0 y 100 y se basan en </a:t>
            </a:r>
            <a:br>
              <a:rPr lang="es-US" sz="2400" dirty="0">
                <a:solidFill>
                  <a:srgbClr val="00529B"/>
                </a:solidFill>
              </a:rPr>
            </a:br>
            <a:r>
              <a:rPr lang="es-US" sz="2400" dirty="0">
                <a:solidFill>
                  <a:srgbClr val="00529B"/>
                </a:solidFill>
              </a:rPr>
              <a:t>los resultados obtenidos por el establecimiento en las medidas </a:t>
            </a:r>
            <a:br>
              <a:rPr lang="es-US" sz="2400" dirty="0">
                <a:solidFill>
                  <a:srgbClr val="00529B"/>
                </a:solidFill>
              </a:rPr>
            </a:br>
            <a:r>
              <a:rPr lang="es-US" sz="2400" dirty="0">
                <a:solidFill>
                  <a:srgbClr val="00529B"/>
                </a:solidFill>
              </a:rPr>
              <a:t>de calidad.</a:t>
            </a:r>
          </a:p>
        </p:txBody>
      </p:sp>
      <p:sp>
        <p:nvSpPr>
          <p:cNvPr id="12" name="Slide Number Placeholder 6">
            <a:extLst>
              <a:ext uri="{FF2B5EF4-FFF2-40B4-BE49-F238E27FC236}">
                <a16:creationId xmlns:a16="http://schemas.microsoft.com/office/drawing/2014/main" id="{0634E580-EA9A-475D-BEA5-137FCAA5EEA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47</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58C5C74F-B35C-4FD9-B216-B7E948BDCD10}"/>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4125440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7760"/>
            <a:ext cx="12192000" cy="942687"/>
          </a:xfrm>
        </p:spPr>
        <p:txBody>
          <a:bodyPr anchor="ctr">
            <a:normAutofit/>
          </a:bodyPr>
          <a:lstStyle/>
          <a:p>
            <a:r>
              <a:rPr lang="es-US" sz="3000" dirty="0"/>
              <a:t>Redes para Enfermedades Renales en Etapa Terminal (ESRD)</a:t>
            </a:r>
          </a:p>
        </p:txBody>
      </p:sp>
      <p:pic>
        <p:nvPicPr>
          <p:cNvPr id="37" name="Picture 36" descr="Logotipo del Centro Nacional de Coordinación de ESRD ">
            <a:extLst>
              <a:ext uri="{FF2B5EF4-FFF2-40B4-BE49-F238E27FC236}">
                <a16:creationId xmlns:a16="http://schemas.microsoft.com/office/drawing/2014/main" id="{0AF1401D-1440-4D79-9B4C-055B0F5DA47D}"/>
              </a:ext>
            </a:extLst>
          </p:cNvPr>
          <p:cNvPicPr>
            <a:picLocks noChangeAspect="1"/>
          </p:cNvPicPr>
          <p:nvPr/>
        </p:nvPicPr>
        <p:blipFill>
          <a:blip r:embed="rId4"/>
          <a:stretch>
            <a:fillRect/>
          </a:stretch>
        </p:blipFill>
        <p:spPr>
          <a:xfrm>
            <a:off x="4562826" y="2735592"/>
            <a:ext cx="3066348" cy="1981504"/>
          </a:xfrm>
          <a:prstGeom prst="rect">
            <a:avLst/>
          </a:prstGeom>
        </p:spPr>
      </p:pic>
      <p:sp>
        <p:nvSpPr>
          <p:cNvPr id="32" name="Freeform: Shape 31" descr="Redes nacionales responsables de cada estado, territorio,  y el Distrito de Columbia ">
            <a:extLst>
              <a:ext uri="{FF2B5EF4-FFF2-40B4-BE49-F238E27FC236}">
                <a16:creationId xmlns:a16="http://schemas.microsoft.com/office/drawing/2014/main" id="{419FEFFB-F622-49F6-87C9-F23E15A2A8F9}"/>
              </a:ext>
            </a:extLst>
          </p:cNvPr>
          <p:cNvSpPr/>
          <p:nvPr/>
        </p:nvSpPr>
        <p:spPr>
          <a:xfrm>
            <a:off x="1602339"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Ins="365760" rtlCol="0" anchor="t"/>
          <a:lstStyle/>
          <a:p>
            <a:pPr algn="ctr" defTabSz="685800">
              <a:buNone/>
            </a:pPr>
            <a:r>
              <a:rPr lang="es-US" sz="2300" b="1" dirty="0">
                <a:solidFill>
                  <a:srgbClr val="00529B"/>
                </a:solidFill>
                <a:latin typeface="Arial" panose="020B0604020202020204" pitchFamily="34" charset="0"/>
                <a:cs typeface="Arial" panose="020B0604020202020204" pitchFamily="34" charset="0"/>
              </a:rPr>
              <a:t>Redes nacionale</a:t>
            </a:r>
            <a:r>
              <a:rPr lang="es-US" sz="2300" dirty="0">
                <a:solidFill>
                  <a:srgbClr val="00529B"/>
                </a:solidFill>
                <a:latin typeface="Arial" panose="020B0604020202020204" pitchFamily="34" charset="0"/>
                <a:cs typeface="Arial" panose="020B0604020202020204" pitchFamily="34" charset="0"/>
              </a:rPr>
              <a:t>s responsables de cada estado, territorio, </a:t>
            </a:r>
            <a:br>
              <a:rPr lang="es-US" sz="2300" dirty="0">
                <a:solidFill>
                  <a:srgbClr val="00529B"/>
                </a:solidFill>
                <a:latin typeface="Arial" panose="020B0604020202020204" pitchFamily="34" charset="0"/>
                <a:cs typeface="Arial" panose="020B0604020202020204" pitchFamily="34" charset="0"/>
              </a:rPr>
            </a:br>
            <a:r>
              <a:rPr lang="es-US" sz="2300" dirty="0">
                <a:solidFill>
                  <a:srgbClr val="00529B"/>
                </a:solidFill>
                <a:latin typeface="Arial" panose="020B0604020202020204" pitchFamily="34" charset="0"/>
                <a:cs typeface="Arial" panose="020B0604020202020204" pitchFamily="34" charset="0"/>
              </a:rPr>
              <a:t>y el Distrito de Columbia</a:t>
            </a:r>
          </a:p>
        </p:txBody>
      </p:sp>
      <p:sp>
        <p:nvSpPr>
          <p:cNvPr id="31" name="Freeform: Shape 30" descr="Desarrollar criterios  y normas relacionados  con la calidad y adecuación de la atención de los pacientes con ESRD ">
            <a:extLst>
              <a:ext uri="{FF2B5EF4-FFF2-40B4-BE49-F238E27FC236}">
                <a16:creationId xmlns:a16="http://schemas.microsoft.com/office/drawing/2014/main" id="{C492E947-F8D1-4677-AD31-ABD734EB332A}"/>
              </a:ext>
            </a:extLst>
          </p:cNvPr>
          <p:cNvSpPr/>
          <p:nvPr/>
        </p:nvSpPr>
        <p:spPr>
          <a:xfrm>
            <a:off x="6888115" y="1392826"/>
            <a:ext cx="3755474" cy="209151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bIns="365760" rtlCol="0" anchor="t"/>
          <a:lstStyle/>
          <a:p>
            <a:pPr lvl="0" algn="ctr" defTabSz="685800"/>
            <a:r>
              <a:rPr lang="es-US" sz="2300" b="1" dirty="0">
                <a:solidFill>
                  <a:srgbClr val="00529B"/>
                </a:solidFill>
                <a:latin typeface="Arial" panose="020B0604020202020204" pitchFamily="34" charset="0"/>
                <a:cs typeface="Arial" panose="020B0604020202020204" pitchFamily="34" charset="0"/>
              </a:rPr>
              <a:t>Desarrollar criterios </a:t>
            </a:r>
          </a:p>
          <a:p>
            <a:pPr lvl="0" algn="ctr" defTabSz="685800"/>
            <a:r>
              <a:rPr lang="es-US" sz="2300" b="1" dirty="0">
                <a:solidFill>
                  <a:srgbClr val="00529B"/>
                </a:solidFill>
                <a:latin typeface="Arial" panose="020B0604020202020204" pitchFamily="34" charset="0"/>
                <a:cs typeface="Arial" panose="020B0604020202020204" pitchFamily="34" charset="0"/>
              </a:rPr>
              <a:t>y</a:t>
            </a:r>
            <a:r>
              <a:rPr lang="es-US" sz="2300" dirty="0">
                <a:solidFill>
                  <a:srgbClr val="00529B"/>
                </a:solidFill>
                <a:latin typeface="Arial" panose="020B0604020202020204" pitchFamily="34" charset="0"/>
                <a:cs typeface="Arial" panose="020B0604020202020204" pitchFamily="34" charset="0"/>
              </a:rPr>
              <a:t> </a:t>
            </a:r>
            <a:r>
              <a:rPr lang="es-US" sz="2300" b="1" dirty="0">
                <a:solidFill>
                  <a:srgbClr val="00529B"/>
                </a:solidFill>
                <a:latin typeface="Arial" panose="020B0604020202020204" pitchFamily="34" charset="0"/>
                <a:cs typeface="Arial" panose="020B0604020202020204" pitchFamily="34" charset="0"/>
              </a:rPr>
              <a:t>normas</a:t>
            </a:r>
            <a:r>
              <a:rPr lang="es-US" sz="2300" dirty="0">
                <a:solidFill>
                  <a:srgbClr val="00529B"/>
                </a:solidFill>
                <a:latin typeface="Arial" panose="020B0604020202020204" pitchFamily="34" charset="0"/>
                <a:cs typeface="Arial" panose="020B0604020202020204" pitchFamily="34" charset="0"/>
              </a:rPr>
              <a:t> relacionadas </a:t>
            </a:r>
          </a:p>
          <a:p>
            <a:pPr algn="ctr" defTabSz="685800"/>
            <a:r>
              <a:rPr lang="es-US" sz="2000" dirty="0">
                <a:solidFill>
                  <a:srgbClr val="00529B"/>
                </a:solidFill>
                <a:latin typeface="Arial" panose="020B0604020202020204" pitchFamily="34" charset="0"/>
                <a:cs typeface="Arial" panose="020B0604020202020204" pitchFamily="34" charset="0"/>
              </a:rPr>
              <a:t>con la calidad y atención</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apropiada a los pacientes </a:t>
            </a:r>
            <a:br>
              <a:rPr lang="es-US" sz="2000" dirty="0">
                <a:solidFill>
                  <a:srgbClr val="00529B"/>
                </a:solidFill>
                <a:latin typeface="Arial" panose="020B0604020202020204" pitchFamily="34" charset="0"/>
                <a:cs typeface="Arial" panose="020B0604020202020204" pitchFamily="34" charset="0"/>
              </a:rPr>
            </a:br>
            <a:r>
              <a:rPr lang="es-US" sz="2000" dirty="0">
                <a:solidFill>
                  <a:srgbClr val="00529B"/>
                </a:solidFill>
                <a:latin typeface="Arial" panose="020B0604020202020204" pitchFamily="34" charset="0"/>
                <a:cs typeface="Arial" panose="020B0604020202020204" pitchFamily="34" charset="0"/>
              </a:rPr>
              <a:t>con ESRD</a:t>
            </a:r>
          </a:p>
        </p:txBody>
      </p:sp>
      <p:sp>
        <p:nvSpPr>
          <p:cNvPr id="29" name="Freeform: Shape 28" descr="Resolver reclamaciones  y quejas ">
            <a:extLst>
              <a:ext uri="{FF2B5EF4-FFF2-40B4-BE49-F238E27FC236}">
                <a16:creationId xmlns:a16="http://schemas.microsoft.com/office/drawing/2014/main" id="{01B3BBB7-E654-4DF2-81D0-520A4075FDF7}"/>
              </a:ext>
            </a:extLst>
          </p:cNvPr>
          <p:cNvSpPr/>
          <p:nvPr/>
        </p:nvSpPr>
        <p:spPr>
          <a:xfrm>
            <a:off x="1590215" y="3925387"/>
            <a:ext cx="3755474" cy="209151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s-US" sz="2300" b="1" dirty="0">
                <a:solidFill>
                  <a:srgbClr val="00529B"/>
                </a:solidFill>
                <a:latin typeface="Arial" panose="020B0604020202020204" pitchFamily="34" charset="0"/>
                <a:cs typeface="Arial" panose="020B0604020202020204" pitchFamily="34" charset="0"/>
              </a:rPr>
              <a:t>Resolver reclamaciones </a:t>
            </a:r>
          </a:p>
          <a:p>
            <a:pPr algn="ctr" defTabSz="685800"/>
            <a:r>
              <a:rPr lang="es-US" sz="2300" b="1" dirty="0">
                <a:solidFill>
                  <a:srgbClr val="00529B"/>
                </a:solidFill>
                <a:latin typeface="Arial" panose="020B0604020202020204" pitchFamily="34" charset="0"/>
                <a:cs typeface="Arial" panose="020B0604020202020204" pitchFamily="34" charset="0"/>
              </a:rPr>
              <a:t>y quejas</a:t>
            </a:r>
          </a:p>
        </p:txBody>
      </p:sp>
      <p:sp>
        <p:nvSpPr>
          <p:cNvPr id="28" name="Freeform: Shape 27" descr="Educar a las personas con Medicare sobre el Programa Medicare ">
            <a:extLst>
              <a:ext uri="{FF2B5EF4-FFF2-40B4-BE49-F238E27FC236}">
                <a16:creationId xmlns:a16="http://schemas.microsoft.com/office/drawing/2014/main" id="{5742D270-9674-47D7-8015-01B549E9E87C}"/>
              </a:ext>
            </a:extLst>
          </p:cNvPr>
          <p:cNvSpPr/>
          <p:nvPr/>
        </p:nvSpPr>
        <p:spPr>
          <a:xfrm>
            <a:off x="6888115" y="3925387"/>
            <a:ext cx="3755474" cy="209151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rtlCol="0" anchor="ctr"/>
          <a:lstStyle/>
          <a:p>
            <a:pPr lvl="0" algn="ctr" defTabSz="685800"/>
            <a:r>
              <a:rPr lang="es-US" sz="2300" b="1" dirty="0">
                <a:solidFill>
                  <a:srgbClr val="00529B"/>
                </a:solidFill>
                <a:latin typeface="Arial" panose="020B0604020202020204" pitchFamily="34" charset="0"/>
                <a:cs typeface="Arial" panose="020B0604020202020204" pitchFamily="34" charset="0"/>
              </a:rPr>
              <a:t>     </a:t>
            </a:r>
          </a:p>
          <a:p>
            <a:pPr lvl="0" algn="ctr" defTabSz="685800"/>
            <a:r>
              <a:rPr lang="es-US" sz="2300" b="1" dirty="0">
                <a:solidFill>
                  <a:srgbClr val="00529B"/>
                </a:solidFill>
                <a:latin typeface="Arial" panose="020B0604020202020204" pitchFamily="34" charset="0"/>
                <a:cs typeface="Arial" panose="020B0604020202020204" pitchFamily="34" charset="0"/>
              </a:rPr>
              <a:t>Educar a las personas con Medicare</a:t>
            </a:r>
            <a:r>
              <a:rPr lang="es-US" sz="2300" dirty="0">
                <a:solidFill>
                  <a:srgbClr val="00529B"/>
                </a:solidFill>
                <a:latin typeface="Arial" panose="020B0604020202020204" pitchFamily="34" charset="0"/>
                <a:cs typeface="Arial" panose="020B0604020202020204" pitchFamily="34" charset="0"/>
              </a:rPr>
              <a:t> sobre Medicare</a:t>
            </a:r>
          </a:p>
          <a:p>
            <a:pPr lvl="0" algn="ctr" defTabSz="685800"/>
            <a:endParaRPr lang="en-US" sz="2300" dirty="0">
              <a:solidFill>
                <a:srgbClr val="00529B"/>
              </a:solidFill>
              <a:latin typeface="Arial" panose="020B0604020202020204" pitchFamily="34" charset="0"/>
              <a:cs typeface="Arial" panose="020B0604020202020204" pitchFamily="34" charset="0"/>
            </a:endParaRPr>
          </a:p>
        </p:txBody>
      </p:sp>
      <p:sp>
        <p:nvSpPr>
          <p:cNvPr id="11" name="Slide Number Placeholder 6">
            <a:extLst>
              <a:ext uri="{FF2B5EF4-FFF2-40B4-BE49-F238E27FC236}">
                <a16:creationId xmlns:a16="http://schemas.microsoft.com/office/drawing/2014/main" id="{A36175F2-8824-48F0-9CF8-B34FC41BDED7}"/>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48</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2" name="Footer Placeholder 2">
            <a:extLst>
              <a:ext uri="{FF2B5EF4-FFF2-40B4-BE49-F238E27FC236}">
                <a16:creationId xmlns:a16="http://schemas.microsoft.com/office/drawing/2014/main" id="{3CC14DED-964D-4967-8217-7845A5555083}"/>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158296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6A49-747D-463C-9CCC-D9D7C5F82664}"/>
              </a:ext>
            </a:extLst>
          </p:cNvPr>
          <p:cNvSpPr>
            <a:spLocks noGrp="1"/>
          </p:cNvSpPr>
          <p:nvPr>
            <p:ph type="title"/>
          </p:nvPr>
        </p:nvSpPr>
        <p:spPr>
          <a:xfrm>
            <a:off x="0" y="-1"/>
            <a:ext cx="12192000" cy="992824"/>
          </a:xfrm>
        </p:spPr>
        <p:txBody>
          <a:bodyPr anchor="ctr">
            <a:normAutofit/>
          </a:bodyPr>
          <a:lstStyle/>
          <a:p>
            <a:r>
              <a:rPr lang="es-US" sz="3000" dirty="0"/>
              <a:t>Fistula First</a:t>
            </a:r>
          </a:p>
        </p:txBody>
      </p:sp>
      <p:sp>
        <p:nvSpPr>
          <p:cNvPr id="7" name="Content Placeholder 4">
            <a:extLst>
              <a:ext uri="{FF2B5EF4-FFF2-40B4-BE49-F238E27FC236}">
                <a16:creationId xmlns:a16="http://schemas.microsoft.com/office/drawing/2014/main" id="{6507C747-1D82-4956-AEEF-C83670FC24F5}"/>
              </a:ext>
            </a:extLst>
          </p:cNvPr>
          <p:cNvSpPr>
            <a:spLocks noGrp="1"/>
          </p:cNvSpPr>
          <p:nvPr>
            <p:ph type="body" sz="quarter" idx="13"/>
          </p:nvPr>
        </p:nvSpPr>
        <p:spPr>
          <a:xfrm>
            <a:off x="952500" y="1658938"/>
            <a:ext cx="5257800" cy="4167187"/>
          </a:xfrm>
        </p:spPr>
        <p:txBody>
          <a:bodyPr>
            <a:normAutofit lnSpcReduction="10000"/>
          </a:bodyPr>
          <a:lstStyle/>
          <a:p>
            <a:pPr marL="0" lvl="0" indent="0" defTabSz="685800">
              <a:lnSpc>
                <a:spcPct val="100000"/>
              </a:lnSpc>
              <a:spcBef>
                <a:spcPts val="0"/>
              </a:spcBef>
              <a:spcAft>
                <a:spcPts val="1200"/>
              </a:spcAft>
              <a:buNone/>
            </a:pPr>
            <a:r>
              <a:rPr lang="es-US" sz="2800" b="1" dirty="0">
                <a:solidFill>
                  <a:srgbClr val="00529B"/>
                </a:solidFill>
              </a:rPr>
              <a:t>Conocida como Iniciativa Nacional para la Mejora del Acceso Vascular</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Proyecto de mejora de la calidad llevado a cabo por todas las redes de ESRD</a:t>
            </a:r>
          </a:p>
          <a:p>
            <a:pPr marL="548640" lvl="1" indent="-274320" defTabSz="685800">
              <a:lnSpc>
                <a:spcPct val="100000"/>
              </a:lnSpc>
              <a:spcBef>
                <a:spcPts val="0"/>
              </a:spcBef>
              <a:spcAft>
                <a:spcPts val="1200"/>
              </a:spcAft>
              <a:buFont typeface="Wingdings" panose="05000000000000000000" pitchFamily="2" charset="2"/>
              <a:buChar char="§"/>
            </a:pPr>
            <a:r>
              <a:rPr lang="es-US" sz="2400" dirty="0">
                <a:solidFill>
                  <a:srgbClr val="00529B"/>
                </a:solidFill>
              </a:rPr>
              <a:t>Promueve el uso de fístulas arteriovenosas (AVF) para proporcionar hemodiálisis a pacientes aptos</a:t>
            </a:r>
          </a:p>
        </p:txBody>
      </p:sp>
      <p:pic>
        <p:nvPicPr>
          <p:cNvPr id="8" name="Picture 7">
            <a:extLst>
              <a:ext uri="{FF2B5EF4-FFF2-40B4-BE49-F238E27FC236}">
                <a16:creationId xmlns:a16="http://schemas.microsoft.com/office/drawing/2014/main" id="{2F29D00A-9F0E-4A93-833B-6376FAF61C6E}"/>
              </a:ext>
              <a:ext uri="{C183D7F6-B498-43B3-948B-1728B52AA6E4}">
                <adec:decorative xmlns:adec="http://schemas.microsoft.com/office/drawing/2017/decorative" val="1"/>
              </a:ext>
            </a:extLst>
          </p:cNvPr>
          <p:cNvPicPr>
            <a:picLocks noChangeAspect="1"/>
          </p:cNvPicPr>
          <p:nvPr/>
        </p:nvPicPr>
        <p:blipFill rotWithShape="1">
          <a:blip r:embed="rId3"/>
          <a:srcRect t="21672" r="48345" b="10553"/>
          <a:stretch/>
        </p:blipFill>
        <p:spPr>
          <a:xfrm>
            <a:off x="7580981" y="1031876"/>
            <a:ext cx="2657897" cy="1512277"/>
          </a:xfrm>
          <a:prstGeom prst="rect">
            <a:avLst/>
          </a:prstGeom>
        </p:spPr>
      </p:pic>
      <p:pic>
        <p:nvPicPr>
          <p:cNvPr id="9" name="Picture 8">
            <a:extLst>
              <a:ext uri="{FF2B5EF4-FFF2-40B4-BE49-F238E27FC236}">
                <a16:creationId xmlns:a16="http://schemas.microsoft.com/office/drawing/2014/main" id="{807978BE-4E8A-40AC-85D0-69955B8B9F55}"/>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22011" t="16493" r="38499" b="7612"/>
          <a:stretch/>
        </p:blipFill>
        <p:spPr bwMode="auto">
          <a:xfrm>
            <a:off x="7461388" y="2707031"/>
            <a:ext cx="2777490" cy="3002915"/>
          </a:xfrm>
          <a:prstGeom prst="rect">
            <a:avLst/>
          </a:prstGeom>
          <a:ln>
            <a:solidFill>
              <a:srgbClr val="4F81BD"/>
            </a:solid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21F992FD-BEDA-4657-A923-72FCD088819A}"/>
              </a:ext>
            </a:extLst>
          </p:cNvPr>
          <p:cNvSpPr>
            <a:spLocks noGrp="1"/>
          </p:cNvSpPr>
          <p:nvPr>
            <p:ph type="sldNum" sz="quarter" idx="12"/>
          </p:nvPr>
        </p:nvSpPr>
        <p:spPr/>
        <p:txBody>
          <a:bodyPr/>
          <a:lstStyle/>
          <a:p>
            <a:fld id="{48F63A3B-78C7-47BE-AE5E-E10140E04643}" type="slidenum">
              <a:rPr lang="en-US" smtClean="0"/>
              <a:pPr/>
              <a:t>49</a:t>
            </a:fld>
            <a:endParaRPr lang="en-US" dirty="0"/>
          </a:p>
        </p:txBody>
      </p:sp>
      <p:sp>
        <p:nvSpPr>
          <p:cNvPr id="3" name="Date Placeholder 2">
            <a:extLst>
              <a:ext uri="{FF2B5EF4-FFF2-40B4-BE49-F238E27FC236}">
                <a16:creationId xmlns:a16="http://schemas.microsoft.com/office/drawing/2014/main" id="{517465BF-AC49-49FB-A7BF-D66BC2505093}"/>
              </a:ext>
            </a:extLst>
          </p:cNvPr>
          <p:cNvSpPr>
            <a:spLocks noGrp="1"/>
          </p:cNvSpPr>
          <p:nvPr>
            <p:ph type="dt" sz="half" idx="10"/>
          </p:nvPr>
        </p:nvSpPr>
        <p:spPr/>
        <p:txBody>
          <a:bodyPr/>
          <a:lstStyle/>
          <a:p>
            <a:r>
              <a:rPr lang="es-US" dirty="0"/>
              <a:t>Febrero de 2023</a:t>
            </a:r>
          </a:p>
        </p:txBody>
      </p:sp>
      <p:sp>
        <p:nvSpPr>
          <p:cNvPr id="10" name="Footer Placeholder 2">
            <a:extLst>
              <a:ext uri="{FF2B5EF4-FFF2-40B4-BE49-F238E27FC236}">
                <a16:creationId xmlns:a16="http://schemas.microsoft.com/office/drawing/2014/main" id="{4DB98FCF-24C8-482E-BAC8-5C0F94B62DC4}"/>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
        <p:nvSpPr>
          <p:cNvPr id="11" name="6 CuadroTexto">
            <a:extLst>
              <a:ext uri="{FF2B5EF4-FFF2-40B4-BE49-F238E27FC236}">
                <a16:creationId xmlns:a16="http://schemas.microsoft.com/office/drawing/2014/main" id="{DD8D3787-CB11-4E0B-A65D-B38B08D0BC47}"/>
              </a:ext>
            </a:extLst>
          </p:cNvPr>
          <p:cNvSpPr txBox="1"/>
          <p:nvPr/>
        </p:nvSpPr>
        <p:spPr>
          <a:xfrm>
            <a:off x="7668801" y="2780017"/>
            <a:ext cx="941799" cy="430887"/>
          </a:xfrm>
          <a:prstGeom prst="rect">
            <a:avLst/>
          </a:prstGeom>
          <a:solidFill>
            <a:schemeClr val="bg1"/>
          </a:solidFill>
        </p:spPr>
        <p:txBody>
          <a:bodyPr wrap="square" lIns="0" tIns="91440" rIns="0" bIns="0" rtlCol="0">
            <a:spAutoFit/>
          </a:bodyPr>
          <a:lstStyle/>
          <a:p>
            <a:pPr algn="ctr"/>
            <a:r>
              <a:rPr lang="es-ES" sz="1100" dirty="0"/>
              <a:t>De la máquina de hemodiálisis</a:t>
            </a:r>
            <a:endParaRPr lang="es-US" sz="1100" dirty="0"/>
          </a:p>
        </p:txBody>
      </p:sp>
      <p:sp>
        <p:nvSpPr>
          <p:cNvPr id="13" name="6 CuadroTexto">
            <a:extLst>
              <a:ext uri="{FF2B5EF4-FFF2-40B4-BE49-F238E27FC236}">
                <a16:creationId xmlns:a16="http://schemas.microsoft.com/office/drawing/2014/main" id="{77518DDE-8B25-4C31-8D12-3C930EE38CC1}"/>
              </a:ext>
            </a:extLst>
          </p:cNvPr>
          <p:cNvSpPr txBox="1"/>
          <p:nvPr/>
        </p:nvSpPr>
        <p:spPr>
          <a:xfrm>
            <a:off x="7580981" y="4649266"/>
            <a:ext cx="880534" cy="338554"/>
          </a:xfrm>
          <a:prstGeom prst="rect">
            <a:avLst/>
          </a:prstGeom>
          <a:solidFill>
            <a:schemeClr val="bg1"/>
          </a:solidFill>
        </p:spPr>
        <p:txBody>
          <a:bodyPr wrap="square" lIns="0" tIns="0" rIns="0" bIns="0" rtlCol="0">
            <a:spAutoFit/>
          </a:bodyPr>
          <a:lstStyle/>
          <a:p>
            <a:pPr algn="ctr"/>
            <a:r>
              <a:rPr lang="es-ES" sz="1100" dirty="0"/>
              <a:t>A la máquina de hemodiálisis</a:t>
            </a:r>
            <a:endParaRPr lang="es-US" sz="1100" dirty="0"/>
          </a:p>
        </p:txBody>
      </p:sp>
      <p:sp>
        <p:nvSpPr>
          <p:cNvPr id="14" name="Rectangle 13">
            <a:extLst>
              <a:ext uri="{FF2B5EF4-FFF2-40B4-BE49-F238E27FC236}">
                <a16:creationId xmlns:a16="http://schemas.microsoft.com/office/drawing/2014/main" id="{EF90144E-B22F-4222-A16C-C8EC092CE8E0}"/>
              </a:ext>
            </a:extLst>
          </p:cNvPr>
          <p:cNvSpPr/>
          <p:nvPr/>
        </p:nvSpPr>
        <p:spPr>
          <a:xfrm>
            <a:off x="7776633" y="4987820"/>
            <a:ext cx="571500" cy="2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662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a:xfrm>
            <a:off x="0" y="-1"/>
            <a:ext cx="12192000" cy="949569"/>
          </a:xfrm>
        </p:spPr>
        <p:txBody>
          <a:bodyPr anchor="ctr">
            <a:normAutofit/>
          </a:bodyPr>
          <a:lstStyle/>
          <a:p>
            <a:r>
              <a:rPr lang="es-US" sz="3000" dirty="0"/>
              <a:t>Objetivos de la Lección 1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838200" y="1702069"/>
            <a:ext cx="10903226" cy="4124056"/>
          </a:xfrm>
        </p:spPr>
        <p:txBody>
          <a:bodyPr vert="horz" lIns="91440" tIns="45720" rIns="91440" bIns="45720" rtlCol="0" anchor="t">
            <a:normAutofit/>
          </a:bodyPr>
          <a:lstStyle/>
          <a:p>
            <a:pPr marL="0" indent="0">
              <a:lnSpc>
                <a:spcPct val="100000"/>
              </a:lnSpc>
              <a:spcBef>
                <a:spcPts val="0"/>
              </a:spcBef>
              <a:spcAft>
                <a:spcPts val="1200"/>
              </a:spcAft>
              <a:buNone/>
            </a:pPr>
            <a:r>
              <a:rPr lang="es-US" sz="2800" b="1" dirty="0">
                <a:solidFill>
                  <a:srgbClr val="00529B"/>
                </a:solidFill>
                <a:latin typeface="Arial"/>
                <a:cs typeface="Arial"/>
              </a:rPr>
              <a:t>Al finalizar esta lección, usted podrá: </a:t>
            </a:r>
          </a:p>
          <a:p>
            <a:pPr marL="548640" indent="-274320">
              <a:lnSpc>
                <a:spcPct val="100000"/>
              </a:lnSpc>
              <a:spcBef>
                <a:spcPts val="0"/>
              </a:spcBef>
              <a:spcAft>
                <a:spcPts val="1200"/>
              </a:spcAft>
            </a:pPr>
            <a:r>
              <a:rPr lang="es-US" sz="2400" dirty="0">
                <a:solidFill>
                  <a:srgbClr val="00529B"/>
                </a:solidFill>
                <a:latin typeface="Arial"/>
                <a:cs typeface="Arial"/>
              </a:rPr>
              <a:t>Describir la ESRD y los tratamientos médicos</a:t>
            </a:r>
          </a:p>
          <a:p>
            <a:pPr marL="548640" indent="-274320">
              <a:lnSpc>
                <a:spcPct val="100000"/>
              </a:lnSpc>
              <a:spcBef>
                <a:spcPts val="0"/>
              </a:spcBef>
              <a:spcAft>
                <a:spcPts val="1200"/>
              </a:spcAft>
            </a:pPr>
            <a:r>
              <a:rPr lang="es-US" sz="2400" dirty="0">
                <a:solidFill>
                  <a:srgbClr val="00529B"/>
                </a:solidFill>
                <a:latin typeface="Arial"/>
                <a:cs typeface="Arial"/>
              </a:rPr>
              <a:t>Explicar la elegibilidad de Medicare basado en ESRD</a:t>
            </a:r>
          </a:p>
          <a:p>
            <a:pPr marL="548640" indent="-274320">
              <a:lnSpc>
                <a:spcPct val="100000"/>
              </a:lnSpc>
              <a:spcBef>
                <a:spcPts val="0"/>
              </a:spcBef>
              <a:spcAft>
                <a:spcPts val="1200"/>
              </a:spcAft>
            </a:pPr>
            <a:r>
              <a:rPr lang="es-US" sz="2400" dirty="0">
                <a:solidFill>
                  <a:srgbClr val="00529B"/>
                </a:solidFill>
                <a:latin typeface="Arial"/>
                <a:cs typeface="Arial"/>
              </a:rPr>
              <a:t>Saber a quién dirigirse si tiene preguntas sobre la elegibilidad a Medicare basado en ESRD</a:t>
            </a:r>
          </a:p>
        </p:txBody>
      </p:sp>
      <p:sp>
        <p:nvSpPr>
          <p:cNvPr id="2" name="Slide Number Placeholder 1">
            <a:extLst>
              <a:ext uri="{FF2B5EF4-FFF2-40B4-BE49-F238E27FC236}">
                <a16:creationId xmlns:a16="http://schemas.microsoft.com/office/drawing/2014/main" id="{A1CE75EF-8612-4FEC-B697-F4085605E0C6}"/>
              </a:ext>
            </a:extLst>
          </p:cNvPr>
          <p:cNvSpPr>
            <a:spLocks noGrp="1"/>
          </p:cNvSpPr>
          <p:nvPr>
            <p:ph type="sldNum" sz="quarter" idx="12"/>
          </p:nvPr>
        </p:nvSpPr>
        <p:spPr/>
        <p:txBody>
          <a:bodyPr/>
          <a:lstStyle/>
          <a:p>
            <a:fld id="{48F63A3B-78C7-47BE-AE5E-E10140E04643}" type="slidenum">
              <a:rPr lang="en-US" smtClean="0"/>
              <a:t>5</a:t>
            </a:fld>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73DB58FD-ADCB-4A23-98A0-D8C2EE06936E}"/>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396205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531"/>
            <a:ext cx="12192000" cy="1021344"/>
          </a:xfrm>
        </p:spPr>
        <p:txBody>
          <a:bodyPr anchor="ctr">
            <a:normAutofit/>
          </a:bodyPr>
          <a:lstStyle/>
          <a:p>
            <a:r>
              <a:rPr lang="es-US" sz="3000" dirty="0"/>
              <a:t>Puntos clave para recordar</a:t>
            </a:r>
          </a:p>
        </p:txBody>
      </p:sp>
      <p:sp>
        <p:nvSpPr>
          <p:cNvPr id="7" name="Content Placeholder 6"/>
          <p:cNvSpPr>
            <a:spLocks noGrp="1"/>
          </p:cNvSpPr>
          <p:nvPr>
            <p:ph type="body" sz="quarter" idx="13"/>
          </p:nvPr>
        </p:nvSpPr>
        <p:spPr>
          <a:xfrm>
            <a:off x="914400" y="1371600"/>
            <a:ext cx="10644188" cy="4340225"/>
          </a:xfrm>
        </p:spPr>
        <p:txBody>
          <a:bodyPr>
            <a:normAutofit lnSpcReduction="10000"/>
          </a:bodyPr>
          <a:lstStyle/>
          <a:p>
            <a:pPr marL="274320" lvl="0" indent="-274320" defTabSz="685800">
              <a:lnSpc>
                <a:spcPct val="100000"/>
              </a:lnSpc>
              <a:spcBef>
                <a:spcPts val="0"/>
              </a:spcBef>
              <a:spcAft>
                <a:spcPts val="1200"/>
              </a:spcAft>
            </a:pPr>
            <a:r>
              <a:rPr lang="es-US" sz="2400" dirty="0">
                <a:solidFill>
                  <a:srgbClr val="00529B"/>
                </a:solidFill>
              </a:rPr>
              <a:t>La Enfermedad Renal en Etapa Terminal (ESRD) es una insuficiencia </a:t>
            </a:r>
            <a:br>
              <a:rPr lang="es-US" sz="2400" dirty="0">
                <a:solidFill>
                  <a:srgbClr val="00529B"/>
                </a:solidFill>
              </a:rPr>
            </a:br>
            <a:r>
              <a:rPr lang="es-US" sz="2400" dirty="0">
                <a:solidFill>
                  <a:srgbClr val="00529B"/>
                </a:solidFill>
              </a:rPr>
              <a:t>renal permanente.</a:t>
            </a:r>
          </a:p>
          <a:p>
            <a:pPr marL="274320" lvl="0" indent="-274320" defTabSz="685800">
              <a:lnSpc>
                <a:spcPct val="100000"/>
              </a:lnSpc>
              <a:spcBef>
                <a:spcPts val="0"/>
              </a:spcBef>
              <a:spcAft>
                <a:spcPts val="1200"/>
              </a:spcAft>
            </a:pPr>
            <a:r>
              <a:rPr lang="es-US" sz="2400" dirty="0">
                <a:solidFill>
                  <a:srgbClr val="00529B"/>
                </a:solidFill>
              </a:rPr>
              <a:t>Puede obtener Medicare sin importar la edad, si sus riñones ya no funcionan, si requiere diálisis regularmente o si le han hecho un trasplante de riñón y uno de los siguientes casos aplica a usted:</a:t>
            </a:r>
          </a:p>
          <a:p>
            <a:pPr marL="548640" lvl="1" indent="-274320" defTabSz="685800">
              <a:lnSpc>
                <a:spcPct val="100000"/>
              </a:lnSpc>
              <a:spcBef>
                <a:spcPts val="0"/>
              </a:spcBef>
              <a:spcAft>
                <a:spcPts val="1200"/>
              </a:spcAft>
            </a:pPr>
            <a:r>
              <a:rPr lang="es-US" sz="2100" dirty="0">
                <a:solidFill>
                  <a:srgbClr val="00529B"/>
                </a:solidFill>
              </a:rPr>
              <a:t>Ha trabajado el tiempo requerido por el Seguro Social, la Junta de Jubilación de Empleados Ferroviarios (RRB) o como empleado del </a:t>
            </a:r>
            <a:r>
              <a:rPr lang="es-US" sz="2100" dirty="0" err="1">
                <a:solidFill>
                  <a:srgbClr val="00529B"/>
                </a:solidFill>
              </a:rPr>
              <a:t>govierno</a:t>
            </a:r>
            <a:r>
              <a:rPr lang="es-US" sz="2100" dirty="0">
                <a:solidFill>
                  <a:srgbClr val="00529B"/>
                </a:solidFill>
              </a:rPr>
              <a:t>.</a:t>
            </a:r>
          </a:p>
          <a:p>
            <a:pPr marL="548640" lvl="1" indent="-274320" defTabSz="685800">
              <a:lnSpc>
                <a:spcPct val="100000"/>
              </a:lnSpc>
              <a:spcBef>
                <a:spcPts val="0"/>
              </a:spcBef>
              <a:spcAft>
                <a:spcPts val="1200"/>
              </a:spcAft>
            </a:pPr>
            <a:r>
              <a:rPr lang="es-US" sz="2100" dirty="0">
                <a:solidFill>
                  <a:srgbClr val="00529B"/>
                </a:solidFill>
              </a:rPr>
              <a:t>Esta recibiendo o es elegible a beneficios del Seguro Social o de la Junta de Jubilación de Empleados Ferroviarios (RRB)</a:t>
            </a:r>
          </a:p>
          <a:p>
            <a:pPr marL="548640" lvl="1" indent="-274320" defTabSz="685800">
              <a:lnSpc>
                <a:spcPct val="100000"/>
              </a:lnSpc>
              <a:spcBef>
                <a:spcPts val="0"/>
              </a:spcBef>
              <a:spcAft>
                <a:spcPts val="1200"/>
              </a:spcAft>
            </a:pPr>
            <a:r>
              <a:rPr lang="es-US" sz="2100" dirty="0">
                <a:solidFill>
                  <a:srgbClr val="00529B"/>
                </a:solidFill>
              </a:rPr>
              <a:t>Usted es cónyuge o hijo dependiente de una persona que cumple con cualquiera de los requisitos enumerados anteriormente.</a:t>
            </a:r>
          </a:p>
        </p:txBody>
      </p:sp>
      <p:sp>
        <p:nvSpPr>
          <p:cNvPr id="8" name="Slide Number Placeholder 6">
            <a:extLst>
              <a:ext uri="{FF2B5EF4-FFF2-40B4-BE49-F238E27FC236}">
                <a16:creationId xmlns:a16="http://schemas.microsoft.com/office/drawing/2014/main" id="{7276128A-0725-450D-BD9C-CE43378D4CC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50</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9" name="Footer Placeholder 2">
            <a:extLst>
              <a:ext uri="{FF2B5EF4-FFF2-40B4-BE49-F238E27FC236}">
                <a16:creationId xmlns:a16="http://schemas.microsoft.com/office/drawing/2014/main" id="{79E75256-28FE-4B91-9103-614C54B7180E}"/>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177680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0E37A9-9320-4CCE-988D-070FEB8907B5}"/>
              </a:ext>
            </a:extLst>
          </p:cNvPr>
          <p:cNvSpPr>
            <a:spLocks noGrp="1"/>
          </p:cNvSpPr>
          <p:nvPr>
            <p:ph type="title"/>
          </p:nvPr>
        </p:nvSpPr>
        <p:spPr>
          <a:xfrm>
            <a:off x="0" y="-1"/>
            <a:ext cx="12192000" cy="949569"/>
          </a:xfrm>
        </p:spPr>
        <p:txBody>
          <a:bodyPr anchor="ctr">
            <a:normAutofit/>
          </a:bodyPr>
          <a:lstStyle/>
          <a:p>
            <a:r>
              <a:rPr lang="es-US" sz="3000" dirty="0"/>
              <a:t>Puntos clave para recordar  (continuación)</a:t>
            </a:r>
          </a:p>
        </p:txBody>
      </p:sp>
      <p:sp>
        <p:nvSpPr>
          <p:cNvPr id="5" name="Content Placeholder 4">
            <a:extLst>
              <a:ext uri="{FF2B5EF4-FFF2-40B4-BE49-F238E27FC236}">
                <a16:creationId xmlns:a16="http://schemas.microsoft.com/office/drawing/2014/main" id="{47C8F2CA-9E87-4FEF-A4E8-285382D11CB3}"/>
              </a:ext>
            </a:extLst>
          </p:cNvPr>
          <p:cNvSpPr>
            <a:spLocks noGrp="1"/>
          </p:cNvSpPr>
          <p:nvPr>
            <p:ph type="body" sz="quarter" idx="13"/>
          </p:nvPr>
        </p:nvSpPr>
        <p:spPr>
          <a:xfrm>
            <a:off x="838200" y="1515503"/>
            <a:ext cx="10644188" cy="4355210"/>
          </a:xfrm>
        </p:spPr>
        <p:txBody>
          <a:bodyPr>
            <a:normAutofit fontScale="92500" lnSpcReduction="20000"/>
          </a:bodyPr>
          <a:lstStyle/>
          <a:p>
            <a:pPr marL="274320" lvl="0" indent="-274320" defTabSz="685800">
              <a:lnSpc>
                <a:spcPct val="110000"/>
              </a:lnSpc>
              <a:spcBef>
                <a:spcPts val="0"/>
              </a:spcBef>
              <a:spcAft>
                <a:spcPts val="1200"/>
              </a:spcAft>
            </a:pPr>
            <a:r>
              <a:rPr lang="es-US" sz="2400" dirty="0">
                <a:solidFill>
                  <a:srgbClr val="00529B"/>
                </a:solidFill>
              </a:rPr>
              <a:t>Una vez que sea elegible para cobertura de Medicare por ESRD (normalmente el cuarto mes de diálisis), su GHP pagará primario por facturas de hospital y médicas durante 30 meses, tenga usted o no, Medicare. </a:t>
            </a:r>
          </a:p>
          <a:p>
            <a:pPr marL="274320" lvl="0" indent="-274320" defTabSz="685800">
              <a:lnSpc>
                <a:spcPct val="110000"/>
              </a:lnSpc>
              <a:spcBef>
                <a:spcPts val="0"/>
              </a:spcBef>
              <a:spcAft>
                <a:spcPts val="1200"/>
              </a:spcAft>
            </a:pPr>
            <a:r>
              <a:rPr lang="es-US" sz="2400" dirty="0">
                <a:solidFill>
                  <a:srgbClr val="00529B"/>
                </a:solidFill>
              </a:rPr>
              <a:t>Si usted padece una ESRD, puede obtener su cobertura de Medicare a través de Medicare Original o un plan de Medicare Advantage.</a:t>
            </a:r>
          </a:p>
          <a:p>
            <a:pPr marL="274320" lvl="0" indent="-274320" defTabSz="685800">
              <a:lnSpc>
                <a:spcPct val="110000"/>
              </a:lnSpc>
              <a:spcBef>
                <a:spcPts val="0"/>
              </a:spcBef>
              <a:spcAft>
                <a:spcPts val="1200"/>
              </a:spcAft>
            </a:pPr>
            <a:r>
              <a:rPr lang="es-US" sz="2400" dirty="0">
                <a:solidFill>
                  <a:srgbClr val="00529B"/>
                </a:solidFill>
              </a:rPr>
              <a:t>Los medicamentos para el trasplante (también llamados medicamentos inmunosupresores) sólo están cubiertos por la Parte B de Medicare (Seguro Médico) para las personas que tenían derecho a la Parte A de Medicare (Seguro Hospitalario) en el momento del trasplante de riñón.</a:t>
            </a:r>
          </a:p>
          <a:p>
            <a:pPr marL="274320" indent="-274320" defTabSz="685800">
              <a:lnSpc>
                <a:spcPct val="110000"/>
              </a:lnSpc>
              <a:spcBef>
                <a:spcPts val="0"/>
              </a:spcBef>
              <a:spcAft>
                <a:spcPts val="1200"/>
              </a:spcAft>
            </a:pPr>
            <a:r>
              <a:rPr lang="es-US" sz="2400" dirty="0">
                <a:solidFill>
                  <a:srgbClr val="00529B"/>
                </a:solidFill>
              </a:rPr>
              <a:t>Hay un nuevo beneficio para cobertura de medicamentos inmunosupresores bajo la Parte B más allá del período de 36 meses postrasplante si no tiene otros ciertos tipos de cobertura médica</a:t>
            </a:r>
          </a:p>
        </p:txBody>
      </p:sp>
      <p:sp>
        <p:nvSpPr>
          <p:cNvPr id="6" name="Slide Number Placeholder 6">
            <a:extLst>
              <a:ext uri="{FF2B5EF4-FFF2-40B4-BE49-F238E27FC236}">
                <a16:creationId xmlns:a16="http://schemas.microsoft.com/office/drawing/2014/main" id="{D476D948-3D58-462E-8461-2D7DD8FF933E}"/>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51</a:t>
            </a:fld>
            <a:endParaRPr lang="en-US" dirty="0"/>
          </a:p>
        </p:txBody>
      </p:sp>
      <p:sp>
        <p:nvSpPr>
          <p:cNvPr id="2" name="Date Placeholder 1">
            <a:extLst>
              <a:ext uri="{FF2B5EF4-FFF2-40B4-BE49-F238E27FC236}">
                <a16:creationId xmlns:a16="http://schemas.microsoft.com/office/drawing/2014/main" id="{F4B11324-0497-44A9-9700-6213B8369C51}"/>
              </a:ext>
            </a:extLst>
          </p:cNvPr>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B022DA86-09C8-4C12-9438-253B92E2B0EC}"/>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951969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1292"/>
          </a:xfrm>
        </p:spPr>
        <p:txBody>
          <a:bodyPr anchor="ctr">
            <a:normAutofit/>
          </a:bodyPr>
          <a:lstStyle/>
          <a:p>
            <a:r>
              <a:rPr lang="en-US" sz="3000" dirty="0"/>
              <a:t>Guía de Recursos para Enfermedad Renal </a:t>
            </a:r>
            <a:br>
              <a:rPr lang="en-US" sz="3000" dirty="0"/>
            </a:br>
            <a:r>
              <a:rPr lang="en-US" sz="3000" dirty="0" err="1"/>
              <a:t>en</a:t>
            </a:r>
            <a:r>
              <a:rPr lang="en-US" sz="3000" dirty="0"/>
              <a:t> Etapa Terminal (ESRD)</a:t>
            </a:r>
          </a:p>
        </p:txBody>
      </p:sp>
      <p:graphicFrame>
        <p:nvGraphicFramePr>
          <p:cNvPr id="5" name="Content Placeholder 6" descr="Guía de Recursos sobre la Enfermedad Renal Terminal (ESRD) &#10;&#10;Tabla con diversos recursos sobre ERT."/>
          <p:cNvGraphicFramePr>
            <a:graphicFrameLocks/>
          </p:cNvGraphicFramePr>
          <p:nvPr>
            <p:extLst>
              <p:ext uri="{D42A27DB-BD31-4B8C-83A1-F6EECF244321}">
                <p14:modId xmlns:p14="http://schemas.microsoft.com/office/powerpoint/2010/main" val="3566141414"/>
              </p:ext>
            </p:extLst>
          </p:nvPr>
        </p:nvGraphicFramePr>
        <p:xfrm>
          <a:off x="1177383" y="1311965"/>
          <a:ext cx="9837234" cy="4782404"/>
        </p:xfrm>
        <a:graphic>
          <a:graphicData uri="http://schemas.openxmlformats.org/drawingml/2006/table">
            <a:tbl>
              <a:tblPr firstRow="1" bandRow="1">
                <a:tableStyleId>{5FD0F851-EC5A-4D38-B0AD-8093EC10F338}</a:tableStyleId>
              </a:tblPr>
              <a:tblGrid>
                <a:gridCol w="3696601">
                  <a:extLst>
                    <a:ext uri="{9D8B030D-6E8A-4147-A177-3AD203B41FA5}">
                      <a16:colId xmlns:a16="http://schemas.microsoft.com/office/drawing/2014/main" val="20000"/>
                    </a:ext>
                  </a:extLst>
                </a:gridCol>
                <a:gridCol w="6140633">
                  <a:extLst>
                    <a:ext uri="{9D8B030D-6E8A-4147-A177-3AD203B41FA5}">
                      <a16:colId xmlns:a16="http://schemas.microsoft.com/office/drawing/2014/main" val="20001"/>
                    </a:ext>
                  </a:extLst>
                </a:gridCol>
              </a:tblGrid>
              <a:tr h="131324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Centros de Servicios de Medicare y Medicaid</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33363" lvl="0" indent="-233363" defTabSz="914400">
                        <a:lnSpc>
                          <a:spcPts val="2000"/>
                        </a:lnSpc>
                        <a:spcBef>
                          <a:spcPts val="600"/>
                        </a:spcBef>
                        <a:spcAft>
                          <a:spcPts val="0"/>
                        </a:spcAft>
                        <a:buFont typeface="Wingdings" panose="05000000000000000000" pitchFamily="2" charset="2"/>
                        <a:buChar char="§"/>
                      </a:pPr>
                      <a:r>
                        <a:rPr lang="en-US" sz="1800" b="0" dirty="0">
                          <a:solidFill>
                            <a:srgbClr val="00529B"/>
                          </a:solidFill>
                          <a:latin typeface="+mn-lt"/>
                        </a:rPr>
                        <a:t>Llame al 1-800-MEDICARE (1-800-633-4227); </a:t>
                      </a:r>
                    </a:p>
                    <a:p>
                      <a:pPr marL="0" lvl="0" indent="0" defTabSz="914400">
                        <a:lnSpc>
                          <a:spcPts val="2000"/>
                        </a:lnSpc>
                        <a:spcBef>
                          <a:spcPts val="600"/>
                        </a:spcBef>
                        <a:spcAft>
                          <a:spcPts val="0"/>
                        </a:spcAft>
                        <a:buFont typeface="Wingdings" panose="05000000000000000000" pitchFamily="2" charset="2"/>
                        <a:buNone/>
                      </a:pPr>
                      <a:r>
                        <a:rPr lang="en-US" sz="1800" b="0" dirty="0">
                          <a:solidFill>
                            <a:srgbClr val="00529B"/>
                          </a:solidFill>
                          <a:latin typeface="+mn-lt"/>
                        </a:rPr>
                        <a:t>    TTY: 1-877-486-2048</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Medicare.gov</a:t>
                      </a:r>
                      <a:r>
                        <a:rPr lang="en-US" sz="1800" b="0" dirty="0">
                          <a:solidFill>
                            <a:srgbClr val="00529B"/>
                          </a:solidFill>
                          <a:latin typeface="+mn-lt"/>
                          <a:cs typeface="Arial" panose="020B0604020202020204" pitchFamily="34" charset="0"/>
                        </a:rPr>
                        <a:t> </a:t>
                      </a:r>
                    </a:p>
                    <a:p>
                      <a:pPr marL="233363" lvl="0"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CMS.gov</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1"/>
                  </a:ext>
                </a:extLst>
              </a:tr>
              <a:tr h="8502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Seguro Social</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lvl="1" indent="-233363" defTabSz="914400">
                        <a:lnSpc>
                          <a:spcPct val="100000"/>
                        </a:lnSpc>
                        <a:spcBef>
                          <a:spcPts val="600"/>
                        </a:spcBef>
                        <a:spcAft>
                          <a:spcPts val="0"/>
                        </a:spcAft>
                        <a:buFont typeface="Wingdings" panose="05000000000000000000" pitchFamily="2" charset="2"/>
                        <a:buChar char="§"/>
                      </a:pPr>
                      <a:r>
                        <a:rPr lang="en-US" sz="1800" b="0" dirty="0">
                          <a:solidFill>
                            <a:srgbClr val="00529B"/>
                          </a:solidFill>
                          <a:latin typeface="+mn-lt"/>
                        </a:rPr>
                        <a:t>Llame al 1-800-772-1213; TTY: 1-800-325-0778</a:t>
                      </a:r>
                    </a:p>
                    <a:p>
                      <a:pPr marL="233363" lvl="1" indent="-233363" defTabSz="914400">
                        <a:lnSpc>
                          <a:spcPct val="100000"/>
                        </a:lnSpc>
                        <a:spcBef>
                          <a:spcPts val="600"/>
                        </a:spcBef>
                        <a:spcAft>
                          <a:spcPts val="0"/>
                        </a:spcAft>
                        <a:buFont typeface="Wingdings" panose="05000000000000000000" pitchFamily="2" charset="2"/>
                        <a:buChar char="§"/>
                      </a:pPr>
                      <a:r>
                        <a:rPr lang="en-US" sz="1800" b="0" u="sng" dirty="0">
                          <a:solidFill>
                            <a:srgbClr val="00529B"/>
                          </a:solidFill>
                          <a:latin typeface="+mn-lt"/>
                          <a:hlinkClick r:id="rId6">
                            <a:extLst>
                              <a:ext uri="{A12FA001-AC4F-418D-AE19-62706E023703}">
                                <ahyp:hlinkClr xmlns:ahyp="http://schemas.microsoft.com/office/drawing/2018/hyperlinkcolor" val="tx"/>
                              </a:ext>
                            </a:extLst>
                          </a:hlinkClick>
                        </a:rPr>
                        <a:t>SSA.gov</a:t>
                      </a:r>
                      <a:r>
                        <a:rPr lang="en-US" sz="1800" b="0" u="sng"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2"/>
                  </a:ext>
                </a:extLst>
              </a:tr>
              <a:tr h="660813">
                <a:tc>
                  <a:txBody>
                    <a:bodyPr/>
                    <a:lstStyle/>
                    <a:p>
                      <a:pPr>
                        <a:lnSpc>
                          <a:spcPct val="100000"/>
                        </a:lnSpc>
                        <a:spcBef>
                          <a:spcPts val="0"/>
                        </a:spcBef>
                        <a:spcAft>
                          <a:spcPts val="600"/>
                        </a:spcAft>
                      </a:pPr>
                      <a:r>
                        <a:rPr lang="en-US" sz="1800" b="0" dirty="0">
                          <a:solidFill>
                            <a:srgbClr val="00529B"/>
                          </a:solidFill>
                          <a:latin typeface="+mn-lt"/>
                          <a:cs typeface="Arial" panose="020B0604020202020204" pitchFamily="34" charset="0"/>
                        </a:rPr>
                        <a:t>Prestación del Seguro Social sobre Medicamentos Inmunosupresores</a:t>
                      </a: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none" dirty="0">
                          <a:solidFill>
                            <a:srgbClr val="00529B"/>
                          </a:solidFill>
                          <a:latin typeface="+mn-lt"/>
                          <a:cs typeface="Arial" panose="020B0604020202020204" pitchFamily="34" charset="0"/>
                        </a:rPr>
                        <a:t>Llame al 1-800-465-0355; TTY: 1-800-325-7888</a:t>
                      </a:r>
                    </a:p>
                  </a:txBody>
                  <a:tcPr/>
                </a:tc>
                <a:extLst>
                  <a:ext uri="{0D108BD9-81ED-4DB2-BD59-A6C34878D82A}">
                    <a16:rowId xmlns:a16="http://schemas.microsoft.com/office/drawing/2014/main" val="608376627"/>
                  </a:ext>
                </a:extLst>
              </a:tr>
              <a:tr h="125458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Programas Estatales de Asistencia sobre Seguros de Salud (SHIP)</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latin typeface="+mn-lt"/>
                          <a:hlinkClick r:id="rId7">
                            <a:extLst>
                              <a:ext uri="{A12FA001-AC4F-418D-AE19-62706E023703}">
                                <ahyp:hlinkClr xmlns:ahyp="http://schemas.microsoft.com/office/drawing/2018/hyperlinkcolor" val="tx"/>
                              </a:ext>
                            </a:extLst>
                          </a:hlinkClick>
                        </a:rPr>
                        <a:t>shiphelp.org</a:t>
                      </a:r>
                      <a:endParaRPr lang="en-US" sz="1800" b="0" u="sng"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3"/>
                  </a:ext>
                </a:extLst>
              </a:tr>
              <a:tr h="44020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100000"/>
                        </a:lnSpc>
                        <a:spcBef>
                          <a:spcPts val="600"/>
                        </a:spcBef>
                        <a:spcAft>
                          <a:spcPts val="0"/>
                        </a:spcAft>
                      </a:pPr>
                      <a:r>
                        <a:rPr lang="en-US" sz="1800" b="0" dirty="0">
                          <a:solidFill>
                            <a:srgbClr val="00529B"/>
                          </a:solidFill>
                          <a:latin typeface="+mn-lt"/>
                        </a:rPr>
                        <a:t>Centro de Coordinación Nacional </a:t>
                      </a:r>
                      <a:br>
                        <a:rPr lang="en-US" sz="1800" b="0" dirty="0">
                          <a:solidFill>
                            <a:srgbClr val="00529B"/>
                          </a:solidFill>
                          <a:latin typeface="+mn-lt"/>
                        </a:rPr>
                      </a:br>
                      <a:r>
                        <a:rPr lang="en-US" sz="1800" b="0" dirty="0">
                          <a:solidFill>
                            <a:srgbClr val="00529B"/>
                          </a:solidFill>
                          <a:latin typeface="+mn-lt"/>
                        </a:rPr>
                        <a:t>de ESRD</a:t>
                      </a:r>
                      <a:endParaRPr lang="en-US" sz="1800" b="0" dirty="0">
                        <a:solidFill>
                          <a:srgbClr val="00529B"/>
                        </a:solidFill>
                        <a:latin typeface="+mn-lt"/>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latin typeface="+mn-lt"/>
                          <a:hlinkClick r:id="rId8">
                            <a:extLst>
                              <a:ext uri="{A12FA001-AC4F-418D-AE19-62706E023703}">
                                <ahyp:hlinkClr xmlns:ahyp="http://schemas.microsoft.com/office/drawing/2018/hyperlinkcolor" val="tx"/>
                              </a:ext>
                            </a:extLst>
                          </a:hlinkClick>
                        </a:rPr>
                        <a:t>esrdncc.org</a:t>
                      </a:r>
                      <a:r>
                        <a:rPr lang="en-US" sz="1800" b="0" dirty="0">
                          <a:solidFill>
                            <a:srgbClr val="00529B"/>
                          </a:solidFill>
                          <a:latin typeface="+mn-lt"/>
                        </a:rPr>
                        <a:t> </a:t>
                      </a:r>
                      <a:endParaRPr lang="en-US" sz="1800" b="0" dirty="0">
                        <a:solidFill>
                          <a:srgbClr val="00529B"/>
                        </a:solidFill>
                        <a:latin typeface="+mn-lt"/>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D91CEB84-D084-40D2-8BD8-6B648ECC8D46}"/>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590306" y="4327109"/>
            <a:ext cx="2020294" cy="976476"/>
          </a:xfrm>
          <a:prstGeom prst="rect">
            <a:avLst/>
          </a:prstGeom>
        </p:spPr>
      </p:pic>
      <p:sp>
        <p:nvSpPr>
          <p:cNvPr id="7" name="Slide Number Placeholder 6">
            <a:extLst>
              <a:ext uri="{FF2B5EF4-FFF2-40B4-BE49-F238E27FC236}">
                <a16:creationId xmlns:a16="http://schemas.microsoft.com/office/drawing/2014/main" id="{54ACF0BF-DD84-47E6-AE94-190BBBA71715}"/>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52</a:t>
            </a:fld>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dirty="0"/>
              <a:t>Febrero 2023</a:t>
            </a:r>
          </a:p>
        </p:txBody>
      </p:sp>
      <p:sp>
        <p:nvSpPr>
          <p:cNvPr id="8" name="Footer Placeholder 2">
            <a:extLst>
              <a:ext uri="{FF2B5EF4-FFF2-40B4-BE49-F238E27FC236}">
                <a16:creationId xmlns:a16="http://schemas.microsoft.com/office/drawing/2014/main" id="{A9FF20FC-B50C-4035-B362-4868CF5FF645}"/>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4"/>
            <a:ext cx="12192000" cy="1021221"/>
          </a:xfrm>
        </p:spPr>
        <p:txBody>
          <a:bodyPr anchor="ctr">
            <a:noAutofit/>
          </a:bodyPr>
          <a:lstStyle/>
          <a:p>
            <a:pPr>
              <a:lnSpc>
                <a:spcPct val="100000"/>
              </a:lnSpc>
            </a:pPr>
            <a:r>
              <a:rPr lang="en-US" sz="2800" dirty="0"/>
              <a:t>Guía de Recursos para Enfermedad Renal </a:t>
            </a:r>
            <a:br>
              <a:rPr lang="en-US" sz="2800" dirty="0"/>
            </a:br>
            <a:r>
              <a:rPr lang="en-US" sz="2800" dirty="0" err="1"/>
              <a:t>en</a:t>
            </a:r>
            <a:r>
              <a:rPr lang="en-US" sz="2800" dirty="0"/>
              <a:t> Etapa Terminal (ESRD) (continuación)</a:t>
            </a:r>
            <a:endParaRPr lang="en-US" dirty="0"/>
          </a:p>
        </p:txBody>
      </p:sp>
      <p:graphicFrame>
        <p:nvGraphicFramePr>
          <p:cNvPr id="5" name="Table 4" descr="Guía de Recursos sobre la Enfermedad Renal Terminal (ESRD) (continuación)&#10;&#10;Tabla con diversos recursos sobre ERT."/>
          <p:cNvGraphicFramePr>
            <a:graphicFrameLocks noGrp="1"/>
          </p:cNvGraphicFramePr>
          <p:nvPr>
            <p:extLst>
              <p:ext uri="{D42A27DB-BD31-4B8C-83A1-F6EECF244321}">
                <p14:modId xmlns:p14="http://schemas.microsoft.com/office/powerpoint/2010/main" val="2171427941"/>
              </p:ext>
            </p:extLst>
          </p:nvPr>
        </p:nvGraphicFramePr>
        <p:xfrm>
          <a:off x="838200" y="1310987"/>
          <a:ext cx="10660118" cy="4898640"/>
        </p:xfrm>
        <a:graphic>
          <a:graphicData uri="http://schemas.openxmlformats.org/drawingml/2006/table">
            <a:tbl>
              <a:tblPr firstRow="1" bandRow="1">
                <a:tableStyleId>{5FD0F851-EC5A-4D38-B0AD-8093EC10F338}</a:tableStyleId>
              </a:tblPr>
              <a:tblGrid>
                <a:gridCol w="4868917">
                  <a:extLst>
                    <a:ext uri="{9D8B030D-6E8A-4147-A177-3AD203B41FA5}">
                      <a16:colId xmlns:a16="http://schemas.microsoft.com/office/drawing/2014/main" val="20000"/>
                    </a:ext>
                  </a:extLst>
                </a:gridCol>
                <a:gridCol w="5791201">
                  <a:extLst>
                    <a:ext uri="{9D8B030D-6E8A-4147-A177-3AD203B41FA5}">
                      <a16:colId xmlns:a16="http://schemas.microsoft.com/office/drawing/2014/main" val="20001"/>
                    </a:ext>
                  </a:extLst>
                </a:gridCol>
              </a:tblGrid>
              <a:tr h="86237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rPr>
                        <a:t>Programa National Kidney Disease Education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u="sng" dirty="0">
                          <a:solidFill>
                            <a:srgbClr val="00529B"/>
                          </a:solidFill>
                          <a:hlinkClick r:id="rId4">
                            <a:extLst>
                              <a:ext uri="{A12FA001-AC4F-418D-AE19-62706E023703}">
                                <ahyp:hlinkClr xmlns:ahyp="http://schemas.microsoft.com/office/drawing/2018/hyperlinkcolor" val="tx"/>
                              </a:ext>
                            </a:extLst>
                          </a:hlinkClick>
                        </a:rPr>
                        <a:t>niddk.NIH.gov/health-information/health-communication-programs/</a:t>
                      </a:r>
                      <a:r>
                        <a:rPr lang="en-US" sz="1800" b="0" u="sng" dirty="0" err="1">
                          <a:solidFill>
                            <a:srgbClr val="00529B"/>
                          </a:solidFill>
                          <a:hlinkClick r:id="rId4">
                            <a:extLst>
                              <a:ext uri="{A12FA001-AC4F-418D-AE19-62706E023703}">
                                <ahyp:hlinkClr xmlns:ahyp="http://schemas.microsoft.com/office/drawing/2018/hyperlinkcolor" val="tx"/>
                              </a:ext>
                            </a:extLst>
                          </a:hlinkClick>
                        </a:rPr>
                        <a:t>nkdep</a:t>
                      </a:r>
                      <a:r>
                        <a:rPr lang="en-US" sz="1800" b="0" u="sng" dirty="0">
                          <a:solidFill>
                            <a:srgbClr val="00529B"/>
                          </a:solidFill>
                          <a:hlinkClick r:id="rId4">
                            <a:extLst>
                              <a:ext uri="{A12FA001-AC4F-418D-AE19-62706E023703}">
                                <ahyp:hlinkClr xmlns:ahyp="http://schemas.microsoft.com/office/drawing/2018/hyperlinkcolor" val="tx"/>
                              </a:ext>
                            </a:extLst>
                          </a:hlinkClick>
                        </a:rPr>
                        <a:t>/Pages/default.aspx</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Información de contacto de la red ESRD</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5">
                            <a:extLst>
                              <a:ext uri="{A12FA001-AC4F-418D-AE19-62706E023703}">
                                <ahyp:hlinkClr xmlns:ahyp="http://schemas.microsoft.com/office/drawing/2018/hyperlinkcolor" val="tx"/>
                              </a:ext>
                            </a:extLst>
                          </a:hlinkClick>
                        </a:rPr>
                        <a:t>esrdncc.org/</a:t>
                      </a:r>
                      <a:r>
                        <a:rPr lang="en-US" sz="1800" dirty="0" err="1">
                          <a:solidFill>
                            <a:srgbClr val="00529B"/>
                          </a:solidFill>
                          <a:hlinkClick r:id="rId5">
                            <a:extLst>
                              <a:ext uri="{A12FA001-AC4F-418D-AE19-62706E023703}">
                                <ahyp:hlinkClr xmlns:ahyp="http://schemas.microsoft.com/office/drawing/2018/hyperlinkcolor" val="tx"/>
                              </a:ext>
                            </a:extLst>
                          </a:hlinkClick>
                        </a:rPr>
                        <a:t>en</a:t>
                      </a:r>
                      <a:r>
                        <a:rPr lang="en-US" sz="1800" dirty="0">
                          <a:solidFill>
                            <a:srgbClr val="00529B"/>
                          </a:solidFill>
                          <a:hlinkClick r:id="rId5">
                            <a:extLst>
                              <a:ext uri="{A12FA001-AC4F-418D-AE19-62706E023703}">
                                <ahyp:hlinkClr xmlns:ahyp="http://schemas.microsoft.com/office/drawing/2018/hyperlinkcolor" val="tx"/>
                              </a:ext>
                            </a:extLst>
                          </a:hlinkClick>
                        </a:rPr>
                        <a:t>/resources/professionals/about-the-networks</a:t>
                      </a:r>
                      <a:endParaRPr lang="en-US" sz="18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755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Grupo de trabajo Fistula First Catheter Last</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b="0" dirty="0">
                          <a:solidFill>
                            <a:srgbClr val="00529B"/>
                          </a:solidFill>
                          <a:latin typeface="+mn-lt"/>
                          <a:cs typeface="Arial" panose="020B0604020202020204" pitchFamily="34" charset="0"/>
                          <a:hlinkClick r:id="rId6"/>
                        </a:rPr>
                        <a:t>esrdncc.org</a:t>
                      </a:r>
                      <a:r>
                        <a:rPr lang="en-US" sz="1800" b="0">
                          <a:solidFill>
                            <a:srgbClr val="00529B"/>
                          </a:solidFill>
                          <a:latin typeface="+mn-lt"/>
                          <a:cs typeface="Arial" panose="020B0604020202020204" pitchFamily="34" charset="0"/>
                          <a:hlinkClick r:id="rId6"/>
                        </a:rPr>
                        <a:t>/en/fistula-first-catheter-last</a:t>
                      </a:r>
                      <a:r>
                        <a:rPr lang="en-US" sz="1800" b="0">
                          <a:solidFill>
                            <a:srgbClr val="00529B"/>
                          </a:solidFill>
                          <a:latin typeface="+mn-lt"/>
                          <a:cs typeface="Arial" panose="020B0604020202020204" pitchFamily="34" charset="0"/>
                        </a:rPr>
                        <a:t> </a:t>
                      </a:r>
                    </a:p>
                  </a:txBody>
                  <a:tcPr/>
                </a:tc>
                <a:extLst>
                  <a:ext uri="{0D108BD9-81ED-4DB2-BD59-A6C34878D82A}">
                    <a16:rowId xmlns:a16="http://schemas.microsoft.com/office/drawing/2014/main" val="10002"/>
                  </a:ext>
                </a:extLst>
              </a:tr>
              <a:tr h="70427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National Kidney Foundation</a:t>
                      </a:r>
                    </a:p>
                    <a:p>
                      <a:pPr>
                        <a:spcBef>
                          <a:spcPts val="600"/>
                        </a:spcBef>
                      </a:pP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7">
                            <a:extLst>
                              <a:ext uri="{A12FA001-AC4F-418D-AE19-62706E023703}">
                                <ahyp:hlinkClr xmlns:ahyp="http://schemas.microsoft.com/office/drawing/2018/hyperlinkcolor" val="tx"/>
                              </a:ext>
                            </a:extLst>
                          </a:hlinkClick>
                        </a:rPr>
                        <a:t>kidney.org</a:t>
                      </a:r>
                      <a:endParaRPr lang="en-US" sz="1800" b="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369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American Kidney Fund</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8">
                            <a:extLst>
                              <a:ext uri="{A12FA001-AC4F-418D-AE19-62706E023703}">
                                <ahyp:hlinkClr xmlns:ahyp="http://schemas.microsoft.com/office/drawing/2018/hyperlinkcolor" val="tx"/>
                              </a:ext>
                            </a:extLst>
                          </a:hlinkClick>
                        </a:rPr>
                        <a:t>akfinc.org</a:t>
                      </a:r>
                      <a:endParaRPr lang="en-US" sz="1800" b="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4974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United Network for Organ Sharing (UNOS)</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dirty="0">
                          <a:solidFill>
                            <a:srgbClr val="00529B"/>
                          </a:solidFill>
                          <a:hlinkClick r:id="rId9">
                            <a:extLst>
                              <a:ext uri="{A12FA001-AC4F-418D-AE19-62706E023703}">
                                <ahyp:hlinkClr xmlns:ahyp="http://schemas.microsoft.com/office/drawing/2018/hyperlinkcolor" val="tx"/>
                              </a:ext>
                            </a:extLst>
                          </a:hlinkClick>
                        </a:rPr>
                        <a:t>unos.org</a:t>
                      </a:r>
                      <a:endParaRPr lang="en-US" sz="1800" b="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86555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600"/>
                        </a:spcBef>
                        <a:buNone/>
                      </a:pPr>
                      <a:r>
                        <a:rPr lang="es-US" sz="1800" dirty="0">
                          <a:solidFill>
                            <a:srgbClr val="00529B"/>
                          </a:solidFill>
                        </a:rPr>
                        <a:t>Informe de Evidencia Médica de Enfermedad Renal en Etapa Terminal</a:t>
                      </a:r>
                      <a:r>
                        <a:rPr lang="es-US" dirty="0"/>
                        <a:t>: </a:t>
                      </a:r>
                      <a:r>
                        <a:rPr lang="es-US" sz="1800" kern="1200" dirty="0">
                          <a:solidFill>
                            <a:srgbClr val="00529B"/>
                          </a:solidFill>
                          <a:latin typeface="Calibri" panose="020F0502020204030204"/>
                          <a:ea typeface="+mn-ea"/>
                          <a:cs typeface="+mn-cs"/>
                        </a:rPr>
                        <a:t>Tener Derecho a Medicare y/o Inscripción del Paciente</a:t>
                      </a:r>
                      <a:r>
                        <a:rPr lang="en-US" sz="1800" dirty="0">
                          <a:solidFill>
                            <a:srgbClr val="00529B"/>
                          </a:solidFill>
                        </a:rPr>
                        <a:t> (Formulario CMS-2728-U3) </a:t>
                      </a:r>
                      <a:endParaRPr lang="en-US" sz="18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800" u="sng" dirty="0">
                          <a:solidFill>
                            <a:srgbClr val="00529B"/>
                          </a:solidFill>
                          <a:hlinkClick r:id="rId10">
                            <a:extLst>
                              <a:ext uri="{A12FA001-AC4F-418D-AE19-62706E023703}">
                                <ahyp:hlinkClr xmlns:ahyp="http://schemas.microsoft.com/office/drawing/2018/hyperlinkcolor" val="tx"/>
                              </a:ext>
                            </a:extLst>
                          </a:hlinkClick>
                        </a:rPr>
                        <a:t>CMS.gov/Medicare/CMS-Forms/CMS-Forms/downloads/cms2728.pdf</a:t>
                      </a:r>
                      <a:endParaRPr lang="en-US" sz="1800" b="0" u="sng"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6" name="Slide Number Placeholder 6">
            <a:extLst>
              <a:ext uri="{FF2B5EF4-FFF2-40B4-BE49-F238E27FC236}">
                <a16:creationId xmlns:a16="http://schemas.microsoft.com/office/drawing/2014/main" id="{41BEA859-E31B-4869-9A6F-09631DF55618}"/>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53</a:t>
            </a:fld>
            <a:endParaRPr lang="en-US" dirty="0"/>
          </a:p>
        </p:txBody>
      </p:sp>
      <p:sp>
        <p:nvSpPr>
          <p:cNvPr id="4" name="Date Placeholder 3"/>
          <p:cNvSpPr>
            <a:spLocks noGrp="1"/>
          </p:cNvSpPr>
          <p:nvPr>
            <p:ph type="dt" sz="half" idx="10"/>
          </p:nvPr>
        </p:nvSpPr>
        <p:spPr/>
        <p:txBody>
          <a:bodyPr/>
          <a:lstStyle/>
          <a:p>
            <a:r>
              <a:rPr lang="en-US" dirty="0"/>
              <a:t>Febrero 2023</a:t>
            </a:r>
          </a:p>
        </p:txBody>
      </p:sp>
      <p:sp>
        <p:nvSpPr>
          <p:cNvPr id="7" name="Footer Placeholder 2">
            <a:extLst>
              <a:ext uri="{FF2B5EF4-FFF2-40B4-BE49-F238E27FC236}">
                <a16:creationId xmlns:a16="http://schemas.microsoft.com/office/drawing/2014/main" id="{7B51D0F5-DDAB-412B-BDC7-FB9274E70C52}"/>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177326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6"/>
            <a:ext cx="12192000" cy="984692"/>
          </a:xfrm>
        </p:spPr>
        <p:txBody>
          <a:bodyPr>
            <a:normAutofit/>
          </a:bodyPr>
          <a:lstStyle/>
          <a:p>
            <a:pPr>
              <a:lnSpc>
                <a:spcPct val="100000"/>
              </a:lnSpc>
            </a:pPr>
            <a:r>
              <a:rPr lang="en-US" sz="2800" dirty="0">
                <a:latin typeface="Arial Black"/>
              </a:rPr>
              <a:t>Guía de recursos para la Enfermedad Renal </a:t>
            </a:r>
            <a:br>
              <a:rPr lang="en-US" sz="2800" dirty="0">
                <a:latin typeface="Arial Black"/>
              </a:rPr>
            </a:br>
            <a:r>
              <a:rPr lang="en-US" sz="2800" dirty="0" err="1">
                <a:latin typeface="Arial Black"/>
              </a:rPr>
              <a:t>en</a:t>
            </a:r>
            <a:r>
              <a:rPr lang="en-US" sz="2800" dirty="0">
                <a:latin typeface="Arial Black"/>
              </a:rPr>
              <a:t> Etapa Terminal (</a:t>
            </a:r>
            <a:r>
              <a:rPr lang="en-US" sz="2800" dirty="0"/>
              <a:t>ESRD</a:t>
            </a:r>
            <a:r>
              <a:rPr lang="en-US" sz="2800" dirty="0">
                <a:latin typeface="Arial Black"/>
              </a:rPr>
              <a:t>): Productos Medicare</a:t>
            </a:r>
          </a:p>
        </p:txBody>
      </p:sp>
      <p:graphicFrame>
        <p:nvGraphicFramePr>
          <p:cNvPr id="7" name="Table 6" descr="Guía de Recursos sobre la Enfermedad Renal Terminal (ESRD) --Productos Medicare"/>
          <p:cNvGraphicFramePr>
            <a:graphicFrameLocks noGrp="1"/>
          </p:cNvGraphicFramePr>
          <p:nvPr>
            <p:extLst>
              <p:ext uri="{D42A27DB-BD31-4B8C-83A1-F6EECF244321}">
                <p14:modId xmlns:p14="http://schemas.microsoft.com/office/powerpoint/2010/main" val="2254109330"/>
              </p:ext>
            </p:extLst>
          </p:nvPr>
        </p:nvGraphicFramePr>
        <p:xfrm>
          <a:off x="1089247" y="2143089"/>
          <a:ext cx="9964223" cy="3058160"/>
        </p:xfrm>
        <a:graphic>
          <a:graphicData uri="http://schemas.openxmlformats.org/drawingml/2006/table">
            <a:tbl>
              <a:tblPr firstRow="1" bandRow="1">
                <a:tableStyleId>{5FD0F851-EC5A-4D38-B0AD-8093EC10F338}</a:tableStyleId>
              </a:tblPr>
              <a:tblGrid>
                <a:gridCol w="6002442">
                  <a:extLst>
                    <a:ext uri="{9D8B030D-6E8A-4147-A177-3AD203B41FA5}">
                      <a16:colId xmlns:a16="http://schemas.microsoft.com/office/drawing/2014/main" val="20000"/>
                    </a:ext>
                  </a:extLst>
                </a:gridCol>
                <a:gridCol w="3961781">
                  <a:extLst>
                    <a:ext uri="{9D8B030D-6E8A-4147-A177-3AD203B41FA5}">
                      <a16:colId xmlns:a16="http://schemas.microsoft.com/office/drawing/2014/main" val="20001"/>
                    </a:ext>
                  </a:extLst>
                </a:gridCol>
              </a:tblGrid>
              <a:tr h="3708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b="0" dirty="0">
                          <a:solidFill>
                            <a:srgbClr val="00529B"/>
                          </a:solidFill>
                        </a:rPr>
                        <a:t>“Cobertura de Medicare de Servicios de Diálisis Renal y Trasplante de Riñón”</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Bef>
                          <a:spcPts val="600"/>
                        </a:spcBef>
                        <a:buFontTx/>
                        <a:buNone/>
                      </a:pPr>
                      <a:r>
                        <a:rPr lang="en-US" sz="1600" b="0" dirty="0">
                          <a:solidFill>
                            <a:srgbClr val="00529B"/>
                          </a:solidFill>
                        </a:rPr>
                        <a:t>CMS Product No. 10128</a:t>
                      </a:r>
                      <a:endParaRPr lang="en-US" sz="16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a:t>
                      </a:r>
                      <a:r>
                        <a:rPr lang="es-US" sz="1600" kern="1200" dirty="0">
                          <a:solidFill>
                            <a:srgbClr val="00529B"/>
                          </a:solidFill>
                          <a:latin typeface="Calibri" panose="020F0502020204030204"/>
                          <a:ea typeface="+mn-ea"/>
                          <a:cs typeface="+mn-cs"/>
                        </a:rPr>
                        <a:t>Medicare para Niños</a:t>
                      </a:r>
                      <a:r>
                        <a:rPr lang="es-US" sz="1600" dirty="0">
                          <a:solidFill>
                            <a:prstClr val="black"/>
                          </a:solidFill>
                          <a:cs typeface="Arial" panose="020B0604020202020204" pitchFamily="34" charset="0"/>
                        </a:rPr>
                        <a:t> </a:t>
                      </a:r>
                      <a:r>
                        <a:rPr lang="es-US" sz="1600" kern="1200" dirty="0">
                          <a:solidFill>
                            <a:srgbClr val="00529B"/>
                          </a:solidFill>
                          <a:latin typeface="Calibri" panose="020F0502020204030204"/>
                          <a:ea typeface="+mn-ea"/>
                          <a:cs typeface="+mn-cs"/>
                        </a:rPr>
                        <a:t>con Enfermedad Renal en Etapa Terminal: Comenzando”</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11392</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600" dirty="0">
                          <a:solidFill>
                            <a:srgbClr val="00529B"/>
                          </a:solidFill>
                        </a:rPr>
                        <a:t>“Cobertura de Medicare y Prestaciones por Trasplante de Riñón: Comenzando"</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spcBef>
                          <a:spcPts val="600"/>
                        </a:spcBef>
                        <a:buFontTx/>
                        <a:buNone/>
                      </a:pPr>
                      <a:r>
                        <a:rPr lang="en-US" sz="1600" dirty="0">
                          <a:solidFill>
                            <a:srgbClr val="00529B"/>
                          </a:solidFill>
                        </a:rPr>
                        <a:t>CMS Product No. 11360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“Cobertura de Medicare de Servicios de Ambulancia"</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11021</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“Medicare y Usted” </a:t>
                      </a: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1600" dirty="0">
                          <a:solidFill>
                            <a:srgbClr val="00529B"/>
                          </a:solidFill>
                        </a:rPr>
                        <a:t>CMS Product No. 10050</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en-US" sz="1600" dirty="0">
                          <a:solidFill>
                            <a:srgbClr val="00529B"/>
                          </a:solidFill>
                        </a:rPr>
                        <a:t>“Los Planes Medicare Advantage ya Están Disponibles para Personas con Enfermedad Renal en Etapa Terminal (ESRD)”</a:t>
                      </a:r>
                      <a:endParaRPr lang="en-US" sz="1600" b="0" dirty="0">
                        <a:solidFill>
                          <a:srgbClr val="00529B"/>
                        </a:solidFill>
                        <a:latin typeface="Arial" panose="020B0604020202020204" pitchFamily="34" charset="0"/>
                        <a:cs typeface="Arial" panose="020B0604020202020204" pitchFamily="34" charset="0"/>
                      </a:endParaRPr>
                    </a:p>
                  </a:txBody>
                  <a:tcPr/>
                </a:tc>
                <a:tc>
                  <a:txBody>
                    <a:bodyPr/>
                    <a:lstStyle/>
                    <a:p>
                      <a:pPr marL="0" indent="0">
                        <a:spcBef>
                          <a:spcPts val="600"/>
                        </a:spcBef>
                        <a:buFontTx/>
                        <a:buNone/>
                      </a:pPr>
                      <a:r>
                        <a:rPr lang="en-US" sz="1600" dirty="0">
                          <a:solidFill>
                            <a:srgbClr val="00529B"/>
                          </a:solidFill>
                        </a:rPr>
                        <a:t>CMS Product No. 12106</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43681544"/>
                  </a:ext>
                </a:extLst>
              </a:tr>
            </a:tbl>
          </a:graphicData>
        </a:graphic>
      </p:graphicFrame>
      <p:sp>
        <p:nvSpPr>
          <p:cNvPr id="8" name="TextBox 7"/>
          <p:cNvSpPr txBox="1"/>
          <p:nvPr/>
        </p:nvSpPr>
        <p:spPr>
          <a:xfrm>
            <a:off x="1113888" y="5363904"/>
            <a:ext cx="9964223" cy="646331"/>
          </a:xfrm>
          <a:prstGeom prst="rect">
            <a:avLst/>
          </a:prstGeom>
          <a:noFill/>
        </p:spPr>
        <p:txBody>
          <a:bodyPr wrap="square" rtlCol="0">
            <a:spAutoFit/>
          </a:bodyPr>
          <a:lstStyle/>
          <a:p>
            <a:pPr>
              <a:spcBef>
                <a:spcPts val="600"/>
              </a:spcBef>
              <a:defRPr/>
            </a:pPr>
            <a:r>
              <a:rPr lang="en-US" dirty="0">
                <a:solidFill>
                  <a:srgbClr val="00529B"/>
                </a:solidFill>
                <a:latin typeface="Arial" panose="020B0604020202020204" pitchFamily="34" charset="0"/>
                <a:ea typeface="Calibri"/>
                <a:cs typeface="Arial" panose="020B0604020202020204" pitchFamily="34" charset="0"/>
              </a:rPr>
              <a:t>Para solicitar varias copias (solamente asociados), visite </a:t>
            </a:r>
            <a:r>
              <a:rPr lang="en-US" dirty="0">
                <a:solidFill>
                  <a:srgbClr val="00529B"/>
                </a:solidFill>
                <a:latin typeface="Arial" panose="020B0604020202020204" pitchFamily="34" charset="0"/>
                <a:ea typeface="Calibri"/>
                <a:cs typeface="Arial" panose="020B0604020202020204" pitchFamily="34" charset="0"/>
                <a:hlinkClick r:id="rId4">
                  <a:extLst>
                    <a:ext uri="{A12FA001-AC4F-418D-AE19-62706E023703}">
                      <ahyp:hlinkClr xmlns:ahyp="http://schemas.microsoft.com/office/drawing/2018/hyperlinkcolor" val="tx"/>
                    </a:ext>
                  </a:extLst>
                </a:hlinkClick>
              </a:rPr>
              <a:t>Productordering.cms.hhs.gov</a:t>
            </a:r>
            <a:r>
              <a:rPr lang="en-US" dirty="0">
                <a:solidFill>
                  <a:srgbClr val="00529B"/>
                </a:solidFill>
                <a:latin typeface="Arial" panose="020B0604020202020204" pitchFamily="34" charset="0"/>
                <a:ea typeface="Calibri"/>
                <a:cs typeface="Arial" panose="020B0604020202020204" pitchFamily="34" charset="0"/>
              </a:rPr>
              <a:t>. Deberá registrar a su organización.</a:t>
            </a:r>
            <a:endParaRPr lang="en-US" dirty="0">
              <a:solidFill>
                <a:srgbClr val="00529B"/>
              </a:solidFill>
              <a:latin typeface="Arial" panose="020B0604020202020204" pitchFamily="34" charset="0"/>
              <a:cs typeface="Arial" panose="020B0604020202020204" pitchFamily="34" charset="0"/>
            </a:endParaRPr>
          </a:p>
        </p:txBody>
      </p:sp>
      <p:sp>
        <p:nvSpPr>
          <p:cNvPr id="9" name="Slide Number Placeholder 6">
            <a:extLst>
              <a:ext uri="{FF2B5EF4-FFF2-40B4-BE49-F238E27FC236}">
                <a16:creationId xmlns:a16="http://schemas.microsoft.com/office/drawing/2014/main" id="{91646A9C-7E07-4CC5-9DAC-ADE930D7165F}"/>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54</a:t>
            </a:fld>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dirty="0"/>
              <a:t>Febrero 2023</a:t>
            </a:r>
          </a:p>
        </p:txBody>
      </p:sp>
      <p:sp>
        <p:nvSpPr>
          <p:cNvPr id="10" name="TextBox 9">
            <a:extLst>
              <a:ext uri="{FF2B5EF4-FFF2-40B4-BE49-F238E27FC236}">
                <a16:creationId xmlns:a16="http://schemas.microsoft.com/office/drawing/2014/main" id="{766D43E7-737A-4ED6-A1E4-B7EA4288A5B8}"/>
              </a:ext>
            </a:extLst>
          </p:cNvPr>
          <p:cNvSpPr txBox="1"/>
          <p:nvPr/>
        </p:nvSpPr>
        <p:spPr>
          <a:xfrm>
            <a:off x="1089247" y="1334103"/>
            <a:ext cx="10379311"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Para consultar los productos de Medicare que aparecen en esta tabla y otros productos útiles, visite </a:t>
            </a:r>
            <a:r>
              <a:rPr lang="en-US" b="1" u="sng"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y busque por palabra clave o número de producto.</a:t>
            </a:r>
          </a:p>
          <a:p>
            <a:pPr>
              <a:spcAft>
                <a:spcPts val="1200"/>
              </a:spcAft>
            </a:pPr>
            <a:endParaRPr lang="en-US" dirty="0"/>
          </a:p>
        </p:txBody>
      </p:sp>
      <p:sp>
        <p:nvSpPr>
          <p:cNvPr id="11" name="Footer Placeholder 2">
            <a:extLst>
              <a:ext uri="{FF2B5EF4-FFF2-40B4-BE49-F238E27FC236}">
                <a16:creationId xmlns:a16="http://schemas.microsoft.com/office/drawing/2014/main" id="{F399016B-842A-4436-8C97-7772533C8E0F}"/>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193328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02677"/>
          </a:xfrm>
        </p:spPr>
        <p:txBody>
          <a:bodyPr anchor="ctr">
            <a:normAutofit/>
          </a:bodyPr>
          <a:lstStyle/>
          <a:p>
            <a:r>
              <a:rPr lang="es-US" sz="3000" dirty="0"/>
              <a:t>Siglas</a:t>
            </a:r>
          </a:p>
        </p:txBody>
      </p:sp>
      <p:sp>
        <p:nvSpPr>
          <p:cNvPr id="8" name="Content Placeholder 7"/>
          <p:cNvSpPr>
            <a:spLocks noGrp="1"/>
          </p:cNvSpPr>
          <p:nvPr>
            <p:ph idx="4294967295"/>
          </p:nvPr>
        </p:nvSpPr>
        <p:spPr>
          <a:xfrm>
            <a:off x="396875" y="1143001"/>
            <a:ext cx="11398250" cy="4728754"/>
          </a:xfrm>
        </p:spPr>
        <p:txBody>
          <a:bodyPr numCol="2">
            <a:noAutofit/>
          </a:bodyPr>
          <a:lstStyle/>
          <a:p>
            <a:pPr marL="0" lvl="0" indent="0" defTabSz="685800">
              <a:lnSpc>
                <a:spcPct val="100000"/>
              </a:lnSpc>
              <a:spcBef>
                <a:spcPts val="0"/>
              </a:spcBef>
              <a:spcAft>
                <a:spcPts val="800"/>
              </a:spcAft>
              <a:buNone/>
            </a:pPr>
            <a:r>
              <a:rPr lang="es-US" sz="1900" b="1" dirty="0">
                <a:solidFill>
                  <a:srgbClr val="00529B"/>
                </a:solidFill>
              </a:rPr>
              <a:t>AVF:</a:t>
            </a:r>
            <a:r>
              <a:rPr lang="es-US" sz="1900" dirty="0">
                <a:solidFill>
                  <a:srgbClr val="00529B"/>
                </a:solidFill>
              </a:rPr>
              <a:t> Fístulas Arteriovenosas </a:t>
            </a:r>
          </a:p>
          <a:p>
            <a:pPr marL="0" lvl="0" indent="0" defTabSz="685800">
              <a:lnSpc>
                <a:spcPct val="100000"/>
              </a:lnSpc>
              <a:spcBef>
                <a:spcPts val="0"/>
              </a:spcBef>
              <a:spcAft>
                <a:spcPts val="800"/>
              </a:spcAft>
              <a:buNone/>
            </a:pPr>
            <a:r>
              <a:rPr lang="es-US" sz="1900" b="1" dirty="0">
                <a:solidFill>
                  <a:srgbClr val="00529B"/>
                </a:solidFill>
              </a:rPr>
              <a:t>CMS:</a:t>
            </a:r>
            <a:r>
              <a:rPr lang="es-US" sz="1900" dirty="0">
                <a:solidFill>
                  <a:srgbClr val="00529B"/>
                </a:solidFill>
              </a:rPr>
              <a:t> Centros de Servicios de Medicare </a:t>
            </a:r>
            <a:br>
              <a:rPr lang="es-US" sz="1900" dirty="0">
                <a:solidFill>
                  <a:srgbClr val="00529B"/>
                </a:solidFill>
              </a:rPr>
            </a:br>
            <a:r>
              <a:rPr lang="es-US" sz="1900" dirty="0">
                <a:solidFill>
                  <a:srgbClr val="00529B"/>
                </a:solidFill>
              </a:rPr>
              <a:t>y Medicaid </a:t>
            </a:r>
          </a:p>
          <a:p>
            <a:pPr marL="0" lvl="0" indent="0" defTabSz="685800">
              <a:lnSpc>
                <a:spcPct val="100000"/>
              </a:lnSpc>
              <a:spcBef>
                <a:spcPts val="0"/>
              </a:spcBef>
              <a:spcAft>
                <a:spcPts val="800"/>
              </a:spcAft>
              <a:buNone/>
            </a:pPr>
            <a:r>
              <a:rPr lang="es-US" sz="1900" b="1" dirty="0">
                <a:solidFill>
                  <a:srgbClr val="00529B"/>
                </a:solidFill>
              </a:rPr>
              <a:t>CKCC:</a:t>
            </a:r>
            <a:r>
              <a:rPr lang="es-US" sz="1900" dirty="0">
                <a:solidFill>
                  <a:srgbClr val="00529B"/>
                </a:solidFill>
              </a:rPr>
              <a:t> Modelo opcional Comprehensive Kidney Care Contracting</a:t>
            </a:r>
          </a:p>
          <a:p>
            <a:pPr marL="0" lvl="0" indent="0" defTabSz="685800">
              <a:lnSpc>
                <a:spcPct val="100000"/>
              </a:lnSpc>
              <a:spcBef>
                <a:spcPts val="0"/>
              </a:spcBef>
              <a:spcAft>
                <a:spcPts val="800"/>
              </a:spcAft>
              <a:buNone/>
            </a:pPr>
            <a:r>
              <a:rPr lang="es-US" sz="1900" b="1" dirty="0">
                <a:solidFill>
                  <a:srgbClr val="00529B"/>
                </a:solidFill>
              </a:rPr>
              <a:t>CKD:</a:t>
            </a:r>
            <a:r>
              <a:rPr lang="es-US" sz="1900" dirty="0">
                <a:solidFill>
                  <a:srgbClr val="00529B"/>
                </a:solidFill>
              </a:rPr>
              <a:t> Enfermedad Renal Crónica </a:t>
            </a:r>
          </a:p>
          <a:p>
            <a:pPr marL="0" lvl="0" indent="0" defTabSz="685800">
              <a:lnSpc>
                <a:spcPct val="100000"/>
              </a:lnSpc>
              <a:spcBef>
                <a:spcPts val="0"/>
              </a:spcBef>
              <a:spcAft>
                <a:spcPts val="800"/>
              </a:spcAft>
              <a:buNone/>
            </a:pPr>
            <a:r>
              <a:rPr lang="es-US" sz="1900" b="1" dirty="0">
                <a:solidFill>
                  <a:srgbClr val="00529B"/>
                </a:solidFill>
              </a:rPr>
              <a:t>DFC:</a:t>
            </a:r>
            <a:r>
              <a:rPr lang="es-US" sz="1900" dirty="0">
                <a:solidFill>
                  <a:srgbClr val="00529B"/>
                </a:solidFill>
              </a:rPr>
              <a:t> Programa Dialysis Facility Compare </a:t>
            </a:r>
          </a:p>
          <a:p>
            <a:pPr marL="0" lvl="0" indent="0" defTabSz="685800">
              <a:lnSpc>
                <a:spcPct val="100000"/>
              </a:lnSpc>
              <a:spcBef>
                <a:spcPts val="0"/>
              </a:spcBef>
              <a:spcAft>
                <a:spcPts val="800"/>
              </a:spcAft>
              <a:buNone/>
            </a:pPr>
            <a:r>
              <a:rPr lang="es-US" sz="1900" b="1" dirty="0">
                <a:solidFill>
                  <a:srgbClr val="00529B"/>
                </a:solidFill>
              </a:rPr>
              <a:t>ESA:</a:t>
            </a:r>
            <a:r>
              <a:rPr lang="es-US" sz="1900" dirty="0">
                <a:solidFill>
                  <a:srgbClr val="00529B"/>
                </a:solidFill>
              </a:rPr>
              <a:t> Agentes Estimulantes de la Eritropoyetina </a:t>
            </a:r>
          </a:p>
          <a:p>
            <a:pPr marL="0" lvl="0" indent="0" defTabSz="685800">
              <a:lnSpc>
                <a:spcPct val="100000"/>
              </a:lnSpc>
              <a:spcBef>
                <a:spcPts val="0"/>
              </a:spcBef>
              <a:spcAft>
                <a:spcPts val="800"/>
              </a:spcAft>
              <a:buNone/>
            </a:pPr>
            <a:r>
              <a:rPr lang="es-US" sz="1900" b="1" dirty="0">
                <a:solidFill>
                  <a:srgbClr val="00529B"/>
                </a:solidFill>
              </a:rPr>
              <a:t>ESRD:</a:t>
            </a:r>
            <a:r>
              <a:rPr lang="es-US" sz="1900" dirty="0">
                <a:solidFill>
                  <a:srgbClr val="00529B"/>
                </a:solidFill>
              </a:rPr>
              <a:t> Enfermedad Renal en Etapa Terminal</a:t>
            </a:r>
          </a:p>
          <a:p>
            <a:pPr marL="0" indent="0" defTabSz="685800">
              <a:lnSpc>
                <a:spcPct val="100000"/>
              </a:lnSpc>
              <a:spcBef>
                <a:spcPts val="0"/>
              </a:spcBef>
              <a:spcAft>
                <a:spcPts val="800"/>
              </a:spcAft>
              <a:buNone/>
            </a:pPr>
            <a:r>
              <a:rPr lang="es-US" sz="1900" b="1" dirty="0">
                <a:solidFill>
                  <a:srgbClr val="00529B"/>
                </a:solidFill>
              </a:rPr>
              <a:t>ETC:</a:t>
            </a:r>
            <a:r>
              <a:rPr lang="es-US" sz="1900" dirty="0">
                <a:solidFill>
                  <a:srgbClr val="00529B"/>
                </a:solidFill>
              </a:rPr>
              <a:t> Modelo de Opciones de Tratamiento ESRD</a:t>
            </a:r>
          </a:p>
          <a:p>
            <a:pPr marL="0" lvl="0" indent="0" defTabSz="685800">
              <a:lnSpc>
                <a:spcPct val="100000"/>
              </a:lnSpc>
              <a:spcBef>
                <a:spcPts val="0"/>
              </a:spcBef>
              <a:spcAft>
                <a:spcPts val="800"/>
              </a:spcAft>
              <a:buNone/>
            </a:pPr>
            <a:r>
              <a:rPr lang="es-US" sz="1900" b="1" dirty="0">
                <a:solidFill>
                  <a:srgbClr val="00529B"/>
                </a:solidFill>
              </a:rPr>
              <a:t>GEP:</a:t>
            </a:r>
            <a:r>
              <a:rPr lang="es-US" sz="1900" dirty="0">
                <a:solidFill>
                  <a:srgbClr val="00529B"/>
                </a:solidFill>
              </a:rPr>
              <a:t> Período de Inscripción General</a:t>
            </a:r>
          </a:p>
          <a:p>
            <a:pPr marL="0" lvl="0" indent="0" defTabSz="685800">
              <a:lnSpc>
                <a:spcPct val="100000"/>
              </a:lnSpc>
              <a:spcBef>
                <a:spcPts val="0"/>
              </a:spcBef>
              <a:spcAft>
                <a:spcPts val="800"/>
              </a:spcAft>
              <a:buNone/>
            </a:pPr>
            <a:r>
              <a:rPr lang="es-US" sz="1900" b="1" dirty="0">
                <a:solidFill>
                  <a:srgbClr val="00529B"/>
                </a:solidFill>
              </a:rPr>
              <a:t>GHP:</a:t>
            </a:r>
            <a:r>
              <a:rPr lang="es-US" sz="1900" dirty="0">
                <a:solidFill>
                  <a:srgbClr val="00529B"/>
                </a:solidFill>
              </a:rPr>
              <a:t> Plan de Salud Grupal </a:t>
            </a:r>
          </a:p>
          <a:p>
            <a:pPr marL="0" lvl="0" indent="0" defTabSz="685800">
              <a:lnSpc>
                <a:spcPct val="100000"/>
              </a:lnSpc>
              <a:spcBef>
                <a:spcPts val="0"/>
              </a:spcBef>
              <a:spcAft>
                <a:spcPts val="800"/>
              </a:spcAft>
              <a:buNone/>
            </a:pPr>
            <a:r>
              <a:rPr lang="es-US" sz="1900" b="1" dirty="0">
                <a:solidFill>
                  <a:srgbClr val="00529B"/>
                </a:solidFill>
              </a:rPr>
              <a:t>HHS:</a:t>
            </a:r>
            <a:r>
              <a:rPr lang="es-US" sz="1900" dirty="0">
                <a:solidFill>
                  <a:srgbClr val="00529B"/>
                </a:solidFill>
              </a:rPr>
              <a:t> Departamento de Salud y Servicios </a:t>
            </a:r>
            <a:br>
              <a:rPr lang="es-US" sz="1900" dirty="0">
                <a:solidFill>
                  <a:srgbClr val="00529B"/>
                </a:solidFill>
              </a:rPr>
            </a:br>
            <a:r>
              <a:rPr lang="es-US" sz="1900" dirty="0">
                <a:solidFill>
                  <a:srgbClr val="00529B"/>
                </a:solidFill>
              </a:rPr>
              <a:t>Humanos de los EE. UU.</a:t>
            </a:r>
          </a:p>
          <a:p>
            <a:pPr marL="0" lvl="0" indent="0" defTabSz="685800">
              <a:lnSpc>
                <a:spcPct val="100000"/>
              </a:lnSpc>
              <a:spcBef>
                <a:spcPts val="0"/>
              </a:spcBef>
              <a:spcAft>
                <a:spcPts val="800"/>
              </a:spcAft>
              <a:buNone/>
            </a:pPr>
            <a:r>
              <a:rPr lang="es-US" sz="1900" b="1" dirty="0">
                <a:solidFill>
                  <a:srgbClr val="00529B"/>
                </a:solidFill>
              </a:rPr>
              <a:t>IEP:</a:t>
            </a:r>
            <a:r>
              <a:rPr lang="es-US" sz="1900" dirty="0">
                <a:solidFill>
                  <a:srgbClr val="00529B"/>
                </a:solidFill>
              </a:rPr>
              <a:t> Período de Inscripción Inicial</a:t>
            </a:r>
          </a:p>
          <a:p>
            <a:pPr marL="0" lvl="0" indent="0" defTabSz="685800">
              <a:lnSpc>
                <a:spcPct val="100000"/>
              </a:lnSpc>
              <a:spcBef>
                <a:spcPts val="0"/>
              </a:spcBef>
              <a:spcAft>
                <a:spcPts val="800"/>
              </a:spcAft>
              <a:buNone/>
            </a:pPr>
            <a:r>
              <a:rPr lang="es-US" sz="1900" b="1" dirty="0">
                <a:solidFill>
                  <a:srgbClr val="00529B"/>
                </a:solidFill>
              </a:rPr>
              <a:t>KCF:</a:t>
            </a:r>
            <a:r>
              <a:rPr lang="es-US" sz="1900" dirty="0">
                <a:solidFill>
                  <a:srgbClr val="00529B"/>
                </a:solidFill>
              </a:rPr>
              <a:t> Modelo de Opciones de Cuidado Renal</a:t>
            </a:r>
          </a:p>
          <a:p>
            <a:pPr marL="0" lvl="0" indent="0" defTabSz="685800">
              <a:lnSpc>
                <a:spcPct val="100000"/>
              </a:lnSpc>
              <a:spcBef>
                <a:spcPts val="0"/>
              </a:spcBef>
              <a:spcAft>
                <a:spcPts val="800"/>
              </a:spcAft>
              <a:buNone/>
            </a:pPr>
            <a:r>
              <a:rPr lang="es-US" sz="1900" b="1" dirty="0">
                <a:solidFill>
                  <a:srgbClr val="00529B"/>
                </a:solidFill>
              </a:rPr>
              <a:t>NCC ESRD:  </a:t>
            </a:r>
            <a:r>
              <a:rPr lang="es-US" sz="1900" dirty="0">
                <a:solidFill>
                  <a:srgbClr val="00529B"/>
                </a:solidFill>
              </a:rPr>
              <a:t>Centro Nacional de Coordinación de Enfermedades Renales en Etapa Terminal </a:t>
            </a:r>
          </a:p>
          <a:p>
            <a:pPr marL="0" lvl="0" indent="0" defTabSz="685800">
              <a:lnSpc>
                <a:spcPct val="100000"/>
              </a:lnSpc>
              <a:spcBef>
                <a:spcPts val="0"/>
              </a:spcBef>
              <a:spcAft>
                <a:spcPts val="800"/>
              </a:spcAft>
              <a:buNone/>
            </a:pPr>
            <a:r>
              <a:rPr lang="es-US" sz="1900" b="1" dirty="0">
                <a:solidFill>
                  <a:srgbClr val="00529B"/>
                </a:solidFill>
              </a:rPr>
              <a:t>NTP:</a:t>
            </a:r>
            <a:r>
              <a:rPr lang="es-US" sz="1900" dirty="0">
                <a:solidFill>
                  <a:srgbClr val="00529B"/>
                </a:solidFill>
              </a:rPr>
              <a:t> Programa de Capacitación Nacional </a:t>
            </a:r>
          </a:p>
          <a:p>
            <a:pPr marL="0" lvl="0" indent="0" defTabSz="685800">
              <a:lnSpc>
                <a:spcPct val="100000"/>
              </a:lnSpc>
              <a:spcBef>
                <a:spcPts val="0"/>
              </a:spcBef>
              <a:spcAft>
                <a:spcPts val="800"/>
              </a:spcAft>
              <a:buNone/>
            </a:pPr>
            <a:r>
              <a:rPr lang="es-US" sz="1900" b="1" dirty="0">
                <a:solidFill>
                  <a:srgbClr val="00529B"/>
                </a:solidFill>
              </a:rPr>
              <a:t>OEP:</a:t>
            </a:r>
            <a:r>
              <a:rPr lang="es-US" sz="1900" dirty="0">
                <a:solidFill>
                  <a:srgbClr val="00529B"/>
                </a:solidFill>
              </a:rPr>
              <a:t> Período de Inscripción Abierta</a:t>
            </a:r>
          </a:p>
          <a:p>
            <a:pPr marL="0" lvl="0" indent="0" defTabSz="685800">
              <a:lnSpc>
                <a:spcPct val="100000"/>
              </a:lnSpc>
              <a:spcBef>
                <a:spcPts val="0"/>
              </a:spcBef>
              <a:spcAft>
                <a:spcPts val="800"/>
              </a:spcAft>
              <a:buNone/>
            </a:pPr>
            <a:r>
              <a:rPr lang="es-US" sz="1900" b="1" dirty="0">
                <a:solidFill>
                  <a:srgbClr val="00529B"/>
                </a:solidFill>
              </a:rPr>
              <a:t>PPO:</a:t>
            </a:r>
            <a:r>
              <a:rPr lang="es-US" sz="1900" dirty="0">
                <a:solidFill>
                  <a:srgbClr val="00529B"/>
                </a:solidFill>
              </a:rPr>
              <a:t> Organización de Proveedores Preferidos</a:t>
            </a:r>
          </a:p>
          <a:p>
            <a:pPr marL="0" lvl="0" indent="0" defTabSz="685800">
              <a:lnSpc>
                <a:spcPct val="100000"/>
              </a:lnSpc>
              <a:spcBef>
                <a:spcPts val="0"/>
              </a:spcBef>
              <a:spcAft>
                <a:spcPts val="800"/>
              </a:spcAft>
              <a:buNone/>
            </a:pPr>
            <a:r>
              <a:rPr lang="es-US" sz="1900" b="1" dirty="0">
                <a:solidFill>
                  <a:srgbClr val="00529B"/>
                </a:solidFill>
              </a:rPr>
              <a:t>PPS</a:t>
            </a:r>
            <a:r>
              <a:rPr lang="es-US" sz="1900" dirty="0">
                <a:solidFill>
                  <a:srgbClr val="00529B"/>
                </a:solidFill>
              </a:rPr>
              <a:t>: Sistema de Pago Prospectivo </a:t>
            </a:r>
          </a:p>
          <a:p>
            <a:pPr marL="0" lvl="0" indent="0" defTabSz="685800">
              <a:lnSpc>
                <a:spcPct val="100000"/>
              </a:lnSpc>
              <a:spcBef>
                <a:spcPts val="0"/>
              </a:spcBef>
              <a:spcAft>
                <a:spcPts val="800"/>
              </a:spcAft>
              <a:buNone/>
            </a:pPr>
            <a:r>
              <a:rPr lang="es-US" sz="1900" b="1" dirty="0">
                <a:solidFill>
                  <a:srgbClr val="00529B"/>
                </a:solidFill>
              </a:rPr>
              <a:t>RRB:</a:t>
            </a:r>
            <a:r>
              <a:rPr lang="es-US" sz="1900" dirty="0">
                <a:solidFill>
                  <a:srgbClr val="00529B"/>
                </a:solidFill>
              </a:rPr>
              <a:t> Junta de Jubilación de Empleados Ferroviarios</a:t>
            </a:r>
          </a:p>
          <a:p>
            <a:pPr marL="0" lvl="0" indent="0" defTabSz="685800">
              <a:lnSpc>
                <a:spcPct val="100000"/>
              </a:lnSpc>
              <a:spcBef>
                <a:spcPts val="0"/>
              </a:spcBef>
              <a:spcAft>
                <a:spcPts val="800"/>
              </a:spcAft>
              <a:buNone/>
            </a:pPr>
            <a:r>
              <a:rPr lang="es-US" sz="1900" b="1" dirty="0">
                <a:solidFill>
                  <a:srgbClr val="00529B"/>
                </a:solidFill>
              </a:rPr>
              <a:t>SEP:</a:t>
            </a:r>
            <a:r>
              <a:rPr lang="es-US" sz="1900" dirty="0">
                <a:solidFill>
                  <a:srgbClr val="00529B"/>
                </a:solidFill>
              </a:rPr>
              <a:t> Período de Inscripción Especial</a:t>
            </a:r>
          </a:p>
          <a:p>
            <a:pPr marL="0" lvl="0" indent="0" defTabSz="685800">
              <a:lnSpc>
                <a:spcPct val="100000"/>
              </a:lnSpc>
              <a:spcBef>
                <a:spcPts val="0"/>
              </a:spcBef>
              <a:spcAft>
                <a:spcPts val="800"/>
              </a:spcAft>
              <a:buNone/>
            </a:pPr>
            <a:r>
              <a:rPr lang="es-US" sz="1900" b="1" dirty="0">
                <a:solidFill>
                  <a:srgbClr val="00529B"/>
                </a:solidFill>
              </a:rPr>
              <a:t>SHIP:</a:t>
            </a:r>
            <a:r>
              <a:rPr lang="es-US" sz="1900" dirty="0">
                <a:solidFill>
                  <a:srgbClr val="00529B"/>
                </a:solidFill>
              </a:rPr>
              <a:t> Programa Estatal de Asistencia sobre Seguros de Salud </a:t>
            </a:r>
          </a:p>
          <a:p>
            <a:pPr marL="0" lvl="0" indent="0" defTabSz="685800">
              <a:lnSpc>
                <a:spcPct val="100000"/>
              </a:lnSpc>
              <a:spcBef>
                <a:spcPts val="0"/>
              </a:spcBef>
              <a:spcAft>
                <a:spcPts val="800"/>
              </a:spcAft>
              <a:buNone/>
            </a:pPr>
            <a:r>
              <a:rPr lang="es-US" sz="1900" b="1" dirty="0">
                <a:solidFill>
                  <a:srgbClr val="00529B"/>
                </a:solidFill>
              </a:rPr>
              <a:t>TTY:</a:t>
            </a:r>
            <a:r>
              <a:rPr lang="es-US" sz="1900" dirty="0">
                <a:solidFill>
                  <a:srgbClr val="00529B"/>
                </a:solidFill>
              </a:rPr>
              <a:t> Teletipo/teléfono de texto </a:t>
            </a:r>
          </a:p>
        </p:txBody>
      </p:sp>
      <p:sp>
        <p:nvSpPr>
          <p:cNvPr id="6" name="Slide Number Placeholder 6">
            <a:extLst>
              <a:ext uri="{FF2B5EF4-FFF2-40B4-BE49-F238E27FC236}">
                <a16:creationId xmlns:a16="http://schemas.microsoft.com/office/drawing/2014/main" id="{731960CE-B2F8-4130-8107-AB716622ADA3}"/>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3" name="Date Placeholder 2">
            <a:extLst>
              <a:ext uri="{FF2B5EF4-FFF2-40B4-BE49-F238E27FC236}">
                <a16:creationId xmlns:a16="http://schemas.microsoft.com/office/drawing/2014/main" id="{C1D15B42-6C8F-3747-9887-1FBF678C9301}"/>
              </a:ext>
            </a:extLst>
          </p:cNvPr>
          <p:cNvSpPr>
            <a:spLocks noGrp="1"/>
          </p:cNvSpPr>
          <p:nvPr>
            <p:ph type="dt" sz="half" idx="10"/>
          </p:nvPr>
        </p:nvSpPr>
        <p:spPr/>
        <p:txBody>
          <a:bodyPr/>
          <a:lstStyle/>
          <a:p>
            <a:r>
              <a:rPr lang="es-US" dirty="0"/>
              <a:t>Febrero de 2023</a:t>
            </a:r>
          </a:p>
        </p:txBody>
      </p:sp>
      <p:sp>
        <p:nvSpPr>
          <p:cNvPr id="7" name="Footer Placeholder 2">
            <a:extLst>
              <a:ext uri="{FF2B5EF4-FFF2-40B4-BE49-F238E27FC236}">
                <a16:creationId xmlns:a16="http://schemas.microsoft.com/office/drawing/2014/main" id="{29D3E808-BF4F-44C5-8E68-3726776D5E38}"/>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a:xfrm>
            <a:off x="0" y="34928"/>
            <a:ext cx="12192000" cy="915378"/>
          </a:xfrm>
        </p:spPr>
        <p:txBody>
          <a:bodyPr anchor="ctr">
            <a:normAutofit/>
          </a:bodyPr>
          <a:lstStyle/>
          <a:p>
            <a:r>
              <a:rPr lang="en-US" b="0" dirty="0"/>
              <a:t>Siga en contacto</a:t>
            </a:r>
            <a:endParaRPr lang="en-US" sz="3000" b="0" dirty="0"/>
          </a:p>
        </p:txBody>
      </p:sp>
      <p:sp>
        <p:nvSpPr>
          <p:cNvPr id="19" name="Content Placeholder 4" descr="Para revisar el material de formación disponible, o suscribirse a nuestro listado de correo electrónico, visite&#10;CMSnationaltrainingprogram.cms.gov.&#10;">
            <a:extLst>
              <a:ext uri="{FF2B5EF4-FFF2-40B4-BE49-F238E27FC236}">
                <a16:creationId xmlns:a16="http://schemas.microsoft.com/office/drawing/2014/main" id="{39097DD6-2657-4632-88E9-E3F5D9541969}"/>
              </a:ext>
            </a:extLst>
          </p:cNvPr>
          <p:cNvSpPr txBox="1">
            <a:spLocks/>
          </p:cNvSpPr>
          <p:nvPr/>
        </p:nvSpPr>
        <p:spPr>
          <a:xfrm>
            <a:off x="100949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Para revisar el material de formación disponible, o suscribirse a nuestro listado de correo electrónico, visite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CCBCF2B4-AEDB-4B55-A88F-819A5954B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6393" y="1833369"/>
            <a:ext cx="2371550" cy="1774090"/>
          </a:xfrm>
          <a:prstGeom prst="rect">
            <a:avLst/>
          </a:prstGeom>
        </p:spPr>
      </p:pic>
      <p:sp>
        <p:nvSpPr>
          <p:cNvPr id="17" name="TextBox 16" descr="training@cms.hhs.gov">
            <a:extLst>
              <a:ext uri="{FF2B5EF4-FFF2-40B4-BE49-F238E27FC236}">
                <a16:creationId xmlns:a16="http://schemas.microsoft.com/office/drawing/2014/main" id="{F990184A-D12C-4809-AB01-53F2D8FCCEA6}"/>
              </a:ext>
            </a:extLst>
          </p:cNvPr>
          <p:cNvSpPr txBox="1"/>
          <p:nvPr/>
        </p:nvSpPr>
        <p:spPr>
          <a:xfrm>
            <a:off x="7135805" y="3722819"/>
            <a:ext cx="32981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Contact us at </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kumimoji="0" lang="en-US" sz="24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2889E4BB-7439-40D5-B891-396CDACBA92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288783"/>
            <a:ext cx="2863263" cy="2863263"/>
          </a:xfrm>
          <a:prstGeom prst="rect">
            <a:avLst/>
          </a:prstGeom>
        </p:spPr>
      </p:pic>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
        <p:nvSpPr>
          <p:cNvPr id="7" name="Slide Number Placeholder 6">
            <a:extLst>
              <a:ext uri="{FF2B5EF4-FFF2-40B4-BE49-F238E27FC236}">
                <a16:creationId xmlns:a16="http://schemas.microsoft.com/office/drawing/2014/main" id="{720D5D4D-F13A-4DD5-9903-DEBA32407A64}"/>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rgbClr val="8FAADC"/>
                </a:solidFill>
              </a:rPr>
              <a:t>56</a:t>
            </a:fld>
            <a:endParaRPr lang="en-US" dirty="0">
              <a:solidFill>
                <a:srgbClr val="8FAADC"/>
              </a:solidFill>
            </a:endParaRPr>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a:xfrm>
            <a:off x="838200" y="6492240"/>
            <a:ext cx="2743200" cy="365125"/>
          </a:xfrm>
        </p:spPr>
        <p:txBody>
          <a:bodyPr/>
          <a:lstStyle/>
          <a:p>
            <a:r>
              <a:rPr lang="en-US" dirty="0">
                <a:solidFill>
                  <a:srgbClr val="8FAADC"/>
                </a:solidFill>
              </a:rPr>
              <a:t>Febrero 2023</a:t>
            </a:r>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sz="3000" dirty="0"/>
              <a:t>¿Qué es la Enfermedad Renal en Etapa Terminal (ESRD)?</a:t>
            </a:r>
          </a:p>
        </p:txBody>
      </p:sp>
      <p:sp>
        <p:nvSpPr>
          <p:cNvPr id="5" name="Rectangle: Rounded Corners 4" descr="ESRD: Insuficiencia renal permanente que requiere un tratamiento regular de diálisis o un trasplante de riñón.">
            <a:extLst>
              <a:ext uri="{FF2B5EF4-FFF2-40B4-BE49-F238E27FC236}">
                <a16:creationId xmlns:a16="http://schemas.microsoft.com/office/drawing/2014/main" id="{3BF47F03-FFF0-43F1-8028-B4E46389A999}"/>
              </a:ext>
            </a:extLst>
          </p:cNvPr>
          <p:cNvSpPr/>
          <p:nvPr/>
        </p:nvSpPr>
        <p:spPr>
          <a:xfrm>
            <a:off x="3909338" y="1166132"/>
            <a:ext cx="4505328"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US" sz="2400" b="1" dirty="0">
                <a:solidFill>
                  <a:srgbClr val="00529B"/>
                </a:solidFill>
                <a:latin typeface="Arial" panose="020B0604020202020204" pitchFamily="34" charset="0"/>
                <a:cs typeface="Arial" panose="020B0604020202020204" pitchFamily="34" charset="0"/>
              </a:rPr>
              <a:t>ESRD</a:t>
            </a:r>
            <a:r>
              <a:rPr lang="es-US" sz="2400" dirty="0">
                <a:solidFill>
                  <a:srgbClr val="00529B"/>
                </a:solidFill>
                <a:latin typeface="Arial" panose="020B0604020202020204" pitchFamily="34" charset="0"/>
                <a:cs typeface="Arial" panose="020B0604020202020204" pitchFamily="34" charset="0"/>
              </a:rPr>
              <a:t>: Insuficiencia renal permanente que requiere un tratamiento regular de </a:t>
            </a:r>
            <a:r>
              <a:rPr lang="es-US" sz="2400" b="1" dirty="0">
                <a:solidFill>
                  <a:srgbClr val="00529B"/>
                </a:solidFill>
                <a:latin typeface="Arial" panose="020B0604020202020204" pitchFamily="34" charset="0"/>
                <a:cs typeface="Arial" panose="020B0604020202020204" pitchFamily="34" charset="0"/>
              </a:rPr>
              <a:t>diálisis</a:t>
            </a:r>
            <a:r>
              <a:rPr lang="es-US" sz="2400" dirty="0">
                <a:solidFill>
                  <a:srgbClr val="00529B"/>
                </a:solidFill>
                <a:latin typeface="Arial" panose="020B0604020202020204" pitchFamily="34" charset="0"/>
                <a:cs typeface="Arial" panose="020B0604020202020204" pitchFamily="34" charset="0"/>
              </a:rPr>
              <a:t> o un </a:t>
            </a:r>
            <a:r>
              <a:rPr lang="es-US" sz="2400" b="1" dirty="0">
                <a:solidFill>
                  <a:srgbClr val="00529B"/>
                </a:solidFill>
                <a:latin typeface="Arial" panose="020B0604020202020204" pitchFamily="34" charset="0"/>
                <a:cs typeface="Arial" panose="020B0604020202020204" pitchFamily="34" charset="0"/>
              </a:rPr>
              <a:t>trasplante de riñón</a:t>
            </a:r>
            <a:r>
              <a:rPr lang="es-US" sz="2400" dirty="0">
                <a:solidFill>
                  <a:srgbClr val="00529B"/>
                </a:solidFill>
                <a:latin typeface="Arial" panose="020B0604020202020204" pitchFamily="34" charset="0"/>
                <a:cs typeface="Arial" panose="020B0604020202020204" pitchFamily="34" charset="0"/>
              </a:rPr>
              <a:t>.</a:t>
            </a:r>
          </a:p>
        </p:txBody>
      </p:sp>
      <p:cxnSp>
        <p:nvCxnSpPr>
          <p:cNvPr id="19" name="Connector: Elbow 18">
            <a:extLst>
              <a:ext uri="{FF2B5EF4-FFF2-40B4-BE49-F238E27FC236}">
                <a16:creationId xmlns:a16="http://schemas.microsoft.com/office/drawing/2014/main" id="{77C48FDF-5D4B-4C61-A5FA-FF2ED68EBD4D}"/>
              </a:ext>
              <a:ext uri="{C183D7F6-B498-43B3-948B-1728B52AA6E4}">
                <adec:decorative xmlns:adec="http://schemas.microsoft.com/office/drawing/2017/decorative" val="1"/>
              </a:ext>
            </a:extLst>
          </p:cNvPr>
          <p:cNvCxnSpPr>
            <a:cxnSpLocks/>
            <a:stCxn id="5" idx="2"/>
            <a:endCxn id="7" idx="0"/>
          </p:cNvCxnSpPr>
          <p:nvPr/>
        </p:nvCxnSpPr>
        <p:spPr>
          <a:xfrm rot="5400000">
            <a:off x="4431695" y="2219393"/>
            <a:ext cx="789894" cy="2670720"/>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7" name="Rectangle: Rounded Corners 6" descr="Diálisis: Limpia la sangre cuando los riñones no funcionan ">
            <a:extLst>
              <a:ext uri="{FF2B5EF4-FFF2-40B4-BE49-F238E27FC236}">
                <a16:creationId xmlns:a16="http://schemas.microsoft.com/office/drawing/2014/main" id="{B2B7EADB-9177-48C7-9901-7DE212014A70}"/>
              </a:ext>
            </a:extLst>
          </p:cNvPr>
          <p:cNvSpPr/>
          <p:nvPr/>
        </p:nvSpPr>
        <p:spPr>
          <a:xfrm>
            <a:off x="1829267" y="3949700"/>
            <a:ext cx="3324030"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US" sz="2400" b="1" dirty="0">
                <a:solidFill>
                  <a:srgbClr val="00529B"/>
                </a:solidFill>
                <a:latin typeface="Arial" panose="020B0604020202020204" pitchFamily="34" charset="0"/>
                <a:cs typeface="Arial" panose="020B0604020202020204" pitchFamily="34" charset="0"/>
              </a:rPr>
              <a:t>Diálisis</a:t>
            </a:r>
            <a:r>
              <a:rPr lang="es-US" sz="2400" dirty="0">
                <a:solidFill>
                  <a:srgbClr val="00529B"/>
                </a:solidFill>
                <a:latin typeface="Arial" panose="020B0604020202020204" pitchFamily="34" charset="0"/>
                <a:cs typeface="Arial" panose="020B0604020202020204" pitchFamily="34" charset="0"/>
              </a:rPr>
              <a:t>: Limpia la sangre cuando los riñones no funcionan</a:t>
            </a:r>
          </a:p>
        </p:txBody>
      </p:sp>
      <p:cxnSp>
        <p:nvCxnSpPr>
          <p:cNvPr id="15" name="Connector: Elbow 14">
            <a:extLst>
              <a:ext uri="{FF2B5EF4-FFF2-40B4-BE49-F238E27FC236}">
                <a16:creationId xmlns:a16="http://schemas.microsoft.com/office/drawing/2014/main" id="{DDC48A07-FABB-41BF-90E0-BBC94DB6BCF6}"/>
              </a:ext>
              <a:ext uri="{C183D7F6-B498-43B3-948B-1728B52AA6E4}">
                <adec:decorative xmlns:adec="http://schemas.microsoft.com/office/drawing/2017/decorative" val="1"/>
              </a:ext>
            </a:extLst>
          </p:cNvPr>
          <p:cNvCxnSpPr>
            <a:cxnSpLocks/>
            <a:stCxn id="5" idx="2"/>
            <a:endCxn id="8" idx="0"/>
          </p:cNvCxnSpPr>
          <p:nvPr/>
        </p:nvCxnSpPr>
        <p:spPr>
          <a:xfrm rot="16200000" flipH="1">
            <a:off x="6900826" y="2420982"/>
            <a:ext cx="775017" cy="2252664"/>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8" name="Rectangle: Rounded Corners 7" descr="Trasplante de riñón: Tipo de intervención quirúrgica en la que se introduce el riñón sano de otra persona en el organismo del paciente. ">
            <a:extLst>
              <a:ext uri="{FF2B5EF4-FFF2-40B4-BE49-F238E27FC236}">
                <a16:creationId xmlns:a16="http://schemas.microsoft.com/office/drawing/2014/main" id="{87E720F5-E6EB-4A42-8AC7-2CAE144CAE54}"/>
              </a:ext>
            </a:extLst>
          </p:cNvPr>
          <p:cNvSpPr/>
          <p:nvPr/>
        </p:nvSpPr>
        <p:spPr>
          <a:xfrm>
            <a:off x="6341793" y="3934823"/>
            <a:ext cx="4145745" cy="1993674"/>
          </a:xfrm>
          <a:prstGeom prst="roundRect">
            <a:avLst/>
          </a:prstGeom>
          <a:solidFill>
            <a:srgbClr val="C0DFFF"/>
          </a:solidFill>
          <a:ln w="57150">
            <a:solidFill>
              <a:srgbClr val="005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US" sz="2300" b="1" dirty="0">
                <a:solidFill>
                  <a:srgbClr val="00529B"/>
                </a:solidFill>
                <a:latin typeface="Arial" panose="020B0604020202020204" pitchFamily="34" charset="0"/>
                <a:cs typeface="Arial" panose="020B0604020202020204" pitchFamily="34" charset="0"/>
              </a:rPr>
              <a:t>Trasplante de riñón:</a:t>
            </a:r>
            <a:r>
              <a:rPr lang="es-US" sz="2300" dirty="0">
                <a:solidFill>
                  <a:srgbClr val="00529B"/>
                </a:solidFill>
                <a:latin typeface="Arial" panose="020B0604020202020204" pitchFamily="34" charset="0"/>
                <a:cs typeface="Arial" panose="020B0604020202020204" pitchFamily="34" charset="0"/>
              </a:rPr>
              <a:t> Tipo de cirugía que se pone el riñón sano de otra persona en su organismo.</a:t>
            </a:r>
          </a:p>
        </p:txBody>
      </p:sp>
      <p:sp>
        <p:nvSpPr>
          <p:cNvPr id="29" name="Slide Number Placeholder 5">
            <a:extLst>
              <a:ext uri="{FF2B5EF4-FFF2-40B4-BE49-F238E27FC236}">
                <a16:creationId xmlns:a16="http://schemas.microsoft.com/office/drawing/2014/main" id="{25979FB8-7C1E-4A37-B413-A386AE2AC8F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6" name="Footer Placeholder 2">
            <a:extLst>
              <a:ext uri="{FF2B5EF4-FFF2-40B4-BE49-F238E27FC236}">
                <a16:creationId xmlns:a16="http://schemas.microsoft.com/office/drawing/2014/main" id="{651E7A73-154B-481E-8579-FBA066BD3014}"/>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1397093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a:xfrm>
            <a:off x="0" y="0"/>
            <a:ext cx="12192000" cy="955963"/>
          </a:xfrm>
        </p:spPr>
        <p:txBody>
          <a:bodyPr anchor="ctr">
            <a:noAutofit/>
          </a:bodyPr>
          <a:lstStyle/>
          <a:p>
            <a:pPr>
              <a:lnSpc>
                <a:spcPct val="100000"/>
              </a:lnSpc>
            </a:pPr>
            <a:r>
              <a:rPr lang="es-US" dirty="0"/>
              <a:t>Elegibilidad para Medicare por Enfermedad Renal </a:t>
            </a:r>
            <a:br>
              <a:rPr lang="es-US" dirty="0"/>
            </a:br>
            <a:r>
              <a:rPr lang="es-US" dirty="0"/>
              <a:t>en Etapa Terminal (ESRD)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838200" y="1244601"/>
            <a:ext cx="10644188" cy="4133892"/>
          </a:xfrm>
        </p:spPr>
        <p:txBody>
          <a:bodyPr>
            <a:normAutofit/>
          </a:bodyPr>
          <a:lstStyle/>
          <a:p>
            <a:pPr marL="0" lvl="0" indent="0" defTabSz="685800" fontAlgn="base">
              <a:lnSpc>
                <a:spcPct val="100000"/>
              </a:lnSpc>
              <a:spcBef>
                <a:spcPts val="0"/>
              </a:spcBef>
              <a:spcAft>
                <a:spcPts val="1200"/>
              </a:spcAft>
              <a:buFont typeface="Wingdings" pitchFamily="2" charset="2"/>
              <a:buNone/>
            </a:pPr>
            <a:r>
              <a:rPr lang="es-US" sz="2800" b="1" dirty="0">
                <a:solidFill>
                  <a:srgbClr val="00529B"/>
                </a:solidFill>
              </a:rPr>
              <a:t>Usted es elegible no importa la edad que tenga si:</a:t>
            </a:r>
          </a:p>
          <a:p>
            <a:pPr marL="548640" lvl="1" defTabSz="685800" fontAlgn="base">
              <a:lnSpc>
                <a:spcPct val="100000"/>
              </a:lnSpc>
              <a:spcBef>
                <a:spcPts val="0"/>
              </a:spcBef>
              <a:spcAft>
                <a:spcPts val="1200"/>
              </a:spcAft>
              <a:buFont typeface="Wingdings" panose="05000000000000000000" pitchFamily="2" charset="2"/>
              <a:buChar char="§"/>
            </a:pPr>
            <a:r>
              <a:rPr lang="es-US" sz="2400" dirty="0">
                <a:solidFill>
                  <a:srgbClr val="00529B"/>
                </a:solidFill>
              </a:rPr>
              <a:t>Sus riñones no funcionan; y</a:t>
            </a:r>
          </a:p>
          <a:p>
            <a:pPr marL="548640" lvl="1" defTabSz="685800" fontAlgn="base">
              <a:lnSpc>
                <a:spcPct val="100000"/>
              </a:lnSpc>
              <a:spcBef>
                <a:spcPts val="0"/>
              </a:spcBef>
              <a:spcAft>
                <a:spcPts val="1200"/>
              </a:spcAft>
              <a:buFont typeface="Wingdings" panose="05000000000000000000" pitchFamily="2" charset="2"/>
              <a:buChar char="§"/>
            </a:pPr>
            <a:r>
              <a:rPr lang="es-US" sz="2400" dirty="0">
                <a:solidFill>
                  <a:srgbClr val="00529B"/>
                </a:solidFill>
              </a:rPr>
              <a:t>Necesita diálisis regularmente o un trasplante de riñón,</a:t>
            </a:r>
            <a:r>
              <a:rPr lang="es-US" sz="2400" b="1" dirty="0">
                <a:solidFill>
                  <a:srgbClr val="00529B"/>
                </a:solidFill>
              </a:rPr>
              <a:t> y</a:t>
            </a:r>
            <a:r>
              <a:rPr lang="es-US" sz="2400" dirty="0">
                <a:solidFill>
                  <a:srgbClr val="00529B"/>
                </a:solidFill>
              </a:rPr>
              <a:t> uno de estos casos le aplica a usted:</a:t>
            </a:r>
          </a:p>
          <a:p>
            <a:pPr marL="822960" lvl="2" defTabSz="685800" fontAlgn="base">
              <a:lnSpc>
                <a:spcPct val="100000"/>
              </a:lnSpc>
              <a:spcBef>
                <a:spcPts val="0"/>
              </a:spcBef>
              <a:spcAft>
                <a:spcPts val="1200"/>
              </a:spcAft>
            </a:pPr>
            <a:r>
              <a:rPr lang="es-US" dirty="0">
                <a:solidFill>
                  <a:srgbClr val="00529B"/>
                </a:solidFill>
              </a:rPr>
              <a:t>Ha trabajado el tiempo requerido por ley</a:t>
            </a:r>
          </a:p>
          <a:p>
            <a:pPr marL="822960" lvl="2" defTabSz="685800" fontAlgn="base">
              <a:lnSpc>
                <a:spcPct val="100000"/>
              </a:lnSpc>
              <a:spcBef>
                <a:spcPts val="0"/>
              </a:spcBef>
              <a:spcAft>
                <a:spcPts val="1200"/>
              </a:spcAft>
            </a:pPr>
            <a:r>
              <a:rPr lang="es-US" dirty="0">
                <a:solidFill>
                  <a:srgbClr val="00529B"/>
                </a:solidFill>
              </a:rPr>
              <a:t>Ya esta recibiendo o es elegible para beneficios de Seguro Social o de la Junta de Jubilación de Empleados Ferroviarios (RRB) </a:t>
            </a:r>
          </a:p>
          <a:p>
            <a:pPr marL="822960" lvl="2" defTabSz="685800" fontAlgn="base">
              <a:lnSpc>
                <a:spcPct val="100000"/>
              </a:lnSpc>
              <a:spcBef>
                <a:spcPts val="0"/>
              </a:spcBef>
              <a:spcAft>
                <a:spcPts val="1200"/>
              </a:spcAft>
            </a:pPr>
            <a:r>
              <a:rPr lang="es-US" dirty="0">
                <a:solidFill>
                  <a:srgbClr val="00529B"/>
                </a:solidFill>
              </a:rPr>
              <a:t>Usted es cónyuge o hijo dependiente de una persona que cumple con cualquiera de los requisitos enumerados anteriormente</a:t>
            </a:r>
          </a:p>
        </p:txBody>
      </p:sp>
      <p:sp>
        <p:nvSpPr>
          <p:cNvPr id="9" name="TextBox 8">
            <a:extLst>
              <a:ext uri="{FF2B5EF4-FFF2-40B4-BE49-F238E27FC236}">
                <a16:creationId xmlns:a16="http://schemas.microsoft.com/office/drawing/2014/main" id="{BC8D013B-BD38-49E2-8F1D-2B4D255137B3}"/>
              </a:ext>
            </a:extLst>
          </p:cNvPr>
          <p:cNvSpPr txBox="1"/>
          <p:nvPr/>
        </p:nvSpPr>
        <p:spPr>
          <a:xfrm>
            <a:off x="775357" y="5525088"/>
            <a:ext cx="11333518" cy="369332"/>
          </a:xfrm>
          <a:prstGeom prst="rect">
            <a:avLst/>
          </a:prstGeom>
          <a:noFill/>
          <a:ln>
            <a:noFill/>
          </a:ln>
        </p:spPr>
        <p:txBody>
          <a:bodyPr wrap="square" lIns="91440" tIns="45720" rIns="91440" bIns="45720" anchor="t">
            <a:spAutoFit/>
          </a:bodyPr>
          <a:lstStyle/>
          <a:p>
            <a:pPr defTabSz="685800">
              <a:spcBef>
                <a:spcPts val="600"/>
              </a:spcBef>
            </a:pPr>
            <a:r>
              <a:rPr lang="es-US" b="1" dirty="0">
                <a:solidFill>
                  <a:srgbClr val="00529B"/>
                </a:solidFill>
                <a:latin typeface="Arial"/>
                <a:cs typeface="Arial"/>
              </a:rPr>
              <a:t>NOTA:</a:t>
            </a:r>
            <a:r>
              <a:rPr lang="es-US" dirty="0">
                <a:solidFill>
                  <a:srgbClr val="00529B"/>
                </a:solidFill>
                <a:latin typeface="Arial"/>
                <a:cs typeface="Arial"/>
              </a:rPr>
              <a:t> Medicare paga los servicios de diálisis a beneficiarios de Medicare con Lesión Renal Aguda (AKI). </a:t>
            </a:r>
          </a:p>
        </p:txBody>
      </p:sp>
      <p:pic>
        <p:nvPicPr>
          <p:cNvPr id="10" name="Picture 9">
            <a:extLst>
              <a:ext uri="{FF2B5EF4-FFF2-40B4-BE49-F238E27FC236}">
                <a16:creationId xmlns:a16="http://schemas.microsoft.com/office/drawing/2014/main" id="{F1EC07EB-B970-45A1-A12A-60A1C4604B1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9722" y="5609007"/>
            <a:ext cx="208060" cy="182880"/>
          </a:xfrm>
          <a:prstGeom prst="rect">
            <a:avLst/>
          </a:prstGeom>
        </p:spPr>
      </p:pic>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s-US" dirty="0"/>
              <a:t>Febrero de 2023</a:t>
            </a:r>
          </a:p>
        </p:txBody>
      </p:sp>
      <p:sp>
        <p:nvSpPr>
          <p:cNvPr id="8" name="Slide Number Placeholder 6">
            <a:extLst>
              <a:ext uri="{FF2B5EF4-FFF2-40B4-BE49-F238E27FC236}">
                <a16:creationId xmlns:a16="http://schemas.microsoft.com/office/drawing/2014/main" id="{48615C14-9108-4410-AFAE-E8496D16ABC8}"/>
              </a:ext>
            </a:extLst>
          </p:cNvPr>
          <p:cNvSpPr>
            <a:spLocks noGrp="1"/>
          </p:cNvSpPr>
          <p:nvPr>
            <p:ph type="sldNum" sz="quarter" idx="12"/>
          </p:nvPr>
        </p:nvSpPr>
        <p:spPr/>
        <p:txBody>
          <a:bodyPr/>
          <a:lstStyle/>
          <a:p>
            <a:fld id="{0B2D781D-8844-5940-92D1-06EF0A7F581E}" type="slidenum">
              <a:rPr lang="en-US" smtClean="0"/>
              <a:t>7</a:t>
            </a:fld>
            <a:endParaRPr lang="en-US" dirty="0"/>
          </a:p>
        </p:txBody>
      </p:sp>
      <p:sp>
        <p:nvSpPr>
          <p:cNvPr id="11" name="Footer Placeholder 2">
            <a:extLst>
              <a:ext uri="{FF2B5EF4-FFF2-40B4-BE49-F238E27FC236}">
                <a16:creationId xmlns:a16="http://schemas.microsoft.com/office/drawing/2014/main" id="{A2F4A1B8-3097-42AF-BA9E-EF7220EF11F6}"/>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04889"/>
          </a:xfrm>
        </p:spPr>
        <p:txBody>
          <a:bodyPr>
            <a:noAutofit/>
          </a:bodyPr>
          <a:lstStyle/>
          <a:p>
            <a:pPr>
              <a:lnSpc>
                <a:spcPct val="100000"/>
              </a:lnSpc>
            </a:pPr>
            <a:r>
              <a:rPr lang="es-US" dirty="0"/>
              <a:t>Elegibilidad para Medicare por Enfermedad Renal </a:t>
            </a:r>
            <a:br>
              <a:rPr lang="es-US" dirty="0"/>
            </a:br>
            <a:r>
              <a:rPr lang="es-US" dirty="0"/>
              <a:t>en Etapa Terminal (ESRD) (continuación)</a:t>
            </a:r>
            <a:endParaRPr lang="en-US" dirty="0"/>
          </a:p>
        </p:txBody>
      </p:sp>
      <p:sp>
        <p:nvSpPr>
          <p:cNvPr id="5" name="Content Placeholder 4"/>
          <p:cNvSpPr>
            <a:spLocks noGrp="1"/>
          </p:cNvSpPr>
          <p:nvPr>
            <p:ph type="body" sz="quarter" idx="13"/>
          </p:nvPr>
        </p:nvSpPr>
        <p:spPr>
          <a:xfrm>
            <a:off x="838200" y="1658938"/>
            <a:ext cx="10644188" cy="4167187"/>
          </a:xfrm>
        </p:spPr>
        <p:txBody>
          <a:bodyPr>
            <a:normAutofit fontScale="92500"/>
          </a:bodyPr>
          <a:lstStyle/>
          <a:p>
            <a:pPr marL="0" lvl="0" indent="0" defTabSz="685800">
              <a:lnSpc>
                <a:spcPct val="110000"/>
              </a:lnSpc>
              <a:spcBef>
                <a:spcPts val="0"/>
              </a:spcBef>
              <a:spcAft>
                <a:spcPts val="600"/>
              </a:spcAft>
              <a:buFont typeface="Wingdings" pitchFamily="2" charset="2"/>
              <a:buNone/>
            </a:pPr>
            <a:r>
              <a:rPr lang="es-ES_tradnl" sz="2800" dirty="0">
                <a:solidFill>
                  <a:srgbClr val="00529B"/>
                </a:solidFill>
              </a:rPr>
              <a:t>Usted necesita tanto la Parte A de Medicare (seguro de hospital) como la Parte B (seguro médico) para tener una cobertura completa.</a:t>
            </a:r>
          </a:p>
          <a:p>
            <a:pPr marL="0" lvl="0" indent="0" defTabSz="685800">
              <a:lnSpc>
                <a:spcPct val="110000"/>
              </a:lnSpc>
              <a:spcBef>
                <a:spcPts val="0"/>
              </a:spcBef>
              <a:spcAft>
                <a:spcPts val="600"/>
              </a:spcAft>
              <a:buFont typeface="Wingdings" pitchFamily="2" charset="2"/>
              <a:buNone/>
            </a:pPr>
            <a:r>
              <a:rPr lang="es-ES_tradnl" sz="2800" b="1" dirty="0">
                <a:solidFill>
                  <a:srgbClr val="00529B"/>
                </a:solidFill>
              </a:rPr>
              <a:t>Para mas información sobre inscripción y elegibilidad</a:t>
            </a:r>
            <a:r>
              <a:rPr lang="en-US" sz="2800" b="1" dirty="0">
                <a:solidFill>
                  <a:srgbClr val="00529B"/>
                </a:solidFill>
              </a:rPr>
              <a:t>:</a:t>
            </a:r>
          </a:p>
          <a:p>
            <a:pPr marL="914400" lvl="1" indent="0" defTabSz="685800">
              <a:lnSpc>
                <a:spcPct val="100000"/>
              </a:lnSpc>
              <a:spcBef>
                <a:spcPts val="600"/>
              </a:spcBef>
              <a:buNone/>
              <a:tabLst>
                <a:tab pos="914400"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Contacte al Seguro Social </a:t>
            </a:r>
            <a:r>
              <a:rPr lang="en-US" sz="2400" dirty="0" err="1">
                <a:solidFill>
                  <a:srgbClr val="00529B"/>
                </a:solidFill>
              </a:rPr>
              <a:t>en</a:t>
            </a:r>
            <a:r>
              <a:rPr lang="en-US" sz="2400" dirty="0">
                <a:solidFill>
                  <a:srgbClr val="00529B"/>
                </a:solidFill>
              </a:rPr>
              <a:t> </a:t>
            </a:r>
            <a:r>
              <a:rPr lang="en-US" sz="2400" dirty="0">
                <a:solidFill>
                  <a:srgbClr val="00529B"/>
                </a:solidFill>
                <a:hlinkClick r:id="rId4">
                  <a:extLst>
                    <a:ext uri="{A12FA001-AC4F-418D-AE19-62706E023703}">
                      <ahyp:hlinkClr xmlns:ahyp="http://schemas.microsoft.com/office/drawing/2018/hyperlinkcolor" val="tx"/>
                    </a:ext>
                  </a:extLst>
                </a:hlinkClick>
              </a:rPr>
              <a:t>SSA.gov</a:t>
            </a:r>
            <a:r>
              <a:rPr lang="en-US" sz="2400" dirty="0">
                <a:solidFill>
                  <a:srgbClr val="00529B"/>
                </a:solidFill>
              </a:rPr>
              <a:t> </a:t>
            </a:r>
          </a:p>
          <a:p>
            <a:pPr marL="1376363" lvl="1" indent="0" defTabSz="685800">
              <a:lnSpc>
                <a:spcPct val="100000"/>
              </a:lnSpc>
              <a:spcBef>
                <a:spcPts val="600"/>
              </a:spcBef>
              <a:buNone/>
              <a:tabLst>
                <a:tab pos="1376363" algn="l"/>
              </a:tabLst>
            </a:pPr>
            <a:r>
              <a:rPr lang="en-US" sz="2400" dirty="0">
                <a:solidFill>
                  <a:srgbClr val="00529B"/>
                </a:solidFill>
              </a:rPr>
              <a:t>o llame al  1-800-772-1213; TTY: 1-800-325-0778</a:t>
            </a:r>
          </a:p>
          <a:p>
            <a:pPr marL="1376363" lvl="1" indent="0" defTabSz="685800">
              <a:lnSpc>
                <a:spcPct val="100000"/>
              </a:lnSpc>
              <a:spcBef>
                <a:spcPts val="600"/>
              </a:spcBef>
              <a:buNone/>
              <a:tabLst>
                <a:tab pos="1376363" algn="l"/>
              </a:tabLst>
            </a:pPr>
            <a:endParaRPr lang="en-US" sz="2400" dirty="0">
              <a:solidFill>
                <a:srgbClr val="00529B"/>
              </a:solidFill>
            </a:endParaRPr>
          </a:p>
          <a:p>
            <a:pPr marL="1376363" lvl="1" indent="0" defTabSz="685800">
              <a:lnSpc>
                <a:spcPct val="100000"/>
              </a:lnSpc>
              <a:spcBef>
                <a:spcPts val="600"/>
              </a:spcBef>
              <a:buNone/>
              <a:tabLst>
                <a:tab pos="1376363" algn="l"/>
              </a:tabLst>
            </a:pPr>
            <a:r>
              <a:rPr lang="en-US" sz="2400" dirty="0">
                <a:solidFill>
                  <a:srgbClr val="00529B"/>
                </a:solidFill>
              </a:rPr>
              <a:t>Jubilados de empresas ferroviarias pueden contactar a la RRB en </a:t>
            </a:r>
            <a:r>
              <a:rPr lang="en-US" sz="2400" dirty="0">
                <a:solidFill>
                  <a:srgbClr val="00529B"/>
                </a:solidFill>
                <a:hlinkClick r:id="rId5">
                  <a:extLst>
                    <a:ext uri="{A12FA001-AC4F-418D-AE19-62706E023703}">
                      <ahyp:hlinkClr xmlns:ahyp="http://schemas.microsoft.com/office/drawing/2018/hyperlinkcolor" val="tx"/>
                    </a:ext>
                  </a:extLst>
                </a:hlinkClick>
              </a:rPr>
              <a:t>RRB.gov</a:t>
            </a:r>
            <a:r>
              <a:rPr lang="en-US" sz="2400" dirty="0">
                <a:solidFill>
                  <a:srgbClr val="00529B"/>
                </a:solidFill>
              </a:rPr>
              <a:t> o llamar al 1-877-772-5772; TTY: 1-312-751-4701</a:t>
            </a:r>
          </a:p>
        </p:txBody>
      </p:sp>
      <p:pic>
        <p:nvPicPr>
          <p:cNvPr id="6146" name="Picture 2">
            <a:extLst>
              <a:ext uri="{FF2B5EF4-FFF2-40B4-BE49-F238E27FC236}">
                <a16:creationId xmlns:a16="http://schemas.microsoft.com/office/drawing/2014/main" id="{1536332B-9423-438D-8B5D-69F047E3EB6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654" y="3426035"/>
            <a:ext cx="1026336" cy="1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2ADAFD4-2AD9-449E-96D6-38E929163CB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1786" y="4511212"/>
            <a:ext cx="1256071" cy="1256071"/>
          </a:xfrm>
          <a:prstGeom prst="rect">
            <a:avLst/>
          </a:prstGeom>
          <a:noFill/>
          <a:ln>
            <a:noFill/>
          </a:ln>
        </p:spPr>
      </p:pic>
      <p:sp>
        <p:nvSpPr>
          <p:cNvPr id="8" name="Slide Number Placeholder 6">
            <a:extLst>
              <a:ext uri="{FF2B5EF4-FFF2-40B4-BE49-F238E27FC236}">
                <a16:creationId xmlns:a16="http://schemas.microsoft.com/office/drawing/2014/main" id="{6B3763CF-CA1A-44E6-8C6A-A2ED5A3C16E5}"/>
              </a:ext>
            </a:extLst>
          </p:cNvPr>
          <p:cNvSpPr>
            <a:spLocks noGrp="1"/>
          </p:cNvSpPr>
          <p:nvPr>
            <p:ph type="sldNum" sz="quarter" idx="12"/>
          </p:nvPr>
        </p:nvSpPr>
        <p:spPr/>
        <p:txBody>
          <a:bodyPr/>
          <a:lstStyle/>
          <a:p>
            <a:fld id="{0B2D781D-8844-5940-92D1-06EF0A7F581E}" type="slidenum">
              <a:rPr lang="en-US" smtClean="0"/>
              <a:t>8</a:t>
            </a:fld>
            <a:endParaRPr lang="en-US" dirty="0"/>
          </a:p>
        </p:txBody>
      </p:sp>
      <p:sp>
        <p:nvSpPr>
          <p:cNvPr id="2" name="Date Placeholder 1"/>
          <p:cNvSpPr>
            <a:spLocks noGrp="1"/>
          </p:cNvSpPr>
          <p:nvPr>
            <p:ph type="dt" sz="half" idx="10"/>
          </p:nvPr>
        </p:nvSpPr>
        <p:spPr/>
        <p:txBody>
          <a:bodyPr/>
          <a:lstStyle/>
          <a:p>
            <a:r>
              <a:rPr lang="en-US" dirty="0"/>
              <a:t>Febrero 2023</a:t>
            </a:r>
          </a:p>
        </p:txBody>
      </p:sp>
      <p:sp>
        <p:nvSpPr>
          <p:cNvPr id="9" name="Footer Placeholder 2">
            <a:extLst>
              <a:ext uri="{FF2B5EF4-FFF2-40B4-BE49-F238E27FC236}">
                <a16:creationId xmlns:a16="http://schemas.microsoft.com/office/drawing/2014/main" id="{371A9C6B-13F0-46A0-8EB1-9104B905C3B0}"/>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212290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518"/>
            <a:ext cx="12192000" cy="952283"/>
          </a:xfrm>
        </p:spPr>
        <p:txBody>
          <a:bodyPr anchor="ctr">
            <a:noAutofit/>
          </a:bodyPr>
          <a:lstStyle/>
          <a:p>
            <a:r>
              <a:rPr lang="es-US" dirty="0"/>
              <a:t>Elegibilidad para Medicaid por Enfermedad Renal </a:t>
            </a:r>
            <a:br>
              <a:rPr lang="es-US" dirty="0"/>
            </a:br>
            <a:r>
              <a:rPr lang="es-US" dirty="0"/>
              <a:t>en Etapa Terminal (ESRD)</a:t>
            </a:r>
          </a:p>
        </p:txBody>
      </p:sp>
      <p:sp>
        <p:nvSpPr>
          <p:cNvPr id="6" name="Content Placeholder 4">
            <a:extLst>
              <a:ext uri="{FF2B5EF4-FFF2-40B4-BE49-F238E27FC236}">
                <a16:creationId xmlns:a16="http://schemas.microsoft.com/office/drawing/2014/main" id="{9188FFA7-7949-4FE8-AEDB-882EA5A2B9ED}"/>
              </a:ext>
            </a:extLst>
          </p:cNvPr>
          <p:cNvSpPr txBox="1">
            <a:spLocks/>
          </p:cNvSpPr>
          <p:nvPr/>
        </p:nvSpPr>
        <p:spPr>
          <a:xfrm>
            <a:off x="838200" y="1247145"/>
            <a:ext cx="10515600" cy="1224942"/>
          </a:xfrm>
          <a:prstGeom prst="rect">
            <a:avLst/>
          </a:prstGeom>
        </p:spPr>
        <p:txBody>
          <a:bodyPr>
            <a:normAutofit fontScale="925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685800">
              <a:lnSpc>
                <a:spcPct val="100000"/>
              </a:lnSpc>
              <a:spcBef>
                <a:spcPts val="0"/>
              </a:spcBef>
              <a:spcAft>
                <a:spcPts val="1200"/>
              </a:spcAft>
              <a:buFont typeface="Wingdings" pitchFamily="2" charset="2"/>
              <a:buNone/>
            </a:pPr>
            <a:r>
              <a:rPr lang="es-US" sz="2800" b="1" dirty="0">
                <a:solidFill>
                  <a:srgbClr val="00529B"/>
                </a:solidFill>
              </a:rPr>
              <a:t>Puede ser elegible para obtener ayuda del programa Medicaid  para pagar sus tratamientos de diálisis. Para aplicar a Medicaid:</a:t>
            </a:r>
          </a:p>
        </p:txBody>
      </p:sp>
      <p:sp>
        <p:nvSpPr>
          <p:cNvPr id="7" name="Rectangle: Rounded Corners 6">
            <a:extLst>
              <a:ext uri="{FF2B5EF4-FFF2-40B4-BE49-F238E27FC236}">
                <a16:creationId xmlns:a16="http://schemas.microsoft.com/office/drawing/2014/main" id="{424C836E-9CB1-4F98-9BEF-2F3473289393}"/>
              </a:ext>
              <a:ext uri="{C183D7F6-B498-43B3-948B-1728B52AA6E4}">
                <adec:decorative xmlns:adec="http://schemas.microsoft.com/office/drawing/2017/decorative" val="1"/>
              </a:ext>
            </a:extLst>
          </p:cNvPr>
          <p:cNvSpPr/>
          <p:nvPr/>
        </p:nvSpPr>
        <p:spPr>
          <a:xfrm>
            <a:off x="1702970" y="2577822"/>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0DA36D18-9CF6-4435-8837-AFBCD285364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05440" y="2833737"/>
            <a:ext cx="3709858" cy="2086795"/>
          </a:xfrm>
          <a:prstGeom prst="rect">
            <a:avLst/>
          </a:prstGeom>
          <a:ln>
            <a:noFill/>
          </a:ln>
          <a:effectLst>
            <a:softEdge rad="112500"/>
          </a:effectLst>
        </p:spPr>
      </p:pic>
      <p:sp>
        <p:nvSpPr>
          <p:cNvPr id="9" name="Content Placeholder 4">
            <a:extLst>
              <a:ext uri="{FF2B5EF4-FFF2-40B4-BE49-F238E27FC236}">
                <a16:creationId xmlns:a16="http://schemas.microsoft.com/office/drawing/2014/main" id="{1586BB2A-A5FF-4764-B06F-D94A9850EF64}"/>
              </a:ext>
            </a:extLst>
          </p:cNvPr>
          <p:cNvSpPr txBox="1">
            <a:spLocks/>
          </p:cNvSpPr>
          <p:nvPr/>
        </p:nvSpPr>
        <p:spPr>
          <a:xfrm>
            <a:off x="1702970" y="4843853"/>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buNone/>
            </a:pPr>
            <a:r>
              <a:rPr lang="es-US" sz="2000" dirty="0">
                <a:solidFill>
                  <a:srgbClr val="00529B"/>
                </a:solidFill>
              </a:rPr>
              <a:t>Hable con el trabajador social  en su hospital o clínica de diálisis</a:t>
            </a:r>
          </a:p>
        </p:txBody>
      </p:sp>
      <p:sp>
        <p:nvSpPr>
          <p:cNvPr id="15" name="Rectangle: Rounded Corners 14">
            <a:extLst>
              <a:ext uri="{FF2B5EF4-FFF2-40B4-BE49-F238E27FC236}">
                <a16:creationId xmlns:a16="http://schemas.microsoft.com/office/drawing/2014/main" id="{650E522E-8EFD-4B15-B106-343962C7663F}"/>
              </a:ext>
              <a:ext uri="{C183D7F6-B498-43B3-948B-1728B52AA6E4}">
                <adec:decorative xmlns:adec="http://schemas.microsoft.com/office/drawing/2017/decorative" val="1"/>
              </a:ext>
            </a:extLst>
          </p:cNvPr>
          <p:cNvSpPr/>
          <p:nvPr/>
        </p:nvSpPr>
        <p:spPr>
          <a:xfrm>
            <a:off x="6374231" y="2574231"/>
            <a:ext cx="4114799" cy="3416479"/>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EFC095F-17EA-4C8E-AEC1-19EA2E89584B}"/>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8579" y="2833737"/>
            <a:ext cx="3566101" cy="2084832"/>
          </a:xfrm>
          <a:prstGeom prst="rect">
            <a:avLst/>
          </a:prstGeom>
          <a:ln>
            <a:noFill/>
          </a:ln>
          <a:effectLst>
            <a:softEdge rad="112500"/>
          </a:effectLst>
        </p:spPr>
      </p:pic>
      <p:sp>
        <p:nvSpPr>
          <p:cNvPr id="10" name="Content Placeholder 4">
            <a:extLst>
              <a:ext uri="{FF2B5EF4-FFF2-40B4-BE49-F238E27FC236}">
                <a16:creationId xmlns:a16="http://schemas.microsoft.com/office/drawing/2014/main" id="{35A42E06-8F30-4706-A9D4-DF2A42B11EC5}"/>
              </a:ext>
            </a:extLst>
          </p:cNvPr>
          <p:cNvSpPr txBox="1">
            <a:spLocks/>
          </p:cNvSpPr>
          <p:nvPr/>
        </p:nvSpPr>
        <p:spPr>
          <a:xfrm>
            <a:off x="6374231" y="4901005"/>
            <a:ext cx="4114799" cy="108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s-US" sz="2000" dirty="0">
                <a:solidFill>
                  <a:srgbClr val="00529B"/>
                </a:solidFill>
              </a:rPr>
              <a:t>Comuníquese con </a:t>
            </a:r>
            <a:br>
              <a:rPr lang="es-US" sz="2000" dirty="0">
                <a:solidFill>
                  <a:srgbClr val="00529B"/>
                </a:solidFill>
              </a:rPr>
            </a:br>
            <a:r>
              <a:rPr lang="es-US" sz="2000" dirty="0">
                <a:solidFill>
                  <a:srgbClr val="00529B"/>
                </a:solidFill>
              </a:rPr>
              <a:t>su oficina estatal de Medicaid</a:t>
            </a:r>
          </a:p>
        </p:txBody>
      </p:sp>
      <p:sp>
        <p:nvSpPr>
          <p:cNvPr id="16" name="Slide Number Placeholder 6">
            <a:extLst>
              <a:ext uri="{FF2B5EF4-FFF2-40B4-BE49-F238E27FC236}">
                <a16:creationId xmlns:a16="http://schemas.microsoft.com/office/drawing/2014/main" id="{6F4BB07E-C419-4CD7-A8DF-528A21542106}"/>
              </a:ext>
            </a:extLst>
          </p:cNvPr>
          <p:cNvSpPr>
            <a:spLocks noGrp="1"/>
          </p:cNvSpPr>
          <p:nvPr>
            <p:ph type="sldNum" sz="quarter" idx="12"/>
          </p:nvPr>
        </p:nvSpPr>
        <p:spPr/>
        <p:txBody>
          <a:bodyPr/>
          <a:lstStyle/>
          <a:p>
            <a:fld id="{0B2D781D-8844-5940-92D1-06EF0A7F581E}" type="slidenum">
              <a:rPr lang="en-US" smtClean="0"/>
              <a:t>9</a:t>
            </a:fld>
            <a:endParaRPr lang="en-US" dirty="0"/>
          </a:p>
        </p:txBody>
      </p:sp>
      <p:sp>
        <p:nvSpPr>
          <p:cNvPr id="2" name="Date Placeholder 1"/>
          <p:cNvSpPr>
            <a:spLocks noGrp="1"/>
          </p:cNvSpPr>
          <p:nvPr>
            <p:ph type="dt" sz="half" idx="10"/>
          </p:nvPr>
        </p:nvSpPr>
        <p:spPr/>
        <p:txBody>
          <a:bodyPr/>
          <a:lstStyle/>
          <a:p>
            <a:r>
              <a:rPr lang="es-US" dirty="0"/>
              <a:t>Febrero de 2023</a:t>
            </a:r>
          </a:p>
        </p:txBody>
      </p:sp>
      <p:sp>
        <p:nvSpPr>
          <p:cNvPr id="13" name="Footer Placeholder 2">
            <a:extLst>
              <a:ext uri="{FF2B5EF4-FFF2-40B4-BE49-F238E27FC236}">
                <a16:creationId xmlns:a16="http://schemas.microsoft.com/office/drawing/2014/main" id="{5531B5D6-9478-4D46-9BFE-216B0C943C38}"/>
              </a:ext>
            </a:extLst>
          </p:cNvPr>
          <p:cNvSpPr>
            <a:spLocks noGrp="1"/>
          </p:cNvSpPr>
          <p:nvPr>
            <p:ph type="ftr" sz="quarter" idx="11"/>
          </p:nvPr>
        </p:nvSpPr>
        <p:spPr>
          <a:xfrm>
            <a:off x="2690949" y="6492876"/>
            <a:ext cx="6688181" cy="365124"/>
          </a:xfrm>
        </p:spPr>
        <p:txBody>
          <a:bodyPr/>
          <a:lstStyle/>
          <a:p>
            <a:r>
              <a:rPr lang="es-US" dirty="0"/>
              <a:t>Medicare para personas con Enfermedad Renal en Etapa Terminal (ESRD)</a:t>
            </a:r>
          </a:p>
        </p:txBody>
      </p:sp>
    </p:spTree>
    <p:custDataLst>
      <p:tags r:id="rId1"/>
    </p:custDataLst>
    <p:extLst>
      <p:ext uri="{BB962C8B-B14F-4D97-AF65-F5344CB8AC3E}">
        <p14:creationId xmlns:p14="http://schemas.microsoft.com/office/powerpoint/2010/main" val="82200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2_THEME1" val="NUMWOh9B"/>
  <p:tag name="ARTICULATE_SLIDE_COUNT" val="56"/>
  <p:tag name="ARTICULATE_DESIGN_ID_OFFICE THEME" val="zumivDlM"/>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0C53698ADDD4C428AFC974E50B338B3" ma:contentTypeVersion="16" ma:contentTypeDescription="Crear nuevo documento." ma:contentTypeScope="" ma:versionID="5227655cf2189bdb2cfd27703223c574">
  <xsd:schema xmlns:xsd="http://www.w3.org/2001/XMLSchema" xmlns:xs="http://www.w3.org/2001/XMLSchema" xmlns:p="http://schemas.microsoft.com/office/2006/metadata/properties" xmlns:ns2="51c21aa2-1546-4dbb-af8b-f959068fab05" xmlns:ns3="40e04bfe-6b34-4376-8bfc-4700f4180e94" targetNamespace="http://schemas.microsoft.com/office/2006/metadata/properties" ma:root="true" ma:fieldsID="96c68defbeda0016db99064e51db8c02" ns2:_="" ns3:_="">
    <xsd:import namespace="51c21aa2-1546-4dbb-af8b-f959068fab05"/>
    <xsd:import namespace="40e04bfe-6b34-4376-8bfc-4700f4180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21aa2-1546-4dbb-af8b-f959068fab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f7e4631c-35d7-4a17-821a-7698c3b261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e04bfe-6b34-4376-8bfc-4700f4180e94" elementFormDefault="qualified">
    <xsd:import namespace="http://schemas.microsoft.com/office/2006/documentManagement/types"/>
    <xsd:import namespace="http://schemas.microsoft.com/office/infopath/2007/PartnerControls"/>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c77a19f-5cb4-40d8-a308-39da86d072e4}" ma:internalName="TaxCatchAll" ma:showField="CatchAllData" ma:web="40e04bfe-6b34-4376-8bfc-4700f4180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e04bfe-6b34-4376-8bfc-4700f4180e94" xsi:nil="true"/>
    <lcf76f155ced4ddcb4097134ff3c332f xmlns="51c21aa2-1546-4dbb-af8b-f959068fab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DB0F73-D2AE-4266-B71F-CE9454560A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21aa2-1546-4dbb-af8b-f959068fab05"/>
    <ds:schemaRef ds:uri="40e04bfe-6b34-4376-8bfc-4700f4180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8B4765-4813-4D52-9B21-BD50AD4D4661}">
  <ds:schemaRefs>
    <ds:schemaRef ds:uri="http://purl.org/dc/elements/1.1/"/>
    <ds:schemaRef ds:uri="http://schemas.microsoft.com/office/infopath/2007/PartnerControls"/>
    <ds:schemaRef ds:uri="http://schemas.microsoft.com/office/2006/metadata/properties"/>
    <ds:schemaRef ds:uri="http://purl.org/dc/terms/"/>
    <ds:schemaRef ds:uri="40e04bfe-6b34-4376-8bfc-4700f4180e94"/>
    <ds:schemaRef ds:uri="http://schemas.microsoft.com/office/2006/documentManagement/types"/>
    <ds:schemaRef ds:uri="http://schemas.openxmlformats.org/package/2006/metadata/core-properties"/>
    <ds:schemaRef ds:uri="51c21aa2-1546-4dbb-af8b-f959068fab05"/>
    <ds:schemaRef ds:uri="http://www.w3.org/XML/1998/namespace"/>
    <ds:schemaRef ds:uri="http://purl.org/dc/dcmitype/"/>
  </ds:schemaRefs>
</ds:datastoreItem>
</file>

<file path=customXml/itemProps3.xml><?xml version="1.0" encoding="utf-8"?>
<ds:datastoreItem xmlns:ds="http://schemas.openxmlformats.org/officeDocument/2006/customXml" ds:itemID="{C10DA078-C7AD-4557-B5DA-33B252B478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Theme2</Template>
  <TotalTime>72840</TotalTime>
  <Words>15223</Words>
  <Application>Microsoft Office PowerPoint</Application>
  <PresentationFormat>Widescreen</PresentationFormat>
  <Paragraphs>953</Paragraphs>
  <Slides>56</Slides>
  <Notes>56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Arial Black</vt:lpstr>
      <vt:lpstr>Arial Unicode MS</vt:lpstr>
      <vt:lpstr>Calibri</vt:lpstr>
      <vt:lpstr>Courier New</vt:lpstr>
      <vt:lpstr>Wingdings</vt:lpstr>
      <vt:lpstr>2_Theme1</vt:lpstr>
      <vt:lpstr>Office Theme</vt:lpstr>
      <vt:lpstr>Medicare para personas con Enfermedad Renal en Etapa Terminal (ESRD)</vt:lpstr>
      <vt:lpstr>Contenido</vt:lpstr>
      <vt:lpstr>Objetivos de la Sesión</vt:lpstr>
      <vt:lpstr>Lección 1</vt:lpstr>
      <vt:lpstr>Objetivos de la Lección 1 </vt:lpstr>
      <vt:lpstr>¿Qué es la Enfermedad Renal en Etapa Terminal (ESRD)?</vt:lpstr>
      <vt:lpstr>Elegibilidad para Medicare por Enfermedad Renal  en Etapa Terminal (ESRD)</vt:lpstr>
      <vt:lpstr>Elegibilidad para Medicare por Enfermedad Renal  en Etapa Terminal (ESRD) (continuación)</vt:lpstr>
      <vt:lpstr>Elegibilidad para Medicaid por Enfermedad Renal  en Etapa Terminal (ESRD)</vt:lpstr>
      <vt:lpstr>Compruebe su conocimiento: Pregunta 1</vt:lpstr>
      <vt:lpstr>Lección 2</vt:lpstr>
      <vt:lpstr>Objetivos de la Lección 2 </vt:lpstr>
      <vt:lpstr>Cómo inscribirse en Medicare Parte A (Seguro de Hospital)  y Medicare Parte B (Seguro Médico)</vt:lpstr>
      <vt:lpstr>Correlación entre el derecho a Medicare por ESRD, la edad y discapacidad</vt:lpstr>
      <vt:lpstr>Cuándo empieza la cobertura de Medicare por  Enfermedad Renal en Etapa Terminal (ESRD)</vt:lpstr>
      <vt:lpstr>Cuando la cobertura Medicare por Enfermedad Renal  en Etapa Terminal (ESRD) termina o continúa</vt:lpstr>
      <vt:lpstr>Cuándo la cobertura Medicare por Enfermedad Renal  en Etapa Terminal (ESRD) se reanuda</vt:lpstr>
      <vt:lpstr>Cobertura de Medicare y Plan de Salud Grupal (GHP)</vt:lpstr>
      <vt:lpstr>Consideraciones para inscribirse: Período  de coordinación de 30 meses</vt:lpstr>
      <vt:lpstr>Consideraciones para inscribirse:  Medicamentos para trasplantes</vt:lpstr>
      <vt:lpstr>¡NUEVO! Beneficio para Medicamentos Inmunosupresores</vt:lpstr>
      <vt:lpstr>¡NUEVO! Beneficio para Medicamentos Inmunosupresores (continuación)</vt:lpstr>
      <vt:lpstr>Compruebe su conocimiento: Pregunta 2</vt:lpstr>
      <vt:lpstr>Compruebe su conocimiento: Pregunta 3</vt:lpstr>
      <vt:lpstr>Lección 3</vt:lpstr>
      <vt:lpstr>Objetivos de la Lección 3 </vt:lpstr>
      <vt:lpstr>Opciones de tratamiento</vt:lpstr>
      <vt:lpstr>Opciones de tratamiento: Diálisis</vt:lpstr>
      <vt:lpstr>Servicios de diálisis cubiertos</vt:lpstr>
      <vt:lpstr>Capacitación y equipo para diálisis domiciliaria</vt:lpstr>
      <vt:lpstr>Transporte en ambulancia por diálisis</vt:lpstr>
      <vt:lpstr>Servicios y suministros para diálisis  NO cubiertos por Medicare</vt:lpstr>
      <vt:lpstr>Opciones de tratamiento: Trasplante de riñón</vt:lpstr>
      <vt:lpstr>Medicare Parte A (Seguro de Hospital) Cobertura para trasplante</vt:lpstr>
      <vt:lpstr>Medicare Parte B ( Seguro Médico) Cobertura para trasplante</vt:lpstr>
      <vt:lpstr>Opciones de tratamiento: Tratamiento conservador</vt:lpstr>
      <vt:lpstr>Compruebe su conocimiento: Pregunta 4</vt:lpstr>
      <vt:lpstr>Lección 4</vt:lpstr>
      <vt:lpstr>Objetivos de la Lección 4 </vt:lpstr>
      <vt:lpstr>Enfermedad Renal en Etapa Terminal (ESRD) y Seguro Suplementario de Medicare (Medigap)</vt:lpstr>
      <vt:lpstr>Enfermedad Renal en Etapa Terminal (ESRD) y  Planes Medicare Advantage</vt:lpstr>
      <vt:lpstr>Enfermedad Renal en Etapa Terminal (ESRD) y Cobertura de medicamentos de Medicare</vt:lpstr>
      <vt:lpstr>Compruebe su conocimiento: Pregunta 5</vt:lpstr>
      <vt:lpstr>Lección 5</vt:lpstr>
      <vt:lpstr>Objetivos de la Lección 5 </vt:lpstr>
      <vt:lpstr>Modelos de Pago Innovadores de los CMS para  Transformar el Cuidado Renal</vt:lpstr>
      <vt:lpstr>Establecimientos para realizar diálisis</vt:lpstr>
      <vt:lpstr>Redes para Enfermedades Renales en Etapa Terminal (ESRD)</vt:lpstr>
      <vt:lpstr>Fistula First</vt:lpstr>
      <vt:lpstr>Puntos clave para recordar</vt:lpstr>
      <vt:lpstr>Puntos clave para recordar  (continuación)</vt:lpstr>
      <vt:lpstr>Guía de Recursos para Enfermedad Renal  en Etapa Terminal (ESRD)</vt:lpstr>
      <vt:lpstr>Guía de Recursos para Enfermedad Renal  en Etapa Terminal (ESRD) (continuación)</vt:lpstr>
      <vt:lpstr>Guía de recursos para la Enfermedad Renal  en Etapa Terminal (ESRD): Productos Medicare</vt:lpstr>
      <vt:lpstr>Siglas</vt:lpstr>
      <vt:lpstr>Siga en contacto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para personas con discapacidad o Enfermedad Renal en Etapa Terminal (ESRD)</dc:title>
  <dc:creator>David Santana</dc:creator>
  <cp:lastModifiedBy>Mohamad Al-Issa</cp:lastModifiedBy>
  <cp:revision>70</cp:revision>
  <cp:lastPrinted>2022-12-08T20:25:35Z</cp:lastPrinted>
  <dcterms:created xsi:type="dcterms:W3CDTF">2019-11-14T20:32:59Z</dcterms:created>
  <dcterms:modified xsi:type="dcterms:W3CDTF">2023-05-19T14:34:32Z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153CBE8B-46E6-45C6-BD1E-C40806ADF041</vt:lpwstr>
  </property>
  <property fmtid="{D5CDD505-2E9C-101B-9397-08002B2CF9AE}" pid="4" name="ArticulatePath">
    <vt:lpwstr>https://synergye365.sharepoint.com/sites/CMS2018/Shared Documents/CMS PPT Redesign/PPT 4 - Medicare for People with End-Stage Renal Disease (ESRD)/2021_Medicare for People with ESRD_DT_cm</vt:lpwstr>
  </property>
  <property fmtid="{D5CDD505-2E9C-101B-9397-08002B2CF9AE}" pid="5" name="MediaServiceImageTags">
    <vt:lpwstr/>
  </property>
</Properties>
</file>