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4.xml" ContentType="application/vnd.openxmlformats-officedocument.theme+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notesSlides/notesSlide2.xml" ContentType="application/vnd.openxmlformats-officedocument.presentationml.notesSlide+xml"/>
  <Override PartName="/ppt/tags/tag45.xml" ContentType="application/vnd.openxmlformats-officedocument.presentationml.tags+xml"/>
  <Override PartName="/ppt/notesSlides/notesSlide3.xml" ContentType="application/vnd.openxmlformats-officedocument.presentationml.notesSlide+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notesSlides/notesSlide14.xml" ContentType="application/vnd.openxmlformats-officedocument.presentationml.notesSlide+xml"/>
  <Override PartName="/ppt/tags/tag57.xml" ContentType="application/vnd.openxmlformats-officedocument.presentationml.tags+xml"/>
  <Override PartName="/ppt/notesSlides/notesSlide15.xml" ContentType="application/vnd.openxmlformats-officedocument.presentationml.notesSlide+xml"/>
  <Override PartName="/ppt/tags/tag58.xml" ContentType="application/vnd.openxmlformats-officedocument.presentationml.tags+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tags/tag6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notesSlides/notesSlide24.xml" ContentType="application/vnd.openxmlformats-officedocument.presentationml.notesSlide+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notesSlides/notesSlide27.xml" ContentType="application/vnd.openxmlformats-officedocument.presentationml.notesSlide+xml"/>
  <Override PartName="/ppt/tags/tag69.xml" ContentType="application/vnd.openxmlformats-officedocument.presentationml.tags+xml"/>
  <Override PartName="/ppt/notesSlides/notesSlide28.xml" ContentType="application/vnd.openxmlformats-officedocument.presentationml.notesSlide+xml"/>
  <Override PartName="/ppt/tags/tag70.xml" ContentType="application/vnd.openxmlformats-officedocument.presentationml.tags+xml"/>
  <Override PartName="/ppt/notesSlides/notesSlide29.xml" ContentType="application/vnd.openxmlformats-officedocument.presentationml.notesSlide+xml"/>
  <Override PartName="/ppt/tags/tag71.xml" ContentType="application/vnd.openxmlformats-officedocument.presentationml.tags+xml"/>
  <Override PartName="/ppt/notesSlides/notesSlide30.xml" ContentType="application/vnd.openxmlformats-officedocument.presentationml.notesSlide+xml"/>
  <Override PartName="/ppt/tags/tag72.xml" ContentType="application/vnd.openxmlformats-officedocument.presentationml.tags+xml"/>
  <Override PartName="/ppt/notesSlides/notesSlide31.xml" ContentType="application/vnd.openxmlformats-officedocument.presentationml.notesSlide+xml"/>
  <Override PartName="/ppt/tags/tag73.xml" ContentType="application/vnd.openxmlformats-officedocument.presentationml.tags+xml"/>
  <Override PartName="/ppt/notesSlides/notesSlide32.xml" ContentType="application/vnd.openxmlformats-officedocument.presentationml.notesSlide+xml"/>
  <Override PartName="/ppt/tags/tag74.xml" ContentType="application/vnd.openxmlformats-officedocument.presentationml.tags+xml"/>
  <Override PartName="/ppt/notesSlides/notesSlide33.xml" ContentType="application/vnd.openxmlformats-officedocument.presentationml.notesSlide+xml"/>
  <Override PartName="/ppt/tags/tag75.xml" ContentType="application/vnd.openxmlformats-officedocument.presentationml.tags+xml"/>
  <Override PartName="/ppt/notesSlides/notesSlide34.xml" ContentType="application/vnd.openxmlformats-officedocument.presentationml.notesSlide+xml"/>
  <Override PartName="/ppt/tags/tag76.xml" ContentType="application/vnd.openxmlformats-officedocument.presentationml.tags+xml"/>
  <Override PartName="/ppt/notesSlides/notesSlide35.xml" ContentType="application/vnd.openxmlformats-officedocument.presentationml.notesSlide+xml"/>
  <Override PartName="/ppt/tags/tag77.xml" ContentType="application/vnd.openxmlformats-officedocument.presentationml.tags+xml"/>
  <Override PartName="/ppt/notesSlides/notesSlide36.xml" ContentType="application/vnd.openxmlformats-officedocument.presentationml.notesSlide+xml"/>
  <Override PartName="/ppt/tags/tag78.xml" ContentType="application/vnd.openxmlformats-officedocument.presentationml.tags+xml"/>
  <Override PartName="/ppt/notesSlides/notesSlide37.xml" ContentType="application/vnd.openxmlformats-officedocument.presentationml.notesSlide+xml"/>
  <Override PartName="/ppt/tags/tag79.xml" ContentType="application/vnd.openxmlformats-officedocument.presentationml.tags+xml"/>
  <Override PartName="/ppt/notesSlides/notesSlide38.xml" ContentType="application/vnd.openxmlformats-officedocument.presentationml.notesSlide+xml"/>
  <Override PartName="/ppt/tags/tag80.xml" ContentType="application/vnd.openxmlformats-officedocument.presentationml.tags+xml"/>
  <Override PartName="/ppt/notesSlides/notesSlide39.xml" ContentType="application/vnd.openxmlformats-officedocument.presentationml.notesSlide+xml"/>
  <Override PartName="/ppt/tags/tag81.xml" ContentType="application/vnd.openxmlformats-officedocument.presentationml.tags+xml"/>
  <Override PartName="/ppt/notesSlides/notesSlide40.xml" ContentType="application/vnd.openxmlformats-officedocument.presentationml.notesSlide+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notesSlides/notesSlide42.xml" ContentType="application/vnd.openxmlformats-officedocument.presentationml.notesSlide+xml"/>
  <Override PartName="/ppt/tags/tag84.xml" ContentType="application/vnd.openxmlformats-officedocument.presentationml.tags+xml"/>
  <Override PartName="/ppt/notesSlides/notesSlide43.xml" ContentType="application/vnd.openxmlformats-officedocument.presentationml.notesSlide+xml"/>
  <Override PartName="/ppt/tags/tag85.xml" ContentType="application/vnd.openxmlformats-officedocument.presentationml.tags+xml"/>
  <Override PartName="/ppt/notesSlides/notesSlide44.xml" ContentType="application/vnd.openxmlformats-officedocument.presentationml.notesSlide+xml"/>
  <Override PartName="/ppt/tags/tag86.xml" ContentType="application/vnd.openxmlformats-officedocument.presentationml.tags+xml"/>
  <Override PartName="/ppt/notesSlides/notesSlide45.xml" ContentType="application/vnd.openxmlformats-officedocument.presentationml.notesSlide+xml"/>
  <Override PartName="/ppt/tags/tag87.xml" ContentType="application/vnd.openxmlformats-officedocument.presentationml.tags+xml"/>
  <Override PartName="/ppt/notesSlides/notesSlide46.xml" ContentType="application/vnd.openxmlformats-officedocument.presentationml.notesSlide+xml"/>
  <Override PartName="/ppt/tags/tag88.xml" ContentType="application/vnd.openxmlformats-officedocument.presentationml.tags+xml"/>
  <Override PartName="/ppt/notesSlides/notesSlide47.xml" ContentType="application/vnd.openxmlformats-officedocument.presentationml.notesSlide+xml"/>
  <Override PartName="/ppt/tags/tag89.xml" ContentType="application/vnd.openxmlformats-officedocument.presentationml.tags+xml"/>
  <Override PartName="/ppt/notesSlides/notesSlide48.xml" ContentType="application/vnd.openxmlformats-officedocument.presentationml.notesSlide+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notesSlides/notesSlide50.xml" ContentType="application/vnd.openxmlformats-officedocument.presentationml.notesSlide+xml"/>
  <Override PartName="/ppt/tags/tag92.xml" ContentType="application/vnd.openxmlformats-officedocument.presentationml.tags+xml"/>
  <Override PartName="/ppt/notesSlides/notesSlide51.xml" ContentType="application/vnd.openxmlformats-officedocument.presentationml.notesSlide+xml"/>
  <Override PartName="/ppt/tags/tag93.xml" ContentType="application/vnd.openxmlformats-officedocument.presentationml.tags+xml"/>
  <Override PartName="/ppt/notesSlides/notesSlide52.xml" ContentType="application/vnd.openxmlformats-officedocument.presentationml.notesSlide+xml"/>
  <Override PartName="/ppt/tags/tag94.xml" ContentType="application/vnd.openxmlformats-officedocument.presentationml.tags+xml"/>
  <Override PartName="/ppt/notesSlides/notesSlide53.xml" ContentType="application/vnd.openxmlformats-officedocument.presentationml.notesSlide+xml"/>
  <Override PartName="/ppt/tags/tag95.xml" ContentType="application/vnd.openxmlformats-officedocument.presentationml.tags+xml"/>
  <Override PartName="/ppt/notesSlides/notesSlide54.xml" ContentType="application/vnd.openxmlformats-officedocument.presentationml.notesSlide+xml"/>
  <Override PartName="/ppt/tags/tag96.xml" ContentType="application/vnd.openxmlformats-officedocument.presentationml.tags+xml"/>
  <Override PartName="/ppt/notesSlides/notesSlide55.xml" ContentType="application/vnd.openxmlformats-officedocument.presentationml.notesSlide+xml"/>
  <Override PartName="/ppt/tags/tag97.xml" ContentType="application/vnd.openxmlformats-officedocument.presentationml.tags+xml"/>
  <Override PartName="/ppt/notesSlides/notesSlide56.xml" ContentType="application/vnd.openxmlformats-officedocument.presentationml.notesSlide+xml"/>
  <Override PartName="/ppt/tags/tag98.xml" ContentType="application/vnd.openxmlformats-officedocument.presentationml.tags+xml"/>
  <Override PartName="/ppt/notesSlides/notesSlide57.xml" ContentType="application/vnd.openxmlformats-officedocument.presentationml.notesSlide+xml"/>
  <Override PartName="/ppt/tags/tag99.xml" ContentType="application/vnd.openxmlformats-officedocument.presentationml.tags+xml"/>
  <Override PartName="/ppt/notesSlides/notesSlide58.xml" ContentType="application/vnd.openxmlformats-officedocument.presentationml.notesSlide+xml"/>
  <Override PartName="/ppt/tags/tag100.xml" ContentType="application/vnd.openxmlformats-officedocument.presentationml.tags+xml"/>
  <Override PartName="/ppt/notesSlides/notesSlide59.xml" ContentType="application/vnd.openxmlformats-officedocument.presentationml.notesSlide+xml"/>
  <Override PartName="/ppt/tags/tag101.xml" ContentType="application/vnd.openxmlformats-officedocument.presentationml.tags+xml"/>
  <Override PartName="/ppt/notesSlides/notesSlide60.xml" ContentType="application/vnd.openxmlformats-officedocument.presentationml.notesSlide+xml"/>
  <Override PartName="/ppt/tags/tag102.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723" r:id="rId3"/>
  </p:sldMasterIdLst>
  <p:notesMasterIdLst>
    <p:notesMasterId r:id="rId65"/>
  </p:notesMasterIdLst>
  <p:sldIdLst>
    <p:sldId id="257" r:id="rId4"/>
    <p:sldId id="262" r:id="rId5"/>
    <p:sldId id="141168772" r:id="rId6"/>
    <p:sldId id="141168773" r:id="rId7"/>
    <p:sldId id="261" r:id="rId8"/>
    <p:sldId id="141168786" r:id="rId9"/>
    <p:sldId id="266" r:id="rId10"/>
    <p:sldId id="141168788" r:id="rId11"/>
    <p:sldId id="579" r:id="rId12"/>
    <p:sldId id="288" r:id="rId13"/>
    <p:sldId id="289" r:id="rId14"/>
    <p:sldId id="370" r:id="rId15"/>
    <p:sldId id="371" r:id="rId16"/>
    <p:sldId id="291" r:id="rId17"/>
    <p:sldId id="292" r:id="rId18"/>
    <p:sldId id="293" r:id="rId19"/>
    <p:sldId id="294" r:id="rId20"/>
    <p:sldId id="141168774" r:id="rId21"/>
    <p:sldId id="548" r:id="rId22"/>
    <p:sldId id="544" r:id="rId23"/>
    <p:sldId id="295" r:id="rId24"/>
    <p:sldId id="296" r:id="rId25"/>
    <p:sldId id="297" r:id="rId26"/>
    <p:sldId id="298" r:id="rId27"/>
    <p:sldId id="366" r:id="rId28"/>
    <p:sldId id="367" r:id="rId29"/>
    <p:sldId id="369" r:id="rId30"/>
    <p:sldId id="299" r:id="rId31"/>
    <p:sldId id="300" r:id="rId32"/>
    <p:sldId id="302" r:id="rId33"/>
    <p:sldId id="303" r:id="rId34"/>
    <p:sldId id="304" r:id="rId35"/>
    <p:sldId id="305" r:id="rId36"/>
    <p:sldId id="580" r:id="rId37"/>
    <p:sldId id="301" r:id="rId38"/>
    <p:sldId id="308" r:id="rId39"/>
    <p:sldId id="311" r:id="rId40"/>
    <p:sldId id="141168787" r:id="rId41"/>
    <p:sldId id="141168775" r:id="rId42"/>
    <p:sldId id="141168776" r:id="rId43"/>
    <p:sldId id="141168778" r:id="rId44"/>
    <p:sldId id="141168781" r:id="rId45"/>
    <p:sldId id="141168783" r:id="rId46"/>
    <p:sldId id="312" r:id="rId47"/>
    <p:sldId id="364" r:id="rId48"/>
    <p:sldId id="141168789" r:id="rId49"/>
    <p:sldId id="313" r:id="rId50"/>
    <p:sldId id="363" r:id="rId51"/>
    <p:sldId id="141168792" r:id="rId52"/>
    <p:sldId id="141168782" r:id="rId53"/>
    <p:sldId id="314" r:id="rId54"/>
    <p:sldId id="316" r:id="rId55"/>
    <p:sldId id="317" r:id="rId56"/>
    <p:sldId id="318" r:id="rId57"/>
    <p:sldId id="315" r:id="rId58"/>
    <p:sldId id="141168785" r:id="rId59"/>
    <p:sldId id="365" r:id="rId60"/>
    <p:sldId id="320" r:id="rId61"/>
    <p:sldId id="321" r:id="rId62"/>
    <p:sldId id="322" r:id="rId63"/>
    <p:sldId id="362" r:id="rId64"/>
  </p:sldIdLst>
  <p:sldSz cx="12192000" cy="6858000"/>
  <p:notesSz cx="7010400"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17" clrIdx="0">
    <p:extLst>
      <p:ext uri="{19B8F6BF-5375-455C-9EA6-DF929625EA0E}">
        <p15:presenceInfo xmlns:p15="http://schemas.microsoft.com/office/powerpoint/2012/main" userId="S-1-5-21-4095628063-3556742122-3606576086-197501" providerId="AD"/>
      </p:ext>
    </p:extLst>
  </p:cmAuthor>
  <p:cmAuthor id="2" name="Santana, David P. (CMS/OC)" initials="SDP(" lastIdx="42" clrIdx="1">
    <p:extLst>
      <p:ext uri="{19B8F6BF-5375-455C-9EA6-DF929625EA0E}">
        <p15:presenceInfo xmlns:p15="http://schemas.microsoft.com/office/powerpoint/2012/main" userId="S-1-5-21-4095628063-3556742122-3606576086-6751" providerId="AD"/>
      </p:ext>
    </p:extLst>
  </p:cmAuthor>
  <p:cmAuthor id="3" name="Amy Miner" initials="AM" lastIdx="8" clrIdx="2">
    <p:extLst>
      <p:ext uri="{19B8F6BF-5375-455C-9EA6-DF929625EA0E}">
        <p15:presenceInfo xmlns:p15="http://schemas.microsoft.com/office/powerpoint/2012/main" userId="S-1-5-21-4095628063-3556742122-3606576086-8437" providerId="AD"/>
      </p:ext>
    </p:extLst>
  </p:cmAuthor>
  <p:cmAuthor id="4" name="Erin Gordon" initials="EG" lastIdx="14" clrIdx="3">
    <p:extLst>
      <p:ext uri="{19B8F6BF-5375-455C-9EA6-DF929625EA0E}">
        <p15:presenceInfo xmlns:p15="http://schemas.microsoft.com/office/powerpoint/2012/main" userId="S-1-5-21-4095628063-3556742122-3606576086-10842" providerId="AD"/>
      </p:ext>
    </p:extLst>
  </p:cmAuthor>
  <p:cmAuthor id="5" name="Erin Pressley" initials="EP" lastIdx="21" clrIdx="4">
    <p:extLst>
      <p:ext uri="{19B8F6BF-5375-455C-9EA6-DF929625EA0E}">
        <p15:presenceInfo xmlns:p15="http://schemas.microsoft.com/office/powerpoint/2012/main" userId="S-1-5-21-4095628063-3556742122-3606576086-8914" providerId="AD"/>
      </p:ext>
    </p:extLst>
  </p:cmAuthor>
  <p:cmAuthor id="6" name="Kim Lare" initials="KL" lastIdx="66" clrIdx="5">
    <p:extLst>
      <p:ext uri="{19B8F6BF-5375-455C-9EA6-DF929625EA0E}">
        <p15:presenceInfo xmlns:p15="http://schemas.microsoft.com/office/powerpoint/2012/main" userId="S-1-5-21-4095628063-3556742122-3606576086-10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1D2"/>
    <a:srgbClr val="00529B"/>
    <a:srgbClr val="8FAADC"/>
    <a:srgbClr val="FAEFCB"/>
    <a:srgbClr val="0053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5" autoAdjust="0"/>
    <p:restoredTop sz="42420" autoAdjust="0"/>
  </p:normalViewPr>
  <p:slideViewPr>
    <p:cSldViewPr snapToGrid="0" snapToObjects="1">
      <p:cViewPr varScale="1">
        <p:scale>
          <a:sx n="51" d="100"/>
          <a:sy n="51" d="100"/>
        </p:scale>
        <p:origin x="2790" y="36"/>
      </p:cViewPr>
      <p:guideLst/>
    </p:cSldViewPr>
  </p:slideViewPr>
  <p:notesTextViewPr>
    <p:cViewPr>
      <p:scale>
        <a:sx n="1" d="1"/>
        <a:sy n="1" d="1"/>
      </p:scale>
      <p:origin x="0" y="0"/>
    </p:cViewPr>
  </p:notesTextViewPr>
  <p:sorterViewPr>
    <p:cViewPr varScale="1">
      <p:scale>
        <a:sx n="100" d="100"/>
        <a:sy n="100" d="100"/>
      </p:scale>
      <p:origin x="0" y="-2868"/>
    </p:cViewPr>
  </p:sorterViewPr>
  <p:notesViewPr>
    <p:cSldViewPr snapToGrid="0" snapToObjects="1">
      <p:cViewPr varScale="1">
        <p:scale>
          <a:sx n="92" d="100"/>
          <a:sy n="92" d="100"/>
        </p:scale>
        <p:origin x="400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ABC5EC-8FF7-4240-966C-14DDC88F913D}" type="datetimeFigureOut">
              <a:rPr lang="en-US" smtClean="0"/>
              <a:t>01/11/2023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FC64DB-6160-452A-8656-BC3EA2A19575}" type="slidenum">
              <a:rPr lang="en-US" smtClean="0"/>
              <a:t>‹#›</a:t>
            </a:fld>
            <a:endParaRPr lang="en-US" dirty="0"/>
          </a:p>
        </p:txBody>
      </p:sp>
    </p:spTree>
    <p:extLst>
      <p:ext uri="{BB962C8B-B14F-4D97-AF65-F5344CB8AC3E}">
        <p14:creationId xmlns:p14="http://schemas.microsoft.com/office/powerpoint/2010/main" val="340651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mailto:training@cms.hh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cfr.gov/current/title-42/chapter-IV/subchapter-B/part-410#p-410.37(j)"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10#p-410.152(l)(5)(i)"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cfr.gov/current/title-42/chapter-IV/subchapter-B/part-410#p-410.78(b)(3)(xi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s.gov/newsroom/fact-sheets/inflation-reduction-act-lowers-health-care-costs-millions-america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ngress.gov/bill/117th-congress/house-bill/5376/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ms.gov/newsroom/fact-sheets/inflation-reduction-act-lowers-health-care-costs-millions-america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ongress.gov/117/plaws/publ108/PLAW-117publ108.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10#p-410.59(e)(1)(v)"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govinfo.gov/content/pkg/FR-2022-11-18/pdf/2022-23873.pdf" TargetMode="External"/><Relationship Id="rId5" Type="http://schemas.openxmlformats.org/officeDocument/2006/relationships/hyperlink" Target="https://www.ecfr.gov/current/title-42/chapter-IV/subchapter-B/part-410#p-410.60(e)(3)(ii)" TargetMode="External"/><Relationship Id="rId4" Type="http://schemas.openxmlformats.org/officeDocument/2006/relationships/hyperlink" Target="https://www.ecfr.gov/current/title-42/chapter-IV/subchapter-B/part-410#p-410.60(e)(1)(v)"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ms.gov/newsroom/press-releases/cms-unveils-more-user-friendly-medicare-websit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edicare.gov/plan-compare/#/pharmaceutical-assistance-program/states/?year=2022&amp;lang=e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medicare.gov/"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qioprogram.org/locate-your-qio"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innovation.cms.gov/innovation-models/enhancing-oncology-mode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ecfr.gov/current/title-42/chapter-IV/subchapter-B/part-423#p-423.2267(e)(40)" TargetMode="External"/><Relationship Id="rId13" Type="http://schemas.openxmlformats.org/officeDocument/2006/relationships/hyperlink" Target="https://www.ecfr.gov/current/title-42/chapter-IV/subchapter-B/part-423#p-423.2265(b)(14)" TargetMode="External"/><Relationship Id="rId3" Type="http://schemas.openxmlformats.org/officeDocument/2006/relationships/hyperlink" Target="https://www.govinfo.gov/content/pkg/FR-2022-05-09/pdf/2022-09375.pdf" TargetMode="External"/><Relationship Id="rId7" Type="http://schemas.openxmlformats.org/officeDocument/2006/relationships/hyperlink" Target="https://www.ecfr.gov/current/title-42/chapter-IV/subchapter-B/part-423#p-423.2267(e)(33)" TargetMode="External"/><Relationship Id="rId12" Type="http://schemas.openxmlformats.org/officeDocument/2006/relationships/hyperlink" Target="https://www.ecfr.gov/current/title-42/chapter-IV/subchapter-B/part-423/subpart-V/section-423.2274#p-423.2274(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ecfr.gov/current/title-42/chapter-IV/subchapter-B/part-422#p-422.2267(e)(31)" TargetMode="External"/><Relationship Id="rId11" Type="http://schemas.openxmlformats.org/officeDocument/2006/relationships/hyperlink" Target="https://www.ecfr.gov/current/title-42/chapter-IV/subchapter-B/part-423/subpart-V/section-423.2267#p-423.2267(e)" TargetMode="External"/><Relationship Id="rId5" Type="http://schemas.openxmlformats.org/officeDocument/2006/relationships/hyperlink" Target="https://www.ecfr.gov/current/title-42/chapter-IV/subchapter-B/part-423#p-423.2260(Third-party%20marketing%20organization%20(TPMO))" TargetMode="External"/><Relationship Id="rId10" Type="http://schemas.openxmlformats.org/officeDocument/2006/relationships/hyperlink" Target="https://www.ecfr.gov/current/title-42/chapter-IV/subchapter-B/part-422/subpart-V/section-422.2274#p-422.2274(g)" TargetMode="External"/><Relationship Id="rId4" Type="http://schemas.openxmlformats.org/officeDocument/2006/relationships/hyperlink" Target="https://www.ecfr.gov/current/title-42/chapter-IV/subchapter-B/part-422#p-422.2260(Third-party%20marketing%20organization%20(TPMO))" TargetMode="External"/><Relationship Id="rId9" Type="http://schemas.openxmlformats.org/officeDocument/2006/relationships/hyperlink" Target="https://www.ecfr.gov/current/title-42/chapter-IV/subchapter-B/part-422/subpart-V/section-422.2267#p-422.2267(e)(4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p-422.100(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p-422.116(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3#p-423.100(Negotiated%20price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cfr.gov/current/title-42/chapter-IV/subchapter-B/part-423#p-423.578(a)(6)(iii)"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ms.gov/files/document/2023partdbiddinginstructions.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p-423.128(d)(4)" TargetMode="External"/><Relationship Id="rId4" Type="http://schemas.openxmlformats.org/officeDocument/2006/relationships/hyperlink" Target="https://www.cms.gov/newsroom/fact-sheets/contract-year-2022-medicare-advantage-and-part-d-final-rule-cms-4190-f2-fact-shee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medicaid.gov/resources-for-states/downloads/state-unwinding-best-practices.pdf" TargetMode="External"/><Relationship Id="rId3" Type="http://schemas.openxmlformats.org/officeDocument/2006/relationships/hyperlink" Target="https://medicaid.gov/renewals" TargetMode="External"/><Relationship Id="rId7" Type="http://schemas.openxmlformats.org/officeDocument/2006/relationships/hyperlink" Target="https://www.cbpp.org/research/health/time-to-get-it-right-state-actions-now-can-preserve-medicaid-coverage-when-public"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medicaid.gov/resources-for-states/downloads/unwinding-comms-toolkit-esp.pdf" TargetMode="External"/><Relationship Id="rId5" Type="http://schemas.openxmlformats.org/officeDocument/2006/relationships/hyperlink" Target="https://www.medicaid.gov/resources-for-states/downloads/unwinding-comms-toolkit.pdf" TargetMode="External"/><Relationship Id="rId4" Type="http://schemas.openxmlformats.org/officeDocument/2006/relationships/hyperlink" Target="https://gcc02.safelinks.protection.outlook.com/?url=https%3A%2F%2Fwww.medicaid.gov%2Funwinding&amp;data=05%7C01%7CAngela.Cain%40cms.hhs.gov%7C65dc81d2efeb4cf5a95f08da59161978%7Cd58addea50534a808499ba4d944910df%7C0%7C0%7C637920248686858900%7CUnknown%7CTWFpbGZsb3d8eyJWIjoiMC4wLjAwMDAiLCJQIjoiV2luMzIiLCJBTiI6Ik1haWwiLCJXVCI6Mn0%3D%7C3000%7C%7C%7C&amp;sdata=iXtJUmYEShGMr%2Fu7Fr8tVDedjdX8QK8c7RC6Ye6elJ8%3D&amp;reserved=0" TargetMode="External"/><Relationship Id="rId9" Type="http://schemas.openxmlformats.org/officeDocument/2006/relationships/hyperlink" Target="https://www.medicaid.gov/resources-for-states/downloads/unwinding-webinar-05252022.pdf"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id.gov/sites/default/files/2023-01/cib010523_1.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id.gov/resources-for-states/downloads/unwinding-webinar-0525202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govinfo.gov/content/pkg/FR-2022-05-06/pdf/2022-09438.pdf"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gcc02.safelinks.protection.outlook.com/?url=https%3A%2F%2Fwww.healthcare.gov%2F&amp;data=05%7C01%7CKamara.Jones%40hhs.gov%7Cdc53e74c92474f84a22608da2728b3cf%7Cd58addea50534a808499ba4d944910df%7C0%7C0%7C637865353005854398%7CUnknown%7CTWFpbGZsb3d8eyJWIjoiMC4wLjAwMDAiLCJQIjoiV2luMzIiLCJBTiI6Ik1haWwiLCJXVCI6Mn0%3D%7C3000%7C%7C%7C&amp;sdata=%2BlwAm4cyzBvcjWWnPWRiqcpQ%2BUPPCkYUeY0%2B4uT62HU%3D&amp;reserved=0"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ecfr.gov/current/title-45/subtitle-A/subchapter-B/part-155#p-155.220(c)(3)" TargetMode="External"/><Relationship Id="rId4" Type="http://schemas.openxmlformats.org/officeDocument/2006/relationships/hyperlink" Target="https://www.govinfo.gov/content/pkg/FR-2022-05-06/pdf/2022-09438.pdf"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ecfr.gov/current/title-45/subtitle-A/subchapter-B/part-156#p-156.230(a)" TargetMode="External"/><Relationship Id="rId4" Type="http://schemas.openxmlformats.org/officeDocument/2006/relationships/hyperlink" Target="https://www.govinfo.gov/content/pkg/FR-2022-05-06/pdf/2022-09438.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cfr.gov/current/title-45/subtitle-A/subchapter-B/part-155/subpart-E/section-155.420#p-155.420(d)(16)"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cfr.gov/" TargetMode="External"/><Relationship Id="rId7" Type="http://schemas.openxmlformats.org/officeDocument/2006/relationships/hyperlink" Target="https://cmsnationaltrainingprogram.cms.gov/"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cms.gov/newsroom" TargetMode="External"/><Relationship Id="rId5" Type="http://schemas.openxmlformats.org/officeDocument/2006/relationships/hyperlink" Target="https://www.cms.gov/Research-Statistics-Data-and-Systems/Research-Statistics-Data-and-Systems" TargetMode="External"/><Relationship Id="rId4" Type="http://schemas.openxmlformats.org/officeDocument/2006/relationships/hyperlink" Target="https://data.cms.gov/"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cms.gov/About-CMS/Story-Page/behaviorial-health" TargetMode="External"/><Relationship Id="rId3" Type="http://schemas.openxmlformats.org/officeDocument/2006/relationships/hyperlink" Target="https://www.cms.gov/pillar/health-equity" TargetMode="External"/><Relationship Id="rId7" Type="http://schemas.openxmlformats.org/officeDocument/2006/relationships/hyperlink" Target="https://www.cms.gov/files/document/cms-behavioral-health-stategy.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ms.gov/cms-strategic-plan" TargetMode="External"/><Relationship Id="rId5" Type="http://schemas.openxmlformats.org/officeDocument/2006/relationships/hyperlink" Target="https://www.cms.gov/files/document/strategic-plan-overview-fact-sheet.pdf" TargetMode="External"/><Relationship Id="rId10" Type="http://schemas.openxmlformats.org/officeDocument/2006/relationships/hyperlink" Target="https://www.cms.gov/files/document/2022-cms-strategic-framework.pdf" TargetMode="External"/><Relationship Id="rId4" Type="http://schemas.openxmlformats.org/officeDocument/2006/relationships/hyperlink" Target="https://www.cms.gov/files/document/health-equity-fact-sheet.pdf" TargetMode="External"/><Relationship Id="rId9" Type="http://schemas.openxmlformats.org/officeDocument/2006/relationships/hyperlink" Target="https://www.cms.gov/files/document/cms-national-quality-strategy-fact-sheet.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ick.icptrack.com/icp/relay.php?r=59922914&amp;msgid=557493&amp;act=5WQ1&amp;c=1185304&amp;pid=2090433&amp;destination=https%3A%2F%2Fdata.cms.gov%2Fsummary-statistics-on-beneficiary-enrollment%2Fmedicare-and-medicaid-reports%2Fmedicare-monthly-enrollment&amp;cf=6316&amp;v=32bd1822d121fa27d5de1f8107b33cf74ae917012d0bb26f8dbee93f04110a3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ata.cms.gov/infographic/medicare-beneficiaries-at-a-gla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00075"/>
            <a:ext cx="5578475" cy="3138488"/>
          </a:xfrm>
        </p:spPr>
      </p:sp>
      <p:sp>
        <p:nvSpPr>
          <p:cNvPr id="3" name="Notes Placeholder 2"/>
          <p:cNvSpPr>
            <a:spLocks noGrp="1"/>
          </p:cNvSpPr>
          <p:nvPr>
            <p:ph type="body" idx="1"/>
          </p:nvPr>
        </p:nvSpPr>
        <p:spPr>
          <a:xfrm>
            <a:off x="268732" y="3892867"/>
            <a:ext cx="6461252" cy="5124641"/>
          </a:xfrm>
        </p:spPr>
        <p:txBody>
          <a:bodyPr>
            <a:normAutofit/>
          </a:bodyPr>
          <a:lstStyle/>
          <a:p>
            <a:pPr>
              <a:spcBef>
                <a:spcPts val="663"/>
              </a:spcBef>
              <a:spcAft>
                <a:spcPts val="611"/>
              </a:spcAft>
              <a:defRPr/>
            </a:pPr>
            <a:r>
              <a:rPr lang="en-US" sz="1100" b="1" dirty="0">
                <a:cs typeface="Arial" panose="020B0604020202020204" pitchFamily="34" charset="0"/>
              </a:rPr>
              <a:t>Presenter Notes</a:t>
            </a:r>
            <a:endParaRPr lang="en-US" sz="1100" dirty="0">
              <a:cs typeface="Arial" panose="020B0604020202020204" pitchFamily="34" charset="0"/>
            </a:endParaRPr>
          </a:p>
          <a:p>
            <a:pPr marL="0" indent="0">
              <a:spcBef>
                <a:spcPts val="663"/>
              </a:spcBef>
              <a:spcAft>
                <a:spcPts val="611"/>
              </a:spcAft>
              <a:buFont typeface="Wingdings,Sans-Serif"/>
              <a:buNone/>
              <a:defRPr/>
            </a:pPr>
            <a:r>
              <a:rPr lang="en-US" sz="110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100" u="sng" dirty="0">
                <a:cs typeface="Arial" panose="020B0604020202020204" pitchFamily="34" charset="0"/>
                <a:hlinkClick r:id="rId3"/>
              </a:rPr>
              <a:t>support.microsoft.com/en-us/office/start-the-presentation-and-see-your-notes-in-presenter-view-4de90e28-487e-435c-9401-eb49a3801257</a:t>
            </a:r>
            <a:endParaRPr lang="en-US" sz="1100" dirty="0">
              <a:cs typeface="Arial" panose="020B0604020202020204" pitchFamily="34" charset="0"/>
            </a:endParaRPr>
          </a:p>
          <a:p>
            <a:pPr>
              <a:spcAft>
                <a:spcPts val="611"/>
              </a:spcAft>
              <a:defRPr/>
            </a:pPr>
            <a:r>
              <a:rPr lang="en-US" sz="1100" b="1" dirty="0">
                <a:cs typeface="Arial" panose="020B0604020202020204" pitchFamily="34" charset="0"/>
              </a:rPr>
              <a:t>Introduction to Module Content</a:t>
            </a:r>
          </a:p>
          <a:p>
            <a:pPr>
              <a:spcAft>
                <a:spcPts val="611"/>
              </a:spcAft>
              <a:defRPr/>
            </a:pPr>
            <a:r>
              <a:rPr lang="en-US" sz="1100" dirty="0"/>
              <a:t>This module, Current Topics, includes some of the Centers for Medicare &amp; Medicaid Services’ (CMS’) priorities, initiatives, and programmatic updates. </a:t>
            </a:r>
          </a:p>
          <a:p>
            <a:pPr>
              <a:spcAft>
                <a:spcPts val="611"/>
              </a:spcAft>
              <a:defRPr/>
            </a:pPr>
            <a:r>
              <a:rPr lang="en-US" sz="1100" b="1" dirty="0"/>
              <a:t>Disclaimer</a:t>
            </a:r>
          </a:p>
          <a:p>
            <a:pPr>
              <a:spcBef>
                <a:spcPts val="646"/>
              </a:spcBef>
              <a:spcAft>
                <a:spcPts val="611"/>
              </a:spcAft>
              <a:defRPr/>
            </a:pPr>
            <a:r>
              <a:rPr lang="en-US" sz="11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100" dirty="0">
              <a:cs typeface="Arial" panose="020B0604020202020204" pitchFamily="34" charset="0"/>
            </a:endParaRPr>
          </a:p>
          <a:p>
            <a:pPr>
              <a:spcBef>
                <a:spcPts val="646"/>
              </a:spcBef>
              <a:spcAft>
                <a:spcPts val="611"/>
              </a:spcAft>
              <a:defRPr/>
            </a:pPr>
            <a:r>
              <a:rPr lang="en-US" sz="1100" dirty="0">
                <a:solidFill>
                  <a:prstClr val="black"/>
                </a:solidFill>
                <a:cs typeface="Arial" panose="020B0604020202020204" pitchFamily="34" charset="0"/>
              </a:rPr>
              <a:t>The information in this module was correct as of January 2023. To check for an updated version, email </a:t>
            </a:r>
            <a:r>
              <a:rPr lang="en-US" sz="1100" dirty="0">
                <a:hlinkClick r:id="rId4"/>
              </a:rPr>
              <a:t>training@cms.hhs.gov</a:t>
            </a:r>
            <a:r>
              <a:rPr lang="en-US" sz="1100" dirty="0">
                <a:solidFill>
                  <a:prstClr val="black"/>
                </a:solidFill>
                <a:cs typeface="Arial" panose="020B0604020202020204" pitchFamily="34" charset="0"/>
              </a:rPr>
              <a:t>. </a:t>
            </a:r>
            <a:r>
              <a:rPr lang="en-US" sz="1100" dirty="0">
                <a:cs typeface="Arial" panose="020B0604020202020204" pitchFamily="34" charset="0"/>
              </a:rPr>
              <a:t>The CMS National Training Program provides this information as a resource for our partners. </a:t>
            </a:r>
            <a:r>
              <a:rPr lang="en-US" sz="1100" dirty="0"/>
              <a:t>This presentation is not a substitute for review of the controlling relevant statutes, regulations and rulings, i</a:t>
            </a:r>
            <a:r>
              <a:rPr lang="en-US" sz="1100" dirty="0">
                <a:solidFill>
                  <a:prstClr val="black"/>
                </a:solidFill>
                <a:cs typeface="Arial" panose="020B0604020202020204" pitchFamily="34" charset="0"/>
              </a:rPr>
              <a:t>t’s not a legal document or intended for press purposes. The press can contact the CMS Press Office at </a:t>
            </a:r>
            <a:r>
              <a:rPr lang="en-US" sz="1100" dirty="0">
                <a:solidFill>
                  <a:prstClr val="black"/>
                </a:solidFill>
                <a:cs typeface="Arial" panose="020B0604020202020204" pitchFamily="34" charset="0"/>
                <a:hlinkClick r:id="rId5"/>
              </a:rPr>
              <a:t>press@cms.hhs.gov</a:t>
            </a:r>
            <a:r>
              <a:rPr lang="en-US" sz="1100" dirty="0">
                <a:solidFill>
                  <a:prstClr val="black"/>
                </a:solidFill>
                <a:cs typeface="Arial" panose="020B0604020202020204" pitchFamily="34" charset="0"/>
              </a:rPr>
              <a:t>. Official Medicare Program legal guidance is contained in the relevant statutes, regulations, and rulings.</a:t>
            </a:r>
          </a:p>
          <a:p>
            <a:pPr defTabSz="984978">
              <a:spcBef>
                <a:spcPts val="646"/>
              </a:spcBef>
              <a:spcAft>
                <a:spcPts val="611"/>
              </a:spcAft>
              <a:defRPr/>
            </a:pPr>
            <a:r>
              <a:rPr lang="en-US" sz="1100" dirty="0">
                <a:solidFill>
                  <a:prstClr val="black"/>
                </a:solidFill>
                <a:cs typeface="Arial" panose="020B0604020202020204" pitchFamily="34" charset="0"/>
              </a:rPr>
              <a:t>This communication was printed, published, or produced and disseminated at U.S. taxpayer expense.</a:t>
            </a:r>
          </a:p>
          <a:p>
            <a:pPr defTabSz="984978">
              <a:spcBef>
                <a:spcPts val="646"/>
              </a:spcBef>
              <a:spcAft>
                <a:spcPts val="611"/>
              </a:spcAft>
              <a:defRPr/>
            </a:pPr>
            <a:r>
              <a:rPr lang="en-US" sz="1100" dirty="0"/>
              <a:t>Health Insurance Marketplace® </a:t>
            </a:r>
            <a:r>
              <a:rPr lang="en-US" sz="1100" dirty="0">
                <a:solidFill>
                  <a:prstClr val="black"/>
                </a:solidFill>
                <a:cs typeface="Arial" panose="020B0604020202020204" pitchFamily="34" charset="0"/>
              </a:rPr>
              <a:t>is a registered service mark of the U.S. Department of Health &amp; Human Services (HHS).</a:t>
            </a:r>
          </a:p>
          <a:p>
            <a:endParaRPr lang="en-US" sz="1100" dirty="0"/>
          </a:p>
        </p:txBody>
      </p:sp>
      <p:sp>
        <p:nvSpPr>
          <p:cNvPr id="4" name="Slide Number Placeholder 3"/>
          <p:cNvSpPr>
            <a:spLocks noGrp="1"/>
          </p:cNvSpPr>
          <p:nvPr>
            <p:ph type="sldNum" sz="quarter" idx="5"/>
          </p:nvPr>
        </p:nvSpPr>
        <p:spPr/>
        <p:txBody>
          <a:bodyPr/>
          <a:lstStyle/>
          <a:p>
            <a:fld id="{08FC64DB-6160-452A-8656-BC3EA2A19575}" type="slidenum">
              <a:rPr lang="en-US" smtClean="0"/>
              <a:t>1</a:t>
            </a:fld>
            <a:endParaRPr lang="en-US" dirty="0"/>
          </a:p>
        </p:txBody>
      </p:sp>
    </p:spTree>
    <p:extLst>
      <p:ext uri="{BB962C8B-B14F-4D97-AF65-F5344CB8AC3E}">
        <p14:creationId xmlns:p14="http://schemas.microsoft.com/office/powerpoint/2010/main" val="410900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06400"/>
            <a:ext cx="5578475" cy="3138488"/>
          </a:xfrm>
        </p:spPr>
      </p:sp>
      <p:sp>
        <p:nvSpPr>
          <p:cNvPr id="3" name="Notes Placeholder 2"/>
          <p:cNvSpPr>
            <a:spLocks noGrp="1"/>
          </p:cNvSpPr>
          <p:nvPr>
            <p:ph type="body" idx="1"/>
          </p:nvPr>
        </p:nvSpPr>
        <p:spPr>
          <a:xfrm>
            <a:off x="399203" y="3699192"/>
            <a:ext cx="6173048" cy="5190491"/>
          </a:xfrm>
        </p:spPr>
        <p:txBody>
          <a:bodyPr/>
          <a:lstStyle/>
          <a:p>
            <a:pPr>
              <a:spcBef>
                <a:spcPts val="611"/>
              </a:spcBef>
              <a:spcAft>
                <a:spcPts val="611"/>
              </a:spcAft>
              <a:defRPr/>
            </a:pPr>
            <a:r>
              <a:rPr lang="en-US" sz="1100" b="1" dirty="0">
                <a:cs typeface="Arial" panose="020B0604020202020204" pitchFamily="34" charset="0"/>
              </a:rPr>
              <a:t>Presenter Notes</a:t>
            </a:r>
          </a:p>
          <a:p>
            <a:pPr>
              <a:spcAft>
                <a:spcPts val="611"/>
              </a:spcAft>
            </a:pPr>
            <a:r>
              <a:rPr lang="en-US" sz="1100" dirty="0"/>
              <a:t>The Consolidated Appropriations Act, 2021 (CAA) was signed into law on December 27, 2020, and allocates additional COVID-19 funding. The CAA consists of several components relevant to Medicare, including: </a:t>
            </a:r>
          </a:p>
          <a:p>
            <a:pPr marL="114300" indent="-114300">
              <a:spcAft>
                <a:spcPts val="611"/>
              </a:spcAft>
              <a:buFont typeface="Wingdings" panose="05000000000000000000" pitchFamily="2" charset="2"/>
              <a:buChar char="§"/>
            </a:pPr>
            <a:r>
              <a:rPr lang="en-US" sz="1100" dirty="0"/>
              <a:t>Sec. 120. Beneficiary enrollment simplification.</a:t>
            </a:r>
          </a:p>
          <a:p>
            <a:pPr marL="114300" indent="-114300">
              <a:spcAft>
                <a:spcPts val="611"/>
              </a:spcAft>
              <a:buFont typeface="Wingdings" panose="05000000000000000000" pitchFamily="2" charset="2"/>
              <a:buChar char="§"/>
            </a:pPr>
            <a:r>
              <a:rPr lang="en-US" sz="1100" dirty="0"/>
              <a:t>Sec. 122. Waive Medicare coinsurance for certain colorectal cancer screening tests.</a:t>
            </a:r>
          </a:p>
          <a:p>
            <a:pPr marL="114300" indent="-114300">
              <a:spcAft>
                <a:spcPts val="611"/>
              </a:spcAft>
              <a:buFont typeface="Wingdings" panose="05000000000000000000" pitchFamily="2" charset="2"/>
              <a:buChar char="§"/>
            </a:pPr>
            <a:r>
              <a:rPr lang="en-US" sz="1100" dirty="0"/>
              <a:t>Sec. 123. Expands access to mental health services furnished through telehealth.</a:t>
            </a:r>
          </a:p>
          <a:p>
            <a:pPr marL="114300" indent="-114300">
              <a:spcAft>
                <a:spcPts val="611"/>
              </a:spcAft>
              <a:buFont typeface="Wingdings" panose="05000000000000000000" pitchFamily="2" charset="2"/>
              <a:buChar char="§"/>
            </a:pPr>
            <a:r>
              <a:rPr lang="en-US" sz="1100" dirty="0"/>
              <a:t>Sec. 402. Extends months of coverage of immunosuppressive drugs for kidney transplant patients and other renal dialysis provisions</a:t>
            </a:r>
            <a:r>
              <a:rPr lang="en-US" sz="1100" b="1" dirty="0"/>
              <a:t>.</a:t>
            </a:r>
            <a:endParaRPr lang="en-US" sz="1100" dirty="0"/>
          </a:p>
          <a:p>
            <a:pPr>
              <a:spcAft>
                <a:spcPts val="611"/>
              </a:spcAft>
            </a:pPr>
            <a:r>
              <a:rPr lang="en-US" sz="1100" dirty="0"/>
              <a:t>On October 28, 2022, CMS issued a final rule to implement sections of the CAA that simplifies Medicare enrollment rules and extends coverage of immunosuppressive drugs for certain people with Medicare. Section 120 of the CAA makes changes to Original Medicare by revising the effective dates of coverage and giving the U.S. Department of Health &amp; Human Services (HHS) Secretary the authority to establish new Special Enrollment Periods (SEPs) for individuals who meet exceptional conditions. Section 402 of the CAA extends immunosuppressive drug coverage under Part B for certain individuals whose Medicare entitlement based on End-Stage Renal Disease (ESRD) would otherwise end 36-months after the month they got a successful kidney transplant, provided they don’t have certain other health coverage. </a:t>
            </a:r>
          </a:p>
          <a:p>
            <a:r>
              <a:rPr lang="en-US" sz="1100" dirty="0"/>
              <a:t>To view a fact sheet on the final rule, visit: </a:t>
            </a:r>
            <a:r>
              <a:rPr lang="en-US" sz="1100" u="sng" dirty="0">
                <a:hlinkClick r:id="rId3"/>
              </a:rPr>
              <a:t>CMS.gov/newsroom/fact-sheets/implementing-certain-provisions-consolidated-appropriations-act-2021-and-other-revisions-medicare-2</a:t>
            </a:r>
            <a:endParaRPr lang="en-US" sz="1100" dirty="0"/>
          </a:p>
          <a:p>
            <a:endParaRPr lang="en-US" sz="1100" dirty="0"/>
          </a:p>
          <a:p>
            <a:r>
              <a:rPr lang="en-US" sz="1100" dirty="0"/>
              <a:t>To view the final rule, visit: </a:t>
            </a:r>
            <a:r>
              <a:rPr lang="en-US" sz="1100" u="sng" dirty="0">
                <a:hlinkClick r:id="rId4"/>
              </a:rPr>
              <a:t>federalregister.gov/public-inspection/2022-23407/medicare-program-implementing-certain-provisions-of-the-consolidated-appropriations-act-2021-and</a:t>
            </a:r>
            <a:endParaRPr lang="en-US" sz="1100" dirty="0"/>
          </a:p>
          <a:p>
            <a:pPr>
              <a:spcAft>
                <a:spcPts val="611"/>
              </a:spcAft>
            </a:pPr>
            <a:endParaRPr lang="en-US" sz="1100"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10</a:t>
            </a:fld>
            <a:endParaRPr lang="en-US" dirty="0"/>
          </a:p>
        </p:txBody>
      </p:sp>
    </p:spTree>
    <p:extLst>
      <p:ext uri="{BB962C8B-B14F-4D97-AF65-F5344CB8AC3E}">
        <p14:creationId xmlns:p14="http://schemas.microsoft.com/office/powerpoint/2010/main" val="413140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799" y="4473891"/>
            <a:ext cx="6257925" cy="4717733"/>
          </a:xfrm>
        </p:spPr>
        <p:txBody>
          <a:bodyPr>
            <a:normAutofit lnSpcReduction="10000"/>
          </a:bodyPr>
          <a:lstStyle/>
          <a:p>
            <a:pPr>
              <a:lnSpc>
                <a:spcPct val="120000"/>
              </a:lnSpc>
              <a:spcBef>
                <a:spcPts val="611"/>
              </a:spcBef>
              <a:spcAft>
                <a:spcPts val="600"/>
              </a:spcAft>
              <a:defRPr/>
            </a:pPr>
            <a:r>
              <a:rPr lang="en-US" sz="1000" b="1" dirty="0">
                <a:cs typeface="Arial" panose="020B0604020202020204" pitchFamily="34" charset="0"/>
              </a:rPr>
              <a:t>Presenter Notes</a:t>
            </a:r>
          </a:p>
          <a:p>
            <a:pPr>
              <a:lnSpc>
                <a:spcPct val="120000"/>
              </a:lnSpc>
              <a:spcBef>
                <a:spcPts val="611"/>
              </a:spcBef>
              <a:spcAft>
                <a:spcPts val="600"/>
              </a:spcAft>
            </a:pPr>
            <a:r>
              <a:rPr lang="en-US" sz="1000" dirty="0"/>
              <a:t>CAA Sec. 120. Beneficiary enrollment simplification.</a:t>
            </a:r>
          </a:p>
          <a:p>
            <a:pPr marL="114300" indent="-114300">
              <a:lnSpc>
                <a:spcPct val="120000"/>
              </a:lnSpc>
              <a:spcAft>
                <a:spcPts val="600"/>
              </a:spcAft>
              <a:buFont typeface="Wingdings" panose="05000000000000000000" pitchFamily="2" charset="2"/>
              <a:buChar char="§"/>
            </a:pPr>
            <a:r>
              <a:rPr lang="en-US" sz="1000" dirty="0"/>
              <a:t>As mandated in Section 120 of the CAA and outlined for implementation in the final rule, beginning January 1, 2023, Medicare coverage will become effective the month after enrollment for individuals enrolling in the last 3 months of their Initial Enrollment Period (IEP) or in the General Enrollment Period (GEP), thereby reducing any potential gaps in coverage.</a:t>
            </a:r>
          </a:p>
          <a:p>
            <a:pPr marL="114300" indent="-114300">
              <a:lnSpc>
                <a:spcPct val="120000"/>
              </a:lnSpc>
              <a:spcAft>
                <a:spcPts val="600"/>
              </a:spcAft>
              <a:buFont typeface="Wingdings" panose="05000000000000000000" pitchFamily="2" charset="2"/>
              <a:buChar char="§"/>
            </a:pPr>
            <a:r>
              <a:rPr lang="en-US" sz="1000" dirty="0"/>
              <a:t>Make technical correction to the calculation of the late enrollment penalty for individuals enrolling on or after January 1, 2023: Currently, section 1839(b) of the Act specifies that the LEP is based on the number of months that have elapsed between the close of the individual’s IEP and the close of the enrollment period during which they enroll, plus certain additional months for individuals who reenroll. However, section 120(a)(3) of the CAA amended section 1839(b) of the Act to specify that, for enrollments on or after January 1, 2023, the months that will be taken into account for purposes of determining any late enrollment penalties include months which elapse between the close of the individual’s IEP and the close of the month in which they enroll, plus, for individuals who reenroll, the months that elapse between the date of termination of previous coverage and the close of the month in which the individual enrolls. </a:t>
            </a:r>
          </a:p>
          <a:p>
            <a:pPr marL="114300" indent="-114300">
              <a:lnSpc>
                <a:spcPct val="120000"/>
              </a:lnSpc>
              <a:spcAft>
                <a:spcPts val="600"/>
              </a:spcAft>
              <a:buFont typeface="Wingdings" panose="05000000000000000000" pitchFamily="2" charset="2"/>
              <a:buChar char="§"/>
            </a:pPr>
            <a:r>
              <a:rPr lang="en-US" sz="1000" dirty="0"/>
              <a:t>Section 120 of the CAA also gave the Secretary the authority to establish SEPs in the case of individuals who meet such exceptional conditions as the Secretary may provide. In this final rule, CMS is implementing SEPs that provide individuals who meet certain exceptional conditions and who missed a Medicare enrollment period an opportunity to enroll without having to wait for the GEP and without being subject to a late enrollment penalty. </a:t>
            </a:r>
          </a:p>
          <a:p>
            <a:pPr>
              <a:lnSpc>
                <a:spcPct val="120000"/>
              </a:lnSpc>
              <a:spcAft>
                <a:spcPts val="600"/>
              </a:spcAft>
            </a:pPr>
            <a:r>
              <a:rPr lang="en-US" sz="1000" dirty="0"/>
              <a:t>To view a fact sheet on the final rule, visit: </a:t>
            </a:r>
            <a:r>
              <a:rPr lang="en-US" sz="1000" u="sng" dirty="0">
                <a:hlinkClick r:id="rId3"/>
              </a:rPr>
              <a:t>CMS.gov/newsroom/fact-sheets/implementing-certain-provisions-consolidated-appropriations-act-2021-and-other-revisions-medicare-2</a:t>
            </a:r>
            <a:endParaRPr lang="en-US" sz="1000" dirty="0"/>
          </a:p>
          <a:p>
            <a:pPr>
              <a:lnSpc>
                <a:spcPct val="120000"/>
              </a:lnSpc>
              <a:spcAft>
                <a:spcPts val="600"/>
              </a:spcAft>
            </a:pPr>
            <a:r>
              <a:rPr lang="en-US" sz="1000" dirty="0"/>
              <a:t>To view the final rule, visit: </a:t>
            </a:r>
            <a:r>
              <a:rPr lang="en-US" sz="1000" u="sng" dirty="0">
                <a:hlinkClick r:id="rId4"/>
              </a:rPr>
              <a:t>federalregister.gov/public-inspection/2022-23407/medicare-program-implementing-certain-provisions-of-the-consolidated-appropriations-act-2021-and</a:t>
            </a:r>
            <a:endParaRPr lang="en-US" sz="1000" dirty="0"/>
          </a:p>
          <a:p>
            <a:pPr>
              <a:lnSpc>
                <a:spcPct val="120000"/>
              </a:lnSpc>
              <a:spcAft>
                <a:spcPts val="600"/>
              </a:spcAft>
            </a:pPr>
            <a:endParaRPr lang="en-US" sz="1000" dirty="0"/>
          </a:p>
        </p:txBody>
      </p:sp>
    </p:spTree>
    <p:extLst>
      <p:ext uri="{BB962C8B-B14F-4D97-AF65-F5344CB8AC3E}">
        <p14:creationId xmlns:p14="http://schemas.microsoft.com/office/powerpoint/2010/main" val="399843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32008"/>
          </a:xfrm>
        </p:spPr>
        <p:txBody>
          <a:bodyPr>
            <a:normAutofit/>
          </a:bodyPr>
          <a:lstStyle/>
          <a:p>
            <a:pPr>
              <a:spcAft>
                <a:spcPts val="600"/>
              </a:spcAft>
              <a:defRPr/>
            </a:pPr>
            <a:r>
              <a:rPr lang="en-US" sz="1100" b="1" dirty="0">
                <a:cs typeface="Arial" panose="020B0604020202020204" pitchFamily="34" charset="0"/>
              </a:rPr>
              <a:t>Presenter Notes</a:t>
            </a:r>
          </a:p>
          <a:p>
            <a:pPr>
              <a:spcAft>
                <a:spcPts val="600"/>
              </a:spcAft>
            </a:pPr>
            <a:r>
              <a:rPr lang="en-US" sz="1100" dirty="0"/>
              <a:t>Specifically, CMS established the following SEPs:</a:t>
            </a:r>
          </a:p>
          <a:p>
            <a:pPr marL="114300" indent="-114300">
              <a:spcAft>
                <a:spcPts val="600"/>
              </a:spcAft>
              <a:buFont typeface="Wingdings" panose="05000000000000000000" pitchFamily="2" charset="2"/>
              <a:buChar char="§"/>
            </a:pPr>
            <a:r>
              <a:rPr lang="en-US" sz="1100" dirty="0"/>
              <a:t>An </a:t>
            </a:r>
            <a:r>
              <a:rPr lang="en-US" sz="1100" b="1" dirty="0"/>
              <a:t>SEP for</a:t>
            </a:r>
            <a:r>
              <a:rPr lang="en-US" sz="1100" dirty="0"/>
              <a:t> </a:t>
            </a:r>
            <a:r>
              <a:rPr lang="en-US" sz="1100" b="1" dirty="0"/>
              <a:t>Individuals Impacted by an Emergency or Disaster: </a:t>
            </a:r>
            <a:r>
              <a:rPr lang="en-US" sz="1100" dirty="0"/>
              <a:t>For individual that missed a chance to sign up because you were impacted by a natural disaster or an emergency that’s declared or starts on or after January 1, 2023. It allows CMS to provide relief to beneficiaries who missed an enrollment opportunity because they were impacted by a disaster or other emergency as declared by a Federal, state, or local government entity. </a:t>
            </a:r>
          </a:p>
          <a:p>
            <a:pPr marL="114300" indent="-114300">
              <a:spcAft>
                <a:spcPts val="600"/>
              </a:spcAft>
              <a:buFont typeface="Wingdings" panose="05000000000000000000" pitchFamily="2" charset="2"/>
              <a:buChar char="§"/>
            </a:pPr>
            <a:r>
              <a:rPr lang="en-US" sz="1100" dirty="0"/>
              <a:t>It also allows for usage if the disaster or emergency takes place where the individual’s authorized representative, legal guardian, or person who makes health care decisions on their behalf resides. Coverage beginning the month after the month of enrollment.</a:t>
            </a:r>
          </a:p>
          <a:p>
            <a:pPr marL="114300" indent="-114300">
              <a:spcAft>
                <a:spcPts val="600"/>
              </a:spcAft>
              <a:buFont typeface="Wingdings" panose="05000000000000000000" pitchFamily="2" charset="2"/>
              <a:buChar char="§"/>
            </a:pPr>
            <a:r>
              <a:rPr lang="en-US" sz="1100" dirty="0"/>
              <a:t>This SEP Starts the day the Federal, state or local government declares the emergency or disaster, or the date in that declaration (whichever is earlier).</a:t>
            </a:r>
          </a:p>
          <a:p>
            <a:pPr marL="114300" indent="-114300">
              <a:spcAft>
                <a:spcPts val="600"/>
              </a:spcAft>
              <a:buFont typeface="Wingdings" panose="05000000000000000000" pitchFamily="2" charset="2"/>
              <a:buChar char="§"/>
            </a:pPr>
            <a:r>
              <a:rPr lang="en-US" sz="1100" dirty="0"/>
              <a:t>The SEP Ends: 6 months after whichever of these happens later:</a:t>
            </a:r>
          </a:p>
          <a:p>
            <a:pPr marL="342900" lvl="1" indent="-114300">
              <a:spcAft>
                <a:spcPts val="600"/>
              </a:spcAft>
              <a:buFont typeface="Arial" panose="020B0604020202020204" pitchFamily="34" charset="0"/>
              <a:buChar char="•"/>
            </a:pPr>
            <a:r>
              <a:rPr lang="en-US" sz="1100" dirty="0"/>
              <a:t>The end date in the original declaration.</a:t>
            </a:r>
          </a:p>
          <a:p>
            <a:pPr marL="342900" lvl="1" indent="-114300">
              <a:spcAft>
                <a:spcPts val="600"/>
              </a:spcAft>
              <a:buFont typeface="Arial" panose="020B0604020202020204" pitchFamily="34" charset="0"/>
              <a:buChar char="•"/>
            </a:pPr>
            <a:r>
              <a:rPr lang="en-US" sz="1100" dirty="0"/>
              <a:t>The last day of any extensions to the declaration.</a:t>
            </a:r>
          </a:p>
          <a:p>
            <a:pPr marL="342900" lvl="1" indent="-114300">
              <a:spcAft>
                <a:spcPts val="600"/>
              </a:spcAft>
              <a:buFont typeface="Arial" panose="020B0604020202020204" pitchFamily="34" charset="0"/>
              <a:buChar char="•"/>
            </a:pPr>
            <a:r>
              <a:rPr lang="en-US" sz="1100" dirty="0"/>
              <a:t>The date the government revokes or announces the end of the declaration.</a:t>
            </a:r>
          </a:p>
          <a:p>
            <a:pPr>
              <a:spcAft>
                <a:spcPts val="600"/>
              </a:spcAft>
            </a:pPr>
            <a:endParaRPr lang="en-US" sz="1100" dirty="0"/>
          </a:p>
        </p:txBody>
      </p:sp>
    </p:spTree>
    <p:extLst>
      <p:ext uri="{BB962C8B-B14F-4D97-AF65-F5344CB8AC3E}">
        <p14:creationId xmlns:p14="http://schemas.microsoft.com/office/powerpoint/2010/main" val="1169914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90575"/>
            <a:ext cx="5575300" cy="3136900"/>
          </a:xfrm>
        </p:spPr>
      </p:sp>
      <p:sp>
        <p:nvSpPr>
          <p:cNvPr id="3" name="Notes Placeholder 2"/>
          <p:cNvSpPr>
            <a:spLocks noGrp="1"/>
          </p:cNvSpPr>
          <p:nvPr>
            <p:ph type="body" idx="1"/>
          </p:nvPr>
        </p:nvSpPr>
        <p:spPr>
          <a:xfrm>
            <a:off x="381001" y="4124324"/>
            <a:ext cx="6200774" cy="5095875"/>
          </a:xfrm>
        </p:spPr>
        <p:txBody>
          <a:bodyPr>
            <a:normAutofit fontScale="85000" lnSpcReduction="10000"/>
          </a:bodyPr>
          <a:lstStyle/>
          <a:p>
            <a:pPr>
              <a:lnSpc>
                <a:spcPct val="110000"/>
              </a:lnSpc>
              <a:spcAft>
                <a:spcPts val="600"/>
              </a:spcAft>
            </a:pPr>
            <a:r>
              <a:rPr lang="en-US" b="1" dirty="0">
                <a:cs typeface="Arial" panose="020B0604020202020204" pitchFamily="34" charset="0"/>
              </a:rPr>
              <a:t>Presenter Notes</a:t>
            </a:r>
            <a:endParaRPr lang="en-US" dirty="0"/>
          </a:p>
          <a:p>
            <a:pPr marL="114300" indent="-114300">
              <a:lnSpc>
                <a:spcPct val="110000"/>
              </a:lnSpc>
              <a:spcAft>
                <a:spcPts val="600"/>
              </a:spcAft>
              <a:buFont typeface="Wingdings" panose="05000000000000000000" pitchFamily="2" charset="2"/>
              <a:buChar char="§"/>
            </a:pPr>
            <a:r>
              <a:rPr lang="en-US" dirty="0"/>
              <a:t>An </a:t>
            </a:r>
            <a:r>
              <a:rPr lang="en-US" b="1" dirty="0"/>
              <a:t>SEP for Health Plan or Employer Error—</a:t>
            </a:r>
            <a:r>
              <a:rPr lang="en-US" dirty="0"/>
              <a:t>Individual missed a chance to sign up because they received inaccurate or misleading information from their health plan or employer on or after January 1, 2023. Provides relief in instances where an individual can demonstrate that their employer or health plan materially misrepresented information related to timely enrolling in Medicare. This SEP last for 6 months after the individual notifies Social Security and it will allow for a written attestation from the beneficiary when documentation of misinformation from the employer or health plan is not available and will also include brokers and agents of health plans as sources of misinformation. Coverage begins the month after the month of enrollment.</a:t>
            </a:r>
          </a:p>
          <a:p>
            <a:pPr marL="114300" indent="-114300">
              <a:lnSpc>
                <a:spcPct val="110000"/>
              </a:lnSpc>
              <a:spcAft>
                <a:spcPts val="600"/>
              </a:spcAft>
              <a:buFont typeface="Wingdings" panose="05000000000000000000" pitchFamily="2" charset="2"/>
              <a:buChar char="§"/>
            </a:pPr>
            <a:r>
              <a:rPr lang="en-US" dirty="0"/>
              <a:t>An </a:t>
            </a:r>
            <a:r>
              <a:rPr lang="en-US" b="1" dirty="0"/>
              <a:t>SEP for Formerly Incarcerated Individuals</a:t>
            </a:r>
            <a:r>
              <a:rPr lang="en-US" dirty="0"/>
              <a:t> allows individuals to enroll following their release from correctional facilities. This SEP last for 12 months post-release and allow individuals to choose between retroactive coverage back to their release date (not to exceed 6 months) or coverage beginning the month after the month of enrollment. If an individual selects retroactive coverage, they must pay the premiums for the retroactive covered time period.</a:t>
            </a:r>
          </a:p>
          <a:p>
            <a:pPr marL="114300" indent="-114300">
              <a:lnSpc>
                <a:spcPct val="110000"/>
              </a:lnSpc>
              <a:spcAft>
                <a:spcPts val="600"/>
              </a:spcAft>
              <a:buFont typeface="Wingdings" panose="05000000000000000000" pitchFamily="2" charset="2"/>
              <a:buChar char="§"/>
            </a:pPr>
            <a:r>
              <a:rPr lang="en-US" dirty="0"/>
              <a:t>An </a:t>
            </a:r>
            <a:r>
              <a:rPr lang="en-US" b="1" dirty="0"/>
              <a:t>SEP to Coordinate with Termination of Medicaid Coverage</a:t>
            </a:r>
            <a:r>
              <a:rPr lang="en-US" dirty="0"/>
              <a:t> allows individuals to enroll after termination of Medicaid eligibility. This SEP last for 6 months after Medicaid termination and allow individuals to choose between retroactive coverage back to the date of termination from Medicaid (but no earlier than January 1, 2023) or coverage beginning the month after the month of enrollment. If an individual selects retroactive coverage, they must pay the premiums for the retroactive covered time period.</a:t>
            </a:r>
          </a:p>
          <a:p>
            <a:pPr marL="114300" indent="-114300">
              <a:lnSpc>
                <a:spcPct val="110000"/>
              </a:lnSpc>
              <a:spcAft>
                <a:spcPts val="600"/>
              </a:spcAft>
              <a:buFont typeface="Wingdings" panose="05000000000000000000" pitchFamily="2" charset="2"/>
              <a:buChar char="§"/>
            </a:pPr>
            <a:r>
              <a:rPr lang="en-US" dirty="0"/>
              <a:t>An </a:t>
            </a:r>
            <a:r>
              <a:rPr lang="en-US" b="1" dirty="0"/>
              <a:t>SEP for Other Exceptional Conditions </a:t>
            </a:r>
            <a:r>
              <a:rPr lang="en-US" dirty="0"/>
              <a:t>on a case-by-case basis, grants an enrollment period to an individual when circumstances beyond the individual’s control prevented them from enrolling during the IEP, GEP, or other SEPs. This SEP begins when Social Security determine whether the individual qualifies for this SEP and last for a minimum of 6-months after. coverage begins the month after the month of enrollment</a:t>
            </a:r>
          </a:p>
          <a:p>
            <a:pPr>
              <a:lnSpc>
                <a:spcPct val="110000"/>
              </a:lnSpc>
              <a:spcAft>
                <a:spcPts val="600"/>
              </a:spcAft>
            </a:pPr>
            <a:r>
              <a:rPr lang="en-US" dirty="0"/>
              <a:t>These changes will expand Medicare enrollment opportunities and reduce multi-month coverage gaps in Medicare.</a:t>
            </a:r>
          </a:p>
          <a:p>
            <a:pPr>
              <a:lnSpc>
                <a:spcPct val="110000"/>
              </a:lnSpc>
              <a:spcAft>
                <a:spcPts val="600"/>
              </a:spcAft>
            </a:pPr>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pPr>
              <a:lnSpc>
                <a:spcPct val="110000"/>
              </a:lnSpc>
              <a:spcAft>
                <a:spcPts val="600"/>
              </a:spcAft>
            </a:pPr>
            <a:r>
              <a:rPr lang="en-US" dirty="0"/>
              <a:t>To view the final rule, visit: </a:t>
            </a:r>
            <a:r>
              <a:rPr lang="en-US" u="sng" dirty="0">
                <a:hlinkClick r:id="rId4"/>
              </a:rPr>
              <a:t>federalregister.gov/public-inspection/2022-23407/medicare-program-implementing-certain-provisions-of-the-consolidated-appropriations-act-2021-and</a:t>
            </a:r>
            <a:endParaRPr lang="en-US" dirty="0"/>
          </a:p>
          <a:p>
            <a:pPr>
              <a:lnSpc>
                <a:spcPct val="110000"/>
              </a:lnSpc>
              <a:spcAft>
                <a:spcPts val="600"/>
              </a:spcAft>
            </a:pPr>
            <a:endParaRPr lang="en-US" dirty="0"/>
          </a:p>
        </p:txBody>
      </p:sp>
    </p:spTree>
    <p:extLst>
      <p:ext uri="{BB962C8B-B14F-4D97-AF65-F5344CB8AC3E}">
        <p14:creationId xmlns:p14="http://schemas.microsoft.com/office/powerpoint/2010/main" val="256335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defRPr/>
            </a:pPr>
            <a:r>
              <a:rPr lang="en-US" b="1" dirty="0">
                <a:cs typeface="Arial" panose="020B0604020202020204" pitchFamily="34" charset="0"/>
              </a:rPr>
              <a:t>Presenter Notes</a:t>
            </a:r>
          </a:p>
          <a:p>
            <a:pPr>
              <a:spcAft>
                <a:spcPts val="611"/>
              </a:spcAft>
            </a:pPr>
            <a:r>
              <a:rPr lang="en-US" dirty="0"/>
              <a:t>CAA Sec. 122. Waiving Medicare coinsurance for certain colorectal cancer screening tests.</a:t>
            </a:r>
          </a:p>
          <a:p>
            <a:pPr>
              <a:spcAft>
                <a:spcPts val="611"/>
              </a:spcAft>
            </a:pPr>
            <a:r>
              <a:rPr lang="en-US" dirty="0"/>
              <a:t>Requires the amount of patient cost-sharing for colorectal cancer screening tests that remove a polyp or other tissue to gradually scale down, until Medicare pays 100% of the cost in 2030. The amount Medicare contributes will be 80% for 2022, 85% for 2023–2026, and 90% for 2027–2029. Currently, Medicare covers colorectal cancer screening tests without patient cost-sharing, but if a polyp or other tissue is found and removed during the screening, the person with Medicare is subject to the standard 20% coinsurance.</a:t>
            </a:r>
          </a:p>
          <a:p>
            <a:pPr>
              <a:spcAft>
                <a:spcPts val="611"/>
              </a:spcAft>
            </a:pPr>
            <a:r>
              <a:rPr lang="en-US" dirty="0"/>
              <a:t>42 CFR 410.37(j): </a:t>
            </a:r>
            <a:r>
              <a:rPr lang="en-US" dirty="0">
                <a:hlinkClick r:id="rId3"/>
              </a:rPr>
              <a:t>ecfr.gov/current/title-42/chapter-IV/subchapter-B/part-410#p-410.37(j)</a:t>
            </a:r>
            <a:endParaRPr lang="en-US" dirty="0"/>
          </a:p>
          <a:p>
            <a:pPr>
              <a:spcAft>
                <a:spcPts val="611"/>
              </a:spcAft>
            </a:pPr>
            <a:r>
              <a:rPr lang="en-US" dirty="0"/>
              <a:t>42 CFR 410.152(l)(5): </a:t>
            </a:r>
            <a:r>
              <a:rPr lang="en-US" dirty="0">
                <a:hlinkClick r:id="rId4"/>
              </a:rPr>
              <a:t>ecfr.gov/current/title-42/chapter-IV/subchapter-B/part-410#p-410.152(l)(5)(i)</a:t>
            </a:r>
            <a:endParaRPr lang="en-US"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14</a:t>
            </a:fld>
            <a:endParaRPr lang="en-US" dirty="0"/>
          </a:p>
        </p:txBody>
      </p:sp>
    </p:spTree>
    <p:extLst>
      <p:ext uri="{BB962C8B-B14F-4D97-AF65-F5344CB8AC3E}">
        <p14:creationId xmlns:p14="http://schemas.microsoft.com/office/powerpoint/2010/main" val="1648041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defRPr/>
            </a:pPr>
            <a:r>
              <a:rPr lang="en-US" b="1" dirty="0">
                <a:cs typeface="Arial" panose="020B0604020202020204" pitchFamily="34" charset="0"/>
              </a:rPr>
              <a:t>Presenter Notes</a:t>
            </a:r>
          </a:p>
          <a:p>
            <a:pPr>
              <a:spcBef>
                <a:spcPts val="611"/>
              </a:spcBef>
            </a:pPr>
            <a:r>
              <a:rPr lang="en-US" dirty="0"/>
              <a:t>CAA Sec. 123. Expanding access to mental health services furnished through telehealth.</a:t>
            </a:r>
          </a:p>
          <a:p>
            <a:pPr>
              <a:spcBef>
                <a:spcPts val="611"/>
              </a:spcBef>
            </a:pPr>
            <a:r>
              <a:rPr lang="en-US" dirty="0"/>
              <a:t>Removes the geographic originating site restrictions and adds the home of the patient as a permissible originating site for telehealth services for the purpose of diagnosis, evaluation, or treatment of a mental health disorder, effective after the end of the public health emergency (PHE) for COVID-19. </a:t>
            </a:r>
          </a:p>
          <a:p>
            <a:pPr>
              <a:spcBef>
                <a:spcPts val="611"/>
              </a:spcBef>
            </a:pPr>
            <a:r>
              <a:rPr lang="en-US" dirty="0"/>
              <a:t>42 CFR 410.78(b)(3)(xiv): </a:t>
            </a:r>
            <a:r>
              <a:rPr lang="en-US" dirty="0">
                <a:hlinkClick r:id="rId3"/>
              </a:rPr>
              <a:t>ecfr.gov/current/title-42/chapter-IV/subchapter-B/part-410#p-410.78(b)(3)(xiv)</a:t>
            </a:r>
            <a:endParaRPr lang="en-US"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15</a:t>
            </a:fld>
            <a:endParaRPr lang="en-US" dirty="0"/>
          </a:p>
        </p:txBody>
      </p:sp>
    </p:spTree>
    <p:extLst>
      <p:ext uri="{BB962C8B-B14F-4D97-AF65-F5344CB8AC3E}">
        <p14:creationId xmlns:p14="http://schemas.microsoft.com/office/powerpoint/2010/main" val="39348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3375" y="4435793"/>
            <a:ext cx="6219826" cy="4717732"/>
          </a:xfrm>
        </p:spPr>
        <p:txBody>
          <a:bodyPr>
            <a:normAutofit/>
          </a:bodyPr>
          <a:lstStyle/>
          <a:p>
            <a:pPr>
              <a:spcAft>
                <a:spcPts val="600"/>
              </a:spcAft>
              <a:defRPr/>
            </a:pPr>
            <a:r>
              <a:rPr lang="en-US" sz="1100" b="1" dirty="0">
                <a:cs typeface="Arial" panose="020B0604020202020204" pitchFamily="34" charset="0"/>
              </a:rPr>
              <a:t>Presenter Notes</a:t>
            </a:r>
          </a:p>
          <a:p>
            <a:pPr>
              <a:spcAft>
                <a:spcPts val="600"/>
              </a:spcAft>
            </a:pPr>
            <a:r>
              <a:rPr lang="en-US" sz="1100" dirty="0"/>
              <a:t>CAA Section 402. Extended Months of Coverage of Immunosuppressive Drugs for Kidney Transplant Patients and Other Renal Dialysis Provisions</a:t>
            </a:r>
          </a:p>
          <a:p>
            <a:pPr>
              <a:spcAft>
                <a:spcPts val="600"/>
              </a:spcAft>
            </a:pPr>
            <a:r>
              <a:rPr lang="en-US" sz="1100" dirty="0"/>
              <a:t>The majority of individuals with ESRD are eligible for Medicare, regardless of age. When an individual receives a kidney transplant, Medicare coverage extends for 36 months but is then terminated following a successful kidney transplant unless the individual is otherwise entitled to Medicare (based on age or disability). As mandated by Section 402 of the CAA, and outlined in the final rule for implementation in this regulation, an individual who doesn’t have certain other types of coverage is eligible to sign up for Part B immunosuppressive drug coverage beyond the 36-month post-transplant period for the limited purpose of getting Part B coverage for immunosuppressive drugs. CMS is referring to this benefit as the immunosuppressive drug benefit, or the Part B-ID benefit. Eligible individuals can enroll in the new immunosuppressive drug benefit as of October 2022 and coverage can start in January 2023.</a:t>
            </a:r>
          </a:p>
          <a:p>
            <a:pPr>
              <a:spcAft>
                <a:spcPts val="600"/>
              </a:spcAft>
            </a:pPr>
            <a:r>
              <a:rPr lang="en-US" sz="1100" dirty="0"/>
              <a:t>Section 402(f) also amended the Medicare Savings Programs (MSPs) under sections 1905(p)(1)(A) and 1902(a)(10)(E) of the Act to pay the Part B premiums and in some cases the costs of the Part B deductible and coinsurance for immunosuppressive drug coverage for certain low-income individuals. As a result of changes made under this section, low income individuals who are entitled to Medicare based on enrollment in the Part B  immunosuppressive drug benefit may also be eligible for enrollment in the Qualified Medicare Beneficiary (QMB) program, Specified Low-Income Medicare Beneficiary (SLMB) program, or Qualifying Individual Medicare Savings Programs (QI MSPs) for payment of some or all of their Part B–ID benefit premiums and cost sharing. </a:t>
            </a:r>
          </a:p>
          <a:p>
            <a:pPr>
              <a:spcAft>
                <a:spcPts val="600"/>
              </a:spcAft>
            </a:pPr>
            <a:r>
              <a:rPr lang="en-US" sz="1100" dirty="0"/>
              <a:t>To view a fact sheet on the final rule, visit: </a:t>
            </a:r>
            <a:r>
              <a:rPr lang="en-US" sz="1100" u="sng" dirty="0">
                <a:hlinkClick r:id="rId3"/>
              </a:rPr>
              <a:t>CMS.gov/newsroom/fact-sheets/implementing-certain-provisions-consolidated-appropriations-act-2021-and-other-revisions-medicare-2</a:t>
            </a:r>
            <a:endParaRPr lang="en-US" sz="1100" dirty="0"/>
          </a:p>
          <a:p>
            <a:pPr>
              <a:spcAft>
                <a:spcPts val="600"/>
              </a:spcAft>
            </a:pPr>
            <a:r>
              <a:rPr lang="en-US" sz="1100" dirty="0"/>
              <a:t>To view the final rule, visit: </a:t>
            </a:r>
            <a:r>
              <a:rPr lang="en-US" sz="1100" u="sng" dirty="0">
                <a:hlinkClick r:id="rId4"/>
              </a:rPr>
              <a:t>federalregister.gov/public-inspection/2022-23407/medicare-program-implementing-certain-provisions-of-the-consolidated-appropriations-act-2021-and</a:t>
            </a:r>
            <a:endParaRPr lang="en-US" sz="1100" dirty="0"/>
          </a:p>
        </p:txBody>
      </p:sp>
    </p:spTree>
    <p:extLst>
      <p:ext uri="{BB962C8B-B14F-4D97-AF65-F5344CB8AC3E}">
        <p14:creationId xmlns:p14="http://schemas.microsoft.com/office/powerpoint/2010/main" val="2279760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25473"/>
            <a:ext cx="5608320" cy="4580415"/>
          </a:xfrm>
        </p:spPr>
        <p:txBody>
          <a:bodyPr>
            <a:normAutofit fontScale="92500"/>
          </a:bodyPr>
          <a:lstStyle/>
          <a:p>
            <a:pPr>
              <a:spcAft>
                <a:spcPts val="611"/>
              </a:spcAft>
              <a:defRPr/>
            </a:pPr>
            <a:r>
              <a:rPr lang="en-US" b="1" dirty="0">
                <a:cs typeface="Arial" panose="020B0604020202020204" pitchFamily="34" charset="0"/>
              </a:rPr>
              <a:t>Presenter Notes</a:t>
            </a:r>
          </a:p>
          <a:p>
            <a:pPr>
              <a:spcAft>
                <a:spcPts val="611"/>
              </a:spcAft>
            </a:pPr>
            <a:r>
              <a:rPr lang="en-US" dirty="0"/>
              <a:t>As outlined in the final rule, the new immunosuppressive drug benefit has the following features:</a:t>
            </a:r>
          </a:p>
          <a:p>
            <a:pPr marL="174708" indent="-174708">
              <a:spcAft>
                <a:spcPts val="611"/>
              </a:spcAft>
              <a:buFont typeface="Wingdings" panose="05000000000000000000" pitchFamily="2" charset="2"/>
              <a:buChar char="§"/>
            </a:pPr>
            <a:r>
              <a:rPr lang="en-US" dirty="0"/>
              <a:t>There aren’t specific enrollment periods. If an individual is eligible, they can enroll (or disenroll) at any time.</a:t>
            </a:r>
          </a:p>
          <a:p>
            <a:pPr marL="174708" indent="-174708">
              <a:spcAft>
                <a:spcPts val="611"/>
              </a:spcAft>
              <a:buFont typeface="Wingdings" panose="05000000000000000000" pitchFamily="2" charset="2"/>
              <a:buChar char="§"/>
            </a:pPr>
            <a:r>
              <a:rPr lang="en-US" dirty="0"/>
              <a:t>The benefit only covers immunosuppressive drugs and doesn’t include coverage for any other Part B benefits or services.</a:t>
            </a:r>
          </a:p>
          <a:p>
            <a:pPr marL="174708" indent="-174708">
              <a:spcAft>
                <a:spcPts val="611"/>
              </a:spcAft>
              <a:buFont typeface="Wingdings" panose="05000000000000000000" pitchFamily="2" charset="2"/>
              <a:buChar char="§"/>
            </a:pPr>
            <a:r>
              <a:rPr lang="en-US" dirty="0"/>
              <a:t>An individual is required to attest that they aren’t enrolled in, and don’t expect to enroll in, certain other types of coverage (like a group health plan (GHP), TRICARE, or a Medicaid state plan that covers immunosuppressive drugs) and that they’ll provide notification to Social Security within 60 days if they sign up for such other coverage (thereby ending their enrollment in Medicare). </a:t>
            </a:r>
          </a:p>
          <a:p>
            <a:pPr marL="174708" indent="-174708">
              <a:spcAft>
                <a:spcPts val="611"/>
              </a:spcAft>
              <a:buFont typeface="Wingdings" panose="05000000000000000000" pitchFamily="2" charset="2"/>
              <a:buChar char="§"/>
            </a:pPr>
            <a:r>
              <a:rPr lang="en-US" dirty="0"/>
              <a:t>The premium will be less than the standard Part B premium, and enrollees aren’t subject to late enrollment penalties. The premium in 2023 is $97.10.</a:t>
            </a:r>
          </a:p>
          <a:p>
            <a:pPr marL="174708" indent="-174708" defTabSz="931774">
              <a:spcAft>
                <a:spcPts val="611"/>
              </a:spcAft>
              <a:buFont typeface="Wingdings" panose="05000000000000000000" pitchFamily="2" charset="2"/>
              <a:buChar char="§"/>
              <a:defRPr/>
            </a:pPr>
            <a:r>
              <a:rPr lang="en-US" dirty="0"/>
              <a:t>Individuals eligible for certain Medicare Savings Programs (MSPs) can get coverage of the immunosuppressive drug benefit premium, and for QMBs, cost sharing as well.</a:t>
            </a:r>
          </a:p>
          <a:p>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endParaRPr lang="en-US" dirty="0"/>
          </a:p>
          <a:p>
            <a:r>
              <a:rPr lang="en-US" dirty="0"/>
              <a:t>To view the final rule, visit: </a:t>
            </a:r>
            <a:r>
              <a:rPr lang="en-US" u="sng" dirty="0">
                <a:hlinkClick r:id="rId4"/>
              </a:rPr>
              <a:t>federalregister.gov/public-inspection/2022-23407/medicare-program-implementing-certain-provisions-of-the-consolidated-appropriations-act-2021-and</a:t>
            </a:r>
            <a:endParaRPr lang="en-US" dirty="0"/>
          </a:p>
          <a:p>
            <a:pPr>
              <a:spcAft>
                <a:spcPts val="611"/>
              </a:spcAft>
            </a:pPr>
            <a:br>
              <a:rPr lang="en-US" dirty="0"/>
            </a:br>
            <a:endParaRPr lang="en-US" dirty="0"/>
          </a:p>
        </p:txBody>
      </p:sp>
    </p:spTree>
    <p:extLst>
      <p:ext uri="{BB962C8B-B14F-4D97-AF65-F5344CB8AC3E}">
        <p14:creationId xmlns:p14="http://schemas.microsoft.com/office/powerpoint/2010/main" val="3718745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150" y="-52388"/>
            <a:ext cx="5207000" cy="2928938"/>
          </a:xfrm>
        </p:spPr>
      </p:sp>
      <p:sp>
        <p:nvSpPr>
          <p:cNvPr id="3" name="Notes Placeholder 2"/>
          <p:cNvSpPr>
            <a:spLocks noGrp="1"/>
          </p:cNvSpPr>
          <p:nvPr>
            <p:ph type="body" idx="1"/>
          </p:nvPr>
        </p:nvSpPr>
        <p:spPr>
          <a:xfrm>
            <a:off x="144379" y="2876550"/>
            <a:ext cx="6581274" cy="7829549"/>
          </a:xfrm>
        </p:spPr>
        <p:txBody>
          <a:bodyPr>
            <a:noAutofit/>
          </a:bodyPr>
          <a:lstStyle/>
          <a:p>
            <a:pPr>
              <a:lnSpc>
                <a:spcPct val="120000"/>
              </a:lnSpc>
              <a:spcBef>
                <a:spcPts val="400"/>
              </a:spcBef>
            </a:pPr>
            <a:r>
              <a:rPr lang="en-US" sz="700" b="0" i="0" u="none" strike="noStrike" kern="1200" baseline="0" dirty="0">
                <a:solidFill>
                  <a:schemeClr val="tx1"/>
                </a:solidFill>
                <a:latin typeface="+mn-lt"/>
                <a:ea typeface="+mn-ea"/>
                <a:cs typeface="+mn-cs"/>
              </a:rPr>
              <a:t>IRA</a:t>
            </a:r>
          </a:p>
          <a:p>
            <a:pPr>
              <a:lnSpc>
                <a:spcPct val="120000"/>
              </a:lnSpc>
              <a:spcBef>
                <a:spcPts val="400"/>
              </a:spcBef>
            </a:pPr>
            <a:r>
              <a:rPr lang="en-US" sz="700" b="0" i="0" u="none" strike="noStrike" kern="1200" baseline="0" dirty="0">
                <a:solidFill>
                  <a:schemeClr val="tx1"/>
                </a:solidFill>
                <a:latin typeface="+mn-lt"/>
                <a:ea typeface="+mn-ea"/>
                <a:cs typeface="+mn-cs"/>
              </a:rPr>
              <a:t>Requires the Secretary to establish a Drug Price Negotiation Program for negotiating (and re-negotiating) with drug manufacturers to establish “maximum fair prices” for Medicare Part B and Part D drugs selected for negotiation—“selected drugs.” (</a:t>
            </a:r>
            <a:r>
              <a:rPr lang="en-US" sz="700" b="1" i="0" u="none" strike="noStrike" kern="1200" baseline="0" dirty="0">
                <a:solidFill>
                  <a:schemeClr val="tx1"/>
                </a:solidFill>
                <a:latin typeface="+mn-lt"/>
                <a:ea typeface="+mn-ea"/>
                <a:cs typeface="+mn-cs"/>
              </a:rPr>
              <a:t>NOTE</a:t>
            </a:r>
            <a:r>
              <a:rPr lang="en-US" sz="700" b="0" i="0" u="none" strike="noStrike" kern="1200" baseline="0" dirty="0">
                <a:solidFill>
                  <a:schemeClr val="tx1"/>
                </a:solidFill>
                <a:latin typeface="+mn-lt"/>
                <a:ea typeface="+mn-ea"/>
                <a:cs typeface="+mn-cs"/>
              </a:rPr>
              <a:t>: The term “drug” throughout includes biologicals unless otherwise specified.) Negotiated maximum fair prices will apply beginning with the 2026 “initial price applicability year.” </a:t>
            </a:r>
            <a:r>
              <a:rPr lang="en-US" sz="700" dirty="0"/>
              <a:t>The term “maximum fair price” means, with respect to a year during a price applicability period and with respect to a selected drug (as defined in section 1192(c)) with respect to such period, the price negotiated pursuant to section 1194, and updated pursuant to section 1195(b), as applicable, for such drug and year.” 1191(c)(3).</a:t>
            </a:r>
            <a:endParaRPr lang="en-US" sz="700" b="0" i="0" u="none" strike="noStrike" kern="1200" baseline="0" dirty="0">
              <a:solidFill>
                <a:schemeClr val="tx1"/>
              </a:solidFill>
              <a:latin typeface="+mn-lt"/>
              <a:ea typeface="+mn-ea"/>
              <a:cs typeface="+mn-cs"/>
            </a:endParaRPr>
          </a:p>
          <a:p>
            <a:pPr>
              <a:lnSpc>
                <a:spcPct val="120000"/>
              </a:lnSpc>
              <a:spcBef>
                <a:spcPts val="400"/>
              </a:spcBef>
            </a:pPr>
            <a:r>
              <a:rPr lang="en-US" sz="700" b="1" dirty="0"/>
              <a:t>Selected Drugs: </a:t>
            </a:r>
            <a:r>
              <a:rPr lang="en-US" sz="700" dirty="0"/>
              <a:t>For purposes of this part, in accordance with subsection (e)(2) and subject to paragraph (2), each negotiation-eligible drug included on the list published under subsection (a) with respect to an initial price applicability year shall be referred to as a ‘selected drug’ with respect to such year and each subsequent year beginning before the first year that begins at least 9 months after the date on which the Secretary determines at least one drug or biological product—</a:t>
            </a:r>
          </a:p>
          <a:p>
            <a:pPr>
              <a:lnSpc>
                <a:spcPct val="120000"/>
              </a:lnSpc>
              <a:spcBef>
                <a:spcPts val="400"/>
              </a:spcBef>
            </a:pPr>
            <a:r>
              <a:rPr lang="en-US" sz="700" dirty="0"/>
              <a:t>(A) is approved or licensed (as applicable)—</a:t>
            </a:r>
          </a:p>
          <a:p>
            <a:pPr>
              <a:lnSpc>
                <a:spcPct val="120000"/>
              </a:lnSpc>
              <a:spcBef>
                <a:spcPts val="400"/>
              </a:spcBef>
            </a:pPr>
            <a:r>
              <a:rPr lang="en-US" sz="700" dirty="0"/>
              <a:t>(i) under section 505(j) of the Federal Food, Drug, and Cosmetic Act using such drug as the listed drug; or</a:t>
            </a:r>
          </a:p>
          <a:p>
            <a:pPr>
              <a:lnSpc>
                <a:spcPct val="120000"/>
              </a:lnSpc>
              <a:spcBef>
                <a:spcPts val="400"/>
              </a:spcBef>
            </a:pPr>
            <a:r>
              <a:rPr lang="en-US" sz="700" dirty="0"/>
              <a:t>(ii) under section 351(k) of the Public Health Service Act using such drug as the reference product; and</a:t>
            </a:r>
          </a:p>
          <a:p>
            <a:pPr>
              <a:lnSpc>
                <a:spcPct val="120000"/>
              </a:lnSpc>
              <a:spcBef>
                <a:spcPts val="400"/>
              </a:spcBef>
            </a:pPr>
            <a:r>
              <a:rPr lang="en-US" sz="700" dirty="0"/>
              <a:t>(B) is marketed pursuant to such approval or licensure.” 1192(c)(1)</a:t>
            </a:r>
          </a:p>
          <a:p>
            <a:pPr>
              <a:lnSpc>
                <a:spcPct val="120000"/>
              </a:lnSpc>
              <a:spcBef>
                <a:spcPts val="400"/>
              </a:spcBef>
            </a:pPr>
            <a:r>
              <a:rPr lang="en-US" sz="700" b="1" i="0" u="none" strike="noStrike" kern="1200" baseline="0" dirty="0">
                <a:solidFill>
                  <a:schemeClr val="tx1"/>
                </a:solidFill>
                <a:latin typeface="+mn-lt"/>
                <a:ea typeface="+mn-ea"/>
                <a:cs typeface="+mn-cs"/>
              </a:rPr>
              <a:t> </a:t>
            </a:r>
            <a:r>
              <a:rPr lang="en-US" sz="700" b="0" i="0" u="none" strike="noStrike" kern="1200" baseline="0" dirty="0">
                <a:solidFill>
                  <a:schemeClr val="tx1"/>
                </a:solidFill>
                <a:latin typeface="+mn-lt"/>
                <a:ea typeface="+mn-ea"/>
                <a:cs typeface="+mn-cs"/>
              </a:rPr>
              <a:t>For each initial price applicability year, requires the Secretary to determine the 50 qualifying single source drugs with the highest Medicare Part D expenditures for negotiation. After the first 2 years, requires the Secretary to determine the 50 qualifying single source drugs with the highest Part B expenditures as well. Seven years must have elapsed since the Food &amp; Drug Administration’s (FDA’s) approval for a drug and 11 years must have elapsed since FDA licensure for a biological in order for the product to be eligible as a qualifying single source drug for inclusion on the lists. </a:t>
            </a:r>
          </a:p>
          <a:p>
            <a:pPr>
              <a:lnSpc>
                <a:spcPct val="120000"/>
              </a:lnSpc>
              <a:spcBef>
                <a:spcPts val="400"/>
              </a:spcBef>
            </a:pPr>
            <a:r>
              <a:rPr lang="en-US" sz="700" b="0" i="0" u="none" strike="noStrike" kern="1200" baseline="0" dirty="0">
                <a:solidFill>
                  <a:schemeClr val="tx1"/>
                </a:solidFill>
                <a:latin typeface="+mn-lt"/>
                <a:ea typeface="+mn-ea"/>
                <a:cs typeface="+mn-cs"/>
              </a:rPr>
              <a:t>Requires the Secretary to select for negotiation 10 Part D drugs for 2026, plus 15 Part D drugs for 2027, plus 15 Part B and Part D drugs for 2028, and plus 20 Part B and Part D drugs for each year thereafter. A selected drug remains a selected drug, and thus the maximum fair price that is negotiated remains applicable, until at least one generic or biosimilar for the selected drug enters the market. </a:t>
            </a:r>
          </a:p>
          <a:p>
            <a:pPr>
              <a:lnSpc>
                <a:spcPct val="120000"/>
              </a:lnSpc>
              <a:spcBef>
                <a:spcPts val="400"/>
              </a:spcBef>
            </a:pPr>
            <a:r>
              <a:rPr lang="en-US" sz="700" b="0" i="0" u="none" strike="noStrike" kern="1200" baseline="0" dirty="0">
                <a:solidFill>
                  <a:schemeClr val="tx1"/>
                </a:solidFill>
                <a:latin typeface="+mn-lt"/>
                <a:ea typeface="+mn-ea"/>
                <a:cs typeface="+mn-cs"/>
              </a:rPr>
              <a:t>Exempted from negotiation are: </a:t>
            </a:r>
          </a:p>
          <a:p>
            <a:pPr marL="115888" indent="-115888">
              <a:lnSpc>
                <a:spcPct val="120000"/>
              </a:lnSpc>
              <a:spcBef>
                <a:spcPts val="400"/>
              </a:spcBef>
              <a:buFont typeface="Wingdings" panose="05000000000000000000" pitchFamily="2" charset="2"/>
              <a:buChar char="§"/>
            </a:pPr>
            <a:r>
              <a:rPr lang="en-US" sz="700" b="0" i="0" u="none" strike="noStrike" kern="1200" baseline="0" dirty="0">
                <a:solidFill>
                  <a:schemeClr val="tx1"/>
                </a:solidFill>
                <a:latin typeface="+mn-lt"/>
                <a:ea typeface="+mn-ea"/>
                <a:cs typeface="+mn-cs"/>
              </a:rPr>
              <a:t>Certain orphan drugs designated for only one rare disease or condition and for which the drug’s only approved indication is for such disease or condition. </a:t>
            </a:r>
          </a:p>
          <a:p>
            <a:pPr marL="115888" indent="-115888">
              <a:lnSpc>
                <a:spcPct val="120000"/>
              </a:lnSpc>
              <a:spcBef>
                <a:spcPts val="400"/>
              </a:spcBef>
              <a:buFont typeface="Wingdings" panose="05000000000000000000" pitchFamily="2" charset="2"/>
              <a:buChar char="§"/>
            </a:pPr>
            <a:r>
              <a:rPr lang="en-US" sz="700" b="0" i="0" u="none" strike="noStrike" kern="1200" baseline="0" dirty="0">
                <a:solidFill>
                  <a:schemeClr val="tx1"/>
                </a:solidFill>
                <a:latin typeface="+mn-lt"/>
                <a:ea typeface="+mn-ea"/>
                <a:cs typeface="+mn-cs"/>
              </a:rPr>
              <a:t>Drugs with Medicare Part B and Part D expenditures that are less than $200 million or, with respect to a subsequent year, $200 million increased by a consumer price index inflation factor. </a:t>
            </a:r>
          </a:p>
          <a:p>
            <a:pPr marL="115888" indent="-115888">
              <a:lnSpc>
                <a:spcPct val="120000"/>
              </a:lnSpc>
              <a:spcBef>
                <a:spcPts val="400"/>
              </a:spcBef>
              <a:buFont typeface="Wingdings" panose="05000000000000000000" pitchFamily="2" charset="2"/>
              <a:buChar char="§"/>
            </a:pPr>
            <a:r>
              <a:rPr lang="en-US" sz="700" b="0" i="0" u="none" strike="noStrike" kern="1200" baseline="0" dirty="0">
                <a:solidFill>
                  <a:schemeClr val="tx1"/>
                </a:solidFill>
                <a:latin typeface="+mn-lt"/>
                <a:ea typeface="+mn-ea"/>
                <a:cs typeface="+mn-cs"/>
              </a:rPr>
              <a:t>Certain small biotech drugs from negotiation for 2026, 2027, and 2028. </a:t>
            </a:r>
          </a:p>
          <a:p>
            <a:pPr>
              <a:lnSpc>
                <a:spcPct val="120000"/>
              </a:lnSpc>
              <a:spcBef>
                <a:spcPts val="400"/>
              </a:spcBef>
            </a:pPr>
            <a:r>
              <a:rPr lang="en-US" sz="700" b="1" dirty="0"/>
              <a:t>Agreements with Manufacturers: </a:t>
            </a:r>
            <a:r>
              <a:rPr lang="en-US" sz="700" dirty="0"/>
              <a:t>Requires the Secretary to enter into agreements with manufacturers of selected drugs for negotiations (and renegotiations, if applicable). Requires manufacturers to provide access to maximum fair prices to people with Medicare drug coverage dispensed Part D selected drugs and to pharmacies, mail order services, and other dispensers with respect to Part D selected drugs dispensed to people with Medicare drug coverage. Requires manufacturers to provide access to maximum fair prices to hospitals, physicians, and other providers with respect to Part B selected drugs furnished to people with Part B. Agreement remains in effect until the drug is no longer a selected drug. </a:t>
            </a:r>
            <a:endParaRPr lang="en-US" sz="700" b="1" dirty="0"/>
          </a:p>
          <a:p>
            <a:pPr>
              <a:lnSpc>
                <a:spcPct val="120000"/>
              </a:lnSpc>
              <a:spcBef>
                <a:spcPts val="400"/>
              </a:spcBef>
            </a:pPr>
            <a:r>
              <a:rPr lang="en-US" sz="700" b="1" dirty="0"/>
              <a:t>Civil Monetary Penalties: </a:t>
            </a:r>
            <a:r>
              <a:rPr lang="en-US" sz="700" dirty="0"/>
              <a:t>Imposes civil monetary penalties on manufacturers that don’t provide access to prices that are equal to or less than the maximum fair prices. Imposes civil monetary penalties on manufacturers that do not provide the Secretary with information on the non-Federal Average Manufacturer Price (non-FAMP) for a selected drug or any other information that the Secretary requires to carry out negotiation (or renegotiation), or if the manufacturer provides certain false information. </a:t>
            </a:r>
          </a:p>
          <a:p>
            <a:pPr>
              <a:lnSpc>
                <a:spcPct val="120000"/>
              </a:lnSpc>
              <a:spcBef>
                <a:spcPts val="400"/>
              </a:spcBef>
            </a:pPr>
            <a:r>
              <a:rPr lang="en-US" sz="700" dirty="0"/>
              <a:t>Excise taxes are imposed when manufacturers: </a:t>
            </a:r>
          </a:p>
          <a:p>
            <a:pPr marL="112713" indent="-112713">
              <a:lnSpc>
                <a:spcPct val="120000"/>
              </a:lnSpc>
              <a:spcBef>
                <a:spcPts val="400"/>
              </a:spcBef>
              <a:buFont typeface="Wingdings" panose="05000000000000000000" pitchFamily="2" charset="2"/>
              <a:buChar char="§"/>
            </a:pPr>
            <a:r>
              <a:rPr lang="en-US" sz="700" dirty="0"/>
              <a:t>Miss the deadline for entering into agreements </a:t>
            </a:r>
          </a:p>
          <a:p>
            <a:pPr marL="112713" indent="-112713">
              <a:lnSpc>
                <a:spcPct val="120000"/>
              </a:lnSpc>
              <a:spcBef>
                <a:spcPts val="400"/>
              </a:spcBef>
              <a:buFont typeface="Wingdings" panose="05000000000000000000" pitchFamily="2" charset="2"/>
              <a:buChar char="§"/>
            </a:pPr>
            <a:r>
              <a:rPr lang="en-US" sz="700" dirty="0"/>
              <a:t>Miss the deadline for ending negotiations</a:t>
            </a:r>
          </a:p>
          <a:p>
            <a:pPr marL="112713" indent="-112713">
              <a:lnSpc>
                <a:spcPct val="120000"/>
              </a:lnSpc>
              <a:spcBef>
                <a:spcPts val="400"/>
              </a:spcBef>
              <a:buFont typeface="Wingdings" panose="05000000000000000000" pitchFamily="2" charset="2"/>
              <a:buChar char="§"/>
            </a:pPr>
            <a:r>
              <a:rPr lang="en-US" sz="700" dirty="0"/>
              <a:t>Miss the specified deadline for ending renegotiations </a:t>
            </a:r>
          </a:p>
          <a:p>
            <a:pPr marL="112713" indent="-112713">
              <a:lnSpc>
                <a:spcPct val="120000"/>
              </a:lnSpc>
              <a:spcBef>
                <a:spcPts val="400"/>
              </a:spcBef>
              <a:buFont typeface="Wingdings" panose="05000000000000000000" pitchFamily="2" charset="2"/>
              <a:buChar char="§"/>
            </a:pPr>
            <a:r>
              <a:rPr lang="en-US" sz="700" dirty="0"/>
              <a:t>Miss the deadline for submitting information to the Secretary </a:t>
            </a:r>
          </a:p>
          <a:p>
            <a:pPr>
              <a:lnSpc>
                <a:spcPct val="120000"/>
              </a:lnSpc>
              <a:spcBef>
                <a:spcPts val="400"/>
              </a:spcBef>
            </a:pPr>
            <a:r>
              <a:rPr lang="en-US" sz="700" dirty="0"/>
              <a:t>Excise taxes can be suspended if manufacturers terminate their Coverage Gap Discount Program (CGDP)/Manufacturer Discount Program agreement and Medicaid Drug Rebate Program agreement. </a:t>
            </a:r>
          </a:p>
          <a:p>
            <a:pPr>
              <a:lnSpc>
                <a:spcPct val="120000"/>
              </a:lnSpc>
              <a:spcBef>
                <a:spcPts val="400"/>
              </a:spcBef>
            </a:pPr>
            <a:r>
              <a:rPr lang="en-US" sz="700" b="1" dirty="0"/>
              <a:t>Effective Date: </a:t>
            </a:r>
            <a:r>
              <a:rPr lang="en-US" sz="700" dirty="0"/>
              <a:t>2026 is the first initial price applicability year. Manufacturers must provide access to maximum fair prices for the first set of selected drugs on January 1, 2026.</a:t>
            </a:r>
            <a:endParaRPr lang="en-US" sz="7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92709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675"/>
            <a:ext cx="5575300" cy="3136900"/>
          </a:xfrm>
        </p:spPr>
      </p:sp>
      <p:sp>
        <p:nvSpPr>
          <p:cNvPr id="3" name="Notes Placeholder 2"/>
          <p:cNvSpPr>
            <a:spLocks noGrp="1"/>
          </p:cNvSpPr>
          <p:nvPr>
            <p:ph type="body" idx="1"/>
          </p:nvPr>
        </p:nvSpPr>
        <p:spPr>
          <a:xfrm>
            <a:off x="76200" y="3352800"/>
            <a:ext cx="6858000" cy="5876925"/>
          </a:xfrm>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100" b="1" i="0" kern="1200" dirty="0">
                <a:solidFill>
                  <a:schemeClr val="tx1"/>
                </a:solidFill>
                <a:effectLst/>
                <a:latin typeface="+mn-lt"/>
                <a:ea typeface="+mn-ea"/>
                <a:cs typeface="+mn-cs"/>
              </a:rPr>
              <a:t>Presenter Notes</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100" b="0" i="0" kern="1200" dirty="0">
                <a:solidFill>
                  <a:schemeClr val="tx1"/>
                </a:solidFill>
                <a:effectLst/>
                <a:latin typeface="+mn-lt"/>
                <a:ea typeface="+mn-ea"/>
                <a:cs typeface="+mn-cs"/>
              </a:rPr>
              <a:t>Several provisions in the Inflation Reduction Act (IRA) address drug pricing, including allowing the Secretary of HHS to negotiate prices in Medicare Parts B and D for selected medications and introducing Medicare rebates for drug prices that rise faster than inflation. </a:t>
            </a:r>
            <a:r>
              <a:rPr lang="en-US" sz="1100" dirty="0"/>
              <a:t>For more information about the Inflation Reduction Act visit, </a:t>
            </a:r>
            <a:r>
              <a:rPr lang="en-US" sz="1100" dirty="0">
                <a:hlinkClick r:id="rId3"/>
              </a:rPr>
              <a:t>CMS.gov/newsroom/fact-sheets/inflation-reduction-act-lowers-health-care-costs-millions-americans</a:t>
            </a:r>
            <a:r>
              <a:rPr lang="en-US" sz="1100" dirty="0"/>
              <a:t>.</a:t>
            </a:r>
          </a:p>
          <a:p>
            <a:pPr>
              <a:spcBef>
                <a:spcPts val="600"/>
              </a:spcBef>
              <a:spcAft>
                <a:spcPts val="600"/>
              </a:spcAft>
            </a:pPr>
            <a:r>
              <a:rPr lang="en-US" sz="1100" b="1" i="0" u="none" strike="noStrike" kern="1200" baseline="0" dirty="0">
                <a:solidFill>
                  <a:schemeClr val="tx1"/>
                </a:solidFill>
                <a:latin typeface="+mn-lt"/>
                <a:ea typeface="+mn-ea"/>
                <a:cs typeface="+mn-cs"/>
              </a:rPr>
              <a:t>Section 11101. Medicare Part B Rebate by Manufacturers. </a:t>
            </a:r>
            <a:endParaRPr lang="en-US" sz="1100" b="1" dirty="0"/>
          </a:p>
          <a:p>
            <a:pPr marL="0" marR="0" lvl="0" indent="0" algn="l" defTabSz="914400" rtl="0" eaLnBrk="1" fontAlgn="auto" latinLnBrk="0" hangingPunct="1">
              <a:spcBef>
                <a:spcPts val="600"/>
              </a:spcBef>
              <a:spcAft>
                <a:spcPts val="600"/>
              </a:spcAft>
              <a:buClrTx/>
              <a:buSzTx/>
              <a:buFontTx/>
              <a:buNone/>
              <a:tabLst/>
              <a:defRPr/>
            </a:pPr>
            <a:r>
              <a:rPr lang="en-US" sz="1100" b="1" i="0" u="none" strike="noStrike" kern="1200" baseline="0" dirty="0">
                <a:solidFill>
                  <a:schemeClr val="tx1"/>
                </a:solidFill>
                <a:latin typeface="+mn-lt"/>
                <a:ea typeface="+mn-ea"/>
                <a:cs typeface="+mn-cs"/>
              </a:rPr>
              <a:t>Provision: </a:t>
            </a:r>
            <a:r>
              <a:rPr lang="en-US" sz="1100" b="0" i="0" u="none" strike="noStrike" kern="1200" baseline="0" dirty="0">
                <a:solidFill>
                  <a:schemeClr val="tx1"/>
                </a:solidFill>
                <a:latin typeface="+mn-lt"/>
                <a:ea typeface="+mn-ea"/>
                <a:cs typeface="+mn-cs"/>
              </a:rPr>
              <a:t>Requires manufacturers of a Part B </a:t>
            </a:r>
            <a:r>
              <a:rPr lang="en-US" sz="1100" b="0" i="0" u="none" strike="noStrike" kern="1200" baseline="0" dirty="0" err="1">
                <a:solidFill>
                  <a:schemeClr val="tx1"/>
                </a:solidFill>
                <a:latin typeface="+mn-lt"/>
                <a:ea typeface="+mn-ea"/>
                <a:cs typeface="+mn-cs"/>
              </a:rPr>
              <a:t>rebatable</a:t>
            </a:r>
            <a:r>
              <a:rPr lang="en-US" sz="1100" b="0" i="0" u="none" strike="noStrike" kern="1200" baseline="0" dirty="0">
                <a:solidFill>
                  <a:schemeClr val="tx1"/>
                </a:solidFill>
                <a:latin typeface="+mn-lt"/>
                <a:ea typeface="+mn-ea"/>
                <a:cs typeface="+mn-cs"/>
              </a:rPr>
              <a:t> drug to pay a rebate to be deposited in the Federal Supplementary Medical Insurance Trust Fund </a:t>
            </a:r>
            <a:r>
              <a:rPr lang="en-US" sz="1100" b="0" i="0" u="none" strike="noStrike" kern="1200" baseline="0" dirty="0">
                <a:latin typeface="+mn-lt"/>
                <a:ea typeface="+mn-ea"/>
                <a:cs typeface="+mn-cs"/>
              </a:rPr>
              <a:t>if</a:t>
            </a:r>
            <a:r>
              <a:rPr lang="en-US" sz="1100" dirty="0"/>
              <a:t> the Medicare payment amount (the lesser of wholesale acquisition cost or actual sales price plus 6%) </a:t>
            </a:r>
            <a:r>
              <a:rPr lang="en-US" sz="1100" b="0" i="0" u="none" strike="noStrike" kern="1200" baseline="0" dirty="0">
                <a:latin typeface="+mn-lt"/>
                <a:ea typeface="+mn-ea"/>
                <a:cs typeface="+mn-cs"/>
              </a:rPr>
              <a:t>for a calendar </a:t>
            </a:r>
            <a:r>
              <a:rPr lang="en-US" sz="1100" b="0" i="0" u="none" strike="noStrike" kern="1200" baseline="0" dirty="0">
                <a:solidFill>
                  <a:schemeClr val="tx1"/>
                </a:solidFill>
                <a:latin typeface="+mn-lt"/>
                <a:ea typeface="+mn-ea"/>
                <a:cs typeface="+mn-cs"/>
              </a:rPr>
              <a:t>quarter exceeds the inflation-adjusted payment amount. The inflation-adjusted amount is the payment amount in the benchmark quarter (July 1, 2021) increased by </a:t>
            </a:r>
            <a:r>
              <a:rPr lang="en-US" sz="1100" dirty="0"/>
              <a:t>Consumer Price Index for All Urban Consumers (CPI-U). </a:t>
            </a:r>
            <a:r>
              <a:rPr lang="en-US" sz="1100" b="0" i="0" u="none" strike="noStrike" kern="1200" baseline="0" dirty="0">
                <a:solidFill>
                  <a:schemeClr val="tx1"/>
                </a:solidFill>
                <a:latin typeface="+mn-lt"/>
                <a:ea typeface="+mn-ea"/>
                <a:cs typeface="+mn-cs"/>
              </a:rPr>
              <a:t>The Part B drug inflation rebate applies for each calendar quarter beginning on or after January 1, 2023. </a:t>
            </a:r>
            <a:endParaRPr lang="en-US" sz="1100" b="0" i="0" u="none" strike="noStrike" kern="1200" baseline="0" dirty="0">
              <a:solidFill>
                <a:schemeClr val="tx1"/>
              </a:solidFill>
              <a:ea typeface="+mn-ea"/>
              <a:cs typeface="+mn-cs"/>
            </a:endParaRPr>
          </a:p>
          <a:p>
            <a:pPr>
              <a:spcBef>
                <a:spcPts val="600"/>
              </a:spcBef>
              <a:spcAft>
                <a:spcPts val="600"/>
              </a:spcAft>
            </a:pPr>
            <a:r>
              <a:rPr lang="en-US" sz="1100" b="0" i="0" u="none" strike="noStrike" kern="1200" baseline="0" dirty="0">
                <a:solidFill>
                  <a:schemeClr val="tx1"/>
                </a:solidFill>
                <a:latin typeface="+mn-lt"/>
                <a:ea typeface="+mn-ea"/>
                <a:cs typeface="+mn-cs"/>
              </a:rPr>
              <a:t>A Part B </a:t>
            </a:r>
            <a:r>
              <a:rPr lang="en-US" sz="1100" b="0" i="0" u="none" strike="noStrike" kern="1200" baseline="0" dirty="0" err="1">
                <a:solidFill>
                  <a:schemeClr val="tx1"/>
                </a:solidFill>
                <a:latin typeface="+mn-lt"/>
                <a:ea typeface="+mn-ea"/>
                <a:cs typeface="+mn-cs"/>
              </a:rPr>
              <a:t>rebatable</a:t>
            </a:r>
            <a:r>
              <a:rPr lang="en-US" sz="1100" b="0" i="0" u="none" strike="noStrike" kern="1200" baseline="0" dirty="0">
                <a:solidFill>
                  <a:schemeClr val="tx1"/>
                </a:solidFill>
                <a:latin typeface="+mn-lt"/>
                <a:ea typeface="+mn-ea"/>
                <a:cs typeface="+mn-cs"/>
              </a:rPr>
              <a:t> drug is defined as a single source drug or biological including biosimilars (excluding a qualifying biosimilar biological product). A drug or biological with average annual spending less than $100 per beneficiary user (as determined by the Secretary) and preventive Part B vaccines are excluded from this definition. </a:t>
            </a:r>
          </a:p>
          <a:p>
            <a:pPr>
              <a:spcBef>
                <a:spcPts val="600"/>
              </a:spcBef>
              <a:spcAft>
                <a:spcPts val="600"/>
              </a:spcAft>
            </a:pPr>
            <a:r>
              <a:rPr lang="en-US" sz="1100" b="0" i="0" u="none" strike="noStrike" kern="1200" baseline="0" dirty="0">
                <a:solidFill>
                  <a:schemeClr val="tx1"/>
                </a:solidFill>
                <a:latin typeface="+mn-lt"/>
                <a:ea typeface="+mn-ea"/>
                <a:cs typeface="+mn-cs"/>
              </a:rPr>
              <a:t>The Secretary is required to report the rebate information to the manufacturer not later than 6 months after the end of the calendar quarter. Manufacturers are required to pay the rebate no later than 30 days after the receipt of the rebate information. For the initial years (2023 and 2024), there is a transition period so that the Secretary may delay reporting the rebate information to manufacturers until September 30, 2025. </a:t>
            </a:r>
          </a:p>
          <a:p>
            <a:pPr>
              <a:spcBef>
                <a:spcPts val="600"/>
              </a:spcBef>
              <a:spcAft>
                <a:spcPts val="600"/>
              </a:spcAft>
            </a:pPr>
            <a:r>
              <a:rPr lang="en-US" sz="1100" b="0" i="0" u="none" strike="noStrike" kern="1200" baseline="0" dirty="0">
                <a:solidFill>
                  <a:schemeClr val="tx1"/>
                </a:solidFill>
                <a:latin typeface="+mn-lt"/>
                <a:ea typeface="+mn-ea"/>
                <a:cs typeface="+mn-cs"/>
              </a:rPr>
              <a:t>Applies a civil monetary penalty of 125% of the rebate amount if the manufacturer fails to pay the rebate as required. Provides administrative or judicial review exemptions for the determination of units, whether a drug is a Part B </a:t>
            </a:r>
            <a:r>
              <a:rPr lang="en-US" sz="1100" b="0" i="0" u="none" strike="noStrike" kern="1200" baseline="0" dirty="0" err="1">
                <a:solidFill>
                  <a:schemeClr val="tx1"/>
                </a:solidFill>
                <a:latin typeface="+mn-lt"/>
                <a:ea typeface="+mn-ea"/>
                <a:cs typeface="+mn-cs"/>
              </a:rPr>
              <a:t>rebatable</a:t>
            </a:r>
            <a:r>
              <a:rPr lang="en-US" sz="1100" b="0" i="0" u="none" strike="noStrike" kern="1200" baseline="0" dirty="0">
                <a:solidFill>
                  <a:schemeClr val="tx1"/>
                </a:solidFill>
                <a:latin typeface="+mn-lt"/>
                <a:ea typeface="+mn-ea"/>
                <a:cs typeface="+mn-cs"/>
              </a:rPr>
              <a:t> drug, calculation of the rebate amount, and computations of the beneficiary coinsurance and of the amounts paid to providers. </a:t>
            </a:r>
          </a:p>
          <a:p>
            <a:pPr>
              <a:spcBef>
                <a:spcPts val="600"/>
              </a:spcBef>
              <a:spcAft>
                <a:spcPts val="600"/>
              </a:spcAft>
            </a:pPr>
            <a:r>
              <a:rPr lang="en-US" sz="1100" b="1" i="0" u="none" strike="noStrike" kern="1200" baseline="0" dirty="0">
                <a:solidFill>
                  <a:schemeClr val="tx1"/>
                </a:solidFill>
                <a:latin typeface="+mn-lt"/>
                <a:ea typeface="+mn-ea"/>
                <a:cs typeface="+mn-cs"/>
              </a:rPr>
              <a:t>Effective Date: </a:t>
            </a:r>
            <a:r>
              <a:rPr lang="en-US" sz="1100" b="0" i="0" u="none" strike="noStrike" kern="1200" baseline="0" dirty="0">
                <a:solidFill>
                  <a:schemeClr val="tx1"/>
                </a:solidFill>
                <a:latin typeface="+mn-lt"/>
                <a:ea typeface="+mn-ea"/>
                <a:cs typeface="+mn-cs"/>
              </a:rPr>
              <a:t>The Part B drug inflation rebate applies for calendar quarters beginning on January 1, 2023. Beneficiary coinsurance and provider payment for a Part B </a:t>
            </a:r>
            <a:r>
              <a:rPr lang="en-US" sz="1100" b="0" i="0" u="none" strike="noStrike" kern="1200" baseline="0" dirty="0" err="1">
                <a:solidFill>
                  <a:schemeClr val="tx1"/>
                </a:solidFill>
                <a:latin typeface="+mn-lt"/>
                <a:ea typeface="+mn-ea"/>
                <a:cs typeface="+mn-cs"/>
              </a:rPr>
              <a:t>rebatable</a:t>
            </a:r>
            <a:r>
              <a:rPr lang="en-US" sz="1100" b="0" i="0" u="none" strike="noStrike" kern="1200" baseline="0" dirty="0">
                <a:solidFill>
                  <a:schemeClr val="tx1"/>
                </a:solidFill>
                <a:latin typeface="+mn-lt"/>
                <a:ea typeface="+mn-ea"/>
                <a:cs typeface="+mn-cs"/>
              </a:rPr>
              <a:t> drug is adjusted, beginning on April 1, 2023, if the Medicare payment amount for a calendar quarter exceeds the inflation-adjusted payment amount. </a:t>
            </a:r>
          </a:p>
          <a:p>
            <a:pPr marL="0" indent="0">
              <a:spcAft>
                <a:spcPts val="600"/>
              </a:spcAft>
              <a:buNone/>
            </a:pPr>
            <a:endParaRPr lang="en-US" sz="1100" dirty="0"/>
          </a:p>
        </p:txBody>
      </p:sp>
    </p:spTree>
    <p:extLst>
      <p:ext uri="{BB962C8B-B14F-4D97-AF65-F5344CB8AC3E}">
        <p14:creationId xmlns:p14="http://schemas.microsoft.com/office/powerpoint/2010/main" val="2904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46"/>
              </a:spcBef>
              <a:defRPr/>
            </a:pPr>
            <a:r>
              <a:rPr lang="en-US" b="1" dirty="0">
                <a:solidFill>
                  <a:prstClr val="black"/>
                </a:solidFill>
                <a:cs typeface="Arial" panose="020B0604020202020204" pitchFamily="34" charset="0"/>
              </a:rPr>
              <a:t>Presenter Notes</a:t>
            </a:r>
          </a:p>
          <a:p>
            <a:pPr defTabSz="984978">
              <a:spcBef>
                <a:spcPts val="646"/>
              </a:spcBef>
              <a:defRPr/>
            </a:pPr>
            <a:r>
              <a:rPr lang="en-US" dirty="0">
                <a:solidFill>
                  <a:prstClr val="black"/>
                </a:solidFill>
                <a:cs typeface="Arial" panose="020B0604020202020204" pitchFamily="34" charset="0"/>
              </a:rPr>
              <a:t>These materials are for information givers/trainers who are familiar with the Medicare Program, and who use the information for their presentations.</a:t>
            </a:r>
          </a:p>
          <a:p>
            <a:pPr>
              <a:spcBef>
                <a:spcPts val="646"/>
              </a:spcBef>
              <a:defRPr/>
            </a:pPr>
            <a:r>
              <a:rPr lang="en-US" dirty="0">
                <a:solidFill>
                  <a:prstClr val="black"/>
                </a:solidFill>
                <a:cs typeface="Arial" panose="020B0604020202020204" pitchFamily="34" charset="0"/>
              </a:rPr>
              <a:t>The module consists of 61 slides and speaker’s notes and includes resource links. </a:t>
            </a:r>
          </a:p>
          <a:p>
            <a:pPr defTabSz="984978">
              <a:spcBef>
                <a:spcPts val="646"/>
              </a:spcBef>
              <a:defRPr/>
            </a:pPr>
            <a:r>
              <a:rPr lang="en-US" dirty="0">
                <a:solidFill>
                  <a:prstClr val="black"/>
                </a:solidFill>
                <a:cs typeface="Arial" panose="020B0604020202020204" pitchFamily="34" charset="0"/>
              </a:rPr>
              <a:t>It takes </a:t>
            </a:r>
            <a:r>
              <a:rPr lang="en-US">
                <a:solidFill>
                  <a:prstClr val="black"/>
                </a:solidFill>
                <a:cs typeface="Arial" panose="020B0604020202020204" pitchFamily="34" charset="0"/>
              </a:rPr>
              <a:t>about 90 </a:t>
            </a:r>
            <a:r>
              <a:rPr lang="en-US" dirty="0">
                <a:solidFill>
                  <a:prstClr val="black"/>
                </a:solidFill>
                <a:cs typeface="Arial" panose="020B0604020202020204" pitchFamily="34" charset="0"/>
              </a:rPr>
              <a:t>minutes to present. Allow approximately 15 more minutes for discussion, questions, and answers. You should consider adding more time for additional activities you want to include.</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2</a:t>
            </a:fld>
            <a:endParaRPr lang="en-US" dirty="0"/>
          </a:p>
        </p:txBody>
      </p:sp>
    </p:spTree>
    <p:extLst>
      <p:ext uri="{BB962C8B-B14F-4D97-AF65-F5344CB8AC3E}">
        <p14:creationId xmlns:p14="http://schemas.microsoft.com/office/powerpoint/2010/main" val="1806650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19"/>
            <a:ext cx="6217920" cy="5402581"/>
          </a:xfrm>
        </p:spPr>
        <p:txBody>
          <a:bodyPr/>
          <a:lstStyle/>
          <a:p>
            <a:pPr>
              <a:spcAft>
                <a:spcPts val="600"/>
              </a:spcAft>
            </a:pPr>
            <a:r>
              <a:rPr lang="en-US" sz="1100" b="1" dirty="0"/>
              <a:t>Presenter Notes</a:t>
            </a:r>
          </a:p>
          <a:p>
            <a:pPr>
              <a:spcAft>
                <a:spcPts val="600"/>
              </a:spcAft>
            </a:pPr>
            <a:r>
              <a:rPr lang="en-US" sz="1100" dirty="0"/>
              <a:t>IRA</a:t>
            </a:r>
          </a:p>
          <a:p>
            <a:pPr>
              <a:spcAft>
                <a:spcPts val="600"/>
              </a:spcAft>
            </a:pPr>
            <a:r>
              <a:rPr lang="en-US" sz="1100" dirty="0"/>
              <a:t>If a doctor certifies you must get insulin delivered through a pump, Medicare Part B pays for the insulin and the pump as DME.</a:t>
            </a:r>
          </a:p>
          <a:p>
            <a:pPr>
              <a:spcAft>
                <a:spcPts val="600"/>
              </a:spcAft>
            </a:pPr>
            <a:r>
              <a:rPr lang="en-US" sz="1100" dirty="0"/>
              <a:t>The insulin price cap of $35 for a one-month supply and deductible protection for Part B-covered insulin is effective on and after July 1, 2023.</a:t>
            </a:r>
          </a:p>
          <a:p>
            <a:pPr marL="0" indent="0">
              <a:spcAft>
                <a:spcPts val="600"/>
              </a:spcAft>
              <a:buNone/>
            </a:pPr>
            <a:r>
              <a:rPr lang="en-US" sz="1100" u="sng" dirty="0">
                <a:hlinkClick r:id="rId3"/>
              </a:rPr>
              <a:t>Congress.gov/bill/117th-congress/house-bill/5376/text</a:t>
            </a:r>
            <a:endParaRPr lang="en-US" sz="1100" dirty="0"/>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100" dirty="0"/>
              <a:t>For more information about the Inflation Reduction Act visit, </a:t>
            </a:r>
            <a:r>
              <a:rPr lang="en-US" sz="1100" dirty="0">
                <a:hlinkClick r:id="rId4"/>
              </a:rPr>
              <a:t>CMS.gov/newsroom/fact-sheets/inflation-reduction-act-lowers-health-care-costs-millions-americans</a:t>
            </a:r>
            <a:r>
              <a:rPr lang="en-US" sz="1100" dirty="0"/>
              <a:t>.</a:t>
            </a:r>
          </a:p>
          <a:p>
            <a:pPr marL="0" indent="0">
              <a:spcBef>
                <a:spcPts val="600"/>
              </a:spcBef>
              <a:spcAft>
                <a:spcPts val="600"/>
              </a:spcAft>
              <a:buNone/>
            </a:pPr>
            <a:r>
              <a:rPr lang="en-US" sz="1100" b="1" i="0" u="none" strike="noStrike" kern="1200" baseline="0" dirty="0">
                <a:solidFill>
                  <a:schemeClr val="tx1"/>
                </a:solidFill>
                <a:latin typeface="+mn-lt"/>
                <a:ea typeface="+mn-ea"/>
                <a:cs typeface="+mn-cs"/>
              </a:rPr>
              <a:t>Section 11407. Limitations on Monthly Coinsurance and Adjustments to Supplier Payment Under Medicare Part B for Insulin Furnished Through Durable Medical Equipment (DME). </a:t>
            </a:r>
            <a:endParaRPr lang="en-US" sz="1100" b="0" i="0" u="none" strike="noStrike" kern="1200" baseline="0" dirty="0">
              <a:solidFill>
                <a:schemeClr val="tx1"/>
              </a:solidFill>
              <a:latin typeface="+mn-lt"/>
              <a:ea typeface="+mn-ea"/>
              <a:cs typeface="+mn-cs"/>
            </a:endParaRPr>
          </a:p>
          <a:p>
            <a:pPr>
              <a:spcBef>
                <a:spcPts val="600"/>
              </a:spcBef>
              <a:spcAft>
                <a:spcPts val="600"/>
              </a:spcAft>
            </a:pPr>
            <a:r>
              <a:rPr lang="en-US" sz="1100" b="1" i="0" u="none" strike="noStrike" kern="1200" baseline="0" dirty="0">
                <a:solidFill>
                  <a:schemeClr val="tx1"/>
                </a:solidFill>
                <a:latin typeface="+mn-lt"/>
                <a:ea typeface="+mn-ea"/>
                <a:cs typeface="+mn-cs"/>
              </a:rPr>
              <a:t>Current Law: </a:t>
            </a:r>
            <a:r>
              <a:rPr lang="en-US" sz="1100" b="0" i="0" u="none" strike="noStrike" kern="1200" baseline="0" dirty="0">
                <a:solidFill>
                  <a:schemeClr val="tx1"/>
                </a:solidFill>
                <a:latin typeface="+mn-lt"/>
                <a:ea typeface="+mn-ea"/>
                <a:cs typeface="+mn-cs"/>
              </a:rPr>
              <a:t>Medicare Part B pays for insulin when furnished through an item of durable medical equipment. The Medicare Part B deductible applies to insulin. After the Medicare Part B deductible is reached, beneficiary coinsurance for insulin is 20% and supplier payment is 80% of the Medicare payment amount for insulin. </a:t>
            </a:r>
          </a:p>
          <a:p>
            <a:pPr>
              <a:spcBef>
                <a:spcPts val="600"/>
              </a:spcBef>
              <a:spcAft>
                <a:spcPts val="600"/>
              </a:spcAft>
            </a:pPr>
            <a:r>
              <a:rPr lang="en-US" sz="1100" b="1" i="0" u="none" strike="noStrike" kern="1200" baseline="0" dirty="0">
                <a:solidFill>
                  <a:schemeClr val="tx1"/>
                </a:solidFill>
                <a:latin typeface="+mn-lt"/>
                <a:ea typeface="+mn-ea"/>
                <a:cs typeface="+mn-cs"/>
              </a:rPr>
              <a:t>Provision: </a:t>
            </a:r>
            <a:r>
              <a:rPr lang="en-US" sz="1100" b="0" i="0" u="none" strike="noStrike" kern="1200" baseline="0" dirty="0">
                <a:solidFill>
                  <a:schemeClr val="tx1"/>
                </a:solidFill>
                <a:latin typeface="+mn-lt"/>
                <a:ea typeface="+mn-ea"/>
                <a:cs typeface="+mn-cs"/>
              </a:rPr>
              <a:t>Beginning July 1, 2023, the Medicare Part B deductible is waived for insulin furnished through an item of DME. Also, beginning on July 1, 2023, beneficiary coinsurance for a month’s supply of insulin is not to exceed $35. The supplier payment is to be adjusted as necessary so that Medicare pays for the rest of the amount for the month’s supply of insulin. </a:t>
            </a:r>
          </a:p>
          <a:p>
            <a:pPr>
              <a:spcBef>
                <a:spcPts val="600"/>
              </a:spcBef>
              <a:spcAft>
                <a:spcPts val="600"/>
              </a:spcAft>
            </a:pPr>
            <a:r>
              <a:rPr lang="en-US" sz="1100" b="0" i="0" u="none" strike="noStrike" kern="1200" baseline="0" dirty="0">
                <a:solidFill>
                  <a:schemeClr val="tx1"/>
                </a:solidFill>
                <a:latin typeface="+mn-lt"/>
                <a:ea typeface="+mn-ea"/>
                <a:cs typeface="+mn-cs"/>
              </a:rPr>
              <a:t>Requires the Secretary to implement this section by program instruction or other forms of program guidance for 2023. </a:t>
            </a:r>
          </a:p>
          <a:p>
            <a:pPr>
              <a:spcBef>
                <a:spcPts val="600"/>
              </a:spcBef>
              <a:spcAft>
                <a:spcPts val="600"/>
              </a:spcAft>
            </a:pPr>
            <a:r>
              <a:rPr lang="en-US" sz="1100" b="1" i="0" u="none" strike="noStrike" kern="1200" baseline="0" dirty="0">
                <a:solidFill>
                  <a:schemeClr val="tx1"/>
                </a:solidFill>
                <a:latin typeface="+mn-lt"/>
                <a:ea typeface="+mn-ea"/>
                <a:cs typeface="+mn-cs"/>
              </a:rPr>
              <a:t>Effective Date: </a:t>
            </a:r>
            <a:r>
              <a:rPr lang="en-US" sz="1100" b="0" i="0" u="none" strike="noStrike" kern="1200" baseline="0" dirty="0">
                <a:solidFill>
                  <a:schemeClr val="tx1"/>
                </a:solidFill>
                <a:latin typeface="+mn-lt"/>
                <a:ea typeface="+mn-ea"/>
                <a:cs typeface="+mn-cs"/>
              </a:rPr>
              <a:t>July 1, 2023 </a:t>
            </a:r>
            <a:endParaRPr lang="en-US" sz="1100" dirty="0"/>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endParaRPr lang="en-US" sz="1100" dirty="0"/>
          </a:p>
          <a:p>
            <a:pPr marL="0" indent="0">
              <a:spcAft>
                <a:spcPts val="600"/>
              </a:spcAft>
              <a:buNone/>
            </a:pPr>
            <a:endParaRPr lang="en-US" sz="1100" dirty="0"/>
          </a:p>
          <a:p>
            <a:pPr marL="0" indent="0">
              <a:spcAft>
                <a:spcPts val="600"/>
              </a:spcAft>
              <a:buNone/>
            </a:pPr>
            <a:endParaRPr lang="en-US" sz="1100" dirty="0"/>
          </a:p>
        </p:txBody>
      </p:sp>
    </p:spTree>
    <p:extLst>
      <p:ext uri="{BB962C8B-B14F-4D97-AF65-F5344CB8AC3E}">
        <p14:creationId xmlns:p14="http://schemas.microsoft.com/office/powerpoint/2010/main" val="1151289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9068" y="4473892"/>
            <a:ext cx="5817659" cy="4280218"/>
          </a:xfrm>
        </p:spPr>
        <p:txBody>
          <a:bodyPr/>
          <a:lstStyle/>
          <a:p>
            <a:pPr>
              <a:spcAft>
                <a:spcPts val="611"/>
              </a:spcAft>
              <a:defRPr/>
            </a:pPr>
            <a:r>
              <a:rPr lang="en-US" b="1" dirty="0">
                <a:cs typeface="Arial" panose="020B0604020202020204" pitchFamily="34" charset="0"/>
              </a:rPr>
              <a:t>Presenter Notes</a:t>
            </a:r>
          </a:p>
          <a:p>
            <a:pPr>
              <a:spcAft>
                <a:spcPts val="611"/>
              </a:spcAft>
            </a:pPr>
            <a:r>
              <a:rPr lang="en-US" dirty="0"/>
              <a:t>The Postal Service Reform Act of 2022 creates a new Postal Service Health Benefits (PSHB) program within the Federal Employees Health Benefits (FEHB) program starting in January 2025.  </a:t>
            </a:r>
          </a:p>
          <a:p>
            <a:pPr>
              <a:spcAft>
                <a:spcPts val="611"/>
              </a:spcAft>
            </a:pPr>
            <a:r>
              <a:rPr lang="en-US" dirty="0"/>
              <a:t>Beginning January 1, 2025, the law requires certain annuitants and their qualified family members to enroll in Part B as a condition of continuing their employer-sponsored health benefit plan.</a:t>
            </a:r>
          </a:p>
          <a:p>
            <a:pPr>
              <a:spcAft>
                <a:spcPts val="611"/>
              </a:spcAft>
            </a:pPr>
            <a:r>
              <a:rPr lang="en-US" dirty="0"/>
              <a:t>However, the law exempts some annuitants and family members from the Part B enrollment requirement, including:</a:t>
            </a:r>
          </a:p>
          <a:p>
            <a:pPr marL="114300" indent="-114300">
              <a:spcAft>
                <a:spcPts val="611"/>
              </a:spcAft>
              <a:buFont typeface="Wingdings" panose="05000000000000000000" pitchFamily="2" charset="2"/>
              <a:buChar char="§"/>
            </a:pPr>
            <a:r>
              <a:rPr lang="en-US" dirty="0"/>
              <a:t>Current annuitants and current employees and covered family members 64 and over as of January 1, 2025</a:t>
            </a:r>
          </a:p>
          <a:p>
            <a:pPr marL="114300" indent="-114300">
              <a:spcAft>
                <a:spcPts val="611"/>
              </a:spcAft>
              <a:buFont typeface="Wingdings" panose="05000000000000000000" pitchFamily="2" charset="2"/>
              <a:buChar char="§"/>
            </a:pPr>
            <a:r>
              <a:rPr lang="en-US" dirty="0"/>
              <a:t>Annuitants and family members residing abroad</a:t>
            </a:r>
          </a:p>
          <a:p>
            <a:pPr marL="114300" indent="-114300">
              <a:spcAft>
                <a:spcPts val="611"/>
              </a:spcAft>
              <a:buFont typeface="Wingdings" panose="05000000000000000000" pitchFamily="2" charset="2"/>
              <a:buChar char="§"/>
            </a:pPr>
            <a:r>
              <a:rPr lang="en-US" dirty="0"/>
              <a:t>Annuitants and family members enrolled in Veterans Affairs or Indian Health Service (IHS)</a:t>
            </a:r>
          </a:p>
        </p:txBody>
      </p:sp>
      <p:sp>
        <p:nvSpPr>
          <p:cNvPr id="4" name="Slide Number Placeholder 3"/>
          <p:cNvSpPr>
            <a:spLocks noGrp="1"/>
          </p:cNvSpPr>
          <p:nvPr>
            <p:ph type="sldNum" sz="quarter" idx="5"/>
          </p:nvPr>
        </p:nvSpPr>
        <p:spPr/>
        <p:txBody>
          <a:bodyPr/>
          <a:lstStyle/>
          <a:p>
            <a:fld id="{08FC64DB-6160-452A-8656-BC3EA2A19575}" type="slidenum">
              <a:rPr lang="en-US" smtClean="0"/>
              <a:t>21</a:t>
            </a:fld>
            <a:endParaRPr lang="en-US" dirty="0"/>
          </a:p>
        </p:txBody>
      </p:sp>
    </p:spTree>
    <p:extLst>
      <p:ext uri="{BB962C8B-B14F-4D97-AF65-F5344CB8AC3E}">
        <p14:creationId xmlns:p14="http://schemas.microsoft.com/office/powerpoint/2010/main" val="88298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4199" y="4473892"/>
            <a:ext cx="5812790" cy="3660458"/>
          </a:xfrm>
        </p:spPr>
        <p:txBody>
          <a:bodyPr/>
          <a:lstStyle/>
          <a:p>
            <a:pPr>
              <a:spcAft>
                <a:spcPts val="611"/>
              </a:spcAft>
            </a:pPr>
            <a:r>
              <a:rPr lang="en-US" dirty="0"/>
              <a:t>The law also established a Part B SEP.</a:t>
            </a:r>
          </a:p>
          <a:p>
            <a:pPr>
              <a:spcAft>
                <a:spcPts val="611"/>
              </a:spcAft>
            </a:pPr>
            <a:r>
              <a:rPr lang="en-US" dirty="0"/>
              <a:t>Annuitants and family members who are entitled to Part A but aren’t enrolled in Part B as of January 1, 2024, can enroll within a 6-month period beginning April 1, 2024, with an effective date of January 1, 2025. The Postal Service will cover any Part B late enrollment penalty.</a:t>
            </a:r>
          </a:p>
          <a:p>
            <a:pPr>
              <a:spcAft>
                <a:spcPts val="611"/>
              </a:spcAft>
            </a:pPr>
            <a:r>
              <a:rPr lang="en-US" dirty="0"/>
              <a:t>Postal Service Reform Act of 2022, Public Law 117-108, Section 101—April 6, 2022: </a:t>
            </a:r>
            <a:r>
              <a:rPr lang="en-US" dirty="0">
                <a:hlinkClick r:id="rId3"/>
              </a:rPr>
              <a:t>Congress.gov/117/plaws/publ108/PLAW-117publ108.pdf</a:t>
            </a:r>
            <a:endParaRPr lang="en-US"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22</a:t>
            </a:fld>
            <a:endParaRPr lang="en-US" dirty="0"/>
          </a:p>
        </p:txBody>
      </p:sp>
    </p:spTree>
    <p:extLst>
      <p:ext uri="{BB962C8B-B14F-4D97-AF65-F5344CB8AC3E}">
        <p14:creationId xmlns:p14="http://schemas.microsoft.com/office/powerpoint/2010/main" val="518410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70058"/>
          </a:xfrm>
        </p:spPr>
        <p:txBody>
          <a:bodyPr>
            <a:normAutofit fontScale="92500"/>
          </a:bodyPr>
          <a:lstStyle/>
          <a:p>
            <a:pPr fontAlgn="t">
              <a:spcBef>
                <a:spcPts val="611"/>
              </a:spcBef>
              <a:defRPr/>
            </a:pPr>
            <a:r>
              <a:rPr lang="en-US" b="1" dirty="0">
                <a:cs typeface="Arial" panose="020B0604020202020204" pitchFamily="34" charset="0"/>
              </a:rPr>
              <a:t>Presenter Notes</a:t>
            </a:r>
          </a:p>
          <a:p>
            <a:pPr fontAlgn="t">
              <a:spcBef>
                <a:spcPts val="611"/>
              </a:spcBef>
            </a:pPr>
            <a:r>
              <a:rPr lang="en-US" dirty="0"/>
              <a:t>The Bipartisan Budget Act of 2018 repealed the application of the Medicare outpatient therapy caps, but retains the former cap amounts as a threshold above which claims must include the KX modifier as a confirmation that services are medically necessary—as justified by appropriate documentation in the medical record—and retains the targeted medical review process, at $3,000 through 2028. </a:t>
            </a:r>
          </a:p>
          <a:p>
            <a:pPr>
              <a:spcBef>
                <a:spcPts val="611"/>
              </a:spcBef>
            </a:pPr>
            <a:r>
              <a:rPr lang="en-US" dirty="0"/>
              <a:t>For CY 2023, the KX modifier threshold amounts are: </a:t>
            </a:r>
          </a:p>
          <a:p>
            <a:pPr marL="114855" indent="-114855">
              <a:spcBef>
                <a:spcPts val="611"/>
              </a:spcBef>
              <a:buFont typeface="Wingdings" panose="05000000000000000000" pitchFamily="2" charset="2"/>
              <a:buChar char="§"/>
            </a:pPr>
            <a:r>
              <a:rPr lang="en-US" dirty="0"/>
              <a:t>$2,230 for Physical Therapy (PT) and Speech-Language Pathology (SLP) services combined, and </a:t>
            </a:r>
          </a:p>
          <a:p>
            <a:pPr marL="114855" indent="-114855">
              <a:spcBef>
                <a:spcPts val="611"/>
              </a:spcBef>
              <a:buFont typeface="Wingdings" panose="05000000000000000000" pitchFamily="2" charset="2"/>
              <a:buChar char="§"/>
            </a:pPr>
            <a:r>
              <a:rPr lang="en-US" dirty="0"/>
              <a:t>$2,230 for Occupational Therapy (OT) services. </a:t>
            </a:r>
          </a:p>
          <a:p>
            <a:pPr>
              <a:spcBef>
                <a:spcPts val="611"/>
              </a:spcBef>
            </a:pPr>
            <a:r>
              <a:rPr lang="en-US" dirty="0"/>
              <a:t>42 CFR 410.59(e)(1)(v): </a:t>
            </a:r>
            <a:r>
              <a:rPr lang="en-US" dirty="0">
                <a:hlinkClick r:id="rId3"/>
              </a:rPr>
              <a:t>ecfr.gov/current/title-42/chapter-IV/subchapter-B/part-410#p-410.59(e)(1)(v)</a:t>
            </a:r>
            <a:endParaRPr lang="en-US" dirty="0"/>
          </a:p>
          <a:p>
            <a:pPr>
              <a:spcBef>
                <a:spcPts val="611"/>
              </a:spcBef>
            </a:pPr>
            <a:r>
              <a:rPr lang="en-US" dirty="0"/>
              <a:t>42 CFR 410.60(e)(1)(v): </a:t>
            </a:r>
            <a:r>
              <a:rPr lang="en-US" dirty="0">
                <a:hlinkClick r:id="rId4"/>
              </a:rPr>
              <a:t>ecfr.gov/current/title-42/chapter-IV/subchapter-B/part-410#p-410.60(e)(1)(v)</a:t>
            </a:r>
            <a:endParaRPr lang="en-US" dirty="0"/>
          </a:p>
          <a:p>
            <a:pPr>
              <a:spcBef>
                <a:spcPts val="611"/>
              </a:spcBef>
            </a:pPr>
            <a:r>
              <a:rPr lang="en-US" dirty="0"/>
              <a:t>42 CFR 410.60(e)(3)(ii): </a:t>
            </a:r>
            <a:r>
              <a:rPr lang="en-US" dirty="0">
                <a:hlinkClick r:id="rId5"/>
              </a:rPr>
              <a:t>ecfr.gov/current/title-42/chapter-IV/subchapter-B/part-410#p-410.60(e)(3)(ii)</a:t>
            </a:r>
            <a:endParaRPr lang="en-US" dirty="0"/>
          </a:p>
          <a:p>
            <a:pPr>
              <a:spcBef>
                <a:spcPts val="611"/>
              </a:spcBef>
            </a:pPr>
            <a:r>
              <a:rPr lang="en-US" dirty="0"/>
              <a:t>Medicare and Medicaid Programs; CY 2023 Payment Policies under the Physician Fee Schedule and Other Changes to Part B Payment and Coverage Policies; Medicare Shared Savings Program Requirements; Implementing Requirements for Manufacturers of Certain Single-dose Container or Single-use Package Drugs to Provide Refunds with Respect to Discarded Amounts; and COVID-19 Interim Final Rules: </a:t>
            </a:r>
            <a:r>
              <a:rPr lang="en-US" dirty="0">
                <a:hlinkClick r:id="rId6"/>
              </a:rPr>
              <a:t>govinfo.gov/content/pkg/FR-2022-11-18/pdf/2022-23873.pdf</a:t>
            </a:r>
            <a:endParaRPr lang="en-US" dirty="0"/>
          </a:p>
          <a:p>
            <a:pPr>
              <a:spcBef>
                <a:spcPts val="611"/>
              </a:spcBef>
            </a:pPr>
            <a:endParaRPr lang="en-US" dirty="0"/>
          </a:p>
          <a:p>
            <a:pPr>
              <a:spcBef>
                <a:spcPts val="611"/>
              </a:spcBef>
            </a:pPr>
            <a:endParaRPr lang="en-US" dirty="0"/>
          </a:p>
          <a:p>
            <a:pPr>
              <a:spcBef>
                <a:spcPts val="611"/>
              </a:spcBef>
            </a:pPr>
            <a:endParaRPr lang="en-US" dirty="0"/>
          </a:p>
          <a:p>
            <a:endParaRPr lang="en-US" dirty="0"/>
          </a:p>
        </p:txBody>
      </p:sp>
    </p:spTree>
    <p:extLst>
      <p:ext uri="{BB962C8B-B14F-4D97-AF65-F5344CB8AC3E}">
        <p14:creationId xmlns:p14="http://schemas.microsoft.com/office/powerpoint/2010/main" val="402755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31813"/>
            <a:ext cx="5578475" cy="3138487"/>
          </a:xfrm>
        </p:spPr>
      </p:sp>
      <p:sp>
        <p:nvSpPr>
          <p:cNvPr id="3" name="Notes Placeholder 2"/>
          <p:cNvSpPr>
            <a:spLocks noGrp="1"/>
          </p:cNvSpPr>
          <p:nvPr>
            <p:ph type="body" idx="1"/>
          </p:nvPr>
        </p:nvSpPr>
        <p:spPr>
          <a:xfrm>
            <a:off x="516043" y="3796030"/>
            <a:ext cx="6017260" cy="5155075"/>
          </a:xfrm>
        </p:spPr>
        <p:txBody>
          <a:bodyPr>
            <a:normAutofit lnSpcReduction="10000"/>
          </a:bodyPr>
          <a:lstStyle/>
          <a:p>
            <a:pPr>
              <a:lnSpc>
                <a:spcPct val="110000"/>
              </a:lnSpc>
              <a:spcAft>
                <a:spcPts val="600"/>
              </a:spcAft>
              <a:defRPr/>
            </a:pPr>
            <a:r>
              <a:rPr lang="en-US" sz="1100" b="1" dirty="0">
                <a:cs typeface="Arial" panose="020B0604020202020204" pitchFamily="34" charset="0"/>
              </a:rPr>
              <a:t>Presenter Notes</a:t>
            </a:r>
          </a:p>
          <a:p>
            <a:pPr>
              <a:lnSpc>
                <a:spcPct val="110000"/>
              </a:lnSpc>
              <a:spcAft>
                <a:spcPts val="600"/>
              </a:spcAft>
            </a:pPr>
            <a:r>
              <a:rPr lang="en-US" sz="1100" dirty="0"/>
              <a:t>Early this year, CMS unveiled several updates to the </a:t>
            </a:r>
            <a:r>
              <a:rPr lang="en-US" sz="1100" dirty="0">
                <a:hlinkClick r:id="rId3"/>
              </a:rPr>
              <a:t>Medicare.gov</a:t>
            </a:r>
            <a:r>
              <a:rPr lang="en-US" sz="1100" dirty="0"/>
              <a:t> website that make it easier, for the millions of people who use it, to navigate and access information to compare and select health and drug coverage and find providers. The updated website, based on consumer feedback, prominently features timely initiatives and messages on the homepage and highlights key tasks and information most frequently sought by people with Medicare, people nearing Medicare eligibility, and their families.</a:t>
            </a:r>
          </a:p>
          <a:p>
            <a:pPr>
              <a:lnSpc>
                <a:spcPct val="110000"/>
              </a:lnSpc>
              <a:spcAft>
                <a:spcPts val="600"/>
              </a:spcAft>
            </a:pPr>
            <a:r>
              <a:rPr lang="en-US" sz="1100" dirty="0"/>
              <a:t>Since 2021, CMS has introduced a number of enhancements to </a:t>
            </a:r>
            <a:r>
              <a:rPr lang="en-US" sz="1100" dirty="0">
                <a:hlinkClick r:id="rId3"/>
              </a:rPr>
              <a:t>Medicare.gov</a:t>
            </a:r>
            <a:r>
              <a:rPr lang="en-US" sz="1100" dirty="0"/>
              <a:t> to create a more welcoming and user-friendly experience. These improvements include the redesign of the </a:t>
            </a:r>
            <a:r>
              <a:rPr lang="en-US" sz="1100" dirty="0">
                <a:hlinkClick r:id="rId3"/>
              </a:rPr>
              <a:t>Medicare.gov</a:t>
            </a:r>
            <a:r>
              <a:rPr lang="en-US" sz="1100" dirty="0"/>
              <a:t> home page and adding more detailed pricing information about Medicare Supplement Insurance (Medigap) policies that give individuals the information they need to compare Medigap plan costs and coverage options. CMS is committed to providing comprehensive and easily accessible information to support people with Medicare in their decision making. Additional improvements are planned for the next few months to streamline the Medicare Plan Finder landing page and the Medicare Account landing page, and align the look and feel with the new home page.</a:t>
            </a:r>
          </a:p>
          <a:p>
            <a:pPr>
              <a:lnSpc>
                <a:spcPct val="110000"/>
              </a:lnSpc>
              <a:spcAft>
                <a:spcPts val="600"/>
              </a:spcAft>
            </a:pPr>
            <a:r>
              <a:rPr lang="en-US" sz="1100" dirty="0"/>
              <a:t>Other updates to </a:t>
            </a:r>
            <a:r>
              <a:rPr lang="en-US" sz="1100" dirty="0">
                <a:hlinkClick r:id="rId3"/>
              </a:rPr>
              <a:t>Medicare.gov</a:t>
            </a:r>
            <a:r>
              <a:rPr lang="en-US" sz="1100" dirty="0"/>
              <a:t> throughout the past year include using simple language to answer complex questions people often have about Medicare coverage and step-by-step guidance to help people who are new to Medicare understand their coverage options and when they need to sign up. For example, a redesign of the "Get started with Medicare” section in the summer of 2021 guides users through a few questions to get personalized information for their unique situation to make it faster and easier to learn about Medicare and sign up. Updates to improve user-friendly navigation on the website include the implementation of a simple and modern consistent header in early 2021.</a:t>
            </a:r>
          </a:p>
          <a:p>
            <a:pPr>
              <a:lnSpc>
                <a:spcPct val="110000"/>
              </a:lnSpc>
              <a:spcAft>
                <a:spcPts val="600"/>
              </a:spcAft>
            </a:pPr>
            <a:r>
              <a:rPr lang="en-US" sz="1100" dirty="0"/>
              <a:t>CMS continues to use feedback from </a:t>
            </a:r>
            <a:r>
              <a:rPr lang="en-US" sz="1100" dirty="0">
                <a:hlinkClick r:id="rId3"/>
              </a:rPr>
              <a:t>Medicare.gov</a:t>
            </a:r>
            <a:r>
              <a:rPr lang="en-US" sz="1100" dirty="0"/>
              <a:t> users, along with human-centered design principles, to explore and plan future enhancements to the website and is committed to expanding personalization to create an optimized customer experience for people with Medicare and those who help them.</a:t>
            </a:r>
          </a:p>
          <a:p>
            <a:pPr>
              <a:lnSpc>
                <a:spcPct val="110000"/>
              </a:lnSpc>
              <a:spcAft>
                <a:spcPts val="600"/>
              </a:spcAft>
            </a:pPr>
            <a:r>
              <a:rPr lang="en-US" sz="1100" dirty="0">
                <a:hlinkClick r:id="rId4"/>
              </a:rPr>
              <a:t>CMS.gov/newsroom/press-releases/cms-unveils-more-user-friendly-medicare-website</a:t>
            </a:r>
            <a:endParaRPr lang="en-US" sz="1100" dirty="0"/>
          </a:p>
          <a:p>
            <a:pPr>
              <a:lnSpc>
                <a:spcPct val="110000"/>
              </a:lnSpc>
              <a:spcAft>
                <a:spcPts val="600"/>
              </a:spcAft>
            </a:pPr>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24</a:t>
            </a:fld>
            <a:endParaRPr lang="en-US" dirty="0"/>
          </a:p>
        </p:txBody>
      </p:sp>
    </p:spTree>
    <p:extLst>
      <p:ext uri="{BB962C8B-B14F-4D97-AF65-F5344CB8AC3E}">
        <p14:creationId xmlns:p14="http://schemas.microsoft.com/office/powerpoint/2010/main" val="2849833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100" b="1" dirty="0">
                <a:cs typeface="Calibri" panose="020F0502020204030204" pitchFamily="34" charset="0"/>
              </a:rPr>
              <a:t>Presenter Notes</a:t>
            </a:r>
          </a:p>
          <a:p>
            <a:pPr>
              <a:spcAft>
                <a:spcPts val="600"/>
              </a:spcAft>
            </a:pPr>
            <a:r>
              <a:rPr lang="en-US" sz="1100" dirty="0">
                <a:cs typeface="Calibri" panose="020F0502020204030204" pitchFamily="34" charset="0"/>
              </a:rPr>
              <a:t>Redesigned landing page was launched on June 28.</a:t>
            </a:r>
          </a:p>
          <a:p>
            <a:pPr>
              <a:spcAft>
                <a:spcPts val="600"/>
              </a:spcAft>
            </a:pPr>
            <a:r>
              <a:rPr lang="en-US" sz="1100" dirty="0">
                <a:cs typeface="Calibri" panose="020F0502020204030204" pitchFamily="34" charset="0"/>
              </a:rPr>
              <a:t>Pervious experience: </a:t>
            </a:r>
          </a:p>
          <a:p>
            <a:pPr marL="114300" indent="-114300">
              <a:spcAft>
                <a:spcPts val="600"/>
              </a:spcAft>
              <a:buFont typeface="Arial" panose="020B0604020202020204" pitchFamily="34" charset="0"/>
              <a:buChar char="•"/>
            </a:pPr>
            <a:r>
              <a:rPr lang="en-US" sz="1100" dirty="0">
                <a:cs typeface="Calibri" panose="020F0502020204030204" pitchFamily="34" charset="0"/>
              </a:rPr>
              <a:t>Beneficiaries didn’t know if they were where they need to be and what to expect</a:t>
            </a:r>
          </a:p>
          <a:p>
            <a:pPr marL="114300" indent="-114300">
              <a:spcAft>
                <a:spcPts val="600"/>
              </a:spcAft>
              <a:buFont typeface="Arial" panose="020B0604020202020204" pitchFamily="34" charset="0"/>
              <a:buChar char="•"/>
            </a:pPr>
            <a:r>
              <a:rPr lang="en-US" sz="1100" dirty="0">
                <a:cs typeface="Calibri" panose="020F0502020204030204" pitchFamily="34" charset="0"/>
              </a:rPr>
              <a:t>Beneficiaries didn’t know the benefits of logging in and whether it was required to search for plans</a:t>
            </a:r>
          </a:p>
          <a:p>
            <a:pPr>
              <a:spcAft>
                <a:spcPts val="600"/>
              </a:spcAft>
            </a:pPr>
            <a:r>
              <a:rPr lang="en-US" sz="1100" dirty="0">
                <a:cs typeface="Calibri" panose="020F0502020204030204" pitchFamily="34" charset="0"/>
              </a:rPr>
              <a:t>New experience:</a:t>
            </a:r>
          </a:p>
          <a:p>
            <a:pPr marL="114300" indent="-114300">
              <a:spcAft>
                <a:spcPts val="600"/>
              </a:spcAft>
              <a:buFont typeface="Arial" panose="020B0604020202020204" pitchFamily="34" charset="0"/>
              <a:buChar char="•"/>
              <a:tabLst>
                <a:tab pos="114300" algn="l"/>
              </a:tabLst>
            </a:pPr>
            <a:r>
              <a:rPr lang="en-US" sz="1100" dirty="0">
                <a:cs typeface="Calibri" panose="020F0502020204030204" pitchFamily="34" charset="0"/>
              </a:rPr>
              <a:t>Provides beneficiaries the option to login or create a </a:t>
            </a:r>
            <a:r>
              <a:rPr lang="en-US" sz="1100" dirty="0">
                <a:solidFill>
                  <a:srgbClr val="00539A"/>
                </a:solidFill>
                <a:hlinkClick r:id="rId3"/>
              </a:rPr>
              <a:t>Medicare.gov</a:t>
            </a:r>
            <a:r>
              <a:rPr lang="en-US" sz="1100" dirty="0">
                <a:solidFill>
                  <a:srgbClr val="00539A"/>
                </a:solidFill>
              </a:rPr>
              <a:t> </a:t>
            </a:r>
            <a:r>
              <a:rPr lang="en-US" sz="1100" dirty="0">
                <a:cs typeface="Calibri" panose="020F0502020204030204" pitchFamily="34" charset="0"/>
              </a:rPr>
              <a:t>account, or easily jump-in and start searching for a plan</a:t>
            </a:r>
          </a:p>
          <a:p>
            <a:pPr marL="114300" indent="-114300">
              <a:spcAft>
                <a:spcPts val="600"/>
              </a:spcAft>
              <a:buFont typeface="Arial" panose="020B0604020202020204" pitchFamily="34" charset="0"/>
              <a:buChar char="•"/>
              <a:tabLst>
                <a:tab pos="114300" algn="l"/>
              </a:tabLst>
            </a:pPr>
            <a:r>
              <a:rPr lang="en-US" sz="1100" dirty="0">
                <a:cs typeface="Calibri" panose="020F0502020204030204" pitchFamily="34" charset="0"/>
              </a:rPr>
              <a:t>Clearly sets expectations for what’s available in the tool and the benefits of creating an account first</a:t>
            </a:r>
          </a:p>
          <a:p>
            <a:pPr marL="114300" indent="-114300">
              <a:spcAft>
                <a:spcPts val="600"/>
              </a:spcAft>
              <a:buFont typeface="Arial" panose="020B0604020202020204" pitchFamily="34" charset="0"/>
              <a:buChar char="•"/>
              <a:tabLst>
                <a:tab pos="114300" algn="l"/>
              </a:tabLst>
            </a:pPr>
            <a:r>
              <a:rPr lang="en-US" sz="1100" dirty="0">
                <a:cs typeface="Calibri" panose="020F0502020204030204" pitchFamily="34" charset="0"/>
              </a:rPr>
              <a:t>More visually consistent with the new </a:t>
            </a:r>
            <a:r>
              <a:rPr lang="en-US" sz="1100" dirty="0">
                <a:solidFill>
                  <a:srgbClr val="00539A"/>
                </a:solidFill>
                <a:hlinkClick r:id="rId3"/>
              </a:rPr>
              <a:t>Medicare.gov</a:t>
            </a:r>
            <a:r>
              <a:rPr lang="en-US" sz="1100" dirty="0">
                <a:solidFill>
                  <a:srgbClr val="00539A"/>
                </a:solidFill>
              </a:rPr>
              <a:t> </a:t>
            </a:r>
            <a:r>
              <a:rPr lang="en-US" sz="1100" dirty="0">
                <a:cs typeface="Calibri" panose="020F0502020204030204" pitchFamily="34" charset="0"/>
              </a:rPr>
              <a:t>branding</a:t>
            </a:r>
            <a:endParaRPr lang="en-US" sz="1100" dirty="0"/>
          </a:p>
        </p:txBody>
      </p:sp>
      <p:sp>
        <p:nvSpPr>
          <p:cNvPr id="4" name="Slide Number Placeholder 3"/>
          <p:cNvSpPr>
            <a:spLocks noGrp="1"/>
          </p:cNvSpPr>
          <p:nvPr>
            <p:ph type="sldNum" sz="quarter" idx="5"/>
          </p:nvPr>
        </p:nvSpPr>
        <p:spPr/>
        <p:txBody>
          <a:bodyPr/>
          <a:lstStyle/>
          <a:p>
            <a:fld id="{08FC64DB-6160-452A-8656-BC3EA2A19575}" type="slidenum">
              <a:rPr lang="en-US" smtClean="0"/>
              <a:t>25</a:t>
            </a:fld>
            <a:endParaRPr lang="en-US" dirty="0"/>
          </a:p>
        </p:txBody>
      </p:sp>
    </p:spTree>
    <p:extLst>
      <p:ext uri="{BB962C8B-B14F-4D97-AF65-F5344CB8AC3E}">
        <p14:creationId xmlns:p14="http://schemas.microsoft.com/office/powerpoint/2010/main" val="2925636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b="1" dirty="0">
                <a:cs typeface="Calibri" panose="020F0502020204030204" pitchFamily="34" charset="0"/>
              </a:rPr>
              <a:t>Presenter Notes</a:t>
            </a:r>
          </a:p>
          <a:p>
            <a:pPr>
              <a:spcAft>
                <a:spcPts val="600"/>
              </a:spcAft>
            </a:pPr>
            <a:r>
              <a:rPr lang="en-US" dirty="0">
                <a:cs typeface="Calibri" panose="020F0502020204030204" pitchFamily="34" charset="0"/>
              </a:rPr>
              <a:t>The personalized summary page was launched on June 28.</a:t>
            </a:r>
          </a:p>
          <a:p>
            <a:pPr>
              <a:spcAft>
                <a:spcPts val="600"/>
              </a:spcAft>
            </a:pPr>
            <a:r>
              <a:rPr lang="en-US" dirty="0">
                <a:cs typeface="Calibri" panose="020F0502020204030204" pitchFamily="34" charset="0"/>
              </a:rPr>
              <a:t>Previous experience:</a:t>
            </a:r>
          </a:p>
          <a:p>
            <a:pPr marL="171450" indent="-171450">
              <a:spcAft>
                <a:spcPts val="600"/>
              </a:spcAft>
              <a:buFont typeface="Wingdings" panose="05000000000000000000" pitchFamily="2" charset="2"/>
              <a:buChar char="§"/>
            </a:pPr>
            <a:r>
              <a:rPr lang="en-US" dirty="0">
                <a:cs typeface="Calibri" panose="020F0502020204030204" pitchFamily="34" charset="0"/>
              </a:rPr>
              <a:t>Logged in experience for </a:t>
            </a:r>
            <a:r>
              <a:rPr lang="en-US" dirty="0">
                <a:cs typeface="Calibri" panose="020F0502020204030204" pitchFamily="34" charset="0"/>
                <a:sym typeface="Arial"/>
              </a:rPr>
              <a:t>beneficiaries</a:t>
            </a:r>
            <a:r>
              <a:rPr lang="en-US" dirty="0">
                <a:cs typeface="Calibri" panose="020F0502020204030204" pitchFamily="34" charset="0"/>
              </a:rPr>
              <a:t> was disjointed </a:t>
            </a:r>
          </a:p>
          <a:p>
            <a:pPr marL="171450" indent="-171450">
              <a:spcAft>
                <a:spcPts val="600"/>
              </a:spcAft>
              <a:buFont typeface="Wingdings" panose="05000000000000000000" pitchFamily="2" charset="2"/>
              <a:buChar char="§"/>
            </a:pPr>
            <a:r>
              <a:rPr lang="en-US" dirty="0">
                <a:cs typeface="Calibri" panose="020F0502020204030204" pitchFamily="34" charset="0"/>
              </a:rPr>
              <a:t>Logging in still required beneficiaries to go through all of the steps even if their information was already saved—took just as many clicks to see plans as it did if they didn’t log in</a:t>
            </a:r>
          </a:p>
          <a:p>
            <a:pPr>
              <a:spcAft>
                <a:spcPts val="600"/>
              </a:spcAft>
            </a:pPr>
            <a:r>
              <a:rPr lang="en-US" dirty="0">
                <a:cs typeface="Calibri" panose="020F0502020204030204" pitchFamily="34" charset="0"/>
              </a:rPr>
              <a:t>New experience:	</a:t>
            </a:r>
          </a:p>
          <a:p>
            <a:pPr marL="171450" indent="-171450">
              <a:spcAft>
                <a:spcPts val="600"/>
              </a:spcAft>
              <a:buFont typeface="Wingdings" panose="05000000000000000000" pitchFamily="2" charset="2"/>
              <a:buChar char="§"/>
            </a:pPr>
            <a:r>
              <a:rPr lang="en-US" dirty="0">
                <a:cs typeface="Calibri" panose="020F0502020204030204" pitchFamily="34" charset="0"/>
              </a:rPr>
              <a:t>Single jumping-off page containing all information relevant for a beneficiary searching for a plan or reviewing their current enrollment status</a:t>
            </a:r>
          </a:p>
          <a:p>
            <a:pPr marL="171450" indent="-171450">
              <a:spcAft>
                <a:spcPts val="600"/>
              </a:spcAft>
              <a:buFont typeface="Wingdings" panose="05000000000000000000" pitchFamily="2" charset="2"/>
              <a:buChar char="§"/>
            </a:pPr>
            <a:r>
              <a:rPr lang="en-US" dirty="0">
                <a:cs typeface="Calibri" panose="020F0502020204030204" pitchFamily="34" charset="0"/>
              </a:rPr>
              <a:t>Easy access to drug and pharmacy lists with the ability to quickly make updates</a:t>
            </a:r>
          </a:p>
          <a:p>
            <a:pPr marL="171450" indent="-171450">
              <a:spcAft>
                <a:spcPts val="600"/>
              </a:spcAft>
              <a:buFont typeface="Wingdings" panose="05000000000000000000" pitchFamily="2" charset="2"/>
              <a:buChar char="§"/>
            </a:pPr>
            <a:r>
              <a:rPr lang="en-US" dirty="0">
                <a:cs typeface="Calibri" panose="020F0502020204030204" pitchFamily="34" charset="0"/>
              </a:rPr>
              <a:t>Available for logged in beneficiaries only</a:t>
            </a:r>
          </a:p>
          <a:p>
            <a:pPr>
              <a:spcAft>
                <a:spcPts val="600"/>
              </a:spcAft>
            </a:pPr>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26</a:t>
            </a:fld>
            <a:endParaRPr lang="en-US" dirty="0"/>
          </a:p>
        </p:txBody>
      </p:sp>
    </p:spTree>
    <p:extLst>
      <p:ext uri="{BB962C8B-B14F-4D97-AF65-F5344CB8AC3E}">
        <p14:creationId xmlns:p14="http://schemas.microsoft.com/office/powerpoint/2010/main" val="1934551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00050"/>
            <a:ext cx="5575300" cy="3136900"/>
          </a:xfrm>
        </p:spPr>
      </p:sp>
      <p:sp>
        <p:nvSpPr>
          <p:cNvPr id="3" name="Notes Placeholder 2"/>
          <p:cNvSpPr>
            <a:spLocks noGrp="1"/>
          </p:cNvSpPr>
          <p:nvPr>
            <p:ph type="body" idx="1"/>
          </p:nvPr>
        </p:nvSpPr>
        <p:spPr>
          <a:xfrm>
            <a:off x="314325" y="3657601"/>
            <a:ext cx="6343650" cy="5448300"/>
          </a:xfrm>
        </p:spPr>
        <p:txBody>
          <a:bodyPr>
            <a:normAutofit fontScale="92500"/>
          </a:bodyPr>
          <a:lstStyle/>
          <a:p>
            <a:pPr>
              <a:lnSpc>
                <a:spcPct val="120000"/>
              </a:lnSpc>
              <a:spcAft>
                <a:spcPts val="600"/>
              </a:spcAft>
            </a:pPr>
            <a:r>
              <a:rPr lang="en-US" sz="900" b="1" dirty="0">
                <a:cs typeface="Calibri" panose="020F0502020204030204" pitchFamily="34" charset="0"/>
              </a:rPr>
              <a:t>Presenter Notes</a:t>
            </a:r>
          </a:p>
          <a:p>
            <a:pPr>
              <a:lnSpc>
                <a:spcPct val="120000"/>
              </a:lnSpc>
              <a:spcAft>
                <a:spcPts val="600"/>
              </a:spcAft>
            </a:pPr>
            <a:r>
              <a:rPr lang="en-US" sz="900" dirty="0">
                <a:cs typeface="Calibri" panose="020F0502020204030204" pitchFamily="34" charset="0"/>
              </a:rPr>
              <a:t>New plan finder updates include: </a:t>
            </a:r>
          </a:p>
          <a:p>
            <a:pPr lvl="0">
              <a:lnSpc>
                <a:spcPct val="120000"/>
              </a:lnSpc>
              <a:spcAft>
                <a:spcPts val="600"/>
              </a:spcAft>
              <a:defRPr/>
            </a:pPr>
            <a:r>
              <a:rPr lang="en-US" sz="900" b="1" dirty="0">
                <a:cs typeface="Calibri" panose="020F0502020204030204" pitchFamily="34" charset="0"/>
              </a:rPr>
              <a:t>Pharmacy selection improvements: </a:t>
            </a:r>
            <a:endParaRPr lang="en-US" sz="900" dirty="0">
              <a:cs typeface="Calibri" panose="020F0502020204030204" pitchFamily="34" charset="0"/>
            </a:endParaRPr>
          </a:p>
          <a:p>
            <a:pPr>
              <a:lnSpc>
                <a:spcPct val="120000"/>
              </a:lnSpc>
              <a:spcAft>
                <a:spcPts val="600"/>
              </a:spcAft>
            </a:pPr>
            <a:r>
              <a:rPr lang="en-US" sz="900" dirty="0">
                <a:cs typeface="Calibri" panose="020F0502020204030204" pitchFamily="34" charset="0"/>
              </a:rPr>
              <a:t>Launched September 2022. A major barrier to access is that drug costs are too high for the vast majority of beneficiaries. </a:t>
            </a:r>
          </a:p>
          <a:p>
            <a:pPr>
              <a:lnSpc>
                <a:spcPct val="120000"/>
              </a:lnSpc>
              <a:spcAft>
                <a:spcPts val="600"/>
              </a:spcAft>
            </a:pPr>
            <a:r>
              <a:rPr lang="en-US" sz="900" dirty="0">
                <a:cs typeface="Calibri" panose="020F0502020204030204" pitchFamily="34" charset="0"/>
              </a:rPr>
              <a:t>The new experience gives beneficiaries visibility into lower cost pharmacy options in Medicare Plan Finder, reduces overall drug costs to the bene by providing them information to help them save money at the pharmacy counter, increases confidence in their choices made through the Plan Finder due to increased cost visibility and guidance, tailor messages to users when there are steps they can take to help surface lower cost pharmacies, adds the ability to see costs for each pharmacy in the In-Network Pharmacy Finder. </a:t>
            </a:r>
          </a:p>
          <a:p>
            <a:pPr>
              <a:lnSpc>
                <a:spcPct val="120000"/>
              </a:lnSpc>
              <a:spcAft>
                <a:spcPts val="600"/>
              </a:spcAft>
            </a:pPr>
            <a:r>
              <a:rPr lang="en-US" sz="900" b="1" dirty="0">
                <a:cs typeface="Calibri" panose="020F0502020204030204" pitchFamily="34" charset="0"/>
              </a:rPr>
              <a:t>SPAP tool to include HIV/AIDS eligibility info for </a:t>
            </a:r>
            <a:r>
              <a:rPr lang="en-US" sz="900" b="1" dirty="0">
                <a:cs typeface="Calibri" panose="020F0502020204030204" pitchFamily="34" charset="0"/>
                <a:hlinkClick r:id="rId3"/>
              </a:rPr>
              <a:t>AIDS Drug Assistance Programs</a:t>
            </a:r>
            <a:r>
              <a:rPr lang="en-US" sz="900" b="1" dirty="0">
                <a:cs typeface="Calibri" panose="020F0502020204030204" pitchFamily="34" charset="0"/>
              </a:rPr>
              <a:t> </a:t>
            </a:r>
            <a:r>
              <a:rPr lang="en-US" sz="900" dirty="0">
                <a:cs typeface="Calibri" panose="020F0502020204030204" pitchFamily="34" charset="0"/>
              </a:rPr>
              <a:t>(</a:t>
            </a:r>
            <a:r>
              <a:rPr lang="en-US" sz="900" b="1" dirty="0">
                <a:cs typeface="Calibri" panose="020F0502020204030204" pitchFamily="34" charset="0"/>
              </a:rPr>
              <a:t>ADAP): </a:t>
            </a:r>
          </a:p>
          <a:p>
            <a:pPr>
              <a:lnSpc>
                <a:spcPct val="120000"/>
              </a:lnSpc>
              <a:spcAft>
                <a:spcPts val="600"/>
              </a:spcAft>
            </a:pPr>
            <a:r>
              <a:rPr lang="en-US" sz="900" dirty="0">
                <a:cs typeface="Calibri" panose="020F0502020204030204" pitchFamily="34" charset="0"/>
              </a:rPr>
              <a:t>Status: Launched May 26</a:t>
            </a:r>
            <a:r>
              <a:rPr lang="en-US" sz="900" baseline="30000" dirty="0">
                <a:cs typeface="Calibri" panose="020F0502020204030204" pitchFamily="34" charset="0"/>
              </a:rPr>
              <a:t> </a:t>
            </a:r>
          </a:p>
          <a:p>
            <a:pPr>
              <a:lnSpc>
                <a:spcPct val="120000"/>
              </a:lnSpc>
              <a:spcAft>
                <a:spcPts val="600"/>
              </a:spcAft>
            </a:pPr>
            <a:r>
              <a:rPr lang="en-US" sz="900" dirty="0">
                <a:cs typeface="Calibri" panose="020F0502020204030204" pitchFamily="34" charset="0"/>
              </a:rPr>
              <a:t>For ADAP, additional eligibility criteria has been included to provide beneficiaries with more information on whether they qualify for an ADAP program</a:t>
            </a:r>
          </a:p>
          <a:p>
            <a:pPr>
              <a:lnSpc>
                <a:spcPct val="120000"/>
              </a:lnSpc>
              <a:spcAft>
                <a:spcPts val="600"/>
              </a:spcAft>
            </a:pPr>
            <a:r>
              <a:rPr lang="en-US" sz="900" dirty="0">
                <a:cs typeface="Calibri" panose="020F0502020204030204" pitchFamily="34" charset="0"/>
              </a:rPr>
              <a:t>Can be reached via the Plan Details page, then a link to the static site, then through a link to the State Pharmaceutical Assistance Program (SPAP) site</a:t>
            </a:r>
          </a:p>
          <a:p>
            <a:pPr>
              <a:lnSpc>
                <a:spcPct val="120000"/>
              </a:lnSpc>
              <a:spcAft>
                <a:spcPts val="600"/>
              </a:spcAft>
            </a:pPr>
            <a:r>
              <a:rPr lang="en-US" sz="900" dirty="0">
                <a:cs typeface="Calibri" panose="020F0502020204030204" pitchFamily="34" charset="0"/>
              </a:rPr>
              <a:t>Viewable by both authenticated and unauthenticated users</a:t>
            </a:r>
            <a:endParaRPr lang="en-US" sz="900" b="1" dirty="0">
              <a:cs typeface="Calibri" panose="020F0502020204030204" pitchFamily="34" charset="0"/>
            </a:endParaRPr>
          </a:p>
          <a:p>
            <a:pPr>
              <a:lnSpc>
                <a:spcPct val="120000"/>
              </a:lnSpc>
              <a:spcAft>
                <a:spcPts val="600"/>
              </a:spcAft>
            </a:pPr>
            <a:r>
              <a:rPr lang="en-US" sz="900" b="1" dirty="0">
                <a:cs typeface="Calibri" panose="020F0502020204030204" pitchFamily="34" charset="0"/>
              </a:rPr>
              <a:t>Enrollment request notifications in Medicare Message Center</a:t>
            </a:r>
          </a:p>
          <a:p>
            <a:pPr>
              <a:lnSpc>
                <a:spcPct val="120000"/>
              </a:lnSpc>
              <a:spcAft>
                <a:spcPts val="600"/>
              </a:spcAft>
            </a:pPr>
            <a:r>
              <a:rPr lang="en-US" sz="900" dirty="0">
                <a:cs typeface="Calibri" panose="020F0502020204030204" pitchFamily="34" charset="0"/>
              </a:rPr>
              <a:t>Launched on July 18</a:t>
            </a:r>
          </a:p>
          <a:p>
            <a:pPr>
              <a:lnSpc>
                <a:spcPct val="120000"/>
              </a:lnSpc>
              <a:spcAft>
                <a:spcPts val="600"/>
              </a:spcAft>
            </a:pPr>
            <a:r>
              <a:rPr lang="en-US" sz="900" dirty="0">
                <a:cs typeface="Calibri" panose="020F0502020204030204" pitchFamily="34" charset="0"/>
              </a:rPr>
              <a:t>When a beneficiary submits an enrollment request in the Online Enrollment Center (OEC), a confirmation web page is presented that includes the OEC confirmation number. After exiting the confirmation page, the beneficiary is unable to retrieve the OEC confirmation number from </a:t>
            </a:r>
            <a:r>
              <a:rPr lang="en-US" sz="900" dirty="0">
                <a:cs typeface="Calibri" panose="020F0502020204030204" pitchFamily="34" charset="0"/>
                <a:hlinkClick r:id="rId4"/>
              </a:rPr>
              <a:t>Medicare.gov</a:t>
            </a:r>
            <a:r>
              <a:rPr lang="en-US" sz="900" dirty="0">
                <a:cs typeface="Calibri" panose="020F0502020204030204" pitchFamily="34" charset="0"/>
              </a:rPr>
              <a:t>.</a:t>
            </a:r>
          </a:p>
          <a:p>
            <a:pPr>
              <a:lnSpc>
                <a:spcPct val="120000"/>
              </a:lnSpc>
              <a:spcAft>
                <a:spcPts val="600"/>
              </a:spcAft>
            </a:pPr>
            <a:r>
              <a:rPr lang="en-US" sz="900" dirty="0">
                <a:cs typeface="Calibri" panose="020F0502020204030204" pitchFamily="34" charset="0"/>
              </a:rPr>
              <a:t>After submitting an enrollment request, authenticated beneficiaries will receive a message in their message center with their requested plan contact information, along with their confirmation number.</a:t>
            </a:r>
          </a:p>
          <a:p>
            <a:pPr>
              <a:lnSpc>
                <a:spcPct val="120000"/>
              </a:lnSpc>
              <a:spcAft>
                <a:spcPts val="600"/>
              </a:spcAft>
            </a:pPr>
            <a:r>
              <a:rPr lang="en-US" sz="900" dirty="0">
                <a:cs typeface="Calibri" panose="020F0502020204030204" pitchFamily="34" charset="0"/>
              </a:rPr>
              <a:t>These beneficiaries will also receive a notification email with basic enrollment request information and a link to the message center. </a:t>
            </a:r>
          </a:p>
          <a:p>
            <a:pPr>
              <a:lnSpc>
                <a:spcPct val="120000"/>
              </a:lnSpc>
              <a:spcAft>
                <a:spcPts val="600"/>
              </a:spcAft>
            </a:pPr>
            <a:r>
              <a:rPr lang="en-US" sz="900" b="1" dirty="0">
                <a:cs typeface="Calibri" panose="020F0502020204030204" pitchFamily="34" charset="0"/>
              </a:rPr>
              <a:t>Improvements also include information about interchangeable biologics, which  launched in September 2022:</a:t>
            </a:r>
          </a:p>
          <a:p>
            <a:pPr>
              <a:lnSpc>
                <a:spcPct val="120000"/>
              </a:lnSpc>
              <a:spcAft>
                <a:spcPts val="600"/>
              </a:spcAft>
            </a:pPr>
            <a:r>
              <a:rPr lang="en-US" sz="900" dirty="0">
                <a:cs typeface="Calibri" panose="020F0502020204030204" pitchFamily="34" charset="0"/>
              </a:rPr>
              <a:t>Interchangeable biologics are biosimilars that are interchangeable with their reference product. This feature is designed to educate users on the relationship between interchangeable biologics and a Beneficiary’s reference drug(s), improve patient access to biologics and lower drug costs for biologics. The other drug information table on the Plan details page will provide a link to tooltip that lists interchangeable biologics alternatives and a “Learn More” link.</a:t>
            </a:r>
          </a:p>
          <a:p>
            <a:pPr>
              <a:lnSpc>
                <a:spcPct val="120000"/>
              </a:lnSpc>
              <a:spcAft>
                <a:spcPts val="600"/>
              </a:spcAft>
            </a:pPr>
            <a:endParaRPr lang="en-US" sz="700" dirty="0"/>
          </a:p>
        </p:txBody>
      </p:sp>
    </p:spTree>
    <p:extLst>
      <p:ext uri="{BB962C8B-B14F-4D97-AF65-F5344CB8AC3E}">
        <p14:creationId xmlns:p14="http://schemas.microsoft.com/office/powerpoint/2010/main" val="101628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47675"/>
            <a:ext cx="5575300" cy="3136900"/>
          </a:xfrm>
        </p:spPr>
      </p:sp>
      <p:sp>
        <p:nvSpPr>
          <p:cNvPr id="3" name="Notes Placeholder 2"/>
          <p:cNvSpPr>
            <a:spLocks noGrp="1"/>
          </p:cNvSpPr>
          <p:nvPr>
            <p:ph type="body" idx="1"/>
          </p:nvPr>
        </p:nvSpPr>
        <p:spPr>
          <a:xfrm>
            <a:off x="326179" y="3747611"/>
            <a:ext cx="6358043" cy="5405914"/>
          </a:xfrm>
        </p:spPr>
        <p:txBody>
          <a:bodyPr>
            <a:normAutofit lnSpcReduction="10000"/>
          </a:bodyPr>
          <a:lstStyle/>
          <a:p>
            <a:pPr>
              <a:lnSpc>
                <a:spcPct val="110000"/>
              </a:lnSpc>
              <a:spcAft>
                <a:spcPts val="600"/>
              </a:spcAft>
              <a:defRPr/>
            </a:pPr>
            <a:r>
              <a:rPr lang="en-US" sz="1000" b="1" dirty="0">
                <a:cs typeface="Arial" panose="020B0604020202020204" pitchFamily="34" charset="0"/>
              </a:rPr>
              <a:t>Presenter Notes</a:t>
            </a:r>
          </a:p>
          <a:p>
            <a:pPr>
              <a:lnSpc>
                <a:spcPct val="110000"/>
              </a:lnSpc>
              <a:spcAft>
                <a:spcPts val="600"/>
              </a:spcAft>
            </a:pPr>
            <a:r>
              <a:rPr lang="en-US" sz="1000" dirty="0"/>
              <a:t>The Enhancing Oncology Model (EOM) aims to drive transformation and improve care coordination in oncology care by preserving and enhancing the quality of care furnished to beneficiaries undergoing treatment for cancer while reducing program spending under Medicare fee-for-service. Under EOM, participating oncology practices will take on financial and performance accountability for episodes of care surrounding systemic chemotherapy administration to patients with common cancer types. EOM is a 5-year voluntary model, beginning on July 1, 2023, that aims to improve quality and reduce costs through payment incentives and required participant redesign activities. CMS designed EOM to test how to improve health care providers’ ability to deliver care centered around patients, consider patients’ unique needs, and deliver cancer care in a way that will generate the best possible patient outcomes. </a:t>
            </a:r>
          </a:p>
          <a:p>
            <a:pPr>
              <a:lnSpc>
                <a:spcPct val="110000"/>
              </a:lnSpc>
              <a:spcAft>
                <a:spcPts val="600"/>
              </a:spcAft>
            </a:pPr>
            <a:r>
              <a:rPr lang="en-US" sz="1000" dirty="0"/>
              <a:t>The central goal of EOM is to better support patients and improve their care experience, advancing a key goal of the Cancer Moonshot Initiative. You won’t be responsible for paying for any portion of the new EOM payment for participants’ delivery of enhanced, patient-focused services. Medicare will cover the full amount of this payment.</a:t>
            </a:r>
          </a:p>
          <a:p>
            <a:pPr>
              <a:lnSpc>
                <a:spcPct val="110000"/>
              </a:lnSpc>
              <a:spcAft>
                <a:spcPts val="600"/>
              </a:spcAft>
            </a:pPr>
            <a:r>
              <a:rPr lang="en-US" sz="1000" dirty="0"/>
              <a:t>As a patient whose health care providers are participating in EOM, the beneficiary may communicate better with their oncologist and care team in between appointments and be able to more easily reach them with questions. In addition the beneficiary may expect to receive enhanced, patient-focused services, like:</a:t>
            </a:r>
          </a:p>
          <a:p>
            <a:pPr marL="114300" indent="-114300">
              <a:lnSpc>
                <a:spcPct val="110000"/>
              </a:lnSpc>
              <a:spcAft>
                <a:spcPts val="600"/>
              </a:spcAft>
              <a:buFont typeface="Wingdings" panose="05000000000000000000" pitchFamily="2" charset="2"/>
              <a:buChar char="§"/>
            </a:pPr>
            <a:r>
              <a:rPr lang="en-US" sz="1000" dirty="0"/>
              <a:t>24/7 access to an appropriate clinician with real-time access to your medical records;</a:t>
            </a:r>
          </a:p>
          <a:p>
            <a:pPr marL="114300" indent="-114300">
              <a:lnSpc>
                <a:spcPct val="110000"/>
              </a:lnSpc>
              <a:spcAft>
                <a:spcPts val="600"/>
              </a:spcAft>
              <a:buFont typeface="Wingdings" panose="05000000000000000000" pitchFamily="2" charset="2"/>
              <a:buChar char="§"/>
            </a:pPr>
            <a:r>
              <a:rPr lang="en-US" sz="1000" dirty="0"/>
              <a:t>Patient navigation services; </a:t>
            </a:r>
          </a:p>
          <a:p>
            <a:pPr marL="114300" indent="-114300">
              <a:lnSpc>
                <a:spcPct val="110000"/>
              </a:lnSpc>
              <a:spcAft>
                <a:spcPts val="600"/>
              </a:spcAft>
              <a:buFont typeface="Wingdings" panose="05000000000000000000" pitchFamily="2" charset="2"/>
              <a:buChar char="§"/>
            </a:pPr>
            <a:r>
              <a:rPr lang="en-US" sz="1000" dirty="0"/>
              <a:t>A detailed care plan that involves your engagement and preferences on discussions surrounding prognosis, treatment options, symptom management, quality of life, and psychosocial health needs, among other topics;</a:t>
            </a:r>
          </a:p>
          <a:p>
            <a:pPr marL="114300" indent="-114300">
              <a:lnSpc>
                <a:spcPct val="110000"/>
              </a:lnSpc>
              <a:spcAft>
                <a:spcPts val="600"/>
              </a:spcAft>
              <a:buFont typeface="Wingdings" panose="05000000000000000000" pitchFamily="2" charset="2"/>
              <a:buChar char="§"/>
            </a:pPr>
            <a:r>
              <a:rPr lang="en-US" sz="1000" dirty="0"/>
              <a:t>Screening for health-related social needs (HRSNs) (needs related to food, transportation, housing, etc.);</a:t>
            </a:r>
          </a:p>
          <a:p>
            <a:pPr marL="114300" indent="-114300">
              <a:lnSpc>
                <a:spcPct val="110000"/>
              </a:lnSpc>
              <a:spcAft>
                <a:spcPts val="600"/>
              </a:spcAft>
              <a:buFont typeface="Wingdings" panose="05000000000000000000" pitchFamily="2" charset="2"/>
              <a:buChar char="§"/>
            </a:pPr>
            <a:r>
              <a:rPr lang="en-US" sz="1000" dirty="0"/>
              <a:t>Questions regarding your overall cancer care experience and health outcomes, like those related to your symptoms, physical functioning, behavioral health, and HRSNs.</a:t>
            </a:r>
          </a:p>
          <a:p>
            <a:pPr>
              <a:lnSpc>
                <a:spcPct val="110000"/>
              </a:lnSpc>
              <a:spcAft>
                <a:spcPts val="600"/>
              </a:spcAft>
            </a:pPr>
            <a:r>
              <a:rPr lang="en-US" sz="1000" dirty="0"/>
              <a:t>Patients retain their freedom to choose any provider or supplier, and may also choose for their data not to be shared with EOM participants. If a patient or their caregiver feels care has been compromised or has concerns about EOM, the Innovation Center has a model liaison that is a part of the Medicare Beneficiary Ombudsman team in the Office of Hearings and Inquiries. The model liaison can be reached through 1-800-MEDICARE or they may contact their Quality Improvement Organization (QIO) if they have concerns about qualify of care. Visit </a:t>
            </a:r>
            <a:r>
              <a:rPr lang="en-US" sz="1000" dirty="0">
                <a:hlinkClick r:id="rId3"/>
              </a:rPr>
              <a:t>qioprogram.org/locate-your-qio</a:t>
            </a:r>
            <a:r>
              <a:rPr lang="en-US" sz="1000" dirty="0"/>
              <a:t> to locate your QIO. </a:t>
            </a:r>
          </a:p>
          <a:p>
            <a:pPr>
              <a:lnSpc>
                <a:spcPct val="110000"/>
              </a:lnSpc>
              <a:spcAft>
                <a:spcPts val="600"/>
              </a:spcAft>
            </a:pPr>
            <a:r>
              <a:rPr lang="en-US" sz="1000" dirty="0"/>
              <a:t>For more information, visit </a:t>
            </a:r>
            <a:r>
              <a:rPr lang="en-US" sz="1000" dirty="0">
                <a:hlinkClick r:id="rId4"/>
              </a:rPr>
              <a:t>innovation.CMS.gov/innovation-models/enhancing-oncology-model</a:t>
            </a:r>
            <a:r>
              <a:rPr lang="en-US" sz="1000" dirty="0"/>
              <a:t>.</a:t>
            </a:r>
          </a:p>
          <a:p>
            <a:pPr>
              <a:lnSpc>
                <a:spcPct val="110000"/>
              </a:lnSpc>
              <a:spcAft>
                <a:spcPts val="600"/>
              </a:spcAft>
            </a:pPr>
            <a:endParaRPr lang="en-US" dirty="0"/>
          </a:p>
        </p:txBody>
      </p:sp>
    </p:spTree>
    <p:extLst>
      <p:ext uri="{BB962C8B-B14F-4D97-AF65-F5344CB8AC3E}">
        <p14:creationId xmlns:p14="http://schemas.microsoft.com/office/powerpoint/2010/main" val="293957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292">
              <a:spcBef>
                <a:spcPts val="630"/>
              </a:spcBef>
              <a:defRPr/>
            </a:pPr>
            <a:r>
              <a:rPr lang="en-US" b="1" dirty="0">
                <a:cs typeface="Arial" panose="020B0604020202020204" pitchFamily="34" charset="0"/>
              </a:rPr>
              <a:t>Presenter Notes</a:t>
            </a:r>
          </a:p>
          <a:p>
            <a:pPr defTabSz="989292">
              <a:spcBef>
                <a:spcPts val="630"/>
              </a:spcBef>
              <a:defRPr/>
            </a:pPr>
            <a:r>
              <a:rPr lang="en-US" kern="0" dirty="0">
                <a:solidFill>
                  <a:sysClr val="windowText" lastClr="000000"/>
                </a:solidFill>
              </a:rPr>
              <a:t>Lesson 2 provides information about changes in Medicare Advantage, including:</a:t>
            </a:r>
          </a:p>
          <a:p>
            <a:pPr marL="118358" indent="-118358">
              <a:spcBef>
                <a:spcPts val="630"/>
              </a:spcBef>
              <a:buFont typeface="Wingdings" panose="05000000000000000000" pitchFamily="2" charset="2"/>
              <a:buChar char="§"/>
              <a:defRPr/>
            </a:pPr>
            <a:r>
              <a:rPr lang="en-US" dirty="0"/>
              <a:t>Marketing and communications oversight</a:t>
            </a:r>
          </a:p>
          <a:p>
            <a:pPr marL="118358" indent="-118358">
              <a:spcBef>
                <a:spcPts val="630"/>
              </a:spcBef>
              <a:buFont typeface="Wingdings" panose="05000000000000000000" pitchFamily="2" charset="2"/>
              <a:buChar char="§"/>
              <a:defRPr/>
            </a:pPr>
            <a:r>
              <a:rPr lang="en-US" dirty="0"/>
              <a:t>Beneficiary access to care during disasters and emergencies</a:t>
            </a:r>
          </a:p>
          <a:p>
            <a:pPr marL="118358" indent="-118358">
              <a:spcBef>
                <a:spcPts val="630"/>
              </a:spcBef>
              <a:buFont typeface="Wingdings" panose="05000000000000000000" pitchFamily="2" charset="2"/>
              <a:buChar char="§"/>
              <a:defRPr/>
            </a:pPr>
            <a:r>
              <a:rPr lang="en-US" dirty="0"/>
              <a:t>Network adequacy</a:t>
            </a:r>
          </a:p>
          <a:p>
            <a:endParaRPr lang="en-US" dirty="0"/>
          </a:p>
        </p:txBody>
      </p:sp>
    </p:spTree>
    <p:extLst>
      <p:ext uri="{BB962C8B-B14F-4D97-AF65-F5344CB8AC3E}">
        <p14:creationId xmlns:p14="http://schemas.microsoft.com/office/powerpoint/2010/main" val="28706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4825"/>
            <a:ext cx="5486400" cy="3086100"/>
          </a:xfrm>
        </p:spPr>
      </p:sp>
      <p:sp>
        <p:nvSpPr>
          <p:cNvPr id="3" name="Notes Placeholder 2"/>
          <p:cNvSpPr>
            <a:spLocks noGrp="1"/>
          </p:cNvSpPr>
          <p:nvPr>
            <p:ph type="body" idx="1"/>
          </p:nvPr>
        </p:nvSpPr>
        <p:spPr>
          <a:xfrm>
            <a:off x="685800" y="3838073"/>
            <a:ext cx="5486400" cy="4644189"/>
          </a:xfrm>
        </p:spPr>
        <p:txBody>
          <a:bodyPr/>
          <a:lstStyle/>
          <a:p>
            <a:pPr marL="0" marR="0" lvl="0" indent="0" algn="l" defTabSz="914400" rtl="0" eaLnBrk="1" fontAlgn="auto" latinLnBrk="0" hangingPunct="1">
              <a:spcAft>
                <a:spcPts val="600"/>
              </a:spcAft>
              <a:buClrTx/>
              <a:buSzTx/>
              <a:buFontTx/>
              <a:buNone/>
              <a:tabLst/>
              <a:defRPr/>
            </a:pPr>
            <a:r>
              <a:rPr lang="en-US" sz="1100" b="0" i="0" kern="1200" dirty="0">
                <a:solidFill>
                  <a:schemeClr val="tx1"/>
                </a:solidFill>
                <a:effectLst/>
                <a:latin typeface="+mn-lt"/>
                <a:ea typeface="+mn-ea"/>
                <a:cs typeface="+mn-cs"/>
              </a:rPr>
              <a:t>Inflation Reduction Act of 2022 (IRA) was signed into law on August 16, 2022. Among many other provisions, this landmark legislation will meaningfully lower health care costs for people across the country. This new law extends enhanced federal tax credits to save millions of people an average of $800 a year on health insurance premiums on the Affordable Care Act Marketplaces and limit the amount of money people with Medicare Part D pay out-of-pocket for prescription drugs at $2,000 a year (beginning in 2025). And, after years of debate since Part D was passed, Medicare will finally have the ability to negotiate the price of prescription drugs to help seniors, people with disabilities, and taxpayers pay less.</a:t>
            </a:r>
          </a:p>
          <a:p>
            <a:pPr marL="0" marR="0" lvl="0" indent="0" algn="l" defTabSz="914400" rtl="0" eaLnBrk="1" fontAlgn="auto" latinLnBrk="0" hangingPunct="1">
              <a:spcAft>
                <a:spcPts val="600"/>
              </a:spcAft>
              <a:buClrTx/>
              <a:buSzTx/>
              <a:buFontTx/>
              <a:buNone/>
              <a:tabLst/>
              <a:defRPr/>
            </a:pPr>
            <a:r>
              <a:rPr lang="en-US" sz="1100" b="0" i="0" kern="1200" dirty="0">
                <a:solidFill>
                  <a:schemeClr val="tx1"/>
                </a:solidFill>
                <a:effectLst/>
                <a:latin typeface="+mn-lt"/>
                <a:ea typeface="+mn-ea"/>
                <a:cs typeface="+mn-cs"/>
              </a:rPr>
              <a:t>The IRA affects many parts of Medicare, and is therefore its provisions are in various lessons of this presentation.</a:t>
            </a:r>
            <a:endParaRPr lang="en-US" sz="1100" kern="1200" dirty="0">
              <a:solidFill>
                <a:schemeClr val="tx1"/>
              </a:solidFill>
              <a:effectLst/>
              <a:latin typeface="+mn-lt"/>
              <a:ea typeface="+mn-ea"/>
              <a:cs typeface="+mn-cs"/>
            </a:endParaRPr>
          </a:p>
          <a:p>
            <a:pPr>
              <a:spcAft>
                <a:spcPts val="600"/>
              </a:spcAft>
            </a:pPr>
            <a:r>
              <a:rPr lang="en-US" sz="1100" kern="1200" dirty="0">
                <a:solidFill>
                  <a:schemeClr val="tx1"/>
                </a:solidFill>
                <a:effectLst/>
                <a:latin typeface="+mn-lt"/>
                <a:ea typeface="+mn-ea"/>
                <a:cs typeface="+mn-cs"/>
              </a:rPr>
              <a:t>In summary, IRA provisions relevant to CMS programs include: </a:t>
            </a:r>
          </a:p>
          <a:p>
            <a:pPr marL="114300" indent="-114300">
              <a:spcAft>
                <a:spcPts val="600"/>
              </a:spcAft>
              <a:buFont typeface="Wingdings" panose="05000000000000000000" pitchFamily="2" charset="2"/>
              <a:buChar char="§"/>
            </a:pPr>
            <a:r>
              <a:rPr lang="en-US" sz="1100" dirty="0"/>
              <a:t>Lowering Prices through Drug Price Negotiation </a:t>
            </a:r>
          </a:p>
          <a:p>
            <a:pPr marL="114300" indent="-114300">
              <a:spcAft>
                <a:spcPts val="600"/>
              </a:spcAft>
              <a:buFont typeface="Wingdings" panose="05000000000000000000" pitchFamily="2" charset="2"/>
              <a:buChar char="§"/>
            </a:pPr>
            <a:r>
              <a:rPr lang="en-US" sz="1100" dirty="0"/>
              <a:t>Prescription Drug Inflation Rebates </a:t>
            </a:r>
          </a:p>
          <a:p>
            <a:pPr marL="114300" indent="-114300">
              <a:spcAft>
                <a:spcPts val="600"/>
              </a:spcAft>
              <a:buFont typeface="Wingdings" panose="05000000000000000000" pitchFamily="2" charset="2"/>
              <a:buChar char="§"/>
            </a:pPr>
            <a:r>
              <a:rPr lang="en-US" sz="1100" dirty="0"/>
              <a:t>Part D Improvements and Maximum Out-of-Pocket Cap for Medicare Beneficiaries </a:t>
            </a:r>
          </a:p>
          <a:p>
            <a:pPr marL="114300" indent="-114300">
              <a:spcAft>
                <a:spcPts val="600"/>
              </a:spcAft>
              <a:buFont typeface="Wingdings" panose="05000000000000000000" pitchFamily="2" charset="2"/>
              <a:buChar char="§"/>
            </a:pPr>
            <a:r>
              <a:rPr lang="en-US" sz="1100" dirty="0"/>
              <a:t>Coverage of Adult Vaccines Recommended by the Advisory Committee on Immunization Practices Under Medicare Part D </a:t>
            </a:r>
          </a:p>
          <a:p>
            <a:pPr marL="114300" indent="-114300">
              <a:spcAft>
                <a:spcPts val="600"/>
              </a:spcAft>
              <a:buFont typeface="Wingdings" panose="05000000000000000000" pitchFamily="2" charset="2"/>
              <a:buChar char="§"/>
            </a:pPr>
            <a:r>
              <a:rPr lang="en-US" sz="1100" dirty="0"/>
              <a:t>Expanding Eligibility for Low-Income Subsidies under Part D of the Medicare Program </a:t>
            </a:r>
          </a:p>
          <a:p>
            <a:pPr marL="0" indent="0">
              <a:spcAft>
                <a:spcPts val="600"/>
              </a:spcAft>
              <a:buFont typeface="Wingdings" panose="05000000000000000000" pitchFamily="2" charset="2"/>
              <a:buNone/>
            </a:pPr>
            <a:r>
              <a:rPr lang="en-US" sz="1100" dirty="0"/>
              <a:t>(continued on following slide)</a:t>
            </a:r>
          </a:p>
          <a:p>
            <a:pPr>
              <a:spcAft>
                <a:spcPts val="600"/>
              </a:spcAft>
            </a:pPr>
            <a:endParaRPr lang="en-US" sz="1100" dirty="0"/>
          </a:p>
        </p:txBody>
      </p:sp>
    </p:spTree>
    <p:extLst>
      <p:ext uri="{BB962C8B-B14F-4D97-AF65-F5344CB8AC3E}">
        <p14:creationId xmlns:p14="http://schemas.microsoft.com/office/powerpoint/2010/main" val="599110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222250"/>
            <a:ext cx="5578475" cy="3138488"/>
          </a:xfrm>
        </p:spPr>
      </p:sp>
      <p:sp>
        <p:nvSpPr>
          <p:cNvPr id="3" name="Notes Placeholder 2"/>
          <p:cNvSpPr>
            <a:spLocks noGrp="1"/>
          </p:cNvSpPr>
          <p:nvPr>
            <p:ph type="body" idx="1"/>
          </p:nvPr>
        </p:nvSpPr>
        <p:spPr>
          <a:xfrm>
            <a:off x="428625" y="3495834"/>
            <a:ext cx="6200775" cy="5800566"/>
          </a:xfrm>
        </p:spPr>
        <p:txBody>
          <a:bodyPr>
            <a:noAutofit/>
          </a:bodyPr>
          <a:lstStyle/>
          <a:p>
            <a:pPr>
              <a:spcAft>
                <a:spcPts val="611"/>
              </a:spcAft>
              <a:defRPr/>
            </a:pPr>
            <a:r>
              <a:rPr lang="en-US" sz="1000" b="1" dirty="0">
                <a:cs typeface="Arial" panose="020B0604020202020204" pitchFamily="34" charset="0"/>
              </a:rPr>
              <a:t>Presenter Notes</a:t>
            </a:r>
            <a:endParaRPr lang="en-US" sz="1000" dirty="0"/>
          </a:p>
          <a:p>
            <a:pPr>
              <a:spcAft>
                <a:spcPts val="611"/>
              </a:spcAft>
            </a:pPr>
            <a:r>
              <a:rPr lang="en-US" sz="1000" dirty="0"/>
              <a:t>CMS finalized changes to marketing and communications requirements that will protect Medicare beneficiaries by ensuring they receive accurate and accessible information about Medicare coverage furbished through Medicare Advantage Plans and Medicare drug plans. These include strengthening oversight of third-party marketing organizations to detect and prevent the use of confusing or potentially misleading activities to enroll beneficiaries in Medicare Advantage Plans and Medicare drug plans, reinstating the inclusion of a multi-language insert in all required documents to inform beneficiaries of the availability of interpreter services, codifying enrollee ID card standards, requirements related to a disclaimer for limited access to preferred cost sharing pharmacies, plan website instructions on how to appoint a representative, and website posting of enrollment instructions and forms.</a:t>
            </a:r>
          </a:p>
          <a:p>
            <a:pPr>
              <a:spcAft>
                <a:spcPts val="611"/>
              </a:spcAft>
            </a:pPr>
            <a:r>
              <a:rPr lang="en-US" sz="1000" dirty="0"/>
              <a:t>For more information:</a:t>
            </a:r>
          </a:p>
          <a:p>
            <a:pPr marL="114300" indent="-114300">
              <a:spcAft>
                <a:spcPts val="611"/>
              </a:spcAft>
              <a:buFont typeface="Wingdings" panose="05000000000000000000" pitchFamily="2" charset="2"/>
              <a:buChar char="§"/>
            </a:pPr>
            <a:r>
              <a:rPr lang="en-US" sz="1000"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[CMS–4192–F, CMS–1744–F, and CMS– 3401–F]: </a:t>
            </a:r>
            <a:r>
              <a:rPr lang="en-US" sz="1000" dirty="0">
                <a:hlinkClick r:id="rId3"/>
              </a:rPr>
              <a:t>govinfo.gov/content/pkg/FR-2022-05-09/pdf/2022-09375.pdf</a:t>
            </a:r>
            <a:endParaRPr lang="en-US" sz="1000" dirty="0"/>
          </a:p>
          <a:p>
            <a:pPr marL="114300" indent="-114300">
              <a:spcAft>
                <a:spcPts val="611"/>
              </a:spcAft>
              <a:buFont typeface="Wingdings" panose="05000000000000000000" pitchFamily="2" charset="2"/>
              <a:buChar char="§"/>
            </a:pPr>
            <a:r>
              <a:rPr lang="en-US" sz="1000" dirty="0"/>
              <a:t>42 CFR 422.2260 “Third party marketing organization (TPMO)”: </a:t>
            </a:r>
            <a:r>
              <a:rPr lang="en-US" sz="1000" dirty="0">
                <a:hlinkClick r:id="rId4"/>
              </a:rPr>
              <a:t>ecfr.gov/current/title-42/chapter-IV/subchapter-B/part-422#p-422.2260(Third-party%20marketing%20organization%20(TPMO))</a:t>
            </a:r>
            <a:endParaRPr lang="en-US" sz="1000" dirty="0"/>
          </a:p>
          <a:p>
            <a:pPr marL="114300" indent="-114300">
              <a:spcAft>
                <a:spcPts val="611"/>
              </a:spcAft>
              <a:buFont typeface="Wingdings" panose="05000000000000000000" pitchFamily="2" charset="2"/>
              <a:buChar char="§"/>
            </a:pPr>
            <a:r>
              <a:rPr lang="en-US" sz="1000" dirty="0"/>
              <a:t>42 CFR 423.2260 “Third party marketing organization (TPMO)”: </a:t>
            </a:r>
            <a:r>
              <a:rPr lang="en-US" sz="1000" dirty="0">
                <a:hlinkClick r:id="rId5"/>
              </a:rPr>
              <a:t>ecfr.gov/current/title-42/chapter-IV/subchapter-B/part-423#p-423.2260(Third-party%20marketing%20organization%20(TPMO))</a:t>
            </a:r>
            <a:endParaRPr lang="en-US" sz="1000" dirty="0"/>
          </a:p>
          <a:p>
            <a:pPr marL="114300" indent="-114300">
              <a:spcAft>
                <a:spcPts val="611"/>
              </a:spcAft>
              <a:buFont typeface="Wingdings" panose="05000000000000000000" pitchFamily="2" charset="2"/>
              <a:buChar char="§"/>
            </a:pPr>
            <a:r>
              <a:rPr lang="en-US" sz="1000" dirty="0"/>
              <a:t>42 CFR 422.2267(e)(31): </a:t>
            </a:r>
            <a:r>
              <a:rPr lang="en-US" sz="1000" dirty="0">
                <a:hlinkClick r:id="rId6"/>
              </a:rPr>
              <a:t>ecfr.gov/current/title-42/chapter-IV/subchapter-B/part-422#p-422.2267(e)(31)</a:t>
            </a:r>
            <a:endParaRPr lang="en-US" sz="1000" dirty="0"/>
          </a:p>
          <a:p>
            <a:pPr marL="114300" indent="-114300">
              <a:spcAft>
                <a:spcPts val="611"/>
              </a:spcAft>
              <a:buFont typeface="Wingdings" panose="05000000000000000000" pitchFamily="2" charset="2"/>
              <a:buChar char="§"/>
            </a:pPr>
            <a:r>
              <a:rPr lang="en-US" sz="1000" dirty="0"/>
              <a:t>42 CFR 423.2267(e)(33): </a:t>
            </a:r>
            <a:r>
              <a:rPr lang="en-US" sz="1000" dirty="0">
                <a:hlinkClick r:id="rId7"/>
              </a:rPr>
              <a:t>ecfr.gov/current/title-42/chapter-IV/subchapter-B/part-423#p-423.2267(e)(33)</a:t>
            </a:r>
            <a:endParaRPr lang="en-US" sz="1000" dirty="0"/>
          </a:p>
          <a:p>
            <a:pPr marL="114300" indent="-114300">
              <a:spcAft>
                <a:spcPts val="611"/>
              </a:spcAft>
              <a:buFont typeface="Wingdings" panose="05000000000000000000" pitchFamily="2" charset="2"/>
              <a:buChar char="§"/>
            </a:pPr>
            <a:r>
              <a:rPr lang="en-US" sz="1000" dirty="0"/>
              <a:t>42 CFR 423.2267(e)(40): </a:t>
            </a:r>
            <a:r>
              <a:rPr lang="en-US" sz="1000" dirty="0">
                <a:hlinkClick r:id="rId8"/>
              </a:rPr>
              <a:t>ecfr.gov/current/title-42/chapter-IV/subchapter-B/part-423#p-423.2267(e)(40)</a:t>
            </a:r>
            <a:endParaRPr lang="en-US" sz="1000" dirty="0"/>
          </a:p>
          <a:p>
            <a:pPr marL="114300" indent="-114300">
              <a:spcAft>
                <a:spcPts val="611"/>
              </a:spcAft>
              <a:buFont typeface="Wingdings" panose="05000000000000000000" pitchFamily="2" charset="2"/>
              <a:buChar char="§"/>
            </a:pPr>
            <a:r>
              <a:rPr lang="en-US" sz="1000" dirty="0"/>
              <a:t>42 CFR 422.2267(e)(41): </a:t>
            </a:r>
            <a:r>
              <a:rPr lang="en-US" sz="1000" dirty="0">
                <a:hlinkClick r:id="rId9"/>
              </a:rPr>
              <a:t>ecfr.gov/current/title-42/chapter-IV/subchapter-B/part-422/subpart-V/section-422.2267#p-422.2267(e)(41)</a:t>
            </a:r>
            <a:endParaRPr lang="en-US" sz="1000" dirty="0"/>
          </a:p>
          <a:p>
            <a:pPr marL="114300" indent="-114300">
              <a:spcAft>
                <a:spcPts val="611"/>
              </a:spcAft>
              <a:buFont typeface="Wingdings" panose="05000000000000000000" pitchFamily="2" charset="2"/>
              <a:buChar char="§"/>
            </a:pPr>
            <a:r>
              <a:rPr lang="en-US" sz="1000" dirty="0"/>
              <a:t>42 CFR 422.2274(g): </a:t>
            </a:r>
            <a:r>
              <a:rPr lang="en-US" sz="1000" dirty="0">
                <a:hlinkClick r:id="rId10"/>
              </a:rPr>
              <a:t>ecfr.gov/current/title-42/chapter-IV/subchapter-B/part-422/subpart-V/section-422.2274#p-422.2274(g)</a:t>
            </a:r>
            <a:endParaRPr lang="en-US" sz="1000" dirty="0"/>
          </a:p>
          <a:p>
            <a:pPr marL="114300" indent="-114300">
              <a:spcAft>
                <a:spcPts val="611"/>
              </a:spcAft>
              <a:buFont typeface="Wingdings" panose="05000000000000000000" pitchFamily="2" charset="2"/>
              <a:buChar char="§"/>
            </a:pPr>
            <a:r>
              <a:rPr lang="en-US" sz="1000" dirty="0"/>
              <a:t>42 CFR 423.2267(e): </a:t>
            </a:r>
            <a:r>
              <a:rPr lang="en-US" sz="1000" dirty="0">
                <a:hlinkClick r:id="rId11"/>
              </a:rPr>
              <a:t>ecfr.gov/current/title-42/chapter-IV/subchapter-B/part-423/subpart-V/section-423.2267#p-423.2267(e)</a:t>
            </a:r>
            <a:endParaRPr lang="en-US" sz="1000" dirty="0"/>
          </a:p>
          <a:p>
            <a:pPr marL="114300" indent="-114300">
              <a:spcAft>
                <a:spcPts val="611"/>
              </a:spcAft>
              <a:buFont typeface="Wingdings" panose="05000000000000000000" pitchFamily="2" charset="2"/>
              <a:buChar char="§"/>
            </a:pPr>
            <a:r>
              <a:rPr lang="en-US" sz="1000" dirty="0"/>
              <a:t>42 CFR 423.2274(g): </a:t>
            </a:r>
            <a:r>
              <a:rPr lang="en-US" sz="1000" dirty="0">
                <a:hlinkClick r:id="rId12"/>
              </a:rPr>
              <a:t>ecfr.gov/current/title-42/chapter-IV/subchapter-B/part-423/subpart-V/section-423.2274#p-423.2274(g)</a:t>
            </a:r>
            <a:endParaRPr lang="en-US" sz="1000" dirty="0"/>
          </a:p>
          <a:p>
            <a:pPr marL="114300" indent="-114300">
              <a:spcAft>
                <a:spcPts val="611"/>
              </a:spcAft>
              <a:buFont typeface="Wingdings" panose="05000000000000000000" pitchFamily="2" charset="2"/>
              <a:buChar char="§"/>
            </a:pPr>
            <a:r>
              <a:rPr lang="en-US" sz="1000" dirty="0"/>
              <a:t>42 CFR 423.2265(b)(14): </a:t>
            </a:r>
            <a:r>
              <a:rPr lang="en-US" sz="1000" dirty="0">
                <a:hlinkClick r:id="rId13"/>
              </a:rPr>
              <a:t>ecfr.gov/current/title-42/chapter-IV/subchapter-B/part-423#p-423.2265(b)(14)</a:t>
            </a:r>
            <a:endParaRPr lang="en-US" sz="1000" dirty="0"/>
          </a:p>
          <a:p>
            <a:endParaRPr lang="en-US" sz="1000" dirty="0"/>
          </a:p>
        </p:txBody>
      </p:sp>
    </p:spTree>
    <p:extLst>
      <p:ext uri="{BB962C8B-B14F-4D97-AF65-F5344CB8AC3E}">
        <p14:creationId xmlns:p14="http://schemas.microsoft.com/office/powerpoint/2010/main" val="2428909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normAutofit/>
          </a:bodyPr>
          <a:lstStyle/>
          <a:p>
            <a:pPr>
              <a:spcAft>
                <a:spcPts val="600"/>
              </a:spcAft>
              <a:defRPr/>
            </a:pPr>
            <a:r>
              <a:rPr lang="en-US" b="1" dirty="0">
                <a:cs typeface="Arial" panose="020B0604020202020204" pitchFamily="34" charset="0"/>
              </a:rPr>
              <a:t>Presenter Notes</a:t>
            </a:r>
            <a:endParaRPr lang="en-US" dirty="0"/>
          </a:p>
          <a:p>
            <a:pPr>
              <a:spcAft>
                <a:spcPts val="600"/>
              </a:spcAft>
            </a:pPr>
            <a:r>
              <a:rPr lang="en-US" dirty="0"/>
              <a:t>To ensure that beneficiaries have uninterrupted access to needed services, CMS revised an existing regulation to clarify timeframes and standards for coverage obligations of Medicare Advantage Plans during disasters and emergencies that are declared under certain federal laws or by the governor of a state or protectorate. Current regulations have special requirements for Medicare Advantage Plans during disasters or emergencies, including requirements for plans to cover services provided by non-contracted providers and to waive gatekeeper referral requirements. The final rule clarifies that a Medicare Advantage Plan must comply with the special requirements when there is both a declaration of disaster or emergency (including a public health emergency) and disruption in access to health care in the Medicare Advantage Plan’s service area.</a:t>
            </a:r>
          </a:p>
          <a:p>
            <a:pPr>
              <a:spcAft>
                <a:spcPts val="600"/>
              </a:spcAft>
            </a:pPr>
            <a:r>
              <a:rPr lang="en-US" dirty="0"/>
              <a:t>For more information:</a:t>
            </a:r>
          </a:p>
          <a:p>
            <a:pPr marL="174708" indent="-174708">
              <a:spcAft>
                <a:spcPts val="600"/>
              </a:spcAft>
              <a:buFont typeface="Wingdings" panose="05000000000000000000" pitchFamily="2" charset="2"/>
              <a:buChar char="§"/>
            </a:pPr>
            <a:r>
              <a:rPr lang="en-US"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dirty="0">
                <a:hlinkClick r:id="rId3"/>
              </a:rPr>
              <a:t>govinfo.gov/content/pkg/FR-2022-05-09/pdf/2022-09375.pdf</a:t>
            </a:r>
            <a:endParaRPr lang="en-US" dirty="0"/>
          </a:p>
          <a:p>
            <a:pPr marL="174708" indent="-174708">
              <a:spcAft>
                <a:spcPts val="600"/>
              </a:spcAft>
              <a:buFont typeface="Wingdings" panose="05000000000000000000" pitchFamily="2" charset="2"/>
              <a:buChar char="§"/>
            </a:pPr>
            <a:r>
              <a:rPr lang="en-US" dirty="0"/>
              <a:t>42 CFR 422.100(m): </a:t>
            </a:r>
            <a:r>
              <a:rPr lang="en-US" dirty="0">
                <a:hlinkClick r:id="rId4"/>
              </a:rPr>
              <a:t>ecfr.gov/current/title-42/chapter-IV/subchapter-B/part-422#p-422.100(m)</a:t>
            </a:r>
            <a:endParaRPr lang="en-US" dirty="0"/>
          </a:p>
          <a:p>
            <a:pPr>
              <a:spcAft>
                <a:spcPts val="600"/>
              </a:spcAft>
            </a:pPr>
            <a:endParaRPr lang="en-US" dirty="0"/>
          </a:p>
        </p:txBody>
      </p:sp>
    </p:spTree>
    <p:extLst>
      <p:ext uri="{BB962C8B-B14F-4D97-AF65-F5344CB8AC3E}">
        <p14:creationId xmlns:p14="http://schemas.microsoft.com/office/powerpoint/2010/main" val="3908091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207963"/>
            <a:ext cx="5575300" cy="3136900"/>
          </a:xfrm>
        </p:spPr>
      </p:sp>
      <p:sp>
        <p:nvSpPr>
          <p:cNvPr id="3" name="Notes Placeholder 2"/>
          <p:cNvSpPr>
            <a:spLocks noGrp="1"/>
          </p:cNvSpPr>
          <p:nvPr>
            <p:ph type="body" idx="1"/>
          </p:nvPr>
        </p:nvSpPr>
        <p:spPr>
          <a:xfrm>
            <a:off x="340784" y="3429000"/>
            <a:ext cx="6338570" cy="5644675"/>
          </a:xfrm>
        </p:spPr>
        <p:txBody>
          <a:bodyPr>
            <a:normAutofit/>
          </a:bodyPr>
          <a:lstStyle/>
          <a:p>
            <a:pPr>
              <a:lnSpc>
                <a:spcPct val="110000"/>
              </a:lnSpc>
              <a:spcAft>
                <a:spcPts val="600"/>
              </a:spcAft>
              <a:defRPr/>
            </a:pPr>
            <a:r>
              <a:rPr lang="en-US" sz="1100" b="1" dirty="0">
                <a:cs typeface="Arial" panose="020B0604020202020204" pitchFamily="34" charset="0"/>
              </a:rPr>
              <a:t>Presenter Notes</a:t>
            </a:r>
            <a:endParaRPr lang="en-US" sz="1100" dirty="0"/>
          </a:p>
          <a:p>
            <a:pPr>
              <a:lnSpc>
                <a:spcPct val="110000"/>
              </a:lnSpc>
              <a:spcAft>
                <a:spcPts val="600"/>
              </a:spcAft>
            </a:pPr>
            <a:r>
              <a:rPr lang="en-US" sz="1100" dirty="0"/>
              <a:t>To strengthen its application standards and oversight, CMS amended an existing regulation to require that Medicare Advantage Plan applicants demonstrate they have a sufficient network of contracted providers to care for beneficiaries before CMS will approve an application for a new Medicare Advantage Plan contract or expansion of the service area of an existing Medicare Advantage Plan Contract. We believe that requiring applicants to demonstrate compliance with network adequacy standards as part of the application process will strengthen CMS’ oversight of an organization’s ability to provide an adequate network of providers to deliver care to Medicare Advantage Plan enrollees. This change will also provide Medicare Advantage organizations with information regarding their network adequacy ahead of bid submissions, mitigating current issues with late changes to the bid that may impact bid integrity. Due to the changes in the timing of the network adequacy reviews and potential difficulties Medicare Advantage organizations may face with building a full network almost one year in advance of the contract year, CMS adopted a provision to allow applicants a 10-percentage point credit toward the percentage of beneficiaries residing within published time and distance standards, this 10-percentage point credit only applies to the evaluation conducted as part of CMS’ review and approval of application. In addition, based on comments received, CMS finalized a change to allow applicants to use Letters of Intent (LOIs) in lieu of a signed provider contract; the LOIs are used only in the evaluation conducted as part of CMS’ review and approval of application. Once the coverage year starts (January 1), organizations must be in full compliance with the network adequacy requirements; the 10-percentage point credit and permission to use LOIs will no longer apply when the coverage year starts, and signed provider and facility contracts must be in place for the network. </a:t>
            </a:r>
          </a:p>
          <a:p>
            <a:pPr>
              <a:lnSpc>
                <a:spcPct val="110000"/>
              </a:lnSpc>
              <a:spcAft>
                <a:spcPts val="600"/>
              </a:spcAft>
            </a:pPr>
            <a:r>
              <a:rPr lang="en-US" sz="1100"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sz="1100" dirty="0">
                <a:hlinkClick r:id="rId3"/>
              </a:rPr>
              <a:t>govinfo.gov/content/pkg/FR-2022-05-09/pdf/2022-09375.pdf</a:t>
            </a:r>
            <a:endParaRPr lang="en-US" sz="1100" dirty="0"/>
          </a:p>
          <a:p>
            <a:pPr>
              <a:lnSpc>
                <a:spcPct val="110000"/>
              </a:lnSpc>
              <a:spcAft>
                <a:spcPts val="600"/>
              </a:spcAft>
            </a:pPr>
            <a:r>
              <a:rPr lang="en-US" sz="1100" dirty="0"/>
              <a:t>42 CFR 422.116: </a:t>
            </a:r>
            <a:r>
              <a:rPr lang="en-US" sz="1100" dirty="0">
                <a:hlinkClick r:id="rId4"/>
              </a:rPr>
              <a:t>ecfr.gov/current/title-42/chapter-IV/subchapter-B/part-422#p-422.116(a)</a:t>
            </a:r>
            <a:endParaRPr lang="en-US" sz="1100" dirty="0"/>
          </a:p>
          <a:p>
            <a:pPr>
              <a:lnSpc>
                <a:spcPct val="110000"/>
              </a:lnSpc>
              <a:spcAft>
                <a:spcPts val="600"/>
              </a:spcAft>
            </a:pPr>
            <a:endParaRPr lang="en-US" sz="1100" dirty="0"/>
          </a:p>
          <a:p>
            <a:pPr>
              <a:lnSpc>
                <a:spcPct val="110000"/>
              </a:lnSpc>
              <a:spcAft>
                <a:spcPts val="600"/>
              </a:spcAft>
            </a:pPr>
            <a:endParaRPr lang="en-US" sz="1100" dirty="0"/>
          </a:p>
        </p:txBody>
      </p:sp>
    </p:spTree>
    <p:extLst>
      <p:ext uri="{BB962C8B-B14F-4D97-AF65-F5344CB8AC3E}">
        <p14:creationId xmlns:p14="http://schemas.microsoft.com/office/powerpoint/2010/main" val="877939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2">
              <a:spcBef>
                <a:spcPts val="611"/>
              </a:spcBef>
              <a:defRPr/>
            </a:pPr>
            <a:r>
              <a:rPr lang="en-US" b="1" dirty="0">
                <a:cs typeface="Arial" panose="020B0604020202020204" pitchFamily="34" charset="0"/>
              </a:rPr>
              <a:t>Presenter Notes</a:t>
            </a:r>
          </a:p>
          <a:p>
            <a:pPr defTabSz="960192">
              <a:spcBef>
                <a:spcPts val="611"/>
              </a:spcBef>
              <a:defRPr/>
            </a:pPr>
            <a:r>
              <a:rPr lang="en-US" kern="0" dirty="0">
                <a:solidFill>
                  <a:sysClr val="windowText" lastClr="000000"/>
                </a:solidFill>
              </a:rPr>
              <a:t>Lesson 3 provides information about changes in Medicare drug coverage (Part D), including the following:</a:t>
            </a:r>
            <a:endParaRPr lang="en-US" dirty="0"/>
          </a:p>
          <a:p>
            <a:pPr marL="114300" indent="-114300">
              <a:spcBef>
                <a:spcPts val="611"/>
              </a:spcBef>
              <a:buFont typeface="Wingdings" panose="05000000000000000000" pitchFamily="2" charset="2"/>
              <a:buChar char="§"/>
            </a:pPr>
            <a:r>
              <a:rPr lang="en-US" dirty="0"/>
              <a:t>Income-Related Monthly Adjustment Amount (IRMAA)</a:t>
            </a:r>
          </a:p>
          <a:p>
            <a:pPr marL="114300" indent="-114300" defTabSz="931774">
              <a:spcBef>
                <a:spcPts val="611"/>
              </a:spcBef>
              <a:buFont typeface="Wingdings" panose="05000000000000000000" pitchFamily="2" charset="2"/>
              <a:buChar char="§"/>
              <a:defRPr/>
            </a:pPr>
            <a:r>
              <a:rPr lang="en-US" dirty="0"/>
              <a:t>Lowering beneficiary cost-sharing at the pharmacy counter</a:t>
            </a:r>
          </a:p>
          <a:p>
            <a:pPr marL="114300" indent="-114300">
              <a:spcBef>
                <a:spcPts val="611"/>
              </a:spcBef>
              <a:buFont typeface="Wingdings" panose="05000000000000000000" pitchFamily="2" charset="2"/>
              <a:buChar char="§"/>
            </a:pPr>
            <a:r>
              <a:rPr lang="en-US" dirty="0"/>
              <a:t>2022 specialty tiers threshold</a:t>
            </a:r>
          </a:p>
          <a:p>
            <a:pPr marL="114300" indent="-114300">
              <a:spcBef>
                <a:spcPts val="611"/>
              </a:spcBef>
              <a:buFont typeface="Wingdings" panose="05000000000000000000" pitchFamily="2" charset="2"/>
              <a:buChar char="§"/>
            </a:pPr>
            <a:r>
              <a:rPr lang="en-US" dirty="0"/>
              <a:t>Beneficiary Real Time Benefit Tool (RTBT)</a:t>
            </a:r>
          </a:p>
          <a:p>
            <a:pPr marL="114300" indent="-114300">
              <a:spcBef>
                <a:spcPts val="611"/>
              </a:spcBef>
              <a:buFont typeface="Wingdings" panose="05000000000000000000" pitchFamily="2" charset="2"/>
              <a:buChar char="§"/>
            </a:pPr>
            <a:r>
              <a:rPr lang="en-US" dirty="0"/>
              <a:t>New Pharmacy Performance Measures Reporting Requirements</a:t>
            </a:r>
          </a:p>
        </p:txBody>
      </p:sp>
    </p:spTree>
    <p:extLst>
      <p:ext uri="{BB962C8B-B14F-4D97-AF65-F5344CB8AC3E}">
        <p14:creationId xmlns:p14="http://schemas.microsoft.com/office/powerpoint/2010/main" val="3063681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5573" y="3757506"/>
            <a:ext cx="6719253" cy="5673672"/>
          </a:xfrm>
        </p:spPr>
        <p:txBody>
          <a:bodyPr/>
          <a:lstStyle/>
          <a:p>
            <a:pPr marL="0" indent="0" defTabSz="966612">
              <a:spcBef>
                <a:spcPts val="634"/>
              </a:spcBef>
              <a:buNone/>
              <a:defRPr/>
            </a:pPr>
            <a:r>
              <a:rPr lang="en-US" b="1" dirty="0">
                <a:cs typeface="Arial"/>
              </a:rPr>
              <a:t>Presenter Notes</a:t>
            </a:r>
          </a:p>
          <a:p>
            <a:pPr marL="0" marR="0" lvl="0" indent="0" algn="l" defTabSz="914400"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dirty="0">
                <a:cs typeface="Arial" panose="020B0604020202020204" pitchFamily="34" charset="0"/>
              </a:rPr>
              <a:t>Most people will pay the standard premium amount. If your modified adjusted gross income is above a certain amount, you may pay an IRMAA. Roughly 5% of people with Medicare pay an IRMAA. </a:t>
            </a:r>
            <a:r>
              <a:rPr lang="en-US" dirty="0">
                <a:solidFill>
                  <a:prstClr val="black"/>
                </a:solidFill>
                <a:cs typeface="Arial" panose="020B0604020202020204" pitchFamily="34" charset="0"/>
              </a:rPr>
              <a:t>The total Part D premiums for people with higher income for 2023 are shown below.</a:t>
            </a:r>
            <a:endParaRPr lang="en-US" dirty="0">
              <a:solidFill>
                <a:prstClr val="black"/>
              </a:solidFill>
              <a:cs typeface="Arial"/>
            </a:endParaRPr>
          </a:p>
          <a:p>
            <a:pPr marL="0" indent="0">
              <a:spcBef>
                <a:spcPts val="634"/>
              </a:spcBef>
              <a:buNone/>
              <a:defRPr/>
            </a:pPr>
            <a:r>
              <a:rPr lang="en-US" dirty="0">
                <a:solidFill>
                  <a:prstClr val="black"/>
                </a:solidFill>
                <a:cs typeface="Arial"/>
              </a:rPr>
              <a:t>The Bipartisan Budget Act of 2018, Section 402—Income-Related Premium Adjustment for Part B and Part D, mandated adjustments to the income-related premium policy and adjusted the income thresholds for determining the IRMAA.</a:t>
            </a:r>
            <a:r>
              <a:rPr lang="en-US" dirty="0">
                <a:solidFill>
                  <a:srgbClr val="FF0000"/>
                </a:solidFill>
                <a:cs typeface="Arial"/>
              </a:rPr>
              <a:t> </a:t>
            </a:r>
            <a:r>
              <a:rPr lang="en-US" dirty="0">
                <a:cs typeface="Arial"/>
              </a:rPr>
              <a:t>IRMAA is adjusted each year. It’s calculated on the national base beneficiary premium.</a:t>
            </a:r>
          </a:p>
          <a:p>
            <a:pPr marL="0" indent="0" defTabSz="1021718">
              <a:spcBef>
                <a:spcPts val="686"/>
              </a:spcBef>
              <a:spcAft>
                <a:spcPts val="634"/>
              </a:spcAft>
              <a:buNone/>
              <a:defRPr/>
            </a:pPr>
            <a:r>
              <a:rPr lang="en-US" b="1" dirty="0">
                <a:solidFill>
                  <a:prstClr val="black"/>
                </a:solidFill>
                <a:cs typeface="Arial" panose="020B0604020202020204" pitchFamily="34" charset="0"/>
              </a:rPr>
              <a:t>For 2023:</a:t>
            </a:r>
          </a:p>
          <a:p>
            <a:pPr marL="114300" indent="-114300" defTabSz="1021718">
              <a:spcBef>
                <a:spcPts val="683"/>
              </a:spcBef>
              <a:spcAft>
                <a:spcPts val="634"/>
              </a:spcAft>
              <a:buFont typeface="Wingdings" panose="05000000000000000000" pitchFamily="2" charset="2"/>
              <a:buChar char="§"/>
              <a:defRPr/>
            </a:pPr>
            <a:r>
              <a:rPr lang="en-US" dirty="0">
                <a:solidFill>
                  <a:prstClr val="black"/>
                </a:solidFill>
                <a:cs typeface="Arial" panose="020B0604020202020204" pitchFamily="34" charset="0"/>
              </a:rPr>
              <a:t>You pay only your plan premium if your yearly income in 2021 was $97,000 or less for an individual, or $194,000 or less for a married couple.</a:t>
            </a:r>
          </a:p>
          <a:p>
            <a:pPr marL="114300" indent="-114300" defTabSz="1021718">
              <a:spcBef>
                <a:spcPts val="683"/>
              </a:spcBef>
              <a:spcAft>
                <a:spcPts val="634"/>
              </a:spcAft>
              <a:buFont typeface="Wingdings" panose="05000000000000000000" pitchFamily="2" charset="2"/>
              <a:buChar char="§"/>
              <a:defRPr/>
            </a:pPr>
            <a:r>
              <a:rPr lang="en-US" dirty="0">
                <a:solidFill>
                  <a:prstClr val="black"/>
                </a:solidFill>
                <a:cs typeface="Arial" panose="020B0604020202020204" pitchFamily="34" charset="0"/>
              </a:rPr>
              <a:t>If you reported a modified adjusted gross income (MAGI) of more than $97,000 (individual) or $194,000 (married individuals filing jointly) on your 2021 Internal Revenue Service (IRS) tax return (the most recent tax return information provided to Social Security by the IRS), you’ll have to pay the Part D IRMAA in addition to your monthly drug plan premium (YPP). </a:t>
            </a:r>
          </a:p>
          <a:p>
            <a:pPr marL="114300" indent="-114300" defTabSz="1021718">
              <a:spcBef>
                <a:spcPts val="683"/>
              </a:spcBef>
              <a:spcAft>
                <a:spcPts val="634"/>
              </a:spcAft>
              <a:buFont typeface="Wingdings" panose="05000000000000000000" pitchFamily="2" charset="2"/>
              <a:buChar char="§"/>
              <a:defRPr/>
            </a:pPr>
            <a:r>
              <a:rPr lang="en-US" dirty="0">
                <a:solidFill>
                  <a:prstClr val="black"/>
                </a:solidFill>
                <a:cs typeface="Arial" panose="020B0604020202020204" pitchFamily="34" charset="0"/>
              </a:rPr>
              <a:t>If you reported a MAGI above $183,000 up to $500,000, and file an individual tax return, or file a joint tax return with an income above $366,000 up to $750,000, you pay your plan premium and your IRMAA of $70.00 per month.</a:t>
            </a:r>
          </a:p>
          <a:p>
            <a:pPr marL="0" indent="0" defTabSz="966612">
              <a:spcBef>
                <a:spcPts val="634"/>
              </a:spcBef>
              <a:buNone/>
              <a:defRPr/>
            </a:pPr>
            <a:r>
              <a:rPr lang="en-US" b="1" dirty="0">
                <a:solidFill>
                  <a:prstClr val="black"/>
                </a:solidFill>
                <a:cs typeface="Arial"/>
              </a:rPr>
              <a:t>NOTE: </a:t>
            </a:r>
            <a:r>
              <a:rPr lang="en-US" dirty="0">
                <a:solidFill>
                  <a:prstClr val="black"/>
                </a:solidFill>
                <a:cs typeface="Arial"/>
              </a:rPr>
              <a:t>If you’re married filing separately, but you lived with your spouse at any time during the taxable year, and your income is from $97,000 up to $403,000, you pay YPP and IRMAA of $70.00 each month.</a:t>
            </a:r>
          </a:p>
          <a:p>
            <a:pPr marL="0" indent="0">
              <a:spcBef>
                <a:spcPts val="634"/>
              </a:spcBef>
              <a:buNone/>
              <a:defRPr/>
            </a:pPr>
            <a:r>
              <a:rPr lang="en-US" dirty="0">
                <a:solidFill>
                  <a:prstClr val="black"/>
                </a:solidFill>
                <a:cs typeface="Arial"/>
              </a:rPr>
              <a:t>If your income changes for certain reasons, like divorce or retirement, you may be able to reduce your IRMAA. Visit </a:t>
            </a:r>
            <a:r>
              <a:rPr lang="en-US" dirty="0">
                <a:cs typeface="Arial"/>
                <a:hlinkClick r:id="rId3"/>
              </a:rPr>
              <a:t>ssa.gov/forms/ssa-44-ext.pdf</a:t>
            </a:r>
            <a:r>
              <a:rPr lang="en-US" dirty="0">
                <a:cs typeface="Arial"/>
              </a:rPr>
              <a:t> </a:t>
            </a:r>
            <a:r>
              <a:rPr lang="en-US" dirty="0">
                <a:solidFill>
                  <a:prstClr val="black"/>
                </a:solidFill>
                <a:cs typeface="Arial"/>
              </a:rPr>
              <a:t>to view and print a copy of the “Medicare Income-Related Monthly Adjustment Amount – Life-Changing Event form.”</a:t>
            </a:r>
          </a:p>
          <a:p>
            <a:pPr marL="0" indent="0">
              <a:buNone/>
            </a:pPr>
            <a:endParaRPr lang="en-US" dirty="0"/>
          </a:p>
        </p:txBody>
      </p:sp>
    </p:spTree>
    <p:extLst>
      <p:ext uri="{BB962C8B-B14F-4D97-AF65-F5344CB8AC3E}">
        <p14:creationId xmlns:p14="http://schemas.microsoft.com/office/powerpoint/2010/main" val="225079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914400"/>
            <a:ext cx="5575300" cy="3136900"/>
          </a:xfrm>
        </p:spPr>
      </p:sp>
      <p:sp>
        <p:nvSpPr>
          <p:cNvPr id="3" name="Notes Placeholder 2"/>
          <p:cNvSpPr>
            <a:spLocks noGrp="1"/>
          </p:cNvSpPr>
          <p:nvPr>
            <p:ph type="body" idx="1"/>
          </p:nvPr>
        </p:nvSpPr>
        <p:spPr>
          <a:xfrm>
            <a:off x="333376" y="4181475"/>
            <a:ext cx="6334124" cy="4876799"/>
          </a:xfrm>
        </p:spPr>
        <p:txBody>
          <a:bodyPr>
            <a:normAutofit lnSpcReduction="10000"/>
          </a:bodyPr>
          <a:lstStyle/>
          <a:p>
            <a:pPr lvl="0">
              <a:lnSpc>
                <a:spcPct val="110000"/>
              </a:lnSpc>
              <a:spcAft>
                <a:spcPts val="600"/>
              </a:spcAft>
              <a:defRPr/>
            </a:pPr>
            <a:r>
              <a:rPr lang="en-US" b="1" dirty="0">
                <a:cs typeface="Arial" panose="020B0604020202020204" pitchFamily="34" charset="0"/>
              </a:rPr>
              <a:t>Presenter Notes</a:t>
            </a:r>
          </a:p>
          <a:p>
            <a:pPr>
              <a:lnSpc>
                <a:spcPct val="110000"/>
              </a:lnSpc>
              <a:spcAft>
                <a:spcPts val="600"/>
              </a:spcAft>
            </a:pPr>
            <a:r>
              <a:rPr lang="en-US" b="1" dirty="0"/>
              <a:t>CMS-4192-F</a:t>
            </a:r>
          </a:p>
          <a:p>
            <a:pPr>
              <a:lnSpc>
                <a:spcPct val="110000"/>
              </a:lnSpc>
              <a:spcAft>
                <a:spcPts val="600"/>
              </a:spcAft>
            </a:pPr>
            <a:r>
              <a:rPr lang="en-US" dirty="0"/>
              <a:t>In recent years, more Medicare drug plans have been entering into arrangements with pharmacies that may pay less money for dispensed drugs if pharmacies don’t meet certain criteria. The negotiated price for a drug is the price reported to CMS at the point of sale, which is used to calculate beneficiary cost-sharing and generally adjudicate the Part D benefit. With the emergence of these payment arrangements, the negotiated price is frequently higher than the final payment to pharmacies. Higher negotiated prices lead to higher beneficiary cost-sharing and faster beneficiary advancement through the Part D benefit. CMS is finalizing a policy that requires Medicare drug plans to apply all price concessions they receive from network pharmacies to the negotiated price at the point of sale, so that the beneficiary can also share in the savings. Specifically, CMS is redefining the negotiated price as the baseline, or lowest possible, payment to a pharmacy, effective January 1, 2024. CMS is applying the finalized policy across all phases of the Part D benefit. This policy reduces beneficiary out-of-pocket costs and improves price transparency and market competition in the Part D program.</a:t>
            </a:r>
          </a:p>
          <a:p>
            <a:pPr>
              <a:lnSpc>
                <a:spcPct val="110000"/>
              </a:lnSpc>
              <a:spcAft>
                <a:spcPts val="600"/>
              </a:spcAft>
            </a:pPr>
            <a:r>
              <a:rPr lang="en-US"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dirty="0">
                <a:hlinkClick r:id="rId3"/>
              </a:rPr>
              <a:t>govinfo.gov/content/pkg/FR-2022-05-09/pdf/2022-09375.pdf</a:t>
            </a:r>
            <a:endParaRPr lang="en-US" dirty="0"/>
          </a:p>
          <a:p>
            <a:pPr>
              <a:lnSpc>
                <a:spcPct val="110000"/>
              </a:lnSpc>
              <a:spcAft>
                <a:spcPts val="600"/>
              </a:spcAft>
            </a:pPr>
            <a:r>
              <a:rPr lang="en-US" dirty="0"/>
              <a:t>42 CFR 423.100 “Negotiated prices”: </a:t>
            </a:r>
            <a:r>
              <a:rPr lang="en-US" dirty="0">
                <a:hlinkClick r:id="rId4"/>
              </a:rPr>
              <a:t>ecfr.gov/current/title-42/chapter-IV/subchapter-B/part-423#p-423.100(Negotiated%20prices)</a:t>
            </a:r>
            <a:endParaRPr lang="en-US" dirty="0"/>
          </a:p>
          <a:p>
            <a:pPr>
              <a:lnSpc>
                <a:spcPct val="110000"/>
              </a:lnSpc>
              <a:spcAft>
                <a:spcPts val="600"/>
              </a:spcAft>
            </a:pPr>
            <a:endParaRPr lang="en-US" dirty="0"/>
          </a:p>
        </p:txBody>
      </p:sp>
    </p:spTree>
    <p:extLst>
      <p:ext uri="{BB962C8B-B14F-4D97-AF65-F5344CB8AC3E}">
        <p14:creationId xmlns:p14="http://schemas.microsoft.com/office/powerpoint/2010/main" val="1169350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60558"/>
          </a:xfrm>
        </p:spPr>
        <p:txBody>
          <a:bodyPr/>
          <a:lstStyle/>
          <a:p>
            <a:pPr>
              <a:spcAft>
                <a:spcPts val="600"/>
              </a:spcAft>
              <a:defRPr/>
            </a:pPr>
            <a:r>
              <a:rPr lang="en-US" sz="1100" b="1" dirty="0">
                <a:cs typeface="Arial" panose="020B0604020202020204" pitchFamily="34" charset="0"/>
              </a:rPr>
              <a:t>Presenter Notes</a:t>
            </a:r>
          </a:p>
          <a:p>
            <a:pPr>
              <a:spcAft>
                <a:spcPts val="600"/>
              </a:spcAft>
            </a:pPr>
            <a:r>
              <a:rPr lang="en-US" sz="1100" dirty="0"/>
              <a:t>Specialty Tiers </a:t>
            </a:r>
          </a:p>
          <a:p>
            <a:pPr>
              <a:spcAft>
                <a:spcPts val="600"/>
              </a:spcAft>
            </a:pPr>
            <a:r>
              <a:rPr lang="en-US" sz="1100" dirty="0"/>
              <a:t>Part D sponsors may exempt a formulary tier in which it places very high cost Part D drugs and biological product items from its tiering exceptions process, consistent with 42 C.F.R. §423.578(a)(6)(iii). Under our current policy, for a Part D drug to be placed on a specialty tier, the Part D sponsor’s negotiated price must exceed a dollar-per-month threshold established by CMS. For Contract Year (CY) 2023, the specialty tier threshold is maintained at  $830 same as 2022, for the full cost of the 30-day equivalent negotiated price. </a:t>
            </a:r>
          </a:p>
          <a:p>
            <a:pPr>
              <a:spcAft>
                <a:spcPts val="600"/>
              </a:spcAft>
            </a:pPr>
            <a:r>
              <a:rPr lang="pt-BR" sz="1100" dirty="0"/>
              <a:t>42 CFR 423.578(a)(6)(iii): </a:t>
            </a:r>
            <a:r>
              <a:rPr lang="en-US" sz="1100" dirty="0">
                <a:hlinkClick r:id="rId3"/>
              </a:rPr>
              <a:t>ecfr.gov/current/title-42/chapter-IV/subchapter-B/part-423#p-423.578(a)(6)(iii)</a:t>
            </a:r>
            <a:endParaRPr lang="en-US" sz="1100" dirty="0"/>
          </a:p>
          <a:p>
            <a:pPr>
              <a:spcAft>
                <a:spcPts val="600"/>
              </a:spcAft>
            </a:pPr>
            <a:r>
              <a:rPr lang="en-US" sz="1100" dirty="0"/>
              <a:t>CY 2023 Final Part D Bidding Instructions: </a:t>
            </a:r>
            <a:r>
              <a:rPr lang="en-US" sz="1100" dirty="0">
                <a:hlinkClick r:id="rId4"/>
              </a:rPr>
              <a:t>CMS.gov/files/document/2023partdbiddinginstructions.pdf</a:t>
            </a:r>
            <a:endParaRPr lang="en-US" sz="1100" dirty="0"/>
          </a:p>
          <a:p>
            <a:pPr>
              <a:spcAft>
                <a:spcPts val="600"/>
              </a:spcAft>
            </a:pPr>
            <a:endParaRPr lang="en-US" sz="1100" dirty="0"/>
          </a:p>
          <a:p>
            <a:pPr>
              <a:spcAft>
                <a:spcPts val="600"/>
              </a:spcAft>
            </a:pPr>
            <a:endParaRPr lang="en-US" sz="1100" dirty="0"/>
          </a:p>
          <a:p>
            <a:pPr>
              <a:spcAft>
                <a:spcPts val="600"/>
              </a:spcAft>
            </a:pPr>
            <a:endParaRPr lang="en-US" sz="1100" dirty="0"/>
          </a:p>
        </p:txBody>
      </p:sp>
    </p:spTree>
    <p:extLst>
      <p:ext uri="{BB962C8B-B14F-4D97-AF65-F5344CB8AC3E}">
        <p14:creationId xmlns:p14="http://schemas.microsoft.com/office/powerpoint/2010/main" val="2230437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38200"/>
            <a:ext cx="5575300" cy="3136900"/>
          </a:xfrm>
        </p:spPr>
      </p:sp>
      <p:sp>
        <p:nvSpPr>
          <p:cNvPr id="3" name="Notes Placeholder 2"/>
          <p:cNvSpPr>
            <a:spLocks noGrp="1"/>
          </p:cNvSpPr>
          <p:nvPr>
            <p:ph type="body" idx="1"/>
          </p:nvPr>
        </p:nvSpPr>
        <p:spPr>
          <a:xfrm>
            <a:off x="428413" y="4171950"/>
            <a:ext cx="6163310" cy="4862988"/>
          </a:xfrm>
        </p:spPr>
        <p:txBody>
          <a:bodyPr/>
          <a:lstStyle/>
          <a:p>
            <a:pPr>
              <a:spcAft>
                <a:spcPts val="600"/>
              </a:spcAft>
              <a:defRPr/>
            </a:pPr>
            <a:r>
              <a:rPr lang="en-US" b="1" dirty="0">
                <a:cs typeface="Arial" panose="020B0604020202020204" pitchFamily="34" charset="0"/>
              </a:rPr>
              <a:t>Presenter Notes</a:t>
            </a:r>
          </a:p>
          <a:p>
            <a:pPr>
              <a:spcAft>
                <a:spcPts val="600"/>
              </a:spcAft>
            </a:pPr>
            <a:r>
              <a:rPr lang="en-US" dirty="0"/>
              <a:t>The final rule will require drug plans to offer real-time comparison tools to enrollees as of January 1, 2023, so enrollees have access to real-time formulary and benefit information, including cost-sharing, to shop for lower-cost alternative therapies under their prescription drug benefit plan. Enrollees are able to compare cost sharing to find the most cost-effective prescription drugs for their health needs. For example, if a doctor recommends a specific cholesterol-lowering drug, the enrollee could look up what the copay will be and see if a different, similarly effective option might save the enrollee money. With this tool, enrollees will be better able to know what they’ll need to pay before they’re standing at the pharmacy counter. This follows a similar CMS requirement that drug plans support a prescriber real-time drug benefit tool that went into effect January 1, 2021. Congress codified a similar requirement for prescriber real-time benefit tools in the recently enacted Consolidated Appropriations Act, 2021 (CAA) (Public Law No. 116-260).</a:t>
            </a:r>
          </a:p>
          <a:p>
            <a:pPr>
              <a:spcAft>
                <a:spcPts val="600"/>
              </a:spcAft>
            </a:pPr>
            <a:r>
              <a:rPr lang="en-US"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dirty="0">
                <a:hlinkClick r:id="rId3"/>
              </a:rPr>
              <a:t>govinfo.gov/content/pkg/FR-2022-05-09/pdf/2022-09375.pdf</a:t>
            </a:r>
            <a:endParaRPr lang="en-US" dirty="0"/>
          </a:p>
          <a:p>
            <a:pPr>
              <a:spcAft>
                <a:spcPts val="600"/>
              </a:spcAft>
            </a:pPr>
            <a:r>
              <a:rPr lang="en-US" dirty="0"/>
              <a:t>To view the fact-sheet, visit </a:t>
            </a:r>
            <a:r>
              <a:rPr lang="en-US" dirty="0">
                <a:hlinkClick r:id="rId4"/>
              </a:rPr>
              <a:t>CMS.gov/newsroom/fact-sheets/contract-year-2022-medicare-advantage-and-part-d-final-rule-cms-4190-f2-fact-sheet</a:t>
            </a:r>
            <a:endParaRPr lang="en-US" dirty="0"/>
          </a:p>
          <a:p>
            <a:pPr>
              <a:spcAft>
                <a:spcPts val="600"/>
              </a:spcAft>
            </a:pPr>
            <a:r>
              <a:rPr lang="en-US" dirty="0"/>
              <a:t>42 CFR 423.128(d)(4): </a:t>
            </a:r>
            <a:r>
              <a:rPr lang="en-US" dirty="0">
                <a:hlinkClick r:id="rId5"/>
              </a:rPr>
              <a:t>ecfr.gov/current/title-42/chapter-IV/subchapter-B/part-423#p-423.128(d)(4)</a:t>
            </a:r>
            <a:endParaRPr lang="en-US" dirty="0"/>
          </a:p>
          <a:p>
            <a:pPr>
              <a:spcAft>
                <a:spcPts val="600"/>
              </a:spcAft>
            </a:pPr>
            <a:endParaRPr lang="en-US" dirty="0"/>
          </a:p>
        </p:txBody>
      </p:sp>
    </p:spTree>
    <p:extLst>
      <p:ext uri="{BB962C8B-B14F-4D97-AF65-F5344CB8AC3E}">
        <p14:creationId xmlns:p14="http://schemas.microsoft.com/office/powerpoint/2010/main" val="1650303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863"/>
            <a:ext cx="5486400" cy="3086100"/>
          </a:xfrm>
        </p:spPr>
      </p:sp>
      <p:sp>
        <p:nvSpPr>
          <p:cNvPr id="3" name="Notes Placeholder 2"/>
          <p:cNvSpPr>
            <a:spLocks noGrp="1"/>
          </p:cNvSpPr>
          <p:nvPr>
            <p:ph type="body" idx="1"/>
          </p:nvPr>
        </p:nvSpPr>
        <p:spPr>
          <a:xfrm>
            <a:off x="144379" y="3162811"/>
            <a:ext cx="6581274" cy="5814666"/>
          </a:xfrm>
        </p:spPr>
        <p:txBody>
          <a:bodyPr>
            <a:noAutofit/>
          </a:bodyPr>
          <a:lstStyle/>
          <a:p>
            <a:pPr>
              <a:spcAft>
                <a:spcPts val="600"/>
              </a:spcAft>
            </a:pPr>
            <a:r>
              <a:rPr lang="en-US" sz="800" b="1" i="0" u="none" strike="noStrike" kern="1200" baseline="0" dirty="0">
                <a:solidFill>
                  <a:schemeClr val="tx1"/>
                </a:solidFill>
                <a:latin typeface="+mn-lt"/>
                <a:ea typeface="+mn-ea"/>
                <a:cs typeface="+mn-cs"/>
              </a:rPr>
              <a:t>Presenter Notes</a:t>
            </a:r>
          </a:p>
          <a:p>
            <a:pPr>
              <a:spcAft>
                <a:spcPts val="600"/>
              </a:spcAft>
            </a:pPr>
            <a:r>
              <a:rPr lang="en-US" sz="800" b="0" i="0" u="none" strike="noStrike" kern="1200" baseline="0" dirty="0">
                <a:solidFill>
                  <a:schemeClr val="tx1"/>
                </a:solidFill>
                <a:latin typeface="+mn-lt"/>
                <a:ea typeface="+mn-ea"/>
                <a:cs typeface="+mn-cs"/>
              </a:rPr>
              <a:t>The IRA requires the Secretary to establish a Drug Price Negotiation Program for negotiating (and re-negotiating) with drug manufacturers to establish “maximum fair prices” for Medicare Part B and Part D drugs selected for negotiation—“selected drugs.” (</a:t>
            </a:r>
            <a:r>
              <a:rPr lang="en-US" sz="800" b="1" i="0" u="none" strike="noStrike" kern="1200" baseline="0" dirty="0">
                <a:solidFill>
                  <a:schemeClr val="tx1"/>
                </a:solidFill>
                <a:latin typeface="+mn-lt"/>
                <a:ea typeface="+mn-ea"/>
                <a:cs typeface="+mn-cs"/>
              </a:rPr>
              <a:t>NOTE</a:t>
            </a:r>
            <a:r>
              <a:rPr lang="en-US" sz="800" b="0" i="0" u="none" strike="noStrike" kern="1200" baseline="0" dirty="0">
                <a:solidFill>
                  <a:schemeClr val="tx1"/>
                </a:solidFill>
                <a:latin typeface="+mn-lt"/>
                <a:ea typeface="+mn-ea"/>
                <a:cs typeface="+mn-cs"/>
              </a:rPr>
              <a:t>: The term “drug” throughout includes biologicals unless otherwise specified.) Negotiated maximum fair prices will apply beginning with the 2026 “initial price applicability year.” </a:t>
            </a:r>
          </a:p>
          <a:p>
            <a:pPr>
              <a:spcAft>
                <a:spcPts val="600"/>
              </a:spcAft>
            </a:pPr>
            <a:r>
              <a:rPr lang="en-US" sz="800" b="1" i="0" u="none" strike="noStrike" kern="1200" baseline="0" dirty="0">
                <a:solidFill>
                  <a:schemeClr val="tx1"/>
                </a:solidFill>
                <a:latin typeface="+mn-lt"/>
                <a:ea typeface="+mn-ea"/>
                <a:cs typeface="+mn-cs"/>
              </a:rPr>
              <a:t>Selected Drugs: </a:t>
            </a:r>
            <a:r>
              <a:rPr lang="en-US" sz="800" b="0" i="0" u="none" strike="noStrike" kern="1200" baseline="0" dirty="0">
                <a:solidFill>
                  <a:schemeClr val="tx1"/>
                </a:solidFill>
                <a:latin typeface="+mn-lt"/>
                <a:ea typeface="+mn-ea"/>
                <a:cs typeface="+mn-cs"/>
              </a:rPr>
              <a:t>For each initial price applicability year, requires the Secretary to determine the 50 qualifying single source drugs with the highest Medicare Part D expenditures for negotiation. After the first 2 years, requires the Secretary to determine the 50 qualifying single source drugs with the highest Part B expenditures as well. Seven years must have elapsed since the Food &amp; Drug Administration’s (FDA’s) approval for a drug and 11 years must have elapsed since FDA licensure for a biological in order for the product to be eligible as a qualifying single source drug for inclusion on the lists. </a:t>
            </a:r>
          </a:p>
          <a:p>
            <a:pPr>
              <a:spcAft>
                <a:spcPts val="600"/>
              </a:spcAft>
            </a:pPr>
            <a:r>
              <a:rPr lang="en-US" sz="800" b="0" i="0" u="none" strike="noStrike" kern="1200" baseline="0" dirty="0">
                <a:solidFill>
                  <a:schemeClr val="tx1"/>
                </a:solidFill>
                <a:latin typeface="+mn-lt"/>
                <a:ea typeface="+mn-ea"/>
                <a:cs typeface="+mn-cs"/>
              </a:rPr>
              <a:t>Requires the Secretary to select for negotiation 10 Part D drugs for 2026, plus 15 Part D drugs for 2027, plus 15 Part B and Part D drugs for 2028, and plus 20 Part B and Part D drugs for each year thereafter. A selected drug remains a selected drug, and thus the maximum fair price that is negotiated remains applicable, until at least one generic or biosimilar for the selected drug enters the market. </a:t>
            </a:r>
          </a:p>
          <a:p>
            <a:pPr>
              <a:spcAft>
                <a:spcPts val="600"/>
              </a:spcAft>
            </a:pPr>
            <a:r>
              <a:rPr lang="en-US" sz="800" b="0" i="0" u="none" strike="noStrike" kern="1200" baseline="0" dirty="0">
                <a:solidFill>
                  <a:schemeClr val="tx1"/>
                </a:solidFill>
                <a:latin typeface="+mn-lt"/>
                <a:ea typeface="+mn-ea"/>
                <a:cs typeface="+mn-cs"/>
              </a:rPr>
              <a:t>Exempted from negotiation are: </a:t>
            </a:r>
          </a:p>
          <a:p>
            <a:pPr marL="115888" indent="-115888">
              <a:spcAft>
                <a:spcPts val="600"/>
              </a:spcAft>
              <a:buFont typeface="Wingdings" panose="05000000000000000000" pitchFamily="2" charset="2"/>
              <a:buChar char="§"/>
            </a:pPr>
            <a:r>
              <a:rPr lang="en-US" sz="800" b="0" i="0" u="none" strike="noStrike" kern="1200" baseline="0" dirty="0">
                <a:solidFill>
                  <a:schemeClr val="tx1"/>
                </a:solidFill>
                <a:latin typeface="+mn-lt"/>
                <a:ea typeface="+mn-ea"/>
                <a:cs typeface="+mn-cs"/>
              </a:rPr>
              <a:t>Certain orphan drugs designated for only one rare disease or condition and for which the drug’s only approved indication is for such disease or condition. </a:t>
            </a:r>
          </a:p>
          <a:p>
            <a:pPr marL="115888" indent="-115888">
              <a:spcAft>
                <a:spcPts val="600"/>
              </a:spcAft>
              <a:buFont typeface="Wingdings" panose="05000000000000000000" pitchFamily="2" charset="2"/>
              <a:buChar char="§"/>
            </a:pPr>
            <a:r>
              <a:rPr lang="en-US" sz="800" b="0" i="0" u="none" strike="noStrike" kern="1200" baseline="0" dirty="0">
                <a:solidFill>
                  <a:schemeClr val="tx1"/>
                </a:solidFill>
                <a:latin typeface="+mn-lt"/>
                <a:ea typeface="+mn-ea"/>
                <a:cs typeface="+mn-cs"/>
              </a:rPr>
              <a:t>Drugs with Medicare Part B and Part D expenditures that are less than $200 million or, with respect to a subsequent year, $200 million increased by a consumer price index inflation factor. </a:t>
            </a:r>
          </a:p>
          <a:p>
            <a:pPr marL="115888" indent="-115888">
              <a:spcAft>
                <a:spcPts val="600"/>
              </a:spcAft>
              <a:buFont typeface="Wingdings" panose="05000000000000000000" pitchFamily="2" charset="2"/>
              <a:buChar char="§"/>
            </a:pPr>
            <a:r>
              <a:rPr lang="en-US" sz="800" b="0" i="0" u="none" strike="noStrike" kern="1200" baseline="0" dirty="0">
                <a:solidFill>
                  <a:schemeClr val="tx1"/>
                </a:solidFill>
                <a:latin typeface="+mn-lt"/>
                <a:ea typeface="+mn-ea"/>
                <a:cs typeface="+mn-cs"/>
              </a:rPr>
              <a:t>Certain small biotech drugs from negotiation for 2026, 2027, and 2028. </a:t>
            </a:r>
          </a:p>
          <a:p>
            <a:pPr>
              <a:spcAft>
                <a:spcPts val="600"/>
              </a:spcAft>
            </a:pPr>
            <a:r>
              <a:rPr lang="en-US" sz="800" b="1" dirty="0"/>
              <a:t>Agreements with Manufacturers: </a:t>
            </a:r>
            <a:r>
              <a:rPr lang="en-US" sz="800" dirty="0"/>
              <a:t>Requires the Secretary to enter into agreements with manufacturers of selected drugs for negotiations (and renegotiations, if applicable). Requires manufacturers to provide access to maximum fair prices to people with Medicare drug coverage dispensed Part D selected drugs and to pharmacies, mail order services, and other dispensers with respect to Part D selected drugs dispensed to people with Medicare drug coverage. Requires manufacturers to provide access to maximum fair prices to hospitals, physicians, and other providers with respect to Part B selected drugs furnished to people with Part B. Agreement remains in effect until the drug is no longer a selected drug. </a:t>
            </a:r>
            <a:endParaRPr lang="en-US" sz="800" b="1" dirty="0"/>
          </a:p>
          <a:p>
            <a:pPr>
              <a:spcAft>
                <a:spcPts val="600"/>
              </a:spcAft>
            </a:pPr>
            <a:r>
              <a:rPr lang="en-US" sz="800" b="1" dirty="0"/>
              <a:t>Civil Monetary Penalties: </a:t>
            </a:r>
            <a:r>
              <a:rPr lang="en-US" sz="800" dirty="0"/>
              <a:t>Imposes civil monetary penalties on manufacturers that don’t provide access to prices that are equal to or less than the maximum fair prices. Imposes civil monetary penalties on manufacturers that do not provide the Secretary with information on the non-Federal Average Manufacturer Price (non-FAMP) for a selected drug or any other information that the Secretary requires to carry out negotiation (or renegotiation), or if the manufacturer provides certain false information. </a:t>
            </a:r>
          </a:p>
          <a:p>
            <a:pPr>
              <a:spcAft>
                <a:spcPts val="600"/>
              </a:spcAft>
            </a:pPr>
            <a:r>
              <a:rPr lang="en-US" sz="800" dirty="0"/>
              <a:t>Excise taxes are imposed when manufacturers: </a:t>
            </a:r>
          </a:p>
          <a:p>
            <a:pPr marL="112713" indent="-112713">
              <a:spcAft>
                <a:spcPts val="600"/>
              </a:spcAft>
              <a:buFont typeface="Wingdings" panose="05000000000000000000" pitchFamily="2" charset="2"/>
              <a:buChar char="§"/>
            </a:pPr>
            <a:r>
              <a:rPr lang="en-US" sz="800" dirty="0"/>
              <a:t>Miss the deadline for entering into agreements </a:t>
            </a:r>
          </a:p>
          <a:p>
            <a:pPr marL="112713" indent="-112713">
              <a:spcAft>
                <a:spcPts val="600"/>
              </a:spcAft>
              <a:buFont typeface="Wingdings" panose="05000000000000000000" pitchFamily="2" charset="2"/>
              <a:buChar char="§"/>
            </a:pPr>
            <a:r>
              <a:rPr lang="en-US" sz="800" dirty="0"/>
              <a:t>Miss the deadline for ending negotiations</a:t>
            </a:r>
          </a:p>
          <a:p>
            <a:pPr marL="112713" indent="-112713">
              <a:spcAft>
                <a:spcPts val="600"/>
              </a:spcAft>
              <a:buFont typeface="Wingdings" panose="05000000000000000000" pitchFamily="2" charset="2"/>
              <a:buChar char="§"/>
            </a:pPr>
            <a:r>
              <a:rPr lang="en-US" sz="800" dirty="0"/>
              <a:t>Miss the specified deadline for ending renegotiations </a:t>
            </a:r>
          </a:p>
          <a:p>
            <a:pPr marL="112713" indent="-112713">
              <a:spcAft>
                <a:spcPts val="600"/>
              </a:spcAft>
              <a:buFont typeface="Wingdings" panose="05000000000000000000" pitchFamily="2" charset="2"/>
              <a:buChar char="§"/>
            </a:pPr>
            <a:r>
              <a:rPr lang="en-US" sz="800" dirty="0"/>
              <a:t>Miss the deadline for submitting information to the Secretary </a:t>
            </a:r>
          </a:p>
          <a:p>
            <a:pPr>
              <a:spcAft>
                <a:spcPts val="600"/>
              </a:spcAft>
            </a:pPr>
            <a:r>
              <a:rPr lang="en-US" sz="800" dirty="0"/>
              <a:t>Excise taxes can be suspended if manufacturers terminate their Coverage Gap Discount Program (CGDP)/Manufacturer Discount Program agreement and Medicaid Drug Rebate Program agreement. </a:t>
            </a:r>
          </a:p>
          <a:p>
            <a:pPr>
              <a:spcAft>
                <a:spcPts val="600"/>
              </a:spcAft>
            </a:pPr>
            <a:r>
              <a:rPr lang="en-US" sz="800" b="1" dirty="0"/>
              <a:t>Effective Date: </a:t>
            </a:r>
            <a:r>
              <a:rPr lang="en-US" sz="800" dirty="0"/>
              <a:t>2026 is the first initial price applicability year. Manufacturers must provide access to maximum fair prices for the first set of selected drugs on January 1, 2026.</a:t>
            </a:r>
            <a:endParaRPr lang="en-US" sz="8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84513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82563"/>
            <a:ext cx="5486400" cy="3086100"/>
          </a:xfrm>
        </p:spPr>
      </p:sp>
      <p:sp>
        <p:nvSpPr>
          <p:cNvPr id="3" name="Notes Placeholder 2"/>
          <p:cNvSpPr>
            <a:spLocks noGrp="1"/>
          </p:cNvSpPr>
          <p:nvPr>
            <p:ph type="body" idx="1"/>
          </p:nvPr>
        </p:nvSpPr>
        <p:spPr>
          <a:xfrm>
            <a:off x="211183" y="3370217"/>
            <a:ext cx="6435634" cy="5590903"/>
          </a:xfrm>
        </p:spPr>
        <p:txBody>
          <a:bodyPr>
            <a:normAutofit/>
          </a:bodyPr>
          <a:lstStyle/>
          <a:p>
            <a:pPr>
              <a:spcAft>
                <a:spcPts val="600"/>
              </a:spcAft>
            </a:pPr>
            <a:r>
              <a:rPr lang="en-US" sz="1100" b="1" dirty="0"/>
              <a:t>IRA Sec. 11102. Medicare Part D Rebate by Manufacturers. </a:t>
            </a:r>
            <a:endParaRPr lang="en-US" sz="1100" dirty="0"/>
          </a:p>
          <a:p>
            <a:pPr>
              <a:spcAft>
                <a:spcPts val="600"/>
              </a:spcAft>
            </a:pPr>
            <a:r>
              <a:rPr lang="en-US" sz="1100" b="1" dirty="0"/>
              <a:t>Provision: </a:t>
            </a:r>
            <a:r>
              <a:rPr lang="en-US" sz="1100" dirty="0"/>
              <a:t>Requires manufacturers of a Part D rebatable drug to pay a rebate to the Medicare Prescription Drug Account in the Federal Supplementary Medical Insurance Trust Fund if the drug’s annual manufacturer price in an applicable period (a 12-month period beginning October 1, 2022) exceeds the drug’s inflation adjusted payment amount. The inflation-adjusted payment amount is based on the drug’s benchmark period manufacturer price, increased by CPI-U. The provision set the benchmark period as the period beginning January 1, 2021, and ending September 2021. </a:t>
            </a:r>
          </a:p>
          <a:p>
            <a:pPr>
              <a:spcAft>
                <a:spcPts val="600"/>
              </a:spcAft>
            </a:pPr>
            <a:r>
              <a:rPr lang="en-US" sz="1100" dirty="0"/>
              <a:t>A Part D rebatable drug is defined as a drug or biological that is a covered Part D drug that, as of the first day of the applicable period, is a brand drug, biological (including biosimilar), or a generic drug that meets certain criteria (including: the reference listed drug is not being marketed, there is no other therapeutically equivalent generic, the manufacturer is not a “first applicant” during the 180-day exclusivity period, and the manufacturer is not a “first approved applicant” for a competitive generic therapy). The term “Part D rebatable drug” excludes a drug or biological with average annual total costs under Part D of less than $100 per beneficiary who uses the drug or biological, as determined by the Secretary. </a:t>
            </a:r>
          </a:p>
          <a:p>
            <a:pPr>
              <a:spcAft>
                <a:spcPts val="600"/>
              </a:spcAft>
            </a:pPr>
            <a:r>
              <a:rPr lang="en-US" sz="1100" dirty="0"/>
              <a:t>Provides there shall be no administrative or judicial review of the determination of units, the determination of whether a drug is a Part D rebatable drug, and the calculation of the rebate amount. </a:t>
            </a:r>
          </a:p>
          <a:p>
            <a:pPr>
              <a:spcAft>
                <a:spcPts val="600"/>
              </a:spcAft>
            </a:pPr>
            <a:r>
              <a:rPr lang="en-US" sz="1100" dirty="0"/>
              <a:t>Requires the Secretary to implement this section by program instruction or other forms of program guidance for 2022, 2023, and 2024. </a:t>
            </a:r>
          </a:p>
          <a:p>
            <a:pPr>
              <a:spcAft>
                <a:spcPts val="600"/>
              </a:spcAft>
            </a:pPr>
            <a:r>
              <a:rPr lang="en-US" sz="1100" dirty="0"/>
              <a:t>For Medicaid purposes, Part D inflation rebates are excluded from Best Price and average manufacturer price (AMP). </a:t>
            </a:r>
          </a:p>
          <a:p>
            <a:pPr>
              <a:spcAft>
                <a:spcPts val="600"/>
              </a:spcAft>
            </a:pPr>
            <a:r>
              <a:rPr lang="en-US" sz="1100" b="1" dirty="0"/>
              <a:t>Effective Date: </a:t>
            </a:r>
            <a:r>
              <a:rPr lang="en-US" sz="1100" dirty="0"/>
              <a:t>The Part D drug inflation rebate began October 1, 2022. </a:t>
            </a:r>
          </a:p>
        </p:txBody>
      </p:sp>
    </p:spTree>
    <p:extLst>
      <p:ext uri="{BB962C8B-B14F-4D97-AF65-F5344CB8AC3E}">
        <p14:creationId xmlns:p14="http://schemas.microsoft.com/office/powerpoint/2010/main" val="177428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26042"/>
            <a:ext cx="5486400" cy="4174958"/>
          </a:xfrm>
        </p:spPr>
        <p:txBody>
          <a:bodyPr/>
          <a:lstStyle/>
          <a:p>
            <a:pPr>
              <a:spcAft>
                <a:spcPts val="600"/>
              </a:spcAft>
            </a:pPr>
            <a:r>
              <a:rPr lang="en-US" sz="1100" kern="1200" dirty="0">
                <a:solidFill>
                  <a:schemeClr val="tx1"/>
                </a:solidFill>
                <a:effectLst/>
                <a:latin typeface="+mn-lt"/>
                <a:ea typeface="+mn-ea"/>
                <a:cs typeface="+mn-cs"/>
              </a:rPr>
              <a:t>In summary, IRA provisions relevant to CMS programs include (continued from previous slide): </a:t>
            </a:r>
          </a:p>
          <a:p>
            <a:pPr marL="114300" indent="-114300">
              <a:spcAft>
                <a:spcPts val="600"/>
              </a:spcAft>
              <a:buFont typeface="Wingdings" panose="05000000000000000000" pitchFamily="2" charset="2"/>
              <a:buChar char="§"/>
            </a:pPr>
            <a:r>
              <a:rPr lang="en-US" sz="1100" dirty="0"/>
              <a:t>Improving Access to Adult Vaccines Under Medicaid and CHIP</a:t>
            </a:r>
            <a:r>
              <a:rPr lang="en-US" sz="1100" dirty="0">
                <a:highlight>
                  <a:srgbClr val="FFFF00"/>
                </a:highlight>
              </a:rPr>
              <a:t> </a:t>
            </a:r>
          </a:p>
          <a:p>
            <a:pPr marL="114300" indent="-114300">
              <a:spcAft>
                <a:spcPts val="600"/>
              </a:spcAft>
              <a:buFont typeface="Wingdings" panose="05000000000000000000" pitchFamily="2" charset="2"/>
              <a:buChar char="§"/>
            </a:pPr>
            <a:r>
              <a:rPr lang="en-US" sz="1100" dirty="0"/>
              <a:t>Appropriate Cost-Sharing for Covered Insulin Products Under Part D </a:t>
            </a:r>
          </a:p>
          <a:p>
            <a:pPr marL="114300" indent="-114300">
              <a:spcAft>
                <a:spcPts val="600"/>
              </a:spcAft>
              <a:buFont typeface="Wingdings" panose="05000000000000000000" pitchFamily="2" charset="2"/>
              <a:buChar char="§"/>
            </a:pPr>
            <a:r>
              <a:rPr lang="en-US" sz="1100" dirty="0"/>
              <a:t>Limitations on Monthly Coinsurance and Adjustments to Supplier Payment Under Medicare Part B for Insulin</a:t>
            </a:r>
          </a:p>
          <a:p>
            <a:pPr marL="114300" indent="-114300">
              <a:spcAft>
                <a:spcPts val="600"/>
              </a:spcAft>
              <a:buFont typeface="Wingdings" panose="05000000000000000000" pitchFamily="2" charset="2"/>
              <a:buChar char="§"/>
            </a:pPr>
            <a:r>
              <a:rPr lang="en-US" sz="1100" dirty="0"/>
              <a:t>Improve Affordability and Reduce Premium Costs of Health Insurance for Consumers </a:t>
            </a:r>
          </a:p>
          <a:p>
            <a:pPr marL="171450" marR="0" lvl="0" indent="-171450" algn="l" defTabSz="914400" rtl="0" eaLnBrk="1" fontAlgn="auto" latinLnBrk="0" hangingPunct="1">
              <a:spcAft>
                <a:spcPts val="600"/>
              </a:spcAft>
              <a:buClrTx/>
              <a:buSzTx/>
              <a:buFont typeface="Arial" panose="020B0604020202020204" pitchFamily="34" charset="0"/>
              <a:buChar char="•"/>
              <a:tabLst/>
              <a:defRPr/>
            </a:pPr>
            <a:endParaRPr lang="en-US" sz="1100" kern="1200" dirty="0">
              <a:solidFill>
                <a:schemeClr val="tx1"/>
              </a:solidFill>
              <a:effectLst/>
              <a:latin typeface="+mn-lt"/>
              <a:ea typeface="+mn-ea"/>
              <a:cs typeface="+mn-cs"/>
            </a:endParaRPr>
          </a:p>
          <a:p>
            <a:pPr>
              <a:spcAft>
                <a:spcPts val="600"/>
              </a:spcAft>
            </a:pPr>
            <a:endParaRPr lang="en-US" sz="1100" dirty="0"/>
          </a:p>
        </p:txBody>
      </p:sp>
    </p:spTree>
    <p:extLst>
      <p:ext uri="{BB962C8B-B14F-4D97-AF65-F5344CB8AC3E}">
        <p14:creationId xmlns:p14="http://schemas.microsoft.com/office/powerpoint/2010/main" val="571250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433388"/>
            <a:ext cx="5486400" cy="3086100"/>
          </a:xfrm>
        </p:spPr>
      </p:sp>
      <p:sp>
        <p:nvSpPr>
          <p:cNvPr id="3" name="Notes Placeholder 2"/>
          <p:cNvSpPr>
            <a:spLocks noGrp="1"/>
          </p:cNvSpPr>
          <p:nvPr>
            <p:ph type="body" idx="1"/>
          </p:nvPr>
        </p:nvSpPr>
        <p:spPr>
          <a:xfrm>
            <a:off x="235131" y="3681663"/>
            <a:ext cx="6331131" cy="5402179"/>
          </a:xfrm>
        </p:spPr>
        <p:txBody>
          <a:bodyPr>
            <a:noAutofit/>
          </a:bodyPr>
          <a:lstStyle/>
          <a:p>
            <a:pPr>
              <a:spcAft>
                <a:spcPts val="600"/>
              </a:spcAft>
            </a:pPr>
            <a:r>
              <a:rPr lang="en-US" sz="900" b="1" dirty="0"/>
              <a:t>IRA Sec. 11201. Medicare Part D Benefit Redesign. </a:t>
            </a:r>
            <a:endParaRPr lang="en-US" sz="900" dirty="0"/>
          </a:p>
          <a:p>
            <a:pPr>
              <a:spcAft>
                <a:spcPts val="600"/>
              </a:spcAft>
            </a:pPr>
            <a:r>
              <a:rPr lang="en-US" sz="900" b="1" dirty="0"/>
              <a:t>Provision: </a:t>
            </a:r>
            <a:r>
              <a:rPr lang="en-US" sz="900" dirty="0"/>
              <a:t>Redesigns the Part D benefit and revises its parameters as follows: </a:t>
            </a:r>
          </a:p>
          <a:p>
            <a:pPr marL="112713" indent="-112713">
              <a:spcAft>
                <a:spcPts val="600"/>
              </a:spcAft>
              <a:buFont typeface="Wingdings" panose="05000000000000000000" pitchFamily="2" charset="2"/>
              <a:buChar char="§"/>
            </a:pPr>
            <a:r>
              <a:rPr lang="en-US" sz="900" dirty="0"/>
              <a:t>Eliminates cost-sharing in the catastrophic phase beginning in 2024. </a:t>
            </a:r>
          </a:p>
          <a:p>
            <a:pPr marL="112713" indent="-112713">
              <a:spcAft>
                <a:spcPts val="600"/>
              </a:spcAft>
              <a:buFont typeface="Wingdings" panose="05000000000000000000" pitchFamily="2" charset="2"/>
              <a:buChar char="§"/>
            </a:pPr>
            <a:r>
              <a:rPr lang="en-US" sz="900" dirty="0"/>
              <a:t>Provides for Part D premium stabilization beginning in 2024, by capping base beneficiary premium increases per year to 6%. </a:t>
            </a:r>
          </a:p>
          <a:p>
            <a:pPr marL="112713" indent="-112713">
              <a:spcAft>
                <a:spcPts val="600"/>
              </a:spcAft>
              <a:buFont typeface="Wingdings" panose="05000000000000000000" pitchFamily="2" charset="2"/>
              <a:buChar char="§"/>
            </a:pPr>
            <a:r>
              <a:rPr lang="en-US" sz="900" dirty="0"/>
              <a:t>Beginning in 2025: </a:t>
            </a:r>
          </a:p>
          <a:p>
            <a:pPr marL="227013" lvl="1" indent="-111125">
              <a:spcAft>
                <a:spcPts val="600"/>
              </a:spcAft>
              <a:buFont typeface="Arial" panose="020B0604020202020204" pitchFamily="34" charset="0"/>
              <a:buChar char="•"/>
            </a:pPr>
            <a:r>
              <a:rPr lang="en-US" sz="900" dirty="0"/>
              <a:t>Caps annual out-of-pocket costs for prescription drugs under Part D at $2,000. </a:t>
            </a:r>
          </a:p>
          <a:p>
            <a:pPr marL="227013" lvl="1" indent="-111125">
              <a:spcAft>
                <a:spcPts val="600"/>
              </a:spcAft>
              <a:buFont typeface="Arial" panose="020B0604020202020204" pitchFamily="34" charset="0"/>
              <a:buChar char="•"/>
            </a:pPr>
            <a:r>
              <a:rPr lang="en-US" sz="900" dirty="0"/>
              <a:t>Reduces the government reinsurance in the catastrophic phase of Part D coverage for applicable drugs from 80% to 20%; and for non-applicable drugs (generics) from 80% to 40%. The term “applicable drugs” includes brand drugs, biologicals, and biosimilars, but excludes “selected drugs” during their “price applicability period” under the new Drug Price Negotiation Program. An applicable drug is defined in section 1860D-14A(g)(2) of the Act and § 423.100 as a covered Part D drug that is either approved under a new drug application (NDA) under section 505(c) of the Federal Food, Drug, and Cosmetic Act or licensed under section 351 of the Public Health Service Act (PHSA), including biosimilar or interchangeable biosimilar biological products licensed under section 351(k) of the PHSA. Non-applicable drugs are covered Part D drugs that do not meet the definition of an applicable drug, such as generic drug</a:t>
            </a:r>
          </a:p>
          <a:p>
            <a:pPr marL="227013" lvl="1" indent="-111125">
              <a:spcAft>
                <a:spcPts val="600"/>
              </a:spcAft>
              <a:buFont typeface="Arial" panose="020B0604020202020204" pitchFamily="34" charset="0"/>
              <a:buChar char="•"/>
            </a:pPr>
            <a:r>
              <a:rPr lang="en-US" sz="900" dirty="0"/>
              <a:t>Eliminates the coverage gap phase and coverage gap discount program, and replaces it with a manufacturer discount program that requires manufacturers to provide discounts on their “applicable drugs” (brand drugs, biologics, biosimilars, but not “selected drugs” during their price applicability period under the new Drug Price Negotiation Program) both in the initial coverage phase and in the catastrophic phase of the Part D benefit. In general, manufacturers must provide a 10% discount in the initial phase and a 20% discount in the catastrophic phase; however, the manufacturer discounts are phased-in over a period of 5 to 7 years (2025 through 2029 or 2031) for certain drugs dispensed to low-income subsidy (LIS) beneficiaries) and certain small manufacturers meeting certain criteria. </a:t>
            </a:r>
          </a:p>
          <a:p>
            <a:pPr marL="227013" lvl="1" indent="-111125">
              <a:spcAft>
                <a:spcPts val="600"/>
              </a:spcAft>
              <a:buFont typeface="Arial" panose="020B0604020202020204" pitchFamily="34" charset="0"/>
              <a:buChar char="•"/>
            </a:pPr>
            <a:r>
              <a:rPr lang="en-US" sz="900" dirty="0"/>
              <a:t>With respect to Medicaid, manufacturer discounts under this new program will be excluded from Best Price and AMP. </a:t>
            </a:r>
          </a:p>
          <a:p>
            <a:pPr marL="112713" indent="-112713">
              <a:spcAft>
                <a:spcPts val="600"/>
              </a:spcAft>
              <a:buFont typeface="Wingdings" panose="05000000000000000000" pitchFamily="2" charset="2"/>
              <a:buChar char="§"/>
            </a:pPr>
            <a:r>
              <a:rPr lang="en-US" sz="900" dirty="0"/>
              <a:t>Creates a new Selected Drug Subsidy Program under which the government provides a subsidy (equal to 10% of the drug’s negotiated price) to Part D sponsors with respect to “selected drugs” dispensed to the sponsor’s enrollees who are in their initial phase of the Part D benefit. </a:t>
            </a:r>
          </a:p>
          <a:p>
            <a:pPr>
              <a:spcAft>
                <a:spcPts val="600"/>
              </a:spcAft>
            </a:pPr>
            <a:r>
              <a:rPr lang="en-US" sz="900" b="1" dirty="0"/>
              <a:t>Sec. 11202. Maximum Monthly Cap on Cost Sharing Payments Under Prescription Drug Plans and MA-PD Plans. </a:t>
            </a:r>
            <a:endParaRPr lang="en-US" sz="900" dirty="0"/>
          </a:p>
          <a:p>
            <a:pPr>
              <a:spcAft>
                <a:spcPts val="600"/>
              </a:spcAft>
            </a:pPr>
            <a:r>
              <a:rPr lang="en-US" sz="900" b="1" dirty="0"/>
              <a:t>Current Law: </a:t>
            </a:r>
            <a:r>
              <a:rPr lang="en-US" sz="900" dirty="0"/>
              <a:t>Beneficiary out-of-pocket costs are paid as they are incurred under Part D. </a:t>
            </a:r>
          </a:p>
          <a:p>
            <a:pPr>
              <a:spcAft>
                <a:spcPts val="600"/>
              </a:spcAft>
            </a:pPr>
            <a:r>
              <a:rPr lang="en-US" sz="900" b="1" dirty="0"/>
              <a:t>Provision: </a:t>
            </a:r>
            <a:r>
              <a:rPr lang="en-US" sz="900" dirty="0"/>
              <a:t>Requires Part D sponsors to provide their plan enrollees with the option to pay out-of-pocket costs under the plan in monthly amounts that are spread out throughout the year, beginning in plan year 2025. The plan must determine a maximum monthly cap for plan enrollees electing to spread their out-of-pocket costs in monthly amounts. </a:t>
            </a:r>
          </a:p>
          <a:p>
            <a:pPr>
              <a:spcAft>
                <a:spcPts val="600"/>
              </a:spcAft>
            </a:pPr>
            <a:r>
              <a:rPr lang="en-US" sz="900" b="1" dirty="0"/>
              <a:t>Effective Date: </a:t>
            </a:r>
            <a:r>
              <a:rPr lang="en-US" sz="900" dirty="0"/>
              <a:t>January 1, 2025</a:t>
            </a:r>
          </a:p>
        </p:txBody>
      </p:sp>
    </p:spTree>
    <p:extLst>
      <p:ext uri="{BB962C8B-B14F-4D97-AF65-F5344CB8AC3E}">
        <p14:creationId xmlns:p14="http://schemas.microsoft.com/office/powerpoint/2010/main" val="4130695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446088"/>
            <a:ext cx="5486400" cy="3086100"/>
          </a:xfrm>
        </p:spPr>
      </p:sp>
      <p:sp>
        <p:nvSpPr>
          <p:cNvPr id="3" name="Notes Placeholder 2"/>
          <p:cNvSpPr>
            <a:spLocks noGrp="1"/>
          </p:cNvSpPr>
          <p:nvPr>
            <p:ph type="body" idx="1"/>
          </p:nvPr>
        </p:nvSpPr>
        <p:spPr>
          <a:xfrm>
            <a:off x="339635" y="3801979"/>
            <a:ext cx="6139542" cy="4680169"/>
          </a:xfrm>
        </p:spPr>
        <p:txBody>
          <a:bodyPr/>
          <a:lstStyle/>
          <a:p>
            <a:pPr>
              <a:spcAft>
                <a:spcPts val="600"/>
              </a:spcAft>
            </a:pPr>
            <a:r>
              <a:rPr lang="en-US" sz="1100" b="1" i="0" u="none" strike="noStrike" kern="1200" baseline="0" dirty="0">
                <a:solidFill>
                  <a:schemeClr val="tx1"/>
                </a:solidFill>
                <a:latin typeface="+mn-lt"/>
                <a:ea typeface="+mn-ea"/>
                <a:cs typeface="+mn-cs"/>
              </a:rPr>
              <a:t>Presenter Notes</a:t>
            </a:r>
          </a:p>
          <a:p>
            <a:pPr>
              <a:spcAft>
                <a:spcPts val="600"/>
              </a:spcAft>
            </a:pPr>
            <a:r>
              <a:rPr lang="en-US" sz="1100" b="1" i="0" u="none" strike="noStrike" kern="1200" baseline="0" dirty="0">
                <a:solidFill>
                  <a:schemeClr val="tx1"/>
                </a:solidFill>
                <a:latin typeface="+mn-lt"/>
                <a:ea typeface="+mn-ea"/>
                <a:cs typeface="+mn-cs"/>
              </a:rPr>
              <a:t>IRA Sec. 11401. Coverage of Adult Vaccines Recommended by the Advisory Committee on Immunization Practices Under Medicare Part D. </a:t>
            </a:r>
            <a:endParaRPr lang="en-US" sz="1100" b="0" i="0" u="none" strike="noStrike" kern="1200" baseline="0" dirty="0">
              <a:solidFill>
                <a:schemeClr val="tx1"/>
              </a:solidFill>
              <a:latin typeface="+mn-lt"/>
              <a:ea typeface="+mn-ea"/>
              <a:cs typeface="+mn-cs"/>
            </a:endParaRPr>
          </a:p>
          <a:p>
            <a:pPr>
              <a:spcAft>
                <a:spcPts val="600"/>
              </a:spcAft>
            </a:pPr>
            <a:r>
              <a:rPr lang="en-US" sz="1100" b="1" i="0" u="none" strike="noStrike" kern="1200" baseline="0" dirty="0">
                <a:solidFill>
                  <a:schemeClr val="tx1"/>
                </a:solidFill>
                <a:latin typeface="+mn-lt"/>
                <a:ea typeface="+mn-ea"/>
                <a:cs typeface="+mn-cs"/>
              </a:rPr>
              <a:t>Previous Law</a:t>
            </a:r>
            <a:r>
              <a:rPr lang="en-US" sz="1100" b="0" i="0" u="none" strike="noStrike" kern="1200" baseline="0" dirty="0">
                <a:solidFill>
                  <a:schemeClr val="tx1"/>
                </a:solidFill>
                <a:latin typeface="+mn-lt"/>
                <a:ea typeface="+mn-ea"/>
                <a:cs typeface="+mn-cs"/>
              </a:rPr>
              <a:t>: Part D sponsors may apply deductible or cost sharing requirements to vaccines. </a:t>
            </a:r>
          </a:p>
          <a:p>
            <a:pPr>
              <a:spcAft>
                <a:spcPts val="600"/>
              </a:spcAft>
            </a:pPr>
            <a:r>
              <a:rPr lang="en-US" sz="1100" b="1" i="0" u="none" strike="noStrike" kern="1200" baseline="0" dirty="0">
                <a:solidFill>
                  <a:schemeClr val="tx1"/>
                </a:solidFill>
                <a:latin typeface="+mn-lt"/>
                <a:ea typeface="+mn-ea"/>
                <a:cs typeface="+mn-cs"/>
              </a:rPr>
              <a:t>Provision</a:t>
            </a:r>
            <a:r>
              <a:rPr lang="en-US" sz="1100" b="0" i="0" u="none" strike="noStrike" kern="1200" baseline="0" dirty="0">
                <a:solidFill>
                  <a:schemeClr val="tx1"/>
                </a:solidFill>
                <a:latin typeface="+mn-lt"/>
                <a:ea typeface="+mn-ea"/>
                <a:cs typeface="+mn-cs"/>
              </a:rPr>
              <a:t>: Requires Part D sponsors to eliminate the deductible with respect to adult vaccines recommended by the Advisory Committee on Immunization Practices (ACIP) and that no coinsurance or other cost-sharing applies with respect to the ACIP-recommended vaccines, as of January 1, 2023. </a:t>
            </a:r>
          </a:p>
          <a:p>
            <a:pPr>
              <a:spcAft>
                <a:spcPts val="600"/>
              </a:spcAft>
            </a:pPr>
            <a:r>
              <a:rPr lang="en-US" sz="1100" b="0" i="0" u="none" strike="noStrike" kern="1200" baseline="0" dirty="0">
                <a:solidFill>
                  <a:schemeClr val="tx1"/>
                </a:solidFill>
                <a:latin typeface="+mn-lt"/>
                <a:ea typeface="+mn-ea"/>
                <a:cs typeface="+mn-cs"/>
              </a:rPr>
              <a:t>Requires the Secretary to pay Medica</a:t>
            </a:r>
            <a:r>
              <a:rPr lang="en-US" sz="1100" dirty="0"/>
              <a:t>re drug plan (</a:t>
            </a:r>
            <a:r>
              <a:rPr lang="en-US" sz="1100" b="0" i="0" u="none" strike="noStrike" kern="1200" baseline="0" dirty="0">
                <a:solidFill>
                  <a:schemeClr val="tx1"/>
                </a:solidFill>
                <a:latin typeface="+mn-lt"/>
                <a:ea typeface="+mn-ea"/>
                <a:cs typeface="+mn-cs"/>
              </a:rPr>
              <a:t>PDP) sponsors and Medicare Advantage organizations a temporary retrospective subsidy, not later than 18 months following the 2023 plan year, for the reduction in cost-sharing and deductible with respect to 2023. The amounts paid by the Part D plans count toward beneficiary incurred costs. </a:t>
            </a:r>
          </a:p>
          <a:p>
            <a:pPr>
              <a:spcAft>
                <a:spcPts val="600"/>
              </a:spcAft>
            </a:pPr>
            <a:r>
              <a:rPr lang="en-US" sz="1100" b="0" i="0" u="none" strike="noStrike" kern="1200" baseline="0" dirty="0">
                <a:solidFill>
                  <a:schemeClr val="tx1"/>
                </a:solidFill>
                <a:latin typeface="+mn-lt"/>
                <a:ea typeface="+mn-ea"/>
                <a:cs typeface="+mn-cs"/>
              </a:rPr>
              <a:t>Requires the Secretary to implement this section by program instruction or other forms of program guidance for 2023, 2024, and 2025. </a:t>
            </a:r>
          </a:p>
          <a:p>
            <a:pPr>
              <a:spcAft>
                <a:spcPts val="600"/>
              </a:spcAft>
            </a:pPr>
            <a:r>
              <a:rPr lang="en-US" sz="1100" dirty="0"/>
              <a:t>Not all amounts paid by a Part D plan count towards incurred costs, only 2023 cost sharing amounts, including deductible, that would have been paid by the enrollee but for the IRA.</a:t>
            </a:r>
            <a:endParaRPr lang="en-US" sz="1100" b="0" i="0" u="none" strike="noStrike" kern="1200" baseline="0" dirty="0">
              <a:solidFill>
                <a:schemeClr val="tx1"/>
              </a:solidFill>
              <a:latin typeface="+mn-lt"/>
              <a:ea typeface="+mn-ea"/>
              <a:cs typeface="+mn-cs"/>
            </a:endParaRPr>
          </a:p>
          <a:p>
            <a:pPr>
              <a:spcAft>
                <a:spcPts val="600"/>
              </a:spcAft>
            </a:pPr>
            <a:r>
              <a:rPr lang="en-US" sz="1100" b="1" i="0" u="none" strike="noStrike" kern="1200" baseline="0" dirty="0">
                <a:solidFill>
                  <a:schemeClr val="tx1"/>
                </a:solidFill>
                <a:latin typeface="+mn-lt"/>
                <a:ea typeface="+mn-ea"/>
                <a:cs typeface="+mn-cs"/>
              </a:rPr>
              <a:t>Effective Date: </a:t>
            </a:r>
            <a:r>
              <a:rPr lang="en-US" sz="1100" b="0" i="0" u="none" strike="noStrike" kern="1200" baseline="0" dirty="0">
                <a:solidFill>
                  <a:schemeClr val="tx1"/>
                </a:solidFill>
                <a:latin typeface="+mn-lt"/>
                <a:ea typeface="+mn-ea"/>
                <a:cs typeface="+mn-cs"/>
              </a:rPr>
              <a:t>January 1, 2023 </a:t>
            </a:r>
          </a:p>
          <a:p>
            <a:pPr>
              <a:spcAft>
                <a:spcPts val="600"/>
              </a:spcAft>
            </a:pPr>
            <a:r>
              <a:rPr lang="en-US" sz="1100" b="1" dirty="0"/>
              <a:t>NOTE:</a:t>
            </a:r>
            <a:r>
              <a:rPr lang="en-US" sz="1100" dirty="0"/>
              <a:t> In 2024, no cost will be incurred by LIS (sometimes called Extra Help) and non-LIS beneficiaries for ACIP-recommended adult vaccines and, therefore, no costs will count as true out-of-pocket (</a:t>
            </a:r>
            <a:r>
              <a:rPr lang="en-US" sz="1100" dirty="0" err="1"/>
              <a:t>TrOOP</a:t>
            </a:r>
            <a:r>
              <a:rPr lang="en-US" sz="1100" dirty="0"/>
              <a:t>) costs toward the OOP threshold for beneficiary progression into the catastrophic coverage phase.</a:t>
            </a:r>
          </a:p>
        </p:txBody>
      </p:sp>
    </p:spTree>
    <p:extLst>
      <p:ext uri="{BB962C8B-B14F-4D97-AF65-F5344CB8AC3E}">
        <p14:creationId xmlns:p14="http://schemas.microsoft.com/office/powerpoint/2010/main" val="3408100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4825"/>
            <a:ext cx="5486400" cy="3086100"/>
          </a:xfrm>
        </p:spPr>
      </p:sp>
      <p:sp>
        <p:nvSpPr>
          <p:cNvPr id="3" name="Notes Placeholder 2"/>
          <p:cNvSpPr>
            <a:spLocks noGrp="1"/>
          </p:cNvSpPr>
          <p:nvPr>
            <p:ph type="body" idx="1"/>
          </p:nvPr>
        </p:nvSpPr>
        <p:spPr>
          <a:xfrm>
            <a:off x="685800" y="3765885"/>
            <a:ext cx="5486400" cy="4235116"/>
          </a:xfrm>
        </p:spPr>
        <p:txBody>
          <a:bodyPr/>
          <a:lstStyle/>
          <a:p>
            <a:pPr>
              <a:spcAft>
                <a:spcPts val="600"/>
              </a:spcAft>
            </a:pPr>
            <a:r>
              <a:rPr lang="en-US" sz="1200" b="1" i="0" u="none" strike="noStrike" kern="1200" baseline="0" dirty="0">
                <a:solidFill>
                  <a:schemeClr val="tx1"/>
                </a:solidFill>
                <a:latin typeface="+mn-lt"/>
                <a:ea typeface="+mn-ea"/>
                <a:cs typeface="+mn-cs"/>
              </a:rPr>
              <a:t>Section 11404. Expanding Eligibility for Low-Income Subsidies </a:t>
            </a:r>
            <a:r>
              <a:rPr lang="en-US" sz="1200" b="1" i="0" u="none" strike="noStrike" kern="1200" baseline="0" dirty="0">
                <a:latin typeface="+mn-lt"/>
                <a:ea typeface="+mn-ea"/>
                <a:cs typeface="+mn-cs"/>
              </a:rPr>
              <a:t>(LIS) </a:t>
            </a:r>
            <a:r>
              <a:rPr lang="en-US" sz="1200" b="1" i="0" u="none" strike="noStrike" kern="1200" baseline="0" dirty="0">
                <a:solidFill>
                  <a:schemeClr val="tx1"/>
                </a:solidFill>
                <a:latin typeface="+mn-lt"/>
                <a:ea typeface="+mn-ea"/>
                <a:cs typeface="+mn-cs"/>
              </a:rPr>
              <a:t>Under Part D of the Medicare Program.  </a:t>
            </a:r>
            <a:r>
              <a:rPr lang="en-US" sz="1200" i="0" u="none" strike="noStrike" kern="1200" baseline="0" dirty="0">
                <a:solidFill>
                  <a:schemeClr val="tx1"/>
                </a:solidFill>
                <a:latin typeface="+mn-lt"/>
                <a:ea typeface="+mn-ea"/>
                <a:cs typeface="+mn-cs"/>
              </a:rPr>
              <a:t>CMS proposed rul</a:t>
            </a:r>
            <a:r>
              <a:rPr lang="en-US" dirty="0"/>
              <a:t>e CMS-4201-P to implement.</a:t>
            </a:r>
            <a:endParaRPr lang="en-US" sz="1200" b="0" i="0" u="none" strike="noStrike" kern="1200" baseline="0" dirty="0">
              <a:solidFill>
                <a:schemeClr val="tx1"/>
              </a:solidFill>
              <a:latin typeface="+mn-lt"/>
              <a:ea typeface="+mn-ea"/>
              <a:cs typeface="+mn-cs"/>
            </a:endParaRPr>
          </a:p>
          <a:p>
            <a:pPr>
              <a:spcAft>
                <a:spcPts val="600"/>
              </a:spcAft>
            </a:pPr>
            <a:r>
              <a:rPr lang="en-US" sz="1200" b="1" i="0" u="none" strike="noStrike" kern="1200" baseline="0" dirty="0">
                <a:solidFill>
                  <a:schemeClr val="tx1"/>
                </a:solidFill>
                <a:latin typeface="+mn-lt"/>
                <a:ea typeface="+mn-ea"/>
                <a:cs typeface="+mn-cs"/>
              </a:rPr>
              <a:t>Current Law</a:t>
            </a:r>
            <a:r>
              <a:rPr lang="en-US" sz="1200" b="0" i="0" u="none" strike="noStrike" kern="1200" baseline="0" dirty="0">
                <a:solidFill>
                  <a:schemeClr val="tx1"/>
                </a:solidFill>
                <a:latin typeface="+mn-lt"/>
                <a:ea typeface="+mn-ea"/>
                <a:cs typeface="+mn-cs"/>
              </a:rPr>
              <a:t>: Full LIS benefits are available to individuals with income up to 135% of the federal poverty line. Partial LIS benefits are available to individuals with income between 135% and 150% of the federal poverty line (FPL). Different resource requirements apply to the two different groups. </a:t>
            </a:r>
          </a:p>
          <a:p>
            <a:pPr>
              <a:spcAft>
                <a:spcPts val="600"/>
              </a:spcAft>
            </a:pPr>
            <a:r>
              <a:rPr lang="en-US" sz="1200" b="1" i="0" u="none" strike="noStrike" kern="1200" baseline="0" dirty="0">
                <a:solidFill>
                  <a:schemeClr val="tx1"/>
                </a:solidFill>
                <a:latin typeface="+mn-lt"/>
                <a:ea typeface="+mn-ea"/>
                <a:cs typeface="+mn-cs"/>
              </a:rPr>
              <a:t>Provision: </a:t>
            </a:r>
            <a:r>
              <a:rPr lang="en-US" sz="1200" b="0" i="0" u="none" strike="noStrike" kern="1200" baseline="0" dirty="0">
                <a:solidFill>
                  <a:schemeClr val="tx1"/>
                </a:solidFill>
                <a:latin typeface="+mn-lt"/>
                <a:ea typeface="+mn-ea"/>
                <a:cs typeface="+mn-cs"/>
              </a:rPr>
              <a:t>Beginning January 1, 2024, expands eligibility for the full LIS group to individuals with income up to 150% of the federal poverty line and allows for individuals to meet the resources requirement that previously applied only to the partial LIS group. </a:t>
            </a:r>
          </a:p>
          <a:p>
            <a:pPr>
              <a:spcAft>
                <a:spcPts val="600"/>
              </a:spcAft>
            </a:pPr>
            <a:r>
              <a:rPr lang="en-US" sz="1200" b="1" i="0" u="none" strike="noStrike" kern="1200" baseline="0" dirty="0">
                <a:solidFill>
                  <a:schemeClr val="tx1"/>
                </a:solidFill>
                <a:latin typeface="+mn-lt"/>
                <a:ea typeface="+mn-ea"/>
                <a:cs typeface="+mn-cs"/>
              </a:rPr>
              <a:t>Effective Date: </a:t>
            </a:r>
            <a:r>
              <a:rPr lang="en-US" sz="1200" b="0" i="0" u="none" strike="noStrike" kern="1200" baseline="0" dirty="0">
                <a:solidFill>
                  <a:schemeClr val="tx1"/>
                </a:solidFill>
                <a:latin typeface="+mn-lt"/>
                <a:ea typeface="+mn-ea"/>
                <a:cs typeface="+mn-cs"/>
              </a:rPr>
              <a:t>January 1, 2024 </a:t>
            </a:r>
            <a:endParaRPr lang="en-US" dirty="0"/>
          </a:p>
        </p:txBody>
      </p:sp>
    </p:spTree>
    <p:extLst>
      <p:ext uri="{BB962C8B-B14F-4D97-AF65-F5344CB8AC3E}">
        <p14:creationId xmlns:p14="http://schemas.microsoft.com/office/powerpoint/2010/main" val="2080992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1963"/>
            <a:ext cx="5486400" cy="3086100"/>
          </a:xfrm>
        </p:spPr>
      </p:sp>
      <p:sp>
        <p:nvSpPr>
          <p:cNvPr id="3" name="Notes Placeholder 2"/>
          <p:cNvSpPr>
            <a:spLocks noGrp="1"/>
          </p:cNvSpPr>
          <p:nvPr>
            <p:ph type="body" idx="1"/>
          </p:nvPr>
        </p:nvSpPr>
        <p:spPr>
          <a:xfrm>
            <a:off x="496389" y="3753393"/>
            <a:ext cx="5930537" cy="5225144"/>
          </a:xfrm>
        </p:spPr>
        <p:txBody>
          <a:bodyPr/>
          <a:lstStyle/>
          <a:p>
            <a:pPr>
              <a:spcAft>
                <a:spcPts val="600"/>
              </a:spcAft>
            </a:pPr>
            <a:r>
              <a:rPr lang="en-US" sz="1100" b="1" i="0" u="none" strike="noStrike" kern="1200" baseline="0" dirty="0">
                <a:solidFill>
                  <a:schemeClr val="tx1"/>
                </a:solidFill>
                <a:latin typeface="+mn-lt"/>
                <a:ea typeface="+mn-ea"/>
                <a:cs typeface="+mn-cs"/>
              </a:rPr>
              <a:t>Sec. 11406. Appropriate Cost-Sharing for Covered Insulin Products Under Medicare Part D. </a:t>
            </a:r>
            <a:endParaRPr lang="en-US" sz="1100" b="0" i="0" u="none" strike="noStrike" kern="1200" baseline="0" dirty="0">
              <a:solidFill>
                <a:schemeClr val="tx1"/>
              </a:solidFill>
              <a:latin typeface="+mn-lt"/>
              <a:ea typeface="+mn-ea"/>
              <a:cs typeface="+mn-cs"/>
            </a:endParaRPr>
          </a:p>
          <a:p>
            <a:pPr>
              <a:spcAft>
                <a:spcPts val="600"/>
              </a:spcAft>
            </a:pPr>
            <a:r>
              <a:rPr lang="en-US" sz="1100" b="1" i="0" u="none" strike="noStrike" kern="1200" baseline="0" dirty="0">
                <a:solidFill>
                  <a:schemeClr val="tx1"/>
                </a:solidFill>
                <a:latin typeface="+mn-lt"/>
                <a:ea typeface="+mn-ea"/>
                <a:cs typeface="+mn-cs"/>
              </a:rPr>
              <a:t>Previous Law</a:t>
            </a:r>
            <a:r>
              <a:rPr lang="en-US" sz="1100" b="0" i="0" u="none" strike="noStrike" kern="1200" baseline="0" dirty="0">
                <a:solidFill>
                  <a:schemeClr val="tx1"/>
                </a:solidFill>
                <a:latin typeface="+mn-lt"/>
                <a:ea typeface="+mn-ea"/>
                <a:cs typeface="+mn-cs"/>
              </a:rPr>
              <a:t>: Part D sponsors may apply deductible or cost sharing requirements to insulin. </a:t>
            </a:r>
          </a:p>
          <a:p>
            <a:pPr>
              <a:spcAft>
                <a:spcPts val="600"/>
              </a:spcAft>
            </a:pPr>
            <a:r>
              <a:rPr lang="en-US" sz="1100" b="1" i="0" u="none" strike="noStrike" kern="1200" baseline="0" dirty="0">
                <a:solidFill>
                  <a:schemeClr val="tx1"/>
                </a:solidFill>
                <a:latin typeface="+mn-lt"/>
                <a:ea typeface="+mn-ea"/>
                <a:cs typeface="+mn-cs"/>
              </a:rPr>
              <a:t>Provision</a:t>
            </a:r>
            <a:r>
              <a:rPr lang="en-US" sz="1100" b="0" i="0" u="none" strike="noStrike" kern="1200" baseline="0" dirty="0">
                <a:solidFill>
                  <a:schemeClr val="tx1"/>
                </a:solidFill>
                <a:latin typeface="+mn-lt"/>
                <a:ea typeface="+mn-ea"/>
                <a:cs typeface="+mn-cs"/>
              </a:rPr>
              <a:t>: Requires Part D sponsors to eliminate the deductible with respect to insulin products, and to limit beneficiary cost sharing for covered Part D insulin products to no more than $35 for a month’s supply, beginning January 1, 2023. Beginning January 1, 2026, requires Part D sponsors to cap cost-sharing for a month’s supply of covered Part D insulin products at the lesser of: $35, or 25% of the maximum fair price established for the covered insulin product in accordance with the Drug Price Negotiation Program, or 25% of the negotiated price of the covered insulin product under the prescription drug plan or MA–PD plan. </a:t>
            </a:r>
          </a:p>
          <a:p>
            <a:pPr>
              <a:spcAft>
                <a:spcPts val="600"/>
              </a:spcAft>
            </a:pPr>
            <a:r>
              <a:rPr lang="en-US" sz="1100" b="0" i="0" u="none" strike="noStrike" kern="1200" baseline="0" dirty="0">
                <a:solidFill>
                  <a:schemeClr val="tx1"/>
                </a:solidFill>
                <a:latin typeface="+mn-lt"/>
                <a:ea typeface="+mn-ea"/>
                <a:cs typeface="+mn-cs"/>
              </a:rPr>
              <a:t>With respect to a month’s supply of a covered insulin product dispensed between January 1, 2023, and March 31, 2023, requires Part D plans to reimburse an enrollee within 30 days for any cost-sharing paid by such enrollee that exceeds the capped cost-sharing amount. </a:t>
            </a:r>
          </a:p>
          <a:p>
            <a:pPr>
              <a:spcAft>
                <a:spcPts val="600"/>
              </a:spcAft>
            </a:pPr>
            <a:r>
              <a:rPr lang="en-US" sz="1100" b="0" i="0" u="none" strike="noStrike" kern="1200" baseline="0" dirty="0">
                <a:solidFill>
                  <a:schemeClr val="tx1"/>
                </a:solidFill>
                <a:latin typeface="+mn-lt"/>
                <a:ea typeface="+mn-ea"/>
                <a:cs typeface="+mn-cs"/>
              </a:rPr>
              <a:t>Requires the Secretary to pay PDP sponsors and MA organizations a temporary retrospective subsidy, not later than 18 months following the 2023 plan year, for the reduction in cost-sharing and deductible with respect to 2023. The amounts paid by the Part D plans count toward beneficiary incurred costs. </a:t>
            </a:r>
          </a:p>
          <a:p>
            <a:pPr>
              <a:spcAft>
                <a:spcPts val="600"/>
              </a:spcAft>
            </a:pPr>
            <a:r>
              <a:rPr lang="en-US" sz="1100" b="0" i="0" u="none" strike="noStrike" kern="1200" baseline="0" dirty="0">
                <a:solidFill>
                  <a:schemeClr val="tx1"/>
                </a:solidFill>
                <a:latin typeface="+mn-lt"/>
                <a:ea typeface="+mn-ea"/>
                <a:cs typeface="+mn-cs"/>
              </a:rPr>
              <a:t>Requires the Secretary to implement this section by program instruction or other forms of program guidance for 2023, 2024, and 2025. </a:t>
            </a:r>
          </a:p>
          <a:p>
            <a:pPr>
              <a:spcAft>
                <a:spcPts val="600"/>
              </a:spcAft>
            </a:pPr>
            <a:r>
              <a:rPr lang="en-US" sz="1100" b="1" i="0" u="none" strike="noStrike" kern="1200" baseline="0" dirty="0">
                <a:solidFill>
                  <a:schemeClr val="tx1"/>
                </a:solidFill>
                <a:latin typeface="+mn-lt"/>
                <a:ea typeface="+mn-ea"/>
                <a:cs typeface="+mn-cs"/>
              </a:rPr>
              <a:t>Effective Date</a:t>
            </a:r>
            <a:r>
              <a:rPr lang="en-US" sz="1100" b="0" i="0" u="none" strike="noStrike" kern="1200" baseline="0" dirty="0">
                <a:solidFill>
                  <a:schemeClr val="tx1"/>
                </a:solidFill>
                <a:latin typeface="+mn-lt"/>
                <a:ea typeface="+mn-ea"/>
                <a:cs typeface="+mn-cs"/>
              </a:rPr>
              <a:t>: January 1, 2023 </a:t>
            </a:r>
            <a:endParaRPr lang="en-US" sz="1100" dirty="0"/>
          </a:p>
        </p:txBody>
      </p:sp>
    </p:spTree>
    <p:extLst>
      <p:ext uri="{BB962C8B-B14F-4D97-AF65-F5344CB8AC3E}">
        <p14:creationId xmlns:p14="http://schemas.microsoft.com/office/powerpoint/2010/main" val="2024863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292">
              <a:spcAft>
                <a:spcPts val="600"/>
              </a:spcAft>
              <a:defRPr/>
            </a:pPr>
            <a:r>
              <a:rPr lang="en-US" sz="1100" b="1" dirty="0">
                <a:cs typeface="Arial" panose="020B0604020202020204" pitchFamily="34" charset="0"/>
              </a:rPr>
              <a:t>Presenter Notes</a:t>
            </a:r>
          </a:p>
          <a:p>
            <a:pPr defTabSz="989292">
              <a:spcAft>
                <a:spcPts val="600"/>
              </a:spcAft>
              <a:defRPr/>
            </a:pPr>
            <a:r>
              <a:rPr lang="en-US" sz="1100" kern="0" dirty="0">
                <a:solidFill>
                  <a:sysClr val="windowText" lastClr="000000"/>
                </a:solidFill>
              </a:rPr>
              <a:t>Lesson 4 provides Medicaid and the Children’s Health Insurance Program (CHIP) updates regarding the public health emergency (PHE) unwinding.</a:t>
            </a:r>
          </a:p>
          <a:p>
            <a:pPr>
              <a:spcAft>
                <a:spcPts val="600"/>
              </a:spcAft>
            </a:pPr>
            <a:endParaRPr lang="en-US" sz="1100" dirty="0"/>
          </a:p>
        </p:txBody>
      </p:sp>
    </p:spTree>
    <p:extLst>
      <p:ext uri="{BB962C8B-B14F-4D97-AF65-F5344CB8AC3E}">
        <p14:creationId xmlns:p14="http://schemas.microsoft.com/office/powerpoint/2010/main" val="131113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675"/>
            <a:ext cx="5575300" cy="3136900"/>
          </a:xfrm>
        </p:spPr>
      </p:sp>
      <p:sp>
        <p:nvSpPr>
          <p:cNvPr id="3" name="Notes Placeholder 2"/>
          <p:cNvSpPr>
            <a:spLocks noGrp="1"/>
          </p:cNvSpPr>
          <p:nvPr>
            <p:ph type="body" idx="1"/>
          </p:nvPr>
        </p:nvSpPr>
        <p:spPr>
          <a:xfrm>
            <a:off x="400051" y="3314700"/>
            <a:ext cx="6238874" cy="5819775"/>
          </a:xfrm>
        </p:spPr>
        <p:txBody>
          <a:bodyPr>
            <a:normAutofit fontScale="92500" lnSpcReduction="20000"/>
          </a:bodyPr>
          <a:lstStyle/>
          <a:p>
            <a:pPr lvl="0">
              <a:lnSpc>
                <a:spcPct val="120000"/>
              </a:lnSpc>
              <a:spcAft>
                <a:spcPts val="600"/>
              </a:spcAft>
            </a:pPr>
            <a:r>
              <a:rPr lang="en-US" b="1" dirty="0">
                <a:sym typeface="Helvetica Neue"/>
              </a:rPr>
              <a:t>Presenter Notes</a:t>
            </a:r>
          </a:p>
          <a:p>
            <a:pPr lvl="0">
              <a:lnSpc>
                <a:spcPct val="120000"/>
              </a:lnSpc>
              <a:spcAft>
                <a:spcPts val="600"/>
              </a:spcAft>
            </a:pPr>
            <a:r>
              <a:rPr lang="en-US" dirty="0">
                <a:sym typeface="Helvetica Neue"/>
              </a:rPr>
              <a:t>The PHE has disrupted routine Medicaid and CHIP eligibility and enrollment operations.  States had to adopt flexibilities to respond to local outbreaks and implemented new federal policies.</a:t>
            </a:r>
          </a:p>
          <a:p>
            <a:pPr lvl="0">
              <a:lnSpc>
                <a:spcPct val="120000"/>
              </a:lnSpc>
              <a:spcAft>
                <a:spcPts val="600"/>
              </a:spcAft>
              <a:defRPr/>
            </a:pPr>
            <a:r>
              <a:rPr lang="en-US" dirty="0">
                <a:sym typeface="Helvetica Neue"/>
              </a:rPr>
              <a:t>During the PHE, Medicaid and CHIP program enrollment has grown, which is in large part due to </a:t>
            </a:r>
            <a:r>
              <a:rPr lang="en-US" dirty="0"/>
              <a:t>federal COVID-19 legislation that established the “continuous enrollment condition,” which gave states extra federal Medicaid funding in exchange for maintaining enrollment for all individuals, even if they are no longer eligible, through the end of the month that the federal COVID-19 PHE ends. </a:t>
            </a:r>
          </a:p>
          <a:p>
            <a:pPr lvl="0">
              <a:lnSpc>
                <a:spcPct val="120000"/>
              </a:lnSpc>
              <a:spcAft>
                <a:spcPts val="600"/>
              </a:spcAft>
              <a:defRPr/>
            </a:pPr>
            <a:r>
              <a:rPr lang="en-US" dirty="0"/>
              <a:t>While the continuous enrollment condition doesn’t apply to CHIP, many states implemented temporary policy changes that had a similar impact on CHIP enrollment, but some states with separate CHIP programs continued CHIP renewals and terminations during the PHE.</a:t>
            </a:r>
            <a:endParaRPr lang="en-US" dirty="0">
              <a:sym typeface="Helvetica Neue"/>
            </a:endParaRPr>
          </a:p>
          <a:p>
            <a:pPr lvl="0">
              <a:lnSpc>
                <a:spcPct val="120000"/>
              </a:lnSpc>
              <a:spcAft>
                <a:spcPts val="600"/>
              </a:spcAft>
              <a:defRPr/>
            </a:pPr>
            <a:r>
              <a:rPr lang="en-US" dirty="0">
                <a:sym typeface="Helvetica Neue"/>
              </a:rPr>
              <a:t>States will have a large volume of Medicaid and CHIP work to complete when the PHE ends as they restore routine eligibility and enrollment operations. </a:t>
            </a:r>
          </a:p>
          <a:p>
            <a:pPr lvl="0">
              <a:lnSpc>
                <a:spcPct val="120000"/>
              </a:lnSpc>
              <a:spcAft>
                <a:spcPts val="600"/>
              </a:spcAft>
              <a:defRPr/>
            </a:pPr>
            <a:r>
              <a:rPr lang="en-US" dirty="0">
                <a:sym typeface="Helvetica Neue"/>
              </a:rPr>
              <a:t>Many states stopped regular processing of renewals of eligibility to make sure beneficiaries did not lose coverage</a:t>
            </a:r>
            <a:endParaRPr lang="en-US" dirty="0"/>
          </a:p>
          <a:p>
            <a:pPr lvl="0">
              <a:lnSpc>
                <a:spcPct val="120000"/>
              </a:lnSpc>
              <a:spcAft>
                <a:spcPts val="600"/>
              </a:spcAft>
            </a:pPr>
            <a:r>
              <a:rPr lang="en-US" dirty="0"/>
              <a:t>Medicaid and CHIP Beneficiary Resource Page: </a:t>
            </a:r>
            <a:r>
              <a:rPr lang="en-US" u="sng" dirty="0">
                <a:solidFill>
                  <a:srgbClr val="00539A"/>
                </a:solidFill>
                <a:hlinkClick r:id="rId3" tooltip="https://gcc02.safelinks.protection.outlook.com/?url=https%3A%2F%2Fmedicaid.gov%2Frenewals&amp;data=05%7C01%7CAngela.Cain%40cms.hhs.gov%7C65dc81d2efeb4cf5a95f08da59161978%7Cd58addea50534a808499ba4d944910df%7C0%7C0%7C637920248686858900%7CUnknown%7CTWFpbGZsb3d8e">
                  <a:extLst>
                    <a:ext uri="{A12FA001-AC4F-418D-AE19-62706E023703}">
                      <ahyp:hlinkClr xmlns:ahyp="http://schemas.microsoft.com/office/drawing/2018/hyperlinkcolor" val="tx"/>
                    </a:ext>
                  </a:extLst>
                </a:hlinkClick>
              </a:rPr>
              <a:t>Medicaid.gov/renewals</a:t>
            </a:r>
            <a:r>
              <a:rPr lang="en-US" u="sng" dirty="0">
                <a:solidFill>
                  <a:srgbClr val="00539A"/>
                </a:solidFill>
              </a:rPr>
              <a:t> </a:t>
            </a:r>
            <a:endParaRPr lang="en-US" dirty="0">
              <a:solidFill>
                <a:srgbClr val="00539A"/>
              </a:solidFill>
            </a:endParaRPr>
          </a:p>
          <a:p>
            <a:pPr lvl="0">
              <a:lnSpc>
                <a:spcPct val="120000"/>
              </a:lnSpc>
              <a:spcAft>
                <a:spcPts val="600"/>
              </a:spcAft>
            </a:pPr>
            <a:r>
              <a:rPr lang="en-US" dirty="0"/>
              <a:t>Unwinding Homepage:</a:t>
            </a:r>
            <a:r>
              <a:rPr lang="en-US" u="sng" dirty="0">
                <a:hlinkClick r:id="rId4" tooltip="https://gcc02.safelinks.protection.outlook.com/?url=https%3A%2F%2Fwww.medicaid.gov%2Funwinding&amp;data=05%7C01%7CAngela.Cain%40cms.hhs.gov%7C65dc81d2efeb4cf5a95f08da59161978%7Cd58addea50534a808499ba4d944910df%7C0%7C0%7C637920248686858900%7CUnknown%7CTWFpbGZs">
                  <a:extLst>
                    <a:ext uri="{A12FA001-AC4F-418D-AE19-62706E023703}">
                      <ahyp:hlinkClr xmlns:ahyp="http://schemas.microsoft.com/office/drawing/2018/hyperlinkcolor" val="tx"/>
                    </a:ext>
                  </a:extLst>
                </a:hlinkClick>
              </a:rPr>
              <a:t> </a:t>
            </a:r>
            <a:r>
              <a:rPr lang="en-US" u="sng" dirty="0">
                <a:solidFill>
                  <a:srgbClr val="00539A"/>
                </a:solidFill>
                <a:hlinkClick r:id="rId4" tooltip="https://gcc02.safelinks.protection.outlook.com/?url=https%3A%2F%2Fwww.medicaid.gov%2Funwinding&amp;data=05%7C01%7CAngela.Cain%40cms.hhs.gov%7C65dc81d2efeb4cf5a95f08da59161978%7Cd58addea50534a808499ba4d944910df%7C0%7C0%7C637920248686858900%7CUnknown%7CTWFpbGZs">
                  <a:extLst>
                    <a:ext uri="{A12FA001-AC4F-418D-AE19-62706E023703}">
                      <ahyp:hlinkClr xmlns:ahyp="http://schemas.microsoft.com/office/drawing/2018/hyperlinkcolor" val="tx"/>
                    </a:ext>
                  </a:extLst>
                </a:hlinkClick>
              </a:rPr>
              <a:t>Medicaid.gov/unwinding</a:t>
            </a:r>
            <a:endParaRPr lang="en-US" dirty="0">
              <a:solidFill>
                <a:srgbClr val="00539A"/>
              </a:solidFill>
            </a:endParaRPr>
          </a:p>
          <a:p>
            <a:pPr lvl="0">
              <a:lnSpc>
                <a:spcPct val="120000"/>
              </a:lnSpc>
              <a:spcAft>
                <a:spcPts val="600"/>
              </a:spcAft>
            </a:pPr>
            <a:r>
              <a:rPr lang="en-US" dirty="0"/>
              <a:t>Unwinding Communications Toolkit (English): </a:t>
            </a:r>
            <a:r>
              <a:rPr lang="en-US" u="sng" dirty="0">
                <a:solidFill>
                  <a:srgbClr val="00539A"/>
                </a:solidFill>
                <a:hlinkClick r:id="rId5" tooltip="https://gcc02.safelinks.protection.outlook.com/?url=https%3A%2F%2Fwww.medicaid.gov%2Fresources-for-states%2Fdownloads%2Funwinding-comms-toolkit.pdf&amp;data=05%7C01%7CAngela.Cain%40cms.hhs.gov%7C65dc81d2efeb4cf5a95f08da59161978%7Cd58addea50534a808499ba4d94491">
                  <a:extLst>
                    <a:ext uri="{A12FA001-AC4F-418D-AE19-62706E023703}">
                      <ahyp:hlinkClr xmlns:ahyp="http://schemas.microsoft.com/office/drawing/2018/hyperlinkcolor" val="tx"/>
                    </a:ext>
                  </a:extLst>
                </a:hlinkClick>
              </a:rPr>
              <a:t>Medicaid.gov/resources-for-states/downloads/unwinding-comms-toolkit.pdf</a:t>
            </a:r>
            <a:endParaRPr lang="en-US" dirty="0">
              <a:solidFill>
                <a:srgbClr val="00539A"/>
              </a:solidFill>
            </a:endParaRPr>
          </a:p>
          <a:p>
            <a:pPr lvl="0">
              <a:lnSpc>
                <a:spcPct val="120000"/>
              </a:lnSpc>
              <a:spcAft>
                <a:spcPts val="600"/>
              </a:spcAft>
            </a:pPr>
            <a:r>
              <a:rPr lang="en-US" dirty="0"/>
              <a:t>Unwinding Communications Toolkit (Spanish): </a:t>
            </a:r>
            <a:r>
              <a:rPr lang="en-US" u="sng" dirty="0">
                <a:solidFill>
                  <a:srgbClr val="00539A"/>
                </a:solidFill>
                <a:hlinkClick r:id="rId6" tooltip="https://gcc02.safelinks.protection.outlook.com/?url=https%3A%2F%2Fwww.medicaid.gov%2Fresources-for-states%2Fdownloads%2Funwinding-comms-toolkit-esp.pdf&amp;data=05%7C01%7CAngela.Cain%40cms.hhs.gov%7C65dc81d2efeb4cf5a95f08da59161978%7Cd58addea50534a808499ba4d9">
                  <a:extLst>
                    <a:ext uri="{A12FA001-AC4F-418D-AE19-62706E023703}">
                      <ahyp:hlinkClr xmlns:ahyp="http://schemas.microsoft.com/office/drawing/2018/hyperlinkcolor" val="tx"/>
                    </a:ext>
                  </a:extLst>
                </a:hlinkClick>
              </a:rPr>
              <a:t>Medicaid.gov/resources-for-states/downloads/unwinding-comms-toolkit-esp.pdf</a:t>
            </a:r>
            <a:endParaRPr lang="en-US" dirty="0">
              <a:solidFill>
                <a:srgbClr val="00539A"/>
              </a:solidFill>
            </a:endParaRPr>
          </a:p>
          <a:p>
            <a:pPr lvl="0">
              <a:lnSpc>
                <a:spcPct val="120000"/>
              </a:lnSpc>
              <a:spcAft>
                <a:spcPts val="600"/>
              </a:spcAft>
            </a:pPr>
            <a:r>
              <a:rPr lang="en-US" u="sng" dirty="0">
                <a:solidFill>
                  <a:srgbClr val="00539A"/>
                </a:solidFill>
                <a:hlinkClick r:id="rId7">
                  <a:extLst>
                    <a:ext uri="{A12FA001-AC4F-418D-AE19-62706E023703}">
                      <ahyp:hlinkClr xmlns:ahyp="http://schemas.microsoft.com/office/drawing/2018/hyperlinkcolor" val="tx"/>
                    </a:ext>
                  </a:extLst>
                </a:hlinkClick>
              </a:rPr>
              <a:t>cbpp.org/research/health/time-to-get-it-right-state-actions-now-can-preserve-medicaid-coverage-when-public</a:t>
            </a:r>
            <a:endParaRPr lang="en-US" dirty="0">
              <a:solidFill>
                <a:srgbClr val="00539A"/>
              </a:solidFill>
            </a:endParaRPr>
          </a:p>
          <a:p>
            <a:pPr lvl="0">
              <a:lnSpc>
                <a:spcPct val="120000"/>
              </a:lnSpc>
              <a:spcAft>
                <a:spcPts val="600"/>
              </a:spcAft>
            </a:pPr>
            <a:r>
              <a:rPr lang="en-US" u="sng" dirty="0">
                <a:solidFill>
                  <a:srgbClr val="00539A"/>
                </a:solidFill>
                <a:hlinkClick r:id="rId8">
                  <a:extLst>
                    <a:ext uri="{A12FA001-AC4F-418D-AE19-62706E023703}">
                      <ahyp:hlinkClr xmlns:ahyp="http://schemas.microsoft.com/office/drawing/2018/hyperlinkcolor" val="tx"/>
                    </a:ext>
                  </a:extLst>
                </a:hlinkClick>
              </a:rPr>
              <a:t>Medicaid.gov/resources-for-states/downloads/state-unwinding-best-practices.pdf</a:t>
            </a:r>
            <a:endParaRPr lang="en-US" u="sng" dirty="0">
              <a:solidFill>
                <a:srgbClr val="00539A"/>
              </a:solidFill>
            </a:endParaRPr>
          </a:p>
          <a:p>
            <a:pPr lvl="0">
              <a:lnSpc>
                <a:spcPct val="120000"/>
              </a:lnSpc>
              <a:spcAft>
                <a:spcPts val="600"/>
              </a:spcAft>
            </a:pPr>
            <a:r>
              <a:rPr lang="en-US" dirty="0"/>
              <a:t>Preparing for the End of the COVID-19 Public Health Emergency: What Partners Need to Know About Medicaid and CHIP Coverage: </a:t>
            </a:r>
            <a:r>
              <a:rPr lang="en-US" dirty="0">
                <a:hlinkClick r:id="rId9"/>
              </a:rPr>
              <a:t>Medicaid.gov/resources-for-states/downloads/unwinding-webinar-05252022.pdf</a:t>
            </a:r>
            <a:endParaRPr lang="en-US" dirty="0"/>
          </a:p>
          <a:p>
            <a:pPr lvl="0">
              <a:lnSpc>
                <a:spcPct val="120000"/>
              </a:lnSpc>
              <a:spcAft>
                <a:spcPts val="600"/>
              </a:spcAft>
            </a:pPr>
            <a:endParaRPr lang="en-US" u="sng" dirty="0"/>
          </a:p>
          <a:p>
            <a:pPr>
              <a:lnSpc>
                <a:spcPct val="120000"/>
              </a:lnSpc>
              <a:spcAft>
                <a:spcPts val="600"/>
              </a:spcAft>
            </a:pPr>
            <a:endParaRPr lang="en-US" dirty="0"/>
          </a:p>
        </p:txBody>
      </p:sp>
    </p:spTree>
    <p:extLst>
      <p:ext uri="{BB962C8B-B14F-4D97-AF65-F5344CB8AC3E}">
        <p14:creationId xmlns:p14="http://schemas.microsoft.com/office/powerpoint/2010/main" val="3444163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6675"/>
            <a:ext cx="5575300" cy="3136900"/>
          </a:xfrm>
        </p:spPr>
      </p:sp>
      <p:sp>
        <p:nvSpPr>
          <p:cNvPr id="3" name="Notes Placeholder 2"/>
          <p:cNvSpPr>
            <a:spLocks noGrp="1"/>
          </p:cNvSpPr>
          <p:nvPr>
            <p:ph type="body" idx="1"/>
          </p:nvPr>
        </p:nvSpPr>
        <p:spPr>
          <a:xfrm>
            <a:off x="400051" y="3314700"/>
            <a:ext cx="6238874" cy="5819775"/>
          </a:xfrm>
        </p:spPr>
        <p:txBody>
          <a:bodyPr>
            <a:normAutofit/>
          </a:bodyPr>
          <a:lstStyle/>
          <a:p>
            <a:pPr lvl="0">
              <a:lnSpc>
                <a:spcPct val="120000"/>
              </a:lnSpc>
              <a:spcAft>
                <a:spcPts val="600"/>
              </a:spcAft>
            </a:pPr>
            <a:r>
              <a:rPr lang="en-US" b="1" dirty="0">
                <a:sym typeface="Helvetica Neue"/>
              </a:rPr>
              <a:t>Presenter Notes</a:t>
            </a:r>
          </a:p>
          <a:p>
            <a:pPr marL="0" marR="0" lvl="0" indent="0" algn="l" defTabSz="914400" rtl="0" eaLnBrk="1" fontAlgn="auto" latinLnBrk="0" hangingPunct="1">
              <a:lnSpc>
                <a:spcPct val="120000"/>
              </a:lnSpc>
              <a:spcBef>
                <a:spcPts val="0"/>
              </a:spcBef>
              <a:spcAft>
                <a:spcPts val="600"/>
              </a:spcAft>
              <a:buClrTx/>
              <a:buSzTx/>
              <a:buFontTx/>
              <a:buNone/>
              <a:tabLst/>
              <a:defRPr/>
            </a:pPr>
            <a:r>
              <a:rPr lang="en-US" dirty="0"/>
              <a:t>CMCS Informational Bulletin released on January 5, 2023 (</a:t>
            </a:r>
            <a:r>
              <a:rPr lang="en-US" dirty="0">
                <a:hlinkClick r:id="rId3"/>
              </a:rPr>
              <a:t>Medicaid.gov/sites/default/files/2023-01/cib010523_1.pdf</a:t>
            </a:r>
            <a:r>
              <a:rPr lang="en-US" dirty="0"/>
              <a:t>)</a:t>
            </a:r>
          </a:p>
          <a:p>
            <a:pPr>
              <a:lnSpc>
                <a:spcPct val="120000"/>
              </a:lnSpc>
              <a:spcAft>
                <a:spcPts val="600"/>
              </a:spcAft>
            </a:pPr>
            <a:r>
              <a:rPr lang="en-US" dirty="0"/>
              <a:t>The newly enacted CAA, 2023 does not address the end date of the COVID-19 Public Health Emergency (PHE), and as of January 2023, the PHE is still in effect; it does, however, address the end of the continuous enrollment condition, the temporary FMAP increase, and the unwinding process. Under the CAA, 2023, expiration of the continuous enrollment condition and receipt of the temporary FMAP increase will no longer be linked to the end of the PHE. The continuous enrollment condition will end on March 31, 2023, and the FFCRA’s temporary FMAP increase will be gradually reduced and phased down beginning April 1, 2023, and will end on December 31, 2023. Beginning April 1, 2023, states will be able to terminate Medicaid enrollment for individuals no longer eligible.</a:t>
            </a:r>
          </a:p>
          <a:p>
            <a:pPr>
              <a:lnSpc>
                <a:spcPct val="120000"/>
              </a:lnSpc>
              <a:spcAft>
                <a:spcPts val="600"/>
              </a:spcAft>
            </a:pPr>
            <a:r>
              <a:rPr lang="en-US" dirty="0"/>
              <a:t>The new March 31, 2023 statutory end date of the continuous enrollment condition means that states could begin their 12-month unwinding period and initiate the first Medicaid renewals that may result in disenrollment as early as February 1, 2023.</a:t>
            </a:r>
          </a:p>
          <a:p>
            <a:pPr>
              <a:lnSpc>
                <a:spcPct val="120000"/>
              </a:lnSpc>
              <a:spcAft>
                <a:spcPts val="600"/>
              </a:spcAft>
            </a:pPr>
            <a:r>
              <a:rPr lang="en-US" dirty="0"/>
              <a:t>As explained in SHO Letter #22-001, states should begin renewals in the month before, of, or after the month in which the continuous enrollment condition ends (i.e., in light of the CAA’s amendment, February, March, or April 2023), must initiate renewals for all individuals enrolled as of the last day of the continuous enrollment condition within 12 months (i.e., in light of the CAA’s amendment, March 31, 2024), and must complete renewals for individuals enrolled as of the last day of the continuous enrollment condition within 14 months (i.e., in light of the CAA’s amendment, May 31, 2024). The CAA, 2023 does not modify the duration of the unwinding period. </a:t>
            </a:r>
          </a:p>
          <a:p>
            <a:pPr>
              <a:lnSpc>
                <a:spcPct val="120000"/>
              </a:lnSpc>
              <a:spcAft>
                <a:spcPts val="600"/>
              </a:spcAft>
            </a:pPr>
            <a:endParaRPr lang="en-US" dirty="0"/>
          </a:p>
        </p:txBody>
      </p:sp>
    </p:spTree>
    <p:extLst>
      <p:ext uri="{BB962C8B-B14F-4D97-AF65-F5344CB8AC3E}">
        <p14:creationId xmlns:p14="http://schemas.microsoft.com/office/powerpoint/2010/main" val="1697695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1350"/>
            <a:ext cx="5575300" cy="3136900"/>
          </a:xfrm>
        </p:spPr>
      </p:sp>
      <p:sp>
        <p:nvSpPr>
          <p:cNvPr id="3" name="Notes Placeholder 2"/>
          <p:cNvSpPr>
            <a:spLocks noGrp="1"/>
          </p:cNvSpPr>
          <p:nvPr>
            <p:ph type="body" idx="1"/>
          </p:nvPr>
        </p:nvSpPr>
        <p:spPr>
          <a:xfrm>
            <a:off x="361949" y="3883184"/>
            <a:ext cx="6334125" cy="5277644"/>
          </a:xfrm>
        </p:spPr>
        <p:txBody>
          <a:bodyPr/>
          <a:lstStyle/>
          <a:p>
            <a:pPr>
              <a:spcAft>
                <a:spcPts val="600"/>
              </a:spcAft>
              <a:defRPr/>
            </a:pPr>
            <a:r>
              <a:rPr lang="en-US" sz="1100" b="1" dirty="0">
                <a:cs typeface="Arial" panose="020B0604020202020204" pitchFamily="34" charset="0"/>
              </a:rPr>
              <a:t>Presenter Notes</a:t>
            </a:r>
          </a:p>
          <a:p>
            <a:pPr>
              <a:spcAft>
                <a:spcPts val="600"/>
              </a:spcAft>
              <a:defRPr/>
            </a:pPr>
            <a:r>
              <a:rPr lang="en-US" sz="1100" dirty="0"/>
              <a:t>All states will process regular Medicaid and Children’s Health Insurance Program (CHIP) eligibility reviews. This means states will determine if individual and family member(s) still qualify for Medicaid or CHIP coverage. </a:t>
            </a:r>
          </a:p>
          <a:p>
            <a:pPr>
              <a:spcAft>
                <a:spcPts val="600"/>
              </a:spcAft>
              <a:defRPr/>
            </a:pPr>
            <a:r>
              <a:rPr lang="en-US" sz="1100" dirty="0"/>
              <a:t>When states begin unwinding when the PHE ends, states will have up to 12 months to start the renewal process for everyone enrolled in the program.</a:t>
            </a:r>
          </a:p>
          <a:p>
            <a:pPr>
              <a:spcAft>
                <a:spcPts val="600"/>
              </a:spcAft>
            </a:pPr>
            <a:r>
              <a:rPr lang="en-US" sz="1100" dirty="0"/>
              <a:t>CMS is working with states and other stakeholders to ensure eligible beneficiaries maintain coverage and individuals who become eligible for other forms of coverage transition between coverage programs during unwinding. </a:t>
            </a:r>
          </a:p>
          <a:p>
            <a:pPr>
              <a:spcAft>
                <a:spcPts val="600"/>
              </a:spcAft>
            </a:pPr>
            <a:r>
              <a:rPr lang="en-US" sz="1100" dirty="0"/>
              <a:t>CMS views the work assisting Medicaid and CHIP beneficiaries’ continuous enrollment unwinding to be divided in two 2 phases:</a:t>
            </a:r>
          </a:p>
          <a:p>
            <a:pPr marL="114300" indent="-114300">
              <a:spcAft>
                <a:spcPts val="600"/>
              </a:spcAft>
              <a:buFont typeface="Wingdings" panose="05000000000000000000" pitchFamily="2" charset="2"/>
              <a:buChar char="§"/>
              <a:tabLst>
                <a:tab pos="114300" algn="l"/>
              </a:tabLst>
            </a:pPr>
            <a:r>
              <a:rPr lang="en-US" sz="1100" dirty="0"/>
              <a:t>Phase 1: Inform beneficiaries about renewing their coverage and encourage them to update their contact information now</a:t>
            </a:r>
          </a:p>
          <a:p>
            <a:pPr marL="114300" indent="-114300">
              <a:spcAft>
                <a:spcPts val="600"/>
              </a:spcAft>
              <a:buFont typeface="Wingdings" panose="05000000000000000000" pitchFamily="2" charset="2"/>
              <a:buChar char="§"/>
              <a:tabLst>
                <a:tab pos="114300" algn="l"/>
              </a:tabLst>
            </a:pPr>
            <a:r>
              <a:rPr lang="en-US" sz="1100" dirty="0"/>
              <a:t>Phase 2: Help Medicaid and CHIP beneficiaries take the necessary steps to renew coverage, and transition to other coverage if they’re no longer eligible for Medicaid or CHIP.</a:t>
            </a:r>
          </a:p>
          <a:p>
            <a:pPr>
              <a:spcAft>
                <a:spcPts val="600"/>
              </a:spcAft>
            </a:pPr>
            <a:r>
              <a:rPr lang="en-US" sz="1100" dirty="0"/>
              <a:t>CMS will be communicating regularly with partners to support planning and coordination during the unwinding process to help ensure people enrolled in Medicaid and CHIP maintain a source of health care coverage.</a:t>
            </a:r>
          </a:p>
        </p:txBody>
      </p:sp>
    </p:spTree>
    <p:extLst>
      <p:ext uri="{BB962C8B-B14F-4D97-AF65-F5344CB8AC3E}">
        <p14:creationId xmlns:p14="http://schemas.microsoft.com/office/powerpoint/2010/main" val="4116102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949" y="4473891"/>
            <a:ext cx="6315075" cy="4479609"/>
          </a:xfrm>
        </p:spPr>
        <p:txBody>
          <a:bodyPr>
            <a:normAutofit lnSpcReduction="10000"/>
          </a:bodyPr>
          <a:lstStyle/>
          <a:p>
            <a:pPr>
              <a:spcAft>
                <a:spcPts val="600"/>
              </a:spcAft>
            </a:pPr>
            <a:r>
              <a:rPr lang="en-US" sz="1100" b="1" dirty="0"/>
              <a:t>Presenter Notes</a:t>
            </a:r>
          </a:p>
          <a:p>
            <a:pPr>
              <a:spcAft>
                <a:spcPts val="600"/>
              </a:spcAft>
            </a:pPr>
            <a:r>
              <a:rPr lang="en-US" sz="1100" dirty="0"/>
              <a:t>What partners can do now:</a:t>
            </a:r>
          </a:p>
          <a:p>
            <a:pPr>
              <a:spcAft>
                <a:spcPts val="600"/>
              </a:spcAft>
            </a:pPr>
            <a:r>
              <a:rPr lang="en-US" sz="1100" dirty="0"/>
              <a:t>Right now, partners can help prepare for the renewal process and educate Medicaid and CHIP enrollees about the upcoming changes. This includes making sure that enrollees have updated their contact information with their State Medicaid or CHIP program and are aware that they need to act when they receive a letter from their state about completing a renewal form. </a:t>
            </a:r>
          </a:p>
          <a:p>
            <a:pPr>
              <a:spcAft>
                <a:spcPts val="600"/>
              </a:spcAft>
            </a:pPr>
            <a:r>
              <a:rPr lang="en-US" sz="1100" dirty="0"/>
              <a:t>There are three main messages that partners should focus on now when communicating with people that are enrolled in Medicaid and CHIP. </a:t>
            </a:r>
          </a:p>
          <a:p>
            <a:pPr marL="232943" indent="-232943">
              <a:spcAft>
                <a:spcPts val="600"/>
              </a:spcAft>
              <a:buFont typeface="+mj-lt"/>
              <a:buAutoNum type="arabicPeriod"/>
            </a:pPr>
            <a:r>
              <a:rPr lang="en-US" sz="1100" dirty="0"/>
              <a:t>Update your contact information – Make sure [Name of State Medicaid or CHIP program] has your current mailing address, phone number, email, or other contact information. This way, they’ll be able to contact you about your Medicaid or CHIP coverage. </a:t>
            </a:r>
          </a:p>
          <a:p>
            <a:pPr marL="232943" indent="-232943">
              <a:spcAft>
                <a:spcPts val="600"/>
              </a:spcAft>
              <a:buFont typeface="+mj-lt"/>
              <a:buAutoNum type="arabicPeriod"/>
            </a:pPr>
            <a:r>
              <a:rPr lang="en-US" sz="1100" dirty="0"/>
              <a:t>Check your mail – [Name of State Medicaid or CHIP program] will mail you a letter about your Medicaid or CHIP coverage. This letter will also let you know if you need to complete a renewal form to see if you still qualify for Medicaid or CHIP. </a:t>
            </a:r>
          </a:p>
          <a:p>
            <a:pPr marL="232943" indent="-232943">
              <a:spcAft>
                <a:spcPts val="600"/>
              </a:spcAft>
              <a:buFont typeface="+mj-lt"/>
              <a:buAutoNum type="arabicPeriod"/>
            </a:pPr>
            <a:r>
              <a:rPr lang="en-US" sz="1100" dirty="0"/>
              <a:t>Complete your renewal form (if you get one) – Fill out the form and return it to [Name of State Medicaid or CHIP program] right away to help avoid a gap in your Medicaid or CHIP coverage.</a:t>
            </a:r>
          </a:p>
          <a:p>
            <a:pPr>
              <a:spcAft>
                <a:spcPts val="600"/>
              </a:spcAft>
            </a:pPr>
            <a:r>
              <a:rPr lang="en-US" sz="1100" dirty="0"/>
              <a:t>Those who no longer qualify for Medicaid or CHIP may be able to purchase a health plan through the Health Insurance Marketplace® and get financial assistance. Marketplace Plans cover things like prescription drugs, doctor visits, urgent care, hospital visits, and more. There is a Special Enrollment Period for Medicare when you lost Medicaid coverage (Adult Expansion group).</a:t>
            </a:r>
          </a:p>
          <a:p>
            <a:pPr lvl="0">
              <a:spcAft>
                <a:spcPts val="600"/>
              </a:spcAft>
            </a:pPr>
            <a:r>
              <a:rPr lang="en-US" sz="1100" dirty="0"/>
              <a:t>Preparing for the End of the COVID-19 Public Health Emergency: What Partners Need to Know About Medicaid and CHIP Coverage: </a:t>
            </a:r>
          </a:p>
          <a:p>
            <a:pPr>
              <a:spcAft>
                <a:spcPts val="600"/>
              </a:spcAft>
            </a:pPr>
            <a:r>
              <a:rPr lang="en-US" sz="1100" dirty="0">
                <a:hlinkClick r:id="rId3"/>
              </a:rPr>
              <a:t>Medicaid.gov/resources-for-states/downloads/unwinding-webinar-05252022.pdf</a:t>
            </a:r>
            <a:endParaRPr lang="en-US" sz="1100" dirty="0"/>
          </a:p>
          <a:p>
            <a:pPr marL="174708" indent="-174708">
              <a:spcAft>
                <a:spcPts val="600"/>
              </a:spcAft>
              <a:buFont typeface="Arial" panose="020B0604020202020204" pitchFamily="34" charset="0"/>
              <a:buChar char="•"/>
            </a:pPr>
            <a:endParaRPr lang="en-US" sz="1100" dirty="0"/>
          </a:p>
          <a:p>
            <a:pPr marL="174708" indent="-174708">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216524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949" y="4473891"/>
            <a:ext cx="6315075" cy="4479609"/>
          </a:xfrm>
        </p:spPr>
        <p:txBody>
          <a:bodyPr>
            <a:normAutofit/>
          </a:bodyPr>
          <a:lstStyle/>
          <a:p>
            <a:pPr>
              <a:spcAft>
                <a:spcPts val="600"/>
              </a:spcAft>
            </a:pPr>
            <a:r>
              <a:rPr lang="en-US" sz="1100" b="1" dirty="0"/>
              <a:t>Presenter Notes</a:t>
            </a:r>
          </a:p>
          <a:p>
            <a:pPr>
              <a:spcAft>
                <a:spcPts val="600"/>
              </a:spcAft>
            </a:pPr>
            <a:r>
              <a:rPr lang="en-US" dirty="0"/>
              <a:t>What partners can do now:</a:t>
            </a:r>
          </a:p>
          <a:p>
            <a:pPr marL="0" indent="0">
              <a:spcAft>
                <a:spcPts val="600"/>
              </a:spcAft>
              <a:buFont typeface="Wingdings" panose="05000000000000000000" pitchFamily="2" charset="2"/>
              <a:buNone/>
            </a:pPr>
            <a:r>
              <a:rPr lang="en-US" dirty="0"/>
              <a:t>Phase 2 of Unwinding is to ensure Medicaid and CHIP beneficiaries take the necessary steps to renew coverage, and transition to other coverage if they’re no longer eligible for Medicaid or CHIP</a:t>
            </a:r>
          </a:p>
          <a:p>
            <a:pPr marL="171450" indent="-171450">
              <a:spcAft>
                <a:spcPts val="600"/>
              </a:spcAft>
              <a:buFont typeface="Wingdings" panose="05000000000000000000" pitchFamily="2" charset="2"/>
              <a:buChar char="§"/>
            </a:pPr>
            <a:r>
              <a:rPr lang="en-US" sz="1100" dirty="0"/>
              <a:t>Special Enrollment Periods</a:t>
            </a:r>
          </a:p>
          <a:p>
            <a:pPr marL="628650" lvl="1" indent="-171450">
              <a:spcAft>
                <a:spcPts val="600"/>
              </a:spcAft>
              <a:buFont typeface="Arial" panose="020B0604020202020204" pitchFamily="34" charset="0"/>
              <a:buChar char="•"/>
            </a:pPr>
            <a:r>
              <a:rPr lang="en-US" sz="1100" dirty="0"/>
              <a:t>Marketplace: </a:t>
            </a:r>
            <a:r>
              <a:rPr lang="en-US" dirty="0"/>
              <a:t>You may qualify for a Special Enrollment Period if you or anyone in your household lost qualifying health coverage </a:t>
            </a:r>
            <a:r>
              <a:rPr lang="en-US" b="1" dirty="0"/>
              <a:t>in the past 60 days (or more than 60 days ago but since January 1, 2020)</a:t>
            </a:r>
            <a:r>
              <a:rPr lang="en-US" dirty="0"/>
              <a:t> OR </a:t>
            </a:r>
            <a:r>
              <a:rPr lang="en-US" b="1" dirty="0"/>
              <a:t>expects to lose coverage in the next 60 days</a:t>
            </a:r>
            <a:r>
              <a:rPr lang="en-US" dirty="0"/>
              <a:t>.</a:t>
            </a:r>
          </a:p>
          <a:p>
            <a:pPr marL="628650" lvl="1" indent="-171450">
              <a:spcAft>
                <a:spcPts val="600"/>
              </a:spcAft>
              <a:buFont typeface="Arial" panose="020B0604020202020204" pitchFamily="34" charset="0"/>
              <a:buChar char="•"/>
            </a:pPr>
            <a:r>
              <a:rPr lang="en-US" sz="1100" dirty="0"/>
              <a:t>Apply at HealthCare.gov to see if you qualify</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t>An </a:t>
            </a:r>
            <a:r>
              <a:rPr lang="en-US" sz="1100" b="1" dirty="0"/>
              <a:t>SEP to Coordinate with Termination of Medicaid Coverage</a:t>
            </a:r>
            <a:r>
              <a:rPr lang="en-US" sz="1100" dirty="0"/>
              <a:t> allows individuals to enroll after termination of Medicaid eligibility. This SEP last for 6 months after Medicaid termination and allow individuals to choose between retroactive coverage back to the date of termination from Medicaid (but no earlier than January 1, 2023) or coverage beginning the month after the month of enrollment. If an individual selects retroactive coverage, they must pay the premiums for the retroactive covered time period.</a:t>
            </a:r>
          </a:p>
          <a:p>
            <a:pPr marL="171450" indent="-171450">
              <a:spcAft>
                <a:spcPts val="600"/>
              </a:spcAft>
              <a:buFont typeface="Wingdings" panose="05000000000000000000" pitchFamily="2" charset="2"/>
              <a:buChar char="§"/>
            </a:pPr>
            <a:r>
              <a:rPr lang="en-US" sz="1100" dirty="0"/>
              <a:t>Keep current on your state’s timelines</a:t>
            </a:r>
          </a:p>
          <a:p>
            <a:pPr marL="171450" indent="-171450">
              <a:spcAft>
                <a:spcPts val="600"/>
              </a:spcAft>
              <a:buFont typeface="Wingdings" panose="05000000000000000000" pitchFamily="2" charset="2"/>
              <a:buChar char="§"/>
            </a:pPr>
            <a:r>
              <a:rPr lang="en-US" sz="1100" dirty="0"/>
              <a:t>Check back on Medicaid.gov/Unwinding for updated messaging and resources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dirty="0"/>
          </a:p>
          <a:p>
            <a:pPr marL="628650" lvl="1" indent="-171450">
              <a:spcAft>
                <a:spcPts val="600"/>
              </a:spcAft>
              <a:buFont typeface="Wingdings" panose="05000000000000000000" pitchFamily="2" charset="2"/>
              <a:buChar char="§"/>
            </a:pPr>
            <a:endParaRPr lang="en-US" sz="1100" dirty="0"/>
          </a:p>
          <a:p>
            <a:pPr marL="628650" lvl="1" indent="-171450">
              <a:spcAft>
                <a:spcPts val="600"/>
              </a:spcAft>
              <a:buFont typeface="Wingdings" panose="05000000000000000000" pitchFamily="2" charset="2"/>
              <a:buChar char="§"/>
            </a:pPr>
            <a:endParaRPr lang="en-US" sz="1100" dirty="0"/>
          </a:p>
          <a:p>
            <a:pPr marL="174708" indent="-174708">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36119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977900"/>
            <a:ext cx="5578475" cy="3138488"/>
          </a:xfrm>
        </p:spPr>
      </p:sp>
      <p:sp>
        <p:nvSpPr>
          <p:cNvPr id="3" name="Notes Placeholder 2"/>
          <p:cNvSpPr>
            <a:spLocks noGrp="1"/>
          </p:cNvSpPr>
          <p:nvPr>
            <p:ph type="body" idx="1"/>
          </p:nvPr>
        </p:nvSpPr>
        <p:spPr/>
        <p:txBody>
          <a:bodyPr/>
          <a:lstStyle/>
          <a:p>
            <a:pPr defTabSz="931774">
              <a:spcAft>
                <a:spcPts val="611"/>
              </a:spcAft>
              <a:defRPr/>
            </a:pPr>
            <a:r>
              <a:rPr lang="en-US" sz="1100" b="1" dirty="0">
                <a:cs typeface="Arial" panose="020B0604020202020204" pitchFamily="34" charset="0"/>
              </a:rPr>
              <a:t>Presenter Notes</a:t>
            </a:r>
          </a:p>
          <a:p>
            <a:pPr>
              <a:spcAft>
                <a:spcPts val="611"/>
              </a:spcAft>
            </a:pPr>
            <a:r>
              <a:rPr lang="en-US" sz="1100" dirty="0"/>
              <a:t>This session should help you:</a:t>
            </a:r>
          </a:p>
          <a:p>
            <a:pPr marL="114300" indent="-114300">
              <a:spcAft>
                <a:spcPts val="611"/>
              </a:spcAft>
              <a:buFont typeface="Wingdings" panose="05000000000000000000" pitchFamily="2" charset="2"/>
              <a:buChar char="§"/>
              <a:tabLst>
                <a:tab pos="57150" algn="l"/>
              </a:tabLst>
            </a:pPr>
            <a:r>
              <a:rPr lang="en-US" sz="1100" baseline="0" dirty="0"/>
              <a:t>Understand updates that impact Original Medicare</a:t>
            </a:r>
          </a:p>
          <a:p>
            <a:pPr marL="114300" indent="-114300">
              <a:spcAft>
                <a:spcPts val="611"/>
              </a:spcAft>
              <a:buFont typeface="Wingdings" panose="05000000000000000000" pitchFamily="2" charset="2"/>
              <a:buChar char="§"/>
              <a:tabLst>
                <a:tab pos="57150" algn="l"/>
              </a:tabLst>
            </a:pPr>
            <a:r>
              <a:rPr lang="en-US" sz="1100" baseline="0" dirty="0"/>
              <a:t>Explain changes in Medicare Advantage Plans and Medicare drug coverage (Part D)</a:t>
            </a:r>
          </a:p>
          <a:p>
            <a:pPr marL="114300" indent="-114300" defTabSz="931774">
              <a:spcAft>
                <a:spcPts val="611"/>
              </a:spcAft>
              <a:buFont typeface="Wingdings" panose="05000000000000000000" pitchFamily="2" charset="2"/>
              <a:buChar char="§"/>
              <a:tabLst>
                <a:tab pos="57150" algn="l"/>
              </a:tabLst>
              <a:defRPr/>
            </a:pPr>
            <a:r>
              <a:rPr lang="en-US" sz="1100" kern="0" dirty="0">
                <a:solidFill>
                  <a:sysClr val="windowText" lastClr="000000"/>
                </a:solidFill>
              </a:rPr>
              <a:t>Summarize changes in Medicaid and the Children’s Health Insurance Program (CHIP) </a:t>
            </a:r>
          </a:p>
          <a:p>
            <a:pPr marL="114300" indent="-114300" defTabSz="931774">
              <a:spcAft>
                <a:spcPts val="611"/>
              </a:spcAft>
              <a:buFont typeface="Wingdings" panose="05000000000000000000" pitchFamily="2" charset="2"/>
              <a:buChar char="§"/>
              <a:tabLst>
                <a:tab pos="57150" algn="l"/>
              </a:tabLst>
              <a:defRPr/>
            </a:pPr>
            <a:r>
              <a:rPr lang="en-US" sz="1100" baseline="0" dirty="0"/>
              <a:t>Understand updates to the Marketplace</a:t>
            </a:r>
          </a:p>
          <a:p>
            <a:endParaRPr lang="en-US" sz="1100" dirty="0"/>
          </a:p>
        </p:txBody>
      </p:sp>
    </p:spTree>
    <p:extLst>
      <p:ext uri="{BB962C8B-B14F-4D97-AF65-F5344CB8AC3E}">
        <p14:creationId xmlns:p14="http://schemas.microsoft.com/office/powerpoint/2010/main" val="61157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204537" y="3717758"/>
            <a:ext cx="6460958" cy="5119854"/>
          </a:xfrm>
        </p:spPr>
        <p:txBody>
          <a:bodyPr/>
          <a:lstStyle/>
          <a:p>
            <a:pPr>
              <a:spcAft>
                <a:spcPts val="600"/>
              </a:spcAft>
            </a:pPr>
            <a:r>
              <a:rPr lang="en-US" sz="1100" b="1" i="0" u="none" strike="noStrike" kern="1200" baseline="0" dirty="0">
                <a:solidFill>
                  <a:schemeClr val="tx1"/>
                </a:solidFill>
                <a:latin typeface="+mn-lt"/>
                <a:ea typeface="+mn-ea"/>
                <a:cs typeface="+mn-cs"/>
              </a:rPr>
              <a:t>Section 11405 Inflation Reduction Act- Improving Access to Adult Vaccines under Medicaid and CHIP. </a:t>
            </a:r>
            <a:endParaRPr lang="en-US" sz="1100" b="0" i="0" u="none" strike="noStrike" kern="1200" baseline="0" dirty="0">
              <a:solidFill>
                <a:schemeClr val="tx1"/>
              </a:solidFill>
              <a:latin typeface="+mn-lt"/>
              <a:ea typeface="+mn-ea"/>
              <a:cs typeface="+mn-cs"/>
            </a:endParaRPr>
          </a:p>
          <a:p>
            <a:pPr>
              <a:spcAft>
                <a:spcPts val="600"/>
              </a:spcAft>
            </a:pPr>
            <a:r>
              <a:rPr lang="en-US" sz="1100" b="1" i="0" u="none" strike="noStrike" kern="1200" baseline="0" dirty="0">
                <a:solidFill>
                  <a:schemeClr val="tx1"/>
                </a:solidFill>
                <a:latin typeface="+mn-lt"/>
                <a:ea typeface="+mn-ea"/>
                <a:cs typeface="+mn-cs"/>
              </a:rPr>
              <a:t>Current Law: </a:t>
            </a:r>
            <a:r>
              <a:rPr lang="en-US" sz="1100" b="0" i="0" u="none" strike="noStrike" kern="1200" baseline="0" dirty="0">
                <a:solidFill>
                  <a:schemeClr val="tx1"/>
                </a:solidFill>
                <a:latin typeface="+mn-lt"/>
                <a:ea typeface="+mn-ea"/>
                <a:cs typeface="+mn-cs"/>
              </a:rPr>
              <a:t>Requirements for state coverage of vaccines for adults enrolled in Medicaid and CHIP vary by eligibility pathway. Beneficiaries who are enrolled in the New Adult Group must receive Essential Health Benefits (EHBs) and thus states must cover vaccines recommended by the Advisory Committee on Immunizations Practices (ACIP) and such vaccines’ administration, without cost-sharing. However, vaccine coverage is not mandatory for other adults who are not subject to EHB requirements, and states may also impose cost-sharing for such other adults (within limits). This includes adults eligible on the basis of a disability, those 65 and older, parents and caretaker relatives, and individuals in the “pregnant women” group. </a:t>
            </a:r>
          </a:p>
          <a:p>
            <a:pPr>
              <a:spcAft>
                <a:spcPts val="600"/>
              </a:spcAft>
            </a:pPr>
            <a:r>
              <a:rPr lang="en-US" sz="1100" b="0" i="0" u="none" strike="noStrike" kern="1200" baseline="0" dirty="0">
                <a:solidFill>
                  <a:schemeClr val="tx1"/>
                </a:solidFill>
                <a:latin typeface="+mn-lt"/>
                <a:ea typeface="+mn-ea"/>
                <a:cs typeface="+mn-cs"/>
              </a:rPr>
              <a:t>States that cover without cost-sharing all preventive services recommended by the U.S. Preventive Services Task Force and ACIP receive a one percentage point federal medical assistance percentage (FMAP) increase for expenditures for adult vaccinations and certain clinical preventive services. </a:t>
            </a:r>
          </a:p>
          <a:p>
            <a:pPr>
              <a:spcAft>
                <a:spcPts val="600"/>
              </a:spcAft>
            </a:pPr>
            <a:r>
              <a:rPr lang="en-US" sz="1100" b="1" i="0" u="none" strike="noStrike" kern="1200" baseline="0" dirty="0">
                <a:solidFill>
                  <a:schemeClr val="tx1"/>
                </a:solidFill>
                <a:latin typeface="+mn-lt"/>
                <a:ea typeface="+mn-ea"/>
                <a:cs typeface="+mn-cs"/>
              </a:rPr>
              <a:t>Provision: </a:t>
            </a:r>
            <a:r>
              <a:rPr lang="en-US" sz="1100" b="0" i="0" u="none" strike="noStrike" kern="1200" baseline="0" dirty="0">
                <a:solidFill>
                  <a:schemeClr val="tx1"/>
                </a:solidFill>
                <a:latin typeface="+mn-lt"/>
                <a:ea typeface="+mn-ea"/>
                <a:cs typeface="+mn-cs"/>
              </a:rPr>
              <a:t>Requires states to cover approved vaccines recommended by the ACIP and such vaccines’ administration, with no cost sharing, for most adult Medicaid beneficiaries. It also provides states that were covering such vaccines as of the date of enactment with an additional eight-quarters of the one percentage point FMAP increase made available under current law (and described above). The FMAP increase is applicable to a state’s regular FMAP and the Newly Eligible FMAP for such vaccines and their administration. </a:t>
            </a:r>
          </a:p>
          <a:p>
            <a:pPr>
              <a:spcAft>
                <a:spcPts val="600"/>
              </a:spcAft>
            </a:pPr>
            <a:r>
              <a:rPr lang="en-US" sz="1100" b="0" i="0" u="none" strike="noStrike" kern="1200" baseline="0" dirty="0">
                <a:solidFill>
                  <a:schemeClr val="tx1"/>
                </a:solidFill>
                <a:latin typeface="+mn-lt"/>
                <a:ea typeface="+mn-ea"/>
                <a:cs typeface="+mn-cs"/>
              </a:rPr>
              <a:t>States are also required to cover such vaccines and their administration, with no cost sharing, for individuals who are 19 years of age or older in CHIP (i.e., pregnant and postpartum individuals covered by CHIP). </a:t>
            </a:r>
          </a:p>
          <a:p>
            <a:pPr>
              <a:spcAft>
                <a:spcPts val="600"/>
              </a:spcAft>
            </a:pPr>
            <a:r>
              <a:rPr lang="en-US" sz="1100" b="1" i="0" u="none" strike="noStrike" kern="1200" baseline="0" dirty="0">
                <a:solidFill>
                  <a:schemeClr val="tx1"/>
                </a:solidFill>
                <a:latin typeface="+mn-lt"/>
                <a:ea typeface="+mn-ea"/>
                <a:cs typeface="+mn-cs"/>
              </a:rPr>
              <a:t>Effective Date: </a:t>
            </a:r>
            <a:r>
              <a:rPr lang="en-US" sz="1100" b="0" i="0" u="none" strike="noStrike" kern="1200" baseline="0" dirty="0">
                <a:solidFill>
                  <a:schemeClr val="tx1"/>
                </a:solidFill>
                <a:latin typeface="+mn-lt"/>
                <a:ea typeface="+mn-ea"/>
                <a:cs typeface="+mn-cs"/>
              </a:rPr>
              <a:t>October 1, 2023 (the first day of the first fiscal quarter that begins on or after the date that is one year after enactment</a:t>
            </a:r>
            <a:r>
              <a:rPr lang="en-US" sz="1100" dirty="0"/>
              <a:t>).</a:t>
            </a:r>
          </a:p>
        </p:txBody>
      </p:sp>
    </p:spTree>
    <p:extLst>
      <p:ext uri="{BB962C8B-B14F-4D97-AF65-F5344CB8AC3E}">
        <p14:creationId xmlns:p14="http://schemas.microsoft.com/office/powerpoint/2010/main" val="652577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9292">
              <a:spcAft>
                <a:spcPts val="600"/>
              </a:spcAft>
              <a:defRPr/>
            </a:pPr>
            <a:r>
              <a:rPr lang="en-US" sz="1100" b="1" dirty="0">
                <a:cs typeface="Arial" panose="020B0604020202020204" pitchFamily="34" charset="0"/>
              </a:rPr>
              <a:t>Presenter Notes</a:t>
            </a:r>
          </a:p>
          <a:p>
            <a:pPr defTabSz="989292">
              <a:spcAft>
                <a:spcPts val="600"/>
              </a:spcAft>
              <a:defRPr/>
            </a:pPr>
            <a:r>
              <a:rPr lang="en-US" sz="1100" kern="0" dirty="0">
                <a:solidFill>
                  <a:sysClr val="windowText" lastClr="000000"/>
                </a:solidFill>
              </a:rPr>
              <a:t>Lesson 5 provides information about changes in the Health Insurance Marketplace, including the following:</a:t>
            </a:r>
          </a:p>
          <a:p>
            <a:pPr marL="174708" indent="-174708">
              <a:spcAft>
                <a:spcPts val="600"/>
              </a:spcAft>
              <a:buFont typeface="Wingdings" panose="05000000000000000000" pitchFamily="2" charset="2"/>
              <a:buChar char="§"/>
            </a:pPr>
            <a:r>
              <a:rPr lang="en-US" sz="1100" dirty="0"/>
              <a:t>Notice of Benefit &amp; Payment Parameters for 2023 </a:t>
            </a:r>
          </a:p>
          <a:p>
            <a:pPr marL="174708" indent="-174708">
              <a:spcAft>
                <a:spcPts val="600"/>
              </a:spcAft>
              <a:buFont typeface="Wingdings" panose="05000000000000000000" pitchFamily="2" charset="2"/>
              <a:buChar char="§"/>
            </a:pPr>
            <a:r>
              <a:rPr lang="en-US" sz="1100" dirty="0"/>
              <a:t>New Special Enrollment Period (SEP)</a:t>
            </a:r>
          </a:p>
          <a:p>
            <a:pPr marL="174708" indent="-174708">
              <a:spcAft>
                <a:spcPts val="600"/>
              </a:spcAft>
              <a:buFont typeface="Wingdings" panose="05000000000000000000" pitchFamily="2" charset="2"/>
              <a:buChar char="§"/>
            </a:pPr>
            <a:r>
              <a:rPr lang="en-US" sz="1100" dirty="0"/>
              <a:t>Inflation Reduction Act Marketplace provisions</a:t>
            </a:r>
          </a:p>
          <a:p>
            <a:pPr>
              <a:spcAft>
                <a:spcPts val="600"/>
              </a:spcAft>
            </a:pPr>
            <a:br>
              <a:rPr lang="en-US" sz="1100" dirty="0"/>
            </a:br>
            <a:endParaRPr lang="en-US" sz="1100" dirty="0"/>
          </a:p>
          <a:p>
            <a:pPr>
              <a:spcAft>
                <a:spcPts val="600"/>
              </a:spcAft>
            </a:pPr>
            <a:endParaRPr lang="en-US" sz="1100" dirty="0"/>
          </a:p>
        </p:txBody>
      </p:sp>
    </p:spTree>
    <p:extLst>
      <p:ext uri="{BB962C8B-B14F-4D97-AF65-F5344CB8AC3E}">
        <p14:creationId xmlns:p14="http://schemas.microsoft.com/office/powerpoint/2010/main" val="2053097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0049" y="4473892"/>
            <a:ext cx="6296025" cy="4508183"/>
          </a:xfrm>
        </p:spPr>
        <p:txBody>
          <a:bodyPr>
            <a:normAutofit/>
          </a:bodyPr>
          <a:lstStyle/>
          <a:p>
            <a:pPr>
              <a:spcAft>
                <a:spcPts val="600"/>
              </a:spcAft>
              <a:defRPr/>
            </a:pPr>
            <a:r>
              <a:rPr lang="en-US" sz="1100" b="1" dirty="0">
                <a:cs typeface="Arial" panose="020B0604020202020204" pitchFamily="34" charset="0"/>
              </a:rPr>
              <a:t>Presenter Notes</a:t>
            </a:r>
          </a:p>
          <a:p>
            <a:pPr>
              <a:spcAft>
                <a:spcPts val="600"/>
              </a:spcAft>
            </a:pPr>
            <a:r>
              <a:rPr lang="en-US" sz="1100" dirty="0"/>
              <a:t>In the U.S. Department of Health &amp; Human Services (HHS) Notice of Benefit and Payment Parameters for 2023 Final Rule that appeared in the May 6, 2022 Federal Register, CMS finalized standards for issuers and Marketplaces, as well as requirements for agents, brokers, web-brokers, and issuers assisting consumers with enrollment through Marketplaces that use the federal platform.</a:t>
            </a:r>
          </a:p>
          <a:p>
            <a:pPr>
              <a:spcAft>
                <a:spcPts val="600"/>
              </a:spcAft>
            </a:pPr>
            <a:r>
              <a:rPr lang="en-US" sz="1100" dirty="0"/>
              <a:t>Overall, the final rule seeks to strengthen the coverage offered by qualified health plans (QHPs) on the federal Marketplace. These policies will also ensure consumers can more easily find the right form of quality, affordable coverage for their circumstances. </a:t>
            </a:r>
          </a:p>
          <a:p>
            <a:pPr marL="174708" indent="-174708">
              <a:spcAft>
                <a:spcPts val="600"/>
              </a:spcAft>
              <a:buFont typeface="Wingdings" panose="05000000000000000000" pitchFamily="2" charset="2"/>
              <a:buChar char="§"/>
            </a:pPr>
            <a:r>
              <a:rPr lang="en-US" sz="1100" dirty="0"/>
              <a:t>Advancing standardized plan options</a:t>
            </a:r>
          </a:p>
          <a:p>
            <a:pPr marL="174708" indent="-174708">
              <a:spcAft>
                <a:spcPts val="600"/>
              </a:spcAft>
              <a:buFont typeface="Wingdings" panose="05000000000000000000" pitchFamily="2" charset="2"/>
              <a:buChar char="§"/>
            </a:pPr>
            <a:r>
              <a:rPr lang="en-US" sz="1100" dirty="0"/>
              <a:t>Implementing new network adequacy requirements</a:t>
            </a:r>
          </a:p>
          <a:p>
            <a:pPr marL="174708" indent="-174708">
              <a:spcAft>
                <a:spcPts val="600"/>
              </a:spcAft>
              <a:buFont typeface="Wingdings" panose="05000000000000000000" pitchFamily="2" charset="2"/>
              <a:buChar char="§"/>
            </a:pPr>
            <a:r>
              <a:rPr lang="en-US" sz="1100" dirty="0"/>
              <a:t>Increasing access for consumers and removing barriers to coverage</a:t>
            </a:r>
          </a:p>
          <a:p>
            <a:pPr marL="174708" indent="-174708">
              <a:spcAft>
                <a:spcPts val="600"/>
              </a:spcAft>
              <a:buFont typeface="Wingdings" panose="05000000000000000000" pitchFamily="2" charset="2"/>
              <a:buChar char="§"/>
            </a:pPr>
            <a:r>
              <a:rPr lang="en-US" sz="1100" dirty="0"/>
              <a:t>Expanding access to essential community providers</a:t>
            </a:r>
          </a:p>
          <a:p>
            <a:pPr marL="174708" indent="-174708">
              <a:spcAft>
                <a:spcPts val="600"/>
              </a:spcAft>
              <a:buFont typeface="Wingdings" panose="05000000000000000000" pitchFamily="2" charset="2"/>
              <a:buChar char="§"/>
            </a:pPr>
            <a:r>
              <a:rPr lang="en-US" sz="1100" dirty="0"/>
              <a:t>Further streamlining </a:t>
            </a:r>
            <a:r>
              <a:rPr lang="en-US" sz="1100" dirty="0">
                <a:solidFill>
                  <a:srgbClr val="00529B"/>
                </a:solidFill>
                <a:hlinkClick r:id="rId3"/>
              </a:rPr>
              <a:t>HealthCare.gov</a:t>
            </a:r>
            <a:r>
              <a:rPr lang="en-US" sz="1100" dirty="0">
                <a:solidFill>
                  <a:srgbClr val="00529B"/>
                </a:solidFill>
              </a:rPr>
              <a:t> </a:t>
            </a:r>
            <a:r>
              <a:rPr lang="en-US" sz="1100" dirty="0"/>
              <a:t>operations </a:t>
            </a:r>
          </a:p>
          <a:p>
            <a:pPr>
              <a:spcAft>
                <a:spcPts val="600"/>
              </a:spcAft>
              <a:defRPr/>
            </a:pPr>
            <a:r>
              <a:rPr lang="en-US" sz="1100" dirty="0"/>
              <a:t>To view the Patient Protection and Affordable Care Act; HHS Notice of Benefit and Payment Parameters for 2023 Final Rule, visit </a:t>
            </a:r>
            <a:r>
              <a:rPr lang="en-US" sz="1100" dirty="0">
                <a:hlinkClick r:id="rId4"/>
              </a:rPr>
              <a:t>govinfo.gov/content/pkg/FR-2022-05-06/pdf/2022-09438.pdf</a:t>
            </a:r>
            <a:endParaRPr lang="en-US" sz="1100" dirty="0"/>
          </a:p>
          <a:p>
            <a:pPr>
              <a:spcAft>
                <a:spcPts val="600"/>
              </a:spcAft>
            </a:pPr>
            <a:endParaRPr lang="en-US" sz="1100" dirty="0"/>
          </a:p>
        </p:txBody>
      </p:sp>
    </p:spTree>
    <p:extLst>
      <p:ext uri="{BB962C8B-B14F-4D97-AF65-F5344CB8AC3E}">
        <p14:creationId xmlns:p14="http://schemas.microsoft.com/office/powerpoint/2010/main" val="222244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027113"/>
            <a:ext cx="5575300" cy="3136900"/>
          </a:xfrm>
        </p:spPr>
      </p:sp>
      <p:sp>
        <p:nvSpPr>
          <p:cNvPr id="3" name="Notes Placeholder 2"/>
          <p:cNvSpPr>
            <a:spLocks noGrp="1"/>
          </p:cNvSpPr>
          <p:nvPr>
            <p:ph type="body" idx="1"/>
          </p:nvPr>
        </p:nvSpPr>
        <p:spPr>
          <a:xfrm>
            <a:off x="371475" y="4280217"/>
            <a:ext cx="6305549" cy="4822508"/>
          </a:xfrm>
        </p:spPr>
        <p:txBody>
          <a:bodyPr>
            <a:normAutofit/>
          </a:bodyPr>
          <a:lstStyle/>
          <a:p>
            <a:pPr>
              <a:spcAft>
                <a:spcPts val="600"/>
              </a:spcAft>
              <a:defRPr/>
            </a:pPr>
            <a:r>
              <a:rPr lang="en-US" sz="1100" b="1" dirty="0">
                <a:cs typeface="Arial" panose="020B0604020202020204" pitchFamily="34" charset="0"/>
              </a:rPr>
              <a:t>Presenter Notes</a:t>
            </a:r>
          </a:p>
          <a:p>
            <a:pPr>
              <a:spcAft>
                <a:spcPts val="600"/>
              </a:spcAft>
            </a:pPr>
            <a:r>
              <a:rPr lang="en-US" sz="1100" dirty="0"/>
              <a:t>In accordance with President Biden’s Executive Order 14036 on Promoting Competition in the American Economy, the rule helps simplify the consumer shopping experience by establishing standardized plan options for issuers offering QHPs on </a:t>
            </a:r>
            <a:r>
              <a:rPr lang="en-US" sz="1100" dirty="0">
                <a:hlinkClick r:id="rId3"/>
              </a:rPr>
              <a:t>HealthCare.gov</a:t>
            </a:r>
            <a:r>
              <a:rPr lang="en-US" sz="1100" dirty="0"/>
              <a:t>. With standardized maximum out-of-pocket limitations, deductibles, and cost-sharing features, consumers will be able to more directly compare other important plan attributes, such as premiums, provider networks, drug coverage, and quality ratings when choosing a plan. </a:t>
            </a:r>
          </a:p>
          <a:p>
            <a:pPr>
              <a:spcAft>
                <a:spcPts val="600"/>
              </a:spcAft>
            </a:pPr>
            <a:r>
              <a:rPr lang="en-US" sz="1100" dirty="0"/>
              <a:t>These standardized plan options expand the availability of coverage for services before consumers meet their deductibles, which will make it easier to access important services. They also include simpler cost-sharing structures that will allow consumers to more easily understand their coverage. Issuers offering QHPs on </a:t>
            </a:r>
            <a:r>
              <a:rPr lang="en-US" sz="1100" dirty="0">
                <a:hlinkClick r:id="rId3"/>
              </a:rPr>
              <a:t>HealthCare.gov</a:t>
            </a:r>
            <a:r>
              <a:rPr lang="en-US" sz="1100" dirty="0"/>
              <a:t> will be required to offer standardized plan options at every network type, at every metal level (Bronze, Silver, Gold, and Platinum), and throughout every service area where non-standardized options are offered through the Marketplace starting in 2023. These plans will be differentially displayed on </a:t>
            </a:r>
            <a:r>
              <a:rPr lang="en-US" sz="1100" dirty="0">
                <a:hlinkClick r:id="rId3"/>
              </a:rPr>
              <a:t>HealthCare.gov</a:t>
            </a:r>
            <a:r>
              <a:rPr lang="en-US" sz="1100" dirty="0"/>
              <a:t> to help consumers make more informed choices about their coverage. </a:t>
            </a:r>
          </a:p>
          <a:p>
            <a:pPr>
              <a:spcAft>
                <a:spcPts val="600"/>
              </a:spcAft>
            </a:pPr>
            <a:r>
              <a:rPr lang="en-US" sz="1100" dirty="0"/>
              <a:t>To view the Patient Protection and Affordable Care Act; HHS Notice of Benefit and Payment Parameters for 2023 Final Rule, visit: </a:t>
            </a:r>
            <a:r>
              <a:rPr lang="en-US" sz="1100" dirty="0">
                <a:hlinkClick r:id="rId4"/>
              </a:rPr>
              <a:t>govinfo.gov/content/pkg/FR-2022-05-06/pdf/2022-09438.pdf</a:t>
            </a:r>
            <a:r>
              <a:rPr lang="en-US" sz="1100" dirty="0"/>
              <a:t>.</a:t>
            </a:r>
          </a:p>
          <a:p>
            <a:pPr>
              <a:spcAft>
                <a:spcPts val="600"/>
              </a:spcAft>
            </a:pPr>
            <a:r>
              <a:rPr lang="en-US" sz="1100" dirty="0"/>
              <a:t>To view 45 CFR 155.220(c)(3), visit </a:t>
            </a:r>
            <a:r>
              <a:rPr lang="en-US" sz="1100" dirty="0">
                <a:hlinkClick r:id="rId5"/>
              </a:rPr>
              <a:t>ecfr.gov/current/title-45/subtitle-A/subchapter-B/part-155#p-155.220(c)(3)</a:t>
            </a:r>
            <a:r>
              <a:rPr lang="en-US" sz="1100" dirty="0"/>
              <a:t>.</a:t>
            </a:r>
          </a:p>
          <a:p>
            <a:pPr>
              <a:spcAft>
                <a:spcPts val="600"/>
              </a:spcAft>
            </a:pPr>
            <a:endParaRPr lang="en-US" sz="1100" dirty="0"/>
          </a:p>
        </p:txBody>
      </p:sp>
      <p:sp>
        <p:nvSpPr>
          <p:cNvPr id="4" name="Slide Number Placeholder 3"/>
          <p:cNvSpPr>
            <a:spLocks noGrp="1"/>
          </p:cNvSpPr>
          <p:nvPr>
            <p:ph type="sldNum" sz="quarter" idx="5"/>
          </p:nvPr>
        </p:nvSpPr>
        <p:spPr/>
        <p:txBody>
          <a:bodyPr/>
          <a:lstStyle/>
          <a:p>
            <a:fld id="{08FC64DB-6160-452A-8656-BC3EA2A19575}" type="slidenum">
              <a:rPr lang="en-US" smtClean="0"/>
              <a:t>53</a:t>
            </a:fld>
            <a:endParaRPr lang="en-US" dirty="0"/>
          </a:p>
        </p:txBody>
      </p:sp>
    </p:spTree>
    <p:extLst>
      <p:ext uri="{BB962C8B-B14F-4D97-AF65-F5344CB8AC3E}">
        <p14:creationId xmlns:p14="http://schemas.microsoft.com/office/powerpoint/2010/main" val="2029503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pPr lvl="0">
              <a:defRPr/>
            </a:pPr>
            <a:r>
              <a:rPr lang="en-US" b="1" dirty="0">
                <a:cs typeface="Arial" panose="020B0604020202020204" pitchFamily="34" charset="0"/>
              </a:rPr>
              <a:t>Presenter Notes</a:t>
            </a:r>
            <a:endParaRPr lang="en-US" dirty="0"/>
          </a:p>
          <a:p>
            <a:r>
              <a:rPr lang="en-US" dirty="0"/>
              <a:t>The rule helps ensure that patients have access to the right provider, at the right time, in an accessible location. The rule requires QHPs on a Federally-facilitated Marketplace (FFM) to ensure that certain classes of providers are available within required time and distance parameters, as set forth in guidance. For example, a qualified health plan (QHP) on the FFM will be required to ensure that its provider network includes a primary care provider within ten minutes and five miles for enrollees in a large metro county. The rule also sets a standard, starting in the 2024 plan year, requiring QHPs on </a:t>
            </a:r>
            <a:r>
              <a:rPr lang="en-US" dirty="0">
                <a:hlinkClick r:id="rId3"/>
              </a:rPr>
              <a:t>HealthCare.gov</a:t>
            </a:r>
            <a:r>
              <a:rPr lang="en-US" dirty="0"/>
              <a:t> to ensure that providers meet minimum appointment wait time standards as set forth in guidance. For example, QHPs will be required to ensure that routine primary care appointments are available within 15 business days of  an enrollee’s request. Additionally, HHS will review additional specialties for time (i.e., the time it takes the enrollee to get an appointment) and distance (i.e., the distance between the provider and enrollee) – including emergency medicine, outpatient clinical behavioral health, pediatric primary care, and urgent care. OB/GYN parameters will also be aligned with the parameters for primary care.   </a:t>
            </a:r>
          </a:p>
          <a:p>
            <a:r>
              <a:rPr lang="en-US" dirty="0"/>
              <a:t>To view the Patient Protection and Affordable Care Act; HHS Notice of Benefit and Payment Parameters for 2023 Final Rule, visit </a:t>
            </a:r>
            <a:r>
              <a:rPr lang="en-US" dirty="0">
                <a:hlinkClick r:id="rId4"/>
              </a:rPr>
              <a:t>govinfo.gov/content/pkg/FR-2022-05-06/pdf/2022-09438.pdf</a:t>
            </a:r>
            <a:r>
              <a:rPr lang="en-US" dirty="0"/>
              <a:t>.</a:t>
            </a:r>
          </a:p>
          <a:p>
            <a:r>
              <a:rPr lang="en-US" dirty="0"/>
              <a:t>To view 45 CFR 156.230(a), visit </a:t>
            </a:r>
            <a:r>
              <a:rPr lang="en-US" dirty="0">
                <a:hlinkClick r:id="rId5"/>
              </a:rPr>
              <a:t>ecfr.gov/current/title-45/subtitle-A/subchapter-B/part-156#p-156.230(a)</a:t>
            </a:r>
            <a:r>
              <a:rPr lang="en-US" dirty="0"/>
              <a:t>.</a:t>
            </a:r>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54</a:t>
            </a:fld>
            <a:endParaRPr lang="en-US" dirty="0"/>
          </a:p>
        </p:txBody>
      </p:sp>
    </p:spTree>
    <p:extLst>
      <p:ext uri="{BB962C8B-B14F-4D97-AF65-F5344CB8AC3E}">
        <p14:creationId xmlns:p14="http://schemas.microsoft.com/office/powerpoint/2010/main" val="3627867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3416" y="4473892"/>
            <a:ext cx="6523568" cy="3660458"/>
          </a:xfrm>
        </p:spPr>
        <p:txBody>
          <a:bodyPr>
            <a:normAutofit fontScale="92500" lnSpcReduction="10000"/>
          </a:bodyPr>
          <a:lstStyle/>
          <a:p>
            <a:pPr>
              <a:spcAft>
                <a:spcPts val="611"/>
              </a:spcAft>
              <a:defRPr/>
            </a:pPr>
            <a:r>
              <a:rPr lang="en-US" b="1" dirty="0">
                <a:cs typeface="Arial" panose="020B0604020202020204" pitchFamily="34" charset="0"/>
              </a:rPr>
              <a:t>Presenter Notes</a:t>
            </a:r>
            <a:endParaRPr lang="en-US" dirty="0"/>
          </a:p>
          <a:p>
            <a:pPr>
              <a:spcAft>
                <a:spcPts val="611"/>
              </a:spcAft>
              <a:defRPr/>
            </a:pPr>
            <a:r>
              <a:rPr lang="en-US" dirty="0"/>
              <a:t>HHS added a new paragraph at § 155.420(d)(16) to establish a monthly SEP for qualified individuals or enrollees, or the dependents of a qualified individual or enrollee, who are eligible for advance premium tax credit (APTC) and whose household income doesn’t exceed 150% of the federal poverty line (FPL), in order to provide low-income individuals who generally will have access to a silver plan with premium covered entirely by APTC with a 94% actuarial value (AV) with more opportunities to enroll in coverage.</a:t>
            </a:r>
          </a:p>
          <a:p>
            <a:pPr>
              <a:spcAft>
                <a:spcPts val="611"/>
              </a:spcAft>
              <a:defRPr/>
            </a:pPr>
            <a:r>
              <a:rPr lang="en-US" dirty="0"/>
              <a:t>This SEP is made available at the option of the Marketplace.</a:t>
            </a:r>
          </a:p>
          <a:p>
            <a:pPr>
              <a:spcAft>
                <a:spcPts val="611"/>
              </a:spcAft>
              <a:defRPr/>
            </a:pPr>
            <a:r>
              <a:rPr lang="en-US" dirty="0"/>
              <a:t>This monthly SEP will be available in the Marketplace using the federal eligibility and enrollment platform during periods of time when APTC benefits are available such that the applicable taxpayers’ applicable percentage is set at zero, like during tax years 2021 and 2022, as provided by section 9661 of the American Rescue Plan Act of 2021 (ARP) (Pub. L. 117-2) and as extended by the section 12001 of the Inflation Reduction Act of 2022 (Pub. L. 117-169).</a:t>
            </a:r>
          </a:p>
          <a:p>
            <a:pPr>
              <a:spcAft>
                <a:spcPts val="611"/>
              </a:spcAft>
              <a:defRPr/>
            </a:pPr>
            <a:r>
              <a:rPr lang="en-US" dirty="0"/>
              <a:t>HHS also clarifies, for purposes of the SEPs provided at § 155.420(d), that a qualified individual who meets the criteria at § 155.305(f), but who qualifies for a maximum APTC amount of zero dollars, isn’t considered APTC eligible. This approach will ensure that § 155.420 reflects appropriate SEP eligibility for qualifying individuals who qualify for a maximum APTC amount of zero dollars and for those who become eligible for APTC amounts greater than zero.</a:t>
            </a:r>
          </a:p>
          <a:p>
            <a:pPr>
              <a:spcAft>
                <a:spcPts val="611"/>
              </a:spcAft>
              <a:defRPr/>
            </a:pPr>
            <a:r>
              <a:rPr lang="en-US" dirty="0"/>
              <a:t>45 CFR 155.420(d)(16): </a:t>
            </a:r>
            <a:r>
              <a:rPr lang="en-US" dirty="0">
                <a:hlinkClick r:id="rId3"/>
              </a:rPr>
              <a:t>ecfr.gov/current/title-45/subtitle-A/subchapter-B/part-155/subpart-E/section-155.420#p-155.420(d)(16)</a:t>
            </a:r>
            <a:endParaRPr lang="en-US"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55</a:t>
            </a:fld>
            <a:endParaRPr lang="en-US" dirty="0"/>
          </a:p>
        </p:txBody>
      </p:sp>
    </p:spTree>
    <p:extLst>
      <p:ext uri="{BB962C8B-B14F-4D97-AF65-F5344CB8AC3E}">
        <p14:creationId xmlns:p14="http://schemas.microsoft.com/office/powerpoint/2010/main" val="2139018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50105"/>
            <a:ext cx="5486400" cy="4150895"/>
          </a:xfrm>
        </p:spPr>
        <p:txBody>
          <a:bodyPr/>
          <a:lstStyle/>
          <a:p>
            <a:pPr>
              <a:spcAft>
                <a:spcPts val="1200"/>
              </a:spcAft>
            </a:pPr>
            <a:r>
              <a:rPr lang="en-US" sz="1100" b="1" i="0" u="none" strike="noStrike" kern="1200" baseline="0" dirty="0">
                <a:solidFill>
                  <a:schemeClr val="tx1"/>
                </a:solidFill>
                <a:latin typeface="+mn-lt"/>
                <a:ea typeface="+mn-ea"/>
                <a:cs typeface="+mn-cs"/>
              </a:rPr>
              <a:t>Section 12001. Improve Affordability and Reduce Premium Costs of Health Insurance for Consumers </a:t>
            </a:r>
            <a:endParaRPr lang="en-US" sz="1100" b="0" i="0" u="none" strike="noStrike" kern="1200" baseline="0" dirty="0">
              <a:solidFill>
                <a:schemeClr val="tx1"/>
              </a:solidFill>
              <a:latin typeface="+mn-lt"/>
              <a:ea typeface="+mn-ea"/>
              <a:cs typeface="+mn-cs"/>
            </a:endParaRPr>
          </a:p>
          <a:p>
            <a:pPr marL="0" marR="0" lvl="0" indent="0" algn="l" defTabSz="914400" rtl="0" eaLnBrk="1" fontAlgn="auto" latinLnBrk="0" hangingPunct="1">
              <a:spcAft>
                <a:spcPts val="1200"/>
              </a:spcAft>
              <a:buClrTx/>
              <a:buSzTx/>
              <a:buFontTx/>
              <a:buNone/>
              <a:tabLst/>
              <a:defRPr/>
            </a:pPr>
            <a:r>
              <a:rPr lang="en-US" sz="1100" b="1" i="0" u="none" strike="noStrike" kern="1200" baseline="0" dirty="0">
                <a:solidFill>
                  <a:schemeClr val="tx1"/>
                </a:solidFill>
                <a:latin typeface="+mn-lt"/>
                <a:ea typeface="+mn-ea"/>
                <a:cs typeface="+mn-cs"/>
              </a:rPr>
              <a:t>Previous Law: </a:t>
            </a:r>
            <a:r>
              <a:rPr lang="en-US" sz="1100" dirty="0"/>
              <a:t>Sec. 9661: Improve affordability by expanding premium assistance for consumers. </a:t>
            </a:r>
            <a:r>
              <a:rPr lang="en-US" sz="1100" dirty="0">
                <a:solidFill>
                  <a:schemeClr val="tx1"/>
                </a:solidFill>
              </a:rPr>
              <a:t>Applicable taxpayers with household income below 150% of the federal poverty level (FPL) won’t need to contribute any portion of their household income towards purchasing the second-lowest cost Silver Plan. </a:t>
            </a:r>
            <a:r>
              <a:rPr lang="en-US" sz="1100" dirty="0"/>
              <a:t>Removed 400% Premium Tax Credit Cap for consumers with household income above 400% of the Federal poverty level (FPL). Limits how much of a family’s household income they’ll pay towards the premiums for a benchmark plan at 8.5%. Applies to 2021 and 2022 plan year. </a:t>
            </a:r>
            <a:r>
              <a:rPr lang="en-US" sz="1100" b="0" i="0" u="none" strike="noStrike" kern="1200" baseline="0" dirty="0">
                <a:solidFill>
                  <a:schemeClr val="tx1"/>
                </a:solidFill>
                <a:latin typeface="+mn-lt"/>
                <a:ea typeface="+mn-ea"/>
                <a:cs typeface="+mn-cs"/>
              </a:rPr>
              <a:t>This provision is effective for 2021 and 2022. </a:t>
            </a:r>
            <a:endParaRPr lang="en-US" sz="1100" dirty="0"/>
          </a:p>
          <a:p>
            <a:pPr>
              <a:spcAft>
                <a:spcPts val="1200"/>
              </a:spcAft>
            </a:pPr>
            <a:r>
              <a:rPr lang="en-US" sz="1100" b="1" i="0" u="none" strike="noStrike" kern="1200" baseline="0" dirty="0">
                <a:solidFill>
                  <a:schemeClr val="tx1"/>
                </a:solidFill>
                <a:latin typeface="+mn-lt"/>
                <a:ea typeface="+mn-ea"/>
                <a:cs typeface="+mn-cs"/>
              </a:rPr>
              <a:t>Provision: </a:t>
            </a:r>
            <a:r>
              <a:rPr lang="en-US" sz="1100" b="0" i="0" u="none" strike="noStrike" kern="1200" baseline="0" dirty="0">
                <a:solidFill>
                  <a:schemeClr val="tx1"/>
                </a:solidFill>
                <a:latin typeface="+mn-lt"/>
                <a:ea typeface="+mn-ea"/>
                <a:cs typeface="+mn-cs"/>
              </a:rPr>
              <a:t>The Inflation Reduction Act extends the ARP premium tax credit modifications for an additional three years, through 2025. </a:t>
            </a:r>
          </a:p>
          <a:p>
            <a:pPr>
              <a:spcAft>
                <a:spcPts val="1200"/>
              </a:spcAft>
            </a:pPr>
            <a:r>
              <a:rPr lang="en-US" sz="1100" b="1" i="0" u="none" strike="noStrike" kern="1200" baseline="0" dirty="0">
                <a:solidFill>
                  <a:schemeClr val="tx1"/>
                </a:solidFill>
                <a:latin typeface="+mn-lt"/>
                <a:ea typeface="+mn-ea"/>
                <a:cs typeface="+mn-cs"/>
              </a:rPr>
              <a:t>Effective Date: </a:t>
            </a:r>
            <a:r>
              <a:rPr lang="en-US" sz="1100" b="0" i="0" u="none" strike="noStrike" kern="1200" baseline="0" dirty="0">
                <a:solidFill>
                  <a:schemeClr val="tx1"/>
                </a:solidFill>
                <a:latin typeface="+mn-lt"/>
                <a:ea typeface="+mn-ea"/>
                <a:cs typeface="+mn-cs"/>
              </a:rPr>
              <a:t>January 1, 2023 </a:t>
            </a:r>
            <a:endParaRPr lang="en-US" sz="1100" dirty="0"/>
          </a:p>
        </p:txBody>
      </p:sp>
    </p:spTree>
    <p:extLst>
      <p:ext uri="{BB962C8B-B14F-4D97-AF65-F5344CB8AC3E}">
        <p14:creationId xmlns:p14="http://schemas.microsoft.com/office/powerpoint/2010/main" val="811373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339725"/>
            <a:ext cx="5710238" cy="3211513"/>
          </a:xfrm>
        </p:spPr>
      </p:sp>
      <p:sp>
        <p:nvSpPr>
          <p:cNvPr id="3" name="Notes Placeholder 2"/>
          <p:cNvSpPr>
            <a:spLocks noGrp="1"/>
          </p:cNvSpPr>
          <p:nvPr>
            <p:ph type="body" idx="1"/>
          </p:nvPr>
        </p:nvSpPr>
        <p:spPr>
          <a:xfrm>
            <a:off x="358671" y="3725387"/>
            <a:ext cx="6412615" cy="5100372"/>
          </a:xfrm>
        </p:spPr>
        <p:txBody>
          <a:bodyPr/>
          <a:lstStyle/>
          <a:p>
            <a:pPr marL="0" lvl="1" defTabSz="957211">
              <a:defRPr/>
            </a:pPr>
            <a:r>
              <a:rPr lang="en-US" sz="1100" b="1" dirty="0">
                <a:solidFill>
                  <a:prstClr val="black"/>
                </a:solidFill>
                <a:cs typeface="Arial" panose="020B0604020202020204" pitchFamily="34" charset="0"/>
              </a:rPr>
              <a:t>Presenter Notes</a:t>
            </a:r>
          </a:p>
          <a:p>
            <a:pPr>
              <a:lnSpc>
                <a:spcPct val="110000"/>
              </a:lnSpc>
              <a:spcAft>
                <a:spcPts val="1223"/>
              </a:spcAft>
            </a:pPr>
            <a:r>
              <a:rPr lang="en-US" sz="1100" dirty="0">
                <a:cs typeface="Arial" panose="020B0604020202020204" pitchFamily="34" charset="0"/>
              </a:rPr>
              <a:t>Appendices </a:t>
            </a:r>
            <a:r>
              <a:rPr lang="en-US" sz="1100" kern="0" dirty="0"/>
              <a:t>provides additional information about Helpful Websites and Acronyms. </a:t>
            </a:r>
          </a:p>
        </p:txBody>
      </p:sp>
    </p:spTree>
    <p:extLst>
      <p:ext uri="{BB962C8B-B14F-4D97-AF65-F5344CB8AC3E}">
        <p14:creationId xmlns:p14="http://schemas.microsoft.com/office/powerpoint/2010/main" val="2233897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00"/>
              </a:spcAft>
              <a:defRPr/>
            </a:pPr>
            <a:r>
              <a:rPr lang="en-US" sz="1100" b="1" dirty="0">
                <a:cs typeface="Arial" panose="020B0604020202020204" pitchFamily="34" charset="0"/>
              </a:rPr>
              <a:t>Presenter Notes</a:t>
            </a:r>
          </a:p>
          <a:p>
            <a:pPr>
              <a:spcBef>
                <a:spcPts val="611"/>
              </a:spcBef>
              <a:spcAft>
                <a:spcPts val="600"/>
              </a:spcAft>
              <a:defRPr/>
            </a:pPr>
            <a:r>
              <a:rPr lang="en-US" sz="1100" dirty="0">
                <a:solidFill>
                  <a:prstClr val="black"/>
                </a:solidFill>
              </a:rPr>
              <a:t>There are a variety of resources available to help you learn more and answer any questions, including: </a:t>
            </a:r>
          </a:p>
          <a:p>
            <a:pPr marL="236179" indent="-236179">
              <a:spcAft>
                <a:spcPts val="600"/>
              </a:spcAft>
              <a:buFont typeface="Wingdings" panose="05000000000000000000" pitchFamily="2" charset="2"/>
              <a:buChar char="§"/>
            </a:pPr>
            <a:r>
              <a:rPr lang="en-US" sz="1100" dirty="0"/>
              <a:t>Electronic Code of Federal Regulations (eCFR) ‒ </a:t>
            </a:r>
            <a:r>
              <a:rPr lang="en-US" sz="1100" u="sng" dirty="0">
                <a:hlinkClick r:id="rId3"/>
              </a:rPr>
              <a:t>ecfr.gov</a:t>
            </a:r>
            <a:endParaRPr lang="en-US" sz="1100" dirty="0"/>
          </a:p>
          <a:p>
            <a:pPr marL="236179" indent="-236179" defTabSz="698830">
              <a:spcBef>
                <a:spcPts val="611"/>
              </a:spcBef>
              <a:spcAft>
                <a:spcPts val="600"/>
              </a:spcAft>
              <a:buFont typeface="Wingdings" panose="05000000000000000000" pitchFamily="2" charset="2"/>
              <a:buChar char="§"/>
            </a:pPr>
            <a:r>
              <a:rPr lang="en-US" sz="1100" dirty="0"/>
              <a:t>CMS Program Data ‒ </a:t>
            </a:r>
            <a:r>
              <a:rPr lang="en-US" sz="1100" u="sng" dirty="0">
                <a:hlinkClick r:id="rId4"/>
              </a:rPr>
              <a:t>data.CMS.gov</a:t>
            </a:r>
            <a:endParaRPr lang="en-US" sz="1100" u="sng" dirty="0"/>
          </a:p>
          <a:p>
            <a:pPr marL="236179" indent="-236179" defTabSz="698830">
              <a:spcBef>
                <a:spcPts val="611"/>
              </a:spcBef>
              <a:spcAft>
                <a:spcPts val="600"/>
              </a:spcAft>
              <a:buFont typeface="Wingdings" panose="05000000000000000000" pitchFamily="2" charset="2"/>
              <a:buChar char="§"/>
            </a:pPr>
            <a:r>
              <a:rPr lang="en-US" sz="1100" dirty="0"/>
              <a:t>CMS Research ‒ </a:t>
            </a:r>
            <a:r>
              <a:rPr lang="en-US" sz="1100" u="sng" dirty="0">
                <a:hlinkClick r:id="rId5"/>
              </a:rPr>
              <a:t>CMS.gov/Research-Statistics-Data-and-Systems/Research-Statistics-Data-and-Systems</a:t>
            </a:r>
            <a:endParaRPr lang="en-US" sz="1100" dirty="0"/>
          </a:p>
          <a:p>
            <a:pPr marL="236179" indent="-236179" defTabSz="698830">
              <a:spcBef>
                <a:spcPts val="611"/>
              </a:spcBef>
              <a:spcAft>
                <a:spcPts val="600"/>
              </a:spcAft>
              <a:buFont typeface="Wingdings" panose="05000000000000000000" pitchFamily="2" charset="2"/>
              <a:buChar char="§"/>
            </a:pPr>
            <a:r>
              <a:rPr lang="en-US" sz="1100" dirty="0"/>
              <a:t>CMS updates ‒ </a:t>
            </a:r>
            <a:r>
              <a:rPr lang="en-US" sz="1100" u="sng" dirty="0">
                <a:hlinkClick r:id="rId6"/>
              </a:rPr>
              <a:t>CMS.gov/newsroom</a:t>
            </a:r>
            <a:endParaRPr lang="en-US" sz="1100" dirty="0"/>
          </a:p>
          <a:p>
            <a:pPr marL="236179" indent="-236179" defTabSz="698830">
              <a:spcBef>
                <a:spcPts val="611"/>
              </a:spcBef>
              <a:spcAft>
                <a:spcPts val="600"/>
              </a:spcAft>
              <a:buFont typeface="Wingdings" panose="05000000000000000000" pitchFamily="2" charset="2"/>
              <a:buChar char="§"/>
            </a:pPr>
            <a:r>
              <a:rPr lang="en-US" sz="1100" dirty="0"/>
              <a:t>CMS National Training Program ‒ </a:t>
            </a:r>
            <a:r>
              <a:rPr lang="en-US" sz="1100" dirty="0">
                <a:hlinkClick r:id="rId7"/>
              </a:rPr>
              <a:t>CMSnationaltrainingprogram.cms.gov</a:t>
            </a:r>
            <a:r>
              <a:rPr lang="en-US" sz="1100" dirty="0"/>
              <a:t> </a:t>
            </a:r>
          </a:p>
          <a:p>
            <a:pPr>
              <a:spcAft>
                <a:spcPts val="600"/>
              </a:spcAft>
            </a:pPr>
            <a:endParaRPr lang="en-US" sz="1100" dirty="0"/>
          </a:p>
        </p:txBody>
      </p:sp>
      <p:sp>
        <p:nvSpPr>
          <p:cNvPr id="4" name="Slide Number Placeholder 3"/>
          <p:cNvSpPr>
            <a:spLocks noGrp="1"/>
          </p:cNvSpPr>
          <p:nvPr>
            <p:ph type="sldNum" sz="quarter" idx="5"/>
          </p:nvPr>
        </p:nvSpPr>
        <p:spPr/>
        <p:txBody>
          <a:bodyPr/>
          <a:lstStyle/>
          <a:p>
            <a:fld id="{08FC64DB-6160-452A-8656-BC3EA2A19575}" type="slidenum">
              <a:rPr lang="en-US" smtClean="0"/>
              <a:t>58</a:t>
            </a:fld>
            <a:endParaRPr lang="en-US" dirty="0"/>
          </a:p>
        </p:txBody>
      </p:sp>
    </p:spTree>
    <p:extLst>
      <p:ext uri="{BB962C8B-B14F-4D97-AF65-F5344CB8AC3E}">
        <p14:creationId xmlns:p14="http://schemas.microsoft.com/office/powerpoint/2010/main" val="1393619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59</a:t>
            </a:fld>
            <a:endParaRPr lang="en-US" dirty="0"/>
          </a:p>
        </p:txBody>
      </p:sp>
    </p:spTree>
    <p:extLst>
      <p:ext uri="{BB962C8B-B14F-4D97-AF65-F5344CB8AC3E}">
        <p14:creationId xmlns:p14="http://schemas.microsoft.com/office/powerpoint/2010/main" val="273000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47638"/>
            <a:ext cx="5575300" cy="3136900"/>
          </a:xfrm>
        </p:spPr>
      </p:sp>
      <p:sp>
        <p:nvSpPr>
          <p:cNvPr id="3" name="Notes Placeholder 2"/>
          <p:cNvSpPr>
            <a:spLocks noGrp="1"/>
          </p:cNvSpPr>
          <p:nvPr>
            <p:ph type="body" idx="1"/>
          </p:nvPr>
        </p:nvSpPr>
        <p:spPr>
          <a:xfrm>
            <a:off x="214206" y="3389947"/>
            <a:ext cx="6581987" cy="5906453"/>
          </a:xfrm>
        </p:spPr>
        <p:txBody>
          <a:bodyPr>
            <a:noAutofit/>
          </a:bodyPr>
          <a:lstStyle/>
          <a:p>
            <a:pPr lvl="0">
              <a:defRPr/>
            </a:pPr>
            <a:r>
              <a:rPr lang="en-US" sz="950" b="1" dirty="0">
                <a:cs typeface="Arial" panose="020B0604020202020204" pitchFamily="34" charset="0"/>
              </a:rPr>
              <a:t>Presenter Notes</a:t>
            </a:r>
          </a:p>
          <a:p>
            <a:pPr lvl="0"/>
            <a:r>
              <a:rPr lang="en-US" sz="950" dirty="0"/>
              <a:t>CMS has an ambitious agenda and a bold plan to meet our mission. All CMS’ work is organized and managed along 6 CMS strategic pillars that promote the establishment of broad programmatic goals. Inherent in the work is an unyielding focus on the customer experience to expand coverage and equitable access to those who are covered by one or more of our programs. Also essential is a focus on continuous improvement of CMS’ operations to ensure they are best in class and set a benchmark for health system transformation. </a:t>
            </a:r>
          </a:p>
          <a:p>
            <a:pPr lvl="0"/>
            <a:r>
              <a:rPr lang="en-US" sz="950" dirty="0"/>
              <a:t>All 23 CMS centers and offices are actively developing and implementing projects to collaboratively advance these pillars across the agency:</a:t>
            </a:r>
            <a:endParaRPr lang="en-US" sz="950" b="1" dirty="0">
              <a:cs typeface="Arial" panose="020B0604020202020204" pitchFamily="34" charset="0"/>
            </a:endParaRPr>
          </a:p>
          <a:p>
            <a:pPr marL="114300" indent="-114300">
              <a:buFont typeface="Wingdings" panose="05000000000000000000" pitchFamily="2" charset="2"/>
              <a:buChar char="§"/>
            </a:pPr>
            <a:r>
              <a:rPr lang="en-US" sz="950" b="1" dirty="0"/>
              <a:t>Advance Equity –</a:t>
            </a:r>
            <a:r>
              <a:rPr lang="en-US" sz="950" dirty="0"/>
              <a:t> Advance health equity by addressing the health disparities that underlie our health care system. For more information, visit </a:t>
            </a:r>
            <a:r>
              <a:rPr lang="en-US" sz="950" dirty="0">
                <a:hlinkClick r:id="rId3"/>
              </a:rPr>
              <a:t>CMS.gov/pillar/health-equity</a:t>
            </a:r>
            <a:r>
              <a:rPr lang="en-US" sz="950" dirty="0"/>
              <a:t> and </a:t>
            </a:r>
            <a:r>
              <a:rPr lang="en-US" sz="950" dirty="0">
                <a:hlinkClick r:id="rId4"/>
              </a:rPr>
              <a:t>CMS.gov/files/document/health-equity-fact-sheet.pdf</a:t>
            </a:r>
            <a:r>
              <a:rPr lang="en-US" sz="950" dirty="0"/>
              <a:t>. </a:t>
            </a:r>
          </a:p>
          <a:p>
            <a:pPr marL="114300" indent="-114300">
              <a:buFont typeface="Wingdings" panose="05000000000000000000" pitchFamily="2" charset="2"/>
              <a:buChar char="§"/>
            </a:pPr>
            <a:r>
              <a:rPr lang="en-US" sz="950" b="1" dirty="0"/>
              <a:t>Expand Access –</a:t>
            </a:r>
            <a:r>
              <a:rPr lang="en-US" sz="950" dirty="0"/>
              <a:t> Build on the Affordable Care Act and expand access to quality, affordable health coverage and care</a:t>
            </a:r>
          </a:p>
          <a:p>
            <a:pPr marL="114300" indent="-114300">
              <a:buFont typeface="Wingdings" panose="05000000000000000000" pitchFamily="2" charset="2"/>
              <a:buChar char="§"/>
            </a:pPr>
            <a:r>
              <a:rPr lang="en-US" sz="950" b="1" dirty="0"/>
              <a:t>Engage Partners –</a:t>
            </a:r>
            <a:r>
              <a:rPr lang="en-US" sz="950" dirty="0"/>
              <a:t> Engage our partners and communities we serve throughout the policy-making and implementation process</a:t>
            </a:r>
          </a:p>
          <a:p>
            <a:pPr marL="114300" indent="-114300">
              <a:buFont typeface="Wingdings" panose="05000000000000000000" pitchFamily="2" charset="2"/>
              <a:buChar char="§"/>
            </a:pPr>
            <a:r>
              <a:rPr lang="en-US" sz="950" b="1" dirty="0"/>
              <a:t>Drive Innovation –</a:t>
            </a:r>
            <a:r>
              <a:rPr lang="en-US" sz="950" dirty="0"/>
              <a:t> Drive innovation to tackle our health system challenges and promote value-based, person-centered care</a:t>
            </a:r>
          </a:p>
          <a:p>
            <a:pPr marL="114300" indent="-114300">
              <a:buFont typeface="Wingdings" panose="05000000000000000000" pitchFamily="2" charset="2"/>
              <a:buChar char="§"/>
            </a:pPr>
            <a:r>
              <a:rPr lang="en-US" sz="950" b="1" dirty="0"/>
              <a:t>Protect Programs –</a:t>
            </a:r>
            <a:r>
              <a:rPr lang="en-US" sz="950" dirty="0"/>
              <a:t> Protect our programs’ sustainability for generations by serving as a responsible steward of public funds</a:t>
            </a:r>
          </a:p>
          <a:p>
            <a:pPr marL="114300" indent="-114300">
              <a:buFont typeface="Wingdings" panose="05000000000000000000" pitchFamily="2" charset="2"/>
              <a:buChar char="§"/>
            </a:pPr>
            <a:r>
              <a:rPr lang="en-US" sz="950" b="1" dirty="0"/>
              <a:t>Foster Excellence –</a:t>
            </a:r>
            <a:r>
              <a:rPr lang="en-US" sz="950" dirty="0"/>
              <a:t> Foster a positive and inclusive workplace and workforce, and promote excellence in all aspects of CMS’ operations</a:t>
            </a:r>
          </a:p>
          <a:p>
            <a:r>
              <a:rPr lang="en-US" sz="950" dirty="0"/>
              <a:t>In addition to the daily work of the nearly 6,300 CMS employees who ensure that more than 150 million people receive quality health care, CMS has developed a set of cross-cutting initiatives that engage teams across the organization to drive the goals highlighted by the strategic pillars and enhance focus on critical work components. These initiatives are high-level, multi-year priorities for CMS that bring our centers and offices together to leverage their expertise and strengthen collaboration. Organizing CMS’ work this way will ensure projects and initiatives are coordinated, objectives and key results are shared and known, and data is used to understand progress and monitor success. Visit </a:t>
            </a:r>
            <a:r>
              <a:rPr lang="en-US" sz="950" dirty="0">
                <a:hlinkClick r:id="rId5"/>
              </a:rPr>
              <a:t>CMS.gov/files/document/strategic-plan-overview-fact-sheet.pdf</a:t>
            </a:r>
            <a:r>
              <a:rPr lang="en-US" sz="950" dirty="0"/>
              <a:t>  and </a:t>
            </a:r>
            <a:r>
              <a:rPr lang="en-US" sz="950" u="sng" dirty="0">
                <a:hlinkClick r:id="rId6"/>
              </a:rPr>
              <a:t>CMS.gov/cms-strategic-plan</a:t>
            </a:r>
            <a:endParaRPr lang="en-US" sz="950" u="sng" dirty="0"/>
          </a:p>
          <a:p>
            <a:r>
              <a:rPr lang="en-US" sz="950" dirty="0"/>
              <a:t>for more information. CMS’ cross-cutting initiatives are summarized below: </a:t>
            </a:r>
            <a:endParaRPr lang="en-US" sz="950" b="1" dirty="0"/>
          </a:p>
          <a:p>
            <a:pPr marL="114300" indent="-114300">
              <a:buFont typeface="Wingdings" panose="05000000000000000000" pitchFamily="2" charset="2"/>
              <a:buChar char="§"/>
            </a:pPr>
            <a:r>
              <a:rPr lang="en-US" sz="950" dirty="0"/>
              <a:t>Integrating the 3M's (Medicare, Medicaid &amp; CHIP, Marketplace)</a:t>
            </a:r>
          </a:p>
          <a:p>
            <a:pPr marL="114300" indent="-114300">
              <a:buFont typeface="Wingdings" panose="05000000000000000000" pitchFamily="2" charset="2"/>
              <a:buChar char="§"/>
            </a:pPr>
            <a:r>
              <a:rPr lang="en-US" sz="950" dirty="0"/>
              <a:t>Elevating Stakeholder Voices Through Active Engagement</a:t>
            </a:r>
          </a:p>
          <a:p>
            <a:pPr marL="114300" indent="-114300">
              <a:buFont typeface="Wingdings" panose="05000000000000000000" pitchFamily="2" charset="2"/>
              <a:buChar char="§"/>
            </a:pPr>
            <a:r>
              <a:rPr lang="en-US" sz="950" dirty="0"/>
              <a:t>Behavioral Health:</a:t>
            </a:r>
          </a:p>
          <a:p>
            <a:pPr marL="285750" lvl="1" indent="-114300">
              <a:buFont typeface="Arial" panose="020B0604020202020204" pitchFamily="34" charset="0"/>
              <a:buChar char="•"/>
            </a:pPr>
            <a:r>
              <a:rPr lang="en-US" sz="950" dirty="0"/>
              <a:t>For the Behavioral Health Strategy fact sheet, visit </a:t>
            </a:r>
            <a:r>
              <a:rPr lang="en-US" sz="950" dirty="0">
                <a:hlinkClick r:id="rId7"/>
              </a:rPr>
              <a:t>CMS.gov/files/document/cms-behavioral-health-stategy.pdf</a:t>
            </a:r>
            <a:r>
              <a:rPr lang="en-US" sz="950" dirty="0"/>
              <a:t> </a:t>
            </a:r>
          </a:p>
          <a:p>
            <a:pPr marL="285750" lvl="1" indent="-114300">
              <a:buFont typeface="Arial" panose="020B0604020202020204" pitchFamily="34" charset="0"/>
              <a:buChar char="•"/>
            </a:pPr>
            <a:r>
              <a:rPr lang="en-US" sz="950" dirty="0"/>
              <a:t>For more information on addressing and improving behavioral health, visit </a:t>
            </a:r>
            <a:r>
              <a:rPr lang="en-US" sz="950" dirty="0">
                <a:solidFill>
                  <a:srgbClr val="00539A"/>
                </a:solidFill>
                <a:hlinkClick r:id="rId8">
                  <a:extLst>
                    <a:ext uri="{A12FA001-AC4F-418D-AE19-62706E023703}">
                      <ahyp:hlinkClr xmlns:ahyp="http://schemas.microsoft.com/office/drawing/2018/hyperlinkcolor" val="tx"/>
                    </a:ext>
                  </a:extLst>
                </a:hlinkClick>
              </a:rPr>
              <a:t>CMS.gov/About-CMS/Story-Page/behaviorial-health</a:t>
            </a:r>
            <a:r>
              <a:rPr lang="en-US" sz="950" dirty="0">
                <a:solidFill>
                  <a:srgbClr val="00539A"/>
                </a:solidFill>
              </a:rPr>
              <a:t>  </a:t>
            </a:r>
          </a:p>
          <a:p>
            <a:pPr marL="114300" indent="-114300">
              <a:buFont typeface="Wingdings" panose="05000000000000000000" pitchFamily="2" charset="2"/>
              <a:buChar char="§"/>
            </a:pPr>
            <a:r>
              <a:rPr lang="en-US" sz="950" dirty="0"/>
              <a:t>Drug Price Affordability</a:t>
            </a:r>
          </a:p>
          <a:p>
            <a:pPr marL="114300" indent="-114300">
              <a:buFont typeface="Wingdings" panose="05000000000000000000" pitchFamily="2" charset="2"/>
              <a:buChar char="§"/>
            </a:pPr>
            <a:r>
              <a:rPr lang="en-US" sz="950" dirty="0"/>
              <a:t>Maternity Care</a:t>
            </a:r>
          </a:p>
          <a:p>
            <a:pPr marL="114300" indent="-114300">
              <a:buFont typeface="Wingdings" panose="05000000000000000000" pitchFamily="2" charset="2"/>
              <a:buChar char="§"/>
            </a:pPr>
            <a:r>
              <a:rPr lang="en-US" sz="950" dirty="0"/>
              <a:t>Benefit Expansion </a:t>
            </a:r>
          </a:p>
          <a:p>
            <a:pPr marL="114300" indent="-114300">
              <a:buFont typeface="Wingdings" panose="05000000000000000000" pitchFamily="2" charset="2"/>
              <a:buChar char="§"/>
            </a:pPr>
            <a:r>
              <a:rPr lang="en-US" sz="950" dirty="0"/>
              <a:t>Rural Health </a:t>
            </a:r>
          </a:p>
          <a:p>
            <a:pPr marL="114300" indent="-114300">
              <a:buFont typeface="Wingdings" panose="05000000000000000000" pitchFamily="2" charset="2"/>
              <a:buChar char="§"/>
            </a:pPr>
            <a:r>
              <a:rPr lang="en-US" sz="950" dirty="0"/>
              <a:t>Preparing the Health Care System for Post-Pandemic World</a:t>
            </a:r>
          </a:p>
          <a:p>
            <a:pPr marL="114300" indent="-114300">
              <a:buFont typeface="Wingdings" panose="05000000000000000000" pitchFamily="2" charset="2"/>
              <a:buChar char="§"/>
            </a:pPr>
            <a:r>
              <a:rPr lang="en-US" sz="950" dirty="0"/>
              <a:t>Coverage Transition (COVID-19/PHE Unwinding)</a:t>
            </a:r>
          </a:p>
          <a:p>
            <a:pPr marL="114300" indent="-114300">
              <a:buFont typeface="Wingdings" panose="05000000000000000000" pitchFamily="2" charset="2"/>
              <a:buChar char="§"/>
            </a:pPr>
            <a:r>
              <a:rPr lang="en-US" sz="950" dirty="0"/>
              <a:t>National Quality Strategy (visit </a:t>
            </a:r>
            <a:r>
              <a:rPr lang="en-US" sz="950" dirty="0">
                <a:hlinkClick r:id="rId9"/>
              </a:rPr>
              <a:t>CMS.gov/files/document/cms-national-quality-strategy-fact-sheet.pdf</a:t>
            </a:r>
            <a:r>
              <a:rPr lang="en-US" sz="950" dirty="0"/>
              <a:t>) </a:t>
            </a:r>
          </a:p>
          <a:p>
            <a:pPr marL="114300" indent="-114300">
              <a:buFont typeface="Wingdings" panose="05000000000000000000" pitchFamily="2" charset="2"/>
              <a:buChar char="§"/>
            </a:pPr>
            <a:r>
              <a:rPr lang="en-US" sz="950" dirty="0"/>
              <a:t>Safety and Quality of Care in Nursing Homes</a:t>
            </a:r>
          </a:p>
          <a:p>
            <a:pPr marL="114300" indent="-114300">
              <a:buFont typeface="Wingdings" panose="05000000000000000000" pitchFamily="2" charset="2"/>
              <a:buChar char="§"/>
            </a:pPr>
            <a:r>
              <a:rPr lang="en-US" sz="950" dirty="0"/>
              <a:t>Data to Drive Decision Making</a:t>
            </a:r>
          </a:p>
          <a:p>
            <a:r>
              <a:rPr lang="en-US" sz="950" dirty="0"/>
              <a:t>For more information about the strategic framework, visit </a:t>
            </a:r>
            <a:r>
              <a:rPr lang="en-US" sz="950" dirty="0">
                <a:hlinkClick r:id="rId10"/>
              </a:rPr>
              <a:t>CMS.gov/files/document/2022-cms-strategic-framework.pdf</a:t>
            </a:r>
            <a:r>
              <a:rPr lang="en-US" sz="950" dirty="0"/>
              <a:t>.</a:t>
            </a:r>
          </a:p>
          <a:p>
            <a:endParaRPr lang="en-US" sz="950" dirty="0"/>
          </a:p>
        </p:txBody>
      </p:sp>
    </p:spTree>
    <p:extLst>
      <p:ext uri="{BB962C8B-B14F-4D97-AF65-F5344CB8AC3E}">
        <p14:creationId xmlns:p14="http://schemas.microsoft.com/office/powerpoint/2010/main" val="4201543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60</a:t>
            </a:fld>
            <a:endParaRPr lang="en-US" dirty="0"/>
          </a:p>
        </p:txBody>
      </p:sp>
    </p:spTree>
    <p:extLst>
      <p:ext uri="{BB962C8B-B14F-4D97-AF65-F5344CB8AC3E}">
        <p14:creationId xmlns:p14="http://schemas.microsoft.com/office/powerpoint/2010/main" val="570342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347663"/>
            <a:ext cx="5856287" cy="3294062"/>
          </a:xfrm>
        </p:spPr>
      </p:sp>
      <p:sp>
        <p:nvSpPr>
          <p:cNvPr id="3" name="Notes Placeholder 2"/>
          <p:cNvSpPr>
            <a:spLocks noGrp="1"/>
          </p:cNvSpPr>
          <p:nvPr>
            <p:ph type="body" idx="1"/>
          </p:nvPr>
        </p:nvSpPr>
        <p:spPr>
          <a:xfrm>
            <a:off x="701040" y="4235767"/>
            <a:ext cx="5608320" cy="3660458"/>
          </a:xfrm>
        </p:spPr>
        <p:txBody>
          <a:bodyPr/>
          <a:lstStyle/>
          <a:p>
            <a:pPr>
              <a:spcBef>
                <a:spcPts val="646"/>
              </a:spcBef>
            </a:pPr>
            <a:r>
              <a:rPr lang="en-US" b="1" dirty="0">
                <a:cs typeface="Arial" panose="020B0604020202020204" pitchFamily="34" charset="0"/>
              </a:rPr>
              <a:t>Presenter Notes</a:t>
            </a:r>
          </a:p>
          <a:p>
            <a:pPr>
              <a:spcBef>
                <a:spcPts val="646"/>
              </a:spcBef>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view NTP training materials and to subscribe to our email list. Contact us at training@cms.hhs.gov. </a:t>
            </a: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normAutofit fontScale="92500"/>
          </a:bodyPr>
          <a:lstStyle/>
          <a:p>
            <a:pPr defTabSz="989292">
              <a:spcAft>
                <a:spcPts val="600"/>
              </a:spcAft>
              <a:defRPr/>
            </a:pPr>
            <a:r>
              <a:rPr lang="en-US" b="1" dirty="0">
                <a:cs typeface="Arial" panose="020B0604020202020204" pitchFamily="34" charset="0"/>
              </a:rPr>
              <a:t>Presenter Notes</a:t>
            </a:r>
          </a:p>
          <a:p>
            <a:pPr defTabSz="989292">
              <a:spcAft>
                <a:spcPts val="600"/>
              </a:spcAft>
              <a:defRPr/>
            </a:pPr>
            <a:r>
              <a:rPr lang="en-US" kern="0" dirty="0">
                <a:solidFill>
                  <a:sysClr val="windowText" lastClr="000000"/>
                </a:solidFill>
              </a:rPr>
              <a:t>Lesson 1 provides information about changes in Original Medicare (Medicare Part A (Hospital Insurance) and Part B (Medical Insurance)), including:</a:t>
            </a:r>
          </a:p>
          <a:p>
            <a:pPr marL="114300" indent="-114300">
              <a:spcAft>
                <a:spcPts val="600"/>
              </a:spcAft>
              <a:buFont typeface="Wingdings" panose="05000000000000000000" pitchFamily="2" charset="2"/>
              <a:buChar char="§"/>
            </a:pPr>
            <a:r>
              <a:rPr lang="en-US" dirty="0"/>
              <a:t>Program enrollment</a:t>
            </a:r>
          </a:p>
          <a:p>
            <a:pPr marL="114300" indent="-114300">
              <a:spcAft>
                <a:spcPts val="600"/>
              </a:spcAft>
              <a:buFont typeface="Wingdings" panose="05000000000000000000" pitchFamily="2" charset="2"/>
              <a:buChar char="§"/>
            </a:pPr>
            <a:r>
              <a:rPr lang="en-US" dirty="0"/>
              <a:t>Income-Related Monthly Adjustment Amount (IRMAA) for 2023</a:t>
            </a:r>
          </a:p>
          <a:p>
            <a:pPr marL="114300" indent="-114300">
              <a:spcAft>
                <a:spcPts val="600"/>
              </a:spcAft>
              <a:buFont typeface="Wingdings" panose="05000000000000000000" pitchFamily="2" charset="2"/>
              <a:buChar char="§"/>
            </a:pPr>
            <a:r>
              <a:rPr lang="en-US" dirty="0"/>
              <a:t>The Consolidated Appropriations Act, 2021 (signed into law on December 27, 2020), which includes several components relevant to Medicare, including: </a:t>
            </a:r>
          </a:p>
          <a:p>
            <a:pPr marL="342900" lvl="1" indent="-109538">
              <a:spcAft>
                <a:spcPts val="600"/>
              </a:spcAft>
              <a:buFont typeface="Arial" panose="020B0604020202020204" pitchFamily="34" charset="0"/>
              <a:buChar char="•"/>
            </a:pPr>
            <a:r>
              <a:rPr lang="en-US" dirty="0"/>
              <a:t>Sec. 120. Beneficiary enrollment simplification.</a:t>
            </a:r>
          </a:p>
          <a:p>
            <a:pPr marL="342900" lvl="1" indent="-109538">
              <a:spcAft>
                <a:spcPts val="600"/>
              </a:spcAft>
              <a:buFont typeface="Arial" panose="020B0604020202020204" pitchFamily="34" charset="0"/>
              <a:buChar char="•"/>
            </a:pPr>
            <a:r>
              <a:rPr lang="en-US" dirty="0"/>
              <a:t>Sec. 122. Waive Medicare coinsurance for certain colorectal cancer screening tests.</a:t>
            </a:r>
          </a:p>
          <a:p>
            <a:pPr marL="342900" lvl="1" indent="-109538">
              <a:spcAft>
                <a:spcPts val="600"/>
              </a:spcAft>
              <a:buFont typeface="Arial" panose="020B0604020202020204" pitchFamily="34" charset="0"/>
              <a:buChar char="•"/>
            </a:pPr>
            <a:r>
              <a:rPr lang="en-US" dirty="0"/>
              <a:t>Sec. 123. Expands access to mental health services furnished through telehealth.</a:t>
            </a:r>
          </a:p>
          <a:p>
            <a:pPr marL="342900" lvl="1" indent="-109538">
              <a:spcAft>
                <a:spcPts val="600"/>
              </a:spcAft>
              <a:buFont typeface="Arial" panose="020B0604020202020204" pitchFamily="34" charset="0"/>
              <a:buChar char="•"/>
            </a:pPr>
            <a:r>
              <a:rPr lang="en-US" dirty="0"/>
              <a:t>Sec. 402. Extends months of coverage of immunosuppressive drugs for kidney transplant patients and other renal dialysis provisions</a:t>
            </a:r>
            <a:r>
              <a:rPr lang="en-US" b="1" dirty="0"/>
              <a:t>.</a:t>
            </a:r>
          </a:p>
          <a:p>
            <a:pPr marL="114300" indent="-114300">
              <a:spcAft>
                <a:spcPts val="600"/>
              </a:spcAft>
              <a:buFont typeface="Wingdings" panose="05000000000000000000" pitchFamily="2" charset="2"/>
              <a:buChar char="§"/>
            </a:pPr>
            <a:r>
              <a:rPr lang="en-US" dirty="0"/>
              <a:t>Inflation Reduction Act Medicare Provisions</a:t>
            </a:r>
          </a:p>
          <a:p>
            <a:pPr marL="114300" indent="-114300">
              <a:spcAft>
                <a:spcPts val="600"/>
              </a:spcAft>
              <a:buFont typeface="Wingdings" panose="05000000000000000000" pitchFamily="2" charset="2"/>
              <a:buChar char="§"/>
            </a:pPr>
            <a:r>
              <a:rPr lang="en-US" dirty="0"/>
              <a:t>The Postal Service Reform Act of 2022, Public Law 117-108, Section 101</a:t>
            </a:r>
          </a:p>
          <a:p>
            <a:pPr marL="342900" lvl="1" indent="-109538">
              <a:spcAft>
                <a:spcPts val="600"/>
              </a:spcAft>
              <a:buFont typeface="Arial" panose="020B0604020202020204" pitchFamily="34" charset="0"/>
              <a:buChar char="•"/>
            </a:pPr>
            <a:r>
              <a:rPr lang="en-US" b="0" dirty="0"/>
              <a:t>Sec. 101. Postal Service Health Benefit Program</a:t>
            </a:r>
          </a:p>
          <a:p>
            <a:pPr marL="114300" indent="-114300">
              <a:spcAft>
                <a:spcPts val="600"/>
              </a:spcAft>
              <a:buFont typeface="Wingdings" panose="05000000000000000000" pitchFamily="2" charset="2"/>
              <a:buChar char="§"/>
            </a:pPr>
            <a:r>
              <a:rPr lang="en-US" dirty="0"/>
              <a:t>Therapy caps for 2023</a:t>
            </a:r>
          </a:p>
          <a:p>
            <a:pPr marL="114300" indent="-114300">
              <a:spcAft>
                <a:spcPts val="600"/>
              </a:spcAft>
              <a:buFont typeface="Wingdings" panose="05000000000000000000" pitchFamily="2" charset="2"/>
              <a:buChar char="§"/>
            </a:pPr>
            <a:r>
              <a:rPr lang="en-US" dirty="0">
                <a:hlinkClick r:id="rId3"/>
              </a:rPr>
              <a:t>Medicare.gov</a:t>
            </a:r>
            <a:r>
              <a:rPr lang="en-US" dirty="0"/>
              <a:t> website improvements</a:t>
            </a:r>
          </a:p>
          <a:p>
            <a:pPr marL="114300" indent="-114300">
              <a:spcAft>
                <a:spcPts val="600"/>
              </a:spcAft>
              <a:buFont typeface="Wingdings" panose="05000000000000000000" pitchFamily="2" charset="2"/>
              <a:buChar char="§"/>
            </a:pPr>
            <a:r>
              <a:rPr lang="en-US" dirty="0"/>
              <a:t>New Innovation Model: Enhancing Oncology Model (EOM)</a:t>
            </a:r>
          </a:p>
          <a:p>
            <a:pPr>
              <a:spcAft>
                <a:spcPts val="600"/>
              </a:spcAft>
            </a:pPr>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7</a:t>
            </a:fld>
            <a:endParaRPr lang="en-US" dirty="0"/>
          </a:p>
        </p:txBody>
      </p:sp>
    </p:spTree>
    <p:extLst>
      <p:ext uri="{BB962C8B-B14F-4D97-AF65-F5344CB8AC3E}">
        <p14:creationId xmlns:p14="http://schemas.microsoft.com/office/powerpoint/2010/main" val="285843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2">
              <a:spcBef>
                <a:spcPts val="611"/>
              </a:spcBef>
              <a:defRPr/>
            </a:pPr>
            <a:r>
              <a:rPr lang="en-US" b="1" dirty="0">
                <a:cs typeface="Arial" panose="020B0604020202020204" pitchFamily="34" charset="0"/>
              </a:rPr>
              <a:t>Presenter Notes</a:t>
            </a:r>
          </a:p>
          <a:p>
            <a:pPr defTabSz="960192">
              <a:spcBef>
                <a:spcPts val="611"/>
              </a:spcBef>
              <a:defRPr/>
            </a:pPr>
            <a:r>
              <a:rPr lang="en-US" sz="1200" kern="1200" dirty="0">
                <a:solidFill>
                  <a:schemeClr val="tx1"/>
                </a:solidFill>
                <a:effectLst/>
                <a:latin typeface="+mn-lt"/>
                <a:ea typeface="+mn-ea"/>
                <a:cs typeface="+mn-cs"/>
              </a:rPr>
              <a:t>Detailed monthly enrollment data can be viewed here: </a:t>
            </a:r>
            <a:r>
              <a:rPr lang="en-US" sz="1200" u="sng" kern="1200" dirty="0">
                <a:solidFill>
                  <a:schemeClr val="tx1"/>
                </a:solidFill>
                <a:effectLst/>
                <a:latin typeface="+mn-lt"/>
                <a:ea typeface="+mn-ea"/>
                <a:cs typeface="+mn-cs"/>
                <a:hlinkClick r:id="rId3"/>
              </a:rPr>
              <a:t>data.CMS.gov/summary-statistics-on-beneficiary-enrollment/medicare-and-medicaid-reports/</a:t>
            </a:r>
            <a:r>
              <a:rPr lang="en-US" sz="1200" u="sng" kern="1200" dirty="0" err="1">
                <a:solidFill>
                  <a:schemeClr val="tx1"/>
                </a:solidFill>
                <a:effectLst/>
                <a:latin typeface="+mn-lt"/>
                <a:ea typeface="+mn-ea"/>
                <a:cs typeface="+mn-cs"/>
                <a:hlinkClick r:id="rId3"/>
              </a:rPr>
              <a:t>medicare</a:t>
            </a:r>
            <a:r>
              <a:rPr lang="en-US" sz="1200" u="sng" kern="1200" dirty="0">
                <a:solidFill>
                  <a:schemeClr val="tx1"/>
                </a:solidFill>
                <a:effectLst/>
                <a:latin typeface="+mn-lt"/>
                <a:ea typeface="+mn-ea"/>
                <a:cs typeface="+mn-cs"/>
                <a:hlinkClick r:id="rId3"/>
              </a:rPr>
              <a:t>-monthly-enrollment</a:t>
            </a:r>
            <a:r>
              <a:rPr lang="en-US" sz="1200" u="sng" kern="1200" dirty="0">
                <a:solidFill>
                  <a:schemeClr val="tx1"/>
                </a:solidFill>
                <a:effectLst/>
                <a:latin typeface="+mn-lt"/>
                <a:ea typeface="+mn-ea"/>
                <a:cs typeface="+mn-cs"/>
              </a:rPr>
              <a:t>.</a:t>
            </a:r>
            <a:endParaRPr lang="en-US" b="1" dirty="0">
              <a:cs typeface="Arial" panose="020B0604020202020204" pitchFamily="34" charset="0"/>
            </a:endParaRPr>
          </a:p>
          <a:p>
            <a:endParaRPr lang="en-US" dirty="0"/>
          </a:p>
          <a:p>
            <a:r>
              <a:rPr lang="en-US" dirty="0"/>
              <a:t>The “Medicare Beneficiaries at a Glance Infographic” is developed using the most current, available, yearly data, which will differ from the most current and available monthly enrollment data. The “Who They Are” and “Type of Medicare Coverage” charts are from the 2020 “Medicare Beneficiaries at a Glance Infographic” which can be found at </a:t>
            </a:r>
            <a:r>
              <a:rPr lang="en-US" dirty="0">
                <a:hlinkClick r:id="rId4"/>
              </a:rPr>
              <a:t>data.CMS.gov/infographic/</a:t>
            </a:r>
            <a:r>
              <a:rPr lang="en-US" dirty="0" err="1">
                <a:hlinkClick r:id="rId4"/>
              </a:rPr>
              <a:t>medicare</a:t>
            </a:r>
            <a:r>
              <a:rPr lang="en-US" dirty="0">
                <a:hlinkClick r:id="rId4"/>
              </a:rPr>
              <a:t>-beneficiaries-at-a-glance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8FC64DB-6160-452A-8656-BC3EA2A19575}" type="slidenum">
              <a:rPr lang="en-US" smtClean="0"/>
              <a:t>8</a:t>
            </a:fld>
            <a:endParaRPr lang="en-US" dirty="0"/>
          </a:p>
        </p:txBody>
      </p:sp>
    </p:spTree>
    <p:extLst>
      <p:ext uri="{BB962C8B-B14F-4D97-AF65-F5344CB8AC3E}">
        <p14:creationId xmlns:p14="http://schemas.microsoft.com/office/powerpoint/2010/main" val="174171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1" y="3590163"/>
            <a:ext cx="6654466" cy="5706237"/>
          </a:xfrm>
        </p:spPr>
        <p:txBody>
          <a:bodyPr/>
          <a:lstStyle/>
          <a:p>
            <a:pPr marL="0" indent="0" defTabSz="966612">
              <a:spcAft>
                <a:spcPts val="600"/>
              </a:spcAft>
              <a:buNone/>
              <a:defRPr/>
            </a:pPr>
            <a:r>
              <a:rPr lang="en-US" sz="1100" b="1" dirty="0">
                <a:cs typeface="Arial" panose="020B0604020202020204" pitchFamily="34" charset="0"/>
              </a:rPr>
              <a:t>Presenter Notes</a:t>
            </a:r>
          </a:p>
          <a:p>
            <a:pPr marL="0" indent="0">
              <a:spcAft>
                <a:spcPts val="600"/>
              </a:spcAft>
              <a:buNone/>
              <a:defRPr/>
            </a:pPr>
            <a:r>
              <a:rPr lang="en-US" sz="1100" dirty="0">
                <a:cs typeface="Arial" panose="020B0604020202020204" pitchFamily="34" charset="0"/>
              </a:rPr>
              <a:t>Most people will pay the standard premium amount. If your modified adjusted gross income is above a certain amount, you may pay an Income-Related Monthly Adjustment Amount (IRMAA). Roughly 5% of people with Medicare pay an IRMAA. </a:t>
            </a:r>
            <a:r>
              <a:rPr lang="en-US" sz="1100" dirty="0">
                <a:solidFill>
                  <a:prstClr val="black"/>
                </a:solidFill>
                <a:cs typeface="Arial" panose="020B0604020202020204" pitchFamily="34" charset="0"/>
              </a:rPr>
              <a:t>The total Part B premiums for people with higher income for 2023 are shown below.</a:t>
            </a:r>
          </a:p>
          <a:p>
            <a:pPr marL="0" indent="0" defTabSz="966612">
              <a:spcAft>
                <a:spcPts val="600"/>
              </a:spcAft>
              <a:buNone/>
              <a:defRPr/>
            </a:pPr>
            <a:r>
              <a:rPr lang="en-US" sz="1100" b="1" dirty="0">
                <a:solidFill>
                  <a:prstClr val="black"/>
                </a:solidFill>
                <a:cs typeface="Arial" panose="020B0604020202020204" pitchFamily="34" charset="0"/>
              </a:rPr>
              <a:t>For people whose income is:</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$97,000 or less and file an individual tax return; file a joint tax return with a combined yearly income of $194,000 or less; the Part B premium is $164.90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$97,000–$123,000 and file an individual tax return; file a joint tax return with a combined yearly income above $194,000 and less than $246,000; the Part B premium is $230.80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$123,000–$153,000 and file an individual tax return; file a joint tax return with a yearly income of above $246,000 and less than $306,000; the Part B premium is $329.70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$153,000–$183,000 and file an individual tax return; file a joint tax return with a combined income above $306,000 up to $366,000; the Part B premium is $428.60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$183,000 and less than $500,000 and file an individual tax return; file a joint tax return with a combined income above $366,000 and less than $750,000; the Part B premium is $527.50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$560.50 per month</a:t>
            </a:r>
          </a:p>
          <a:p>
            <a:pPr marL="0" indent="0" defTabSz="966612">
              <a:spcAft>
                <a:spcPts val="600"/>
              </a:spcAft>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$97,000 or less, the Part B premium is $164.90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$97,000 and less than $403,000, the Part B premium is $527.50 per month</a:t>
            </a:r>
          </a:p>
          <a:p>
            <a:pPr marL="114300" indent="-114300" defTabSz="966612">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Above $403,000 the Part B premium is $560.50 per month</a:t>
            </a:r>
          </a:p>
          <a:p>
            <a:pPr marL="0" lvl="1" defTabSz="966612">
              <a:spcAft>
                <a:spcPts val="600"/>
              </a:spcAft>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Aft>
                <a:spcPts val="600"/>
              </a:spcAft>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if you have a Part B late enrollment penalty.</a:t>
            </a:r>
          </a:p>
          <a:p>
            <a:pPr marL="0" indent="0">
              <a:spcAft>
                <a:spcPts val="600"/>
              </a:spcAft>
              <a:buNone/>
            </a:pPr>
            <a:endParaRPr lang="en-US" sz="1100" dirty="0"/>
          </a:p>
        </p:txBody>
      </p:sp>
    </p:spTree>
    <p:extLst>
      <p:ext uri="{BB962C8B-B14F-4D97-AF65-F5344CB8AC3E}">
        <p14:creationId xmlns:p14="http://schemas.microsoft.com/office/powerpoint/2010/main" val="557897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3.xml"/><Relationship Id="rId1" Type="http://schemas.openxmlformats.org/officeDocument/2006/relationships/tags" Target="../tags/tag3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a:t>Current Topics</a:t>
            </a:r>
            <a:endParaRPr lang="en-US" dirty="0"/>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6780039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Current Topics</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7940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January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Current Topics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351708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231138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84162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6609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January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Current Topics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extLst>
      <p:ext uri="{BB962C8B-B14F-4D97-AF65-F5344CB8AC3E}">
        <p14:creationId xmlns:p14="http://schemas.microsoft.com/office/powerpoint/2010/main" val="72962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8256"/>
            <a:ext cx="12192000" cy="937088"/>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a:xfrm>
            <a:off x="838200" y="6492830"/>
            <a:ext cx="2743200" cy="365125"/>
          </a:xfrm>
        </p:spPr>
        <p:txBody>
          <a:bodyPr/>
          <a:lstStyle>
            <a:lvl1pPr>
              <a:defRPr>
                <a:solidFill>
                  <a:srgbClr val="8FAADC"/>
                </a:solidFill>
              </a:defRPr>
            </a:lvl1pPr>
          </a:lstStyle>
          <a:p>
            <a:r>
              <a:rPr lang="en-US"/>
              <a:t>January 2023</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a:xfrm>
            <a:off x="4038600" y="6492830"/>
            <a:ext cx="4114800" cy="365125"/>
          </a:xfrm>
        </p:spPr>
        <p:txBody>
          <a:bodyPr/>
          <a:lstStyle>
            <a:lvl1pPr>
              <a:defRPr>
                <a:solidFill>
                  <a:srgbClr val="8FAADC"/>
                </a:solidFill>
              </a:defRPr>
            </a:lvl1pPr>
          </a:lstStyle>
          <a:p>
            <a:r>
              <a:rPr lang="en-US" dirty="0"/>
              <a:t>Current Topics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a:xfrm>
            <a:off x="8610600" y="649283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52888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9636"/>
            <a:ext cx="12192000" cy="935708"/>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6613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January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83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Current Topics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464506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515608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January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Current Topics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477992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140544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3935524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151216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133363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682254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50867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3860593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1072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35631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872617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456928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2646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12825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78596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5669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56297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2785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57179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1009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84662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803526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874878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89872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29676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72063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84026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695242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368693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08877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81641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869804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January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Current Topics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605470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January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Current Topics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405906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January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Current Topics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599073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January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Current Topics</a:t>
            </a:r>
            <a:endParaRPr lang="en-US" dirty="0"/>
          </a:p>
        </p:txBody>
      </p:sp>
    </p:spTree>
    <p:custDataLst>
      <p:tags r:id="rId1"/>
    </p:custDataLst>
    <p:extLst>
      <p:ext uri="{BB962C8B-B14F-4D97-AF65-F5344CB8AC3E}">
        <p14:creationId xmlns:p14="http://schemas.microsoft.com/office/powerpoint/2010/main" val="224589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January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Current Topics</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201158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January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Current Topics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2152280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January 2023</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Current Topics</a:t>
            </a:r>
            <a:endParaRPr lang="en-US" dirty="0"/>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2073187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January 2023</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Current Topics</a:t>
            </a:r>
            <a:endParaRPr lang="en-US" dirty="0"/>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347218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January 2023</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Current Topics</a:t>
            </a:r>
            <a:endParaRPr lang="en-US" dirty="0"/>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97021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January 2023</a:t>
            </a:r>
            <a:endParaRPr lang="en-US" dirty="0"/>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Current Topics</a:t>
            </a:r>
            <a:endParaRPr lang="en-US" dirty="0"/>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606360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Current Topics</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2015970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1499345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170907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Current Topics</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34771540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389117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14918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186134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590171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15095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915116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77835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874048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790371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253282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144210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284090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78419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282410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66749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290047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8296025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948378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098310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03721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Current Topics</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3754305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January 2023</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a:t>Current Topics</a:t>
            </a:r>
            <a:endParaRPr lang="en-US" dirty="0"/>
          </a:p>
        </p:txBody>
      </p:sp>
    </p:spTree>
    <p:custDataLst>
      <p:tags r:id="rId1"/>
    </p:custDataLst>
    <p:extLst>
      <p:ext uri="{BB962C8B-B14F-4D97-AF65-F5344CB8AC3E}">
        <p14:creationId xmlns:p14="http://schemas.microsoft.com/office/powerpoint/2010/main" val="21441228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a:t>Current Topics</a:t>
            </a:r>
            <a:endParaRPr lang="en-US" dirty="0"/>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4423378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a:t>Current Topics</a:t>
            </a:r>
            <a:endParaRPr lang="en-US" dirty="0"/>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1222534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a:t>Current Topics</a:t>
            </a:r>
            <a:endParaRPr lang="en-US" dirty="0"/>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89999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tags" Target="../tags/tag11.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image" Target="../media/image2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image" Target="../media/image1.jp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tags" Target="../tags/tag33.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theme" Target="../theme/theme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January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Current Topics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179"/>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3"/>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63" r:id="rId7"/>
    <p:sldLayoutId id="2147483664"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65" r:id="rId24"/>
    <p:sldLayoutId id="2147483652" r:id="rId25"/>
    <p:sldLayoutId id="2147483653" r:id="rId26"/>
    <p:sldLayoutId id="2147483654" r:id="rId27"/>
    <p:sldLayoutId id="2147483656" r:id="rId28"/>
    <p:sldLayoutId id="2147483657" r:id="rId29"/>
    <p:sldLayoutId id="2147483658" r:id="rId30"/>
    <p:sldLayoutId id="2147483681" r:id="rId31"/>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January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Current Topics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2"/>
    </p:custDataLst>
    <p:extLst>
      <p:ext uri="{BB962C8B-B14F-4D97-AF65-F5344CB8AC3E}">
        <p14:creationId xmlns:p14="http://schemas.microsoft.com/office/powerpoint/2010/main" val="13617366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Current Topics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January 2023</a:t>
            </a:r>
            <a:endParaRPr lang="en-US" dirty="0"/>
          </a:p>
        </p:txBody>
      </p:sp>
    </p:spTree>
    <p:custDataLst>
      <p:tags r:id="rId33"/>
    </p:custDataLst>
    <p:extLst>
      <p:ext uri="{BB962C8B-B14F-4D97-AF65-F5344CB8AC3E}">
        <p14:creationId xmlns:p14="http://schemas.microsoft.com/office/powerpoint/2010/main" val="152493393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4.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4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2.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hyperlink" Target="https://www.medicare.gov/"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7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7.xml"/><Relationship Id="rId1" Type="http://schemas.openxmlformats.org/officeDocument/2006/relationships/tags" Target="../tags/tag7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8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hyperlink" Target="https://www.medicaid.gov/resources-for-states/coronavirus-disease-2019-covid-19/unwinding-and-returning-regular-operations-after-covid-19/index.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9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hyperlink" Target="https://www.healthcare.gov/"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hyperlink" Target="https://gcc02.safelinks.protection.outlook.com/?url=https%3A%2F%2Fwww.healthcare.gov%2F&amp;data=05%7C01%7CKamara.Jones%40hhs.gov%7Cdc53e74c92474f84a22608da2728b3cf%7Cd58addea50534a808499ba4d944910df%7C0%7C0%7C637865353005854398%7CUnknown%7CTWFpbGZsb3d8eyJWIjoiMC4wLjAwMDAiLCJQIjoiV2luMzIiLCJBTiI6Ik1haWwiLCJXVCI6Mn0%3D%7C3000%7C%7C%7C&amp;sdata=%2BlwAm4cyzBvcjWWnPWRiqcpQ%2BUPPCkYUeY0%2B4uT62HU%3D&amp;reserved=0"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58.xml.rels><?xml version="1.0" encoding="UTF-8" standalone="yes"?>
<Relationships xmlns="http://schemas.openxmlformats.org/package/2006/relationships"><Relationship Id="rId8" Type="http://schemas.openxmlformats.org/officeDocument/2006/relationships/hyperlink" Target="https://cmsnationaltrainingprogram.cms.gov/" TargetMode="External"/><Relationship Id="rId3" Type="http://schemas.openxmlformats.org/officeDocument/2006/relationships/notesSlide" Target="../notesSlides/notesSlide58.xml"/><Relationship Id="rId7" Type="http://schemas.openxmlformats.org/officeDocument/2006/relationships/hyperlink" Target="https://www.cms.gov/newsroom" TargetMode="External"/><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hyperlink" Target="https://www.cms.gov/Research-Statistics-Data-and-Systems/Research-Statistics-Data-and-Systems" TargetMode="External"/><Relationship Id="rId5" Type="http://schemas.openxmlformats.org/officeDocument/2006/relationships/hyperlink" Target="https://data.cms.gov/" TargetMode="External"/><Relationship Id="rId4" Type="http://schemas.openxmlformats.org/officeDocument/2006/relationships/hyperlink" Target="https://ecfr.gov/"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5.xml"/><Relationship Id="rId1" Type="http://schemas.openxmlformats.org/officeDocument/2006/relationships/tags" Target="../tags/tag100.xml"/></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6.xml"/><Relationship Id="rId7"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5.xml"/><Relationship Id="rId1" Type="http://schemas.openxmlformats.org/officeDocument/2006/relationships/tags" Target="../tags/tag101.xml"/></Relationships>
</file>

<file path=ppt/slides/_rels/slide6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1.xml"/><Relationship Id="rId7" Type="http://schemas.openxmlformats.org/officeDocument/2006/relationships/image" Target="../media/image68.png"/><Relationship Id="rId2" Type="http://schemas.openxmlformats.org/officeDocument/2006/relationships/slideLayout" Target="../slideLayouts/slideLayout31.xml"/><Relationship Id="rId1" Type="http://schemas.openxmlformats.org/officeDocument/2006/relationships/tags" Target="../tags/tag102.xml"/><Relationship Id="rId6" Type="http://schemas.openxmlformats.org/officeDocument/2006/relationships/hyperlink" Target="mailto:training@cms.hhs.gov" TargetMode="External"/><Relationship Id="rId5" Type="http://schemas.openxmlformats.org/officeDocument/2006/relationships/image" Target="../media/image67.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50.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686-3862-FD47-9D7D-CBF62548C47C}"/>
              </a:ext>
            </a:extLst>
          </p:cNvPr>
          <p:cNvSpPr>
            <a:spLocks noGrp="1"/>
          </p:cNvSpPr>
          <p:nvPr>
            <p:ph type="title"/>
          </p:nvPr>
        </p:nvSpPr>
        <p:spPr/>
        <p:txBody>
          <a:bodyPr>
            <a:normAutofit/>
          </a:bodyPr>
          <a:lstStyle/>
          <a:p>
            <a:r>
              <a:rPr lang="en-US" sz="4000" dirty="0"/>
              <a:t>Current Topics</a:t>
            </a:r>
          </a:p>
        </p:txBody>
      </p:sp>
    </p:spTree>
    <p:custDataLst>
      <p:tags r:id="rId1"/>
    </p:custDataLst>
    <p:extLst>
      <p:ext uri="{BB962C8B-B14F-4D97-AF65-F5344CB8AC3E}">
        <p14:creationId xmlns:p14="http://schemas.microsoft.com/office/powerpoint/2010/main" val="2529362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0A90-9D6A-4E91-8E95-BCBB83B9F514}"/>
              </a:ext>
            </a:extLst>
          </p:cNvPr>
          <p:cNvSpPr>
            <a:spLocks noGrp="1"/>
          </p:cNvSpPr>
          <p:nvPr>
            <p:ph type="title"/>
          </p:nvPr>
        </p:nvSpPr>
        <p:spPr>
          <a:xfrm>
            <a:off x="0" y="0"/>
            <a:ext cx="12192000" cy="958724"/>
          </a:xfrm>
        </p:spPr>
        <p:txBody>
          <a:bodyPr>
            <a:noAutofit/>
          </a:bodyPr>
          <a:lstStyle/>
          <a:p>
            <a:r>
              <a:rPr lang="en-US" dirty="0"/>
              <a:t>The Consolidated Appropriations Act, 2021 </a:t>
            </a:r>
            <a:br>
              <a:rPr lang="en-US" dirty="0"/>
            </a:br>
            <a:r>
              <a:rPr lang="en-US" dirty="0"/>
              <a:t>Medicare Provisions</a:t>
            </a:r>
          </a:p>
        </p:txBody>
      </p:sp>
      <p:sp>
        <p:nvSpPr>
          <p:cNvPr id="3" name="Text Placeholder 2">
            <a:extLst>
              <a:ext uri="{FF2B5EF4-FFF2-40B4-BE49-F238E27FC236}">
                <a16:creationId xmlns:a16="http://schemas.microsoft.com/office/drawing/2014/main" id="{EB85BFB8-F164-4882-B081-0F54A274D27E}"/>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Beneficiary enrollment simplification</a:t>
            </a:r>
          </a:p>
          <a:p>
            <a:pPr marL="274320" indent="-274320">
              <a:lnSpc>
                <a:spcPct val="100000"/>
              </a:lnSpc>
              <a:spcBef>
                <a:spcPts val="0"/>
              </a:spcBef>
              <a:spcAft>
                <a:spcPts val="1200"/>
              </a:spcAft>
            </a:pPr>
            <a:r>
              <a:rPr lang="en-US" sz="2400" dirty="0">
                <a:solidFill>
                  <a:srgbClr val="00529B"/>
                </a:solidFill>
              </a:rPr>
              <a:t>Waive Medicare coinsurance for certain colorectal cancer screening tests</a:t>
            </a:r>
          </a:p>
          <a:p>
            <a:pPr marL="274320" indent="-274320">
              <a:lnSpc>
                <a:spcPct val="100000"/>
              </a:lnSpc>
              <a:spcBef>
                <a:spcPts val="0"/>
              </a:spcBef>
              <a:spcAft>
                <a:spcPts val="1200"/>
              </a:spcAft>
            </a:pPr>
            <a:r>
              <a:rPr lang="en-US" sz="2400" dirty="0">
                <a:solidFill>
                  <a:srgbClr val="00529B"/>
                </a:solidFill>
              </a:rPr>
              <a:t>Expanded access to mental health services furnished through telehealth</a:t>
            </a:r>
          </a:p>
          <a:p>
            <a:pPr marL="274320" indent="-274320">
              <a:lnSpc>
                <a:spcPct val="100000"/>
              </a:lnSpc>
              <a:spcBef>
                <a:spcPts val="0"/>
              </a:spcBef>
              <a:spcAft>
                <a:spcPts val="1200"/>
              </a:spcAft>
            </a:pPr>
            <a:r>
              <a:rPr lang="en-US" sz="2400" dirty="0">
                <a:solidFill>
                  <a:srgbClr val="00529B"/>
                </a:solidFill>
              </a:rPr>
              <a:t>Extended coverage of immunosuppressive drugs for kidney transplant patients and other renal dialysis provisions</a:t>
            </a:r>
          </a:p>
        </p:txBody>
      </p:sp>
      <p:sp>
        <p:nvSpPr>
          <p:cNvPr id="6" name="Slide Number Placeholder 5">
            <a:extLst>
              <a:ext uri="{FF2B5EF4-FFF2-40B4-BE49-F238E27FC236}">
                <a16:creationId xmlns:a16="http://schemas.microsoft.com/office/drawing/2014/main" id="{5D564786-88FD-43C9-BAB6-EC4F499BB274}"/>
              </a:ext>
            </a:extLst>
          </p:cNvPr>
          <p:cNvSpPr>
            <a:spLocks noGrp="1"/>
          </p:cNvSpPr>
          <p:nvPr>
            <p:ph type="sldNum" sz="quarter" idx="12"/>
          </p:nvPr>
        </p:nvSpPr>
        <p:spPr/>
        <p:txBody>
          <a:bodyPr/>
          <a:lstStyle/>
          <a:p>
            <a:fld id="{0B2D781D-8844-5940-92D1-06EF0A7F581E}" type="slidenum">
              <a:rPr lang="en-US" smtClean="0"/>
              <a:pPr/>
              <a:t>10</a:t>
            </a:fld>
            <a:endParaRPr lang="en-US" dirty="0"/>
          </a:p>
        </p:txBody>
      </p:sp>
      <p:sp>
        <p:nvSpPr>
          <p:cNvPr id="5" name="Footer Placeholder 4">
            <a:extLst>
              <a:ext uri="{FF2B5EF4-FFF2-40B4-BE49-F238E27FC236}">
                <a16:creationId xmlns:a16="http://schemas.microsoft.com/office/drawing/2014/main" id="{E892CCA8-3521-46FE-8FD4-E4F130A7247B}"/>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D2223900-788A-48CE-A6D8-5FF3099A1EF2}"/>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04931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CCA8-9102-4A9A-9C65-05B350A2D6B3}"/>
              </a:ext>
            </a:extLst>
          </p:cNvPr>
          <p:cNvSpPr>
            <a:spLocks noGrp="1"/>
          </p:cNvSpPr>
          <p:nvPr>
            <p:ph type="title"/>
          </p:nvPr>
        </p:nvSpPr>
        <p:spPr>
          <a:xfrm>
            <a:off x="0" y="25653"/>
            <a:ext cx="12192000" cy="929690"/>
          </a:xfrm>
        </p:spPr>
        <p:txBody>
          <a:bodyPr anchor="ctr" anchorCtr="0">
            <a:normAutofit/>
          </a:bodyPr>
          <a:lstStyle/>
          <a:p>
            <a:r>
              <a:rPr lang="en-US" sz="3000" dirty="0"/>
              <a:t>Beneficiary Enrollment Simplification</a:t>
            </a:r>
          </a:p>
        </p:txBody>
      </p:sp>
      <p:sp>
        <p:nvSpPr>
          <p:cNvPr id="3" name="Text Placeholder 2">
            <a:extLst>
              <a:ext uri="{FF2B5EF4-FFF2-40B4-BE49-F238E27FC236}">
                <a16:creationId xmlns:a16="http://schemas.microsoft.com/office/drawing/2014/main" id="{0A181F57-4C3E-4F1C-9A5B-307B1C5ABA79}"/>
              </a:ext>
            </a:extLst>
          </p:cNvPr>
          <p:cNvSpPr>
            <a:spLocks noGrp="1"/>
          </p:cNvSpPr>
          <p:nvPr>
            <p:ph type="body" sz="quarter" idx="13"/>
          </p:nvPr>
        </p:nvSpPr>
        <p:spPr>
          <a:xfrm>
            <a:off x="914400" y="1371600"/>
            <a:ext cx="10644188" cy="4278566"/>
          </a:xfrm>
        </p:spPr>
        <p:txBody>
          <a:bodyPr>
            <a:normAutofit lnSpcReduction="10000"/>
          </a:bodyPr>
          <a:lstStyle/>
          <a:p>
            <a:pPr marL="274320" indent="-274320">
              <a:lnSpc>
                <a:spcPct val="110000"/>
              </a:lnSpc>
              <a:spcBef>
                <a:spcPts val="0"/>
              </a:spcBef>
              <a:spcAft>
                <a:spcPts val="1200"/>
              </a:spcAft>
            </a:pPr>
            <a:r>
              <a:rPr lang="en-US" sz="2400" dirty="0">
                <a:solidFill>
                  <a:srgbClr val="00529B"/>
                </a:solidFill>
              </a:rPr>
              <a:t>Beginning January 1, 2023, Medicare coverage will become effective sooner for individuals enrolling in the last 3 months of their Initial Enrollment Period (IEP) or in the General Enrollment Period (GEP)</a:t>
            </a:r>
          </a:p>
          <a:p>
            <a:pPr marL="274320" indent="-274320">
              <a:lnSpc>
                <a:spcPct val="110000"/>
              </a:lnSpc>
              <a:spcBef>
                <a:spcPts val="0"/>
              </a:spcBef>
              <a:spcAft>
                <a:spcPts val="1200"/>
              </a:spcAft>
            </a:pPr>
            <a:r>
              <a:rPr lang="en-US" sz="2400" dirty="0">
                <a:solidFill>
                  <a:srgbClr val="00529B"/>
                </a:solidFill>
              </a:rPr>
              <a:t>Coverage for these individuals will be effective the month after their month of enrollment</a:t>
            </a:r>
          </a:p>
          <a:p>
            <a:pPr marL="274320" indent="-274320">
              <a:lnSpc>
                <a:spcPct val="110000"/>
              </a:lnSpc>
              <a:spcBef>
                <a:spcPts val="0"/>
              </a:spcBef>
              <a:spcAft>
                <a:spcPts val="1200"/>
              </a:spcAft>
            </a:pPr>
            <a:r>
              <a:rPr lang="en-US" sz="2400" dirty="0">
                <a:solidFill>
                  <a:srgbClr val="00529B"/>
                </a:solidFill>
              </a:rPr>
              <a:t>There are also technical changes to the calculation for Medicare late enrollment penalties</a:t>
            </a:r>
          </a:p>
          <a:p>
            <a:pPr marL="274320" indent="-274320">
              <a:lnSpc>
                <a:spcPct val="110000"/>
              </a:lnSpc>
              <a:spcBef>
                <a:spcPts val="0"/>
              </a:spcBef>
              <a:spcAft>
                <a:spcPts val="1200"/>
              </a:spcAft>
            </a:pPr>
            <a:r>
              <a:rPr lang="en-US" sz="2400" dirty="0">
                <a:solidFill>
                  <a:srgbClr val="00529B"/>
                </a:solidFill>
              </a:rPr>
              <a:t>Special Enrollment Periods (SEPs) with no late enrollment penalties may be established for individuals who meet exceptional conditions specified by the U.S. Department of Health &amp; Human Services (HHS) Secretary</a:t>
            </a:r>
          </a:p>
        </p:txBody>
      </p:sp>
      <p:sp>
        <p:nvSpPr>
          <p:cNvPr id="6" name="Slide Number Placeholder 5">
            <a:extLst>
              <a:ext uri="{FF2B5EF4-FFF2-40B4-BE49-F238E27FC236}">
                <a16:creationId xmlns:a16="http://schemas.microsoft.com/office/drawing/2014/main" id="{5EB7269A-A7D0-45D8-B2E5-2E36D58FFE2C}"/>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5" name="Footer Placeholder 4">
            <a:extLst>
              <a:ext uri="{FF2B5EF4-FFF2-40B4-BE49-F238E27FC236}">
                <a16:creationId xmlns:a16="http://schemas.microsoft.com/office/drawing/2014/main" id="{1EFC341D-9C31-43CA-815E-E2CE0BA868F2}"/>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574AFE8-6E95-4F74-A45A-905BDAAEE446}"/>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235751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a:xfrm>
            <a:off x="0" y="45201"/>
            <a:ext cx="12192000" cy="910142"/>
          </a:xfrm>
        </p:spPr>
        <p:txBody>
          <a:bodyPr>
            <a:normAutofit/>
          </a:bodyPr>
          <a:lstStyle/>
          <a:p>
            <a:r>
              <a:rPr lang="en-US" dirty="0"/>
              <a:t>Beneficiary Enrollment Simplification </a:t>
            </a:r>
            <a:br>
              <a:rPr lang="en-US" dirty="0"/>
            </a:br>
            <a:r>
              <a:rPr lang="en-US" dirty="0"/>
              <a:t>New Special Enrollment Periods (SEP)</a:t>
            </a:r>
          </a:p>
        </p:txBody>
      </p:sp>
      <p:graphicFrame>
        <p:nvGraphicFramePr>
          <p:cNvPr id="10" name="Table 9">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1431272748"/>
              </p:ext>
            </p:extLst>
          </p:nvPr>
        </p:nvGraphicFramePr>
        <p:xfrm>
          <a:off x="308610" y="1133157"/>
          <a:ext cx="11590024" cy="4613673"/>
        </p:xfrm>
        <a:graphic>
          <a:graphicData uri="http://schemas.openxmlformats.org/drawingml/2006/table">
            <a:tbl>
              <a:tblPr firstRow="1" bandRow="1">
                <a:tableStyleId>{5FD0F851-EC5A-4D38-B0AD-8093EC10F338}</a:tableStyleId>
              </a:tblPr>
              <a:tblGrid>
                <a:gridCol w="2897506">
                  <a:extLst>
                    <a:ext uri="{9D8B030D-6E8A-4147-A177-3AD203B41FA5}">
                      <a16:colId xmlns:a16="http://schemas.microsoft.com/office/drawing/2014/main" val="2721722093"/>
                    </a:ext>
                  </a:extLst>
                </a:gridCol>
                <a:gridCol w="2897506">
                  <a:extLst>
                    <a:ext uri="{9D8B030D-6E8A-4147-A177-3AD203B41FA5}">
                      <a16:colId xmlns:a16="http://schemas.microsoft.com/office/drawing/2014/main" val="2369361420"/>
                    </a:ext>
                  </a:extLst>
                </a:gridCol>
                <a:gridCol w="2897506">
                  <a:extLst>
                    <a:ext uri="{9D8B030D-6E8A-4147-A177-3AD203B41FA5}">
                      <a16:colId xmlns:a16="http://schemas.microsoft.com/office/drawing/2014/main" val="873342806"/>
                    </a:ext>
                  </a:extLst>
                </a:gridCol>
                <a:gridCol w="2897506">
                  <a:extLst>
                    <a:ext uri="{9D8B030D-6E8A-4147-A177-3AD203B41FA5}">
                      <a16:colId xmlns:a16="http://schemas.microsoft.com/office/drawing/2014/main" val="473026071"/>
                    </a:ext>
                  </a:extLst>
                </a:gridCol>
              </a:tblGrid>
              <a:tr h="1041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Special Enrollment  Period</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Occurs</a:t>
                      </a:r>
                      <a:r>
                        <a:rPr lang="en-US" sz="2400" baseline="0" dirty="0">
                          <a:solidFill>
                            <a:srgbClr val="00529B"/>
                          </a:solidFill>
                        </a:rPr>
                        <a:t> From</a:t>
                      </a:r>
                      <a:endParaRPr lang="en-US" sz="2400" dirty="0">
                        <a:solidFill>
                          <a:srgbClr val="00529B"/>
                        </a:solidFill>
                      </a:endParaRP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Ends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Coverage 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0417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Individual, or individual authorized representative, legal guardian, or caregiver</a:t>
                      </a:r>
                      <a:br>
                        <a:rPr lang="en-US" sz="1800" dirty="0">
                          <a:solidFill>
                            <a:srgbClr val="00529B"/>
                          </a:solidFill>
                        </a:rPr>
                      </a:br>
                      <a:r>
                        <a:rPr lang="en-US" sz="1800" kern="1200" dirty="0">
                          <a:solidFill>
                            <a:srgbClr val="00529B"/>
                          </a:solidFill>
                          <a:effectLst/>
                        </a:rPr>
                        <a:t>was impacted by a disaster</a:t>
                      </a:r>
                      <a:br>
                        <a:rPr lang="en-US" sz="1800" dirty="0">
                          <a:solidFill>
                            <a:srgbClr val="00529B"/>
                          </a:solidFill>
                        </a:rPr>
                      </a:br>
                      <a:r>
                        <a:rPr lang="en-US" sz="1800" kern="1200" dirty="0">
                          <a:solidFill>
                            <a:srgbClr val="00529B"/>
                          </a:solidFill>
                          <a:effectLst/>
                        </a:rPr>
                        <a:t>or emergency</a:t>
                      </a:r>
                      <a:endParaRPr lang="en-US" sz="1800" dirty="0">
                        <a:solidFill>
                          <a:srgbClr val="00529B"/>
                        </a:solidFill>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The day the Federal,</a:t>
                      </a:r>
                      <a:br>
                        <a:rPr lang="en-US" sz="1800" kern="1200" dirty="0">
                          <a:solidFill>
                            <a:srgbClr val="00529B"/>
                          </a:solidFill>
                          <a:effectLst/>
                        </a:rPr>
                      </a:br>
                      <a:r>
                        <a:rPr lang="en-US" sz="1800" kern="1200" dirty="0">
                          <a:solidFill>
                            <a:srgbClr val="00529B"/>
                          </a:solidFill>
                          <a:effectLst/>
                        </a:rPr>
                        <a:t>state or local government</a:t>
                      </a:r>
                      <a:br>
                        <a:rPr lang="en-US" sz="1800" kern="1200" dirty="0">
                          <a:solidFill>
                            <a:srgbClr val="00529B"/>
                          </a:solidFill>
                          <a:effectLst/>
                        </a:rPr>
                      </a:br>
                      <a:r>
                        <a:rPr lang="en-US" sz="1800" kern="1200" dirty="0">
                          <a:solidFill>
                            <a:srgbClr val="00529B"/>
                          </a:solidFill>
                          <a:effectLst/>
                        </a:rPr>
                        <a:t>declares the emergency or</a:t>
                      </a:r>
                      <a:br>
                        <a:rPr lang="en-US" sz="1800" kern="1200" dirty="0">
                          <a:solidFill>
                            <a:srgbClr val="00529B"/>
                          </a:solidFill>
                          <a:effectLst/>
                        </a:rPr>
                      </a:br>
                      <a:r>
                        <a:rPr lang="en-US" sz="1800" kern="1200" dirty="0">
                          <a:solidFill>
                            <a:srgbClr val="00529B"/>
                          </a:solidFill>
                          <a:effectLst/>
                        </a:rPr>
                        <a:t>disaster, or the date in that</a:t>
                      </a:r>
                      <a:br>
                        <a:rPr lang="en-US" sz="1800" kern="1200" dirty="0">
                          <a:solidFill>
                            <a:srgbClr val="00529B"/>
                          </a:solidFill>
                          <a:effectLst/>
                        </a:rPr>
                      </a:br>
                      <a:r>
                        <a:rPr lang="en-US" sz="1800" kern="1200" dirty="0">
                          <a:solidFill>
                            <a:srgbClr val="00529B"/>
                          </a:solidFill>
                          <a:effectLst/>
                        </a:rPr>
                        <a:t>declaration (whichever is</a:t>
                      </a:r>
                      <a:br>
                        <a:rPr lang="en-US" sz="1800" kern="1200" dirty="0">
                          <a:solidFill>
                            <a:srgbClr val="00529B"/>
                          </a:solidFill>
                          <a:effectLst/>
                        </a:rPr>
                      </a:br>
                      <a:r>
                        <a:rPr lang="en-US" sz="1800" kern="1200" dirty="0">
                          <a:solidFill>
                            <a:srgbClr val="00529B"/>
                          </a:solidFill>
                          <a:effectLst/>
                        </a:rPr>
                        <a:t>earlier).</a:t>
                      </a:r>
                      <a:br>
                        <a:rPr lang="en-US" sz="1800" kern="1200" dirty="0">
                          <a:solidFill>
                            <a:srgbClr val="00529B"/>
                          </a:solidFill>
                          <a:effectLst/>
                        </a:rPr>
                      </a:br>
                      <a:endParaRPr lang="en-US" sz="1800" dirty="0">
                        <a:solidFill>
                          <a:srgbClr val="00529B"/>
                        </a:solidFill>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6 months after</a:t>
                      </a:r>
                      <a:br>
                        <a:rPr lang="en-US" sz="1800" kern="1200" dirty="0">
                          <a:solidFill>
                            <a:srgbClr val="00529B"/>
                          </a:solidFill>
                          <a:effectLst/>
                        </a:rPr>
                      </a:br>
                      <a:r>
                        <a:rPr lang="en-US" sz="1800" kern="1200" dirty="0">
                          <a:solidFill>
                            <a:srgbClr val="00529B"/>
                          </a:solidFill>
                          <a:effectLst/>
                        </a:rPr>
                        <a:t>whichever of these happens later:</a:t>
                      </a:r>
                    </a:p>
                    <a:p>
                      <a:pPr marL="285750" indent="-285750">
                        <a:spcBef>
                          <a:spcPts val="600"/>
                        </a:spcBef>
                        <a:buFont typeface="Wingdings" panose="05000000000000000000" pitchFamily="2" charset="2"/>
                        <a:buChar char="ü"/>
                      </a:pPr>
                      <a:r>
                        <a:rPr lang="en-US" sz="1800" kern="1200" dirty="0">
                          <a:solidFill>
                            <a:srgbClr val="00529B"/>
                          </a:solidFill>
                          <a:effectLst/>
                        </a:rPr>
                        <a:t>The end date in the</a:t>
                      </a:r>
                      <a:br>
                        <a:rPr lang="en-US" sz="1800" kern="1200" dirty="0">
                          <a:solidFill>
                            <a:srgbClr val="00529B"/>
                          </a:solidFill>
                          <a:effectLst/>
                        </a:rPr>
                      </a:br>
                      <a:r>
                        <a:rPr lang="en-US" sz="1800" kern="1200" dirty="0">
                          <a:solidFill>
                            <a:srgbClr val="00529B"/>
                          </a:solidFill>
                          <a:effectLst/>
                        </a:rPr>
                        <a:t>original declaration</a:t>
                      </a:r>
                    </a:p>
                    <a:p>
                      <a:pPr marL="285750" indent="-285750">
                        <a:spcBef>
                          <a:spcPts val="600"/>
                        </a:spcBef>
                        <a:buFont typeface="Wingdings" panose="05000000000000000000" pitchFamily="2" charset="2"/>
                        <a:buChar char="ü"/>
                      </a:pPr>
                      <a:r>
                        <a:rPr lang="en-US" sz="1800" kern="1200" dirty="0">
                          <a:solidFill>
                            <a:srgbClr val="00529B"/>
                          </a:solidFill>
                          <a:effectLst/>
                        </a:rPr>
                        <a:t>The last day of any</a:t>
                      </a:r>
                      <a:br>
                        <a:rPr lang="en-US" sz="1800" kern="1200" dirty="0">
                          <a:solidFill>
                            <a:srgbClr val="00529B"/>
                          </a:solidFill>
                          <a:effectLst/>
                        </a:rPr>
                      </a:br>
                      <a:r>
                        <a:rPr lang="en-US" sz="1800" kern="1200" dirty="0">
                          <a:solidFill>
                            <a:srgbClr val="00529B"/>
                          </a:solidFill>
                          <a:effectLst/>
                        </a:rPr>
                        <a:t>extensions to the</a:t>
                      </a:r>
                      <a:br>
                        <a:rPr lang="en-US" sz="1800" kern="1200" dirty="0">
                          <a:solidFill>
                            <a:srgbClr val="00529B"/>
                          </a:solidFill>
                          <a:effectLst/>
                        </a:rPr>
                      </a:br>
                      <a:r>
                        <a:rPr lang="en-US" sz="1800" kern="1200" dirty="0">
                          <a:solidFill>
                            <a:srgbClr val="00529B"/>
                          </a:solidFill>
                          <a:effectLst/>
                        </a:rPr>
                        <a:t>declaration</a:t>
                      </a:r>
                    </a:p>
                    <a:p>
                      <a:pPr marL="285750" indent="-285750">
                        <a:spcBef>
                          <a:spcPts val="600"/>
                        </a:spcBef>
                        <a:buFont typeface="Wingdings" panose="05000000000000000000" pitchFamily="2" charset="2"/>
                        <a:buChar char="ü"/>
                      </a:pPr>
                      <a:r>
                        <a:rPr lang="en-US" sz="1800" kern="1200" dirty="0">
                          <a:solidFill>
                            <a:srgbClr val="00529B"/>
                          </a:solidFill>
                          <a:effectLst/>
                        </a:rPr>
                        <a:t>The date the</a:t>
                      </a:r>
                      <a:br>
                        <a:rPr lang="en-US" sz="1800" kern="1200" dirty="0">
                          <a:solidFill>
                            <a:srgbClr val="00529B"/>
                          </a:solidFill>
                          <a:effectLst/>
                        </a:rPr>
                      </a:br>
                      <a:r>
                        <a:rPr lang="en-US" sz="1800" kern="1200" dirty="0">
                          <a:solidFill>
                            <a:srgbClr val="00529B"/>
                          </a:solidFill>
                          <a:effectLst/>
                        </a:rPr>
                        <a:t>government revokes or announces the end of the</a:t>
                      </a:r>
                      <a:br>
                        <a:rPr lang="en-US" sz="1800" kern="1200" dirty="0">
                          <a:solidFill>
                            <a:srgbClr val="00529B"/>
                          </a:solidFill>
                          <a:effectLst/>
                        </a:rPr>
                      </a:br>
                      <a:r>
                        <a:rPr lang="en-US" sz="1800" kern="1200" dirty="0">
                          <a:solidFill>
                            <a:srgbClr val="00529B"/>
                          </a:solidFill>
                          <a:effectLst/>
                        </a:rPr>
                        <a:t>declaration</a:t>
                      </a:r>
                      <a:endParaRPr lang="en-US" sz="1800" dirty="0">
                        <a:solidFill>
                          <a:srgbClr val="00529B"/>
                        </a:solidFill>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The month after enrollment is submitted</a:t>
                      </a:r>
                      <a:endParaRPr lang="en-US" sz="1800" b="0" i="0" kern="1200" dirty="0">
                        <a:solidFill>
                          <a:srgbClr val="00529B"/>
                        </a:solidFill>
                        <a:effectLst/>
                        <a:latin typeface="Calibri" panose="020F0502020204030204"/>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bl>
          </a:graphicData>
        </a:graphic>
      </p:graphicFrame>
      <p:sp>
        <p:nvSpPr>
          <p:cNvPr id="5" name="Slide Number Placeholder 4">
            <a:extLst>
              <a:ext uri="{FF2B5EF4-FFF2-40B4-BE49-F238E27FC236}">
                <a16:creationId xmlns:a16="http://schemas.microsoft.com/office/drawing/2014/main" id="{DBA5E267-652F-4236-BE7B-84DD0CBE10B6}"/>
              </a:ext>
            </a:extLst>
          </p:cNvPr>
          <p:cNvSpPr>
            <a:spLocks noGrp="1"/>
          </p:cNvSpPr>
          <p:nvPr>
            <p:ph type="sldNum" sz="quarter" idx="12"/>
          </p:nvPr>
        </p:nvSpPr>
        <p:spPr/>
        <p:txBody>
          <a:bodyPr/>
          <a:lstStyle/>
          <a:p>
            <a:fld id="{0B2D781D-8844-5940-92D1-06EF0A7F581E}" type="slidenum">
              <a:rPr lang="en-US" smtClean="0"/>
              <a:pPr/>
              <a:t>12</a:t>
            </a:fld>
            <a:endParaRPr lang="en-US" dirty="0"/>
          </a:p>
        </p:txBody>
      </p:sp>
      <p:sp>
        <p:nvSpPr>
          <p:cNvPr id="4" name="Footer Placeholder 3">
            <a:extLst>
              <a:ext uri="{FF2B5EF4-FFF2-40B4-BE49-F238E27FC236}">
                <a16:creationId xmlns:a16="http://schemas.microsoft.com/office/drawing/2014/main" id="{6264F0CC-9FAC-4898-B01E-8F1E089D6FF1}"/>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DD02ED3E-B249-4E01-9C23-42694F3B7A7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825060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p:txBody>
          <a:bodyPr>
            <a:normAutofit/>
          </a:bodyPr>
          <a:lstStyle/>
          <a:p>
            <a:r>
              <a:rPr lang="en-US" sz="2800" dirty="0"/>
              <a:t>Beneficiary Enrollment Simplification </a:t>
            </a:r>
            <a:br>
              <a:rPr lang="en-US" sz="2800" dirty="0"/>
            </a:br>
            <a:r>
              <a:rPr lang="en-US" sz="2800" dirty="0"/>
              <a:t>New Special Enrollment Periods (continued)</a:t>
            </a:r>
          </a:p>
        </p:txBody>
      </p:sp>
      <p:graphicFrame>
        <p:nvGraphicFramePr>
          <p:cNvPr id="10" name="Table 9">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3734618032"/>
              </p:ext>
            </p:extLst>
          </p:nvPr>
        </p:nvGraphicFramePr>
        <p:xfrm>
          <a:off x="300988" y="1028990"/>
          <a:ext cx="11590024" cy="5591180"/>
        </p:xfrm>
        <a:graphic>
          <a:graphicData uri="http://schemas.openxmlformats.org/drawingml/2006/table">
            <a:tbl>
              <a:tblPr firstRow="1" bandRow="1">
                <a:tableStyleId>{5FD0F851-EC5A-4D38-B0AD-8093EC10F338}</a:tableStyleId>
              </a:tblPr>
              <a:tblGrid>
                <a:gridCol w="2493012">
                  <a:extLst>
                    <a:ext uri="{9D8B030D-6E8A-4147-A177-3AD203B41FA5}">
                      <a16:colId xmlns:a16="http://schemas.microsoft.com/office/drawing/2014/main" val="2721722093"/>
                    </a:ext>
                  </a:extLst>
                </a:gridCol>
                <a:gridCol w="3117702">
                  <a:extLst>
                    <a:ext uri="{9D8B030D-6E8A-4147-A177-3AD203B41FA5}">
                      <a16:colId xmlns:a16="http://schemas.microsoft.com/office/drawing/2014/main" val="2369361420"/>
                    </a:ext>
                  </a:extLst>
                </a:gridCol>
                <a:gridCol w="2838893">
                  <a:extLst>
                    <a:ext uri="{9D8B030D-6E8A-4147-A177-3AD203B41FA5}">
                      <a16:colId xmlns:a16="http://schemas.microsoft.com/office/drawing/2014/main" val="873342806"/>
                    </a:ext>
                  </a:extLst>
                </a:gridCol>
                <a:gridCol w="3140417">
                  <a:extLst>
                    <a:ext uri="{9D8B030D-6E8A-4147-A177-3AD203B41FA5}">
                      <a16:colId xmlns:a16="http://schemas.microsoft.com/office/drawing/2014/main" val="473026071"/>
                    </a:ext>
                  </a:extLst>
                </a:gridCol>
              </a:tblGrid>
              <a:tr h="7199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Special Enrollment  Period</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Occurs</a:t>
                      </a:r>
                      <a:r>
                        <a:rPr lang="en-US" sz="2200" baseline="0" dirty="0">
                          <a:solidFill>
                            <a:srgbClr val="00529B"/>
                          </a:solidFill>
                        </a:rPr>
                        <a:t> From</a:t>
                      </a:r>
                      <a:endParaRPr lang="en-US" sz="2200" dirty="0">
                        <a:solidFill>
                          <a:srgbClr val="00529B"/>
                        </a:solidFill>
                      </a:endParaRP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Ends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Coverage 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101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Health Plan or Employer Error</a:t>
                      </a:r>
                      <a:endParaRPr lang="en-US" sz="180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The day the individual notifies</a:t>
                      </a:r>
                      <a:br>
                        <a:rPr lang="en-US" dirty="0">
                          <a:solidFill>
                            <a:srgbClr val="00529B"/>
                          </a:solidFill>
                          <a:latin typeface="+mn-lt"/>
                        </a:rPr>
                      </a:br>
                      <a:r>
                        <a:rPr lang="en-US" sz="1800" kern="1200" dirty="0">
                          <a:solidFill>
                            <a:srgbClr val="00529B"/>
                          </a:solidFill>
                          <a:effectLst/>
                          <a:latin typeface="+mn-lt"/>
                        </a:rPr>
                        <a:t>Social Security that the health plan or employer misrepresented or provided incorrect information</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6 months after individual notifies Social Security</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The month after enrollment</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r h="804058">
                <a:tc>
                  <a:txBody>
                    <a:bodyPr/>
                    <a:lstStyle/>
                    <a:p>
                      <a:pPr>
                        <a:spcBef>
                          <a:spcPts val="600"/>
                        </a:spcBef>
                      </a:pPr>
                      <a:r>
                        <a:rPr lang="en-US" sz="1800" dirty="0">
                          <a:solidFill>
                            <a:srgbClr val="00529B"/>
                          </a:solidFill>
                          <a:latin typeface="+mn-lt"/>
                        </a:rPr>
                        <a:t>Formerly Incarcerated Individuals</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day the individual is </a:t>
                      </a:r>
                      <a:br>
                        <a:rPr lang="en-US" dirty="0">
                          <a:solidFill>
                            <a:srgbClr val="00529B"/>
                          </a:solidFill>
                          <a:latin typeface="+mn-lt"/>
                        </a:rPr>
                      </a:br>
                      <a:r>
                        <a:rPr lang="en-US" sz="1800" kern="1200" dirty="0">
                          <a:solidFill>
                            <a:srgbClr val="00529B"/>
                          </a:solidFill>
                          <a:effectLst/>
                          <a:latin typeface="+mn-lt"/>
                        </a:rPr>
                        <a:t>released from incarceration</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last day of the</a:t>
                      </a:r>
                      <a:br>
                        <a:rPr lang="en-US" dirty="0">
                          <a:solidFill>
                            <a:srgbClr val="00529B"/>
                          </a:solidFill>
                          <a:latin typeface="+mn-lt"/>
                        </a:rPr>
                      </a:br>
                      <a:r>
                        <a:rPr lang="en-US" sz="1800" kern="1200" dirty="0">
                          <a:solidFill>
                            <a:srgbClr val="00529B"/>
                          </a:solidFill>
                          <a:effectLst/>
                          <a:latin typeface="+mn-lt"/>
                        </a:rPr>
                        <a:t>12th month after the month</a:t>
                      </a:r>
                      <a:br>
                        <a:rPr lang="en-US" dirty="0">
                          <a:solidFill>
                            <a:srgbClr val="00529B"/>
                          </a:solidFill>
                          <a:latin typeface="+mn-lt"/>
                        </a:rPr>
                      </a:br>
                      <a:r>
                        <a:rPr lang="en-US" dirty="0">
                          <a:solidFill>
                            <a:srgbClr val="00529B"/>
                          </a:solidFill>
                          <a:latin typeface="+mn-lt"/>
                        </a:rPr>
                        <a:t>the individual is </a:t>
                      </a:r>
                      <a:r>
                        <a:rPr lang="en-US" sz="1800" kern="1200" dirty="0">
                          <a:solidFill>
                            <a:srgbClr val="00529B"/>
                          </a:solidFill>
                          <a:effectLst/>
                          <a:latin typeface="+mn-lt"/>
                        </a:rPr>
                        <a:t>released</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enrollment or, the individual can choose retroactive back to their release date (not to exceed 6 months)</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09223428"/>
                  </a:ext>
                </a:extLst>
              </a:tr>
              <a:tr h="798613">
                <a:tc>
                  <a:txBody>
                    <a:bodyPr/>
                    <a:lstStyle/>
                    <a:p>
                      <a:pPr>
                        <a:spcBef>
                          <a:spcPts val="600"/>
                        </a:spcBef>
                      </a:pPr>
                      <a:r>
                        <a:rPr lang="en-US" sz="1800" kern="1200" dirty="0">
                          <a:solidFill>
                            <a:srgbClr val="00529B"/>
                          </a:solidFill>
                          <a:effectLst/>
                          <a:latin typeface="+mn-lt"/>
                        </a:rPr>
                        <a:t>Termination of Medicaid Coverage</a:t>
                      </a:r>
                      <a:endParaRPr lang="en-US" sz="1800" b="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day the individual is </a:t>
                      </a:r>
                      <a:br>
                        <a:rPr lang="en-US" dirty="0">
                          <a:solidFill>
                            <a:srgbClr val="00529B"/>
                          </a:solidFill>
                          <a:latin typeface="+mn-lt"/>
                        </a:rPr>
                      </a:br>
                      <a:r>
                        <a:rPr lang="en-US" sz="1800" kern="1200" dirty="0">
                          <a:solidFill>
                            <a:srgbClr val="00529B"/>
                          </a:solidFill>
                          <a:effectLst/>
                          <a:latin typeface="+mn-lt"/>
                        </a:rPr>
                        <a:t>notified that Medicaid</a:t>
                      </a:r>
                      <a:br>
                        <a:rPr lang="en-US" dirty="0">
                          <a:solidFill>
                            <a:srgbClr val="00529B"/>
                          </a:solidFill>
                          <a:latin typeface="+mn-lt"/>
                        </a:rPr>
                      </a:br>
                      <a:r>
                        <a:rPr lang="en-US" sz="1800" kern="1200" dirty="0">
                          <a:solidFill>
                            <a:srgbClr val="00529B"/>
                          </a:solidFill>
                          <a:effectLst/>
                          <a:latin typeface="+mn-lt"/>
                        </a:rPr>
                        <a:t>coverage is ending</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6 months after </a:t>
                      </a:r>
                      <a:br>
                        <a:rPr lang="en-US" dirty="0">
                          <a:solidFill>
                            <a:srgbClr val="00529B"/>
                          </a:solidFill>
                          <a:latin typeface="+mn-lt"/>
                        </a:rPr>
                      </a:br>
                      <a:r>
                        <a:rPr lang="en-US" sz="1800" kern="1200" dirty="0">
                          <a:solidFill>
                            <a:srgbClr val="00529B"/>
                          </a:solidFill>
                          <a:effectLst/>
                          <a:latin typeface="+mn-lt"/>
                        </a:rPr>
                        <a:t>Medicaid coverage ends</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enrollment</a:t>
                      </a:r>
                      <a:br>
                        <a:rPr lang="en-US" dirty="0">
                          <a:solidFill>
                            <a:srgbClr val="00529B"/>
                          </a:solidFill>
                          <a:latin typeface="+mn-lt"/>
                        </a:rPr>
                      </a:br>
                      <a:r>
                        <a:rPr lang="en-US" sz="1800" kern="1200" dirty="0">
                          <a:solidFill>
                            <a:srgbClr val="00529B"/>
                          </a:solidFill>
                          <a:effectLst/>
                          <a:latin typeface="+mn-lt"/>
                        </a:rPr>
                        <a:t>unless the individual elects a start date of the first day of the month they lost Medicaid and agrees to pay all prior premiums</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165418343"/>
                  </a:ext>
                </a:extLst>
              </a:tr>
              <a:tr h="804058">
                <a:tc>
                  <a:txBody>
                    <a:bodyPr/>
                    <a:lstStyle/>
                    <a:p>
                      <a:pPr>
                        <a:spcBef>
                          <a:spcPts val="600"/>
                        </a:spcBef>
                      </a:pPr>
                      <a:r>
                        <a:rPr lang="en-US" sz="1800" kern="1200" dirty="0">
                          <a:solidFill>
                            <a:srgbClr val="00529B"/>
                          </a:solidFill>
                          <a:effectLst/>
                          <a:latin typeface="+mn-lt"/>
                        </a:rPr>
                        <a:t>Other exceptional</a:t>
                      </a:r>
                      <a:br>
                        <a:rPr lang="en-US" dirty="0">
                          <a:solidFill>
                            <a:srgbClr val="00529B"/>
                          </a:solidFill>
                          <a:latin typeface="+mn-lt"/>
                        </a:rPr>
                      </a:br>
                      <a:r>
                        <a:rPr lang="en-US" sz="1800" kern="1200" dirty="0">
                          <a:solidFill>
                            <a:srgbClr val="00529B"/>
                          </a:solidFill>
                          <a:effectLst/>
                          <a:latin typeface="+mn-lt"/>
                        </a:rPr>
                        <a:t>conditions</a:t>
                      </a:r>
                      <a:endParaRPr lang="en-US" sz="1800" b="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Once Social Security</a:t>
                      </a:r>
                      <a:br>
                        <a:rPr lang="en-US" dirty="0">
                          <a:solidFill>
                            <a:srgbClr val="00529B"/>
                          </a:solidFill>
                          <a:latin typeface="+mn-lt"/>
                        </a:rPr>
                      </a:br>
                      <a:r>
                        <a:rPr lang="en-US" sz="1800" kern="1200" dirty="0">
                          <a:solidFill>
                            <a:srgbClr val="00529B"/>
                          </a:solidFill>
                          <a:effectLst/>
                          <a:latin typeface="+mn-lt"/>
                        </a:rPr>
                        <a:t>decides whether the individual qualifies for a SEP</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Minimum 6-month duration</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enrollment</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989196633"/>
                  </a:ext>
                </a:extLst>
              </a:tr>
            </a:tbl>
          </a:graphicData>
        </a:graphic>
      </p:graphicFrame>
      <p:sp>
        <p:nvSpPr>
          <p:cNvPr id="5" name="Slide Number Placeholder 4">
            <a:extLst>
              <a:ext uri="{FF2B5EF4-FFF2-40B4-BE49-F238E27FC236}">
                <a16:creationId xmlns:a16="http://schemas.microsoft.com/office/drawing/2014/main" id="{DBA5E267-652F-4236-BE7B-84DD0CBE10B6}"/>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4" name="Footer Placeholder 3">
            <a:extLst>
              <a:ext uri="{FF2B5EF4-FFF2-40B4-BE49-F238E27FC236}">
                <a16:creationId xmlns:a16="http://schemas.microsoft.com/office/drawing/2014/main" id="{6264F0CC-9FAC-4898-B01E-8F1E089D6FF1}"/>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DD02ED3E-B249-4E01-9C23-42694F3B7A7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280429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53197-1DBC-447B-8A43-6308CA101C7E}"/>
              </a:ext>
            </a:extLst>
          </p:cNvPr>
          <p:cNvSpPr>
            <a:spLocks noGrp="1"/>
          </p:cNvSpPr>
          <p:nvPr>
            <p:ph type="title"/>
          </p:nvPr>
        </p:nvSpPr>
        <p:spPr>
          <a:xfrm>
            <a:off x="0" y="0"/>
            <a:ext cx="12192000" cy="934340"/>
          </a:xfrm>
        </p:spPr>
        <p:txBody>
          <a:bodyPr>
            <a:noAutofit/>
          </a:bodyPr>
          <a:lstStyle/>
          <a:p>
            <a:r>
              <a:rPr lang="en-US" dirty="0"/>
              <a:t>Waiving Medicare Coinsurance for </a:t>
            </a:r>
            <a:br>
              <a:rPr lang="en-US" dirty="0"/>
            </a:br>
            <a:r>
              <a:rPr lang="en-US" dirty="0"/>
              <a:t>Certain Colorectal Cancer Screening Tests</a:t>
            </a:r>
          </a:p>
        </p:txBody>
      </p:sp>
      <p:sp>
        <p:nvSpPr>
          <p:cNvPr id="3" name="Text Placeholder 2">
            <a:extLst>
              <a:ext uri="{FF2B5EF4-FFF2-40B4-BE49-F238E27FC236}">
                <a16:creationId xmlns:a16="http://schemas.microsoft.com/office/drawing/2014/main" id="{B4287AFB-84DB-4874-859E-9DDBA6E3D736}"/>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Requires the amount of patient cost-sharing for colorectal cancer screening tests that remove a polyp or other tissue to gradually decrease</a:t>
            </a:r>
          </a:p>
          <a:p>
            <a:pPr marL="274320" indent="-274320">
              <a:lnSpc>
                <a:spcPct val="100000"/>
              </a:lnSpc>
              <a:spcBef>
                <a:spcPts val="0"/>
              </a:spcBef>
              <a:spcAft>
                <a:spcPts val="1200"/>
              </a:spcAft>
            </a:pPr>
            <a:r>
              <a:rPr lang="en-US" sz="2400" dirty="0">
                <a:solidFill>
                  <a:srgbClr val="00529B"/>
                </a:solidFill>
              </a:rPr>
              <a:t>Medicare to pay 100% of the cost in 2030</a:t>
            </a:r>
          </a:p>
          <a:p>
            <a:pPr marL="822960" lvl="1" indent="-274320">
              <a:lnSpc>
                <a:spcPct val="100000"/>
              </a:lnSpc>
              <a:spcBef>
                <a:spcPts val="0"/>
              </a:spcBef>
              <a:spcAft>
                <a:spcPts val="1200"/>
              </a:spcAft>
            </a:pPr>
            <a:r>
              <a:rPr lang="en-US" sz="2000" dirty="0">
                <a:solidFill>
                  <a:srgbClr val="00529B"/>
                </a:solidFill>
              </a:rPr>
              <a:t>80% for 2022</a:t>
            </a:r>
          </a:p>
          <a:p>
            <a:pPr marL="822960" lvl="1" indent="-274320">
              <a:lnSpc>
                <a:spcPct val="100000"/>
              </a:lnSpc>
              <a:spcBef>
                <a:spcPts val="0"/>
              </a:spcBef>
              <a:spcAft>
                <a:spcPts val="1200"/>
              </a:spcAft>
            </a:pPr>
            <a:r>
              <a:rPr lang="en-US" sz="2000" dirty="0">
                <a:solidFill>
                  <a:srgbClr val="00529B"/>
                </a:solidFill>
              </a:rPr>
              <a:t>85% for 2023–2026</a:t>
            </a:r>
          </a:p>
          <a:p>
            <a:pPr marL="822960" lvl="1" indent="-274320">
              <a:lnSpc>
                <a:spcPct val="100000"/>
              </a:lnSpc>
              <a:spcBef>
                <a:spcPts val="0"/>
              </a:spcBef>
              <a:spcAft>
                <a:spcPts val="1200"/>
              </a:spcAft>
            </a:pPr>
            <a:r>
              <a:rPr lang="en-US" sz="2000" dirty="0">
                <a:solidFill>
                  <a:srgbClr val="00529B"/>
                </a:solidFill>
              </a:rPr>
              <a:t>90% for 2027–2029</a:t>
            </a:r>
          </a:p>
          <a:p>
            <a:endParaRPr lang="en-US" sz="2400" dirty="0"/>
          </a:p>
        </p:txBody>
      </p:sp>
      <p:sp>
        <p:nvSpPr>
          <p:cNvPr id="6" name="Slide Number Placeholder 5">
            <a:extLst>
              <a:ext uri="{FF2B5EF4-FFF2-40B4-BE49-F238E27FC236}">
                <a16:creationId xmlns:a16="http://schemas.microsoft.com/office/drawing/2014/main" id="{7464C0ED-400A-4C92-ABA8-ECF39346DC7B}"/>
              </a:ext>
            </a:extLst>
          </p:cNvPr>
          <p:cNvSpPr>
            <a:spLocks noGrp="1"/>
          </p:cNvSpPr>
          <p:nvPr>
            <p:ph type="sldNum" sz="quarter" idx="12"/>
          </p:nvPr>
        </p:nvSpPr>
        <p:spPr/>
        <p:txBody>
          <a:bodyPr/>
          <a:lstStyle/>
          <a:p>
            <a:fld id="{0B2D781D-8844-5940-92D1-06EF0A7F581E}" type="slidenum">
              <a:rPr lang="en-US" smtClean="0"/>
              <a:pPr/>
              <a:t>14</a:t>
            </a:fld>
            <a:endParaRPr lang="en-US" dirty="0"/>
          </a:p>
        </p:txBody>
      </p:sp>
      <p:sp>
        <p:nvSpPr>
          <p:cNvPr id="5" name="Footer Placeholder 4">
            <a:extLst>
              <a:ext uri="{FF2B5EF4-FFF2-40B4-BE49-F238E27FC236}">
                <a16:creationId xmlns:a16="http://schemas.microsoft.com/office/drawing/2014/main" id="{50D9C487-6BBF-4FED-9E1D-D91B61285A12}"/>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5361A6C2-A648-4186-92B3-8C8AE4B78A35}"/>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16611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9A80-3B95-42D3-B90A-1993A380D982}"/>
              </a:ext>
            </a:extLst>
          </p:cNvPr>
          <p:cNvSpPr>
            <a:spLocks noGrp="1"/>
          </p:cNvSpPr>
          <p:nvPr>
            <p:ph type="title"/>
          </p:nvPr>
        </p:nvSpPr>
        <p:spPr>
          <a:xfrm>
            <a:off x="0" y="0"/>
            <a:ext cx="12192000" cy="922148"/>
          </a:xfrm>
        </p:spPr>
        <p:txBody>
          <a:bodyPr>
            <a:noAutofit/>
          </a:bodyPr>
          <a:lstStyle/>
          <a:p>
            <a:r>
              <a:rPr lang="en-US" dirty="0"/>
              <a:t>Expanding Access to </a:t>
            </a:r>
            <a:br>
              <a:rPr lang="en-US" dirty="0"/>
            </a:br>
            <a:r>
              <a:rPr lang="en-US" dirty="0"/>
              <a:t>Mental Health Services Furnished through Telehealth</a:t>
            </a:r>
          </a:p>
        </p:txBody>
      </p:sp>
      <p:sp>
        <p:nvSpPr>
          <p:cNvPr id="3" name="Text Placeholder 2">
            <a:extLst>
              <a:ext uri="{FF2B5EF4-FFF2-40B4-BE49-F238E27FC236}">
                <a16:creationId xmlns:a16="http://schemas.microsoft.com/office/drawing/2014/main" id="{82691895-627D-4BB0-8C2B-E40B43A2CBA0}"/>
              </a:ext>
            </a:extLst>
          </p:cNvPr>
          <p:cNvSpPr>
            <a:spLocks noGrp="1"/>
          </p:cNvSpPr>
          <p:nvPr>
            <p:ph type="body" sz="quarter" idx="13"/>
          </p:nvPr>
        </p:nvSpPr>
        <p:spPr>
          <a:xfrm>
            <a:off x="914400" y="1371600"/>
            <a:ext cx="10644188" cy="4167187"/>
          </a:xfrm>
        </p:spPr>
        <p:txBody>
          <a:bodyPr>
            <a:normAutofit/>
          </a:bodyPr>
          <a:lstStyle/>
          <a:p>
            <a:pPr marL="0" indent="0">
              <a:lnSpc>
                <a:spcPct val="100000"/>
              </a:lnSpc>
              <a:spcBef>
                <a:spcPts val="0"/>
              </a:spcBef>
              <a:spcAft>
                <a:spcPts val="1200"/>
              </a:spcAft>
              <a:buNone/>
            </a:pPr>
            <a:r>
              <a:rPr lang="en-US" sz="2400" b="1" dirty="0">
                <a:solidFill>
                  <a:srgbClr val="00529B"/>
                </a:solidFill>
              </a:rPr>
              <a:t>Removes the geographic originating site restrictions and adds the home of the patient as a permissible originating site</a:t>
            </a:r>
          </a:p>
          <a:p>
            <a:pPr marL="548640" indent="-274320">
              <a:lnSpc>
                <a:spcPct val="100000"/>
              </a:lnSpc>
              <a:spcBef>
                <a:spcPts val="0"/>
              </a:spcBef>
              <a:spcAft>
                <a:spcPts val="1200"/>
              </a:spcAft>
            </a:pPr>
            <a:r>
              <a:rPr lang="en-US" sz="2000" dirty="0">
                <a:solidFill>
                  <a:srgbClr val="00529B"/>
                </a:solidFill>
              </a:rPr>
              <a:t>Services for the purpose of diagnosis, evaluation, or treatment of a mental health disorder</a:t>
            </a:r>
          </a:p>
          <a:p>
            <a:pPr marL="548640" indent="-274320">
              <a:lnSpc>
                <a:spcPct val="100000"/>
              </a:lnSpc>
              <a:spcBef>
                <a:spcPts val="0"/>
              </a:spcBef>
              <a:spcAft>
                <a:spcPts val="1200"/>
              </a:spcAft>
            </a:pPr>
            <a:r>
              <a:rPr lang="en-US" sz="2000" dirty="0">
                <a:solidFill>
                  <a:srgbClr val="00529B"/>
                </a:solidFill>
              </a:rPr>
              <a:t>Effective for services furnished on or after the first day after the end of the </a:t>
            </a:r>
            <a:r>
              <a:rPr lang="en-US" sz="2000" dirty="0">
                <a:solidFill>
                  <a:srgbClr val="00539A"/>
                </a:solidFill>
              </a:rPr>
              <a:t>COVID-19 </a:t>
            </a:r>
            <a:r>
              <a:rPr lang="en-US" sz="2000" dirty="0">
                <a:solidFill>
                  <a:srgbClr val="00529B"/>
                </a:solidFill>
              </a:rPr>
              <a:t>public health emergency (PHE)</a:t>
            </a:r>
          </a:p>
          <a:p>
            <a:endParaRPr lang="en-US" sz="2400" dirty="0"/>
          </a:p>
        </p:txBody>
      </p:sp>
      <p:sp>
        <p:nvSpPr>
          <p:cNvPr id="6" name="Slide Number Placeholder 5">
            <a:extLst>
              <a:ext uri="{FF2B5EF4-FFF2-40B4-BE49-F238E27FC236}">
                <a16:creationId xmlns:a16="http://schemas.microsoft.com/office/drawing/2014/main" id="{8A6FB4E9-1949-4FBB-9864-90B1362915C6}"/>
              </a:ext>
            </a:extLst>
          </p:cNvPr>
          <p:cNvSpPr>
            <a:spLocks noGrp="1"/>
          </p:cNvSpPr>
          <p:nvPr>
            <p:ph type="sldNum" sz="quarter" idx="12"/>
          </p:nvPr>
        </p:nvSpPr>
        <p:spPr/>
        <p:txBody>
          <a:bodyPr/>
          <a:lstStyle/>
          <a:p>
            <a:fld id="{0B2D781D-8844-5940-92D1-06EF0A7F581E}" type="slidenum">
              <a:rPr lang="en-US" smtClean="0"/>
              <a:pPr/>
              <a:t>15</a:t>
            </a:fld>
            <a:endParaRPr lang="en-US" dirty="0"/>
          </a:p>
        </p:txBody>
      </p:sp>
      <p:sp>
        <p:nvSpPr>
          <p:cNvPr id="5" name="Footer Placeholder 4">
            <a:extLst>
              <a:ext uri="{FF2B5EF4-FFF2-40B4-BE49-F238E27FC236}">
                <a16:creationId xmlns:a16="http://schemas.microsoft.com/office/drawing/2014/main" id="{19D0C475-AB61-4B45-A861-947C3C9194B3}"/>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5444D1F-1A96-4496-8096-49C3C2F42F46}"/>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9487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B1F9-B409-465A-8A65-15D4DFC2650A}"/>
              </a:ext>
            </a:extLst>
          </p:cNvPr>
          <p:cNvSpPr>
            <a:spLocks noGrp="1"/>
          </p:cNvSpPr>
          <p:nvPr>
            <p:ph type="title"/>
          </p:nvPr>
        </p:nvSpPr>
        <p:spPr>
          <a:xfrm>
            <a:off x="0" y="0"/>
            <a:ext cx="12192000" cy="939189"/>
          </a:xfrm>
        </p:spPr>
        <p:txBody>
          <a:bodyPr>
            <a:noAutofit/>
          </a:bodyPr>
          <a:lstStyle/>
          <a:p>
            <a:r>
              <a:rPr lang="en-US" dirty="0"/>
              <a:t>Coverage of Immunosuppressive Drugs for </a:t>
            </a:r>
            <a:br>
              <a:rPr lang="en-US" dirty="0"/>
            </a:br>
            <a:r>
              <a:rPr lang="en-US" dirty="0"/>
              <a:t>Kidney Transplant Patients Extended </a:t>
            </a:r>
          </a:p>
        </p:txBody>
      </p:sp>
      <p:sp>
        <p:nvSpPr>
          <p:cNvPr id="3" name="Text Placeholder 2">
            <a:extLst>
              <a:ext uri="{FF2B5EF4-FFF2-40B4-BE49-F238E27FC236}">
                <a16:creationId xmlns:a16="http://schemas.microsoft.com/office/drawing/2014/main" id="{9FB31D70-B529-478C-966C-39BC15CA9870}"/>
              </a:ext>
            </a:extLst>
          </p:cNvPr>
          <p:cNvSpPr>
            <a:spLocks noGrp="1"/>
          </p:cNvSpPr>
          <p:nvPr>
            <p:ph type="body" sz="quarter" idx="13"/>
          </p:nvPr>
        </p:nvSpPr>
        <p:spPr>
          <a:xfrm>
            <a:off x="914400" y="1371600"/>
            <a:ext cx="10644188" cy="4070898"/>
          </a:xfrm>
        </p:spPr>
        <p:txBody>
          <a:bodyPr>
            <a:normAutofit/>
          </a:bodyPr>
          <a:lstStyle/>
          <a:p>
            <a:pPr marL="0" indent="0">
              <a:lnSpc>
                <a:spcPct val="100000"/>
              </a:lnSpc>
              <a:spcBef>
                <a:spcPts val="0"/>
              </a:spcBef>
              <a:spcAft>
                <a:spcPts val="1200"/>
              </a:spcAft>
              <a:buNone/>
            </a:pPr>
            <a:r>
              <a:rPr lang="en-US" sz="2400" b="1" dirty="0">
                <a:solidFill>
                  <a:srgbClr val="00529B"/>
                </a:solidFill>
              </a:rPr>
              <a:t>Extends immunosuppressive drug coverage for Medicare kidney transplant recipients beyond the 36-month limit</a:t>
            </a:r>
          </a:p>
          <a:p>
            <a:pPr marL="548640" indent="-274320">
              <a:lnSpc>
                <a:spcPct val="100000"/>
              </a:lnSpc>
              <a:spcBef>
                <a:spcPts val="0"/>
              </a:spcBef>
              <a:spcAft>
                <a:spcPts val="1200"/>
              </a:spcAft>
            </a:pPr>
            <a:r>
              <a:rPr lang="en-US" sz="2000" dirty="0">
                <a:solidFill>
                  <a:srgbClr val="00529B"/>
                </a:solidFill>
              </a:rPr>
              <a:t>Provides coverage under Medicare Part B (Medical Insurance) solely for immunosuppressive drugs. Individuals won’t get Medicare coverage for any other items or services.</a:t>
            </a:r>
          </a:p>
          <a:p>
            <a:pPr marL="548640" indent="-274320">
              <a:lnSpc>
                <a:spcPct val="100000"/>
              </a:lnSpc>
              <a:spcBef>
                <a:spcPts val="0"/>
              </a:spcBef>
              <a:spcAft>
                <a:spcPts val="1200"/>
              </a:spcAft>
            </a:pPr>
            <a:r>
              <a:rPr lang="en-US" sz="2000" dirty="0">
                <a:solidFill>
                  <a:srgbClr val="00529B"/>
                </a:solidFill>
              </a:rPr>
              <a:t>Available to individuals for whom Medicare coverage ends, or will end, 36 months after the month in which an individual received a successful kidney transplant.</a:t>
            </a:r>
          </a:p>
          <a:p>
            <a:pPr marL="548640" indent="-274320">
              <a:lnSpc>
                <a:spcPct val="100000"/>
              </a:lnSpc>
              <a:spcBef>
                <a:spcPts val="0"/>
              </a:spcBef>
              <a:spcAft>
                <a:spcPts val="1200"/>
              </a:spcAft>
            </a:pPr>
            <a:r>
              <a:rPr lang="en-US" sz="2000" dirty="0">
                <a:solidFill>
                  <a:srgbClr val="00529B"/>
                </a:solidFill>
              </a:rPr>
              <a:t>Individuals may not be enrolled in certain other types of coverage.</a:t>
            </a:r>
          </a:p>
          <a:p>
            <a:pPr marL="548640" indent="-274320">
              <a:lnSpc>
                <a:spcPct val="100000"/>
              </a:lnSpc>
              <a:spcBef>
                <a:spcPts val="0"/>
              </a:spcBef>
              <a:spcAft>
                <a:spcPts val="1200"/>
              </a:spcAft>
            </a:pPr>
            <a:r>
              <a:rPr lang="en-US" sz="2000" dirty="0">
                <a:solidFill>
                  <a:srgbClr val="00529B"/>
                </a:solidFill>
              </a:rPr>
              <a:t>Coverage begins no earlier than January 1, 2023.</a:t>
            </a:r>
          </a:p>
          <a:p>
            <a:endParaRPr lang="en-US" dirty="0"/>
          </a:p>
        </p:txBody>
      </p:sp>
      <p:sp>
        <p:nvSpPr>
          <p:cNvPr id="6" name="Slide Number Placeholder 5">
            <a:extLst>
              <a:ext uri="{FF2B5EF4-FFF2-40B4-BE49-F238E27FC236}">
                <a16:creationId xmlns:a16="http://schemas.microsoft.com/office/drawing/2014/main" id="{64543B7F-E9D9-4434-9808-B5E3BDD17270}"/>
              </a:ext>
            </a:extLst>
          </p:cNvPr>
          <p:cNvSpPr>
            <a:spLocks noGrp="1"/>
          </p:cNvSpPr>
          <p:nvPr>
            <p:ph type="sldNum" sz="quarter" idx="12"/>
          </p:nvPr>
        </p:nvSpPr>
        <p:spPr/>
        <p:txBody>
          <a:bodyPr/>
          <a:lstStyle/>
          <a:p>
            <a:fld id="{0B2D781D-8844-5940-92D1-06EF0A7F581E}" type="slidenum">
              <a:rPr lang="en-US" smtClean="0"/>
              <a:pPr/>
              <a:t>16</a:t>
            </a:fld>
            <a:endParaRPr lang="en-US" dirty="0"/>
          </a:p>
        </p:txBody>
      </p:sp>
      <p:sp>
        <p:nvSpPr>
          <p:cNvPr id="5" name="Footer Placeholder 4">
            <a:extLst>
              <a:ext uri="{FF2B5EF4-FFF2-40B4-BE49-F238E27FC236}">
                <a16:creationId xmlns:a16="http://schemas.microsoft.com/office/drawing/2014/main" id="{23C13A6F-A85F-4797-B0F6-13DFC769A37B}"/>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5CD78205-6D73-482C-8BAA-E67E4B8C656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84119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n-US" dirty="0"/>
              <a:t>Extension of Coverage of Immunosuppressive </a:t>
            </a:r>
            <a:br>
              <a:rPr lang="en-US" dirty="0"/>
            </a:br>
            <a:r>
              <a:rPr lang="en-US" dirty="0"/>
              <a:t>Drugs for Kidney Transplant Patients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14400" y="1371600"/>
            <a:ext cx="10644188" cy="4724400"/>
          </a:xfrm>
        </p:spPr>
        <p:txBody>
          <a:bodyPr>
            <a:normAutofit fontScale="92500" lnSpcReduction="10000"/>
          </a:bodyPr>
          <a:lstStyle/>
          <a:p>
            <a:pPr marL="0" indent="0">
              <a:lnSpc>
                <a:spcPct val="110000"/>
              </a:lnSpc>
              <a:spcAft>
                <a:spcPts val="1200"/>
              </a:spcAft>
              <a:buNone/>
            </a:pPr>
            <a:r>
              <a:rPr lang="en-US" b="1" dirty="0">
                <a:solidFill>
                  <a:srgbClr val="00529B"/>
                </a:solidFill>
              </a:rPr>
              <a:t>The new immunosuppressive drug benefit has the following features:</a:t>
            </a:r>
          </a:p>
          <a:p>
            <a:pPr marL="548640" indent="-274320">
              <a:lnSpc>
                <a:spcPct val="120000"/>
              </a:lnSpc>
              <a:spcBef>
                <a:spcPts val="0"/>
              </a:spcBef>
              <a:spcAft>
                <a:spcPts val="1200"/>
              </a:spcAft>
            </a:pPr>
            <a:r>
              <a:rPr lang="en-US" sz="2200" dirty="0">
                <a:solidFill>
                  <a:srgbClr val="00529B"/>
                </a:solidFill>
              </a:rPr>
              <a:t>There aren’t specific enrollment periods; if an individual is eligible, they can enroll (or disenroll) at any time on a monthly basis</a:t>
            </a:r>
          </a:p>
          <a:p>
            <a:pPr marL="548640" indent="-274320">
              <a:lnSpc>
                <a:spcPct val="120000"/>
              </a:lnSpc>
              <a:spcBef>
                <a:spcPts val="0"/>
              </a:spcBef>
              <a:spcAft>
                <a:spcPts val="1200"/>
              </a:spcAft>
            </a:pPr>
            <a:r>
              <a:rPr lang="en-US" sz="2200" dirty="0">
                <a:solidFill>
                  <a:srgbClr val="00529B"/>
                </a:solidFill>
              </a:rPr>
              <a:t>The benefit only covers immunosuppressive drugs and doesn’t include coverage for any other Part B benefits or services</a:t>
            </a:r>
          </a:p>
          <a:p>
            <a:pPr marL="548640" indent="-274320">
              <a:lnSpc>
                <a:spcPct val="120000"/>
              </a:lnSpc>
              <a:spcBef>
                <a:spcPts val="0"/>
              </a:spcBef>
              <a:spcAft>
                <a:spcPts val="1200"/>
              </a:spcAft>
            </a:pPr>
            <a:r>
              <a:rPr lang="en-US" sz="2200" dirty="0">
                <a:solidFill>
                  <a:srgbClr val="00529B"/>
                </a:solidFill>
              </a:rPr>
              <a:t>An individual is required to attest that they aren’t enrolled in, and don’t expect to enroll in, certain other types of coverage  </a:t>
            </a:r>
          </a:p>
          <a:p>
            <a:pPr marL="548640" indent="-274320">
              <a:lnSpc>
                <a:spcPct val="120000"/>
              </a:lnSpc>
              <a:spcBef>
                <a:spcPts val="0"/>
              </a:spcBef>
              <a:spcAft>
                <a:spcPts val="1200"/>
              </a:spcAft>
            </a:pPr>
            <a:r>
              <a:rPr lang="en-US" sz="2200" dirty="0">
                <a:solidFill>
                  <a:srgbClr val="00529B"/>
                </a:solidFill>
              </a:rPr>
              <a:t>The premium is less than the standard Part B premium, and enrollees aren’t subject to late enrollment penalties</a:t>
            </a:r>
          </a:p>
          <a:p>
            <a:pPr marL="548640" indent="-274320">
              <a:lnSpc>
                <a:spcPct val="120000"/>
              </a:lnSpc>
              <a:spcBef>
                <a:spcPts val="0"/>
              </a:spcBef>
              <a:spcAft>
                <a:spcPts val="1200"/>
              </a:spcAft>
            </a:pPr>
            <a:r>
              <a:rPr lang="en-US" sz="2200" dirty="0">
                <a:solidFill>
                  <a:srgbClr val="00529B"/>
                </a:solidFill>
              </a:rPr>
              <a:t>Individuals eligible for Medicare Savings Programs (MSPs) can get coverage for Medicare immunosuppressive drug benefit premium and cost sharing</a:t>
            </a:r>
          </a:p>
          <a:p>
            <a:pPr marL="274320" indent="0">
              <a:lnSpc>
                <a:spcPct val="110000"/>
              </a:lnSpc>
              <a:spcBef>
                <a:spcPts val="0"/>
              </a:spcBef>
              <a:spcAft>
                <a:spcPts val="1200"/>
              </a:spcAft>
              <a:buNone/>
            </a:pPr>
            <a:endParaRPr lang="en-US" sz="2200" dirty="0">
              <a:solidFill>
                <a:srgbClr val="00529B"/>
              </a:solidFill>
            </a:endParaRPr>
          </a:p>
          <a:p>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17</a:t>
            </a:fld>
            <a:endParaRPr lang="en-US" dirty="0"/>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423819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9D9A-A3F2-458E-91B3-F32A9F020514}"/>
              </a:ext>
            </a:extLst>
          </p:cNvPr>
          <p:cNvSpPr>
            <a:spLocks noGrp="1"/>
          </p:cNvSpPr>
          <p:nvPr>
            <p:ph type="title"/>
          </p:nvPr>
        </p:nvSpPr>
        <p:spPr>
          <a:xfrm>
            <a:off x="0" y="0"/>
            <a:ext cx="12192000" cy="935421"/>
          </a:xfrm>
        </p:spPr>
        <p:txBody>
          <a:bodyPr anchor="ctr">
            <a:noAutofit/>
          </a:bodyPr>
          <a:lstStyle/>
          <a:p>
            <a:r>
              <a:rPr lang="en-US" sz="3000" dirty="0"/>
              <a:t>Lowering Prices Through Drug Price Negotiation: Part B</a:t>
            </a:r>
          </a:p>
        </p:txBody>
      </p:sp>
      <p:sp>
        <p:nvSpPr>
          <p:cNvPr id="6" name="Text Placeholder 5">
            <a:extLst>
              <a:ext uri="{FF2B5EF4-FFF2-40B4-BE49-F238E27FC236}">
                <a16:creationId xmlns:a16="http://schemas.microsoft.com/office/drawing/2014/main" id="{8C9A6D07-C721-4F1F-B408-C01E2B5A3B18}"/>
              </a:ext>
            </a:extLst>
          </p:cNvPr>
          <p:cNvSpPr>
            <a:spLocks noGrp="1"/>
          </p:cNvSpPr>
          <p:nvPr>
            <p:ph type="body" sz="quarter" idx="13"/>
          </p:nvPr>
        </p:nvSpPr>
        <p:spPr>
          <a:xfrm>
            <a:off x="914400" y="1371600"/>
            <a:ext cx="10287000" cy="4167187"/>
          </a:xfrm>
        </p:spPr>
        <p:txBody>
          <a:bodyPr/>
          <a:lstStyle/>
          <a:p>
            <a:pPr marL="274320" indent="-274320">
              <a:lnSpc>
                <a:spcPct val="100000"/>
              </a:lnSpc>
              <a:spcBef>
                <a:spcPts val="0"/>
              </a:spcBef>
              <a:spcAft>
                <a:spcPts val="1200"/>
              </a:spcAft>
            </a:pPr>
            <a:r>
              <a:rPr lang="en-US" dirty="0">
                <a:solidFill>
                  <a:srgbClr val="00529B"/>
                </a:solidFill>
              </a:rPr>
              <a:t>Requires the Secretary to establish a Drug Price Negotiation Program for negotiating (and re-negotiating) drug prices of certain Medicare drugs with drug manufacturers</a:t>
            </a:r>
          </a:p>
          <a:p>
            <a:pPr marL="274320" indent="-274320">
              <a:lnSpc>
                <a:spcPct val="100000"/>
              </a:lnSpc>
              <a:spcBef>
                <a:spcPts val="0"/>
              </a:spcBef>
              <a:spcAft>
                <a:spcPts val="1200"/>
              </a:spcAft>
            </a:pPr>
            <a:r>
              <a:rPr lang="en-US" dirty="0">
                <a:solidFill>
                  <a:srgbClr val="00529B"/>
                </a:solidFill>
              </a:rPr>
              <a:t>Establish “maximum fair prices” negotiated for certain Medicare Part B and Part D drugs selected for negotiation</a:t>
            </a:r>
          </a:p>
        </p:txBody>
      </p:sp>
      <p:sp>
        <p:nvSpPr>
          <p:cNvPr id="5" name="Slide Number Placeholder 4">
            <a:extLst>
              <a:ext uri="{FF2B5EF4-FFF2-40B4-BE49-F238E27FC236}">
                <a16:creationId xmlns:a16="http://schemas.microsoft.com/office/drawing/2014/main" id="{5FADB790-47F7-47DB-91AC-7689B2BD0874}"/>
              </a:ext>
            </a:extLst>
          </p:cNvPr>
          <p:cNvSpPr>
            <a:spLocks noGrp="1"/>
          </p:cNvSpPr>
          <p:nvPr>
            <p:ph type="sldNum" sz="quarter" idx="12"/>
          </p:nvPr>
        </p:nvSpPr>
        <p:spPr/>
        <p:txBody>
          <a:bodyPr/>
          <a:lstStyle/>
          <a:p>
            <a:fld id="{0B2D781D-8844-5940-92D1-06EF0A7F581E}" type="slidenum">
              <a:rPr lang="en-US" smtClean="0"/>
              <a:pPr/>
              <a:t>18</a:t>
            </a:fld>
            <a:endParaRPr lang="en-US" dirty="0"/>
          </a:p>
        </p:txBody>
      </p:sp>
      <p:sp>
        <p:nvSpPr>
          <p:cNvPr id="4" name="Footer Placeholder 3">
            <a:extLst>
              <a:ext uri="{FF2B5EF4-FFF2-40B4-BE49-F238E27FC236}">
                <a16:creationId xmlns:a16="http://schemas.microsoft.com/office/drawing/2014/main" id="{F937AFF8-065B-4010-AD8D-B046DB0EF81B}"/>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A819C30B-9EF1-41B6-A615-3E393055117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393772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lstStyle/>
          <a:p>
            <a:r>
              <a:rPr lang="en-US" dirty="0"/>
              <a:t>Medicare Part B Drug Rebates &amp; Coinsurance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p:txBody>
          <a:bodyPr>
            <a:normAutofit fontScale="77500" lnSpcReduction="20000"/>
          </a:bodyPr>
          <a:lstStyle/>
          <a:p>
            <a:pPr marL="0" indent="0" defTabSz="685800">
              <a:lnSpc>
                <a:spcPct val="120000"/>
              </a:lnSpc>
              <a:buNone/>
            </a:pPr>
            <a:r>
              <a:rPr lang="en-US" sz="3100" b="1" dirty="0"/>
              <a:t>The Inflation Reduction Act (IRA) created changes to Medicare Part B-covered drug pricing and coinsurance </a:t>
            </a:r>
          </a:p>
          <a:p>
            <a:pPr marL="548640">
              <a:lnSpc>
                <a:spcPct val="120000"/>
              </a:lnSpc>
            </a:pPr>
            <a:r>
              <a:rPr lang="en-US" dirty="0"/>
              <a:t>January 1, 2023 is the start of the first quarter for which drug manufacturers will be required to pay rebates to Medicare if prices for certain Part B drugs increase faster than the rate of inflation</a:t>
            </a:r>
          </a:p>
          <a:p>
            <a:pPr marL="548640">
              <a:lnSpc>
                <a:spcPct val="120000"/>
              </a:lnSpc>
            </a:pPr>
            <a:r>
              <a:rPr lang="en-US" dirty="0"/>
              <a:t>Starting April 1, 2023 people with Original Medicare may pay a lower coinsurance for some Part B drugs if the drug’s price increased faster than the rate of inflation in a benchmark quarter </a:t>
            </a:r>
          </a:p>
          <a:p>
            <a:pPr marL="548640">
              <a:lnSpc>
                <a:spcPct val="120000"/>
              </a:lnSpc>
            </a:pPr>
            <a:r>
              <a:rPr lang="en-US" dirty="0"/>
              <a:t>The Part B inflation rebates for quarters in 2023 and 2024 must be invoiced by September 30, 2025</a:t>
            </a:r>
          </a:p>
          <a:p>
            <a:pPr>
              <a:lnSpc>
                <a:spcPct val="120000"/>
              </a:lnSpc>
            </a:pPr>
            <a:endParaRPr lang="en-US" dirty="0"/>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Current Topics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January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872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4A8F15-BBC8-6841-A2F8-F750DFB3C92F}"/>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5" name="Text Placeholder 7">
            <a:extLst>
              <a:ext uri="{FF2B5EF4-FFF2-40B4-BE49-F238E27FC236}">
                <a16:creationId xmlns:a16="http://schemas.microsoft.com/office/drawing/2014/main" id="{81842188-0271-2B49-8D13-8B0A38930DED}"/>
              </a:ext>
            </a:extLst>
          </p:cNvPr>
          <p:cNvSpPr>
            <a:spLocks noGrp="1"/>
          </p:cNvSpPr>
          <p:nvPr>
            <p:ph type="body" sz="quarter" idx="13" hasCustomPrompt="1"/>
          </p:nvPr>
        </p:nvSpPr>
        <p:spPr>
          <a:xfrm>
            <a:off x="1389240" y="1771912"/>
            <a:ext cx="9729654" cy="4336280"/>
          </a:xfrm>
        </p:spPr>
        <p:txBody>
          <a:bodyPr>
            <a:normAutofit fontScale="85000" lnSpcReduction="20000"/>
          </a:bodyPr>
          <a:lstStyle>
            <a:lvl1pPr marL="0" indent="0">
              <a:lnSpc>
                <a:spcPct val="100000"/>
              </a:lnSpc>
              <a:spcBef>
                <a:spcPts val="800"/>
              </a:spcBef>
              <a:buFontTx/>
              <a:buNone/>
              <a:defRPr sz="1800">
                <a:solidFill>
                  <a:schemeClr val="tx1"/>
                </a:solidFill>
              </a:defRPr>
            </a:lvl1pPr>
          </a:lstStyle>
          <a:p>
            <a:pPr>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Summary: </a:t>
            </a:r>
            <a:r>
              <a:rPr lang="en-US" sz="2400" dirty="0">
                <a:solidFill>
                  <a:srgbClr val="00529B"/>
                </a:solidFill>
                <a:latin typeface="Arial" panose="020B0604020202020204" pitchFamily="34" charset="0"/>
                <a:cs typeface="Arial" panose="020B0604020202020204" pitchFamily="34" charset="0"/>
              </a:rPr>
              <a:t>Inflation Reduction Act Medicare Provisions…………….…..3</a:t>
            </a:r>
            <a:r>
              <a:rPr lang="en-US" sz="2400" dirty="0">
                <a:solidFill>
                  <a:srgbClr val="00529B"/>
                </a:solidFill>
              </a:rPr>
              <a:t>–6</a:t>
            </a:r>
            <a:endParaRPr lang="en-US" sz="2400" b="1" dirty="0">
              <a:solidFill>
                <a:srgbClr val="00529B"/>
              </a:solidFill>
              <a:latin typeface="Arial" panose="020B0604020202020204" pitchFamily="34" charset="0"/>
              <a:cs typeface="Arial" panose="020B0604020202020204" pitchFamily="34" charset="0"/>
            </a:endParaRPr>
          </a:p>
          <a:p>
            <a:pPr>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Lesson 1:</a:t>
            </a:r>
            <a:r>
              <a:rPr lang="en-US" sz="2400" dirty="0">
                <a:solidFill>
                  <a:prstClr val="black"/>
                </a:solidFill>
                <a:latin typeface="Arial" panose="020B0604020202020204" pitchFamily="34" charset="0"/>
                <a:cs typeface="Arial" panose="020B0604020202020204" pitchFamily="34" charset="0"/>
              </a:rPr>
              <a:t> </a:t>
            </a:r>
            <a:r>
              <a:rPr lang="en-US" sz="2400" dirty="0">
                <a:solidFill>
                  <a:srgbClr val="00529B"/>
                </a:solidFill>
                <a:latin typeface="Arial" panose="020B0604020202020204" pitchFamily="34" charset="0"/>
                <a:cs typeface="Arial" panose="020B0604020202020204" pitchFamily="34" charset="0"/>
              </a:rPr>
              <a:t>Original Medicare Updates…………………………………….7–28</a:t>
            </a: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Lesson 2: </a:t>
            </a:r>
            <a:r>
              <a:rPr lang="en-US" sz="2400" dirty="0">
                <a:solidFill>
                  <a:srgbClr val="00529B"/>
                </a:solidFill>
                <a:latin typeface="Arial" panose="020B0604020202020204" pitchFamily="34" charset="0"/>
                <a:cs typeface="Arial" panose="020B0604020202020204" pitchFamily="34" charset="0"/>
              </a:rPr>
              <a:t>Medicare Advantage Updates</a:t>
            </a:r>
            <a:r>
              <a:rPr lang="en-US" sz="2400" dirty="0">
                <a:solidFill>
                  <a:srgbClr val="00529B"/>
                </a:solidFill>
              </a:rPr>
              <a:t>…………………………………29–32</a:t>
            </a:r>
            <a:endParaRPr lang="en-US" sz="2400" dirty="0">
              <a:solidFill>
                <a:srgbClr val="00529B"/>
              </a:solidFill>
              <a:latin typeface="Arial" panose="020B0604020202020204" pitchFamily="34" charset="0"/>
              <a:cs typeface="Arial" panose="020B0604020202020204" pitchFamily="34" charset="0"/>
            </a:endParaRP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Lesson 3:</a:t>
            </a:r>
            <a:r>
              <a:rPr lang="en-US" sz="2400" dirty="0">
                <a:solidFill>
                  <a:srgbClr val="00529B"/>
                </a:solidFill>
                <a:latin typeface="Arial" panose="020B0604020202020204" pitchFamily="34" charset="0"/>
                <a:cs typeface="Arial" panose="020B0604020202020204" pitchFamily="34" charset="0"/>
              </a:rPr>
              <a:t> Medicare Drug Coverage (Part D) </a:t>
            </a:r>
            <a:r>
              <a:rPr lang="en-US" sz="2400" dirty="0">
                <a:solidFill>
                  <a:srgbClr val="00529B"/>
                </a:solidFill>
              </a:rPr>
              <a:t>Updates..........................33–43</a:t>
            </a:r>
            <a:endParaRPr lang="en-US" sz="2400" dirty="0">
              <a:solidFill>
                <a:srgbClr val="00529B"/>
              </a:solidFill>
              <a:latin typeface="Arial" panose="020B0604020202020204" pitchFamily="34" charset="0"/>
              <a:cs typeface="Arial" panose="020B0604020202020204" pitchFamily="34" charset="0"/>
            </a:endParaRP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Lesson 4: </a:t>
            </a:r>
            <a:r>
              <a:rPr lang="en-US" sz="2400" dirty="0">
                <a:solidFill>
                  <a:srgbClr val="00529B"/>
                </a:solidFill>
                <a:latin typeface="Arial" panose="020B0604020202020204" pitchFamily="34" charset="0"/>
                <a:cs typeface="Arial" panose="020B0604020202020204" pitchFamily="34" charset="0"/>
              </a:rPr>
              <a:t>Medicaid &amp; the Children’s Health Insurance Program (CHIP) Updates</a:t>
            </a:r>
            <a:r>
              <a:rPr lang="en-US" sz="2400" dirty="0">
                <a:solidFill>
                  <a:srgbClr val="00529B"/>
                </a:solidFill>
              </a:rPr>
              <a:t>………………………………………………………………………..44–50</a:t>
            </a:r>
            <a:endParaRPr lang="en-US" sz="2400" dirty="0">
              <a:solidFill>
                <a:srgbClr val="00529B"/>
              </a:solidFill>
              <a:latin typeface="Arial" panose="020B0604020202020204" pitchFamily="34" charset="0"/>
              <a:cs typeface="Arial" panose="020B0604020202020204" pitchFamily="34" charset="0"/>
            </a:endParaRP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Lesson 5: </a:t>
            </a:r>
            <a:r>
              <a:rPr lang="en-US" sz="2400" dirty="0">
                <a:solidFill>
                  <a:srgbClr val="00529B"/>
                </a:solidFill>
                <a:latin typeface="Arial" panose="020B0604020202020204" pitchFamily="34" charset="0"/>
                <a:cs typeface="Arial" panose="020B0604020202020204" pitchFamily="34" charset="0"/>
              </a:rPr>
              <a:t>Health Insurance Marketplace</a:t>
            </a:r>
            <a:r>
              <a:rPr lang="en-US" sz="2400" baseline="30000" dirty="0">
                <a:solidFill>
                  <a:srgbClr val="00529B"/>
                </a:solidFill>
                <a:latin typeface="Arial" panose="020B0604020202020204" pitchFamily="34" charset="0"/>
                <a:cs typeface="Arial" panose="020B0604020202020204" pitchFamily="34" charset="0"/>
              </a:rPr>
              <a:t>®</a:t>
            </a:r>
            <a:r>
              <a:rPr lang="en-US" sz="2400" dirty="0">
                <a:solidFill>
                  <a:srgbClr val="00529B"/>
                </a:solidFill>
                <a:latin typeface="Arial" panose="020B0604020202020204" pitchFamily="34" charset="0"/>
                <a:cs typeface="Arial" panose="020B0604020202020204" pitchFamily="34" charset="0"/>
              </a:rPr>
              <a:t> </a:t>
            </a:r>
            <a:r>
              <a:rPr lang="en-US" sz="2400" dirty="0">
                <a:solidFill>
                  <a:srgbClr val="00529B"/>
                </a:solidFill>
              </a:rPr>
              <a:t>Updates……………………..51–56</a:t>
            </a:r>
            <a:endParaRPr lang="en-US" sz="2400" dirty="0">
              <a:solidFill>
                <a:srgbClr val="00529B"/>
              </a:solidFill>
              <a:latin typeface="Arial" panose="020B0604020202020204" pitchFamily="34" charset="0"/>
              <a:cs typeface="Arial" panose="020B0604020202020204" pitchFamily="34" charset="0"/>
            </a:endParaRP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Appendices</a:t>
            </a:r>
            <a:r>
              <a:rPr lang="en-US" sz="2400" dirty="0">
                <a:solidFill>
                  <a:srgbClr val="00529B"/>
                </a:solidFill>
              </a:rPr>
              <a:t>…………………………………………………………………..57–60</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	</a:t>
            </a:r>
            <a:r>
              <a:rPr lang="en-US" sz="2400" dirty="0">
                <a:solidFill>
                  <a:srgbClr val="00529B"/>
                </a:solidFill>
              </a:rPr>
              <a:t>Helpful Websites</a:t>
            </a:r>
          </a:p>
          <a:p>
            <a:pPr lvl="0">
              <a:lnSpc>
                <a:spcPct val="120000"/>
              </a:lnSpc>
              <a:spcBef>
                <a:spcPts val="0"/>
              </a:spcBef>
              <a:spcAft>
                <a:spcPts val="1200"/>
              </a:spcAft>
            </a:pPr>
            <a:r>
              <a:rPr lang="en-US" sz="2400" b="1" dirty="0">
                <a:solidFill>
                  <a:srgbClr val="00529B"/>
                </a:solidFill>
                <a:latin typeface="Arial" panose="020B0604020202020204" pitchFamily="34" charset="0"/>
                <a:cs typeface="Arial" panose="020B0604020202020204" pitchFamily="34" charset="0"/>
              </a:rPr>
              <a:t>	</a:t>
            </a:r>
            <a:r>
              <a:rPr lang="en-US" sz="2400" dirty="0">
                <a:solidFill>
                  <a:srgbClr val="00529B"/>
                </a:solidFill>
              </a:rPr>
              <a:t>Acronyms</a:t>
            </a:r>
            <a:endParaRPr lang="en-US" sz="2400" dirty="0">
              <a:solidFill>
                <a:srgbClr val="00529B"/>
              </a:solidFill>
              <a:latin typeface="Arial" panose="020B0604020202020204" pitchFamily="34" charset="0"/>
              <a:cs typeface="Arial" panose="020B0604020202020204" pitchFamily="34" charset="0"/>
            </a:endParaRPr>
          </a:p>
        </p:txBody>
      </p:sp>
      <p:sp>
        <p:nvSpPr>
          <p:cNvPr id="8" name="Slide Number Placeholder 4">
            <a:extLst>
              <a:ext uri="{FF2B5EF4-FFF2-40B4-BE49-F238E27FC236}">
                <a16:creationId xmlns:a16="http://schemas.microsoft.com/office/drawing/2014/main" id="{15BAA14C-5F71-AA44-8054-0EC27BCAD24F}"/>
              </a:ext>
            </a:extLst>
          </p:cNvPr>
          <p:cNvSpPr>
            <a:spLocks noGrp="1"/>
          </p:cNvSpPr>
          <p:nvPr>
            <p:ph type="sldNum" sz="quarter" idx="12"/>
          </p:nvPr>
        </p:nvSpPr>
        <p:spPr>
          <a:xfrm>
            <a:off x="8610600" y="6492830"/>
            <a:ext cx="2743200" cy="365125"/>
          </a:xfrm>
        </p:spPr>
        <p:txBody>
          <a:bodyPr/>
          <a:lstStyle>
            <a:lvl1pPr>
              <a:defRPr>
                <a:solidFill>
                  <a:schemeClr val="bg1"/>
                </a:solidFill>
              </a:defRPr>
            </a:lvl1pPr>
          </a:lstStyle>
          <a:p>
            <a:fld id="{0B2D781D-8844-5940-92D1-06EF0A7F581E}" type="slidenum">
              <a:rPr lang="en-US" smtClean="0"/>
              <a:pPr/>
              <a:t>2</a:t>
            </a:fld>
            <a:endParaRPr lang="en-US" dirty="0"/>
          </a:p>
        </p:txBody>
      </p:sp>
      <p:sp>
        <p:nvSpPr>
          <p:cNvPr id="7" name="Footer Placeholder 3">
            <a:extLst>
              <a:ext uri="{FF2B5EF4-FFF2-40B4-BE49-F238E27FC236}">
                <a16:creationId xmlns:a16="http://schemas.microsoft.com/office/drawing/2014/main" id="{7AD6570E-BDDC-5E4A-96B1-AA81769A9E5B}"/>
              </a:ext>
            </a:extLst>
          </p:cNvPr>
          <p:cNvSpPr>
            <a:spLocks noGrp="1"/>
          </p:cNvSpPr>
          <p:nvPr>
            <p:ph type="ftr" sz="quarter" idx="11"/>
          </p:nvPr>
        </p:nvSpPr>
        <p:spPr>
          <a:xfrm>
            <a:off x="4038600" y="6492830"/>
            <a:ext cx="4114800" cy="365125"/>
          </a:xfrm>
        </p:spPr>
        <p:txBody>
          <a:bodyPr/>
          <a:lstStyle>
            <a:lvl1pPr>
              <a:defRPr>
                <a:solidFill>
                  <a:schemeClr val="bg1"/>
                </a:solidFill>
              </a:defRPr>
            </a:lvl1pPr>
          </a:lstStyle>
          <a:p>
            <a:r>
              <a:rPr lang="en-US" dirty="0"/>
              <a:t>Current Topics</a:t>
            </a:r>
          </a:p>
        </p:txBody>
      </p:sp>
      <p:sp>
        <p:nvSpPr>
          <p:cNvPr id="6" name="Date Placeholder 2">
            <a:extLst>
              <a:ext uri="{FF2B5EF4-FFF2-40B4-BE49-F238E27FC236}">
                <a16:creationId xmlns:a16="http://schemas.microsoft.com/office/drawing/2014/main" id="{893321E9-849B-464B-B5F8-73D31A683387}"/>
              </a:ext>
            </a:extLst>
          </p:cNvPr>
          <p:cNvSpPr>
            <a:spLocks noGrp="1"/>
          </p:cNvSpPr>
          <p:nvPr>
            <p:ph type="dt" sz="half" idx="10"/>
          </p:nvPr>
        </p:nvSpPr>
        <p:spPr>
          <a:xfrm>
            <a:off x="838200" y="6492830"/>
            <a:ext cx="2743200" cy="365125"/>
          </a:xfrm>
        </p:spPr>
        <p:txBody>
          <a:bodyPr/>
          <a:lstStyle>
            <a:lvl1pPr>
              <a:defRPr>
                <a:solidFill>
                  <a:schemeClr val="bg1"/>
                </a:solidFill>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92306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n-US" sz="3000"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400" y="1371600"/>
            <a:ext cx="10515600" cy="4637314"/>
          </a:xfrm>
        </p:spPr>
        <p:txBody>
          <a:bodyPr>
            <a:normAutofit/>
          </a:bodyPr>
          <a:lstStyle/>
          <a:p>
            <a:pPr marL="0" indent="0" defTabSz="685800">
              <a:lnSpc>
                <a:spcPct val="100000"/>
              </a:lnSpc>
              <a:spcBef>
                <a:spcPts val="0"/>
              </a:spcBef>
              <a:buNone/>
            </a:pPr>
            <a:r>
              <a:rPr lang="en-US" sz="2800" b="1" dirty="0">
                <a:solidFill>
                  <a:srgbClr val="00529B"/>
                </a:solidFill>
              </a:rPr>
              <a:t>If you take insulin through a traditional pump that is covered under Medicare’s DME benefit, that insulin is covered under Medicare Part B—these benefits go into effect on July 1, 2023 </a:t>
            </a:r>
          </a:p>
          <a:p>
            <a:pPr>
              <a:lnSpc>
                <a:spcPct val="100000"/>
              </a:lnSpc>
            </a:pPr>
            <a:r>
              <a:rPr lang="en-US" sz="2400" dirty="0">
                <a:solidFill>
                  <a:srgbClr val="00529B"/>
                </a:solidFill>
              </a:rPr>
              <a:t>Insulin is capped at $35 for a one-month supply of insulin </a:t>
            </a:r>
          </a:p>
          <a:p>
            <a:pPr>
              <a:lnSpc>
                <a:spcPct val="100000"/>
              </a:lnSpc>
            </a:pPr>
            <a:r>
              <a:rPr lang="en-US" sz="2400" dirty="0">
                <a:solidFill>
                  <a:srgbClr val="00529B"/>
                </a:solidFill>
              </a:rPr>
              <a:t>No deductible will be applied to Part B-covered insulin</a:t>
            </a:r>
          </a:p>
          <a:p>
            <a:pPr marL="0" indent="0">
              <a:lnSpc>
                <a:spcPct val="100000"/>
              </a:lnSpc>
              <a:buNone/>
            </a:pPr>
            <a:endParaRPr lang="en-US" sz="2400" dirty="0">
              <a:solidFill>
                <a:srgbClr val="00529B"/>
              </a:solidFill>
            </a:endParaRPr>
          </a:p>
          <a:p>
            <a:pPr marL="0" indent="0">
              <a:lnSpc>
                <a:spcPct val="100000"/>
              </a:lnSpc>
              <a:buNone/>
            </a:pPr>
            <a:r>
              <a:rPr lang="en-US" sz="2000" b="1" dirty="0">
                <a:solidFill>
                  <a:srgbClr val="00529B"/>
                </a:solidFill>
              </a:rPr>
              <a:t>NOTE</a:t>
            </a:r>
            <a:r>
              <a:rPr lang="en-US" sz="2000" dirty="0"/>
              <a:t>: </a:t>
            </a:r>
            <a:r>
              <a:rPr lang="en-US" sz="2000" dirty="0">
                <a:solidFill>
                  <a:srgbClr val="00529B"/>
                </a:solidFill>
              </a:rPr>
              <a:t>if you use a </a:t>
            </a:r>
            <a:r>
              <a:rPr lang="en-US" sz="2000" b="1" dirty="0">
                <a:solidFill>
                  <a:srgbClr val="00529B"/>
                </a:solidFill>
              </a:rPr>
              <a:t>disposable</a:t>
            </a:r>
            <a:r>
              <a:rPr lang="en-US" sz="2000" dirty="0">
                <a:solidFill>
                  <a:srgbClr val="00529B"/>
                </a:solidFill>
              </a:rPr>
              <a:t> pump, the insulin for that pump is covered under Medicare Part D and is included in the benefit that starts on January 1, 2023.</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40080" y="534924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Current Topics</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January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1B5E-E563-45CC-9999-ABF9AA2E8EB3}"/>
              </a:ext>
            </a:extLst>
          </p:cNvPr>
          <p:cNvSpPr>
            <a:spLocks noGrp="1"/>
          </p:cNvSpPr>
          <p:nvPr>
            <p:ph type="title"/>
          </p:nvPr>
        </p:nvSpPr>
        <p:spPr>
          <a:xfrm>
            <a:off x="0" y="13648"/>
            <a:ext cx="12192000" cy="920366"/>
          </a:xfrm>
        </p:spPr>
        <p:txBody>
          <a:bodyPr>
            <a:noAutofit/>
          </a:bodyPr>
          <a:lstStyle/>
          <a:p>
            <a:r>
              <a:rPr lang="en-US" dirty="0"/>
              <a:t>Postal Service Reform Act of 2022</a:t>
            </a:r>
            <a:br>
              <a:rPr lang="en-US" dirty="0"/>
            </a:br>
            <a:r>
              <a:rPr lang="en-US" dirty="0"/>
              <a:t>Medicare Enrollment Requirement</a:t>
            </a:r>
          </a:p>
        </p:txBody>
      </p:sp>
      <p:sp>
        <p:nvSpPr>
          <p:cNvPr id="3" name="Text Placeholder 2">
            <a:extLst>
              <a:ext uri="{FF2B5EF4-FFF2-40B4-BE49-F238E27FC236}">
                <a16:creationId xmlns:a16="http://schemas.microsoft.com/office/drawing/2014/main" id="{135B193E-0106-4F3F-9BC4-B9A5B63B9F1E}"/>
              </a:ext>
            </a:extLst>
          </p:cNvPr>
          <p:cNvSpPr>
            <a:spLocks noGrp="1"/>
          </p:cNvSpPr>
          <p:nvPr>
            <p:ph type="body" sz="quarter" idx="13"/>
          </p:nvPr>
        </p:nvSpPr>
        <p:spPr>
          <a:xfrm>
            <a:off x="914400" y="1371600"/>
            <a:ext cx="10644188" cy="4499130"/>
          </a:xfrm>
        </p:spPr>
        <p:txBody>
          <a:bodyPr>
            <a:normAutofit/>
          </a:bodyPr>
          <a:lstStyle/>
          <a:p>
            <a:pPr marL="274320" indent="-274320">
              <a:lnSpc>
                <a:spcPct val="100000"/>
              </a:lnSpc>
              <a:spcBef>
                <a:spcPts val="0"/>
              </a:spcBef>
              <a:spcAft>
                <a:spcPts val="1200"/>
              </a:spcAft>
            </a:pPr>
            <a:r>
              <a:rPr lang="en-US" sz="2400" dirty="0">
                <a:solidFill>
                  <a:srgbClr val="00539A"/>
                </a:solidFill>
              </a:rPr>
              <a:t>Creates a new Postal Service Health Benefits (PSHB) program within the Federal Employees Health Benefits (FEHB) program           </a:t>
            </a:r>
          </a:p>
          <a:p>
            <a:pPr marL="274320" indent="-274320">
              <a:lnSpc>
                <a:spcPct val="100000"/>
              </a:lnSpc>
              <a:spcBef>
                <a:spcPts val="0"/>
              </a:spcBef>
              <a:spcAft>
                <a:spcPts val="1200"/>
              </a:spcAft>
            </a:pPr>
            <a:r>
              <a:rPr lang="en-US" sz="2400" dirty="0">
                <a:solidFill>
                  <a:srgbClr val="00529B"/>
                </a:solidFill>
              </a:rPr>
              <a:t>Requires Medicare </a:t>
            </a:r>
            <a:r>
              <a:rPr lang="en-US" sz="2400" dirty="0">
                <a:solidFill>
                  <a:srgbClr val="00539A"/>
                </a:solidFill>
              </a:rPr>
              <a:t>Part B</a:t>
            </a:r>
            <a:r>
              <a:rPr lang="en-US" sz="2400" dirty="0">
                <a:solidFill>
                  <a:srgbClr val="FF0000"/>
                </a:solidFill>
              </a:rPr>
              <a:t> </a:t>
            </a:r>
            <a:r>
              <a:rPr lang="en-US" sz="2400" dirty="0">
                <a:solidFill>
                  <a:srgbClr val="00529B"/>
                </a:solidFill>
              </a:rPr>
              <a:t>enrollment for certain annuitants and their family members as a condition to keep their employer health benefits plan (starting January 1, 2025)</a:t>
            </a:r>
          </a:p>
          <a:p>
            <a:pPr marL="274320" indent="-274320">
              <a:lnSpc>
                <a:spcPct val="100000"/>
              </a:lnSpc>
              <a:spcBef>
                <a:spcPts val="0"/>
              </a:spcBef>
              <a:spcAft>
                <a:spcPts val="1200"/>
              </a:spcAft>
            </a:pPr>
            <a:r>
              <a:rPr lang="en-US" sz="2400" dirty="0">
                <a:solidFill>
                  <a:srgbClr val="00529B"/>
                </a:solidFill>
              </a:rPr>
              <a:t>Exception: </a:t>
            </a:r>
          </a:p>
          <a:p>
            <a:pPr marL="548640" lvl="1" indent="-274320">
              <a:lnSpc>
                <a:spcPct val="100000"/>
              </a:lnSpc>
              <a:spcBef>
                <a:spcPts val="0"/>
              </a:spcBef>
              <a:spcAft>
                <a:spcPts val="1200"/>
              </a:spcAft>
            </a:pPr>
            <a:r>
              <a:rPr lang="en-US" sz="2000" dirty="0">
                <a:solidFill>
                  <a:srgbClr val="00529B"/>
                </a:solidFill>
              </a:rPr>
              <a:t>Current annuitants and current employees 64 and over, as of January 1, 2025</a:t>
            </a:r>
          </a:p>
          <a:p>
            <a:pPr marL="548640" lvl="1" indent="-274320">
              <a:lnSpc>
                <a:spcPct val="100000"/>
              </a:lnSpc>
              <a:spcBef>
                <a:spcPts val="0"/>
              </a:spcBef>
              <a:spcAft>
                <a:spcPts val="1200"/>
              </a:spcAft>
            </a:pPr>
            <a:r>
              <a:rPr lang="en-US" sz="2000" dirty="0">
                <a:solidFill>
                  <a:srgbClr val="00529B"/>
                </a:solidFill>
              </a:rPr>
              <a:t>Annuitants and family members residing abroad</a:t>
            </a:r>
          </a:p>
          <a:p>
            <a:pPr marL="548640" lvl="1" indent="-274320">
              <a:lnSpc>
                <a:spcPct val="100000"/>
              </a:lnSpc>
              <a:spcBef>
                <a:spcPts val="0"/>
              </a:spcBef>
              <a:spcAft>
                <a:spcPts val="1200"/>
              </a:spcAft>
            </a:pPr>
            <a:r>
              <a:rPr lang="en-US" sz="2000" dirty="0">
                <a:solidFill>
                  <a:srgbClr val="00529B"/>
                </a:solidFill>
              </a:rPr>
              <a:t>Annuitants and family members enrolled in Veterans Affairs (VA) or the Indian Health Service (IHS)</a:t>
            </a:r>
          </a:p>
        </p:txBody>
      </p:sp>
      <p:sp>
        <p:nvSpPr>
          <p:cNvPr id="6" name="Slide Number Placeholder 5">
            <a:extLst>
              <a:ext uri="{FF2B5EF4-FFF2-40B4-BE49-F238E27FC236}">
                <a16:creationId xmlns:a16="http://schemas.microsoft.com/office/drawing/2014/main" id="{176E5F13-75A7-4566-AC5C-EF1711F22DB9}"/>
              </a:ext>
            </a:extLst>
          </p:cNvPr>
          <p:cNvSpPr>
            <a:spLocks noGrp="1"/>
          </p:cNvSpPr>
          <p:nvPr>
            <p:ph type="sldNum" sz="quarter" idx="12"/>
          </p:nvPr>
        </p:nvSpPr>
        <p:spPr/>
        <p:txBody>
          <a:bodyPr/>
          <a:lstStyle/>
          <a:p>
            <a:fld id="{0B2D781D-8844-5940-92D1-06EF0A7F581E}" type="slidenum">
              <a:rPr lang="en-US" smtClean="0"/>
              <a:pPr/>
              <a:t>21</a:t>
            </a:fld>
            <a:endParaRPr lang="en-US" dirty="0"/>
          </a:p>
        </p:txBody>
      </p:sp>
      <p:sp>
        <p:nvSpPr>
          <p:cNvPr id="5" name="Footer Placeholder 4">
            <a:extLst>
              <a:ext uri="{FF2B5EF4-FFF2-40B4-BE49-F238E27FC236}">
                <a16:creationId xmlns:a16="http://schemas.microsoft.com/office/drawing/2014/main" id="{3D37E669-33AD-4ECC-AF57-CDDCDD0BA51A}"/>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CA0FAB79-F508-40C0-B384-BF31204065A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220788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D02A-453B-478F-B29C-DF976E8DD863}"/>
              </a:ext>
            </a:extLst>
          </p:cNvPr>
          <p:cNvSpPr>
            <a:spLocks noGrp="1"/>
          </p:cNvSpPr>
          <p:nvPr>
            <p:ph type="title"/>
          </p:nvPr>
        </p:nvSpPr>
        <p:spPr>
          <a:xfrm>
            <a:off x="0" y="14244"/>
            <a:ext cx="12192000" cy="927451"/>
          </a:xfrm>
        </p:spPr>
        <p:txBody>
          <a:bodyPr>
            <a:normAutofit/>
          </a:bodyPr>
          <a:lstStyle/>
          <a:p>
            <a:r>
              <a:rPr lang="en-US" dirty="0"/>
              <a:t>Postal Service Reform Act of 2022</a:t>
            </a:r>
            <a:br>
              <a:rPr lang="en-US" dirty="0"/>
            </a:br>
            <a:r>
              <a:rPr lang="en-US" dirty="0"/>
              <a:t>Medicare Enrollment Requirement (continued)</a:t>
            </a:r>
          </a:p>
        </p:txBody>
      </p:sp>
      <p:sp>
        <p:nvSpPr>
          <p:cNvPr id="3" name="Text Placeholder 2">
            <a:extLst>
              <a:ext uri="{FF2B5EF4-FFF2-40B4-BE49-F238E27FC236}">
                <a16:creationId xmlns:a16="http://schemas.microsoft.com/office/drawing/2014/main" id="{9DAD0AFA-1B39-4891-B92F-6E3EECD66A99}"/>
              </a:ext>
            </a:extLst>
          </p:cNvPr>
          <p:cNvSpPr>
            <a:spLocks noGrp="1"/>
          </p:cNvSpPr>
          <p:nvPr>
            <p:ph type="body" sz="quarter" idx="13"/>
          </p:nvPr>
        </p:nvSpPr>
        <p:spPr>
          <a:xfrm>
            <a:off x="914400" y="1371600"/>
            <a:ext cx="10644188" cy="4167187"/>
          </a:xfrm>
        </p:spPr>
        <p:txBody>
          <a:bodyPr>
            <a:normAutofit/>
          </a:bodyPr>
          <a:lstStyle/>
          <a:p>
            <a:pPr marL="0" indent="0">
              <a:lnSpc>
                <a:spcPct val="100000"/>
              </a:lnSpc>
              <a:spcAft>
                <a:spcPts val="1200"/>
              </a:spcAft>
              <a:buNone/>
            </a:pPr>
            <a:r>
              <a:rPr lang="en-US" sz="2800" b="1" dirty="0">
                <a:solidFill>
                  <a:srgbClr val="00529B"/>
                </a:solidFill>
              </a:rPr>
              <a:t>Established a Part B SEP:</a:t>
            </a:r>
          </a:p>
          <a:p>
            <a:pPr marL="547688" indent="-273050">
              <a:lnSpc>
                <a:spcPct val="100000"/>
              </a:lnSpc>
              <a:spcBef>
                <a:spcPts val="0"/>
              </a:spcBef>
              <a:spcAft>
                <a:spcPts val="1200"/>
              </a:spcAft>
            </a:pPr>
            <a:r>
              <a:rPr lang="en-US" sz="2000" dirty="0">
                <a:solidFill>
                  <a:srgbClr val="00529B"/>
                </a:solidFill>
              </a:rPr>
              <a:t>Annuitants and family members entitled to premium-free Medicare Part A (Hospital Insurance), but not enrolled in Part B as of January 1, 2024</a:t>
            </a:r>
          </a:p>
          <a:p>
            <a:pPr marL="547688" indent="-273050">
              <a:lnSpc>
                <a:spcPct val="100000"/>
              </a:lnSpc>
              <a:spcBef>
                <a:spcPts val="0"/>
              </a:spcBef>
              <a:spcAft>
                <a:spcPts val="1200"/>
              </a:spcAft>
            </a:pPr>
            <a:r>
              <a:rPr lang="en-US" sz="2000" dirty="0">
                <a:solidFill>
                  <a:srgbClr val="00529B"/>
                </a:solidFill>
              </a:rPr>
              <a:t>Can enroll during 6–month period beginning on April 1, 2024</a:t>
            </a:r>
          </a:p>
          <a:p>
            <a:pPr marL="547688" indent="-273050">
              <a:lnSpc>
                <a:spcPct val="100000"/>
              </a:lnSpc>
              <a:spcBef>
                <a:spcPts val="0"/>
              </a:spcBef>
              <a:spcAft>
                <a:spcPts val="1200"/>
              </a:spcAft>
            </a:pPr>
            <a:r>
              <a:rPr lang="en-US" sz="2000" dirty="0">
                <a:solidFill>
                  <a:srgbClr val="00529B"/>
                </a:solidFill>
              </a:rPr>
              <a:t>Postal Service will cover any Part B late enrollment penalty</a:t>
            </a:r>
          </a:p>
          <a:p>
            <a:pPr marL="547688" indent="-273050">
              <a:lnSpc>
                <a:spcPct val="100000"/>
              </a:lnSpc>
              <a:spcBef>
                <a:spcPts val="0"/>
              </a:spcBef>
              <a:spcAft>
                <a:spcPts val="1200"/>
              </a:spcAft>
            </a:pPr>
            <a:r>
              <a:rPr lang="en-US" sz="2000" dirty="0">
                <a:solidFill>
                  <a:srgbClr val="00529B"/>
                </a:solidFill>
              </a:rPr>
              <a:t>Coverage begins January 1, 2025</a:t>
            </a:r>
          </a:p>
          <a:p>
            <a:endParaRPr lang="en-US" sz="2400" dirty="0"/>
          </a:p>
        </p:txBody>
      </p:sp>
      <p:sp>
        <p:nvSpPr>
          <p:cNvPr id="6" name="Slide Number Placeholder 5">
            <a:extLst>
              <a:ext uri="{FF2B5EF4-FFF2-40B4-BE49-F238E27FC236}">
                <a16:creationId xmlns:a16="http://schemas.microsoft.com/office/drawing/2014/main" id="{0F780278-113B-427F-B935-EB278936536E}"/>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5" name="Footer Placeholder 4">
            <a:extLst>
              <a:ext uri="{FF2B5EF4-FFF2-40B4-BE49-F238E27FC236}">
                <a16:creationId xmlns:a16="http://schemas.microsoft.com/office/drawing/2014/main" id="{9D77995E-7845-48E1-83E8-80A1E9A5E053}"/>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98D341AC-A3BB-42B9-879F-3A48ED639D6F}"/>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56319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13A5-CE29-49C3-A1A7-46AB89795AA3}"/>
              </a:ext>
            </a:extLst>
          </p:cNvPr>
          <p:cNvSpPr>
            <a:spLocks noGrp="1"/>
          </p:cNvSpPr>
          <p:nvPr>
            <p:ph type="title"/>
          </p:nvPr>
        </p:nvSpPr>
        <p:spPr>
          <a:xfrm>
            <a:off x="0" y="17905"/>
            <a:ext cx="12192000" cy="937437"/>
          </a:xfrm>
        </p:spPr>
        <p:txBody>
          <a:bodyPr anchor="ctr" anchorCtr="0">
            <a:normAutofit/>
          </a:bodyPr>
          <a:lstStyle/>
          <a:p>
            <a:r>
              <a:rPr lang="en-US" sz="3000" dirty="0"/>
              <a:t>KX Modifier Threshold Amounts for 2023</a:t>
            </a:r>
          </a:p>
        </p:txBody>
      </p:sp>
      <p:sp>
        <p:nvSpPr>
          <p:cNvPr id="3" name="Text Placeholder 2">
            <a:extLst>
              <a:ext uri="{FF2B5EF4-FFF2-40B4-BE49-F238E27FC236}">
                <a16:creationId xmlns:a16="http://schemas.microsoft.com/office/drawing/2014/main" id="{3B03F103-D3A0-4DD4-81A4-59973A733D63}"/>
              </a:ext>
            </a:extLst>
          </p:cNvPr>
          <p:cNvSpPr>
            <a:spLocks noGrp="1"/>
          </p:cNvSpPr>
          <p:nvPr>
            <p:ph type="body" sz="quarter" idx="13"/>
          </p:nvPr>
        </p:nvSpPr>
        <p:spPr>
          <a:xfrm>
            <a:off x="914400" y="1371600"/>
            <a:ext cx="10644188" cy="4167187"/>
          </a:xfrm>
        </p:spPr>
        <p:txBody>
          <a:bodyPr>
            <a:normAutofit/>
          </a:bodyPr>
          <a:lstStyle/>
          <a:p>
            <a:pPr marL="292100" indent="-292100">
              <a:lnSpc>
                <a:spcPct val="100000"/>
              </a:lnSpc>
              <a:spcBef>
                <a:spcPts val="0"/>
              </a:spcBef>
              <a:spcAft>
                <a:spcPts val="1200"/>
              </a:spcAft>
            </a:pPr>
            <a:r>
              <a:rPr lang="en-US" sz="2400" dirty="0">
                <a:solidFill>
                  <a:srgbClr val="00529B"/>
                </a:solidFill>
              </a:rPr>
              <a:t>Bipartisan Budget Act of 2018 repealed the therapy caps</a:t>
            </a:r>
          </a:p>
          <a:p>
            <a:pPr marL="292100" indent="-292100">
              <a:lnSpc>
                <a:spcPct val="100000"/>
              </a:lnSpc>
              <a:spcBef>
                <a:spcPts val="0"/>
              </a:spcBef>
              <a:spcAft>
                <a:spcPts val="1200"/>
              </a:spcAft>
            </a:pPr>
            <a:r>
              <a:rPr lang="en-US" sz="2400" dirty="0">
                <a:solidFill>
                  <a:srgbClr val="00529B"/>
                </a:solidFill>
              </a:rPr>
              <a:t>The limit remains as a threshold above which claims must include the KX modifier as a confirmation that services are medically necessary</a:t>
            </a:r>
          </a:p>
          <a:p>
            <a:pPr marL="292100" indent="-292100">
              <a:lnSpc>
                <a:spcPct val="100000"/>
              </a:lnSpc>
              <a:spcBef>
                <a:spcPts val="0"/>
              </a:spcBef>
              <a:spcAft>
                <a:spcPts val="1200"/>
              </a:spcAft>
            </a:pPr>
            <a:r>
              <a:rPr lang="en-US" sz="2400" dirty="0">
                <a:solidFill>
                  <a:srgbClr val="00529B"/>
                </a:solidFill>
              </a:rPr>
              <a:t>For CY 2023, the KX modifier threshold amounts are: </a:t>
            </a:r>
          </a:p>
          <a:p>
            <a:pPr marL="822960" lvl="1" indent="-274320">
              <a:lnSpc>
                <a:spcPct val="100000"/>
              </a:lnSpc>
              <a:spcBef>
                <a:spcPts val="0"/>
              </a:spcBef>
              <a:spcAft>
                <a:spcPts val="1200"/>
              </a:spcAft>
            </a:pPr>
            <a:r>
              <a:rPr lang="en-US" sz="2000" dirty="0">
                <a:solidFill>
                  <a:srgbClr val="00529B"/>
                </a:solidFill>
              </a:rPr>
              <a:t>$2,230 for physical therapy (PT) and speech-language pathology (SLP) combined </a:t>
            </a:r>
          </a:p>
          <a:p>
            <a:pPr marL="822960" lvl="1" indent="-274320">
              <a:lnSpc>
                <a:spcPct val="100000"/>
              </a:lnSpc>
              <a:spcBef>
                <a:spcPts val="0"/>
              </a:spcBef>
              <a:spcAft>
                <a:spcPts val="1200"/>
              </a:spcAft>
            </a:pPr>
            <a:r>
              <a:rPr lang="en-US" sz="2000" dirty="0">
                <a:solidFill>
                  <a:srgbClr val="00529B"/>
                </a:solidFill>
              </a:rPr>
              <a:t>$2,230 for occupational therapy (OT)</a:t>
            </a:r>
          </a:p>
          <a:p>
            <a:pPr marL="292100" indent="-292100">
              <a:lnSpc>
                <a:spcPct val="100000"/>
              </a:lnSpc>
              <a:spcBef>
                <a:spcPts val="0"/>
              </a:spcBef>
              <a:spcAft>
                <a:spcPts val="1200"/>
              </a:spcAft>
            </a:pPr>
            <a:r>
              <a:rPr lang="en-US" sz="2400" dirty="0">
                <a:solidFill>
                  <a:srgbClr val="00529B"/>
                </a:solidFill>
              </a:rPr>
              <a:t>Targeted medical review threshold amount $3,000</a:t>
            </a:r>
            <a:endParaRPr lang="en-US" sz="3200" dirty="0">
              <a:solidFill>
                <a:srgbClr val="00529B"/>
              </a:solidFill>
            </a:endParaRPr>
          </a:p>
          <a:p>
            <a:endParaRPr lang="en-US" sz="2400" dirty="0"/>
          </a:p>
        </p:txBody>
      </p:sp>
      <p:sp>
        <p:nvSpPr>
          <p:cNvPr id="6" name="Slide Number Placeholder 5">
            <a:extLst>
              <a:ext uri="{FF2B5EF4-FFF2-40B4-BE49-F238E27FC236}">
                <a16:creationId xmlns:a16="http://schemas.microsoft.com/office/drawing/2014/main" id="{0587077B-8CF7-4965-8E9D-4350BAC76AE5}"/>
              </a:ext>
            </a:extLst>
          </p:cNvPr>
          <p:cNvSpPr>
            <a:spLocks noGrp="1"/>
          </p:cNvSpPr>
          <p:nvPr>
            <p:ph type="sldNum" sz="quarter" idx="12"/>
          </p:nvPr>
        </p:nvSpPr>
        <p:spPr/>
        <p:txBody>
          <a:bodyPr/>
          <a:lstStyle/>
          <a:p>
            <a:fld id="{0B2D781D-8844-5940-92D1-06EF0A7F581E}" type="slidenum">
              <a:rPr lang="en-US" smtClean="0"/>
              <a:pPr/>
              <a:t>23</a:t>
            </a:fld>
            <a:endParaRPr lang="en-US" dirty="0"/>
          </a:p>
        </p:txBody>
      </p:sp>
      <p:sp>
        <p:nvSpPr>
          <p:cNvPr id="5" name="Footer Placeholder 4">
            <a:extLst>
              <a:ext uri="{FF2B5EF4-FFF2-40B4-BE49-F238E27FC236}">
                <a16:creationId xmlns:a16="http://schemas.microsoft.com/office/drawing/2014/main" id="{6616BEC9-C88A-4B03-862C-F5A6233312DD}"/>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6F910FBF-5300-4FC6-9732-85B725984629}"/>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137223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15D65-7E49-4066-B9EF-6D7AA6E03ACB}"/>
              </a:ext>
            </a:extLst>
          </p:cNvPr>
          <p:cNvSpPr>
            <a:spLocks noGrp="1"/>
          </p:cNvSpPr>
          <p:nvPr>
            <p:ph type="title"/>
          </p:nvPr>
        </p:nvSpPr>
        <p:spPr>
          <a:xfrm>
            <a:off x="0" y="-1"/>
            <a:ext cx="12192000" cy="955343"/>
          </a:xfrm>
        </p:spPr>
        <p:txBody>
          <a:bodyPr anchor="ctr" anchorCtr="0">
            <a:normAutofit/>
          </a:bodyPr>
          <a:lstStyle/>
          <a:p>
            <a:r>
              <a:rPr lang="en-US" sz="3000" dirty="0"/>
              <a:t>Medicare.gov Website Improvements</a:t>
            </a:r>
          </a:p>
        </p:txBody>
      </p:sp>
      <p:sp>
        <p:nvSpPr>
          <p:cNvPr id="3" name="Text Placeholder 2">
            <a:extLst>
              <a:ext uri="{FF2B5EF4-FFF2-40B4-BE49-F238E27FC236}">
                <a16:creationId xmlns:a16="http://schemas.microsoft.com/office/drawing/2014/main" id="{AF7F6B4E-4676-4403-9060-FD99B8F36BA3}"/>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Adds more detailed pricing information about Medicare Supplement Insurance (Medigap) policies</a:t>
            </a:r>
          </a:p>
          <a:p>
            <a:pPr marL="274320" indent="-274320">
              <a:lnSpc>
                <a:spcPct val="100000"/>
              </a:lnSpc>
              <a:spcBef>
                <a:spcPts val="0"/>
              </a:spcBef>
              <a:spcAft>
                <a:spcPts val="1200"/>
              </a:spcAft>
            </a:pPr>
            <a:r>
              <a:rPr lang="en-US" sz="2400" dirty="0">
                <a:solidFill>
                  <a:srgbClr val="00529B"/>
                </a:solidFill>
              </a:rPr>
              <a:t>Streamlines the Medicare Plan Finder and the Medicare Account landing page, and aligns the look and feel with the new home page</a:t>
            </a:r>
          </a:p>
          <a:p>
            <a:pPr marL="274320" indent="-274320">
              <a:lnSpc>
                <a:spcPct val="100000"/>
              </a:lnSpc>
              <a:spcBef>
                <a:spcPts val="0"/>
              </a:spcBef>
              <a:spcAft>
                <a:spcPts val="1200"/>
              </a:spcAft>
            </a:pPr>
            <a:r>
              <a:rPr lang="en-US" sz="2400" dirty="0">
                <a:solidFill>
                  <a:srgbClr val="00529B"/>
                </a:solidFill>
              </a:rPr>
              <a:t>Uses simple language to answer complex questions and step-by-step guidance to help understand their coverage options and when to enroll</a:t>
            </a:r>
          </a:p>
          <a:p>
            <a:pPr marL="274320" indent="-274320"/>
            <a:endParaRPr lang="en-US" sz="2400" dirty="0"/>
          </a:p>
        </p:txBody>
      </p:sp>
      <p:sp>
        <p:nvSpPr>
          <p:cNvPr id="6" name="Slide Number Placeholder 5">
            <a:extLst>
              <a:ext uri="{FF2B5EF4-FFF2-40B4-BE49-F238E27FC236}">
                <a16:creationId xmlns:a16="http://schemas.microsoft.com/office/drawing/2014/main" id="{65909E99-D3C9-4680-8B76-0CBB682468A2}"/>
              </a:ext>
            </a:extLst>
          </p:cNvPr>
          <p:cNvSpPr>
            <a:spLocks noGrp="1"/>
          </p:cNvSpPr>
          <p:nvPr>
            <p:ph type="sldNum" sz="quarter" idx="12"/>
          </p:nvPr>
        </p:nvSpPr>
        <p:spPr/>
        <p:txBody>
          <a:bodyPr/>
          <a:lstStyle/>
          <a:p>
            <a:fld id="{0B2D781D-8844-5940-92D1-06EF0A7F581E}" type="slidenum">
              <a:rPr lang="en-US" smtClean="0"/>
              <a:pPr/>
              <a:t>24</a:t>
            </a:fld>
            <a:endParaRPr lang="en-US" dirty="0"/>
          </a:p>
        </p:txBody>
      </p:sp>
      <p:sp>
        <p:nvSpPr>
          <p:cNvPr id="5" name="Footer Placeholder 4">
            <a:extLst>
              <a:ext uri="{FF2B5EF4-FFF2-40B4-BE49-F238E27FC236}">
                <a16:creationId xmlns:a16="http://schemas.microsoft.com/office/drawing/2014/main" id="{146244FB-3D17-4A1D-AE68-BABADBADA470}"/>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97E5C025-5917-4CA9-889A-D2D671B9A936}"/>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80451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15E4-E1A7-483C-8823-92FB6C0098D0}"/>
              </a:ext>
            </a:extLst>
          </p:cNvPr>
          <p:cNvSpPr>
            <a:spLocks noGrp="1"/>
          </p:cNvSpPr>
          <p:nvPr>
            <p:ph type="title"/>
          </p:nvPr>
        </p:nvSpPr>
        <p:spPr>
          <a:xfrm>
            <a:off x="0" y="31553"/>
            <a:ext cx="12192000" cy="922196"/>
          </a:xfrm>
        </p:spPr>
        <p:txBody>
          <a:bodyPr>
            <a:normAutofit/>
          </a:bodyPr>
          <a:lstStyle/>
          <a:p>
            <a:r>
              <a:rPr lang="en-US" dirty="0"/>
              <a:t>Medicare.gov Website Improvements</a:t>
            </a:r>
            <a:br>
              <a:rPr lang="en-US" dirty="0"/>
            </a:br>
            <a:r>
              <a:rPr lang="en-US" dirty="0"/>
              <a:t>Redesigned landing page</a:t>
            </a:r>
          </a:p>
        </p:txBody>
      </p:sp>
      <p:sp>
        <p:nvSpPr>
          <p:cNvPr id="6" name="Text Placeholder 5">
            <a:extLst>
              <a:ext uri="{FF2B5EF4-FFF2-40B4-BE49-F238E27FC236}">
                <a16:creationId xmlns:a16="http://schemas.microsoft.com/office/drawing/2014/main" id="{9F3F12E5-3CBD-4AC7-861B-50109988A3CB}"/>
              </a:ext>
            </a:extLst>
          </p:cNvPr>
          <p:cNvSpPr>
            <a:spLocks noGrp="1"/>
          </p:cNvSpPr>
          <p:nvPr>
            <p:ph type="body" sz="quarter" idx="13"/>
          </p:nvPr>
        </p:nvSpPr>
        <p:spPr>
          <a:xfrm>
            <a:off x="914400" y="1317008"/>
            <a:ext cx="10644188" cy="4703379"/>
          </a:xfrm>
        </p:spPr>
        <p:txBody>
          <a:bodyPr>
            <a:noAutofit/>
          </a:bodyPr>
          <a:lstStyle/>
          <a:p>
            <a:pPr marL="274320" indent="-274320">
              <a:lnSpc>
                <a:spcPct val="100000"/>
              </a:lnSpc>
              <a:spcBef>
                <a:spcPts val="0"/>
              </a:spcBef>
              <a:spcAft>
                <a:spcPts val="1200"/>
              </a:spcAft>
            </a:pPr>
            <a:r>
              <a:rPr lang="en-US" sz="2400" dirty="0">
                <a:solidFill>
                  <a:srgbClr val="00539A"/>
                </a:solidFill>
              </a:rPr>
              <a:t>Previous experience: </a:t>
            </a:r>
          </a:p>
          <a:p>
            <a:pPr marL="548640" lvl="1" indent="-274320">
              <a:lnSpc>
                <a:spcPct val="100000"/>
              </a:lnSpc>
              <a:spcBef>
                <a:spcPts val="0"/>
              </a:spcBef>
              <a:spcAft>
                <a:spcPts val="1200"/>
              </a:spcAft>
            </a:pPr>
            <a:r>
              <a:rPr lang="en-US" sz="2000" dirty="0">
                <a:solidFill>
                  <a:srgbClr val="00539A"/>
                </a:solidFill>
              </a:rPr>
              <a:t>Beneficiaries didn’t know if they were where they need to be and what to expect</a:t>
            </a:r>
          </a:p>
          <a:p>
            <a:pPr marL="548640" lvl="1" indent="-274320">
              <a:lnSpc>
                <a:spcPct val="100000"/>
              </a:lnSpc>
              <a:spcBef>
                <a:spcPts val="0"/>
              </a:spcBef>
              <a:spcAft>
                <a:spcPts val="1200"/>
              </a:spcAft>
            </a:pPr>
            <a:r>
              <a:rPr lang="en-US" sz="2000" dirty="0">
                <a:solidFill>
                  <a:srgbClr val="00539A"/>
                </a:solidFill>
              </a:rPr>
              <a:t>Beneficiaries didn’t know the benefits of logging in and whether it was required to search for plans</a:t>
            </a:r>
          </a:p>
          <a:p>
            <a:pPr indent="-274320">
              <a:lnSpc>
                <a:spcPct val="100000"/>
              </a:lnSpc>
              <a:spcBef>
                <a:spcPts val="0"/>
              </a:spcBef>
              <a:spcAft>
                <a:spcPts val="1200"/>
              </a:spcAft>
            </a:pPr>
            <a:r>
              <a:rPr lang="en-US" sz="2400" dirty="0">
                <a:solidFill>
                  <a:srgbClr val="00539A"/>
                </a:solidFill>
              </a:rPr>
              <a:t>New experience:</a:t>
            </a:r>
          </a:p>
          <a:p>
            <a:pPr marL="548640" lvl="1" indent="-274320">
              <a:lnSpc>
                <a:spcPct val="100000"/>
              </a:lnSpc>
              <a:spcBef>
                <a:spcPts val="0"/>
              </a:spcBef>
              <a:spcAft>
                <a:spcPts val="1200"/>
              </a:spcAft>
            </a:pPr>
            <a:r>
              <a:rPr lang="en-US" sz="2000" dirty="0">
                <a:solidFill>
                  <a:srgbClr val="00539A"/>
                </a:solidFill>
              </a:rPr>
              <a:t>Provides beneficiaries the option to login or create a </a:t>
            </a:r>
            <a:r>
              <a:rPr lang="en-US" sz="2000" dirty="0">
                <a:solidFill>
                  <a:srgbClr val="00539A"/>
                </a:solidFill>
                <a:hlinkClick r:id="rId4"/>
              </a:rPr>
              <a:t>Medicare.gov</a:t>
            </a:r>
            <a:r>
              <a:rPr lang="en-US" sz="2000" dirty="0">
                <a:solidFill>
                  <a:srgbClr val="00539A"/>
                </a:solidFill>
              </a:rPr>
              <a:t> account, or easily jump-in and start searching for a plan</a:t>
            </a:r>
          </a:p>
          <a:p>
            <a:pPr marL="548640" lvl="1" indent="-274320">
              <a:lnSpc>
                <a:spcPct val="100000"/>
              </a:lnSpc>
              <a:spcBef>
                <a:spcPts val="0"/>
              </a:spcBef>
              <a:spcAft>
                <a:spcPts val="1200"/>
              </a:spcAft>
            </a:pPr>
            <a:r>
              <a:rPr lang="en-US" sz="2000" dirty="0">
                <a:solidFill>
                  <a:srgbClr val="00539A"/>
                </a:solidFill>
              </a:rPr>
              <a:t>Clearly sets expectations for what’s available in the tool and the benefits of creating an account first</a:t>
            </a:r>
          </a:p>
          <a:p>
            <a:pPr marL="548640" lvl="1" indent="-274320">
              <a:lnSpc>
                <a:spcPct val="100000"/>
              </a:lnSpc>
              <a:spcBef>
                <a:spcPts val="0"/>
              </a:spcBef>
              <a:spcAft>
                <a:spcPts val="1200"/>
              </a:spcAft>
            </a:pPr>
            <a:r>
              <a:rPr lang="en-US" sz="2000" dirty="0">
                <a:solidFill>
                  <a:srgbClr val="00539A"/>
                </a:solidFill>
              </a:rPr>
              <a:t>More visually consistent with the new </a:t>
            </a:r>
            <a:r>
              <a:rPr lang="en-US" sz="2000" dirty="0">
                <a:solidFill>
                  <a:srgbClr val="00539A"/>
                </a:solidFill>
                <a:hlinkClick r:id="rId4"/>
              </a:rPr>
              <a:t>Medicare.gov</a:t>
            </a:r>
            <a:r>
              <a:rPr lang="en-US" sz="2000" dirty="0">
                <a:solidFill>
                  <a:srgbClr val="00539A"/>
                </a:solidFill>
              </a:rPr>
              <a:t> branding</a:t>
            </a:r>
          </a:p>
        </p:txBody>
      </p:sp>
      <p:sp>
        <p:nvSpPr>
          <p:cNvPr id="5" name="Slide Number Placeholder 4">
            <a:extLst>
              <a:ext uri="{FF2B5EF4-FFF2-40B4-BE49-F238E27FC236}">
                <a16:creationId xmlns:a16="http://schemas.microsoft.com/office/drawing/2014/main" id="{4DCBF1E2-B661-4F45-A7B4-E467D5DB1CF5}"/>
              </a:ext>
            </a:extLst>
          </p:cNvPr>
          <p:cNvSpPr>
            <a:spLocks noGrp="1"/>
          </p:cNvSpPr>
          <p:nvPr>
            <p:ph type="sldNum" sz="quarter" idx="12"/>
          </p:nvPr>
        </p:nvSpPr>
        <p:spPr/>
        <p:txBody>
          <a:bodyPr/>
          <a:lstStyle/>
          <a:p>
            <a:fld id="{0B2D781D-8844-5940-92D1-06EF0A7F581E}" type="slidenum">
              <a:rPr lang="en-US" smtClean="0"/>
              <a:pPr/>
              <a:t>25</a:t>
            </a:fld>
            <a:endParaRPr lang="en-US" dirty="0"/>
          </a:p>
        </p:txBody>
      </p:sp>
      <p:sp>
        <p:nvSpPr>
          <p:cNvPr id="4" name="Footer Placeholder 3">
            <a:extLst>
              <a:ext uri="{FF2B5EF4-FFF2-40B4-BE49-F238E27FC236}">
                <a16:creationId xmlns:a16="http://schemas.microsoft.com/office/drawing/2014/main" id="{E51DEE44-F642-4712-9004-BF25B9876747}"/>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5BF5BE98-BF91-4B2E-AEB4-0631748A0B4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601765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13E2-676C-4045-BF9C-7DA6F7CFC0CF}"/>
              </a:ext>
            </a:extLst>
          </p:cNvPr>
          <p:cNvSpPr>
            <a:spLocks noGrp="1"/>
          </p:cNvSpPr>
          <p:nvPr>
            <p:ph type="title"/>
          </p:nvPr>
        </p:nvSpPr>
        <p:spPr>
          <a:xfrm>
            <a:off x="0" y="8456"/>
            <a:ext cx="12192000" cy="955803"/>
          </a:xfrm>
        </p:spPr>
        <p:txBody>
          <a:bodyPr>
            <a:normAutofit/>
          </a:bodyPr>
          <a:lstStyle/>
          <a:p>
            <a:r>
              <a:rPr lang="en-US" dirty="0"/>
              <a:t>Medicare.gov Website Improvements</a:t>
            </a:r>
            <a:br>
              <a:rPr lang="en-US" dirty="0"/>
            </a:br>
            <a:r>
              <a:rPr lang="en-US" dirty="0"/>
              <a:t>Personalized Summary Page</a:t>
            </a:r>
          </a:p>
        </p:txBody>
      </p:sp>
      <p:sp>
        <p:nvSpPr>
          <p:cNvPr id="6" name="Text Placeholder 5">
            <a:extLst>
              <a:ext uri="{FF2B5EF4-FFF2-40B4-BE49-F238E27FC236}">
                <a16:creationId xmlns:a16="http://schemas.microsoft.com/office/drawing/2014/main" id="{F34D8DA3-CE2D-4FF8-8989-FF2BF3E1F56E}"/>
              </a:ext>
            </a:extLst>
          </p:cNvPr>
          <p:cNvSpPr>
            <a:spLocks noGrp="1"/>
          </p:cNvSpPr>
          <p:nvPr>
            <p:ph type="body" sz="quarter" idx="13"/>
          </p:nvPr>
        </p:nvSpPr>
        <p:spPr>
          <a:xfrm>
            <a:off x="914400" y="1371600"/>
            <a:ext cx="10644188" cy="4713890"/>
          </a:xfrm>
        </p:spPr>
        <p:txBody>
          <a:bodyPr>
            <a:noAutofit/>
          </a:bodyPr>
          <a:lstStyle/>
          <a:p>
            <a:pPr marL="274320" indent="-274320">
              <a:lnSpc>
                <a:spcPct val="100000"/>
              </a:lnSpc>
              <a:spcBef>
                <a:spcPts val="0"/>
              </a:spcBef>
              <a:spcAft>
                <a:spcPts val="1200"/>
              </a:spcAft>
            </a:pPr>
            <a:r>
              <a:rPr lang="en-US" sz="2400" dirty="0">
                <a:solidFill>
                  <a:srgbClr val="00539A"/>
                </a:solidFill>
              </a:rPr>
              <a:t>Previous experience:</a:t>
            </a:r>
          </a:p>
          <a:p>
            <a:pPr marL="548640" lvl="1" indent="-274320">
              <a:lnSpc>
                <a:spcPct val="100000"/>
              </a:lnSpc>
              <a:spcBef>
                <a:spcPts val="0"/>
              </a:spcBef>
              <a:spcAft>
                <a:spcPts val="1200"/>
              </a:spcAft>
            </a:pPr>
            <a:r>
              <a:rPr lang="en-US" sz="2000" dirty="0">
                <a:solidFill>
                  <a:srgbClr val="00539A"/>
                </a:solidFill>
              </a:rPr>
              <a:t>Logged in experience for </a:t>
            </a:r>
            <a:r>
              <a:rPr lang="en-US" sz="2000" dirty="0">
                <a:solidFill>
                  <a:srgbClr val="00539A"/>
                </a:solidFill>
                <a:sym typeface="Arial"/>
              </a:rPr>
              <a:t>beneficiaries</a:t>
            </a:r>
            <a:r>
              <a:rPr lang="en-US" sz="2000" dirty="0">
                <a:solidFill>
                  <a:srgbClr val="00539A"/>
                </a:solidFill>
              </a:rPr>
              <a:t> was disjointed </a:t>
            </a:r>
          </a:p>
          <a:p>
            <a:pPr marL="548640" lvl="1" indent="-274320">
              <a:lnSpc>
                <a:spcPct val="100000"/>
              </a:lnSpc>
              <a:spcBef>
                <a:spcPts val="0"/>
              </a:spcBef>
              <a:spcAft>
                <a:spcPts val="1200"/>
              </a:spcAft>
            </a:pPr>
            <a:r>
              <a:rPr lang="en-US" sz="2000" dirty="0">
                <a:solidFill>
                  <a:srgbClr val="00539A"/>
                </a:solidFill>
              </a:rPr>
              <a:t>Logging in still required beneficiaries to go through all of the steps even if their information was already saved—took just as many clicks to see plans as it did if they didn’t log in</a:t>
            </a:r>
          </a:p>
          <a:p>
            <a:pPr marL="274320" indent="-274320">
              <a:lnSpc>
                <a:spcPct val="100000"/>
              </a:lnSpc>
              <a:spcBef>
                <a:spcPts val="0"/>
              </a:spcBef>
              <a:spcAft>
                <a:spcPts val="1200"/>
              </a:spcAft>
            </a:pPr>
            <a:r>
              <a:rPr lang="en-US" sz="2400" dirty="0">
                <a:solidFill>
                  <a:srgbClr val="00539A"/>
                </a:solidFill>
              </a:rPr>
              <a:t>New experience:	</a:t>
            </a:r>
          </a:p>
          <a:p>
            <a:pPr marL="548640" lvl="1" indent="-274320">
              <a:lnSpc>
                <a:spcPct val="100000"/>
              </a:lnSpc>
              <a:spcBef>
                <a:spcPts val="0"/>
              </a:spcBef>
              <a:spcAft>
                <a:spcPts val="1200"/>
              </a:spcAft>
            </a:pPr>
            <a:r>
              <a:rPr lang="en-US" sz="2000" dirty="0">
                <a:solidFill>
                  <a:srgbClr val="00539A"/>
                </a:solidFill>
              </a:rPr>
              <a:t>Single jumping-off page containing all information relevant for a beneficiary searching for a plan or reviewing their current enrollment status</a:t>
            </a:r>
          </a:p>
          <a:p>
            <a:pPr marL="548640" lvl="1" indent="-274320">
              <a:lnSpc>
                <a:spcPct val="100000"/>
              </a:lnSpc>
              <a:spcBef>
                <a:spcPts val="0"/>
              </a:spcBef>
              <a:spcAft>
                <a:spcPts val="1200"/>
              </a:spcAft>
            </a:pPr>
            <a:r>
              <a:rPr lang="en-US" sz="2000" dirty="0">
                <a:solidFill>
                  <a:srgbClr val="00539A"/>
                </a:solidFill>
              </a:rPr>
              <a:t>Easy access to drug and pharmacy lists with the ability to quickly make updates</a:t>
            </a:r>
          </a:p>
          <a:p>
            <a:pPr marL="548640" lvl="1" indent="-274320">
              <a:lnSpc>
                <a:spcPct val="100000"/>
              </a:lnSpc>
              <a:spcBef>
                <a:spcPts val="0"/>
              </a:spcBef>
              <a:spcAft>
                <a:spcPts val="1200"/>
              </a:spcAft>
            </a:pPr>
            <a:r>
              <a:rPr lang="en-US" sz="2000" dirty="0">
                <a:solidFill>
                  <a:srgbClr val="00539A"/>
                </a:solidFill>
              </a:rPr>
              <a:t>Available for logged in beneficiaries only</a:t>
            </a:r>
          </a:p>
          <a:p>
            <a:endParaRPr lang="en-US" sz="2200" dirty="0"/>
          </a:p>
        </p:txBody>
      </p:sp>
      <p:sp>
        <p:nvSpPr>
          <p:cNvPr id="5" name="Slide Number Placeholder 4">
            <a:extLst>
              <a:ext uri="{FF2B5EF4-FFF2-40B4-BE49-F238E27FC236}">
                <a16:creationId xmlns:a16="http://schemas.microsoft.com/office/drawing/2014/main" id="{4FA98506-EE6C-4F6A-A879-C1F8133FF669}"/>
              </a:ext>
            </a:extLst>
          </p:cNvPr>
          <p:cNvSpPr>
            <a:spLocks noGrp="1"/>
          </p:cNvSpPr>
          <p:nvPr>
            <p:ph type="sldNum" sz="quarter" idx="12"/>
          </p:nvPr>
        </p:nvSpPr>
        <p:spPr/>
        <p:txBody>
          <a:bodyPr/>
          <a:lstStyle/>
          <a:p>
            <a:fld id="{0B2D781D-8844-5940-92D1-06EF0A7F581E}" type="slidenum">
              <a:rPr lang="en-US" smtClean="0"/>
              <a:pPr/>
              <a:t>26</a:t>
            </a:fld>
            <a:endParaRPr lang="en-US" dirty="0"/>
          </a:p>
        </p:txBody>
      </p:sp>
      <p:sp>
        <p:nvSpPr>
          <p:cNvPr id="4" name="Footer Placeholder 3">
            <a:extLst>
              <a:ext uri="{FF2B5EF4-FFF2-40B4-BE49-F238E27FC236}">
                <a16:creationId xmlns:a16="http://schemas.microsoft.com/office/drawing/2014/main" id="{4541720E-5F26-4233-8774-903FC1A0DECA}"/>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8199CE18-CA2C-4903-989E-8AB85AC2A6D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17778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09F4-9E2D-4FF8-804A-035622ED2806}"/>
              </a:ext>
            </a:extLst>
          </p:cNvPr>
          <p:cNvSpPr>
            <a:spLocks noGrp="1"/>
          </p:cNvSpPr>
          <p:nvPr>
            <p:ph type="title"/>
          </p:nvPr>
        </p:nvSpPr>
        <p:spPr>
          <a:xfrm>
            <a:off x="0" y="17906"/>
            <a:ext cx="12192000" cy="923790"/>
          </a:xfrm>
        </p:spPr>
        <p:txBody>
          <a:bodyPr>
            <a:normAutofit/>
          </a:bodyPr>
          <a:lstStyle/>
          <a:p>
            <a:r>
              <a:rPr lang="en-US" dirty="0"/>
              <a:t>Medicare.gov Website Improvements Education </a:t>
            </a:r>
            <a:br>
              <a:rPr lang="en-US" dirty="0"/>
            </a:br>
            <a:r>
              <a:rPr lang="en-US" dirty="0"/>
              <a:t>Plan Finder Updates</a:t>
            </a:r>
          </a:p>
        </p:txBody>
      </p:sp>
      <p:sp>
        <p:nvSpPr>
          <p:cNvPr id="6" name="Text Placeholder 5">
            <a:extLst>
              <a:ext uri="{FF2B5EF4-FFF2-40B4-BE49-F238E27FC236}">
                <a16:creationId xmlns:a16="http://schemas.microsoft.com/office/drawing/2014/main" id="{ED1FCC0B-D48E-470B-88C1-9DFCCA0A7376}"/>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39A"/>
                </a:solidFill>
              </a:rPr>
              <a:t>Pharmacy selection improvements</a:t>
            </a:r>
          </a:p>
          <a:p>
            <a:pPr marL="274320" indent="-274320">
              <a:lnSpc>
                <a:spcPct val="100000"/>
              </a:lnSpc>
              <a:spcBef>
                <a:spcPts val="0"/>
              </a:spcBef>
              <a:spcAft>
                <a:spcPts val="1200"/>
              </a:spcAft>
            </a:pPr>
            <a:r>
              <a:rPr lang="en-US" sz="2400" dirty="0">
                <a:solidFill>
                  <a:srgbClr val="00539A"/>
                </a:solidFill>
              </a:rPr>
              <a:t>State Pharmaceutical Assistance Program (SPAP) tool to include HIV/AIDS eligibility info for AIDS Drug Assistance Program (ADAP)</a:t>
            </a:r>
          </a:p>
          <a:p>
            <a:pPr marL="274320" indent="-274320">
              <a:lnSpc>
                <a:spcPct val="100000"/>
              </a:lnSpc>
              <a:spcBef>
                <a:spcPts val="0"/>
              </a:spcBef>
              <a:spcAft>
                <a:spcPts val="1200"/>
              </a:spcAft>
            </a:pPr>
            <a:r>
              <a:rPr lang="en-US" sz="2400" dirty="0">
                <a:solidFill>
                  <a:srgbClr val="00539A"/>
                </a:solidFill>
              </a:rPr>
              <a:t>Enrollment request notifications in Medicare Message Center</a:t>
            </a:r>
          </a:p>
          <a:p>
            <a:pPr marL="274320" indent="-274320">
              <a:lnSpc>
                <a:spcPct val="100000"/>
              </a:lnSpc>
              <a:spcBef>
                <a:spcPts val="0"/>
              </a:spcBef>
              <a:spcAft>
                <a:spcPts val="1200"/>
              </a:spcAft>
            </a:pPr>
            <a:r>
              <a:rPr lang="en-US" sz="2400" dirty="0">
                <a:solidFill>
                  <a:srgbClr val="00539A"/>
                </a:solidFill>
              </a:rPr>
              <a:t>Educational information about Interchangeable Biologics</a:t>
            </a:r>
            <a:endParaRPr lang="en-US" sz="2400" b="1" dirty="0">
              <a:solidFill>
                <a:srgbClr val="00539A"/>
              </a:solidFill>
            </a:endParaRPr>
          </a:p>
          <a:p>
            <a:pPr marL="274320" indent="-274320">
              <a:spcBef>
                <a:spcPts val="0"/>
              </a:spcBef>
              <a:spcAft>
                <a:spcPts val="1200"/>
              </a:spcAft>
            </a:pPr>
            <a:endParaRPr lang="en-US" sz="2400" dirty="0"/>
          </a:p>
        </p:txBody>
      </p:sp>
      <p:sp>
        <p:nvSpPr>
          <p:cNvPr id="5" name="Slide Number Placeholder 4">
            <a:extLst>
              <a:ext uri="{FF2B5EF4-FFF2-40B4-BE49-F238E27FC236}">
                <a16:creationId xmlns:a16="http://schemas.microsoft.com/office/drawing/2014/main" id="{88E6078B-E80E-4EEF-869B-CE4F5EDA1F8E}"/>
              </a:ext>
            </a:extLst>
          </p:cNvPr>
          <p:cNvSpPr>
            <a:spLocks noGrp="1"/>
          </p:cNvSpPr>
          <p:nvPr>
            <p:ph type="sldNum" sz="quarter" idx="12"/>
          </p:nvPr>
        </p:nvSpPr>
        <p:spPr/>
        <p:txBody>
          <a:bodyPr/>
          <a:lstStyle/>
          <a:p>
            <a:fld id="{0B2D781D-8844-5940-92D1-06EF0A7F581E}" type="slidenum">
              <a:rPr lang="en-US" smtClean="0"/>
              <a:pPr/>
              <a:t>27</a:t>
            </a:fld>
            <a:endParaRPr lang="en-US" dirty="0"/>
          </a:p>
        </p:txBody>
      </p:sp>
      <p:sp>
        <p:nvSpPr>
          <p:cNvPr id="4" name="Footer Placeholder 3">
            <a:extLst>
              <a:ext uri="{FF2B5EF4-FFF2-40B4-BE49-F238E27FC236}">
                <a16:creationId xmlns:a16="http://schemas.microsoft.com/office/drawing/2014/main" id="{46C12E6A-055D-405A-A0AB-CE0A2291B2DB}"/>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558257C8-BC87-48E3-9940-507F375ABC1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391755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9EC9-45EA-4909-9F6B-3327FE15DE16}"/>
              </a:ext>
            </a:extLst>
          </p:cNvPr>
          <p:cNvSpPr>
            <a:spLocks noGrp="1"/>
          </p:cNvSpPr>
          <p:nvPr>
            <p:ph type="title"/>
          </p:nvPr>
        </p:nvSpPr>
        <p:spPr>
          <a:xfrm>
            <a:off x="0" y="-1"/>
            <a:ext cx="12192000" cy="955343"/>
          </a:xfrm>
        </p:spPr>
        <p:txBody>
          <a:bodyPr>
            <a:noAutofit/>
          </a:bodyPr>
          <a:lstStyle/>
          <a:p>
            <a:r>
              <a:rPr lang="en-US" sz="3000" dirty="0"/>
              <a:t>New Innovation Model: Enhancing Oncology Model (EOM)</a:t>
            </a:r>
          </a:p>
        </p:txBody>
      </p:sp>
      <p:sp>
        <p:nvSpPr>
          <p:cNvPr id="3" name="Text Placeholder 2">
            <a:extLst>
              <a:ext uri="{FF2B5EF4-FFF2-40B4-BE49-F238E27FC236}">
                <a16:creationId xmlns:a16="http://schemas.microsoft.com/office/drawing/2014/main" id="{97A770D1-C984-43DC-8A76-A36D92CC3A5E}"/>
              </a:ext>
            </a:extLst>
          </p:cNvPr>
          <p:cNvSpPr>
            <a:spLocks noGrp="1"/>
          </p:cNvSpPr>
          <p:nvPr>
            <p:ph type="body" sz="quarter" idx="13"/>
          </p:nvPr>
        </p:nvSpPr>
        <p:spPr>
          <a:xfrm>
            <a:off x="914400" y="1371600"/>
            <a:ext cx="10644188" cy="4340418"/>
          </a:xfrm>
        </p:spPr>
        <p:txBody>
          <a:bodyPr>
            <a:noAutofit/>
          </a:bodyPr>
          <a:lstStyle/>
          <a:p>
            <a:pPr marL="274320" indent="-274320">
              <a:lnSpc>
                <a:spcPct val="100000"/>
              </a:lnSpc>
              <a:spcBef>
                <a:spcPts val="0"/>
              </a:spcBef>
              <a:spcAft>
                <a:spcPts val="1200"/>
              </a:spcAft>
            </a:pPr>
            <a:r>
              <a:rPr lang="en-US" sz="2400" dirty="0">
                <a:solidFill>
                  <a:srgbClr val="00529B"/>
                </a:solidFill>
              </a:rPr>
              <a:t>5-year voluntary model, beginning July 1, 2023</a:t>
            </a:r>
          </a:p>
          <a:p>
            <a:pPr marL="274320" indent="-274320">
              <a:lnSpc>
                <a:spcPct val="100000"/>
              </a:lnSpc>
              <a:spcBef>
                <a:spcPts val="0"/>
              </a:spcBef>
              <a:spcAft>
                <a:spcPts val="1200"/>
              </a:spcAft>
            </a:pPr>
            <a:r>
              <a:rPr lang="en-US" sz="2400" dirty="0">
                <a:solidFill>
                  <a:srgbClr val="00529B"/>
                </a:solidFill>
              </a:rPr>
              <a:t>EOM is focused on improving the patient experience for cancer patients through high quality, equitable, person-centered care </a:t>
            </a:r>
          </a:p>
          <a:p>
            <a:pPr marL="274320" indent="-274320">
              <a:lnSpc>
                <a:spcPct val="100000"/>
              </a:lnSpc>
              <a:spcBef>
                <a:spcPts val="0"/>
              </a:spcBef>
              <a:spcAft>
                <a:spcPts val="1200"/>
              </a:spcAft>
            </a:pPr>
            <a:r>
              <a:rPr lang="en-US" sz="2400" dirty="0">
                <a:solidFill>
                  <a:schemeClr val="accent1">
                    <a:lumMod val="75000"/>
                  </a:schemeClr>
                </a:solidFill>
              </a:rPr>
              <a:t>Patients</a:t>
            </a:r>
            <a:r>
              <a:rPr lang="en-US" sz="2400" dirty="0">
                <a:solidFill>
                  <a:srgbClr val="FF0000"/>
                </a:solidFill>
              </a:rPr>
              <a:t> </a:t>
            </a:r>
            <a:r>
              <a:rPr lang="en-US" sz="2400" dirty="0">
                <a:solidFill>
                  <a:srgbClr val="00529B"/>
                </a:solidFill>
              </a:rPr>
              <a:t>may expect to receive enhanced, patient-focused services, including, but not limited to the following:</a:t>
            </a:r>
          </a:p>
          <a:p>
            <a:pPr marL="548640" lvl="1" indent="-274320">
              <a:lnSpc>
                <a:spcPct val="100000"/>
              </a:lnSpc>
              <a:spcBef>
                <a:spcPts val="0"/>
              </a:spcBef>
              <a:spcAft>
                <a:spcPts val="1200"/>
              </a:spcAft>
            </a:pPr>
            <a:r>
              <a:rPr lang="en-US" sz="2000" dirty="0">
                <a:solidFill>
                  <a:srgbClr val="00529B"/>
                </a:solidFill>
              </a:rPr>
              <a:t>24/7 access to an appropriate clinician with real-time access to their medical records</a:t>
            </a:r>
          </a:p>
          <a:p>
            <a:pPr marL="548640" lvl="1" indent="-274320">
              <a:lnSpc>
                <a:spcPct val="100000"/>
              </a:lnSpc>
              <a:spcBef>
                <a:spcPts val="0"/>
              </a:spcBef>
              <a:spcAft>
                <a:spcPts val="1200"/>
              </a:spcAft>
            </a:pPr>
            <a:r>
              <a:rPr lang="en-US" sz="2000" dirty="0">
                <a:solidFill>
                  <a:srgbClr val="00529B"/>
                </a:solidFill>
              </a:rPr>
              <a:t>A detailed care plan</a:t>
            </a:r>
          </a:p>
          <a:p>
            <a:pPr marL="548640" lvl="1" indent="-274320">
              <a:lnSpc>
                <a:spcPct val="100000"/>
              </a:lnSpc>
              <a:spcBef>
                <a:spcPts val="0"/>
              </a:spcBef>
              <a:spcAft>
                <a:spcPts val="1200"/>
              </a:spcAft>
            </a:pPr>
            <a:r>
              <a:rPr lang="en-US" sz="2000" dirty="0">
                <a:solidFill>
                  <a:srgbClr val="00529B"/>
                </a:solidFill>
              </a:rPr>
              <a:t>Screening for health-related social needs (HRSNs) (needs related to food, transportation, housing, etc.)</a:t>
            </a:r>
          </a:p>
          <a:p>
            <a:pPr indent="-274320">
              <a:spcBef>
                <a:spcPts val="0"/>
              </a:spcBef>
            </a:pPr>
            <a:endParaRPr lang="en-US" dirty="0"/>
          </a:p>
        </p:txBody>
      </p:sp>
      <p:sp>
        <p:nvSpPr>
          <p:cNvPr id="6" name="Slide Number Placeholder 5">
            <a:extLst>
              <a:ext uri="{FF2B5EF4-FFF2-40B4-BE49-F238E27FC236}">
                <a16:creationId xmlns:a16="http://schemas.microsoft.com/office/drawing/2014/main" id="{3F6BBB4E-EE46-4579-B3D6-0D9B5C6EE04B}"/>
              </a:ext>
            </a:extLst>
          </p:cNvPr>
          <p:cNvSpPr>
            <a:spLocks noGrp="1"/>
          </p:cNvSpPr>
          <p:nvPr>
            <p:ph type="sldNum" sz="quarter" idx="12"/>
          </p:nvPr>
        </p:nvSpPr>
        <p:spPr/>
        <p:txBody>
          <a:bodyPr/>
          <a:lstStyle/>
          <a:p>
            <a:fld id="{0B2D781D-8844-5940-92D1-06EF0A7F581E}" type="slidenum">
              <a:rPr lang="en-US" smtClean="0"/>
              <a:pPr/>
              <a:t>28</a:t>
            </a:fld>
            <a:endParaRPr lang="en-US" dirty="0"/>
          </a:p>
        </p:txBody>
      </p:sp>
      <p:sp>
        <p:nvSpPr>
          <p:cNvPr id="5" name="Footer Placeholder 4">
            <a:extLst>
              <a:ext uri="{FF2B5EF4-FFF2-40B4-BE49-F238E27FC236}">
                <a16:creationId xmlns:a16="http://schemas.microsoft.com/office/drawing/2014/main" id="{265967AB-5A3F-43F8-8209-CE846ED29F6C}"/>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C14E8DC9-7644-492D-B379-36758E3F3D4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71641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A852-D796-4697-98C8-25D8D348C289}"/>
              </a:ext>
            </a:extLst>
          </p:cNvPr>
          <p:cNvSpPr>
            <a:spLocks noGrp="1"/>
          </p:cNvSpPr>
          <p:nvPr>
            <p:ph type="title"/>
          </p:nvPr>
        </p:nvSpPr>
        <p:spPr/>
        <p:txBody>
          <a:bodyPr/>
          <a:lstStyle/>
          <a:p>
            <a:r>
              <a:rPr lang="en-US" dirty="0"/>
              <a:t>Lesson 2</a:t>
            </a:r>
          </a:p>
        </p:txBody>
      </p:sp>
      <p:sp>
        <p:nvSpPr>
          <p:cNvPr id="3" name="Text Placeholder 2">
            <a:extLst>
              <a:ext uri="{FF2B5EF4-FFF2-40B4-BE49-F238E27FC236}">
                <a16:creationId xmlns:a16="http://schemas.microsoft.com/office/drawing/2014/main" id="{C3434E1C-4850-41CC-84F0-02A8A48DBA66}"/>
              </a:ext>
            </a:extLst>
          </p:cNvPr>
          <p:cNvSpPr>
            <a:spLocks noGrp="1"/>
          </p:cNvSpPr>
          <p:nvPr>
            <p:ph type="body" idx="1"/>
          </p:nvPr>
        </p:nvSpPr>
        <p:spPr/>
        <p:txBody>
          <a:bodyPr/>
          <a:lstStyle/>
          <a:p>
            <a:r>
              <a:rPr lang="en-US" dirty="0"/>
              <a:t>Medicare Advantage Updates</a:t>
            </a:r>
          </a:p>
        </p:txBody>
      </p:sp>
    </p:spTree>
    <p:custDataLst>
      <p:tags r:id="rId1"/>
    </p:custDataLst>
    <p:extLst>
      <p:ext uri="{BB962C8B-B14F-4D97-AF65-F5344CB8AC3E}">
        <p14:creationId xmlns:p14="http://schemas.microsoft.com/office/powerpoint/2010/main" val="129742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C990-6936-4A32-9E8A-E821C2CE473B}"/>
              </a:ext>
            </a:extLst>
          </p:cNvPr>
          <p:cNvSpPr>
            <a:spLocks noGrp="1"/>
          </p:cNvSpPr>
          <p:nvPr>
            <p:ph type="title"/>
          </p:nvPr>
        </p:nvSpPr>
        <p:spPr>
          <a:xfrm>
            <a:off x="0" y="0"/>
            <a:ext cx="12192000" cy="945931"/>
          </a:xfrm>
        </p:spPr>
        <p:txBody>
          <a:bodyPr anchor="ctr">
            <a:normAutofit/>
          </a:bodyPr>
          <a:lstStyle/>
          <a:p>
            <a:r>
              <a:rPr lang="en-US" sz="3000" dirty="0"/>
              <a:t>Inflation Reduction Act (IRA) Medicare Provisions</a:t>
            </a:r>
          </a:p>
        </p:txBody>
      </p:sp>
      <p:sp>
        <p:nvSpPr>
          <p:cNvPr id="6" name="Text Placeholder 5">
            <a:extLst>
              <a:ext uri="{FF2B5EF4-FFF2-40B4-BE49-F238E27FC236}">
                <a16:creationId xmlns:a16="http://schemas.microsoft.com/office/drawing/2014/main" id="{789FA6B6-DCC5-4899-8B57-40C87178028A}"/>
              </a:ext>
            </a:extLst>
          </p:cNvPr>
          <p:cNvSpPr>
            <a:spLocks noGrp="1"/>
          </p:cNvSpPr>
          <p:nvPr>
            <p:ph type="body" sz="quarter" idx="13"/>
          </p:nvPr>
        </p:nvSpPr>
        <p:spPr>
          <a:xfrm>
            <a:off x="914400" y="1371600"/>
            <a:ext cx="10549719" cy="4167187"/>
          </a:xfrm>
        </p:spPr>
        <p:txBody>
          <a:bodyPr>
            <a:normAutofit/>
          </a:bodyPr>
          <a:lstStyle/>
          <a:p>
            <a:pPr marL="274320" indent="-274320">
              <a:lnSpc>
                <a:spcPct val="100000"/>
              </a:lnSpc>
              <a:spcBef>
                <a:spcPts val="0"/>
              </a:spcBef>
              <a:spcAft>
                <a:spcPts val="1200"/>
              </a:spcAft>
            </a:pPr>
            <a:r>
              <a:rPr lang="en-US" dirty="0">
                <a:solidFill>
                  <a:srgbClr val="00529B"/>
                </a:solidFill>
              </a:rPr>
              <a:t>Lowering Drug Prices in Medicare through Drug Price Negotiation </a:t>
            </a:r>
          </a:p>
          <a:p>
            <a:pPr marL="274320" indent="-274320">
              <a:lnSpc>
                <a:spcPct val="100000"/>
              </a:lnSpc>
              <a:spcBef>
                <a:spcPts val="0"/>
              </a:spcBef>
              <a:spcAft>
                <a:spcPts val="1200"/>
              </a:spcAft>
            </a:pPr>
            <a:r>
              <a:rPr lang="en-US" dirty="0">
                <a:solidFill>
                  <a:srgbClr val="00529B"/>
                </a:solidFill>
              </a:rPr>
              <a:t>Medicare Part B and Part D Drug Inflation Rebates </a:t>
            </a:r>
          </a:p>
          <a:p>
            <a:pPr marL="274320" indent="-274320">
              <a:lnSpc>
                <a:spcPct val="100000"/>
              </a:lnSpc>
              <a:spcBef>
                <a:spcPts val="0"/>
              </a:spcBef>
              <a:spcAft>
                <a:spcPts val="1200"/>
              </a:spcAft>
            </a:pPr>
            <a:r>
              <a:rPr lang="en-US" dirty="0">
                <a:solidFill>
                  <a:srgbClr val="00529B"/>
                </a:solidFill>
              </a:rPr>
              <a:t>Part D Improvements and Maximum Out-of-Pocket Cap for Medicare Beneficiaries </a:t>
            </a:r>
          </a:p>
          <a:p>
            <a:pPr marL="274320" indent="-274320">
              <a:lnSpc>
                <a:spcPct val="100000"/>
              </a:lnSpc>
              <a:spcBef>
                <a:spcPts val="0"/>
              </a:spcBef>
              <a:spcAft>
                <a:spcPts val="1200"/>
              </a:spcAft>
            </a:pPr>
            <a:r>
              <a:rPr lang="en-US" dirty="0">
                <a:solidFill>
                  <a:srgbClr val="00529B"/>
                </a:solidFill>
              </a:rPr>
              <a:t>Coverage of Adult Vaccines Recommended by the Advisory Committee on Immunization Practices Under Medicare Part D </a:t>
            </a:r>
          </a:p>
          <a:p>
            <a:pPr marL="274320" indent="-274320">
              <a:lnSpc>
                <a:spcPct val="100000"/>
              </a:lnSpc>
              <a:spcBef>
                <a:spcPts val="0"/>
              </a:spcBef>
              <a:spcAft>
                <a:spcPts val="1200"/>
              </a:spcAft>
            </a:pPr>
            <a:r>
              <a:rPr lang="en-US" dirty="0">
                <a:solidFill>
                  <a:srgbClr val="00529B"/>
                </a:solidFill>
              </a:rPr>
              <a:t>Expanding Eligibility for Low-Income Subsidies Under Part D of The Medicare Program</a:t>
            </a:r>
          </a:p>
        </p:txBody>
      </p:sp>
      <p:sp>
        <p:nvSpPr>
          <p:cNvPr id="5" name="Slide Number Placeholder 4">
            <a:extLst>
              <a:ext uri="{FF2B5EF4-FFF2-40B4-BE49-F238E27FC236}">
                <a16:creationId xmlns:a16="http://schemas.microsoft.com/office/drawing/2014/main" id="{D976746F-1281-4FEF-8E81-C9DA709EB3C7}"/>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4" name="Footer Placeholder 3">
            <a:extLst>
              <a:ext uri="{FF2B5EF4-FFF2-40B4-BE49-F238E27FC236}">
                <a16:creationId xmlns:a16="http://schemas.microsoft.com/office/drawing/2014/main" id="{98EE6F7A-BF3B-4F66-BC28-E486A6D23A29}"/>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61651482-5000-4F39-928A-F4F6C7DDC605}"/>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4083630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486F-E1DC-44F0-91E3-6BFF4FFFA7E3}"/>
              </a:ext>
            </a:extLst>
          </p:cNvPr>
          <p:cNvSpPr>
            <a:spLocks noGrp="1"/>
          </p:cNvSpPr>
          <p:nvPr>
            <p:ph type="title"/>
          </p:nvPr>
        </p:nvSpPr>
        <p:spPr>
          <a:xfrm>
            <a:off x="0" y="12929"/>
            <a:ext cx="12192000" cy="942413"/>
          </a:xfrm>
        </p:spPr>
        <p:txBody>
          <a:bodyPr anchor="ctr" anchorCtr="0">
            <a:normAutofit/>
          </a:bodyPr>
          <a:lstStyle/>
          <a:p>
            <a:r>
              <a:rPr lang="en-US" sz="3000" dirty="0"/>
              <a:t>Marketing &amp; Communications Oversight</a:t>
            </a:r>
          </a:p>
        </p:txBody>
      </p:sp>
      <p:sp>
        <p:nvSpPr>
          <p:cNvPr id="3" name="Text Placeholder 2">
            <a:extLst>
              <a:ext uri="{FF2B5EF4-FFF2-40B4-BE49-F238E27FC236}">
                <a16:creationId xmlns:a16="http://schemas.microsoft.com/office/drawing/2014/main" id="{0E8C965F-09A8-4EC9-A17D-74A942AF8D1A}"/>
              </a:ext>
            </a:extLst>
          </p:cNvPr>
          <p:cNvSpPr>
            <a:spLocks noGrp="1"/>
          </p:cNvSpPr>
          <p:nvPr>
            <p:ph type="body" sz="quarter" idx="13"/>
          </p:nvPr>
        </p:nvSpPr>
        <p:spPr>
          <a:xfrm>
            <a:off x="914400" y="1371600"/>
            <a:ext cx="10439400" cy="4167187"/>
          </a:xfrm>
        </p:spPr>
        <p:txBody>
          <a:bodyPr>
            <a:noAutofit/>
          </a:bodyPr>
          <a:lstStyle/>
          <a:p>
            <a:pPr marL="274320" indent="-274320">
              <a:lnSpc>
                <a:spcPct val="100000"/>
              </a:lnSpc>
              <a:spcBef>
                <a:spcPts val="0"/>
              </a:spcBef>
              <a:spcAft>
                <a:spcPts val="1200"/>
              </a:spcAft>
            </a:pPr>
            <a:r>
              <a:rPr lang="en-US" sz="2400" dirty="0">
                <a:solidFill>
                  <a:srgbClr val="00529B"/>
                </a:solidFill>
              </a:rPr>
              <a:t>Strengthens oversight of third-party marketing organizations to detect and prevent the use of confusing or potentially misleading activities to enroll beneficiaries in Medicare Advantage Plans and Medicare drug plans </a:t>
            </a:r>
          </a:p>
          <a:p>
            <a:pPr marL="274320" indent="-274320">
              <a:lnSpc>
                <a:spcPct val="100000"/>
              </a:lnSpc>
              <a:spcBef>
                <a:spcPts val="0"/>
              </a:spcBef>
              <a:spcAft>
                <a:spcPts val="1200"/>
              </a:spcAft>
            </a:pPr>
            <a:r>
              <a:rPr lang="en-US" sz="2400" dirty="0">
                <a:solidFill>
                  <a:srgbClr val="00529B"/>
                </a:solidFill>
              </a:rPr>
              <a:t>Reinstates the inclusion of a multi-language insert in all required documents to inform beneficiaries of the availability of interpreter services</a:t>
            </a:r>
          </a:p>
          <a:p>
            <a:pPr marL="274320" indent="-274320">
              <a:lnSpc>
                <a:spcPct val="100000"/>
              </a:lnSpc>
              <a:spcBef>
                <a:spcPts val="0"/>
              </a:spcBef>
              <a:spcAft>
                <a:spcPts val="1200"/>
              </a:spcAft>
            </a:pPr>
            <a:r>
              <a:rPr lang="en-US" sz="2400" dirty="0">
                <a:solidFill>
                  <a:srgbClr val="00529B"/>
                </a:solidFill>
              </a:rPr>
              <a:t>Requires a disclaimer for limited access to preferred cost sharing pharmacies</a:t>
            </a:r>
          </a:p>
          <a:p>
            <a:pPr marL="274320" indent="-274320">
              <a:lnSpc>
                <a:spcPct val="100000"/>
              </a:lnSpc>
              <a:spcBef>
                <a:spcPts val="0"/>
              </a:spcBef>
              <a:spcAft>
                <a:spcPts val="1200"/>
              </a:spcAft>
            </a:pPr>
            <a:r>
              <a:rPr lang="en-US" sz="2400" dirty="0">
                <a:solidFill>
                  <a:srgbClr val="00529B"/>
                </a:solidFill>
              </a:rPr>
              <a:t>Plan website instructions on how to appoint a representative, and website posting of enrollment instructions and forms</a:t>
            </a:r>
          </a:p>
          <a:p>
            <a:pPr marL="274320" indent="-274320">
              <a:lnSpc>
                <a:spcPct val="100000"/>
              </a:lnSpc>
              <a:spcAft>
                <a:spcPts val="1200"/>
              </a:spcAft>
            </a:pPr>
            <a:endParaRPr lang="en-US" sz="2400" dirty="0"/>
          </a:p>
        </p:txBody>
      </p:sp>
      <p:sp>
        <p:nvSpPr>
          <p:cNvPr id="6" name="Slide Number Placeholder 5">
            <a:extLst>
              <a:ext uri="{FF2B5EF4-FFF2-40B4-BE49-F238E27FC236}">
                <a16:creationId xmlns:a16="http://schemas.microsoft.com/office/drawing/2014/main" id="{B204340D-C757-4C6F-8134-057EA1E52673}"/>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5" name="Footer Placeholder 4">
            <a:extLst>
              <a:ext uri="{FF2B5EF4-FFF2-40B4-BE49-F238E27FC236}">
                <a16:creationId xmlns:a16="http://schemas.microsoft.com/office/drawing/2014/main" id="{89B987BE-6F11-40B2-8E23-90E4C1F6DC80}"/>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F1795742-D1D6-4BD1-9527-3C7BD2A6C355}"/>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49827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33E1A-0D55-447A-AEDD-3D65E3B28A83}"/>
              </a:ext>
            </a:extLst>
          </p:cNvPr>
          <p:cNvSpPr>
            <a:spLocks noGrp="1"/>
          </p:cNvSpPr>
          <p:nvPr>
            <p:ph type="title"/>
          </p:nvPr>
        </p:nvSpPr>
        <p:spPr>
          <a:xfrm>
            <a:off x="0" y="12930"/>
            <a:ext cx="12192000" cy="928766"/>
          </a:xfrm>
        </p:spPr>
        <p:txBody>
          <a:bodyPr>
            <a:noAutofit/>
          </a:bodyPr>
          <a:lstStyle/>
          <a:p>
            <a:r>
              <a:rPr lang="en-US" dirty="0"/>
              <a:t>Beneficiary Access to Care During Disasters &amp; </a:t>
            </a:r>
            <a:br>
              <a:rPr lang="en-US" dirty="0"/>
            </a:br>
            <a:r>
              <a:rPr lang="en-US" dirty="0"/>
              <a:t>Emergencies</a:t>
            </a:r>
          </a:p>
        </p:txBody>
      </p:sp>
      <p:sp>
        <p:nvSpPr>
          <p:cNvPr id="3" name="Text Placeholder 2">
            <a:extLst>
              <a:ext uri="{FF2B5EF4-FFF2-40B4-BE49-F238E27FC236}">
                <a16:creationId xmlns:a16="http://schemas.microsoft.com/office/drawing/2014/main" id="{43026AED-1889-4C01-9350-1BE2B4BF7D0E}"/>
              </a:ext>
            </a:extLst>
          </p:cNvPr>
          <p:cNvSpPr>
            <a:spLocks noGrp="1"/>
          </p:cNvSpPr>
          <p:nvPr>
            <p:ph type="body" sz="quarter" idx="13"/>
          </p:nvPr>
        </p:nvSpPr>
        <p:spPr>
          <a:xfrm>
            <a:off x="914400" y="1371600"/>
            <a:ext cx="10439400"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Revising and clarifying timeframes and standards associated with coverage obligations of Medicare Advantage Plans during disasters and emergencies that are declared under certain federal or by the governor of a state or protectorate</a:t>
            </a:r>
          </a:p>
          <a:p>
            <a:pPr marL="274320" indent="-274320">
              <a:lnSpc>
                <a:spcPct val="100000"/>
              </a:lnSpc>
              <a:spcBef>
                <a:spcPts val="0"/>
              </a:spcBef>
              <a:spcAft>
                <a:spcPts val="1200"/>
              </a:spcAft>
            </a:pPr>
            <a:r>
              <a:rPr lang="en-US" sz="2400" dirty="0">
                <a:solidFill>
                  <a:srgbClr val="00529B"/>
                </a:solidFill>
              </a:rPr>
              <a:t>Medicare Advantage Plan must comply with the special requirements when there’s declaration of disaster or emergency (including public health emergency (PHE)) and disruption in access to health care in the Medicare Advantage Plan’s service area</a:t>
            </a:r>
          </a:p>
          <a:p>
            <a:pPr marL="274320" indent="-274320">
              <a:spcBef>
                <a:spcPts val="0"/>
              </a:spcBef>
              <a:spcAft>
                <a:spcPts val="1200"/>
              </a:spcAft>
            </a:pPr>
            <a:endParaRPr lang="en-US" sz="2400" dirty="0"/>
          </a:p>
        </p:txBody>
      </p:sp>
      <p:sp>
        <p:nvSpPr>
          <p:cNvPr id="6" name="Slide Number Placeholder 5">
            <a:extLst>
              <a:ext uri="{FF2B5EF4-FFF2-40B4-BE49-F238E27FC236}">
                <a16:creationId xmlns:a16="http://schemas.microsoft.com/office/drawing/2014/main" id="{93C6DFD1-71C1-4D5A-8BF5-38AD85CAEBDA}"/>
              </a:ext>
            </a:extLst>
          </p:cNvPr>
          <p:cNvSpPr>
            <a:spLocks noGrp="1"/>
          </p:cNvSpPr>
          <p:nvPr>
            <p:ph type="sldNum" sz="quarter" idx="12"/>
          </p:nvPr>
        </p:nvSpPr>
        <p:spPr/>
        <p:txBody>
          <a:bodyPr/>
          <a:lstStyle/>
          <a:p>
            <a:fld id="{0B2D781D-8844-5940-92D1-06EF0A7F581E}" type="slidenum">
              <a:rPr lang="en-US" smtClean="0"/>
              <a:pPr/>
              <a:t>31</a:t>
            </a:fld>
            <a:endParaRPr lang="en-US" dirty="0"/>
          </a:p>
        </p:txBody>
      </p:sp>
      <p:sp>
        <p:nvSpPr>
          <p:cNvPr id="5" name="Footer Placeholder 4">
            <a:extLst>
              <a:ext uri="{FF2B5EF4-FFF2-40B4-BE49-F238E27FC236}">
                <a16:creationId xmlns:a16="http://schemas.microsoft.com/office/drawing/2014/main" id="{83C050AB-A548-4F46-99F9-88EFA7A05A50}"/>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027B2398-AC74-4E12-B9A6-19C4C6C0843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763586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070B-A8FC-412F-9017-77662ABF9DEE}"/>
              </a:ext>
            </a:extLst>
          </p:cNvPr>
          <p:cNvSpPr>
            <a:spLocks noGrp="1"/>
          </p:cNvSpPr>
          <p:nvPr>
            <p:ph type="title"/>
          </p:nvPr>
        </p:nvSpPr>
        <p:spPr>
          <a:xfrm>
            <a:off x="0" y="12930"/>
            <a:ext cx="12192000" cy="928766"/>
          </a:xfrm>
        </p:spPr>
        <p:txBody>
          <a:bodyPr anchor="ctr" anchorCtr="0">
            <a:normAutofit/>
          </a:bodyPr>
          <a:lstStyle/>
          <a:p>
            <a:r>
              <a:rPr lang="en-US" sz="3000" dirty="0"/>
              <a:t>Network Adequacy</a:t>
            </a:r>
          </a:p>
        </p:txBody>
      </p:sp>
      <p:sp>
        <p:nvSpPr>
          <p:cNvPr id="3" name="Text Placeholder 2">
            <a:extLst>
              <a:ext uri="{FF2B5EF4-FFF2-40B4-BE49-F238E27FC236}">
                <a16:creationId xmlns:a16="http://schemas.microsoft.com/office/drawing/2014/main" id="{30562063-6049-4199-A811-6B8A98E1C803}"/>
              </a:ext>
            </a:extLst>
          </p:cNvPr>
          <p:cNvSpPr>
            <a:spLocks noGrp="1"/>
          </p:cNvSpPr>
          <p:nvPr>
            <p:ph type="body" sz="quarter" idx="13"/>
          </p:nvPr>
        </p:nvSpPr>
        <p:spPr>
          <a:xfrm>
            <a:off x="914400" y="1371600"/>
            <a:ext cx="10439400"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Requires Medicare Advantage Plan applicants to demonstrate a sufficient network of contracted providers to care for beneficiaries before approval by CMS for a new or expanded Medicare Advantage contract</a:t>
            </a:r>
          </a:p>
          <a:p>
            <a:pPr marL="274320" indent="-274320">
              <a:lnSpc>
                <a:spcPct val="100000"/>
              </a:lnSpc>
              <a:spcBef>
                <a:spcPts val="0"/>
              </a:spcBef>
              <a:spcAft>
                <a:spcPts val="1200"/>
              </a:spcAft>
            </a:pPr>
            <a:r>
              <a:rPr lang="en-US" sz="2400" dirty="0">
                <a:solidFill>
                  <a:srgbClr val="00529B"/>
                </a:solidFill>
              </a:rPr>
              <a:t>Allow applicants to use Letters of Intent in lieu of a signed provider contract, at the time of application </a:t>
            </a:r>
          </a:p>
          <a:p>
            <a:pPr marL="274320" indent="-274320">
              <a:lnSpc>
                <a:spcPct val="100000"/>
              </a:lnSpc>
              <a:spcBef>
                <a:spcPts val="0"/>
              </a:spcBef>
              <a:spcAft>
                <a:spcPts val="1200"/>
              </a:spcAft>
            </a:pPr>
            <a:r>
              <a:rPr lang="en-US" sz="2400" dirty="0">
                <a:solidFill>
                  <a:srgbClr val="00529B"/>
                </a:solidFill>
              </a:rPr>
              <a:t>When coverage year starts (January 1) signed provider and facility contracts must be in place for the network</a:t>
            </a:r>
          </a:p>
          <a:p>
            <a:pPr marL="274320" indent="-274320"/>
            <a:endParaRPr lang="en-US" sz="2400" dirty="0"/>
          </a:p>
        </p:txBody>
      </p:sp>
      <p:sp>
        <p:nvSpPr>
          <p:cNvPr id="6" name="Slide Number Placeholder 5">
            <a:extLst>
              <a:ext uri="{FF2B5EF4-FFF2-40B4-BE49-F238E27FC236}">
                <a16:creationId xmlns:a16="http://schemas.microsoft.com/office/drawing/2014/main" id="{82916572-EBDA-4CF6-B06F-CD2A05B5002E}"/>
              </a:ext>
            </a:extLst>
          </p:cNvPr>
          <p:cNvSpPr>
            <a:spLocks noGrp="1"/>
          </p:cNvSpPr>
          <p:nvPr>
            <p:ph type="sldNum" sz="quarter" idx="12"/>
          </p:nvPr>
        </p:nvSpPr>
        <p:spPr/>
        <p:txBody>
          <a:bodyPr/>
          <a:lstStyle/>
          <a:p>
            <a:fld id="{0B2D781D-8844-5940-92D1-06EF0A7F581E}" type="slidenum">
              <a:rPr lang="en-US" smtClean="0"/>
              <a:pPr/>
              <a:t>32</a:t>
            </a:fld>
            <a:endParaRPr lang="en-US" dirty="0"/>
          </a:p>
        </p:txBody>
      </p:sp>
      <p:sp>
        <p:nvSpPr>
          <p:cNvPr id="5" name="Footer Placeholder 4">
            <a:extLst>
              <a:ext uri="{FF2B5EF4-FFF2-40B4-BE49-F238E27FC236}">
                <a16:creationId xmlns:a16="http://schemas.microsoft.com/office/drawing/2014/main" id="{1B97003F-0C1F-425E-A312-9326C2BB29E4}"/>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2E591F79-6348-4D95-B358-825F5E37EDE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717164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3710-AD04-4E5D-B7F4-743D91CB4BC9}"/>
              </a:ext>
            </a:extLst>
          </p:cNvPr>
          <p:cNvSpPr>
            <a:spLocks noGrp="1"/>
          </p:cNvSpPr>
          <p:nvPr>
            <p:ph type="title"/>
          </p:nvPr>
        </p:nvSpPr>
        <p:spPr/>
        <p:txBody>
          <a:bodyPr/>
          <a:lstStyle/>
          <a:p>
            <a:r>
              <a:rPr lang="en-US" dirty="0"/>
              <a:t>Lesson 3</a:t>
            </a:r>
          </a:p>
        </p:txBody>
      </p:sp>
      <p:sp>
        <p:nvSpPr>
          <p:cNvPr id="3" name="Text Placeholder 2">
            <a:extLst>
              <a:ext uri="{FF2B5EF4-FFF2-40B4-BE49-F238E27FC236}">
                <a16:creationId xmlns:a16="http://schemas.microsoft.com/office/drawing/2014/main" id="{A41DCDD0-28F4-4DD0-839A-6C5330F7B951}"/>
              </a:ext>
            </a:extLst>
          </p:cNvPr>
          <p:cNvSpPr>
            <a:spLocks noGrp="1"/>
          </p:cNvSpPr>
          <p:nvPr>
            <p:ph type="body" idx="1"/>
          </p:nvPr>
        </p:nvSpPr>
        <p:spPr/>
        <p:txBody>
          <a:bodyPr/>
          <a:lstStyle/>
          <a:p>
            <a:r>
              <a:rPr lang="en-US" dirty="0"/>
              <a:t>Medicare Drug Coverage (Part D) Updates</a:t>
            </a:r>
          </a:p>
        </p:txBody>
      </p:sp>
    </p:spTree>
    <p:custDataLst>
      <p:tags r:id="rId1"/>
    </p:custDataLst>
    <p:extLst>
      <p:ext uri="{BB962C8B-B14F-4D97-AF65-F5344CB8AC3E}">
        <p14:creationId xmlns:p14="http://schemas.microsoft.com/office/powerpoint/2010/main" val="1082061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2023</a:t>
            </a:r>
            <a:endParaRPr lang="en-US" sz="2800" dirty="0"/>
          </a:p>
        </p:txBody>
      </p:sp>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2021 was:</a:t>
            </a:r>
          </a:p>
        </p:txBody>
      </p:sp>
      <p:graphicFrame>
        <p:nvGraphicFramePr>
          <p:cNvPr id="10" name="Content Placeholder 8" descr="Table showing monthly Part B premium based upon individual and joint tax filing status and rates. Details are included in the speakers' notes."/>
          <p:cNvGraphicFramePr>
            <a:graphicFrameLocks/>
          </p:cNvGraphicFramePr>
          <p:nvPr>
            <p:extLst/>
          </p:nvPr>
        </p:nvGraphicFramePr>
        <p:xfrm>
          <a:off x="261809" y="1615801"/>
          <a:ext cx="11618224" cy="4504639"/>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2023)</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$194,000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$97,000 up to $123,000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$194,000 up to $246,000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$12.20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$123,000 up to $153,000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$246,000 up to $306,000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$31.50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$153,000 up to $183,000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$306,000 up to $366,000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$50.70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$183,000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$366,000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$97,000 and less than $403,000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$70.00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$403,000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$76.40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8" name="Slide Number Placeholder 5">
            <a:extLst>
              <a:ext uri="{FF2B5EF4-FFF2-40B4-BE49-F238E27FC236}">
                <a16:creationId xmlns:a16="http://schemas.microsoft.com/office/drawing/2014/main" id="{23DB3EAE-4213-49D7-8A97-1AAF1A3E5B9F}"/>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dirty="0"/>
          </a:p>
        </p:txBody>
      </p:sp>
      <p:sp>
        <p:nvSpPr>
          <p:cNvPr id="3" name="Footer Placeholder 2"/>
          <p:cNvSpPr>
            <a:spLocks noGrp="1"/>
          </p:cNvSpPr>
          <p:nvPr>
            <p:ph type="ftr" sz="quarter" idx="11"/>
          </p:nvPr>
        </p:nvSpPr>
        <p:spPr/>
        <p:txBody>
          <a:bodyPr/>
          <a:lstStyle/>
          <a:p>
            <a:r>
              <a:rPr lang="en-US" dirty="0"/>
              <a:t>Current Topics</a:t>
            </a:r>
          </a:p>
        </p:txBody>
      </p:sp>
      <p:sp>
        <p:nvSpPr>
          <p:cNvPr id="2" name="Date Placeholder 1"/>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98485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376-D932-4EB5-AE98-363C54169967}"/>
              </a:ext>
            </a:extLst>
          </p:cNvPr>
          <p:cNvSpPr>
            <a:spLocks noGrp="1"/>
          </p:cNvSpPr>
          <p:nvPr>
            <p:ph type="title"/>
          </p:nvPr>
        </p:nvSpPr>
        <p:spPr>
          <a:xfrm>
            <a:off x="0" y="12929"/>
            <a:ext cx="12192000" cy="956061"/>
          </a:xfrm>
        </p:spPr>
        <p:txBody>
          <a:bodyPr>
            <a:noAutofit/>
          </a:bodyPr>
          <a:lstStyle/>
          <a:p>
            <a:r>
              <a:rPr lang="en-US" dirty="0"/>
              <a:t>Lowering Beneficiary Cost-Sharing </a:t>
            </a:r>
            <a:br>
              <a:rPr lang="en-US" dirty="0"/>
            </a:br>
            <a:r>
              <a:rPr lang="en-US" dirty="0"/>
              <a:t>at the Pharmacy Counter</a:t>
            </a:r>
          </a:p>
        </p:txBody>
      </p:sp>
      <p:sp>
        <p:nvSpPr>
          <p:cNvPr id="3" name="Text Placeholder 2">
            <a:extLst>
              <a:ext uri="{FF2B5EF4-FFF2-40B4-BE49-F238E27FC236}">
                <a16:creationId xmlns:a16="http://schemas.microsoft.com/office/drawing/2014/main" id="{BBA40F20-5B90-4BD2-AC6C-BDF757B1E7AC}"/>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Requires Medicare drug plans to apply all price concessions they get from network pharmacies to the negotiated price at the point of sale</a:t>
            </a:r>
          </a:p>
          <a:p>
            <a:pPr marL="274320" indent="-274320">
              <a:lnSpc>
                <a:spcPct val="100000"/>
              </a:lnSpc>
              <a:spcBef>
                <a:spcPts val="0"/>
              </a:spcBef>
              <a:spcAft>
                <a:spcPts val="1200"/>
              </a:spcAft>
            </a:pPr>
            <a:r>
              <a:rPr lang="en-US" sz="2400" dirty="0">
                <a:solidFill>
                  <a:srgbClr val="00529B"/>
                </a:solidFill>
              </a:rPr>
              <a:t>Redefining the negotiated price as the baseline, or lowest possible, payment to a pharmacy </a:t>
            </a:r>
          </a:p>
          <a:p>
            <a:pPr marL="274320" indent="-274320">
              <a:lnSpc>
                <a:spcPct val="100000"/>
              </a:lnSpc>
              <a:spcBef>
                <a:spcPts val="0"/>
              </a:spcBef>
              <a:spcAft>
                <a:spcPts val="1200"/>
              </a:spcAft>
            </a:pPr>
            <a:r>
              <a:rPr lang="en-US" sz="2400" dirty="0">
                <a:solidFill>
                  <a:srgbClr val="00529B"/>
                </a:solidFill>
              </a:rPr>
              <a:t>Reduces beneficiary out-of-pocket costs and improves price transparency and market competition in the Part D program</a:t>
            </a:r>
          </a:p>
          <a:p>
            <a:pPr marL="274320" indent="-274320">
              <a:lnSpc>
                <a:spcPct val="100000"/>
              </a:lnSpc>
              <a:spcBef>
                <a:spcPts val="0"/>
              </a:spcBef>
              <a:spcAft>
                <a:spcPts val="1200"/>
              </a:spcAft>
            </a:pPr>
            <a:r>
              <a:rPr lang="en-US" sz="2400" dirty="0">
                <a:solidFill>
                  <a:srgbClr val="00529B"/>
                </a:solidFill>
              </a:rPr>
              <a:t>Effective January 1, 2024</a:t>
            </a:r>
          </a:p>
          <a:p>
            <a:pPr marL="274320" indent="-274320"/>
            <a:endParaRPr lang="en-US" sz="2400" dirty="0"/>
          </a:p>
        </p:txBody>
      </p:sp>
      <p:sp>
        <p:nvSpPr>
          <p:cNvPr id="6" name="Slide Number Placeholder 5">
            <a:extLst>
              <a:ext uri="{FF2B5EF4-FFF2-40B4-BE49-F238E27FC236}">
                <a16:creationId xmlns:a16="http://schemas.microsoft.com/office/drawing/2014/main" id="{A73701C3-53D0-40AA-A8DB-F9DCAF373351}"/>
              </a:ext>
            </a:extLst>
          </p:cNvPr>
          <p:cNvSpPr>
            <a:spLocks noGrp="1"/>
          </p:cNvSpPr>
          <p:nvPr>
            <p:ph type="sldNum" sz="quarter" idx="12"/>
          </p:nvPr>
        </p:nvSpPr>
        <p:spPr/>
        <p:txBody>
          <a:bodyPr/>
          <a:lstStyle/>
          <a:p>
            <a:fld id="{0B2D781D-8844-5940-92D1-06EF0A7F581E}" type="slidenum">
              <a:rPr lang="en-US" smtClean="0"/>
              <a:pPr/>
              <a:t>35</a:t>
            </a:fld>
            <a:endParaRPr lang="en-US" dirty="0"/>
          </a:p>
        </p:txBody>
      </p:sp>
      <p:sp>
        <p:nvSpPr>
          <p:cNvPr id="5" name="Footer Placeholder 4">
            <a:extLst>
              <a:ext uri="{FF2B5EF4-FFF2-40B4-BE49-F238E27FC236}">
                <a16:creationId xmlns:a16="http://schemas.microsoft.com/office/drawing/2014/main" id="{E706F36C-AEFC-48E2-990C-BAF52EC9ADA5}"/>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70518B98-0307-4B06-8AFF-FF6530E0CA1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878539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349B-AFFF-469C-B501-D8548300DEF1}"/>
              </a:ext>
            </a:extLst>
          </p:cNvPr>
          <p:cNvSpPr>
            <a:spLocks noGrp="1"/>
          </p:cNvSpPr>
          <p:nvPr>
            <p:ph type="title"/>
          </p:nvPr>
        </p:nvSpPr>
        <p:spPr>
          <a:xfrm>
            <a:off x="0" y="12930"/>
            <a:ext cx="12192000" cy="928766"/>
          </a:xfrm>
        </p:spPr>
        <p:txBody>
          <a:bodyPr anchor="ctr" anchorCtr="0">
            <a:normAutofit/>
          </a:bodyPr>
          <a:lstStyle/>
          <a:p>
            <a:r>
              <a:rPr lang="en-US" sz="3000" dirty="0"/>
              <a:t>2023 Specialty Tiers Threshold</a:t>
            </a:r>
          </a:p>
        </p:txBody>
      </p:sp>
      <p:sp>
        <p:nvSpPr>
          <p:cNvPr id="3" name="Text Placeholder 2">
            <a:extLst>
              <a:ext uri="{FF2B5EF4-FFF2-40B4-BE49-F238E27FC236}">
                <a16:creationId xmlns:a16="http://schemas.microsoft.com/office/drawing/2014/main" id="{ACB0F35F-38A6-41BC-9BE6-4A16B7A568D8}"/>
              </a:ext>
            </a:extLst>
          </p:cNvPr>
          <p:cNvSpPr>
            <a:spLocks noGrp="1"/>
          </p:cNvSpPr>
          <p:nvPr>
            <p:ph type="body" sz="quarter" idx="13"/>
          </p:nvPr>
        </p:nvSpPr>
        <p:spPr>
          <a:xfrm>
            <a:off x="914400" y="1371600"/>
            <a:ext cx="10644188" cy="4167187"/>
          </a:xfrm>
        </p:spPr>
        <p:txBody>
          <a:bodyPr/>
          <a:lstStyle/>
          <a:p>
            <a:pPr marL="0" indent="0">
              <a:lnSpc>
                <a:spcPct val="100000"/>
              </a:lnSpc>
              <a:spcBef>
                <a:spcPts val="0"/>
              </a:spcBef>
              <a:spcAft>
                <a:spcPts val="1200"/>
              </a:spcAft>
              <a:buNone/>
            </a:pPr>
            <a:r>
              <a:rPr lang="en-US" sz="2800" b="1" dirty="0">
                <a:solidFill>
                  <a:srgbClr val="00529B"/>
                </a:solidFill>
              </a:rPr>
              <a:t>Medicare drug coverage (Part D) sponsors may exempt a formulary tier from its tiering exceptions process</a:t>
            </a:r>
          </a:p>
          <a:p>
            <a:pPr marL="548640" indent="-274320">
              <a:lnSpc>
                <a:spcPct val="100000"/>
              </a:lnSpc>
              <a:spcBef>
                <a:spcPts val="0"/>
              </a:spcBef>
              <a:spcAft>
                <a:spcPts val="1200"/>
              </a:spcAft>
            </a:pPr>
            <a:r>
              <a:rPr lang="en-US" sz="2400" dirty="0">
                <a:solidFill>
                  <a:srgbClr val="00529B"/>
                </a:solidFill>
              </a:rPr>
              <a:t>Sponsor-negotiated price must exceed a dollar-per-month threshold established by CMS</a:t>
            </a:r>
          </a:p>
          <a:p>
            <a:pPr marL="548640" indent="-274320">
              <a:lnSpc>
                <a:spcPct val="100000"/>
              </a:lnSpc>
              <a:spcBef>
                <a:spcPts val="0"/>
              </a:spcBef>
              <a:spcAft>
                <a:spcPts val="1200"/>
              </a:spcAft>
            </a:pPr>
            <a:r>
              <a:rPr lang="en-US" sz="2400" dirty="0">
                <a:solidFill>
                  <a:srgbClr val="00529B"/>
                </a:solidFill>
              </a:rPr>
              <a:t>2023 specialty tier threshold is $830 for the full cost of a 30-day supply</a:t>
            </a:r>
          </a:p>
          <a:p>
            <a:endParaRPr lang="en-US" dirty="0"/>
          </a:p>
        </p:txBody>
      </p:sp>
      <p:sp>
        <p:nvSpPr>
          <p:cNvPr id="6" name="Slide Number Placeholder 5">
            <a:extLst>
              <a:ext uri="{FF2B5EF4-FFF2-40B4-BE49-F238E27FC236}">
                <a16:creationId xmlns:a16="http://schemas.microsoft.com/office/drawing/2014/main" id="{FBB58619-933C-472A-AE49-29A02023346C}"/>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5" name="Footer Placeholder 4">
            <a:extLst>
              <a:ext uri="{FF2B5EF4-FFF2-40B4-BE49-F238E27FC236}">
                <a16:creationId xmlns:a16="http://schemas.microsoft.com/office/drawing/2014/main" id="{2D6EF21C-F79D-4E29-8862-6F9BD44CC09E}"/>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7C19A5C1-232A-4AA6-8095-8BD8085BF2F7}"/>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529407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FB55-939E-4B05-BC10-59EED1AC0F4D}"/>
              </a:ext>
            </a:extLst>
          </p:cNvPr>
          <p:cNvSpPr>
            <a:spLocks noGrp="1"/>
          </p:cNvSpPr>
          <p:nvPr>
            <p:ph type="title"/>
          </p:nvPr>
        </p:nvSpPr>
        <p:spPr>
          <a:xfrm>
            <a:off x="0" y="12929"/>
            <a:ext cx="12192000" cy="969709"/>
          </a:xfrm>
        </p:spPr>
        <p:txBody>
          <a:bodyPr anchor="ctr" anchorCtr="0">
            <a:noAutofit/>
          </a:bodyPr>
          <a:lstStyle/>
          <a:p>
            <a:r>
              <a:rPr lang="en-US" sz="3000" dirty="0"/>
              <a:t>Beneficiary Real Time Benefit Tool (RTBT)</a:t>
            </a:r>
          </a:p>
        </p:txBody>
      </p:sp>
      <p:sp>
        <p:nvSpPr>
          <p:cNvPr id="3" name="Text Placeholder 2">
            <a:extLst>
              <a:ext uri="{FF2B5EF4-FFF2-40B4-BE49-F238E27FC236}">
                <a16:creationId xmlns:a16="http://schemas.microsoft.com/office/drawing/2014/main" id="{9680C20E-0A32-443A-AF79-816E732F7FDE}"/>
              </a:ext>
            </a:extLst>
          </p:cNvPr>
          <p:cNvSpPr>
            <a:spLocks noGrp="1"/>
          </p:cNvSpPr>
          <p:nvPr>
            <p:ph type="body" sz="quarter" idx="13"/>
          </p:nvPr>
        </p:nvSpPr>
        <p:spPr>
          <a:xfrm>
            <a:off x="914400" y="1371600"/>
            <a:ext cx="10644188" cy="4167187"/>
          </a:xfrm>
        </p:spPr>
        <p:txBody>
          <a:bodyPr/>
          <a:lstStyle/>
          <a:p>
            <a:pPr marL="0" indent="0">
              <a:lnSpc>
                <a:spcPct val="100000"/>
              </a:lnSpc>
              <a:spcBef>
                <a:spcPts val="0"/>
              </a:spcBef>
              <a:spcAft>
                <a:spcPts val="1200"/>
              </a:spcAft>
              <a:buNone/>
            </a:pPr>
            <a:r>
              <a:rPr lang="en-US" sz="2800" b="1" dirty="0">
                <a:solidFill>
                  <a:srgbClr val="00529B"/>
                </a:solidFill>
              </a:rPr>
              <a:t>Drug plans must offer real-time comparison tools to enrollees as of January 1, 2023 by providing access to real-time formulary and benefit information, including cost-sharing. This will allow enrollees to: </a:t>
            </a:r>
          </a:p>
          <a:p>
            <a:pPr marL="548640" indent="-274320">
              <a:lnSpc>
                <a:spcPct val="100000"/>
              </a:lnSpc>
              <a:spcBef>
                <a:spcPts val="0"/>
              </a:spcBef>
              <a:spcAft>
                <a:spcPts val="1200"/>
              </a:spcAft>
            </a:pPr>
            <a:r>
              <a:rPr lang="en-US" sz="2400" dirty="0">
                <a:solidFill>
                  <a:srgbClr val="00529B"/>
                </a:solidFill>
              </a:rPr>
              <a:t>Compare cost sharing to find the most cost-effective drugs for their health needs</a:t>
            </a:r>
          </a:p>
          <a:p>
            <a:pPr marL="548640" indent="-274320">
              <a:lnSpc>
                <a:spcPct val="100000"/>
              </a:lnSpc>
              <a:spcBef>
                <a:spcPts val="0"/>
              </a:spcBef>
              <a:spcAft>
                <a:spcPts val="1200"/>
              </a:spcAft>
            </a:pPr>
            <a:r>
              <a:rPr lang="en-US" sz="2400" dirty="0">
                <a:solidFill>
                  <a:srgbClr val="00529B"/>
                </a:solidFill>
              </a:rPr>
              <a:t>Be better able to know what they’ll need to pay before standing at the pharmacy counter</a:t>
            </a:r>
          </a:p>
          <a:p>
            <a:endParaRPr lang="en-US" dirty="0"/>
          </a:p>
        </p:txBody>
      </p:sp>
      <p:sp>
        <p:nvSpPr>
          <p:cNvPr id="6" name="Slide Number Placeholder 5">
            <a:extLst>
              <a:ext uri="{FF2B5EF4-FFF2-40B4-BE49-F238E27FC236}">
                <a16:creationId xmlns:a16="http://schemas.microsoft.com/office/drawing/2014/main" id="{3B999CCD-243B-4359-96D0-ECF8570B9445}"/>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5" name="Footer Placeholder 4">
            <a:extLst>
              <a:ext uri="{FF2B5EF4-FFF2-40B4-BE49-F238E27FC236}">
                <a16:creationId xmlns:a16="http://schemas.microsoft.com/office/drawing/2014/main" id="{B5D66CE8-8D39-4468-A322-E2509EB6B820}"/>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645CCBED-622E-4233-90A8-F0E92E0BBBD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153903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9D9A-A3F2-458E-91B3-F32A9F020514}"/>
              </a:ext>
            </a:extLst>
          </p:cNvPr>
          <p:cNvSpPr>
            <a:spLocks noGrp="1"/>
          </p:cNvSpPr>
          <p:nvPr>
            <p:ph type="title"/>
          </p:nvPr>
        </p:nvSpPr>
        <p:spPr>
          <a:xfrm>
            <a:off x="0" y="0"/>
            <a:ext cx="12192000" cy="935421"/>
          </a:xfrm>
        </p:spPr>
        <p:txBody>
          <a:bodyPr anchor="ctr">
            <a:noAutofit/>
          </a:bodyPr>
          <a:lstStyle/>
          <a:p>
            <a:r>
              <a:rPr lang="en-US" sz="3000" dirty="0"/>
              <a:t>Lowering Prices Through Drug Price Negotiation: Part D</a:t>
            </a:r>
          </a:p>
        </p:txBody>
      </p:sp>
      <p:sp>
        <p:nvSpPr>
          <p:cNvPr id="6" name="Text Placeholder 5">
            <a:extLst>
              <a:ext uri="{FF2B5EF4-FFF2-40B4-BE49-F238E27FC236}">
                <a16:creationId xmlns:a16="http://schemas.microsoft.com/office/drawing/2014/main" id="{8C9A6D07-C721-4F1F-B408-C01E2B5A3B18}"/>
              </a:ext>
            </a:extLst>
          </p:cNvPr>
          <p:cNvSpPr>
            <a:spLocks noGrp="1"/>
          </p:cNvSpPr>
          <p:nvPr>
            <p:ph type="body" sz="quarter" idx="13"/>
          </p:nvPr>
        </p:nvSpPr>
        <p:spPr>
          <a:xfrm>
            <a:off x="914400" y="1371600"/>
            <a:ext cx="10287000" cy="4167187"/>
          </a:xfrm>
        </p:spPr>
        <p:txBody>
          <a:bodyPr/>
          <a:lstStyle/>
          <a:p>
            <a:pPr marL="274320" indent="-274320">
              <a:lnSpc>
                <a:spcPct val="100000"/>
              </a:lnSpc>
              <a:spcBef>
                <a:spcPts val="0"/>
              </a:spcBef>
              <a:spcAft>
                <a:spcPts val="1200"/>
              </a:spcAft>
            </a:pPr>
            <a:r>
              <a:rPr lang="en-US" dirty="0">
                <a:solidFill>
                  <a:srgbClr val="00529B"/>
                </a:solidFill>
              </a:rPr>
              <a:t>Requires the Secretary to establish a Drug Price Negotiation Program for negotiating (and re-negotiating) drug prices of certain Medicare drugs with drug manufacturers</a:t>
            </a:r>
          </a:p>
          <a:p>
            <a:pPr marL="274320" indent="-274320">
              <a:lnSpc>
                <a:spcPct val="100000"/>
              </a:lnSpc>
              <a:spcBef>
                <a:spcPts val="0"/>
              </a:spcBef>
              <a:spcAft>
                <a:spcPts val="1200"/>
              </a:spcAft>
            </a:pPr>
            <a:r>
              <a:rPr lang="en-US" dirty="0">
                <a:solidFill>
                  <a:srgbClr val="00529B"/>
                </a:solidFill>
              </a:rPr>
              <a:t>Establish “maximum fair prices” negotiated for certain Medicare Part B and Part D drugs selected for negotiation</a:t>
            </a:r>
          </a:p>
          <a:p>
            <a:pPr marL="274320" indent="-274320">
              <a:lnSpc>
                <a:spcPct val="100000"/>
              </a:lnSpc>
              <a:spcBef>
                <a:spcPts val="0"/>
              </a:spcBef>
              <a:spcAft>
                <a:spcPts val="1200"/>
              </a:spcAft>
            </a:pPr>
            <a:r>
              <a:rPr lang="en-US" dirty="0">
                <a:solidFill>
                  <a:srgbClr val="00529B"/>
                </a:solidFill>
              </a:rPr>
              <a:t>Negotiated maximum fair prices for the first 10 Medicare Part D drugs selected for negotiation will apply beginning with 2026 </a:t>
            </a:r>
          </a:p>
        </p:txBody>
      </p:sp>
      <p:sp>
        <p:nvSpPr>
          <p:cNvPr id="5" name="Slide Number Placeholder 4">
            <a:extLst>
              <a:ext uri="{FF2B5EF4-FFF2-40B4-BE49-F238E27FC236}">
                <a16:creationId xmlns:a16="http://schemas.microsoft.com/office/drawing/2014/main" id="{5FADB790-47F7-47DB-91AC-7689B2BD0874}"/>
              </a:ext>
            </a:extLst>
          </p:cNvPr>
          <p:cNvSpPr>
            <a:spLocks noGrp="1"/>
          </p:cNvSpPr>
          <p:nvPr>
            <p:ph type="sldNum" sz="quarter" idx="12"/>
          </p:nvPr>
        </p:nvSpPr>
        <p:spPr/>
        <p:txBody>
          <a:bodyPr/>
          <a:lstStyle/>
          <a:p>
            <a:fld id="{0B2D781D-8844-5940-92D1-06EF0A7F581E}" type="slidenum">
              <a:rPr lang="en-US" smtClean="0"/>
              <a:pPr/>
              <a:t>38</a:t>
            </a:fld>
            <a:endParaRPr lang="en-US" dirty="0"/>
          </a:p>
        </p:txBody>
      </p:sp>
      <p:sp>
        <p:nvSpPr>
          <p:cNvPr id="4" name="Footer Placeholder 3">
            <a:extLst>
              <a:ext uri="{FF2B5EF4-FFF2-40B4-BE49-F238E27FC236}">
                <a16:creationId xmlns:a16="http://schemas.microsoft.com/office/drawing/2014/main" id="{F937AFF8-065B-4010-AD8D-B046DB0EF81B}"/>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A819C30B-9EF1-41B6-A615-3E393055117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729891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2103-27FC-4FEC-B6B4-DC65C2D5AD2B}"/>
              </a:ext>
            </a:extLst>
          </p:cNvPr>
          <p:cNvSpPr>
            <a:spLocks noGrp="1"/>
          </p:cNvSpPr>
          <p:nvPr>
            <p:ph type="title"/>
          </p:nvPr>
        </p:nvSpPr>
        <p:spPr>
          <a:xfrm>
            <a:off x="0" y="0"/>
            <a:ext cx="12192000" cy="945931"/>
          </a:xfrm>
        </p:spPr>
        <p:txBody>
          <a:bodyPr anchor="ctr">
            <a:normAutofit/>
          </a:bodyPr>
          <a:lstStyle/>
          <a:p>
            <a:r>
              <a:rPr lang="en-US" sz="3000" dirty="0"/>
              <a:t>Medicare Part D Drug Inflation Rebates</a:t>
            </a:r>
          </a:p>
        </p:txBody>
      </p:sp>
      <p:sp>
        <p:nvSpPr>
          <p:cNvPr id="6" name="Text Placeholder 5">
            <a:extLst>
              <a:ext uri="{FF2B5EF4-FFF2-40B4-BE49-F238E27FC236}">
                <a16:creationId xmlns:a16="http://schemas.microsoft.com/office/drawing/2014/main" id="{EE5B0B2E-A9FE-4927-A3E5-74F0799B767E}"/>
              </a:ext>
            </a:extLst>
          </p:cNvPr>
          <p:cNvSpPr>
            <a:spLocks noGrp="1"/>
          </p:cNvSpPr>
          <p:nvPr>
            <p:ph type="body" sz="quarter" idx="13"/>
          </p:nvPr>
        </p:nvSpPr>
        <p:spPr>
          <a:xfrm>
            <a:off x="914400" y="1371600"/>
            <a:ext cx="10644188" cy="4635062"/>
          </a:xfrm>
        </p:spPr>
        <p:txBody>
          <a:bodyPr>
            <a:normAutofit/>
          </a:bodyPr>
          <a:lstStyle/>
          <a:p>
            <a:pPr marL="0" indent="0">
              <a:lnSpc>
                <a:spcPct val="100000"/>
              </a:lnSpc>
              <a:spcBef>
                <a:spcPts val="0"/>
              </a:spcBef>
              <a:spcAft>
                <a:spcPts val="1200"/>
              </a:spcAft>
              <a:buNone/>
            </a:pPr>
            <a:r>
              <a:rPr lang="en-US" sz="2800" b="1" dirty="0">
                <a:solidFill>
                  <a:srgbClr val="00529B"/>
                </a:solidFill>
              </a:rPr>
              <a:t>Requires manufacturers of a Part D rebatable drug to pay a rebate to Medicare</a:t>
            </a:r>
          </a:p>
          <a:p>
            <a:pPr marL="548640" indent="-274320">
              <a:lnSpc>
                <a:spcPct val="100000"/>
              </a:lnSpc>
              <a:spcBef>
                <a:spcPts val="0"/>
              </a:spcBef>
              <a:spcAft>
                <a:spcPts val="1200"/>
              </a:spcAft>
              <a:buSzPct val="100000"/>
            </a:pPr>
            <a:r>
              <a:rPr lang="en-US" sz="2400" dirty="0">
                <a:solidFill>
                  <a:srgbClr val="00529B"/>
                </a:solidFill>
              </a:rPr>
              <a:t>If the drug’s annual manufacturer price in an applicable period (a 12-month period beginning October 1, 2022) exceeds the drug’s inflation adjusted payment amount</a:t>
            </a:r>
          </a:p>
          <a:p>
            <a:pPr marL="548640" indent="-274320">
              <a:lnSpc>
                <a:spcPct val="100000"/>
              </a:lnSpc>
              <a:spcBef>
                <a:spcPts val="0"/>
              </a:spcBef>
              <a:spcAft>
                <a:spcPts val="1200"/>
              </a:spcAft>
              <a:buSzPct val="100000"/>
            </a:pPr>
            <a:r>
              <a:rPr lang="en-US" sz="2400" dirty="0">
                <a:solidFill>
                  <a:srgbClr val="00529B"/>
                </a:solidFill>
              </a:rPr>
              <a:t>Started October 1, 2022</a:t>
            </a:r>
          </a:p>
          <a:p>
            <a:pPr marL="0" indent="0">
              <a:lnSpc>
                <a:spcPct val="100000"/>
              </a:lnSpc>
              <a:spcAft>
                <a:spcPts val="1200"/>
              </a:spcAft>
              <a:buNone/>
            </a:pPr>
            <a:endParaRPr lang="en-US" dirty="0"/>
          </a:p>
        </p:txBody>
      </p:sp>
      <p:sp>
        <p:nvSpPr>
          <p:cNvPr id="5" name="Slide Number Placeholder 4">
            <a:extLst>
              <a:ext uri="{FF2B5EF4-FFF2-40B4-BE49-F238E27FC236}">
                <a16:creationId xmlns:a16="http://schemas.microsoft.com/office/drawing/2014/main" id="{2AE5AE28-D81E-4DF1-9CEE-B1E44B81CA92}"/>
              </a:ext>
            </a:extLst>
          </p:cNvPr>
          <p:cNvSpPr>
            <a:spLocks noGrp="1"/>
          </p:cNvSpPr>
          <p:nvPr>
            <p:ph type="sldNum" sz="quarter" idx="12"/>
          </p:nvPr>
        </p:nvSpPr>
        <p:spPr/>
        <p:txBody>
          <a:bodyPr/>
          <a:lstStyle/>
          <a:p>
            <a:fld id="{0B2D781D-8844-5940-92D1-06EF0A7F581E}" type="slidenum">
              <a:rPr lang="en-US" smtClean="0"/>
              <a:pPr/>
              <a:t>39</a:t>
            </a:fld>
            <a:endParaRPr lang="en-US" dirty="0"/>
          </a:p>
        </p:txBody>
      </p:sp>
      <p:sp>
        <p:nvSpPr>
          <p:cNvPr id="4" name="Footer Placeholder 3">
            <a:extLst>
              <a:ext uri="{FF2B5EF4-FFF2-40B4-BE49-F238E27FC236}">
                <a16:creationId xmlns:a16="http://schemas.microsoft.com/office/drawing/2014/main" id="{A2E04922-3C8A-42CE-9A34-BC9E13AABC45}"/>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1E1275E2-F487-4493-8700-6AE35CFF10B2}"/>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94004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EA5F-6E0A-49B3-BDD9-01F88C5FCE5E}"/>
              </a:ext>
            </a:extLst>
          </p:cNvPr>
          <p:cNvSpPr>
            <a:spLocks noGrp="1"/>
          </p:cNvSpPr>
          <p:nvPr>
            <p:ph type="title"/>
          </p:nvPr>
        </p:nvSpPr>
        <p:spPr>
          <a:xfrm>
            <a:off x="0" y="0"/>
            <a:ext cx="12192000" cy="959574"/>
          </a:xfrm>
        </p:spPr>
        <p:txBody>
          <a:bodyPr anchor="ctr">
            <a:noAutofit/>
          </a:bodyPr>
          <a:lstStyle/>
          <a:p>
            <a:r>
              <a:rPr lang="en-US" sz="3000" dirty="0"/>
              <a:t>Inflation Reduction Act Medicare Provisions (continued)</a:t>
            </a:r>
          </a:p>
        </p:txBody>
      </p:sp>
      <p:sp>
        <p:nvSpPr>
          <p:cNvPr id="6" name="Text Placeholder 5">
            <a:extLst>
              <a:ext uri="{FF2B5EF4-FFF2-40B4-BE49-F238E27FC236}">
                <a16:creationId xmlns:a16="http://schemas.microsoft.com/office/drawing/2014/main" id="{3276CDA7-2FEF-49BB-A635-18B34B755AB7}"/>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dirty="0">
                <a:solidFill>
                  <a:srgbClr val="00529B"/>
                </a:solidFill>
              </a:rPr>
              <a:t>Improving Access to Adult Vaccines Under Medicaid and CHIP</a:t>
            </a:r>
            <a:r>
              <a:rPr lang="en-US" dirty="0">
                <a:solidFill>
                  <a:srgbClr val="00529B"/>
                </a:solidFill>
                <a:highlight>
                  <a:srgbClr val="FFFF00"/>
                </a:highlight>
              </a:rPr>
              <a:t> </a:t>
            </a:r>
          </a:p>
          <a:p>
            <a:pPr marL="274320" indent="-274320">
              <a:lnSpc>
                <a:spcPct val="100000"/>
              </a:lnSpc>
              <a:spcBef>
                <a:spcPts val="0"/>
              </a:spcBef>
              <a:spcAft>
                <a:spcPts val="1200"/>
              </a:spcAft>
            </a:pPr>
            <a:r>
              <a:rPr lang="en-US" dirty="0">
                <a:solidFill>
                  <a:srgbClr val="00529B"/>
                </a:solidFill>
              </a:rPr>
              <a:t>Appropriate Cost-Sharing for Covered Insulin Products Under Medicare Part D</a:t>
            </a:r>
            <a:r>
              <a:rPr lang="en-US" strike="sngStrike" dirty="0">
                <a:solidFill>
                  <a:srgbClr val="00529B"/>
                </a:solidFill>
                <a:highlight>
                  <a:srgbClr val="FFFF00"/>
                </a:highlight>
              </a:rPr>
              <a:t> </a:t>
            </a:r>
          </a:p>
          <a:p>
            <a:pPr marL="274320" indent="-274320">
              <a:lnSpc>
                <a:spcPct val="100000"/>
              </a:lnSpc>
              <a:spcBef>
                <a:spcPts val="0"/>
              </a:spcBef>
              <a:spcAft>
                <a:spcPts val="1200"/>
              </a:spcAft>
            </a:pPr>
            <a:r>
              <a:rPr lang="en-US" dirty="0">
                <a:solidFill>
                  <a:srgbClr val="00529B"/>
                </a:solidFill>
              </a:rPr>
              <a:t>Limitation on Monthly Coinsurance and No Application of Deductible Under Medicare Part B for Insulin</a:t>
            </a:r>
          </a:p>
          <a:p>
            <a:pPr marL="274320" indent="-274320">
              <a:lnSpc>
                <a:spcPct val="100000"/>
              </a:lnSpc>
              <a:spcBef>
                <a:spcPts val="0"/>
              </a:spcBef>
              <a:spcAft>
                <a:spcPts val="1200"/>
              </a:spcAft>
            </a:pPr>
            <a:r>
              <a:rPr lang="en-US" dirty="0">
                <a:solidFill>
                  <a:srgbClr val="00529B"/>
                </a:solidFill>
              </a:rPr>
              <a:t>Improve Affordability and Reduce Premium Costs of Health Insurance for Consumers </a:t>
            </a:r>
          </a:p>
          <a:p>
            <a:pPr>
              <a:lnSpc>
                <a:spcPct val="110000"/>
              </a:lnSpc>
            </a:pPr>
            <a:endParaRPr lang="en-US" dirty="0">
              <a:solidFill>
                <a:srgbClr val="00529B"/>
              </a:solidFill>
            </a:endParaRPr>
          </a:p>
        </p:txBody>
      </p:sp>
      <p:sp>
        <p:nvSpPr>
          <p:cNvPr id="5" name="Slide Number Placeholder 4">
            <a:extLst>
              <a:ext uri="{FF2B5EF4-FFF2-40B4-BE49-F238E27FC236}">
                <a16:creationId xmlns:a16="http://schemas.microsoft.com/office/drawing/2014/main" id="{D5D4D769-5921-4292-956F-0BF5C1AF75D2}"/>
              </a:ext>
            </a:extLst>
          </p:cNvPr>
          <p:cNvSpPr>
            <a:spLocks noGrp="1"/>
          </p:cNvSpPr>
          <p:nvPr>
            <p:ph type="sldNum" sz="quarter" idx="12"/>
          </p:nvPr>
        </p:nvSpPr>
        <p:spPr/>
        <p:txBody>
          <a:bodyPr/>
          <a:lstStyle/>
          <a:p>
            <a:fld id="{0B2D781D-8844-5940-92D1-06EF0A7F581E}" type="slidenum">
              <a:rPr lang="en-US" smtClean="0"/>
              <a:pPr/>
              <a:t>4</a:t>
            </a:fld>
            <a:endParaRPr lang="en-US" dirty="0"/>
          </a:p>
        </p:txBody>
      </p:sp>
      <p:sp>
        <p:nvSpPr>
          <p:cNvPr id="4" name="Footer Placeholder 3">
            <a:extLst>
              <a:ext uri="{FF2B5EF4-FFF2-40B4-BE49-F238E27FC236}">
                <a16:creationId xmlns:a16="http://schemas.microsoft.com/office/drawing/2014/main" id="{2ECA266F-604A-45A5-BF0F-AE2B7A6979EB}"/>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F8211A3B-5FA3-4BC1-A06F-FA91F08B58D0}"/>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18345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31DC-3081-4C74-9C9E-EFEE61F3E701}"/>
              </a:ext>
            </a:extLst>
          </p:cNvPr>
          <p:cNvSpPr>
            <a:spLocks noGrp="1"/>
          </p:cNvSpPr>
          <p:nvPr>
            <p:ph type="title"/>
          </p:nvPr>
        </p:nvSpPr>
        <p:spPr>
          <a:xfrm>
            <a:off x="0" y="-1"/>
            <a:ext cx="12192000" cy="959003"/>
          </a:xfrm>
        </p:spPr>
        <p:txBody>
          <a:bodyPr>
            <a:normAutofit/>
          </a:bodyPr>
          <a:lstStyle/>
          <a:p>
            <a:r>
              <a:rPr lang="en-US" dirty="0"/>
              <a:t>Part D Improvements and Maximum </a:t>
            </a:r>
            <a:br>
              <a:rPr lang="en-US" dirty="0"/>
            </a:br>
            <a:r>
              <a:rPr lang="en-US" dirty="0"/>
              <a:t>Out-of-Pocket Cap for People with Medicare</a:t>
            </a:r>
          </a:p>
        </p:txBody>
      </p:sp>
      <p:sp>
        <p:nvSpPr>
          <p:cNvPr id="6" name="Text Placeholder 5">
            <a:extLst>
              <a:ext uri="{FF2B5EF4-FFF2-40B4-BE49-F238E27FC236}">
                <a16:creationId xmlns:a16="http://schemas.microsoft.com/office/drawing/2014/main" id="{9F66BF9E-53C7-4ECB-8462-DDFA470F1FFF}"/>
              </a:ext>
            </a:extLst>
          </p:cNvPr>
          <p:cNvSpPr>
            <a:spLocks noGrp="1"/>
          </p:cNvSpPr>
          <p:nvPr>
            <p:ph type="body" sz="quarter" idx="13"/>
          </p:nvPr>
        </p:nvSpPr>
        <p:spPr>
          <a:xfrm>
            <a:off x="914400" y="1117602"/>
            <a:ext cx="10769600" cy="5288144"/>
          </a:xfrm>
        </p:spPr>
        <p:txBody>
          <a:bodyPr>
            <a:normAutofit fontScale="77500" lnSpcReduction="20000"/>
          </a:bodyPr>
          <a:lstStyle/>
          <a:p>
            <a:pPr marL="0" indent="0">
              <a:lnSpc>
                <a:spcPct val="120000"/>
              </a:lnSpc>
              <a:spcBef>
                <a:spcPts val="0"/>
              </a:spcBef>
              <a:spcAft>
                <a:spcPts val="1200"/>
              </a:spcAft>
              <a:buNone/>
            </a:pPr>
            <a:r>
              <a:rPr lang="en-US" sz="2800" b="1" dirty="0">
                <a:solidFill>
                  <a:srgbClr val="00529B"/>
                </a:solidFill>
              </a:rPr>
              <a:t>Redesigns the Part D benefit and revises its parameters as follows: </a:t>
            </a:r>
          </a:p>
          <a:p>
            <a:pPr marL="548640" indent="-274320">
              <a:lnSpc>
                <a:spcPct val="120000"/>
              </a:lnSpc>
              <a:spcBef>
                <a:spcPts val="0"/>
              </a:spcBef>
              <a:spcAft>
                <a:spcPts val="1200"/>
              </a:spcAft>
            </a:pPr>
            <a:r>
              <a:rPr lang="en-US" sz="2300" dirty="0">
                <a:solidFill>
                  <a:srgbClr val="00529B"/>
                </a:solidFill>
              </a:rPr>
              <a:t>Eliminates cost-sharing in the catastrophic phase beginning in 2024 </a:t>
            </a:r>
          </a:p>
          <a:p>
            <a:pPr marL="548640" indent="-274320">
              <a:lnSpc>
                <a:spcPct val="120000"/>
              </a:lnSpc>
              <a:spcBef>
                <a:spcPts val="0"/>
              </a:spcBef>
              <a:spcAft>
                <a:spcPts val="1200"/>
              </a:spcAft>
            </a:pPr>
            <a:r>
              <a:rPr lang="en-US" sz="2300" dirty="0">
                <a:solidFill>
                  <a:srgbClr val="00529B"/>
                </a:solidFill>
              </a:rPr>
              <a:t>Provides for Part D premium stabilization beginning in 2024, by capping base beneficiary premium increases per year to 6% </a:t>
            </a:r>
          </a:p>
          <a:p>
            <a:pPr marL="548640" indent="-274320">
              <a:lnSpc>
                <a:spcPct val="120000"/>
              </a:lnSpc>
              <a:spcBef>
                <a:spcPts val="0"/>
              </a:spcBef>
              <a:spcAft>
                <a:spcPts val="1200"/>
              </a:spcAft>
            </a:pPr>
            <a:r>
              <a:rPr lang="en-US" sz="2300" dirty="0">
                <a:solidFill>
                  <a:srgbClr val="00539A"/>
                </a:solidFill>
              </a:rPr>
              <a:t>Beginning in 2025: </a:t>
            </a:r>
          </a:p>
          <a:p>
            <a:pPr marL="1097280" lvl="1" indent="-274320">
              <a:lnSpc>
                <a:spcPct val="120000"/>
              </a:lnSpc>
              <a:spcBef>
                <a:spcPts val="0"/>
              </a:spcBef>
              <a:spcAft>
                <a:spcPts val="1200"/>
              </a:spcAft>
            </a:pPr>
            <a:r>
              <a:rPr lang="en-US" sz="2100" dirty="0">
                <a:solidFill>
                  <a:srgbClr val="00529B"/>
                </a:solidFill>
              </a:rPr>
              <a:t>Caps annual out-of-pocket costs for prescription drugs under Part D at $2,000</a:t>
            </a:r>
          </a:p>
          <a:p>
            <a:pPr marL="1097280" lvl="1" indent="-274320">
              <a:lnSpc>
                <a:spcPct val="120000"/>
              </a:lnSpc>
              <a:spcBef>
                <a:spcPts val="0"/>
              </a:spcBef>
              <a:spcAft>
                <a:spcPts val="1200"/>
              </a:spcAft>
            </a:pPr>
            <a:r>
              <a:rPr lang="en-US" sz="2100" dirty="0">
                <a:solidFill>
                  <a:srgbClr val="00529B"/>
                </a:solidFill>
              </a:rPr>
              <a:t>Eliminates the coverage gap phase and coverage gap discount program, and replaces it with a manufacturer discount program that requires manufacturers to provide discounts on their “applicable drugs”</a:t>
            </a:r>
          </a:p>
          <a:p>
            <a:pPr marL="1097280" lvl="1" indent="-274320">
              <a:lnSpc>
                <a:spcPct val="120000"/>
              </a:lnSpc>
              <a:spcBef>
                <a:spcPts val="0"/>
              </a:spcBef>
              <a:spcAft>
                <a:spcPts val="1200"/>
              </a:spcAft>
            </a:pPr>
            <a:r>
              <a:rPr lang="en-US" sz="2100" dirty="0">
                <a:solidFill>
                  <a:srgbClr val="00529B"/>
                </a:solidFill>
              </a:rPr>
              <a:t>Creates a new Selected Drug Subsidy Program under which the government provides a subsidy (equal to 10% of the drug’s negotiated price) to Part D sponsors with respect to “selected drugs” dispensed to the sponsor’s enrollees who are in their initial phase of the Part D benefit </a:t>
            </a:r>
          </a:p>
          <a:p>
            <a:pPr marL="1097280" lvl="1" indent="-274320">
              <a:lnSpc>
                <a:spcPct val="120000"/>
              </a:lnSpc>
              <a:spcBef>
                <a:spcPts val="0"/>
              </a:spcBef>
              <a:spcAft>
                <a:spcPts val="1200"/>
              </a:spcAft>
            </a:pPr>
            <a:r>
              <a:rPr lang="en-US" sz="2100" dirty="0">
                <a:solidFill>
                  <a:srgbClr val="00529B"/>
                </a:solidFill>
              </a:rPr>
              <a:t>Provides all Part D beneficiaries an option to elect to pay cost sharing including coinsurance and the deductible up to the annual out-of-pocket (OOP) threshold for Part D-covered drugs in monthly amounts to allow the beneficiaries to spread  their OOP costs over several months during the plan year</a:t>
            </a:r>
          </a:p>
        </p:txBody>
      </p:sp>
      <p:sp>
        <p:nvSpPr>
          <p:cNvPr id="5" name="Slide Number Placeholder 4">
            <a:extLst>
              <a:ext uri="{FF2B5EF4-FFF2-40B4-BE49-F238E27FC236}">
                <a16:creationId xmlns:a16="http://schemas.microsoft.com/office/drawing/2014/main" id="{3CC2E8FF-64BA-47A9-AD99-8960D755DED4}"/>
              </a:ext>
            </a:extLst>
          </p:cNvPr>
          <p:cNvSpPr>
            <a:spLocks noGrp="1"/>
          </p:cNvSpPr>
          <p:nvPr>
            <p:ph type="sldNum" sz="quarter" idx="12"/>
          </p:nvPr>
        </p:nvSpPr>
        <p:spPr/>
        <p:txBody>
          <a:bodyPr/>
          <a:lstStyle/>
          <a:p>
            <a:fld id="{0B2D781D-8844-5940-92D1-06EF0A7F581E}" type="slidenum">
              <a:rPr lang="en-US" smtClean="0"/>
              <a:pPr/>
              <a:t>40</a:t>
            </a:fld>
            <a:endParaRPr lang="en-US" dirty="0"/>
          </a:p>
        </p:txBody>
      </p:sp>
      <p:sp>
        <p:nvSpPr>
          <p:cNvPr id="4" name="Footer Placeholder 3">
            <a:extLst>
              <a:ext uri="{FF2B5EF4-FFF2-40B4-BE49-F238E27FC236}">
                <a16:creationId xmlns:a16="http://schemas.microsoft.com/office/drawing/2014/main" id="{22D49113-917B-477C-B44F-6968E2C119F8}"/>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5BE10B6A-FFA1-4FF3-B60D-FC93A9E72F05}"/>
              </a:ext>
            </a:extLst>
          </p:cNvPr>
          <p:cNvSpPr>
            <a:spLocks noGrp="1"/>
          </p:cNvSpPr>
          <p:nvPr>
            <p:ph type="dt" sz="half" idx="10"/>
          </p:nvPr>
        </p:nvSpPr>
        <p:spPr>
          <a:xfrm>
            <a:off x="838200" y="6492875"/>
            <a:ext cx="2743200" cy="365125"/>
          </a:xfrm>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1874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5BF6-E205-4B2E-94B8-0C8F3BCF4479}"/>
              </a:ext>
            </a:extLst>
          </p:cNvPr>
          <p:cNvSpPr>
            <a:spLocks noGrp="1"/>
          </p:cNvSpPr>
          <p:nvPr>
            <p:ph type="title"/>
          </p:nvPr>
        </p:nvSpPr>
        <p:spPr>
          <a:xfrm>
            <a:off x="0" y="-1"/>
            <a:ext cx="12192000" cy="992233"/>
          </a:xfrm>
        </p:spPr>
        <p:txBody>
          <a:bodyPr>
            <a:normAutofit/>
          </a:bodyPr>
          <a:lstStyle/>
          <a:p>
            <a:r>
              <a:rPr lang="en-US" dirty="0"/>
              <a:t>Coverage of Adult Vaccines Recommended by the Advisory Committee on Immunization Practices (ACIP)</a:t>
            </a:r>
          </a:p>
        </p:txBody>
      </p:sp>
      <p:sp>
        <p:nvSpPr>
          <p:cNvPr id="6" name="Text Placeholder 5">
            <a:extLst>
              <a:ext uri="{FF2B5EF4-FFF2-40B4-BE49-F238E27FC236}">
                <a16:creationId xmlns:a16="http://schemas.microsoft.com/office/drawing/2014/main" id="{E3D09FD4-4889-457D-B0C3-67E581454B6B}"/>
              </a:ext>
            </a:extLst>
          </p:cNvPr>
          <p:cNvSpPr>
            <a:spLocks noGrp="1"/>
          </p:cNvSpPr>
          <p:nvPr>
            <p:ph type="body" sz="quarter" idx="13"/>
          </p:nvPr>
        </p:nvSpPr>
        <p:spPr>
          <a:xfrm>
            <a:off x="914400" y="1371600"/>
            <a:ext cx="10644188" cy="4535714"/>
          </a:xfrm>
        </p:spPr>
        <p:txBody>
          <a:bodyPr>
            <a:normAutofit/>
          </a:bodyPr>
          <a:lstStyle/>
          <a:p>
            <a:pPr marL="274320" indent="-274320">
              <a:lnSpc>
                <a:spcPct val="100000"/>
              </a:lnSpc>
              <a:spcAft>
                <a:spcPts val="1200"/>
              </a:spcAft>
            </a:pPr>
            <a:r>
              <a:rPr lang="en-US" dirty="0">
                <a:solidFill>
                  <a:srgbClr val="00529B"/>
                </a:solidFill>
              </a:rPr>
              <a:t>Requires Part D sponsors to eliminate the deductible and coinsurance or other cost-sharing with respect to the ACIP-recommended vaccines</a:t>
            </a:r>
          </a:p>
          <a:p>
            <a:pPr marL="274320" indent="-274320">
              <a:lnSpc>
                <a:spcPct val="100000"/>
              </a:lnSpc>
              <a:spcAft>
                <a:spcPts val="1200"/>
              </a:spcAft>
            </a:pPr>
            <a:r>
              <a:rPr lang="en-US" dirty="0">
                <a:solidFill>
                  <a:srgbClr val="00529B"/>
                </a:solidFill>
              </a:rPr>
              <a:t>IRA requires a temporary subsidy payment to the Medicare health and drug plans during 2023, for the reduction in cost sharing and deductible for ACIP recommended adult vaccines</a:t>
            </a:r>
          </a:p>
          <a:p>
            <a:pPr marL="274320" indent="-274320">
              <a:lnSpc>
                <a:spcPct val="100000"/>
              </a:lnSpc>
              <a:spcAft>
                <a:spcPts val="1200"/>
              </a:spcAft>
            </a:pPr>
            <a:r>
              <a:rPr lang="en-US" dirty="0">
                <a:solidFill>
                  <a:srgbClr val="00529B"/>
                </a:solidFill>
              </a:rPr>
              <a:t>In 2023, the cost sharing amounts, including deductible, paid by the Part D plans count toward incurred costs for Medicare beneficiaries</a:t>
            </a:r>
          </a:p>
          <a:p>
            <a:pPr marL="274320" indent="-274320">
              <a:lnSpc>
                <a:spcPct val="100000"/>
              </a:lnSpc>
              <a:spcBef>
                <a:spcPts val="0"/>
              </a:spcBef>
              <a:spcAft>
                <a:spcPts val="1200"/>
              </a:spcAft>
            </a:pPr>
            <a:r>
              <a:rPr lang="en-US" b="1" dirty="0">
                <a:solidFill>
                  <a:srgbClr val="00529B"/>
                </a:solidFill>
              </a:rPr>
              <a:t>Effective Date: </a:t>
            </a:r>
            <a:r>
              <a:rPr lang="en-US" dirty="0">
                <a:solidFill>
                  <a:srgbClr val="00529B"/>
                </a:solidFill>
              </a:rPr>
              <a:t>January 1, 2023</a:t>
            </a:r>
          </a:p>
        </p:txBody>
      </p:sp>
      <p:sp>
        <p:nvSpPr>
          <p:cNvPr id="5" name="Slide Number Placeholder 4">
            <a:extLst>
              <a:ext uri="{FF2B5EF4-FFF2-40B4-BE49-F238E27FC236}">
                <a16:creationId xmlns:a16="http://schemas.microsoft.com/office/drawing/2014/main" id="{AB72772E-C23B-4A8F-B22B-FA06A570B3CB}"/>
              </a:ext>
            </a:extLst>
          </p:cNvPr>
          <p:cNvSpPr>
            <a:spLocks noGrp="1"/>
          </p:cNvSpPr>
          <p:nvPr>
            <p:ph type="sldNum" sz="quarter" idx="12"/>
          </p:nvPr>
        </p:nvSpPr>
        <p:spPr/>
        <p:txBody>
          <a:bodyPr/>
          <a:lstStyle/>
          <a:p>
            <a:fld id="{0B2D781D-8844-5940-92D1-06EF0A7F581E}" type="slidenum">
              <a:rPr lang="en-US" smtClean="0"/>
              <a:pPr/>
              <a:t>41</a:t>
            </a:fld>
            <a:endParaRPr lang="en-US" dirty="0"/>
          </a:p>
        </p:txBody>
      </p:sp>
      <p:sp>
        <p:nvSpPr>
          <p:cNvPr id="4" name="Footer Placeholder 3">
            <a:extLst>
              <a:ext uri="{FF2B5EF4-FFF2-40B4-BE49-F238E27FC236}">
                <a16:creationId xmlns:a16="http://schemas.microsoft.com/office/drawing/2014/main" id="{031785BF-AAAB-425D-BBBB-A29AEDA1BBD8}"/>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10FEEF9A-76DC-4D4C-A02C-5BCBC1A32D72}"/>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01213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1E0C-C7F5-4E04-8618-B9EB7AD7015A}"/>
              </a:ext>
            </a:extLst>
          </p:cNvPr>
          <p:cNvSpPr>
            <a:spLocks noGrp="1"/>
          </p:cNvSpPr>
          <p:nvPr>
            <p:ph type="title"/>
          </p:nvPr>
        </p:nvSpPr>
        <p:spPr>
          <a:xfrm>
            <a:off x="0" y="-1"/>
            <a:ext cx="12192000" cy="992233"/>
          </a:xfrm>
        </p:spPr>
        <p:txBody>
          <a:bodyPr anchor="ctr" anchorCtr="0">
            <a:normAutofit/>
          </a:bodyPr>
          <a:lstStyle/>
          <a:p>
            <a:r>
              <a:rPr lang="en-US" dirty="0"/>
              <a:t>Expanding Eligibility for </a:t>
            </a:r>
            <a:br>
              <a:rPr lang="en-US" dirty="0"/>
            </a:br>
            <a:r>
              <a:rPr lang="en-US" dirty="0"/>
              <a:t>Extra Help (Low-Income Subsidy (LIS)) Under Part D</a:t>
            </a:r>
          </a:p>
        </p:txBody>
      </p:sp>
      <p:sp>
        <p:nvSpPr>
          <p:cNvPr id="6" name="Text Placeholder 5">
            <a:extLst>
              <a:ext uri="{FF2B5EF4-FFF2-40B4-BE49-F238E27FC236}">
                <a16:creationId xmlns:a16="http://schemas.microsoft.com/office/drawing/2014/main" id="{2AAE1FF9-D6A9-43A2-9A9B-75DBDD606133}"/>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dirty="0">
                <a:solidFill>
                  <a:srgbClr val="00529B"/>
                </a:solidFill>
              </a:rPr>
              <a:t>Expands eligibility for the full LIS to individuals with income up to 150% of the federal poverty level (FPL)</a:t>
            </a:r>
          </a:p>
          <a:p>
            <a:pPr marL="274320" indent="-274320">
              <a:lnSpc>
                <a:spcPct val="100000"/>
              </a:lnSpc>
              <a:spcBef>
                <a:spcPts val="0"/>
              </a:spcBef>
              <a:spcAft>
                <a:spcPts val="1200"/>
              </a:spcAft>
            </a:pPr>
            <a:r>
              <a:rPr lang="en-US" dirty="0">
                <a:solidFill>
                  <a:srgbClr val="00529B"/>
                </a:solidFill>
              </a:rPr>
              <a:t>This change will provide the full LIS subsidy for those who currently qualify for the partial subsidy</a:t>
            </a:r>
          </a:p>
          <a:p>
            <a:pPr marL="274320" indent="-274320">
              <a:lnSpc>
                <a:spcPct val="100000"/>
              </a:lnSpc>
              <a:spcBef>
                <a:spcPts val="0"/>
              </a:spcBef>
              <a:spcAft>
                <a:spcPts val="1200"/>
              </a:spcAft>
            </a:pPr>
            <a:r>
              <a:rPr lang="en-US" b="1" dirty="0">
                <a:solidFill>
                  <a:srgbClr val="00529B"/>
                </a:solidFill>
              </a:rPr>
              <a:t>Effective Date: </a:t>
            </a:r>
            <a:r>
              <a:rPr lang="en-US" dirty="0">
                <a:solidFill>
                  <a:srgbClr val="00529B"/>
                </a:solidFill>
              </a:rPr>
              <a:t>January 1, 2024</a:t>
            </a:r>
          </a:p>
        </p:txBody>
      </p:sp>
      <p:sp>
        <p:nvSpPr>
          <p:cNvPr id="5" name="Slide Number Placeholder 4">
            <a:extLst>
              <a:ext uri="{FF2B5EF4-FFF2-40B4-BE49-F238E27FC236}">
                <a16:creationId xmlns:a16="http://schemas.microsoft.com/office/drawing/2014/main" id="{087D33DB-1130-4DE2-8B04-84A6EBDD83DF}"/>
              </a:ext>
            </a:extLst>
          </p:cNvPr>
          <p:cNvSpPr>
            <a:spLocks noGrp="1"/>
          </p:cNvSpPr>
          <p:nvPr>
            <p:ph type="sldNum" sz="quarter" idx="12"/>
          </p:nvPr>
        </p:nvSpPr>
        <p:spPr/>
        <p:txBody>
          <a:bodyPr/>
          <a:lstStyle/>
          <a:p>
            <a:fld id="{0B2D781D-8844-5940-92D1-06EF0A7F581E}" type="slidenum">
              <a:rPr lang="en-US" smtClean="0"/>
              <a:pPr/>
              <a:t>42</a:t>
            </a:fld>
            <a:endParaRPr lang="en-US" dirty="0"/>
          </a:p>
        </p:txBody>
      </p:sp>
      <p:sp>
        <p:nvSpPr>
          <p:cNvPr id="4" name="Footer Placeholder 3">
            <a:extLst>
              <a:ext uri="{FF2B5EF4-FFF2-40B4-BE49-F238E27FC236}">
                <a16:creationId xmlns:a16="http://schemas.microsoft.com/office/drawing/2014/main" id="{A45E11B5-309E-41BB-BF0D-24F6BF9F41B4}"/>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2185A209-4C0A-45D2-9338-D95A73A74797}"/>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846730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2975-6946-42E4-B603-D5E3E1AC6847}"/>
              </a:ext>
            </a:extLst>
          </p:cNvPr>
          <p:cNvSpPr>
            <a:spLocks noGrp="1"/>
          </p:cNvSpPr>
          <p:nvPr>
            <p:ph type="title"/>
          </p:nvPr>
        </p:nvSpPr>
        <p:spPr>
          <a:xfrm>
            <a:off x="0" y="17905"/>
            <a:ext cx="12192000" cy="933384"/>
          </a:xfrm>
        </p:spPr>
        <p:txBody>
          <a:bodyPr>
            <a:normAutofit/>
          </a:bodyPr>
          <a:lstStyle/>
          <a:p>
            <a:r>
              <a:rPr lang="en-US" dirty="0"/>
              <a:t>Appropriate Cost-Sharing for </a:t>
            </a:r>
            <a:br>
              <a:rPr lang="en-US" dirty="0"/>
            </a:br>
            <a:r>
              <a:rPr lang="en-US" dirty="0"/>
              <a:t>Covered Insulin Products Under Medicare Part D</a:t>
            </a:r>
          </a:p>
        </p:txBody>
      </p:sp>
      <p:sp>
        <p:nvSpPr>
          <p:cNvPr id="6" name="Text Placeholder 5">
            <a:extLst>
              <a:ext uri="{FF2B5EF4-FFF2-40B4-BE49-F238E27FC236}">
                <a16:creationId xmlns:a16="http://schemas.microsoft.com/office/drawing/2014/main" id="{123F363C-BAF3-4EA7-A281-6110EE8A2D03}"/>
              </a:ext>
            </a:extLst>
          </p:cNvPr>
          <p:cNvSpPr>
            <a:spLocks noGrp="1"/>
          </p:cNvSpPr>
          <p:nvPr>
            <p:ph type="body" sz="quarter" idx="13"/>
          </p:nvPr>
        </p:nvSpPr>
        <p:spPr>
          <a:xfrm>
            <a:off x="914400" y="1371600"/>
            <a:ext cx="10644188" cy="4167187"/>
          </a:xfrm>
        </p:spPr>
        <p:txBody>
          <a:bodyPr>
            <a:normAutofit fontScale="92500" lnSpcReduction="20000"/>
          </a:bodyPr>
          <a:lstStyle/>
          <a:p>
            <a:pPr marL="274320" indent="-274320">
              <a:lnSpc>
                <a:spcPct val="100000"/>
              </a:lnSpc>
              <a:spcBef>
                <a:spcPts val="0"/>
              </a:spcBef>
              <a:spcAft>
                <a:spcPts val="1200"/>
              </a:spcAft>
            </a:pPr>
            <a:r>
              <a:rPr lang="en-US" dirty="0">
                <a:solidFill>
                  <a:srgbClr val="00529B"/>
                </a:solidFill>
              </a:rPr>
              <a:t>Requires Part D sponsors to eliminate the deductible with respect to insulin products </a:t>
            </a:r>
          </a:p>
          <a:p>
            <a:pPr marL="274320" indent="-274320">
              <a:lnSpc>
                <a:spcPct val="100000"/>
              </a:lnSpc>
              <a:spcBef>
                <a:spcPts val="0"/>
              </a:spcBef>
              <a:spcAft>
                <a:spcPts val="1200"/>
              </a:spcAft>
            </a:pPr>
            <a:r>
              <a:rPr lang="en-US" dirty="0">
                <a:solidFill>
                  <a:srgbClr val="00529B"/>
                </a:solidFill>
              </a:rPr>
              <a:t>Limits beneficiary cost-sharing for covered Part D insulin products to no more than $35 for a month’s supply</a:t>
            </a:r>
          </a:p>
          <a:p>
            <a:pPr marL="274320" indent="-274320">
              <a:lnSpc>
                <a:spcPct val="100000"/>
              </a:lnSpc>
              <a:spcBef>
                <a:spcPts val="0"/>
              </a:spcBef>
              <a:spcAft>
                <a:spcPts val="1200"/>
              </a:spcAft>
            </a:pPr>
            <a:r>
              <a:rPr lang="en-US" dirty="0">
                <a:solidFill>
                  <a:srgbClr val="00539A"/>
                </a:solidFill>
              </a:rPr>
              <a:t>If the beneficiary gets a 60- or 90-day supply of insulin, their costs can’t be more than $35 for each month’s supply of each covered insulin</a:t>
            </a:r>
          </a:p>
          <a:p>
            <a:pPr marL="274320" indent="-274320">
              <a:lnSpc>
                <a:spcPct val="100000"/>
              </a:lnSpc>
              <a:spcBef>
                <a:spcPts val="0"/>
              </a:spcBef>
              <a:spcAft>
                <a:spcPts val="1200"/>
              </a:spcAft>
            </a:pPr>
            <a:r>
              <a:rPr lang="en-US" b="1" dirty="0">
                <a:solidFill>
                  <a:srgbClr val="00529B"/>
                </a:solidFill>
              </a:rPr>
              <a:t>Effective Date</a:t>
            </a:r>
            <a:r>
              <a:rPr lang="en-US" dirty="0">
                <a:solidFill>
                  <a:srgbClr val="00529B"/>
                </a:solidFill>
              </a:rPr>
              <a:t>: January 1, 2023</a:t>
            </a:r>
          </a:p>
          <a:p>
            <a:pPr marL="274320" indent="-274320">
              <a:lnSpc>
                <a:spcPct val="100000"/>
              </a:lnSpc>
              <a:spcBef>
                <a:spcPts val="0"/>
              </a:spcBef>
              <a:spcAft>
                <a:spcPts val="1200"/>
              </a:spcAft>
            </a:pPr>
            <a:r>
              <a:rPr lang="en-US" dirty="0">
                <a:solidFill>
                  <a:srgbClr val="00529B"/>
                </a:solidFill>
              </a:rPr>
              <a:t>Part D plans are required to reimburse an enrollee within 30 days for any cost-sharing paid by such enrollee that exceeds the capped cost-sharing amount for any covered insulin product dispensed between January 1 and March 31, 2023</a:t>
            </a:r>
          </a:p>
        </p:txBody>
      </p:sp>
      <p:sp>
        <p:nvSpPr>
          <p:cNvPr id="5" name="Slide Number Placeholder 4">
            <a:extLst>
              <a:ext uri="{FF2B5EF4-FFF2-40B4-BE49-F238E27FC236}">
                <a16:creationId xmlns:a16="http://schemas.microsoft.com/office/drawing/2014/main" id="{330FF1C2-ADCA-4936-BED1-39F9B0B6A9D5}"/>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4" name="Footer Placeholder 3">
            <a:extLst>
              <a:ext uri="{FF2B5EF4-FFF2-40B4-BE49-F238E27FC236}">
                <a16:creationId xmlns:a16="http://schemas.microsoft.com/office/drawing/2014/main" id="{22529DA3-143A-4A4F-BB1B-3B5F8C306D17}"/>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7453194A-DEC2-4158-BAA7-26AB6EC3B869}"/>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398801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0999-EB44-45EB-AEE1-4724683C825B}"/>
              </a:ext>
            </a:extLst>
          </p:cNvPr>
          <p:cNvSpPr>
            <a:spLocks noGrp="1"/>
          </p:cNvSpPr>
          <p:nvPr>
            <p:ph type="title"/>
          </p:nvPr>
        </p:nvSpPr>
        <p:spPr/>
        <p:txBody>
          <a:bodyPr/>
          <a:lstStyle/>
          <a:p>
            <a:r>
              <a:rPr lang="en-US" dirty="0"/>
              <a:t>Lesson 4</a:t>
            </a:r>
          </a:p>
        </p:txBody>
      </p:sp>
      <p:sp>
        <p:nvSpPr>
          <p:cNvPr id="3" name="Text Placeholder 2">
            <a:extLst>
              <a:ext uri="{FF2B5EF4-FFF2-40B4-BE49-F238E27FC236}">
                <a16:creationId xmlns:a16="http://schemas.microsoft.com/office/drawing/2014/main" id="{BF07D86A-B602-4F6A-9203-21178A390B0C}"/>
              </a:ext>
            </a:extLst>
          </p:cNvPr>
          <p:cNvSpPr>
            <a:spLocks noGrp="1"/>
          </p:cNvSpPr>
          <p:nvPr>
            <p:ph type="body" idx="1"/>
          </p:nvPr>
        </p:nvSpPr>
        <p:spPr/>
        <p:txBody>
          <a:bodyPr/>
          <a:lstStyle/>
          <a:p>
            <a:r>
              <a:rPr lang="en-US" dirty="0"/>
              <a:t>Medicaid &amp; the Children’s Health Insurance Program (CHIP) Updates</a:t>
            </a:r>
          </a:p>
        </p:txBody>
      </p:sp>
    </p:spTree>
    <p:custDataLst>
      <p:tags r:id="rId1"/>
    </p:custDataLst>
    <p:extLst>
      <p:ext uri="{BB962C8B-B14F-4D97-AF65-F5344CB8AC3E}">
        <p14:creationId xmlns:p14="http://schemas.microsoft.com/office/powerpoint/2010/main" val="1932366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26A4-724E-4DB2-85D2-BDE2EA2381A2}"/>
              </a:ext>
            </a:extLst>
          </p:cNvPr>
          <p:cNvSpPr>
            <a:spLocks noGrp="1"/>
          </p:cNvSpPr>
          <p:nvPr>
            <p:ph type="title"/>
          </p:nvPr>
        </p:nvSpPr>
        <p:spPr>
          <a:xfrm>
            <a:off x="0" y="-1"/>
            <a:ext cx="12192000" cy="968991"/>
          </a:xfrm>
        </p:spPr>
        <p:txBody>
          <a:bodyPr>
            <a:normAutofit/>
          </a:bodyPr>
          <a:lstStyle/>
          <a:p>
            <a:r>
              <a:rPr lang="en-US" dirty="0"/>
              <a:t>Impact of the COVID-19 Public Health Emergency (PHE) </a:t>
            </a:r>
            <a:br>
              <a:rPr lang="en-US" dirty="0"/>
            </a:br>
            <a:r>
              <a:rPr lang="en-US" dirty="0"/>
              <a:t>on State Medicaid &amp; CHIP Program Eligibility </a:t>
            </a:r>
          </a:p>
        </p:txBody>
      </p:sp>
      <p:sp>
        <p:nvSpPr>
          <p:cNvPr id="6" name="Text Placeholder 5">
            <a:extLst>
              <a:ext uri="{FF2B5EF4-FFF2-40B4-BE49-F238E27FC236}">
                <a16:creationId xmlns:a16="http://schemas.microsoft.com/office/drawing/2014/main" id="{4589FCAA-3E8B-4876-8FE5-6290CE3060EF}"/>
              </a:ext>
            </a:extLst>
          </p:cNvPr>
          <p:cNvSpPr>
            <a:spLocks noGrp="1"/>
          </p:cNvSpPr>
          <p:nvPr>
            <p:ph type="body" sz="quarter" idx="13"/>
          </p:nvPr>
        </p:nvSpPr>
        <p:spPr>
          <a:xfrm>
            <a:off x="914400" y="1371600"/>
            <a:ext cx="10644188" cy="4840014"/>
          </a:xfrm>
        </p:spPr>
        <p:txBody>
          <a:bodyPr>
            <a:normAutofit fontScale="77500" lnSpcReduction="20000"/>
          </a:bodyPr>
          <a:lstStyle/>
          <a:p>
            <a:pPr marL="274320" indent="-274320">
              <a:lnSpc>
                <a:spcPct val="120000"/>
              </a:lnSpc>
              <a:spcBef>
                <a:spcPts val="0"/>
              </a:spcBef>
              <a:spcAft>
                <a:spcPts val="1200"/>
              </a:spcAft>
            </a:pPr>
            <a:r>
              <a:rPr lang="en-US" kern="0" dirty="0">
                <a:solidFill>
                  <a:srgbClr val="00539A"/>
                </a:solidFill>
                <a:sym typeface="Constantia"/>
              </a:rPr>
              <a:t>Implementation of federal policies and options to address the COVID-19 PHE have disrupted routine Medicaid and CHIP eligibility and enrollment operations and program enrollment has grown </a:t>
            </a:r>
          </a:p>
          <a:p>
            <a:pPr marL="274320" indent="-274320">
              <a:lnSpc>
                <a:spcPct val="120000"/>
              </a:lnSpc>
              <a:spcBef>
                <a:spcPts val="0"/>
              </a:spcBef>
              <a:spcAft>
                <a:spcPts val="1200"/>
              </a:spcAft>
            </a:pPr>
            <a:r>
              <a:rPr lang="en-US" dirty="0">
                <a:solidFill>
                  <a:srgbClr val="00539A"/>
                </a:solidFill>
              </a:rPr>
              <a:t>In March 2020, federal COVID-19 legislation established the “continuous enrollment condition,” allowing states to keep Medicaid beneficiaries enrolled through the end of the month in which the PHE ends as a condition for receiving a temporary increase in Medicaid federal funds</a:t>
            </a:r>
          </a:p>
          <a:p>
            <a:pPr marL="274320" indent="-274320">
              <a:lnSpc>
                <a:spcPct val="120000"/>
              </a:lnSpc>
              <a:spcBef>
                <a:spcPts val="0"/>
              </a:spcBef>
              <a:spcAft>
                <a:spcPts val="1200"/>
              </a:spcAft>
            </a:pPr>
            <a:r>
              <a:rPr lang="en-US" dirty="0">
                <a:solidFill>
                  <a:srgbClr val="00539A"/>
                </a:solidFill>
              </a:rPr>
              <a:t>While the continuous enrollment condition does not apply to separate CHIP, many states implemented temporary policy changes that had a similar impact on CHIP enrollment</a:t>
            </a:r>
          </a:p>
          <a:p>
            <a:pPr marL="274320" indent="-274320">
              <a:lnSpc>
                <a:spcPct val="120000"/>
              </a:lnSpc>
              <a:spcBef>
                <a:spcPts val="0"/>
              </a:spcBef>
              <a:spcAft>
                <a:spcPts val="1200"/>
              </a:spcAft>
            </a:pPr>
            <a:r>
              <a:rPr lang="en-US" dirty="0">
                <a:solidFill>
                  <a:srgbClr val="00539A"/>
                </a:solidFill>
              </a:rPr>
              <a:t>The continuous enrollment condition and temporary state changes to Medicaid and CHIP policies has prevented beneficiaries from losing health coverage during the PHE, and some states may have a large volume of Medicaid and CHIP enrollment work to complete</a:t>
            </a:r>
          </a:p>
        </p:txBody>
      </p:sp>
      <p:sp>
        <p:nvSpPr>
          <p:cNvPr id="5" name="Slide Number Placeholder 4">
            <a:extLst>
              <a:ext uri="{FF2B5EF4-FFF2-40B4-BE49-F238E27FC236}">
                <a16:creationId xmlns:a16="http://schemas.microsoft.com/office/drawing/2014/main" id="{FCE3B439-67AC-4690-9388-D6F7FE0D5C8D}"/>
              </a:ext>
            </a:extLst>
          </p:cNvPr>
          <p:cNvSpPr>
            <a:spLocks noGrp="1"/>
          </p:cNvSpPr>
          <p:nvPr>
            <p:ph type="sldNum" sz="quarter" idx="12"/>
          </p:nvPr>
        </p:nvSpPr>
        <p:spPr/>
        <p:txBody>
          <a:bodyPr/>
          <a:lstStyle/>
          <a:p>
            <a:fld id="{0B2D781D-8844-5940-92D1-06EF0A7F581E}" type="slidenum">
              <a:rPr lang="en-US" smtClean="0"/>
              <a:pPr/>
              <a:t>45</a:t>
            </a:fld>
            <a:endParaRPr lang="en-US" dirty="0"/>
          </a:p>
        </p:txBody>
      </p:sp>
      <p:sp>
        <p:nvSpPr>
          <p:cNvPr id="4" name="Footer Placeholder 3">
            <a:extLst>
              <a:ext uri="{FF2B5EF4-FFF2-40B4-BE49-F238E27FC236}">
                <a16:creationId xmlns:a16="http://schemas.microsoft.com/office/drawing/2014/main" id="{CF52B31F-9783-402A-AEA7-BC6714C08124}"/>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B401A700-A4F9-4E22-9FC9-01A561D2B34A}"/>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604245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26A4-724E-4DB2-85D2-BDE2EA2381A2}"/>
              </a:ext>
            </a:extLst>
          </p:cNvPr>
          <p:cNvSpPr>
            <a:spLocks noGrp="1"/>
          </p:cNvSpPr>
          <p:nvPr>
            <p:ph type="title"/>
          </p:nvPr>
        </p:nvSpPr>
        <p:spPr>
          <a:xfrm>
            <a:off x="0" y="-1"/>
            <a:ext cx="12192000" cy="968991"/>
          </a:xfrm>
        </p:spPr>
        <p:txBody>
          <a:bodyPr>
            <a:normAutofit/>
          </a:bodyPr>
          <a:lstStyle/>
          <a:p>
            <a:r>
              <a:rPr lang="en-US" dirty="0"/>
              <a:t>End Date Established for Increased FMAP and Continuous Enrollment Condition</a:t>
            </a:r>
          </a:p>
        </p:txBody>
      </p:sp>
      <p:sp>
        <p:nvSpPr>
          <p:cNvPr id="6" name="Text Placeholder 5">
            <a:extLst>
              <a:ext uri="{FF2B5EF4-FFF2-40B4-BE49-F238E27FC236}">
                <a16:creationId xmlns:a16="http://schemas.microsoft.com/office/drawing/2014/main" id="{4589FCAA-3E8B-4876-8FE5-6290CE3060EF}"/>
              </a:ext>
            </a:extLst>
          </p:cNvPr>
          <p:cNvSpPr>
            <a:spLocks noGrp="1"/>
          </p:cNvSpPr>
          <p:nvPr>
            <p:ph type="body" sz="quarter" idx="13"/>
          </p:nvPr>
        </p:nvSpPr>
        <p:spPr>
          <a:xfrm>
            <a:off x="914400" y="1265584"/>
            <a:ext cx="10644188" cy="4840014"/>
          </a:xfrm>
        </p:spPr>
        <p:txBody>
          <a:bodyPr>
            <a:normAutofit/>
          </a:bodyPr>
          <a:lstStyle/>
          <a:p>
            <a:pPr marL="274320" indent="-274320">
              <a:lnSpc>
                <a:spcPct val="120000"/>
              </a:lnSpc>
              <a:spcBef>
                <a:spcPts val="0"/>
              </a:spcBef>
              <a:spcAft>
                <a:spcPts val="1200"/>
              </a:spcAft>
            </a:pPr>
            <a:r>
              <a:rPr lang="en-US" dirty="0">
                <a:solidFill>
                  <a:srgbClr val="00539A"/>
                </a:solidFill>
              </a:rPr>
              <a:t>The Consolidated Appropriations Act of 2023 modified the Families First Coronavirus Response Act so that the FMAP increase and end of continuous enrollment are no longer tied to the end of the PHE</a:t>
            </a:r>
          </a:p>
          <a:p>
            <a:pPr marL="274320" indent="-274320">
              <a:lnSpc>
                <a:spcPct val="120000"/>
              </a:lnSpc>
              <a:spcBef>
                <a:spcPts val="0"/>
              </a:spcBef>
              <a:spcAft>
                <a:spcPts val="1200"/>
              </a:spcAft>
            </a:pPr>
            <a:r>
              <a:rPr lang="en-US" dirty="0">
                <a:solidFill>
                  <a:srgbClr val="00539A"/>
                </a:solidFill>
              </a:rPr>
              <a:t>Ends the continuous enrollment condition on March 31, 2023 (other current law conditions sunset with the FMAP increase on December 31, 2023)</a:t>
            </a:r>
          </a:p>
          <a:p>
            <a:pPr marL="274320" indent="-274320">
              <a:lnSpc>
                <a:spcPct val="120000"/>
              </a:lnSpc>
              <a:spcBef>
                <a:spcPts val="0"/>
              </a:spcBef>
              <a:spcAft>
                <a:spcPts val="1200"/>
              </a:spcAft>
            </a:pPr>
            <a:r>
              <a:rPr lang="en-US" dirty="0">
                <a:solidFill>
                  <a:srgbClr val="00539A"/>
                </a:solidFill>
              </a:rPr>
              <a:t>Phases out the 6.2 percentage point FMAP increase, beginning April 1, 2023 and ending December 31, 2023</a:t>
            </a:r>
          </a:p>
        </p:txBody>
      </p:sp>
      <p:sp>
        <p:nvSpPr>
          <p:cNvPr id="5" name="Slide Number Placeholder 4">
            <a:extLst>
              <a:ext uri="{FF2B5EF4-FFF2-40B4-BE49-F238E27FC236}">
                <a16:creationId xmlns:a16="http://schemas.microsoft.com/office/drawing/2014/main" id="{FCE3B439-67AC-4690-9388-D6F7FE0D5C8D}"/>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4" name="Footer Placeholder 3">
            <a:extLst>
              <a:ext uri="{FF2B5EF4-FFF2-40B4-BE49-F238E27FC236}">
                <a16:creationId xmlns:a16="http://schemas.microsoft.com/office/drawing/2014/main" id="{CF52B31F-9783-402A-AEA7-BC6714C08124}"/>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B401A700-A4F9-4E22-9FC9-01A561D2B34A}"/>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622504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0982-1CD7-4583-A6D7-76EDAAE77CBF}"/>
              </a:ext>
            </a:extLst>
          </p:cNvPr>
          <p:cNvSpPr>
            <a:spLocks noGrp="1"/>
          </p:cNvSpPr>
          <p:nvPr>
            <p:ph type="title"/>
          </p:nvPr>
        </p:nvSpPr>
        <p:spPr>
          <a:xfrm>
            <a:off x="0" y="-1"/>
            <a:ext cx="12192000" cy="996287"/>
          </a:xfrm>
        </p:spPr>
        <p:txBody>
          <a:bodyPr anchor="ctr" anchorCtr="0">
            <a:normAutofit/>
          </a:bodyPr>
          <a:lstStyle/>
          <a:p>
            <a:r>
              <a:rPr lang="en-US" dirty="0"/>
              <a:t>Resuming Eligibility and Enrollment Operations</a:t>
            </a:r>
            <a:br>
              <a:rPr lang="en-US" dirty="0"/>
            </a:br>
            <a:r>
              <a:rPr lang="en-US" dirty="0"/>
              <a:t>(Unwinding)</a:t>
            </a:r>
          </a:p>
        </p:txBody>
      </p:sp>
      <p:sp>
        <p:nvSpPr>
          <p:cNvPr id="3" name="Text Placeholder 2">
            <a:extLst>
              <a:ext uri="{FF2B5EF4-FFF2-40B4-BE49-F238E27FC236}">
                <a16:creationId xmlns:a16="http://schemas.microsoft.com/office/drawing/2014/main" id="{ACF16CCF-8038-481E-90CC-DB7943674C9A}"/>
              </a:ext>
            </a:extLst>
          </p:cNvPr>
          <p:cNvSpPr>
            <a:spLocks noGrp="1"/>
          </p:cNvSpPr>
          <p:nvPr>
            <p:ph type="body" sz="quarter" idx="13"/>
          </p:nvPr>
        </p:nvSpPr>
        <p:spPr>
          <a:xfrm>
            <a:off x="914400" y="1371600"/>
            <a:ext cx="10644188" cy="4650058"/>
          </a:xfrm>
        </p:spPr>
        <p:txBody>
          <a:bodyPr>
            <a:normAutofit/>
          </a:bodyPr>
          <a:lstStyle/>
          <a:p>
            <a:pPr marL="274320" indent="-274320">
              <a:lnSpc>
                <a:spcPct val="100000"/>
              </a:lnSpc>
              <a:spcBef>
                <a:spcPts val="0"/>
              </a:spcBef>
              <a:spcAft>
                <a:spcPts val="1200"/>
              </a:spcAft>
            </a:pPr>
            <a:r>
              <a:rPr lang="en-US" sz="2000" dirty="0">
                <a:solidFill>
                  <a:srgbClr val="00539A"/>
                </a:solidFill>
              </a:rPr>
              <a:t>Per the requirements of the CAA, states will process Medicaid and CHIP renewals </a:t>
            </a:r>
          </a:p>
          <a:p>
            <a:pPr marL="274320" indent="-274320">
              <a:lnSpc>
                <a:spcPct val="100000"/>
              </a:lnSpc>
              <a:spcBef>
                <a:spcPts val="0"/>
              </a:spcBef>
              <a:spcAft>
                <a:spcPts val="1200"/>
              </a:spcAft>
            </a:pPr>
            <a:r>
              <a:rPr lang="en-US" sz="2000" dirty="0">
                <a:solidFill>
                  <a:srgbClr val="00539A"/>
                </a:solidFill>
              </a:rPr>
              <a:t>For some beneficiaries, this will be the first time their coverage will be renewed since the PHE began</a:t>
            </a:r>
          </a:p>
          <a:p>
            <a:pPr marL="274320" indent="-274320">
              <a:lnSpc>
                <a:spcPct val="100000"/>
              </a:lnSpc>
              <a:spcBef>
                <a:spcPts val="0"/>
              </a:spcBef>
              <a:spcAft>
                <a:spcPts val="1200"/>
              </a:spcAft>
            </a:pPr>
            <a:r>
              <a:rPr lang="en-US" sz="2000" dirty="0">
                <a:solidFill>
                  <a:srgbClr val="00539A"/>
                </a:solidFill>
              </a:rPr>
              <a:t>CMS is working with states and other stakeholders to ensure eligible beneficiaries maintain coverage and individual who become eligible for other forms of coverage transition between coverage programs during the unwinding </a:t>
            </a:r>
          </a:p>
          <a:p>
            <a:pPr marL="274320" indent="-274320">
              <a:lnSpc>
                <a:spcPct val="100000"/>
              </a:lnSpc>
              <a:spcBef>
                <a:spcPts val="0"/>
              </a:spcBef>
              <a:spcAft>
                <a:spcPts val="1200"/>
              </a:spcAft>
            </a:pPr>
            <a:r>
              <a:rPr lang="en-US" sz="2000" dirty="0">
                <a:solidFill>
                  <a:srgbClr val="00539A"/>
                </a:solidFill>
              </a:rPr>
              <a:t>CMS views the work of assisting Medicaid and CHIP beneficiaries’ continuous enrollment unwinding as 2 phases:</a:t>
            </a:r>
          </a:p>
          <a:p>
            <a:pPr marL="822960" lvl="1" indent="-274320">
              <a:lnSpc>
                <a:spcPct val="100000"/>
              </a:lnSpc>
              <a:spcBef>
                <a:spcPts val="0"/>
              </a:spcBef>
              <a:spcAft>
                <a:spcPts val="1200"/>
              </a:spcAft>
            </a:pPr>
            <a:r>
              <a:rPr lang="en-US" sz="1600" dirty="0">
                <a:solidFill>
                  <a:srgbClr val="00539A"/>
                </a:solidFill>
              </a:rPr>
              <a:t>Phase 1: Inform beneficiaries about renewing their coverage and encourage them to update their contact information now</a:t>
            </a:r>
          </a:p>
          <a:p>
            <a:pPr marL="822960" lvl="1" indent="-274320">
              <a:lnSpc>
                <a:spcPct val="100000"/>
              </a:lnSpc>
              <a:spcBef>
                <a:spcPts val="0"/>
              </a:spcBef>
              <a:spcAft>
                <a:spcPts val="1200"/>
              </a:spcAft>
            </a:pPr>
            <a:r>
              <a:rPr lang="en-US" sz="1600" dirty="0">
                <a:solidFill>
                  <a:srgbClr val="00539A"/>
                </a:solidFill>
              </a:rPr>
              <a:t>Phase 2: Help Medicaid and CHIP beneficiaries take the necessary steps to renew coverage, and transition to other coverage if they’re no longer eligible for Medicaid or CHIP.</a:t>
            </a:r>
          </a:p>
          <a:p>
            <a:pPr marL="0" indent="0">
              <a:lnSpc>
                <a:spcPct val="100000"/>
              </a:lnSpc>
              <a:spcBef>
                <a:spcPts val="0"/>
              </a:spcBef>
              <a:spcAft>
                <a:spcPts val="1200"/>
              </a:spcAft>
              <a:buNone/>
            </a:pPr>
            <a:endParaRPr lang="en-US" sz="2000" dirty="0"/>
          </a:p>
          <a:p>
            <a:pPr>
              <a:lnSpc>
                <a:spcPct val="100000"/>
              </a:lnSpc>
              <a:spcBef>
                <a:spcPts val="0"/>
              </a:spcBef>
              <a:spcAft>
                <a:spcPts val="1200"/>
              </a:spcAft>
            </a:pPr>
            <a:endParaRPr lang="en-US" sz="2000" dirty="0"/>
          </a:p>
        </p:txBody>
      </p:sp>
      <p:sp>
        <p:nvSpPr>
          <p:cNvPr id="6" name="Slide Number Placeholder 5">
            <a:extLst>
              <a:ext uri="{FF2B5EF4-FFF2-40B4-BE49-F238E27FC236}">
                <a16:creationId xmlns:a16="http://schemas.microsoft.com/office/drawing/2014/main" id="{2FFD6471-0E4F-4A41-A41C-DFA0C336E225}"/>
              </a:ext>
            </a:extLst>
          </p:cNvPr>
          <p:cNvSpPr>
            <a:spLocks noGrp="1"/>
          </p:cNvSpPr>
          <p:nvPr>
            <p:ph type="sldNum" sz="quarter" idx="12"/>
          </p:nvPr>
        </p:nvSpPr>
        <p:spPr/>
        <p:txBody>
          <a:bodyPr/>
          <a:lstStyle/>
          <a:p>
            <a:fld id="{0B2D781D-8844-5940-92D1-06EF0A7F581E}" type="slidenum">
              <a:rPr lang="en-US" smtClean="0"/>
              <a:pPr/>
              <a:t>47</a:t>
            </a:fld>
            <a:endParaRPr lang="en-US" dirty="0"/>
          </a:p>
        </p:txBody>
      </p:sp>
      <p:sp>
        <p:nvSpPr>
          <p:cNvPr id="5" name="Footer Placeholder 4">
            <a:extLst>
              <a:ext uri="{FF2B5EF4-FFF2-40B4-BE49-F238E27FC236}">
                <a16:creationId xmlns:a16="http://schemas.microsoft.com/office/drawing/2014/main" id="{9A41648D-F812-4677-80A1-764F11444F23}"/>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01D58DFE-5243-4662-83CA-A50AD2EEE500}"/>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825611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n-US" dirty="0"/>
              <a:t>What Partners Can Do NOW</a:t>
            </a:r>
            <a:br>
              <a:rPr lang="en-US" dirty="0"/>
            </a:br>
            <a:r>
              <a:rPr lang="en-US" dirty="0"/>
              <a:t>To Help Prepare for the Renewal Process</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371600"/>
            <a:ext cx="10644188" cy="4682359"/>
          </a:xfrm>
        </p:spPr>
        <p:txBody>
          <a:bodyPr>
            <a:normAutofit fontScale="92500" lnSpcReduction="10000"/>
          </a:bodyPr>
          <a:lstStyle/>
          <a:p>
            <a:pPr marL="0" indent="0">
              <a:lnSpc>
                <a:spcPct val="100000"/>
              </a:lnSpc>
              <a:spcBef>
                <a:spcPts val="0"/>
              </a:spcBef>
              <a:spcAft>
                <a:spcPts val="1200"/>
              </a:spcAft>
              <a:buNone/>
            </a:pPr>
            <a:r>
              <a:rPr lang="en-US" b="1" dirty="0">
                <a:solidFill>
                  <a:srgbClr val="00539A"/>
                </a:solidFill>
              </a:rPr>
              <a:t>Phase 1</a:t>
            </a:r>
          </a:p>
          <a:p>
            <a:pPr marL="0" indent="0">
              <a:lnSpc>
                <a:spcPct val="100000"/>
              </a:lnSpc>
              <a:spcBef>
                <a:spcPts val="0"/>
              </a:spcBef>
              <a:spcAft>
                <a:spcPts val="1200"/>
              </a:spcAft>
              <a:buNone/>
            </a:pPr>
            <a:r>
              <a:rPr lang="en-US" sz="2400" dirty="0">
                <a:solidFill>
                  <a:srgbClr val="00539A"/>
                </a:solidFill>
              </a:rPr>
              <a:t>Partners can inform Medicaid and CHIP beneficiaries what they can do to prepare for renewing their coverage and available health coverage options</a:t>
            </a:r>
          </a:p>
          <a:p>
            <a:pPr marL="274320" indent="-274320">
              <a:lnSpc>
                <a:spcPct val="100000"/>
              </a:lnSpc>
              <a:spcBef>
                <a:spcPts val="0"/>
              </a:spcBef>
              <a:spcAft>
                <a:spcPts val="1200"/>
              </a:spcAft>
            </a:pPr>
            <a:r>
              <a:rPr lang="en-US" sz="2400" dirty="0">
                <a:solidFill>
                  <a:srgbClr val="00539A"/>
                </a:solidFill>
              </a:rPr>
              <a:t>There are three main messages that partners should focus on now when communicating with people that are enrolled in Medicaid and CHIP </a:t>
            </a:r>
          </a:p>
          <a:p>
            <a:pPr marL="822960" lvl="1" indent="-274320">
              <a:lnSpc>
                <a:spcPct val="100000"/>
              </a:lnSpc>
              <a:spcBef>
                <a:spcPts val="0"/>
              </a:spcBef>
              <a:spcAft>
                <a:spcPts val="1200"/>
              </a:spcAft>
              <a:buFont typeface="+mj-lt"/>
              <a:buAutoNum type="arabicPeriod"/>
            </a:pPr>
            <a:r>
              <a:rPr lang="en-US" sz="1900" b="1" dirty="0">
                <a:solidFill>
                  <a:srgbClr val="00539A"/>
                </a:solidFill>
              </a:rPr>
              <a:t>Update your contact information </a:t>
            </a:r>
            <a:r>
              <a:rPr lang="en-US" sz="1900" dirty="0">
                <a:solidFill>
                  <a:srgbClr val="00539A"/>
                </a:solidFill>
              </a:rPr>
              <a:t>– Make sure the state has your current mailing address, phone number, email, or other contact information</a:t>
            </a:r>
          </a:p>
          <a:p>
            <a:pPr marL="822960" lvl="1" indent="-274320">
              <a:lnSpc>
                <a:spcPct val="100000"/>
              </a:lnSpc>
              <a:spcBef>
                <a:spcPts val="0"/>
              </a:spcBef>
              <a:spcAft>
                <a:spcPts val="1200"/>
              </a:spcAft>
              <a:buFont typeface="+mj-lt"/>
              <a:buAutoNum type="arabicPeriod"/>
            </a:pPr>
            <a:r>
              <a:rPr lang="en-US" sz="1900" b="1" dirty="0">
                <a:solidFill>
                  <a:srgbClr val="00539A"/>
                </a:solidFill>
              </a:rPr>
              <a:t>Check your mail </a:t>
            </a:r>
            <a:r>
              <a:rPr lang="en-US" sz="1900" dirty="0">
                <a:solidFill>
                  <a:srgbClr val="00539A"/>
                </a:solidFill>
              </a:rPr>
              <a:t>– State will mail you a letter about your Medicaid or CHIP coverage</a:t>
            </a:r>
          </a:p>
          <a:p>
            <a:pPr marL="822960" lvl="1" indent="-274320">
              <a:lnSpc>
                <a:spcPct val="100000"/>
              </a:lnSpc>
              <a:spcBef>
                <a:spcPts val="0"/>
              </a:spcBef>
              <a:spcAft>
                <a:spcPts val="1200"/>
              </a:spcAft>
              <a:buFont typeface="+mj-lt"/>
              <a:buAutoNum type="arabicPeriod"/>
            </a:pPr>
            <a:r>
              <a:rPr lang="en-US" sz="1900" b="1" dirty="0">
                <a:solidFill>
                  <a:srgbClr val="00539A"/>
                </a:solidFill>
              </a:rPr>
              <a:t>Complete your renewal form (if you get one</a:t>
            </a:r>
            <a:r>
              <a:rPr lang="en-US" sz="1900" dirty="0">
                <a:solidFill>
                  <a:srgbClr val="00539A"/>
                </a:solidFill>
              </a:rPr>
              <a:t>) – Fill out the form and return it to the State Medicaid or CHIP program right away to help avoid a gap in your Medicaid or CHIP coverage</a:t>
            </a:r>
          </a:p>
          <a:p>
            <a:pPr marL="274320" indent="-274320">
              <a:lnSpc>
                <a:spcPct val="100000"/>
              </a:lnSpc>
              <a:spcBef>
                <a:spcPts val="0"/>
              </a:spcBef>
              <a:spcAft>
                <a:spcPts val="1200"/>
              </a:spcAft>
            </a:pPr>
            <a:r>
              <a:rPr lang="en-US" sz="2400" dirty="0">
                <a:solidFill>
                  <a:srgbClr val="00529B"/>
                </a:solidFill>
              </a:rPr>
              <a:t>If they no longer qualify for Medicaid or CHIP, they may be able to buy a health plan through the Health Insurance Marketplace, and get help paying for it</a:t>
            </a: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495506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0" y="31553"/>
            <a:ext cx="12192000" cy="901176"/>
          </a:xfrm>
        </p:spPr>
        <p:txBody>
          <a:bodyPr>
            <a:noAutofit/>
          </a:bodyPr>
          <a:lstStyle/>
          <a:p>
            <a:r>
              <a:rPr lang="en-US" dirty="0"/>
              <a:t>What Partners Can Do NOW</a:t>
            </a:r>
            <a:br>
              <a:rPr lang="en-US" dirty="0"/>
            </a:br>
            <a:r>
              <a:rPr lang="en-US" dirty="0"/>
              <a:t>To Help Prepare for the Renewal Process (continued)</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371600"/>
            <a:ext cx="10644188" cy="4682359"/>
          </a:xfrm>
        </p:spPr>
        <p:txBody>
          <a:bodyPr>
            <a:normAutofit lnSpcReduction="10000"/>
          </a:bodyPr>
          <a:lstStyle/>
          <a:p>
            <a:pPr marL="0" indent="0">
              <a:lnSpc>
                <a:spcPct val="100000"/>
              </a:lnSpc>
              <a:spcBef>
                <a:spcPts val="0"/>
              </a:spcBef>
              <a:spcAft>
                <a:spcPts val="1200"/>
              </a:spcAft>
              <a:buNone/>
            </a:pPr>
            <a:r>
              <a:rPr lang="en-US" sz="2400" b="1" dirty="0">
                <a:solidFill>
                  <a:srgbClr val="00539A"/>
                </a:solidFill>
              </a:rPr>
              <a:t>Phase 2</a:t>
            </a:r>
          </a:p>
          <a:p>
            <a:pPr marL="0" indent="0">
              <a:lnSpc>
                <a:spcPct val="100000"/>
              </a:lnSpc>
              <a:spcBef>
                <a:spcPts val="0"/>
              </a:spcBef>
              <a:spcAft>
                <a:spcPts val="1200"/>
              </a:spcAft>
              <a:buNone/>
            </a:pPr>
            <a:r>
              <a:rPr lang="en-US" sz="2200" dirty="0">
                <a:solidFill>
                  <a:srgbClr val="00539A"/>
                </a:solidFill>
              </a:rPr>
              <a:t>Ensure Medicaid and CHIP beneficiaries take the necessary steps to renew coverage, and transition to other coverage if they’re no longer eligible for Medicaid or CHIP</a:t>
            </a:r>
          </a:p>
          <a:p>
            <a:pPr marL="457200" lvl="1" indent="0">
              <a:lnSpc>
                <a:spcPct val="100000"/>
              </a:lnSpc>
              <a:spcBef>
                <a:spcPts val="0"/>
              </a:spcBef>
              <a:spcAft>
                <a:spcPts val="1200"/>
              </a:spcAft>
              <a:buNone/>
            </a:pPr>
            <a:r>
              <a:rPr lang="en-US" sz="1800" dirty="0">
                <a:solidFill>
                  <a:srgbClr val="00539A"/>
                </a:solidFill>
              </a:rPr>
              <a:t>Special Enrollment Periods</a:t>
            </a:r>
          </a:p>
          <a:p>
            <a:pPr lvl="2">
              <a:lnSpc>
                <a:spcPct val="100000"/>
              </a:lnSpc>
              <a:spcBef>
                <a:spcPts val="0"/>
              </a:spcBef>
              <a:spcAft>
                <a:spcPts val="1200"/>
              </a:spcAft>
              <a:buFont typeface="Wingdings" panose="05000000000000000000" pitchFamily="2" charset="2"/>
              <a:buChar char="q"/>
            </a:pPr>
            <a:r>
              <a:rPr lang="en-US" sz="1600" dirty="0">
                <a:solidFill>
                  <a:srgbClr val="00539A"/>
                </a:solidFill>
              </a:rPr>
              <a:t>Marketplace: if you lost Medicaid or CHIP coverage in the past 60 days or expect to lose coverage in the next 60 days</a:t>
            </a:r>
          </a:p>
          <a:p>
            <a:pPr lvl="2">
              <a:lnSpc>
                <a:spcPct val="100000"/>
              </a:lnSpc>
              <a:spcBef>
                <a:spcPts val="0"/>
              </a:spcBef>
              <a:spcAft>
                <a:spcPts val="1200"/>
              </a:spcAft>
              <a:buFont typeface="Wingdings" panose="05000000000000000000" pitchFamily="2" charset="2"/>
              <a:buChar char="q"/>
            </a:pPr>
            <a:r>
              <a:rPr lang="en-US" sz="1600" dirty="0">
                <a:solidFill>
                  <a:srgbClr val="00539A"/>
                </a:solidFill>
              </a:rPr>
              <a:t>Medicare: lasts for 6 months after Medicaid termination and allows individuals to choose between retroactive coverage back to the date of termination from Medicaid (but no earlier than January 1, 2023) or coverage beginning the month after the month of enrollment</a:t>
            </a:r>
          </a:p>
          <a:p>
            <a:pPr>
              <a:lnSpc>
                <a:spcPct val="100000"/>
              </a:lnSpc>
              <a:spcBef>
                <a:spcPts val="0"/>
              </a:spcBef>
              <a:spcAft>
                <a:spcPts val="1200"/>
              </a:spcAft>
            </a:pPr>
            <a:r>
              <a:rPr lang="en-US" sz="2200" dirty="0">
                <a:solidFill>
                  <a:srgbClr val="00539A"/>
                </a:solidFill>
              </a:rPr>
              <a:t>Keep current on your state’s timelines</a:t>
            </a:r>
          </a:p>
          <a:p>
            <a:pPr>
              <a:lnSpc>
                <a:spcPct val="100000"/>
              </a:lnSpc>
              <a:spcBef>
                <a:spcPts val="0"/>
              </a:spcBef>
              <a:spcAft>
                <a:spcPts val="1200"/>
              </a:spcAft>
            </a:pPr>
            <a:r>
              <a:rPr lang="en-US" sz="2200" dirty="0">
                <a:solidFill>
                  <a:srgbClr val="00539A"/>
                </a:solidFill>
              </a:rPr>
              <a:t>Check back on </a:t>
            </a:r>
            <a:r>
              <a:rPr lang="en-US" sz="2200" dirty="0">
                <a:solidFill>
                  <a:srgbClr val="00539A"/>
                </a:solidFill>
                <a:hlinkClick r:id="rId4"/>
              </a:rPr>
              <a:t>Medicaid.gov/Unwinding </a:t>
            </a:r>
            <a:r>
              <a:rPr lang="en-US" sz="2200" dirty="0">
                <a:solidFill>
                  <a:srgbClr val="00539A"/>
                </a:solidFill>
              </a:rPr>
              <a:t>for updated messaging and resources</a:t>
            </a:r>
          </a:p>
          <a:p>
            <a:pPr marL="0" indent="0">
              <a:lnSpc>
                <a:spcPct val="100000"/>
              </a:lnSpc>
              <a:spcBef>
                <a:spcPts val="0"/>
              </a:spcBef>
              <a:spcAft>
                <a:spcPts val="1200"/>
              </a:spcAft>
              <a:buNone/>
            </a:pPr>
            <a:endParaRPr lang="en-US" sz="1900" dirty="0">
              <a:solidFill>
                <a:srgbClr val="00539A"/>
              </a:solidFill>
            </a:endParaRP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79388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366E-2286-004F-BE96-63DB56BBD96F}"/>
              </a:ext>
            </a:extLst>
          </p:cNvPr>
          <p:cNvSpPr>
            <a:spLocks noGrp="1"/>
          </p:cNvSpPr>
          <p:nvPr>
            <p:ph type="title"/>
          </p:nvPr>
        </p:nvSpPr>
        <p:spPr>
          <a:xfrm>
            <a:off x="0" y="4257"/>
            <a:ext cx="12192000" cy="988565"/>
          </a:xfrm>
        </p:spPr>
        <p:txBody>
          <a:bodyPr>
            <a:normAutofit/>
          </a:bodyPr>
          <a:lstStyle/>
          <a:p>
            <a:r>
              <a:rPr lang="en-US" sz="3000" dirty="0"/>
              <a:t>Session Objectives</a:t>
            </a:r>
          </a:p>
        </p:txBody>
      </p:sp>
      <p:sp>
        <p:nvSpPr>
          <p:cNvPr id="7" name="Text Placeholder 7">
            <a:extLst>
              <a:ext uri="{FF2B5EF4-FFF2-40B4-BE49-F238E27FC236}">
                <a16:creationId xmlns:a16="http://schemas.microsoft.com/office/drawing/2014/main" id="{4D01B960-3846-8343-B374-5E31ABECC33F}"/>
              </a:ext>
            </a:extLst>
          </p:cNvPr>
          <p:cNvSpPr>
            <a:spLocks noGrp="1"/>
          </p:cNvSpPr>
          <p:nvPr>
            <p:ph type="body" sz="quarter" idx="13" hasCustomPrompt="1"/>
          </p:nvPr>
        </p:nvSpPr>
        <p:spPr>
          <a:xfrm>
            <a:off x="914400" y="1371600"/>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marL="0" lvl="0" indent="0">
              <a:lnSpc>
                <a:spcPct val="100000"/>
              </a:lnSpc>
              <a:spcAft>
                <a:spcPts val="1200"/>
              </a:spcAft>
              <a:buNone/>
            </a:pPr>
            <a:r>
              <a:rPr lang="en-US" sz="2800" b="1" dirty="0">
                <a:solidFill>
                  <a:srgbClr val="00529B"/>
                </a:solidFill>
              </a:rPr>
              <a:t>At the end of this session, you’ll be able to:</a:t>
            </a:r>
          </a:p>
          <a:p>
            <a:pPr marL="548640" indent="-274320">
              <a:lnSpc>
                <a:spcPct val="100000"/>
              </a:lnSpc>
              <a:spcBef>
                <a:spcPts val="0"/>
              </a:spcBef>
              <a:spcAft>
                <a:spcPts val="1200"/>
              </a:spcAft>
            </a:pPr>
            <a:r>
              <a:rPr lang="en-US" sz="2400" dirty="0">
                <a:solidFill>
                  <a:srgbClr val="00529B"/>
                </a:solidFill>
              </a:rPr>
              <a:t>Understand updates that impact Original Medicare</a:t>
            </a:r>
          </a:p>
          <a:p>
            <a:pPr marL="548640" indent="-274320">
              <a:lnSpc>
                <a:spcPct val="100000"/>
              </a:lnSpc>
              <a:spcBef>
                <a:spcPts val="0"/>
              </a:spcBef>
              <a:spcAft>
                <a:spcPts val="1200"/>
              </a:spcAft>
            </a:pPr>
            <a:r>
              <a:rPr lang="en-US" sz="2400" dirty="0">
                <a:solidFill>
                  <a:srgbClr val="00529B"/>
                </a:solidFill>
              </a:rPr>
              <a:t>Explain changes in Medicare Advantage Plans and Medicare drug coverage (Part D)</a:t>
            </a:r>
          </a:p>
          <a:p>
            <a:pPr marL="548640" indent="-274320">
              <a:lnSpc>
                <a:spcPct val="100000"/>
              </a:lnSpc>
              <a:spcBef>
                <a:spcPts val="0"/>
              </a:spcBef>
              <a:spcAft>
                <a:spcPts val="1200"/>
              </a:spcAft>
            </a:pPr>
            <a:r>
              <a:rPr lang="en-US" sz="2400" kern="0" dirty="0">
                <a:solidFill>
                  <a:srgbClr val="00529B"/>
                </a:solidFill>
              </a:rPr>
              <a:t>Summarize changes in Medicaid and the Children’s Health Insurance Program (CHIP) </a:t>
            </a:r>
            <a:endParaRPr lang="en-US" sz="2400" dirty="0">
              <a:solidFill>
                <a:srgbClr val="00529B"/>
              </a:solidFill>
            </a:endParaRPr>
          </a:p>
          <a:p>
            <a:pPr marL="548640" indent="-274320">
              <a:lnSpc>
                <a:spcPct val="100000"/>
              </a:lnSpc>
              <a:spcBef>
                <a:spcPts val="0"/>
              </a:spcBef>
              <a:spcAft>
                <a:spcPts val="1200"/>
              </a:spcAft>
            </a:pPr>
            <a:r>
              <a:rPr lang="en-US" sz="2400" dirty="0">
                <a:solidFill>
                  <a:srgbClr val="00529B"/>
                </a:solidFill>
              </a:rPr>
              <a:t>Understand updates to the Marketplace</a:t>
            </a:r>
          </a:p>
          <a:p>
            <a:pPr lvl="0"/>
            <a:endParaRPr lang="en-US" dirty="0">
              <a:solidFill>
                <a:srgbClr val="00529B"/>
              </a:solidFill>
            </a:endParaRPr>
          </a:p>
        </p:txBody>
      </p:sp>
      <p:sp>
        <p:nvSpPr>
          <p:cNvPr id="6" name="Slide Number Placeholder 5">
            <a:extLst>
              <a:ext uri="{FF2B5EF4-FFF2-40B4-BE49-F238E27FC236}">
                <a16:creationId xmlns:a16="http://schemas.microsoft.com/office/drawing/2014/main" id="{C7A33D30-6CFF-AB4E-97B4-CA4E7482593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5</a:t>
            </a:fld>
            <a:endParaRPr lang="en-US" dirty="0"/>
          </a:p>
        </p:txBody>
      </p:sp>
      <p:sp>
        <p:nvSpPr>
          <p:cNvPr id="5" name="Footer Placeholder 4">
            <a:extLst>
              <a:ext uri="{FF2B5EF4-FFF2-40B4-BE49-F238E27FC236}">
                <a16:creationId xmlns:a16="http://schemas.microsoft.com/office/drawing/2014/main" id="{FC15107C-512B-8645-89B1-02C7D1A597AD}"/>
              </a:ext>
            </a:extLst>
          </p:cNvPr>
          <p:cNvSpPr>
            <a:spLocks noGrp="1"/>
          </p:cNvSpPr>
          <p:nvPr>
            <p:ph type="ftr" sz="quarter" idx="11"/>
          </p:nvPr>
        </p:nvSpPr>
        <p:spPr>
          <a:xfrm>
            <a:off x="4038600" y="6492240"/>
            <a:ext cx="4114800" cy="365125"/>
          </a:xfrm>
        </p:spPr>
        <p:txBody>
          <a:bodyPr/>
          <a:lstStyle>
            <a:lvl1pPr>
              <a:defRPr b="0" i="0">
                <a:latin typeface="Arial" panose="020B0604020202020204" pitchFamily="34" charset="0"/>
                <a:cs typeface="Arial" panose="020B0604020202020204" pitchFamily="34" charset="0"/>
              </a:defRPr>
            </a:lvl1pPr>
          </a:lstStyle>
          <a:p>
            <a:r>
              <a:rPr lang="en-US" dirty="0"/>
              <a:t>Current Topics</a:t>
            </a:r>
          </a:p>
        </p:txBody>
      </p:sp>
      <p:sp>
        <p:nvSpPr>
          <p:cNvPr id="4" name="Date Placeholder 3">
            <a:extLst>
              <a:ext uri="{FF2B5EF4-FFF2-40B4-BE49-F238E27FC236}">
                <a16:creationId xmlns:a16="http://schemas.microsoft.com/office/drawing/2014/main" id="{2EC040D7-63F5-4C4F-99BB-67816A298487}"/>
              </a:ext>
            </a:extLst>
          </p:cNvPr>
          <p:cNvSpPr>
            <a:spLocks noGrp="1"/>
          </p:cNvSpPr>
          <p:nvPr>
            <p:ph type="dt" sz="half" idx="10"/>
          </p:nvPr>
        </p:nvSpPr>
        <p:spPr>
          <a:xfrm>
            <a:off x="838200" y="6492240"/>
            <a:ext cx="2743200" cy="365125"/>
          </a:xfrm>
        </p:spPr>
        <p:txBody>
          <a:bodyPr/>
          <a:lstStyle>
            <a:lvl1pPr>
              <a:defRPr b="0" i="0">
                <a:latin typeface="Arial" panose="020B0604020202020204" pitchFamily="34" charset="0"/>
                <a:cs typeface="Arial" panose="020B0604020202020204" pitchFamily="34" charset="0"/>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3487618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n-US" dirty="0"/>
              <a:t>Improving Access to Adult Vaccines </a:t>
            </a:r>
            <a:br>
              <a:rPr lang="en-US" dirty="0"/>
            </a:br>
            <a:r>
              <a:rPr lang="en-US" dirty="0"/>
              <a:t>Under Medicaid &amp; CHIP</a:t>
            </a:r>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914400" y="1371599"/>
            <a:ext cx="10644188" cy="4564743"/>
          </a:xfrm>
        </p:spPr>
        <p:txBody>
          <a:bodyPr>
            <a:normAutofit/>
          </a:bodyPr>
          <a:lstStyle/>
          <a:p>
            <a:pPr>
              <a:lnSpc>
                <a:spcPct val="100000"/>
              </a:lnSpc>
              <a:spcBef>
                <a:spcPts val="0"/>
              </a:spcBef>
              <a:spcAft>
                <a:spcPts val="1200"/>
              </a:spcAft>
            </a:pPr>
            <a:r>
              <a:rPr lang="en-US" sz="2400" dirty="0">
                <a:solidFill>
                  <a:srgbClr val="00529B"/>
                </a:solidFill>
              </a:rPr>
              <a:t>State Medicaid and CHIP programs will be required to provide coverage for approved adult vaccines recommended by the Advisory Committee on Immunization Practices (and their administration) without cost-sharing.</a:t>
            </a:r>
          </a:p>
          <a:p>
            <a:pPr>
              <a:lnSpc>
                <a:spcPct val="100000"/>
              </a:lnSpc>
              <a:spcBef>
                <a:spcPts val="0"/>
              </a:spcBef>
              <a:spcAft>
                <a:spcPts val="1200"/>
              </a:spcAft>
            </a:pPr>
            <a:r>
              <a:rPr lang="en-US" sz="2400" dirty="0">
                <a:solidFill>
                  <a:srgbClr val="00529B"/>
                </a:solidFill>
              </a:rPr>
              <a:t>The enrollees that must get such coverage are:</a:t>
            </a:r>
          </a:p>
          <a:p>
            <a:pPr lvl="1">
              <a:lnSpc>
                <a:spcPct val="100000"/>
              </a:lnSpc>
              <a:spcBef>
                <a:spcPts val="0"/>
              </a:spcBef>
              <a:spcAft>
                <a:spcPts val="1200"/>
              </a:spcAft>
            </a:pPr>
            <a:r>
              <a:rPr lang="en-US" sz="1900" dirty="0">
                <a:solidFill>
                  <a:srgbClr val="00529B"/>
                </a:solidFill>
              </a:rPr>
              <a:t>Most Medicaid Categorically Needy enrollees;</a:t>
            </a:r>
          </a:p>
          <a:p>
            <a:pPr lvl="1">
              <a:lnSpc>
                <a:spcPct val="100000"/>
              </a:lnSpc>
              <a:spcBef>
                <a:spcPts val="0"/>
              </a:spcBef>
              <a:spcAft>
                <a:spcPts val="1200"/>
              </a:spcAft>
            </a:pPr>
            <a:r>
              <a:rPr lang="en-US" sz="1900" dirty="0">
                <a:solidFill>
                  <a:srgbClr val="00529B"/>
                </a:solidFill>
              </a:rPr>
              <a:t>All Medicaid Medically Needy enrollees; and </a:t>
            </a:r>
          </a:p>
          <a:p>
            <a:pPr lvl="1">
              <a:lnSpc>
                <a:spcPct val="100000"/>
              </a:lnSpc>
              <a:spcBef>
                <a:spcPts val="0"/>
              </a:spcBef>
              <a:spcAft>
                <a:spcPts val="1200"/>
              </a:spcAft>
            </a:pPr>
            <a:r>
              <a:rPr lang="en-US" sz="1900" dirty="0">
                <a:solidFill>
                  <a:srgbClr val="00529B"/>
                </a:solidFill>
              </a:rPr>
              <a:t>CHIP enrollees 19 years of age or older (i.e., pregnant and postpartum individuals covered by CHIP)</a:t>
            </a:r>
          </a:p>
          <a:p>
            <a:pPr marL="274320" indent="-274320">
              <a:lnSpc>
                <a:spcPct val="100000"/>
              </a:lnSpc>
              <a:spcBef>
                <a:spcPts val="0"/>
              </a:spcBef>
              <a:spcAft>
                <a:spcPts val="1200"/>
              </a:spcAft>
            </a:pPr>
            <a:r>
              <a:rPr lang="en-US" sz="2400" b="1" dirty="0">
                <a:solidFill>
                  <a:srgbClr val="00529B"/>
                </a:solidFill>
              </a:rPr>
              <a:t>Effective Date: </a:t>
            </a:r>
            <a:r>
              <a:rPr lang="en-US" sz="2400" dirty="0">
                <a:solidFill>
                  <a:srgbClr val="00529B"/>
                </a:solidFill>
              </a:rPr>
              <a:t>October 1, 2023 (the first day of the first fiscal quarter that begins on or after the date that is one year after enactment)</a:t>
            </a:r>
          </a:p>
        </p:txBody>
      </p:sp>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fld id="{0B2D781D-8844-5940-92D1-06EF0A7F581E}" type="slidenum">
              <a:rPr lang="en-US" smtClean="0"/>
              <a:pPr/>
              <a:t>50</a:t>
            </a:fld>
            <a:endParaRPr lang="en-US" dirty="0"/>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740211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649A-5B94-4427-9F85-E5542DCDF7C3}"/>
              </a:ext>
            </a:extLst>
          </p:cNvPr>
          <p:cNvSpPr>
            <a:spLocks noGrp="1"/>
          </p:cNvSpPr>
          <p:nvPr>
            <p:ph type="title"/>
          </p:nvPr>
        </p:nvSpPr>
        <p:spPr/>
        <p:txBody>
          <a:bodyPr/>
          <a:lstStyle/>
          <a:p>
            <a:r>
              <a:rPr lang="en-US" dirty="0"/>
              <a:t>Lesson 5</a:t>
            </a:r>
          </a:p>
        </p:txBody>
      </p:sp>
      <p:sp>
        <p:nvSpPr>
          <p:cNvPr id="3" name="Text Placeholder 2">
            <a:extLst>
              <a:ext uri="{FF2B5EF4-FFF2-40B4-BE49-F238E27FC236}">
                <a16:creationId xmlns:a16="http://schemas.microsoft.com/office/drawing/2014/main" id="{F51A5CE4-0F96-494E-8D36-FA209FBE0841}"/>
              </a:ext>
            </a:extLst>
          </p:cNvPr>
          <p:cNvSpPr>
            <a:spLocks noGrp="1"/>
          </p:cNvSpPr>
          <p:nvPr>
            <p:ph type="body" idx="1"/>
          </p:nvPr>
        </p:nvSpPr>
        <p:spPr/>
        <p:txBody>
          <a:bodyPr/>
          <a:lstStyle/>
          <a:p>
            <a:r>
              <a:rPr lang="en-US" dirty="0"/>
              <a:t>Health Insurance Marketplace</a:t>
            </a:r>
            <a:r>
              <a:rPr lang="en-US" baseline="30000" dirty="0"/>
              <a:t> </a:t>
            </a:r>
            <a:r>
              <a:rPr lang="en-US" dirty="0"/>
              <a:t>Updates</a:t>
            </a:r>
          </a:p>
        </p:txBody>
      </p:sp>
    </p:spTree>
    <p:custDataLst>
      <p:tags r:id="rId1"/>
    </p:custDataLst>
    <p:extLst>
      <p:ext uri="{BB962C8B-B14F-4D97-AF65-F5344CB8AC3E}">
        <p14:creationId xmlns:p14="http://schemas.microsoft.com/office/powerpoint/2010/main" val="3066466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D337-A2A7-459A-BD2D-540F0D282A78}"/>
              </a:ext>
            </a:extLst>
          </p:cNvPr>
          <p:cNvSpPr>
            <a:spLocks noGrp="1"/>
          </p:cNvSpPr>
          <p:nvPr>
            <p:ph type="title"/>
          </p:nvPr>
        </p:nvSpPr>
        <p:spPr>
          <a:xfrm>
            <a:off x="0" y="0"/>
            <a:ext cx="12192000" cy="953816"/>
          </a:xfrm>
        </p:spPr>
        <p:txBody>
          <a:bodyPr>
            <a:noAutofit/>
          </a:bodyPr>
          <a:lstStyle/>
          <a:p>
            <a:br>
              <a:rPr lang="en-US" dirty="0"/>
            </a:br>
            <a:r>
              <a:rPr lang="en-US" dirty="0"/>
              <a:t>Marketplace Benefit &amp; Payment Parameters </a:t>
            </a:r>
            <a:br>
              <a:rPr lang="en-US" dirty="0"/>
            </a:br>
            <a:r>
              <a:rPr lang="en-US" dirty="0"/>
              <a:t>for 2023 </a:t>
            </a:r>
            <a:br>
              <a:rPr lang="en-US" dirty="0"/>
            </a:br>
            <a:endParaRPr lang="en-US" dirty="0"/>
          </a:p>
        </p:txBody>
      </p:sp>
      <p:sp>
        <p:nvSpPr>
          <p:cNvPr id="3" name="Text Placeholder 2">
            <a:extLst>
              <a:ext uri="{FF2B5EF4-FFF2-40B4-BE49-F238E27FC236}">
                <a16:creationId xmlns:a16="http://schemas.microsoft.com/office/drawing/2014/main" id="{D74571CA-2600-4174-B738-5903FFE9452A}"/>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Advancing standardized plan options</a:t>
            </a:r>
          </a:p>
          <a:p>
            <a:pPr marL="274320" indent="-274320">
              <a:lnSpc>
                <a:spcPct val="100000"/>
              </a:lnSpc>
              <a:spcBef>
                <a:spcPts val="0"/>
              </a:spcBef>
              <a:spcAft>
                <a:spcPts val="1200"/>
              </a:spcAft>
            </a:pPr>
            <a:r>
              <a:rPr lang="en-US" sz="2400" dirty="0">
                <a:solidFill>
                  <a:srgbClr val="00529B"/>
                </a:solidFill>
              </a:rPr>
              <a:t>Implementing new network adequacy requirements</a:t>
            </a:r>
          </a:p>
          <a:p>
            <a:pPr marL="274320" indent="-274320">
              <a:lnSpc>
                <a:spcPct val="100000"/>
              </a:lnSpc>
              <a:spcBef>
                <a:spcPts val="0"/>
              </a:spcBef>
              <a:spcAft>
                <a:spcPts val="1200"/>
              </a:spcAft>
            </a:pPr>
            <a:r>
              <a:rPr lang="en-US" sz="2400" dirty="0">
                <a:solidFill>
                  <a:srgbClr val="00529B"/>
                </a:solidFill>
              </a:rPr>
              <a:t>Increasing access for consumers and removing barriers to coverage</a:t>
            </a:r>
          </a:p>
          <a:p>
            <a:pPr marL="274320" indent="-274320">
              <a:lnSpc>
                <a:spcPct val="100000"/>
              </a:lnSpc>
              <a:spcBef>
                <a:spcPts val="0"/>
              </a:spcBef>
              <a:spcAft>
                <a:spcPts val="1200"/>
              </a:spcAft>
            </a:pPr>
            <a:r>
              <a:rPr lang="en-US" sz="2400" dirty="0">
                <a:solidFill>
                  <a:srgbClr val="00529B"/>
                </a:solidFill>
              </a:rPr>
              <a:t>Expanding access to essential community providers</a:t>
            </a:r>
          </a:p>
          <a:p>
            <a:pPr marL="274320" indent="-274320">
              <a:lnSpc>
                <a:spcPct val="100000"/>
              </a:lnSpc>
              <a:spcBef>
                <a:spcPts val="0"/>
              </a:spcBef>
              <a:spcAft>
                <a:spcPts val="1200"/>
              </a:spcAft>
            </a:pPr>
            <a:r>
              <a:rPr lang="en-US" sz="2400" dirty="0">
                <a:solidFill>
                  <a:srgbClr val="00529B"/>
                </a:solidFill>
              </a:rPr>
              <a:t>Further streamlining </a:t>
            </a:r>
            <a:r>
              <a:rPr lang="en-US" sz="2400" dirty="0">
                <a:solidFill>
                  <a:srgbClr val="00529B"/>
                </a:solidFill>
                <a:hlinkClick r:id="rId4"/>
              </a:rPr>
              <a:t>HealthCare.gov</a:t>
            </a:r>
            <a:r>
              <a:rPr lang="en-US" sz="2400" dirty="0">
                <a:solidFill>
                  <a:srgbClr val="00529B"/>
                </a:solidFill>
              </a:rPr>
              <a:t> operations</a:t>
            </a:r>
          </a:p>
          <a:p>
            <a:pPr marL="274320" indent="-274320"/>
            <a:endParaRPr lang="en-US" sz="2400" dirty="0"/>
          </a:p>
        </p:txBody>
      </p:sp>
      <p:sp>
        <p:nvSpPr>
          <p:cNvPr id="6" name="Slide Number Placeholder 5">
            <a:extLst>
              <a:ext uri="{FF2B5EF4-FFF2-40B4-BE49-F238E27FC236}">
                <a16:creationId xmlns:a16="http://schemas.microsoft.com/office/drawing/2014/main" id="{352E0FCD-7F25-4A16-9D28-388ABCAF11DF}"/>
              </a:ext>
            </a:extLst>
          </p:cNvPr>
          <p:cNvSpPr>
            <a:spLocks noGrp="1"/>
          </p:cNvSpPr>
          <p:nvPr>
            <p:ph type="sldNum" sz="quarter" idx="12"/>
          </p:nvPr>
        </p:nvSpPr>
        <p:spPr/>
        <p:txBody>
          <a:bodyPr/>
          <a:lstStyle/>
          <a:p>
            <a:fld id="{0B2D781D-8844-5940-92D1-06EF0A7F581E}" type="slidenum">
              <a:rPr lang="en-US" smtClean="0"/>
              <a:pPr/>
              <a:t>52</a:t>
            </a:fld>
            <a:endParaRPr lang="en-US" dirty="0"/>
          </a:p>
        </p:txBody>
      </p:sp>
      <p:sp>
        <p:nvSpPr>
          <p:cNvPr id="5" name="Footer Placeholder 4">
            <a:extLst>
              <a:ext uri="{FF2B5EF4-FFF2-40B4-BE49-F238E27FC236}">
                <a16:creationId xmlns:a16="http://schemas.microsoft.com/office/drawing/2014/main" id="{A3689598-FF89-4BE5-8540-C711183B7BC3}"/>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5268DF3-A7EE-455E-8625-8EDAA515534A}"/>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409761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5096-B839-452F-AE0B-B32D97884724}"/>
              </a:ext>
            </a:extLst>
          </p:cNvPr>
          <p:cNvSpPr>
            <a:spLocks noGrp="1"/>
          </p:cNvSpPr>
          <p:nvPr>
            <p:ph type="title"/>
          </p:nvPr>
        </p:nvSpPr>
        <p:spPr>
          <a:xfrm>
            <a:off x="0" y="0"/>
            <a:ext cx="12192000" cy="914400"/>
          </a:xfrm>
        </p:spPr>
        <p:txBody>
          <a:bodyPr anchor="ctr" anchorCtr="0">
            <a:normAutofit/>
          </a:bodyPr>
          <a:lstStyle/>
          <a:p>
            <a:r>
              <a:rPr lang="en-US" sz="3000" dirty="0"/>
              <a:t>Advancing Standardized Plan Options</a:t>
            </a:r>
          </a:p>
        </p:txBody>
      </p:sp>
      <p:sp>
        <p:nvSpPr>
          <p:cNvPr id="3" name="Text Placeholder 2">
            <a:extLst>
              <a:ext uri="{FF2B5EF4-FFF2-40B4-BE49-F238E27FC236}">
                <a16:creationId xmlns:a16="http://schemas.microsoft.com/office/drawing/2014/main" id="{E6D6CF7E-8189-4A80-8C7A-7D4801508F7F}"/>
              </a:ext>
            </a:extLst>
          </p:cNvPr>
          <p:cNvSpPr>
            <a:spLocks noGrp="1"/>
          </p:cNvSpPr>
          <p:nvPr>
            <p:ph type="body" sz="quarter" idx="13"/>
          </p:nvPr>
        </p:nvSpPr>
        <p:spPr>
          <a:xfrm>
            <a:off x="914400" y="1371600"/>
            <a:ext cx="10644188" cy="4449336"/>
          </a:xfrm>
        </p:spPr>
        <p:txBody>
          <a:bodyPr>
            <a:normAutofit lnSpcReduction="10000"/>
          </a:bodyPr>
          <a:lstStyle/>
          <a:p>
            <a:pPr marL="274320" indent="-274320">
              <a:lnSpc>
                <a:spcPct val="110000"/>
              </a:lnSpc>
              <a:spcBef>
                <a:spcPts val="0"/>
              </a:spcBef>
              <a:spcAft>
                <a:spcPts val="1200"/>
              </a:spcAft>
            </a:pPr>
            <a:r>
              <a:rPr lang="en-US" sz="2400" dirty="0">
                <a:solidFill>
                  <a:srgbClr val="00529B"/>
                </a:solidFill>
              </a:rPr>
              <a:t>Simplify the consumer shopping experience by establishing standardized plan options for issuers offering Qualified Health Plans (QHPs) on</a:t>
            </a:r>
            <a:r>
              <a:rPr lang="en-US" sz="2400" dirty="0"/>
              <a:t> </a:t>
            </a:r>
            <a:r>
              <a:rPr lang="en-US" sz="2400" dirty="0">
                <a:hlinkClick r:id="rId4"/>
              </a:rPr>
              <a:t>HealthCare.gov</a:t>
            </a:r>
            <a:r>
              <a:rPr lang="en-US" sz="2400" dirty="0"/>
              <a:t> </a:t>
            </a:r>
          </a:p>
          <a:p>
            <a:pPr marL="274320" indent="-274320">
              <a:lnSpc>
                <a:spcPct val="110000"/>
              </a:lnSpc>
              <a:spcBef>
                <a:spcPts val="0"/>
              </a:spcBef>
              <a:spcAft>
                <a:spcPts val="1200"/>
              </a:spcAft>
            </a:pPr>
            <a:r>
              <a:rPr lang="en-US" sz="2400" dirty="0">
                <a:solidFill>
                  <a:srgbClr val="00529B"/>
                </a:solidFill>
              </a:rPr>
              <a:t>Establishes standardized maximum out-of-pocket limitations, deductibles, and cost-sharing features</a:t>
            </a:r>
          </a:p>
          <a:p>
            <a:pPr marL="274320" indent="-274320">
              <a:lnSpc>
                <a:spcPct val="110000"/>
              </a:lnSpc>
              <a:spcBef>
                <a:spcPts val="0"/>
              </a:spcBef>
              <a:spcAft>
                <a:spcPts val="1200"/>
              </a:spcAft>
            </a:pPr>
            <a:r>
              <a:rPr lang="en-US" sz="2400" dirty="0">
                <a:solidFill>
                  <a:srgbClr val="00529B"/>
                </a:solidFill>
              </a:rPr>
              <a:t>Issuers will be required to offer standardized plan options at every network type, metal level, and throughout every service area where non-standardized options are offered, starting in 2023</a:t>
            </a:r>
          </a:p>
          <a:p>
            <a:pPr marL="274320" indent="-274320">
              <a:lnSpc>
                <a:spcPct val="110000"/>
              </a:lnSpc>
              <a:spcBef>
                <a:spcPts val="0"/>
              </a:spcBef>
              <a:spcAft>
                <a:spcPts val="1200"/>
              </a:spcAft>
            </a:pPr>
            <a:r>
              <a:rPr lang="en-US" sz="2400" dirty="0">
                <a:solidFill>
                  <a:srgbClr val="00529B"/>
                </a:solidFill>
              </a:rPr>
              <a:t> These plans will be differentially displayed on</a:t>
            </a:r>
            <a:r>
              <a:rPr lang="en-US" sz="2400" dirty="0"/>
              <a:t> </a:t>
            </a:r>
            <a:r>
              <a:rPr lang="en-US" sz="2400" dirty="0">
                <a:hlinkClick r:id="rId4"/>
              </a:rPr>
              <a:t>HealthCare.gov</a:t>
            </a:r>
            <a:r>
              <a:rPr lang="en-US" sz="2400" dirty="0"/>
              <a:t> </a:t>
            </a:r>
            <a:r>
              <a:rPr lang="en-US" sz="2400" dirty="0">
                <a:solidFill>
                  <a:srgbClr val="00529B"/>
                </a:solidFill>
              </a:rPr>
              <a:t>to help consumers make more informed choices about their coverage</a:t>
            </a:r>
          </a:p>
          <a:p>
            <a:pPr marL="274320" indent="-274320"/>
            <a:endParaRPr lang="en-US" dirty="0"/>
          </a:p>
        </p:txBody>
      </p:sp>
      <p:sp>
        <p:nvSpPr>
          <p:cNvPr id="6" name="Slide Number Placeholder 5">
            <a:extLst>
              <a:ext uri="{FF2B5EF4-FFF2-40B4-BE49-F238E27FC236}">
                <a16:creationId xmlns:a16="http://schemas.microsoft.com/office/drawing/2014/main" id="{AC2662CD-5428-40EB-9FDD-15E21FDC26E8}"/>
              </a:ext>
            </a:extLst>
          </p:cNvPr>
          <p:cNvSpPr>
            <a:spLocks noGrp="1"/>
          </p:cNvSpPr>
          <p:nvPr>
            <p:ph type="sldNum" sz="quarter" idx="12"/>
          </p:nvPr>
        </p:nvSpPr>
        <p:spPr/>
        <p:txBody>
          <a:bodyPr/>
          <a:lstStyle/>
          <a:p>
            <a:fld id="{0B2D781D-8844-5940-92D1-06EF0A7F581E}" type="slidenum">
              <a:rPr lang="en-US" smtClean="0"/>
              <a:pPr/>
              <a:t>53</a:t>
            </a:fld>
            <a:endParaRPr lang="en-US" dirty="0"/>
          </a:p>
        </p:txBody>
      </p:sp>
      <p:sp>
        <p:nvSpPr>
          <p:cNvPr id="5" name="Footer Placeholder 4">
            <a:extLst>
              <a:ext uri="{FF2B5EF4-FFF2-40B4-BE49-F238E27FC236}">
                <a16:creationId xmlns:a16="http://schemas.microsoft.com/office/drawing/2014/main" id="{ACB906BC-9B03-4D87-9771-8C9847BF3D3D}"/>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820EB3D-E501-49CF-AB0D-D6421BF4E03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887964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BF7E-2367-4D3A-BAEB-2ECF7C104DC8}"/>
              </a:ext>
            </a:extLst>
          </p:cNvPr>
          <p:cNvSpPr>
            <a:spLocks noGrp="1"/>
          </p:cNvSpPr>
          <p:nvPr>
            <p:ph type="title"/>
          </p:nvPr>
        </p:nvSpPr>
        <p:spPr>
          <a:xfrm>
            <a:off x="0" y="12930"/>
            <a:ext cx="12192000" cy="928766"/>
          </a:xfrm>
        </p:spPr>
        <p:txBody>
          <a:bodyPr>
            <a:noAutofit/>
          </a:bodyPr>
          <a:lstStyle/>
          <a:p>
            <a:r>
              <a:rPr lang="en-US" dirty="0"/>
              <a:t>Implementing New Network Adequacy </a:t>
            </a:r>
            <a:br>
              <a:rPr lang="en-US" dirty="0"/>
            </a:br>
            <a:r>
              <a:rPr lang="en-US" dirty="0"/>
              <a:t>Requirements</a:t>
            </a:r>
          </a:p>
        </p:txBody>
      </p:sp>
      <p:sp>
        <p:nvSpPr>
          <p:cNvPr id="3" name="Text Placeholder 2">
            <a:extLst>
              <a:ext uri="{FF2B5EF4-FFF2-40B4-BE49-F238E27FC236}">
                <a16:creationId xmlns:a16="http://schemas.microsoft.com/office/drawing/2014/main" id="{22AB4978-84FD-4E1F-AB7C-528C411B357F}"/>
              </a:ext>
            </a:extLst>
          </p:cNvPr>
          <p:cNvSpPr>
            <a:spLocks noGrp="1"/>
          </p:cNvSpPr>
          <p:nvPr>
            <p:ph type="body" sz="quarter" idx="13"/>
          </p:nvPr>
        </p:nvSpPr>
        <p:spPr>
          <a:xfrm>
            <a:off x="914400" y="1371600"/>
            <a:ext cx="10644188" cy="4695371"/>
          </a:xfrm>
        </p:spPr>
        <p:txBody>
          <a:bodyPr>
            <a:normAutofit fontScale="92500" lnSpcReduction="10000"/>
          </a:bodyPr>
          <a:lstStyle/>
          <a:p>
            <a:pPr marL="274320" indent="-274320">
              <a:lnSpc>
                <a:spcPct val="110000"/>
              </a:lnSpc>
              <a:spcBef>
                <a:spcPts val="0"/>
              </a:spcBef>
              <a:spcAft>
                <a:spcPts val="1200"/>
              </a:spcAft>
            </a:pPr>
            <a:r>
              <a:rPr lang="en-US" sz="2400" dirty="0">
                <a:solidFill>
                  <a:srgbClr val="00529B"/>
                </a:solidFill>
              </a:rPr>
              <a:t>Requires QHPs on a Federally-facilitated Marketplace (FFM) to ensure that certain classes of providers are available within required time and distance parameters provided in guidance (for example, provider network includes a primary care provider within 10 minutes and 5 miles for enrollees in a large metro county)</a:t>
            </a:r>
          </a:p>
          <a:p>
            <a:pPr marL="274320" indent="-274320">
              <a:lnSpc>
                <a:spcPct val="110000"/>
              </a:lnSpc>
              <a:spcBef>
                <a:spcPts val="0"/>
              </a:spcBef>
              <a:spcAft>
                <a:spcPts val="1200"/>
              </a:spcAft>
            </a:pPr>
            <a:r>
              <a:rPr lang="en-US" sz="2400" dirty="0">
                <a:solidFill>
                  <a:srgbClr val="00529B"/>
                </a:solidFill>
              </a:rPr>
              <a:t>Requiring QHPs to ensure that providers meet minimum appointment wait time standards provided in guidance</a:t>
            </a:r>
          </a:p>
          <a:p>
            <a:pPr marL="822960" lvl="1" indent="-274320">
              <a:lnSpc>
                <a:spcPct val="110000"/>
              </a:lnSpc>
              <a:spcBef>
                <a:spcPts val="0"/>
              </a:spcBef>
              <a:spcAft>
                <a:spcPts val="1200"/>
              </a:spcAft>
            </a:pPr>
            <a:r>
              <a:rPr lang="en-US" sz="1900" dirty="0">
                <a:solidFill>
                  <a:srgbClr val="00529B"/>
                </a:solidFill>
              </a:rPr>
              <a:t>For example, ensure that routine primary care appointments are available within 15 business days of an enrollee’s request</a:t>
            </a:r>
          </a:p>
          <a:p>
            <a:pPr marL="822960" lvl="1" indent="-274320">
              <a:lnSpc>
                <a:spcPct val="110000"/>
              </a:lnSpc>
              <a:spcBef>
                <a:spcPts val="0"/>
              </a:spcBef>
              <a:spcAft>
                <a:spcPts val="1200"/>
              </a:spcAft>
            </a:pPr>
            <a:r>
              <a:rPr lang="en-US" sz="1900" dirty="0">
                <a:solidFill>
                  <a:srgbClr val="00529B"/>
                </a:solidFill>
              </a:rPr>
              <a:t>Starting in the 2024 plan year</a:t>
            </a:r>
          </a:p>
          <a:p>
            <a:pPr marL="274320" indent="-274320">
              <a:lnSpc>
                <a:spcPct val="110000"/>
              </a:lnSpc>
              <a:spcBef>
                <a:spcPts val="0"/>
              </a:spcBef>
              <a:spcAft>
                <a:spcPts val="1200"/>
              </a:spcAft>
            </a:pPr>
            <a:r>
              <a:rPr lang="en-US" sz="2400" dirty="0">
                <a:solidFill>
                  <a:srgbClr val="00529B"/>
                </a:solidFill>
              </a:rPr>
              <a:t>The U.S. Department of Health &amp; Human Services (HHS) will review additional specialties for time</a:t>
            </a:r>
          </a:p>
          <a:p>
            <a:pPr>
              <a:lnSpc>
                <a:spcPct val="110000"/>
              </a:lnSpc>
            </a:pPr>
            <a:endParaRPr lang="en-US" sz="2800" dirty="0"/>
          </a:p>
        </p:txBody>
      </p:sp>
      <p:sp>
        <p:nvSpPr>
          <p:cNvPr id="6" name="Slide Number Placeholder 5">
            <a:extLst>
              <a:ext uri="{FF2B5EF4-FFF2-40B4-BE49-F238E27FC236}">
                <a16:creationId xmlns:a16="http://schemas.microsoft.com/office/drawing/2014/main" id="{035644DE-D2C0-4F31-ACED-B046D0CD69B4}"/>
              </a:ext>
            </a:extLst>
          </p:cNvPr>
          <p:cNvSpPr>
            <a:spLocks noGrp="1"/>
          </p:cNvSpPr>
          <p:nvPr>
            <p:ph type="sldNum" sz="quarter" idx="12"/>
          </p:nvPr>
        </p:nvSpPr>
        <p:spPr/>
        <p:txBody>
          <a:bodyPr/>
          <a:lstStyle/>
          <a:p>
            <a:fld id="{0B2D781D-8844-5940-92D1-06EF0A7F581E}" type="slidenum">
              <a:rPr lang="en-US" smtClean="0"/>
              <a:pPr/>
              <a:t>54</a:t>
            </a:fld>
            <a:endParaRPr lang="en-US" dirty="0"/>
          </a:p>
        </p:txBody>
      </p:sp>
      <p:sp>
        <p:nvSpPr>
          <p:cNvPr id="5" name="Footer Placeholder 4">
            <a:extLst>
              <a:ext uri="{FF2B5EF4-FFF2-40B4-BE49-F238E27FC236}">
                <a16:creationId xmlns:a16="http://schemas.microsoft.com/office/drawing/2014/main" id="{77F5A605-B343-4BFD-8982-507D52ABA91E}"/>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1092915-90B4-46A0-9103-26AE6A2E455C}"/>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834933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02C2-C8E9-4642-BD04-024E5503A569}"/>
              </a:ext>
            </a:extLst>
          </p:cNvPr>
          <p:cNvSpPr>
            <a:spLocks noGrp="1"/>
          </p:cNvSpPr>
          <p:nvPr>
            <p:ph type="title"/>
          </p:nvPr>
        </p:nvSpPr>
        <p:spPr>
          <a:xfrm>
            <a:off x="0" y="0"/>
            <a:ext cx="12192000" cy="941696"/>
          </a:xfrm>
        </p:spPr>
        <p:txBody>
          <a:bodyPr anchor="ctr" anchorCtr="0">
            <a:normAutofit/>
          </a:bodyPr>
          <a:lstStyle/>
          <a:p>
            <a:r>
              <a:rPr lang="en-US" sz="3000" dirty="0"/>
              <a:t>New Special Enrollment Period (SEP)</a:t>
            </a:r>
          </a:p>
        </p:txBody>
      </p:sp>
      <p:sp>
        <p:nvSpPr>
          <p:cNvPr id="3" name="Text Placeholder 2">
            <a:extLst>
              <a:ext uri="{FF2B5EF4-FFF2-40B4-BE49-F238E27FC236}">
                <a16:creationId xmlns:a16="http://schemas.microsoft.com/office/drawing/2014/main" id="{23422C1E-7AA2-492D-8D03-7F1EECA5C4DD}"/>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Consumers eligible for advance premium tax credit (APTC) and whose household income doesn’t exceed 150% of the federal poverty level (FPL) </a:t>
            </a:r>
          </a:p>
          <a:p>
            <a:pPr marL="274320" indent="-274320">
              <a:lnSpc>
                <a:spcPct val="100000"/>
              </a:lnSpc>
              <a:spcBef>
                <a:spcPts val="0"/>
              </a:spcBef>
              <a:spcAft>
                <a:spcPts val="1200"/>
              </a:spcAft>
            </a:pPr>
            <a:r>
              <a:rPr lang="en-US" sz="2400" dirty="0">
                <a:solidFill>
                  <a:srgbClr val="00539A"/>
                </a:solidFill>
              </a:rPr>
              <a:t>Available through December 2025 during which time consumers eligible for APTC whose household income doesn’t exceed 150% of the FPL are not required pay toward the premium for a benchmark plan before APTC covers the premium </a:t>
            </a:r>
          </a:p>
          <a:p>
            <a:pPr marL="274320" indent="-274320">
              <a:lnSpc>
                <a:spcPct val="100000"/>
              </a:lnSpc>
              <a:spcBef>
                <a:spcPts val="0"/>
              </a:spcBef>
              <a:spcAft>
                <a:spcPts val="1200"/>
              </a:spcAft>
            </a:pPr>
            <a:r>
              <a:rPr lang="en-US" sz="2400" dirty="0">
                <a:solidFill>
                  <a:srgbClr val="00529B"/>
                </a:solidFill>
              </a:rPr>
              <a:t>Consumers with income below 150% FPL, but who don’t qualify for APTC are not eligible for the SEP (c</a:t>
            </a:r>
            <a:r>
              <a:rPr lang="en-US" sz="2400" dirty="0">
                <a:solidFill>
                  <a:srgbClr val="00539A"/>
                </a:solidFill>
              </a:rPr>
              <a:t>onsumers aren’t generally eligible for APTC if their projected household income is below 100% FPL)</a:t>
            </a:r>
          </a:p>
        </p:txBody>
      </p:sp>
      <p:sp>
        <p:nvSpPr>
          <p:cNvPr id="6" name="Slide Number Placeholder 5">
            <a:extLst>
              <a:ext uri="{FF2B5EF4-FFF2-40B4-BE49-F238E27FC236}">
                <a16:creationId xmlns:a16="http://schemas.microsoft.com/office/drawing/2014/main" id="{CFD53142-3500-47CC-86D5-1A6A5EE4772D}"/>
              </a:ext>
            </a:extLst>
          </p:cNvPr>
          <p:cNvSpPr>
            <a:spLocks noGrp="1"/>
          </p:cNvSpPr>
          <p:nvPr>
            <p:ph type="sldNum" sz="quarter" idx="12"/>
          </p:nvPr>
        </p:nvSpPr>
        <p:spPr/>
        <p:txBody>
          <a:bodyPr/>
          <a:lstStyle/>
          <a:p>
            <a:fld id="{0B2D781D-8844-5940-92D1-06EF0A7F581E}" type="slidenum">
              <a:rPr lang="en-US" smtClean="0"/>
              <a:pPr/>
              <a:t>55</a:t>
            </a:fld>
            <a:endParaRPr lang="en-US" dirty="0"/>
          </a:p>
        </p:txBody>
      </p:sp>
      <p:sp>
        <p:nvSpPr>
          <p:cNvPr id="5" name="Footer Placeholder 4">
            <a:extLst>
              <a:ext uri="{FF2B5EF4-FFF2-40B4-BE49-F238E27FC236}">
                <a16:creationId xmlns:a16="http://schemas.microsoft.com/office/drawing/2014/main" id="{830D46AF-AB5E-40D4-8E16-C9196E506379}"/>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19B35668-2DB8-404C-B3B1-F33DE0E0D887}"/>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504877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C10F-C662-4AE9-8D17-045DC38C4D80}"/>
              </a:ext>
            </a:extLst>
          </p:cNvPr>
          <p:cNvSpPr>
            <a:spLocks noGrp="1"/>
          </p:cNvSpPr>
          <p:nvPr>
            <p:ph type="title"/>
          </p:nvPr>
        </p:nvSpPr>
        <p:spPr>
          <a:xfrm>
            <a:off x="0" y="0"/>
            <a:ext cx="12192000" cy="948583"/>
          </a:xfrm>
        </p:spPr>
        <p:txBody>
          <a:bodyPr anchor="ctr"/>
          <a:lstStyle/>
          <a:p>
            <a:r>
              <a:rPr lang="en-US" dirty="0"/>
              <a:t>Affordable Care Act Subsidies Under </a:t>
            </a:r>
            <a:br>
              <a:rPr lang="en-US" dirty="0"/>
            </a:br>
            <a:r>
              <a:rPr lang="en-US" dirty="0"/>
              <a:t>Inflation Reduction Act (IRA)</a:t>
            </a:r>
          </a:p>
        </p:txBody>
      </p:sp>
      <p:sp>
        <p:nvSpPr>
          <p:cNvPr id="6" name="Text Placeholder 5">
            <a:extLst>
              <a:ext uri="{FF2B5EF4-FFF2-40B4-BE49-F238E27FC236}">
                <a16:creationId xmlns:a16="http://schemas.microsoft.com/office/drawing/2014/main" id="{BE400E43-F424-40AA-A2A4-B128B3182B9B}"/>
              </a:ext>
            </a:extLst>
          </p:cNvPr>
          <p:cNvSpPr>
            <a:spLocks noGrp="1"/>
          </p:cNvSpPr>
          <p:nvPr>
            <p:ph type="body" sz="quarter" idx="13"/>
          </p:nvPr>
        </p:nvSpPr>
        <p:spPr>
          <a:xfrm>
            <a:off x="914400" y="1371600"/>
            <a:ext cx="10644188" cy="4724400"/>
          </a:xfrm>
        </p:spPr>
        <p:txBody>
          <a:bodyPr>
            <a:normAutofit fontScale="85000" lnSpcReduction="20000"/>
          </a:bodyPr>
          <a:lstStyle/>
          <a:p>
            <a:pPr marL="0" indent="0">
              <a:lnSpc>
                <a:spcPct val="120000"/>
              </a:lnSpc>
              <a:spcBef>
                <a:spcPts val="0"/>
              </a:spcBef>
              <a:spcAft>
                <a:spcPts val="1200"/>
              </a:spcAft>
              <a:buNone/>
            </a:pPr>
            <a:r>
              <a:rPr lang="en-US" sz="2800" b="1" dirty="0">
                <a:solidFill>
                  <a:srgbClr val="00529B"/>
                </a:solidFill>
              </a:rPr>
              <a:t>Improve Affordability and Reduce Premium Costs of Health Insurance for Consumers </a:t>
            </a:r>
            <a:endParaRPr lang="en-US" sz="2800" dirty="0">
              <a:solidFill>
                <a:srgbClr val="00529B"/>
              </a:solidFill>
            </a:endParaRPr>
          </a:p>
          <a:p>
            <a:pPr marL="548640" indent="-274320">
              <a:lnSpc>
                <a:spcPct val="120000"/>
              </a:lnSpc>
              <a:spcBef>
                <a:spcPts val="0"/>
              </a:spcBef>
              <a:spcAft>
                <a:spcPts val="1200"/>
              </a:spcAft>
            </a:pPr>
            <a:r>
              <a:rPr lang="en-US" dirty="0">
                <a:solidFill>
                  <a:srgbClr val="00529B"/>
                </a:solidFill>
              </a:rPr>
              <a:t>The American Rescue Plan Act (ARP)</a:t>
            </a:r>
          </a:p>
          <a:p>
            <a:pPr marL="1097280" lvl="1" indent="-274320">
              <a:lnSpc>
                <a:spcPct val="120000"/>
              </a:lnSpc>
              <a:spcBef>
                <a:spcPts val="0"/>
              </a:spcBef>
              <a:spcAft>
                <a:spcPts val="1200"/>
              </a:spcAft>
            </a:pPr>
            <a:r>
              <a:rPr lang="en-US" sz="2100" dirty="0">
                <a:solidFill>
                  <a:srgbClr val="00539A"/>
                </a:solidFill>
              </a:rPr>
              <a:t>Removed the percent of household income you’re expected to contribute to your monthly premium for a benchmark plan for consumers with household income below 150% FPL</a:t>
            </a:r>
          </a:p>
          <a:p>
            <a:pPr marL="1097280" lvl="1" indent="-274320">
              <a:lnSpc>
                <a:spcPct val="120000"/>
              </a:lnSpc>
              <a:spcBef>
                <a:spcPts val="0"/>
              </a:spcBef>
              <a:spcAft>
                <a:spcPts val="1200"/>
              </a:spcAft>
            </a:pPr>
            <a:r>
              <a:rPr lang="en-US" sz="2100" dirty="0">
                <a:solidFill>
                  <a:srgbClr val="00529B"/>
                </a:solidFill>
              </a:rPr>
              <a:t>Extended eligibility to consumers with incomes above 400% FPL</a:t>
            </a:r>
          </a:p>
          <a:p>
            <a:pPr marL="1097280" lvl="1" indent="-274320">
              <a:lnSpc>
                <a:spcPct val="120000"/>
              </a:lnSpc>
              <a:spcBef>
                <a:spcPts val="0"/>
              </a:spcBef>
              <a:spcAft>
                <a:spcPts val="1200"/>
              </a:spcAft>
            </a:pPr>
            <a:r>
              <a:rPr lang="en-US" sz="2100" dirty="0">
                <a:solidFill>
                  <a:srgbClr val="00539A"/>
                </a:solidFill>
              </a:rPr>
              <a:t>Limits how much of a family’s household income they’ll pay towards the premiums for a benchmark plan at 8.5%</a:t>
            </a:r>
          </a:p>
          <a:p>
            <a:pPr marL="548640" indent="-274320">
              <a:lnSpc>
                <a:spcPct val="120000"/>
              </a:lnSpc>
              <a:spcBef>
                <a:spcPts val="0"/>
              </a:spcBef>
              <a:spcAft>
                <a:spcPts val="1200"/>
              </a:spcAft>
            </a:pPr>
            <a:r>
              <a:rPr lang="en-US" dirty="0">
                <a:solidFill>
                  <a:srgbClr val="00529B"/>
                </a:solidFill>
              </a:rPr>
              <a:t>IRA extends the ARP premium tax credit modifications for an additional 3 years, through 2025 </a:t>
            </a:r>
          </a:p>
          <a:p>
            <a:pPr marL="548640" indent="-274320">
              <a:lnSpc>
                <a:spcPct val="120000"/>
              </a:lnSpc>
              <a:spcBef>
                <a:spcPts val="0"/>
              </a:spcBef>
              <a:spcAft>
                <a:spcPts val="1200"/>
              </a:spcAft>
            </a:pPr>
            <a:r>
              <a:rPr lang="en-US" b="1" dirty="0">
                <a:solidFill>
                  <a:srgbClr val="00529B"/>
                </a:solidFill>
              </a:rPr>
              <a:t>Effective Date: </a:t>
            </a:r>
            <a:r>
              <a:rPr lang="en-US" dirty="0">
                <a:solidFill>
                  <a:srgbClr val="00529B"/>
                </a:solidFill>
              </a:rPr>
              <a:t>January 1, 2023</a:t>
            </a:r>
          </a:p>
        </p:txBody>
      </p:sp>
      <p:sp>
        <p:nvSpPr>
          <p:cNvPr id="5" name="Slide Number Placeholder 4">
            <a:extLst>
              <a:ext uri="{FF2B5EF4-FFF2-40B4-BE49-F238E27FC236}">
                <a16:creationId xmlns:a16="http://schemas.microsoft.com/office/drawing/2014/main" id="{D3948B7D-5D5A-4BD0-8032-8BD13753C4A1}"/>
              </a:ext>
            </a:extLst>
          </p:cNvPr>
          <p:cNvSpPr>
            <a:spLocks noGrp="1"/>
          </p:cNvSpPr>
          <p:nvPr>
            <p:ph type="sldNum" sz="quarter" idx="12"/>
          </p:nvPr>
        </p:nvSpPr>
        <p:spPr/>
        <p:txBody>
          <a:bodyPr/>
          <a:lstStyle/>
          <a:p>
            <a:fld id="{0B2D781D-8844-5940-92D1-06EF0A7F581E}" type="slidenum">
              <a:rPr lang="en-US" smtClean="0"/>
              <a:pPr/>
              <a:t>56</a:t>
            </a:fld>
            <a:endParaRPr lang="en-US" dirty="0"/>
          </a:p>
        </p:txBody>
      </p:sp>
      <p:sp>
        <p:nvSpPr>
          <p:cNvPr id="4" name="Footer Placeholder 3">
            <a:extLst>
              <a:ext uri="{FF2B5EF4-FFF2-40B4-BE49-F238E27FC236}">
                <a16:creationId xmlns:a16="http://schemas.microsoft.com/office/drawing/2014/main" id="{BDF460B8-1630-44AD-9CF5-2A1A8CFE5CC6}"/>
              </a:ext>
            </a:extLst>
          </p:cNvPr>
          <p:cNvSpPr>
            <a:spLocks noGrp="1"/>
          </p:cNvSpPr>
          <p:nvPr>
            <p:ph type="ftr" sz="quarter" idx="11"/>
          </p:nvPr>
        </p:nvSpPr>
        <p:spPr/>
        <p:txBody>
          <a:bodyPr/>
          <a:lstStyle/>
          <a:p>
            <a:r>
              <a:rPr lang="en-US" dirty="0"/>
              <a:t>Current Topics</a:t>
            </a:r>
          </a:p>
        </p:txBody>
      </p:sp>
      <p:sp>
        <p:nvSpPr>
          <p:cNvPr id="3" name="Date Placeholder 2">
            <a:extLst>
              <a:ext uri="{FF2B5EF4-FFF2-40B4-BE49-F238E27FC236}">
                <a16:creationId xmlns:a16="http://schemas.microsoft.com/office/drawing/2014/main" id="{8B3727DB-4BDE-4357-8BE9-C871A74508CF}"/>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40581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solidFill>
                  <a:srgbClr val="00529B"/>
                </a:solidFill>
                <a:latin typeface="Arial" panose="020B0604020202020204" pitchFamily="34" charset="0"/>
                <a:cs typeface="Arial" panose="020B0604020202020204" pitchFamily="34" charset="0"/>
              </a:rPr>
            </a:br>
            <a:endParaRPr lang="en-US" dirty="0"/>
          </a:p>
        </p:txBody>
      </p:sp>
      <p:sp>
        <p:nvSpPr>
          <p:cNvPr id="5" name="Text Placeholder 4"/>
          <p:cNvSpPr>
            <a:spLocks noGrp="1"/>
          </p:cNvSpPr>
          <p:nvPr>
            <p:ph type="body" idx="1"/>
          </p:nvPr>
        </p:nvSpPr>
        <p:spPr/>
        <p:txBody>
          <a:bodyPr>
            <a:normAutofit/>
          </a:bodyPr>
          <a:lstStyle/>
          <a:p>
            <a:pPr lvl="0">
              <a:lnSpc>
                <a:spcPct val="100000"/>
              </a:lnSpc>
              <a:spcBef>
                <a:spcPts val="0"/>
              </a:spcBef>
              <a:spcAft>
                <a:spcPts val="1200"/>
              </a:spcAft>
            </a:pPr>
            <a:r>
              <a:rPr lang="en-US" dirty="0">
                <a:solidFill>
                  <a:srgbClr val="00529B"/>
                </a:solidFill>
                <a:latin typeface="Arial" panose="020B0604020202020204" pitchFamily="34" charset="0"/>
                <a:cs typeface="Arial" panose="020B0604020202020204" pitchFamily="34" charset="0"/>
              </a:rPr>
              <a:t>Appendices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BB11-8C50-4D97-88BD-5C136DD26440}"/>
              </a:ext>
            </a:extLst>
          </p:cNvPr>
          <p:cNvSpPr>
            <a:spLocks noGrp="1"/>
          </p:cNvSpPr>
          <p:nvPr>
            <p:ph type="title"/>
          </p:nvPr>
        </p:nvSpPr>
        <p:spPr>
          <a:xfrm>
            <a:off x="0" y="17905"/>
            <a:ext cx="12192000" cy="964733"/>
          </a:xfrm>
        </p:spPr>
        <p:txBody>
          <a:bodyPr anchor="ctr" anchorCtr="0">
            <a:normAutofit/>
          </a:bodyPr>
          <a:lstStyle/>
          <a:p>
            <a:r>
              <a:rPr lang="en-US" sz="3000" dirty="0"/>
              <a:t>Helpful Websites</a:t>
            </a:r>
          </a:p>
        </p:txBody>
      </p:sp>
      <p:sp>
        <p:nvSpPr>
          <p:cNvPr id="3" name="Text Placeholder 2">
            <a:extLst>
              <a:ext uri="{FF2B5EF4-FFF2-40B4-BE49-F238E27FC236}">
                <a16:creationId xmlns:a16="http://schemas.microsoft.com/office/drawing/2014/main" id="{D25BD2A3-E64A-459F-BE86-D2DA1F19ABA1}"/>
              </a:ext>
            </a:extLst>
          </p:cNvPr>
          <p:cNvSpPr>
            <a:spLocks noGrp="1"/>
          </p:cNvSpPr>
          <p:nvPr>
            <p:ph type="body" sz="quarter" idx="13"/>
          </p:nvPr>
        </p:nvSpPr>
        <p:spPr>
          <a:xfrm>
            <a:off x="914400" y="1371600"/>
            <a:ext cx="10644188" cy="4167187"/>
          </a:xfrm>
        </p:spPr>
        <p:txBody>
          <a:bodyPr>
            <a:normAutofit/>
          </a:bodyPr>
          <a:lstStyle/>
          <a:p>
            <a:pPr marL="274320" lvl="0" indent="-274320" defTabSz="685800">
              <a:lnSpc>
                <a:spcPct val="100000"/>
              </a:lnSpc>
              <a:spcBef>
                <a:spcPts val="0"/>
              </a:spcBef>
              <a:spcAft>
                <a:spcPts val="1200"/>
              </a:spcAft>
            </a:pPr>
            <a:r>
              <a:rPr lang="en-US" sz="2400" dirty="0">
                <a:solidFill>
                  <a:srgbClr val="00529B"/>
                </a:solidFill>
              </a:rPr>
              <a:t>Electronic Code of Federal Regulations (eCFR) ‒ </a:t>
            </a:r>
            <a:r>
              <a:rPr lang="en-US" sz="2400" u="sng" dirty="0">
                <a:hlinkClick r:id="rId4"/>
              </a:rPr>
              <a:t>ecfr.gov</a:t>
            </a:r>
            <a:endParaRPr lang="en-US" sz="2400" u="sng" dirty="0"/>
          </a:p>
          <a:p>
            <a:pPr marL="274320" lvl="0" indent="-274320" defTabSz="685800">
              <a:lnSpc>
                <a:spcPct val="100000"/>
              </a:lnSpc>
              <a:spcBef>
                <a:spcPts val="0"/>
              </a:spcBef>
              <a:spcAft>
                <a:spcPts val="1200"/>
              </a:spcAft>
            </a:pPr>
            <a:r>
              <a:rPr lang="en-US" sz="2400" dirty="0">
                <a:solidFill>
                  <a:srgbClr val="00529B"/>
                </a:solidFill>
              </a:rPr>
              <a:t>CMS Program Data ‒ </a:t>
            </a:r>
            <a:r>
              <a:rPr lang="en-US" sz="2400" u="sng" dirty="0">
                <a:hlinkClick r:id="rId5"/>
              </a:rPr>
              <a:t>data.CMS.gov</a:t>
            </a:r>
            <a:endParaRPr lang="en-US" sz="2400" u="sng" dirty="0"/>
          </a:p>
          <a:p>
            <a:pPr marL="274320" lvl="0" indent="-274320" defTabSz="685800">
              <a:lnSpc>
                <a:spcPct val="100000"/>
              </a:lnSpc>
              <a:spcBef>
                <a:spcPts val="0"/>
              </a:spcBef>
              <a:spcAft>
                <a:spcPts val="1200"/>
              </a:spcAft>
            </a:pPr>
            <a:r>
              <a:rPr lang="en-US" sz="2400" dirty="0">
                <a:solidFill>
                  <a:srgbClr val="00529B"/>
                </a:solidFill>
              </a:rPr>
              <a:t>CMS Research ‒ </a:t>
            </a:r>
            <a:r>
              <a:rPr lang="en-US" sz="2400" u="sng" dirty="0">
                <a:hlinkClick r:id="rId6"/>
              </a:rPr>
              <a:t>CMS.gov/Research-Statistics-Data-and-Systems/Research-Statistics-Data-and-Systems</a:t>
            </a:r>
            <a:endParaRPr lang="en-US" sz="2400" dirty="0"/>
          </a:p>
          <a:p>
            <a:pPr marL="274320" lvl="0" indent="-274320" defTabSz="685800">
              <a:lnSpc>
                <a:spcPct val="100000"/>
              </a:lnSpc>
              <a:spcBef>
                <a:spcPts val="0"/>
              </a:spcBef>
              <a:spcAft>
                <a:spcPts val="1200"/>
              </a:spcAft>
            </a:pPr>
            <a:r>
              <a:rPr lang="en-US" sz="2400" dirty="0">
                <a:solidFill>
                  <a:srgbClr val="00529B"/>
                </a:solidFill>
              </a:rPr>
              <a:t>CMS updates ‒ </a:t>
            </a:r>
            <a:r>
              <a:rPr lang="en-US" sz="2400" u="sng" dirty="0">
                <a:hlinkClick r:id="rId7"/>
              </a:rPr>
              <a:t>CMS.gov/newsroom</a:t>
            </a:r>
            <a:endParaRPr lang="en-US" sz="2400" dirty="0"/>
          </a:p>
          <a:p>
            <a:pPr marL="274320" lvl="0" indent="-274320" defTabSz="685800">
              <a:lnSpc>
                <a:spcPct val="100000"/>
              </a:lnSpc>
              <a:spcBef>
                <a:spcPts val="0"/>
              </a:spcBef>
              <a:spcAft>
                <a:spcPts val="1200"/>
              </a:spcAft>
            </a:pPr>
            <a:r>
              <a:rPr lang="en-US" sz="2400" dirty="0">
                <a:solidFill>
                  <a:srgbClr val="00529B"/>
                </a:solidFill>
              </a:rPr>
              <a:t>CMS National Training Program ‒ </a:t>
            </a:r>
            <a:r>
              <a:rPr lang="en-US" sz="2400" dirty="0">
                <a:hlinkClick r:id="rId8"/>
              </a:rPr>
              <a:t>CMSnationaltrainingprogram.cms.gov</a:t>
            </a:r>
            <a:r>
              <a:rPr lang="en-US" sz="2400" dirty="0"/>
              <a:t> </a:t>
            </a:r>
          </a:p>
          <a:p>
            <a:pPr marL="274320" indent="-274320">
              <a:spcBef>
                <a:spcPts val="0"/>
              </a:spcBef>
              <a:spcAft>
                <a:spcPts val="1200"/>
              </a:spcAft>
            </a:pPr>
            <a:endParaRPr lang="en-US" sz="2400" dirty="0"/>
          </a:p>
        </p:txBody>
      </p:sp>
      <p:sp>
        <p:nvSpPr>
          <p:cNvPr id="6" name="Slide Number Placeholder 5">
            <a:extLst>
              <a:ext uri="{FF2B5EF4-FFF2-40B4-BE49-F238E27FC236}">
                <a16:creationId xmlns:a16="http://schemas.microsoft.com/office/drawing/2014/main" id="{4D2699DD-B94E-4A4A-AFBE-4DC0B2D9DFD9}"/>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5" name="Footer Placeholder 4">
            <a:extLst>
              <a:ext uri="{FF2B5EF4-FFF2-40B4-BE49-F238E27FC236}">
                <a16:creationId xmlns:a16="http://schemas.microsoft.com/office/drawing/2014/main" id="{05E41513-C3BB-4F67-9CAF-EE0790D11158}"/>
              </a:ext>
            </a:extLst>
          </p:cNvPr>
          <p:cNvSpPr>
            <a:spLocks noGrp="1"/>
          </p:cNvSpPr>
          <p:nvPr>
            <p:ph type="ftr" sz="quarter" idx="11"/>
          </p:nvPr>
        </p:nvSpPr>
        <p:spPr/>
        <p:txBody>
          <a:bodyPr/>
          <a:lstStyle/>
          <a:p>
            <a:r>
              <a:rPr lang="en-US" dirty="0"/>
              <a:t>Current Topics</a:t>
            </a:r>
          </a:p>
        </p:txBody>
      </p:sp>
      <p:sp>
        <p:nvSpPr>
          <p:cNvPr id="4" name="Date Placeholder 3">
            <a:extLst>
              <a:ext uri="{FF2B5EF4-FFF2-40B4-BE49-F238E27FC236}">
                <a16:creationId xmlns:a16="http://schemas.microsoft.com/office/drawing/2014/main" id="{B0E16D46-752C-478D-A498-3791B8E16B44}"/>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382115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70A5-F7A3-458C-9367-BD5862D3917C}"/>
              </a:ext>
            </a:extLst>
          </p:cNvPr>
          <p:cNvSpPr>
            <a:spLocks noGrp="1"/>
          </p:cNvSpPr>
          <p:nvPr>
            <p:ph type="title"/>
          </p:nvPr>
        </p:nvSpPr>
        <p:spPr/>
        <p:txBody>
          <a:bodyPr anchor="ctr">
            <a:normAutofit/>
          </a:bodyPr>
          <a:lstStyle/>
          <a:p>
            <a:r>
              <a:rPr lang="en-US" sz="3000" dirty="0"/>
              <a:t>Acronyms</a:t>
            </a:r>
          </a:p>
        </p:txBody>
      </p:sp>
      <p:sp>
        <p:nvSpPr>
          <p:cNvPr id="3" name="Content Placeholder 2">
            <a:extLst>
              <a:ext uri="{FF2B5EF4-FFF2-40B4-BE49-F238E27FC236}">
                <a16:creationId xmlns:a16="http://schemas.microsoft.com/office/drawing/2014/main" id="{DECA6A47-5977-49A6-9916-AAE3914D62A7}"/>
              </a:ext>
            </a:extLst>
          </p:cNvPr>
          <p:cNvSpPr>
            <a:spLocks noGrp="1"/>
          </p:cNvSpPr>
          <p:nvPr>
            <p:ph sz="half" idx="1"/>
          </p:nvPr>
        </p:nvSpPr>
        <p:spPr>
          <a:xfrm>
            <a:off x="362857" y="1136187"/>
            <a:ext cx="5656943" cy="5040776"/>
          </a:xfrm>
        </p:spPr>
        <p:txBody>
          <a:bodyPr>
            <a:noAutofit/>
          </a:bodyPr>
          <a:lstStyle/>
          <a:p>
            <a:pPr marL="0" lvl="0" indent="0" defTabSz="685800">
              <a:lnSpc>
                <a:spcPct val="100000"/>
              </a:lnSpc>
              <a:spcBef>
                <a:spcPts val="0"/>
              </a:spcBef>
              <a:spcAft>
                <a:spcPts val="1200"/>
              </a:spcAft>
              <a:buNone/>
            </a:pPr>
            <a:r>
              <a:rPr lang="en-US" sz="1800" b="1" dirty="0">
                <a:solidFill>
                  <a:srgbClr val="00529B"/>
                </a:solidFill>
              </a:rPr>
              <a:t>APTC</a:t>
            </a:r>
            <a:r>
              <a:rPr lang="en-US" sz="1800" dirty="0">
                <a:solidFill>
                  <a:srgbClr val="00529B"/>
                </a:solidFill>
              </a:rPr>
              <a:t> Advance Premium Tax Credit</a:t>
            </a:r>
          </a:p>
          <a:p>
            <a:pPr marL="0" indent="0" defTabSz="685800">
              <a:lnSpc>
                <a:spcPct val="100000"/>
              </a:lnSpc>
              <a:spcBef>
                <a:spcPts val="0"/>
              </a:spcBef>
              <a:spcAft>
                <a:spcPts val="1200"/>
              </a:spcAft>
              <a:buNone/>
            </a:pPr>
            <a:r>
              <a:rPr lang="en-US" sz="1800" b="1" dirty="0">
                <a:solidFill>
                  <a:srgbClr val="00529B"/>
                </a:solidFill>
              </a:rPr>
              <a:t>ADAP</a:t>
            </a:r>
            <a:r>
              <a:rPr lang="en-US" sz="1800" dirty="0">
                <a:solidFill>
                  <a:srgbClr val="00529B"/>
                </a:solidFill>
              </a:rPr>
              <a:t> AIDS Drug Assistance Program</a:t>
            </a:r>
          </a:p>
          <a:p>
            <a:pPr marL="0" lvl="0" indent="0" defTabSz="685800">
              <a:lnSpc>
                <a:spcPct val="100000"/>
              </a:lnSpc>
              <a:spcBef>
                <a:spcPts val="0"/>
              </a:spcBef>
              <a:spcAft>
                <a:spcPts val="1200"/>
              </a:spcAft>
              <a:buNone/>
            </a:pPr>
            <a:r>
              <a:rPr lang="en-US" sz="1800" b="1" dirty="0">
                <a:solidFill>
                  <a:srgbClr val="00529B"/>
                </a:solidFill>
              </a:rPr>
              <a:t>ARP</a:t>
            </a:r>
            <a:r>
              <a:rPr lang="en-US" sz="1800" dirty="0">
                <a:solidFill>
                  <a:srgbClr val="00529B"/>
                </a:solidFill>
              </a:rPr>
              <a:t> American Rescue Plan Act of 2021</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CAA </a:t>
            </a:r>
            <a:r>
              <a:rPr lang="en-US" sz="1800" dirty="0">
                <a:solidFill>
                  <a:srgbClr val="00529B"/>
                </a:solidFill>
              </a:rPr>
              <a:t>Consolidated Appropriations Act, 2021</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CHIP</a:t>
            </a:r>
            <a:r>
              <a:rPr lang="en-US" sz="1800" dirty="0">
                <a:solidFill>
                  <a:srgbClr val="00529B"/>
                </a:solidFill>
              </a:rPr>
              <a:t> Children’s Health Insurance Program </a:t>
            </a:r>
          </a:p>
          <a:p>
            <a:pPr marL="0" lvl="0" indent="0" defTabSz="685800">
              <a:lnSpc>
                <a:spcPct val="100000"/>
              </a:lnSpc>
              <a:spcBef>
                <a:spcPts val="0"/>
              </a:spcBef>
              <a:spcAft>
                <a:spcPts val="1200"/>
              </a:spcAft>
              <a:buNone/>
            </a:pPr>
            <a:r>
              <a:rPr lang="en-US" sz="1800" b="1" dirty="0">
                <a:solidFill>
                  <a:srgbClr val="00529B"/>
                </a:solidFill>
              </a:rPr>
              <a:t>CMS</a:t>
            </a:r>
            <a:r>
              <a:rPr lang="en-US" sz="1800" dirty="0">
                <a:solidFill>
                  <a:srgbClr val="00529B"/>
                </a:solidFill>
              </a:rPr>
              <a:t> The Centers for Medicare &amp; Medicaid Services</a:t>
            </a:r>
          </a:p>
          <a:p>
            <a:pPr marL="0" lvl="0" indent="0" defTabSz="685800">
              <a:lnSpc>
                <a:spcPct val="100000"/>
              </a:lnSpc>
              <a:spcBef>
                <a:spcPts val="0"/>
              </a:spcBef>
              <a:spcAft>
                <a:spcPts val="1200"/>
              </a:spcAft>
              <a:buNone/>
            </a:pPr>
            <a:r>
              <a:rPr lang="en-US" sz="1800" b="1" dirty="0">
                <a:solidFill>
                  <a:srgbClr val="00529B"/>
                </a:solidFill>
              </a:rPr>
              <a:t>CY</a:t>
            </a:r>
            <a:r>
              <a:rPr lang="en-US" sz="1800" dirty="0">
                <a:solidFill>
                  <a:srgbClr val="00529B"/>
                </a:solidFill>
              </a:rPr>
              <a:t> Calendar Year</a:t>
            </a:r>
          </a:p>
          <a:p>
            <a:pPr marL="0" lvl="0" indent="0" defTabSz="685800">
              <a:lnSpc>
                <a:spcPct val="100000"/>
              </a:lnSpc>
              <a:spcBef>
                <a:spcPts val="0"/>
              </a:spcBef>
              <a:spcAft>
                <a:spcPts val="1200"/>
              </a:spcAft>
              <a:buNone/>
            </a:pPr>
            <a:r>
              <a:rPr lang="en-US" sz="1800" b="1" dirty="0">
                <a:solidFill>
                  <a:srgbClr val="00529B"/>
                </a:solidFill>
              </a:rPr>
              <a:t>eCFR</a:t>
            </a:r>
            <a:r>
              <a:rPr lang="en-US" sz="1800" dirty="0">
                <a:solidFill>
                  <a:srgbClr val="00529B"/>
                </a:solidFill>
              </a:rPr>
              <a:t> Electronic Code of Federal Regulations</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EOB</a:t>
            </a:r>
            <a:r>
              <a:rPr lang="en-US" sz="1800" dirty="0">
                <a:solidFill>
                  <a:srgbClr val="00529B"/>
                </a:solidFill>
              </a:rPr>
              <a:t> Explanation of Benefits</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EOM</a:t>
            </a:r>
            <a:r>
              <a:rPr lang="en-US" sz="1800" dirty="0">
                <a:solidFill>
                  <a:srgbClr val="00529B"/>
                </a:solidFill>
              </a:rPr>
              <a:t> Enhancing Oncology Model</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ESRD</a:t>
            </a:r>
            <a:r>
              <a:rPr lang="en-US" sz="1800" dirty="0">
                <a:solidFill>
                  <a:srgbClr val="00529B"/>
                </a:solidFill>
              </a:rPr>
              <a:t> End-Stage Renal Disease</a:t>
            </a:r>
          </a:p>
          <a:p>
            <a:pPr marL="0" indent="0" defTabSz="685800">
              <a:lnSpc>
                <a:spcPct val="100000"/>
              </a:lnSpc>
              <a:spcBef>
                <a:spcPts val="0"/>
              </a:spcBef>
              <a:spcAft>
                <a:spcPts val="1200"/>
              </a:spcAft>
              <a:buNone/>
            </a:pPr>
            <a:r>
              <a:rPr lang="en-US" sz="1800" b="1" dirty="0">
                <a:solidFill>
                  <a:srgbClr val="00529B"/>
                </a:solidFill>
              </a:rPr>
              <a:t>FEHB</a:t>
            </a:r>
            <a:r>
              <a:rPr lang="en-US" sz="1800" dirty="0">
                <a:solidFill>
                  <a:srgbClr val="00529B"/>
                </a:solidFill>
              </a:rPr>
              <a:t> Federal Employees Health Benefits </a:t>
            </a:r>
          </a:p>
          <a:p>
            <a:pPr marL="0" lvl="0" indent="0" defTabSz="685800">
              <a:lnSpc>
                <a:spcPct val="100000"/>
              </a:lnSpc>
              <a:spcBef>
                <a:spcPts val="600"/>
              </a:spcBef>
              <a:spcAft>
                <a:spcPts val="1200"/>
              </a:spcAft>
              <a:buNone/>
            </a:pPr>
            <a:endParaRPr lang="en-US" sz="1800" dirty="0">
              <a:solidFill>
                <a:srgbClr val="00529B"/>
              </a:solidFill>
            </a:endParaRPr>
          </a:p>
          <a:p>
            <a:pPr marL="0" indent="0">
              <a:spcAft>
                <a:spcPts val="1200"/>
              </a:spcAft>
              <a:buNone/>
            </a:pPr>
            <a:endParaRPr lang="en-US" sz="1800" dirty="0"/>
          </a:p>
        </p:txBody>
      </p:sp>
      <p:sp>
        <p:nvSpPr>
          <p:cNvPr id="4" name="Content Placeholder 3">
            <a:extLst>
              <a:ext uri="{FF2B5EF4-FFF2-40B4-BE49-F238E27FC236}">
                <a16:creationId xmlns:a16="http://schemas.microsoft.com/office/drawing/2014/main" id="{ED3583D2-189E-4C84-8244-7B5E366F221B}"/>
              </a:ext>
            </a:extLst>
          </p:cNvPr>
          <p:cNvSpPr>
            <a:spLocks noGrp="1"/>
          </p:cNvSpPr>
          <p:nvPr>
            <p:ph sz="half" idx="2"/>
          </p:nvPr>
        </p:nvSpPr>
        <p:spPr>
          <a:xfrm>
            <a:off x="6172201" y="1136187"/>
            <a:ext cx="5656941" cy="4939178"/>
          </a:xfrm>
        </p:spPr>
        <p:txBody>
          <a:bodyPr>
            <a:normAutofit/>
          </a:bodyPr>
          <a:lstStyle/>
          <a:p>
            <a:pPr marL="0" lvl="0" indent="0" defTabSz="685800">
              <a:lnSpc>
                <a:spcPct val="100000"/>
              </a:lnSpc>
              <a:spcBef>
                <a:spcPts val="0"/>
              </a:spcBef>
              <a:spcAft>
                <a:spcPts val="1200"/>
              </a:spcAft>
              <a:buNone/>
            </a:pPr>
            <a:r>
              <a:rPr lang="en-US" sz="1800" b="1" dirty="0">
                <a:solidFill>
                  <a:srgbClr val="00529B"/>
                </a:solidFill>
              </a:rPr>
              <a:t>FFM</a:t>
            </a:r>
            <a:r>
              <a:rPr lang="en-US" sz="1800" dirty="0">
                <a:solidFill>
                  <a:srgbClr val="00529B"/>
                </a:solidFill>
              </a:rPr>
              <a:t> Federally-facilitated Marketplace</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FPL </a:t>
            </a:r>
            <a:r>
              <a:rPr lang="en-US" sz="1800" dirty="0">
                <a:solidFill>
                  <a:srgbClr val="00529B"/>
                </a:solidFill>
              </a:rPr>
              <a:t>Federal Poverty Level</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GEP</a:t>
            </a:r>
            <a:r>
              <a:rPr lang="en-US" sz="1800" dirty="0">
                <a:solidFill>
                  <a:srgbClr val="00529B"/>
                </a:solidFill>
              </a:rPr>
              <a:t> General Enrollment Period</a:t>
            </a:r>
          </a:p>
          <a:p>
            <a:pPr marL="0" lvl="0" indent="0" defTabSz="685800">
              <a:lnSpc>
                <a:spcPct val="100000"/>
              </a:lnSpc>
              <a:spcBef>
                <a:spcPts val="0"/>
              </a:spcBef>
              <a:spcAft>
                <a:spcPts val="1200"/>
              </a:spcAft>
              <a:buNone/>
            </a:pPr>
            <a:r>
              <a:rPr lang="en-US" sz="1800" b="1" dirty="0">
                <a:solidFill>
                  <a:srgbClr val="00529B"/>
                </a:solidFill>
              </a:rPr>
              <a:t>GHP</a:t>
            </a:r>
            <a:r>
              <a:rPr lang="en-US" sz="1800" dirty="0">
                <a:solidFill>
                  <a:srgbClr val="00529B"/>
                </a:solidFill>
              </a:rPr>
              <a:t> Group Health Plan</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HHS </a:t>
            </a:r>
            <a:r>
              <a:rPr lang="en-US" sz="1800" dirty="0">
                <a:solidFill>
                  <a:srgbClr val="00529B"/>
                </a:solidFill>
              </a:rPr>
              <a:t>U.S. Department of Health &amp; Human Services</a:t>
            </a:r>
          </a:p>
          <a:p>
            <a:pPr marL="0" lvl="0" indent="0" defTabSz="685800">
              <a:lnSpc>
                <a:spcPct val="100000"/>
              </a:lnSpc>
              <a:spcBef>
                <a:spcPts val="0"/>
              </a:spcBef>
              <a:spcAft>
                <a:spcPts val="1200"/>
              </a:spcAft>
              <a:buNone/>
            </a:pPr>
            <a:r>
              <a:rPr lang="en-US" sz="1800" b="1" dirty="0">
                <a:solidFill>
                  <a:srgbClr val="00529B"/>
                </a:solidFill>
              </a:rPr>
              <a:t>HRA</a:t>
            </a:r>
            <a:r>
              <a:rPr lang="en-US" sz="1800" dirty="0">
                <a:solidFill>
                  <a:srgbClr val="00529B"/>
                </a:solidFill>
              </a:rPr>
              <a:t> Health Reimbursement Arrangement</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HRSN</a:t>
            </a:r>
            <a:r>
              <a:rPr lang="en-US" sz="1800" dirty="0">
                <a:solidFill>
                  <a:srgbClr val="00529B"/>
                </a:solidFill>
              </a:rPr>
              <a:t> Health-Related Social Needs</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IEP</a:t>
            </a:r>
            <a:r>
              <a:rPr lang="en-US" sz="1800" dirty="0">
                <a:solidFill>
                  <a:srgbClr val="00529B"/>
                </a:solidFill>
              </a:rPr>
              <a:t> Initial Enrollment Period</a:t>
            </a:r>
          </a:p>
          <a:p>
            <a:pPr marL="0" lvl="0" indent="0" defTabSz="685800">
              <a:lnSpc>
                <a:spcPct val="100000"/>
              </a:lnSpc>
              <a:spcBef>
                <a:spcPts val="0"/>
              </a:spcBef>
              <a:spcAft>
                <a:spcPts val="1200"/>
              </a:spcAft>
              <a:buNone/>
            </a:pPr>
            <a:r>
              <a:rPr lang="en-US" sz="1800" b="1" dirty="0">
                <a:solidFill>
                  <a:srgbClr val="00529B"/>
                </a:solidFill>
              </a:rPr>
              <a:t>IHS </a:t>
            </a:r>
            <a:r>
              <a:rPr lang="en-US" sz="1800" dirty="0">
                <a:solidFill>
                  <a:srgbClr val="00529B"/>
                </a:solidFill>
              </a:rPr>
              <a:t>Indian Health Service</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IRMAA</a:t>
            </a:r>
            <a:r>
              <a:rPr lang="en-US" sz="1800" dirty="0">
                <a:solidFill>
                  <a:srgbClr val="00529B"/>
                </a:solidFill>
              </a:rPr>
              <a:t> Income-Related Monthly Adjustment Amount </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IRS</a:t>
            </a:r>
            <a:r>
              <a:rPr lang="en-US" sz="1800" dirty="0">
                <a:solidFill>
                  <a:srgbClr val="00529B"/>
                </a:solidFill>
              </a:rPr>
              <a:t> Internal Revenue Service</a:t>
            </a:r>
          </a:p>
          <a:p>
            <a:pPr marL="0" indent="0">
              <a:spcAft>
                <a:spcPts val="1200"/>
              </a:spcAft>
              <a:buNone/>
            </a:pPr>
            <a:endParaRPr lang="en-US" sz="1800" dirty="0"/>
          </a:p>
        </p:txBody>
      </p:sp>
      <p:sp>
        <p:nvSpPr>
          <p:cNvPr id="7" name="Slide Number Placeholder 6">
            <a:extLst>
              <a:ext uri="{FF2B5EF4-FFF2-40B4-BE49-F238E27FC236}">
                <a16:creationId xmlns:a16="http://schemas.microsoft.com/office/drawing/2014/main" id="{ED2F548F-2569-4C93-B29C-9964AD4CAEE6}"/>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6" name="Footer Placeholder 5">
            <a:extLst>
              <a:ext uri="{FF2B5EF4-FFF2-40B4-BE49-F238E27FC236}">
                <a16:creationId xmlns:a16="http://schemas.microsoft.com/office/drawing/2014/main" id="{85646EEE-49D0-4B30-BB14-C55B59A209E0}"/>
              </a:ext>
            </a:extLst>
          </p:cNvPr>
          <p:cNvSpPr>
            <a:spLocks noGrp="1"/>
          </p:cNvSpPr>
          <p:nvPr>
            <p:ph type="ftr" sz="quarter" idx="11"/>
          </p:nvPr>
        </p:nvSpPr>
        <p:spPr/>
        <p:txBody>
          <a:bodyPr/>
          <a:lstStyle/>
          <a:p>
            <a:r>
              <a:rPr lang="en-US" dirty="0"/>
              <a:t>Current Topics</a:t>
            </a:r>
          </a:p>
        </p:txBody>
      </p:sp>
      <p:sp>
        <p:nvSpPr>
          <p:cNvPr id="5" name="Date Placeholder 4">
            <a:extLst>
              <a:ext uri="{FF2B5EF4-FFF2-40B4-BE49-F238E27FC236}">
                <a16:creationId xmlns:a16="http://schemas.microsoft.com/office/drawing/2014/main" id="{E45D1D20-C26B-4429-BCEE-1CEE3E5B787D}"/>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28681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366E-2286-004F-BE96-63DB56BBD96F}"/>
              </a:ext>
            </a:extLst>
          </p:cNvPr>
          <p:cNvSpPr>
            <a:spLocks noGrp="1"/>
          </p:cNvSpPr>
          <p:nvPr>
            <p:ph type="title"/>
          </p:nvPr>
        </p:nvSpPr>
        <p:spPr>
          <a:xfrm>
            <a:off x="0" y="0"/>
            <a:ext cx="12192000" cy="923790"/>
          </a:xfrm>
        </p:spPr>
        <p:txBody>
          <a:bodyPr anchor="ctr" anchorCtr="0">
            <a:normAutofit/>
          </a:bodyPr>
          <a:lstStyle/>
          <a:p>
            <a:r>
              <a:rPr lang="en-US" sz="3000" dirty="0"/>
              <a:t>CMS Strategic Plan</a:t>
            </a:r>
          </a:p>
        </p:txBody>
      </p:sp>
      <p:sp>
        <p:nvSpPr>
          <p:cNvPr id="13" name="Rectangle 12" descr="Header box reading: CMS Strategic Pillars">
            <a:extLst>
              <a:ext uri="{FF2B5EF4-FFF2-40B4-BE49-F238E27FC236}">
                <a16:creationId xmlns:a16="http://schemas.microsoft.com/office/drawing/2014/main" id="{54B36368-9E7C-4C68-BE90-013BFE020127}"/>
              </a:ext>
            </a:extLst>
          </p:cNvPr>
          <p:cNvSpPr/>
          <p:nvPr/>
        </p:nvSpPr>
        <p:spPr>
          <a:xfrm>
            <a:off x="1559078" y="1288664"/>
            <a:ext cx="9377755" cy="4714056"/>
          </a:xfrm>
          <a:prstGeom prst="rect">
            <a:avLst/>
          </a:prstGeom>
          <a:solidFill>
            <a:srgbClr val="CFD1D2"/>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r>
              <a:rPr lang="en-US" sz="4800" dirty="0">
                <a:solidFill>
                  <a:schemeClr val="tx1"/>
                </a:solidFill>
                <a:latin typeface="Articulate Extrabold" panose="02000503050000020004" pitchFamily="2" charset="0"/>
              </a:rPr>
              <a:t>CMS Strategic Pillars</a:t>
            </a:r>
          </a:p>
        </p:txBody>
      </p:sp>
      <p:pic>
        <p:nvPicPr>
          <p:cNvPr id="14" name="Picture 13" descr="Box for the 1st CMS Strategic Pillar reading: Advance Equity – Advance health equity by addressing the health disparities that underlie our health care system">
            <a:extLst>
              <a:ext uri="{FF2B5EF4-FFF2-40B4-BE49-F238E27FC236}">
                <a16:creationId xmlns:a16="http://schemas.microsoft.com/office/drawing/2014/main" id="{DBDC79AA-8532-4D67-8037-AEEB62D296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51557" y="2199242"/>
            <a:ext cx="1520456" cy="3785930"/>
          </a:xfrm>
          <a:prstGeom prst="rect">
            <a:avLst/>
          </a:prstGeom>
        </p:spPr>
      </p:pic>
      <p:pic>
        <p:nvPicPr>
          <p:cNvPr id="8" name="Picture 7" descr="Box for the 2nd CMS Strategic Pillar reading: Expand Access – Build on the Affordable Care Act and expand access to quality, affordable health coverage and care&#10;">
            <a:extLst>
              <a:ext uri="{FF2B5EF4-FFF2-40B4-BE49-F238E27FC236}">
                <a16:creationId xmlns:a16="http://schemas.microsoft.com/office/drawing/2014/main" id="{94807178-200D-4B3F-8D50-4B73CDE1453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22766" y="2236825"/>
            <a:ext cx="1520456" cy="3710764"/>
          </a:xfrm>
          <a:prstGeom prst="rect">
            <a:avLst/>
          </a:prstGeom>
        </p:spPr>
      </p:pic>
      <p:pic>
        <p:nvPicPr>
          <p:cNvPr id="9" name="Picture 8" descr="Box for the 3rd CMS Strategic Pillar reading: Engage Partners – Engage our partners and communities we serve throughout the policy-making and implementation process&#10;">
            <a:extLst>
              <a:ext uri="{FF2B5EF4-FFF2-40B4-BE49-F238E27FC236}">
                <a16:creationId xmlns:a16="http://schemas.microsoft.com/office/drawing/2014/main" id="{7F4C110D-7C3B-413A-8F49-6F4FDC7A721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20255" y="2236826"/>
            <a:ext cx="1520456" cy="3710765"/>
          </a:xfrm>
          <a:prstGeom prst="rect">
            <a:avLst/>
          </a:prstGeom>
        </p:spPr>
      </p:pic>
      <p:pic>
        <p:nvPicPr>
          <p:cNvPr id="10" name="Picture 9" descr="Box for the 4tht CMS Strategic Pillar reading: Drive Innovation – Drive innovation to tackle our health system challenges and promote value-based, person-centered care&#10;">
            <a:extLst>
              <a:ext uri="{FF2B5EF4-FFF2-40B4-BE49-F238E27FC236}">
                <a16:creationId xmlns:a16="http://schemas.microsoft.com/office/drawing/2014/main" id="{1A4BFB38-8AEF-41BE-BBD1-C1F9823D07A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22332" y="2252727"/>
            <a:ext cx="1520456" cy="3710764"/>
          </a:xfrm>
          <a:prstGeom prst="rect">
            <a:avLst/>
          </a:prstGeom>
        </p:spPr>
      </p:pic>
      <p:pic>
        <p:nvPicPr>
          <p:cNvPr id="11" name="Picture 10" descr="Box for the 5th CMS Strategic Pillar reading: Protect Programs – Protect our programs’ sustainability for generations by serving as a responsible steward of public funds&#10;">
            <a:extLst>
              <a:ext uri="{FF2B5EF4-FFF2-40B4-BE49-F238E27FC236}">
                <a16:creationId xmlns:a16="http://schemas.microsoft.com/office/drawing/2014/main" id="{1030E93B-A9A6-4572-8695-22963C41DAB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27772" y="2236826"/>
            <a:ext cx="1520456" cy="3710764"/>
          </a:xfrm>
          <a:prstGeom prst="rect">
            <a:avLst/>
          </a:prstGeom>
        </p:spPr>
      </p:pic>
      <p:pic>
        <p:nvPicPr>
          <p:cNvPr id="12" name="Picture 11" descr="Box for the 6th CMS Strategic Pillar reading: Foster Excellence – Foster a positive and inclusive workplace and workforce, and promote excellence in all aspects of CMS’ operations&#10;">
            <a:extLst>
              <a:ext uri="{FF2B5EF4-FFF2-40B4-BE49-F238E27FC236}">
                <a16:creationId xmlns:a16="http://schemas.microsoft.com/office/drawing/2014/main" id="{C520264C-3069-4CF3-9936-E6A2B09890B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177554" y="2236825"/>
            <a:ext cx="1520456" cy="3710765"/>
          </a:xfrm>
          <a:prstGeom prst="rect">
            <a:avLst/>
          </a:prstGeom>
        </p:spPr>
      </p:pic>
      <p:sp>
        <p:nvSpPr>
          <p:cNvPr id="6" name="Slide Number Placeholder 5">
            <a:extLst>
              <a:ext uri="{FF2B5EF4-FFF2-40B4-BE49-F238E27FC236}">
                <a16:creationId xmlns:a16="http://schemas.microsoft.com/office/drawing/2014/main" id="{C7A33D30-6CFF-AB4E-97B4-CA4E74825931}"/>
              </a:ext>
            </a:extLst>
          </p:cNvPr>
          <p:cNvSpPr>
            <a:spLocks noGrp="1"/>
          </p:cNvSpPr>
          <p:nvPr>
            <p:ph type="sldNum" sz="quarter" idx="12"/>
          </p:nvPr>
        </p:nvSpPr>
        <p:spPr>
          <a:xfrm>
            <a:off x="8610600" y="6492830"/>
            <a:ext cx="2743200" cy="365125"/>
          </a:xfrm>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6</a:t>
            </a:fld>
            <a:endParaRPr lang="en-US" dirty="0"/>
          </a:p>
        </p:txBody>
      </p:sp>
      <p:sp>
        <p:nvSpPr>
          <p:cNvPr id="5" name="Footer Placeholder 4">
            <a:extLst>
              <a:ext uri="{FF2B5EF4-FFF2-40B4-BE49-F238E27FC236}">
                <a16:creationId xmlns:a16="http://schemas.microsoft.com/office/drawing/2014/main" id="{FC15107C-512B-8645-89B1-02C7D1A597AD}"/>
              </a:ext>
            </a:extLst>
          </p:cNvPr>
          <p:cNvSpPr>
            <a:spLocks noGrp="1"/>
          </p:cNvSpPr>
          <p:nvPr>
            <p:ph type="ftr" sz="quarter" idx="11"/>
          </p:nvPr>
        </p:nvSpPr>
        <p:spPr>
          <a:xfrm>
            <a:off x="4038600" y="6492830"/>
            <a:ext cx="4114800" cy="365125"/>
          </a:xfrm>
        </p:spPr>
        <p:txBody>
          <a:bodyPr/>
          <a:lstStyle>
            <a:lvl1pPr>
              <a:defRPr b="0" i="0">
                <a:latin typeface="Arial" panose="020B0604020202020204" pitchFamily="34" charset="0"/>
                <a:cs typeface="Arial" panose="020B0604020202020204" pitchFamily="34" charset="0"/>
              </a:defRPr>
            </a:lvl1pPr>
          </a:lstStyle>
          <a:p>
            <a:r>
              <a:rPr lang="en-US" dirty="0"/>
              <a:t>Current Topics</a:t>
            </a:r>
          </a:p>
        </p:txBody>
      </p:sp>
      <p:sp>
        <p:nvSpPr>
          <p:cNvPr id="4" name="Date Placeholder 3">
            <a:extLst>
              <a:ext uri="{FF2B5EF4-FFF2-40B4-BE49-F238E27FC236}">
                <a16:creationId xmlns:a16="http://schemas.microsoft.com/office/drawing/2014/main" id="{2EC040D7-63F5-4C4F-99BB-67816A298487}"/>
              </a:ext>
            </a:extLst>
          </p:cNvPr>
          <p:cNvSpPr>
            <a:spLocks noGrp="1"/>
          </p:cNvSpPr>
          <p:nvPr>
            <p:ph type="dt" sz="half" idx="10"/>
          </p:nvPr>
        </p:nvSpPr>
        <p:spPr>
          <a:xfrm>
            <a:off x="838200" y="6492830"/>
            <a:ext cx="2743200" cy="365125"/>
          </a:xfrm>
        </p:spPr>
        <p:txBody>
          <a:bodyPr/>
          <a:lstStyle>
            <a:lvl1pPr>
              <a:defRPr b="0" i="0">
                <a:latin typeface="Arial" panose="020B0604020202020204" pitchFamily="34" charset="0"/>
                <a:cs typeface="Arial" panose="020B0604020202020204" pitchFamily="34" charset="0"/>
              </a:defRPr>
            </a:lvl1pPr>
          </a:lstStyle>
          <a:p>
            <a:r>
              <a:rPr lang="en-US"/>
              <a:t>January 2023</a:t>
            </a:r>
            <a:endParaRPr lang="en-US" dirty="0"/>
          </a:p>
        </p:txBody>
      </p:sp>
    </p:spTree>
    <p:custDataLst>
      <p:tags r:id="rId1"/>
    </p:custDataLst>
    <p:extLst>
      <p:ext uri="{BB962C8B-B14F-4D97-AF65-F5344CB8AC3E}">
        <p14:creationId xmlns:p14="http://schemas.microsoft.com/office/powerpoint/2010/main" val="225027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Effect transition="in" filter="fade">
                                      <p:cBhvr>
                                        <p:cTn id="9" dur="250"/>
                                        <p:tgtEl>
                                          <p:spTgt spid="14"/>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fltVal val="0"/>
                                          </p:val>
                                        </p:tav>
                                        <p:tav tm="100000">
                                          <p:val>
                                            <p:strVal val="#ppt_w"/>
                                          </p:val>
                                        </p:tav>
                                      </p:tavLst>
                                    </p:anim>
                                    <p:anim calcmode="lin" valueType="num">
                                      <p:cBhvr>
                                        <p:cTn id="14" dur="250" fill="hold"/>
                                        <p:tgtEl>
                                          <p:spTgt spid="8"/>
                                        </p:tgtEl>
                                        <p:attrNameLst>
                                          <p:attrName>ppt_h</p:attrName>
                                        </p:attrNameLst>
                                      </p:cBhvr>
                                      <p:tavLst>
                                        <p:tav tm="0">
                                          <p:val>
                                            <p:fltVal val="0"/>
                                          </p:val>
                                        </p:tav>
                                        <p:tav tm="100000">
                                          <p:val>
                                            <p:strVal val="#ppt_h"/>
                                          </p:val>
                                        </p:tav>
                                      </p:tavLst>
                                    </p:anim>
                                    <p:animEffect transition="in" filter="fade">
                                      <p:cBhvr>
                                        <p:cTn id="15" dur="250"/>
                                        <p:tgtEl>
                                          <p:spTgt spid="8"/>
                                        </p:tgtEl>
                                      </p:cBhvr>
                                    </p:animEffect>
                                  </p:childTnLst>
                                </p:cTn>
                              </p:par>
                            </p:childTnLst>
                          </p:cTn>
                        </p:par>
                        <p:par>
                          <p:cTn id="16" fill="hold">
                            <p:stCondLst>
                              <p:cond delay="1000"/>
                            </p:stCondLst>
                            <p:childTnLst>
                              <p:par>
                                <p:cTn id="17" presetID="53" presetClass="entr" presetSubtype="16"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ppt_w</p:attrName>
                                        </p:attrNameLst>
                                      </p:cBhvr>
                                      <p:tavLst>
                                        <p:tav tm="0">
                                          <p:val>
                                            <p:fltVal val="0"/>
                                          </p:val>
                                        </p:tav>
                                        <p:tav tm="100000">
                                          <p:val>
                                            <p:strVal val="#ppt_w"/>
                                          </p:val>
                                        </p:tav>
                                      </p:tavLst>
                                    </p:anim>
                                    <p:anim calcmode="lin" valueType="num">
                                      <p:cBhvr>
                                        <p:cTn id="20" dur="250" fill="hold"/>
                                        <p:tgtEl>
                                          <p:spTgt spid="9"/>
                                        </p:tgtEl>
                                        <p:attrNameLst>
                                          <p:attrName>ppt_h</p:attrName>
                                        </p:attrNameLst>
                                      </p:cBhvr>
                                      <p:tavLst>
                                        <p:tav tm="0">
                                          <p:val>
                                            <p:fltVal val="0"/>
                                          </p:val>
                                        </p:tav>
                                        <p:tav tm="100000">
                                          <p:val>
                                            <p:strVal val="#ppt_h"/>
                                          </p:val>
                                        </p:tav>
                                      </p:tavLst>
                                    </p:anim>
                                    <p:animEffect transition="in" filter="fade">
                                      <p:cBhvr>
                                        <p:cTn id="21" dur="250"/>
                                        <p:tgtEl>
                                          <p:spTgt spid="9"/>
                                        </p:tgtEl>
                                      </p:cBhvr>
                                    </p:animEffect>
                                  </p:childTnLst>
                                </p:cTn>
                              </p:par>
                            </p:childTnLst>
                          </p:cTn>
                        </p:par>
                        <p:par>
                          <p:cTn id="22" fill="hold">
                            <p:stCondLst>
                              <p:cond delay="1500"/>
                            </p:stCondLst>
                            <p:childTnLst>
                              <p:par>
                                <p:cTn id="23" presetID="53" presetClass="entr" presetSubtype="16"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250" fill="hold"/>
                                        <p:tgtEl>
                                          <p:spTgt spid="10"/>
                                        </p:tgtEl>
                                        <p:attrNameLst>
                                          <p:attrName>ppt_w</p:attrName>
                                        </p:attrNameLst>
                                      </p:cBhvr>
                                      <p:tavLst>
                                        <p:tav tm="0">
                                          <p:val>
                                            <p:fltVal val="0"/>
                                          </p:val>
                                        </p:tav>
                                        <p:tav tm="100000">
                                          <p:val>
                                            <p:strVal val="#ppt_w"/>
                                          </p:val>
                                        </p:tav>
                                      </p:tavLst>
                                    </p:anim>
                                    <p:anim calcmode="lin" valueType="num">
                                      <p:cBhvr>
                                        <p:cTn id="26" dur="250" fill="hold"/>
                                        <p:tgtEl>
                                          <p:spTgt spid="10"/>
                                        </p:tgtEl>
                                        <p:attrNameLst>
                                          <p:attrName>ppt_h</p:attrName>
                                        </p:attrNameLst>
                                      </p:cBhvr>
                                      <p:tavLst>
                                        <p:tav tm="0">
                                          <p:val>
                                            <p:fltVal val="0"/>
                                          </p:val>
                                        </p:tav>
                                        <p:tav tm="100000">
                                          <p:val>
                                            <p:strVal val="#ppt_h"/>
                                          </p:val>
                                        </p:tav>
                                      </p:tavLst>
                                    </p:anim>
                                    <p:animEffect transition="in" filter="fade">
                                      <p:cBhvr>
                                        <p:cTn id="27" dur="250"/>
                                        <p:tgtEl>
                                          <p:spTgt spid="10"/>
                                        </p:tgtEl>
                                      </p:cBhvr>
                                    </p:animEffect>
                                  </p:childTnLst>
                                </p:cTn>
                              </p:par>
                            </p:childTnLst>
                          </p:cTn>
                        </p:par>
                        <p:par>
                          <p:cTn id="28" fill="hold">
                            <p:stCondLst>
                              <p:cond delay="2000"/>
                            </p:stCondLst>
                            <p:childTnLst>
                              <p:par>
                                <p:cTn id="29" presetID="53" presetClass="entr" presetSubtype="16"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50" fill="hold"/>
                                        <p:tgtEl>
                                          <p:spTgt spid="11"/>
                                        </p:tgtEl>
                                        <p:attrNameLst>
                                          <p:attrName>ppt_w</p:attrName>
                                        </p:attrNameLst>
                                      </p:cBhvr>
                                      <p:tavLst>
                                        <p:tav tm="0">
                                          <p:val>
                                            <p:fltVal val="0"/>
                                          </p:val>
                                        </p:tav>
                                        <p:tav tm="100000">
                                          <p:val>
                                            <p:strVal val="#ppt_w"/>
                                          </p:val>
                                        </p:tav>
                                      </p:tavLst>
                                    </p:anim>
                                    <p:anim calcmode="lin" valueType="num">
                                      <p:cBhvr>
                                        <p:cTn id="32" dur="250" fill="hold"/>
                                        <p:tgtEl>
                                          <p:spTgt spid="11"/>
                                        </p:tgtEl>
                                        <p:attrNameLst>
                                          <p:attrName>ppt_h</p:attrName>
                                        </p:attrNameLst>
                                      </p:cBhvr>
                                      <p:tavLst>
                                        <p:tav tm="0">
                                          <p:val>
                                            <p:fltVal val="0"/>
                                          </p:val>
                                        </p:tav>
                                        <p:tav tm="100000">
                                          <p:val>
                                            <p:strVal val="#ppt_h"/>
                                          </p:val>
                                        </p:tav>
                                      </p:tavLst>
                                    </p:anim>
                                    <p:animEffect transition="in" filter="fade">
                                      <p:cBhvr>
                                        <p:cTn id="33" dur="250"/>
                                        <p:tgtEl>
                                          <p:spTgt spid="11"/>
                                        </p:tgtEl>
                                      </p:cBhvr>
                                    </p:animEffect>
                                  </p:childTnLst>
                                </p:cTn>
                              </p:par>
                            </p:childTnLst>
                          </p:cTn>
                        </p:par>
                        <p:par>
                          <p:cTn id="34" fill="hold">
                            <p:stCondLst>
                              <p:cond delay="2500"/>
                            </p:stCondLst>
                            <p:childTnLst>
                              <p:par>
                                <p:cTn id="35" presetID="53" presetClass="entr" presetSubtype="16"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p:cTn id="37" dur="250" fill="hold"/>
                                        <p:tgtEl>
                                          <p:spTgt spid="12"/>
                                        </p:tgtEl>
                                        <p:attrNameLst>
                                          <p:attrName>ppt_w</p:attrName>
                                        </p:attrNameLst>
                                      </p:cBhvr>
                                      <p:tavLst>
                                        <p:tav tm="0">
                                          <p:val>
                                            <p:fltVal val="0"/>
                                          </p:val>
                                        </p:tav>
                                        <p:tav tm="100000">
                                          <p:val>
                                            <p:strVal val="#ppt_w"/>
                                          </p:val>
                                        </p:tav>
                                      </p:tavLst>
                                    </p:anim>
                                    <p:anim calcmode="lin" valueType="num">
                                      <p:cBhvr>
                                        <p:cTn id="38" dur="250" fill="hold"/>
                                        <p:tgtEl>
                                          <p:spTgt spid="12"/>
                                        </p:tgtEl>
                                        <p:attrNameLst>
                                          <p:attrName>ppt_h</p:attrName>
                                        </p:attrNameLst>
                                      </p:cBhvr>
                                      <p:tavLst>
                                        <p:tav tm="0">
                                          <p:val>
                                            <p:fltVal val="0"/>
                                          </p:val>
                                        </p:tav>
                                        <p:tav tm="100000">
                                          <p:val>
                                            <p:strVal val="#ppt_h"/>
                                          </p:val>
                                        </p:tav>
                                      </p:tavLst>
                                    </p:anim>
                                    <p:animEffect transition="in" filter="fade">
                                      <p:cBhvr>
                                        <p:cTn id="3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6A31-C5B9-4478-A62C-A8236ADFEB91}"/>
              </a:ext>
            </a:extLst>
          </p:cNvPr>
          <p:cNvSpPr>
            <a:spLocks noGrp="1"/>
          </p:cNvSpPr>
          <p:nvPr>
            <p:ph type="title"/>
          </p:nvPr>
        </p:nvSpPr>
        <p:spPr/>
        <p:txBody>
          <a:bodyPr anchor="ctr">
            <a:normAutofit/>
          </a:bodyPr>
          <a:lstStyle/>
          <a:p>
            <a:r>
              <a:rPr lang="en-US" sz="3000" dirty="0"/>
              <a:t>Acronyms (continued)</a:t>
            </a:r>
          </a:p>
        </p:txBody>
      </p:sp>
      <p:sp>
        <p:nvSpPr>
          <p:cNvPr id="3" name="Content Placeholder 2">
            <a:extLst>
              <a:ext uri="{FF2B5EF4-FFF2-40B4-BE49-F238E27FC236}">
                <a16:creationId xmlns:a16="http://schemas.microsoft.com/office/drawing/2014/main" id="{3F2E7AC7-8867-411A-AAAB-08B76921D9F3}"/>
              </a:ext>
            </a:extLst>
          </p:cNvPr>
          <p:cNvSpPr>
            <a:spLocks noGrp="1"/>
          </p:cNvSpPr>
          <p:nvPr>
            <p:ph sz="half" idx="1"/>
          </p:nvPr>
        </p:nvSpPr>
        <p:spPr>
          <a:xfrm>
            <a:off x="566057" y="1170878"/>
            <a:ext cx="5453743" cy="5200893"/>
          </a:xfrm>
        </p:spPr>
        <p:txBody>
          <a:bodyPr>
            <a:normAutofit/>
          </a:bodyPr>
          <a:lstStyle/>
          <a:p>
            <a:pPr marL="0" indent="0" defTabSz="685800">
              <a:lnSpc>
                <a:spcPct val="100000"/>
              </a:lnSpc>
              <a:spcBef>
                <a:spcPts val="0"/>
              </a:spcBef>
              <a:spcAft>
                <a:spcPts val="1200"/>
              </a:spcAft>
              <a:buNone/>
            </a:pPr>
            <a:r>
              <a:rPr lang="en-US" sz="1800" b="1" dirty="0">
                <a:solidFill>
                  <a:srgbClr val="00529B"/>
                </a:solidFill>
              </a:rPr>
              <a:t>LOI</a:t>
            </a:r>
            <a:r>
              <a:rPr lang="en-US" sz="1800" dirty="0">
                <a:solidFill>
                  <a:srgbClr val="00529B"/>
                </a:solidFill>
              </a:rPr>
              <a:t> Letter of Intent</a:t>
            </a:r>
            <a:endParaRPr lang="en-US" sz="1800" b="1" dirty="0">
              <a:solidFill>
                <a:srgbClr val="00529B"/>
              </a:solidFill>
            </a:endParaRPr>
          </a:p>
          <a:p>
            <a:pPr marL="0" indent="0" defTabSz="685800">
              <a:lnSpc>
                <a:spcPct val="100000"/>
              </a:lnSpc>
              <a:spcBef>
                <a:spcPts val="0"/>
              </a:spcBef>
              <a:spcAft>
                <a:spcPts val="1200"/>
              </a:spcAft>
              <a:buNone/>
            </a:pPr>
            <a:r>
              <a:rPr lang="en-US" sz="1800" b="1" dirty="0">
                <a:solidFill>
                  <a:srgbClr val="00529B"/>
                </a:solidFill>
              </a:rPr>
              <a:t>MAGI</a:t>
            </a:r>
            <a:r>
              <a:rPr lang="en-US" sz="1800" dirty="0">
                <a:solidFill>
                  <a:srgbClr val="00529B"/>
                </a:solidFill>
              </a:rPr>
              <a:t> Modified Adjusted Gross Income</a:t>
            </a:r>
            <a:endParaRPr lang="en-US" sz="1800" b="1" dirty="0">
              <a:solidFill>
                <a:srgbClr val="00529B"/>
              </a:solidFill>
            </a:endParaRPr>
          </a:p>
          <a:p>
            <a:pPr marL="0" indent="0" defTabSz="685800">
              <a:lnSpc>
                <a:spcPct val="100000"/>
              </a:lnSpc>
              <a:spcBef>
                <a:spcPts val="0"/>
              </a:spcBef>
              <a:spcAft>
                <a:spcPts val="1200"/>
              </a:spcAft>
              <a:buNone/>
            </a:pPr>
            <a:r>
              <a:rPr lang="en-US" sz="1800" b="1" dirty="0">
                <a:solidFill>
                  <a:srgbClr val="00529B"/>
                </a:solidFill>
              </a:rPr>
              <a:t>MSP </a:t>
            </a:r>
            <a:r>
              <a:rPr lang="en-US" sz="1800" dirty="0">
                <a:solidFill>
                  <a:srgbClr val="00529B"/>
                </a:solidFill>
              </a:rPr>
              <a:t>Medicare Savings Program</a:t>
            </a:r>
          </a:p>
          <a:p>
            <a:pPr marL="0" indent="0" defTabSz="685800">
              <a:lnSpc>
                <a:spcPct val="100000"/>
              </a:lnSpc>
              <a:spcBef>
                <a:spcPts val="0"/>
              </a:spcBef>
              <a:spcAft>
                <a:spcPts val="1200"/>
              </a:spcAft>
              <a:buNone/>
            </a:pPr>
            <a:r>
              <a:rPr lang="en-US" sz="1800" b="1" dirty="0">
                <a:solidFill>
                  <a:srgbClr val="00529B"/>
                </a:solidFill>
              </a:rPr>
              <a:t>OPM</a:t>
            </a:r>
            <a:r>
              <a:rPr lang="en-US" sz="1800" dirty="0">
                <a:solidFill>
                  <a:srgbClr val="00529B"/>
                </a:solidFill>
              </a:rPr>
              <a:t> Office of Personnel Management</a:t>
            </a:r>
            <a:endParaRPr lang="en-US" sz="1800" b="1" dirty="0">
              <a:solidFill>
                <a:srgbClr val="00529B"/>
              </a:solidFill>
            </a:endParaRPr>
          </a:p>
          <a:p>
            <a:pPr marL="0" indent="0" defTabSz="685800">
              <a:lnSpc>
                <a:spcPct val="100000"/>
              </a:lnSpc>
              <a:spcBef>
                <a:spcPts val="0"/>
              </a:spcBef>
              <a:spcAft>
                <a:spcPts val="1200"/>
              </a:spcAft>
              <a:buNone/>
            </a:pPr>
            <a:r>
              <a:rPr lang="en-US" sz="1800" b="1" dirty="0">
                <a:solidFill>
                  <a:srgbClr val="00529B"/>
                </a:solidFill>
              </a:rPr>
              <a:t>OT</a:t>
            </a:r>
            <a:r>
              <a:rPr lang="en-US" sz="1800" dirty="0">
                <a:solidFill>
                  <a:srgbClr val="00529B"/>
                </a:solidFill>
              </a:rPr>
              <a:t> Occupational Therapy </a:t>
            </a:r>
          </a:p>
          <a:p>
            <a:pPr marL="0" lvl="0" indent="0" defTabSz="685800">
              <a:lnSpc>
                <a:spcPct val="100000"/>
              </a:lnSpc>
              <a:spcBef>
                <a:spcPts val="0"/>
              </a:spcBef>
              <a:spcAft>
                <a:spcPts val="1200"/>
              </a:spcAft>
              <a:buNone/>
            </a:pPr>
            <a:r>
              <a:rPr lang="en-US" sz="1800" b="1" dirty="0">
                <a:solidFill>
                  <a:srgbClr val="00529B"/>
                </a:solidFill>
              </a:rPr>
              <a:t>PACE</a:t>
            </a:r>
            <a:r>
              <a:rPr lang="en-US" sz="1800" dirty="0">
                <a:solidFill>
                  <a:srgbClr val="00529B"/>
                </a:solidFill>
              </a:rPr>
              <a:t> Programs of All-Inclusive Care for the Elderly</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PHE</a:t>
            </a:r>
            <a:r>
              <a:rPr lang="en-US" sz="1800" dirty="0">
                <a:solidFill>
                  <a:srgbClr val="00529B"/>
                </a:solidFill>
              </a:rPr>
              <a:t> Public Health Emergency</a:t>
            </a:r>
          </a:p>
          <a:p>
            <a:pPr marL="0" lvl="0" indent="0" defTabSz="685800">
              <a:lnSpc>
                <a:spcPct val="100000"/>
              </a:lnSpc>
              <a:spcBef>
                <a:spcPts val="0"/>
              </a:spcBef>
              <a:spcAft>
                <a:spcPts val="1200"/>
              </a:spcAft>
              <a:buNone/>
            </a:pPr>
            <a:r>
              <a:rPr lang="en-US" sz="1800" b="1" dirty="0">
                <a:solidFill>
                  <a:srgbClr val="00529B"/>
                </a:solidFill>
              </a:rPr>
              <a:t>PSHB</a:t>
            </a:r>
            <a:r>
              <a:rPr lang="en-US" sz="1800" dirty="0">
                <a:solidFill>
                  <a:srgbClr val="00529B"/>
                </a:solidFill>
              </a:rPr>
              <a:t> Postal Service Health Benefits</a:t>
            </a:r>
          </a:p>
          <a:p>
            <a:pPr marL="0" lvl="0" indent="0" defTabSz="685800">
              <a:lnSpc>
                <a:spcPct val="100000"/>
              </a:lnSpc>
              <a:spcBef>
                <a:spcPts val="0"/>
              </a:spcBef>
              <a:spcAft>
                <a:spcPts val="1200"/>
              </a:spcAft>
              <a:buNone/>
            </a:pPr>
            <a:r>
              <a:rPr lang="en-US" sz="1800" b="1" dirty="0">
                <a:solidFill>
                  <a:srgbClr val="00529B"/>
                </a:solidFill>
              </a:rPr>
              <a:t>PT</a:t>
            </a:r>
            <a:r>
              <a:rPr lang="en-US" sz="1800" dirty="0">
                <a:solidFill>
                  <a:srgbClr val="00529B"/>
                </a:solidFill>
              </a:rPr>
              <a:t> Physical Therapy</a:t>
            </a:r>
          </a:p>
          <a:p>
            <a:pPr marL="0" lvl="0" indent="0" defTabSz="685800">
              <a:lnSpc>
                <a:spcPct val="100000"/>
              </a:lnSpc>
              <a:spcBef>
                <a:spcPts val="0"/>
              </a:spcBef>
              <a:spcAft>
                <a:spcPts val="1200"/>
              </a:spcAft>
              <a:buNone/>
            </a:pPr>
            <a:r>
              <a:rPr lang="en-US" sz="1800" b="1" dirty="0">
                <a:solidFill>
                  <a:srgbClr val="00529B"/>
                </a:solidFill>
              </a:rPr>
              <a:t>QHP</a:t>
            </a:r>
            <a:r>
              <a:rPr lang="en-US" sz="1800" dirty="0">
                <a:solidFill>
                  <a:srgbClr val="00529B"/>
                </a:solidFill>
              </a:rPr>
              <a:t> Qualified Health Plan</a:t>
            </a:r>
          </a:p>
          <a:p>
            <a:pPr marL="0" lvl="0" indent="0" defTabSz="685800">
              <a:lnSpc>
                <a:spcPct val="100000"/>
              </a:lnSpc>
              <a:spcBef>
                <a:spcPts val="0"/>
              </a:spcBef>
              <a:spcAft>
                <a:spcPts val="1200"/>
              </a:spcAft>
              <a:buNone/>
            </a:pPr>
            <a:endParaRPr lang="en-US" sz="1800" b="1" dirty="0">
              <a:solidFill>
                <a:srgbClr val="00529B"/>
              </a:solidFill>
            </a:endParaRPr>
          </a:p>
          <a:p>
            <a:pPr marL="0" indent="0">
              <a:lnSpc>
                <a:spcPct val="100000"/>
              </a:lnSpc>
              <a:spcAft>
                <a:spcPts val="1200"/>
              </a:spcAft>
              <a:buNone/>
            </a:pPr>
            <a:endParaRPr lang="en-US" sz="2400" dirty="0"/>
          </a:p>
        </p:txBody>
      </p:sp>
      <p:sp>
        <p:nvSpPr>
          <p:cNvPr id="4" name="Content Placeholder 3">
            <a:extLst>
              <a:ext uri="{FF2B5EF4-FFF2-40B4-BE49-F238E27FC236}">
                <a16:creationId xmlns:a16="http://schemas.microsoft.com/office/drawing/2014/main" id="{717033A4-EB81-483E-9F6A-807AE570617A}"/>
              </a:ext>
            </a:extLst>
          </p:cNvPr>
          <p:cNvSpPr>
            <a:spLocks noGrp="1"/>
          </p:cNvSpPr>
          <p:nvPr>
            <p:ph sz="half" idx="2"/>
          </p:nvPr>
        </p:nvSpPr>
        <p:spPr>
          <a:xfrm>
            <a:off x="6172200" y="1170878"/>
            <a:ext cx="5181600" cy="5006085"/>
          </a:xfrm>
        </p:spPr>
        <p:txBody>
          <a:bodyPr>
            <a:normAutofit/>
          </a:bodyPr>
          <a:lstStyle/>
          <a:p>
            <a:pPr marL="0" lvl="0" indent="0" defTabSz="685800">
              <a:lnSpc>
                <a:spcPct val="100000"/>
              </a:lnSpc>
              <a:spcBef>
                <a:spcPts val="0"/>
              </a:spcBef>
              <a:spcAft>
                <a:spcPts val="1200"/>
              </a:spcAft>
              <a:buNone/>
            </a:pPr>
            <a:r>
              <a:rPr lang="en-US" sz="1800" b="1" dirty="0">
                <a:solidFill>
                  <a:srgbClr val="00529B"/>
                </a:solidFill>
              </a:rPr>
              <a:t>QIO</a:t>
            </a:r>
            <a:r>
              <a:rPr lang="en-US" sz="1800" dirty="0">
                <a:solidFill>
                  <a:srgbClr val="00529B"/>
                </a:solidFill>
              </a:rPr>
              <a:t> Quality Improvement Organization</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QMB</a:t>
            </a:r>
            <a:r>
              <a:rPr lang="en-US" sz="1800" dirty="0">
                <a:solidFill>
                  <a:srgbClr val="00529B"/>
                </a:solidFill>
              </a:rPr>
              <a:t> Qualified Medicare Beneficiary</a:t>
            </a:r>
            <a:endParaRPr lang="en-US" sz="1800" b="1" dirty="0">
              <a:solidFill>
                <a:srgbClr val="00529B"/>
              </a:solidFill>
            </a:endParaRPr>
          </a:p>
          <a:p>
            <a:pPr marL="0" lvl="0" indent="0" defTabSz="685800">
              <a:lnSpc>
                <a:spcPct val="100000"/>
              </a:lnSpc>
              <a:spcBef>
                <a:spcPts val="0"/>
              </a:spcBef>
              <a:spcAft>
                <a:spcPts val="1200"/>
              </a:spcAft>
              <a:buNone/>
            </a:pPr>
            <a:r>
              <a:rPr lang="en-US" sz="1800" b="1" dirty="0">
                <a:solidFill>
                  <a:srgbClr val="00529B"/>
                </a:solidFill>
              </a:rPr>
              <a:t>RTBT </a:t>
            </a:r>
            <a:r>
              <a:rPr lang="en-US" sz="1800" dirty="0">
                <a:solidFill>
                  <a:srgbClr val="00529B"/>
                </a:solidFill>
              </a:rPr>
              <a:t>Beneficiary Real Time Benefit Tool</a:t>
            </a:r>
            <a:endParaRPr lang="en-US" sz="1800" b="1" dirty="0">
              <a:solidFill>
                <a:srgbClr val="00529B"/>
              </a:solidFill>
            </a:endParaRPr>
          </a:p>
          <a:p>
            <a:pPr marL="0" indent="0" defTabSz="685800">
              <a:lnSpc>
                <a:spcPct val="100000"/>
              </a:lnSpc>
              <a:spcBef>
                <a:spcPts val="0"/>
              </a:spcBef>
              <a:spcAft>
                <a:spcPts val="1200"/>
              </a:spcAft>
              <a:buNone/>
            </a:pPr>
            <a:r>
              <a:rPr lang="en-US" sz="1800" b="1" dirty="0">
                <a:solidFill>
                  <a:srgbClr val="00529B"/>
                </a:solidFill>
              </a:rPr>
              <a:t>SEP</a:t>
            </a:r>
            <a:r>
              <a:rPr lang="en-US" sz="1800" dirty="0">
                <a:solidFill>
                  <a:srgbClr val="00529B"/>
                </a:solidFill>
              </a:rPr>
              <a:t> Special Enrollment Period</a:t>
            </a:r>
          </a:p>
          <a:p>
            <a:pPr marL="0" indent="0" defTabSz="685800">
              <a:lnSpc>
                <a:spcPct val="100000"/>
              </a:lnSpc>
              <a:spcBef>
                <a:spcPts val="0"/>
              </a:spcBef>
              <a:spcAft>
                <a:spcPts val="1200"/>
              </a:spcAft>
              <a:buNone/>
            </a:pPr>
            <a:r>
              <a:rPr lang="en-US" sz="1800" b="1" dirty="0">
                <a:solidFill>
                  <a:srgbClr val="00529B"/>
                </a:solidFill>
              </a:rPr>
              <a:t>SHO</a:t>
            </a:r>
            <a:r>
              <a:rPr lang="en-US" sz="1800" dirty="0">
                <a:solidFill>
                  <a:srgbClr val="00529B"/>
                </a:solidFill>
              </a:rPr>
              <a:t> State Health Official</a:t>
            </a:r>
            <a:endParaRPr lang="en-US" sz="1800" b="1" dirty="0">
              <a:solidFill>
                <a:srgbClr val="00529B"/>
              </a:solidFill>
            </a:endParaRPr>
          </a:p>
          <a:p>
            <a:pPr marL="0" indent="0" defTabSz="685800">
              <a:lnSpc>
                <a:spcPct val="100000"/>
              </a:lnSpc>
              <a:spcBef>
                <a:spcPts val="0"/>
              </a:spcBef>
              <a:spcAft>
                <a:spcPts val="1200"/>
              </a:spcAft>
              <a:buNone/>
            </a:pPr>
            <a:r>
              <a:rPr lang="en-US" sz="1800" b="1" dirty="0">
                <a:solidFill>
                  <a:srgbClr val="00529B"/>
                </a:solidFill>
              </a:rPr>
              <a:t>SLP</a:t>
            </a:r>
            <a:r>
              <a:rPr lang="en-US" sz="1800" dirty="0">
                <a:solidFill>
                  <a:srgbClr val="00529B"/>
                </a:solidFill>
              </a:rPr>
              <a:t> Speech-Language Pathology</a:t>
            </a:r>
          </a:p>
          <a:p>
            <a:pPr marL="0" indent="0" defTabSz="685800">
              <a:lnSpc>
                <a:spcPct val="100000"/>
              </a:lnSpc>
              <a:spcBef>
                <a:spcPts val="0"/>
              </a:spcBef>
              <a:spcAft>
                <a:spcPts val="1200"/>
              </a:spcAft>
              <a:buNone/>
            </a:pPr>
            <a:r>
              <a:rPr lang="en-US" sz="1800" b="1" dirty="0">
                <a:solidFill>
                  <a:srgbClr val="00529B"/>
                </a:solidFill>
              </a:rPr>
              <a:t>SPAP </a:t>
            </a:r>
            <a:r>
              <a:rPr lang="en-US" sz="1800" dirty="0">
                <a:solidFill>
                  <a:srgbClr val="00529B"/>
                </a:solidFill>
              </a:rPr>
              <a:t>State Pharmaceutical Assistance Program</a:t>
            </a:r>
          </a:p>
          <a:p>
            <a:pPr marL="0" indent="0" defTabSz="685800">
              <a:lnSpc>
                <a:spcPct val="100000"/>
              </a:lnSpc>
              <a:spcBef>
                <a:spcPts val="0"/>
              </a:spcBef>
              <a:spcAft>
                <a:spcPts val="1200"/>
              </a:spcAft>
              <a:buNone/>
            </a:pPr>
            <a:r>
              <a:rPr lang="en-US" sz="1800" b="1" dirty="0">
                <a:solidFill>
                  <a:srgbClr val="00529B"/>
                </a:solidFill>
              </a:rPr>
              <a:t>TrOOP </a:t>
            </a:r>
            <a:r>
              <a:rPr lang="en-US" sz="1800" dirty="0">
                <a:solidFill>
                  <a:srgbClr val="00529B"/>
                </a:solidFill>
              </a:rPr>
              <a:t>True Out-of-Pocket</a:t>
            </a:r>
          </a:p>
          <a:p>
            <a:pPr marL="0" indent="0" defTabSz="685800">
              <a:lnSpc>
                <a:spcPct val="100000"/>
              </a:lnSpc>
              <a:spcBef>
                <a:spcPts val="0"/>
              </a:spcBef>
              <a:spcAft>
                <a:spcPts val="1200"/>
              </a:spcAft>
              <a:buNone/>
            </a:pPr>
            <a:r>
              <a:rPr lang="en-US" sz="1800" b="1" dirty="0">
                <a:solidFill>
                  <a:srgbClr val="00529B"/>
                </a:solidFill>
              </a:rPr>
              <a:t>VA</a:t>
            </a:r>
            <a:r>
              <a:rPr lang="en-US" sz="1800" dirty="0">
                <a:solidFill>
                  <a:srgbClr val="00529B"/>
                </a:solidFill>
              </a:rPr>
              <a:t> Veterans’ Affairs</a:t>
            </a:r>
            <a:endParaRPr lang="en-US" sz="1800" b="1" dirty="0">
              <a:solidFill>
                <a:srgbClr val="00529B"/>
              </a:solidFill>
            </a:endParaRPr>
          </a:p>
        </p:txBody>
      </p:sp>
      <p:sp>
        <p:nvSpPr>
          <p:cNvPr id="7" name="Slide Number Placeholder 6">
            <a:extLst>
              <a:ext uri="{FF2B5EF4-FFF2-40B4-BE49-F238E27FC236}">
                <a16:creationId xmlns:a16="http://schemas.microsoft.com/office/drawing/2014/main" id="{91425AD8-57AC-4D6C-9E2B-C672126DA63D}"/>
              </a:ext>
            </a:extLst>
          </p:cNvPr>
          <p:cNvSpPr>
            <a:spLocks noGrp="1"/>
          </p:cNvSpPr>
          <p:nvPr>
            <p:ph type="sldNum" sz="quarter" idx="12"/>
          </p:nvPr>
        </p:nvSpPr>
        <p:spPr/>
        <p:txBody>
          <a:bodyPr/>
          <a:lstStyle/>
          <a:p>
            <a:fld id="{0B2D781D-8844-5940-92D1-06EF0A7F581E}" type="slidenum">
              <a:rPr lang="en-US" smtClean="0"/>
              <a:t>60</a:t>
            </a:fld>
            <a:endParaRPr lang="en-US" dirty="0"/>
          </a:p>
        </p:txBody>
      </p:sp>
      <p:sp>
        <p:nvSpPr>
          <p:cNvPr id="6" name="Footer Placeholder 5">
            <a:extLst>
              <a:ext uri="{FF2B5EF4-FFF2-40B4-BE49-F238E27FC236}">
                <a16:creationId xmlns:a16="http://schemas.microsoft.com/office/drawing/2014/main" id="{C7BED0FE-B251-401D-A89A-9141A91B906D}"/>
              </a:ext>
            </a:extLst>
          </p:cNvPr>
          <p:cNvSpPr>
            <a:spLocks noGrp="1"/>
          </p:cNvSpPr>
          <p:nvPr>
            <p:ph type="ftr" sz="quarter" idx="11"/>
          </p:nvPr>
        </p:nvSpPr>
        <p:spPr/>
        <p:txBody>
          <a:bodyPr/>
          <a:lstStyle/>
          <a:p>
            <a:r>
              <a:rPr lang="en-US" dirty="0"/>
              <a:t>Current Topics</a:t>
            </a:r>
          </a:p>
        </p:txBody>
      </p:sp>
      <p:sp>
        <p:nvSpPr>
          <p:cNvPr id="5" name="Date Placeholder 4">
            <a:extLst>
              <a:ext uri="{FF2B5EF4-FFF2-40B4-BE49-F238E27FC236}">
                <a16:creationId xmlns:a16="http://schemas.microsoft.com/office/drawing/2014/main" id="{F3E9F9B1-4E15-42B2-870C-59B18BAA9019}"/>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1209721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0"/>
            <a:ext cx="12192000" cy="940279"/>
          </a:xfrm>
        </p:spPr>
        <p:txBody>
          <a:bodyPr anchor="ctr">
            <a:normAutofit/>
          </a:bodyPr>
          <a:lstStyle/>
          <a:p>
            <a:r>
              <a:rPr lang="en-US" sz="3000" dirty="0"/>
              <a:t>Stay Connected</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930EA73E-0BD5-4537-A73F-EC32F6ED5D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942169"/>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b="14991"/>
          <a:stretch/>
        </p:blipFill>
        <p:spPr>
          <a:xfrm>
            <a:off x="7353233" y="1408704"/>
            <a:ext cx="2863263" cy="2434036"/>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dirty="0"/>
          </a:p>
        </p:txBody>
      </p:sp>
      <p:sp>
        <p:nvSpPr>
          <p:cNvPr id="3" name="Footer Placeholder 2">
            <a:extLst>
              <a:ext uri="{FF2B5EF4-FFF2-40B4-BE49-F238E27FC236}">
                <a16:creationId xmlns:a16="http://schemas.microsoft.com/office/drawing/2014/main" id="{5B569F95-0E87-4357-B87C-589F7B7ED3ED}"/>
              </a:ext>
            </a:extLst>
          </p:cNvPr>
          <p:cNvSpPr>
            <a:spLocks noGrp="1"/>
          </p:cNvSpPr>
          <p:nvPr>
            <p:ph type="ftr" sz="quarter" idx="11"/>
          </p:nvPr>
        </p:nvSpPr>
        <p:spPr/>
        <p:txBody>
          <a:bodyPr/>
          <a:lstStyle/>
          <a:p>
            <a:r>
              <a:rPr lang="en-US" sz="1200" dirty="0"/>
              <a:t>Current Topics</a:t>
            </a:r>
          </a:p>
        </p:txBody>
      </p:sp>
      <p:sp>
        <p:nvSpPr>
          <p:cNvPr id="2" name="Date Placeholder 1"/>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310B-B452-5549-9372-859734CAEE6D}"/>
              </a:ext>
            </a:extLst>
          </p:cNvPr>
          <p:cNvSpPr>
            <a:spLocks noGrp="1"/>
          </p:cNvSpPr>
          <p:nvPr>
            <p:ph type="title"/>
          </p:nvPr>
        </p:nvSpPr>
        <p:spPr/>
        <p:txBody>
          <a:bodyPr/>
          <a:lstStyle/>
          <a:p>
            <a:r>
              <a:rPr lang="en-US" dirty="0"/>
              <a:t>Lesson 1</a:t>
            </a:r>
          </a:p>
        </p:txBody>
      </p:sp>
      <p:sp>
        <p:nvSpPr>
          <p:cNvPr id="3" name="Text Placeholder 2">
            <a:extLst>
              <a:ext uri="{FF2B5EF4-FFF2-40B4-BE49-F238E27FC236}">
                <a16:creationId xmlns:a16="http://schemas.microsoft.com/office/drawing/2014/main" id="{9CE3F132-CB6F-D34A-BE91-57B7A5765575}"/>
              </a:ext>
            </a:extLst>
          </p:cNvPr>
          <p:cNvSpPr>
            <a:spLocks noGrp="1"/>
          </p:cNvSpPr>
          <p:nvPr>
            <p:ph type="body" idx="1"/>
          </p:nvPr>
        </p:nvSpPr>
        <p:spPr/>
        <p:txBody>
          <a:bodyPr/>
          <a:lstStyle/>
          <a:p>
            <a:r>
              <a:rPr lang="en-US" dirty="0"/>
              <a:t>Original Medicare Updates</a:t>
            </a:r>
          </a:p>
        </p:txBody>
      </p:sp>
    </p:spTree>
    <p:custDataLst>
      <p:tags r:id="rId1"/>
    </p:custDataLst>
    <p:extLst>
      <p:ext uri="{BB962C8B-B14F-4D97-AF65-F5344CB8AC3E}">
        <p14:creationId xmlns:p14="http://schemas.microsoft.com/office/powerpoint/2010/main" val="2945689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1399-3394-4B11-9FF9-189BC1CE0088}"/>
              </a:ext>
            </a:extLst>
          </p:cNvPr>
          <p:cNvSpPr>
            <a:spLocks noGrp="1"/>
          </p:cNvSpPr>
          <p:nvPr>
            <p:ph type="title"/>
          </p:nvPr>
        </p:nvSpPr>
        <p:spPr>
          <a:xfrm>
            <a:off x="0" y="1"/>
            <a:ext cx="12192000" cy="926592"/>
          </a:xfrm>
        </p:spPr>
        <p:txBody>
          <a:bodyPr anchor="ctr">
            <a:normAutofit/>
          </a:bodyPr>
          <a:lstStyle/>
          <a:p>
            <a:r>
              <a:rPr lang="en-US" sz="3000" dirty="0"/>
              <a:t>Medicare Enrollment Numbers</a:t>
            </a:r>
          </a:p>
        </p:txBody>
      </p:sp>
      <p:graphicFrame>
        <p:nvGraphicFramePr>
          <p:cNvPr id="3" name="Content Placeholder 5" descr="June 2020 Medicare Enrollment is 65,502,690" title="Medicare Enrollment Chart">
            <a:extLst>
              <a:ext uri="{FF2B5EF4-FFF2-40B4-BE49-F238E27FC236}">
                <a16:creationId xmlns:a16="http://schemas.microsoft.com/office/drawing/2014/main" id="{1B010177-B37D-45B1-B366-C7C1F36D4594}"/>
              </a:ext>
            </a:extLst>
          </p:cNvPr>
          <p:cNvGraphicFramePr>
            <a:graphicFrameLocks/>
          </p:cNvGraphicFramePr>
          <p:nvPr>
            <p:extLst>
              <p:ext uri="{D42A27DB-BD31-4B8C-83A1-F6EECF244321}">
                <p14:modId xmlns:p14="http://schemas.microsoft.com/office/powerpoint/2010/main" val="2542758868"/>
              </p:ext>
            </p:extLst>
          </p:nvPr>
        </p:nvGraphicFramePr>
        <p:xfrm>
          <a:off x="1" y="1028450"/>
          <a:ext cx="12098214" cy="853440"/>
        </p:xfrm>
        <a:graphic>
          <a:graphicData uri="http://schemas.openxmlformats.org/drawingml/2006/table">
            <a:tbl>
              <a:tblPr firstRow="1" bandRow="1">
                <a:tableStyleId>{5FD0F851-EC5A-4D38-B0AD-8093EC10F338}</a:tableStyleId>
              </a:tblPr>
              <a:tblGrid>
                <a:gridCol w="796497">
                  <a:extLst>
                    <a:ext uri="{9D8B030D-6E8A-4147-A177-3AD203B41FA5}">
                      <a16:colId xmlns:a16="http://schemas.microsoft.com/office/drawing/2014/main" val="2858779940"/>
                    </a:ext>
                  </a:extLst>
                </a:gridCol>
                <a:gridCol w="1512948">
                  <a:extLst>
                    <a:ext uri="{9D8B030D-6E8A-4147-A177-3AD203B41FA5}">
                      <a16:colId xmlns:a16="http://schemas.microsoft.com/office/drawing/2014/main" val="2926485981"/>
                    </a:ext>
                  </a:extLst>
                </a:gridCol>
                <a:gridCol w="2543908">
                  <a:extLst>
                    <a:ext uri="{9D8B030D-6E8A-4147-A177-3AD203B41FA5}">
                      <a16:colId xmlns:a16="http://schemas.microsoft.com/office/drawing/2014/main" val="1878025356"/>
                    </a:ext>
                  </a:extLst>
                </a:gridCol>
                <a:gridCol w="5395059">
                  <a:extLst>
                    <a:ext uri="{9D8B030D-6E8A-4147-A177-3AD203B41FA5}">
                      <a16:colId xmlns:a16="http://schemas.microsoft.com/office/drawing/2014/main" val="385174042"/>
                    </a:ext>
                  </a:extLst>
                </a:gridCol>
                <a:gridCol w="1849802">
                  <a:extLst>
                    <a:ext uri="{9D8B030D-6E8A-4147-A177-3AD203B41FA5}">
                      <a16:colId xmlns:a16="http://schemas.microsoft.com/office/drawing/2014/main" val="990343729"/>
                    </a:ext>
                  </a:extLst>
                </a:gridCol>
              </a:tblGrid>
              <a:tr h="370840">
                <a:tc>
                  <a:txBody>
                    <a:bodyPr/>
                    <a:lstStyle/>
                    <a:p>
                      <a:r>
                        <a:rPr lang="en-US" sz="2200" dirty="0">
                          <a:solidFill>
                            <a:srgbClr val="00529B"/>
                          </a:solidFill>
                        </a:rPr>
                        <a:t>Year</a:t>
                      </a:r>
                    </a:p>
                  </a:txBody>
                  <a:tcPr/>
                </a:tc>
                <a:tc>
                  <a:txBody>
                    <a:bodyPr/>
                    <a:lstStyle/>
                    <a:p>
                      <a:r>
                        <a:rPr lang="en-US" sz="2200" dirty="0">
                          <a:solidFill>
                            <a:srgbClr val="00529B"/>
                          </a:solidFill>
                        </a:rPr>
                        <a:t>Month</a:t>
                      </a:r>
                    </a:p>
                  </a:txBody>
                  <a:tcPr/>
                </a:tc>
                <a:tc>
                  <a:txBody>
                    <a:bodyPr/>
                    <a:lstStyle/>
                    <a:p>
                      <a:r>
                        <a:rPr lang="en-US" sz="2200" dirty="0">
                          <a:solidFill>
                            <a:srgbClr val="00529B"/>
                          </a:solidFill>
                        </a:rPr>
                        <a:t>Original Medicare</a:t>
                      </a:r>
                    </a:p>
                  </a:txBody>
                  <a:tcPr/>
                </a:tc>
                <a:tc>
                  <a:txBody>
                    <a:bodyPr/>
                    <a:lstStyle/>
                    <a:p>
                      <a:r>
                        <a:rPr lang="en-US" sz="2200" dirty="0">
                          <a:solidFill>
                            <a:srgbClr val="00529B"/>
                          </a:solidFill>
                        </a:rPr>
                        <a:t>Medicare Advantage and Other Health Plans</a:t>
                      </a:r>
                    </a:p>
                  </a:txBody>
                  <a:tcPr/>
                </a:tc>
                <a:tc>
                  <a:txBody>
                    <a:bodyPr/>
                    <a:lstStyle/>
                    <a:p>
                      <a:r>
                        <a:rPr lang="en-US" sz="2200" dirty="0">
                          <a:solidFill>
                            <a:srgbClr val="00529B"/>
                          </a:solidFill>
                        </a:rPr>
                        <a:t>Total</a:t>
                      </a:r>
                    </a:p>
                  </a:txBody>
                  <a:tcPr/>
                </a:tc>
                <a:extLst>
                  <a:ext uri="{0D108BD9-81ED-4DB2-BD59-A6C34878D82A}">
                    <a16:rowId xmlns:a16="http://schemas.microsoft.com/office/drawing/2014/main" val="2673012649"/>
                  </a:ext>
                </a:extLst>
              </a:tr>
              <a:tr h="370840">
                <a:tc>
                  <a:txBody>
                    <a:bodyPr/>
                    <a:lstStyle/>
                    <a:p>
                      <a:r>
                        <a:rPr lang="en-US" sz="2200" dirty="0">
                          <a:solidFill>
                            <a:srgbClr val="00529B"/>
                          </a:solidFill>
                        </a:rPr>
                        <a:t>2022</a:t>
                      </a:r>
                    </a:p>
                  </a:txBody>
                  <a:tcPr/>
                </a:tc>
                <a:tc>
                  <a:txBody>
                    <a:bodyPr/>
                    <a:lstStyle/>
                    <a:p>
                      <a:r>
                        <a:rPr lang="en-US" sz="2200" dirty="0">
                          <a:solidFill>
                            <a:srgbClr val="00529B"/>
                          </a:solidFill>
                        </a:rPr>
                        <a:t>September</a:t>
                      </a:r>
                    </a:p>
                  </a:txBody>
                  <a:tcPr/>
                </a:tc>
                <a:tc>
                  <a:txBody>
                    <a:bodyPr/>
                    <a:lstStyle/>
                    <a:p>
                      <a:r>
                        <a:rPr lang="en-US" sz="2200" dirty="0">
                          <a:solidFill>
                            <a:srgbClr val="00529B"/>
                          </a:solidFill>
                        </a:rPr>
                        <a:t>34,984,295</a:t>
                      </a:r>
                    </a:p>
                  </a:txBody>
                  <a:tcPr/>
                </a:tc>
                <a:tc>
                  <a:txBody>
                    <a:bodyPr/>
                    <a:lstStyle/>
                    <a:p>
                      <a:r>
                        <a:rPr lang="en-US" sz="2200" dirty="0">
                          <a:solidFill>
                            <a:srgbClr val="00529B"/>
                          </a:solidFill>
                        </a:rPr>
                        <a:t>30,119,512</a:t>
                      </a:r>
                    </a:p>
                  </a:txBody>
                  <a:tcPr/>
                </a:tc>
                <a:tc>
                  <a:txBody>
                    <a:bodyPr/>
                    <a:lstStyle/>
                    <a:p>
                      <a:r>
                        <a:rPr lang="en-US" sz="2200" dirty="0">
                          <a:solidFill>
                            <a:srgbClr val="00529B"/>
                          </a:solidFill>
                        </a:rPr>
                        <a:t>65,103,807</a:t>
                      </a:r>
                    </a:p>
                  </a:txBody>
                  <a:tcPr/>
                </a:tc>
                <a:extLst>
                  <a:ext uri="{0D108BD9-81ED-4DB2-BD59-A6C34878D82A}">
                    <a16:rowId xmlns:a16="http://schemas.microsoft.com/office/drawing/2014/main" val="74191851"/>
                  </a:ext>
                </a:extLst>
              </a:tr>
            </a:tbl>
          </a:graphicData>
        </a:graphic>
      </p:graphicFrame>
      <p:pic>
        <p:nvPicPr>
          <p:cNvPr id="8" name="Picture 7" descr="13% of Medicare Beneficiaries are under 65; 11% are older than 85, 50% are between 65 and 74, and 26% are between 75-84">
            <a:extLst>
              <a:ext uri="{FF2B5EF4-FFF2-40B4-BE49-F238E27FC236}">
                <a16:creationId xmlns:a16="http://schemas.microsoft.com/office/drawing/2014/main" id="{15BE0ABF-F921-423B-89ED-87359AF64050}"/>
              </a:ext>
            </a:extLst>
          </p:cNvPr>
          <p:cNvPicPr>
            <a:picLocks noChangeAspect="1"/>
          </p:cNvPicPr>
          <p:nvPr/>
        </p:nvPicPr>
        <p:blipFill rotWithShape="1">
          <a:blip r:embed="rId4"/>
          <a:srcRect l="3454"/>
          <a:stretch/>
        </p:blipFill>
        <p:spPr>
          <a:xfrm>
            <a:off x="344905" y="2097994"/>
            <a:ext cx="6382015" cy="3590925"/>
          </a:xfrm>
          <a:prstGeom prst="rect">
            <a:avLst/>
          </a:prstGeom>
        </p:spPr>
      </p:pic>
      <p:pic>
        <p:nvPicPr>
          <p:cNvPr id="9" name="Picture 8" descr="60% of Medicare beneficiaries are enrolled in Medicare Fee-For-Service (FFS) program and 40% are in the Medicare Advantage (MA) program">
            <a:extLst>
              <a:ext uri="{FF2B5EF4-FFF2-40B4-BE49-F238E27FC236}">
                <a16:creationId xmlns:a16="http://schemas.microsoft.com/office/drawing/2014/main" id="{2D2C4E72-3843-4053-8EFA-E578D6D5122E}"/>
              </a:ext>
            </a:extLst>
          </p:cNvPr>
          <p:cNvPicPr>
            <a:picLocks noChangeAspect="1"/>
          </p:cNvPicPr>
          <p:nvPr/>
        </p:nvPicPr>
        <p:blipFill rotWithShape="1">
          <a:blip r:embed="rId5"/>
          <a:srcRect r="12184"/>
          <a:stretch/>
        </p:blipFill>
        <p:spPr>
          <a:xfrm>
            <a:off x="6272895" y="2121126"/>
            <a:ext cx="5654412" cy="3457575"/>
          </a:xfrm>
          <a:prstGeom prst="rect">
            <a:avLst/>
          </a:prstGeom>
        </p:spPr>
      </p:pic>
      <p:sp>
        <p:nvSpPr>
          <p:cNvPr id="7" name="Slide Number Placeholder 6">
            <a:extLst>
              <a:ext uri="{FF2B5EF4-FFF2-40B4-BE49-F238E27FC236}">
                <a16:creationId xmlns:a16="http://schemas.microsoft.com/office/drawing/2014/main" id="{3BD55AD5-312B-498E-B402-75328BF77C20}"/>
              </a:ext>
            </a:extLst>
          </p:cNvPr>
          <p:cNvSpPr>
            <a:spLocks noGrp="1"/>
          </p:cNvSpPr>
          <p:nvPr>
            <p:ph type="sldNum" sz="quarter" idx="12"/>
          </p:nvPr>
        </p:nvSpPr>
        <p:spPr/>
        <p:txBody>
          <a:bodyPr/>
          <a:lstStyle/>
          <a:p>
            <a:fld id="{0B2D781D-8844-5940-92D1-06EF0A7F581E}" type="slidenum">
              <a:rPr lang="en-US" smtClean="0"/>
              <a:t>8</a:t>
            </a:fld>
            <a:endParaRPr lang="en-US" dirty="0"/>
          </a:p>
        </p:txBody>
      </p:sp>
      <p:sp>
        <p:nvSpPr>
          <p:cNvPr id="6" name="Footer Placeholder 5">
            <a:extLst>
              <a:ext uri="{FF2B5EF4-FFF2-40B4-BE49-F238E27FC236}">
                <a16:creationId xmlns:a16="http://schemas.microsoft.com/office/drawing/2014/main" id="{225FBB3A-C910-47E1-A648-A0CED1308E9E}"/>
              </a:ext>
            </a:extLst>
          </p:cNvPr>
          <p:cNvSpPr>
            <a:spLocks noGrp="1"/>
          </p:cNvSpPr>
          <p:nvPr>
            <p:ph type="ftr" sz="quarter" idx="11"/>
          </p:nvPr>
        </p:nvSpPr>
        <p:spPr/>
        <p:txBody>
          <a:bodyPr/>
          <a:lstStyle/>
          <a:p>
            <a:r>
              <a:rPr lang="en-US" dirty="0"/>
              <a:t>Current Topics</a:t>
            </a:r>
          </a:p>
        </p:txBody>
      </p:sp>
      <p:sp>
        <p:nvSpPr>
          <p:cNvPr id="5" name="Date Placeholder 4">
            <a:extLst>
              <a:ext uri="{FF2B5EF4-FFF2-40B4-BE49-F238E27FC236}">
                <a16:creationId xmlns:a16="http://schemas.microsoft.com/office/drawing/2014/main" id="{14A9DC62-FD9C-47E0-9FDB-25BF791CF7F8}"/>
              </a:ext>
            </a:extLst>
          </p:cNvPr>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233366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2"/>
            <a:ext cx="12191999" cy="919274"/>
          </a:xfrm>
        </p:spPr>
        <p:txBody>
          <a:bodyPr>
            <a:noAutofit/>
          </a:bodyPr>
          <a:lstStyle/>
          <a:p>
            <a:pPr>
              <a:lnSpc>
                <a:spcPts val="3360"/>
              </a:lnSpc>
            </a:pPr>
            <a:r>
              <a:rPr lang="en-US" sz="2800" b="0" dirty="0">
                <a:solidFill>
                  <a:prstClr val="white"/>
                </a:solidFill>
              </a:rPr>
              <a:t>Monthly Part B Standard Premium: Income-Related Monthly Adjustment Amount (IRMAA) for 2023</a:t>
            </a:r>
            <a:endParaRPr lang="en-US" sz="2800" b="0" dirty="0"/>
          </a:p>
        </p:txBody>
      </p:sp>
      <p:sp>
        <p:nvSpPr>
          <p:cNvPr id="7" name="Rectangle 6" descr="If your yearly income in 2020 (for what you pay in 2022) was:"/>
          <p:cNvSpPr/>
          <p:nvPr/>
        </p:nvSpPr>
        <p:spPr>
          <a:xfrm>
            <a:off x="258793" y="1034416"/>
            <a:ext cx="8918190"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yearly income in 2021 (for what you pay in 2023) was:</a:t>
            </a:r>
          </a:p>
        </p:txBody>
      </p:sp>
      <p:graphicFrame>
        <p:nvGraphicFramePr>
          <p:cNvPr id="6" name="Table 5" descr="2020 IRMAA table"/>
          <p:cNvGraphicFramePr>
            <a:graphicFrameLocks noGrp="1"/>
          </p:cNvGraphicFramePr>
          <p:nvPr>
            <p:extLst>
              <p:ext uri="{D42A27DB-BD31-4B8C-83A1-F6EECF244321}">
                <p14:modId xmlns:p14="http://schemas.microsoft.com/office/powerpoint/2010/main" val="2637832528"/>
              </p:ext>
            </p:extLst>
          </p:nvPr>
        </p:nvGraphicFramePr>
        <p:xfrm>
          <a:off x="625506" y="1516836"/>
          <a:ext cx="10940987" cy="4560250"/>
        </p:xfrm>
        <a:graphic>
          <a:graphicData uri="http://schemas.openxmlformats.org/drawingml/2006/table">
            <a:tbl>
              <a:tblPr firstRow="1" bandRow="1">
                <a:tableStyleId>{5FD0F851-EC5A-4D38-B0AD-8093EC10F338}</a:tableStyleId>
              </a:tblPr>
              <a:tblGrid>
                <a:gridCol w="2760026">
                  <a:extLst>
                    <a:ext uri="{9D8B030D-6E8A-4147-A177-3AD203B41FA5}">
                      <a16:colId xmlns:a16="http://schemas.microsoft.com/office/drawing/2014/main" val="2082559654"/>
                    </a:ext>
                  </a:extLst>
                </a:gridCol>
                <a:gridCol w="3178822">
                  <a:extLst>
                    <a:ext uri="{9D8B030D-6E8A-4147-A177-3AD203B41FA5}">
                      <a16:colId xmlns:a16="http://schemas.microsoft.com/office/drawing/2014/main" val="743780762"/>
                    </a:ext>
                  </a:extLst>
                </a:gridCol>
                <a:gridCol w="2959593">
                  <a:extLst>
                    <a:ext uri="{9D8B030D-6E8A-4147-A177-3AD203B41FA5}">
                      <a16:colId xmlns:a16="http://schemas.microsoft.com/office/drawing/2014/main" val="790104051"/>
                    </a:ext>
                  </a:extLst>
                </a:gridCol>
                <a:gridCol w="2042546">
                  <a:extLst>
                    <a:ext uri="{9D8B030D-6E8A-4147-A177-3AD203B41FA5}">
                      <a16:colId xmlns:a16="http://schemas.microsoft.com/office/drawing/2014/main" val="3805910634"/>
                    </a:ext>
                  </a:extLst>
                </a:gridCol>
              </a:tblGrid>
              <a:tr h="8060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600"/>
                        </a:spcBef>
                        <a:spcAft>
                          <a:spcPts val="0"/>
                        </a:spcAft>
                      </a:pPr>
                      <a:r>
                        <a:rPr lang="en-US" sz="2000" dirty="0">
                          <a:solidFill>
                            <a:srgbClr val="00529B"/>
                          </a:solidFill>
                          <a:effectLst/>
                        </a:rPr>
                        <a:t>File Individual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600"/>
                        </a:spcBef>
                        <a:spcAft>
                          <a:spcPts val="0"/>
                        </a:spcAft>
                      </a:pPr>
                      <a:r>
                        <a:rPr lang="en-US" sz="2000" dirty="0">
                          <a:solidFill>
                            <a:srgbClr val="00529B"/>
                          </a:solidFill>
                          <a:effectLst/>
                        </a:rPr>
                        <a:t>File Joint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600"/>
                        </a:spcBef>
                        <a:spcAft>
                          <a:spcPts val="0"/>
                        </a:spcAft>
                      </a:pPr>
                      <a:r>
                        <a:rPr lang="en-US" sz="2000" dirty="0">
                          <a:solidFill>
                            <a:srgbClr val="00529B"/>
                          </a:solidFill>
                          <a:effectLst/>
                        </a:rPr>
                        <a:t>File Married &amp; Separate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600"/>
                        </a:spcBef>
                        <a:spcAft>
                          <a:spcPts val="0"/>
                        </a:spcAft>
                      </a:pPr>
                      <a:r>
                        <a:rPr lang="en-US" sz="2000" dirty="0">
                          <a:solidFill>
                            <a:srgbClr val="00529B"/>
                          </a:solidFill>
                          <a:effectLst/>
                        </a:rPr>
                        <a:t>You pay each month </a:t>
                      </a:r>
                      <a:br>
                        <a:rPr lang="en-US" sz="2000" dirty="0">
                          <a:solidFill>
                            <a:srgbClr val="00529B"/>
                          </a:solidFill>
                          <a:effectLst/>
                        </a:rPr>
                      </a:br>
                      <a:r>
                        <a:rPr lang="en-US" sz="2000" dirty="0">
                          <a:solidFill>
                            <a:srgbClr val="00529B"/>
                          </a:solidFill>
                          <a:effectLst/>
                        </a:rPr>
                        <a:t>(in 2023)</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122269565"/>
                  </a:ext>
                </a:extLst>
              </a:tr>
              <a:tr h="3638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$194,000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$164.90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169736248"/>
                  </a:ext>
                </a:extLst>
              </a:tr>
              <a:tr h="7264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$97,000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$123,000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$194,000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$246,000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$230.80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126242931"/>
                  </a:ext>
                </a:extLst>
              </a:tr>
              <a:tr h="7264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$123,000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$153,000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$246,000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$306,000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$329.70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367883046"/>
                  </a:ext>
                </a:extLst>
              </a:tr>
              <a:tr h="7301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Above $153,000 up to</a:t>
                      </a:r>
                      <a:endParaRPr lang="en-US" sz="1600" dirty="0">
                        <a:solidFill>
                          <a:srgbClr val="00529B"/>
                        </a:solidFill>
                        <a:effectLst/>
                      </a:endParaRPr>
                    </a:p>
                    <a:p>
                      <a:pPr marL="128905" marR="0">
                        <a:lnSpc>
                          <a:spcPct val="100000"/>
                        </a:lnSpc>
                        <a:spcBef>
                          <a:spcPts val="600"/>
                        </a:spcBef>
                        <a:spcAft>
                          <a:spcPts val="0"/>
                        </a:spcAft>
                      </a:pPr>
                      <a:r>
                        <a:rPr lang="en-US" sz="1800" dirty="0">
                          <a:solidFill>
                            <a:srgbClr val="00529B"/>
                          </a:solidFill>
                          <a:effectLst/>
                        </a:rPr>
                        <a:t>$183,000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Above $306,000 up to</a:t>
                      </a:r>
                      <a:endParaRPr lang="en-US" sz="1600" dirty="0">
                        <a:solidFill>
                          <a:srgbClr val="00529B"/>
                        </a:solidFill>
                        <a:effectLst/>
                      </a:endParaRPr>
                    </a:p>
                    <a:p>
                      <a:pPr marL="127635" marR="0">
                        <a:lnSpc>
                          <a:spcPct val="100000"/>
                        </a:lnSpc>
                        <a:spcBef>
                          <a:spcPts val="600"/>
                        </a:spcBef>
                        <a:spcAft>
                          <a:spcPts val="0"/>
                        </a:spcAft>
                      </a:pPr>
                      <a:r>
                        <a:rPr lang="en-US" sz="1800" dirty="0">
                          <a:solidFill>
                            <a:srgbClr val="00529B"/>
                          </a:solidFill>
                          <a:effectLst/>
                        </a:rPr>
                        <a:t>$366,000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$428.60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794139933"/>
                  </a:ext>
                </a:extLst>
              </a:tr>
              <a:tr h="72648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600"/>
                        </a:spcBef>
                        <a:spcAft>
                          <a:spcPts val="0"/>
                        </a:spcAft>
                      </a:pPr>
                      <a:r>
                        <a:rPr lang="en-US" sz="1800" dirty="0">
                          <a:solidFill>
                            <a:srgbClr val="00529B"/>
                          </a:solidFill>
                          <a:effectLst/>
                        </a:rPr>
                        <a:t>Above $183,000 and less than $500,000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600"/>
                        </a:spcBef>
                        <a:spcAft>
                          <a:spcPts val="0"/>
                        </a:spcAft>
                      </a:pPr>
                      <a:r>
                        <a:rPr lang="en-US" sz="1800" dirty="0">
                          <a:solidFill>
                            <a:srgbClr val="00529B"/>
                          </a:solidFill>
                          <a:effectLst/>
                        </a:rPr>
                        <a:t>Above $366,000 and less than $750,000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600"/>
                        </a:spcBef>
                        <a:spcAft>
                          <a:spcPts val="0"/>
                        </a:spcAft>
                      </a:pPr>
                      <a:r>
                        <a:rPr lang="en-US" sz="1800" dirty="0">
                          <a:solidFill>
                            <a:srgbClr val="00529B"/>
                          </a:solidFill>
                          <a:effectLst/>
                        </a:rPr>
                        <a:t>Above $97,000 and less than $403,000 </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$527.50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65530644"/>
                  </a:ext>
                </a:extLst>
              </a:tr>
              <a:tr h="3723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$500,000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600"/>
                        </a:spcBef>
                        <a:spcAft>
                          <a:spcPts val="0"/>
                        </a:spcAft>
                      </a:pPr>
                      <a:r>
                        <a:rPr lang="en-US" sz="1800" dirty="0">
                          <a:solidFill>
                            <a:srgbClr val="00529B"/>
                          </a:solidFill>
                          <a:effectLst/>
                        </a:rPr>
                        <a:t>$750,000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600"/>
                        </a:spcBef>
                        <a:spcAft>
                          <a:spcPts val="0"/>
                        </a:spcAft>
                      </a:pPr>
                      <a:r>
                        <a:rPr lang="en-US" sz="1800" dirty="0">
                          <a:solidFill>
                            <a:srgbClr val="00529B"/>
                          </a:solidFill>
                          <a:effectLst/>
                        </a:rPr>
                        <a:t>$403,000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600"/>
                        </a:spcBef>
                        <a:spcAft>
                          <a:spcPts val="0"/>
                        </a:spcAft>
                      </a:pPr>
                      <a:r>
                        <a:rPr lang="en-US" sz="1800" dirty="0">
                          <a:solidFill>
                            <a:srgbClr val="00529B"/>
                          </a:solidFill>
                          <a:effectLst/>
                        </a:rPr>
                        <a:t>$560.50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605046744"/>
                  </a:ext>
                </a:extLst>
              </a:tr>
            </a:tbl>
          </a:graphicData>
        </a:graphic>
      </p:graphicFrame>
      <p:sp>
        <p:nvSpPr>
          <p:cNvPr id="9" name="Slide Number Placeholder 5">
            <a:extLst>
              <a:ext uri="{FF2B5EF4-FFF2-40B4-BE49-F238E27FC236}">
                <a16:creationId xmlns:a16="http://schemas.microsoft.com/office/drawing/2014/main" id="{C3FB6E43-2C94-4CBB-9D4C-066FA52B107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dirty="0"/>
          </a:p>
        </p:txBody>
      </p:sp>
      <p:sp>
        <p:nvSpPr>
          <p:cNvPr id="3" name="Footer Placeholder 2"/>
          <p:cNvSpPr>
            <a:spLocks noGrp="1"/>
          </p:cNvSpPr>
          <p:nvPr>
            <p:ph type="ftr" sz="quarter" idx="11"/>
          </p:nvPr>
        </p:nvSpPr>
        <p:spPr/>
        <p:txBody>
          <a:bodyPr/>
          <a:lstStyle/>
          <a:p>
            <a:r>
              <a:rPr lang="en-US" dirty="0"/>
              <a:t>Current Topics</a:t>
            </a:r>
          </a:p>
        </p:txBody>
      </p:sp>
      <p:sp>
        <p:nvSpPr>
          <p:cNvPr id="2" name="Date Placeholder 1"/>
          <p:cNvSpPr>
            <a:spLocks noGrp="1"/>
          </p:cNvSpPr>
          <p:nvPr>
            <p:ph type="dt" sz="half" idx="10"/>
          </p:nvPr>
        </p:nvSpPr>
        <p:spPr/>
        <p:txBody>
          <a:bodyPr/>
          <a:lstStyle/>
          <a:p>
            <a:r>
              <a:rPr lang="en-US"/>
              <a:t>January 2023</a:t>
            </a:r>
            <a:endParaRPr lang="en-US" dirty="0"/>
          </a:p>
        </p:txBody>
      </p:sp>
    </p:spTree>
    <p:custDataLst>
      <p:tags r:id="rId1"/>
    </p:custDataLst>
    <p:extLst>
      <p:ext uri="{BB962C8B-B14F-4D97-AF65-F5344CB8AC3E}">
        <p14:creationId xmlns:p14="http://schemas.microsoft.com/office/powerpoint/2010/main" val="3339404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1LObdYvo"/>
  <p:tag name="MMPROD_NEXTUNIQUEID" val="10009"/>
  <p:tag name="ARTICULATE_PROJECT_OPEN" val="0"/>
  <p:tag name="ARTICULATE_SLIDE_COUNT" val="5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urrent Topics&amp;quot;&quot;/&gt;&lt;property id=&quot;20307&quot; value=&quot;257&quot;/&gt;&lt;/object&gt;&lt;object type=&quot;3&quot; unique_id=&quot;10004&quot;&gt;&lt;property id=&quot;20148&quot; value=&quot;5&quot;/&gt;&lt;property id=&quot;20300&quot; value=&quot;Slide 2 - &amp;quot;Table of Contents&amp;quot;&quot;/&gt;&lt;property id=&quot;20307&quot; value=&quot;262&quot;/&gt;&lt;/object&gt;&lt;object type=&quot;3&quot; unique_id=&quot;10005&quot;&gt;&lt;property id=&quot;20148&quot; value=&quot;5&quot;/&gt;&lt;property id=&quot;20300&quot; value=&quot;Slide 5 - &amp;quot;Session Objectives&amp;quot;&quot;/&gt;&lt;property id=&quot;20307&quot; value=&quot;261&quot;/&gt;&lt;/object&gt;&lt;object type=&quot;3&quot; unique_id=&quot;10007&quot;&gt;&lt;property id=&quot;20148&quot; value=&quot;5&quot;/&gt;&lt;property id=&quot;20300&quot; value=&quot;Slide 6 - &amp;quot;CMS Strategic Plan&amp;quot;&quot;/&gt;&lt;property id=&quot;20307&quot; value=&quot;141168786&quot;/&gt;&lt;/object&gt;&lt;object type=&quot;3&quot; unique_id=&quot;10008&quot;&gt;&lt;property id=&quot;20148&quot; value=&quot;5&quot;/&gt;&lt;property id=&quot;20300&quot; value=&quot;Slide 7 - &amp;quot;Lesson 1&amp;quot;&quot;/&gt;&lt;property id=&quot;20307&quot; value=&quot;266&quot;/&gt;&lt;/object&gt;&lt;object type=&quot;3&quot; unique_id=&quot;10010&quot;&gt;&lt;property id=&quot;20148&quot; value=&quot;5&quot;/&gt;&lt;property id=&quot;20300&quot; value=&quot;Slide 9 - &amp;quot;Monthly Part B Standard Premium: Income-Related Monthly Adjustment Amount (IRMAA) for 2023&amp;quot;&quot;/&gt;&lt;property id=&quot;20307&quot; value=&quot;579&quot;/&gt;&lt;/object&gt;&lt;object type=&quot;3&quot; unique_id=&quot;10011&quot;&gt;&lt;property id=&quot;20148&quot; value=&quot;5&quot;/&gt;&lt;property id=&quot;20300&quot; value=&quot;Slide 10 - &amp;quot;The Consolidated Appropriations Act, 2021  Medicare Provisions&amp;quot;&quot;/&gt;&lt;property id=&quot;20307&quot; value=&quot;288&quot;/&gt;&lt;/object&gt;&lt;object type=&quot;3&quot; unique_id=&quot;10012&quot;&gt;&lt;property id=&quot;20148&quot; value=&quot;5&quot;/&gt;&lt;property id=&quot;20300&quot; value=&quot;Slide 11 - &amp;quot;Beneficiary Enrollment Simplification&amp;quot;&quot;/&gt;&lt;property id=&quot;20307&quot; value=&quot;289&quot;/&gt;&lt;/object&gt;&lt;object type=&quot;3&quot; unique_id=&quot;10013&quot;&gt;&lt;property id=&quot;20148&quot; value=&quot;5&quot;/&gt;&lt;property id=&quot;20300&quot; value=&quot;Slide 12 - &amp;quot;Beneficiary Enrollment Simplification  New Special Enrollment Periods (SEP)&amp;quot;&quot;/&gt;&lt;property id=&quot;20307&quot; value=&quot;370&quot;/&gt;&lt;/object&gt;&lt;object type=&quot;3&quot; unique_id=&quot;10014&quot;&gt;&lt;property id=&quot;20148&quot; value=&quot;5&quot;/&gt;&lt;property id=&quot;20300&quot; value=&quot;Slide 13 - &amp;quot;Beneficiary Enrollment Simplification  New Special Enrollment Periods (continued)&amp;quot;&quot;/&gt;&lt;property id=&quot;20307&quot; value=&quot;371&quot;/&gt;&lt;/object&gt;&lt;object type=&quot;3&quot; unique_id=&quot;10015&quot;&gt;&lt;property id=&quot;20148&quot; value=&quot;5&quot;/&gt;&lt;property id=&quot;20300&quot; value=&quot;Slide 14 - &amp;quot;Waiving Medicare Coinsurance for  Certain Colorectal Cancer Screening Tests&amp;quot;&quot;/&gt;&lt;property id=&quot;20307&quot; value=&quot;291&quot;/&gt;&lt;/object&gt;&lt;object type=&quot;3&quot; unique_id=&quot;10016&quot;&gt;&lt;property id=&quot;20148&quot; value=&quot;5&quot;/&gt;&lt;property id=&quot;20300&quot; value=&quot;Slide 15 - &amp;quot;Expanding Access to  Mental Health Services Furnished through Telehealth&amp;quot;&quot;/&gt;&lt;property id=&quot;20307&quot; value=&quot;292&quot;/&gt;&lt;/object&gt;&lt;object type=&quot;3&quot; unique_id=&quot;10017&quot;&gt;&lt;property id=&quot;20148&quot; value=&quot;5&quot;/&gt;&lt;property id=&quot;20300&quot; value=&quot;Slide 16 - &amp;quot;Coverage of Immunosuppressive Drugs for  Kidney Transplant Patients Extended &amp;quot;&quot;/&gt;&lt;property id=&quot;20307&quot; value=&quot;293&quot;/&gt;&lt;/object&gt;&lt;object type=&quot;3&quot; unique_id=&quot;10018&quot;&gt;&lt;property id=&quot;20148&quot; value=&quot;5&quot;/&gt;&lt;property id=&quot;20300&quot; value=&quot;Slide 17 - &amp;quot;Extension of Coverage of Immunosuppressive  Drugs for Kidney Transplant Patients (continued)&amp;quot;&quot;/&gt;&lt;property id=&quot;20307&quot; value=&quot;294&quot;/&gt;&lt;/object&gt;&lt;object type=&quot;3&quot; unique_id=&quot;10019&quot;&gt;&lt;property id=&quot;20148&quot; value=&quot;5&quot;/&gt;&lt;property id=&quot;20300&quot; value=&quot;Slide 3 - &amp;quot;Inflation Reduction Act (IRA) Medicare Provisions&amp;quot;&quot;/&gt;&lt;property id=&quot;20307&quot; value=&quot;141168772&quot;/&gt;&lt;/object&gt;&lt;object type=&quot;3&quot; unique_id=&quot;10020&quot;&gt;&lt;property id=&quot;20148&quot; value=&quot;5&quot;/&gt;&lt;property id=&quot;20300&quot; value=&quot;Slide 4 - &amp;quot;Inflation Reduction Act Medicare Provisions (continued)&amp;quot;&quot;/&gt;&lt;property id=&quot;20307&quot; value=&quot;141168773&quot;/&gt;&lt;/object&gt;&lt;object type=&quot;3&quot; unique_id=&quot;10029&quot;&gt;&lt;property id=&quot;20148&quot; value=&quot;5&quot;/&gt;&lt;property id=&quot;20300&quot; value=&quot;Slide 21 - &amp;quot;Postal Service Reform Act of 2022 Medicare Enrollment Requirement&amp;quot;&quot;/&gt;&lt;property id=&quot;20307&quot; value=&quot;295&quot;/&gt;&lt;/object&gt;&lt;object type=&quot;3&quot; unique_id=&quot;10030&quot;&gt;&lt;property id=&quot;20148&quot; value=&quot;5&quot;/&gt;&lt;property id=&quot;20300&quot; value=&quot;Slide 22 - &amp;quot;Postal Service Reform Act of 2022 Medicare Enrollment Requirement (continued)&amp;quot;&quot;/&gt;&lt;property id=&quot;20307&quot; value=&quot;296&quot;/&gt;&lt;/object&gt;&lt;object type=&quot;3&quot; unique_id=&quot;10031&quot;&gt;&lt;property id=&quot;20148&quot; value=&quot;5&quot;/&gt;&lt;property id=&quot;20300&quot; value=&quot;Slide 23 - &amp;quot;KX Modifier Threshold Amounts for 2023&amp;quot;&quot;/&gt;&lt;property id=&quot;20307&quot; value=&quot;297&quot;/&gt;&lt;/object&gt;&lt;object type=&quot;3&quot; unique_id=&quot;10032&quot;&gt;&lt;property id=&quot;20148&quot; value=&quot;5&quot;/&gt;&lt;property id=&quot;20300&quot; value=&quot;Slide 24 - &amp;quot;Medicare.gov Website Improvements&amp;quot;&quot;/&gt;&lt;property id=&quot;20307&quot; value=&quot;298&quot;/&gt;&lt;/object&gt;&lt;object type=&quot;3&quot; unique_id=&quot;10033&quot;&gt;&lt;property id=&quot;20148&quot; value=&quot;5&quot;/&gt;&lt;property id=&quot;20300&quot; value=&quot;Slide 25 - &amp;quot;Medicare.gov Website Improvements Redesigned landing page&amp;quot;&quot;/&gt;&lt;property id=&quot;20307&quot; value=&quot;366&quot;/&gt;&lt;/object&gt;&lt;object type=&quot;3&quot; unique_id=&quot;10034&quot;&gt;&lt;property id=&quot;20148&quot; value=&quot;5&quot;/&gt;&lt;property id=&quot;20300&quot; value=&quot;Slide 26 - &amp;quot;Medicare.gov Website Improvements Personalized Summary Page&amp;quot;&quot;/&gt;&lt;property id=&quot;20307&quot; value=&quot;367&quot;/&gt;&lt;/object&gt;&lt;object type=&quot;3&quot; unique_id=&quot;10035&quot;&gt;&lt;property id=&quot;20148&quot; value=&quot;5&quot;/&gt;&lt;property id=&quot;20300&quot; value=&quot;Slide 27 - &amp;quot;Medicare.gov Website Improvements Education  Plan Finder Updates&amp;quot;&quot;/&gt;&lt;property id=&quot;20307&quot; value=&quot;369&quot;/&gt;&lt;/object&gt;&lt;object type=&quot;3&quot; unique_id=&quot;10036&quot;&gt;&lt;property id=&quot;20148&quot; value=&quot;5&quot;/&gt;&lt;property id=&quot;20300&quot; value=&quot;Slide 28 - &amp;quot;New Innovation Model: Enhancing Oncology Model (EOM)&amp;quot;&quot;/&gt;&lt;property id=&quot;20307&quot; value=&quot;299&quot;/&gt;&lt;/object&gt;&lt;object type=&quot;3&quot; unique_id=&quot;10037&quot;&gt;&lt;property id=&quot;20148&quot; value=&quot;5&quot;/&gt;&lt;property id=&quot;20300&quot; value=&quot;Slide 29 - &amp;quot;Lesson 2&amp;quot;&quot;/&gt;&lt;property id=&quot;20307&quot; value=&quot;300&quot;/&gt;&lt;/object&gt;&lt;object type=&quot;3&quot; unique_id=&quot;10038&quot;&gt;&lt;property id=&quot;20148&quot; value=&quot;5&quot;/&gt;&lt;property id=&quot;20300&quot; value=&quot;Slide 30 - &amp;quot;Marketing &amp;amp; Communications Oversight&amp;quot;&quot;/&gt;&lt;property id=&quot;20307&quot; value=&quot;302&quot;/&gt;&lt;/object&gt;&lt;object type=&quot;3&quot; unique_id=&quot;10039&quot;&gt;&lt;property id=&quot;20148&quot; value=&quot;5&quot;/&gt;&lt;property id=&quot;20300&quot; value=&quot;Slide 31 - &amp;quot;Beneficiary Access to Care During Disasters &amp;amp;  Emergencies&amp;quot;&quot;/&gt;&lt;property id=&quot;20307&quot; value=&quot;303&quot;/&gt;&lt;/object&gt;&lt;object type=&quot;3&quot; unique_id=&quot;10040&quot;&gt;&lt;property id=&quot;20148&quot; value=&quot;5&quot;/&gt;&lt;property id=&quot;20300&quot; value=&quot;Slide 32 - &amp;quot;Network Adequacy&amp;quot;&quot;/&gt;&lt;property id=&quot;20307&quot; value=&quot;304&quot;/&gt;&lt;/object&gt;&lt;object type=&quot;3&quot; unique_id=&quot;10041&quot;&gt;&lt;property id=&quot;20148&quot; value=&quot;5&quot;/&gt;&lt;property id=&quot;20300&quot; value=&quot;Slide 33 - &amp;quot;Lesson 3&amp;quot;&quot;/&gt;&lt;property id=&quot;20307&quot; value=&quot;305&quot;/&gt;&lt;/object&gt;&lt;object type=&quot;3&quot; unique_id=&quot;10042&quot;&gt;&lt;property id=&quot;20148&quot; value=&quot;5&quot;/&gt;&lt;property id=&quot;20300&quot; value=&quot;Slide 34 - &amp;quot;Income-Related Monthly Adjustment Amount (IRMAA):  Part D Premium for 2023&amp;quot;&quot;/&gt;&lt;property id=&quot;20307&quot; value=&quot;580&quot;/&gt;&lt;/object&gt;&lt;object type=&quot;3&quot; unique_id=&quot;10043&quot;&gt;&lt;property id=&quot;20148&quot; value=&quot;5&quot;/&gt;&lt;property id=&quot;20300&quot; value=&quot;Slide 35 - &amp;quot;Lowering Beneficiary Cost-Sharing  at the Pharmacy Counter&amp;quot;&quot;/&gt;&lt;property id=&quot;20307&quot; value=&quot;301&quot;/&gt;&lt;/object&gt;&lt;object type=&quot;3&quot; unique_id=&quot;10044&quot;&gt;&lt;property id=&quot;20148&quot; value=&quot;5&quot;/&gt;&lt;property id=&quot;20300&quot; value=&quot;Slide 36 - &amp;quot;2023 Specialty Tiers Threshold&amp;quot;&quot;/&gt;&lt;property id=&quot;20307&quot; value=&quot;308&quot;/&gt;&lt;/object&gt;&lt;object type=&quot;3&quot; unique_id=&quot;10045&quot;&gt;&lt;property id=&quot;20148&quot; value=&quot;5&quot;/&gt;&lt;property id=&quot;20300&quot; value=&quot;Slide 37 - &amp;quot;Beneficiary Real Time Benefit Tool (RTBT)&amp;quot;&quot;/&gt;&lt;property id=&quot;20307&quot; value=&quot;311&quot;/&gt;&lt;/object&gt;&lt;object type=&quot;3&quot; unique_id=&quot;10046&quot;&gt;&lt;property id=&quot;20148&quot; value=&quot;5&quot;/&gt;&lt;property id=&quot;20300&quot; value=&quot;Slide 44 - &amp;quot;Lesson 4&amp;quot;&quot;/&gt;&lt;property id=&quot;20307&quot; value=&quot;312&quot;/&gt;&lt;/object&gt;&lt;object type=&quot;3&quot; unique_id=&quot;10047&quot;&gt;&lt;property id=&quot;20148&quot; value=&quot;5&quot;/&gt;&lt;property id=&quot;20300&quot; value=&quot;Slide 45 - &amp;quot;Impact of the COVID-19 Public Health Emergency (PHE)  on State Medicaid &amp;amp; CHIP Program Eligibility &amp;quot;&quot;/&gt;&lt;property id=&quot;20307&quot; value=&quot;364&quot;/&gt;&lt;/object&gt;&lt;object type=&quot;3&quot; unique_id=&quot;10048&quot;&gt;&lt;property id=&quot;20148&quot; value=&quot;5&quot;/&gt;&lt;property id=&quot;20300&quot; value=&quot;Slide 47 - &amp;quot;Resuming Eligibility and Enrollment Operations (Unwinding)&amp;quot;&quot;/&gt;&lt;property id=&quot;20307&quot; value=&quot;313&quot;/&gt;&lt;/object&gt;&lt;object type=&quot;3&quot; unique_id=&quot;10049&quot;&gt;&lt;property id=&quot;20148&quot; value=&quot;5&quot;/&gt;&lt;property id=&quot;20300&quot; value=&quot;Slide 48 - &amp;quot;What Partners Can Do NOW To Help Prepare for the Renewal Process&amp;quot;&quot;/&gt;&lt;property id=&quot;20307&quot; value=&quot;363&quot;/&gt;&lt;/object&gt;&lt;object type=&quot;3&quot; unique_id=&quot;10050&quot;&gt;&lt;property id=&quot;20148&quot; value=&quot;5&quot;/&gt;&lt;property id=&quot;20300&quot; value=&quot;Slide 51 - &amp;quot;Lesson 5&amp;quot;&quot;/&gt;&lt;property id=&quot;20307&quot; value=&quot;314&quot;/&gt;&lt;/object&gt;&lt;object type=&quot;3&quot; unique_id=&quot;10051&quot;&gt;&lt;property id=&quot;20148&quot; value=&quot;5&quot;/&gt;&lt;property id=&quot;20300&quot; value=&quot;Slide 52 - &amp;quot; Marketplace Benefit &amp;amp; Payment Parameters  for 2023  &amp;quot;&quot;/&gt;&lt;property id=&quot;20307&quot; value=&quot;316&quot;/&gt;&lt;/object&gt;&lt;object type=&quot;3&quot; unique_id=&quot;10052&quot;&gt;&lt;property id=&quot;20148&quot; value=&quot;5&quot;/&gt;&lt;property id=&quot;20300&quot; value=&quot;Slide 53 - &amp;quot;Advancing Standardized Plan Options&amp;quot;&quot;/&gt;&lt;property id=&quot;20307&quot; value=&quot;317&quot;/&gt;&lt;/object&gt;&lt;object type=&quot;3&quot; unique_id=&quot;10053&quot;&gt;&lt;property id=&quot;20148&quot; value=&quot;5&quot;/&gt;&lt;property id=&quot;20300&quot; value=&quot;Slide 54 - &amp;quot;Implementing New Network Adequacy  Requirements&amp;quot;&quot;/&gt;&lt;property id=&quot;20307&quot; value=&quot;318&quot;/&gt;&lt;/object&gt;&lt;object type=&quot;3&quot; unique_id=&quot;10054&quot;&gt;&lt;property id=&quot;20148&quot; value=&quot;5&quot;/&gt;&lt;property id=&quot;20300&quot; value=&quot;Slide 55 - &amp;quot;New Special Enrollment Period (SEP)&amp;quot;&quot;/&gt;&lt;property id=&quot;20307&quot; value=&quot;315&quot;/&gt;&lt;/object&gt;&lt;object type=&quot;3&quot; unique_id=&quot;10055&quot;&gt;&lt;property id=&quot;20148&quot; value=&quot;5&quot;/&gt;&lt;property id=&quot;20300&quot; value=&quot;Slide 56 - &amp;quot;Affordable Care Act Subsidies Under  Inflation Reduction Act (IRA)&amp;quot;&quot;/&gt;&lt;property id=&quot;20307&quot; value=&quot;141168785&quot;/&gt;&lt;/object&gt;&lt;object type=&quot;3&quot; unique_id=&quot;10056&quot;&gt;&lt;property id=&quot;20148&quot; value=&quot;5&quot;/&gt;&lt;property id=&quot;20300&quot; value=&quot;Slide 57 - &amp;quot; &amp;quot;&quot;/&gt;&lt;property id=&quot;20307&quot; value=&quot;365&quot;/&gt;&lt;/object&gt;&lt;object type=&quot;3&quot; unique_id=&quot;10057&quot;&gt;&lt;property id=&quot;20148&quot; value=&quot;5&quot;/&gt;&lt;property id=&quot;20300&quot; value=&quot;Slide 58 - &amp;quot;Helpful Websites&amp;quot;&quot;/&gt;&lt;property id=&quot;20307&quot; value=&quot;320&quot;/&gt;&lt;/object&gt;&lt;object type=&quot;3&quot; unique_id=&quot;10058&quot;&gt;&lt;property id=&quot;20148&quot; value=&quot;5&quot;/&gt;&lt;property id=&quot;20300&quot; value=&quot;Slide 59 - &amp;quot;Acronyms&amp;quot;&quot;/&gt;&lt;property id=&quot;20307&quot; value=&quot;321&quot;/&gt;&lt;/object&gt;&lt;object type=&quot;3&quot; unique_id=&quot;10059&quot;&gt;&lt;property id=&quot;20148&quot; value=&quot;5&quot;/&gt;&lt;property id=&quot;20300&quot; value=&quot;Slide 60 - &amp;quot;Acronyms (continued)&amp;quot;&quot;/&gt;&lt;property id=&quot;20307&quot; value=&quot;322&quot;/&gt;&lt;/object&gt;&lt;object type=&quot;3&quot; unique_id=&quot;10060&quot;&gt;&lt;property id=&quot;20148&quot; value=&quot;5&quot;/&gt;&lt;property id=&quot;20300&quot; value=&quot;Slide 61 - &amp;quot;Stay Connected&amp;quot;&quot;/&gt;&lt;property id=&quot;20307&quot; value=&quot;362&quot;/&gt;&lt;/object&gt;&lt;object type=&quot;3&quot; unique_id=&quot;10655&quot;&gt;&lt;property id=&quot;20148&quot; value=&quot;5&quot;/&gt;&lt;property id=&quot;20300&quot; value=&quot;Slide 19 - &amp;quot;Medicare Part B Drug Rebates &amp;amp; Coinsurance&amp;quot;&quot;/&gt;&lt;property id=&quot;20307&quot; value=&quot;548&quot;/&gt;&lt;/object&gt;&lt;object type=&quot;3&quot; unique_id=&quot;10656&quot;&gt;&lt;property id=&quot;20148&quot; value=&quot;5&quot;/&gt;&lt;property id=&quot;20300&quot; value=&quot;Slide 20 - &amp;quot;Insulin Paid for by Medicare Part B&amp;quot;&quot;/&gt;&lt;property id=&quot;20307&quot; value=&quot;544&quot;/&gt;&lt;/object&gt;&lt;object type=&quot;3&quot; unique_id=&quot;11538&quot;&gt;&lt;property id=&quot;20148&quot; value=&quot;5&quot;/&gt;&lt;property id=&quot;20300&quot; value=&quot;Slide 18 - &amp;quot;Lowering Prices Through Drug Price Negotiation: Part B&amp;quot;&quot;/&gt;&lt;property id=&quot;20307&quot; value=&quot;141168774&quot;/&gt;&lt;/object&gt;&lt;object type=&quot;3&quot; unique_id=&quot;11539&quot;&gt;&lt;property id=&quot;20148&quot; value=&quot;5&quot;/&gt;&lt;property id=&quot;20300&quot; value=&quot;Slide 38 - &amp;quot;Lowering Prices Through Drug Price Negotiation: Part D&amp;quot;&quot;/&gt;&lt;property id=&quot;20307&quot; value=&quot;141168787&quot;/&gt;&lt;/object&gt;&lt;object type=&quot;3&quot; unique_id=&quot;11540&quot;&gt;&lt;property id=&quot;20148&quot; value=&quot;5&quot;/&gt;&lt;property id=&quot;20300&quot; value=&quot;Slide 39 - &amp;quot;Medicare Part D Drug Inflation Rebates&amp;quot;&quot;/&gt;&lt;property id=&quot;20307&quot; value=&quot;141168775&quot;/&gt;&lt;/object&gt;&lt;object type=&quot;3&quot; unique_id=&quot;11541&quot;&gt;&lt;property id=&quot;20148&quot; value=&quot;5&quot;/&gt;&lt;property id=&quot;20300&quot; value=&quot;Slide 40 - &amp;quot;Part D Improvements and Maximum  Out-of-Pocket Cap for People with Medicare&amp;quot;&quot;/&gt;&lt;property id=&quot;20307&quot; value=&quot;141168776&quot;/&gt;&lt;/object&gt;&lt;object type=&quot;3&quot; unique_id=&quot;11542&quot;&gt;&lt;property id=&quot;20148&quot; value=&quot;5&quot;/&gt;&lt;property id=&quot;20300&quot; value=&quot;Slide 41 - &amp;quot;Coverage of Adult Vaccines Recommended by the Advisory Committee on Immunization Practices (ACIP)&amp;quot;&quot;/&gt;&lt;property id=&quot;20307&quot; value=&quot;141168778&quot;/&gt;&lt;/object&gt;&lt;object type=&quot;3&quot; unique_id=&quot;11543&quot;&gt;&lt;property id=&quot;20148&quot; value=&quot;5&quot;/&gt;&lt;property id=&quot;20300&quot; value=&quot;Slide 42 - &amp;quot;Expanding Eligibility for  Extra Help (Low-Income Subsidy (LIS)) Under Part D&amp;quot;&quot;/&gt;&lt;property id=&quot;20307&quot; value=&quot;141168781&quot;/&gt;&lt;/object&gt;&lt;object type=&quot;3&quot; unique_id=&quot;11544&quot;&gt;&lt;property id=&quot;20148&quot; value=&quot;5&quot;/&gt;&lt;property id=&quot;20300&quot; value=&quot;Slide 43 - &amp;quot;Appropriate Cost-Sharing for  Covered Insulin Products Under Medicare Part D&amp;quot;&quot;/&gt;&lt;property id=&quot;20307&quot; value=&quot;141168783&quot;/&gt;&lt;/object&gt;&lt;object type=&quot;3&quot; unique_id=&quot;11545&quot;&gt;&lt;property id=&quot;20148&quot; value=&quot;5&quot;/&gt;&lt;property id=&quot;20300&quot; value=&quot;Slide 50 - &amp;quot;Improving Access to Adult Vaccines  Under Medicaid &amp;amp; CHIP&amp;quot;&quot;/&gt;&lt;property id=&quot;20307&quot; value=&quot;141168782&quot;/&gt;&lt;/object&gt;&lt;object type=&quot;3&quot; unique_id=&quot;424578&quot;&gt;&lt;property id=&quot;20148&quot; value=&quot;5&quot;/&gt;&lt;property id=&quot;20300&quot; value=&quot;Slide 8 - &amp;quot;Medicare Enrollment Numbers&amp;quot;&quot;/&gt;&lt;property id=&quot;20307&quot; value=&quot;141168788&quot;/&gt;&lt;/object&gt;&lt;object type=&quot;3&quot; unique_id=&quot;426044&quot;&gt;&lt;property id=&quot;20148&quot; value=&quot;5&quot;/&gt;&lt;property id=&quot;20300&quot; value=&quot;Slide 46 - &amp;quot;End Date Established for Increased FMAP and Continuous Enrollment Condition&amp;quot;&quot;/&gt;&lt;property id=&quot;20307&quot; value=&quot;141168789&quot;/&gt;&lt;/object&gt;&lt;object type=&quot;3&quot; unique_id=&quot;426367&quot;&gt;&lt;property id=&quot;20148&quot; value=&quot;5&quot;/&gt;&lt;property id=&quot;20300&quot; value=&quot;Slide 49 - &amp;quot;What Partners Can Do NOW To Help Prepare for the Renewal Process (continued)&amp;quot;&quot;/&gt;&lt;property id=&quot;20307&quot; value=&quot;141168792&quot;/&gt;&lt;/object&gt;&lt;/object&gt;&lt;object type=&quot;8&quot; unique_id=&quot;1012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17508</TotalTime>
  <Words>20624</Words>
  <Application>Microsoft Office PowerPoint</Application>
  <PresentationFormat>Widescreen</PresentationFormat>
  <Paragraphs>1095</Paragraphs>
  <Slides>61</Slides>
  <Notes>61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61</vt:i4>
      </vt:variant>
    </vt:vector>
  </HeadingPairs>
  <TitlesOfParts>
    <vt:vector size="74" baseType="lpstr">
      <vt:lpstr>Arial</vt:lpstr>
      <vt:lpstr>Arial Black</vt:lpstr>
      <vt:lpstr>Articulate Extrabold</vt:lpstr>
      <vt:lpstr>Calibri</vt:lpstr>
      <vt:lpstr>Constantia</vt:lpstr>
      <vt:lpstr>Courier New</vt:lpstr>
      <vt:lpstr>Helvetica Neue</vt:lpstr>
      <vt:lpstr>Times New Roman</vt:lpstr>
      <vt:lpstr>Wingdings</vt:lpstr>
      <vt:lpstr>Wingdings,Sans-Serif</vt:lpstr>
      <vt:lpstr>Office Theme</vt:lpstr>
      <vt:lpstr>1_Office Theme</vt:lpstr>
      <vt:lpstr>2_Theme1</vt:lpstr>
      <vt:lpstr>Current Topics</vt:lpstr>
      <vt:lpstr>Table of Contents</vt:lpstr>
      <vt:lpstr>Inflation Reduction Act (IRA) Medicare Provisions</vt:lpstr>
      <vt:lpstr>Inflation Reduction Act Medicare Provisions (continued)</vt:lpstr>
      <vt:lpstr>Session Objectives</vt:lpstr>
      <vt:lpstr>CMS Strategic Plan</vt:lpstr>
      <vt:lpstr>Lesson 1</vt:lpstr>
      <vt:lpstr>Medicare Enrollment Numbers</vt:lpstr>
      <vt:lpstr>Monthly Part B Standard Premium: Income-Related Monthly Adjustment Amount (IRMAA) for 2023</vt:lpstr>
      <vt:lpstr>The Consolidated Appropriations Act, 2021  Medicare Provisions</vt:lpstr>
      <vt:lpstr>Beneficiary Enrollment Simplification</vt:lpstr>
      <vt:lpstr>Beneficiary Enrollment Simplification  New Special Enrollment Periods (SEP)</vt:lpstr>
      <vt:lpstr>Beneficiary Enrollment Simplification  New Special Enrollment Periods (continued)</vt:lpstr>
      <vt:lpstr>Waiving Medicare Coinsurance for  Certain Colorectal Cancer Screening Tests</vt:lpstr>
      <vt:lpstr>Expanding Access to  Mental Health Services Furnished through Telehealth</vt:lpstr>
      <vt:lpstr>Coverage of Immunosuppressive Drugs for  Kidney Transplant Patients Extended </vt:lpstr>
      <vt:lpstr>Extension of Coverage of Immunosuppressive  Drugs for Kidney Transplant Patients (continued)</vt:lpstr>
      <vt:lpstr>Lowering Prices Through Drug Price Negotiation: Part B</vt:lpstr>
      <vt:lpstr>Medicare Part B Drug Rebates &amp; Coinsurance</vt:lpstr>
      <vt:lpstr>Insulin Paid for by Medicare Part B</vt:lpstr>
      <vt:lpstr>Postal Service Reform Act of 2022 Medicare Enrollment Requirement</vt:lpstr>
      <vt:lpstr>Postal Service Reform Act of 2022 Medicare Enrollment Requirement (continued)</vt:lpstr>
      <vt:lpstr>KX Modifier Threshold Amounts for 2023</vt:lpstr>
      <vt:lpstr>Medicare.gov Website Improvements</vt:lpstr>
      <vt:lpstr>Medicare.gov Website Improvements Redesigned landing page</vt:lpstr>
      <vt:lpstr>Medicare.gov Website Improvements Personalized Summary Page</vt:lpstr>
      <vt:lpstr>Medicare.gov Website Improvements Education  Plan Finder Updates</vt:lpstr>
      <vt:lpstr>New Innovation Model: Enhancing Oncology Model (EOM)</vt:lpstr>
      <vt:lpstr>Lesson 2</vt:lpstr>
      <vt:lpstr>Marketing &amp; Communications Oversight</vt:lpstr>
      <vt:lpstr>Beneficiary Access to Care During Disasters &amp;  Emergencies</vt:lpstr>
      <vt:lpstr>Network Adequacy</vt:lpstr>
      <vt:lpstr>Lesson 3</vt:lpstr>
      <vt:lpstr>Income-Related Monthly Adjustment Amount (IRMAA):  Part D Premium for 2023</vt:lpstr>
      <vt:lpstr>Lowering Beneficiary Cost-Sharing  at the Pharmacy Counter</vt:lpstr>
      <vt:lpstr>2023 Specialty Tiers Threshold</vt:lpstr>
      <vt:lpstr>Beneficiary Real Time Benefit Tool (RTBT)</vt:lpstr>
      <vt:lpstr>Lowering Prices Through Drug Price Negotiation: Part D</vt:lpstr>
      <vt:lpstr>Medicare Part D Drug Inflation Rebates</vt:lpstr>
      <vt:lpstr>Part D Improvements and Maximum  Out-of-Pocket Cap for People with Medicare</vt:lpstr>
      <vt:lpstr>Coverage of Adult Vaccines Recommended by the Advisory Committee on Immunization Practices (ACIP)</vt:lpstr>
      <vt:lpstr>Expanding Eligibility for  Extra Help (Low-Income Subsidy (LIS)) Under Part D</vt:lpstr>
      <vt:lpstr>Appropriate Cost-Sharing for  Covered Insulin Products Under Medicare Part D</vt:lpstr>
      <vt:lpstr>Lesson 4</vt:lpstr>
      <vt:lpstr>Impact of the COVID-19 Public Health Emergency (PHE)  on State Medicaid &amp; CHIP Program Eligibility </vt:lpstr>
      <vt:lpstr>End Date Established for Increased FMAP and Continuous Enrollment Condition</vt:lpstr>
      <vt:lpstr>Resuming Eligibility and Enrollment Operations (Unwinding)</vt:lpstr>
      <vt:lpstr>What Partners Can Do NOW To Help Prepare for the Renewal Process</vt:lpstr>
      <vt:lpstr>What Partners Can Do NOW To Help Prepare for the Renewal Process (continued)</vt:lpstr>
      <vt:lpstr>Improving Access to Adult Vaccines  Under Medicaid &amp; CHIP</vt:lpstr>
      <vt:lpstr>Lesson 5</vt:lpstr>
      <vt:lpstr> Marketplace Benefit &amp; Payment Parameters  for 2023  </vt:lpstr>
      <vt:lpstr>Advancing Standardized Plan Options</vt:lpstr>
      <vt:lpstr>Implementing New Network Adequacy  Requirements</vt:lpstr>
      <vt:lpstr>New Special Enrollment Period (SEP)</vt:lpstr>
      <vt:lpstr>Affordable Care Act Subsidies Under  Inflation Reduction Act (IRA)</vt:lpstr>
      <vt:lpstr> </vt:lpstr>
      <vt:lpstr>Helpful Websites</vt:lpstr>
      <vt:lpstr>Acronyms</vt:lpstr>
      <vt:lpstr>Acronyms (continued)</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Kim Lare</cp:lastModifiedBy>
  <cp:revision>398</cp:revision>
  <cp:lastPrinted>2022-08-27T16:06:38Z</cp:lastPrinted>
  <dcterms:created xsi:type="dcterms:W3CDTF">2021-07-29T18:28:43Z</dcterms:created>
  <dcterms:modified xsi:type="dcterms:W3CDTF">2023-01-11T21:16:45Z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B7289B49-D876-432F-9EA3-E14BFED9028E</vt:lpwstr>
  </property>
  <property fmtid="{D5CDD505-2E9C-101B-9397-08002B2CF9AE}" pid="3" name="ArticulatePath">
    <vt:lpwstr>Current Topics 2022_Final</vt:lpwstr>
  </property>
</Properties>
</file>