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53.xml" ContentType="application/vnd.openxmlformats-officedocument.presentationml.tags+xml"/>
  <Override PartName="/ppt/notesSlides/notesSlide1.xml" ContentType="application/vnd.openxmlformats-officedocument.presentationml.notesSlide+xml"/>
  <Override PartName="/ppt/tags/tag54.xml" ContentType="application/vnd.openxmlformats-officedocument.presentationml.tags+xml"/>
  <Override PartName="/ppt/notesSlides/notesSlide2.xml" ContentType="application/vnd.openxmlformats-officedocument.presentationml.notesSlide+xml"/>
  <Override PartName="/ppt/tags/tag55.xml" ContentType="application/vnd.openxmlformats-officedocument.presentationml.tags+xml"/>
  <Override PartName="/ppt/notesSlides/notesSlide3.xml" ContentType="application/vnd.openxmlformats-officedocument.presentationml.notesSlide+xml"/>
  <Override PartName="/ppt/tags/tag56.xml" ContentType="application/vnd.openxmlformats-officedocument.presentationml.tags+xml"/>
  <Override PartName="/ppt/notesSlides/notesSlide4.xml" ContentType="application/vnd.openxmlformats-officedocument.presentationml.notesSlide+xml"/>
  <Override PartName="/ppt/tags/tag57.xml" ContentType="application/vnd.openxmlformats-officedocument.presentationml.tags+xml"/>
  <Override PartName="/ppt/notesSlides/notesSlide5.xml" ContentType="application/vnd.openxmlformats-officedocument.presentationml.notesSlide+xml"/>
  <Override PartName="/ppt/tags/tag58.xml" ContentType="application/vnd.openxmlformats-officedocument.presentationml.tags+xml"/>
  <Override PartName="/ppt/notesSlides/notesSlide6.xml" ContentType="application/vnd.openxmlformats-officedocument.presentationml.notesSlide+xml"/>
  <Override PartName="/ppt/tags/tag59.xml" ContentType="application/vnd.openxmlformats-officedocument.presentationml.tags+xml"/>
  <Override PartName="/ppt/notesSlides/notesSlide7.xml" ContentType="application/vnd.openxmlformats-officedocument.presentationml.notesSlide+xml"/>
  <Override PartName="/ppt/tags/tag60.xml" ContentType="application/vnd.openxmlformats-officedocument.presentationml.tags+xml"/>
  <Override PartName="/ppt/notesSlides/notesSlide8.xml" ContentType="application/vnd.openxmlformats-officedocument.presentationml.notesSlide+xml"/>
  <Override PartName="/ppt/tags/tag61.xml" ContentType="application/vnd.openxmlformats-officedocument.presentationml.tags+xml"/>
  <Override PartName="/ppt/notesSlides/notesSlide9.xml" ContentType="application/vnd.openxmlformats-officedocument.presentationml.notesSlide+xml"/>
  <Override PartName="/ppt/tags/tag62.xml" ContentType="application/vnd.openxmlformats-officedocument.presentationml.tags+xml"/>
  <Override PartName="/ppt/notesSlides/notesSlide10.xml" ContentType="application/vnd.openxmlformats-officedocument.presentationml.notesSlide+xml"/>
  <Override PartName="/ppt/tags/tag63.xml" ContentType="application/vnd.openxmlformats-officedocument.presentationml.tags+xml"/>
  <Override PartName="/ppt/notesSlides/notesSlide11.xml" ContentType="application/vnd.openxmlformats-officedocument.presentationml.notesSlide+xml"/>
  <Override PartName="/ppt/tags/tag64.xml" ContentType="application/vnd.openxmlformats-officedocument.presentationml.tags+xml"/>
  <Override PartName="/ppt/notesSlides/notesSlide12.xml" ContentType="application/vnd.openxmlformats-officedocument.presentationml.notesSlide+xml"/>
  <Override PartName="/ppt/tags/tag65.xml" ContentType="application/vnd.openxmlformats-officedocument.presentationml.tags+xml"/>
  <Override PartName="/ppt/notesSlides/notesSlide13.xml" ContentType="application/vnd.openxmlformats-officedocument.presentationml.notesSlide+xml"/>
  <Override PartName="/ppt/tags/tag66.xml" ContentType="application/vnd.openxmlformats-officedocument.presentationml.tags+xml"/>
  <Override PartName="/ppt/notesSlides/notesSlide14.xml" ContentType="application/vnd.openxmlformats-officedocument.presentationml.notesSlide+xml"/>
  <Override PartName="/ppt/tags/tag67.xml" ContentType="application/vnd.openxmlformats-officedocument.presentationml.tags+xml"/>
  <Override PartName="/ppt/notesSlides/notesSlide15.xml" ContentType="application/vnd.openxmlformats-officedocument.presentationml.notesSlide+xml"/>
  <Override PartName="/ppt/tags/tag68.xml" ContentType="application/vnd.openxmlformats-officedocument.presentationml.tags+xml"/>
  <Override PartName="/ppt/notesSlides/notesSlide16.xml" ContentType="application/vnd.openxmlformats-officedocument.presentationml.notesSlide+xml"/>
  <Override PartName="/ppt/tags/tag69.xml" ContentType="application/vnd.openxmlformats-officedocument.presentationml.tags+xml"/>
  <Override PartName="/ppt/notesSlides/notesSlide17.xml" ContentType="application/vnd.openxmlformats-officedocument.presentationml.notesSlide+xml"/>
  <Override PartName="/ppt/tags/tag70.xml" ContentType="application/vnd.openxmlformats-officedocument.presentationml.tags+xml"/>
  <Override PartName="/ppt/notesSlides/notesSlide18.xml" ContentType="application/vnd.openxmlformats-officedocument.presentationml.notesSlide+xml"/>
  <Override PartName="/ppt/tags/tag71.xml" ContentType="application/vnd.openxmlformats-officedocument.presentationml.tags+xml"/>
  <Override PartName="/ppt/notesSlides/notesSlide19.xml" ContentType="application/vnd.openxmlformats-officedocument.presentationml.notesSlide+xml"/>
  <Override PartName="/ppt/tags/tag72.xml" ContentType="application/vnd.openxmlformats-officedocument.presentationml.tags+xml"/>
  <Override PartName="/ppt/notesSlides/notesSlide20.xml" ContentType="application/vnd.openxmlformats-officedocument.presentationml.notesSlide+xml"/>
  <Override PartName="/ppt/tags/tag73.xml" ContentType="application/vnd.openxmlformats-officedocument.presentationml.tags+xml"/>
  <Override PartName="/ppt/notesSlides/notesSlide21.xml" ContentType="application/vnd.openxmlformats-officedocument.presentationml.notesSlide+xml"/>
  <Override PartName="/ppt/tags/tag74.xml" ContentType="application/vnd.openxmlformats-officedocument.presentationml.tags+xml"/>
  <Override PartName="/ppt/notesSlides/notesSlide22.xml" ContentType="application/vnd.openxmlformats-officedocument.presentationml.notesSlide+xml"/>
  <Override PartName="/ppt/tags/tag75.xml" ContentType="application/vnd.openxmlformats-officedocument.presentationml.tags+xml"/>
  <Override PartName="/ppt/notesSlides/notesSlide23.xml" ContentType="application/vnd.openxmlformats-officedocument.presentationml.notesSlide+xml"/>
  <Override PartName="/ppt/tags/tag76.xml" ContentType="application/vnd.openxmlformats-officedocument.presentationml.tags+xml"/>
  <Override PartName="/ppt/notesSlides/notesSlide24.xml" ContentType="application/vnd.openxmlformats-officedocument.presentationml.notesSlide+xml"/>
  <Override PartName="/ppt/tags/tag77.xml" ContentType="application/vnd.openxmlformats-officedocument.presentationml.tags+xml"/>
  <Override PartName="/ppt/notesSlides/notesSlide25.xml" ContentType="application/vnd.openxmlformats-officedocument.presentationml.notesSlide+xml"/>
  <Override PartName="/ppt/tags/tag78.xml" ContentType="application/vnd.openxmlformats-officedocument.presentationml.tags+xml"/>
  <Override PartName="/ppt/notesSlides/notesSlide26.xml" ContentType="application/vnd.openxmlformats-officedocument.presentationml.notesSlide+xml"/>
  <Override PartName="/ppt/tags/tag79.xml" ContentType="application/vnd.openxmlformats-officedocument.presentationml.tags+xml"/>
  <Override PartName="/ppt/notesSlides/notesSlide27.xml" ContentType="application/vnd.openxmlformats-officedocument.presentationml.notesSlide+xml"/>
  <Override PartName="/ppt/tags/tag80.xml" ContentType="application/vnd.openxmlformats-officedocument.presentationml.tags+xml"/>
  <Override PartName="/ppt/notesSlides/notesSlide28.xml" ContentType="application/vnd.openxmlformats-officedocument.presentationml.notesSlide+xml"/>
  <Override PartName="/ppt/tags/tag81.xml" ContentType="application/vnd.openxmlformats-officedocument.presentationml.tags+xml"/>
  <Override PartName="/ppt/notesSlides/notesSlide29.xml" ContentType="application/vnd.openxmlformats-officedocument.presentationml.notesSlide+xml"/>
  <Override PartName="/ppt/tags/tag82.xml" ContentType="application/vnd.openxmlformats-officedocument.presentationml.tags+xml"/>
  <Override PartName="/ppt/notesSlides/notesSlide30.xml" ContentType="application/vnd.openxmlformats-officedocument.presentationml.notesSlide+xml"/>
  <Override PartName="/ppt/tags/tag83.xml" ContentType="application/vnd.openxmlformats-officedocument.presentationml.tags+xml"/>
  <Override PartName="/ppt/notesSlides/notesSlide31.xml" ContentType="application/vnd.openxmlformats-officedocument.presentationml.notesSlide+xml"/>
  <Override PartName="/ppt/tags/tag84.xml" ContentType="application/vnd.openxmlformats-officedocument.presentationml.tags+xml"/>
  <Override PartName="/ppt/notesSlides/notesSlide32.xml" ContentType="application/vnd.openxmlformats-officedocument.presentationml.notesSlide+xml"/>
  <Override PartName="/ppt/tags/tag85.xml" ContentType="application/vnd.openxmlformats-officedocument.presentationml.tags+xml"/>
  <Override PartName="/ppt/notesSlides/notesSlide33.xml" ContentType="application/vnd.openxmlformats-officedocument.presentationml.notesSlide+xml"/>
  <Override PartName="/ppt/tags/tag86.xml" ContentType="application/vnd.openxmlformats-officedocument.presentationml.tags+xml"/>
  <Override PartName="/ppt/notesSlides/notesSlide34.xml" ContentType="application/vnd.openxmlformats-officedocument.presentationml.notesSlide+xml"/>
  <Override PartName="/ppt/tags/tag87.xml" ContentType="application/vnd.openxmlformats-officedocument.presentationml.tags+xml"/>
  <Override PartName="/ppt/notesSlides/notesSlide35.xml" ContentType="application/vnd.openxmlformats-officedocument.presentationml.notesSlide+xml"/>
  <Override PartName="/ppt/tags/tag88.xml" ContentType="application/vnd.openxmlformats-officedocument.presentationml.tags+xml"/>
  <Override PartName="/ppt/notesSlides/notesSlide36.xml" ContentType="application/vnd.openxmlformats-officedocument.presentationml.notesSlide+xml"/>
  <Override PartName="/ppt/tags/tag89.xml" ContentType="application/vnd.openxmlformats-officedocument.presentationml.tags+xml"/>
  <Override PartName="/ppt/notesSlides/notesSlide37.xml" ContentType="application/vnd.openxmlformats-officedocument.presentationml.notesSlide+xml"/>
  <Override PartName="/ppt/tags/tag90.xml" ContentType="application/vnd.openxmlformats-officedocument.presentationml.tags+xml"/>
  <Override PartName="/ppt/notesSlides/notesSlide38.xml" ContentType="application/vnd.openxmlformats-officedocument.presentationml.notesSlide+xml"/>
  <Override PartName="/ppt/tags/tag91.xml" ContentType="application/vnd.openxmlformats-officedocument.presentationml.tags+xml"/>
  <Override PartName="/ppt/notesSlides/notesSlide39.xml" ContentType="application/vnd.openxmlformats-officedocument.presentationml.notesSlide+xml"/>
  <Override PartName="/ppt/tags/tag92.xml" ContentType="application/vnd.openxmlformats-officedocument.presentationml.tags+xml"/>
  <Override PartName="/ppt/notesSlides/notesSlide40.xml" ContentType="application/vnd.openxmlformats-officedocument.presentationml.notesSlide+xml"/>
  <Override PartName="/ppt/tags/tag93.xml" ContentType="application/vnd.openxmlformats-officedocument.presentationml.tags+xml"/>
  <Override PartName="/ppt/notesSlides/notesSlide41.xml" ContentType="application/vnd.openxmlformats-officedocument.presentationml.notesSlide+xml"/>
  <Override PartName="/ppt/tags/tag94.xml" ContentType="application/vnd.openxmlformats-officedocument.presentationml.tags+xml"/>
  <Override PartName="/ppt/notesSlides/notesSlide42.xml" ContentType="application/vnd.openxmlformats-officedocument.presentationml.notesSlide+xml"/>
  <Override PartName="/ppt/tags/tag95.xml" ContentType="application/vnd.openxmlformats-officedocument.presentationml.tags+xml"/>
  <Override PartName="/ppt/notesSlides/notesSlide43.xml" ContentType="application/vnd.openxmlformats-officedocument.presentationml.notesSlide+xml"/>
  <Override PartName="/ppt/tags/tag96.xml" ContentType="application/vnd.openxmlformats-officedocument.presentationml.tags+xml"/>
  <Override PartName="/ppt/notesSlides/notesSlide44.xml" ContentType="application/vnd.openxmlformats-officedocument.presentationml.notesSlide+xml"/>
  <Override PartName="/ppt/tags/tag97.xml" ContentType="application/vnd.openxmlformats-officedocument.presentationml.tags+xml"/>
  <Override PartName="/ppt/notesSlides/notesSlide45.xml" ContentType="application/vnd.openxmlformats-officedocument.presentationml.notesSlide+xml"/>
  <Override PartName="/ppt/tags/tag98.xml" ContentType="application/vnd.openxmlformats-officedocument.presentationml.tags+xml"/>
  <Override PartName="/ppt/notesSlides/notesSlide46.xml" ContentType="application/vnd.openxmlformats-officedocument.presentationml.notesSlide+xml"/>
  <Override PartName="/ppt/tags/tag99.xml" ContentType="application/vnd.openxmlformats-officedocument.presentationml.tags+xml"/>
  <Override PartName="/ppt/notesSlides/notesSlide47.xml" ContentType="application/vnd.openxmlformats-officedocument.presentationml.notesSlide+xml"/>
  <Override PartName="/ppt/tags/tag100.xml" ContentType="application/vnd.openxmlformats-officedocument.presentationml.tags+xml"/>
  <Override PartName="/ppt/notesSlides/notesSlide48.xml" ContentType="application/vnd.openxmlformats-officedocument.presentationml.notesSlide+xml"/>
  <Override PartName="/ppt/tags/tag101.xml" ContentType="application/vnd.openxmlformats-officedocument.presentationml.tags+xml"/>
  <Override PartName="/ppt/notesSlides/notesSlide49.xml" ContentType="application/vnd.openxmlformats-officedocument.presentationml.notesSlide+xml"/>
  <Override PartName="/ppt/tags/tag102.xml" ContentType="application/vnd.openxmlformats-officedocument.presentationml.tags+xml"/>
  <Override PartName="/ppt/notesSlides/notesSlide50.xml" ContentType="application/vnd.openxmlformats-officedocument.presentationml.notesSlide+xml"/>
  <Override PartName="/ppt/tags/tag103.xml" ContentType="application/vnd.openxmlformats-officedocument.presentationml.tags+xml"/>
  <Override PartName="/ppt/notesSlides/notesSlide51.xml" ContentType="application/vnd.openxmlformats-officedocument.presentationml.notesSlide+xml"/>
  <Override PartName="/ppt/tags/tag104.xml" ContentType="application/vnd.openxmlformats-officedocument.presentationml.tags+xml"/>
  <Override PartName="/ppt/notesSlides/notesSlide52.xml" ContentType="application/vnd.openxmlformats-officedocument.presentationml.notesSlide+xml"/>
  <Override PartName="/ppt/tags/tag105.xml" ContentType="application/vnd.openxmlformats-officedocument.presentationml.tags+xml"/>
  <Override PartName="/ppt/notesSlides/notesSlide53.xml" ContentType="application/vnd.openxmlformats-officedocument.presentationml.notesSlide+xml"/>
  <Override PartName="/ppt/tags/tag106.xml" ContentType="application/vnd.openxmlformats-officedocument.presentationml.tags+xml"/>
  <Override PartName="/ppt/notesSlides/notesSlide54.xml" ContentType="application/vnd.openxmlformats-officedocument.presentationml.notesSlide+xml"/>
  <Override PartName="/ppt/tags/tag107.xml" ContentType="application/vnd.openxmlformats-officedocument.presentationml.tags+xml"/>
  <Override PartName="/ppt/notesSlides/notesSlide55.xml" ContentType="application/vnd.openxmlformats-officedocument.presentationml.notesSlide+xml"/>
  <Override PartName="/ppt/tags/tag108.xml" ContentType="application/vnd.openxmlformats-officedocument.presentationml.tags+xml"/>
  <Override PartName="/ppt/notesSlides/notesSlide56.xml" ContentType="application/vnd.openxmlformats-officedocument.presentationml.notesSlide+xml"/>
  <Override PartName="/ppt/tags/tag109.xml" ContentType="application/vnd.openxmlformats-officedocument.presentationml.tags+xml"/>
  <Override PartName="/ppt/notesSlides/notesSlide57.xml" ContentType="application/vnd.openxmlformats-officedocument.presentationml.notesSlide+xml"/>
  <Override PartName="/ppt/tags/tag110.xml" ContentType="application/vnd.openxmlformats-officedocument.presentationml.tags+xml"/>
  <Override PartName="/ppt/notesSlides/notesSlide58.xml" ContentType="application/vnd.openxmlformats-officedocument.presentationml.notesSlide+xml"/>
  <Override PartName="/ppt/tags/tag111.xml" ContentType="application/vnd.openxmlformats-officedocument.presentationml.tags+xml"/>
  <Override PartName="/ppt/notesSlides/notesSlide59.xml" ContentType="application/vnd.openxmlformats-officedocument.presentationml.notesSlide+xml"/>
  <Override PartName="/ppt/tags/tag112.xml" ContentType="application/vnd.openxmlformats-officedocument.presentationml.tags+xml"/>
  <Override PartName="/ppt/notesSlides/notesSlide60.xml" ContentType="application/vnd.openxmlformats-officedocument.presentationml.notesSlide+xml"/>
  <Override PartName="/ppt/tags/tag113.xml" ContentType="application/vnd.openxmlformats-officedocument.presentationml.tags+xml"/>
  <Override PartName="/ppt/notesSlides/notesSlide61.xml" ContentType="application/vnd.openxmlformats-officedocument.presentationml.notesSlide+xml"/>
  <Override PartName="/ppt/tags/tag114.xml" ContentType="application/vnd.openxmlformats-officedocument.presentationml.tags+xml"/>
  <Override PartName="/ppt/notesSlides/notesSlide62.xml" ContentType="application/vnd.openxmlformats-officedocument.presentationml.notesSlide+xml"/>
  <Override PartName="/ppt/tags/tag115.xml" ContentType="application/vnd.openxmlformats-officedocument.presentationml.tags+xml"/>
  <Override PartName="/ppt/notesSlides/notesSlide63.xml" ContentType="application/vnd.openxmlformats-officedocument.presentationml.notesSlide+xml"/>
  <Override PartName="/ppt/tags/tag116.xml" ContentType="application/vnd.openxmlformats-officedocument.presentationml.tags+xml"/>
  <Override PartName="/ppt/notesSlides/notesSlide64.xml" ContentType="application/vnd.openxmlformats-officedocument.presentationml.notesSlide+xml"/>
  <Override PartName="/ppt/tags/tag117.xml" ContentType="application/vnd.openxmlformats-officedocument.presentationml.tags+xml"/>
  <Override PartName="/ppt/notesSlides/notesSlide6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5" r:id="rId4"/>
    <p:sldMasterId id="2147483946" r:id="rId5"/>
  </p:sldMasterIdLst>
  <p:notesMasterIdLst>
    <p:notesMasterId r:id="rId71"/>
  </p:notesMasterIdLst>
  <p:handoutMasterIdLst>
    <p:handoutMasterId r:id="rId72"/>
  </p:handoutMasterIdLst>
  <p:sldIdLst>
    <p:sldId id="359" r:id="rId6"/>
    <p:sldId id="360" r:id="rId7"/>
    <p:sldId id="378" r:id="rId8"/>
    <p:sldId id="363" r:id="rId9"/>
    <p:sldId id="465" r:id="rId10"/>
    <p:sldId id="493" r:id="rId11"/>
    <p:sldId id="391" r:id="rId12"/>
    <p:sldId id="392" r:id="rId13"/>
    <p:sldId id="494" r:id="rId14"/>
    <p:sldId id="484" r:id="rId15"/>
    <p:sldId id="488" r:id="rId16"/>
    <p:sldId id="489" r:id="rId17"/>
    <p:sldId id="486" r:id="rId18"/>
    <p:sldId id="422" r:id="rId19"/>
    <p:sldId id="371" r:id="rId20"/>
    <p:sldId id="365" r:id="rId21"/>
    <p:sldId id="466" r:id="rId22"/>
    <p:sldId id="387" r:id="rId23"/>
    <p:sldId id="473" r:id="rId24"/>
    <p:sldId id="396" r:id="rId25"/>
    <p:sldId id="401" r:id="rId26"/>
    <p:sldId id="402" r:id="rId27"/>
    <p:sldId id="490" r:id="rId28"/>
    <p:sldId id="492" r:id="rId29"/>
    <p:sldId id="495" r:id="rId30"/>
    <p:sldId id="496" r:id="rId31"/>
    <p:sldId id="425" r:id="rId32"/>
    <p:sldId id="476" r:id="rId33"/>
    <p:sldId id="475" r:id="rId34"/>
    <p:sldId id="372" r:id="rId35"/>
    <p:sldId id="403" r:id="rId36"/>
    <p:sldId id="367" r:id="rId37"/>
    <p:sldId id="467" r:id="rId38"/>
    <p:sldId id="477" r:id="rId39"/>
    <p:sldId id="481" r:id="rId40"/>
    <p:sldId id="430" r:id="rId41"/>
    <p:sldId id="406" r:id="rId42"/>
    <p:sldId id="408" r:id="rId43"/>
    <p:sldId id="407" r:id="rId44"/>
    <p:sldId id="479" r:id="rId45"/>
    <p:sldId id="409" r:id="rId46"/>
    <p:sldId id="410" r:id="rId47"/>
    <p:sldId id="480" r:id="rId48"/>
    <p:sldId id="373" r:id="rId49"/>
    <p:sldId id="482" r:id="rId50"/>
    <p:sldId id="369" r:id="rId51"/>
    <p:sldId id="468" r:id="rId52"/>
    <p:sldId id="497" r:id="rId53"/>
    <p:sldId id="498" r:id="rId54"/>
    <p:sldId id="499" r:id="rId55"/>
    <p:sldId id="374" r:id="rId56"/>
    <p:sldId id="413" r:id="rId57"/>
    <p:sldId id="469" r:id="rId58"/>
    <p:sldId id="420" r:id="rId59"/>
    <p:sldId id="414" r:id="rId60"/>
    <p:sldId id="433" r:id="rId61"/>
    <p:sldId id="478" r:id="rId62"/>
    <p:sldId id="483" r:id="rId63"/>
    <p:sldId id="417" r:id="rId64"/>
    <p:sldId id="424" r:id="rId65"/>
    <p:sldId id="375" r:id="rId66"/>
    <p:sldId id="418" r:id="rId67"/>
    <p:sldId id="377" r:id="rId68"/>
    <p:sldId id="376" r:id="rId69"/>
    <p:sldId id="362" r:id="rId70"/>
  </p:sldIdLst>
  <p:sldSz cx="12192000" cy="6858000"/>
  <p:notesSz cx="7315200" cy="9601200"/>
  <p:custDataLst>
    <p:tags r:id="rId7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CC8F19-39AD-B18B-9B58-995A2B5BC83A}" name="Diacogiannis, Doria (CMS/OC)" initials="DD" userId="S::doria.diacogiannis@cms.hhs.gov::c67081fa-44ef-4438-9bb7-e0e43eac079b" providerId="AD"/>
  <p188:author id="{F58AE065-88B1-78D0-30F7-D60EC9235D17}" name="Lew, Alicia (CMS/OC)" initials="AL" userId="S::alicia.lew@cms.hhs.gov::ac296d86-d1bd-47ec-8aa8-4a4e5000a60f" providerId="AD"/>
  <p188:author id="{A7B8FF8C-52C6-05FF-4F4C-D556AF981C1C}" name="Long, Leslie (CMS/OC)" initials="LL" userId="S::leslie.long@cms.hhs.gov::59e72955-8665-433f-9419-e19f3be41420" providerId="AD"/>
  <p188:author id="{F7FB03AC-89A1-6971-B7F0-A2448F632C07}" name="Amy Miner" initials="AM" userId="kR8YKXNL7w5d4CwNo2l6c4XXESMczl0Ndi9C1pFHWbU=" providerId="None"/>
  <p188:author id="{F711A5BF-B78A-7A33-6F6D-0843DA624828}" name="Leslie Long" initials="LL" userId="S-1-5-21-4095628063-3556742122-3606576086-12053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oria Diacogiannis" initials="DD" lastIdx="90" clrIdx="0">
    <p:extLst>
      <p:ext uri="{19B8F6BF-5375-455C-9EA6-DF929625EA0E}">
        <p15:presenceInfo xmlns:p15="http://schemas.microsoft.com/office/powerpoint/2012/main" userId="S-1-5-21-4095628063-3556742122-3606576086-197501" providerId="AD"/>
      </p:ext>
    </p:extLst>
  </p:cmAuthor>
  <p:cmAuthor id="2" name="Amy Miner" initials="AM" lastIdx="3" clrIdx="1">
    <p:extLst>
      <p:ext uri="{19B8F6BF-5375-455C-9EA6-DF929625EA0E}">
        <p15:presenceInfo xmlns:p15="http://schemas.microsoft.com/office/powerpoint/2012/main" userId="S-1-5-21-4095628063-3556742122-3606576086-8437" providerId="AD"/>
      </p:ext>
    </p:extLst>
  </p:cmAuthor>
  <p:cmAuthor id="3" name="Erin Gordon" initials="EG" lastIdx="83" clrIdx="2">
    <p:extLst>
      <p:ext uri="{19B8F6BF-5375-455C-9EA6-DF929625EA0E}">
        <p15:presenceInfo xmlns:p15="http://schemas.microsoft.com/office/powerpoint/2012/main" userId="S-1-5-21-4095628063-3556742122-3606576086-10842" providerId="AD"/>
      </p:ext>
    </p:extLst>
  </p:cmAuthor>
  <p:cmAuthor id="4" name="Leslie Long" initials="LL" lastIdx="173" clrIdx="3">
    <p:extLst>
      <p:ext uri="{19B8F6BF-5375-455C-9EA6-DF929625EA0E}">
        <p15:presenceInfo xmlns:p15="http://schemas.microsoft.com/office/powerpoint/2012/main" userId="S-1-5-21-4095628063-3556742122-3606576086-120535" providerId="AD"/>
      </p:ext>
    </p:extLst>
  </p:cmAuthor>
  <p:cmAuthor id="5" name="Carla McClure" initials="CM" lastIdx="17" clrIdx="4">
    <p:extLst>
      <p:ext uri="{19B8F6BF-5375-455C-9EA6-DF929625EA0E}">
        <p15:presenceInfo xmlns:p15="http://schemas.microsoft.com/office/powerpoint/2012/main" userId="b9a8a43c2c7098b4" providerId="Windows Live"/>
      </p:ext>
    </p:extLst>
  </p:cmAuthor>
  <p:cmAuthor id="6" name="Carla McClure" initials="CM [2]" lastIdx="135" clrIdx="5">
    <p:extLst>
      <p:ext uri="{19B8F6BF-5375-455C-9EA6-DF929625EA0E}">
        <p15:presenceInfo xmlns:p15="http://schemas.microsoft.com/office/powerpoint/2012/main" userId="Carla McClure" providerId="None"/>
      </p:ext>
    </p:extLst>
  </p:cmAuthor>
  <p:cmAuthor id="7" name="Kathleen Bethke" initials="KB" lastIdx="21" clrIdx="6">
    <p:extLst>
      <p:ext uri="{19B8F6BF-5375-455C-9EA6-DF929625EA0E}">
        <p15:presenceInfo xmlns:p15="http://schemas.microsoft.com/office/powerpoint/2012/main" userId="Kathleen Bethke" providerId="None"/>
      </p:ext>
    </p:extLst>
  </p:cmAuthor>
  <p:cmAuthor id="8" name="Carla McClure" initials="CM [3]" lastIdx="5" clrIdx="7">
    <p:extLst>
      <p:ext uri="{19B8F6BF-5375-455C-9EA6-DF929625EA0E}">
        <p15:presenceInfo xmlns:p15="http://schemas.microsoft.com/office/powerpoint/2012/main" userId="S::cmcclure@seiservices.com::fde6e194-4821-4e48-b273-ef3313c9dc98" providerId="AD"/>
      </p:ext>
    </p:extLst>
  </p:cmAuthor>
  <p:cmAuthor id="9" name="Chelsea Heffernan" initials="CH" lastIdx="7" clrIdx="8">
    <p:extLst>
      <p:ext uri="{19B8F6BF-5375-455C-9EA6-DF929625EA0E}">
        <p15:presenceInfo xmlns:p15="http://schemas.microsoft.com/office/powerpoint/2012/main" userId="S::CHeffernan@seiservices.com::7050c5c2-1bd2-4717-9519-2d7b917433fa" providerId="AD"/>
      </p:ext>
    </p:extLst>
  </p:cmAuthor>
  <p:cmAuthor id="10" name="Mohamad Al-Issa" initials="MA" lastIdx="58" clrIdx="9">
    <p:extLst>
      <p:ext uri="{19B8F6BF-5375-455C-9EA6-DF929625EA0E}">
        <p15:presenceInfo xmlns:p15="http://schemas.microsoft.com/office/powerpoint/2012/main" userId="S-1-5-21-4095628063-3556742122-3606576086-234970" providerId="AD"/>
      </p:ext>
    </p:extLst>
  </p:cmAuthor>
  <p:cmAuthor id="11" name="Alicia Lew" initials="AL" lastIdx="7" clrIdx="10">
    <p:extLst>
      <p:ext uri="{19B8F6BF-5375-455C-9EA6-DF929625EA0E}">
        <p15:presenceInfo xmlns:p15="http://schemas.microsoft.com/office/powerpoint/2012/main" userId="S-1-5-21-4095628063-3556742122-3606576086-224763" providerId="AD"/>
      </p:ext>
    </p:extLst>
  </p:cmAuthor>
  <p:cmAuthor id="12" name="Santana, David P. (CMS/OC)" initials="SDP(" lastIdx="8" clrIdx="11">
    <p:extLst>
      <p:ext uri="{19B8F6BF-5375-455C-9EA6-DF929625EA0E}">
        <p15:presenceInfo xmlns:p15="http://schemas.microsoft.com/office/powerpoint/2012/main" userId="S-1-5-21-4095628063-3556742122-3606576086-6751" providerId="AD"/>
      </p:ext>
    </p:extLst>
  </p:cmAuthor>
  <p:cmAuthor id="13" name="Amy Miner" initials="AM [2]" lastIdx="2" clrIdx="12">
    <p:extLst>
      <p:ext uri="{19B8F6BF-5375-455C-9EA6-DF929625EA0E}">
        <p15:presenceInfo xmlns:p15="http://schemas.microsoft.com/office/powerpoint/2012/main" userId="kR8YKXNL7w5d4CwNo2l6c4XXESMczl0Ndi9C1pFHWbU="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9B"/>
    <a:srgbClr val="DEEBF7"/>
    <a:srgbClr val="C0DFFF"/>
    <a:srgbClr val="FFFFFF"/>
    <a:srgbClr val="8FAADC"/>
    <a:srgbClr val="00A9CC"/>
    <a:srgbClr val="FEC736"/>
    <a:srgbClr val="5C84CC"/>
    <a:srgbClr val="0755B7"/>
    <a:srgbClr val="0A5E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38" autoAdjust="0"/>
    <p:restoredTop sz="80259" autoAdjust="0"/>
  </p:normalViewPr>
  <p:slideViewPr>
    <p:cSldViewPr snapToGrid="0">
      <p:cViewPr varScale="1">
        <p:scale>
          <a:sx n="88" d="100"/>
          <a:sy n="88" d="100"/>
        </p:scale>
        <p:origin x="864" y="78"/>
      </p:cViewPr>
      <p:guideLst>
        <p:guide orient="horz" pos="2136"/>
        <p:guide pos="3840"/>
      </p:guideLst>
    </p:cSldViewPr>
  </p:slideViewPr>
  <p:outlineViewPr>
    <p:cViewPr>
      <p:scale>
        <a:sx n="33" d="100"/>
        <a:sy n="33" d="100"/>
      </p:scale>
      <p:origin x="0" y="-33516"/>
    </p:cViewPr>
  </p:outlineViewPr>
  <p:notesTextViewPr>
    <p:cViewPr>
      <p:scale>
        <a:sx n="1" d="1"/>
        <a:sy n="1" d="1"/>
      </p:scale>
      <p:origin x="0" y="0"/>
    </p:cViewPr>
  </p:notesTextViewPr>
  <p:sorterViewPr>
    <p:cViewPr>
      <p:scale>
        <a:sx n="130" d="100"/>
        <a:sy n="130" d="100"/>
      </p:scale>
      <p:origin x="0" y="-5166"/>
    </p:cViewPr>
  </p:sorterViewPr>
  <p:notesViewPr>
    <p:cSldViewPr snapToGrid="0">
      <p:cViewPr varScale="1">
        <p:scale>
          <a:sx n="80" d="100"/>
          <a:sy n="80" d="100"/>
        </p:scale>
        <p:origin x="3804"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commentAuthors" Target="commentAuthors.xml"/><Relationship Id="rId79"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ags" Target="tags/tag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6A42CB-F667-704F-95F5-D94D13F7A508}"/>
              </a:ext>
            </a:extLst>
          </p:cNvPr>
          <p:cNvSpPr>
            <a:spLocks noGrp="1"/>
          </p:cNvSpPr>
          <p:nvPr>
            <p:ph type="hdr" sz="quarter"/>
          </p:nvPr>
        </p:nvSpPr>
        <p:spPr>
          <a:xfrm>
            <a:off x="0" y="1"/>
            <a:ext cx="3169920" cy="481727"/>
          </a:xfrm>
          <a:prstGeom prst="rect">
            <a:avLst/>
          </a:prstGeom>
        </p:spPr>
        <p:txBody>
          <a:bodyPr vert="horz" lIns="96650" tIns="48326" rIns="96650" bIns="48326" rtlCol="0"/>
          <a:lstStyle>
            <a:lvl1pPr algn="l">
              <a:defRPr sz="1300"/>
            </a:lvl1pPr>
          </a:lstStyle>
          <a:p>
            <a:endParaRPr lang="en-US"/>
          </a:p>
        </p:txBody>
      </p:sp>
      <p:sp>
        <p:nvSpPr>
          <p:cNvPr id="3" name="Date Placeholder 2">
            <a:extLst>
              <a:ext uri="{FF2B5EF4-FFF2-40B4-BE49-F238E27FC236}">
                <a16:creationId xmlns:a16="http://schemas.microsoft.com/office/drawing/2014/main" id="{45252E29-C32E-9C43-92D1-DD73DC848603}"/>
              </a:ext>
            </a:extLst>
          </p:cNvPr>
          <p:cNvSpPr>
            <a:spLocks noGrp="1"/>
          </p:cNvSpPr>
          <p:nvPr>
            <p:ph type="dt" sz="quarter" idx="1"/>
          </p:nvPr>
        </p:nvSpPr>
        <p:spPr>
          <a:xfrm>
            <a:off x="4143588" y="1"/>
            <a:ext cx="3169920" cy="481727"/>
          </a:xfrm>
          <a:prstGeom prst="rect">
            <a:avLst/>
          </a:prstGeom>
        </p:spPr>
        <p:txBody>
          <a:bodyPr vert="horz" lIns="96650" tIns="48326" rIns="96650" bIns="48326" rtlCol="0"/>
          <a:lstStyle>
            <a:lvl1pPr algn="r">
              <a:defRPr sz="1300"/>
            </a:lvl1pPr>
          </a:lstStyle>
          <a:p>
            <a:fld id="{CCB6EDC4-4B3F-6948-B71B-1CB10AB2DC17}" type="datetimeFigureOut">
              <a:rPr lang="en-US" smtClean="0"/>
              <a:t>04/26/2024</a:t>
            </a:fld>
            <a:endParaRPr lang="en-US"/>
          </a:p>
        </p:txBody>
      </p:sp>
      <p:sp>
        <p:nvSpPr>
          <p:cNvPr id="4" name="Footer Placeholder 3">
            <a:extLst>
              <a:ext uri="{FF2B5EF4-FFF2-40B4-BE49-F238E27FC236}">
                <a16:creationId xmlns:a16="http://schemas.microsoft.com/office/drawing/2014/main" id="{75663639-ABBE-3149-A268-3D3CAC63C612}"/>
              </a:ext>
            </a:extLst>
          </p:cNvPr>
          <p:cNvSpPr>
            <a:spLocks noGrp="1"/>
          </p:cNvSpPr>
          <p:nvPr>
            <p:ph type="ftr" sz="quarter" idx="2"/>
          </p:nvPr>
        </p:nvSpPr>
        <p:spPr>
          <a:xfrm>
            <a:off x="0" y="9119474"/>
            <a:ext cx="3169920" cy="481726"/>
          </a:xfrm>
          <a:prstGeom prst="rect">
            <a:avLst/>
          </a:prstGeom>
        </p:spPr>
        <p:txBody>
          <a:bodyPr vert="horz" lIns="96650" tIns="48326" rIns="96650" bIns="48326"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43402B22-5D33-004E-9260-F6388C9235AA}"/>
              </a:ext>
            </a:extLst>
          </p:cNvPr>
          <p:cNvSpPr>
            <a:spLocks noGrp="1"/>
          </p:cNvSpPr>
          <p:nvPr>
            <p:ph type="sldNum" sz="quarter" idx="3"/>
          </p:nvPr>
        </p:nvSpPr>
        <p:spPr>
          <a:xfrm>
            <a:off x="4143588" y="9119474"/>
            <a:ext cx="3169920" cy="481726"/>
          </a:xfrm>
          <a:prstGeom prst="rect">
            <a:avLst/>
          </a:prstGeom>
        </p:spPr>
        <p:txBody>
          <a:bodyPr vert="horz" lIns="96650" tIns="48326" rIns="96650" bIns="48326" rtlCol="0" anchor="b"/>
          <a:lstStyle>
            <a:lvl1pPr algn="r">
              <a:defRPr sz="1300"/>
            </a:lvl1pPr>
          </a:lstStyle>
          <a:p>
            <a:fld id="{3D4C2DC1-DD1A-9240-BD1F-C5F549950A18}" type="slidenum">
              <a:rPr lang="en-US" smtClean="0"/>
              <a:t>‹#›</a:t>
            </a:fld>
            <a:endParaRPr lang="en-US"/>
          </a:p>
        </p:txBody>
      </p:sp>
    </p:spTree>
    <p:extLst>
      <p:ext uri="{BB962C8B-B14F-4D97-AF65-F5344CB8AC3E}">
        <p14:creationId xmlns:p14="http://schemas.microsoft.com/office/powerpoint/2010/main" val="80244469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77875" y="341313"/>
            <a:ext cx="5759450" cy="3240087"/>
          </a:xfrm>
          <a:prstGeom prst="rect">
            <a:avLst/>
          </a:prstGeom>
          <a:noFill/>
          <a:ln w="12700">
            <a:solidFill>
              <a:prstClr val="black"/>
            </a:solidFill>
          </a:ln>
        </p:spPr>
        <p:txBody>
          <a:bodyPr vert="horz" lIns="96650" tIns="48326" rIns="96650" bIns="48326" rtlCol="0" anchor="ctr"/>
          <a:lstStyle/>
          <a:p>
            <a:endParaRPr lang="en-US"/>
          </a:p>
        </p:txBody>
      </p:sp>
      <p:sp>
        <p:nvSpPr>
          <p:cNvPr id="5" name="Notes Placeholder 4"/>
          <p:cNvSpPr>
            <a:spLocks noGrp="1"/>
          </p:cNvSpPr>
          <p:nvPr>
            <p:ph type="body" sz="quarter" idx="3"/>
          </p:nvPr>
        </p:nvSpPr>
        <p:spPr>
          <a:xfrm>
            <a:off x="731521" y="3757507"/>
            <a:ext cx="5852160" cy="5144347"/>
          </a:xfrm>
          <a:prstGeom prst="rect">
            <a:avLst/>
          </a:prstGeom>
        </p:spPr>
        <p:txBody>
          <a:bodyPr vert="horz" lIns="96650" tIns="48326" rIns="96650" bIns="48326" rtlCol="0"/>
          <a:lstStyle/>
          <a:p>
            <a:pPr lvl="0"/>
            <a:r>
              <a:rPr lang="en-US"/>
              <a:t>Edit Master text styles</a:t>
            </a:r>
          </a:p>
        </p:txBody>
      </p:sp>
    </p:spTree>
    <p:extLst>
      <p:ext uri="{BB962C8B-B14F-4D97-AF65-F5344CB8AC3E}">
        <p14:creationId xmlns:p14="http://schemas.microsoft.com/office/powerpoint/2010/main" val="123249777"/>
      </p:ext>
    </p:extLst>
  </p:cSld>
  <p:clrMap bg1="lt1" tx1="dk1" bg2="lt2" tx2="dk2" accent1="accent1" accent2="accent2" accent3="accent3" accent4="accent4" accent5="accent5" accent6="accent6" hlink="hlink" folHlink="folHlink"/>
  <p:hf sldNum="0" hdr="0" ftr="0" dt="0"/>
  <p:notesStyle>
    <a:lvl1pPr marL="0" indent="0" algn="l" defTabSz="914400" rtl="0" eaLnBrk="1" latinLnBrk="0" hangingPunct="1">
      <a:buFont typeface="Wingdings" panose="05000000000000000000" pitchFamily="2" charset="2"/>
      <a:buNone/>
      <a:defRPr sz="1200" kern="1200">
        <a:solidFill>
          <a:schemeClr val="tx1"/>
        </a:solidFill>
        <a:latin typeface="+mn-lt"/>
        <a:ea typeface="+mn-ea"/>
        <a:cs typeface="+mn-cs"/>
      </a:defRPr>
    </a:lvl1pPr>
    <a:lvl2pPr marL="230188"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sz="12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12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12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cms.gov/newsroom/media-inquiries"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shiphelp.or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medicare.gov/basics/get-started-with-medicare/get-more-coverage/joining-a-plan"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medicare.gov/publications/10050-Medicare-and-You.pdf" TargetMode="External"/><Relationship Id="rId5" Type="http://schemas.openxmlformats.org/officeDocument/2006/relationships/hyperlink" Target="https://www.medicare.gov/publications/12026-Understanding-Medicare-Advantage-Plans.pdf" TargetMode="External"/><Relationship Id="rId4" Type="http://schemas.openxmlformats.org/officeDocument/2006/relationships/hyperlink" Target="https://www.medicare.gov/publications/10128-medicare-coverage-esrd.pdf"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medicaid.gov/about-us/beneficiary-resources/index.html#statemenu"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ms.gov/regulations-and-guidance/legislation/paperworkreductionactof1995/pra-listing-items/cms-2728-"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medicare.gov/basics/end-stage-renal-disease"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medicare.gov/care-compare/"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medicare.gov/basics/end-stage-renal-disease"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medicare.gov/publications"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medicare.gov/"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medicare.gov/publications"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shiphelp.org/"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lnks.gd/l/eyJhbGciOiJIUzI1NiJ9.eyJidWxsZXRpbl9saW5rX2lkIjoxMDYsInVyaSI6ImJwMjpjbGljayIsImJ1bGxldGluX2lkIjoiMjAyMjEwMjguNjU4NTYwNzEiLCJ1cmwiOiJodHRwczovL3d3dy5jbXMuZ292L25ld3Nyb29tL2ZhY3Qtc2hlZXRzL2ltcGxlbWVudGluZy1jZXJ0YWluLXByb3Zpc2lvbnMtY29uc29saWRhdGVkLWFwcHJvcHJpYXRpb25zLWFjdC0yMDIxLWFuZC1vdGhlci1yZXZpc2lvbnMtbWVkaWNhcmUtMiJ9.n-t10n9TH8XNXjARn64ntUXp0jcDD7gNmjPMvnLv8DA/s/1097953104/br/146950582569-l"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lnks.gd/l/eyJhbGciOiJIUzI1NiJ9.eyJidWxsZXRpbl9saW5rX2lkIjoxMDcsInVyaSI6ImJwMjpjbGljayIsImJ1bGxldGluX2lkIjoiMjAyMjEwMjguNjU4NTYwNzEiLCJ1cmwiOiJodHRwczovL3d3dy5mZWRlcmFscmVnaXN0ZXIuZ292L3B1YmxpYy1pbnNwZWN0aW9uLzIwMjItMjM0MDcvbWVkaWNhcmUtcHJvZ3JhbS1pbXBsZW1lbnRpbmctY2VydGFpbi1wcm92aXNpb25zLW9mLXRoZS1jb25zb2xpZGF0ZWQtYXBwcm9wcmlhdGlvbnMtYWN0LTIwMjEtYW5kIn0.FW6WK4L_Fn-wMl_Q8ApF93h1WrmMk057nfZ-TuoMCrE/s/1097953104/br/146950582569-l"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medicare.gov/publications/10128-medicare-coverage-esrd.pdf"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medicare.gov/publications" TargetMode="External"/><Relationship Id="rId2" Type="http://schemas.openxmlformats.org/officeDocument/2006/relationships/slide" Target="../slides/slide35.xml"/><Relationship Id="rId1" Type="http://schemas.openxmlformats.org/officeDocument/2006/relationships/notesMaster" Target="../notesMasters/notesMaster1.xml"/><Relationship Id="rId5" Type="http://schemas.openxmlformats.org/officeDocument/2006/relationships/hyperlink" Target="https://www.niddk.nih.gov/health-information/kidney-disease/kidney-failure/peritoneal-dialysis" TargetMode="External"/><Relationship Id="rId4" Type="http://schemas.openxmlformats.org/officeDocument/2006/relationships/hyperlink" Target="https://www.niddk.nih.gov/health-information/kidney-disease/kidney-failure/hemodialysis"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medicare.gov/care-compare/"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medicare.gov/care-compare/"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medicare.gov/coverage/ambulance-services"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medicare.gov/coverage/dialysis-services-supplies"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niddk.nih.gov/health-information/kidney-disease/kidney-failure/kidney-transplant"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medicare.gov/publications/10050-Medicare-and-You.pdf"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niddk.nih.gov/health-information/kidney-disease/kidney-failure/conservative-management"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shiphelp.org/"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www.medicare.gov/publications" TargetMode="Externa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medicare.gov/plan-compare/#/?lang=en&amp;year=2021" TargetMode="External"/><Relationship Id="rId2" Type="http://schemas.openxmlformats.org/officeDocument/2006/relationships/slide" Target="../slides/slide49.xml"/><Relationship Id="rId1" Type="http://schemas.openxmlformats.org/officeDocument/2006/relationships/notesMaster" Target="../notesMasters/notesMaster1.xml"/><Relationship Id="rId5" Type="http://schemas.openxmlformats.org/officeDocument/2006/relationships/hyperlink" Target="https://www.medicare.gov/basics/end-stage-renal-disease" TargetMode="External"/><Relationship Id="rId4" Type="http://schemas.openxmlformats.org/officeDocument/2006/relationships/hyperlink" Target="https://www.medicare.gov/health-drug-plans/health-plans/your-health-plan-options"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medicare.gov/drug-coverage-part-d"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s://www.medicare.gov/basics/costs/help/drug-costs" TargetMode="Externa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federalregister.gov/documents/2020/09/29/2020-20907/medicare-program-specialty-care-models-to-improve-quality-of-care-and-reduce-expenditures" TargetMode="External"/><Relationship Id="rId2" Type="http://schemas.openxmlformats.org/officeDocument/2006/relationships/slide" Target="../slides/slide54.xml"/><Relationship Id="rId1" Type="http://schemas.openxmlformats.org/officeDocument/2006/relationships/notesMaster" Target="../notesMasters/notesMaster1.xml"/><Relationship Id="rId5" Type="http://schemas.openxmlformats.org/officeDocument/2006/relationships/hyperlink" Target="https://innovation.cms.gov/innovation-models/kidney-care-choices-kcc-model" TargetMode="External"/><Relationship Id="rId4" Type="http://schemas.openxmlformats.org/officeDocument/2006/relationships/hyperlink" Target="https://innovation.cms.gov/innovation-models/esrd-treatment-choices-model" TargetMode="Externa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medicare.gov/care-compare/" TargetMode="External"/><Relationship Id="rId2" Type="http://schemas.openxmlformats.org/officeDocument/2006/relationships/slide" Target="../slides/slide55.xml"/><Relationship Id="rId1" Type="http://schemas.openxmlformats.org/officeDocument/2006/relationships/notesMaster" Target="../notesMasters/notesMaster1.xml"/><Relationship Id="rId4" Type="http://schemas.openxmlformats.org/officeDocument/2006/relationships/hyperlink" Target="https://esrdnetworks.org/membership/esrd-networks-contact-information/" TargetMode="Externa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esrdnetworks.org/membership/esrd-networks-contact-information/" TargetMode="External"/><Relationship Id="rId2" Type="http://schemas.openxmlformats.org/officeDocument/2006/relationships/slide" Target="../slides/slide56.xml"/><Relationship Id="rId1" Type="http://schemas.openxmlformats.org/officeDocument/2006/relationships/notesMaster" Target="../notesMasters/notesMaster1.xml"/><Relationship Id="rId5" Type="http://schemas.openxmlformats.org/officeDocument/2006/relationships/hyperlink" Target="http://esrdncc.org/en/ESRD-network-map/" TargetMode="External"/><Relationship Id="rId4" Type="http://schemas.openxmlformats.org/officeDocument/2006/relationships/hyperlink" Target="http://esrdncc.org/" TargetMode="Externa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fistulafirst.esrdncc.org/ffcl/" TargetMode="External"/><Relationship Id="rId2" Type="http://schemas.openxmlformats.org/officeDocument/2006/relationships/slide" Target="../slides/slide57.xml"/><Relationship Id="rId1" Type="http://schemas.openxmlformats.org/officeDocument/2006/relationships/notesMaster" Target="../notesMasters/notesMaster1.xml"/><Relationship Id="rId4" Type="http://schemas.openxmlformats.org/officeDocument/2006/relationships/hyperlink" Target="https://www.niddk.nih.gov/news/media-library/17674" TargetMode="Externa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kidney.org/atoz/content/about-chronic-kidney-disease" TargetMode="External"/><Relationship Id="rId7" Type="http://schemas.openxmlformats.org/officeDocument/2006/relationships/hyperlink" Target="https://www.niddk.nih.gov/health-information/kidney-disease/kidney-failure/conservative-management#what"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kidney.org/atoz/content/AcuteKidneyInjury" TargetMode="External"/><Relationship Id="rId5" Type="http://schemas.openxmlformats.org/officeDocument/2006/relationships/hyperlink" Target="https://www.kidneyfund.org/treatments/medicines-manage-kidney-disease" TargetMode="External"/><Relationship Id="rId4" Type="http://schemas.openxmlformats.org/officeDocument/2006/relationships/hyperlink" Target="https://www.kidney.org/sites/default/files/01-10-7278_HBG_CKD_Stages_Flyer3.pdf" TargetMode="Externa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65.xml"/><Relationship Id="rId1" Type="http://schemas.openxmlformats.org/officeDocument/2006/relationships/notesMaster" Target="../notesMasters/notesMaster1.xml"/><Relationship Id="rId4" Type="http://schemas.openxmlformats.org/officeDocument/2006/relationships/hyperlink" Target="mailto:training@cms.hhs.gov"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sa.gov/"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medicare.gov/publications"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sa.gov/"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rrb.gov/"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47776" y="3865748"/>
            <a:ext cx="5982208" cy="5094009"/>
          </a:xfrm>
        </p:spPr>
        <p:txBody>
          <a:bodyPr/>
          <a:lstStyle/>
          <a:p>
            <a:pPr fontAlgn="base">
              <a:spcBef>
                <a:spcPts val="634"/>
              </a:spcBef>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p>
          <a:p>
            <a:pPr fontAlgn="base">
              <a:spcBef>
                <a:spcPts val="634"/>
              </a:spcBef>
            </a:pPr>
            <a:r>
              <a:rPr lang="en-US" dirty="0">
                <a:solidFill>
                  <a:srgbClr val="000000"/>
                </a:solidFill>
                <a:cs typeface="Arial" panose="020B0604020202020204" pitchFamily="34" charset="0"/>
              </a:rPr>
              <a:t>This training module explains Medicare for people with End-Stage Renal Disease (ESRD).</a:t>
            </a:r>
            <a:r>
              <a:rPr lang="en-US" dirty="0">
                <a:solidFill>
                  <a:srgbClr val="444444"/>
                </a:solidFill>
                <a:cs typeface="Arial" panose="020B0604020202020204" pitchFamily="34" charset="0"/>
              </a:rPr>
              <a:t>​</a:t>
            </a:r>
          </a:p>
          <a:p>
            <a:pPr fontAlgn="base">
              <a:spcBef>
                <a:spcPts val="634"/>
              </a:spcBef>
            </a:pPr>
            <a:r>
              <a:rPr lang="en-US" b="1" dirty="0">
                <a:solidFill>
                  <a:srgbClr val="000000"/>
                </a:solidFill>
                <a:cs typeface="Arial" panose="020B0604020202020204" pitchFamily="34" charset="0"/>
              </a:rPr>
              <a:t>Disclaimer</a:t>
            </a:r>
            <a:r>
              <a:rPr lang="en-US" dirty="0">
                <a:solidFill>
                  <a:srgbClr val="444444"/>
                </a:solidFill>
                <a:cs typeface="Arial" panose="020B0604020202020204" pitchFamily="34" charset="0"/>
              </a:rPr>
              <a:t>​</a:t>
            </a:r>
          </a:p>
          <a:p>
            <a:pPr defTabSz="957197">
              <a:spcBef>
                <a:spcPts val="634"/>
              </a:spcBef>
              <a:defRPr/>
            </a:pPr>
            <a:r>
              <a:rPr lang="en-US" dirty="0">
                <a:solidFill>
                  <a:prstClr val="black"/>
                </a:solidFill>
                <a:cs typeface="Arial" panose="020B0604020202020204" pitchFamily="34" charset="0"/>
              </a:rPr>
              <a:t>This training module was developed and approved by the Centers for Medicare &amp; Medicaid Services (CMS), the federal agency that administers Medicare, Medicaid, the Children’s Health Insurance Program (CHIP), and the Health Insurance Marketplace®. </a:t>
            </a:r>
          </a:p>
          <a:p>
            <a:pPr defTabSz="957197">
              <a:spcBef>
                <a:spcPts val="634"/>
              </a:spcBef>
              <a:defRPr/>
            </a:pPr>
            <a:r>
              <a:rPr lang="en-US" dirty="0">
                <a:solidFill>
                  <a:prstClr val="black"/>
                </a:solidFill>
                <a:cs typeface="Arial" panose="020B0604020202020204" pitchFamily="34" charset="0"/>
              </a:rPr>
              <a:t>The information in this module was correct as of </a:t>
            </a:r>
            <a:r>
              <a:rPr lang="en-US" b="1" dirty="0">
                <a:solidFill>
                  <a:prstClr val="black"/>
                </a:solidFill>
                <a:cs typeface="Arial" panose="020B0604020202020204" pitchFamily="34" charset="0"/>
              </a:rPr>
              <a:t>March 2024</a:t>
            </a:r>
            <a:r>
              <a:rPr lang="en-US" dirty="0">
                <a:solidFill>
                  <a:prstClr val="black"/>
                </a:solidFill>
                <a:cs typeface="Arial" panose="020B0604020202020204" pitchFamily="34" charset="0"/>
              </a:rPr>
              <a:t>. To check for an updated version, visit </a:t>
            </a:r>
            <a:r>
              <a:rPr lang="en-US" dirty="0">
                <a:solidFill>
                  <a:prstClr val="black"/>
                </a:solidFill>
                <a:cs typeface="Arial" panose="020B0604020202020204" pitchFamily="34" charset="0"/>
                <a:hlinkClick r:id="rId3"/>
              </a:rPr>
              <a:t>CMSnationaltrainingprogram.cms.gov</a:t>
            </a:r>
            <a:r>
              <a:rPr lang="en-US" dirty="0">
                <a:solidFill>
                  <a:prstClr val="black"/>
                </a:solidFill>
                <a:cs typeface="Arial" panose="020B0604020202020204" pitchFamily="34" charset="0"/>
              </a:rPr>
              <a:t>.</a:t>
            </a:r>
            <a:r>
              <a:rPr lang="en-US" u="sng" dirty="0">
                <a:solidFill>
                  <a:srgbClr val="0000FF"/>
                </a:solidFill>
                <a:ea typeface="Calibri"/>
                <a:cs typeface="Arial" panose="020B0604020202020204" pitchFamily="34" charset="0"/>
              </a:rPr>
              <a:t> </a:t>
            </a:r>
          </a:p>
          <a:p>
            <a:pPr defTabSz="957197">
              <a:spcBef>
                <a:spcPts val="634"/>
              </a:spcBef>
              <a:defRPr/>
            </a:pPr>
            <a:r>
              <a:rPr lang="en-US" dirty="0">
                <a:solidFill>
                  <a:prstClr val="black"/>
                </a:solidFill>
                <a:cs typeface="Arial" panose="020B0604020202020204" pitchFamily="34" charset="0"/>
              </a:rPr>
              <a:t>The CMS National Training Program provides this information as a resource for our partners. It isn’t a legal document or intended for press purposes. The press can contact the CMS Press Office at </a:t>
            </a:r>
            <a:r>
              <a:rPr lang="en-US" dirty="0">
                <a:solidFill>
                  <a:prstClr val="black"/>
                </a:solidFill>
                <a:cs typeface="Arial" panose="020B0604020202020204" pitchFamily="34" charset="0"/>
                <a:hlinkClick r:id="rId4"/>
              </a:rPr>
              <a:t>CMS.gov/newsroom/media-inquiries</a:t>
            </a:r>
            <a:r>
              <a:rPr lang="en-US" dirty="0">
                <a:solidFill>
                  <a:prstClr val="black"/>
                </a:solidFill>
                <a:cs typeface="Arial" panose="020B0604020202020204" pitchFamily="34" charset="0"/>
              </a:rPr>
              <a:t>.  Official Medicare legal guidance is contained in the relevant statutes, regulations, and rulings.</a:t>
            </a:r>
          </a:p>
          <a:p>
            <a:pPr defTabSz="957197">
              <a:spcBef>
                <a:spcPts val="634"/>
              </a:spcBef>
              <a:defRPr/>
            </a:pPr>
            <a:r>
              <a:rPr lang="en-US" dirty="0">
                <a:solidFill>
                  <a:prstClr val="black"/>
                </a:solidFill>
                <a:cs typeface="Arial" panose="020B0604020202020204" pitchFamily="34" charset="0"/>
              </a:rPr>
              <a:t>This communication was printed, published, or produced and disseminated at U.S. taxpayer expense.</a:t>
            </a:r>
          </a:p>
          <a:p>
            <a:pPr defTabSz="957197">
              <a:spcBef>
                <a:spcPts val="634"/>
              </a:spcBef>
              <a:defRPr/>
            </a:pPr>
            <a:r>
              <a:rPr lang="en-US" dirty="0">
                <a:solidFill>
                  <a:prstClr val="black"/>
                </a:solidFill>
                <a:cs typeface="Arial" panose="020B0604020202020204" pitchFamily="34" charset="0"/>
              </a:rPr>
              <a:t>HEALTH </a:t>
            </a:r>
            <a:r>
              <a:rPr lang="en-US" dirty="0">
                <a:cs typeface="Arial" panose="020B0604020202020204" pitchFamily="34" charset="0"/>
              </a:rPr>
              <a:t>INSURANCE MARKETPLACE is a registered service mark of the U.S. Department of Health &amp; Human Services (HHS).</a:t>
            </a: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3862791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35281" y="3757507"/>
            <a:ext cx="6466113" cy="5144347"/>
          </a:xfrm>
        </p:spPr>
        <p:txBody>
          <a:bodyPr/>
          <a:lstStyle/>
          <a:p>
            <a:pPr marL="0" lvl="1" defTabSz="966508">
              <a:spcBef>
                <a:spcPts val="0"/>
              </a:spcBef>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p>
          <a:p>
            <a:pPr marL="0" lvl="1" defTabSz="966508">
              <a:spcBef>
                <a:spcPts val="0"/>
              </a:spcBef>
              <a:spcAft>
                <a:spcPts val="600"/>
              </a:spcAft>
              <a:defRPr/>
            </a:pPr>
            <a:r>
              <a:rPr lang="en-US" b="1" i="0" dirty="0">
                <a:effectLst/>
                <a:cs typeface="Arial" panose="020B0604020202020204" pitchFamily="34" charset="0"/>
              </a:rPr>
              <a:t>If you have ESRD &amp; choose Original Medicare</a:t>
            </a:r>
          </a:p>
          <a:p>
            <a:pPr marL="114300" lvl="1" indent="-114300" defTabSz="966508">
              <a:spcBef>
                <a:spcPts val="0"/>
              </a:spcBef>
              <a:spcAft>
                <a:spcPts val="600"/>
              </a:spcAft>
              <a:buFont typeface="Wingdings" panose="05000000000000000000" pitchFamily="2" charset="2"/>
              <a:buChar char="§"/>
              <a:defRPr/>
            </a:pPr>
            <a:r>
              <a:rPr lang="en-US" dirty="0"/>
              <a:t>You can go to any doctor or supplier that accepts Medicare and is accepting new patients, or to any participating hospital or other facility. </a:t>
            </a:r>
          </a:p>
          <a:p>
            <a:pPr marL="114300" lvl="1" indent="-114300" defTabSz="966508">
              <a:spcBef>
                <a:spcPts val="0"/>
              </a:spcBef>
              <a:spcAft>
                <a:spcPts val="600"/>
              </a:spcAft>
              <a:buFont typeface="Wingdings" panose="05000000000000000000" pitchFamily="2" charset="2"/>
              <a:buChar char="§"/>
              <a:defRPr/>
            </a:pPr>
            <a:r>
              <a:rPr lang="en-US" dirty="0"/>
              <a:t>You pay a set amount for your health care (deductible) before Medicare starts paying. Then, Medicare pays its share, and you pay your share (coinsurance or copayment) for covered services and supplies. </a:t>
            </a:r>
          </a:p>
          <a:p>
            <a:pPr marL="114300" lvl="1" indent="-114300" defTabSz="966508">
              <a:spcBef>
                <a:spcPts val="0"/>
              </a:spcBef>
              <a:spcAft>
                <a:spcPts val="600"/>
              </a:spcAft>
              <a:buFont typeface="Wingdings" panose="05000000000000000000" pitchFamily="2" charset="2"/>
              <a:buChar char="§"/>
              <a:defRPr/>
            </a:pPr>
            <a:r>
              <a:rPr lang="en-US" dirty="0"/>
              <a:t>When you have Original Medicare, you can add Medicare drug coverage (Part D) by joining a Medicare drug plan. </a:t>
            </a:r>
            <a:endParaRPr lang="en-US" b="1" i="0" dirty="0">
              <a:effectLst/>
              <a:cs typeface="Arial" panose="020B0604020202020204" pitchFamily="34" charset="0"/>
            </a:endParaRPr>
          </a:p>
        </p:txBody>
      </p:sp>
    </p:spTree>
    <p:extLst>
      <p:ext uri="{BB962C8B-B14F-4D97-AF65-F5344CB8AC3E}">
        <p14:creationId xmlns:p14="http://schemas.microsoft.com/office/powerpoint/2010/main" val="2407113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35281" y="3757507"/>
            <a:ext cx="6466113" cy="5144347"/>
          </a:xfrm>
        </p:spPr>
        <p:txBody>
          <a:bodyPr/>
          <a:lstStyle/>
          <a:p>
            <a:pPr marL="0" lvl="1" defTabSz="966508">
              <a:spcBef>
                <a:spcPts val="0"/>
              </a:spcBef>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p>
          <a:p>
            <a:pPr marL="114300" lvl="1" indent="-114300" defTabSz="966508">
              <a:spcBef>
                <a:spcPts val="0"/>
              </a:spcBef>
              <a:spcAft>
                <a:spcPts val="600"/>
              </a:spcAft>
              <a:buFont typeface="Wingdings" panose="05000000000000000000" pitchFamily="2" charset="2"/>
              <a:buChar char="§"/>
              <a:defRPr/>
            </a:pPr>
            <a:r>
              <a:rPr lang="en-US" dirty="0">
                <a:cs typeface="Arial" panose="020B0604020202020204" pitchFamily="34" charset="0"/>
              </a:rPr>
              <a:t>Medigap is health insurance sold by private insurance companies to help fill the “gaps” in Original Medicare. </a:t>
            </a:r>
          </a:p>
          <a:p>
            <a:pPr marL="114300" lvl="1" indent="-114300" defTabSz="966508">
              <a:spcBef>
                <a:spcPts val="0"/>
              </a:spcBef>
              <a:spcAft>
                <a:spcPts val="600"/>
              </a:spcAft>
              <a:buFont typeface="Wingdings" panose="05000000000000000000" pitchFamily="2" charset="2"/>
              <a:buChar char="§"/>
              <a:defRPr/>
            </a:pPr>
            <a:r>
              <a:rPr lang="en-US" dirty="0">
                <a:cs typeface="Arial" panose="020B0604020202020204" pitchFamily="34" charset="0"/>
              </a:rPr>
              <a:t>Medigap policies help pay some of the health care costs that Original Medicare doesn’t cover, like your deductible or coinsurance. Medigap must follow federal and state laws that protect you. All Medigap policies are clearly marked “Medicare Supplement Insurance” and give standardized benefits, no matter which insurance company sells them.</a:t>
            </a:r>
          </a:p>
          <a:p>
            <a:pPr marL="114300" lvl="1" indent="-114300" defTabSz="966508">
              <a:spcBef>
                <a:spcPts val="0"/>
              </a:spcBef>
              <a:spcAft>
                <a:spcPts val="600"/>
              </a:spcAft>
              <a:buFont typeface="Wingdings" panose="05000000000000000000" pitchFamily="2" charset="2"/>
              <a:buChar char="§"/>
              <a:defRPr/>
            </a:pPr>
            <a:r>
              <a:rPr lang="en-US" dirty="0">
                <a:cs typeface="Arial" panose="020B0604020202020204" pitchFamily="34" charset="0"/>
              </a:rPr>
              <a:t>If you’re under 65 and have Medicare because of a disability or ESRD, you might not be able to buy the Medigap policy you want, or any Medigap policy, until you turn 65. Federal law generally doesn’t require insurance companies to sell Medigap policies to people who are under 65. However, some states require Medigap insurance companies to sell you a Medigap policy, even if you’re under 65. These Medigap policies may cost you more than if you were 65 or older. </a:t>
            </a:r>
            <a:r>
              <a:rPr lang="en-US" dirty="0"/>
              <a:t>Your state may have different requirements. </a:t>
            </a:r>
          </a:p>
          <a:p>
            <a:pPr marL="0" lvl="1" defTabSz="966508">
              <a:spcBef>
                <a:spcPts val="0"/>
              </a:spcBef>
              <a:spcAft>
                <a:spcPts val="600"/>
              </a:spcAft>
              <a:defRPr/>
            </a:pPr>
            <a:r>
              <a:rPr lang="en-US" dirty="0"/>
              <a:t>Call your State Insurance Department or State Health Insurance Assistance Program (SHIP) at </a:t>
            </a:r>
            <a:r>
              <a:rPr lang="en-US" dirty="0">
                <a:hlinkClick r:id="rId3"/>
              </a:rPr>
              <a:t>shiphelp.org</a:t>
            </a:r>
            <a:r>
              <a:rPr lang="en-US" dirty="0"/>
              <a:t> to get state-specific information.</a:t>
            </a:r>
          </a:p>
        </p:txBody>
      </p:sp>
    </p:spTree>
    <p:extLst>
      <p:ext uri="{BB962C8B-B14F-4D97-AF65-F5344CB8AC3E}">
        <p14:creationId xmlns:p14="http://schemas.microsoft.com/office/powerpoint/2010/main" val="1658118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95251" y="3757507"/>
            <a:ext cx="7077074" cy="5643668"/>
          </a:xfrm>
        </p:spPr>
        <p:txBody>
          <a:bodyPr/>
          <a:lstStyle/>
          <a:p>
            <a:pPr marL="0" lvl="1" defTabSz="966508">
              <a:spcBef>
                <a:spcPts val="0"/>
              </a:spcBef>
              <a:spcAft>
                <a:spcPts val="600"/>
              </a:spcAft>
              <a:defRPr/>
            </a:pPr>
            <a:r>
              <a:rPr lang="en-US" sz="1100" b="1" dirty="0">
                <a:solidFill>
                  <a:srgbClr val="000000"/>
                </a:solidFill>
                <a:cs typeface="Arial" panose="020B0604020202020204" pitchFamily="34" charset="0"/>
              </a:rPr>
              <a:t>Presenter Notes</a:t>
            </a:r>
            <a:r>
              <a:rPr lang="en-US" sz="1100" dirty="0">
                <a:solidFill>
                  <a:srgbClr val="444444"/>
                </a:solidFill>
                <a:cs typeface="Arial" panose="020B0604020202020204" pitchFamily="34" charset="0"/>
              </a:rPr>
              <a:t>​</a:t>
            </a:r>
          </a:p>
          <a:p>
            <a:pPr marL="0" lvl="1" defTabSz="966508">
              <a:spcBef>
                <a:spcPts val="0"/>
              </a:spcBef>
              <a:spcAft>
                <a:spcPts val="600"/>
              </a:spcAft>
              <a:defRPr/>
            </a:pPr>
            <a:r>
              <a:rPr lang="en-US" sz="1100" b="1" dirty="0"/>
              <a:t>You can join a Medicare Advantage Plan even if you have ESRD. </a:t>
            </a:r>
          </a:p>
          <a:p>
            <a:pPr marL="114300" lvl="1" indent="-114300" defTabSz="966508">
              <a:spcBef>
                <a:spcPts val="0"/>
              </a:spcBef>
              <a:spcAft>
                <a:spcPts val="600"/>
              </a:spcAft>
              <a:buFont typeface="Wingdings" panose="05000000000000000000" pitchFamily="2" charset="2"/>
              <a:buChar char="§"/>
              <a:defRPr/>
            </a:pPr>
            <a:r>
              <a:rPr lang="en-US" sz="1100" dirty="0"/>
              <a:t>Medicare Advantage Plans are a type of Medicare health plan offered by a private insurance company that contracts with Medicare to give all of your Part A and Part B benefits. Most Medicare Advantage Plans also offer Part D drug coverage. Medicare Advantage Plans must cover all of the services that Original Medicare covers. Some plans may offer extra benefits that Original Medicare doesn’t cover, like vision, hearing, and dental services. Out-of-pocket costs vary in each plan.</a:t>
            </a:r>
          </a:p>
          <a:p>
            <a:pPr marL="114300" lvl="1" indent="-114300" defTabSz="966508">
              <a:spcBef>
                <a:spcPts val="0"/>
              </a:spcBef>
              <a:spcAft>
                <a:spcPts val="600"/>
              </a:spcAft>
              <a:buFont typeface="Wingdings" panose="05000000000000000000" pitchFamily="2" charset="2"/>
              <a:buChar char="§"/>
              <a:defRPr/>
            </a:pPr>
            <a:r>
              <a:rPr lang="en-US" sz="1100" dirty="0"/>
              <a:t>In many Medicare Advantage Plans, you can only use health care providers who are in the plan’s network and service area. Before you join, you may want to check with your providers and the plan you’re considering to make sure the providers you currently use (like your dialysis facility or kidney doctor) or want to use in the future (like a transplant specialist), are in the plan’s network. If you’re already in a Medicare Advantage Plan, check with your providers to make sure they’ll still be part of the new plan’s network. Read the plan materials or contact the plan you’re considering for more information.</a:t>
            </a:r>
            <a:r>
              <a:rPr lang="en-US" sz="1100" dirty="0">
                <a:solidFill>
                  <a:srgbClr val="FF0000"/>
                </a:solidFill>
                <a:cs typeface="Arial" panose="020B0604020202020204" pitchFamily="34" charset="0"/>
              </a:rPr>
              <a:t> </a:t>
            </a:r>
          </a:p>
          <a:p>
            <a:pPr marL="114300" lvl="1" indent="-114300" defTabSz="966508">
              <a:spcBef>
                <a:spcPts val="0"/>
              </a:spcBef>
              <a:spcAft>
                <a:spcPts val="600"/>
              </a:spcAft>
              <a:buFont typeface="Wingdings" panose="05000000000000000000" pitchFamily="2" charset="2"/>
              <a:buChar char="§"/>
              <a:defRPr/>
            </a:pPr>
            <a:r>
              <a:rPr lang="en-US" sz="1100" dirty="0">
                <a:cs typeface="Arial" panose="020B0604020202020204" pitchFamily="34" charset="0"/>
              </a:rPr>
              <a:t>Once you have Medicare Part A and Part B, you can join a Medicare Advantage Plan. Visit </a:t>
            </a:r>
            <a:r>
              <a:rPr lang="en-US" sz="1100" dirty="0">
                <a:cs typeface="Arial" panose="020B0604020202020204" pitchFamily="34" charset="0"/>
                <a:hlinkClick r:id="rId3"/>
              </a:rPr>
              <a:t>Medicare.gov/basics/get-started-with-medicare/get-more-coverage/joining-a-plan</a:t>
            </a:r>
            <a:r>
              <a:rPr lang="en-US" sz="1100" dirty="0">
                <a:cs typeface="Arial" panose="020B0604020202020204" pitchFamily="34" charset="0"/>
              </a:rPr>
              <a:t>. </a:t>
            </a:r>
          </a:p>
          <a:p>
            <a:pPr marL="0" lvl="1" defTabSz="966508">
              <a:spcBef>
                <a:spcPts val="0"/>
              </a:spcBef>
              <a:spcAft>
                <a:spcPts val="600"/>
              </a:spcAft>
              <a:defRPr/>
            </a:pPr>
            <a:r>
              <a:rPr lang="en-US" sz="1100" b="1" dirty="0"/>
              <a:t>NOTE: </a:t>
            </a:r>
            <a:r>
              <a:rPr lang="en-US" sz="1100" dirty="0"/>
              <a:t>Medicare Advantage Plans provide all of your Part A and Part B benefits, except for certain costs of clinical trials (clinical research studies), hospice care, the cost of getting a kidney transplant (like expenses for a living kidney donor), and, for a temporary time, some new benefits that come from legislation or national coverage determinations. Contact your plan if you have questions about covered services.</a:t>
            </a:r>
            <a:r>
              <a:rPr lang="en-US" sz="1100" b="0" i="0" dirty="0">
                <a:solidFill>
                  <a:srgbClr val="444444"/>
                </a:solidFill>
                <a:effectLst/>
                <a:cs typeface="Arial" panose="020B0604020202020204" pitchFamily="34" charset="0"/>
              </a:rPr>
              <a:t> </a:t>
            </a:r>
          </a:p>
          <a:p>
            <a:pPr marL="0" lvl="1" defTabSz="966508">
              <a:spcBef>
                <a:spcPts val="0"/>
              </a:spcBef>
              <a:spcAft>
                <a:spcPts val="600"/>
              </a:spcAft>
              <a:defRPr/>
            </a:pPr>
            <a:endParaRPr lang="en-US" sz="1100" b="0" i="0" dirty="0">
              <a:solidFill>
                <a:srgbClr val="444444"/>
              </a:solidFill>
              <a:effectLst/>
              <a:cs typeface="Arial" panose="020B0604020202020204" pitchFamily="34" charset="0"/>
            </a:endParaRPr>
          </a:p>
          <a:p>
            <a:pPr marL="0" lvl="1" defTabSz="966508">
              <a:spcBef>
                <a:spcPts val="0"/>
              </a:spcBef>
              <a:spcAft>
                <a:spcPts val="600"/>
              </a:spcAft>
              <a:defRPr/>
            </a:pPr>
            <a:r>
              <a:rPr lang="en-US" sz="1100" b="1" i="0" dirty="0">
                <a:effectLst/>
                <a:cs typeface="Arial" panose="020B0604020202020204" pitchFamily="34" charset="0"/>
              </a:rPr>
              <a:t>Source:</a:t>
            </a:r>
          </a:p>
          <a:p>
            <a:pPr marL="114300" lvl="1" indent="-114300" defTabSz="966508">
              <a:spcBef>
                <a:spcPts val="0"/>
              </a:spcBef>
              <a:spcAft>
                <a:spcPts val="600"/>
              </a:spcAft>
              <a:buClr>
                <a:schemeClr val="tx1"/>
              </a:buClr>
              <a:buFont typeface="Wingdings" panose="05000000000000000000" pitchFamily="2" charset="2"/>
              <a:buChar char="§"/>
              <a:defRPr/>
            </a:pPr>
            <a:r>
              <a:rPr lang="en-US" sz="1100" b="0" i="0" dirty="0">
                <a:solidFill>
                  <a:srgbClr val="FF0000"/>
                </a:solidFill>
                <a:effectLst/>
                <a:cs typeface="Arial" panose="020B0604020202020204" pitchFamily="34" charset="0"/>
                <a:hlinkClick r:id="rId4"/>
              </a:rPr>
              <a:t>Medicare.gov/publications/10128-medicare-coverage-esrd.pdf</a:t>
            </a:r>
            <a:endParaRPr lang="en-US" sz="1100" b="0" i="0" dirty="0">
              <a:solidFill>
                <a:srgbClr val="FF0000"/>
              </a:solidFill>
              <a:effectLst/>
              <a:cs typeface="Arial" panose="020B0604020202020204" pitchFamily="34" charset="0"/>
            </a:endParaRPr>
          </a:p>
          <a:p>
            <a:pPr marL="114300" lvl="1" indent="-114300" defTabSz="966508">
              <a:spcBef>
                <a:spcPts val="0"/>
              </a:spcBef>
              <a:spcAft>
                <a:spcPts val="600"/>
              </a:spcAft>
              <a:buClr>
                <a:schemeClr val="tx1"/>
              </a:buClr>
              <a:buFont typeface="Wingdings" panose="05000000000000000000" pitchFamily="2" charset="2"/>
              <a:buChar char="§"/>
              <a:defRPr/>
            </a:pPr>
            <a:r>
              <a:rPr lang="en-US" sz="1100" b="0" i="0" dirty="0">
                <a:solidFill>
                  <a:srgbClr val="FF0000"/>
                </a:solidFill>
                <a:effectLst/>
                <a:cs typeface="Arial" panose="020B0604020202020204" pitchFamily="34" charset="0"/>
                <a:hlinkClick r:id="rId5"/>
              </a:rPr>
              <a:t>Medicare.gov/publications/12026-Understanding-Medicare-Advantage-Plans.pdf</a:t>
            </a:r>
            <a:r>
              <a:rPr lang="en-US" sz="1100" b="0" i="0" dirty="0">
                <a:solidFill>
                  <a:srgbClr val="FF0000"/>
                </a:solidFill>
                <a:effectLst/>
                <a:cs typeface="Arial" panose="020B0604020202020204" pitchFamily="34" charset="0"/>
              </a:rPr>
              <a:t> </a:t>
            </a:r>
          </a:p>
          <a:p>
            <a:pPr marL="114300" lvl="1" indent="-114300" defTabSz="966508">
              <a:spcBef>
                <a:spcPts val="0"/>
              </a:spcBef>
              <a:spcAft>
                <a:spcPts val="600"/>
              </a:spcAft>
              <a:buClr>
                <a:schemeClr val="tx1"/>
              </a:buClr>
              <a:buFont typeface="Wingdings" panose="05000000000000000000" pitchFamily="2" charset="2"/>
              <a:buChar char="§"/>
              <a:defRPr/>
            </a:pPr>
            <a:r>
              <a:rPr lang="en-US" sz="1100" b="0" i="0" dirty="0">
                <a:solidFill>
                  <a:srgbClr val="FF0000"/>
                </a:solidFill>
                <a:effectLst/>
                <a:cs typeface="Arial" panose="020B0604020202020204" pitchFamily="34" charset="0"/>
                <a:hlinkClick r:id="rId6"/>
              </a:rPr>
              <a:t>Medicare.gov/publications/10050-Medicare-and-You.pdf</a:t>
            </a:r>
            <a:r>
              <a:rPr lang="en-US" sz="1100" dirty="0">
                <a:solidFill>
                  <a:srgbClr val="FF0000"/>
                </a:solidFill>
                <a:cs typeface="Arial" panose="020B0604020202020204" pitchFamily="34" charset="0"/>
              </a:rPr>
              <a:t> </a:t>
            </a:r>
            <a:endParaRPr lang="en-US" sz="1100" b="0" i="0" dirty="0">
              <a:solidFill>
                <a:srgbClr val="FF0000"/>
              </a:solidFill>
              <a:effectLst/>
              <a:cs typeface="Arial" panose="020B0604020202020204" pitchFamily="34" charset="0"/>
            </a:endParaRPr>
          </a:p>
        </p:txBody>
      </p:sp>
    </p:spTree>
    <p:extLst>
      <p:ext uri="{BB962C8B-B14F-4D97-AF65-F5344CB8AC3E}">
        <p14:creationId xmlns:p14="http://schemas.microsoft.com/office/powerpoint/2010/main" val="12029826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35281" y="3757507"/>
            <a:ext cx="6466113" cy="5144347"/>
          </a:xfrm>
        </p:spPr>
        <p:txBody>
          <a:bodyPr/>
          <a:lstStyle/>
          <a:p>
            <a:pPr marL="0" lvl="1" defTabSz="966508">
              <a:spcBef>
                <a:spcPts val="0"/>
              </a:spcBef>
              <a:spcAft>
                <a:spcPts val="600"/>
              </a:spcAft>
              <a:defRPr/>
            </a:pPr>
            <a:r>
              <a:rPr lang="en-US" b="1" dirty="0">
                <a:cs typeface="Arial" panose="020B0604020202020204" pitchFamily="34" charset="0"/>
              </a:rPr>
              <a:t>Presenter Notes</a:t>
            </a:r>
            <a:r>
              <a:rPr lang="en-US" dirty="0">
                <a:cs typeface="Arial" panose="020B0604020202020204" pitchFamily="34" charset="0"/>
              </a:rPr>
              <a:t>​</a:t>
            </a:r>
          </a:p>
          <a:p>
            <a:pPr marL="114300" lvl="1" indent="-114300" defTabSz="966508">
              <a:spcBef>
                <a:spcPts val="0"/>
              </a:spcBef>
              <a:spcAft>
                <a:spcPts val="600"/>
              </a:spcAft>
              <a:buFont typeface="Wingdings" panose="05000000000000000000" pitchFamily="2" charset="2"/>
              <a:buChar char="§"/>
              <a:defRPr/>
            </a:pPr>
            <a:r>
              <a:rPr lang="en-US" dirty="0"/>
              <a:t>Private companies approved by Medicare offer Part D drug coverage. </a:t>
            </a:r>
          </a:p>
          <a:p>
            <a:pPr marL="114300" lvl="1" indent="-114300" defTabSz="966508">
              <a:spcBef>
                <a:spcPts val="0"/>
              </a:spcBef>
              <a:spcAft>
                <a:spcPts val="600"/>
              </a:spcAft>
              <a:buFont typeface="Wingdings" panose="05000000000000000000" pitchFamily="2" charset="2"/>
              <a:buChar char="§"/>
              <a:defRPr/>
            </a:pPr>
            <a:r>
              <a:rPr lang="en-US" dirty="0"/>
              <a:t>There are 2 ways to get Medicare drug coverage (Part D): </a:t>
            </a:r>
          </a:p>
          <a:p>
            <a:pPr marL="285750" lvl="1" indent="-171450" defTabSz="966508">
              <a:spcBef>
                <a:spcPts val="0"/>
              </a:spcBef>
              <a:spcAft>
                <a:spcPts val="600"/>
              </a:spcAft>
              <a:buFont typeface="Arial" panose="020B0604020202020204" pitchFamily="34" charset="0"/>
              <a:buChar char="•"/>
              <a:defRPr/>
            </a:pPr>
            <a:r>
              <a:rPr lang="en-US" dirty="0"/>
              <a:t>Medicare drug plans that add coverage to Original Medicare or certain types of Medicare health plans. </a:t>
            </a:r>
          </a:p>
          <a:p>
            <a:pPr marL="285750" lvl="1" indent="-171450" defTabSz="966508">
              <a:spcBef>
                <a:spcPts val="0"/>
              </a:spcBef>
              <a:spcAft>
                <a:spcPts val="600"/>
              </a:spcAft>
              <a:buFont typeface="Arial" panose="020B0604020202020204" pitchFamily="34" charset="0"/>
              <a:buChar char="•"/>
              <a:defRPr/>
            </a:pPr>
            <a:r>
              <a:rPr lang="en-US" dirty="0"/>
              <a:t>Medicare Advantage Plans with drug coverage. You must have Medicare Part A and Part B to join a Medicare Advantage Plan.</a:t>
            </a:r>
          </a:p>
          <a:p>
            <a:pPr indent="-115888" defTabSz="966508">
              <a:spcAft>
                <a:spcPts val="600"/>
              </a:spcAft>
              <a:defRPr/>
            </a:pPr>
            <a:r>
              <a:rPr lang="en-US" b="1" dirty="0">
                <a:cs typeface="Arial" panose="020B0604020202020204" pitchFamily="34" charset="0"/>
              </a:rPr>
              <a:t>NOTE:</a:t>
            </a:r>
            <a:r>
              <a:rPr lang="en-US" dirty="0">
                <a:cs typeface="Arial" panose="020B0604020202020204" pitchFamily="34" charset="0"/>
              </a:rPr>
              <a:t> </a:t>
            </a:r>
            <a:r>
              <a:rPr lang="en-US" dirty="0"/>
              <a:t>If you join a Medicare Advantage Plan with drug coverage, you'll get your drug coverage through your plan, and you can't join a separate Medicare drug plan. </a:t>
            </a:r>
          </a:p>
        </p:txBody>
      </p:sp>
    </p:spTree>
    <p:extLst>
      <p:ext uri="{BB962C8B-B14F-4D97-AF65-F5344CB8AC3E}">
        <p14:creationId xmlns:p14="http://schemas.microsoft.com/office/powerpoint/2010/main" val="22991976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lvl="1" defTabSz="966508">
              <a:defRPr/>
            </a:pPr>
            <a:r>
              <a:rPr lang="en-US" b="1" dirty="0">
                <a:solidFill>
                  <a:srgbClr val="000000"/>
                </a:solidFill>
                <a:cs typeface="Arial" panose="020B0604020202020204" pitchFamily="34" charset="0"/>
              </a:rPr>
              <a:t>This slide has animation.</a:t>
            </a:r>
          </a:p>
          <a:p>
            <a:pPr marL="0" lvl="1" defTabSz="966508">
              <a:spcBef>
                <a:spcPts val="634"/>
              </a:spcBef>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marL="0" lvl="1" defTabSz="966508">
              <a:defRPr/>
            </a:pPr>
            <a:r>
              <a:rPr lang="en-US" dirty="0">
                <a:solidFill>
                  <a:srgbClr val="231F20"/>
                </a:solidFill>
                <a:cs typeface="Arial" panose="020B0604020202020204" pitchFamily="34" charset="0"/>
              </a:rPr>
              <a:t>If you don’t qualify for Medicare, you may be able to get help from your State Medical Assistance (Medicaid) office to pay for your dialysis treatments. Your income must be below a certain level to get Medicaid. In some states, if you have Medicare, Medicaid may pay some of the costs that Medicare doesn’t cover. To apply for Medicaid, talk with the social worker at your hospital or dialysis facility, or visit </a:t>
            </a:r>
            <a:r>
              <a:rPr lang="en-US" dirty="0">
                <a:solidFill>
                  <a:srgbClr val="231F20"/>
                </a:solidFill>
                <a:cs typeface="Arial" panose="020B0604020202020204" pitchFamily="34" charset="0"/>
                <a:hlinkClick r:id="rId3"/>
              </a:rPr>
              <a:t>Medicaid.gov/about-us/beneficiary-resources/index.html#statemenu</a:t>
            </a:r>
            <a:r>
              <a:rPr lang="en-US" dirty="0">
                <a:solidFill>
                  <a:srgbClr val="231F20"/>
                </a:solidFill>
                <a:cs typeface="Arial" panose="020B0604020202020204" pitchFamily="34" charset="0"/>
              </a:rPr>
              <a:t> </a:t>
            </a:r>
            <a:r>
              <a:rPr lang="en-US" dirty="0">
                <a:solidFill>
                  <a:prstClr val="black"/>
                </a:solidFill>
                <a:cs typeface="Arial" panose="020B0604020202020204" pitchFamily="34" charset="0"/>
              </a:rPr>
              <a:t>to get contact information for your state Medicaid office.</a:t>
            </a:r>
          </a:p>
          <a:p>
            <a:pPr marL="0" lvl="1" defTabSz="966508">
              <a:defRPr/>
            </a:pPr>
            <a:endParaRPr lang="en-US" sz="1300" dirty="0">
              <a:solidFill>
                <a:prstClr val="black"/>
              </a:solidFill>
              <a:cs typeface="Arial" panose="020B0604020202020204" pitchFamily="34" charset="0"/>
            </a:endParaRPr>
          </a:p>
          <a:p>
            <a:endParaRPr lang="en-US" dirty="0">
              <a:cs typeface="Arial" panose="020B0604020202020204" pitchFamily="34" charset="0"/>
            </a:endParaRPr>
          </a:p>
        </p:txBody>
      </p:sp>
    </p:spTree>
    <p:extLst>
      <p:ext uri="{BB962C8B-B14F-4D97-AF65-F5344CB8AC3E}">
        <p14:creationId xmlns:p14="http://schemas.microsoft.com/office/powerpoint/2010/main" val="26656885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lvl="1" defTabSz="966508">
              <a:spcBef>
                <a:spcPts val="0"/>
              </a:spcBef>
              <a:spcAft>
                <a:spcPts val="600"/>
              </a:spcAft>
              <a:defRPr/>
            </a:pPr>
            <a:r>
              <a:rPr lang="en-US" b="1" dirty="0">
                <a:solidFill>
                  <a:srgbClr val="000000"/>
                </a:solidFill>
                <a:cs typeface="Arial" panose="020B0604020202020204" pitchFamily="34" charset="0"/>
              </a:rPr>
              <a:t>This slide has animation.</a:t>
            </a:r>
          </a:p>
          <a:p>
            <a:pPr indent="-237194" defTabSz="966508">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indent="-237194" defTabSz="966508">
              <a:spcAft>
                <a:spcPts val="600"/>
              </a:spcAft>
              <a:defRPr/>
            </a:pPr>
            <a:r>
              <a:rPr lang="en-US" dirty="0">
                <a:solidFill>
                  <a:prstClr val="black"/>
                </a:solidFill>
                <a:cs typeface="Arial" panose="020B0604020202020204" pitchFamily="34" charset="0"/>
              </a:rPr>
              <a:t>Check Your Knowledge: Question 1</a:t>
            </a:r>
          </a:p>
          <a:p>
            <a:pPr indent="-237194" defTabSz="984463">
              <a:spcAft>
                <a:spcPts val="600"/>
              </a:spcAft>
              <a:defRPr/>
            </a:pPr>
            <a:r>
              <a:rPr lang="en-US" b="1" dirty="0">
                <a:solidFill>
                  <a:prstClr val="black"/>
                </a:solidFill>
                <a:cs typeface="Arial" panose="020B0604020202020204" pitchFamily="34" charset="0"/>
              </a:rPr>
              <a:t>You only need Medicare Part B (Medical Insurance) to get the full benefits available under Medicare to cover certain dialysis and kidney transplant services.</a:t>
            </a:r>
          </a:p>
          <a:p>
            <a:pPr marL="182898" indent="-182898" defTabSz="966508">
              <a:spcAft>
                <a:spcPts val="600"/>
              </a:spcAft>
              <a:buFontTx/>
              <a:buAutoNum type="alphaLcPeriod"/>
              <a:defRPr/>
            </a:pPr>
            <a:r>
              <a:rPr lang="en-US" dirty="0">
                <a:solidFill>
                  <a:prstClr val="black"/>
                </a:solidFill>
                <a:cs typeface="Arial" panose="020B0604020202020204" pitchFamily="34" charset="0"/>
              </a:rPr>
              <a:t>True</a:t>
            </a:r>
          </a:p>
          <a:p>
            <a:pPr marL="182898" indent="-182898" defTabSz="966508">
              <a:spcAft>
                <a:spcPts val="600"/>
              </a:spcAft>
              <a:buFontTx/>
              <a:buAutoNum type="alphaLcPeriod"/>
              <a:defRPr/>
            </a:pPr>
            <a:r>
              <a:rPr lang="en-US" dirty="0">
                <a:solidFill>
                  <a:prstClr val="black"/>
                </a:solidFill>
                <a:cs typeface="Arial" panose="020B0604020202020204" pitchFamily="34" charset="0"/>
              </a:rPr>
              <a:t>False</a:t>
            </a:r>
          </a:p>
          <a:p>
            <a:pPr marL="197700" indent="-237194" defTabSz="966508">
              <a:spcAft>
                <a:spcPts val="600"/>
              </a:spcAft>
              <a:defRPr/>
            </a:pPr>
            <a:r>
              <a:rPr lang="en-US" b="1" dirty="0">
                <a:solidFill>
                  <a:prstClr val="black"/>
                </a:solidFill>
                <a:cs typeface="Arial" panose="020B0604020202020204" pitchFamily="34" charset="0"/>
              </a:rPr>
              <a:t>Answer: b. False</a:t>
            </a:r>
          </a:p>
          <a:p>
            <a:pPr defTabSz="966508">
              <a:spcAft>
                <a:spcPts val="600"/>
              </a:spcAft>
              <a:defRPr/>
            </a:pPr>
            <a:r>
              <a:rPr lang="en-US" dirty="0">
                <a:solidFill>
                  <a:prstClr val="black"/>
                </a:solidFill>
                <a:cs typeface="Arial" panose="020B0604020202020204" pitchFamily="34" charset="0"/>
              </a:rPr>
              <a:t>If you’re eligible for Medicare because of ESRD and you qualify for Part A, you can also get Part B. Signing up for Medicare is your choice. But, you’ll need both Part A and Part B to get the full benefits available under Medicare to cover certain dialysis and kidney transplant services. You can sign up for Part A and Part B by contacting your local Social Security office or by calling Social Security at 1-800-772-1213 (TTY: 1-800-325-0778).</a:t>
            </a:r>
          </a:p>
        </p:txBody>
      </p:sp>
    </p:spTree>
    <p:extLst>
      <p:ext uri="{BB962C8B-B14F-4D97-AF65-F5344CB8AC3E}">
        <p14:creationId xmlns:p14="http://schemas.microsoft.com/office/powerpoint/2010/main" val="33726485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a:spcAft>
                <a:spcPts val="600"/>
              </a:spcAft>
              <a:defRPr/>
            </a:pPr>
            <a:r>
              <a:rPr lang="en-US" dirty="0">
                <a:cs typeface="Arial" panose="020B0604020202020204" pitchFamily="34" charset="0"/>
              </a:rPr>
              <a:t>This lesson explains Medicare enrollment rules and considerations for people with End-Stage Renal Disease (ESRD).</a:t>
            </a: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8839830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118801" indent="-118801">
              <a:spcBef>
                <a:spcPts val="634"/>
              </a:spcBef>
            </a:pPr>
            <a:r>
              <a:rPr lang="en-US" b="1" dirty="0">
                <a:cs typeface="Arial" panose="020B0604020202020204" pitchFamily="34" charset="0"/>
              </a:rPr>
              <a:t>Presenter Notes</a:t>
            </a:r>
          </a:p>
          <a:p>
            <a:pPr marL="118801" indent="-118801">
              <a:spcBef>
                <a:spcPts val="634"/>
              </a:spcBef>
            </a:pPr>
            <a:r>
              <a:rPr lang="en-US" b="0" dirty="0">
                <a:cs typeface="Arial" panose="020B0604020202020204" pitchFamily="34" charset="0"/>
              </a:rPr>
              <a:t>At the end of this lesson, you’ll be able to:</a:t>
            </a:r>
          </a:p>
          <a:p>
            <a:pPr marL="183636" indent="-183636">
              <a:spcBef>
                <a:spcPts val="634"/>
              </a:spcBef>
              <a:buFont typeface="Wingdings" panose="05000000000000000000" pitchFamily="2" charset="2"/>
              <a:buChar char="§"/>
            </a:pPr>
            <a:r>
              <a:rPr lang="en-US" b="0" dirty="0">
                <a:cs typeface="Arial" panose="020B0604020202020204" pitchFamily="34" charset="0"/>
              </a:rPr>
              <a:t>Explain Medicare enrollment based on ESRD</a:t>
            </a:r>
          </a:p>
          <a:p>
            <a:pPr marL="183636" indent="-183636">
              <a:spcBef>
                <a:spcPts val="634"/>
              </a:spcBef>
              <a:buFont typeface="Wingdings" panose="05000000000000000000" pitchFamily="2" charset="2"/>
              <a:buChar char="§"/>
            </a:pPr>
            <a:r>
              <a:rPr lang="en-US" b="0" dirty="0">
                <a:cs typeface="Arial" panose="020B0604020202020204" pitchFamily="34" charset="0"/>
              </a:rPr>
              <a:t>Discuss Medicare and group health plan (GHP) coverage coordination of benefits</a:t>
            </a:r>
          </a:p>
          <a:p>
            <a:pPr marL="183636" indent="-183636">
              <a:spcBef>
                <a:spcPts val="634"/>
              </a:spcBef>
              <a:buFont typeface="Wingdings" panose="05000000000000000000" pitchFamily="2" charset="2"/>
              <a:buChar char="§"/>
            </a:pPr>
            <a:r>
              <a:rPr lang="en-US" b="0" dirty="0">
                <a:cs typeface="Arial" panose="020B0604020202020204" pitchFamily="34" charset="0"/>
              </a:rPr>
              <a:t>Discuss enrollment considerations for people with ESRD</a:t>
            </a:r>
          </a:p>
          <a:p>
            <a:pPr marL="183636" indent="-183636">
              <a:spcBef>
                <a:spcPts val="634"/>
              </a:spcBef>
              <a:buFont typeface="Wingdings" panose="05000000000000000000" pitchFamily="2" charset="2"/>
              <a:buChar char="§"/>
            </a:pPr>
            <a:r>
              <a:rPr lang="en-US" b="0" dirty="0">
                <a:cs typeface="Arial" panose="020B0604020202020204" pitchFamily="34" charset="0"/>
              </a:rPr>
              <a:t>Explain rules for when Medicare ESRD coverage starts, continues, ends, and resumes</a:t>
            </a:r>
          </a:p>
        </p:txBody>
      </p:sp>
    </p:spTree>
    <p:extLst>
      <p:ext uri="{BB962C8B-B14F-4D97-AF65-F5344CB8AC3E}">
        <p14:creationId xmlns:p14="http://schemas.microsoft.com/office/powerpoint/2010/main" val="24638749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1" y="3757507"/>
            <a:ext cx="5852160" cy="5144347"/>
          </a:xfrm>
        </p:spPr>
        <p:txBody>
          <a:bodyPr/>
          <a:lstStyle/>
          <a:p>
            <a:pPr defTabSz="1003036">
              <a:spcAft>
                <a:spcPts val="634"/>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defTabSz="1003036">
              <a:spcAft>
                <a:spcPts val="634"/>
              </a:spcAft>
              <a:defRPr/>
            </a:pPr>
            <a:r>
              <a:rPr lang="en-US" dirty="0">
                <a:solidFill>
                  <a:prstClr val="black"/>
                </a:solidFill>
                <a:cs typeface="Arial" panose="020B0604020202020204" pitchFamily="34" charset="0"/>
              </a:rPr>
              <a:t>If you’re eligible for Medicare because of End-Stage Renal Disease (ESRD), you can sign up for Medicare by visiting your local Social Security office or calling Social Security at 1-800-772-1213 (TTY: 1-800-325-0778). Social Security will need your doctor or the dialysis facility to complete the “End-Stage Renal Disease Medical Evidence Report Medicare Entitlement and/or Patient Registration” form (Form CMS-2728) to document that you have ESRD. If Form CMS-2728 is sent to Social Security before you apply, they may contact you to ask if you want to complete an application. </a:t>
            </a:r>
            <a:endParaRPr lang="en-US" dirty="0">
              <a:cs typeface="Arial" panose="020B0604020202020204" pitchFamily="34" charset="0"/>
            </a:endParaRPr>
          </a:p>
          <a:p>
            <a:pPr>
              <a:spcAft>
                <a:spcPts val="634"/>
              </a:spcAft>
            </a:pPr>
            <a:r>
              <a:rPr lang="en-US" b="1" dirty="0">
                <a:cs typeface="Arial" panose="020B0604020202020204" pitchFamily="34" charset="0"/>
              </a:rPr>
              <a:t>References</a:t>
            </a:r>
          </a:p>
          <a:p>
            <a:pPr>
              <a:spcAft>
                <a:spcPts val="634"/>
              </a:spcAft>
            </a:pPr>
            <a:r>
              <a:rPr lang="en-US" dirty="0">
                <a:cs typeface="Arial" panose="020B0604020202020204" pitchFamily="34" charset="0"/>
              </a:rPr>
              <a:t>“End Stage Renal Disease Medical Evidence Report: Medicare Entitlement and/or Patient Registration” form (</a:t>
            </a:r>
            <a:r>
              <a:rPr lang="en-US" dirty="0">
                <a:cs typeface="Arial" panose="020B0604020202020204" pitchFamily="34" charset="0"/>
                <a:hlinkClick r:id="rId3"/>
              </a:rPr>
              <a:t>CMS.gov/regulations-and-guidance/legislation/paperworkreductionactof1995/pra-listing-items/cms-2728-</a:t>
            </a:r>
            <a:r>
              <a:rPr lang="en-US" dirty="0">
                <a:cs typeface="Arial" panose="020B0604020202020204" pitchFamily="34" charset="0"/>
              </a:rPr>
              <a:t>). </a:t>
            </a:r>
          </a:p>
        </p:txBody>
      </p:sp>
    </p:spTree>
    <p:extLst>
      <p:ext uri="{BB962C8B-B14F-4D97-AF65-F5344CB8AC3E}">
        <p14:creationId xmlns:p14="http://schemas.microsoft.com/office/powerpoint/2010/main" val="11598784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a:spcAft>
                <a:spcPts val="600"/>
              </a:spcAft>
            </a:pPr>
            <a:r>
              <a:rPr lang="en-US" dirty="0">
                <a:solidFill>
                  <a:srgbClr val="231F20"/>
                </a:solidFill>
              </a:rPr>
              <a:t>If you already have Medicare Part A (Hospital Insurance) and Part B (Medical Insurance) because of age or disability, and you’re paying a Part B late enrollment penalty because you didn’t sign up for Part B when you were first eligible, you’ll need to sign up again for Medicare (because of ESRD) to stop paying the penalty. Yo</a:t>
            </a:r>
            <a:r>
              <a:rPr lang="en-US" dirty="0"/>
              <a:t>u’ll</a:t>
            </a:r>
            <a:r>
              <a:rPr lang="en-US" dirty="0">
                <a:solidFill>
                  <a:srgbClr val="231F20"/>
                </a:solidFill>
              </a:rPr>
              <a:t> still have to pay the Part B premium. Call your local Social Security office to make an appointment to sign up for Medicare based on ESRD. If you didn’t sign up for Medicare Part B when you were first eligible, you’ll have a second Initial Enrollment Period (IEP) to sign up. </a:t>
            </a:r>
            <a:endParaRPr lang="en-US" dirty="0"/>
          </a:p>
          <a:p>
            <a:pPr>
              <a:spcAft>
                <a:spcPts val="600"/>
              </a:spcAft>
            </a:pPr>
            <a:r>
              <a:rPr lang="en-US" dirty="0"/>
              <a:t>If you’re getting Medicare benefits based on ESRD, when you turn 65 you’ll have continuous coverage with no interruption. If you didn’t</a:t>
            </a:r>
            <a:r>
              <a:rPr lang="en-US" dirty="0">
                <a:solidFill>
                  <a:srgbClr val="FF0000"/>
                </a:solidFill>
              </a:rPr>
              <a:t> </a:t>
            </a:r>
            <a:r>
              <a:rPr lang="en-US" dirty="0"/>
              <a:t>have Part B prior to 65, you’ll be automatically signed up for Part B when you turn 65, but you can</a:t>
            </a:r>
            <a:r>
              <a:rPr lang="en-US" dirty="0">
                <a:solidFill>
                  <a:srgbClr val="FF0000"/>
                </a:solidFill>
              </a:rPr>
              <a:t> </a:t>
            </a:r>
            <a:r>
              <a:rPr lang="en-US" dirty="0"/>
              <a:t>decide if you want to keep it. If you were paying a late enrollment penalty for Part B, it would be waived.</a:t>
            </a:r>
          </a:p>
          <a:p>
            <a:pPr>
              <a:spcAft>
                <a:spcPts val="600"/>
              </a:spcAft>
            </a:pPr>
            <a:endParaRPr lang="en-US" dirty="0"/>
          </a:p>
        </p:txBody>
      </p:sp>
    </p:spTree>
    <p:extLst>
      <p:ext uri="{BB962C8B-B14F-4D97-AF65-F5344CB8AC3E}">
        <p14:creationId xmlns:p14="http://schemas.microsoft.com/office/powerpoint/2010/main" val="3212021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defTabSz="966508">
              <a:spcAft>
                <a:spcPts val="600"/>
              </a:spcAft>
              <a:defRPr/>
            </a:pPr>
            <a:r>
              <a:rPr lang="en-US" dirty="0">
                <a:solidFill>
                  <a:prstClr val="black"/>
                </a:solidFill>
                <a:cs typeface="Arial" panose="020B0604020202020204" pitchFamily="34" charset="0"/>
              </a:rPr>
              <a:t>The lessons in this module explain Medicare for people with End-Stage Renal Disease (ESRD). It includes information on eligibility and enrollment and coverage and health plan options, and it provides additional sources of information. </a:t>
            </a:r>
          </a:p>
          <a:p>
            <a:pPr defTabSz="966508">
              <a:spcAft>
                <a:spcPts val="600"/>
              </a:spcAft>
              <a:defRPr/>
            </a:pPr>
            <a:r>
              <a:rPr lang="en-US" dirty="0">
                <a:solidFill>
                  <a:prstClr val="black"/>
                </a:solidFill>
                <a:cs typeface="Arial" panose="020B0604020202020204" pitchFamily="34" charset="0"/>
              </a:rPr>
              <a:t>The materials are for trainers who are familiar with Medicare, and who use the information for their presentations.</a:t>
            </a:r>
          </a:p>
          <a:p>
            <a:pPr defTabSz="966508">
              <a:spcAft>
                <a:spcPts val="600"/>
              </a:spcAft>
              <a:defRPr/>
            </a:pPr>
            <a:r>
              <a:rPr lang="en-US" dirty="0">
                <a:solidFill>
                  <a:prstClr val="black"/>
                </a:solidFill>
                <a:cs typeface="Arial" panose="020B0604020202020204" pitchFamily="34" charset="0"/>
              </a:rPr>
              <a:t>This module includes 65 slides and speaker’s notes and includes 5 check your knowledge questions. It takes about one hour to present. Allow approximately 15 more minutes for discussion, questions, and answers. You may need to add more time for additional activities you want to include. </a:t>
            </a:r>
          </a:p>
          <a:p>
            <a:pPr>
              <a:spcAft>
                <a:spcPts val="600"/>
              </a:spcAft>
            </a:pPr>
            <a:endParaRPr lang="en-US" b="0" dirty="0">
              <a:cs typeface="Arial" panose="020B0604020202020204" pitchFamily="34" charset="0"/>
            </a:endParaRPr>
          </a:p>
        </p:txBody>
      </p:sp>
    </p:spTree>
    <p:extLst>
      <p:ext uri="{BB962C8B-B14F-4D97-AF65-F5344CB8AC3E}">
        <p14:creationId xmlns:p14="http://schemas.microsoft.com/office/powerpoint/2010/main" val="3295748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67374" y="3668233"/>
            <a:ext cx="6980455" cy="5675792"/>
          </a:xfrm>
        </p:spPr>
        <p:txBody>
          <a:bodyPr/>
          <a:lstStyle/>
          <a:p>
            <a:pPr defTabSz="966508">
              <a:spcAft>
                <a:spcPts val="600"/>
              </a:spcAft>
              <a:defRPr/>
            </a:pPr>
            <a:r>
              <a:rPr lang="en-US" sz="1000" b="1" dirty="0">
                <a:solidFill>
                  <a:srgbClr val="000000"/>
                </a:solidFill>
                <a:cs typeface="Arial" panose="020B0604020202020204" pitchFamily="34" charset="0"/>
              </a:rPr>
              <a:t>Presenter Notes</a:t>
            </a:r>
            <a:r>
              <a:rPr lang="en-US" sz="1000" dirty="0">
                <a:solidFill>
                  <a:srgbClr val="444444"/>
                </a:solidFill>
                <a:cs typeface="Arial" panose="020B0604020202020204" pitchFamily="34" charset="0"/>
              </a:rPr>
              <a:t>​</a:t>
            </a:r>
          </a:p>
          <a:p>
            <a:pPr defTabSz="966508">
              <a:spcAft>
                <a:spcPts val="600"/>
              </a:spcAft>
              <a:defRPr/>
            </a:pPr>
            <a:r>
              <a:rPr lang="en-US" sz="1000" dirty="0">
                <a:cs typeface="Arial" panose="020B0604020202020204" pitchFamily="34" charset="0"/>
              </a:rPr>
              <a:t>Eligibility for Medicare coverage based on ESRD works differently than other types of Medicare eligibility. If you’re eligible for Medicare because of ESRD and don’t sign up right away, your coverage could be retroactive up to 12 months before the month you apply, but no earlier than the date you first became eligible. Retroactive coverage means you may be covered for some costs that occurred in the past.</a:t>
            </a:r>
            <a:r>
              <a:rPr lang="en-US" sz="1000" dirty="0">
                <a:solidFill>
                  <a:prstClr val="black"/>
                </a:solidFill>
                <a:cs typeface="Arial" panose="020B0604020202020204" pitchFamily="34" charset="0"/>
              </a:rPr>
              <a:t> </a:t>
            </a:r>
          </a:p>
          <a:p>
            <a:pPr defTabSz="966508">
              <a:spcAft>
                <a:spcPts val="600"/>
              </a:spcAft>
              <a:defRPr/>
            </a:pPr>
            <a:r>
              <a:rPr lang="en-US" sz="1000" b="1" dirty="0">
                <a:solidFill>
                  <a:prstClr val="black"/>
                </a:solidFill>
                <a:cs typeface="Arial" panose="020B0604020202020204" pitchFamily="34" charset="0"/>
              </a:rPr>
              <a:t>For example</a:t>
            </a:r>
            <a:r>
              <a:rPr lang="en-US" sz="1000" dirty="0">
                <a:solidFill>
                  <a:prstClr val="black"/>
                </a:solidFill>
                <a:cs typeface="Arial" panose="020B0604020202020204" pitchFamily="34" charset="0"/>
              </a:rPr>
              <a:t>, i</a:t>
            </a:r>
            <a:r>
              <a:rPr lang="en-US" sz="1000" dirty="0"/>
              <a:t>f you become eligible for Medicare based on ESRD in February, but don’t sign up for Medicare until November, your Medicare coverage will backdate to February. </a:t>
            </a:r>
          </a:p>
          <a:p>
            <a:pPr defTabSz="966508">
              <a:spcAft>
                <a:spcPts val="600"/>
              </a:spcAft>
              <a:defRPr/>
            </a:pPr>
            <a:r>
              <a:rPr lang="en-US" sz="1000" dirty="0">
                <a:solidFill>
                  <a:prstClr val="black"/>
                </a:solidFill>
                <a:cs typeface="Arial" panose="020B0604020202020204" pitchFamily="34" charset="0"/>
              </a:rPr>
              <a:t>For more information on how the 12-month period of retroactive coverage works, visit </a:t>
            </a:r>
            <a:r>
              <a:rPr lang="en-US" sz="1000" dirty="0">
                <a:solidFill>
                  <a:prstClr val="black"/>
                </a:solidFill>
                <a:cs typeface="Arial" panose="020B0604020202020204" pitchFamily="34" charset="0"/>
                <a:hlinkClick r:id="rId3"/>
              </a:rPr>
              <a:t>Medicare.gov/basics/end-stage-renal-disease</a:t>
            </a:r>
            <a:r>
              <a:rPr lang="en-US" sz="1000" dirty="0">
                <a:solidFill>
                  <a:prstClr val="black"/>
                </a:solidFill>
                <a:cs typeface="Arial" panose="020B0604020202020204" pitchFamily="34" charset="0"/>
              </a:rPr>
              <a:t> or call 1-800-MEDICARE (1-800-633-4227) (TTY: 1-877-486-2048).</a:t>
            </a:r>
          </a:p>
          <a:p>
            <a:pPr defTabSz="966508">
              <a:spcAft>
                <a:spcPts val="600"/>
              </a:spcAft>
              <a:defRPr/>
            </a:pPr>
            <a:r>
              <a:rPr lang="en-US" sz="1000" b="1" dirty="0"/>
              <a:t>When your Medicare coverage begins depends on your circumstances:</a:t>
            </a:r>
          </a:p>
          <a:p>
            <a:pPr marL="171450" indent="-171450" defTabSz="966508">
              <a:spcAft>
                <a:spcPts val="600"/>
              </a:spcAft>
              <a:buFont typeface="Wingdings" panose="05000000000000000000" pitchFamily="2" charset="2"/>
              <a:buChar char="§"/>
              <a:defRPr/>
            </a:pPr>
            <a:r>
              <a:rPr lang="en-US" sz="1000" dirty="0"/>
              <a:t>When you sign up for Medicare because of ESRD and you’re on dialysis, Medicare coverage usually starts on the 1</a:t>
            </a:r>
            <a:r>
              <a:rPr lang="en-US" sz="1000" baseline="30000" dirty="0"/>
              <a:t>st</a:t>
            </a:r>
            <a:r>
              <a:rPr lang="en-US" sz="1000" dirty="0"/>
              <a:t> day of the 4</a:t>
            </a:r>
            <a:r>
              <a:rPr lang="en-US" sz="1000" baseline="30000" dirty="0"/>
              <a:t>th</a:t>
            </a:r>
            <a:r>
              <a:rPr lang="en-US" sz="1000" dirty="0"/>
              <a:t> month of your continuous dialysis treatments (also known as the “waiting period”). For example, if you start dialysis on July 1, your coverage will begin on October 1.</a:t>
            </a:r>
          </a:p>
          <a:p>
            <a:pPr marL="171450" indent="-171450" defTabSz="966508">
              <a:spcAft>
                <a:spcPts val="600"/>
              </a:spcAft>
              <a:buFont typeface="Wingdings" panose="05000000000000000000" pitchFamily="2" charset="2"/>
              <a:buChar char="§"/>
              <a:defRPr/>
            </a:pPr>
            <a:r>
              <a:rPr lang="en-US" sz="1000" dirty="0">
                <a:solidFill>
                  <a:prstClr val="black"/>
                </a:solidFill>
                <a:cs typeface="Arial" panose="020B0604020202020204" pitchFamily="34" charset="0"/>
              </a:rPr>
              <a:t>Medicare coverage can begin as early as the first month of a regular course of dialysis treatments if you meet all of these conditions:</a:t>
            </a:r>
          </a:p>
          <a:p>
            <a:pPr marL="401638" lvl="1" indent="-171450" defTabSz="966508">
              <a:spcAft>
                <a:spcPts val="600"/>
              </a:spcAft>
              <a:buFont typeface="Arial" panose="020B0604020202020204" pitchFamily="34" charset="0"/>
              <a:buChar char="•"/>
              <a:defRPr/>
            </a:pPr>
            <a:r>
              <a:rPr lang="en-US" sz="1000" dirty="0">
                <a:solidFill>
                  <a:prstClr val="black"/>
                </a:solidFill>
                <a:cs typeface="Arial" panose="020B0604020202020204" pitchFamily="34" charset="0"/>
              </a:rPr>
              <a:t>You participate in a home dialysis training program offered by a Medicare-certified training facility during the first 3 months of your regular course of dialysis</a:t>
            </a:r>
          </a:p>
          <a:p>
            <a:pPr marL="401638" lvl="1" indent="-171450" defTabSz="966508">
              <a:spcAft>
                <a:spcPts val="600"/>
              </a:spcAft>
              <a:buFont typeface="Arial" panose="020B0604020202020204" pitchFamily="34" charset="0"/>
              <a:buChar char="•"/>
              <a:defRPr/>
            </a:pPr>
            <a:r>
              <a:rPr lang="en-US" sz="1000" dirty="0">
                <a:solidFill>
                  <a:prstClr val="black"/>
                </a:solidFill>
                <a:cs typeface="Arial" panose="020B0604020202020204" pitchFamily="34" charset="0"/>
              </a:rPr>
              <a:t>Your doctor expects you to finish training and be able to do your own dialysis treatments at home</a:t>
            </a:r>
          </a:p>
          <a:p>
            <a:pPr marL="401638" lvl="1" indent="-171450" defTabSz="966508">
              <a:spcAft>
                <a:spcPts val="600"/>
              </a:spcAft>
              <a:buFont typeface="Arial" panose="020B0604020202020204" pitchFamily="34" charset="0"/>
              <a:buChar char="•"/>
              <a:defRPr/>
            </a:pPr>
            <a:r>
              <a:rPr lang="en-US" sz="1000" dirty="0">
                <a:solidFill>
                  <a:prstClr val="black"/>
                </a:solidFill>
                <a:cs typeface="Arial" panose="020B0604020202020204" pitchFamily="34" charset="0"/>
              </a:rPr>
              <a:t>You maintain a regular course of dialysis throughout the waiting period that would otherwise apply</a:t>
            </a:r>
          </a:p>
          <a:p>
            <a:pPr marL="400050" lvl="2" indent="0" defTabSz="966508">
              <a:spcAft>
                <a:spcPts val="600"/>
              </a:spcAft>
              <a:buNone/>
              <a:defRPr/>
            </a:pPr>
            <a:r>
              <a:rPr lang="en-US" sz="1000" b="1" dirty="0">
                <a:solidFill>
                  <a:prstClr val="black"/>
                </a:solidFill>
                <a:cs typeface="Arial" panose="020B0604020202020204" pitchFamily="34" charset="0"/>
              </a:rPr>
              <a:t>NOTE:</a:t>
            </a:r>
            <a:r>
              <a:rPr lang="en-US" sz="1000" dirty="0">
                <a:solidFill>
                  <a:prstClr val="black"/>
                </a:solidFill>
                <a:cs typeface="Arial" panose="020B0604020202020204" pitchFamily="34" charset="0"/>
              </a:rPr>
              <a:t> Medicare won’t cover surgery or other services needed to prepare for dialysis (like surgery for blood access (fistula)) before Medicare coverage begins. However, if you complete home dialysis training, your Medicare coverage will start the month you begin regular dialysis, and these services could be covered. If you’re already getting Medicare due to age or disability, Medicare will cover physician-ordered fistula placement or other preparatory services before dialysis begins.</a:t>
            </a:r>
          </a:p>
          <a:p>
            <a:pPr marL="171450" indent="-171450">
              <a:spcAft>
                <a:spcPts val="600"/>
              </a:spcAft>
              <a:buFont typeface="Wingdings" panose="05000000000000000000" pitchFamily="2" charset="2"/>
              <a:buChar char="§"/>
              <a:defRPr/>
            </a:pPr>
            <a:r>
              <a:rPr lang="en-US" sz="1000" dirty="0">
                <a:solidFill>
                  <a:prstClr val="black"/>
                </a:solidFill>
                <a:cs typeface="Arial" panose="020B0604020202020204" pitchFamily="34" charset="0"/>
              </a:rPr>
              <a:t>Medicare coverage can begin the month you’re admitted to a Medicare-certified hospital for a kidney transplant (or health care services that you need before your transplant) if your transplant takes place in that same month or within the next 2 months. Visit </a:t>
            </a:r>
            <a:r>
              <a:rPr lang="en-US" sz="1000" dirty="0">
                <a:solidFill>
                  <a:prstClr val="black"/>
                </a:solidFill>
                <a:cs typeface="Arial" panose="020B0604020202020204" pitchFamily="34" charset="0"/>
                <a:hlinkClick r:id="rId4"/>
              </a:rPr>
              <a:t>Medicare.gov/care-compare</a:t>
            </a:r>
            <a:r>
              <a:rPr lang="en-US" sz="1000" dirty="0">
                <a:solidFill>
                  <a:prstClr val="black"/>
                </a:solidFill>
                <a:cs typeface="Arial" panose="020B0604020202020204" pitchFamily="34" charset="0"/>
              </a:rPr>
              <a:t> to locate a Medicare-certified hospital near you.</a:t>
            </a:r>
          </a:p>
          <a:p>
            <a:pPr marL="171450" indent="-171450" defTabSz="966508">
              <a:spcAft>
                <a:spcPts val="600"/>
              </a:spcAft>
              <a:buFont typeface="Wingdings" panose="05000000000000000000" pitchFamily="2" charset="2"/>
              <a:buChar char="§"/>
              <a:defRPr/>
            </a:pPr>
            <a:r>
              <a:rPr lang="en-US" sz="1000" dirty="0">
                <a:solidFill>
                  <a:prstClr val="black"/>
                </a:solidFill>
                <a:cs typeface="Arial" panose="020B0604020202020204" pitchFamily="34" charset="0"/>
              </a:rPr>
              <a:t>Medicare coverage can start 2 months before the month of your transplant if your transplant is delayed more than 2 months after you’re admitted to the hospital for the transplant, </a:t>
            </a:r>
            <a:r>
              <a:rPr lang="en-US" sz="1000" b="1" dirty="0">
                <a:solidFill>
                  <a:prstClr val="black"/>
                </a:solidFill>
                <a:cs typeface="Arial" panose="020B0604020202020204" pitchFamily="34" charset="0"/>
              </a:rPr>
              <a:t>or</a:t>
            </a:r>
            <a:r>
              <a:rPr lang="en-US" sz="1000" dirty="0">
                <a:solidFill>
                  <a:prstClr val="black"/>
                </a:solidFill>
                <a:cs typeface="Arial" panose="020B0604020202020204" pitchFamily="34" charset="0"/>
              </a:rPr>
              <a:t> for health care services you need before your transplant.</a:t>
            </a:r>
          </a:p>
          <a:p>
            <a:endParaRPr lang="en-US" sz="1000" dirty="0">
              <a:cs typeface="Arial" panose="020B0604020202020204" pitchFamily="34" charset="0"/>
            </a:endParaRPr>
          </a:p>
        </p:txBody>
      </p:sp>
    </p:spTree>
    <p:extLst>
      <p:ext uri="{BB962C8B-B14F-4D97-AF65-F5344CB8AC3E}">
        <p14:creationId xmlns:p14="http://schemas.microsoft.com/office/powerpoint/2010/main" val="4951855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Bef>
                <a:spcPts val="634"/>
              </a:spcBef>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defTabSz="966508">
              <a:spcBef>
                <a:spcPts val="634"/>
              </a:spcBef>
              <a:spcAft>
                <a:spcPts val="600"/>
              </a:spcAft>
              <a:defRPr/>
            </a:pPr>
            <a:r>
              <a:rPr lang="en-US" dirty="0">
                <a:solidFill>
                  <a:prstClr val="black"/>
                </a:solidFill>
                <a:cs typeface="Arial" panose="020B0604020202020204" pitchFamily="34" charset="0"/>
              </a:rPr>
              <a:t>If you’re eligible for Medicare coverage based solely on ESRD, your Medicare coverage, </a:t>
            </a:r>
            <a:r>
              <a:rPr lang="en-US" dirty="0">
                <a:cs typeface="Arial" panose="020B0604020202020204" pitchFamily="34" charset="0"/>
              </a:rPr>
              <a:t>will end</a:t>
            </a:r>
            <a:r>
              <a:rPr lang="en-US" dirty="0">
                <a:solidFill>
                  <a:prstClr val="black"/>
                </a:solidFill>
                <a:cs typeface="Arial" panose="020B0604020202020204" pitchFamily="34" charset="0"/>
              </a:rPr>
              <a:t>:</a:t>
            </a:r>
            <a:endParaRPr lang="en-US" b="1" dirty="0">
              <a:solidFill>
                <a:prstClr val="black"/>
              </a:solidFill>
              <a:cs typeface="Arial" panose="020B0604020202020204" pitchFamily="34" charset="0"/>
            </a:endParaRPr>
          </a:p>
          <a:p>
            <a:pPr marL="183636" lvl="1" indent="-183636" defTabSz="966508">
              <a:spcAft>
                <a:spcPts val="600"/>
              </a:spcAft>
              <a:buFont typeface="Wingdings" panose="05000000000000000000" pitchFamily="2" charset="2"/>
              <a:buChar char="§"/>
              <a:defRPr/>
            </a:pPr>
            <a:r>
              <a:rPr lang="en-US" dirty="0">
                <a:solidFill>
                  <a:prstClr val="black"/>
                </a:solidFill>
                <a:cs typeface="Arial" panose="020B0604020202020204" pitchFamily="34" charset="0"/>
              </a:rPr>
              <a:t>12 months after the month you stop dialysis treatments, </a:t>
            </a:r>
            <a:r>
              <a:rPr lang="en-US" b="1" dirty="0">
                <a:solidFill>
                  <a:prstClr val="black"/>
                </a:solidFill>
                <a:cs typeface="Arial" panose="020B0604020202020204" pitchFamily="34" charset="0"/>
              </a:rPr>
              <a:t>or </a:t>
            </a:r>
          </a:p>
          <a:p>
            <a:pPr marL="183636" lvl="1" indent="-183636" defTabSz="966508">
              <a:spcAft>
                <a:spcPts val="600"/>
              </a:spcAft>
              <a:buFont typeface="Wingdings" panose="05000000000000000000" pitchFamily="2" charset="2"/>
              <a:buChar char="§"/>
              <a:defRPr/>
            </a:pPr>
            <a:r>
              <a:rPr lang="en-US" dirty="0">
                <a:solidFill>
                  <a:prstClr val="black"/>
                </a:solidFill>
                <a:cs typeface="Arial" panose="020B0604020202020204" pitchFamily="34" charset="0"/>
              </a:rPr>
              <a:t>36 months after the month you have a successful kidney transplant. </a:t>
            </a: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Medicare offers a benefit that helps pay for immunosuppressive drugs beyond 36 months, if you don’t have certain types of health coverage. This benefit only covers immunosuppressive drugs and no other items or services. It isn’t a substitute for full health coverage. Visit </a:t>
            </a:r>
            <a:r>
              <a:rPr lang="en-US" dirty="0">
                <a:solidFill>
                  <a:prstClr val="black"/>
                </a:solidFill>
                <a:cs typeface="Arial" panose="020B0604020202020204" pitchFamily="34" charset="0"/>
                <a:hlinkClick r:id="rId3"/>
              </a:rPr>
              <a:t>Medicare.gov/basics/end-stage-renal-disease</a:t>
            </a:r>
            <a:r>
              <a:rPr lang="en-US" dirty="0">
                <a:solidFill>
                  <a:prstClr val="black"/>
                </a:solidFill>
                <a:cs typeface="Arial" panose="020B0604020202020204" pitchFamily="34" charset="0"/>
              </a:rPr>
              <a:t> to learn more.</a:t>
            </a:r>
          </a:p>
          <a:p>
            <a:pPr indent="-242697" defTabSz="966508">
              <a:spcBef>
                <a:spcPts val="634"/>
              </a:spcBef>
              <a:spcAft>
                <a:spcPts val="600"/>
              </a:spcAft>
              <a:defRPr/>
            </a:pPr>
            <a:r>
              <a:rPr lang="en-US" dirty="0">
                <a:solidFill>
                  <a:prstClr val="black"/>
                </a:solidFill>
                <a:cs typeface="Arial" panose="020B0604020202020204" pitchFamily="34" charset="0"/>
              </a:rPr>
              <a:t>Medicare coverage will continue without interruption if:</a:t>
            </a:r>
          </a:p>
          <a:p>
            <a:pPr marL="183636" indent="-183636" defTabSz="966508">
              <a:spcBef>
                <a:spcPts val="634"/>
              </a:spcBef>
              <a:spcAft>
                <a:spcPts val="600"/>
              </a:spcAft>
              <a:buFont typeface="Wingdings" pitchFamily="2" charset="2"/>
              <a:buChar char="§"/>
              <a:defRPr/>
            </a:pPr>
            <a:r>
              <a:rPr lang="en-US" dirty="0">
                <a:solidFill>
                  <a:prstClr val="black"/>
                </a:solidFill>
                <a:cs typeface="Arial" panose="020B0604020202020204" pitchFamily="34" charset="0"/>
              </a:rPr>
              <a:t>You start dialysis again, or get a kidney transplant </a:t>
            </a:r>
            <a:r>
              <a:rPr lang="en-US" b="1" dirty="0">
                <a:solidFill>
                  <a:prstClr val="black"/>
                </a:solidFill>
                <a:cs typeface="Arial" panose="020B0604020202020204" pitchFamily="34" charset="0"/>
              </a:rPr>
              <a:t>within</a:t>
            </a:r>
            <a:r>
              <a:rPr lang="en-US" dirty="0">
                <a:solidFill>
                  <a:prstClr val="black"/>
                </a:solidFill>
                <a:cs typeface="Arial" panose="020B0604020202020204" pitchFamily="34" charset="0"/>
              </a:rPr>
              <a:t> 12 months after you stopped getting a regular course of dialysis, </a:t>
            </a:r>
            <a:r>
              <a:rPr lang="en-US" b="1" dirty="0">
                <a:solidFill>
                  <a:prstClr val="black"/>
                </a:solidFill>
                <a:cs typeface="Arial" panose="020B0604020202020204" pitchFamily="34" charset="0"/>
              </a:rPr>
              <a:t>or</a:t>
            </a:r>
            <a:r>
              <a:rPr lang="en-US" dirty="0">
                <a:solidFill>
                  <a:prstClr val="black"/>
                </a:solidFill>
                <a:cs typeface="Arial" panose="020B0604020202020204" pitchFamily="34" charset="0"/>
              </a:rPr>
              <a:t> </a:t>
            </a:r>
          </a:p>
          <a:p>
            <a:pPr marL="183636" indent="-183636" defTabSz="966508">
              <a:spcBef>
                <a:spcPts val="634"/>
              </a:spcBef>
              <a:spcAft>
                <a:spcPts val="600"/>
              </a:spcAft>
              <a:buFont typeface="Wingdings" pitchFamily="2" charset="2"/>
              <a:buChar char="§"/>
              <a:defRPr/>
            </a:pPr>
            <a:r>
              <a:rPr lang="en-US" dirty="0">
                <a:solidFill>
                  <a:prstClr val="black"/>
                </a:solidFill>
                <a:cs typeface="Arial" panose="020B0604020202020204" pitchFamily="34" charset="0"/>
              </a:rPr>
              <a:t>You start dialysis or get another kidney transplant </a:t>
            </a:r>
            <a:r>
              <a:rPr lang="en-US" b="1" dirty="0">
                <a:solidFill>
                  <a:prstClr val="black"/>
                </a:solidFill>
                <a:cs typeface="Arial" panose="020B0604020202020204" pitchFamily="34" charset="0"/>
              </a:rPr>
              <a:t>within </a:t>
            </a:r>
            <a:r>
              <a:rPr lang="en-US" dirty="0">
                <a:solidFill>
                  <a:prstClr val="black"/>
                </a:solidFill>
                <a:cs typeface="Arial" panose="020B0604020202020204" pitchFamily="34" charset="0"/>
              </a:rPr>
              <a:t>36 months after a transplant</a:t>
            </a:r>
          </a:p>
          <a:p>
            <a:pPr defTabSz="966508">
              <a:spcBef>
                <a:spcPts val="634"/>
              </a:spcBef>
              <a:spcAft>
                <a:spcPts val="600"/>
              </a:spcAft>
              <a:defRPr/>
            </a:pPr>
            <a:r>
              <a:rPr lang="en-US" dirty="0">
                <a:solidFill>
                  <a:prstClr val="black"/>
                </a:solidFill>
                <a:cs typeface="Arial" panose="020B0604020202020204" pitchFamily="34" charset="0"/>
              </a:rPr>
              <a:t>You don’t need to file a new application for your coverage to continue.</a:t>
            </a:r>
            <a:endParaRPr lang="en-US" b="1" dirty="0">
              <a:solidFill>
                <a:prstClr val="black"/>
              </a:solidFill>
              <a:cs typeface="Arial" panose="020B0604020202020204" pitchFamily="34" charset="0"/>
            </a:endParaRPr>
          </a:p>
          <a:p>
            <a:pPr defTabSz="966508">
              <a:spcBef>
                <a:spcPts val="634"/>
              </a:spcBef>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4593548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lvl="1" defTabSz="966508">
              <a:spcAft>
                <a:spcPts val="600"/>
              </a:spcAft>
              <a:defRPr/>
            </a:pPr>
            <a:r>
              <a:rPr lang="en-US" b="1" dirty="0">
                <a:solidFill>
                  <a:srgbClr val="000000"/>
                </a:solidFill>
                <a:cs typeface="Arial" panose="020B0604020202020204" pitchFamily="34" charset="0"/>
              </a:rPr>
              <a:t>This slide has animation.</a:t>
            </a:r>
          </a:p>
          <a:p>
            <a:pPr marL="118595" indent="-118595" defTabSz="966508">
              <a:spcBef>
                <a:spcPts val="634"/>
              </a:spcBef>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defTabSz="966508">
              <a:spcBef>
                <a:spcPts val="634"/>
              </a:spcBef>
              <a:spcAft>
                <a:spcPts val="600"/>
              </a:spcAft>
              <a:defRPr/>
            </a:pPr>
            <a:r>
              <a:rPr lang="en-US" b="1" noProof="0" dirty="0">
                <a:solidFill>
                  <a:prstClr val="black"/>
                </a:solidFill>
                <a:cs typeface="Arial" panose="020B0604020202020204" pitchFamily="34" charset="0"/>
              </a:rPr>
              <a:t>If Medicare was previously terminated</a:t>
            </a:r>
            <a:r>
              <a:rPr lang="en-US" noProof="0" dirty="0">
                <a:solidFill>
                  <a:prstClr val="black"/>
                </a:solidFill>
                <a:cs typeface="Arial" panose="020B0604020202020204" pitchFamily="34" charset="0"/>
              </a:rPr>
              <a:t>,</a:t>
            </a:r>
            <a:r>
              <a:rPr lang="en-US" b="1" noProof="0" dirty="0">
                <a:solidFill>
                  <a:prstClr val="black"/>
                </a:solidFill>
                <a:cs typeface="Arial" panose="020B0604020202020204" pitchFamily="34" charset="0"/>
              </a:rPr>
              <a:t> </a:t>
            </a:r>
            <a:r>
              <a:rPr lang="en-US" noProof="0" dirty="0">
                <a:solidFill>
                  <a:prstClr val="black"/>
                </a:solidFill>
                <a:cs typeface="Arial" panose="020B0604020202020204" pitchFamily="34" charset="0"/>
              </a:rPr>
              <a:t>Medicare coverage will resume with no waiting period if </a:t>
            </a:r>
          </a:p>
          <a:p>
            <a:pPr marL="112713" indent="-112713" defTabSz="966508">
              <a:spcBef>
                <a:spcPts val="634"/>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Y</a:t>
            </a:r>
            <a:r>
              <a:rPr lang="en-US" noProof="0" dirty="0" err="1">
                <a:solidFill>
                  <a:prstClr val="black"/>
                </a:solidFill>
                <a:cs typeface="Arial" panose="020B0604020202020204" pitchFamily="34" charset="0"/>
              </a:rPr>
              <a:t>ou</a:t>
            </a:r>
            <a:r>
              <a:rPr lang="en-US" noProof="0" dirty="0">
                <a:solidFill>
                  <a:prstClr val="black"/>
                </a:solidFill>
                <a:cs typeface="Arial" panose="020B0604020202020204" pitchFamily="34" charset="0"/>
              </a:rPr>
              <a:t> start a regular course of dialysis again or get a kidney transplant within 12 months after the month you stopped getting dialysis. </a:t>
            </a:r>
          </a:p>
          <a:p>
            <a:pPr marL="112713" indent="-112713" defTabSz="966508">
              <a:spcBef>
                <a:spcPts val="634"/>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You start dialysis or get another kidney transplant within 36 months after the month you get a kidney transplant.</a:t>
            </a:r>
          </a:p>
          <a:p>
            <a:pPr defTabSz="966508">
              <a:spcBef>
                <a:spcPts val="634"/>
              </a:spcBef>
              <a:spcAft>
                <a:spcPts val="600"/>
              </a:spcAft>
              <a:defRPr/>
            </a:pPr>
            <a:r>
              <a:rPr lang="en-US" noProof="0" dirty="0">
                <a:solidFill>
                  <a:prstClr val="black"/>
                </a:solidFill>
                <a:cs typeface="Arial" panose="020B0604020202020204" pitchFamily="34" charset="0"/>
              </a:rPr>
              <a:t>Upon resuming dialysis or getting a kidney transplant, you can be enrolled in Medicare under the same conditions that are described on the “Medicare Eligibility Based on ESRD” slide in Lesson 1 (i.e., treated as if enrolling for the first time). There’s no premium penalty for late enrollment during the new IEP, even if one had previously been in effect.</a:t>
            </a:r>
          </a:p>
          <a:p>
            <a:pPr defTabSz="966508">
              <a:spcBef>
                <a:spcPts val="634"/>
              </a:spcBef>
              <a:spcAft>
                <a:spcPts val="600"/>
              </a:spcAft>
              <a:defRPr/>
            </a:pPr>
            <a:r>
              <a:rPr lang="en-US" b="1" noProof="0" dirty="0">
                <a:solidFill>
                  <a:prstClr val="black"/>
                </a:solidFill>
                <a:cs typeface="Arial" panose="020B0604020202020204" pitchFamily="34" charset="0"/>
              </a:rPr>
              <a:t>NOTE: </a:t>
            </a:r>
            <a:r>
              <a:rPr lang="en-US" dirty="0">
                <a:solidFill>
                  <a:prstClr val="black"/>
                </a:solidFill>
                <a:cs typeface="Arial" panose="020B0604020202020204" pitchFamily="34" charset="0"/>
              </a:rPr>
              <a:t>F</a:t>
            </a:r>
            <a:r>
              <a:rPr lang="en-US" noProof="0" dirty="0">
                <a:solidFill>
                  <a:prstClr val="black"/>
                </a:solidFill>
                <a:cs typeface="Arial" panose="020B0604020202020204" pitchFamily="34" charset="0"/>
              </a:rPr>
              <a:t>or coverage to resume, you must file a new application for the new period of Medicare eligibility. This means you must go back to Social Security with another Form CMS-2728 from your doctor.</a:t>
            </a:r>
          </a:p>
          <a:p>
            <a:pPr defTabSz="966508">
              <a:spcBef>
                <a:spcPts val="634"/>
              </a:spcBef>
              <a:spcAft>
                <a:spcPts val="600"/>
              </a:spcAft>
              <a:defRPr/>
            </a:pPr>
            <a:endParaRPr lang="en-US" noProof="0" dirty="0">
              <a:solidFill>
                <a:prstClr val="black"/>
              </a:solidFill>
              <a:cs typeface="Arial" panose="020B0604020202020204" pitchFamily="34" charset="0"/>
            </a:endParaRPr>
          </a:p>
          <a:p>
            <a:pPr defTabSz="966508">
              <a:spcBef>
                <a:spcPts val="634"/>
              </a:spcBef>
              <a:spcAft>
                <a:spcPts val="600"/>
              </a:spcAft>
              <a:defRPr/>
            </a:pPr>
            <a:endParaRPr lang="en-US" noProof="0" dirty="0">
              <a:solidFill>
                <a:prstClr val="black"/>
              </a:solidFill>
              <a:cs typeface="Arial" panose="020B0604020202020204" pitchFamily="34" charset="0"/>
            </a:endParaRPr>
          </a:p>
        </p:txBody>
      </p:sp>
    </p:spTree>
    <p:extLst>
      <p:ext uri="{BB962C8B-B14F-4D97-AF65-F5344CB8AC3E}">
        <p14:creationId xmlns:p14="http://schemas.microsoft.com/office/powerpoint/2010/main" val="816402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57226" y="3757507"/>
            <a:ext cx="5991224" cy="5144347"/>
          </a:xfrm>
        </p:spPr>
        <p:txBody>
          <a:body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dirty="0">
                <a:effectLst/>
              </a:rPr>
              <a:t>If you join a Medicare Advantage Plan during Open Enrollment (October 15–December 7), or within the first 3 months you have Medicare Part A and Part B, you’re eligible to change your enrollment choice. </a:t>
            </a:r>
          </a:p>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dirty="0">
                <a:effectLst/>
              </a:rPr>
              <a:t>You can also make changes during the Medicare Advantage Open Enrollment Period (January 1–March 31). If you have a Medicare Advantage Plan, you can switch to another Medicare Advantage Plan with or without drug coverage, or you can drop your Medicare Advantage Plan and return to Original Medicare. You’ll also be able to join a separate Medicare drug plan.</a:t>
            </a:r>
          </a:p>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dirty="0">
                <a:effectLst/>
              </a:rPr>
              <a:t>To learn more about Medicare Advantage Plans, review “Understanding Medicare Advantage Plans” (CMS Product No. 12026) at </a:t>
            </a:r>
            <a:r>
              <a:rPr lang="en-US" sz="1200" dirty="0">
                <a:cs typeface="Arial" panose="020B0604020202020204" pitchFamily="34" charset="0"/>
                <a:hlinkClick r:id="rId3"/>
              </a:rPr>
              <a:t>Medicare.gov/publications</a:t>
            </a:r>
            <a:r>
              <a:rPr lang="en-US" sz="1200" dirty="0">
                <a:cs typeface="Arial" panose="020B0604020202020204" pitchFamily="34" charset="0"/>
              </a:rPr>
              <a:t>.</a:t>
            </a:r>
          </a:p>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dirty="0">
                <a:effectLst/>
              </a:rPr>
              <a:t>For more information about your Medicare plan choices, look at the most recent</a:t>
            </a:r>
            <a:br>
              <a:rPr lang="en-US" dirty="0">
                <a:effectLst/>
              </a:rPr>
            </a:br>
            <a:r>
              <a:rPr lang="en-US" dirty="0">
                <a:effectLst/>
              </a:rPr>
              <a:t>“Medicare &amp; You” handbook or visit </a:t>
            </a:r>
            <a:r>
              <a:rPr lang="en-US" dirty="0">
                <a:effectLst/>
                <a:hlinkClick r:id="rId4"/>
              </a:rPr>
              <a:t>Medicare.gov</a:t>
            </a:r>
            <a:r>
              <a:rPr lang="en-US" dirty="0">
                <a:effectLst/>
              </a:rPr>
              <a:t>.  You can also call 1-800-MEDICARE</a:t>
            </a:r>
            <a:br>
              <a:rPr lang="en-US" dirty="0">
                <a:effectLst/>
              </a:rPr>
            </a:br>
            <a:r>
              <a:rPr lang="en-US" dirty="0">
                <a:effectLst/>
              </a:rPr>
              <a:t>(1-800-633-4227) to get more information. TTY users can call 1-877-486-2048.</a:t>
            </a:r>
          </a:p>
          <a:p>
            <a:pPr>
              <a:spcAft>
                <a:spcPts val="600"/>
              </a:spcAft>
            </a:pPr>
            <a:endParaRPr lang="en-US" dirty="0"/>
          </a:p>
        </p:txBody>
      </p:sp>
    </p:spTree>
    <p:extLst>
      <p:ext uri="{BB962C8B-B14F-4D97-AF65-F5344CB8AC3E}">
        <p14:creationId xmlns:p14="http://schemas.microsoft.com/office/powerpoint/2010/main" val="22902237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dirty="0">
                <a:effectLst/>
              </a:rPr>
              <a:t>If you become eligible for Medicare because of ESRD, your first chance to join Medicare drug coverage (Part D) will be during the 7-month period that begins 3 months before the month you’re eligible for Medicare and ends 3 months after the first month you’re eligible for Medicare (called your IEP).</a:t>
            </a:r>
            <a:br>
              <a:rPr lang="en-US" dirty="0">
                <a:effectLst/>
              </a:rPr>
            </a:br>
            <a:br>
              <a:rPr lang="en-US" dirty="0">
                <a:effectLst/>
              </a:rPr>
            </a:br>
            <a:r>
              <a:rPr lang="en-US" dirty="0">
                <a:effectLst/>
              </a:rPr>
              <a:t>Your Medicare drug coverage will start the same time your Medicare Part A and/or Part B coverage starts. If you join a Medicare drug plan after your Medicare Part A</a:t>
            </a:r>
            <a:br>
              <a:rPr lang="en-US" dirty="0">
                <a:effectLst/>
              </a:rPr>
            </a:br>
            <a:r>
              <a:rPr lang="en-US" dirty="0">
                <a:effectLst/>
              </a:rPr>
              <a:t>and/or Part B coverage starts, it will be effective the first day of the month after you join. </a:t>
            </a:r>
            <a:br>
              <a:rPr lang="en-US" dirty="0">
                <a:effectLst/>
              </a:rPr>
            </a:br>
            <a:br>
              <a:rPr lang="en-US" dirty="0">
                <a:effectLst/>
              </a:rPr>
            </a:br>
            <a:r>
              <a:rPr lang="en-US" dirty="0">
                <a:effectLst/>
              </a:rPr>
              <a:t>If you don’t join when you’re first eligible, or during a Special Enrollment Period, you can</a:t>
            </a:r>
            <a:br>
              <a:rPr lang="en-US" dirty="0">
                <a:effectLst/>
              </a:rPr>
            </a:br>
            <a:r>
              <a:rPr lang="en-US" dirty="0">
                <a:effectLst/>
              </a:rPr>
              <a:t>join during Open Enrollment (October 15–December 7 each year). Your coverage will</a:t>
            </a:r>
            <a:br>
              <a:rPr lang="en-US" dirty="0">
                <a:effectLst/>
              </a:rPr>
            </a:br>
            <a:r>
              <a:rPr lang="en-US" dirty="0">
                <a:effectLst/>
              </a:rPr>
              <a:t>begin on January 1 of the next year. If you join after your Initial Enrollment Period is over,</a:t>
            </a:r>
            <a:br>
              <a:rPr lang="en-US" dirty="0">
                <a:effectLst/>
              </a:rPr>
            </a:br>
            <a:r>
              <a:rPr lang="en-US" dirty="0">
                <a:effectLst/>
              </a:rPr>
              <a:t>and there was a period of 63 continuous days or more during which you didn’t have Part D or creditable prescription drug coverage, you may have to pay a late enrollment penalty (which is added to your monthly premium).</a:t>
            </a:r>
          </a:p>
          <a:p>
            <a:pPr>
              <a:spcAft>
                <a:spcPts val="600"/>
              </a:spcAft>
            </a:pPr>
            <a:r>
              <a:rPr lang="en-US" dirty="0"/>
              <a:t>This amount increases the longer you go without Part D or creditable coverage. You’ll have to pay this penalty as long as you have Medicare drug coverage. However, if you get Extra Help, you don’t have to pay a late enrollment penalty. For more information about Medicare drug coverage, review “Your Guide to Medicare Drug Coverage” (CMS Product No. 11109) at </a:t>
            </a:r>
            <a:r>
              <a:rPr lang="en-US" sz="1200" dirty="0">
                <a:cs typeface="Arial" panose="020B0604020202020204" pitchFamily="34" charset="0"/>
                <a:hlinkClick r:id="rId3"/>
              </a:rPr>
              <a:t>Medicare.gov/publications</a:t>
            </a:r>
            <a:r>
              <a:rPr lang="en-US" dirty="0"/>
              <a:t>. You can also visit </a:t>
            </a:r>
            <a:r>
              <a:rPr lang="en-US" dirty="0">
                <a:hlinkClick r:id="rId4"/>
              </a:rPr>
              <a:t>shiphelp.org</a:t>
            </a:r>
            <a:r>
              <a:rPr lang="en-US" dirty="0"/>
              <a:t> to contact your local State Health Insurance Assistance Program (SHIP).</a:t>
            </a:r>
            <a:endParaRPr lang="en-US" dirty="0">
              <a:effectLst/>
            </a:endParaRPr>
          </a:p>
          <a:p>
            <a:pPr>
              <a:spcAft>
                <a:spcPts val="600"/>
              </a:spcAft>
            </a:pPr>
            <a:endParaRPr lang="en-US" dirty="0"/>
          </a:p>
        </p:txBody>
      </p:sp>
    </p:spTree>
    <p:extLst>
      <p:ext uri="{BB962C8B-B14F-4D97-AF65-F5344CB8AC3E}">
        <p14:creationId xmlns:p14="http://schemas.microsoft.com/office/powerpoint/2010/main" val="27964114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1" y="3757507"/>
            <a:ext cx="5852160" cy="5605568"/>
          </a:xfrm>
        </p:spPr>
        <p:txBody>
          <a:bodyPr/>
          <a:lstStyle/>
          <a:p>
            <a:pPr defTabSz="966508">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p>
          <a:p>
            <a:pPr defTabSz="966508">
              <a:spcAft>
                <a:spcPts val="600"/>
              </a:spcAft>
              <a:defRPr/>
            </a:pPr>
            <a:r>
              <a:rPr lang="en-US" b="1" dirty="0">
                <a:solidFill>
                  <a:srgbClr val="444444"/>
                </a:solidFill>
                <a:cs typeface="Arial" panose="020B0604020202020204" pitchFamily="34" charset="0"/>
              </a:rPr>
              <a:t>Waiting Period</a:t>
            </a:r>
          </a:p>
          <a:p>
            <a:pPr marL="183636" indent="-183636" defTabSz="966508">
              <a:spcAft>
                <a:spcPts val="600"/>
              </a:spcAft>
              <a:buFont typeface="Wingdings" panose="05000000000000000000" pitchFamily="2" charset="2"/>
              <a:buChar char="§"/>
              <a:defRPr/>
            </a:pPr>
            <a:r>
              <a:rPr lang="en-US" b="1" dirty="0">
                <a:solidFill>
                  <a:prstClr val="black"/>
                </a:solidFill>
                <a:cs typeface="Arial" panose="020B0604020202020204" pitchFamily="34" charset="0"/>
              </a:rPr>
              <a:t>If </a:t>
            </a:r>
            <a:r>
              <a:rPr lang="en-US" b="1" dirty="0">
                <a:cs typeface="Arial" panose="020B0604020202020204" pitchFamily="34" charset="0"/>
              </a:rPr>
              <a:t>you’re eligible for Medicare only because of ESRD, </a:t>
            </a:r>
            <a:r>
              <a:rPr lang="en-US" dirty="0">
                <a:cs typeface="Arial" panose="020B0604020202020204" pitchFamily="34" charset="0"/>
              </a:rPr>
              <a:t>there’s a “waiting period” and your coverage usually can’t start until the 4</a:t>
            </a:r>
            <a:r>
              <a:rPr lang="en-US" baseline="30000" dirty="0">
                <a:cs typeface="Arial" panose="020B0604020202020204" pitchFamily="34" charset="0"/>
              </a:rPr>
              <a:t>th</a:t>
            </a:r>
            <a:r>
              <a:rPr lang="en-US" dirty="0">
                <a:cs typeface="Arial" panose="020B0604020202020204" pitchFamily="34" charset="0"/>
              </a:rPr>
              <a:t> month of in center dialysis This means if you have coverage through an employer or union GHP, that plan will be the only payer for your first 3 months of dialysis (unless you have other coverage). </a:t>
            </a:r>
            <a:r>
              <a:rPr lang="en-US" b="1" dirty="0">
                <a:cs typeface="Arial" panose="020B0604020202020204" pitchFamily="34" charset="0"/>
              </a:rPr>
              <a:t>NOTE:</a:t>
            </a:r>
            <a:r>
              <a:rPr lang="en-US" dirty="0">
                <a:cs typeface="Arial" panose="020B0604020202020204" pitchFamily="34" charset="0"/>
              </a:rPr>
              <a:t> There’s a shorter waiting period for coverage of home dialysis and your GHP would be the only payer for your first month of home dialysis. </a:t>
            </a:r>
          </a:p>
          <a:p>
            <a:pPr marL="183636" indent="-183636" defTabSz="984044">
              <a:spcAft>
                <a:spcPts val="600"/>
              </a:spcAft>
              <a:buFont typeface="Wingdings" panose="05000000000000000000" pitchFamily="2" charset="2"/>
              <a:buChar char="§"/>
              <a:defRPr/>
            </a:pPr>
            <a:r>
              <a:rPr lang="en-US" b="1" dirty="0">
                <a:cs typeface="Arial" panose="020B0604020202020204" pitchFamily="34" charset="0"/>
              </a:rPr>
              <a:t>Once you become eligible for Medicare because of ESRD </a:t>
            </a:r>
            <a:r>
              <a:rPr lang="en-US" dirty="0">
                <a:cs typeface="Arial" panose="020B0604020202020204" pitchFamily="34" charset="0"/>
              </a:rPr>
              <a:t>(usually the 4</a:t>
            </a:r>
            <a:r>
              <a:rPr lang="en-US" baseline="30000" dirty="0">
                <a:cs typeface="Arial" panose="020B0604020202020204" pitchFamily="34" charset="0"/>
              </a:rPr>
              <a:t>th</a:t>
            </a:r>
            <a:r>
              <a:rPr lang="en-US" dirty="0">
                <a:cs typeface="Arial" panose="020B0604020202020204" pitchFamily="34" charset="0"/>
              </a:rPr>
              <a:t> month of dialysis), there will still be a period of time, called a “coordination period,” when your employer or union GHP will continue to pay your health care bills. If your plan doesn’t pay 100% of your health care bills, Medicare may pay some of the remaining costs. This is called “coordination of benefits,” under which your plan “pays first” and Medicare “pays second.” During this time, Medicare is called the secondary payer (the insurance policy, plan, or program that pays second on a claim for medical care). This coordination period lasts for 30 months. </a:t>
            </a:r>
          </a:p>
          <a:p>
            <a:pPr lvl="1" defTabSz="984044">
              <a:spcBef>
                <a:spcPts val="0"/>
              </a:spcBef>
              <a:spcAft>
                <a:spcPts val="600"/>
              </a:spcAft>
              <a:defRPr/>
            </a:pPr>
            <a:r>
              <a:rPr lang="en-US" dirty="0">
                <a:cs typeface="Arial" panose="020B0604020202020204" pitchFamily="34" charset="0"/>
              </a:rPr>
              <a:t>The 30-month coordination period starts the first month you would be eligible to get Medicare because of permanent kidney failure (usually the fourth month of dialysis), even if you haven’t signed up for Medicare yet. If you participate in home dialysis training or get a kidney transplant </a:t>
            </a:r>
            <a:r>
              <a:rPr lang="en-US" dirty="0">
                <a:solidFill>
                  <a:prstClr val="black"/>
                </a:solidFill>
                <a:cs typeface="Arial" panose="020B0604020202020204" pitchFamily="34" charset="0"/>
              </a:rPr>
              <a:t>during the 3-month waiting period, the 30-month coordination period will start earlier. During this 30-month period, Medicare will be the secondary payer.</a:t>
            </a:r>
          </a:p>
          <a:p>
            <a:pPr marL="183636" indent="-183636" defTabSz="984044">
              <a:spcAft>
                <a:spcPts val="600"/>
              </a:spcAft>
              <a:buFont typeface="Wingdings" panose="05000000000000000000" pitchFamily="2" charset="2"/>
              <a:buChar char="§"/>
              <a:defRPr/>
            </a:pPr>
            <a:r>
              <a:rPr lang="en-US" b="1" dirty="0">
                <a:solidFill>
                  <a:prstClr val="black"/>
                </a:solidFill>
                <a:cs typeface="Arial" panose="020B0604020202020204" pitchFamily="34" charset="0"/>
              </a:rPr>
              <a:t>Your GHP pays first during this period</a:t>
            </a:r>
            <a:r>
              <a:rPr lang="en-US" dirty="0">
                <a:solidFill>
                  <a:prstClr val="black"/>
                </a:solidFill>
                <a:cs typeface="Arial" panose="020B0604020202020204" pitchFamily="34" charset="0"/>
              </a:rPr>
              <a:t>. This rule applies to most people with ESRD, whether you have your own GHP coverage, or you’re covered as a family member. During this time, Medicare is called the secondary payer (the insurance policy, plan, or program that pays second on a claim for medical care). At the end of the 30 month coordination period, Medicare will pay first for all Medicare-covered services. </a:t>
            </a:r>
          </a:p>
          <a:p>
            <a:pPr defTabSz="984044">
              <a:spcAft>
                <a:spcPts val="600"/>
              </a:spcAft>
              <a:defRPr/>
            </a:pPr>
            <a:endParaRPr lang="en-US" sz="1300" dirty="0">
              <a:solidFill>
                <a:prstClr val="black"/>
              </a:solidFill>
              <a:cs typeface="Arial" panose="020B0604020202020204" pitchFamily="34" charset="0"/>
            </a:endParaRPr>
          </a:p>
        </p:txBody>
      </p:sp>
    </p:spTree>
    <p:extLst>
      <p:ext uri="{BB962C8B-B14F-4D97-AF65-F5344CB8AC3E}">
        <p14:creationId xmlns:p14="http://schemas.microsoft.com/office/powerpoint/2010/main" val="12595518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Bef>
                <a:spcPts val="634"/>
              </a:spcBef>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defTabSz="966508">
              <a:spcBef>
                <a:spcPts val="634"/>
              </a:spcBef>
              <a:spcAft>
                <a:spcPts val="600"/>
              </a:spcAft>
              <a:defRPr/>
            </a:pPr>
            <a:r>
              <a:rPr lang="en-US" dirty="0">
                <a:solidFill>
                  <a:prstClr val="black"/>
                </a:solidFill>
                <a:cs typeface="Arial" panose="020B0604020202020204" pitchFamily="34" charset="0"/>
              </a:rPr>
              <a:t>If you’re covered by a GHP, you generally have 2 options:</a:t>
            </a:r>
          </a:p>
          <a:p>
            <a:pPr defTabSz="966508">
              <a:spcBef>
                <a:spcPts val="634"/>
              </a:spcBef>
              <a:spcAft>
                <a:spcPts val="600"/>
              </a:spcAft>
              <a:defRPr/>
            </a:pPr>
            <a:r>
              <a:rPr lang="en-US" b="1" dirty="0">
                <a:solidFill>
                  <a:prstClr val="black"/>
                </a:solidFill>
                <a:cs typeface="Arial" panose="020B0604020202020204" pitchFamily="34" charset="0"/>
              </a:rPr>
              <a:t>Option 1: </a:t>
            </a:r>
            <a:r>
              <a:rPr lang="en-US" dirty="0">
                <a:solidFill>
                  <a:prstClr val="black"/>
                </a:solidFill>
                <a:cs typeface="Arial" panose="020B0604020202020204" pitchFamily="34" charset="0"/>
              </a:rPr>
              <a:t>Get Medicare during the 30-month coordination period </a:t>
            </a:r>
          </a:p>
          <a:p>
            <a:pPr marL="183636" indent="-181221">
              <a:spcBef>
                <a:spcPts val="634"/>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To pay your GHP yearly deductible, copayment, coinsurance</a:t>
            </a:r>
          </a:p>
          <a:p>
            <a:pPr marL="183636" indent="-181221">
              <a:spcBef>
                <a:spcPts val="634"/>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If you're getting a transplant soon</a:t>
            </a:r>
          </a:p>
          <a:p>
            <a:pPr marL="422848" lvl="2" indent="-181221" defTabSz="966508">
              <a:spcAft>
                <a:spcPts val="600"/>
              </a:spcAft>
              <a:buSzPct val="100000"/>
              <a:buFont typeface="Arial" panose="020B0604020202020204" pitchFamily="34" charset="0"/>
              <a:buChar char="•"/>
              <a:defRPr/>
            </a:pPr>
            <a:r>
              <a:rPr lang="en-US" dirty="0">
                <a:solidFill>
                  <a:prstClr val="black"/>
                </a:solidFill>
                <a:cs typeface="Arial" panose="020B0604020202020204" pitchFamily="34" charset="0"/>
              </a:rPr>
              <a:t>Part B only covers transplant drugs (also called immunosuppressive drugs) in specific circumstances</a:t>
            </a:r>
          </a:p>
          <a:p>
            <a:pPr marL="422848" lvl="2" indent="-181221" defTabSz="966508">
              <a:spcAft>
                <a:spcPts val="600"/>
              </a:spcAft>
              <a:buSzPct val="100000"/>
              <a:buFont typeface="Arial" panose="020B0604020202020204" pitchFamily="34" charset="0"/>
              <a:buChar char="•"/>
              <a:defRPr/>
            </a:pPr>
            <a:r>
              <a:rPr lang="en-US" dirty="0">
                <a:solidFill>
                  <a:prstClr val="black"/>
                </a:solidFill>
                <a:cs typeface="Arial" panose="020B0604020202020204" pitchFamily="34" charset="0"/>
              </a:rPr>
              <a:t>There’s coverage for a living donor (view </a:t>
            </a:r>
            <a:r>
              <a:rPr lang="en-US" dirty="0">
                <a:cs typeface="Arial" panose="020B0604020202020204" pitchFamily="34" charset="0"/>
              </a:rPr>
              <a:t>Part A Transplant Patient Coverage slide in Lesson 3</a:t>
            </a:r>
            <a:r>
              <a:rPr lang="en-US" dirty="0">
                <a:solidFill>
                  <a:prstClr val="black"/>
                </a:solidFill>
                <a:cs typeface="Arial" panose="020B0604020202020204" pitchFamily="34" charset="0"/>
              </a:rPr>
              <a:t>)</a:t>
            </a:r>
          </a:p>
          <a:p>
            <a:pPr>
              <a:spcBef>
                <a:spcPts val="634"/>
              </a:spcBef>
              <a:spcAft>
                <a:spcPts val="600"/>
              </a:spcAft>
              <a:defRPr/>
            </a:pPr>
            <a:r>
              <a:rPr lang="en-US" b="1" dirty="0">
                <a:solidFill>
                  <a:prstClr val="black"/>
                </a:solidFill>
                <a:cs typeface="Arial" panose="020B0604020202020204" pitchFamily="34" charset="0"/>
              </a:rPr>
              <a:t>Option 2: </a:t>
            </a:r>
            <a:r>
              <a:rPr lang="en-US" dirty="0">
                <a:solidFill>
                  <a:prstClr val="black"/>
                </a:solidFill>
                <a:cs typeface="Arial" panose="020B0604020202020204" pitchFamily="34" charset="0"/>
              </a:rPr>
              <a:t>Delay applying until after the coordination period</a:t>
            </a:r>
          </a:p>
          <a:p>
            <a:pPr marL="183636" indent="-181221">
              <a:spcBef>
                <a:spcPts val="634"/>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If you delay signing up for Part A and Part B, you can sign up anytime without waiting or penalty.</a:t>
            </a:r>
          </a:p>
          <a:p>
            <a:pPr marL="183636" indent="-181221">
              <a:spcBef>
                <a:spcPts val="634"/>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If you sign up for Part A, but delay Part B, you can’t sign up for Part B until the next General Enrollment Period (GEP) and may pay a penalty.</a:t>
            </a:r>
          </a:p>
          <a:p>
            <a:pPr marL="183636" indent="-181221">
              <a:spcBef>
                <a:spcPts val="634"/>
              </a:spcBef>
              <a:spcAft>
                <a:spcPts val="600"/>
              </a:spcAft>
              <a:buFont typeface="Wingdings" panose="05000000000000000000" pitchFamily="2" charset="2"/>
              <a:buChar char="§"/>
              <a:defRPr/>
            </a:pPr>
            <a:r>
              <a:rPr lang="en-US" dirty="0"/>
              <a:t>If you sign up for Part A, (or, Part A and Part B), you may delay enrolling in Medicare drug coverage (Part D) if you have other creditable drug coverage. If you don’t get Part D or you have other creditable drug coverage, you may pay a penalty if you enroll into Part D later. </a:t>
            </a:r>
            <a:endParaRPr lang="en-US" dirty="0">
              <a:cs typeface="Arial" panose="020B0604020202020204" pitchFamily="34" charset="0"/>
            </a:endParaRPr>
          </a:p>
        </p:txBody>
      </p:sp>
    </p:spTree>
    <p:extLst>
      <p:ext uri="{BB962C8B-B14F-4D97-AF65-F5344CB8AC3E}">
        <p14:creationId xmlns:p14="http://schemas.microsoft.com/office/powerpoint/2010/main" val="41935009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14300" y="3757507"/>
            <a:ext cx="7067550" cy="5628929"/>
          </a:xfrm>
        </p:spPr>
        <p:txBody>
          <a:bodyPr/>
          <a:lstStyle/>
          <a:p>
            <a:pPr defTabSz="1003481">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defTabSz="1003481">
              <a:spcAft>
                <a:spcPts val="600"/>
              </a:spcAft>
              <a:defRPr/>
            </a:pPr>
            <a:r>
              <a:rPr lang="en-US" b="1" dirty="0">
                <a:cs typeface="Arial" panose="020B0604020202020204" pitchFamily="34" charset="0"/>
              </a:rPr>
              <a:t>Transplant drugs (also called immunosuppressive drugs) </a:t>
            </a:r>
            <a:r>
              <a:rPr lang="en-US" dirty="0">
                <a:cs typeface="Arial" panose="020B0604020202020204" pitchFamily="34" charset="0"/>
              </a:rPr>
              <a:t>are used to reduce the risk of your body rejecting your new kidney after your transplant. You’ll need to take these drugs for the rest of your life. </a:t>
            </a:r>
          </a:p>
          <a:p>
            <a:pPr defTabSz="1003481">
              <a:spcAft>
                <a:spcPts val="600"/>
              </a:spcAft>
              <a:defRPr/>
            </a:pPr>
            <a:r>
              <a:rPr lang="en-US" b="1" dirty="0">
                <a:cs typeface="Arial" panose="020B0604020202020204" pitchFamily="34" charset="0"/>
              </a:rPr>
              <a:t>If you’re only eligible for Medicare because of ESRD </a:t>
            </a:r>
            <a:r>
              <a:rPr lang="en-US" dirty="0">
                <a:cs typeface="Arial" panose="020B0604020202020204" pitchFamily="34" charset="0"/>
              </a:rPr>
              <a:t>(you aren’t 65 or older or have a disability), Part B will only cover your transplant drugs if both of these conditions are met: </a:t>
            </a:r>
          </a:p>
          <a:p>
            <a:pPr marL="183636" indent="-183636" defTabSz="1003481">
              <a:spcAft>
                <a:spcPts val="600"/>
              </a:spcAft>
              <a:buFont typeface="Wingdings" panose="05000000000000000000" pitchFamily="2" charset="2"/>
              <a:buChar char="§"/>
              <a:defRPr/>
            </a:pPr>
            <a:r>
              <a:rPr lang="en-US" dirty="0">
                <a:cs typeface="Arial" panose="020B0604020202020204" pitchFamily="34" charset="0"/>
              </a:rPr>
              <a:t>You already had Part A at the time of your transplant</a:t>
            </a:r>
          </a:p>
          <a:p>
            <a:pPr marL="183636" indent="-183636" defTabSz="1003481">
              <a:spcAft>
                <a:spcPts val="600"/>
              </a:spcAft>
              <a:buFont typeface="Wingdings" panose="05000000000000000000" pitchFamily="2" charset="2"/>
              <a:buChar char="§"/>
              <a:defRPr/>
            </a:pPr>
            <a:r>
              <a:rPr lang="en-US" dirty="0">
                <a:cs typeface="Arial" panose="020B0604020202020204" pitchFamily="34" charset="0"/>
              </a:rPr>
              <a:t>You had transplant surgery at a Medicare-certified facility</a:t>
            </a:r>
          </a:p>
          <a:p>
            <a:pPr defTabSz="1003481">
              <a:spcAft>
                <a:spcPts val="600"/>
              </a:spcAft>
              <a:defRPr/>
            </a:pPr>
            <a:r>
              <a:rPr lang="en-US" dirty="0">
                <a:solidFill>
                  <a:prstClr val="black"/>
                </a:solidFill>
                <a:cs typeface="Arial" panose="020B0604020202020204" pitchFamily="34" charset="0"/>
              </a:rPr>
              <a:t>Part B will only cover your transplant drugs after you have Part B. There won’t be any retroactive coverage.</a:t>
            </a:r>
          </a:p>
          <a:p>
            <a:pPr defTabSz="1003481">
              <a:spcAft>
                <a:spcPts val="600"/>
              </a:spcAft>
              <a:defRPr/>
            </a:pPr>
            <a:r>
              <a:rPr lang="en-US" b="1" dirty="0">
                <a:solidFill>
                  <a:prstClr val="black"/>
                </a:solidFill>
                <a:cs typeface="Arial" panose="020B0604020202020204" pitchFamily="34" charset="0"/>
              </a:rPr>
              <a:t>People who don’t meet the conditions for Part B coverage of immunosuppressive drugs </a:t>
            </a:r>
            <a:r>
              <a:rPr lang="en-US" dirty="0">
                <a:solidFill>
                  <a:prstClr val="black"/>
                </a:solidFill>
                <a:cs typeface="Arial" panose="020B0604020202020204" pitchFamily="34" charset="0"/>
              </a:rPr>
              <a:t>may be able to get coverage by joining a </a:t>
            </a:r>
            <a:r>
              <a:rPr lang="en-US" dirty="0">
                <a:cs typeface="Arial" panose="020B0604020202020204" pitchFamily="34" charset="0"/>
              </a:rPr>
              <a:t>Part D drug coverage plan</a:t>
            </a:r>
            <a:r>
              <a:rPr lang="en-US" dirty="0">
                <a:solidFill>
                  <a:prstClr val="black"/>
                </a:solidFill>
                <a:cs typeface="Arial" panose="020B0604020202020204" pitchFamily="34" charset="0"/>
              </a:rPr>
              <a:t>. However, Medicare drug coverage won’t cover drugs you can get under Part B. Drug coverage could help pay for outpatient drugs needed to treat other medical conditions, like high blood pressure, uncontrolled blood sugar, or high cholesterol.</a:t>
            </a:r>
          </a:p>
          <a:p>
            <a:pPr defTabSz="1003481">
              <a:spcAft>
                <a:spcPts val="600"/>
              </a:spcAft>
              <a:defRPr/>
            </a:pPr>
            <a:r>
              <a:rPr lang="en-US" b="1" dirty="0">
                <a:cs typeface="Arial" panose="020B0604020202020204" pitchFamily="34" charset="0"/>
              </a:rPr>
              <a:t>If you’re eligible for Medicare only because of permanent kidney failure, </a:t>
            </a:r>
            <a:r>
              <a:rPr lang="en-US" dirty="0">
                <a:cs typeface="Arial" panose="020B0604020202020204" pitchFamily="34" charset="0"/>
              </a:rPr>
              <a:t>your Medicare coverage will end 36 months after the month of the transplant. Medicare will continue to pay for your transplant drugs with no time limit if one of these conditions applies: </a:t>
            </a:r>
          </a:p>
          <a:p>
            <a:pPr marL="183636" indent="-183636" defTabSz="1003481">
              <a:spcAft>
                <a:spcPts val="600"/>
              </a:spcAft>
              <a:buFont typeface="Wingdings" panose="05000000000000000000" pitchFamily="2" charset="2"/>
              <a:buChar char="§"/>
              <a:defRPr/>
            </a:pPr>
            <a:r>
              <a:rPr lang="en-US" dirty="0">
                <a:cs typeface="Arial" panose="020B0604020202020204" pitchFamily="34" charset="0"/>
              </a:rPr>
              <a:t>You were already eligible for Medicare because of age or disability before you got ESRD.</a:t>
            </a:r>
          </a:p>
          <a:p>
            <a:pPr marL="183636" indent="-183636" defTabSz="1003481">
              <a:spcAft>
                <a:spcPts val="600"/>
              </a:spcAft>
              <a:buFont typeface="Wingdings" panose="05000000000000000000" pitchFamily="2" charset="2"/>
              <a:buChar char="§"/>
              <a:defRPr/>
            </a:pPr>
            <a:r>
              <a:rPr lang="en-US" dirty="0">
                <a:cs typeface="Arial" panose="020B0604020202020204" pitchFamily="34" charset="0"/>
              </a:rPr>
              <a:t>You became eligible for Medicare because of age or disability after getting a transplant (in a Medicare-certified facility) that Medicare paid for, or you had private insurance that paid primary to your Part A coverage. </a:t>
            </a:r>
          </a:p>
        </p:txBody>
      </p:sp>
    </p:spTree>
    <p:extLst>
      <p:ext uri="{BB962C8B-B14F-4D97-AF65-F5344CB8AC3E}">
        <p14:creationId xmlns:p14="http://schemas.microsoft.com/office/powerpoint/2010/main" val="36767203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539931" y="3757507"/>
            <a:ext cx="6305006" cy="5355940"/>
          </a:xfrm>
        </p:spPr>
        <p:txBody>
          <a:bodyPr/>
          <a:lstStyle/>
          <a:p>
            <a:pPr>
              <a:spcAft>
                <a:spcPts val="600"/>
              </a:spcAft>
              <a:defRPr/>
            </a:pPr>
            <a:r>
              <a:rPr lang="en-US" b="1" dirty="0">
                <a:cs typeface="Arial" panose="020B0604020202020204" pitchFamily="34" charset="0"/>
              </a:rPr>
              <a:t>Presenter Notes</a:t>
            </a:r>
          </a:p>
          <a:p>
            <a:pPr>
              <a:spcAft>
                <a:spcPts val="600"/>
              </a:spcAft>
            </a:pPr>
            <a:r>
              <a:rPr lang="en-US" dirty="0"/>
              <a:t>The Consolidated Appropriations Act (CAA) was signed into law on December 27, 2020. Section 402 of the Act extended coverage of immunosuppressive drugs for kidney transplant patients.</a:t>
            </a:r>
          </a:p>
          <a:p>
            <a:pPr>
              <a:spcAft>
                <a:spcPts val="600"/>
              </a:spcAft>
            </a:pPr>
            <a:r>
              <a:rPr lang="en-US" dirty="0">
                <a:ea typeface="Wingdings" panose="05000000000000000000" pitchFamily="2" charset="2"/>
                <a:cs typeface="Wingdings" panose="05000000000000000000" pitchFamily="2" charset="2"/>
              </a:rPr>
              <a:t>Most individuals with ESRD qualify for Medicare, regardless of age. When someone with ESRD gets</a:t>
            </a:r>
            <a:r>
              <a:rPr lang="en-US" spc="-15" dirty="0">
                <a:ea typeface="Wingdings" panose="05000000000000000000" pitchFamily="2" charset="2"/>
                <a:cs typeface="Wingdings" panose="05000000000000000000" pitchFamily="2" charset="2"/>
              </a:rPr>
              <a:t> </a:t>
            </a:r>
            <a:r>
              <a:rPr lang="en-US" dirty="0">
                <a:ea typeface="Wingdings" panose="05000000000000000000" pitchFamily="2" charset="2"/>
                <a:cs typeface="Wingdings" panose="05000000000000000000" pitchFamily="2" charset="2"/>
              </a:rPr>
              <a:t>a</a:t>
            </a:r>
            <a:r>
              <a:rPr lang="en-US" spc="-5" dirty="0">
                <a:ea typeface="Wingdings" panose="05000000000000000000" pitchFamily="2" charset="2"/>
                <a:cs typeface="Wingdings" panose="05000000000000000000" pitchFamily="2" charset="2"/>
              </a:rPr>
              <a:t> </a:t>
            </a:r>
            <a:r>
              <a:rPr lang="en-US" dirty="0">
                <a:ea typeface="Wingdings" panose="05000000000000000000" pitchFamily="2" charset="2"/>
                <a:cs typeface="Wingdings" panose="05000000000000000000" pitchFamily="2" charset="2"/>
              </a:rPr>
              <a:t>kidney</a:t>
            </a:r>
            <a:r>
              <a:rPr lang="en-US" spc="-15" dirty="0">
                <a:ea typeface="Wingdings" panose="05000000000000000000" pitchFamily="2" charset="2"/>
                <a:cs typeface="Wingdings" panose="05000000000000000000" pitchFamily="2" charset="2"/>
              </a:rPr>
              <a:t> </a:t>
            </a:r>
            <a:r>
              <a:rPr lang="en-US" dirty="0">
                <a:ea typeface="Wingdings" panose="05000000000000000000" pitchFamily="2" charset="2"/>
                <a:cs typeface="Wingdings" panose="05000000000000000000" pitchFamily="2" charset="2"/>
              </a:rPr>
              <a:t>transplant,</a:t>
            </a:r>
            <a:r>
              <a:rPr lang="en-US" spc="-25" dirty="0">
                <a:ea typeface="Wingdings" panose="05000000000000000000" pitchFamily="2" charset="2"/>
                <a:cs typeface="Wingdings" panose="05000000000000000000" pitchFamily="2" charset="2"/>
              </a:rPr>
              <a:t> </a:t>
            </a:r>
            <a:r>
              <a:rPr lang="en-US" dirty="0">
                <a:ea typeface="Wingdings" panose="05000000000000000000" pitchFamily="2" charset="2"/>
                <a:cs typeface="Wingdings" panose="05000000000000000000" pitchFamily="2" charset="2"/>
              </a:rPr>
              <a:t>Medicare</a:t>
            </a:r>
            <a:r>
              <a:rPr lang="en-US" spc="-5" dirty="0">
                <a:ea typeface="Wingdings" panose="05000000000000000000" pitchFamily="2" charset="2"/>
                <a:cs typeface="Wingdings" panose="05000000000000000000" pitchFamily="2" charset="2"/>
              </a:rPr>
              <a:t> </a:t>
            </a:r>
            <a:r>
              <a:rPr lang="en-US" dirty="0">
                <a:ea typeface="Wingdings" panose="05000000000000000000" pitchFamily="2" charset="2"/>
                <a:cs typeface="Wingdings" panose="05000000000000000000" pitchFamily="2" charset="2"/>
              </a:rPr>
              <a:t>coverage</a:t>
            </a:r>
            <a:r>
              <a:rPr lang="en-US" spc="-5" dirty="0">
                <a:ea typeface="Wingdings" panose="05000000000000000000" pitchFamily="2" charset="2"/>
                <a:cs typeface="Wingdings" panose="05000000000000000000" pitchFamily="2" charset="2"/>
              </a:rPr>
              <a:t> ends </a:t>
            </a:r>
            <a:r>
              <a:rPr lang="en-US" dirty="0">
                <a:ea typeface="Wingdings" panose="05000000000000000000" pitchFamily="2" charset="2"/>
                <a:cs typeface="Wingdings" panose="05000000000000000000" pitchFamily="2" charset="2"/>
              </a:rPr>
              <a:t>36 months</a:t>
            </a:r>
            <a:r>
              <a:rPr lang="en-US" spc="-30" dirty="0">
                <a:ea typeface="Wingdings" panose="05000000000000000000" pitchFamily="2" charset="2"/>
                <a:cs typeface="Wingdings" panose="05000000000000000000" pitchFamily="2" charset="2"/>
              </a:rPr>
              <a:t> after the transplant </a:t>
            </a:r>
            <a:r>
              <a:rPr lang="en-US" dirty="0">
                <a:ea typeface="Wingdings" panose="05000000000000000000" pitchFamily="2" charset="2"/>
                <a:cs typeface="Wingdings" panose="05000000000000000000" pitchFamily="2" charset="2"/>
              </a:rPr>
              <a:t>(unless the person still qualifies for Medicare based on age or disability). Because of the changes enacted by the CAA, a person who loses their Part A coverage 36 months after a kidney transplant and who doesn’t have certain other types of health coverage may be able to sign up for Part B immunosuppressive drug coverage. This benefit only covers immunosuppressive drugs and no other items or services. It isn’t a substitute for full health coverage. CMS refers to this benefit as the immunosuppressive drug benefit, or the Part B‐ID benefit. People who qualify for the benefit can sign up any time after their Part A coverage ends. To sign up, call Social Security at 1-877-465-0355 (TTY: 1-800-325-0788).</a:t>
            </a:r>
            <a:endParaRPr lang="en-US" dirty="0">
              <a:ea typeface="Calibri" panose="020F0502020204030204" pitchFamily="34" charset="0"/>
            </a:endParaRPr>
          </a:p>
          <a:p>
            <a:pPr>
              <a:spcAft>
                <a:spcPts val="600"/>
              </a:spcAft>
            </a:pPr>
            <a:r>
              <a:rPr lang="en-US" dirty="0">
                <a:ea typeface="Calibri" panose="020F0502020204030204" pitchFamily="34" charset="0"/>
              </a:rPr>
              <a:t>Under the CAA, Medicare Savings Programs (MSPs) can now pay the immunosuppressive drug benefit premiums and, in some cases, the deductible and coinsurance amounts for certain people with low incomes. These changes mean that people with low incomes who have Medicare through</a:t>
            </a:r>
            <a:r>
              <a:rPr lang="en-US" spc="-10" dirty="0">
                <a:ea typeface="Calibri" panose="020F0502020204030204" pitchFamily="34" charset="0"/>
              </a:rPr>
              <a:t> </a:t>
            </a:r>
            <a:r>
              <a:rPr lang="en-US" dirty="0">
                <a:ea typeface="Calibri" panose="020F0502020204030204" pitchFamily="34" charset="0"/>
              </a:rPr>
              <a:t>the Part</a:t>
            </a:r>
            <a:r>
              <a:rPr lang="en-US" spc="-15" dirty="0">
                <a:ea typeface="Calibri" panose="020F0502020204030204" pitchFamily="34" charset="0"/>
              </a:rPr>
              <a:t> </a:t>
            </a:r>
            <a:r>
              <a:rPr lang="en-US" dirty="0">
                <a:ea typeface="Calibri" panose="020F0502020204030204" pitchFamily="34" charset="0"/>
              </a:rPr>
              <a:t>B</a:t>
            </a:r>
            <a:r>
              <a:rPr lang="en-US" spc="200" dirty="0">
                <a:ea typeface="Calibri" panose="020F0502020204030204" pitchFamily="34" charset="0"/>
              </a:rPr>
              <a:t> </a:t>
            </a:r>
            <a:r>
              <a:rPr lang="en-US" dirty="0">
                <a:ea typeface="Calibri" panose="020F0502020204030204" pitchFamily="34" charset="0"/>
              </a:rPr>
              <a:t>immunosuppressive</a:t>
            </a:r>
            <a:r>
              <a:rPr lang="en-US" spc="-10" dirty="0">
                <a:ea typeface="Calibri" panose="020F0502020204030204" pitchFamily="34" charset="0"/>
              </a:rPr>
              <a:t> </a:t>
            </a:r>
            <a:r>
              <a:rPr lang="en-US" dirty="0">
                <a:ea typeface="Calibri" panose="020F0502020204030204" pitchFamily="34" charset="0"/>
              </a:rPr>
              <a:t>drug</a:t>
            </a:r>
            <a:r>
              <a:rPr lang="en-US" spc="-5" dirty="0">
                <a:ea typeface="Calibri" panose="020F0502020204030204" pitchFamily="34" charset="0"/>
              </a:rPr>
              <a:t> </a:t>
            </a:r>
            <a:r>
              <a:rPr lang="en-US" dirty="0">
                <a:ea typeface="Calibri" panose="020F0502020204030204" pitchFamily="34" charset="0"/>
              </a:rPr>
              <a:t>benefit</a:t>
            </a:r>
            <a:r>
              <a:rPr lang="en-US" spc="-15" dirty="0">
                <a:ea typeface="Calibri" panose="020F0502020204030204" pitchFamily="34" charset="0"/>
              </a:rPr>
              <a:t> </a:t>
            </a:r>
            <a:r>
              <a:rPr lang="en-US" dirty="0">
                <a:ea typeface="Calibri" panose="020F0502020204030204" pitchFamily="34" charset="0"/>
              </a:rPr>
              <a:t>may also</a:t>
            </a:r>
            <a:r>
              <a:rPr lang="en-US" spc="-20" dirty="0">
                <a:ea typeface="Calibri" panose="020F0502020204030204" pitchFamily="34" charset="0"/>
              </a:rPr>
              <a:t> </a:t>
            </a:r>
            <a:r>
              <a:rPr lang="en-US" dirty="0">
                <a:ea typeface="Calibri" panose="020F0502020204030204" pitchFamily="34" charset="0"/>
              </a:rPr>
              <a:t>qualify for the Qualified Medicare Beneficiary (QMB) program, Specified Low‐Income Medicare Beneficiary (SLMB) program,</a:t>
            </a:r>
            <a:r>
              <a:rPr lang="en-US" spc="-10" dirty="0">
                <a:ea typeface="Calibri" panose="020F0502020204030204" pitchFamily="34" charset="0"/>
              </a:rPr>
              <a:t> </a:t>
            </a:r>
            <a:r>
              <a:rPr lang="en-US" dirty="0">
                <a:ea typeface="Calibri" panose="020F0502020204030204" pitchFamily="34" charset="0"/>
              </a:rPr>
              <a:t>or</a:t>
            </a:r>
            <a:r>
              <a:rPr lang="en-US" spc="-15" dirty="0">
                <a:ea typeface="Calibri" panose="020F0502020204030204" pitchFamily="34" charset="0"/>
              </a:rPr>
              <a:t> </a:t>
            </a:r>
            <a:r>
              <a:rPr lang="en-US" dirty="0">
                <a:ea typeface="Calibri" panose="020F0502020204030204" pitchFamily="34" charset="0"/>
              </a:rPr>
              <a:t>Qualifying</a:t>
            </a:r>
            <a:r>
              <a:rPr lang="en-US" spc="-30" dirty="0">
                <a:ea typeface="Calibri" panose="020F0502020204030204" pitchFamily="34" charset="0"/>
              </a:rPr>
              <a:t> </a:t>
            </a:r>
            <a:r>
              <a:rPr lang="en-US" dirty="0">
                <a:ea typeface="Calibri" panose="020F0502020204030204" pitchFamily="34" charset="0"/>
              </a:rPr>
              <a:t>Individual</a:t>
            </a:r>
            <a:r>
              <a:rPr lang="en-US" spc="-30" dirty="0">
                <a:ea typeface="Calibri" panose="020F0502020204030204" pitchFamily="34" charset="0"/>
              </a:rPr>
              <a:t> (QI) </a:t>
            </a:r>
            <a:r>
              <a:rPr lang="en-US" spc="-25" dirty="0">
                <a:ea typeface="Calibri" panose="020F0502020204030204" pitchFamily="34" charset="0"/>
              </a:rPr>
              <a:t>p</a:t>
            </a:r>
            <a:r>
              <a:rPr lang="en-US" dirty="0">
                <a:ea typeface="Calibri" panose="020F0502020204030204" pitchFamily="34" charset="0"/>
              </a:rPr>
              <a:t>rogram. These programs help pay</a:t>
            </a:r>
            <a:r>
              <a:rPr lang="en-US" spc="-10" dirty="0">
                <a:ea typeface="Calibri" panose="020F0502020204030204" pitchFamily="34" charset="0"/>
              </a:rPr>
              <a:t> for </a:t>
            </a:r>
            <a:r>
              <a:rPr lang="en-US" dirty="0">
                <a:ea typeface="Calibri" panose="020F0502020204030204" pitchFamily="34" charset="0"/>
              </a:rPr>
              <a:t>some</a:t>
            </a:r>
            <a:r>
              <a:rPr lang="en-US" spc="-15" dirty="0">
                <a:ea typeface="Calibri" panose="020F0502020204030204" pitchFamily="34" charset="0"/>
              </a:rPr>
              <a:t> </a:t>
            </a:r>
            <a:r>
              <a:rPr lang="en-US" dirty="0">
                <a:ea typeface="Calibri" panose="020F0502020204030204" pitchFamily="34" charset="0"/>
              </a:rPr>
              <a:t>or all of their Part B–ID benefit premiums and cost sharing.</a:t>
            </a:r>
            <a:endParaRPr lang="en-US" dirty="0"/>
          </a:p>
          <a:p>
            <a:pPr>
              <a:spcAft>
                <a:spcPts val="600"/>
              </a:spcAft>
              <a:defRPr/>
            </a:pPr>
            <a:endParaRPr lang="en-US" b="1" dirty="0">
              <a:cs typeface="Arial" panose="020B0604020202020204" pitchFamily="34" charset="0"/>
            </a:endParaRPr>
          </a:p>
        </p:txBody>
      </p:sp>
    </p:spTree>
    <p:extLst>
      <p:ext uri="{BB962C8B-B14F-4D97-AF65-F5344CB8AC3E}">
        <p14:creationId xmlns:p14="http://schemas.microsoft.com/office/powerpoint/2010/main" val="10514034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1" y="3757507"/>
            <a:ext cx="5852160" cy="5502380"/>
          </a:xfrm>
        </p:spPr>
        <p:txBody>
          <a:bodyPr/>
          <a:lstStyle/>
          <a:p>
            <a:pPr>
              <a:spcAft>
                <a:spcPts val="646"/>
              </a:spcAft>
              <a:defRPr/>
            </a:pPr>
            <a:r>
              <a:rPr lang="en-US" b="1" dirty="0">
                <a:cs typeface="Arial" panose="020B0604020202020204" pitchFamily="34" charset="0"/>
              </a:rPr>
              <a:t>Presenter Notes</a:t>
            </a:r>
          </a:p>
          <a:p>
            <a:pPr marL="0" indent="0">
              <a:spcBef>
                <a:spcPts val="0"/>
              </a:spcBef>
              <a:spcAft>
                <a:spcPts val="600"/>
              </a:spcAft>
              <a:buNone/>
            </a:pPr>
            <a:r>
              <a:rPr lang="en-US" dirty="0"/>
              <a:t>The immunosuppressive drug benefit:</a:t>
            </a:r>
          </a:p>
          <a:p>
            <a:pPr marL="174708" indent="-174708">
              <a:spcBef>
                <a:spcPts val="0"/>
              </a:spcBef>
              <a:spcAft>
                <a:spcPts val="600"/>
              </a:spcAft>
              <a:buFont typeface="Wingdings" panose="05000000000000000000" pitchFamily="2" charset="2"/>
              <a:buChar char="§"/>
            </a:pPr>
            <a:r>
              <a:rPr lang="en-US" dirty="0"/>
              <a:t>Doesn’t have specific enrollment periods. If an individual qualifies, they can enroll, disenroll, or re-enroll at any time on a monthly basis. Coverage will start (or end) the month after the individual contacts Social Security.</a:t>
            </a:r>
          </a:p>
          <a:p>
            <a:pPr marL="174708" indent="-174708">
              <a:spcBef>
                <a:spcPts val="0"/>
              </a:spcBef>
              <a:spcAft>
                <a:spcPts val="600"/>
              </a:spcAft>
              <a:buFont typeface="Wingdings" panose="05000000000000000000" pitchFamily="2" charset="2"/>
              <a:buChar char="§"/>
            </a:pPr>
            <a:r>
              <a:rPr lang="en-US" dirty="0"/>
              <a:t>Only covers immunosuppressive drugs and doesn’t include coverage for any other Part B benefits or services.</a:t>
            </a:r>
          </a:p>
          <a:p>
            <a:pPr marL="174708" indent="-174708">
              <a:spcBef>
                <a:spcPts val="0"/>
              </a:spcBef>
              <a:spcAft>
                <a:spcPts val="600"/>
              </a:spcAft>
              <a:buFont typeface="Wingdings" panose="05000000000000000000" pitchFamily="2" charset="2"/>
              <a:buChar char="§"/>
            </a:pPr>
            <a:r>
              <a:rPr lang="en-US" dirty="0"/>
              <a:t>Requires a person to attest that they don’t have and don’t expect to get certain other types of health coverage (like a GHP, TRICARE, or Medicaid that covers immunosuppressive drugs), and that they’ll notify Social Security within 60 days if they sign up for such other coverage (thereby ending their enrollment in Medicare). </a:t>
            </a:r>
          </a:p>
          <a:p>
            <a:pPr marL="174708" indent="-174708">
              <a:spcBef>
                <a:spcPts val="0"/>
              </a:spcBef>
              <a:spcAft>
                <a:spcPts val="600"/>
              </a:spcAft>
              <a:buFont typeface="Wingdings" panose="05000000000000000000" pitchFamily="2" charset="2"/>
              <a:buChar char="§"/>
            </a:pPr>
            <a:r>
              <a:rPr lang="en-US" dirty="0"/>
              <a:t>Has a lower premium than the standard Part B premium and doesn’t have late enrollment penalties. You’ll pay a monthly premium of $103 (or higher based on your income) and $240 deductible for this immunosuppressive drug benefit in 2024. Once you’ve met the deductible, you’ll pay 20% of the Medicare-approved amount for  immunosuppressive drugs. If you have limited income and resources, you may be able to get help from your state to pay for this benefit.</a:t>
            </a:r>
          </a:p>
          <a:p>
            <a:pPr marL="174708" indent="-174708">
              <a:spcBef>
                <a:spcPts val="0"/>
              </a:spcBef>
              <a:spcAft>
                <a:spcPts val="600"/>
              </a:spcAft>
              <a:buFont typeface="Wingdings" panose="05000000000000000000" pitchFamily="2" charset="2"/>
              <a:buChar char="§"/>
            </a:pPr>
            <a:r>
              <a:rPr lang="en-US" dirty="0">
                <a:ea typeface="Calibri" panose="020F0502020204030204" pitchFamily="34" charset="0"/>
              </a:rPr>
              <a:t>Makes a person eligible for one of the MSP programs, which may assist in paying for some or all of their Part B-ID benefit premiums and cost sharing. </a:t>
            </a:r>
          </a:p>
          <a:p>
            <a:pPr marL="0" indent="0">
              <a:spcBef>
                <a:spcPts val="0"/>
              </a:spcBef>
              <a:spcAft>
                <a:spcPts val="600"/>
              </a:spcAft>
              <a:buNone/>
            </a:pPr>
            <a:r>
              <a:rPr lang="en-US" dirty="0"/>
              <a:t>To view a fact sheet on the final rule, visit: </a:t>
            </a:r>
            <a:r>
              <a:rPr lang="en-US" u="sng" dirty="0">
                <a:hlinkClick r:id="rId3"/>
              </a:rPr>
              <a:t>CMS.gov/newsroom/fact-sheets/implementing-certain-provisions-consolidated-appropriations-act-2021-and-other-revisions-medicare-2</a:t>
            </a:r>
            <a:endParaRPr lang="en-US" dirty="0"/>
          </a:p>
          <a:p>
            <a:pPr marL="0" indent="0">
              <a:spcBef>
                <a:spcPts val="0"/>
              </a:spcBef>
              <a:spcAft>
                <a:spcPts val="600"/>
              </a:spcAft>
              <a:buNone/>
            </a:pPr>
            <a:r>
              <a:rPr lang="en-US" dirty="0"/>
              <a:t>To view the final rule, visit: </a:t>
            </a:r>
            <a:r>
              <a:rPr lang="en-US" u="sng" dirty="0">
                <a:hlinkClick r:id="rId4"/>
              </a:rPr>
              <a:t>federalregister.gov/public-inspection/2022-23407/medicare-program-implementing-certain-provisions-of-the-consolidated-appropriations-act-2021-and</a:t>
            </a:r>
            <a:endParaRPr lang="en-US" dirty="0"/>
          </a:p>
          <a:p>
            <a:pPr>
              <a:spcAft>
                <a:spcPts val="646"/>
              </a:spcAft>
              <a:defRPr/>
            </a:pPr>
            <a:endParaRPr lang="en-US" b="1" dirty="0">
              <a:cs typeface="Arial" panose="020B0604020202020204" pitchFamily="34" charset="0"/>
            </a:endParaRPr>
          </a:p>
        </p:txBody>
      </p:sp>
    </p:spTree>
    <p:extLst>
      <p:ext uri="{BB962C8B-B14F-4D97-AF65-F5344CB8AC3E}">
        <p14:creationId xmlns:p14="http://schemas.microsoft.com/office/powerpoint/2010/main" val="2599992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a:spcAft>
                <a:spcPts val="600"/>
              </a:spcAft>
              <a:defRPr/>
            </a:pPr>
            <a:r>
              <a:rPr lang="en-US" dirty="0">
                <a:solidFill>
                  <a:prstClr val="black"/>
                </a:solidFill>
                <a:cs typeface="Arial" panose="020B0604020202020204" pitchFamily="34" charset="0"/>
              </a:rPr>
              <a:t>At the end of this session, you’ll be able to:</a:t>
            </a:r>
          </a:p>
          <a:p>
            <a:pPr marL="183636" indent="-183636" defTabSz="966508">
              <a:spcAft>
                <a:spcPts val="600"/>
              </a:spcAft>
              <a:buFont typeface="Wingdings" panose="05000000000000000000" pitchFamily="2" charset="2"/>
              <a:buChar char="§"/>
              <a:defRPr/>
            </a:pPr>
            <a:r>
              <a:rPr lang="en-US" dirty="0">
                <a:solidFill>
                  <a:prstClr val="black"/>
                </a:solidFill>
                <a:cs typeface="Arial" panose="020B0604020202020204" pitchFamily="34" charset="0"/>
              </a:rPr>
              <a:t>Describe End-Stage Renal Disease (ESRD)</a:t>
            </a:r>
          </a:p>
          <a:p>
            <a:pPr marL="183636" indent="-183636" defTabSz="966508">
              <a:spcAft>
                <a:spcPts val="600"/>
              </a:spcAft>
              <a:buFont typeface="Wingdings" panose="05000000000000000000" pitchFamily="2" charset="2"/>
              <a:buChar char="§"/>
              <a:defRPr/>
            </a:pPr>
            <a:r>
              <a:rPr lang="en-US" dirty="0">
                <a:solidFill>
                  <a:prstClr val="black"/>
                </a:solidFill>
                <a:cs typeface="Arial" panose="020B0604020202020204" pitchFamily="34" charset="0"/>
              </a:rPr>
              <a:t>Explain Medicare eligibility and enrollment rules for people with ESRD</a:t>
            </a:r>
          </a:p>
          <a:p>
            <a:pPr marL="183636" indent="-183636">
              <a:spcAft>
                <a:spcPts val="600"/>
              </a:spcAft>
              <a:buFont typeface="Wingdings" panose="05000000000000000000" pitchFamily="2" charset="2"/>
              <a:buChar char="§"/>
              <a:defRPr/>
            </a:pPr>
            <a:r>
              <a:rPr lang="en-US" dirty="0">
                <a:solidFill>
                  <a:prstClr val="black"/>
                </a:solidFill>
                <a:cs typeface="Arial" panose="020B0604020202020204" pitchFamily="34" charset="0"/>
              </a:rPr>
              <a:t>Identify Medicare-covered services for people with ESRD</a:t>
            </a:r>
          </a:p>
          <a:p>
            <a:pPr marL="183636" indent="-183636">
              <a:spcAft>
                <a:spcPts val="600"/>
              </a:spcAft>
              <a:buChar char="§"/>
            </a:pPr>
            <a:r>
              <a:rPr lang="en-US" dirty="0">
                <a:cs typeface="Arial" panose="020B0604020202020204" pitchFamily="34" charset="0"/>
              </a:rPr>
              <a:t>Explain Medicare coverage options for people with ESRD</a:t>
            </a:r>
          </a:p>
          <a:p>
            <a:pPr marL="183636" indent="-183636">
              <a:spcAft>
                <a:spcPts val="600"/>
              </a:spcAft>
              <a:buChar char="§"/>
            </a:pPr>
            <a:r>
              <a:rPr lang="en-US" dirty="0">
                <a:cs typeface="Arial" panose="020B0604020202020204" pitchFamily="34" charset="0"/>
              </a:rPr>
              <a:t>Find additional Medicare information and resources for people living with kidney disease and ESRD</a:t>
            </a:r>
          </a:p>
          <a:p>
            <a:pPr marL="124170" indent="-124170">
              <a:spcBef>
                <a:spcPts val="648"/>
              </a:spcBef>
              <a:buChar char="§"/>
            </a:pPr>
            <a:endParaRPr lang="en-US" dirty="0">
              <a:cs typeface="Arial" panose="020B0604020202020204" pitchFamily="34" charset="0"/>
            </a:endParaRPr>
          </a:p>
        </p:txBody>
      </p:sp>
    </p:spTree>
    <p:extLst>
      <p:ext uri="{BB962C8B-B14F-4D97-AF65-F5344CB8AC3E}">
        <p14:creationId xmlns:p14="http://schemas.microsoft.com/office/powerpoint/2010/main" val="2928827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lvl="1" defTabSz="966508">
              <a:defRPr/>
            </a:pPr>
            <a:r>
              <a:rPr lang="en-US" b="1" dirty="0">
                <a:solidFill>
                  <a:srgbClr val="000000"/>
                </a:solidFill>
                <a:cs typeface="Arial" panose="020B0604020202020204" pitchFamily="34" charset="0"/>
              </a:rPr>
              <a:t>This slide has animation.</a:t>
            </a:r>
          </a:p>
          <a:p>
            <a:pPr defTabSz="966508">
              <a:spcBef>
                <a:spcPts val="634"/>
              </a:spcBef>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defTabSz="966508">
              <a:spcBef>
                <a:spcPts val="634"/>
              </a:spcBef>
              <a:defRPr/>
            </a:pPr>
            <a:r>
              <a:rPr lang="en-US" dirty="0">
                <a:solidFill>
                  <a:prstClr val="black"/>
                </a:solidFill>
                <a:cs typeface="Arial" panose="020B0604020202020204" pitchFamily="34" charset="0"/>
              </a:rPr>
              <a:t>Check Your Knowledge: Question 2</a:t>
            </a:r>
          </a:p>
          <a:p>
            <a:pPr defTabSz="966508">
              <a:spcBef>
                <a:spcPts val="634"/>
              </a:spcBef>
              <a:defRPr/>
            </a:pPr>
            <a:r>
              <a:rPr lang="en-US" b="1" dirty="0">
                <a:solidFill>
                  <a:prstClr val="black"/>
                </a:solidFill>
                <a:cs typeface="Arial" panose="020B0604020202020204" pitchFamily="34" charset="0"/>
              </a:rPr>
              <a:t>If you have Medicare Part A due to disability and develop ESRD, you’ll get a second Initial Enrollment Period (IEP) to sign up for Part B, but you’ll have to pay a late enrollment penalty. </a:t>
            </a:r>
            <a:endParaRPr lang="en-US" dirty="0">
              <a:solidFill>
                <a:prstClr val="black"/>
              </a:solidFill>
              <a:cs typeface="Arial" panose="020B0604020202020204" pitchFamily="34" charset="0"/>
            </a:endParaRPr>
          </a:p>
          <a:p>
            <a:pPr marL="182898" indent="-182898" defTabSz="966508">
              <a:spcBef>
                <a:spcPts val="634"/>
              </a:spcBef>
              <a:buFontTx/>
              <a:buAutoNum type="alphaLcPeriod"/>
              <a:defRPr/>
            </a:pPr>
            <a:r>
              <a:rPr lang="en-US" dirty="0">
                <a:solidFill>
                  <a:prstClr val="black"/>
                </a:solidFill>
                <a:cs typeface="Arial" panose="020B0604020202020204" pitchFamily="34" charset="0"/>
              </a:rPr>
              <a:t>True</a:t>
            </a:r>
          </a:p>
          <a:p>
            <a:pPr marL="182898" indent="-182898" defTabSz="966508">
              <a:spcBef>
                <a:spcPts val="634"/>
              </a:spcBef>
              <a:buFontTx/>
              <a:buAutoNum type="alphaLcPeriod"/>
              <a:defRPr/>
            </a:pPr>
            <a:r>
              <a:rPr lang="en-US" dirty="0">
                <a:solidFill>
                  <a:prstClr val="black"/>
                </a:solidFill>
                <a:cs typeface="Arial" panose="020B0604020202020204" pitchFamily="34" charset="0"/>
              </a:rPr>
              <a:t>False</a:t>
            </a:r>
          </a:p>
          <a:p>
            <a:pPr defTabSz="970072">
              <a:spcBef>
                <a:spcPts val="634"/>
              </a:spcBef>
              <a:defRPr/>
            </a:pPr>
            <a:r>
              <a:rPr lang="en-US" b="1" dirty="0">
                <a:solidFill>
                  <a:prstClr val="black"/>
                </a:solidFill>
                <a:cs typeface="Arial" panose="020B0604020202020204" pitchFamily="34" charset="0"/>
              </a:rPr>
              <a:t>Answer: b. False </a:t>
            </a:r>
          </a:p>
          <a:p>
            <a:pPr>
              <a:spcBef>
                <a:spcPts val="634"/>
              </a:spcBef>
            </a:pPr>
            <a:r>
              <a:rPr lang="en-US" dirty="0">
                <a:cs typeface="Arial" panose="020B0604020202020204" pitchFamily="34" charset="0"/>
              </a:rPr>
              <a:t>If you didn’t sign up for Part B when you were first eligible, you’ll have a second Initial Enrollment Period (IEP) to sign up. If you already have Medicare Part A (Hospital Insurance) and Part B (Medical Insurance) based on age or disability, and you’re already paying a higher Part B premium because you didn’t sign up for Part B when you were first eligible, you’ll no longer have to pay the penalty when you become entitled to Medicare based on ESRD. You’ll still have to pay the Part B premium. </a:t>
            </a:r>
          </a:p>
        </p:txBody>
      </p:sp>
    </p:spTree>
    <p:extLst>
      <p:ext uri="{BB962C8B-B14F-4D97-AF65-F5344CB8AC3E}">
        <p14:creationId xmlns:p14="http://schemas.microsoft.com/office/powerpoint/2010/main" val="24506923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lvl="1" defTabSz="966508">
              <a:defRPr/>
            </a:pPr>
            <a:r>
              <a:rPr lang="en-US" b="1" dirty="0">
                <a:solidFill>
                  <a:srgbClr val="000000"/>
                </a:solidFill>
                <a:cs typeface="Arial" panose="020B0604020202020204" pitchFamily="34" charset="0"/>
              </a:rPr>
              <a:t>This slide has animation.</a:t>
            </a:r>
            <a:endParaRPr lang="en-US" sz="1300" b="1" dirty="0">
              <a:solidFill>
                <a:srgbClr val="000000"/>
              </a:solidFill>
              <a:cs typeface="Arial" panose="020B0604020202020204" pitchFamily="34" charset="0"/>
            </a:endParaRPr>
          </a:p>
          <a:p>
            <a:pPr indent="-237194" defTabSz="966508">
              <a:spcBef>
                <a:spcPts val="600"/>
              </a:spcBef>
              <a:defRPr/>
            </a:pPr>
            <a:r>
              <a:rPr lang="en-US" sz="1300" b="1" dirty="0">
                <a:solidFill>
                  <a:srgbClr val="000000"/>
                </a:solidFill>
                <a:cs typeface="Arial" panose="020B0604020202020204" pitchFamily="34" charset="0"/>
              </a:rPr>
              <a:t>Presenter Notes</a:t>
            </a:r>
            <a:r>
              <a:rPr lang="en-US" sz="1300"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indent="-237194" defTabSz="966508">
              <a:spcBef>
                <a:spcPts val="600"/>
              </a:spcBef>
              <a:defRPr/>
            </a:pPr>
            <a:r>
              <a:rPr lang="en-US" sz="1300" dirty="0">
                <a:solidFill>
                  <a:prstClr val="black"/>
                </a:solidFill>
                <a:cs typeface="Arial" panose="020B0604020202020204" pitchFamily="34" charset="0"/>
              </a:rPr>
              <a:t>Check Your Knowledge: Question 3</a:t>
            </a:r>
          </a:p>
          <a:p>
            <a:pPr indent="-237194" defTabSz="966508">
              <a:spcBef>
                <a:spcPts val="600"/>
              </a:spcBef>
              <a:defRPr/>
            </a:pPr>
            <a:r>
              <a:rPr lang="en-US" sz="1300" b="1" dirty="0">
                <a:solidFill>
                  <a:prstClr val="black"/>
                </a:solidFill>
                <a:cs typeface="Arial" panose="020B0604020202020204" pitchFamily="34" charset="0"/>
              </a:rPr>
              <a:t>If you participate in a home dialysis training program offered by a Medicare-certified training facility during the first 3 months of your regular course of dialysis, when will your Medicare coverage start? </a:t>
            </a:r>
            <a:endParaRPr lang="en-US" sz="1300" dirty="0">
              <a:solidFill>
                <a:prstClr val="black"/>
              </a:solidFill>
              <a:cs typeface="Arial" panose="020B0604020202020204" pitchFamily="34" charset="0"/>
            </a:endParaRPr>
          </a:p>
          <a:p>
            <a:pPr marL="182898" indent="-182898" defTabSz="984463">
              <a:spcBef>
                <a:spcPts val="600"/>
              </a:spcBef>
              <a:buFontTx/>
              <a:buAutoNum type="alphaLcPeriod"/>
              <a:defRPr/>
            </a:pPr>
            <a:r>
              <a:rPr lang="en-US" sz="1300" dirty="0">
                <a:solidFill>
                  <a:prstClr val="black"/>
                </a:solidFill>
                <a:cs typeface="Arial" panose="020B0604020202020204" pitchFamily="34" charset="0"/>
              </a:rPr>
              <a:t>Same month</a:t>
            </a:r>
          </a:p>
          <a:p>
            <a:pPr marL="182898" indent="-182898" defTabSz="984463">
              <a:spcBef>
                <a:spcPts val="600"/>
              </a:spcBef>
              <a:buFontTx/>
              <a:buAutoNum type="alphaLcPeriod"/>
              <a:defRPr/>
            </a:pPr>
            <a:r>
              <a:rPr lang="en-US" sz="1300" dirty="0">
                <a:solidFill>
                  <a:prstClr val="black"/>
                </a:solidFill>
                <a:cs typeface="Arial" panose="020B0604020202020204" pitchFamily="34" charset="0"/>
              </a:rPr>
              <a:t>1</a:t>
            </a:r>
            <a:r>
              <a:rPr lang="en-US" sz="1300" baseline="30000" dirty="0">
                <a:solidFill>
                  <a:prstClr val="black"/>
                </a:solidFill>
                <a:cs typeface="Arial" panose="020B0604020202020204" pitchFamily="34" charset="0"/>
              </a:rPr>
              <a:t>st</a:t>
            </a:r>
            <a:r>
              <a:rPr lang="en-US" sz="1300" dirty="0">
                <a:solidFill>
                  <a:prstClr val="black"/>
                </a:solidFill>
                <a:cs typeface="Arial" panose="020B0604020202020204" pitchFamily="34" charset="0"/>
              </a:rPr>
              <a:t> month</a:t>
            </a:r>
          </a:p>
          <a:p>
            <a:pPr marL="182898" indent="-182898" defTabSz="984463">
              <a:spcBef>
                <a:spcPts val="600"/>
              </a:spcBef>
              <a:buFontTx/>
              <a:buAutoNum type="alphaLcPeriod"/>
              <a:defRPr/>
            </a:pPr>
            <a:r>
              <a:rPr lang="en-US" sz="1300" dirty="0">
                <a:solidFill>
                  <a:prstClr val="black"/>
                </a:solidFill>
                <a:cs typeface="Arial" panose="020B0604020202020204" pitchFamily="34" charset="0"/>
              </a:rPr>
              <a:t>1</a:t>
            </a:r>
            <a:r>
              <a:rPr lang="en-US" sz="1300" baseline="30000" dirty="0">
                <a:solidFill>
                  <a:prstClr val="black"/>
                </a:solidFill>
                <a:cs typeface="Arial" panose="020B0604020202020204" pitchFamily="34" charset="0"/>
              </a:rPr>
              <a:t>st</a:t>
            </a:r>
            <a:r>
              <a:rPr lang="en-US" sz="1300" dirty="0">
                <a:solidFill>
                  <a:prstClr val="black"/>
                </a:solidFill>
                <a:cs typeface="Arial" panose="020B0604020202020204" pitchFamily="34" charset="0"/>
              </a:rPr>
              <a:t> day of the month</a:t>
            </a:r>
          </a:p>
          <a:p>
            <a:pPr marL="182898" indent="-182898" defTabSz="984463">
              <a:spcBef>
                <a:spcPts val="600"/>
              </a:spcBef>
              <a:buFontTx/>
              <a:buAutoNum type="alphaLcPeriod"/>
              <a:defRPr/>
            </a:pPr>
            <a:r>
              <a:rPr lang="en-US" sz="1300" dirty="0">
                <a:solidFill>
                  <a:prstClr val="black"/>
                </a:solidFill>
                <a:cs typeface="Arial" panose="020B0604020202020204" pitchFamily="34" charset="0"/>
              </a:rPr>
              <a:t>2 months before the month of your transplant</a:t>
            </a:r>
          </a:p>
          <a:p>
            <a:pPr defTabSz="966508">
              <a:spcBef>
                <a:spcPts val="600"/>
              </a:spcBef>
              <a:defRPr/>
            </a:pPr>
            <a:r>
              <a:rPr lang="en-US" sz="1300" b="1" dirty="0">
                <a:solidFill>
                  <a:prstClr val="black"/>
                </a:solidFill>
                <a:cs typeface="Arial" panose="020B0604020202020204" pitchFamily="34" charset="0"/>
              </a:rPr>
              <a:t>Answer: b. 1</a:t>
            </a:r>
            <a:r>
              <a:rPr lang="en-US" sz="1300" b="1" baseline="30000" dirty="0">
                <a:solidFill>
                  <a:prstClr val="black"/>
                </a:solidFill>
                <a:cs typeface="Arial" panose="020B0604020202020204" pitchFamily="34" charset="0"/>
              </a:rPr>
              <a:t>st</a:t>
            </a:r>
            <a:r>
              <a:rPr lang="en-US" sz="1300" b="1" dirty="0">
                <a:solidFill>
                  <a:prstClr val="black"/>
                </a:solidFill>
                <a:cs typeface="Arial" panose="020B0604020202020204" pitchFamily="34" charset="0"/>
              </a:rPr>
              <a:t> month</a:t>
            </a:r>
          </a:p>
          <a:p>
            <a:pPr>
              <a:spcBef>
                <a:spcPts val="600"/>
              </a:spcBef>
            </a:pPr>
            <a:r>
              <a:rPr lang="en-US" dirty="0">
                <a:cs typeface="Arial" panose="020B0604020202020204" pitchFamily="34" charset="0"/>
              </a:rPr>
              <a:t>Medicare coverage can begin the 1st month of a regular course of dialysis treatments if you meet both of these conditions:</a:t>
            </a:r>
          </a:p>
          <a:p>
            <a:pPr marL="171450" indent="-171450">
              <a:spcBef>
                <a:spcPts val="600"/>
              </a:spcBef>
              <a:buFont typeface="Arial" panose="020B0604020202020204" pitchFamily="34" charset="0"/>
              <a:buChar char="•"/>
            </a:pPr>
            <a:r>
              <a:rPr lang="en-US" dirty="0">
                <a:cs typeface="Arial" panose="020B0604020202020204" pitchFamily="34" charset="0"/>
              </a:rPr>
              <a:t>You participate in a home dialysis training program offered by a Medicare-certified training facility during the first 3 months of your regular course of dialysis</a:t>
            </a:r>
          </a:p>
          <a:p>
            <a:pPr marL="171450" indent="-171450">
              <a:spcBef>
                <a:spcPts val="600"/>
              </a:spcBef>
              <a:buFont typeface="Arial" panose="020B0604020202020204" pitchFamily="34" charset="0"/>
              <a:buChar char="•"/>
            </a:pPr>
            <a:r>
              <a:rPr lang="en-US" dirty="0">
                <a:cs typeface="Arial" panose="020B0604020202020204" pitchFamily="34" charset="0"/>
              </a:rPr>
              <a:t>Your doctor expects you to finish training and be able to do your own dialysis treatments</a:t>
            </a:r>
          </a:p>
          <a:p>
            <a:pPr>
              <a:spcBef>
                <a:spcPts val="600"/>
              </a:spcBef>
            </a:pPr>
            <a:endParaRPr lang="en-US" dirty="0">
              <a:cs typeface="Arial" panose="020B0604020202020204" pitchFamily="34" charset="0"/>
            </a:endParaRPr>
          </a:p>
        </p:txBody>
      </p:sp>
    </p:spTree>
    <p:extLst>
      <p:ext uri="{BB962C8B-B14F-4D97-AF65-F5344CB8AC3E}">
        <p14:creationId xmlns:p14="http://schemas.microsoft.com/office/powerpoint/2010/main" val="17073450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Bef>
                <a:spcPts val="634"/>
              </a:spcBef>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a:spcBef>
                <a:spcPts val="634"/>
              </a:spcBef>
              <a:defRPr/>
            </a:pPr>
            <a:r>
              <a:rPr lang="en-US" dirty="0">
                <a:solidFill>
                  <a:prstClr val="black"/>
                </a:solidFill>
                <a:cs typeface="Arial" panose="020B0604020202020204" pitchFamily="34" charset="0"/>
              </a:rPr>
              <a:t>This lesson explains Medicare-covered services for people with End-Stage Renal Disease (ESRD).</a:t>
            </a:r>
          </a:p>
          <a:p>
            <a:pPr>
              <a:spcBef>
                <a:spcPts val="634"/>
              </a:spcBef>
              <a:defRPr/>
            </a:pPr>
            <a:endParaRPr lang="en-US" dirty="0">
              <a:cs typeface="Arial" panose="020B0604020202020204" pitchFamily="34" charset="0"/>
            </a:endParaRPr>
          </a:p>
        </p:txBody>
      </p:sp>
    </p:spTree>
    <p:extLst>
      <p:ext uri="{BB962C8B-B14F-4D97-AF65-F5344CB8AC3E}">
        <p14:creationId xmlns:p14="http://schemas.microsoft.com/office/powerpoint/2010/main" val="40847208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118801" indent="-118801">
              <a:spcBef>
                <a:spcPts val="634"/>
              </a:spcBef>
            </a:pPr>
            <a:r>
              <a:rPr lang="en-US" b="1" dirty="0">
                <a:cs typeface="Arial" panose="020B0604020202020204" pitchFamily="34" charset="0"/>
              </a:rPr>
              <a:t>Presenter Notes</a:t>
            </a:r>
          </a:p>
          <a:p>
            <a:pPr marL="118801" indent="-118801">
              <a:spcBef>
                <a:spcPts val="634"/>
              </a:spcBef>
            </a:pPr>
            <a:r>
              <a:rPr lang="en-US" b="0" dirty="0">
                <a:cs typeface="Arial" panose="020B0604020202020204" pitchFamily="34" charset="0"/>
              </a:rPr>
              <a:t>At the end of this lesson, you’ll be able to:</a:t>
            </a:r>
          </a:p>
          <a:p>
            <a:pPr marL="183636" indent="-183636">
              <a:spcBef>
                <a:spcPts val="634"/>
              </a:spcBef>
              <a:buFont typeface="Wingdings" panose="05000000000000000000" pitchFamily="2" charset="2"/>
              <a:buChar char="§"/>
            </a:pPr>
            <a:r>
              <a:rPr lang="en-US" b="0" dirty="0">
                <a:cs typeface="Arial" panose="020B0604020202020204" pitchFamily="34" charset="0"/>
              </a:rPr>
              <a:t>Describe treatment options for ESRD</a:t>
            </a:r>
          </a:p>
          <a:p>
            <a:pPr marL="183636" indent="-183636">
              <a:spcBef>
                <a:spcPts val="634"/>
              </a:spcBef>
              <a:buFont typeface="Wingdings" panose="05000000000000000000" pitchFamily="2" charset="2"/>
              <a:buChar char="§"/>
            </a:pPr>
            <a:r>
              <a:rPr lang="en-US" b="0" dirty="0">
                <a:cs typeface="Arial" panose="020B0604020202020204" pitchFamily="34" charset="0"/>
              </a:rPr>
              <a:t>Explain Medicare coverage for dialysis services and supplies</a:t>
            </a:r>
          </a:p>
          <a:p>
            <a:pPr marL="183636" indent="-183636">
              <a:spcBef>
                <a:spcPts val="634"/>
              </a:spcBef>
              <a:buFont typeface="Wingdings" panose="05000000000000000000" pitchFamily="2" charset="2"/>
              <a:buChar char="§"/>
            </a:pPr>
            <a:r>
              <a:rPr lang="en-US" b="0" dirty="0">
                <a:cs typeface="Arial" panose="020B0604020202020204" pitchFamily="34" charset="0"/>
              </a:rPr>
              <a:t>Explain Medicare coverage for home dialysis training and equipment</a:t>
            </a:r>
          </a:p>
          <a:p>
            <a:pPr marL="183636" indent="-183636">
              <a:spcBef>
                <a:spcPts val="634"/>
              </a:spcBef>
              <a:buFont typeface="Wingdings" panose="05000000000000000000" pitchFamily="2" charset="2"/>
              <a:buChar char="§"/>
            </a:pPr>
            <a:r>
              <a:rPr lang="en-US" b="0" dirty="0">
                <a:cs typeface="Arial" panose="020B0604020202020204" pitchFamily="34" charset="0"/>
              </a:rPr>
              <a:t>Explain Medicare coverage for ambulance transportation for dialysis</a:t>
            </a:r>
          </a:p>
          <a:p>
            <a:pPr marL="183636" indent="-183636">
              <a:spcBef>
                <a:spcPts val="634"/>
              </a:spcBef>
              <a:buFont typeface="Wingdings" panose="05000000000000000000" pitchFamily="2" charset="2"/>
              <a:buChar char="§"/>
            </a:pPr>
            <a:r>
              <a:rPr lang="en-US" b="0" dirty="0">
                <a:cs typeface="Arial" panose="020B0604020202020204" pitchFamily="34" charset="0"/>
              </a:rPr>
              <a:t>Explain Medicare coverage for kidney transplants</a:t>
            </a:r>
          </a:p>
        </p:txBody>
      </p:sp>
    </p:spTree>
    <p:extLst>
      <p:ext uri="{BB962C8B-B14F-4D97-AF65-F5344CB8AC3E}">
        <p14:creationId xmlns:p14="http://schemas.microsoft.com/office/powerpoint/2010/main" val="28452777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p>
          <a:p>
            <a:pPr>
              <a:spcBef>
                <a:spcPts val="600"/>
              </a:spcBef>
            </a:pPr>
            <a:r>
              <a:rPr lang="en-US" dirty="0"/>
              <a:t>Talk with your health care team to learn more about permanent kidney failure and your treatment options. Your doctors, nurses, social workers, dieticians, and dialysis technicians make up your health care team. Your health care team can help you decide what’s best for you based on your situation. </a:t>
            </a:r>
          </a:p>
          <a:p>
            <a:pPr>
              <a:spcBef>
                <a:spcPts val="600"/>
              </a:spcBef>
            </a:pPr>
            <a:endParaRPr lang="en-US" dirty="0"/>
          </a:p>
          <a:p>
            <a:pPr>
              <a:spcBef>
                <a:spcPts val="600"/>
              </a:spcBef>
            </a:pPr>
            <a:r>
              <a:rPr lang="en-US" b="1" dirty="0"/>
              <a:t>Resource: </a:t>
            </a:r>
            <a:r>
              <a:rPr lang="en-US" dirty="0">
                <a:hlinkClick r:id="rId3"/>
              </a:rPr>
              <a:t>Medicare.gov/publications/10128-medicare-coverage-esrd.pdf</a:t>
            </a:r>
            <a:r>
              <a:rPr lang="en-US" dirty="0"/>
              <a:t> </a:t>
            </a:r>
          </a:p>
        </p:txBody>
      </p:sp>
    </p:spTree>
    <p:extLst>
      <p:ext uri="{BB962C8B-B14F-4D97-AF65-F5344CB8AC3E}">
        <p14:creationId xmlns:p14="http://schemas.microsoft.com/office/powerpoint/2010/main" val="625522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50838"/>
            <a:ext cx="5759450" cy="3240087"/>
          </a:xfrm>
        </p:spPr>
      </p:sp>
      <p:sp>
        <p:nvSpPr>
          <p:cNvPr id="3" name="Notes Placeholder 2"/>
          <p:cNvSpPr>
            <a:spLocks noGrp="1"/>
          </p:cNvSpPr>
          <p:nvPr>
            <p:ph type="body" idx="1"/>
          </p:nvPr>
        </p:nvSpPr>
        <p:spPr>
          <a:xfrm>
            <a:off x="104775" y="3714750"/>
            <a:ext cx="7124700" cy="5676900"/>
          </a:xfrm>
        </p:spPr>
        <p:txBody>
          <a:bodyPr/>
          <a:lstStyle/>
          <a:p>
            <a:pPr defTabSz="966508">
              <a:spcAft>
                <a:spcPts val="600"/>
              </a:spcAft>
              <a:defRPr/>
            </a:pPr>
            <a:r>
              <a:rPr lang="en-US" sz="1050" b="1" dirty="0">
                <a:solidFill>
                  <a:srgbClr val="000000"/>
                </a:solidFill>
                <a:cs typeface="Arial" panose="020B0604020202020204" pitchFamily="34" charset="0"/>
              </a:rPr>
              <a:t>Presenter Notes</a:t>
            </a:r>
            <a:r>
              <a:rPr lang="en-US" sz="1050" dirty="0">
                <a:solidFill>
                  <a:srgbClr val="444444"/>
                </a:solidFill>
                <a:cs typeface="Arial" panose="020B0604020202020204" pitchFamily="34" charset="0"/>
              </a:rPr>
              <a:t>​</a:t>
            </a:r>
          </a:p>
          <a:p>
            <a:pPr defTabSz="966508">
              <a:spcAft>
                <a:spcPts val="600"/>
              </a:spcAft>
              <a:defRPr/>
            </a:pPr>
            <a:r>
              <a:rPr lang="en-US" sz="1050" dirty="0">
                <a:cs typeface="Arial" panose="020B0604020202020204" pitchFamily="34" charset="0"/>
              </a:rPr>
              <a:t>Dialysis is a treatment that cleans your blood when your kidneys don’t work. </a:t>
            </a:r>
          </a:p>
          <a:p>
            <a:pPr defTabSz="966508">
              <a:spcAft>
                <a:spcPts val="600"/>
              </a:spcAft>
              <a:defRPr/>
            </a:pPr>
            <a:r>
              <a:rPr lang="en-US" sz="1050" dirty="0">
                <a:cs typeface="Arial" panose="020B0604020202020204" pitchFamily="34" charset="0"/>
              </a:rPr>
              <a:t>Work with your health care team to decide which type of dialysis you need based on your situation. The goal is to help you stay healthy and active. </a:t>
            </a:r>
          </a:p>
          <a:p>
            <a:pPr defTabSz="966508">
              <a:spcAft>
                <a:spcPts val="600"/>
              </a:spcAft>
              <a:defRPr/>
            </a:pPr>
            <a:r>
              <a:rPr lang="en-US" sz="1050" b="1" dirty="0">
                <a:solidFill>
                  <a:prstClr val="black"/>
                </a:solidFill>
                <a:cs typeface="Arial" panose="020B0604020202020204" pitchFamily="34" charset="0"/>
              </a:rPr>
              <a:t>There are 2 types of dialysis treatment options:</a:t>
            </a:r>
          </a:p>
          <a:p>
            <a:pPr marL="182898" lvl="1" indent="-182898" defTabSz="966508">
              <a:spcBef>
                <a:spcPts val="0"/>
              </a:spcBef>
              <a:spcAft>
                <a:spcPts val="600"/>
              </a:spcAft>
              <a:buFont typeface="+mj-lt"/>
              <a:buAutoNum type="arabicPeriod"/>
              <a:defRPr/>
            </a:pPr>
            <a:r>
              <a:rPr lang="en-US" sz="1050" b="1" dirty="0">
                <a:solidFill>
                  <a:prstClr val="black"/>
                </a:solidFill>
                <a:cs typeface="Arial" panose="020B0604020202020204" pitchFamily="34" charset="0"/>
              </a:rPr>
              <a:t>Hemodialysis</a:t>
            </a:r>
            <a:r>
              <a:rPr lang="en-US" sz="1050" dirty="0">
                <a:solidFill>
                  <a:prstClr val="black"/>
                </a:solidFill>
                <a:cs typeface="Arial" panose="020B0604020202020204" pitchFamily="34" charset="0"/>
              </a:rPr>
              <a:t> uses a special filter (called a dialyzer) to clean your blood. The filter connects to a machine. During treatment, your blood flows through tubes into the dialyzer to clean out wastes and extra fluids. Then, the newly cleaned blood flows through another set of tubes back into your body. Hemodialysis treatment can happen at a dialysis facility or at home.</a:t>
            </a:r>
          </a:p>
          <a:p>
            <a:pPr marL="228600" lvl="1" indent="-228600" defTabSz="966508">
              <a:spcBef>
                <a:spcPts val="0"/>
              </a:spcBef>
              <a:spcAft>
                <a:spcPts val="600"/>
              </a:spcAft>
              <a:buFont typeface="+mj-lt"/>
              <a:buAutoNum type="arabicPeriod" startAt="2"/>
              <a:defRPr/>
            </a:pPr>
            <a:r>
              <a:rPr lang="en-US" sz="1050" b="1" dirty="0">
                <a:solidFill>
                  <a:prstClr val="black"/>
                </a:solidFill>
                <a:cs typeface="Arial" panose="020B0604020202020204" pitchFamily="34" charset="0"/>
              </a:rPr>
              <a:t>Peritoneal dialysis </a:t>
            </a:r>
            <a:r>
              <a:rPr lang="en-US" sz="1050" dirty="0">
                <a:solidFill>
                  <a:prstClr val="black"/>
                </a:solidFill>
                <a:cs typeface="Arial" panose="020B0604020202020204" pitchFamily="34" charset="0"/>
              </a:rPr>
              <a:t>uses a special solution (called dialysate) that flows through a tube into your abdomen. After a few hours, the dialysate takes wastes from your blood and is drained from your abdomen. After draining the used dialysate, your abdomen is filled with fresh dialysate, and the cleaning process begins again. Peritoneal dialysis can happen at a dialysis facility or at home.</a:t>
            </a:r>
          </a:p>
          <a:p>
            <a:pPr marL="0" lvl="1" defTabSz="966508">
              <a:spcBef>
                <a:spcPts val="0"/>
              </a:spcBef>
              <a:spcAft>
                <a:spcPts val="600"/>
              </a:spcAft>
              <a:defRPr/>
            </a:pPr>
            <a:r>
              <a:rPr lang="en-US" sz="1050" dirty="0">
                <a:cs typeface="Arial" panose="020B0604020202020204" pitchFamily="34" charset="0"/>
              </a:rPr>
              <a:t>Medicare Part B covers common dialysis drugs, like heparin, (the antidote for heparin (when medically necessary)), topical anesthetics, and erythropoiesis-stimulating agents (like epoetin alfa or darbepoetin alfa) to treat anemia related to your renal disease. Medicare covers erythropoietin by injection if you have ESRD or you need this drug to treat anemia related to certain other conditions.</a:t>
            </a:r>
          </a:p>
          <a:p>
            <a:pPr marL="0" lvl="1" defTabSz="966508">
              <a:spcBef>
                <a:spcPts val="0"/>
              </a:spcBef>
              <a:spcAft>
                <a:spcPts val="600"/>
              </a:spcAft>
              <a:defRPr/>
            </a:pPr>
            <a:r>
              <a:rPr lang="en-US" sz="1050" dirty="0">
                <a:solidFill>
                  <a:prstClr val="black"/>
                </a:solidFill>
                <a:cs typeface="Arial" panose="020B0604020202020204" pitchFamily="34" charset="0"/>
              </a:rPr>
              <a:t>Medicare Part B covers </a:t>
            </a:r>
            <a:r>
              <a:rPr lang="en-US" sz="1050" dirty="0" err="1">
                <a:solidFill>
                  <a:prstClr val="black"/>
                </a:solidFill>
                <a:cs typeface="Arial" panose="020B0604020202020204" pitchFamily="34" charset="0"/>
              </a:rPr>
              <a:t>calcimimetic</a:t>
            </a:r>
            <a:r>
              <a:rPr lang="en-US" sz="1050" dirty="0">
                <a:solidFill>
                  <a:prstClr val="black"/>
                </a:solidFill>
                <a:cs typeface="Arial" panose="020B0604020202020204" pitchFamily="34" charset="0"/>
              </a:rPr>
              <a:t> medications under the ESRD payment system. </a:t>
            </a:r>
            <a:r>
              <a:rPr lang="en-US" sz="1050" dirty="0" err="1">
                <a:solidFill>
                  <a:prstClr val="black"/>
                </a:solidFill>
                <a:cs typeface="Arial" panose="020B0604020202020204" pitchFamily="34" charset="0"/>
              </a:rPr>
              <a:t>Calcimimetic</a:t>
            </a:r>
            <a:r>
              <a:rPr lang="en-US" sz="1050" dirty="0">
                <a:solidFill>
                  <a:prstClr val="black"/>
                </a:solidFill>
                <a:cs typeface="Arial" panose="020B0604020202020204" pitchFamily="34" charset="0"/>
              </a:rPr>
              <a:t> medications include the intravenous medication </a:t>
            </a:r>
            <a:r>
              <a:rPr lang="en-US" sz="1050" dirty="0" err="1">
                <a:solidFill>
                  <a:prstClr val="black"/>
                </a:solidFill>
                <a:cs typeface="Arial" panose="020B0604020202020204" pitchFamily="34" charset="0"/>
              </a:rPr>
              <a:t>Parsabiv</a:t>
            </a:r>
            <a:r>
              <a:rPr lang="en-US" sz="1050" dirty="0">
                <a:solidFill>
                  <a:prstClr val="black"/>
                </a:solidFill>
                <a:cs typeface="Arial" panose="020B0604020202020204" pitchFamily="34" charset="0"/>
              </a:rPr>
              <a:t>, and the oral medication </a:t>
            </a:r>
            <a:r>
              <a:rPr lang="en-US" sz="1050" dirty="0" err="1">
                <a:solidFill>
                  <a:prstClr val="black"/>
                </a:solidFill>
                <a:cs typeface="Arial" panose="020B0604020202020204" pitchFamily="34" charset="0"/>
              </a:rPr>
              <a:t>Sensipar</a:t>
            </a:r>
            <a:r>
              <a:rPr lang="en-US" sz="1050" dirty="0">
                <a:solidFill>
                  <a:prstClr val="black"/>
                </a:solidFill>
                <a:cs typeface="Arial" panose="020B0604020202020204" pitchFamily="34" charset="0"/>
              </a:rPr>
              <a:t>. Generic versions of </a:t>
            </a:r>
            <a:r>
              <a:rPr lang="en-US" sz="1050" dirty="0" err="1">
                <a:solidFill>
                  <a:prstClr val="black"/>
                </a:solidFill>
                <a:cs typeface="Arial" panose="020B0604020202020204" pitchFamily="34" charset="0"/>
              </a:rPr>
              <a:t>Sensipar</a:t>
            </a:r>
            <a:r>
              <a:rPr lang="en-US" sz="1050" dirty="0">
                <a:solidFill>
                  <a:prstClr val="black"/>
                </a:solidFill>
                <a:cs typeface="Arial" panose="020B0604020202020204" pitchFamily="34" charset="0"/>
              </a:rPr>
              <a:t> are available. In addition to the </a:t>
            </a:r>
            <a:r>
              <a:rPr lang="en-US" sz="1050" dirty="0" err="1">
                <a:solidFill>
                  <a:prstClr val="black"/>
                </a:solidFill>
                <a:cs typeface="Arial" panose="020B0604020202020204" pitchFamily="34" charset="0"/>
              </a:rPr>
              <a:t>calcimimetics</a:t>
            </a:r>
            <a:r>
              <a:rPr lang="en-US" sz="1050" dirty="0">
                <a:solidFill>
                  <a:prstClr val="black"/>
                </a:solidFill>
                <a:cs typeface="Arial" panose="020B0604020202020204" pitchFamily="34" charset="0"/>
              </a:rPr>
              <a:t>, both the KORSUVA™ (</a:t>
            </a:r>
            <a:r>
              <a:rPr lang="en-US" sz="1050" dirty="0" err="1">
                <a:solidFill>
                  <a:prstClr val="black"/>
                </a:solidFill>
                <a:cs typeface="Arial" panose="020B0604020202020204" pitchFamily="34" charset="0"/>
              </a:rPr>
              <a:t>difelikefalin</a:t>
            </a:r>
            <a:r>
              <a:rPr lang="en-US" sz="1050" dirty="0">
                <a:solidFill>
                  <a:prstClr val="black"/>
                </a:solidFill>
                <a:cs typeface="Arial" panose="020B0604020202020204" pitchFamily="34" charset="0"/>
              </a:rPr>
              <a:t>) injection for the treatment of pruritis (itching) and JESDUVROQ (</a:t>
            </a:r>
            <a:r>
              <a:rPr lang="en-US" sz="1050" dirty="0" err="1">
                <a:solidFill>
                  <a:prstClr val="black"/>
                </a:solidFill>
                <a:cs typeface="Arial" panose="020B0604020202020204" pitchFamily="34" charset="0"/>
              </a:rPr>
              <a:t>daprodustat</a:t>
            </a:r>
            <a:r>
              <a:rPr lang="en-US" sz="1050" dirty="0">
                <a:solidFill>
                  <a:prstClr val="black"/>
                </a:solidFill>
                <a:cs typeface="Arial" panose="020B0604020202020204" pitchFamily="34" charset="0"/>
              </a:rPr>
              <a:t>) tablets, for oral use, for the treatment of anemia, are available. For more information on </a:t>
            </a:r>
            <a:r>
              <a:rPr lang="en-US" sz="1050" dirty="0" err="1">
                <a:solidFill>
                  <a:prstClr val="black"/>
                </a:solidFill>
                <a:cs typeface="Arial" panose="020B0604020202020204" pitchFamily="34" charset="0"/>
              </a:rPr>
              <a:t>calcimimetic</a:t>
            </a:r>
            <a:r>
              <a:rPr lang="en-US" sz="1050" dirty="0">
                <a:solidFill>
                  <a:prstClr val="black"/>
                </a:solidFill>
                <a:cs typeface="Arial" panose="020B0604020202020204" pitchFamily="34" charset="0"/>
              </a:rPr>
              <a:t> medications, review “Medicare Coverage of Kidney Dialysis &amp; Kidney Transplant Services (Medicare Product #10128) </a:t>
            </a:r>
            <a:r>
              <a:rPr lang="en-US" sz="1050" dirty="0">
                <a:cs typeface="Arial" panose="020B0604020202020204" pitchFamily="34" charset="0"/>
              </a:rPr>
              <a:t>at </a:t>
            </a:r>
            <a:r>
              <a:rPr lang="en-US" sz="1050" dirty="0">
                <a:cs typeface="Arial" panose="020B0604020202020204" pitchFamily="34" charset="0"/>
                <a:hlinkClick r:id="rId3"/>
              </a:rPr>
              <a:t>Medicare.gov/publications</a:t>
            </a:r>
            <a:r>
              <a:rPr lang="en-US" sz="1050" dirty="0">
                <a:solidFill>
                  <a:prstClr val="black"/>
                </a:solidFill>
                <a:cs typeface="Arial" panose="020B0604020202020204" pitchFamily="34" charset="0"/>
              </a:rPr>
              <a:t>. </a:t>
            </a:r>
          </a:p>
          <a:p>
            <a:pPr marL="0" lvl="1" defTabSz="966508">
              <a:spcBef>
                <a:spcPts val="0"/>
              </a:spcBef>
              <a:spcAft>
                <a:spcPts val="600"/>
              </a:spcAft>
              <a:defRPr/>
            </a:pPr>
            <a:r>
              <a:rPr lang="en-US" sz="1050" dirty="0">
                <a:solidFill>
                  <a:prstClr val="black"/>
                </a:solidFill>
                <a:cs typeface="Arial" panose="020B0604020202020204" pitchFamily="34" charset="0"/>
              </a:rPr>
              <a:t>Medicare drug coverage (Part D) covers certain medications that are only available in an oral form. Talk with your doctor or health care team about the use of any drugs, including over-the-counter products.</a:t>
            </a:r>
          </a:p>
          <a:p>
            <a:pPr marL="0" lvl="1" defTabSz="966508">
              <a:spcBef>
                <a:spcPts val="0"/>
              </a:spcBef>
              <a:spcAft>
                <a:spcPts val="600"/>
              </a:spcAft>
              <a:defRPr/>
            </a:pPr>
            <a:r>
              <a:rPr lang="en-US" sz="1050" b="1" dirty="0">
                <a:solidFill>
                  <a:prstClr val="black"/>
                </a:solidFill>
                <a:cs typeface="Arial" panose="020B0604020202020204" pitchFamily="34" charset="0"/>
              </a:rPr>
              <a:t>Resource</a:t>
            </a:r>
            <a:r>
              <a:rPr lang="en-US" sz="1050" dirty="0">
                <a:solidFill>
                  <a:prstClr val="black"/>
                </a:solidFill>
                <a:cs typeface="Arial" panose="020B0604020202020204" pitchFamily="34" charset="0"/>
              </a:rPr>
              <a:t>: Graphics courtesy of the National Institute of Diabetes and Digestive and Kidney Diseases, of the U.S. National Institutes of Health (NIH).</a:t>
            </a:r>
          </a:p>
          <a:p>
            <a:pPr marL="0" lvl="1" defTabSz="966508">
              <a:spcBef>
                <a:spcPts val="0"/>
              </a:spcBef>
              <a:spcAft>
                <a:spcPts val="600"/>
              </a:spcAft>
              <a:defRPr/>
            </a:pPr>
            <a:r>
              <a:rPr lang="en-US" sz="1050" b="1" dirty="0">
                <a:solidFill>
                  <a:prstClr val="black"/>
                </a:solidFill>
                <a:cs typeface="Arial" panose="020B0604020202020204" pitchFamily="34" charset="0"/>
              </a:rPr>
              <a:t>Sources for Images:</a:t>
            </a:r>
          </a:p>
          <a:p>
            <a:pPr marL="0" lvl="1" defTabSz="966508">
              <a:spcBef>
                <a:spcPts val="0"/>
              </a:spcBef>
              <a:spcAft>
                <a:spcPts val="600"/>
              </a:spcAft>
              <a:defRPr/>
            </a:pPr>
            <a:r>
              <a:rPr lang="en-US" sz="1050" b="1" dirty="0">
                <a:cs typeface="Arial" panose="020B0604020202020204" pitchFamily="34" charset="0"/>
              </a:rPr>
              <a:t>Hemodialysis: </a:t>
            </a:r>
            <a:r>
              <a:rPr lang="en-US" sz="1050" dirty="0">
                <a:cs typeface="Arial" panose="020B0604020202020204" pitchFamily="34" charset="0"/>
                <a:hlinkClick r:id="rId4"/>
              </a:rPr>
              <a:t>niddk.nih.gov/health-information/kidney-disease/kidney-failure/hemodialysis</a:t>
            </a:r>
            <a:r>
              <a:rPr lang="en-US" sz="1050" dirty="0">
                <a:cs typeface="Arial" panose="020B0604020202020204" pitchFamily="34" charset="0"/>
              </a:rPr>
              <a:t> </a:t>
            </a:r>
          </a:p>
          <a:p>
            <a:pPr marL="0" lvl="1" defTabSz="966508">
              <a:spcBef>
                <a:spcPts val="0"/>
              </a:spcBef>
              <a:spcAft>
                <a:spcPts val="600"/>
              </a:spcAft>
              <a:defRPr/>
            </a:pPr>
            <a:r>
              <a:rPr lang="en-US" sz="1050" b="1" dirty="0">
                <a:cs typeface="Arial" panose="020B0604020202020204" pitchFamily="34" charset="0"/>
              </a:rPr>
              <a:t>Peritoneal dialysis: </a:t>
            </a:r>
            <a:r>
              <a:rPr lang="en-US" sz="1050" dirty="0">
                <a:cs typeface="Arial" panose="020B0604020202020204" pitchFamily="34" charset="0"/>
                <a:hlinkClick r:id="rId5"/>
              </a:rPr>
              <a:t>niddk.NIH.gov/health-information/kidney-disease/kidney-failure/peritoneal-dialysis</a:t>
            </a:r>
            <a:r>
              <a:rPr lang="en-US" sz="1050" dirty="0">
                <a:cs typeface="Arial" panose="020B0604020202020204" pitchFamily="34" charset="0"/>
              </a:rPr>
              <a:t> </a:t>
            </a:r>
          </a:p>
        </p:txBody>
      </p:sp>
    </p:spTree>
    <p:extLst>
      <p:ext uri="{BB962C8B-B14F-4D97-AF65-F5344CB8AC3E}">
        <p14:creationId xmlns:p14="http://schemas.microsoft.com/office/powerpoint/2010/main" val="33960361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0" y="3581400"/>
            <a:ext cx="7315200" cy="5915025"/>
          </a:xfrm>
        </p:spPr>
        <p:txBody>
          <a:bodyPr/>
          <a:lstStyle/>
          <a:p>
            <a:pPr indent="-118595" defTabSz="966508">
              <a:spcBef>
                <a:spcPts val="634"/>
              </a:spcBef>
              <a:spcAft>
                <a:spcPts val="600"/>
              </a:spcAft>
              <a:defRPr/>
            </a:pPr>
            <a:r>
              <a:rPr lang="en-US" sz="1100" b="1" dirty="0">
                <a:solidFill>
                  <a:srgbClr val="000000"/>
                </a:solidFill>
                <a:cs typeface="Arial" panose="020B0604020202020204" pitchFamily="34" charset="0"/>
              </a:rPr>
              <a:t>Presenter Notes</a:t>
            </a:r>
            <a:r>
              <a:rPr lang="en-US" sz="1100" dirty="0">
                <a:solidFill>
                  <a:srgbClr val="444444"/>
                </a:solidFill>
                <a:cs typeface="Arial" panose="020B0604020202020204" pitchFamily="34" charset="0"/>
              </a:rPr>
              <a:t>​</a:t>
            </a:r>
            <a:endParaRPr lang="en-US" sz="1100" b="0" i="0" dirty="0">
              <a:solidFill>
                <a:srgbClr val="444444"/>
              </a:solidFill>
              <a:effectLst/>
              <a:cs typeface="Arial" panose="020B0604020202020204" pitchFamily="34" charset="0"/>
            </a:endParaRPr>
          </a:p>
          <a:p>
            <a:pPr indent="-118595" defTabSz="966508">
              <a:spcBef>
                <a:spcPts val="634"/>
              </a:spcBef>
              <a:spcAft>
                <a:spcPts val="600"/>
              </a:spcAft>
              <a:defRPr/>
            </a:pPr>
            <a:r>
              <a:rPr lang="en-US" sz="1100" dirty="0">
                <a:solidFill>
                  <a:prstClr val="black"/>
                </a:solidFill>
                <a:cs typeface="Arial" panose="020B0604020202020204" pitchFamily="34" charset="0"/>
              </a:rPr>
              <a:t>If you have Medicare based on ESRD, you can choose either Original Medicare or a Medicare Advantage Plan when deciding how to get your Medicare coverage. </a:t>
            </a:r>
          </a:p>
          <a:p>
            <a:pPr indent="-118595" defTabSz="966508">
              <a:spcBef>
                <a:spcPts val="634"/>
              </a:spcBef>
              <a:spcAft>
                <a:spcPts val="600"/>
              </a:spcAft>
              <a:defRPr/>
            </a:pPr>
            <a:r>
              <a:rPr lang="en-US" sz="1100" dirty="0">
                <a:solidFill>
                  <a:prstClr val="black"/>
                </a:solidFill>
                <a:cs typeface="Arial" panose="020B0604020202020204" pitchFamily="34" charset="0"/>
              </a:rPr>
              <a:t>Your covered treatments and services may include the following:</a:t>
            </a:r>
          </a:p>
          <a:p>
            <a:pPr marL="183636" indent="-183636" defTabSz="966508">
              <a:spcBef>
                <a:spcPts val="634"/>
              </a:spcBef>
              <a:spcAft>
                <a:spcPts val="600"/>
              </a:spcAft>
              <a:buFont typeface="Wingdings" pitchFamily="2" charset="2"/>
              <a:buChar char="§"/>
              <a:defRPr/>
            </a:pPr>
            <a:r>
              <a:rPr lang="en-US" sz="1100" dirty="0">
                <a:solidFill>
                  <a:prstClr val="black"/>
                </a:solidFill>
                <a:cs typeface="Arial" panose="020B0604020202020204" pitchFamily="34" charset="0"/>
              </a:rPr>
              <a:t>Medicare Part A (Hospital Insurance)—Inpatient dialysis treatments (if you’re admitted to a hospital for special care)</a:t>
            </a:r>
          </a:p>
          <a:p>
            <a:pPr marL="183636" indent="-183636" defTabSz="966508">
              <a:spcBef>
                <a:spcPts val="634"/>
              </a:spcBef>
              <a:spcAft>
                <a:spcPts val="600"/>
              </a:spcAft>
              <a:buFont typeface="Wingdings" pitchFamily="2" charset="2"/>
              <a:buChar char="§"/>
              <a:defRPr/>
            </a:pPr>
            <a:r>
              <a:rPr lang="en-US" sz="1100" dirty="0">
                <a:solidFill>
                  <a:prstClr val="black"/>
                </a:solidFill>
                <a:cs typeface="Arial" panose="020B0604020202020204" pitchFamily="34" charset="0"/>
              </a:rPr>
              <a:t>Medicare Part B (Medical Insurance)</a:t>
            </a:r>
          </a:p>
          <a:p>
            <a:pPr marL="287338" lvl="1" indent="-114300" defTabSz="966508">
              <a:spcAft>
                <a:spcPts val="600"/>
              </a:spcAft>
              <a:buFont typeface="Arial" pitchFamily="34" charset="0"/>
              <a:buChar char="•"/>
              <a:tabLst>
                <a:tab pos="287338" algn="l"/>
              </a:tabLst>
              <a:defRPr/>
            </a:pPr>
            <a:r>
              <a:rPr lang="en-US" sz="1100" dirty="0">
                <a:solidFill>
                  <a:prstClr val="black"/>
                </a:solidFill>
                <a:cs typeface="Arial" panose="020B0604020202020204" pitchFamily="34" charset="0"/>
              </a:rPr>
              <a:t>Outpatient dialysis treatments and doctors’ services (in a Medicare-certified dialysis facility or your home).</a:t>
            </a:r>
          </a:p>
          <a:p>
            <a:pPr marL="287338" lvl="1" indent="-114300" defTabSz="966508">
              <a:spcAft>
                <a:spcPts val="600"/>
              </a:spcAft>
              <a:buFont typeface="Arial" pitchFamily="34" charset="0"/>
              <a:buChar char="•"/>
              <a:tabLst>
                <a:tab pos="287338" algn="l"/>
              </a:tabLst>
              <a:defRPr/>
            </a:pPr>
            <a:r>
              <a:rPr lang="en-US" sz="1100" dirty="0">
                <a:solidFill>
                  <a:prstClr val="black"/>
                </a:solidFill>
                <a:cs typeface="Arial" panose="020B0604020202020204" pitchFamily="34" charset="0"/>
              </a:rPr>
              <a:t>Home dialysis training by a Medicare-certified home dialysis training facility if you choose to get dialysis at home (includes instruction for you and the person helping you with your home dialysis treatments).</a:t>
            </a:r>
          </a:p>
          <a:p>
            <a:pPr marL="287338" lvl="2" indent="-114300" defTabSz="966508">
              <a:spcAft>
                <a:spcPts val="600"/>
              </a:spcAft>
              <a:buSzTx/>
              <a:buFont typeface="Arial" panose="020B0604020202020204" pitchFamily="34" charset="0"/>
              <a:buChar char="•"/>
              <a:tabLst>
                <a:tab pos="287338" algn="l"/>
              </a:tabLst>
              <a:defRPr/>
            </a:pPr>
            <a:r>
              <a:rPr lang="en-US" sz="1100" dirty="0">
                <a:solidFill>
                  <a:prstClr val="black"/>
                </a:solidFill>
                <a:cs typeface="Arial" panose="020B0604020202020204" pitchFamily="34" charset="0"/>
              </a:rPr>
              <a:t>Home dialysis equipment and supplies used for kidney dialysis in the facility, or in your home, that are reasonable and medically necessary (like the machine, water treatment system, basic recliner, alcohol, wipes, sterile drapes, rubber gloves, and scissors).</a:t>
            </a:r>
          </a:p>
          <a:p>
            <a:pPr marL="287338" lvl="2" indent="-114300" defTabSz="966508">
              <a:spcAft>
                <a:spcPts val="600"/>
              </a:spcAft>
              <a:buSzTx/>
              <a:buFont typeface="Arial" panose="020B0604020202020204" pitchFamily="34" charset="0"/>
              <a:buChar char="•"/>
              <a:tabLst>
                <a:tab pos="287338" algn="l"/>
              </a:tabLst>
              <a:defRPr/>
            </a:pPr>
            <a:r>
              <a:rPr lang="en-US" sz="1100" dirty="0">
                <a:solidFill>
                  <a:prstClr val="black"/>
                </a:solidFill>
                <a:cs typeface="Arial" panose="020B0604020202020204" pitchFamily="34" charset="0"/>
              </a:rPr>
              <a:t>Certain home support services (may include visits by trained hospital or dialysis facility workers to check on your home dialysis, to help in emergencies when needed, and to check your dialysis equipment and water supply).</a:t>
            </a:r>
          </a:p>
          <a:p>
            <a:pPr marL="287338" lvl="1" indent="-114300" defTabSz="966508">
              <a:spcAft>
                <a:spcPts val="600"/>
              </a:spcAft>
              <a:buFont typeface="Arial" panose="020B0604020202020204" pitchFamily="34" charset="0"/>
              <a:buChar char="•"/>
              <a:tabLst>
                <a:tab pos="287338" algn="l"/>
              </a:tabLst>
              <a:defRPr/>
            </a:pPr>
            <a:r>
              <a:rPr lang="en-US" sz="1100" dirty="0">
                <a:solidFill>
                  <a:prstClr val="black"/>
                </a:solidFill>
                <a:cs typeface="Arial" panose="020B0604020202020204" pitchFamily="34" charset="0"/>
              </a:rPr>
              <a:t>Monthly visits for home dialysis (from your doctor, or certain non-doctors like physician assistants and nurse practitioners. You can choose to get some of your monthly visits via telehealth).</a:t>
            </a:r>
          </a:p>
          <a:p>
            <a:pPr marL="287338" lvl="2" indent="-114300" defTabSz="966508">
              <a:spcAft>
                <a:spcPts val="600"/>
              </a:spcAft>
              <a:buSzTx/>
              <a:buFont typeface="Arial" panose="020B0604020202020204" pitchFamily="34" charset="0"/>
              <a:buChar char="•"/>
              <a:tabLst>
                <a:tab pos="287338" algn="l"/>
              </a:tabLst>
              <a:defRPr/>
            </a:pPr>
            <a:r>
              <a:rPr lang="en-US" sz="1100" dirty="0">
                <a:solidFill>
                  <a:prstClr val="black"/>
                </a:solidFill>
                <a:cs typeface="Arial" panose="020B0604020202020204" pitchFamily="34" charset="0"/>
              </a:rPr>
              <a:t>Most drugs for outpatient or home dialysis (injectable, intravenous (IV)), and certain oral drugs that treat or manage conditions associated with ESRD (like anemia) or are used in the treatment of ESRD.</a:t>
            </a:r>
          </a:p>
          <a:p>
            <a:pPr marL="287338" lvl="2" indent="-114300" defTabSz="966508">
              <a:spcAft>
                <a:spcPts val="600"/>
              </a:spcAft>
              <a:buSzTx/>
              <a:buFont typeface="Arial" panose="020B0604020202020204" pitchFamily="34" charset="0"/>
              <a:buChar char="•"/>
              <a:tabLst>
                <a:tab pos="287338" algn="l"/>
              </a:tabLst>
              <a:defRPr/>
            </a:pPr>
            <a:r>
              <a:rPr lang="en-US" sz="1100" dirty="0">
                <a:solidFill>
                  <a:prstClr val="black"/>
                </a:solidFill>
                <a:cs typeface="Arial" panose="020B0604020202020204" pitchFamily="34" charset="0"/>
              </a:rPr>
              <a:t>Other services and supplies that are part of dialysis (like laboratory tests).</a:t>
            </a:r>
          </a:p>
          <a:p>
            <a:pPr marL="287338" lvl="2" indent="-114300" defTabSz="966508">
              <a:spcAft>
                <a:spcPts val="600"/>
              </a:spcAft>
              <a:buSzTx/>
              <a:buFont typeface="Arial" panose="020B0604020202020204" pitchFamily="34" charset="0"/>
              <a:buChar char="•"/>
              <a:tabLst>
                <a:tab pos="287338" algn="l"/>
              </a:tabLst>
              <a:defRPr/>
            </a:pPr>
            <a:r>
              <a:rPr lang="en-US" sz="1100" dirty="0">
                <a:solidFill>
                  <a:prstClr val="black"/>
                </a:solidFill>
                <a:cs typeface="Arial" panose="020B0604020202020204" pitchFamily="34" charset="0"/>
              </a:rPr>
              <a:t>Dialysis when you travel within the U.S. (in a Medicare-certified dialysis facility). </a:t>
            </a:r>
            <a:r>
              <a:rPr lang="en-US" sz="1100" b="1" dirty="0">
                <a:solidFill>
                  <a:prstClr val="black"/>
                </a:solidFill>
                <a:cs typeface="Arial" panose="020B0604020202020204" pitchFamily="34" charset="0"/>
              </a:rPr>
              <a:t>NOTE:</a:t>
            </a:r>
            <a:r>
              <a:rPr lang="en-US" sz="1100" dirty="0">
                <a:solidFill>
                  <a:prstClr val="black"/>
                </a:solidFill>
                <a:cs typeface="Arial" panose="020B0604020202020204" pitchFamily="34" charset="0"/>
              </a:rPr>
              <a:t> If you get your dialysis services from a Medicare Advantage Plan, your plan may be able to help you arrange dialysis treatment while you travel. Contact your plan for more information.</a:t>
            </a:r>
          </a:p>
          <a:p>
            <a:pPr marL="16164" lvl="1" defTabSz="966508">
              <a:spcAft>
                <a:spcPts val="600"/>
              </a:spcAft>
              <a:defRPr/>
            </a:pPr>
            <a:r>
              <a:rPr lang="en-US" sz="1100" dirty="0">
                <a:solidFill>
                  <a:prstClr val="black"/>
                </a:solidFill>
                <a:cs typeface="Arial" panose="020B0604020202020204" pitchFamily="34" charset="0"/>
              </a:rPr>
              <a:t>Medicare also covers dialysis for people with Medicare who have acute kidney injury (AKI). </a:t>
            </a:r>
          </a:p>
          <a:p>
            <a:pPr marL="16164" lvl="1" defTabSz="966508">
              <a:spcAft>
                <a:spcPts val="600"/>
              </a:spcAft>
              <a:defRPr/>
            </a:pPr>
            <a:r>
              <a:rPr lang="en-US" sz="1100" dirty="0">
                <a:solidFill>
                  <a:prstClr val="black"/>
                </a:solidFill>
                <a:cs typeface="Arial" panose="020B0604020202020204" pitchFamily="34" charset="0"/>
              </a:rPr>
              <a:t>Visit </a:t>
            </a:r>
            <a:r>
              <a:rPr lang="en-US" sz="1100" dirty="0">
                <a:solidFill>
                  <a:prstClr val="black"/>
                </a:solidFill>
                <a:cs typeface="Arial" panose="020B0604020202020204" pitchFamily="34" charset="0"/>
                <a:hlinkClick r:id="rId3"/>
              </a:rPr>
              <a:t>Medicare.gov/care-compare</a:t>
            </a:r>
            <a:r>
              <a:rPr lang="en-US" sz="1100" dirty="0">
                <a:solidFill>
                  <a:prstClr val="black"/>
                </a:solidFill>
                <a:cs typeface="Arial" panose="020B0604020202020204" pitchFamily="34" charset="0"/>
              </a:rPr>
              <a:t> to find a Medicare-certified dialysis facilities in your area.</a:t>
            </a:r>
          </a:p>
        </p:txBody>
      </p:sp>
    </p:spTree>
    <p:extLst>
      <p:ext uri="{BB962C8B-B14F-4D97-AF65-F5344CB8AC3E}">
        <p14:creationId xmlns:p14="http://schemas.microsoft.com/office/powerpoint/2010/main" val="28442422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1" y="3757507"/>
            <a:ext cx="5852160" cy="5501983"/>
          </a:xfrm>
        </p:spPr>
        <p:txBody>
          <a:bodyPr/>
          <a:lstStyle/>
          <a:p>
            <a:pPr marL="0" lvl="1" defTabSz="966508">
              <a:spcBef>
                <a:spcPts val="634"/>
              </a:spcBef>
              <a:defRPr/>
            </a:pPr>
            <a:r>
              <a:rPr lang="en-US" b="1" i="0" u="none" strike="noStrike" dirty="0">
                <a:solidFill>
                  <a:srgbClr val="000000"/>
                </a:solidFill>
                <a:effectLst/>
                <a:cs typeface="Arial" panose="020B0604020202020204" pitchFamily="34" charset="0"/>
              </a:rPr>
              <a:t>This slide has animation.</a:t>
            </a:r>
          </a:p>
          <a:p>
            <a:pPr marL="0" lvl="1" defTabSz="966508">
              <a:spcBef>
                <a:spcPts val="634"/>
              </a:spcBef>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p>
          <a:p>
            <a:pPr marL="181221" lvl="1" indent="-181221" defTabSz="966508">
              <a:buFont typeface="Wingdings" panose="05000000000000000000" pitchFamily="2" charset="2"/>
              <a:buChar char="§"/>
              <a:defRPr/>
            </a:pPr>
            <a:r>
              <a:rPr lang="en-US" dirty="0">
                <a:solidFill>
                  <a:prstClr val="black"/>
                </a:solidFill>
                <a:cs typeface="Arial" panose="020B0604020202020204" pitchFamily="34" charset="0"/>
              </a:rPr>
              <a:t>Part B covers training for home dialysis, but only by a Medicare-certified training facility. You may qualify for training if you think you would benefit from home dialysis treatments, and your doctor approves. Training sessions occur at the same time you get dialysis treatment and are limited to a maximum number of sessions. Visit </a:t>
            </a:r>
            <a:r>
              <a:rPr lang="en-US" dirty="0">
                <a:solidFill>
                  <a:prstClr val="black"/>
                </a:solidFill>
                <a:cs typeface="Arial" panose="020B0604020202020204" pitchFamily="34" charset="0"/>
                <a:hlinkClick r:id="rId3"/>
              </a:rPr>
              <a:t>Medicare.gov/care-compare</a:t>
            </a:r>
            <a:r>
              <a:rPr lang="en-US" dirty="0">
                <a:solidFill>
                  <a:prstClr val="black"/>
                </a:solidFill>
                <a:cs typeface="Arial" panose="020B0604020202020204" pitchFamily="34" charset="0"/>
              </a:rPr>
              <a:t> to locate facilities certified for dialysis training. </a:t>
            </a:r>
          </a:p>
          <a:p>
            <a:pPr marL="181221" lvl="1" indent="-181221" defTabSz="966508">
              <a:buFont typeface="Wingdings" panose="05000000000000000000" pitchFamily="2" charset="2"/>
              <a:buChar char="§"/>
              <a:defRPr/>
            </a:pPr>
            <a:r>
              <a:rPr lang="en-US" dirty="0">
                <a:solidFill>
                  <a:prstClr val="black"/>
                </a:solidFill>
                <a:cs typeface="Arial" panose="020B0604020202020204" pitchFamily="34" charset="0"/>
              </a:rPr>
              <a:t>Your dialysis facility is responsible for providing all of your home dialysis-related items and services, including equipment and supplies that are medically necessary and reasonable. </a:t>
            </a:r>
          </a:p>
          <a:p>
            <a:pPr marL="181221" indent="-181221">
              <a:spcBef>
                <a:spcPts val="634"/>
              </a:spcBef>
              <a:buFont typeface="Wingdings" panose="05000000000000000000" pitchFamily="2" charset="2"/>
              <a:buChar char="§"/>
            </a:pPr>
            <a:r>
              <a:rPr lang="en-US" dirty="0">
                <a:cs typeface="Arial" panose="020B0604020202020204" pitchFamily="34" charset="0"/>
              </a:rPr>
              <a:t>Your dialysis facility must provide these items and services, either directly or through an arrangement with another provider. </a:t>
            </a:r>
          </a:p>
          <a:p>
            <a:pPr marL="181221" indent="-181221">
              <a:spcBef>
                <a:spcPts val="634"/>
              </a:spcBef>
              <a:buFont typeface="Wingdings" panose="05000000000000000000" pitchFamily="2" charset="2"/>
              <a:buChar char="§"/>
            </a:pPr>
            <a:r>
              <a:rPr lang="en-US" dirty="0">
                <a:cs typeface="Arial" panose="020B0604020202020204" pitchFamily="34" charset="0"/>
              </a:rPr>
              <a:t>Medicare makes a single payment per dialysis treatment to the dialysis facility for all dialysis-related services, including equipment and supplies. Dialysis facilities pay third-party suppliers from this single payment amount.</a:t>
            </a:r>
            <a:endParaRPr lang="en-US" b="1" dirty="0">
              <a:solidFill>
                <a:prstClr val="black"/>
              </a:solidFill>
              <a:cs typeface="Arial" panose="020B0604020202020204" pitchFamily="34" charset="0"/>
            </a:endParaRPr>
          </a:p>
          <a:p>
            <a:pPr marL="0" lvl="1" defTabSz="966508">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Medicare won’t cover surgery or other services needed to prepare for dialysis (like surgery for blood access (fistula)) before Medicare coverage begins. However, if you complete home dialysis training, your Medicare coverage will start the month you begin regular dialysis, and these services could be covered. If you’re already getting Medicare due to age or disability, Medicare will cover physician-ordered fistula placement or other preparatory services before dialysis begins.</a:t>
            </a:r>
          </a:p>
          <a:p>
            <a:pPr>
              <a:spcBef>
                <a:spcPts val="634"/>
              </a:spcBef>
            </a:pPr>
            <a:endParaRPr lang="en-US" dirty="0">
              <a:cs typeface="Arial" panose="020B0604020202020204" pitchFamily="34" charset="0"/>
            </a:endParaRPr>
          </a:p>
        </p:txBody>
      </p:sp>
    </p:spTree>
    <p:extLst>
      <p:ext uri="{BB962C8B-B14F-4D97-AF65-F5344CB8AC3E}">
        <p14:creationId xmlns:p14="http://schemas.microsoft.com/office/powerpoint/2010/main" val="8150974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618107" y="3757507"/>
            <a:ext cx="5965574" cy="5144347"/>
          </a:xfrm>
        </p:spPr>
        <p:txBody>
          <a:bodyPr/>
          <a:lstStyle/>
          <a:p>
            <a:pPr defTabSz="966508">
              <a:spcBef>
                <a:spcPts val="634"/>
              </a:spcBef>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marL="181221" indent="-181221">
              <a:spcBef>
                <a:spcPts val="634"/>
              </a:spcBef>
              <a:buFont typeface="Wingdings" panose="05000000000000000000" pitchFamily="2" charset="2"/>
              <a:buChar char="§"/>
            </a:pPr>
            <a:r>
              <a:rPr lang="en-US" b="1" dirty="0">
                <a:cs typeface="Arial" panose="020B0604020202020204" pitchFamily="34" charset="0"/>
              </a:rPr>
              <a:t>Original Medicare </a:t>
            </a:r>
            <a:r>
              <a:rPr lang="en-US" dirty="0">
                <a:cs typeface="Arial" panose="020B0604020202020204" pitchFamily="34" charset="0"/>
              </a:rPr>
              <a:t>only</a:t>
            </a:r>
            <a:r>
              <a:rPr lang="en-US" b="1" dirty="0">
                <a:cs typeface="Arial" panose="020B0604020202020204" pitchFamily="34" charset="0"/>
              </a:rPr>
              <a:t> </a:t>
            </a:r>
            <a:r>
              <a:rPr lang="en-US" dirty="0">
                <a:cs typeface="Arial" panose="020B0604020202020204" pitchFamily="34" charset="0"/>
              </a:rPr>
              <a:t>covers ambulance services to and from your home to the nearest dialysis facility, if other forms of transportation could endanger your health. </a:t>
            </a:r>
          </a:p>
          <a:p>
            <a:pPr marL="181221" indent="-181221">
              <a:spcBef>
                <a:spcPts val="634"/>
              </a:spcBef>
              <a:buFont typeface="Wingdings" panose="05000000000000000000" pitchFamily="2" charset="2"/>
              <a:buChar char="§"/>
            </a:pPr>
            <a:r>
              <a:rPr lang="en-US" b="1" dirty="0">
                <a:cs typeface="Arial" panose="020B0604020202020204" pitchFamily="34" charset="0"/>
              </a:rPr>
              <a:t>For non-emergency, scheduled, repetitive ambulance services, </a:t>
            </a:r>
            <a:r>
              <a:rPr lang="en-US" dirty="0">
                <a:cs typeface="Arial" panose="020B0604020202020204" pitchFamily="34" charset="0"/>
              </a:rPr>
              <a:t>the ambulance supplier must get a written order from your doctor or prior authorization before you get the ambulance service. The doctor’s written order must certify that ambulance transportation is medically necessary and must be dated no earlier than 60 days before you get the ambulance service. </a:t>
            </a:r>
          </a:p>
          <a:p>
            <a:pPr marL="181221" indent="-181221">
              <a:spcBef>
                <a:spcPts val="634"/>
              </a:spcBef>
              <a:buFont typeface="Wingdings" panose="05000000000000000000" pitchFamily="2" charset="2"/>
              <a:buChar char="§"/>
            </a:pPr>
            <a:r>
              <a:rPr lang="en-US" b="1" dirty="0">
                <a:cs typeface="Arial" panose="020B0604020202020204" pitchFamily="34" charset="0"/>
              </a:rPr>
              <a:t>If you’re in a Medicare Advantage Plan, </a:t>
            </a:r>
            <a:r>
              <a:rPr lang="en-US" dirty="0">
                <a:cs typeface="Arial" panose="020B0604020202020204" pitchFamily="34" charset="0"/>
              </a:rPr>
              <a:t>the plan may cover some non-ambulance transportation to dialysis facilities and doctors. Read your plan materials or call the plan for more information. </a:t>
            </a:r>
          </a:p>
          <a:p>
            <a:pPr>
              <a:spcBef>
                <a:spcPts val="634"/>
              </a:spcBef>
            </a:pPr>
            <a:r>
              <a:rPr lang="en-US" b="1" dirty="0">
                <a:cs typeface="Arial" panose="020B0604020202020204" pitchFamily="34" charset="0"/>
              </a:rPr>
              <a:t>For more information about ambulance coverage,</a:t>
            </a:r>
            <a:r>
              <a:rPr lang="en-US" dirty="0">
                <a:cs typeface="Arial" panose="020B0604020202020204" pitchFamily="34" charset="0"/>
              </a:rPr>
              <a:t> visit </a:t>
            </a:r>
            <a:r>
              <a:rPr lang="en-US" dirty="0">
                <a:cs typeface="Arial" panose="020B0604020202020204" pitchFamily="34" charset="0"/>
                <a:hlinkClick r:id="rId3"/>
              </a:rPr>
              <a:t>Medicare.gov/coverage/ambulance-services</a:t>
            </a:r>
            <a:r>
              <a:rPr lang="en-US" dirty="0">
                <a:cs typeface="Arial" panose="020B0604020202020204" pitchFamily="34" charset="0"/>
              </a:rPr>
              <a:t>. </a:t>
            </a:r>
            <a:r>
              <a:rPr lang="en-US" dirty="0">
                <a:solidFill>
                  <a:srgbClr val="231F20"/>
                </a:solidFill>
                <a:cs typeface="Arial" panose="020B0604020202020204" pitchFamily="34" charset="0"/>
              </a:rPr>
              <a:t>You can also call 1-800-MEDICARE (1-800-633-4227). TTY users can call 1-877-486-2048.</a:t>
            </a:r>
            <a:endParaRPr lang="en-US" dirty="0">
              <a:cs typeface="Arial" panose="020B0604020202020204" pitchFamily="34" charset="0"/>
            </a:endParaRPr>
          </a:p>
          <a:p>
            <a:pPr>
              <a:spcBef>
                <a:spcPts val="634"/>
              </a:spcBef>
            </a:pPr>
            <a:r>
              <a:rPr lang="en-US" b="1" dirty="0">
                <a:cs typeface="Arial" panose="020B0604020202020204" pitchFamily="34" charset="0"/>
              </a:rPr>
              <a:t>If you need help with non-ambulance transportation, </a:t>
            </a:r>
            <a:r>
              <a:rPr lang="en-US" dirty="0">
                <a:cs typeface="Arial" panose="020B0604020202020204" pitchFamily="34" charset="0"/>
              </a:rPr>
              <a:t>talk to the social worker at your dialysis facility to find out your options.</a:t>
            </a:r>
            <a:endParaRPr lang="en-US" dirty="0">
              <a:solidFill>
                <a:srgbClr val="231F20"/>
              </a:solidFill>
              <a:cs typeface="Arial" panose="020B0604020202020204" pitchFamily="34" charset="0"/>
            </a:endParaRPr>
          </a:p>
          <a:p>
            <a:pPr defTabSz="966508">
              <a:spcBef>
                <a:spcPts val="634"/>
              </a:spcBef>
              <a:defRPr/>
            </a:pPr>
            <a:endParaRPr lang="en-US" dirty="0">
              <a:solidFill>
                <a:srgbClr val="231F20"/>
              </a:solidFill>
              <a:cs typeface="Arial" panose="020B0604020202020204" pitchFamily="34" charset="0"/>
            </a:endParaRPr>
          </a:p>
        </p:txBody>
      </p:sp>
    </p:spTree>
    <p:extLst>
      <p:ext uri="{BB962C8B-B14F-4D97-AF65-F5344CB8AC3E}">
        <p14:creationId xmlns:p14="http://schemas.microsoft.com/office/powerpoint/2010/main" val="33314183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Bef>
                <a:spcPts val="634"/>
              </a:spcBef>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defTabSz="966508">
              <a:spcBef>
                <a:spcPts val="634"/>
              </a:spcBef>
              <a:defRPr/>
            </a:pPr>
            <a:r>
              <a:rPr lang="en-US" dirty="0">
                <a:solidFill>
                  <a:srgbClr val="231F20"/>
                </a:solidFill>
                <a:cs typeface="Arial" panose="020B0604020202020204" pitchFamily="34" charset="0"/>
              </a:rPr>
              <a:t>It’s also important to understand what </a:t>
            </a:r>
            <a:r>
              <a:rPr lang="en-US" dirty="0">
                <a:solidFill>
                  <a:prstClr val="black"/>
                </a:solidFill>
                <a:cs typeface="Arial" panose="020B0604020202020204" pitchFamily="34" charset="0"/>
              </a:rPr>
              <a:t>Medicare doesn’t</a:t>
            </a:r>
            <a:r>
              <a:rPr lang="en-US" b="1" dirty="0">
                <a:solidFill>
                  <a:prstClr val="black"/>
                </a:solidFill>
                <a:cs typeface="Arial" panose="020B0604020202020204" pitchFamily="34" charset="0"/>
              </a:rPr>
              <a:t> </a:t>
            </a:r>
            <a:r>
              <a:rPr lang="en-US" dirty="0">
                <a:solidFill>
                  <a:srgbClr val="231F20"/>
                </a:solidFill>
                <a:cs typeface="Arial" panose="020B0604020202020204" pitchFamily="34" charset="0"/>
              </a:rPr>
              <a:t>pay</a:t>
            </a:r>
            <a:r>
              <a:rPr lang="en-US" b="1" dirty="0">
                <a:solidFill>
                  <a:srgbClr val="231F20"/>
                </a:solidFill>
                <a:cs typeface="Arial" panose="020B0604020202020204" pitchFamily="34" charset="0"/>
              </a:rPr>
              <a:t> </a:t>
            </a:r>
            <a:r>
              <a:rPr lang="en-US" dirty="0">
                <a:solidFill>
                  <a:srgbClr val="231F20"/>
                </a:solidFill>
                <a:cs typeface="Arial" panose="020B0604020202020204" pitchFamily="34" charset="0"/>
              </a:rPr>
              <a:t>for. The following </a:t>
            </a:r>
            <a:r>
              <a:rPr lang="en-US" b="1" dirty="0">
                <a:solidFill>
                  <a:srgbClr val="231F20"/>
                </a:solidFill>
                <a:cs typeface="Arial" panose="020B0604020202020204" pitchFamily="34" charset="0"/>
              </a:rPr>
              <a:t>aren’t</a:t>
            </a:r>
            <a:r>
              <a:rPr lang="en-US" dirty="0">
                <a:solidFill>
                  <a:srgbClr val="231F20"/>
                </a:solidFill>
                <a:cs typeface="Arial" panose="020B0604020202020204" pitchFamily="34" charset="0"/>
              </a:rPr>
              <a:t> paid for by Medicare:</a:t>
            </a:r>
          </a:p>
          <a:p>
            <a:pPr marL="182898" lvl="2" indent="-182898" defTabSz="966508">
              <a:buSzTx/>
              <a:buFont typeface="Wingdings" panose="05000000000000000000" pitchFamily="2" charset="2"/>
              <a:buChar char="§"/>
              <a:defRPr/>
            </a:pPr>
            <a:r>
              <a:rPr lang="en-US" dirty="0">
                <a:solidFill>
                  <a:srgbClr val="231F20"/>
                </a:solidFill>
                <a:cs typeface="Arial" panose="020B0604020202020204" pitchFamily="34" charset="0"/>
              </a:rPr>
              <a:t>Paid dialysis aides that help you with home dialysis</a:t>
            </a:r>
          </a:p>
          <a:p>
            <a:pPr marL="182898" lvl="2" indent="-182898" defTabSz="966508">
              <a:buSzTx/>
              <a:buFont typeface="Wingdings" panose="05000000000000000000" pitchFamily="2" charset="2"/>
              <a:buChar char="§"/>
              <a:defRPr/>
            </a:pPr>
            <a:r>
              <a:rPr lang="en-US" dirty="0">
                <a:solidFill>
                  <a:srgbClr val="231F20"/>
                </a:solidFill>
                <a:cs typeface="Arial" panose="020B0604020202020204" pitchFamily="34" charset="0"/>
              </a:rPr>
              <a:t>Any lost pay to you or the person who may be helping you during home dialysis training</a:t>
            </a:r>
          </a:p>
          <a:p>
            <a:pPr marL="182898" lvl="2" indent="-182898" defTabSz="966508">
              <a:buSzTx/>
              <a:buFont typeface="Wingdings" panose="05000000000000000000" pitchFamily="2" charset="2"/>
              <a:buChar char="§"/>
              <a:defRPr/>
            </a:pPr>
            <a:r>
              <a:rPr lang="en-US" dirty="0">
                <a:solidFill>
                  <a:srgbClr val="231F20"/>
                </a:solidFill>
                <a:cs typeface="Arial" panose="020B0604020202020204" pitchFamily="34" charset="0"/>
              </a:rPr>
              <a:t>A place to stay during your treatment</a:t>
            </a:r>
          </a:p>
          <a:p>
            <a:pPr marL="182898" lvl="2" indent="-182898" defTabSz="966508">
              <a:buSzTx/>
              <a:buFont typeface="Wingdings" panose="05000000000000000000" pitchFamily="2" charset="2"/>
              <a:buChar char="§"/>
              <a:defRPr/>
            </a:pPr>
            <a:r>
              <a:rPr lang="en-US" dirty="0">
                <a:solidFill>
                  <a:srgbClr val="231F20"/>
                </a:solidFill>
                <a:cs typeface="Arial" panose="020B0604020202020204" pitchFamily="34" charset="0"/>
              </a:rPr>
              <a:t>Blood or packed red blood cells for home dialysis unless part of a doctors’ service </a:t>
            </a:r>
            <a:endParaRPr lang="en-US" dirty="0">
              <a:cs typeface="Arial" panose="020B0604020202020204" pitchFamily="34" charset="0"/>
            </a:endParaRPr>
          </a:p>
          <a:p>
            <a:pPr>
              <a:spcBef>
                <a:spcPts val="634"/>
              </a:spcBef>
            </a:pPr>
            <a:r>
              <a:rPr lang="en-US" b="1" dirty="0">
                <a:cs typeface="Arial" panose="020B0604020202020204" pitchFamily="34" charset="0"/>
              </a:rPr>
              <a:t>Source</a:t>
            </a:r>
            <a:r>
              <a:rPr lang="en-US" dirty="0">
                <a:cs typeface="Arial" panose="020B0604020202020204" pitchFamily="34" charset="0"/>
              </a:rPr>
              <a:t>: </a:t>
            </a:r>
            <a:r>
              <a:rPr lang="en-US" dirty="0">
                <a:cs typeface="Arial" panose="020B0604020202020204" pitchFamily="34" charset="0"/>
                <a:hlinkClick r:id="rId3"/>
              </a:rPr>
              <a:t>Medicare.gov/coverage/dialysis-services-supplies</a:t>
            </a:r>
            <a:r>
              <a:rPr lang="en-US" dirty="0">
                <a:cs typeface="Arial" panose="020B0604020202020204" pitchFamily="34" charset="0"/>
              </a:rPr>
              <a:t> </a:t>
            </a:r>
          </a:p>
        </p:txBody>
      </p:sp>
    </p:spTree>
    <p:extLst>
      <p:ext uri="{BB962C8B-B14F-4D97-AF65-F5344CB8AC3E}">
        <p14:creationId xmlns:p14="http://schemas.microsoft.com/office/powerpoint/2010/main" val="1823625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Bef>
                <a:spcPts val="648"/>
              </a:spcBef>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a:spcBef>
                <a:spcPts val="648"/>
              </a:spcBef>
              <a:defRPr/>
            </a:pPr>
            <a:r>
              <a:rPr lang="en-US" dirty="0">
                <a:solidFill>
                  <a:prstClr val="black"/>
                </a:solidFill>
                <a:cs typeface="Arial" panose="020B0604020202020204" pitchFamily="34" charset="0"/>
              </a:rPr>
              <a:t>This lesson describes End-Stage Renal Disease (ESRD) (permanent kidney failure requiring dialysis or a kidney transplant) and explains basic information about Medicare and Medicaid eligibility based on ESRD.</a:t>
            </a:r>
          </a:p>
        </p:txBody>
      </p:sp>
    </p:spTree>
    <p:extLst>
      <p:ext uri="{BB962C8B-B14F-4D97-AF65-F5344CB8AC3E}">
        <p14:creationId xmlns:p14="http://schemas.microsoft.com/office/powerpoint/2010/main" val="2233897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US" b="1" dirty="0"/>
              <a:t>Presenter Notes</a:t>
            </a:r>
          </a:p>
          <a:p>
            <a:pPr>
              <a:spcBef>
                <a:spcPts val="600"/>
              </a:spcBef>
            </a:pPr>
            <a:r>
              <a:rPr lang="en-US" dirty="0"/>
              <a:t>A kidney transplant is a type of surgery that puts someone else’s healthy kidney into your body. This donated kidney does the work that your own kidneys can no longer do.</a:t>
            </a:r>
            <a:r>
              <a:rPr lang="en-US" dirty="0">
                <a:solidFill>
                  <a:prstClr val="black"/>
                </a:solidFill>
                <a:cs typeface="Arial" panose="020B0604020202020204" pitchFamily="34" charset="0"/>
              </a:rPr>
              <a:t> </a:t>
            </a:r>
            <a:r>
              <a:rPr lang="en-US" dirty="0">
                <a:cs typeface="Arial" panose="020B0604020202020204" pitchFamily="34" charset="0"/>
              </a:rPr>
              <a:t>You may get a kidney from someone who has recently died, or from someone who’s still living, like an eligible family member. The blood of the possible kidney donor must be tested to make sure that it’s compatible with your body so that your body won’t reject the new kidney.</a:t>
            </a:r>
          </a:p>
          <a:p>
            <a:pPr>
              <a:spcBef>
                <a:spcPts val="600"/>
              </a:spcBef>
            </a:pPr>
            <a:r>
              <a:rPr lang="en-US" b="1" dirty="0"/>
              <a:t>NOTE: Original Medicare </a:t>
            </a:r>
            <a:r>
              <a:rPr lang="en-US" dirty="0"/>
              <a:t>will cover your kidney transplant only if it’s done in a hospital that’s Medicare-certified to do kidney transplants. If you’re in a </a:t>
            </a:r>
            <a:r>
              <a:rPr lang="en-US" b="1" dirty="0"/>
              <a:t>Medicare Advantage Plan</a:t>
            </a:r>
            <a:r>
              <a:rPr lang="en-US" dirty="0"/>
              <a:t>, you might be able to use hospitals outside the plan’s network and service area. Check with your plan to see which hospital you can use. </a:t>
            </a:r>
            <a:endParaRPr lang="en-US" b="1" dirty="0">
              <a:cs typeface="Arial" panose="020B0604020202020204" pitchFamily="34" charset="0"/>
            </a:endParaRPr>
          </a:p>
          <a:p>
            <a:pPr>
              <a:spcBef>
                <a:spcPts val="600"/>
              </a:spcBef>
            </a:pPr>
            <a:r>
              <a:rPr lang="en-US" b="1" dirty="0">
                <a:solidFill>
                  <a:prstClr val="black"/>
                </a:solidFill>
                <a:cs typeface="Arial" panose="020B0604020202020204" pitchFamily="34" charset="0"/>
              </a:rPr>
              <a:t>Source:</a:t>
            </a:r>
            <a:r>
              <a:rPr lang="en-US" dirty="0">
                <a:solidFill>
                  <a:prstClr val="black"/>
                </a:solidFill>
                <a:cs typeface="Arial" panose="020B0604020202020204" pitchFamily="34" charset="0"/>
              </a:rPr>
              <a:t> Graphics and content courtesy of the National Institute of Diabetes and Digestive and Kidney Diseases, of the U.S. National Institutes of Health (NIH) (</a:t>
            </a:r>
            <a:r>
              <a:rPr lang="en-US" dirty="0">
                <a:solidFill>
                  <a:prstClr val="black"/>
                </a:solidFill>
                <a:cs typeface="Arial" panose="020B0604020202020204" pitchFamily="34" charset="0"/>
                <a:hlinkClick r:id="rId3"/>
              </a:rPr>
              <a:t>hniddk.nih.gov/health-information/kidney-disease/kidney-failure/kidney-transplant</a:t>
            </a:r>
            <a:r>
              <a:rPr lang="en-US" dirty="0">
                <a:solidFill>
                  <a:prstClr val="black"/>
                </a:solidFill>
                <a:cs typeface="Arial" panose="020B0604020202020204" pitchFamily="34" charset="0"/>
              </a:rPr>
              <a:t>). </a:t>
            </a:r>
            <a:endParaRPr lang="en-US" dirty="0"/>
          </a:p>
        </p:txBody>
      </p:sp>
    </p:spTree>
    <p:extLst>
      <p:ext uri="{BB962C8B-B14F-4D97-AF65-F5344CB8AC3E}">
        <p14:creationId xmlns:p14="http://schemas.microsoft.com/office/powerpoint/2010/main" val="18028457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61924" y="3757507"/>
            <a:ext cx="7038975" cy="5502380"/>
          </a:xfrm>
        </p:spPr>
        <p:txBody>
          <a:bodyPr/>
          <a:lstStyle/>
          <a:p>
            <a:pPr defTabSz="966508">
              <a:spcBef>
                <a:spcPts val="634"/>
              </a:spcBef>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defTabSz="966508">
              <a:spcBef>
                <a:spcPts val="634"/>
              </a:spcBef>
              <a:spcAft>
                <a:spcPts val="600"/>
              </a:spcAft>
              <a:defRPr/>
            </a:pPr>
            <a:r>
              <a:rPr lang="en-US" dirty="0">
                <a:solidFill>
                  <a:prstClr val="black"/>
                </a:solidFill>
                <a:cs typeface="Arial" panose="020B0604020202020204" pitchFamily="34" charset="0"/>
              </a:rPr>
              <a:t>Medicare Part A and Medicare Part B cover different items and services related to kidney transplants. Medicare covers these services if they’re done by the Medicare-certified hospital where you’ll get your transplant or another hospital that participates in Medicare.</a:t>
            </a:r>
          </a:p>
          <a:p>
            <a:pPr defTabSz="966508">
              <a:spcBef>
                <a:spcPts val="634"/>
              </a:spcBef>
              <a:spcAft>
                <a:spcPts val="600"/>
              </a:spcAft>
              <a:defRPr/>
            </a:pPr>
            <a:r>
              <a:rPr lang="en-US" dirty="0">
                <a:solidFill>
                  <a:prstClr val="black"/>
                </a:solidFill>
                <a:cs typeface="Arial" panose="020B0604020202020204" pitchFamily="34" charset="0"/>
              </a:rPr>
              <a:t>Part A covers the following:</a:t>
            </a:r>
          </a:p>
          <a:p>
            <a:pPr marL="183636" lvl="1" indent="-183636" defTabSz="966508">
              <a:spcAft>
                <a:spcPts val="600"/>
              </a:spcAft>
              <a:buFont typeface="Wingdings" panose="05000000000000000000" pitchFamily="2" charset="2"/>
              <a:buChar char="§"/>
              <a:defRPr/>
            </a:pPr>
            <a:r>
              <a:rPr lang="en-US" dirty="0">
                <a:solidFill>
                  <a:prstClr val="black"/>
                </a:solidFill>
                <a:cs typeface="Arial" panose="020B0604020202020204" pitchFamily="34" charset="0"/>
              </a:rPr>
              <a:t>Inpatient services in a Medicare-certified hospital</a:t>
            </a:r>
          </a:p>
          <a:p>
            <a:pPr marL="183636" lvl="1" indent="-183636" defTabSz="966508">
              <a:spcAft>
                <a:spcPts val="600"/>
              </a:spcAft>
              <a:buFont typeface="Wingdings" panose="05000000000000000000" pitchFamily="2" charset="2"/>
              <a:buChar char="§"/>
              <a:defRPr/>
            </a:pPr>
            <a:r>
              <a:rPr lang="en-US" dirty="0">
                <a:solidFill>
                  <a:prstClr val="black"/>
                </a:solidFill>
                <a:cs typeface="Arial" panose="020B0604020202020204" pitchFamily="34" charset="0"/>
              </a:rPr>
              <a:t>Kidney registry fee</a:t>
            </a:r>
          </a:p>
          <a:p>
            <a:pPr marL="183636" lvl="1" indent="-183636" defTabSz="966508">
              <a:spcAft>
                <a:spcPts val="600"/>
              </a:spcAft>
              <a:buFont typeface="Wingdings" panose="05000000000000000000" pitchFamily="2" charset="2"/>
              <a:buChar char="§"/>
              <a:defRPr/>
            </a:pPr>
            <a:r>
              <a:rPr lang="en-US" dirty="0">
                <a:solidFill>
                  <a:prstClr val="black"/>
                </a:solidFill>
                <a:cs typeface="Arial" panose="020B0604020202020204" pitchFamily="34" charset="0"/>
              </a:rPr>
              <a:t>Laboratory and other tests needed to evaluate your medical condition and the medical condition of the potential kidney donors (Medicare covers these services whether they’re done by the Medicare-certified hospital where you’ll get your transplant, or by another hospital that participates in Medicare)</a:t>
            </a:r>
          </a:p>
          <a:p>
            <a:pPr marL="183636" lvl="1" indent="-183636" defTabSz="966508">
              <a:spcAft>
                <a:spcPts val="600"/>
              </a:spcAft>
              <a:buFont typeface="Wingdings" panose="05000000000000000000" pitchFamily="2" charset="2"/>
              <a:buChar char="§"/>
              <a:defRPr/>
            </a:pPr>
            <a:r>
              <a:rPr lang="en-US" dirty="0">
                <a:solidFill>
                  <a:prstClr val="black"/>
                </a:solidFill>
                <a:cs typeface="Arial" panose="020B0604020202020204" pitchFamily="34" charset="0"/>
              </a:rPr>
              <a:t>The cost of finding the proper kidney for your transplant surgery (if there’s no kidney donor)</a:t>
            </a:r>
          </a:p>
          <a:p>
            <a:pPr marL="183636" lvl="1" indent="-183636" defTabSz="966508">
              <a:spcAft>
                <a:spcPts val="600"/>
              </a:spcAft>
              <a:buFont typeface="Wingdings" panose="05000000000000000000" pitchFamily="2" charset="2"/>
              <a:buChar char="§"/>
              <a:defRPr/>
            </a:pPr>
            <a:r>
              <a:rPr lang="en-US" dirty="0">
                <a:solidFill>
                  <a:prstClr val="black"/>
                </a:solidFill>
                <a:cs typeface="Arial" panose="020B0604020202020204" pitchFamily="34" charset="0"/>
              </a:rPr>
              <a:t>The cost of some care for your kidney donor (including care before, during, and after surgery)</a:t>
            </a:r>
          </a:p>
          <a:p>
            <a:pPr marL="183636" lvl="1" indent="-183636" defTabSz="966508">
              <a:spcAft>
                <a:spcPts val="600"/>
              </a:spcAft>
              <a:buFont typeface="Wingdings" panose="05000000000000000000" pitchFamily="2" charset="2"/>
              <a:buChar char="§"/>
              <a:defRPr/>
            </a:pPr>
            <a:r>
              <a:rPr lang="en-US" dirty="0">
                <a:solidFill>
                  <a:prstClr val="black"/>
                </a:solidFill>
                <a:cs typeface="Arial" panose="020B0604020202020204" pitchFamily="34" charset="0"/>
              </a:rPr>
              <a:t>Any extra inpatient hospital care for your donor in case of problems due to the surgery</a:t>
            </a:r>
          </a:p>
          <a:p>
            <a:pPr marL="183636" lvl="1" indent="-183636" defTabSz="966508">
              <a:spcAft>
                <a:spcPts val="600"/>
              </a:spcAft>
              <a:buFont typeface="Wingdings" panose="05000000000000000000" pitchFamily="2" charset="2"/>
              <a:buChar char="§"/>
              <a:defRPr/>
            </a:pPr>
            <a:r>
              <a:rPr lang="en-US" dirty="0">
                <a:solidFill>
                  <a:prstClr val="black"/>
                </a:solidFill>
                <a:cs typeface="Arial" panose="020B0604020202020204" pitchFamily="34" charset="0"/>
              </a:rPr>
              <a:t>Blood (whole or units of packed red blood cells, blood components, and the cost of processing and giving you blood)</a:t>
            </a:r>
          </a:p>
          <a:p>
            <a:pPr marL="0" lvl="1" defTabSz="966508">
              <a:spcAft>
                <a:spcPts val="600"/>
              </a:spcAft>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If you’re enrolled in a </a:t>
            </a:r>
            <a:r>
              <a:rPr lang="en-US" dirty="0"/>
              <a:t>Medicare Advantage Plan, your plan will provide all of your Part A and Part B benefits except for certain costs related to getting a kidney transplant, like expenses for a living kidney donor. Contact your plan if you have questions about covered services.</a:t>
            </a:r>
            <a:endParaRPr lang="en-US" dirty="0">
              <a:solidFill>
                <a:prstClr val="black"/>
              </a:solidFill>
              <a:cs typeface="Arial" panose="020B0604020202020204" pitchFamily="34" charset="0"/>
            </a:endParaRPr>
          </a:p>
          <a:p>
            <a:pPr>
              <a:spcBef>
                <a:spcPts val="634"/>
              </a:spcBef>
              <a:spcAft>
                <a:spcPts val="600"/>
              </a:spcAft>
            </a:pPr>
            <a:r>
              <a:rPr lang="en-US" b="1" dirty="0">
                <a:cs typeface="Arial" panose="020B0604020202020204" pitchFamily="34" charset="0"/>
              </a:rPr>
              <a:t>Resource:</a:t>
            </a:r>
            <a:r>
              <a:rPr lang="en-US" dirty="0">
                <a:cs typeface="Arial" panose="020B0604020202020204" pitchFamily="34" charset="0"/>
              </a:rPr>
              <a:t> </a:t>
            </a:r>
            <a:r>
              <a:rPr lang="en-US" dirty="0">
                <a:cs typeface="Arial" panose="020B0604020202020204" pitchFamily="34" charset="0"/>
                <a:hlinkClick r:id="rId3"/>
              </a:rPr>
              <a:t>https://www.medicare.gov/publications/10050-Medicare-and-You.pdf</a:t>
            </a:r>
            <a:r>
              <a:rPr lang="en-US" dirty="0">
                <a:cs typeface="Arial" panose="020B0604020202020204" pitchFamily="34" charset="0"/>
              </a:rPr>
              <a:t> (bottom of page 61)</a:t>
            </a:r>
          </a:p>
        </p:txBody>
      </p:sp>
    </p:spTree>
    <p:extLst>
      <p:ext uri="{BB962C8B-B14F-4D97-AF65-F5344CB8AC3E}">
        <p14:creationId xmlns:p14="http://schemas.microsoft.com/office/powerpoint/2010/main" val="21443414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defTabSz="966508">
              <a:spcAft>
                <a:spcPts val="600"/>
              </a:spcAft>
              <a:defRPr/>
            </a:pPr>
            <a:r>
              <a:rPr lang="en-US" dirty="0">
                <a:solidFill>
                  <a:prstClr val="black"/>
                </a:solidFill>
                <a:cs typeface="Arial" panose="020B0604020202020204" pitchFamily="34" charset="0"/>
              </a:rPr>
              <a:t>Part B transplant patient coverage includes the following:</a:t>
            </a:r>
          </a:p>
          <a:p>
            <a:pPr marL="183636" indent="-183636" defTabSz="966508">
              <a:spcAft>
                <a:spcPts val="600"/>
              </a:spcAft>
              <a:buFont typeface="Wingdings" pitchFamily="2" charset="2"/>
              <a:buChar char="§"/>
              <a:defRPr/>
            </a:pPr>
            <a:r>
              <a:rPr lang="en-US" dirty="0">
                <a:solidFill>
                  <a:prstClr val="black"/>
                </a:solidFill>
                <a:cs typeface="Arial" panose="020B0604020202020204" pitchFamily="34" charset="0"/>
              </a:rPr>
              <a:t>Doctors’ services for kidney transplant surgery (including care before, during, and after the surgery)</a:t>
            </a:r>
          </a:p>
          <a:p>
            <a:pPr marL="183636" indent="-183636" defTabSz="966508">
              <a:spcAft>
                <a:spcPts val="600"/>
              </a:spcAft>
              <a:buFont typeface="Wingdings" pitchFamily="2" charset="2"/>
              <a:buChar char="§"/>
              <a:defRPr/>
            </a:pPr>
            <a:r>
              <a:rPr lang="en-US" dirty="0">
                <a:solidFill>
                  <a:prstClr val="black"/>
                </a:solidFill>
                <a:cs typeface="Arial" panose="020B0604020202020204" pitchFamily="34" charset="0"/>
              </a:rPr>
              <a:t>Doctors’ services for your kidney donor during their hospital stay</a:t>
            </a:r>
          </a:p>
          <a:p>
            <a:pPr marL="183636" indent="-183636" defTabSz="966508">
              <a:spcAft>
                <a:spcPts val="600"/>
              </a:spcAft>
              <a:buFont typeface="Wingdings" pitchFamily="2" charset="2"/>
              <a:buChar char="§"/>
              <a:defRPr/>
            </a:pPr>
            <a:r>
              <a:rPr lang="en-US" dirty="0">
                <a:solidFill>
                  <a:prstClr val="black"/>
                </a:solidFill>
                <a:cs typeface="Arial" panose="020B0604020202020204" pitchFamily="34" charset="0"/>
              </a:rPr>
              <a:t>Blood (whole or units of packed red blood cells, blood components, and the cost of processing and giving you blood)</a:t>
            </a:r>
          </a:p>
          <a:p>
            <a:pPr marL="183636" indent="-183636" defTabSz="966508">
              <a:spcAft>
                <a:spcPts val="600"/>
              </a:spcAft>
              <a:buFont typeface="Wingdings" pitchFamily="2" charset="2"/>
              <a:buChar char="§"/>
              <a:defRPr/>
            </a:pPr>
            <a:r>
              <a:rPr lang="en-US" dirty="0">
                <a:solidFill>
                  <a:prstClr val="black"/>
                </a:solidFill>
                <a:cs typeface="Arial" panose="020B0604020202020204" pitchFamily="34" charset="0"/>
              </a:rPr>
              <a:t>Transplant drugs for a limited time after you leave the hospital, following a transplant</a:t>
            </a:r>
          </a:p>
          <a:p>
            <a:pPr defTabSz="966508">
              <a:spcAft>
                <a:spcPts val="600"/>
              </a:spcAft>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Medicare will pay the full cost of care for your kidney donor. You don’t have to pay a deductible, coinsurance, or other costs for your donor’s hospital stay. In addition, your kidney donor doesn’t have to pay a deductible, coinsurance, or any other costs for their hospital stay. </a:t>
            </a:r>
          </a:p>
          <a:p>
            <a:pPr>
              <a:spcAft>
                <a:spcPts val="600"/>
              </a:spcAft>
            </a:pPr>
            <a:endParaRPr lang="en-US" dirty="0">
              <a:cs typeface="Arial" panose="020B0604020202020204" pitchFamily="34" charset="0"/>
            </a:endParaRPr>
          </a:p>
        </p:txBody>
      </p:sp>
    </p:spTree>
    <p:extLst>
      <p:ext uri="{BB962C8B-B14F-4D97-AF65-F5344CB8AC3E}">
        <p14:creationId xmlns:p14="http://schemas.microsoft.com/office/powerpoint/2010/main" val="17777952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1920" y="3757507"/>
            <a:ext cx="7071360" cy="5596043"/>
          </a:xfrm>
        </p:spPr>
        <p:txBody>
          <a:bodyPr/>
          <a:lstStyle/>
          <a:p>
            <a:pPr>
              <a:spcBef>
                <a:spcPts val="600"/>
              </a:spcBef>
            </a:pPr>
            <a:r>
              <a:rPr lang="en-US" sz="1100" b="1" i="0" kern="1200" dirty="0">
                <a:solidFill>
                  <a:schemeClr val="tx1"/>
                </a:solidFill>
                <a:effectLst/>
                <a:latin typeface="+mn-lt"/>
                <a:ea typeface="+mn-ea"/>
                <a:cs typeface="+mn-cs"/>
              </a:rPr>
              <a:t>Presenter Notes</a:t>
            </a:r>
          </a:p>
          <a:p>
            <a:pPr>
              <a:spcBef>
                <a:spcPts val="600"/>
              </a:spcBef>
            </a:pPr>
            <a:r>
              <a:rPr lang="en-US" sz="1100" b="0" i="0" kern="1200" dirty="0">
                <a:solidFill>
                  <a:schemeClr val="tx1"/>
                </a:solidFill>
                <a:effectLst/>
                <a:latin typeface="+mn-lt"/>
                <a:ea typeface="+mn-ea"/>
                <a:cs typeface="+mn-cs"/>
              </a:rPr>
              <a:t>Conservative management for kidney failure means that your health care team continues your care without dialysis or a kidney transplant. The focus of care is on your quality of life and symptom control.</a:t>
            </a:r>
          </a:p>
          <a:p>
            <a:pPr>
              <a:spcBef>
                <a:spcPts val="600"/>
              </a:spcBef>
            </a:pPr>
            <a:r>
              <a:rPr lang="en-US" sz="1100" b="0" i="0" kern="1200" dirty="0">
                <a:solidFill>
                  <a:schemeClr val="tx1"/>
                </a:solidFill>
                <a:effectLst/>
                <a:latin typeface="+mn-lt"/>
                <a:ea typeface="+mn-ea"/>
                <a:cs typeface="+mn-cs"/>
              </a:rPr>
              <a:t>You have the right to decide how your kidney failure will be treated. You can choose conservative management instead of dialysis or transplant.</a:t>
            </a:r>
          </a:p>
          <a:p>
            <a:pPr>
              <a:spcBef>
                <a:spcPts val="600"/>
              </a:spcBef>
            </a:pPr>
            <a:r>
              <a:rPr lang="en-US" sz="1100" b="0" i="0" kern="1200" dirty="0">
                <a:solidFill>
                  <a:schemeClr val="tx1"/>
                </a:solidFill>
                <a:effectLst/>
                <a:latin typeface="+mn-lt"/>
                <a:ea typeface="+mn-ea"/>
                <a:cs typeface="+mn-cs"/>
              </a:rPr>
              <a:t>Your health care team will help you create a plan to meet your care needs. Your health care team may include a nephrologist, primary care clinician, nurse, dietitian, social worker, and a pharmacist.</a:t>
            </a:r>
          </a:p>
          <a:p>
            <a:pPr>
              <a:spcBef>
                <a:spcPts val="600"/>
              </a:spcBef>
            </a:pPr>
            <a:r>
              <a:rPr lang="en-US" sz="1100" b="0" i="0" kern="1200" dirty="0">
                <a:solidFill>
                  <a:schemeClr val="tx1"/>
                </a:solidFill>
                <a:effectLst/>
                <a:latin typeface="+mn-lt"/>
                <a:ea typeface="+mn-ea"/>
                <a:cs typeface="+mn-cs"/>
              </a:rPr>
              <a:t>Treatment includes:</a:t>
            </a:r>
          </a:p>
          <a:p>
            <a:pPr marL="114300" indent="-114300">
              <a:spcBef>
                <a:spcPts val="600"/>
              </a:spcBef>
              <a:buFont typeface="Wingdings" panose="05000000000000000000" pitchFamily="2" charset="2"/>
              <a:buChar char="§"/>
            </a:pPr>
            <a:r>
              <a:rPr lang="en-US" sz="1100" b="0" i="0" kern="1200" dirty="0">
                <a:solidFill>
                  <a:schemeClr val="tx1"/>
                </a:solidFill>
                <a:effectLst/>
                <a:latin typeface="+mn-lt"/>
                <a:ea typeface="+mn-ea"/>
                <a:cs typeface="+mn-cs"/>
              </a:rPr>
              <a:t>Preserving kidney function for as long as possible</a:t>
            </a:r>
          </a:p>
          <a:p>
            <a:pPr marL="114300" indent="-114300">
              <a:spcBef>
                <a:spcPts val="600"/>
              </a:spcBef>
              <a:buFont typeface="Wingdings" panose="05000000000000000000" pitchFamily="2" charset="2"/>
              <a:buChar char="§"/>
            </a:pPr>
            <a:r>
              <a:rPr lang="en-US" sz="1100" b="0" i="0" kern="1200" dirty="0">
                <a:solidFill>
                  <a:schemeClr val="tx1"/>
                </a:solidFill>
                <a:effectLst/>
                <a:latin typeface="+mn-lt"/>
                <a:ea typeface="+mn-ea"/>
                <a:cs typeface="+mn-cs"/>
              </a:rPr>
              <a:t>Managing your symptoms, like nausea and poor appetite and your feelings</a:t>
            </a:r>
          </a:p>
          <a:p>
            <a:pPr marL="114300" indent="-114300">
              <a:spcBef>
                <a:spcPts val="600"/>
              </a:spcBef>
              <a:buFont typeface="Wingdings" panose="05000000000000000000" pitchFamily="2" charset="2"/>
              <a:buChar char="§"/>
            </a:pPr>
            <a:r>
              <a:rPr lang="en-US" sz="1100" b="0" i="0" kern="1200" dirty="0">
                <a:solidFill>
                  <a:schemeClr val="tx1"/>
                </a:solidFill>
                <a:effectLst/>
                <a:latin typeface="+mn-lt"/>
                <a:ea typeface="+mn-ea"/>
                <a:cs typeface="+mn-cs"/>
              </a:rPr>
              <a:t>Managing other health problems caused by kidney failure, like anemia</a:t>
            </a:r>
          </a:p>
          <a:p>
            <a:pPr marL="114300" indent="-114300">
              <a:spcBef>
                <a:spcPts val="600"/>
              </a:spcBef>
              <a:buFont typeface="Wingdings" panose="05000000000000000000" pitchFamily="2" charset="2"/>
              <a:buChar char="§"/>
            </a:pPr>
            <a:r>
              <a:rPr lang="en-US" sz="1100" b="0" i="0" kern="1200" dirty="0">
                <a:solidFill>
                  <a:schemeClr val="tx1"/>
                </a:solidFill>
                <a:effectLst/>
                <a:latin typeface="+mn-lt"/>
                <a:ea typeface="+mn-ea"/>
                <a:cs typeface="+mn-cs"/>
              </a:rPr>
              <a:t>Maintaining your quality of life for as long as possible</a:t>
            </a:r>
          </a:p>
          <a:p>
            <a:pPr marL="114300" indent="-114300">
              <a:spcBef>
                <a:spcPts val="600"/>
              </a:spcBef>
              <a:buFont typeface="Wingdings" panose="05000000000000000000" pitchFamily="2" charset="2"/>
              <a:buChar char="§"/>
            </a:pPr>
            <a:r>
              <a:rPr lang="en-US" sz="1100" b="0" i="0" kern="1200" dirty="0">
                <a:solidFill>
                  <a:schemeClr val="tx1"/>
                </a:solidFill>
                <a:effectLst/>
                <a:latin typeface="+mn-lt"/>
                <a:ea typeface="+mn-ea"/>
                <a:cs typeface="+mn-cs"/>
              </a:rPr>
              <a:t>Preparing for end-of-life care</a:t>
            </a:r>
          </a:p>
          <a:p>
            <a:pPr>
              <a:spcBef>
                <a:spcPts val="600"/>
              </a:spcBef>
            </a:pPr>
            <a:r>
              <a:rPr lang="en-US" sz="1100" b="0" i="0" kern="1200" dirty="0">
                <a:solidFill>
                  <a:schemeClr val="tx1"/>
                </a:solidFill>
                <a:effectLst/>
                <a:latin typeface="+mn-lt"/>
                <a:ea typeface="+mn-ea"/>
                <a:cs typeface="+mn-cs"/>
              </a:rPr>
              <a:t>Conservative management won’t cure kidney disease. The treatment goals are to:</a:t>
            </a:r>
          </a:p>
          <a:p>
            <a:pPr marL="114300" indent="-114300">
              <a:spcBef>
                <a:spcPts val="600"/>
              </a:spcBef>
              <a:buFont typeface="Wingdings" panose="05000000000000000000" pitchFamily="2" charset="2"/>
              <a:buChar char="§"/>
            </a:pPr>
            <a:r>
              <a:rPr lang="en-US" sz="1100" dirty="0"/>
              <a:t>P</a:t>
            </a:r>
            <a:r>
              <a:rPr lang="en-US" sz="1100" b="0" i="0" kern="1200" dirty="0">
                <a:solidFill>
                  <a:schemeClr val="tx1"/>
                </a:solidFill>
                <a:effectLst/>
                <a:latin typeface="+mn-lt"/>
                <a:ea typeface="+mn-ea"/>
                <a:cs typeface="+mn-cs"/>
              </a:rPr>
              <a:t>rovide the best quality of life.</a:t>
            </a:r>
          </a:p>
          <a:p>
            <a:pPr marL="114300" indent="-114300">
              <a:spcBef>
                <a:spcPts val="600"/>
              </a:spcBef>
              <a:buFont typeface="Wingdings" panose="05000000000000000000" pitchFamily="2" charset="2"/>
              <a:buChar char="§"/>
            </a:pPr>
            <a:r>
              <a:rPr lang="en-US" sz="1100" dirty="0"/>
              <a:t>A</a:t>
            </a:r>
            <a:r>
              <a:rPr lang="en-US" sz="1100" b="0" i="0" kern="1200" dirty="0">
                <a:solidFill>
                  <a:schemeClr val="tx1"/>
                </a:solidFill>
                <a:effectLst/>
                <a:latin typeface="+mn-lt"/>
                <a:ea typeface="+mn-ea"/>
                <a:cs typeface="+mn-cs"/>
              </a:rPr>
              <a:t>void treatments and hospital stays that may worsen quality of life. This may mean fewer medical appointments, blood draws, and medicines.</a:t>
            </a:r>
          </a:p>
          <a:p>
            <a:pPr>
              <a:spcBef>
                <a:spcPts val="600"/>
              </a:spcBef>
            </a:pPr>
            <a:r>
              <a:rPr lang="en-US" sz="1100" b="0" i="0" kern="1200" dirty="0">
                <a:solidFill>
                  <a:schemeClr val="tx1"/>
                </a:solidFill>
                <a:effectLst/>
                <a:latin typeface="+mn-lt"/>
                <a:ea typeface="+mn-ea"/>
                <a:cs typeface="+mn-cs"/>
              </a:rPr>
              <a:t>Your care plan may change as your quality of life and health status change. As you near the end of your life, you may choose hospice care.</a:t>
            </a:r>
          </a:p>
          <a:p>
            <a:pPr>
              <a:spcBef>
                <a:spcPts val="600"/>
              </a:spcBef>
            </a:pPr>
            <a:r>
              <a:rPr lang="en-US" sz="1100" b="1" dirty="0"/>
              <a:t>NOTE: </a:t>
            </a:r>
            <a:r>
              <a:rPr lang="en-US" sz="1100" dirty="0"/>
              <a:t>Medicare only pays for supportive services like symptom control and pain management under hospice (a program of care and support for people who are terminally ill) if certain requirements are met and the individual chooses hospice. If a person opts for conservative treatment but does not choose hospice or is not eligible for hospice, Medicare may not cover supportive services.</a:t>
            </a:r>
          </a:p>
          <a:p>
            <a:pPr>
              <a:spcBef>
                <a:spcPts val="600"/>
              </a:spcBef>
            </a:pPr>
            <a:r>
              <a:rPr lang="en-US" sz="1100" b="1" dirty="0"/>
              <a:t>Source: </a:t>
            </a:r>
            <a:r>
              <a:rPr lang="en-US" sz="1100" dirty="0"/>
              <a:t>Content </a:t>
            </a:r>
            <a:r>
              <a:rPr lang="en-US" sz="1100" dirty="0">
                <a:solidFill>
                  <a:prstClr val="black"/>
                </a:solidFill>
                <a:cs typeface="Arial" panose="020B0604020202020204" pitchFamily="34" charset="0"/>
              </a:rPr>
              <a:t>courtesy of the National Institute of Diabetes and Digestive and Kidney Diseases, of the U.S. National Institutes of Health (NIH) (</a:t>
            </a:r>
            <a:r>
              <a:rPr lang="en-US" sz="1100" dirty="0">
                <a:hlinkClick r:id="rId3"/>
              </a:rPr>
              <a:t>niddk.nih.gov/health-information/kidney-disease/kidney-failure/conservative-management</a:t>
            </a:r>
            <a:r>
              <a:rPr lang="en-US" sz="1100" dirty="0"/>
              <a:t>).  </a:t>
            </a:r>
          </a:p>
        </p:txBody>
      </p:sp>
    </p:spTree>
    <p:extLst>
      <p:ext uri="{BB962C8B-B14F-4D97-AF65-F5344CB8AC3E}">
        <p14:creationId xmlns:p14="http://schemas.microsoft.com/office/powerpoint/2010/main" val="32702219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90500" y="3757507"/>
            <a:ext cx="7010400" cy="5643668"/>
          </a:xfrm>
        </p:spPr>
        <p:txBody>
          <a:bodyPr/>
          <a:lstStyle/>
          <a:p>
            <a:pPr marL="0" lvl="1" defTabSz="966508">
              <a:defRPr/>
            </a:pPr>
            <a:r>
              <a:rPr lang="en-US" b="1" dirty="0">
                <a:solidFill>
                  <a:srgbClr val="000000"/>
                </a:solidFill>
                <a:cs typeface="Arial" panose="020B0604020202020204" pitchFamily="34" charset="0"/>
              </a:rPr>
              <a:t>This slide has animation.</a:t>
            </a:r>
            <a:endParaRPr lang="en-US" dirty="0">
              <a:solidFill>
                <a:srgbClr val="000000"/>
              </a:solidFill>
              <a:cs typeface="Arial" panose="020B0604020202020204" pitchFamily="34" charset="0"/>
            </a:endParaRPr>
          </a:p>
          <a:p>
            <a:pPr indent="-237194" defTabSz="966508">
              <a:spcBef>
                <a:spcPts val="600"/>
              </a:spcBef>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indent="-237194" defTabSz="966508">
              <a:spcBef>
                <a:spcPts val="600"/>
              </a:spcBef>
              <a:defRPr/>
            </a:pPr>
            <a:r>
              <a:rPr lang="en-US" dirty="0">
                <a:solidFill>
                  <a:prstClr val="black"/>
                </a:solidFill>
                <a:cs typeface="Arial" panose="020B0604020202020204" pitchFamily="34" charset="0"/>
              </a:rPr>
              <a:t>Check Your Knowledge: Question 4</a:t>
            </a:r>
          </a:p>
          <a:p>
            <a:pPr indent="-237194" defTabSz="984463">
              <a:spcBef>
                <a:spcPts val="600"/>
              </a:spcBef>
              <a:defRPr/>
            </a:pPr>
            <a:r>
              <a:rPr lang="en-US" b="1" dirty="0">
                <a:solidFill>
                  <a:prstClr val="black"/>
                </a:solidFill>
                <a:cs typeface="Arial" panose="020B0604020202020204" pitchFamily="34" charset="0"/>
              </a:rPr>
              <a:t>Medicare Part B (Medical Insurance) covers: (Select all that apply)</a:t>
            </a:r>
          </a:p>
          <a:p>
            <a:pPr marL="241627" indent="-241627" defTabSz="966508">
              <a:spcBef>
                <a:spcPts val="600"/>
              </a:spcBef>
              <a:buFont typeface="+mj-lt"/>
              <a:buAutoNum type="alphaLcPeriod"/>
              <a:defRPr/>
            </a:pPr>
            <a:r>
              <a:rPr lang="en-US" dirty="0">
                <a:solidFill>
                  <a:prstClr val="black"/>
                </a:solidFill>
                <a:cs typeface="Arial" panose="020B0604020202020204" pitchFamily="34" charset="0"/>
              </a:rPr>
              <a:t>Most drugs for outpatient or home dialysis </a:t>
            </a:r>
          </a:p>
          <a:p>
            <a:pPr marL="241627" indent="-241627" defTabSz="966508">
              <a:spcBef>
                <a:spcPts val="600"/>
              </a:spcBef>
              <a:buFont typeface="+mj-lt"/>
              <a:buAutoNum type="alphaLcPeriod"/>
              <a:defRPr/>
            </a:pPr>
            <a:r>
              <a:rPr lang="en-US" dirty="0">
                <a:solidFill>
                  <a:prstClr val="black"/>
                </a:solidFill>
                <a:cs typeface="Arial" panose="020B0604020202020204" pitchFamily="34" charset="0"/>
              </a:rPr>
              <a:t>Dialysis when you travel in the U.S.</a:t>
            </a:r>
          </a:p>
          <a:p>
            <a:pPr marL="241627" indent="-241627" defTabSz="966508">
              <a:spcBef>
                <a:spcPts val="600"/>
              </a:spcBef>
              <a:buFont typeface="+mj-lt"/>
              <a:buAutoNum type="alphaLcPeriod"/>
              <a:defRPr/>
            </a:pPr>
            <a:r>
              <a:rPr lang="en-US" dirty="0">
                <a:solidFill>
                  <a:prstClr val="black"/>
                </a:solidFill>
                <a:cs typeface="Arial" panose="020B0604020202020204" pitchFamily="34" charset="0"/>
              </a:rPr>
              <a:t>Outpatient dialysis treatments and doctors’ services</a:t>
            </a:r>
          </a:p>
          <a:p>
            <a:pPr marL="241627" indent="-241627" defTabSz="966508">
              <a:spcBef>
                <a:spcPts val="600"/>
              </a:spcBef>
              <a:buFont typeface="+mj-lt"/>
              <a:buAutoNum type="alphaLcPeriod"/>
              <a:defRPr/>
            </a:pPr>
            <a:r>
              <a:rPr lang="en-US" dirty="0">
                <a:solidFill>
                  <a:prstClr val="black"/>
                </a:solidFill>
                <a:cs typeface="Arial" panose="020B0604020202020204" pitchFamily="34" charset="0"/>
              </a:rPr>
              <a:t>Home dialysis training</a:t>
            </a:r>
          </a:p>
          <a:p>
            <a:pPr marL="0" lvl="1" defTabSz="966508">
              <a:defRPr/>
            </a:pPr>
            <a:r>
              <a:rPr lang="en-US" b="1" dirty="0">
                <a:solidFill>
                  <a:prstClr val="black"/>
                </a:solidFill>
                <a:cs typeface="Arial" panose="020B0604020202020204" pitchFamily="34" charset="0"/>
              </a:rPr>
              <a:t>Answer: a, b, c, and d</a:t>
            </a:r>
          </a:p>
          <a:p>
            <a:pPr marL="0" lvl="1" defTabSz="966508">
              <a:defRPr/>
            </a:pPr>
            <a:r>
              <a:rPr lang="en-US" dirty="0">
                <a:solidFill>
                  <a:prstClr val="black"/>
                </a:solidFill>
                <a:cs typeface="Arial" panose="020B0604020202020204" pitchFamily="34" charset="0"/>
              </a:rPr>
              <a:t>Medicare Part B covers:</a:t>
            </a:r>
          </a:p>
          <a:p>
            <a:pPr marL="171450" lvl="1" indent="-171450" defTabSz="966508">
              <a:buFont typeface="Arial" panose="020B0604020202020204" pitchFamily="34" charset="0"/>
              <a:buChar char="•"/>
              <a:defRPr/>
            </a:pPr>
            <a:r>
              <a:rPr lang="en-US" dirty="0">
                <a:solidFill>
                  <a:prstClr val="black"/>
                </a:solidFill>
                <a:cs typeface="Arial" panose="020B0604020202020204" pitchFamily="34" charset="0"/>
              </a:rPr>
              <a:t>Most drugs for outpatient or home dialysis (injectable, IV, and oral)</a:t>
            </a:r>
          </a:p>
          <a:p>
            <a:pPr marL="171450" lvl="1" indent="-171450" defTabSz="966508">
              <a:buFont typeface="Arial" panose="020B0604020202020204" pitchFamily="34" charset="0"/>
              <a:buChar char="•"/>
              <a:defRPr/>
            </a:pPr>
            <a:r>
              <a:rPr lang="en-US" dirty="0">
                <a:solidFill>
                  <a:prstClr val="black"/>
                </a:solidFill>
                <a:cs typeface="Arial" panose="020B0604020202020204" pitchFamily="34" charset="0"/>
              </a:rPr>
              <a:t>Dialysis when you travel in the U.S. (in a Medicare-certified dialysis facility)</a:t>
            </a:r>
          </a:p>
          <a:p>
            <a:pPr marL="171450" lvl="1" indent="-171450" defTabSz="966508">
              <a:buFont typeface="Arial" panose="020B0604020202020204" pitchFamily="34" charset="0"/>
              <a:buChar char="•"/>
              <a:defRPr/>
            </a:pPr>
            <a:r>
              <a:rPr lang="en-US" dirty="0">
                <a:solidFill>
                  <a:prstClr val="black"/>
                </a:solidFill>
                <a:cs typeface="Arial" panose="020B0604020202020204" pitchFamily="34" charset="0"/>
              </a:rPr>
              <a:t>Outpatient dialysis treatments and doctors’ services (in a Medicare-certified dialysis facility or your home)</a:t>
            </a:r>
          </a:p>
          <a:p>
            <a:pPr marL="171450" lvl="1" indent="-171450" defTabSz="966508">
              <a:buFont typeface="Arial" panose="020B0604020202020204" pitchFamily="34" charset="0"/>
              <a:buChar char="•"/>
              <a:defRPr/>
            </a:pPr>
            <a:r>
              <a:rPr lang="en-US" dirty="0">
                <a:solidFill>
                  <a:prstClr val="black"/>
                </a:solidFill>
                <a:cs typeface="Arial" panose="020B0604020202020204" pitchFamily="34" charset="0"/>
              </a:rPr>
              <a:t>Home dialysis training (includes instruction for you and the person helping you with your home dialysis treatments)</a:t>
            </a:r>
          </a:p>
          <a:p>
            <a:pPr marL="171450" lvl="1" indent="-171450" defTabSz="966508">
              <a:buFont typeface="Arial" panose="020B0604020202020204" pitchFamily="34" charset="0"/>
              <a:buChar char="•"/>
              <a:defRPr/>
            </a:pPr>
            <a:r>
              <a:rPr lang="en-US" dirty="0">
                <a:solidFill>
                  <a:prstClr val="black"/>
                </a:solidFill>
                <a:cs typeface="Arial" panose="020B0604020202020204" pitchFamily="34" charset="0"/>
              </a:rPr>
              <a:t>Home dialysis equipment and supplies (like the machine, water treatment system, basic recliner, alcohol, wipes, sterile drapes, rubber gloves, and scissors)</a:t>
            </a:r>
          </a:p>
          <a:p>
            <a:pPr marL="171450" lvl="1" indent="-171450" defTabSz="966508">
              <a:buFont typeface="Arial" panose="020B0604020202020204" pitchFamily="34" charset="0"/>
              <a:buChar char="•"/>
              <a:defRPr/>
            </a:pPr>
            <a:r>
              <a:rPr lang="en-US" dirty="0">
                <a:solidFill>
                  <a:prstClr val="black"/>
                </a:solidFill>
                <a:cs typeface="Arial" panose="020B0604020202020204" pitchFamily="34" charset="0"/>
              </a:rPr>
              <a:t>Certain home support services (may include visits by trained hospital or dialysis facility workers to check on your home dialysis, to help in emergencies when needed, and to check on your dialysis equipment and water supply)</a:t>
            </a:r>
          </a:p>
          <a:p>
            <a:pPr marL="171450" lvl="1" indent="-171450" defTabSz="966508">
              <a:buFont typeface="Arial" panose="020B0604020202020204" pitchFamily="34" charset="0"/>
              <a:buChar char="•"/>
              <a:defRPr/>
            </a:pPr>
            <a:r>
              <a:rPr lang="en-US" dirty="0">
                <a:solidFill>
                  <a:prstClr val="black"/>
                </a:solidFill>
                <a:cs typeface="Arial" panose="020B0604020202020204" pitchFamily="34" charset="0"/>
              </a:rPr>
              <a:t>Monthly visits for home dialysis (from your doctor, or certain non-doctors like physician assistants and nurse practitioners. You can choose to get some of your monthly visits via telehealth.)</a:t>
            </a:r>
          </a:p>
          <a:p>
            <a:pPr marL="171450" lvl="1" indent="-171450" defTabSz="966508">
              <a:buFont typeface="Arial" panose="020B0604020202020204" pitchFamily="34" charset="0"/>
              <a:buChar char="•"/>
              <a:defRPr/>
            </a:pPr>
            <a:r>
              <a:rPr lang="en-US" dirty="0">
                <a:solidFill>
                  <a:prstClr val="black"/>
                </a:solidFill>
                <a:cs typeface="Arial" panose="020B0604020202020204" pitchFamily="34" charset="0"/>
              </a:rPr>
              <a:t>Other services and supplies that are part of dialysis (like laboratory tests)</a:t>
            </a:r>
          </a:p>
          <a:p>
            <a:pPr marL="0" lvl="1" defTabSz="966508">
              <a:defRPr/>
            </a:pPr>
            <a:endParaRPr lang="en-US" dirty="0">
              <a:solidFill>
                <a:prstClr val="black"/>
              </a:solidFill>
              <a:cs typeface="Arial" panose="020B0604020202020204" pitchFamily="34" charset="0"/>
            </a:endParaRPr>
          </a:p>
          <a:p>
            <a:pPr>
              <a:spcBef>
                <a:spcPts val="600"/>
              </a:spcBef>
            </a:pPr>
            <a:endParaRPr lang="en-US" dirty="0">
              <a:cs typeface="Arial" panose="020B0604020202020204" pitchFamily="34" charset="0"/>
            </a:endParaRPr>
          </a:p>
        </p:txBody>
      </p:sp>
    </p:spTree>
    <p:extLst>
      <p:ext uri="{BB962C8B-B14F-4D97-AF65-F5344CB8AC3E}">
        <p14:creationId xmlns:p14="http://schemas.microsoft.com/office/powerpoint/2010/main" val="17224489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4" y="3757507"/>
            <a:ext cx="5759451" cy="4700693"/>
          </a:xfrm>
        </p:spPr>
        <p:txBody>
          <a:bodyPr/>
          <a:lstStyle/>
          <a:p>
            <a:pPr marL="0" lvl="1" defTabSz="966508">
              <a:defRPr/>
            </a:pPr>
            <a:r>
              <a:rPr lang="en-US" b="1" dirty="0">
                <a:solidFill>
                  <a:srgbClr val="000000"/>
                </a:solidFill>
                <a:cs typeface="Arial" panose="020B0604020202020204" pitchFamily="34" charset="0"/>
              </a:rPr>
              <a:t>This slide has animation.</a:t>
            </a:r>
            <a:endParaRPr lang="en-US" dirty="0">
              <a:solidFill>
                <a:srgbClr val="000000"/>
              </a:solidFill>
              <a:cs typeface="Arial" panose="020B0604020202020204" pitchFamily="34" charset="0"/>
            </a:endParaRPr>
          </a:p>
          <a:p>
            <a:pPr indent="-237194" defTabSz="966508">
              <a:spcBef>
                <a:spcPts val="600"/>
              </a:spcBef>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indent="-237194" defTabSz="966508">
              <a:spcBef>
                <a:spcPts val="600"/>
              </a:spcBef>
              <a:defRPr/>
            </a:pPr>
            <a:r>
              <a:rPr lang="en-US" dirty="0">
                <a:solidFill>
                  <a:prstClr val="black"/>
                </a:solidFill>
                <a:cs typeface="Arial" panose="020B0604020202020204" pitchFamily="34" charset="0"/>
              </a:rPr>
              <a:t>Check Your Knowledge: Question 5</a:t>
            </a:r>
          </a:p>
          <a:p>
            <a:pPr indent="-237194" defTabSz="984463">
              <a:spcBef>
                <a:spcPts val="600"/>
              </a:spcBef>
              <a:defRPr/>
            </a:pPr>
            <a:r>
              <a:rPr lang="en-US" b="1" dirty="0">
                <a:solidFill>
                  <a:prstClr val="black"/>
                </a:solidFill>
                <a:cs typeface="Arial" panose="020B0604020202020204" pitchFamily="34" charset="0"/>
              </a:rPr>
              <a:t>Which of the following dialysis services is NOT covered by Medicare? </a:t>
            </a:r>
          </a:p>
          <a:p>
            <a:pPr indent="-237194" defTabSz="984463">
              <a:spcBef>
                <a:spcPts val="600"/>
              </a:spcBef>
              <a:buFont typeface="+mj-lt"/>
              <a:buAutoNum type="alphaLcPeriod"/>
              <a:defRPr/>
            </a:pPr>
            <a:r>
              <a:rPr lang="en-US" dirty="0">
                <a:solidFill>
                  <a:prstClr val="black"/>
                </a:solidFill>
                <a:cs typeface="Arial" panose="020B0604020202020204" pitchFamily="34" charset="0"/>
              </a:rPr>
              <a:t>Home dialysis equipment</a:t>
            </a:r>
          </a:p>
          <a:p>
            <a:pPr indent="-237194" defTabSz="984463">
              <a:spcBef>
                <a:spcPts val="600"/>
              </a:spcBef>
              <a:buFont typeface="+mj-lt"/>
              <a:buAutoNum type="alphaLcPeriod"/>
              <a:defRPr/>
            </a:pPr>
            <a:r>
              <a:rPr lang="en-US" dirty="0">
                <a:solidFill>
                  <a:prstClr val="black"/>
                </a:solidFill>
                <a:cs typeface="Arial" panose="020B0604020202020204" pitchFamily="34" charset="0"/>
              </a:rPr>
              <a:t>Dialysis when you travel in the U.S.</a:t>
            </a:r>
          </a:p>
          <a:p>
            <a:pPr indent="-237194" defTabSz="984463">
              <a:spcBef>
                <a:spcPts val="600"/>
              </a:spcBef>
              <a:buFont typeface="+mj-lt"/>
              <a:buAutoNum type="alphaLcPeriod"/>
              <a:defRPr/>
            </a:pPr>
            <a:r>
              <a:rPr lang="en-US" dirty="0">
                <a:solidFill>
                  <a:prstClr val="black"/>
                </a:solidFill>
                <a:cs typeface="Arial" panose="020B0604020202020204" pitchFamily="34" charset="0"/>
              </a:rPr>
              <a:t>Paid dialysis aides to help you with home dialysis</a:t>
            </a:r>
          </a:p>
          <a:p>
            <a:pPr indent="-237194" defTabSz="984463">
              <a:spcBef>
                <a:spcPts val="600"/>
              </a:spcBef>
              <a:buFont typeface="+mj-lt"/>
              <a:buAutoNum type="alphaLcPeriod"/>
              <a:defRPr/>
            </a:pPr>
            <a:r>
              <a:rPr lang="en-US" dirty="0">
                <a:solidFill>
                  <a:prstClr val="black"/>
                </a:solidFill>
                <a:cs typeface="Arial" panose="020B0604020202020204" pitchFamily="34" charset="0"/>
              </a:rPr>
              <a:t>Dialysis for people with Medicare who have acute kidney injury (AKI)</a:t>
            </a:r>
          </a:p>
          <a:p>
            <a:pPr marL="0" lvl="1" defTabSz="966508">
              <a:defRPr/>
            </a:pPr>
            <a:r>
              <a:rPr lang="en-US" b="1" dirty="0">
                <a:solidFill>
                  <a:prstClr val="black"/>
                </a:solidFill>
                <a:cs typeface="Arial" panose="020B0604020202020204" pitchFamily="34" charset="0"/>
              </a:rPr>
              <a:t>Answer: c. </a:t>
            </a:r>
          </a:p>
          <a:p>
            <a:pPr>
              <a:spcBef>
                <a:spcPts val="600"/>
              </a:spcBef>
            </a:pPr>
            <a:r>
              <a:rPr lang="en-US" dirty="0">
                <a:cs typeface="Arial" panose="020B0604020202020204" pitchFamily="34" charset="0"/>
              </a:rPr>
              <a:t>The following aren’t paid for by Medicare:</a:t>
            </a:r>
          </a:p>
          <a:p>
            <a:pPr marL="171450" indent="-171450">
              <a:spcBef>
                <a:spcPts val="600"/>
              </a:spcBef>
              <a:buFont typeface="Arial" panose="020B0604020202020204" pitchFamily="34" charset="0"/>
              <a:buChar char="•"/>
            </a:pPr>
            <a:r>
              <a:rPr lang="en-US" dirty="0">
                <a:cs typeface="Arial" panose="020B0604020202020204" pitchFamily="34" charset="0"/>
              </a:rPr>
              <a:t>Paid dialysis aides to help you with home dialysis</a:t>
            </a:r>
          </a:p>
          <a:p>
            <a:pPr marL="171450" indent="-171450">
              <a:spcBef>
                <a:spcPts val="600"/>
              </a:spcBef>
              <a:buFont typeface="Arial" panose="020B0604020202020204" pitchFamily="34" charset="0"/>
              <a:buChar char="•"/>
            </a:pPr>
            <a:r>
              <a:rPr lang="en-US" dirty="0">
                <a:cs typeface="Arial" panose="020B0604020202020204" pitchFamily="34" charset="0"/>
              </a:rPr>
              <a:t>Any lost pay to you or the person who may be helping you during home dialysis training</a:t>
            </a:r>
          </a:p>
          <a:p>
            <a:pPr marL="171450" indent="-171450">
              <a:spcBef>
                <a:spcPts val="600"/>
              </a:spcBef>
              <a:buFont typeface="Arial" panose="020B0604020202020204" pitchFamily="34" charset="0"/>
              <a:buChar char="•"/>
            </a:pPr>
            <a:r>
              <a:rPr lang="en-US" dirty="0">
                <a:cs typeface="Arial" panose="020B0604020202020204" pitchFamily="34" charset="0"/>
              </a:rPr>
              <a:t>A place to stay during your treatment</a:t>
            </a:r>
          </a:p>
          <a:p>
            <a:pPr marL="171450" indent="-171450">
              <a:spcBef>
                <a:spcPts val="600"/>
              </a:spcBef>
              <a:buFont typeface="Arial" panose="020B0604020202020204" pitchFamily="34" charset="0"/>
              <a:buChar char="•"/>
            </a:pPr>
            <a:r>
              <a:rPr lang="en-US" dirty="0">
                <a:cs typeface="Arial" panose="020B0604020202020204" pitchFamily="34" charset="0"/>
              </a:rPr>
              <a:t>Blood or packed red blood cells for home dialysis unless part of a doctors’ service </a:t>
            </a:r>
          </a:p>
          <a:p>
            <a:pPr>
              <a:spcBef>
                <a:spcPts val="600"/>
              </a:spcBef>
            </a:pPr>
            <a:endParaRPr lang="en-US" dirty="0">
              <a:cs typeface="Arial" panose="020B0604020202020204" pitchFamily="34" charset="0"/>
            </a:endParaRPr>
          </a:p>
        </p:txBody>
      </p:sp>
    </p:spTree>
    <p:extLst>
      <p:ext uri="{BB962C8B-B14F-4D97-AF65-F5344CB8AC3E}">
        <p14:creationId xmlns:p14="http://schemas.microsoft.com/office/powerpoint/2010/main" val="38204270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a:spcAft>
                <a:spcPts val="600"/>
              </a:spcAft>
              <a:defRPr/>
            </a:pPr>
            <a:r>
              <a:rPr lang="en-US" b="0" dirty="0">
                <a:cs typeface="Arial" panose="020B0604020202020204" pitchFamily="34" charset="0"/>
              </a:rPr>
              <a:t>This lesson e</a:t>
            </a:r>
            <a:r>
              <a:rPr lang="en-US" dirty="0">
                <a:cs typeface="Arial" panose="020B0604020202020204" pitchFamily="34" charset="0"/>
              </a:rPr>
              <a:t>xplains Medicare coverage considerations for people with End-Stage Renal Disease (ESRD).</a:t>
            </a:r>
          </a:p>
        </p:txBody>
      </p:sp>
    </p:spTree>
    <p:extLst>
      <p:ext uri="{BB962C8B-B14F-4D97-AF65-F5344CB8AC3E}">
        <p14:creationId xmlns:p14="http://schemas.microsoft.com/office/powerpoint/2010/main" val="21694598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118801" indent="-118801">
              <a:spcAft>
                <a:spcPts val="600"/>
              </a:spcAft>
            </a:pPr>
            <a:r>
              <a:rPr lang="en-US" b="1" dirty="0">
                <a:cs typeface="Arial" panose="020B0604020202020204" pitchFamily="34" charset="0"/>
              </a:rPr>
              <a:t>Presenter Notes</a:t>
            </a:r>
          </a:p>
          <a:p>
            <a:pPr marL="118801" indent="-118801">
              <a:spcAft>
                <a:spcPts val="600"/>
              </a:spcAft>
            </a:pPr>
            <a:r>
              <a:rPr lang="en-US" b="0" dirty="0">
                <a:cs typeface="Arial" panose="020B0604020202020204" pitchFamily="34" charset="0"/>
              </a:rPr>
              <a:t>At the end of this lesson, you’ll be able to:</a:t>
            </a:r>
          </a:p>
          <a:p>
            <a:pPr marL="181221" indent="-181221">
              <a:spcAft>
                <a:spcPts val="600"/>
              </a:spcAft>
              <a:buFont typeface="Wingdings" panose="05000000000000000000" pitchFamily="2" charset="2"/>
              <a:buChar char="§"/>
            </a:pPr>
            <a:r>
              <a:rPr lang="en-US" b="0" dirty="0">
                <a:cs typeface="Arial" panose="020B0604020202020204" pitchFamily="34" charset="0"/>
              </a:rPr>
              <a:t>Explain Medicare Supplement Insurance (Medigap) options and considerations for people with ESRD </a:t>
            </a:r>
          </a:p>
          <a:p>
            <a:pPr marL="181221" indent="-181221">
              <a:spcAft>
                <a:spcPts val="600"/>
              </a:spcAft>
              <a:buFont typeface="Wingdings" panose="05000000000000000000" pitchFamily="2" charset="2"/>
              <a:buChar char="§"/>
            </a:pPr>
            <a:r>
              <a:rPr lang="en-US" b="0" dirty="0">
                <a:cs typeface="Arial" panose="020B0604020202020204" pitchFamily="34" charset="0"/>
              </a:rPr>
              <a:t>Explain Medicare Advantage Plan options and considerations for people with ESRD </a:t>
            </a:r>
          </a:p>
          <a:p>
            <a:pPr marL="181221" indent="-181221">
              <a:spcAft>
                <a:spcPts val="600"/>
              </a:spcAft>
              <a:buFont typeface="Wingdings" panose="05000000000000000000" pitchFamily="2" charset="2"/>
              <a:buChar char="§"/>
            </a:pPr>
            <a:r>
              <a:rPr lang="en-US" b="0" dirty="0">
                <a:cs typeface="Arial" panose="020B0604020202020204" pitchFamily="34" charset="0"/>
              </a:rPr>
              <a:t>Explain Medicare drug plan options and considerations for people with ESRD </a:t>
            </a:r>
          </a:p>
          <a:p>
            <a:pPr marL="118801" indent="-118801">
              <a:spcAft>
                <a:spcPts val="600"/>
              </a:spcAft>
            </a:pPr>
            <a:endParaRPr lang="en-US" b="0" dirty="0">
              <a:cs typeface="Arial" panose="020B0604020202020204" pitchFamily="34" charset="0"/>
            </a:endParaRPr>
          </a:p>
        </p:txBody>
      </p:sp>
    </p:spTree>
    <p:extLst>
      <p:ext uri="{BB962C8B-B14F-4D97-AF65-F5344CB8AC3E}">
        <p14:creationId xmlns:p14="http://schemas.microsoft.com/office/powerpoint/2010/main" val="15875032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66840" y="3635581"/>
            <a:ext cx="6891687" cy="5734836"/>
          </a:xfrm>
        </p:spPr>
        <p:txBody>
          <a:bodyPr>
            <a:normAutofit/>
          </a:bodyPr>
          <a:lstStyle/>
          <a:p>
            <a:pPr marL="0" lvl="1" defTabSz="966508">
              <a:spcAft>
                <a:spcPts val="600"/>
              </a:spcAft>
              <a:defRPr/>
            </a:pPr>
            <a:r>
              <a:rPr lang="en-US" sz="1100" b="1" dirty="0">
                <a:cs typeface="Arial" panose="020B0604020202020204" pitchFamily="34" charset="0"/>
              </a:rPr>
              <a:t>This slide has animation.</a:t>
            </a:r>
          </a:p>
          <a:p>
            <a:pPr defTabSz="966508">
              <a:spcBef>
                <a:spcPts val="634"/>
              </a:spcBef>
              <a:spcAft>
                <a:spcPts val="600"/>
              </a:spcAft>
              <a:defRPr/>
            </a:pPr>
            <a:r>
              <a:rPr lang="en-US" sz="1100" b="1" dirty="0">
                <a:cs typeface="Arial" panose="020B0604020202020204" pitchFamily="34" charset="0"/>
              </a:rPr>
              <a:t>Presenter Notes</a:t>
            </a:r>
            <a:r>
              <a:rPr lang="en-US" sz="1100" dirty="0">
                <a:cs typeface="Arial" panose="020B0604020202020204" pitchFamily="34" charset="0"/>
              </a:rPr>
              <a:t>​</a:t>
            </a:r>
          </a:p>
          <a:p>
            <a:pPr defTabSz="966508">
              <a:spcBef>
                <a:spcPts val="634"/>
              </a:spcBef>
              <a:spcAft>
                <a:spcPts val="600"/>
              </a:spcAft>
              <a:defRPr/>
            </a:pPr>
            <a:r>
              <a:rPr lang="en-US" sz="1100" dirty="0">
                <a:cs typeface="Arial" panose="020B0604020202020204" pitchFamily="34" charset="0"/>
              </a:rPr>
              <a:t>There are some things people with ESRD need to know about Medigap:</a:t>
            </a:r>
          </a:p>
          <a:p>
            <a:pPr marL="181221" indent="-181221" defTabSz="966508">
              <a:spcBef>
                <a:spcPts val="634"/>
              </a:spcBef>
              <a:spcAft>
                <a:spcPts val="600"/>
              </a:spcAft>
              <a:buFont typeface="Wingdings" panose="05000000000000000000" pitchFamily="2" charset="2"/>
              <a:buChar char="§"/>
              <a:defRPr/>
            </a:pPr>
            <a:r>
              <a:rPr lang="en-US" sz="1100" b="1" dirty="0">
                <a:cs typeface="Arial" panose="020B0604020202020204" pitchFamily="34" charset="0"/>
              </a:rPr>
              <a:t>Why consider Medigap?</a:t>
            </a:r>
            <a:r>
              <a:rPr lang="en-US" sz="1100" b="1" i="1" dirty="0">
                <a:cs typeface="Arial" panose="020B0604020202020204" pitchFamily="34" charset="0"/>
              </a:rPr>
              <a:t> </a:t>
            </a:r>
            <a:r>
              <a:rPr lang="en-US" sz="1100" dirty="0">
                <a:cs typeface="Arial" panose="020B0604020202020204" pitchFamily="34" charset="0"/>
              </a:rPr>
              <a:t>Medicare Supplement Insurance (Medigap) is health insurance sold by private insurance companies. Medigap policies help pay some of the health care costs that Original Medicare (Part A and Part B) doesn’t cover, like your deductible or coinsurance. Medigap must follow federal and state laws that protect you. All Medigap policies are clearly marked “Medicare Supplement Insurance” and provide standardized benefits, no matter which insurance company sells them. </a:t>
            </a:r>
            <a:r>
              <a:rPr lang="en-US" sz="1100" b="1" dirty="0">
                <a:cs typeface="Arial" panose="020B0604020202020204" pitchFamily="34" charset="0"/>
              </a:rPr>
              <a:t>Insurance companies selling Medigap policies are required to report data to the National Association of Insurance Commissioners, </a:t>
            </a:r>
            <a:r>
              <a:rPr lang="en-US" sz="1100" dirty="0">
                <a:cs typeface="Arial" panose="020B0604020202020204" pitchFamily="34" charset="0"/>
              </a:rPr>
              <a:t>the U.S. standard-setting and regulatory support organization created and governed by the chief insurance regulators from the 50 states, the District of Columbia, and 5 U.S. territories. </a:t>
            </a:r>
          </a:p>
          <a:p>
            <a:pPr marL="181221" indent="-181221" defTabSz="966508">
              <a:spcBef>
                <a:spcPts val="634"/>
              </a:spcBef>
              <a:spcAft>
                <a:spcPts val="600"/>
              </a:spcAft>
              <a:buFont typeface="Wingdings" panose="05000000000000000000" pitchFamily="2" charset="2"/>
              <a:buChar char="§"/>
              <a:defRPr/>
            </a:pPr>
            <a:r>
              <a:rPr lang="en-US" sz="1100" b="1" dirty="0">
                <a:cs typeface="Arial" panose="020B0604020202020204" pitchFamily="34" charset="0"/>
              </a:rPr>
              <a:t>Can people under 65 with ESRD buy a Medigap policy? </a:t>
            </a:r>
            <a:r>
              <a:rPr lang="en-US" sz="1100" dirty="0">
                <a:cs typeface="Arial" panose="020B0604020202020204" pitchFamily="34" charset="0"/>
              </a:rPr>
              <a:t>It depends. If you’re under 65 and have Medicare because of a disability or ESRD, you might not be able to buy the Medigap policy you want, or any Medigap policy, until you turn 65. Federal law generally doesn’t require insurance companies to sell Medigap policies to people under 65. However, some states require Medigap insurance companies to sell you a Medigap policy, even if you’re under 65. </a:t>
            </a:r>
          </a:p>
          <a:p>
            <a:pPr marL="181221" indent="-181221" defTabSz="966508">
              <a:spcBef>
                <a:spcPts val="634"/>
              </a:spcBef>
              <a:spcAft>
                <a:spcPts val="600"/>
              </a:spcAft>
              <a:buFont typeface="Wingdings" panose="05000000000000000000" pitchFamily="2" charset="2"/>
              <a:buChar char="§"/>
              <a:defRPr/>
            </a:pPr>
            <a:r>
              <a:rPr lang="en-US" sz="1100" b="1" dirty="0">
                <a:cs typeface="Arial" panose="020B0604020202020204" pitchFamily="34" charset="0"/>
              </a:rPr>
              <a:t>What are my state’s rules? </a:t>
            </a:r>
            <a:r>
              <a:rPr lang="en-US" sz="1100" dirty="0">
                <a:cs typeface="Arial" panose="020B0604020202020204" pitchFamily="34" charset="0"/>
              </a:rPr>
              <a:t>Medigap rules vary from state to state. For example, some states require insurance companies to sell to people under 65. Some states provide these rights to all people with Medicare under 65, while others only extend them to people eligible for Medicare because of disability or only to people with ESRD. Check with your State Insurance Department about what rights you might have under state law. When you’re 65, you can buy any policy for sale in your state during the Medigap Open Enrollment Period (OEP). </a:t>
            </a:r>
            <a:r>
              <a:rPr lang="en-US" sz="1100" b="1" dirty="0">
                <a:cs typeface="Arial" panose="020B0604020202020204" pitchFamily="34" charset="0"/>
              </a:rPr>
              <a:t>NOTE</a:t>
            </a:r>
            <a:r>
              <a:rPr lang="en-US" sz="1100" dirty="0">
                <a:cs typeface="Arial" panose="020B0604020202020204" pitchFamily="34" charset="0"/>
              </a:rPr>
              <a:t>: The </a:t>
            </a:r>
            <a:r>
              <a:rPr lang="en-US" sz="1100" dirty="0"/>
              <a:t>OEP for Medigap starts when you have Medicare Part A (Hospital Insurance), Medicare Part B (Medical Insurance), and turn 65. The OEP also only lasts for 6 months.</a:t>
            </a:r>
            <a:endParaRPr lang="en-US" sz="1100" dirty="0">
              <a:cs typeface="Arial" panose="020B0604020202020204" pitchFamily="34" charset="0"/>
            </a:endParaRPr>
          </a:p>
          <a:p>
            <a:pPr marL="181221" indent="-181221">
              <a:spcBef>
                <a:spcPts val="634"/>
              </a:spcBef>
              <a:spcAft>
                <a:spcPts val="600"/>
              </a:spcAft>
              <a:buFont typeface="Wingdings" panose="05000000000000000000" pitchFamily="2" charset="2"/>
              <a:buChar char="§"/>
              <a:defRPr/>
            </a:pPr>
            <a:r>
              <a:rPr lang="en-US" sz="1100" dirty="0">
                <a:cs typeface="Arial" panose="020B0604020202020204" pitchFamily="34" charset="0"/>
              </a:rPr>
              <a:t>You should contact your State Insurance Department or your local State Health Insurance Assistance Program (SHIP) at </a:t>
            </a:r>
            <a:r>
              <a:rPr lang="en-US" sz="1100" dirty="0">
                <a:cs typeface="Arial" panose="020B0604020202020204" pitchFamily="34" charset="0"/>
                <a:hlinkClick r:id="rId3"/>
              </a:rPr>
              <a:t>shiphelp.org</a:t>
            </a:r>
            <a:r>
              <a:rPr lang="en-US" sz="1100" dirty="0">
                <a:cs typeface="Arial" panose="020B0604020202020204" pitchFamily="34" charset="0"/>
              </a:rPr>
              <a:t> to learn more about Medigap coverage options where you live.</a:t>
            </a:r>
          </a:p>
          <a:p>
            <a:pPr>
              <a:spcBef>
                <a:spcPts val="634"/>
              </a:spcBef>
              <a:spcAft>
                <a:spcPts val="600"/>
              </a:spcAft>
              <a:defRPr/>
            </a:pPr>
            <a:r>
              <a:rPr lang="en-US" sz="1100" dirty="0">
                <a:cs typeface="Arial" panose="020B0604020202020204" pitchFamily="34" charset="0"/>
              </a:rPr>
              <a:t>For more information, review “Choosing a Medigap Policy: A Guide to Health Insurance for People with Medicare (CMS Product No. 02110) at </a:t>
            </a:r>
            <a:r>
              <a:rPr lang="en-US" sz="1100" dirty="0">
                <a:cs typeface="Arial" panose="020B0604020202020204" pitchFamily="34" charset="0"/>
                <a:hlinkClick r:id="rId4"/>
              </a:rPr>
              <a:t>Medicare.gov/publications</a:t>
            </a:r>
            <a:r>
              <a:rPr lang="en-US" sz="1100" dirty="0">
                <a:cs typeface="Arial" panose="020B0604020202020204" pitchFamily="34" charset="0"/>
              </a:rPr>
              <a:t>.</a:t>
            </a:r>
          </a:p>
          <a:p>
            <a:pPr>
              <a:spcAft>
                <a:spcPts val="600"/>
              </a:spcAft>
            </a:pPr>
            <a:endParaRPr lang="en-US" sz="1100" dirty="0">
              <a:cs typeface="Arial" panose="020B0604020202020204" pitchFamily="34" charset="0"/>
            </a:endParaRPr>
          </a:p>
        </p:txBody>
      </p:sp>
    </p:spTree>
    <p:extLst>
      <p:ext uri="{BB962C8B-B14F-4D97-AF65-F5344CB8AC3E}">
        <p14:creationId xmlns:p14="http://schemas.microsoft.com/office/powerpoint/2010/main" val="1367525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21921" y="3757508"/>
            <a:ext cx="7077777" cy="5308115"/>
          </a:xfrm>
        </p:spPr>
        <p:txBody>
          <a:bodyPr/>
          <a:lstStyle/>
          <a:p>
            <a:pPr marL="0" lvl="1" defTabSz="966508">
              <a:spcAft>
                <a:spcPts val="600"/>
              </a:spcAft>
              <a:defRPr/>
            </a:pPr>
            <a:r>
              <a:rPr lang="en-US" b="1" dirty="0">
                <a:solidFill>
                  <a:srgbClr val="000000"/>
                </a:solidFill>
                <a:cs typeface="Arial" panose="020B0604020202020204" pitchFamily="34" charset="0"/>
              </a:rPr>
              <a:t>This slide has animation.</a:t>
            </a:r>
            <a:endParaRPr lang="en-US" dirty="0">
              <a:solidFill>
                <a:srgbClr val="000000"/>
              </a:solidFill>
              <a:cs typeface="Arial" panose="020B0604020202020204" pitchFamily="34" charset="0"/>
            </a:endParaRPr>
          </a:p>
          <a:p>
            <a:pPr defTabSz="966508">
              <a:spcBef>
                <a:spcPts val="634"/>
              </a:spcBef>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marL="181221" indent="-181221">
              <a:spcBef>
                <a:spcPts val="634"/>
              </a:spcBef>
              <a:spcAft>
                <a:spcPts val="600"/>
              </a:spcAft>
              <a:buFont typeface="Wingdings" panose="05000000000000000000" pitchFamily="2" charset="2"/>
              <a:buChar char="§"/>
            </a:pPr>
            <a:r>
              <a:rPr lang="en-US" b="1" dirty="0">
                <a:cs typeface="Arial" panose="020B0604020202020204" pitchFamily="34" charset="0"/>
              </a:rPr>
              <a:t>Why consider a Medicare Advantage Plan? </a:t>
            </a:r>
            <a:r>
              <a:rPr lang="en-US" dirty="0">
                <a:cs typeface="Arial" panose="020B0604020202020204" pitchFamily="34" charset="0"/>
              </a:rPr>
              <a:t>Medicare Advantage Plans are a type of Medicare health plan offered by a private company that contracts with Medicare to provide all your Part A and Part B benefits. Most Medicare Advantage Plans also offer drug coverage. Medicare Advantage Plans must cover all of the services that Original Medicare covers. Some plans offer extra benefits, like vision, hearing, and dental coverage. Each Medicare Advantage Plan can charge different out-of-pocket costs.</a:t>
            </a:r>
          </a:p>
          <a:p>
            <a:pPr marL="181221" indent="-181221" defTabSz="966508">
              <a:spcBef>
                <a:spcPts val="634"/>
              </a:spcBef>
              <a:spcAft>
                <a:spcPts val="600"/>
              </a:spcAft>
              <a:buFont typeface="Wingdings" panose="05000000000000000000" pitchFamily="2" charset="2"/>
              <a:buChar char="§"/>
              <a:defRPr/>
            </a:pPr>
            <a:r>
              <a:rPr lang="en-US" b="1" dirty="0">
                <a:cs typeface="Arial" panose="020B0604020202020204" pitchFamily="34" charset="0"/>
              </a:rPr>
              <a:t>Can people with ESRD join? </a:t>
            </a:r>
            <a:r>
              <a:rPr lang="en-US" dirty="0">
                <a:cs typeface="Arial" panose="020B0604020202020204" pitchFamily="34" charset="0"/>
              </a:rPr>
              <a:t>If you have ESRD, you can get your Medicare coverage through Original Medicare or a Medicare Advantage Plan. </a:t>
            </a:r>
          </a:p>
          <a:p>
            <a:pPr marL="181221" indent="-181221" defTabSz="966508">
              <a:spcBef>
                <a:spcPts val="634"/>
              </a:spcBef>
              <a:spcAft>
                <a:spcPts val="600"/>
              </a:spcAft>
              <a:buFont typeface="Wingdings" panose="05000000000000000000" pitchFamily="2" charset="2"/>
              <a:buChar char="§"/>
              <a:defRPr/>
            </a:pPr>
            <a:r>
              <a:rPr lang="en-US" b="1" dirty="0">
                <a:cs typeface="Arial" panose="020B0604020202020204" pitchFamily="34" charset="0"/>
              </a:rPr>
              <a:t>How might it affect my costs, rights, protections, and choices? </a:t>
            </a:r>
            <a:r>
              <a:rPr lang="en-US" dirty="0">
                <a:cs typeface="Arial" panose="020B0604020202020204" pitchFamily="34" charset="0"/>
              </a:rPr>
              <a:t>In many cases, you can only use health care providers who participate in the plan’s network and service area. Before you join, you may want to check with your providers and the plan you’re considering to make sure the providers you currently see (like your dialysis facility or kidney doctor) or want to see in the future (like a transplant specialist), are in the plan’s network. If you’re already in a Medicare Advantage Plan, check with your providers to make sure they’ll still be part of the plan’s network next year. To learn more about a specific Medicare Advantage Plan, contact the plan, or visit </a:t>
            </a:r>
            <a:r>
              <a:rPr lang="en-US" dirty="0">
                <a:cs typeface="Arial" panose="020B0604020202020204" pitchFamily="34" charset="0"/>
                <a:hlinkClick r:id="rId3"/>
              </a:rPr>
              <a:t>Medicare.gov/plan-compare</a:t>
            </a:r>
            <a:r>
              <a:rPr lang="en-US" dirty="0">
                <a:cs typeface="Arial" panose="020B0604020202020204" pitchFamily="34" charset="0"/>
              </a:rPr>
              <a:t>. </a:t>
            </a:r>
            <a:r>
              <a:rPr lang="en-US" b="1" dirty="0">
                <a:cs typeface="Arial" panose="020B0604020202020204" pitchFamily="34" charset="0"/>
              </a:rPr>
              <a:t>If you join a Medicare Advantage Plan </a:t>
            </a:r>
            <a:r>
              <a:rPr lang="en-US" dirty="0"/>
              <a:t>within the first 3 months you have Medicare Part A and Part B, you’re eligible to change your enrollment choice using the Medicare Advantage Open Enrollment Period (January 1–March 31 each year). If you have a Medicare Advantage Plan, you can switch back to Original Medicare or change to a different Medicare Advantage Plan (depending on which coverage works best for you) during any other enrollment period for which you’re eligible. </a:t>
            </a:r>
            <a:endParaRPr lang="en-US" dirty="0">
              <a:cs typeface="Arial" panose="020B0604020202020204" pitchFamily="34" charset="0"/>
            </a:endParaRPr>
          </a:p>
          <a:p>
            <a:pPr marL="181221" indent="-181221" defTabSz="966508">
              <a:spcBef>
                <a:spcPts val="634"/>
              </a:spcBef>
              <a:spcAft>
                <a:spcPts val="600"/>
              </a:spcAft>
              <a:buFont typeface="Wingdings" panose="05000000000000000000" pitchFamily="2" charset="2"/>
              <a:buChar char="§"/>
              <a:defRPr/>
            </a:pPr>
            <a:r>
              <a:rPr lang="en-US" b="1" dirty="0">
                <a:cs typeface="Arial" panose="020B0604020202020204" pitchFamily="34" charset="0"/>
              </a:rPr>
              <a:t>Where can I learn more about Medicare Advantage Plans? </a:t>
            </a:r>
            <a:r>
              <a:rPr lang="en-US" b="0" dirty="0">
                <a:cs typeface="Arial" panose="020B0604020202020204" pitchFamily="34" charset="0"/>
              </a:rPr>
              <a:t>To learn more about Medicare Advantage Plans, </a:t>
            </a:r>
            <a:r>
              <a:rPr lang="en-US" dirty="0">
                <a:cs typeface="Arial" panose="020B0604020202020204" pitchFamily="34" charset="0"/>
              </a:rPr>
              <a:t>visit </a:t>
            </a:r>
            <a:r>
              <a:rPr lang="en-US" dirty="0">
                <a:cs typeface="Arial" panose="020B0604020202020204" pitchFamily="34" charset="0"/>
                <a:hlinkClick r:id="rId4"/>
              </a:rPr>
              <a:t>Medicare.gov/health-drug-plans/health-plans/your-health-plan-options</a:t>
            </a:r>
            <a:r>
              <a:rPr lang="en-US" dirty="0">
                <a:cs typeface="Arial" panose="020B0604020202020204" pitchFamily="34" charset="0"/>
              </a:rPr>
              <a:t> and </a:t>
            </a:r>
            <a:r>
              <a:rPr lang="en-US" dirty="0">
                <a:cs typeface="Arial" panose="020B0604020202020204" pitchFamily="34" charset="0"/>
                <a:hlinkClick r:id="rId5"/>
              </a:rPr>
              <a:t>Medicare.gov/basics/end-stage-renal-disease</a:t>
            </a:r>
            <a:r>
              <a:rPr lang="en-US" dirty="0">
                <a:cs typeface="Arial" panose="020B0604020202020204" pitchFamily="34" charset="0"/>
              </a:rPr>
              <a:t>.  </a:t>
            </a:r>
          </a:p>
        </p:txBody>
      </p:sp>
    </p:spTree>
    <p:extLst>
      <p:ext uri="{BB962C8B-B14F-4D97-AF65-F5344CB8AC3E}">
        <p14:creationId xmlns:p14="http://schemas.microsoft.com/office/powerpoint/2010/main" val="2743388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118801" indent="-118801">
              <a:spcAft>
                <a:spcPts val="600"/>
              </a:spcAft>
            </a:pPr>
            <a:r>
              <a:rPr lang="en-US" b="1" dirty="0">
                <a:cs typeface="Arial" panose="020B0604020202020204" pitchFamily="34" charset="0"/>
              </a:rPr>
              <a:t>Presenter Notes</a:t>
            </a:r>
          </a:p>
          <a:p>
            <a:pPr marL="118801" indent="-118801">
              <a:spcAft>
                <a:spcPts val="600"/>
              </a:spcAft>
            </a:pPr>
            <a:r>
              <a:rPr lang="en-US" b="0" dirty="0">
                <a:cs typeface="Arial" panose="020B0604020202020204" pitchFamily="34" charset="0"/>
              </a:rPr>
              <a:t>At the end of this lesson, you’ll be able to:</a:t>
            </a:r>
          </a:p>
          <a:p>
            <a:pPr marL="183636" indent="-183636">
              <a:spcAft>
                <a:spcPts val="600"/>
              </a:spcAft>
              <a:buFont typeface="Wingdings" panose="05000000000000000000" pitchFamily="2" charset="2"/>
              <a:buChar char="§"/>
            </a:pPr>
            <a:r>
              <a:rPr lang="en-US" b="0" dirty="0">
                <a:cs typeface="Arial" panose="020B0604020202020204" pitchFamily="34" charset="0"/>
              </a:rPr>
              <a:t>Describe ESRD and medical treatments for ESRD</a:t>
            </a:r>
          </a:p>
          <a:p>
            <a:pPr marL="183636" indent="-183636">
              <a:spcAft>
                <a:spcPts val="600"/>
              </a:spcAft>
              <a:buFont typeface="Wingdings" panose="05000000000000000000" pitchFamily="2" charset="2"/>
              <a:buChar char="§"/>
            </a:pPr>
            <a:r>
              <a:rPr lang="en-US" b="0" dirty="0">
                <a:cs typeface="Arial" panose="020B0604020202020204" pitchFamily="34" charset="0"/>
              </a:rPr>
              <a:t>Explain Medicare eligibility based on ESRD</a:t>
            </a:r>
          </a:p>
          <a:p>
            <a:pPr marL="183636" indent="-183636">
              <a:spcAft>
                <a:spcPts val="600"/>
              </a:spcAft>
              <a:buFont typeface="Wingdings" panose="05000000000000000000" pitchFamily="2" charset="2"/>
              <a:buChar char="§"/>
            </a:pPr>
            <a:r>
              <a:rPr lang="en-US" b="0" dirty="0">
                <a:cs typeface="Arial" panose="020B0604020202020204" pitchFamily="34" charset="0"/>
              </a:rPr>
              <a:t>Know who to contact if you have questions about Medicare eligibility based on ESRD</a:t>
            </a:r>
          </a:p>
        </p:txBody>
      </p:sp>
    </p:spTree>
    <p:extLst>
      <p:ext uri="{BB962C8B-B14F-4D97-AF65-F5344CB8AC3E}">
        <p14:creationId xmlns:p14="http://schemas.microsoft.com/office/powerpoint/2010/main" val="35229469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96091" y="3757507"/>
            <a:ext cx="6740435" cy="5144347"/>
          </a:xfrm>
        </p:spPr>
        <p:txBody>
          <a:bodyPr/>
          <a:lstStyle/>
          <a:p>
            <a:pPr marL="0" lvl="1" defTabSz="966508">
              <a:defRPr/>
            </a:pPr>
            <a:r>
              <a:rPr lang="en-US" b="1" dirty="0">
                <a:solidFill>
                  <a:srgbClr val="000000"/>
                </a:solidFill>
                <a:cs typeface="Arial" panose="020B0604020202020204" pitchFamily="34" charset="0"/>
              </a:rPr>
              <a:t>This slide has animation.</a:t>
            </a:r>
            <a:endParaRPr lang="en-US" sz="1300" b="1" dirty="0">
              <a:solidFill>
                <a:srgbClr val="000000"/>
              </a:solidFill>
              <a:cs typeface="Arial" panose="020B0604020202020204" pitchFamily="34" charset="0"/>
            </a:endParaRPr>
          </a:p>
          <a:p>
            <a:pPr defTabSz="966508">
              <a:spcBef>
                <a:spcPts val="634"/>
              </a:spcBef>
              <a:defRPr/>
            </a:pPr>
            <a:r>
              <a:rPr lang="en-US" sz="1300" b="1" dirty="0">
                <a:solidFill>
                  <a:srgbClr val="000000"/>
                </a:solidFill>
                <a:cs typeface="Arial" panose="020B0604020202020204" pitchFamily="34" charset="0"/>
              </a:rPr>
              <a:t>Presenter Notes</a:t>
            </a:r>
            <a:r>
              <a:rPr lang="en-US" sz="1300"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marL="181221" indent="-181221" defTabSz="966508">
              <a:spcBef>
                <a:spcPts val="634"/>
              </a:spcBef>
              <a:buFont typeface="Wingdings" panose="05000000000000000000" pitchFamily="2" charset="2"/>
              <a:buChar char="§"/>
              <a:defRPr/>
            </a:pPr>
            <a:r>
              <a:rPr lang="en-US" b="1" dirty="0">
                <a:solidFill>
                  <a:prstClr val="black"/>
                </a:solidFill>
                <a:cs typeface="Arial" panose="020B0604020202020204" pitchFamily="34" charset="0"/>
              </a:rPr>
              <a:t>Am I eligible for Medicare drug coverage (Part D)? </a:t>
            </a:r>
            <a:r>
              <a:rPr lang="en-US" dirty="0">
                <a:solidFill>
                  <a:prstClr val="black"/>
                </a:solidFill>
                <a:cs typeface="Arial" panose="020B0604020202020204" pitchFamily="34" charset="0"/>
              </a:rPr>
              <a:t>Medicare drug coverage is optional and is offered to everyone with Medicare. Everyone with Medicare is eligible to get drug coverage to help lower drug costs and protect against higher costs in the future. Children who have Medicare based on ESRD can also get drug coverage. </a:t>
            </a:r>
          </a:p>
          <a:p>
            <a:pPr marL="181221" indent="-181221" defTabSz="966508">
              <a:spcBef>
                <a:spcPts val="634"/>
              </a:spcBef>
              <a:buFont typeface="Wingdings" panose="05000000000000000000" pitchFamily="2" charset="2"/>
              <a:buChar char="§"/>
              <a:defRPr/>
            </a:pPr>
            <a:r>
              <a:rPr lang="en-US" b="1" dirty="0">
                <a:solidFill>
                  <a:prstClr val="black"/>
                </a:solidFill>
                <a:cs typeface="Arial" panose="020B0604020202020204" pitchFamily="34" charset="0"/>
              </a:rPr>
              <a:t>How do I get coverage? </a:t>
            </a:r>
            <a:r>
              <a:rPr lang="en-US" b="0" dirty="0">
                <a:solidFill>
                  <a:prstClr val="black"/>
                </a:solidFill>
                <a:cs typeface="Arial" panose="020B0604020202020204" pitchFamily="34" charset="0"/>
              </a:rPr>
              <a:t>Medicare Part B </a:t>
            </a:r>
            <a:r>
              <a:rPr lang="en-US" dirty="0">
                <a:solidFill>
                  <a:prstClr val="black"/>
                </a:solidFill>
                <a:cs typeface="Arial" panose="020B0604020202020204" pitchFamily="34" charset="0"/>
              </a:rPr>
              <a:t>generally doesn’t cover drugs that can be self-administered, like drugs in pill form, or are used to self-inject. However, the statute does offer coverage of some self-administered drugs (e.g., self-administered drugs that are covered include blood-clotting factors, drugs used in immunosuppressive therapy, erythropoietin for dialysis patients, osteoporosis drugs for certain homebound patients, and certain oral cancer drugs). </a:t>
            </a:r>
            <a:r>
              <a:rPr lang="en-US" b="1" dirty="0">
                <a:solidFill>
                  <a:prstClr val="black"/>
                </a:solidFill>
                <a:cs typeface="Arial" panose="020B0604020202020204" pitchFamily="34" charset="0"/>
              </a:rPr>
              <a:t>If you have Original Medicare</a:t>
            </a:r>
            <a:r>
              <a:rPr lang="en-US" dirty="0">
                <a:solidFill>
                  <a:prstClr val="black"/>
                </a:solidFill>
                <a:cs typeface="Arial" panose="020B0604020202020204" pitchFamily="34" charset="0"/>
              </a:rPr>
              <a:t>, you must join a plan to get drug coverage. When you </a:t>
            </a:r>
            <a:r>
              <a:rPr lang="en-US" dirty="0">
                <a:cs typeface="Arial" panose="020B0604020202020204" pitchFamily="34" charset="0"/>
              </a:rPr>
              <a:t>join </a:t>
            </a:r>
            <a:r>
              <a:rPr lang="en-US" dirty="0">
                <a:solidFill>
                  <a:prstClr val="black"/>
                </a:solidFill>
                <a:cs typeface="Arial" panose="020B0604020202020204" pitchFamily="34" charset="0"/>
              </a:rPr>
              <a:t>a Medicare drug plan (also known as a PDP), you pay a monthly premium, plus a share of the cost of your drugs (copayment or coinsurance). </a:t>
            </a:r>
            <a:r>
              <a:rPr lang="en-US" b="1" dirty="0">
                <a:solidFill>
                  <a:prstClr val="black"/>
                </a:solidFill>
                <a:cs typeface="Arial" panose="020B0604020202020204" pitchFamily="34" charset="0"/>
              </a:rPr>
              <a:t>If you join a Medicare Advantage Plan with drug coverage,</a:t>
            </a:r>
            <a:r>
              <a:rPr lang="en-US" dirty="0">
                <a:solidFill>
                  <a:prstClr val="black"/>
                </a:solidFill>
                <a:cs typeface="Arial" panose="020B0604020202020204" pitchFamily="34" charset="0"/>
              </a:rPr>
              <a:t> you’ll get your drug coverage through your plan, and you can’t join a separate Medicare drug plan.</a:t>
            </a:r>
          </a:p>
          <a:p>
            <a:pPr marL="181221" indent="-181221" defTabSz="966508">
              <a:spcBef>
                <a:spcPts val="634"/>
              </a:spcBef>
              <a:buFont typeface="Wingdings" panose="05000000000000000000" pitchFamily="2" charset="2"/>
              <a:buChar char="§"/>
              <a:defRPr/>
            </a:pPr>
            <a:r>
              <a:rPr lang="en-US" b="1" dirty="0">
                <a:solidFill>
                  <a:prstClr val="black"/>
                </a:solidFill>
                <a:cs typeface="Arial" panose="020B0604020202020204" pitchFamily="34" charset="0"/>
              </a:rPr>
              <a:t>Can I get help paying for Medicare drug coverage? </a:t>
            </a:r>
            <a:r>
              <a:rPr lang="en-US" dirty="0">
                <a:solidFill>
                  <a:prstClr val="black"/>
                </a:solidFill>
                <a:cs typeface="Arial" panose="020B0604020202020204" pitchFamily="34" charset="0"/>
              </a:rPr>
              <a:t>If you have limited income and resources, you may be able to get Extra Help paying for your Medicare drug costs.</a:t>
            </a:r>
          </a:p>
          <a:p>
            <a:pPr marL="181221" indent="-181221" defTabSz="966508">
              <a:spcBef>
                <a:spcPts val="634"/>
              </a:spcBef>
              <a:buFont typeface="Wingdings" panose="05000000000000000000" pitchFamily="2" charset="2"/>
              <a:buChar char="§"/>
              <a:defRPr/>
            </a:pPr>
            <a:r>
              <a:rPr lang="en-US" b="1" dirty="0">
                <a:cs typeface="Arial" panose="020B0604020202020204" pitchFamily="34" charset="0"/>
              </a:rPr>
              <a:t>Where can I learn more about Medicare drug coverage? </a:t>
            </a:r>
            <a:r>
              <a:rPr lang="en-US" dirty="0">
                <a:cs typeface="Arial" panose="020B0604020202020204" pitchFamily="34" charset="0"/>
              </a:rPr>
              <a:t>To learn more about Medicare drug coverage, visit </a:t>
            </a:r>
            <a:r>
              <a:rPr lang="en-US" dirty="0">
                <a:cs typeface="Arial" panose="020B0604020202020204" pitchFamily="34" charset="0"/>
                <a:hlinkClick r:id="rId3"/>
              </a:rPr>
              <a:t>Medicare.gov/drug-coverage-part-d</a:t>
            </a:r>
            <a:r>
              <a:rPr lang="en-US" dirty="0">
                <a:cs typeface="Arial" panose="020B0604020202020204" pitchFamily="34" charset="0"/>
              </a:rPr>
              <a:t> and </a:t>
            </a:r>
            <a:r>
              <a:rPr lang="en-US" dirty="0">
                <a:cs typeface="Arial" panose="020B0604020202020204" pitchFamily="34" charset="0"/>
                <a:hlinkClick r:id="rId4"/>
              </a:rPr>
              <a:t>Medicare.gov/basics/costs/help/drug-costs</a:t>
            </a:r>
            <a:r>
              <a:rPr lang="en-US" dirty="0">
                <a:cs typeface="Arial" panose="020B0604020202020204" pitchFamily="34" charset="0"/>
              </a:rPr>
              <a:t>. </a:t>
            </a:r>
          </a:p>
          <a:p>
            <a:pPr defTabSz="966508">
              <a:spcBef>
                <a:spcPts val="634"/>
              </a:spcBef>
              <a:defRPr/>
            </a:pPr>
            <a:endParaRPr lang="en-US" dirty="0">
              <a:solidFill>
                <a:prstClr val="black"/>
              </a:solidFill>
              <a:cs typeface="Arial" panose="020B0604020202020204" pitchFamily="34" charset="0"/>
            </a:endParaRPr>
          </a:p>
          <a:p>
            <a:pPr>
              <a:spcBef>
                <a:spcPts val="634"/>
              </a:spcBef>
            </a:pPr>
            <a:endParaRPr lang="en-US" b="0" dirty="0">
              <a:cs typeface="Arial" panose="020B0604020202020204" pitchFamily="34" charset="0"/>
            </a:endParaRPr>
          </a:p>
        </p:txBody>
      </p:sp>
    </p:spTree>
    <p:extLst>
      <p:ext uri="{BB962C8B-B14F-4D97-AF65-F5344CB8AC3E}">
        <p14:creationId xmlns:p14="http://schemas.microsoft.com/office/powerpoint/2010/main" val="25374959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lvl="1" defTabSz="966508">
              <a:defRPr/>
            </a:pPr>
            <a:r>
              <a:rPr lang="en-US" b="1" dirty="0">
                <a:solidFill>
                  <a:srgbClr val="000000"/>
                </a:solidFill>
                <a:cs typeface="Arial" panose="020B0604020202020204" pitchFamily="34" charset="0"/>
              </a:rPr>
              <a:t>This slide has animation.</a:t>
            </a:r>
          </a:p>
          <a:p>
            <a:pPr defTabSz="966508">
              <a:spcBef>
                <a:spcPts val="648"/>
              </a:spcBef>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defTabSz="966508">
              <a:spcBef>
                <a:spcPts val="648"/>
              </a:spcBef>
              <a:defRPr/>
            </a:pPr>
            <a:r>
              <a:rPr lang="en-US" dirty="0">
                <a:solidFill>
                  <a:prstClr val="black"/>
                </a:solidFill>
                <a:cs typeface="Arial" panose="020B0604020202020204" pitchFamily="34" charset="0"/>
              </a:rPr>
              <a:t>Check Your Knowledge: Question 6</a:t>
            </a:r>
          </a:p>
          <a:p>
            <a:pPr>
              <a:spcBef>
                <a:spcPts val="648"/>
              </a:spcBef>
              <a:defRPr/>
            </a:pPr>
            <a:r>
              <a:rPr lang="en-US" b="1" dirty="0">
                <a:cs typeface="Arial" panose="020B0604020202020204" pitchFamily="34" charset="0"/>
              </a:rPr>
              <a:t>If you’re under 65 and have Medicare because of ESRD, you might not be able to buy the Medicare Supplement Insurance (Medigap) policy you want. </a:t>
            </a:r>
          </a:p>
          <a:p>
            <a:pPr marL="182898" indent="-182898" defTabSz="966508">
              <a:spcBef>
                <a:spcPts val="648"/>
              </a:spcBef>
              <a:buFont typeface="+mj-lt"/>
              <a:buAutoNum type="alphaLcPeriod"/>
              <a:defRPr/>
            </a:pPr>
            <a:r>
              <a:rPr lang="en-US" dirty="0">
                <a:solidFill>
                  <a:prstClr val="black"/>
                </a:solidFill>
                <a:cs typeface="Arial" panose="020B0604020202020204" pitchFamily="34" charset="0"/>
              </a:rPr>
              <a:t>True</a:t>
            </a:r>
          </a:p>
          <a:p>
            <a:pPr marL="182898" indent="-182898" defTabSz="966508">
              <a:spcBef>
                <a:spcPts val="648"/>
              </a:spcBef>
              <a:buFont typeface="+mj-lt"/>
              <a:buAutoNum type="alphaLcPeriod"/>
              <a:defRPr/>
            </a:pPr>
            <a:r>
              <a:rPr lang="en-US" dirty="0">
                <a:solidFill>
                  <a:prstClr val="black"/>
                </a:solidFill>
                <a:cs typeface="Arial" panose="020B0604020202020204" pitchFamily="34" charset="0"/>
              </a:rPr>
              <a:t>False</a:t>
            </a:r>
          </a:p>
          <a:p>
            <a:pPr defTabSz="966508">
              <a:spcBef>
                <a:spcPts val="648"/>
              </a:spcBef>
              <a:defRPr/>
            </a:pPr>
            <a:r>
              <a:rPr lang="en-US" b="1" dirty="0">
                <a:solidFill>
                  <a:prstClr val="black"/>
                </a:solidFill>
                <a:cs typeface="Arial" panose="020B0604020202020204" pitchFamily="34" charset="0"/>
              </a:rPr>
              <a:t>Answer: a. True. </a:t>
            </a:r>
          </a:p>
          <a:p>
            <a:pPr defTabSz="966508">
              <a:spcBef>
                <a:spcPts val="648"/>
              </a:spcBef>
              <a:defRPr/>
            </a:pPr>
            <a:r>
              <a:rPr lang="en-US" dirty="0">
                <a:solidFill>
                  <a:prstClr val="black"/>
                </a:solidFill>
                <a:cs typeface="Arial" panose="020B0604020202020204" pitchFamily="34" charset="0"/>
              </a:rPr>
              <a:t>If you’re under 65 and have Medicare because of a disability or ESRD, you might not be able to buy the Medigap policy you want, or any Medigap policy, until you turn 65. Federal law generally doesn’t require insurance companies to sell Medigap policies to people under 65. However, some states require Medigap insurance companies to sell you a Medigap policy, even if you’re under 65.</a:t>
            </a:r>
          </a:p>
        </p:txBody>
      </p:sp>
    </p:spTree>
    <p:extLst>
      <p:ext uri="{BB962C8B-B14F-4D97-AF65-F5344CB8AC3E}">
        <p14:creationId xmlns:p14="http://schemas.microsoft.com/office/powerpoint/2010/main" val="5225819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Bef>
                <a:spcPts val="634"/>
              </a:spcBef>
              <a:defRPr/>
            </a:pPr>
            <a:r>
              <a:rPr lang="en-US" sz="1300" b="1" dirty="0">
                <a:cs typeface="Arial" panose="020B0604020202020204" pitchFamily="34" charset="0"/>
              </a:rPr>
              <a:t>Presenter Notes</a:t>
            </a:r>
            <a:r>
              <a:rPr lang="en-US" sz="1300" dirty="0">
                <a:cs typeface="Arial" panose="020B0604020202020204" pitchFamily="34" charset="0"/>
              </a:rPr>
              <a:t>​</a:t>
            </a:r>
            <a:endParaRPr lang="en-US" b="0" i="0" dirty="0">
              <a:effectLst/>
              <a:cs typeface="Arial" panose="020B0604020202020204" pitchFamily="34" charset="0"/>
            </a:endParaRPr>
          </a:p>
          <a:p>
            <a:pPr>
              <a:spcBef>
                <a:spcPts val="634"/>
              </a:spcBef>
              <a:defRPr/>
            </a:pPr>
            <a:r>
              <a:rPr lang="en-US" dirty="0">
                <a:cs typeface="Arial" panose="020B0604020202020204" pitchFamily="34" charset="0"/>
              </a:rPr>
              <a:t>This lesson explains where to f</a:t>
            </a:r>
            <a:r>
              <a:rPr lang="en-US" sz="1300" dirty="0">
                <a:cs typeface="Arial" panose="020B0604020202020204" pitchFamily="34" charset="0"/>
              </a:rPr>
              <a:t>ind additional information about Medicare for people with End-Stage Renal Disease (ESRD) and resources for people living with kidney disease.</a:t>
            </a:r>
            <a:endParaRPr lang="en-US" dirty="0">
              <a:cs typeface="Arial" panose="020B0604020202020204" pitchFamily="34" charset="0"/>
            </a:endParaRPr>
          </a:p>
        </p:txBody>
      </p:sp>
    </p:spTree>
    <p:extLst>
      <p:ext uri="{BB962C8B-B14F-4D97-AF65-F5344CB8AC3E}">
        <p14:creationId xmlns:p14="http://schemas.microsoft.com/office/powerpoint/2010/main" val="23009365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118801" indent="-118801">
              <a:spcBef>
                <a:spcPts val="634"/>
              </a:spcBef>
            </a:pPr>
            <a:r>
              <a:rPr lang="en-US" b="1" dirty="0">
                <a:cs typeface="Arial" panose="020B0604020202020204" pitchFamily="34" charset="0"/>
              </a:rPr>
              <a:t>Presenter Notes</a:t>
            </a:r>
          </a:p>
          <a:p>
            <a:pPr marL="118801" indent="-118801">
              <a:spcBef>
                <a:spcPts val="634"/>
              </a:spcBef>
            </a:pPr>
            <a:r>
              <a:rPr lang="en-US" b="0" dirty="0">
                <a:cs typeface="Arial" panose="020B0604020202020204" pitchFamily="34" charset="0"/>
              </a:rPr>
              <a:t>At the end of this lesson, you’ll be able to:</a:t>
            </a:r>
          </a:p>
          <a:p>
            <a:pPr marL="181221" indent="-181221">
              <a:spcBef>
                <a:spcPts val="634"/>
              </a:spcBef>
              <a:buFont typeface="Wingdings" panose="05000000000000000000" pitchFamily="2" charset="2"/>
              <a:buChar char="§"/>
            </a:pPr>
            <a:r>
              <a:rPr lang="en-US" b="0" dirty="0">
                <a:cs typeface="Arial" panose="020B0604020202020204" pitchFamily="34" charset="0"/>
              </a:rPr>
              <a:t>Describe the Centers for Medicare &amp; Medicaid Services’ (CMS) Specialty Care Models and their purpose</a:t>
            </a:r>
          </a:p>
          <a:p>
            <a:pPr marL="181221" indent="-181221">
              <a:spcBef>
                <a:spcPts val="634"/>
              </a:spcBef>
              <a:buFont typeface="Wingdings" panose="05000000000000000000" pitchFamily="2" charset="2"/>
              <a:buChar char="§"/>
            </a:pPr>
            <a:r>
              <a:rPr lang="en-US" b="0" dirty="0">
                <a:cs typeface="Arial" panose="020B0604020202020204" pitchFamily="34" charset="0"/>
              </a:rPr>
              <a:t>Describe how CMS evaluates the quality of care at dialysis facilities</a:t>
            </a:r>
          </a:p>
          <a:p>
            <a:pPr marL="181221" indent="-181221">
              <a:spcBef>
                <a:spcPts val="634"/>
              </a:spcBef>
              <a:buFont typeface="Wingdings" panose="05000000000000000000" pitchFamily="2" charset="2"/>
              <a:buChar char="§"/>
            </a:pPr>
            <a:r>
              <a:rPr lang="en-US" b="0" dirty="0">
                <a:cs typeface="Arial" panose="020B0604020202020204" pitchFamily="34" charset="0"/>
              </a:rPr>
              <a:t>Describe the ESRD National Coordinating Center and its purpose</a:t>
            </a:r>
          </a:p>
          <a:p>
            <a:pPr marL="181221" indent="-181221">
              <a:spcBef>
                <a:spcPts val="634"/>
              </a:spcBef>
              <a:buFont typeface="Wingdings" panose="05000000000000000000" pitchFamily="2" charset="2"/>
              <a:buChar char="§"/>
            </a:pPr>
            <a:r>
              <a:rPr lang="en-US" b="0" dirty="0">
                <a:cs typeface="Arial" panose="020B0604020202020204" pitchFamily="34" charset="0"/>
              </a:rPr>
              <a:t>Describe the Fistula First initiative and its purpose</a:t>
            </a:r>
          </a:p>
        </p:txBody>
      </p:sp>
    </p:spTree>
    <p:extLst>
      <p:ext uri="{BB962C8B-B14F-4D97-AF65-F5344CB8AC3E}">
        <p14:creationId xmlns:p14="http://schemas.microsoft.com/office/powerpoint/2010/main" val="38857716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69508" y="3757509"/>
            <a:ext cx="6660683" cy="4908839"/>
          </a:xfrm>
        </p:spPr>
        <p:txBody>
          <a:bodyPr/>
          <a:lstStyle/>
          <a:p>
            <a:pPr defTabSz="966508">
              <a:spcBef>
                <a:spcPts val="634"/>
              </a:spcBef>
              <a:defRPr/>
            </a:pPr>
            <a:r>
              <a:rPr lang="en-US" sz="1300" b="1" dirty="0">
                <a:solidFill>
                  <a:srgbClr val="000000"/>
                </a:solidFill>
                <a:cs typeface="Arial" panose="020B0604020202020204" pitchFamily="34" charset="0"/>
              </a:rPr>
              <a:t>Presenter Notes</a:t>
            </a:r>
            <a:r>
              <a:rPr lang="en-US" sz="1300"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marL="181221" indent="-181221">
              <a:spcBef>
                <a:spcPts val="634"/>
              </a:spcBef>
              <a:buFont typeface="Wingdings" panose="05000000000000000000" pitchFamily="2" charset="2"/>
              <a:buChar char="§"/>
            </a:pPr>
            <a:r>
              <a:rPr lang="en-US" dirty="0">
                <a:cs typeface="Arial" panose="020B0604020202020204" pitchFamily="34" charset="0"/>
              </a:rPr>
              <a:t>CMS published the final rule (CMS-5527-F) for Specialty Care Models to Improve Quality of Care and Reduce Expenditures (</a:t>
            </a:r>
            <a:r>
              <a:rPr lang="en-US" u="sng" dirty="0">
                <a:cs typeface="Arial" panose="020B0604020202020204" pitchFamily="34" charset="0"/>
                <a:hlinkClick r:id="rId3"/>
              </a:rPr>
              <a:t>federalregister.gov/documents/2020/09/29/2020-20907/medicare-program-specialty-care-models-to-improve-quality-of-care-and-reduce-expenditures</a:t>
            </a:r>
            <a:r>
              <a:rPr lang="en-US" dirty="0">
                <a:cs typeface="Arial" panose="020B0604020202020204" pitchFamily="34" charset="0"/>
              </a:rPr>
              <a:t>), which includes the finalized </a:t>
            </a:r>
            <a:r>
              <a:rPr lang="en-US" b="1" dirty="0">
                <a:cs typeface="Arial" panose="020B0604020202020204" pitchFamily="34" charset="0"/>
              </a:rPr>
              <a:t>ESRD Treatment Choices (ETC) Model</a:t>
            </a:r>
            <a:r>
              <a:rPr lang="en-US" dirty="0">
                <a:cs typeface="Arial" panose="020B0604020202020204" pitchFamily="34" charset="0"/>
              </a:rPr>
              <a:t>. The </a:t>
            </a:r>
            <a:r>
              <a:rPr lang="en-US" b="0" dirty="0">
                <a:cs typeface="Arial" panose="020B0604020202020204" pitchFamily="34" charset="0"/>
              </a:rPr>
              <a:t>ETC Model is </a:t>
            </a:r>
            <a:r>
              <a:rPr lang="en-US" dirty="0">
                <a:cs typeface="Arial" panose="020B0604020202020204" pitchFamily="34" charset="0"/>
              </a:rPr>
              <a:t>testing the effectiveness of adjusting certain Medicare payments to encourage greater use of home dialysis and kidney transplants for people with Medicare with ESRD to preserve or enhance the quality of care furnished to people with Medicare while reducing Medicare costs. Payment adjustments under this model are from January 1, 2021–June 30, 2027. </a:t>
            </a:r>
            <a:br>
              <a:rPr lang="en-US" dirty="0">
                <a:cs typeface="Arial" panose="020B0604020202020204" pitchFamily="34" charset="0"/>
              </a:rPr>
            </a:br>
            <a:br>
              <a:rPr lang="en-US" dirty="0">
                <a:cs typeface="Arial" panose="020B0604020202020204" pitchFamily="34" charset="0"/>
              </a:rPr>
            </a:br>
            <a:r>
              <a:rPr lang="en-US" b="0" i="0" dirty="0">
                <a:solidFill>
                  <a:srgbClr val="262626"/>
                </a:solidFill>
                <a:effectLst/>
                <a:latin typeface="public_sans"/>
              </a:rPr>
              <a:t>CMS requires participation in order to minimize the potential for selection effect. Selection effect occurs when only the potential participants who would benefit financially from a model choose to participate. Selection effect may reduce the amount of savings that a model can generate. Requiring participation for certain models helps CMS understand the impact on a variety of provider types so that the resulting data would be more broadly representative. </a:t>
            </a:r>
            <a:r>
              <a:rPr lang="en-US" dirty="0">
                <a:cs typeface="Arial" panose="020B0604020202020204" pitchFamily="34" charset="0"/>
              </a:rPr>
              <a:t>For more information on the ETC Model, visit </a:t>
            </a:r>
            <a:r>
              <a:rPr lang="en-US" u="sng" dirty="0">
                <a:cs typeface="Arial" panose="020B0604020202020204" pitchFamily="34" charset="0"/>
                <a:hlinkClick r:id="rId4"/>
              </a:rPr>
              <a:t>innovation.CMS.gov/innovation-models/</a:t>
            </a:r>
            <a:r>
              <a:rPr lang="en-US" u="sng" dirty="0" err="1">
                <a:cs typeface="Arial" panose="020B0604020202020204" pitchFamily="34" charset="0"/>
                <a:hlinkClick r:id="rId4"/>
              </a:rPr>
              <a:t>esrd</a:t>
            </a:r>
            <a:r>
              <a:rPr lang="en-US" u="sng" dirty="0">
                <a:cs typeface="Arial" panose="020B0604020202020204" pitchFamily="34" charset="0"/>
                <a:hlinkClick r:id="rId4"/>
              </a:rPr>
              <a:t>-treatment-choices-model</a:t>
            </a:r>
            <a:r>
              <a:rPr lang="en-US" dirty="0">
                <a:cs typeface="Arial" panose="020B0604020202020204" pitchFamily="34" charset="0"/>
              </a:rPr>
              <a:t>.</a:t>
            </a:r>
          </a:p>
          <a:p>
            <a:pPr marL="181221" indent="-181221">
              <a:spcBef>
                <a:spcPts val="634"/>
              </a:spcBef>
              <a:buFont typeface="Wingdings" panose="05000000000000000000" pitchFamily="2" charset="2"/>
              <a:buChar char="§"/>
            </a:pPr>
            <a:r>
              <a:rPr lang="en-US" dirty="0">
                <a:cs typeface="Arial" panose="020B0604020202020204" pitchFamily="34" charset="0"/>
              </a:rPr>
              <a:t>CMS also announced the optional </a:t>
            </a:r>
            <a:r>
              <a:rPr lang="en-US" b="1" dirty="0">
                <a:cs typeface="Arial" panose="020B0604020202020204" pitchFamily="34" charset="0"/>
              </a:rPr>
              <a:t>Kidney Care Choices (KCC) Model </a:t>
            </a:r>
            <a:r>
              <a:rPr lang="en-US" dirty="0">
                <a:cs typeface="Arial" panose="020B0604020202020204" pitchFamily="34" charset="0"/>
              </a:rPr>
              <a:t>with 4 different payment options to test new Medicare payment options that aim to improve the quality of care for patients with kidney disease. The optional models will run from April 1, 2021–December 31, 2025. For more information on the KCC Model, visit </a:t>
            </a:r>
            <a:r>
              <a:rPr lang="en-US" u="sng" dirty="0">
                <a:cs typeface="Arial" panose="020B0604020202020204" pitchFamily="34" charset="0"/>
                <a:hlinkClick r:id="rId5"/>
              </a:rPr>
              <a:t>innovation.CMS.gov/innovation-models/kidney-care-choices-</a:t>
            </a:r>
            <a:r>
              <a:rPr lang="en-US" u="sng" dirty="0" err="1">
                <a:cs typeface="Arial" panose="020B0604020202020204" pitchFamily="34" charset="0"/>
                <a:hlinkClick r:id="rId5"/>
              </a:rPr>
              <a:t>kcc</a:t>
            </a:r>
            <a:r>
              <a:rPr lang="en-US" u="sng" dirty="0">
                <a:cs typeface="Arial" panose="020B0604020202020204" pitchFamily="34" charset="0"/>
                <a:hlinkClick r:id="rId5"/>
              </a:rPr>
              <a:t>-model</a:t>
            </a:r>
            <a:r>
              <a:rPr lang="en-US" dirty="0">
                <a:cs typeface="Arial" panose="020B0604020202020204" pitchFamily="34" charset="0"/>
              </a:rPr>
              <a:t>.</a:t>
            </a:r>
          </a:p>
          <a:p>
            <a:pPr>
              <a:spcBef>
                <a:spcPts val="634"/>
              </a:spcBef>
            </a:pPr>
            <a:endParaRPr lang="en-US" dirty="0">
              <a:cs typeface="Arial" panose="020B0604020202020204" pitchFamily="34" charset="0"/>
            </a:endParaRPr>
          </a:p>
          <a:p>
            <a:pPr>
              <a:spcBef>
                <a:spcPts val="634"/>
              </a:spcBef>
            </a:pPr>
            <a:r>
              <a:rPr lang="en-US" b="0" dirty="0">
                <a:cs typeface="Arial" panose="020B0604020202020204" pitchFamily="34" charset="0"/>
              </a:rPr>
              <a:t> </a:t>
            </a:r>
          </a:p>
        </p:txBody>
      </p:sp>
    </p:spTree>
    <p:extLst>
      <p:ext uri="{BB962C8B-B14F-4D97-AF65-F5344CB8AC3E}">
        <p14:creationId xmlns:p14="http://schemas.microsoft.com/office/powerpoint/2010/main" val="30694635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974080" cy="5144347"/>
          </a:xfrm>
        </p:spPr>
        <p:txBody>
          <a:bodyPr/>
          <a:lstStyle/>
          <a:p>
            <a:pPr defTabSz="966508">
              <a:spcBef>
                <a:spcPts val="646"/>
              </a:spcBef>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marL="0" indent="0">
              <a:spcBef>
                <a:spcPts val="646"/>
              </a:spcBef>
              <a:buFont typeface="Wingdings" panose="05000000000000000000" pitchFamily="2" charset="2"/>
              <a:buNone/>
              <a:defRPr/>
            </a:pPr>
            <a:r>
              <a:rPr lang="en-US" b="1" dirty="0">
                <a:solidFill>
                  <a:prstClr val="black"/>
                </a:solidFill>
                <a:cs typeface="Arial" panose="020B0604020202020204" pitchFamily="34" charset="0"/>
              </a:rPr>
              <a:t>CMS uses many different quality measures to evaluate dialysis facilities each year. </a:t>
            </a:r>
            <a:r>
              <a:rPr lang="en-US" dirty="0">
                <a:solidFill>
                  <a:prstClr val="black"/>
                </a:solidFill>
                <a:cs typeface="Arial" panose="020B0604020202020204" pitchFamily="34" charset="0"/>
              </a:rPr>
              <a:t>These quality measures show how often dialysis facilities use best practices when caring for you. Each dialysis facility gets a score based on CMS’ evaluation of these quality measures. Dialysis facilities are required to display that score in an area that’s easy for you to find, and in a format and language you understand. This score can range from 0-100 (a higher score indicates a better-quality facility) and is based on how the facility performed on the quality measures. </a:t>
            </a:r>
          </a:p>
          <a:p>
            <a:pPr>
              <a:spcBef>
                <a:spcPts val="646"/>
              </a:spcBef>
              <a:defRPr/>
            </a:pPr>
            <a:r>
              <a:rPr lang="en-US" dirty="0">
                <a:solidFill>
                  <a:prstClr val="black"/>
                </a:solidFill>
                <a:cs typeface="Arial" panose="020B0604020202020204" pitchFamily="34" charset="0"/>
              </a:rPr>
              <a:t>You can visit </a:t>
            </a:r>
            <a:r>
              <a:rPr lang="en-US" dirty="0">
                <a:solidFill>
                  <a:prstClr val="black"/>
                </a:solidFill>
                <a:cs typeface="Arial" panose="020B0604020202020204" pitchFamily="34" charset="0"/>
                <a:hlinkClick r:id="rId3"/>
              </a:rPr>
              <a:t>Medicare.gov/care-compare</a:t>
            </a:r>
            <a:r>
              <a:rPr lang="en-US" dirty="0">
                <a:solidFill>
                  <a:prstClr val="black"/>
                </a:solidFill>
                <a:cs typeface="Arial" panose="020B0604020202020204" pitchFamily="34" charset="0"/>
              </a:rPr>
              <a:t> to find a dialysis facility that’s close to you or call your local End-Stage Renal Disease (ESRD) Network. To get the ESRD Network phone number for your state visit </a:t>
            </a:r>
            <a:r>
              <a:rPr lang="en-US" dirty="0">
                <a:solidFill>
                  <a:prstClr val="black"/>
                </a:solidFill>
                <a:cs typeface="Arial" panose="020B0604020202020204" pitchFamily="34" charset="0"/>
                <a:hlinkClick r:id="rId4"/>
              </a:rPr>
              <a:t>esrdnetworks.org/membership/</a:t>
            </a:r>
            <a:r>
              <a:rPr lang="en-US" dirty="0" err="1">
                <a:solidFill>
                  <a:prstClr val="black"/>
                </a:solidFill>
                <a:cs typeface="Arial" panose="020B0604020202020204" pitchFamily="34" charset="0"/>
                <a:hlinkClick r:id="rId4"/>
              </a:rPr>
              <a:t>esrd</a:t>
            </a:r>
            <a:r>
              <a:rPr lang="en-US" dirty="0">
                <a:solidFill>
                  <a:prstClr val="black"/>
                </a:solidFill>
                <a:cs typeface="Arial" panose="020B0604020202020204" pitchFamily="34" charset="0"/>
                <a:hlinkClick r:id="rId4"/>
              </a:rPr>
              <a:t>-networks-contact-information</a:t>
            </a:r>
            <a:r>
              <a:rPr lang="en-US" dirty="0">
                <a:solidFill>
                  <a:prstClr val="black"/>
                </a:solidFill>
                <a:cs typeface="Arial" panose="020B0604020202020204" pitchFamily="34" charset="0"/>
              </a:rPr>
              <a:t>. </a:t>
            </a:r>
          </a:p>
          <a:p>
            <a:pPr>
              <a:spcBef>
                <a:spcPts val="646"/>
              </a:spcBef>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571887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96428" y="3757507"/>
            <a:ext cx="6956213" cy="5501983"/>
          </a:xfrm>
        </p:spPr>
        <p:txBody>
          <a:bodyPr/>
          <a:lstStyle/>
          <a:p>
            <a:pPr defTabSz="966508">
              <a:spcBef>
                <a:spcPts val="634"/>
              </a:spcBef>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marL="181221" indent="-181221" defTabSz="966508">
              <a:spcBef>
                <a:spcPts val="634"/>
              </a:spcBef>
              <a:buFont typeface="Wingdings" panose="05000000000000000000" pitchFamily="2" charset="2"/>
              <a:buChar char="§"/>
              <a:defRPr/>
            </a:pPr>
            <a:r>
              <a:rPr lang="en-US" dirty="0">
                <a:solidFill>
                  <a:prstClr val="black"/>
                </a:solidFill>
                <a:cs typeface="Arial" panose="020B0604020202020204" pitchFamily="34" charset="0"/>
              </a:rPr>
              <a:t>Under the direction of CMS, the ESRD Network program is a </a:t>
            </a:r>
            <a:r>
              <a:rPr lang="en-US" b="1" dirty="0">
                <a:solidFill>
                  <a:prstClr val="black"/>
                </a:solidFill>
                <a:cs typeface="Arial" panose="020B0604020202020204" pitchFamily="34" charset="0"/>
              </a:rPr>
              <a:t>national network of 18 ESRD Networks</a:t>
            </a:r>
            <a:r>
              <a:rPr lang="en-US" dirty="0">
                <a:solidFill>
                  <a:prstClr val="black"/>
                </a:solidFill>
                <a:cs typeface="Arial" panose="020B0604020202020204" pitchFamily="34" charset="0"/>
              </a:rPr>
              <a:t>, responsible for each U.S. state, territory, and the District of Columbia. ESRD Networks service geographic areas based on the number and concentration of people with Medicare. ESRD Networks work with consumers, ESRD facilities, and other providers of ESRD services to refine care delivery systems to make sure ESRD patients get the right care at the right time.</a:t>
            </a:r>
          </a:p>
          <a:p>
            <a:pPr marL="181221" indent="-181221" defTabSz="966508">
              <a:spcBef>
                <a:spcPts val="634"/>
              </a:spcBef>
              <a:buFont typeface="Wingdings" panose="05000000000000000000" pitchFamily="2" charset="2"/>
              <a:buChar char="§"/>
              <a:defRPr/>
            </a:pPr>
            <a:r>
              <a:rPr lang="en-US" dirty="0">
                <a:solidFill>
                  <a:prstClr val="black"/>
                </a:solidFill>
                <a:cs typeface="Arial" panose="020B0604020202020204" pitchFamily="34" charset="0"/>
              </a:rPr>
              <a:t>ESRD Networks are an excellent source of information for people with Medicare and health care providers. ESRD Networks are </a:t>
            </a:r>
            <a:r>
              <a:rPr lang="en-US" b="1" dirty="0">
                <a:solidFill>
                  <a:prstClr val="black"/>
                </a:solidFill>
                <a:cs typeface="Arial" panose="020B0604020202020204" pitchFamily="34" charset="0"/>
              </a:rPr>
              <a:t>responsible for developing criteria and standards</a:t>
            </a:r>
            <a:r>
              <a:rPr lang="en-US" dirty="0">
                <a:solidFill>
                  <a:prstClr val="black"/>
                </a:solidFill>
                <a:cs typeface="Arial" panose="020B0604020202020204" pitchFamily="34" charset="0"/>
              </a:rPr>
              <a:t> related to the quality and appropriateness of care for ESRD patients. They assess treatment modalities and quality of care. They also provide technical assistance to the dialysis facilities. </a:t>
            </a:r>
          </a:p>
          <a:p>
            <a:pPr marL="181221" indent="-181221" defTabSz="966508">
              <a:spcBef>
                <a:spcPts val="634"/>
              </a:spcBef>
              <a:buFont typeface="Wingdings" panose="05000000000000000000" pitchFamily="2" charset="2"/>
              <a:buChar char="§"/>
              <a:defRPr/>
            </a:pPr>
            <a:r>
              <a:rPr lang="en-US" dirty="0">
                <a:solidFill>
                  <a:prstClr val="black"/>
                </a:solidFill>
                <a:cs typeface="Arial" panose="020B0604020202020204" pitchFamily="34" charset="0"/>
              </a:rPr>
              <a:t>The ESRD Networks also </a:t>
            </a:r>
            <a:r>
              <a:rPr lang="en-US" b="1" dirty="0">
                <a:solidFill>
                  <a:prstClr val="black"/>
                </a:solidFill>
                <a:cs typeface="Arial" panose="020B0604020202020204" pitchFamily="34" charset="0"/>
              </a:rPr>
              <a:t>help educate people with Medicare </a:t>
            </a:r>
            <a:r>
              <a:rPr lang="en-US" dirty="0">
                <a:solidFill>
                  <a:prstClr val="black"/>
                </a:solidFill>
                <a:cs typeface="Arial" panose="020B0604020202020204" pitchFamily="34" charset="0"/>
              </a:rPr>
              <a:t>about Medicare and </a:t>
            </a:r>
            <a:r>
              <a:rPr lang="en-US" b="1" dirty="0">
                <a:solidFill>
                  <a:prstClr val="black"/>
                </a:solidFill>
                <a:cs typeface="Arial" panose="020B0604020202020204" pitchFamily="34" charset="0"/>
              </a:rPr>
              <a:t>help resolve complaints and grievances</a:t>
            </a:r>
            <a:r>
              <a:rPr lang="en-US" dirty="0">
                <a:solidFill>
                  <a:prstClr val="black"/>
                </a:solidFill>
                <a:cs typeface="Arial" panose="020B0604020202020204" pitchFamily="34" charset="0"/>
              </a:rPr>
              <a:t>. To protect patients from reprisal, CMS policy no longer requires the complaint process to start at the facility; patients can now bypass the facility and report grievances directly to the ESRD Network.</a:t>
            </a:r>
          </a:p>
          <a:p>
            <a:pPr marL="181221" indent="-181221">
              <a:spcBef>
                <a:spcPts val="634"/>
              </a:spcBef>
              <a:buFont typeface="Wingdings" panose="05000000000000000000" pitchFamily="2" charset="2"/>
              <a:buChar char="§"/>
              <a:defRPr/>
            </a:pPr>
            <a:r>
              <a:rPr lang="en-US" b="1" dirty="0">
                <a:cs typeface="Arial" panose="020B0604020202020204" pitchFamily="34" charset="0"/>
              </a:rPr>
              <a:t>Contact information for your local ESRD network is available at </a:t>
            </a:r>
            <a:r>
              <a:rPr lang="en-US" dirty="0">
                <a:cs typeface="Arial" panose="020B0604020202020204" pitchFamily="34" charset="0"/>
                <a:hlinkClick r:id="rId3"/>
              </a:rPr>
              <a:t>esrdnetworks.org/membership/</a:t>
            </a:r>
            <a:r>
              <a:rPr lang="en-US" dirty="0" err="1">
                <a:cs typeface="Arial" panose="020B0604020202020204" pitchFamily="34" charset="0"/>
                <a:hlinkClick r:id="rId3"/>
              </a:rPr>
              <a:t>esrd</a:t>
            </a:r>
            <a:r>
              <a:rPr lang="en-US" dirty="0">
                <a:cs typeface="Arial" panose="020B0604020202020204" pitchFamily="34" charset="0"/>
                <a:hlinkClick r:id="rId3"/>
              </a:rPr>
              <a:t>-networks-contact-information</a:t>
            </a:r>
            <a:r>
              <a:rPr lang="en-US" b="1" dirty="0">
                <a:cs typeface="Arial" panose="020B0604020202020204" pitchFamily="34" charset="0"/>
              </a:rPr>
              <a:t>.</a:t>
            </a:r>
            <a:endParaRPr lang="en-US" dirty="0">
              <a:solidFill>
                <a:prstClr val="black"/>
              </a:solidFill>
              <a:cs typeface="Arial" panose="020B0604020202020204" pitchFamily="34" charset="0"/>
            </a:endParaRPr>
          </a:p>
          <a:p>
            <a:pPr marL="181221" indent="-181221" defTabSz="966508">
              <a:spcBef>
                <a:spcPts val="634"/>
              </a:spcBef>
              <a:buFont typeface="Wingdings" panose="05000000000000000000" pitchFamily="2" charset="2"/>
              <a:buChar char="§"/>
              <a:defRPr/>
            </a:pPr>
            <a:r>
              <a:rPr lang="en-US" dirty="0">
                <a:solidFill>
                  <a:prstClr val="black"/>
                </a:solidFill>
                <a:cs typeface="Arial" panose="020B0604020202020204" pitchFamily="34" charset="0"/>
              </a:rPr>
              <a:t>The ESRD National Coordinating Center (NCC) is the CMS support contractor for the 18 ESRD Networks. The ESRD NCC also provides useful information and resources focused on helping ESRD patients and their care partners become engaged, educated, and empowered. For more information, visit </a:t>
            </a:r>
            <a:r>
              <a:rPr lang="en-US" dirty="0">
                <a:solidFill>
                  <a:prstClr val="black"/>
                </a:solidFill>
                <a:cs typeface="Arial" panose="020B0604020202020204" pitchFamily="34" charset="0"/>
                <a:hlinkClick r:id="rId4"/>
              </a:rPr>
              <a:t>esrdncc.org</a:t>
            </a:r>
            <a:r>
              <a:rPr lang="en-US" dirty="0">
                <a:solidFill>
                  <a:prstClr val="black"/>
                </a:solidFill>
                <a:cs typeface="Arial" panose="020B0604020202020204" pitchFamily="34" charset="0"/>
              </a:rPr>
              <a:t>.</a:t>
            </a:r>
          </a:p>
          <a:p>
            <a:pPr marL="181221" indent="-181221" defTabSz="966508">
              <a:spcBef>
                <a:spcPts val="634"/>
              </a:spcBef>
              <a:buFont typeface="Wingdings" panose="05000000000000000000" pitchFamily="2" charset="2"/>
              <a:buChar char="§"/>
              <a:defRPr/>
            </a:pPr>
            <a:r>
              <a:rPr lang="en-US" dirty="0">
                <a:solidFill>
                  <a:prstClr val="black"/>
                </a:solidFill>
                <a:cs typeface="Arial" panose="020B0604020202020204" pitchFamily="34" charset="0"/>
              </a:rPr>
              <a:t>For questions about a specific service you got, look at your Medicare Summary Notice (MSN) or log into your secure Medicare account. You can file an appeal if you disagree with a coverage or payment decision made by Medicare, your Medicare health plan, or your Medicare drug plan. An interactive map with contact information for ESRD Networks by state/region is available at </a:t>
            </a:r>
            <a:r>
              <a:rPr lang="en-US" u="sng" dirty="0">
                <a:solidFill>
                  <a:prstClr val="black"/>
                </a:solidFill>
                <a:cs typeface="Arial" panose="020B0604020202020204" pitchFamily="34" charset="0"/>
                <a:hlinkClick r:id="rId5"/>
              </a:rPr>
              <a:t>esrdncc.org/</a:t>
            </a:r>
            <a:r>
              <a:rPr lang="en-US" u="sng" dirty="0" err="1">
                <a:solidFill>
                  <a:prstClr val="black"/>
                </a:solidFill>
                <a:cs typeface="Arial" panose="020B0604020202020204" pitchFamily="34" charset="0"/>
                <a:hlinkClick r:id="rId5"/>
              </a:rPr>
              <a:t>en</a:t>
            </a:r>
            <a:r>
              <a:rPr lang="en-US" u="sng" dirty="0">
                <a:solidFill>
                  <a:prstClr val="black"/>
                </a:solidFill>
                <a:cs typeface="Arial" panose="020B0604020202020204" pitchFamily="34" charset="0"/>
                <a:hlinkClick r:id="rId5"/>
              </a:rPr>
              <a:t>/ESRD-network-map</a:t>
            </a:r>
            <a:r>
              <a:rPr lang="en-US" dirty="0">
                <a:solidFill>
                  <a:prstClr val="black"/>
                </a:solidFill>
                <a:cs typeface="Arial" panose="020B0604020202020204" pitchFamily="34" charset="0"/>
              </a:rPr>
              <a:t>.</a:t>
            </a:r>
            <a:endParaRPr lang="en-US" b="1" dirty="0">
              <a:solidFill>
                <a:prstClr val="black"/>
              </a:solidFill>
              <a:cs typeface="Arial" panose="020B0604020202020204" pitchFamily="34" charset="0"/>
            </a:endParaRPr>
          </a:p>
          <a:p>
            <a:pPr>
              <a:spcBef>
                <a:spcPts val="634"/>
              </a:spcBef>
            </a:pPr>
            <a:endParaRPr lang="en-US" dirty="0">
              <a:cs typeface="Arial" panose="020B0604020202020204" pitchFamily="34" charset="0"/>
            </a:endParaRPr>
          </a:p>
        </p:txBody>
      </p:sp>
    </p:spTree>
    <p:extLst>
      <p:ext uri="{BB962C8B-B14F-4D97-AF65-F5344CB8AC3E}">
        <p14:creationId xmlns:p14="http://schemas.microsoft.com/office/powerpoint/2010/main" val="25523328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08">
              <a:spcBef>
                <a:spcPts val="658"/>
              </a:spcBef>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p>
          <a:p>
            <a:pPr defTabSz="966508">
              <a:spcBef>
                <a:spcPts val="658"/>
              </a:spcBef>
              <a:defRPr/>
            </a:pPr>
            <a:r>
              <a:rPr lang="en-US" dirty="0">
                <a:solidFill>
                  <a:prstClr val="black"/>
                </a:solidFill>
                <a:cs typeface="Arial" panose="020B0604020202020204" pitchFamily="34" charset="0"/>
              </a:rPr>
              <a:t>ESRD Networks are currently working with Medicare to decrease the use of catheters for dialysis and increase the use of arteriovenous fistulas (AVFs) and grafts. </a:t>
            </a:r>
            <a:r>
              <a:rPr lang="en-US" b="1" dirty="0">
                <a:solidFill>
                  <a:prstClr val="black"/>
                </a:solidFill>
                <a:cs typeface="Arial" panose="020B0604020202020204" pitchFamily="34" charset="0"/>
              </a:rPr>
              <a:t>“Fistula First” is the name given to the National Vascular Access Improvement Initiative. </a:t>
            </a:r>
            <a:r>
              <a:rPr lang="en-US" dirty="0">
                <a:solidFill>
                  <a:prstClr val="black"/>
                </a:solidFill>
                <a:cs typeface="Arial" panose="020B0604020202020204" pitchFamily="34" charset="0"/>
              </a:rPr>
              <a:t>This quality improvement project is being conducted by all 18 ESRD Networks to promote the use of AVFs in providing hemodialysis for all suitable dialysis patients.</a:t>
            </a:r>
          </a:p>
          <a:p>
            <a:pPr defTabSz="966508">
              <a:spcBef>
                <a:spcPts val="658"/>
              </a:spcBef>
              <a:defRPr/>
            </a:pPr>
            <a:r>
              <a:rPr lang="en-US" b="1" dirty="0">
                <a:solidFill>
                  <a:prstClr val="black"/>
                </a:solidFill>
                <a:cs typeface="Arial" panose="020B0604020202020204" pitchFamily="34" charset="0"/>
              </a:rPr>
              <a:t>Hemodialysis</a:t>
            </a:r>
            <a:r>
              <a:rPr lang="en-US" dirty="0">
                <a:solidFill>
                  <a:prstClr val="black"/>
                </a:solidFill>
                <a:cs typeface="Arial" panose="020B0604020202020204" pitchFamily="34" charset="0"/>
              </a:rPr>
              <a:t> is conducted through a direct connection to a person’s bloodstream. </a:t>
            </a:r>
          </a:p>
          <a:p>
            <a:pPr defTabSz="966508">
              <a:spcBef>
                <a:spcPts val="658"/>
              </a:spcBef>
              <a:defRPr/>
            </a:pPr>
            <a:r>
              <a:rPr lang="en-US" b="1" dirty="0">
                <a:solidFill>
                  <a:prstClr val="black"/>
                </a:solidFill>
                <a:cs typeface="Arial" panose="020B0604020202020204" pitchFamily="34" charset="0"/>
              </a:rPr>
              <a:t>A fistula is a connection, surgically created by joining a vein and an artery in the forearm, that allows blood from the artery to flow into the vein and provide stable access for dialysis. </a:t>
            </a:r>
            <a:r>
              <a:rPr lang="en-US" dirty="0">
                <a:solidFill>
                  <a:prstClr val="black"/>
                </a:solidFill>
                <a:cs typeface="Arial" panose="020B0604020202020204" pitchFamily="34" charset="0"/>
              </a:rPr>
              <a:t>Fistulas last longer, need less maintenance, and are associated with lower rates of infection, hospitalization, and death than catheters. Grafts create a similar connection using a synthetic tube to connect the artery to a vein in the arm. </a:t>
            </a:r>
          </a:p>
          <a:p>
            <a:pPr defTabSz="966508">
              <a:spcBef>
                <a:spcPts val="658"/>
              </a:spcBef>
              <a:defRPr/>
            </a:pPr>
            <a:r>
              <a:rPr lang="en-US" b="1" dirty="0">
                <a:solidFill>
                  <a:prstClr val="black"/>
                </a:solidFill>
                <a:cs typeface="Arial" panose="020B0604020202020204" pitchFamily="34" charset="0"/>
              </a:rPr>
              <a:t>Catheters</a:t>
            </a:r>
            <a:r>
              <a:rPr lang="en-US" dirty="0">
                <a:solidFill>
                  <a:prstClr val="black"/>
                </a:solidFill>
                <a:cs typeface="Arial" panose="020B0604020202020204" pitchFamily="34" charset="0"/>
              </a:rPr>
              <a:t> (needles permanently inserted into a regular vein, but left protruding from the skin) may be appropriate in certain cases for short-term vascular access, but have much higher rates of infection than fistulas or grafts. More information about Fistula First Catheter Last is available at </a:t>
            </a:r>
            <a:r>
              <a:rPr lang="en-US" u="sng" dirty="0">
                <a:solidFill>
                  <a:prstClr val="black"/>
                </a:solidFill>
                <a:cs typeface="Arial" panose="020B0604020202020204" pitchFamily="34" charset="0"/>
                <a:hlinkClick r:id="rId3"/>
              </a:rPr>
              <a:t>fistulafirst.esrdncc.org/</a:t>
            </a:r>
            <a:r>
              <a:rPr lang="en-US" u="sng" dirty="0" err="1">
                <a:solidFill>
                  <a:prstClr val="black"/>
                </a:solidFill>
                <a:cs typeface="Arial" panose="020B0604020202020204" pitchFamily="34" charset="0"/>
                <a:hlinkClick r:id="rId3"/>
              </a:rPr>
              <a:t>ffcl</a:t>
            </a:r>
            <a:r>
              <a:rPr lang="en-US" dirty="0">
                <a:solidFill>
                  <a:prstClr val="black"/>
                </a:solidFill>
                <a:cs typeface="Arial" panose="020B0604020202020204" pitchFamily="34" charset="0"/>
              </a:rPr>
              <a:t>.</a:t>
            </a:r>
          </a:p>
          <a:p>
            <a:pPr defTabSz="966508">
              <a:spcBef>
                <a:spcPts val="658"/>
              </a:spcBef>
              <a:defRPr/>
            </a:pPr>
            <a:r>
              <a:rPr lang="en-US" b="1" dirty="0">
                <a:solidFill>
                  <a:prstClr val="black"/>
                </a:solidFill>
                <a:cs typeface="Arial" panose="020B0604020202020204" pitchFamily="34" charset="0"/>
              </a:rPr>
              <a:t>Source: </a:t>
            </a:r>
            <a:r>
              <a:rPr lang="en-US" dirty="0">
                <a:solidFill>
                  <a:prstClr val="black"/>
                </a:solidFill>
                <a:cs typeface="Arial" panose="020B0604020202020204" pitchFamily="34" charset="0"/>
              </a:rPr>
              <a:t>Graphic courtesy of the National Institute of Diabetes and Digestive and Kidney Diseases, of the U.S. National Institutes of Health.</a:t>
            </a:r>
          </a:p>
          <a:p>
            <a:pPr marL="0" lvl="1" defTabSz="966508">
              <a:lnSpc>
                <a:spcPct val="110000"/>
              </a:lnSpc>
              <a:spcBef>
                <a:spcPts val="440"/>
              </a:spcBef>
              <a:defRPr/>
            </a:pPr>
            <a:r>
              <a:rPr lang="en-US" b="1" dirty="0">
                <a:solidFill>
                  <a:prstClr val="black"/>
                </a:solidFill>
                <a:cs typeface="Arial" panose="020B0604020202020204" pitchFamily="34" charset="0"/>
              </a:rPr>
              <a:t>Source for Image</a:t>
            </a:r>
          </a:p>
          <a:p>
            <a:r>
              <a:rPr lang="en-US" dirty="0">
                <a:hlinkClick r:id="rId4"/>
              </a:rPr>
              <a:t>niddk.nih.gov/news/media-library/17674</a:t>
            </a:r>
            <a:r>
              <a:rPr lang="en-US" dirty="0"/>
              <a:t> </a:t>
            </a:r>
          </a:p>
        </p:txBody>
      </p:sp>
    </p:spTree>
    <p:extLst>
      <p:ext uri="{BB962C8B-B14F-4D97-AF65-F5344CB8AC3E}">
        <p14:creationId xmlns:p14="http://schemas.microsoft.com/office/powerpoint/2010/main" val="32747046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lvl="1" defTabSz="966508">
              <a:defRPr/>
            </a:pPr>
            <a:r>
              <a:rPr lang="en-US" b="1" dirty="0">
                <a:solidFill>
                  <a:srgbClr val="000000"/>
                </a:solidFill>
                <a:cs typeface="Arial" panose="020B0604020202020204" pitchFamily="34" charset="0"/>
              </a:rPr>
              <a:t>This slide has animation.</a:t>
            </a:r>
          </a:p>
          <a:p>
            <a:pPr defTabSz="966508">
              <a:spcBef>
                <a:spcPts val="600"/>
              </a:spcBef>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defTabSz="966508">
              <a:spcBef>
                <a:spcPts val="600"/>
              </a:spcBef>
              <a:defRPr/>
            </a:pPr>
            <a:r>
              <a:rPr lang="en-US" dirty="0">
                <a:solidFill>
                  <a:prstClr val="black"/>
                </a:solidFill>
                <a:cs typeface="Arial" panose="020B0604020202020204" pitchFamily="34" charset="0"/>
              </a:rPr>
              <a:t>Check Your Knowledge: Question 7</a:t>
            </a:r>
          </a:p>
          <a:p>
            <a:pPr>
              <a:spcBef>
                <a:spcPts val="600"/>
              </a:spcBef>
              <a:defRPr/>
            </a:pPr>
            <a:r>
              <a:rPr lang="en-US" b="1" dirty="0">
                <a:cs typeface="Arial" panose="020B0604020202020204" pitchFamily="34" charset="0"/>
              </a:rPr>
              <a:t>How often does CMS use quality measures to evaluate dialysis facilities?  </a:t>
            </a:r>
          </a:p>
          <a:p>
            <a:pPr marL="182898" indent="-182898" defTabSz="966508">
              <a:spcBef>
                <a:spcPts val="600"/>
              </a:spcBef>
              <a:buFont typeface="+mj-lt"/>
              <a:buAutoNum type="alphaLcPeriod"/>
              <a:defRPr/>
            </a:pPr>
            <a:r>
              <a:rPr lang="en-US" dirty="0">
                <a:solidFill>
                  <a:prstClr val="black"/>
                </a:solidFill>
                <a:cs typeface="Arial" panose="020B0604020202020204" pitchFamily="34" charset="0"/>
              </a:rPr>
              <a:t>Every 6 months</a:t>
            </a:r>
          </a:p>
          <a:p>
            <a:pPr marL="182898" indent="-182898" defTabSz="966508">
              <a:spcBef>
                <a:spcPts val="600"/>
              </a:spcBef>
              <a:buFont typeface="+mj-lt"/>
              <a:buAutoNum type="alphaLcPeriod"/>
              <a:defRPr/>
            </a:pPr>
            <a:r>
              <a:rPr lang="en-US" dirty="0">
                <a:solidFill>
                  <a:prstClr val="black"/>
                </a:solidFill>
                <a:cs typeface="Arial" panose="020B0604020202020204" pitchFamily="34" charset="0"/>
              </a:rPr>
              <a:t>Yearly</a:t>
            </a:r>
          </a:p>
          <a:p>
            <a:pPr marL="182898" indent="-182898" defTabSz="966508">
              <a:spcBef>
                <a:spcPts val="600"/>
              </a:spcBef>
              <a:buFont typeface="+mj-lt"/>
              <a:buAutoNum type="alphaLcPeriod"/>
              <a:defRPr/>
            </a:pPr>
            <a:r>
              <a:rPr lang="en-US" dirty="0">
                <a:solidFill>
                  <a:prstClr val="black"/>
                </a:solidFill>
                <a:cs typeface="Arial" panose="020B0604020202020204" pitchFamily="34" charset="0"/>
              </a:rPr>
              <a:t>Every 24 months</a:t>
            </a:r>
          </a:p>
          <a:p>
            <a:pPr marL="182898" indent="-182898" defTabSz="966508">
              <a:spcBef>
                <a:spcPts val="600"/>
              </a:spcBef>
              <a:buFont typeface="+mj-lt"/>
              <a:buAutoNum type="alphaLcPeriod"/>
              <a:defRPr/>
            </a:pPr>
            <a:r>
              <a:rPr lang="en-US" dirty="0">
                <a:solidFill>
                  <a:prstClr val="black"/>
                </a:solidFill>
                <a:cs typeface="Arial" panose="020B0604020202020204" pitchFamily="34" charset="0"/>
              </a:rPr>
              <a:t>None of the above</a:t>
            </a:r>
          </a:p>
          <a:p>
            <a:pPr defTabSz="966508">
              <a:spcBef>
                <a:spcPts val="600"/>
              </a:spcBef>
              <a:defRPr/>
            </a:pPr>
            <a:r>
              <a:rPr lang="en-US" b="1" dirty="0">
                <a:solidFill>
                  <a:prstClr val="black"/>
                </a:solidFill>
                <a:cs typeface="Arial" panose="020B0604020202020204" pitchFamily="34" charset="0"/>
              </a:rPr>
              <a:t>Answer: b. Yearly </a:t>
            </a:r>
          </a:p>
          <a:p>
            <a:pPr defTabSz="966508">
              <a:spcBef>
                <a:spcPts val="600"/>
              </a:spcBef>
              <a:defRPr/>
            </a:pPr>
            <a:r>
              <a:rPr lang="en-US" kern="100" dirty="0">
                <a:effectLst/>
                <a:latin typeface="Calibri" panose="020F0502020204030204" pitchFamily="34" charset="0"/>
                <a:ea typeface="Calibri" panose="020F0502020204030204" pitchFamily="34" charset="0"/>
                <a:cs typeface="Times New Roman" panose="02020603050405020304" pitchFamily="18" charset="0"/>
              </a:rPr>
              <a:t>CMS uses many different quality measures to evaluate dialysis facilities each year. These quality measures show how often dialysis facilities use best practices when caring for you. Each dialysis facility gets a score based on CMS’ evaluation of these quality measures. Dialysis facilities are required to display that score in an area that’s easy for you to find, and in a format and language you understand. This score can range from 0-100 (a higher score indicates a better quality facility) and is based on how the facility performed on the quality measures.</a:t>
            </a:r>
          </a:p>
          <a:p>
            <a:pPr defTabSz="966508">
              <a:spcBef>
                <a:spcPts val="600"/>
              </a:spcBef>
              <a:defRPr/>
            </a:pPr>
            <a:endParaRPr lang="en-US" b="1" dirty="0">
              <a:solidFill>
                <a:prstClr val="black"/>
              </a:solidFill>
              <a:cs typeface="Arial" panose="020B0604020202020204" pitchFamily="34" charset="0"/>
            </a:endParaRPr>
          </a:p>
        </p:txBody>
      </p:sp>
    </p:spTree>
    <p:extLst>
      <p:ext uri="{BB962C8B-B14F-4D97-AF65-F5344CB8AC3E}">
        <p14:creationId xmlns:p14="http://schemas.microsoft.com/office/powerpoint/2010/main" val="42649901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Bef>
                <a:spcPts val="634"/>
              </a:spcBef>
              <a:defRPr/>
            </a:pPr>
            <a:r>
              <a:rPr lang="en-US" b="1" dirty="0">
                <a:cs typeface="Arial" panose="020B0604020202020204" pitchFamily="34" charset="0"/>
              </a:rPr>
              <a:t>Presenter Notes</a:t>
            </a:r>
          </a:p>
          <a:p>
            <a:pPr marL="183636" indent="-183636" defTabSz="966508">
              <a:spcBef>
                <a:spcPts val="634"/>
              </a:spcBef>
              <a:buFont typeface="Wingdings" panose="05000000000000000000" pitchFamily="2" charset="2"/>
              <a:buChar char="§"/>
              <a:defRPr/>
            </a:pPr>
            <a:r>
              <a:rPr lang="en-US" dirty="0">
                <a:solidFill>
                  <a:prstClr val="black"/>
                </a:solidFill>
                <a:cs typeface="Arial" panose="020B0604020202020204" pitchFamily="34" charset="0"/>
              </a:rPr>
              <a:t>End-Stage Renal Disease (ESRD) is permanent kidney failure</a:t>
            </a:r>
            <a:r>
              <a:rPr lang="en-US" i="1" dirty="0">
                <a:solidFill>
                  <a:prstClr val="black"/>
                </a:solidFill>
                <a:cs typeface="Arial" panose="020B0604020202020204" pitchFamily="34" charset="0"/>
              </a:rPr>
              <a:t>.</a:t>
            </a:r>
            <a:r>
              <a:rPr lang="en-US" dirty="0">
                <a:solidFill>
                  <a:prstClr val="black"/>
                </a:solidFill>
                <a:cs typeface="Arial" panose="020B0604020202020204" pitchFamily="34" charset="0"/>
              </a:rPr>
              <a:t> </a:t>
            </a:r>
          </a:p>
          <a:p>
            <a:pPr marL="183636" indent="-183636" defTabSz="966508">
              <a:spcBef>
                <a:spcPts val="634"/>
              </a:spcBef>
              <a:buFont typeface="Wingdings" panose="05000000000000000000" pitchFamily="2" charset="2"/>
              <a:buChar char="§"/>
              <a:defRPr/>
            </a:pPr>
            <a:r>
              <a:rPr lang="en-US" dirty="0">
                <a:solidFill>
                  <a:prstClr val="black"/>
                </a:solidFill>
                <a:cs typeface="Arial" panose="020B0604020202020204" pitchFamily="34" charset="0"/>
              </a:rPr>
              <a:t>You can get Medicare no matter how old you are if your kidneys no longer work, you need regular dialysis or have had a kidney transplant, and one of these applies to you:</a:t>
            </a:r>
          </a:p>
          <a:p>
            <a:pPr marL="483254" lvl="1" indent="-192966" defTabSz="966508">
              <a:buFont typeface="Arial" panose="020B0604020202020204" pitchFamily="34" charset="0"/>
              <a:buChar char="•"/>
              <a:defRPr/>
            </a:pPr>
            <a:r>
              <a:rPr lang="en-US" dirty="0">
                <a:solidFill>
                  <a:prstClr val="black"/>
                </a:solidFill>
                <a:cs typeface="Arial" panose="020B0604020202020204" pitchFamily="34" charset="0"/>
              </a:rPr>
              <a:t>You’ve worked the required amount of time under Social Security, the Railroad Retirement Board (RRB), or as a government employee</a:t>
            </a:r>
          </a:p>
          <a:p>
            <a:pPr marL="483254" lvl="1" indent="-192966" defTabSz="966508">
              <a:buFont typeface="Arial" panose="020B0604020202020204" pitchFamily="34" charset="0"/>
              <a:buChar char="•"/>
              <a:defRPr/>
            </a:pPr>
            <a:r>
              <a:rPr lang="en-US" dirty="0">
                <a:solidFill>
                  <a:prstClr val="black"/>
                </a:solidFill>
                <a:cs typeface="Arial" panose="020B0604020202020204" pitchFamily="34" charset="0"/>
              </a:rPr>
              <a:t>You’re already getting or are eligible for Social Security or RRB benefits</a:t>
            </a:r>
          </a:p>
          <a:p>
            <a:pPr marL="483254" lvl="1" indent="-192966" defTabSz="966508">
              <a:buFont typeface="Arial" panose="020B0604020202020204" pitchFamily="34" charset="0"/>
              <a:buChar char="•"/>
              <a:defRPr/>
            </a:pPr>
            <a:r>
              <a:rPr lang="en-US" dirty="0">
                <a:solidFill>
                  <a:prstClr val="black"/>
                </a:solidFill>
                <a:cs typeface="Arial" panose="020B0604020202020204" pitchFamily="34" charset="0"/>
              </a:rPr>
              <a:t>You’re the spouse or dependent child of a person who meets either of the requirements above</a:t>
            </a:r>
          </a:p>
          <a:p>
            <a:pPr marL="120814" lvl="1" defTabSz="966508">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4087174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6200" y="3633681"/>
            <a:ext cx="7162800" cy="5719869"/>
          </a:xfrm>
        </p:spPr>
        <p:txBody>
          <a:bodyPr/>
          <a:lstStyle/>
          <a:p>
            <a:pPr defTabSz="984463">
              <a:spcAft>
                <a:spcPts val="600"/>
              </a:spcAft>
              <a:defRPr/>
            </a:pPr>
            <a:r>
              <a:rPr lang="en-US" sz="1100" b="1" dirty="0">
                <a:solidFill>
                  <a:srgbClr val="000000"/>
                </a:solidFill>
                <a:cs typeface="Arial" panose="020B0604020202020204" pitchFamily="34" charset="0"/>
              </a:rPr>
              <a:t>Presenter Notes</a:t>
            </a:r>
            <a:r>
              <a:rPr lang="en-US" sz="1100" dirty="0">
                <a:solidFill>
                  <a:srgbClr val="444444"/>
                </a:solidFill>
                <a:cs typeface="Arial" panose="020B0604020202020204" pitchFamily="34" charset="0"/>
              </a:rPr>
              <a:t>​</a:t>
            </a:r>
            <a:endParaRPr lang="en-US" sz="1100" b="0" i="0" dirty="0">
              <a:solidFill>
                <a:srgbClr val="444444"/>
              </a:solidFill>
              <a:effectLst/>
              <a:cs typeface="Arial" panose="020B0604020202020204" pitchFamily="34" charset="0"/>
            </a:endParaRPr>
          </a:p>
          <a:p>
            <a:pPr marL="183636" indent="-183636" defTabSz="984463">
              <a:spcAft>
                <a:spcPts val="600"/>
              </a:spcAft>
              <a:buFont typeface="Wingdings" panose="05000000000000000000" pitchFamily="2" charset="2"/>
              <a:buChar char="§"/>
              <a:defRPr/>
            </a:pPr>
            <a:r>
              <a:rPr lang="en-US" sz="1100" b="1" dirty="0">
                <a:solidFill>
                  <a:prstClr val="black"/>
                </a:solidFill>
                <a:cs typeface="Arial" panose="020B0604020202020204" pitchFamily="34" charset="0"/>
              </a:rPr>
              <a:t>End-Stage Renal Disease (ESRD) </a:t>
            </a:r>
            <a:r>
              <a:rPr lang="en-US" sz="1100" dirty="0">
                <a:solidFill>
                  <a:prstClr val="black"/>
                </a:solidFill>
                <a:cs typeface="Arial" panose="020B0604020202020204" pitchFamily="34" charset="0"/>
              </a:rPr>
              <a:t>is when you have permanent kidney failure that requires a regular course of dialysis or a kidney transplant. </a:t>
            </a:r>
          </a:p>
          <a:p>
            <a:pPr marL="183636" indent="-183636" defTabSz="984463">
              <a:spcAft>
                <a:spcPts val="600"/>
              </a:spcAft>
              <a:buFont typeface="Wingdings" panose="05000000000000000000" pitchFamily="2" charset="2"/>
              <a:buChar char="§"/>
              <a:defRPr/>
            </a:pPr>
            <a:r>
              <a:rPr lang="en-US" sz="1100" b="1" dirty="0">
                <a:solidFill>
                  <a:prstClr val="black"/>
                </a:solidFill>
                <a:cs typeface="Arial" panose="020B0604020202020204" pitchFamily="34" charset="0"/>
              </a:rPr>
              <a:t>Dialysis</a:t>
            </a:r>
            <a:r>
              <a:rPr lang="en-US" sz="1100" dirty="0">
                <a:solidFill>
                  <a:prstClr val="black"/>
                </a:solidFill>
                <a:cs typeface="Arial" panose="020B0604020202020204" pitchFamily="34" charset="0"/>
              </a:rPr>
              <a:t> is a treatment that cleans your blood when your kidneys don’t work. It gets rid of harmful waste, extra salt, and fluids that build up in your body. It also helps control blood pressure and helps your body keep the right amount of fluids. Dialysis treatments may help you feel better and live longer, but they aren’t a cure for permanent kidney failure. </a:t>
            </a:r>
          </a:p>
          <a:p>
            <a:pPr marL="183636" indent="-183636" defTabSz="984463">
              <a:spcAft>
                <a:spcPts val="600"/>
              </a:spcAft>
              <a:buFont typeface="Wingdings" panose="05000000000000000000" pitchFamily="2" charset="2"/>
              <a:buChar char="§"/>
              <a:defRPr/>
            </a:pPr>
            <a:r>
              <a:rPr lang="en-US" sz="1100" dirty="0">
                <a:solidFill>
                  <a:prstClr val="black"/>
                </a:solidFill>
                <a:cs typeface="Arial" panose="020B0604020202020204" pitchFamily="34" charset="0"/>
              </a:rPr>
              <a:t>A </a:t>
            </a:r>
            <a:r>
              <a:rPr lang="en-US" sz="1100" b="1" dirty="0">
                <a:solidFill>
                  <a:prstClr val="black"/>
                </a:solidFill>
                <a:cs typeface="Arial" panose="020B0604020202020204" pitchFamily="34" charset="0"/>
              </a:rPr>
              <a:t>kidney transplant </a:t>
            </a:r>
            <a:r>
              <a:rPr lang="en-US" sz="1100" dirty="0">
                <a:solidFill>
                  <a:prstClr val="black"/>
                </a:solidFill>
                <a:cs typeface="Arial" panose="020B0604020202020204" pitchFamily="34" charset="0"/>
              </a:rPr>
              <a:t>is a type of surgery that puts someone else’s healthy kidney into your body. The blood of the possible kidney donor must be tested to make sure that it’s compatible with your body so that your body won’t reject the new kidney.</a:t>
            </a:r>
          </a:p>
          <a:p>
            <a:pPr lvl="1" defTabSz="984463">
              <a:spcBef>
                <a:spcPts val="0"/>
              </a:spcBef>
              <a:spcAft>
                <a:spcPts val="600"/>
              </a:spcAft>
              <a:defRPr/>
            </a:pPr>
            <a:r>
              <a:rPr lang="en-US" sz="1100" dirty="0">
                <a:solidFill>
                  <a:prstClr val="black"/>
                </a:solidFill>
                <a:cs typeface="Arial" panose="020B0604020202020204" pitchFamily="34" charset="0"/>
              </a:rPr>
              <a:t>Having a kidney transplant doesn’t cure kidney disease. Although most transplants are successful and last for many years, how long they last can vary from one person to the next. Depending on their age, many people will need more than one kidney transplant during a lifetime.</a:t>
            </a:r>
          </a:p>
          <a:p>
            <a:pPr marL="171450" indent="-171450" defTabSz="984463">
              <a:spcAft>
                <a:spcPts val="600"/>
              </a:spcAft>
              <a:buFont typeface="Wingdings" panose="05000000000000000000" pitchFamily="2" charset="2"/>
              <a:buChar char="§"/>
              <a:defRPr/>
            </a:pPr>
            <a:r>
              <a:rPr lang="en-US" sz="1100" b="1" dirty="0">
                <a:solidFill>
                  <a:prstClr val="black"/>
                </a:solidFill>
                <a:cs typeface="Arial" panose="020B0604020202020204" pitchFamily="34" charset="0"/>
              </a:rPr>
              <a:t>Conservative Management </a:t>
            </a:r>
            <a:r>
              <a:rPr lang="en-US" sz="1100" dirty="0">
                <a:solidFill>
                  <a:prstClr val="black"/>
                </a:solidFill>
                <a:cs typeface="Arial" panose="020B0604020202020204" pitchFamily="34" charset="0"/>
              </a:rPr>
              <a:t>for kidney failure means that your health care team continues your care without dialysis or a kidney transplant. The focus of care is on your quality of life and symptom control. You have the right to decide how your kidney failure will be treated. You can choose conservative management instead of dialysis or transplant.</a:t>
            </a:r>
          </a:p>
          <a:p>
            <a:pPr marL="0" marR="0" lvl="0" indent="0" algn="l" defTabSz="984463" rtl="0" eaLnBrk="1" fontAlgn="auto" latinLnBrk="0" hangingPunct="1">
              <a:spcAft>
                <a:spcPts val="600"/>
              </a:spcAft>
              <a:buClrTx/>
              <a:buSzTx/>
              <a:buFont typeface="Wingdings" panose="05000000000000000000" pitchFamily="2" charset="2"/>
              <a:buNone/>
              <a:tabLst/>
              <a:defRPr/>
            </a:pPr>
            <a:r>
              <a:rPr lang="en-US" sz="1100" b="1" dirty="0">
                <a:solidFill>
                  <a:prstClr val="black"/>
                </a:solidFill>
                <a:cs typeface="Arial" panose="020B0604020202020204" pitchFamily="34" charset="0"/>
              </a:rPr>
              <a:t>NOTE: </a:t>
            </a:r>
            <a:r>
              <a:rPr lang="en-US" sz="1100" dirty="0">
                <a:solidFill>
                  <a:prstClr val="black"/>
                </a:solidFill>
                <a:cs typeface="Arial" panose="020B0604020202020204" pitchFamily="34" charset="0"/>
              </a:rPr>
              <a:t>Chronic kidney disease (CKD) is when the kidneys have become damaged over time (for at least 3 months) and have a hard time doing all their important jobs. The National Kidney Foundation developed guidelines to help identify the levels of kidney disease. If you have Stage 5 CKD, you may be eligible for Medicare based on ESRD. Visit </a:t>
            </a:r>
            <a:r>
              <a:rPr lang="en-US" sz="1100" dirty="0">
                <a:solidFill>
                  <a:prstClr val="black"/>
                </a:solidFill>
                <a:cs typeface="Arial" panose="020B0604020202020204" pitchFamily="34" charset="0"/>
                <a:hlinkClick r:id="rId3"/>
              </a:rPr>
              <a:t>kidney.org/</a:t>
            </a:r>
            <a:r>
              <a:rPr lang="en-US" sz="1100" dirty="0" err="1">
                <a:solidFill>
                  <a:prstClr val="black"/>
                </a:solidFill>
                <a:cs typeface="Arial" panose="020B0604020202020204" pitchFamily="34" charset="0"/>
                <a:hlinkClick r:id="rId3"/>
              </a:rPr>
              <a:t>atoz</a:t>
            </a:r>
            <a:r>
              <a:rPr lang="en-US" sz="1100" dirty="0">
                <a:solidFill>
                  <a:prstClr val="black"/>
                </a:solidFill>
                <a:cs typeface="Arial" panose="020B0604020202020204" pitchFamily="34" charset="0"/>
                <a:hlinkClick r:id="rId3"/>
              </a:rPr>
              <a:t>/content/about-chronic-kidney-disease</a:t>
            </a:r>
            <a:r>
              <a:rPr lang="en-US" sz="1100" dirty="0">
                <a:solidFill>
                  <a:prstClr val="black"/>
                </a:solidFill>
                <a:cs typeface="Arial" panose="020B0604020202020204" pitchFamily="34" charset="0"/>
              </a:rPr>
              <a:t> for information about CKD, and </a:t>
            </a:r>
            <a:r>
              <a:rPr lang="en-US" sz="1100" dirty="0">
                <a:solidFill>
                  <a:prstClr val="black"/>
                </a:solidFill>
                <a:cs typeface="Arial" panose="020B0604020202020204" pitchFamily="34" charset="0"/>
                <a:hlinkClick r:id="rId4"/>
              </a:rPr>
              <a:t>kidney.org/sites/default/files/01-10-7278_HBG_CKD_Stages_Flyer3.pdf</a:t>
            </a:r>
            <a:r>
              <a:rPr lang="en-US" sz="1100" dirty="0">
                <a:solidFill>
                  <a:prstClr val="black"/>
                </a:solidFill>
                <a:cs typeface="Arial" panose="020B0604020202020204" pitchFamily="34" charset="0"/>
              </a:rPr>
              <a:t> to learn more about the 5 stages of CKD. </a:t>
            </a:r>
            <a:r>
              <a:rPr lang="en-US" sz="1100" dirty="0">
                <a:cs typeface="Arial" panose="020B0604020202020204" pitchFamily="34" charset="0"/>
              </a:rPr>
              <a:t>Conservative management may include medications for CKD that can help manage symptoms,</a:t>
            </a:r>
            <a:r>
              <a:rPr lang="en-US" sz="1100" dirty="0">
                <a:effectLst/>
                <a:latin typeface="Segoe UI" panose="020B0502040204020203" pitchFamily="34" charset="0"/>
              </a:rPr>
              <a:t> </a:t>
            </a:r>
            <a:r>
              <a:rPr lang="en-US" sz="1100" dirty="0">
                <a:effectLst/>
              </a:rPr>
              <a:t>slow down its progression, and help prevent other related health problems. The type of medication your doctor prescribes depends on your kidney condition and its underlying cause. For detailed information on the types of medicines commonly used to manage symptoms of CKD, visit </a:t>
            </a:r>
            <a:r>
              <a:rPr lang="en-US" sz="1100" dirty="0">
                <a:effectLst/>
                <a:hlinkClick r:id="rId5"/>
              </a:rPr>
              <a:t>kidneyfund.org/treatments/medicines-manage-kidney-disease</a:t>
            </a:r>
            <a:r>
              <a:rPr lang="en-US" sz="1100" dirty="0">
                <a:effectLst/>
              </a:rPr>
              <a:t>.</a:t>
            </a:r>
          </a:p>
          <a:p>
            <a:pPr defTabSz="984463">
              <a:spcAft>
                <a:spcPts val="600"/>
              </a:spcAft>
              <a:defRPr/>
            </a:pPr>
            <a:r>
              <a:rPr lang="en-US" sz="1100" dirty="0">
                <a:solidFill>
                  <a:prstClr val="black"/>
                </a:solidFill>
                <a:cs typeface="Arial" panose="020B0604020202020204" pitchFamily="34" charset="0"/>
              </a:rPr>
              <a:t>Acute kidney injury (AKI), also known as acute renal failure (ARF), is a sudden episode of kidney failure or kidney damage that happens within a few hours or a few days. Visit </a:t>
            </a:r>
            <a:r>
              <a:rPr lang="en-US" sz="1100" dirty="0">
                <a:solidFill>
                  <a:prstClr val="black"/>
                </a:solidFill>
                <a:cs typeface="Arial" panose="020B0604020202020204" pitchFamily="34" charset="0"/>
                <a:hlinkClick r:id="rId6"/>
              </a:rPr>
              <a:t>kidney.org/</a:t>
            </a:r>
            <a:r>
              <a:rPr lang="en-US" sz="1100" dirty="0" err="1">
                <a:solidFill>
                  <a:prstClr val="black"/>
                </a:solidFill>
                <a:cs typeface="Arial" panose="020B0604020202020204" pitchFamily="34" charset="0"/>
                <a:hlinkClick r:id="rId6"/>
              </a:rPr>
              <a:t>atoz</a:t>
            </a:r>
            <a:r>
              <a:rPr lang="en-US" sz="1100" dirty="0">
                <a:solidFill>
                  <a:prstClr val="black"/>
                </a:solidFill>
                <a:cs typeface="Arial" panose="020B0604020202020204" pitchFamily="34" charset="0"/>
                <a:hlinkClick r:id="rId6"/>
              </a:rPr>
              <a:t>/content/</a:t>
            </a:r>
            <a:r>
              <a:rPr lang="en-US" sz="1100" dirty="0" err="1">
                <a:solidFill>
                  <a:prstClr val="black"/>
                </a:solidFill>
                <a:cs typeface="Arial" panose="020B0604020202020204" pitchFamily="34" charset="0"/>
                <a:hlinkClick r:id="rId6"/>
              </a:rPr>
              <a:t>AcuteKidneyInjury</a:t>
            </a:r>
            <a:r>
              <a:rPr lang="en-US" sz="1100" dirty="0">
                <a:solidFill>
                  <a:prstClr val="black"/>
                </a:solidFill>
                <a:cs typeface="Arial" panose="020B0604020202020204" pitchFamily="34" charset="0"/>
              </a:rPr>
              <a:t> for information about AKI.</a:t>
            </a:r>
          </a:p>
          <a:p>
            <a:pPr defTabSz="984463">
              <a:spcAft>
                <a:spcPts val="600"/>
              </a:spcAft>
              <a:defRPr/>
            </a:pPr>
            <a:r>
              <a:rPr lang="en-US" sz="1100" b="1" dirty="0">
                <a:solidFill>
                  <a:prstClr val="black"/>
                </a:solidFill>
                <a:cs typeface="Arial" panose="020B0604020202020204" pitchFamily="34" charset="0"/>
              </a:rPr>
              <a:t>Conservative Management Source: </a:t>
            </a:r>
            <a:r>
              <a:rPr lang="en-US" sz="1100" dirty="0">
                <a:solidFill>
                  <a:prstClr val="black"/>
                </a:solidFill>
                <a:cs typeface="Arial" panose="020B0604020202020204" pitchFamily="34" charset="0"/>
                <a:hlinkClick r:id="rId7"/>
              </a:rPr>
              <a:t>niddk.nih.gov/health-information/kidney-disease/kidney-failure/conservative-management#what</a:t>
            </a:r>
            <a:r>
              <a:rPr lang="en-US" sz="1100" dirty="0">
                <a:solidFill>
                  <a:prstClr val="black"/>
                </a:solidFill>
                <a:cs typeface="Arial" panose="020B0604020202020204" pitchFamily="34" charset="0"/>
              </a:rPr>
              <a:t> </a:t>
            </a:r>
          </a:p>
          <a:p>
            <a:pPr defTabSz="966508">
              <a:spcAft>
                <a:spcPts val="600"/>
              </a:spcAft>
              <a:defRPr/>
            </a:pPr>
            <a:endParaRPr lang="en-US" sz="1100" dirty="0">
              <a:solidFill>
                <a:prstClr val="black"/>
              </a:solidFill>
              <a:cs typeface="Arial" panose="020B0604020202020204" pitchFamily="34" charset="0"/>
            </a:endParaRPr>
          </a:p>
        </p:txBody>
      </p:sp>
    </p:spTree>
    <p:extLst>
      <p:ext uri="{BB962C8B-B14F-4D97-AF65-F5344CB8AC3E}">
        <p14:creationId xmlns:p14="http://schemas.microsoft.com/office/powerpoint/2010/main" val="16048949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70263" y="3757507"/>
            <a:ext cx="6365966" cy="5144347"/>
          </a:xfrm>
        </p:spPr>
        <p:txBody>
          <a:bodyPr/>
          <a:lstStyle/>
          <a:p>
            <a:pPr>
              <a:spcBef>
                <a:spcPts val="634"/>
              </a:spcBef>
              <a:defRPr/>
            </a:pPr>
            <a:r>
              <a:rPr lang="en-US" b="1" dirty="0">
                <a:cs typeface="Arial" panose="020B0604020202020204" pitchFamily="34" charset="0"/>
              </a:rPr>
              <a:t>Presenter Notes</a:t>
            </a:r>
          </a:p>
          <a:p>
            <a:pPr marL="183636" indent="-183636">
              <a:spcBef>
                <a:spcPts val="634"/>
              </a:spcBef>
              <a:buFont typeface="Wingdings" panose="05000000000000000000" pitchFamily="2" charset="2"/>
              <a:buChar char="§"/>
              <a:defRPr/>
            </a:pPr>
            <a:r>
              <a:rPr lang="en-US" dirty="0">
                <a:solidFill>
                  <a:prstClr val="black"/>
                </a:solidFill>
                <a:cs typeface="Arial" panose="020B0604020202020204" pitchFamily="34" charset="0"/>
              </a:rPr>
              <a:t>Once you have Medicare coverage because of ESRD (usually the fourth month of dialysis), your GHP will pay first on your hospital and medical bills for 30 months, whether or not you </a:t>
            </a:r>
            <a:r>
              <a:rPr lang="en-US" dirty="0">
                <a:cs typeface="Arial" panose="020B0604020202020204" pitchFamily="34" charset="0"/>
              </a:rPr>
              <a:t>have Medicare</a:t>
            </a:r>
            <a:r>
              <a:rPr lang="en-US" dirty="0">
                <a:solidFill>
                  <a:prstClr val="black"/>
                </a:solidFill>
                <a:cs typeface="Arial" panose="020B0604020202020204" pitchFamily="34" charset="0"/>
              </a:rPr>
              <a:t>. </a:t>
            </a:r>
            <a:endParaRPr lang="en-US" dirty="0">
              <a:cs typeface="Arial" panose="020B0604020202020204" pitchFamily="34" charset="0"/>
            </a:endParaRPr>
          </a:p>
          <a:p>
            <a:pPr marL="183636" indent="-183636">
              <a:spcBef>
                <a:spcPts val="634"/>
              </a:spcBef>
              <a:buFont typeface="Wingdings" panose="05000000000000000000" pitchFamily="2" charset="2"/>
              <a:buChar char="§"/>
              <a:defRPr/>
            </a:pPr>
            <a:r>
              <a:rPr lang="en-US" sz="1300" dirty="0">
                <a:solidFill>
                  <a:prstClr val="black"/>
                </a:solidFill>
                <a:cs typeface="Arial" panose="020B0604020202020204" pitchFamily="34" charset="0"/>
              </a:rPr>
              <a:t>If you have ESRD, you can get your Medicare coverage through Original Medicare or a Medicare Advantage Plan</a:t>
            </a:r>
            <a:r>
              <a:rPr lang="en-US" dirty="0">
                <a:solidFill>
                  <a:prstClr val="black"/>
                </a:solidFill>
                <a:cs typeface="Arial" panose="020B0604020202020204" pitchFamily="34" charset="0"/>
              </a:rPr>
              <a:t>. </a:t>
            </a:r>
            <a:endParaRPr lang="en-US" sz="1300" dirty="0">
              <a:solidFill>
                <a:prstClr val="black"/>
              </a:solidFill>
              <a:cs typeface="Arial" panose="020B0604020202020204" pitchFamily="34" charset="0"/>
            </a:endParaRPr>
          </a:p>
          <a:p>
            <a:pPr marL="183636" indent="-183636" defTabSz="966508">
              <a:spcBef>
                <a:spcPts val="634"/>
              </a:spcBef>
              <a:buFont typeface="Wingdings" panose="05000000000000000000" pitchFamily="2" charset="2"/>
              <a:buChar char="§"/>
              <a:defRPr/>
            </a:pPr>
            <a:r>
              <a:rPr lang="en-US" sz="1300" dirty="0">
                <a:solidFill>
                  <a:prstClr val="black"/>
                </a:solidFill>
                <a:cs typeface="Arial" panose="020B0604020202020204" pitchFamily="34" charset="0"/>
              </a:rPr>
              <a:t>Transplant drugs (also called immunosuppressive drugs) are only covered by Medicare Part B (Medical Insurance) for people who were entitled to Medicare Part A (Hospital Insurance) at the time of a kidney transplant.</a:t>
            </a:r>
          </a:p>
          <a:p>
            <a:pPr marL="183636" indent="-183636" defTabSz="966508">
              <a:spcBef>
                <a:spcPts val="634"/>
              </a:spcBef>
              <a:buFont typeface="Wingdings" panose="05000000000000000000" pitchFamily="2" charset="2"/>
              <a:buChar char="§"/>
              <a:defRPr/>
            </a:pPr>
            <a:r>
              <a:rPr lang="en-US" sz="1300" dirty="0">
                <a:solidFill>
                  <a:prstClr val="black"/>
                </a:solidFill>
                <a:cs typeface="Arial" panose="020B0604020202020204" pitchFamily="34" charset="0"/>
              </a:rPr>
              <a:t>There’s a Part B immunosuppressive drug coverage benefit that provides coverage beyond the 36-month post-transplant period for the limited purpose of getting Part B coverage for immunosuppressive drugs if you don’t have other certain types of coverage. CMS is referring to this benefit as the immunosuppressive drug benefit, or the Part B-ID benefit.</a:t>
            </a:r>
          </a:p>
        </p:txBody>
      </p:sp>
    </p:spTree>
    <p:extLst>
      <p:ext uri="{BB962C8B-B14F-4D97-AF65-F5344CB8AC3E}">
        <p14:creationId xmlns:p14="http://schemas.microsoft.com/office/powerpoint/2010/main" val="32365870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algn="l" rtl="0" fontAlgn="base">
              <a:spcAft>
                <a:spcPts val="600"/>
              </a:spcAft>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p>
          <a:p>
            <a:pPr algn="l" rtl="0" fontAlgn="base">
              <a:spcAft>
                <a:spcPts val="600"/>
              </a:spcAft>
            </a:pPr>
            <a:r>
              <a:rPr lang="en-US" b="0" i="0" u="none" strike="noStrike" dirty="0">
                <a:effectLst/>
                <a:cs typeface="Arial" panose="020B0604020202020204" pitchFamily="34" charset="0"/>
              </a:rPr>
              <a:t>This slide (and the 2 that follow) provides information about additional resources and products. You may want to highlight those that are most relevant to your audience.</a:t>
            </a:r>
            <a:r>
              <a:rPr lang="en-US" b="0" i="0" dirty="0">
                <a:effectLst/>
                <a:cs typeface="Arial" panose="020B0604020202020204" pitchFamily="34" charset="0"/>
              </a:rPr>
              <a:t>​</a:t>
            </a:r>
          </a:p>
          <a:p>
            <a:pPr algn="l" rtl="0" fontAlgn="base">
              <a:spcAft>
                <a:spcPts val="600"/>
              </a:spcAft>
            </a:pPr>
            <a:r>
              <a:rPr lang="en-US" b="0" i="1" u="none" strike="noStrike" dirty="0">
                <a:effectLst/>
                <a:cs typeface="Arial" panose="020B0604020202020204" pitchFamily="34" charset="0"/>
              </a:rPr>
              <a:t>Continued on next slide.</a:t>
            </a:r>
            <a:r>
              <a:rPr lang="en-US" b="0" i="0" dirty="0">
                <a:effectLst/>
                <a:cs typeface="Arial" panose="020B0604020202020204" pitchFamily="34" charset="0"/>
              </a:rPr>
              <a:t>​</a:t>
            </a:r>
          </a:p>
          <a:p>
            <a:pPr algn="l" rtl="0" fontAlgn="base">
              <a:spcAft>
                <a:spcPts val="600"/>
              </a:spcAft>
            </a:pPr>
            <a:r>
              <a:rPr lang="en-US" b="0" i="0" dirty="0">
                <a:solidFill>
                  <a:srgbClr val="444444"/>
                </a:solidFill>
                <a:effectLst/>
                <a:cs typeface="Arial" panose="020B0604020202020204" pitchFamily="34" charset="0"/>
              </a:rPr>
              <a:t>​</a:t>
            </a:r>
            <a:endParaRPr lang="en-US" b="0" dirty="0">
              <a:cs typeface="Arial" panose="020B0604020202020204" pitchFamily="34" charset="0"/>
            </a:endParaRPr>
          </a:p>
        </p:txBody>
      </p:sp>
    </p:spTree>
    <p:extLst>
      <p:ext uri="{BB962C8B-B14F-4D97-AF65-F5344CB8AC3E}">
        <p14:creationId xmlns:p14="http://schemas.microsoft.com/office/powerpoint/2010/main" val="405213799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algn="l" rtl="0" fontAlgn="base">
              <a:spcAft>
                <a:spcPts val="600"/>
              </a:spcAft>
            </a:pPr>
            <a:r>
              <a:rPr lang="en-US" b="1" i="0" u="none" strike="noStrike" dirty="0">
                <a:solidFill>
                  <a:srgbClr val="000000"/>
                </a:solidFill>
                <a:effectLst/>
                <a:cs typeface="Arial" panose="020B0604020202020204" pitchFamily="34" charset="0"/>
              </a:rPr>
              <a:t>Presenter Notes </a:t>
            </a:r>
            <a:r>
              <a:rPr lang="en-US" b="0" i="0" dirty="0">
                <a:solidFill>
                  <a:srgbClr val="444444"/>
                </a:solidFill>
                <a:effectLst/>
                <a:cs typeface="Arial" panose="020B0604020202020204" pitchFamily="34" charset="0"/>
              </a:rPr>
              <a:t>​</a:t>
            </a:r>
          </a:p>
          <a:p>
            <a:pPr algn="l" rtl="0" fontAlgn="base">
              <a:spcAft>
                <a:spcPts val="600"/>
              </a:spcAft>
            </a:pPr>
            <a:r>
              <a:rPr lang="en-US" b="0" i="1" u="none" strike="noStrike" dirty="0">
                <a:effectLst/>
                <a:cs typeface="Arial" panose="020B0604020202020204" pitchFamily="34" charset="0"/>
              </a:rPr>
              <a:t>Review next slide for selected Medicare products.</a:t>
            </a:r>
            <a:endParaRPr lang="en-US" b="0" i="0" dirty="0">
              <a:effectLst/>
              <a:cs typeface="Arial" panose="020B0604020202020204" pitchFamily="34" charset="0"/>
            </a:endParaRPr>
          </a:p>
          <a:p>
            <a:pPr>
              <a:spcAft>
                <a:spcPts val="600"/>
              </a:spcAft>
            </a:pPr>
            <a:endParaRPr lang="en-US" b="0" dirty="0">
              <a:cs typeface="Arial" panose="020B0604020202020204" pitchFamily="34" charset="0"/>
            </a:endParaRPr>
          </a:p>
        </p:txBody>
      </p:sp>
    </p:spTree>
    <p:extLst>
      <p:ext uri="{BB962C8B-B14F-4D97-AF65-F5344CB8AC3E}">
        <p14:creationId xmlns:p14="http://schemas.microsoft.com/office/powerpoint/2010/main" val="22638813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endParaRPr lang="en-US" b="0" dirty="0"/>
          </a:p>
        </p:txBody>
      </p:sp>
    </p:spTree>
    <p:extLst>
      <p:ext uri="{BB962C8B-B14F-4D97-AF65-F5344CB8AC3E}">
        <p14:creationId xmlns:p14="http://schemas.microsoft.com/office/powerpoint/2010/main" val="35112737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defRPr/>
            </a:pPr>
            <a:endParaRPr lang="en-US" sz="1300" dirty="0"/>
          </a:p>
          <a:p>
            <a:endParaRPr lang="en-US" dirty="0"/>
          </a:p>
        </p:txBody>
      </p:sp>
    </p:spTree>
    <p:extLst>
      <p:ext uri="{BB962C8B-B14F-4D97-AF65-F5344CB8AC3E}">
        <p14:creationId xmlns:p14="http://schemas.microsoft.com/office/powerpoint/2010/main" val="160691652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Aft>
                <a:spcPts val="600"/>
              </a:spcAft>
              <a:defRPr/>
            </a:pPr>
            <a:r>
              <a:rPr lang="en-US" b="1" dirty="0">
                <a:cs typeface="Arial" panose="020B0604020202020204" pitchFamily="34" charset="0"/>
              </a:rPr>
              <a:t>Presenter Notes</a:t>
            </a:r>
          </a:p>
          <a:p>
            <a:pPr defTabSz="966508">
              <a:spcAft>
                <a:spcPts val="600"/>
              </a:spcAft>
              <a:defRPr/>
            </a:pPr>
            <a:r>
              <a:rPr lang="en-US" dirty="0">
                <a:cs typeface="Arial" panose="020B0604020202020204" pitchFamily="34" charset="0"/>
              </a:rPr>
              <a:t>Stay connected. Visit </a:t>
            </a:r>
            <a:r>
              <a:rPr lang="en-US" dirty="0">
                <a:cs typeface="Arial" panose="020B0604020202020204" pitchFamily="34" charset="0"/>
                <a:hlinkClick r:id="rId3"/>
              </a:rPr>
              <a:t>CMSnationaltrainingprogram.cms.gov</a:t>
            </a:r>
            <a:r>
              <a:rPr lang="en-US" baseline="0" dirty="0">
                <a:cs typeface="Arial" panose="020B0604020202020204" pitchFamily="34" charset="0"/>
              </a:rPr>
              <a:t> to view NTP training materials and to subscribe to our email list. </a:t>
            </a:r>
            <a:r>
              <a:rPr lang="en-US" dirty="0">
                <a:cs typeface="Arial" panose="020B0604020202020204" pitchFamily="34" charset="0"/>
              </a:rPr>
              <a:t>Contact us at </a:t>
            </a:r>
            <a:r>
              <a:rPr lang="en-US" dirty="0">
                <a:cs typeface="Arial" panose="020B0604020202020204" pitchFamily="34" charset="0"/>
                <a:hlinkClick r:id="rId4"/>
              </a:rPr>
              <a:t>training@cms.hhs.gov</a:t>
            </a:r>
            <a:r>
              <a:rPr lang="en-US" dirty="0">
                <a:cs typeface="Arial" panose="020B0604020202020204" pitchFamily="34" charset="0"/>
              </a:rPr>
              <a:t>. </a:t>
            </a:r>
          </a:p>
          <a:p>
            <a:pPr>
              <a:spcAft>
                <a:spcPts val="600"/>
              </a:spcAft>
            </a:pPr>
            <a:endParaRPr lang="en-US" dirty="0">
              <a:cs typeface="Arial" panose="020B0604020202020204" pitchFamily="34" charset="0"/>
            </a:endParaRPr>
          </a:p>
        </p:txBody>
      </p:sp>
    </p:spTree>
    <p:extLst>
      <p:ext uri="{BB962C8B-B14F-4D97-AF65-F5344CB8AC3E}">
        <p14:creationId xmlns:p14="http://schemas.microsoft.com/office/powerpoint/2010/main" val="609567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590550" y="3757507"/>
            <a:ext cx="6200775" cy="5144347"/>
          </a:xfrm>
        </p:spPr>
        <p:txBody>
          <a:bodyPr/>
          <a:lstStyle/>
          <a:p>
            <a:pPr marL="0" lvl="1" defTabSz="966508">
              <a:spcBef>
                <a:spcPts val="0"/>
              </a:spcBef>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marL="0" lvl="1" defTabSz="966508">
              <a:spcBef>
                <a:spcPts val="0"/>
              </a:spcBef>
              <a:spcAft>
                <a:spcPts val="600"/>
              </a:spcAft>
              <a:defRPr/>
            </a:pPr>
            <a:r>
              <a:rPr lang="en-US" dirty="0">
                <a:solidFill>
                  <a:prstClr val="black"/>
                </a:solidFill>
                <a:cs typeface="Arial" panose="020B0604020202020204" pitchFamily="34" charset="0"/>
              </a:rPr>
              <a:t>You can get Medicare no matter how old you are if your kidneys no longer work, and you need regular dialysis or have had a kidney transplant, </a:t>
            </a:r>
            <a:r>
              <a:rPr lang="en-US" b="1" dirty="0">
                <a:solidFill>
                  <a:prstClr val="black"/>
                </a:solidFill>
                <a:cs typeface="Arial" panose="020B0604020202020204" pitchFamily="34" charset="0"/>
              </a:rPr>
              <a:t>and</a:t>
            </a:r>
            <a:r>
              <a:rPr lang="en-US" dirty="0">
                <a:solidFill>
                  <a:prstClr val="black"/>
                </a:solidFill>
                <a:cs typeface="Arial" panose="020B0604020202020204" pitchFamily="34" charset="0"/>
              </a:rPr>
              <a:t> one of these applies to you:</a:t>
            </a:r>
          </a:p>
          <a:p>
            <a:pPr marL="183636" lvl="1" indent="-183636" defTabSz="966508">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You’ve worked the required amount of time </a:t>
            </a:r>
            <a:r>
              <a:rPr lang="en-US" b="1" dirty="0">
                <a:solidFill>
                  <a:prstClr val="black"/>
                </a:solidFill>
                <a:cs typeface="Arial" panose="020B0604020202020204" pitchFamily="34" charset="0"/>
              </a:rPr>
              <a:t>under Social Security, the Railroad Retirement Board (RRB), or as a government employee. </a:t>
            </a:r>
            <a:r>
              <a:rPr lang="en-US" dirty="0">
                <a:solidFill>
                  <a:prstClr val="black"/>
                </a:solidFill>
                <a:cs typeface="Arial" panose="020B0604020202020204" pitchFamily="34" charset="0"/>
              </a:rPr>
              <a:t>Visit </a:t>
            </a:r>
            <a:r>
              <a:rPr lang="en-US" dirty="0">
                <a:solidFill>
                  <a:prstClr val="black"/>
                </a:solidFill>
                <a:cs typeface="Arial" panose="020B0604020202020204" pitchFamily="34" charset="0"/>
                <a:hlinkClick r:id="rId3"/>
              </a:rPr>
              <a:t>SSA.gov</a:t>
            </a:r>
            <a:r>
              <a:rPr lang="en-US" dirty="0">
                <a:solidFill>
                  <a:prstClr val="black"/>
                </a:solidFill>
                <a:cs typeface="Arial" panose="020B0604020202020204" pitchFamily="34" charset="0"/>
              </a:rPr>
              <a:t> or call Social Security at 1-800-772-1213 (TTY: 1-800-325-0778) for more information about the required amount of time needed under Social Security, the RRB, or as a government employee to be eligible for Medicare based on ESRD. </a:t>
            </a:r>
            <a:endParaRPr lang="en-US" b="1" dirty="0">
              <a:solidFill>
                <a:prstClr val="black"/>
              </a:solidFill>
              <a:cs typeface="Arial" panose="020B0604020202020204" pitchFamily="34" charset="0"/>
            </a:endParaRPr>
          </a:p>
          <a:p>
            <a:pPr marL="183636" lvl="1" indent="-183636" defTabSz="966508">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You’re already getting or are eligible for Social Security or RRB benefits.</a:t>
            </a:r>
          </a:p>
          <a:p>
            <a:pPr marL="183636" lvl="1" indent="-183636" defTabSz="966508">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You’re the spouse or dependent child of a person who meets either of the requirements above.</a:t>
            </a:r>
          </a:p>
          <a:p>
            <a:pPr marL="0" lvl="1" defTabSz="966508">
              <a:spcBef>
                <a:spcPts val="0"/>
              </a:spcBef>
              <a:spcAft>
                <a:spcPts val="600"/>
              </a:spcAft>
              <a:defRPr/>
            </a:pPr>
            <a:r>
              <a:rPr lang="en-US" dirty="0">
                <a:solidFill>
                  <a:prstClr val="black"/>
                </a:solidFill>
                <a:cs typeface="Arial" panose="020B0604020202020204" pitchFamily="34" charset="0"/>
              </a:rPr>
              <a:t>You must also file an application and meet any waiting periods that apply.</a:t>
            </a:r>
          </a:p>
          <a:p>
            <a:pPr marL="0" lvl="1" defTabSz="966508">
              <a:spcBef>
                <a:spcPts val="0"/>
              </a:spcBef>
              <a:spcAft>
                <a:spcPts val="600"/>
              </a:spcAft>
              <a:defRPr/>
            </a:pPr>
            <a:r>
              <a:rPr lang="en-US" b="1" dirty="0">
                <a:solidFill>
                  <a:prstClr val="black"/>
                </a:solidFill>
                <a:cs typeface="Arial" panose="020B0604020202020204" pitchFamily="34" charset="0"/>
              </a:rPr>
              <a:t>NOTE: </a:t>
            </a:r>
            <a:r>
              <a:rPr lang="en-US" dirty="0">
                <a:solidFill>
                  <a:prstClr val="black"/>
                </a:solidFill>
                <a:cs typeface="Arial" panose="020B0604020202020204" pitchFamily="34" charset="0"/>
              </a:rPr>
              <a:t>Medicare pays for dialysis services given to people with Medicare that have AKI. </a:t>
            </a:r>
          </a:p>
          <a:p>
            <a:pPr marL="0" lvl="1" defTabSz="966508">
              <a:spcBef>
                <a:spcPts val="0"/>
              </a:spcBef>
              <a:spcAft>
                <a:spcPts val="600"/>
              </a:spcAft>
              <a:defRPr/>
            </a:pPr>
            <a:r>
              <a:rPr lang="en-US" dirty="0">
                <a:solidFill>
                  <a:prstClr val="black"/>
                </a:solidFill>
                <a:cs typeface="Arial" panose="020B0604020202020204" pitchFamily="34" charset="0"/>
              </a:rPr>
              <a:t>Visit </a:t>
            </a:r>
            <a:r>
              <a:rPr lang="en-US" dirty="0">
                <a:solidFill>
                  <a:prstClr val="black"/>
                </a:solidFill>
                <a:cs typeface="Arial" panose="020B0604020202020204" pitchFamily="34" charset="0"/>
                <a:hlinkClick r:id="rId4"/>
              </a:rPr>
              <a:t>Medicare.gov/publications</a:t>
            </a:r>
            <a:r>
              <a:rPr lang="en-US" dirty="0">
                <a:solidFill>
                  <a:prstClr val="black"/>
                </a:solidFill>
                <a:cs typeface="Arial" panose="020B0604020202020204" pitchFamily="34" charset="0"/>
              </a:rPr>
              <a:t> to view the publications listed below: </a:t>
            </a:r>
          </a:p>
          <a:p>
            <a:pPr marL="171450" lvl="1" indent="-171450" defTabSz="966508">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For more ESRD information, review “Medicare Coverage of Kidney Dialysis &amp; Kidney Transplant Services” (CMS Product No. 10128) </a:t>
            </a:r>
          </a:p>
          <a:p>
            <a:pPr marL="171450" lvl="1" indent="-171450" defTabSz="966508">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For information on children with ESRD, review “Medicare for Children With End-Stage Renal Disease: Getting Started” (CMS Product No. 11392)</a:t>
            </a:r>
          </a:p>
        </p:txBody>
      </p:sp>
    </p:spTree>
    <p:extLst>
      <p:ext uri="{BB962C8B-B14F-4D97-AF65-F5344CB8AC3E}">
        <p14:creationId xmlns:p14="http://schemas.microsoft.com/office/powerpoint/2010/main" val="4060681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35281" y="3757507"/>
            <a:ext cx="6466113" cy="5144347"/>
          </a:xfrm>
        </p:spPr>
        <p:txBody>
          <a:bodyPr/>
          <a:lstStyle/>
          <a:p>
            <a:pPr marL="0" lvl="1" defTabSz="966508">
              <a:spcBef>
                <a:spcPts val="0"/>
              </a:spcBef>
              <a:spcAft>
                <a:spcPts val="600"/>
              </a:spcAft>
              <a:defRPr/>
            </a:pPr>
            <a:r>
              <a:rPr lang="en-US" b="1" dirty="0">
                <a:solidFill>
                  <a:srgbClr val="000000"/>
                </a:solidFill>
                <a:cs typeface="Arial" panose="020B0604020202020204" pitchFamily="34" charset="0"/>
              </a:rPr>
              <a:t>Presenter Notes</a:t>
            </a:r>
            <a:r>
              <a:rPr lang="en-US" dirty="0">
                <a:solidFill>
                  <a:srgbClr val="444444"/>
                </a:solidFill>
                <a:cs typeface="Arial" panose="020B0604020202020204" pitchFamily="34" charset="0"/>
              </a:rPr>
              <a:t>​</a:t>
            </a:r>
            <a:endParaRPr lang="en-US" b="0" i="0" dirty="0">
              <a:solidFill>
                <a:srgbClr val="444444"/>
              </a:solidFill>
              <a:effectLst/>
              <a:cs typeface="Arial" panose="020B0604020202020204" pitchFamily="34" charset="0"/>
            </a:endParaRPr>
          </a:p>
          <a:p>
            <a:pPr marL="183636" lvl="1" indent="-183636" defTabSz="966508">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If you’re eligible for Medicare because of ESRD and you qualify for Part A, you can also get Part B. Signing up for Medicare is your choice. But you’ll need both Part A and Part B to get the full benefits available under Medicare to cover certain dialysis and kidney transplant services. </a:t>
            </a:r>
          </a:p>
          <a:p>
            <a:pPr marL="183636" lvl="1" indent="-183636" defTabSz="966508">
              <a:spcBef>
                <a:spcPts val="0"/>
              </a:spcBef>
              <a:spcAft>
                <a:spcPts val="600"/>
              </a:spcAft>
              <a:buFont typeface="Wingdings" panose="05000000000000000000" pitchFamily="2" charset="2"/>
              <a:buChar char="§"/>
              <a:defRPr/>
            </a:pPr>
            <a:r>
              <a:rPr lang="en-US" dirty="0">
                <a:solidFill>
                  <a:srgbClr val="231F20"/>
                </a:solidFill>
                <a:cs typeface="Arial" panose="020B0604020202020204" pitchFamily="34" charset="0"/>
              </a:rPr>
              <a:t>Call your local Social Security office to make an appointment to sign up for Medicare based on ESRD, and for more information about the amount of work and earnings needed under Social Security or as a federal employee to be eligible for Medicare. You can contact Social Security at </a:t>
            </a:r>
            <a:r>
              <a:rPr lang="en-US" dirty="0">
                <a:solidFill>
                  <a:srgbClr val="231F20"/>
                </a:solidFill>
                <a:cs typeface="Arial" panose="020B0604020202020204" pitchFamily="34" charset="0"/>
                <a:hlinkClick r:id="rId3"/>
              </a:rPr>
              <a:t>SSA.gov</a:t>
            </a:r>
            <a:r>
              <a:rPr lang="en-US" dirty="0">
                <a:solidFill>
                  <a:srgbClr val="231F20"/>
                </a:solidFill>
                <a:cs typeface="Arial" panose="020B0604020202020204" pitchFamily="34" charset="0"/>
              </a:rPr>
              <a:t> or by calling 1-800-772-1213 (</a:t>
            </a:r>
            <a:r>
              <a:rPr lang="en-US" dirty="0">
                <a:solidFill>
                  <a:prstClr val="black"/>
                </a:solidFill>
                <a:cs typeface="Arial" panose="020B0604020202020204" pitchFamily="34" charset="0"/>
              </a:rPr>
              <a:t>TTY: 1-800-325-0778).</a:t>
            </a:r>
            <a:r>
              <a:rPr lang="en-US" dirty="0">
                <a:solidFill>
                  <a:srgbClr val="231F20"/>
                </a:solidFill>
                <a:cs typeface="Arial" panose="020B0604020202020204" pitchFamily="34" charset="0"/>
              </a:rPr>
              <a:t> If you work or worked for a railroad, contact the RRB at </a:t>
            </a:r>
            <a:r>
              <a:rPr lang="en-US" dirty="0">
                <a:cs typeface="Arial" panose="020B0604020202020204" pitchFamily="34" charset="0"/>
                <a:hlinkClick r:id="rId4"/>
              </a:rPr>
              <a:t>RRB.gov</a:t>
            </a:r>
            <a:r>
              <a:rPr lang="en-US" dirty="0">
                <a:cs typeface="Arial" panose="020B0604020202020204" pitchFamily="34" charset="0"/>
              </a:rPr>
              <a:t> or by calling </a:t>
            </a:r>
            <a:r>
              <a:rPr lang="en-US" dirty="0">
                <a:solidFill>
                  <a:srgbClr val="231F20"/>
                </a:solidFill>
                <a:cs typeface="Arial" panose="020B0604020202020204" pitchFamily="34" charset="0"/>
              </a:rPr>
              <a:t>1-877-772-5772 (</a:t>
            </a:r>
            <a:r>
              <a:rPr lang="en-US" dirty="0">
                <a:solidFill>
                  <a:prstClr val="black"/>
                </a:solidFill>
                <a:cs typeface="Arial" panose="020B0604020202020204" pitchFamily="34" charset="0"/>
              </a:rPr>
              <a:t>TTY: 1-312-751-4701). </a:t>
            </a:r>
            <a:endParaRPr lang="en-US" dirty="0">
              <a:solidFill>
                <a:srgbClr val="231F20"/>
              </a:solidFill>
              <a:cs typeface="Arial" panose="020B0604020202020204" pitchFamily="34" charset="0"/>
            </a:endParaRPr>
          </a:p>
        </p:txBody>
      </p:sp>
    </p:spTree>
    <p:extLst>
      <p:ext uri="{BB962C8B-B14F-4D97-AF65-F5344CB8AC3E}">
        <p14:creationId xmlns:p14="http://schemas.microsoft.com/office/powerpoint/2010/main" val="2235117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5250" y="3757507"/>
            <a:ext cx="7096125" cy="5643668"/>
          </a:xfrm>
        </p:spPr>
        <p:txBody>
          <a:bodyPr/>
          <a:lstStyle/>
          <a:p>
            <a:pPr>
              <a:spcAft>
                <a:spcPts val="600"/>
              </a:spcAft>
            </a:pPr>
            <a:r>
              <a:rPr lang="en-US" dirty="0"/>
              <a:t>If you have ESRD and want Medicare, there are two main ways you can get coverage. You can choose between Original Medicare or a Medicare Advantage Plan. </a:t>
            </a:r>
          </a:p>
          <a:p>
            <a:pPr>
              <a:spcAft>
                <a:spcPts val="600"/>
              </a:spcAft>
            </a:pPr>
            <a:r>
              <a:rPr lang="en-US" b="1" dirty="0"/>
              <a:t>Original Medicare</a:t>
            </a:r>
          </a:p>
          <a:p>
            <a:pPr marL="114300" indent="-114300">
              <a:spcAft>
                <a:spcPts val="600"/>
              </a:spcAft>
              <a:buFont typeface="Wingdings" panose="05000000000000000000" pitchFamily="2" charset="2"/>
              <a:buChar char="§"/>
            </a:pPr>
            <a:r>
              <a:rPr lang="en-US" dirty="0"/>
              <a:t>Coverage includes Medicare Part A and Part B. </a:t>
            </a:r>
          </a:p>
          <a:p>
            <a:pPr marL="114300" indent="-114300">
              <a:spcAft>
                <a:spcPts val="600"/>
              </a:spcAft>
              <a:buFont typeface="Wingdings" panose="05000000000000000000" pitchFamily="2" charset="2"/>
              <a:buChar char="§"/>
            </a:pPr>
            <a:r>
              <a:rPr lang="en-US" dirty="0"/>
              <a:t>You can join a separate Medicare drug plan to get Medicare drug coverage (Part D). </a:t>
            </a:r>
          </a:p>
          <a:p>
            <a:pPr marL="114300" indent="-114300">
              <a:spcAft>
                <a:spcPts val="600"/>
              </a:spcAft>
              <a:buFont typeface="Wingdings" panose="05000000000000000000" pitchFamily="2" charset="2"/>
              <a:buChar char="§"/>
            </a:pPr>
            <a:r>
              <a:rPr lang="en-US" dirty="0"/>
              <a:t>You can use any doctor or hospital that takes Medicare, anywhere in the U.S.</a:t>
            </a:r>
          </a:p>
          <a:p>
            <a:pPr marL="114300" indent="-114300">
              <a:spcAft>
                <a:spcPts val="600"/>
              </a:spcAft>
              <a:buFont typeface="Wingdings" panose="05000000000000000000" pitchFamily="2" charset="2"/>
              <a:buChar char="§"/>
            </a:pPr>
            <a:r>
              <a:rPr lang="en-US" dirty="0"/>
              <a:t>To help pay your out-of-pocket costs in Original Medicare (like your 20% coinsurance), you can also shop for and buy supplemental coverage. This includes Medicare Supplement Insurance (Medigap), which only works with Original Medicare. You can also use coverage from a current or former employer or union, or Medicaid. Medicaid is a joint federal and state program that helps with medical costs for some people with limited income and (in some cases) resources. It also offers benefits that Medicare doesn’t normally cover, like nursing home care and personal care services. The coinsurance is an amount you may be required to pay as your share of the cost for services after you pay any deductibles. Coinsurance is usually a percentage.</a:t>
            </a:r>
          </a:p>
          <a:p>
            <a:pPr>
              <a:spcAft>
                <a:spcPts val="600"/>
              </a:spcAft>
            </a:pPr>
            <a:r>
              <a:rPr lang="en-US" b="1" dirty="0"/>
              <a:t>Medicare Advantage (also known as Part C)</a:t>
            </a:r>
          </a:p>
          <a:p>
            <a:pPr marL="114300" indent="-114300">
              <a:spcAft>
                <a:spcPts val="600"/>
              </a:spcAft>
              <a:buFont typeface="Wingdings" panose="05000000000000000000" pitchFamily="2" charset="2"/>
              <a:buChar char="§"/>
            </a:pPr>
            <a:r>
              <a:rPr lang="en-US" dirty="0"/>
              <a:t>Medicare Advantage is a Medicare-approved plan from a private company that offers an alternative to Original Medicare for your health and drug coverage. These “bundled” plans include Part A, Part B, and usually Part D. </a:t>
            </a:r>
          </a:p>
          <a:p>
            <a:pPr marL="114300" indent="-114300">
              <a:spcAft>
                <a:spcPts val="600"/>
              </a:spcAft>
              <a:buFont typeface="Wingdings" panose="05000000000000000000" pitchFamily="2" charset="2"/>
              <a:buChar char="§"/>
            </a:pPr>
            <a:r>
              <a:rPr lang="en-US" dirty="0"/>
              <a:t>In many cases, you can only use doctors who are in the plan’s network.</a:t>
            </a:r>
          </a:p>
          <a:p>
            <a:pPr marL="114300" indent="-114300">
              <a:spcAft>
                <a:spcPts val="600"/>
              </a:spcAft>
              <a:buFont typeface="Wingdings" panose="05000000000000000000" pitchFamily="2" charset="2"/>
              <a:buChar char="§"/>
            </a:pPr>
            <a:r>
              <a:rPr lang="en-US" dirty="0"/>
              <a:t>In many cases, you may need to get approval from your plan before it covers certain drugs or services. </a:t>
            </a:r>
          </a:p>
          <a:p>
            <a:pPr marL="114300" indent="-114300">
              <a:spcAft>
                <a:spcPts val="600"/>
              </a:spcAft>
              <a:buFont typeface="Wingdings" panose="05000000000000000000" pitchFamily="2" charset="2"/>
              <a:buChar char="§"/>
            </a:pPr>
            <a:r>
              <a:rPr lang="en-US" dirty="0"/>
              <a:t>Plans may have lower or higher out-of-pocket costs than Original Medicare. You may also have an additional premium.</a:t>
            </a:r>
          </a:p>
          <a:p>
            <a:pPr marL="114300" indent="-114300">
              <a:spcAft>
                <a:spcPts val="600"/>
              </a:spcAft>
              <a:buFont typeface="Wingdings" panose="05000000000000000000" pitchFamily="2" charset="2"/>
              <a:buChar char="§"/>
            </a:pPr>
            <a:r>
              <a:rPr lang="en-US" dirty="0"/>
              <a:t>Plans may offer some extra benefits that Original Medicare doesn’t cover—like certain vision, hearing, and dental services.</a:t>
            </a:r>
          </a:p>
        </p:txBody>
      </p:sp>
    </p:spTree>
    <p:extLst>
      <p:ext uri="{BB962C8B-B14F-4D97-AF65-F5344CB8AC3E}">
        <p14:creationId xmlns:p14="http://schemas.microsoft.com/office/powerpoint/2010/main" val="15295094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24.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25.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26.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27.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2.xml"/><Relationship Id="rId1" Type="http://schemas.openxmlformats.org/officeDocument/2006/relationships/tags" Target="../tags/tag28.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29.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30.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31.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32.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33.xml"/><Relationship Id="rId4" Type="http://schemas.openxmlformats.org/officeDocument/2006/relationships/image" Target="../media/image6.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34.xml"/><Relationship Id="rId4" Type="http://schemas.openxmlformats.org/officeDocument/2006/relationships/image" Target="../media/image6.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35.xml"/><Relationship Id="rId4" Type="http://schemas.openxmlformats.org/officeDocument/2006/relationships/image" Target="../media/image6.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2.xml"/><Relationship Id="rId1" Type="http://schemas.openxmlformats.org/officeDocument/2006/relationships/tags" Target="../tags/tag36.xml"/><Relationship Id="rId4" Type="http://schemas.openxmlformats.org/officeDocument/2006/relationships/image" Target="../media/image6.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2.xml"/><Relationship Id="rId1" Type="http://schemas.openxmlformats.org/officeDocument/2006/relationships/tags" Target="../tags/tag37.xml"/><Relationship Id="rId4" Type="http://schemas.openxmlformats.org/officeDocument/2006/relationships/image" Target="../media/image6.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2.xml"/><Relationship Id="rId1" Type="http://schemas.openxmlformats.org/officeDocument/2006/relationships/tags" Target="../tags/tag38.xml"/><Relationship Id="rId4" Type="http://schemas.openxmlformats.org/officeDocument/2006/relationships/image" Target="../media/image6.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2.xml"/><Relationship Id="rId1" Type="http://schemas.openxmlformats.org/officeDocument/2006/relationships/tags" Target="../tags/tag39.xml"/><Relationship Id="rId4" Type="http://schemas.openxmlformats.org/officeDocument/2006/relationships/image" Target="../media/image6.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2.xml"/><Relationship Id="rId1" Type="http://schemas.openxmlformats.org/officeDocument/2006/relationships/tags" Target="../tags/tag40.xml"/><Relationship Id="rId4" Type="http://schemas.openxmlformats.org/officeDocument/2006/relationships/image" Target="../media/image6.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2.xml"/><Relationship Id="rId1" Type="http://schemas.openxmlformats.org/officeDocument/2006/relationships/tags" Target="../tags/tag41.xml"/><Relationship Id="rId4" Type="http://schemas.openxmlformats.org/officeDocument/2006/relationships/image" Target="../media/image6.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2.xml"/><Relationship Id="rId1" Type="http://schemas.openxmlformats.org/officeDocument/2006/relationships/tags" Target="../tags/tag42.xm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2.xml"/><Relationship Id="rId1" Type="http://schemas.openxmlformats.org/officeDocument/2006/relationships/tags" Target="../tags/tag43.xml"/><Relationship Id="rId4" Type="http://schemas.openxmlformats.org/officeDocument/2006/relationships/image" Target="../media/image6.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2.xml"/><Relationship Id="rId1" Type="http://schemas.openxmlformats.org/officeDocument/2006/relationships/tags" Target="../tags/tag44.xml"/><Relationship Id="rId4" Type="http://schemas.openxmlformats.org/officeDocument/2006/relationships/image" Target="../media/image6.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2.xml"/><Relationship Id="rId1" Type="http://schemas.openxmlformats.org/officeDocument/2006/relationships/tags" Target="../tags/tag45.xml"/><Relationship Id="rId4" Type="http://schemas.openxmlformats.org/officeDocument/2006/relationships/image" Target="../media/image6.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2.xml"/><Relationship Id="rId1" Type="http://schemas.openxmlformats.org/officeDocument/2006/relationships/tags" Target="../tags/tag46.xml"/><Relationship Id="rId4" Type="http://schemas.openxmlformats.org/officeDocument/2006/relationships/image" Target="../media/image6.em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2.xml"/><Relationship Id="rId1" Type="http://schemas.openxmlformats.org/officeDocument/2006/relationships/tags" Target="../tags/tag47.xml"/><Relationship Id="rId4" Type="http://schemas.openxmlformats.org/officeDocument/2006/relationships/image" Target="../media/image6.em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2.xml"/><Relationship Id="rId1" Type="http://schemas.openxmlformats.org/officeDocument/2006/relationships/tags" Target="../tags/tag48.xml"/><Relationship Id="rId4" Type="http://schemas.openxmlformats.org/officeDocument/2006/relationships/image" Target="../media/image6.em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2.xml"/><Relationship Id="rId1" Type="http://schemas.openxmlformats.org/officeDocument/2006/relationships/tags" Target="../tags/tag49.xml"/><Relationship Id="rId4" Type="http://schemas.openxmlformats.org/officeDocument/2006/relationships/image" Target="../media/image6.emf"/></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2.xml"/><Relationship Id="rId1" Type="http://schemas.openxmlformats.org/officeDocument/2006/relationships/tags" Target="../tags/tag50.xml"/><Relationship Id="rId4" Type="http://schemas.openxmlformats.org/officeDocument/2006/relationships/image" Target="../media/image6.em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51.xml"/><Relationship Id="rId4" Type="http://schemas.openxmlformats.org/officeDocument/2006/relationships/image" Target="../media/image6.em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2.xml"/><Relationship Id="rId1" Type="http://schemas.openxmlformats.org/officeDocument/2006/relationships/tags" Target="../tags/tag52.xml"/><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838200" y="222622"/>
            <a:ext cx="10515600" cy="809254"/>
          </a:xfrm>
          <a:prstGeom prst="rect">
            <a:avLst/>
          </a:prstGeom>
        </p:spPr>
        <p:txBody>
          <a:bodyPr/>
          <a:lstStyle/>
          <a:p>
            <a:r>
              <a:rPr lang="en-US"/>
              <a:t>Click to add Head</a:t>
            </a:r>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a:xfrm>
            <a:off x="8382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r>
              <a:rPr lang="en-US"/>
              <a:t>March 2024</a:t>
            </a:r>
            <a:endParaRPr lang="en-US" dirty="0"/>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a:xfrm>
            <a:off x="3874294" y="6492240"/>
            <a:ext cx="45720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r>
              <a:rPr lang="en-US"/>
              <a:t>Medicare for People with End-Stage Renal Disease (ESRD)</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add text</a:t>
            </a:r>
          </a:p>
          <a:p>
            <a:pPr lvl="1"/>
            <a:r>
              <a:rPr lang="en-US"/>
              <a:t>Click to add subtext</a:t>
            </a:r>
          </a:p>
          <a:p>
            <a:pPr lvl="2"/>
            <a:r>
              <a:rPr lang="en-US"/>
              <a:t>Third level</a:t>
            </a:r>
          </a:p>
        </p:txBody>
      </p:sp>
    </p:spTree>
    <p:custDataLst>
      <p:tags r:id="rId1"/>
    </p:custDataLst>
    <p:extLst>
      <p:ext uri="{BB962C8B-B14F-4D97-AF65-F5344CB8AC3E}">
        <p14:creationId xmlns:p14="http://schemas.microsoft.com/office/powerpoint/2010/main" val="3759332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55040"/>
          </a:xfrm>
          <a:prstGeom prst="rect">
            <a:avLst/>
          </a:prstGeom>
        </p:spPr>
        <p:txBody>
          <a:bodyPr anchor="ct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2024</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3938154" y="6492240"/>
            <a:ext cx="4315691" cy="365125"/>
          </a:xfrm>
        </p:spPr>
        <p:txBody>
          <a:bodyPr/>
          <a:lstStyle>
            <a:lvl1pPr>
              <a:defRPr>
                <a:solidFill>
                  <a:srgbClr val="8FAADC"/>
                </a:solidFill>
              </a:defRPr>
            </a:lvl1pPr>
          </a:lstStyle>
          <a:p>
            <a:r>
              <a:rPr lang="en-US"/>
              <a:t>Medicare for People with End-Stage Renal Disease (ESRD)</a:t>
            </a:r>
          </a:p>
        </p:txBody>
      </p:sp>
    </p:spTree>
    <p:custDataLst>
      <p:tags r:id="rId1"/>
    </p:custDataLst>
    <p:extLst>
      <p:ext uri="{BB962C8B-B14F-4D97-AF65-F5344CB8AC3E}">
        <p14:creationId xmlns:p14="http://schemas.microsoft.com/office/powerpoint/2010/main" val="1507795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 cont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55040"/>
          </a:xfrm>
          <a:prstGeom prst="rect">
            <a:avLst/>
          </a:prstGeom>
        </p:spPr>
        <p:txBody>
          <a:bodyPr anchor="ct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2024</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3938154" y="6492240"/>
            <a:ext cx="4315691" cy="365125"/>
          </a:xfrm>
        </p:spPr>
        <p:txBody>
          <a:bodyPr/>
          <a:lstStyle>
            <a:lvl1pPr>
              <a:defRPr>
                <a:solidFill>
                  <a:srgbClr val="8FAADC"/>
                </a:solidFill>
              </a:defRPr>
            </a:lvl1pPr>
          </a:lstStyle>
          <a:p>
            <a:r>
              <a:rPr lang="en-US"/>
              <a:t>Medicare for People with End-Stage Renal Disease (ESRD)</a:t>
            </a:r>
          </a:p>
        </p:txBody>
      </p:sp>
      <p:sp>
        <p:nvSpPr>
          <p:cNvPr id="4" name="Text Placeholder 3">
            <a:extLst>
              <a:ext uri="{FF2B5EF4-FFF2-40B4-BE49-F238E27FC236}">
                <a16:creationId xmlns:a16="http://schemas.microsoft.com/office/drawing/2014/main" id="{B9BA3EE1-7938-9292-489D-CF9EA9D7FE8D}"/>
              </a:ext>
            </a:extLst>
          </p:cNvPr>
          <p:cNvSpPr>
            <a:spLocks noGrp="1"/>
          </p:cNvSpPr>
          <p:nvPr>
            <p:ph type="body" sz="quarter" idx="13" hasCustomPrompt="1"/>
          </p:nvPr>
        </p:nvSpPr>
        <p:spPr>
          <a:xfrm>
            <a:off x="-3359735" y="1360004"/>
            <a:ext cx="4197935" cy="737268"/>
          </a:xfrm>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1 Click to edit</a:t>
            </a:r>
          </a:p>
        </p:txBody>
      </p:sp>
      <p:sp>
        <p:nvSpPr>
          <p:cNvPr id="5" name="Text Placeholder 3">
            <a:extLst>
              <a:ext uri="{FF2B5EF4-FFF2-40B4-BE49-F238E27FC236}">
                <a16:creationId xmlns:a16="http://schemas.microsoft.com/office/drawing/2014/main" id="{610049D8-4D6D-1662-F62F-258489B7B49E}"/>
              </a:ext>
            </a:extLst>
          </p:cNvPr>
          <p:cNvSpPr>
            <a:spLocks noGrp="1"/>
          </p:cNvSpPr>
          <p:nvPr>
            <p:ph type="body" sz="quarter" idx="14" hasCustomPrompt="1"/>
          </p:nvPr>
        </p:nvSpPr>
        <p:spPr>
          <a:xfrm>
            <a:off x="-3359735" y="2547453"/>
            <a:ext cx="4197935" cy="737268"/>
          </a:xfrm>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2 Click to edit</a:t>
            </a:r>
          </a:p>
        </p:txBody>
      </p:sp>
      <p:sp>
        <p:nvSpPr>
          <p:cNvPr id="6" name="Text Placeholder 3">
            <a:extLst>
              <a:ext uri="{FF2B5EF4-FFF2-40B4-BE49-F238E27FC236}">
                <a16:creationId xmlns:a16="http://schemas.microsoft.com/office/drawing/2014/main" id="{588B27CD-BE07-9D51-31AA-54FDCDC3DB2B}"/>
              </a:ext>
            </a:extLst>
          </p:cNvPr>
          <p:cNvSpPr>
            <a:spLocks noGrp="1"/>
          </p:cNvSpPr>
          <p:nvPr>
            <p:ph type="body" sz="quarter" idx="15" hasCustomPrompt="1"/>
          </p:nvPr>
        </p:nvSpPr>
        <p:spPr>
          <a:xfrm>
            <a:off x="-3359735" y="3734902"/>
            <a:ext cx="4197935" cy="737268"/>
          </a:xfrm>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3 Click to edit</a:t>
            </a:r>
          </a:p>
        </p:txBody>
      </p:sp>
      <p:sp>
        <p:nvSpPr>
          <p:cNvPr id="7" name="Text Placeholder 3">
            <a:extLst>
              <a:ext uri="{FF2B5EF4-FFF2-40B4-BE49-F238E27FC236}">
                <a16:creationId xmlns:a16="http://schemas.microsoft.com/office/drawing/2014/main" id="{E65EF413-F520-D473-2ECC-A271562761C3}"/>
              </a:ext>
            </a:extLst>
          </p:cNvPr>
          <p:cNvSpPr>
            <a:spLocks noGrp="1"/>
          </p:cNvSpPr>
          <p:nvPr>
            <p:ph type="body" sz="quarter" idx="16" hasCustomPrompt="1"/>
          </p:nvPr>
        </p:nvSpPr>
        <p:spPr>
          <a:xfrm>
            <a:off x="-3359735" y="4930040"/>
            <a:ext cx="4197935" cy="737268"/>
          </a:xfrm>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4 Click to edit</a:t>
            </a:r>
          </a:p>
        </p:txBody>
      </p:sp>
      <p:sp>
        <p:nvSpPr>
          <p:cNvPr id="8" name="Text Placeholder 3">
            <a:extLst>
              <a:ext uri="{FF2B5EF4-FFF2-40B4-BE49-F238E27FC236}">
                <a16:creationId xmlns:a16="http://schemas.microsoft.com/office/drawing/2014/main" id="{7BE14469-4DCA-0940-DB86-1792D8B663BB}"/>
              </a:ext>
            </a:extLst>
          </p:cNvPr>
          <p:cNvSpPr>
            <a:spLocks noGrp="1"/>
          </p:cNvSpPr>
          <p:nvPr>
            <p:ph type="body" sz="quarter" idx="17" hasCustomPrompt="1"/>
          </p:nvPr>
        </p:nvSpPr>
        <p:spPr>
          <a:xfrm>
            <a:off x="11546306" y="1360004"/>
            <a:ext cx="4522788" cy="737268"/>
          </a:xfrm>
        </p:spPr>
        <p:txBody>
          <a:bodyPr/>
          <a:lstStyle>
            <a:lvl1pPr marL="0" indent="0">
              <a:buNone/>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5 Click to edit</a:t>
            </a:r>
          </a:p>
        </p:txBody>
      </p:sp>
      <p:sp>
        <p:nvSpPr>
          <p:cNvPr id="9" name="Text Placeholder 3">
            <a:extLst>
              <a:ext uri="{FF2B5EF4-FFF2-40B4-BE49-F238E27FC236}">
                <a16:creationId xmlns:a16="http://schemas.microsoft.com/office/drawing/2014/main" id="{757FDD81-66B9-8E6E-D2F3-736EDB754906}"/>
              </a:ext>
            </a:extLst>
          </p:cNvPr>
          <p:cNvSpPr>
            <a:spLocks noGrp="1"/>
          </p:cNvSpPr>
          <p:nvPr>
            <p:ph type="body" sz="quarter" idx="18" hasCustomPrompt="1"/>
          </p:nvPr>
        </p:nvSpPr>
        <p:spPr>
          <a:xfrm>
            <a:off x="11546306" y="2373864"/>
            <a:ext cx="4522788" cy="737268"/>
          </a:xfrm>
        </p:spPr>
        <p:txBody>
          <a:bodyPr/>
          <a:lstStyle>
            <a:lvl1pPr marL="0" indent="0">
              <a:buNone/>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6 Click to edit</a:t>
            </a:r>
          </a:p>
        </p:txBody>
      </p:sp>
      <p:sp>
        <p:nvSpPr>
          <p:cNvPr id="13" name="Text Placeholder 3">
            <a:extLst>
              <a:ext uri="{FF2B5EF4-FFF2-40B4-BE49-F238E27FC236}">
                <a16:creationId xmlns:a16="http://schemas.microsoft.com/office/drawing/2014/main" id="{62F1D8C0-7E2E-265E-1F30-2445B36AE02F}"/>
              </a:ext>
            </a:extLst>
          </p:cNvPr>
          <p:cNvSpPr>
            <a:spLocks noGrp="1"/>
          </p:cNvSpPr>
          <p:nvPr>
            <p:ph type="body" sz="quarter" idx="19" hasCustomPrompt="1"/>
          </p:nvPr>
        </p:nvSpPr>
        <p:spPr>
          <a:xfrm>
            <a:off x="11546306" y="3541260"/>
            <a:ext cx="4522788" cy="737268"/>
          </a:xfrm>
        </p:spPr>
        <p:txBody>
          <a:bodyPr/>
          <a:lstStyle>
            <a:lvl1pPr marL="0" indent="0">
              <a:buNone/>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7 Click to edit</a:t>
            </a:r>
          </a:p>
        </p:txBody>
      </p:sp>
      <p:sp>
        <p:nvSpPr>
          <p:cNvPr id="14" name="Text Placeholder 3">
            <a:extLst>
              <a:ext uri="{FF2B5EF4-FFF2-40B4-BE49-F238E27FC236}">
                <a16:creationId xmlns:a16="http://schemas.microsoft.com/office/drawing/2014/main" id="{15FA4F8B-4C8A-A640-A4E7-08C25A29B17A}"/>
              </a:ext>
            </a:extLst>
          </p:cNvPr>
          <p:cNvSpPr>
            <a:spLocks noGrp="1"/>
          </p:cNvSpPr>
          <p:nvPr>
            <p:ph type="body" sz="quarter" idx="20" hasCustomPrompt="1"/>
          </p:nvPr>
        </p:nvSpPr>
        <p:spPr>
          <a:xfrm>
            <a:off x="11546306" y="4756451"/>
            <a:ext cx="4522788" cy="737268"/>
          </a:xfrm>
        </p:spPr>
        <p:txBody>
          <a:bodyPr/>
          <a:lstStyle>
            <a:lvl1pPr marL="0" indent="0">
              <a:buNone/>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8 Click to edit</a:t>
            </a:r>
          </a:p>
        </p:txBody>
      </p:sp>
    </p:spTree>
    <p:custDataLst>
      <p:tags r:id="rId1"/>
    </p:custDataLst>
    <p:extLst>
      <p:ext uri="{BB962C8B-B14F-4D97-AF65-F5344CB8AC3E}">
        <p14:creationId xmlns:p14="http://schemas.microsoft.com/office/powerpoint/2010/main" val="38609869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 Q&amp;A 8 cont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55040"/>
          </a:xfrm>
          <a:prstGeom prst="rect">
            <a:avLst/>
          </a:prstGeom>
        </p:spPr>
        <p:txBody>
          <a:bodyPr anchor="ct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2024</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3938154" y="6492240"/>
            <a:ext cx="4315691" cy="365125"/>
          </a:xfrm>
        </p:spPr>
        <p:txBody>
          <a:bodyPr/>
          <a:lstStyle>
            <a:lvl1pPr>
              <a:defRPr>
                <a:solidFill>
                  <a:srgbClr val="8FAADC"/>
                </a:solidFill>
              </a:defRPr>
            </a:lvl1pPr>
          </a:lstStyle>
          <a:p>
            <a:r>
              <a:rPr lang="en-US"/>
              <a:t>Medicare for People with End-Stage Renal Disease (ESRD)</a:t>
            </a:r>
          </a:p>
        </p:txBody>
      </p:sp>
      <p:sp>
        <p:nvSpPr>
          <p:cNvPr id="4" name="Text Placeholder 3">
            <a:extLst>
              <a:ext uri="{FF2B5EF4-FFF2-40B4-BE49-F238E27FC236}">
                <a16:creationId xmlns:a16="http://schemas.microsoft.com/office/drawing/2014/main" id="{B9BA3EE1-7938-9292-489D-CF9EA9D7FE8D}"/>
              </a:ext>
            </a:extLst>
          </p:cNvPr>
          <p:cNvSpPr>
            <a:spLocks noGrp="1"/>
          </p:cNvSpPr>
          <p:nvPr>
            <p:ph type="body" sz="quarter" idx="13" hasCustomPrompt="1"/>
          </p:nvPr>
        </p:nvSpPr>
        <p:spPr>
          <a:xfrm>
            <a:off x="-3359738" y="1403471"/>
            <a:ext cx="4965192" cy="1097280"/>
          </a:xfrm>
          <a:prstGeom prst="roundRect">
            <a:avLst/>
          </a:prstGeom>
          <a:ln w="38100">
            <a:solidFill>
              <a:schemeClr val="tx1"/>
            </a:solidFill>
          </a:ln>
        </p:spPr>
        <p:txBody>
          <a:bodyPr anchor="ct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1 Click to edit</a:t>
            </a:r>
          </a:p>
        </p:txBody>
      </p:sp>
      <p:sp>
        <p:nvSpPr>
          <p:cNvPr id="5" name="Text Placeholder 3">
            <a:extLst>
              <a:ext uri="{FF2B5EF4-FFF2-40B4-BE49-F238E27FC236}">
                <a16:creationId xmlns:a16="http://schemas.microsoft.com/office/drawing/2014/main" id="{610049D8-4D6D-1662-F62F-258489B7B49E}"/>
              </a:ext>
            </a:extLst>
          </p:cNvPr>
          <p:cNvSpPr>
            <a:spLocks noGrp="1"/>
          </p:cNvSpPr>
          <p:nvPr>
            <p:ph type="body" sz="quarter" idx="14" hasCustomPrompt="1"/>
          </p:nvPr>
        </p:nvSpPr>
        <p:spPr>
          <a:xfrm>
            <a:off x="9930605" y="1564857"/>
            <a:ext cx="4965192" cy="1097280"/>
          </a:xfrm>
          <a:prstGeom prst="roundRect">
            <a:avLst/>
          </a:prstGeom>
          <a:ln w="38100">
            <a:solidFill>
              <a:schemeClr val="tx1"/>
            </a:solidFill>
          </a:ln>
        </p:spPr>
        <p:txBody>
          <a:bodyPr anchor="ct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2 Click to edit</a:t>
            </a:r>
          </a:p>
        </p:txBody>
      </p:sp>
      <p:sp>
        <p:nvSpPr>
          <p:cNvPr id="6" name="Text Placeholder 3">
            <a:extLst>
              <a:ext uri="{FF2B5EF4-FFF2-40B4-BE49-F238E27FC236}">
                <a16:creationId xmlns:a16="http://schemas.microsoft.com/office/drawing/2014/main" id="{588B27CD-BE07-9D51-31AA-54FDCDC3DB2B}"/>
              </a:ext>
            </a:extLst>
          </p:cNvPr>
          <p:cNvSpPr>
            <a:spLocks noGrp="1"/>
          </p:cNvSpPr>
          <p:nvPr>
            <p:ph type="body" sz="quarter" idx="15" hasCustomPrompt="1"/>
          </p:nvPr>
        </p:nvSpPr>
        <p:spPr>
          <a:xfrm>
            <a:off x="-3359737" y="2617738"/>
            <a:ext cx="4965192" cy="1097280"/>
          </a:xfrm>
          <a:prstGeom prst="roundRect">
            <a:avLst/>
          </a:prstGeom>
          <a:ln w="38100">
            <a:solidFill>
              <a:schemeClr val="tx1"/>
            </a:solidFill>
          </a:ln>
        </p:spPr>
        <p:txBody>
          <a:bodyPr anchor="ct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3 Click to edit</a:t>
            </a:r>
          </a:p>
        </p:txBody>
      </p:sp>
      <p:sp>
        <p:nvSpPr>
          <p:cNvPr id="7" name="Text Placeholder 3">
            <a:extLst>
              <a:ext uri="{FF2B5EF4-FFF2-40B4-BE49-F238E27FC236}">
                <a16:creationId xmlns:a16="http://schemas.microsoft.com/office/drawing/2014/main" id="{E65EF413-F520-D473-2ECC-A271562761C3}"/>
              </a:ext>
            </a:extLst>
          </p:cNvPr>
          <p:cNvSpPr>
            <a:spLocks noGrp="1"/>
          </p:cNvSpPr>
          <p:nvPr>
            <p:ph type="body" sz="quarter" idx="16" hasCustomPrompt="1"/>
          </p:nvPr>
        </p:nvSpPr>
        <p:spPr>
          <a:xfrm>
            <a:off x="9930605" y="2618141"/>
            <a:ext cx="4965192" cy="1097280"/>
          </a:xfrm>
          <a:prstGeom prst="roundRect">
            <a:avLst/>
          </a:prstGeom>
          <a:ln w="38100">
            <a:solidFill>
              <a:schemeClr val="tx1"/>
            </a:solidFill>
          </a:ln>
        </p:spPr>
        <p:txBody>
          <a:bodyPr anchor="ct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4 Click to edit</a:t>
            </a:r>
          </a:p>
        </p:txBody>
      </p:sp>
      <p:sp>
        <p:nvSpPr>
          <p:cNvPr id="8" name="Text Placeholder 3">
            <a:extLst>
              <a:ext uri="{FF2B5EF4-FFF2-40B4-BE49-F238E27FC236}">
                <a16:creationId xmlns:a16="http://schemas.microsoft.com/office/drawing/2014/main" id="{7BE14469-4DCA-0940-DB86-1792D8B663BB}"/>
              </a:ext>
            </a:extLst>
          </p:cNvPr>
          <p:cNvSpPr>
            <a:spLocks noGrp="1"/>
          </p:cNvSpPr>
          <p:nvPr>
            <p:ph type="body" sz="quarter" idx="17" hasCustomPrompt="1"/>
          </p:nvPr>
        </p:nvSpPr>
        <p:spPr>
          <a:xfrm>
            <a:off x="-3684589" y="3818157"/>
            <a:ext cx="4965192" cy="1097280"/>
          </a:xfrm>
          <a:prstGeom prst="roundRect">
            <a:avLst/>
          </a:prstGeom>
          <a:ln w="38100">
            <a:solidFill>
              <a:schemeClr val="tx1"/>
            </a:solidFill>
          </a:ln>
        </p:spPr>
        <p:txBody>
          <a:bodyPr anchor="ctr"/>
          <a:lstStyle>
            <a:lvl1pPr marL="0" indent="0">
              <a:buNone/>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5 Click to edit</a:t>
            </a:r>
          </a:p>
        </p:txBody>
      </p:sp>
      <p:sp>
        <p:nvSpPr>
          <p:cNvPr id="9" name="Text Placeholder 3">
            <a:extLst>
              <a:ext uri="{FF2B5EF4-FFF2-40B4-BE49-F238E27FC236}">
                <a16:creationId xmlns:a16="http://schemas.microsoft.com/office/drawing/2014/main" id="{757FDD81-66B9-8E6E-D2F3-736EDB754906}"/>
              </a:ext>
            </a:extLst>
          </p:cNvPr>
          <p:cNvSpPr>
            <a:spLocks noGrp="1"/>
          </p:cNvSpPr>
          <p:nvPr>
            <p:ph type="body" sz="quarter" idx="18" hasCustomPrompt="1"/>
          </p:nvPr>
        </p:nvSpPr>
        <p:spPr>
          <a:xfrm>
            <a:off x="9930606" y="3798072"/>
            <a:ext cx="4965192" cy="1097280"/>
          </a:xfrm>
          <a:prstGeom prst="roundRect">
            <a:avLst/>
          </a:prstGeom>
          <a:ln w="38100">
            <a:solidFill>
              <a:schemeClr val="tx1"/>
            </a:solidFill>
          </a:ln>
        </p:spPr>
        <p:txBody>
          <a:bodyPr anchor="ctr"/>
          <a:lstStyle>
            <a:lvl1pPr marL="0" indent="0">
              <a:buNone/>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6 Click to edit</a:t>
            </a:r>
          </a:p>
        </p:txBody>
      </p:sp>
      <p:sp>
        <p:nvSpPr>
          <p:cNvPr id="13" name="Text Placeholder 3">
            <a:extLst>
              <a:ext uri="{FF2B5EF4-FFF2-40B4-BE49-F238E27FC236}">
                <a16:creationId xmlns:a16="http://schemas.microsoft.com/office/drawing/2014/main" id="{62F1D8C0-7E2E-265E-1F30-2445B36AE02F}"/>
              </a:ext>
            </a:extLst>
          </p:cNvPr>
          <p:cNvSpPr>
            <a:spLocks noGrp="1"/>
          </p:cNvSpPr>
          <p:nvPr>
            <p:ph type="body" sz="quarter" idx="19" hasCustomPrompt="1"/>
          </p:nvPr>
        </p:nvSpPr>
        <p:spPr>
          <a:xfrm>
            <a:off x="-3684589" y="4923187"/>
            <a:ext cx="4965192" cy="1097280"/>
          </a:xfrm>
          <a:prstGeom prst="roundRect">
            <a:avLst/>
          </a:prstGeom>
          <a:ln w="38100">
            <a:solidFill>
              <a:schemeClr val="tx1"/>
            </a:solidFill>
          </a:ln>
        </p:spPr>
        <p:txBody>
          <a:bodyPr anchor="ctr"/>
          <a:lstStyle>
            <a:lvl1pPr marL="0" indent="0">
              <a:buNone/>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7 Click to edit</a:t>
            </a:r>
          </a:p>
        </p:txBody>
      </p:sp>
      <p:sp>
        <p:nvSpPr>
          <p:cNvPr id="14" name="Text Placeholder 3">
            <a:extLst>
              <a:ext uri="{FF2B5EF4-FFF2-40B4-BE49-F238E27FC236}">
                <a16:creationId xmlns:a16="http://schemas.microsoft.com/office/drawing/2014/main" id="{15FA4F8B-4C8A-A640-A4E7-08C25A29B17A}"/>
              </a:ext>
            </a:extLst>
          </p:cNvPr>
          <p:cNvSpPr>
            <a:spLocks noGrp="1"/>
          </p:cNvSpPr>
          <p:nvPr>
            <p:ph type="body" sz="quarter" idx="20" hasCustomPrompt="1"/>
          </p:nvPr>
        </p:nvSpPr>
        <p:spPr>
          <a:xfrm>
            <a:off x="9982200" y="4923187"/>
            <a:ext cx="4965192" cy="1097280"/>
          </a:xfrm>
          <a:prstGeom prst="roundRect">
            <a:avLst/>
          </a:prstGeom>
          <a:ln w="38100">
            <a:solidFill>
              <a:schemeClr val="tx1"/>
            </a:solidFill>
          </a:ln>
        </p:spPr>
        <p:txBody>
          <a:bodyPr anchor="ctr"/>
          <a:lstStyle>
            <a:lvl1pPr marL="0" indent="0">
              <a:buNone/>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8 Click to edit</a:t>
            </a:r>
          </a:p>
        </p:txBody>
      </p:sp>
    </p:spTree>
    <p:custDataLst>
      <p:tags r:id="rId1"/>
    </p:custDataLst>
    <p:extLst>
      <p:ext uri="{BB962C8B-B14F-4D97-AF65-F5344CB8AC3E}">
        <p14:creationId xmlns:p14="http://schemas.microsoft.com/office/powerpoint/2010/main" val="5545687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55040"/>
          </a:xfrm>
          <a:prstGeom prst="rect">
            <a:avLst/>
          </a:prstGeom>
        </p:spPr>
        <p:txBody>
          <a:bodyPr anchor="ct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2024</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3938154" y="6492240"/>
            <a:ext cx="4315691" cy="365125"/>
          </a:xfrm>
        </p:spPr>
        <p:txBody>
          <a:bodyPr/>
          <a:lstStyle>
            <a:lvl1pPr>
              <a:defRPr>
                <a:solidFill>
                  <a:srgbClr val="8FAADC"/>
                </a:solidFill>
              </a:defRPr>
            </a:lvl1pPr>
          </a:lstStyle>
          <a:p>
            <a:r>
              <a:rPr lang="en-US"/>
              <a:t>Medicare for People with End-Stage Renal Disease (ESRD)</a:t>
            </a:r>
          </a:p>
        </p:txBody>
      </p:sp>
      <p:sp>
        <p:nvSpPr>
          <p:cNvPr id="6" name="Content Placeholder 5">
            <a:extLst>
              <a:ext uri="{FF2B5EF4-FFF2-40B4-BE49-F238E27FC236}">
                <a16:creationId xmlns:a16="http://schemas.microsoft.com/office/drawing/2014/main" id="{6BE32C6C-EC4B-2E68-B5DF-51E7CB46D11B}"/>
              </a:ext>
            </a:extLst>
          </p:cNvPr>
          <p:cNvSpPr>
            <a:spLocks noGrp="1"/>
          </p:cNvSpPr>
          <p:nvPr>
            <p:ph sz="quarter" idx="13"/>
          </p:nvPr>
        </p:nvSpPr>
        <p:spPr>
          <a:xfrm>
            <a:off x="3092450" y="1119188"/>
            <a:ext cx="5160963" cy="954087"/>
          </a:xfrm>
        </p:spPr>
        <p:txBody>
          <a:bodyPr/>
          <a:lstStyle>
            <a:lvl1pPr>
              <a:defRPr>
                <a:solidFill>
                  <a:srgbClr val="00529B"/>
                </a:solidFill>
              </a:defRPr>
            </a:lvl1pPr>
          </a:lstStyle>
          <a:p>
            <a:pPr lvl="0"/>
            <a:r>
              <a:rPr lang="en-US" dirty="0"/>
              <a:t>Click to edit Master text styles</a:t>
            </a:r>
          </a:p>
        </p:txBody>
      </p:sp>
      <p:sp>
        <p:nvSpPr>
          <p:cNvPr id="8" name="Content Placeholder 7">
            <a:extLst>
              <a:ext uri="{FF2B5EF4-FFF2-40B4-BE49-F238E27FC236}">
                <a16:creationId xmlns:a16="http://schemas.microsoft.com/office/drawing/2014/main" id="{98C9FF92-6BEF-388D-4420-6BC93A4D59BF}"/>
              </a:ext>
            </a:extLst>
          </p:cNvPr>
          <p:cNvSpPr>
            <a:spLocks noGrp="1"/>
          </p:cNvSpPr>
          <p:nvPr>
            <p:ph sz="quarter" idx="14"/>
          </p:nvPr>
        </p:nvSpPr>
        <p:spPr>
          <a:xfrm>
            <a:off x="2574090" y="2698650"/>
            <a:ext cx="2351088" cy="1817687"/>
          </a:xfrm>
        </p:spPr>
        <p:txBody>
          <a:bodyPr/>
          <a:lstStyle>
            <a:lvl1pPr>
              <a:defRPr>
                <a:solidFill>
                  <a:srgbClr val="00529B"/>
                </a:solidFill>
              </a:defRPr>
            </a:lvl1pPr>
          </a:lstStyle>
          <a:p>
            <a:pPr lvl="0"/>
            <a:r>
              <a:rPr lang="en-US" dirty="0"/>
              <a:t>Click to edit Master text styles</a:t>
            </a:r>
          </a:p>
        </p:txBody>
      </p:sp>
      <p:sp>
        <p:nvSpPr>
          <p:cNvPr id="9" name="Content Placeholder 7">
            <a:extLst>
              <a:ext uri="{FF2B5EF4-FFF2-40B4-BE49-F238E27FC236}">
                <a16:creationId xmlns:a16="http://schemas.microsoft.com/office/drawing/2014/main" id="{D2B39838-81AB-91E4-8B46-B1103BBD47A5}"/>
              </a:ext>
            </a:extLst>
          </p:cNvPr>
          <p:cNvSpPr>
            <a:spLocks noGrp="1"/>
          </p:cNvSpPr>
          <p:nvPr>
            <p:ph sz="quarter" idx="15"/>
          </p:nvPr>
        </p:nvSpPr>
        <p:spPr>
          <a:xfrm>
            <a:off x="6925470" y="2698651"/>
            <a:ext cx="2351088" cy="1817687"/>
          </a:xfrm>
        </p:spPr>
        <p:txBody>
          <a:bodyPr/>
          <a:lstStyle>
            <a:lvl1pPr>
              <a:defRPr>
                <a:solidFill>
                  <a:srgbClr val="00529B"/>
                </a:solidFill>
              </a:defRPr>
            </a:lvl1pPr>
          </a:lstStyle>
          <a:p>
            <a:pPr lvl="0"/>
            <a:r>
              <a:rPr lang="en-US" dirty="0"/>
              <a:t>Click to edit Master text styles</a:t>
            </a:r>
          </a:p>
        </p:txBody>
      </p:sp>
      <p:sp>
        <p:nvSpPr>
          <p:cNvPr id="13" name="Content Placeholder 7">
            <a:extLst>
              <a:ext uri="{FF2B5EF4-FFF2-40B4-BE49-F238E27FC236}">
                <a16:creationId xmlns:a16="http://schemas.microsoft.com/office/drawing/2014/main" id="{A41C6941-C34C-CCAC-526D-FB64CEFE8EDF}"/>
              </a:ext>
            </a:extLst>
          </p:cNvPr>
          <p:cNvSpPr>
            <a:spLocks noGrp="1"/>
          </p:cNvSpPr>
          <p:nvPr>
            <p:ph sz="quarter" idx="16"/>
          </p:nvPr>
        </p:nvSpPr>
        <p:spPr>
          <a:xfrm>
            <a:off x="1909376" y="4931778"/>
            <a:ext cx="8662736" cy="1192312"/>
          </a:xfrm>
        </p:spPr>
        <p:txBody>
          <a:bodyPr/>
          <a:lstStyle>
            <a:lvl1pPr>
              <a:defRPr>
                <a:solidFill>
                  <a:srgbClr val="00529B"/>
                </a:solidFill>
              </a:defRPr>
            </a:lvl1pPr>
          </a:lstStyle>
          <a:p>
            <a:pPr lvl="0"/>
            <a:r>
              <a:rPr lang="en-US" dirty="0"/>
              <a:t>Click to edit Master text styles</a:t>
            </a:r>
          </a:p>
        </p:txBody>
      </p:sp>
    </p:spTree>
    <p:custDataLst>
      <p:tags r:id="rId1"/>
    </p:custDataLst>
    <p:extLst>
      <p:ext uri="{BB962C8B-B14F-4D97-AF65-F5344CB8AC3E}">
        <p14:creationId xmlns:p14="http://schemas.microsoft.com/office/powerpoint/2010/main" val="3221799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EFBE96CF-81F8-432C-B1DE-5105688787DD}"/>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0" name="Date Placeholder 1">
            <a:extLst>
              <a:ext uri="{FF2B5EF4-FFF2-40B4-BE49-F238E27FC236}">
                <a16:creationId xmlns:a16="http://schemas.microsoft.com/office/drawing/2014/main" id="{032D45DF-95B1-4713-8A71-5ADCC91419F7}"/>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2024</a:t>
            </a:r>
          </a:p>
        </p:txBody>
      </p:sp>
      <p:sp>
        <p:nvSpPr>
          <p:cNvPr id="11" name="Footer Placeholder 2">
            <a:extLst>
              <a:ext uri="{FF2B5EF4-FFF2-40B4-BE49-F238E27FC236}">
                <a16:creationId xmlns:a16="http://schemas.microsoft.com/office/drawing/2014/main" id="{DB63D3C4-D75B-4383-A63C-B7B2162BED68}"/>
              </a:ext>
            </a:extLst>
          </p:cNvPr>
          <p:cNvSpPr>
            <a:spLocks noGrp="1"/>
          </p:cNvSpPr>
          <p:nvPr>
            <p:ph type="ftr" sz="quarter" idx="11"/>
          </p:nvPr>
        </p:nvSpPr>
        <p:spPr>
          <a:xfrm>
            <a:off x="3912177" y="6492240"/>
            <a:ext cx="4367645" cy="365125"/>
          </a:xfrm>
        </p:spPr>
        <p:txBody>
          <a:bodyPr/>
          <a:lstStyle>
            <a:lvl1pPr>
              <a:defRPr>
                <a:solidFill>
                  <a:srgbClr val="8FAADC"/>
                </a:solidFill>
              </a:defRPr>
            </a:lvl1pPr>
          </a:lstStyle>
          <a:p>
            <a:r>
              <a:rPr lang="en-US"/>
              <a:t>Medicare for People with End-Stage Renal Disease (ESRD)</a:t>
            </a:r>
          </a:p>
        </p:txBody>
      </p:sp>
    </p:spTree>
    <p:custDataLst>
      <p:tags r:id="rId1"/>
    </p:custDataLst>
    <p:extLst>
      <p:ext uri="{BB962C8B-B14F-4D97-AF65-F5344CB8AC3E}">
        <p14:creationId xmlns:p14="http://schemas.microsoft.com/office/powerpoint/2010/main" val="26675721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1_Knowledge Chec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a:t>Title</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838200" y="6492240"/>
            <a:ext cx="2743200" cy="365125"/>
          </a:xfrm>
        </p:spPr>
        <p:txBody>
          <a:bodyPr/>
          <a:lstStyle>
            <a:lvl1pPr>
              <a:defRPr>
                <a:solidFill>
                  <a:schemeClr val="bg1"/>
                </a:solidFill>
              </a:defRPr>
            </a:lvl1pPr>
          </a:lstStyle>
          <a:p>
            <a:r>
              <a:rPr lang="en-US"/>
              <a:t>March 2024</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3860222" y="6492875"/>
            <a:ext cx="4471555" cy="365125"/>
          </a:xfrm>
        </p:spPr>
        <p:txBody>
          <a:bodyPr/>
          <a:lstStyle>
            <a:lvl1pPr>
              <a:defRPr>
                <a:solidFill>
                  <a:schemeClr val="bg1"/>
                </a:solidFill>
              </a:defRPr>
            </a:lvl1pPr>
          </a:lstStyle>
          <a:p>
            <a:r>
              <a:rPr lang="en-US"/>
              <a:t>Medicare for People with End-Stage Renal Disease (ESRD)</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a:p>
        </p:txBody>
      </p:sp>
      <p:sp>
        <p:nvSpPr>
          <p:cNvPr id="9" name="TextBox 8">
            <a:extLst>
              <a:ext uri="{FF2B5EF4-FFF2-40B4-BE49-F238E27FC236}">
                <a16:creationId xmlns:a16="http://schemas.microsoft.com/office/drawing/2014/main" id="{88FD8781-E3A1-4960-97B1-D2C9D804C401}"/>
              </a:ext>
            </a:extLst>
          </p:cNvPr>
          <p:cNvSpPr txBox="1"/>
          <p:nvPr/>
        </p:nvSpPr>
        <p:spPr>
          <a:xfrm>
            <a:off x="1767642" y="4781614"/>
            <a:ext cx="8656715" cy="461665"/>
          </a:xfrm>
          <a:prstGeom prst="rect">
            <a:avLst/>
          </a:prstGeom>
          <a:noFill/>
        </p:spPr>
        <p:txBody>
          <a:bodyPr wrap="square" rtlCol="0">
            <a:spAutoFit/>
          </a:bodyPr>
          <a:lstStyle/>
          <a:p>
            <a:r>
              <a:rPr lang="en-US" sz="2400" b="1"/>
              <a:t>Countdown timer: </a:t>
            </a:r>
            <a:r>
              <a:rPr lang="en-US" sz="2400"/>
              <a:t>Answer the question before the bar disappears!</a:t>
            </a:r>
          </a:p>
        </p:txBody>
      </p:sp>
      <p:sp>
        <p:nvSpPr>
          <p:cNvPr id="10" name="Rectangle 9">
            <a:extLst>
              <a:ext uri="{FF2B5EF4-FFF2-40B4-BE49-F238E27FC236}">
                <a16:creationId xmlns:a16="http://schemas.microsoft.com/office/drawing/2014/main" id="{2E6468E8-A952-4184-8931-F077413305CC}"/>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AC7925C-BB69-4D0C-95D7-A99C181B8B85}"/>
              </a:ext>
            </a:extLst>
          </p:cNvPr>
          <p:cNvSpPr txBox="1"/>
          <p:nvPr/>
        </p:nvSpPr>
        <p:spPr>
          <a:xfrm>
            <a:off x="1767642" y="4781614"/>
            <a:ext cx="8656715" cy="461665"/>
          </a:xfrm>
          <a:prstGeom prst="rect">
            <a:avLst/>
          </a:prstGeom>
          <a:noFill/>
        </p:spPr>
        <p:txBody>
          <a:bodyPr wrap="square" rtlCol="0">
            <a:spAutoFit/>
          </a:bodyPr>
          <a:lstStyle/>
          <a:p>
            <a:r>
              <a:rPr lang="en-US" sz="2400" b="1">
                <a:solidFill>
                  <a:srgbClr val="00529B"/>
                </a:solidFill>
              </a:rPr>
              <a:t>Countdown timer: </a:t>
            </a:r>
            <a:r>
              <a:rPr lang="en-US" sz="2400">
                <a:solidFill>
                  <a:srgbClr val="00529B"/>
                </a:solidFill>
              </a:rPr>
              <a:t>Answer the question before the bar disappears!</a:t>
            </a:r>
          </a:p>
        </p:txBody>
      </p:sp>
      <p:sp>
        <p:nvSpPr>
          <p:cNvPr id="12" name="Rectangle 11">
            <a:extLst>
              <a:ext uri="{FF2B5EF4-FFF2-40B4-BE49-F238E27FC236}">
                <a16:creationId xmlns:a16="http://schemas.microsoft.com/office/drawing/2014/main" id="{2A42734C-3687-4BC4-BF9C-8CE781A5478B}"/>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p:nvSpPr>
        <p:spPr>
          <a:xfrm>
            <a:off x="11036300"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41436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9A6DF-07EE-0541-A924-A525DB6668F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6D9BC7-E8FB-104B-AFD6-7FDF1EB8A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8D1F5F-E88E-A54A-9103-634A1A175E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Slide Number Placeholder 5">
            <a:extLst>
              <a:ext uri="{FF2B5EF4-FFF2-40B4-BE49-F238E27FC236}">
                <a16:creationId xmlns:a16="http://schemas.microsoft.com/office/drawing/2014/main" id="{6378877E-8AC7-4A41-95E4-5BCE6941B7D9}"/>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3" name="Date Placeholder 1">
            <a:extLst>
              <a:ext uri="{FF2B5EF4-FFF2-40B4-BE49-F238E27FC236}">
                <a16:creationId xmlns:a16="http://schemas.microsoft.com/office/drawing/2014/main" id="{C4E3B462-9883-48E6-A393-5F9976634D68}"/>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2024</a:t>
            </a:r>
          </a:p>
        </p:txBody>
      </p:sp>
      <p:sp>
        <p:nvSpPr>
          <p:cNvPr id="14" name="Footer Placeholder 2">
            <a:extLst>
              <a:ext uri="{FF2B5EF4-FFF2-40B4-BE49-F238E27FC236}">
                <a16:creationId xmlns:a16="http://schemas.microsoft.com/office/drawing/2014/main" id="{4C1477F7-7729-4EDA-AFB5-25F671F245C4}"/>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Medicare for People with End-Stage Renal Disease (ESRD)</a:t>
            </a:r>
          </a:p>
        </p:txBody>
      </p:sp>
    </p:spTree>
    <p:custDataLst>
      <p:tags r:id="rId1"/>
    </p:custDataLst>
    <p:extLst>
      <p:ext uri="{BB962C8B-B14F-4D97-AF65-F5344CB8AC3E}">
        <p14:creationId xmlns:p14="http://schemas.microsoft.com/office/powerpoint/2010/main" val="41464276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4C7BF-ED80-AA4D-9F62-D123149841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7D3BCE-00A2-D148-8652-A206902458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D838A0E-522B-EE45-A9D6-82ACE138BD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Slide Number Placeholder 5">
            <a:extLst>
              <a:ext uri="{FF2B5EF4-FFF2-40B4-BE49-F238E27FC236}">
                <a16:creationId xmlns:a16="http://schemas.microsoft.com/office/drawing/2014/main" id="{67E9AE12-B830-446A-809C-EA57670A7DDA}"/>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3" name="Date Placeholder 1">
            <a:extLst>
              <a:ext uri="{FF2B5EF4-FFF2-40B4-BE49-F238E27FC236}">
                <a16:creationId xmlns:a16="http://schemas.microsoft.com/office/drawing/2014/main" id="{F0AB2204-3D86-4159-AA14-8E247A6275C2}"/>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2024</a:t>
            </a:r>
          </a:p>
        </p:txBody>
      </p:sp>
      <p:sp>
        <p:nvSpPr>
          <p:cNvPr id="14" name="Footer Placeholder 2">
            <a:extLst>
              <a:ext uri="{FF2B5EF4-FFF2-40B4-BE49-F238E27FC236}">
                <a16:creationId xmlns:a16="http://schemas.microsoft.com/office/drawing/2014/main" id="{BB36208F-3A2A-45A3-A950-89F5621A1224}"/>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Medicare for People with End-Stage Renal Disease (ESRD)</a:t>
            </a:r>
          </a:p>
        </p:txBody>
      </p:sp>
    </p:spTree>
    <p:custDataLst>
      <p:tags r:id="rId1"/>
    </p:custDataLst>
    <p:extLst>
      <p:ext uri="{BB962C8B-B14F-4D97-AF65-F5344CB8AC3E}">
        <p14:creationId xmlns:p14="http://schemas.microsoft.com/office/powerpoint/2010/main" val="7049244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581CE-BBC5-9047-9D46-47F1F7A58568}"/>
              </a:ext>
            </a:extLst>
          </p:cNvPr>
          <p:cNvSpPr>
            <a:spLocks noGrp="1"/>
          </p:cNvSpPr>
          <p:nvPr>
            <p:ph type="title"/>
          </p:nvPr>
        </p:nvSpPr>
        <p:spPr>
          <a:xfrm>
            <a:off x="838200" y="222621"/>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BA413D-7871-3940-ADDF-A91D4B11BB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C71C0135-80B8-4662-AB86-7F8E9595958D}"/>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Date Placeholder 1">
            <a:extLst>
              <a:ext uri="{FF2B5EF4-FFF2-40B4-BE49-F238E27FC236}">
                <a16:creationId xmlns:a16="http://schemas.microsoft.com/office/drawing/2014/main" id="{B919C708-59CD-4717-9A6F-DD15AA0D412E}"/>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2024</a:t>
            </a:r>
          </a:p>
        </p:txBody>
      </p:sp>
      <p:sp>
        <p:nvSpPr>
          <p:cNvPr id="13" name="Footer Placeholder 2">
            <a:extLst>
              <a:ext uri="{FF2B5EF4-FFF2-40B4-BE49-F238E27FC236}">
                <a16:creationId xmlns:a16="http://schemas.microsoft.com/office/drawing/2014/main" id="{3273BD2C-6DD1-4DAB-BA0A-EDBF5937B3DD}"/>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Medicare for People with End-Stage Renal Disease (ESRD)</a:t>
            </a:r>
          </a:p>
        </p:txBody>
      </p:sp>
    </p:spTree>
    <p:custDataLst>
      <p:tags r:id="rId1"/>
    </p:custDataLst>
    <p:extLst>
      <p:ext uri="{BB962C8B-B14F-4D97-AF65-F5344CB8AC3E}">
        <p14:creationId xmlns:p14="http://schemas.microsoft.com/office/powerpoint/2010/main" val="24903656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FBD18-C0FA-A545-BF4D-FE0A8DE5CD2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908B06-802F-1348-8AA8-4BD8A2ED2D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CDFB39E0-D848-4888-AA5A-2185BB02794E}"/>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Date Placeholder 1">
            <a:extLst>
              <a:ext uri="{FF2B5EF4-FFF2-40B4-BE49-F238E27FC236}">
                <a16:creationId xmlns:a16="http://schemas.microsoft.com/office/drawing/2014/main" id="{C723E45D-DEF7-4312-9EF7-6820BD144535}"/>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2024</a:t>
            </a:r>
          </a:p>
        </p:txBody>
      </p:sp>
      <p:sp>
        <p:nvSpPr>
          <p:cNvPr id="13" name="Footer Placeholder 2">
            <a:extLst>
              <a:ext uri="{FF2B5EF4-FFF2-40B4-BE49-F238E27FC236}">
                <a16:creationId xmlns:a16="http://schemas.microsoft.com/office/drawing/2014/main" id="{786599A1-86A1-4766-BE43-4E5933EF6BB6}"/>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Medicare for People with End-Stage Renal Disease (ESRD)</a:t>
            </a:r>
          </a:p>
        </p:txBody>
      </p:sp>
    </p:spTree>
    <p:custDataLst>
      <p:tags r:id="rId1"/>
    </p:custDataLst>
    <p:extLst>
      <p:ext uri="{BB962C8B-B14F-4D97-AF65-F5344CB8AC3E}">
        <p14:creationId xmlns:p14="http://schemas.microsoft.com/office/powerpoint/2010/main" val="2468983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a:solidFill>
                  <a:srgbClr val="00529B"/>
                </a:solidFill>
                <a:latin typeface="Arial" panose="020B0604020202020204" pitchFamily="34" charset="0"/>
                <a:cs typeface="Arial" panose="020B0604020202020204" pitchFamily="34" charset="0"/>
              </a:rPr>
              <a:t>Lesson 1</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2</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3</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4</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5</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March 2024</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dirty="0"/>
              <a:t>Medicare for People with End-Stage Renal Disease (ESRD)</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57948"/>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a:p>
        </p:txBody>
      </p:sp>
    </p:spTree>
    <p:custDataLst>
      <p:tags r:id="rId1"/>
    </p:custDataLst>
    <p:extLst>
      <p:ext uri="{BB962C8B-B14F-4D97-AF65-F5344CB8AC3E}">
        <p14:creationId xmlns:p14="http://schemas.microsoft.com/office/powerpoint/2010/main" val="1447832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 NTP title and Conten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BC491B8-B577-3E42-ADE5-69C235F61BD2}"/>
              </a:ext>
            </a:extLst>
          </p:cNvPr>
          <p:cNvSpPr>
            <a:spLocks noGrp="1"/>
          </p:cNvSpPr>
          <p:nvPr>
            <p:ph idx="1"/>
          </p:nvPr>
        </p:nvSpPr>
        <p:spPr>
          <a:xfrm>
            <a:off x="1866142" y="1143000"/>
            <a:ext cx="9837234" cy="502104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41EBB5B0-7575-4D5F-8F8A-445F147B42EA}"/>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0" name="Date Placeholder 1">
            <a:extLst>
              <a:ext uri="{FF2B5EF4-FFF2-40B4-BE49-F238E27FC236}">
                <a16:creationId xmlns:a16="http://schemas.microsoft.com/office/drawing/2014/main" id="{DA9954B7-C45D-4592-B31D-60D4868AED3D}"/>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2024</a:t>
            </a:r>
          </a:p>
        </p:txBody>
      </p:sp>
      <p:sp>
        <p:nvSpPr>
          <p:cNvPr id="11" name="Footer Placeholder 2">
            <a:extLst>
              <a:ext uri="{FF2B5EF4-FFF2-40B4-BE49-F238E27FC236}">
                <a16:creationId xmlns:a16="http://schemas.microsoft.com/office/drawing/2014/main" id="{E2A7881F-5C6E-4F8E-AA14-4AB0B518424D}"/>
              </a:ext>
            </a:extLst>
          </p:cNvPr>
          <p:cNvSpPr>
            <a:spLocks noGrp="1"/>
          </p:cNvSpPr>
          <p:nvPr>
            <p:ph type="ftr" sz="quarter" idx="11"/>
          </p:nvPr>
        </p:nvSpPr>
        <p:spPr>
          <a:xfrm>
            <a:off x="3865418" y="6501188"/>
            <a:ext cx="4461164" cy="365125"/>
          </a:xfrm>
        </p:spPr>
        <p:txBody>
          <a:bodyPr/>
          <a:lstStyle>
            <a:lvl1pPr>
              <a:defRPr>
                <a:solidFill>
                  <a:srgbClr val="8FAADC"/>
                </a:solidFill>
              </a:defRPr>
            </a:lvl1pPr>
          </a:lstStyle>
          <a:p>
            <a:r>
              <a:rPr lang="en-US" dirty="0"/>
              <a:t>Medicare for People with End-Stage Renal Disease (ESRD)</a:t>
            </a:r>
          </a:p>
        </p:txBody>
      </p:sp>
      <p:sp>
        <p:nvSpPr>
          <p:cNvPr id="12" name="Title 1">
            <a:extLst>
              <a:ext uri="{FF2B5EF4-FFF2-40B4-BE49-F238E27FC236}">
                <a16:creationId xmlns:a16="http://schemas.microsoft.com/office/drawing/2014/main" id="{BA99A00B-0949-4FD7-8CEF-094BD8000A64}"/>
              </a:ext>
            </a:extLst>
          </p:cNvPr>
          <p:cNvSpPr>
            <a:spLocks noGrp="1"/>
          </p:cNvSpPr>
          <p:nvPr>
            <p:ph type="title"/>
          </p:nvPr>
        </p:nvSpPr>
        <p:spPr>
          <a:xfrm>
            <a:off x="0" y="1"/>
            <a:ext cx="12192000" cy="955040"/>
          </a:xfrm>
          <a:prstGeom prst="rect">
            <a:avLst/>
          </a:prstGeom>
        </p:spPr>
        <p:txBody>
          <a:bodyPr anchor="ctr">
            <a:normAutofit/>
          </a:bodyPr>
          <a:lstStyle>
            <a:lvl1pPr>
              <a:defRPr sz="3000"/>
            </a:lvl1pPr>
          </a:lstStyle>
          <a:p>
            <a:r>
              <a:rPr lang="en-US"/>
              <a:t>Click to edit Master title style</a:t>
            </a:r>
          </a:p>
        </p:txBody>
      </p:sp>
    </p:spTree>
    <p:custDataLst>
      <p:tags r:id="rId1"/>
    </p:custDataLst>
    <p:extLst>
      <p:ext uri="{BB962C8B-B14F-4D97-AF65-F5344CB8AC3E}">
        <p14:creationId xmlns:p14="http://schemas.microsoft.com/office/powerpoint/2010/main" val="31597852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D0DBCD2-53E9-E351-0C23-D2B875750A18}"/>
              </a:ext>
            </a:extLst>
          </p:cNvPr>
          <p:cNvGrpSpPr/>
          <p:nvPr userDrawn="1"/>
        </p:nvGrpSpPr>
        <p:grpSpPr>
          <a:xfrm>
            <a:off x="0" y="5972445"/>
            <a:ext cx="12192000" cy="900112"/>
            <a:chOff x="0" y="5972445"/>
            <a:chExt cx="12192000" cy="900112"/>
          </a:xfrm>
        </p:grpSpPr>
        <p:sp>
          <p:nvSpPr>
            <p:cNvPr id="9" name="Rectangle 8">
              <a:extLst>
                <a:ext uri="{FF2B5EF4-FFF2-40B4-BE49-F238E27FC236}">
                  <a16:creationId xmlns:a16="http://schemas.microsoft.com/office/drawing/2014/main" id="{5704D24A-2AB5-EF5F-46ED-88DEAE008E32}"/>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9B10843-D1F7-323D-D1F2-F2381882EBF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8" name="Picture 7">
              <a:extLst>
                <a:ext uri="{FF2B5EF4-FFF2-40B4-BE49-F238E27FC236}">
                  <a16:creationId xmlns:a16="http://schemas.microsoft.com/office/drawing/2014/main" id="{A90466DD-C174-2702-CDD9-E5196DBE1B01}"/>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4374069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1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45092"/>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D821A07-1804-4302-86C2-2409C8BECD23}"/>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EEEEF3CD-4F8F-6E08-3B21-6FA32F65D565}"/>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A09B4FDC-6BDF-EFD4-7421-EBDC794BE194}"/>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B24D343-86C1-3984-D6BA-39C2D60BEA23}"/>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7CD517C8-DD95-E64C-A981-55C6AFE3CB3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41336394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3B2212CA-9BD2-81B7-0DBA-06E8311DF45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29EFB50-65F6-008B-EEF1-DA3FC1E0CE4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0D23542-0E84-B3AA-2E6F-0E0BF37826A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0EBEE1C7-5A19-F601-9A9E-83289E808FE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8793265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2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79275"/>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06AB3EB-B3E7-4D86-93B4-A2F1467FB717}"/>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0AF04CC0-30E9-4159-2F4E-17EC5015F50F}"/>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FE687A18-235E-FECF-6CF1-823B98330A2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E3107BF-3B7C-0D70-85F4-911E500A790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296BD230-B92B-FF98-2251-2F62F351F4FB}"/>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0936126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A665E39C-BF76-E3BA-E860-492A873B456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2143B689-2382-5F3B-E63C-65A16377A720}"/>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0F7CD0F-5973-F386-6DCB-9D265206813E}"/>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1581AE4A-DFDE-3736-4E46-754EB2187C2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367401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E6EB096E-5C06-40DF-DB3E-81998C98A6D8}"/>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5DA16CCD-2F90-836D-8F2E-507D7C526AF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0B218D9-45C2-E09C-1979-5C38ED34B6B9}"/>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D8626D89-7F0F-43C2-7F89-AD4B3B70914A}"/>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4931158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50159BC-1F24-F18D-6CCF-9562342501CE}"/>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F990955-927C-4621-C7EF-40BC8785716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B98145A-02E2-926F-BD81-85502D5DDCDD}"/>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5B08B2F-DFAE-75BE-0969-3B6861E5F335}"/>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0815245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4642AF7A-6B6D-3B72-514C-3EE47369E259}"/>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DA5E238D-4C89-F74A-D389-2F7C2EE0A0BC}"/>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5C53E3C-D188-3861-6E23-ED1ECB55EB7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9A068826-AD2D-233C-5CAC-A888A1C4D910}"/>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68626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C202E1F2-2259-E40B-451D-CD062EB24E02}"/>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B79AEF56-FD08-1225-2FD8-4A5086A96F07}"/>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DF93FFA-6D5B-E77C-3AB6-EE366AD66878}"/>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B546304-3625-0A57-8D9D-D0A36B0F28E3}"/>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972463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838200" y="222621"/>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941C0E1C-6867-4CB5-89DF-8D68C4332CFC}"/>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0" name="Date Placeholder 1">
            <a:extLst>
              <a:ext uri="{FF2B5EF4-FFF2-40B4-BE49-F238E27FC236}">
                <a16:creationId xmlns:a16="http://schemas.microsoft.com/office/drawing/2014/main" id="{6D74D75B-C9AC-4BA6-8A7D-A6465A1D6CE1}"/>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2024</a:t>
            </a:r>
          </a:p>
        </p:txBody>
      </p:sp>
      <p:sp>
        <p:nvSpPr>
          <p:cNvPr id="11" name="Footer Placeholder 2">
            <a:extLst>
              <a:ext uri="{FF2B5EF4-FFF2-40B4-BE49-F238E27FC236}">
                <a16:creationId xmlns:a16="http://schemas.microsoft.com/office/drawing/2014/main" id="{6842BA60-AB8E-4AB4-A087-1508B74CA703}"/>
              </a:ext>
            </a:extLst>
          </p:cNvPr>
          <p:cNvSpPr>
            <a:spLocks noGrp="1"/>
          </p:cNvSpPr>
          <p:nvPr>
            <p:ph type="ftr" sz="quarter" idx="11"/>
          </p:nvPr>
        </p:nvSpPr>
        <p:spPr>
          <a:xfrm>
            <a:off x="3860222" y="6492240"/>
            <a:ext cx="4471555" cy="365125"/>
          </a:xfrm>
        </p:spPr>
        <p:txBody>
          <a:bodyPr/>
          <a:lstStyle>
            <a:lvl1pPr>
              <a:defRPr>
                <a:solidFill>
                  <a:srgbClr val="8FAADC"/>
                </a:solidFill>
              </a:defRPr>
            </a:lvl1pPr>
          </a:lstStyle>
          <a:p>
            <a:r>
              <a:rPr lang="en-US"/>
              <a:t>Medicare for People with End-Stage Renal Disease (ESRD)</a:t>
            </a:r>
          </a:p>
        </p:txBody>
      </p:sp>
    </p:spTree>
    <p:custDataLst>
      <p:tags r:id="rId1"/>
    </p:custDataLst>
    <p:extLst>
      <p:ext uri="{BB962C8B-B14F-4D97-AF65-F5344CB8AC3E}">
        <p14:creationId xmlns:p14="http://schemas.microsoft.com/office/powerpoint/2010/main" val="32536395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06F7D4F0-E973-BD4B-32B7-818BC3447F3E}"/>
              </a:ext>
            </a:extLst>
          </p:cNvPr>
          <p:cNvGrpSpPr/>
          <p:nvPr userDrawn="1"/>
        </p:nvGrpSpPr>
        <p:grpSpPr>
          <a:xfrm>
            <a:off x="10902950" y="6015792"/>
            <a:ext cx="1079500" cy="800934"/>
            <a:chOff x="10902950" y="6015792"/>
            <a:chExt cx="1079500" cy="800934"/>
          </a:xfrm>
        </p:grpSpPr>
        <p:sp>
          <p:nvSpPr>
            <p:cNvPr id="11" name="Rectangle 10">
              <a:extLst>
                <a:ext uri="{FF2B5EF4-FFF2-40B4-BE49-F238E27FC236}">
                  <a16:creationId xmlns:a16="http://schemas.microsoft.com/office/drawing/2014/main" id="{4BC8AA6E-3B8E-3004-C9F1-6DBA84659785}"/>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122A31A-48AF-AF89-B9C8-AE697B8A7317}"/>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7288428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5E96312-A473-2664-126B-74362B53E72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A69586D-69D0-B8A7-F31C-CCA816FD09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4EE3C8B-11A8-CDA6-DDE4-BA917A9011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778068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7AB4EAA3-323F-F7CC-377A-3369EBF9686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D5895F8-099C-68B1-ACB7-146591087F63}"/>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E1C966F-C6F0-9197-B382-7DDB396567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9428608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A522A52F-BEBF-8A74-CAB8-F823E6175F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CD11484-0950-50B1-3461-13979906D04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1BE2C33-1B84-E044-3374-93F03673FAF0}"/>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4033535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9F823E8-F90F-56D5-EF6E-243206C4E73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9798AF7-FFB7-7B4B-A5DF-FC79D890FD7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4268D48-8070-BFD9-3C80-40EE13DFDA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5993320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4A893F2-05B4-D9E2-2B30-B7CC9D1CFB69}"/>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93229C3-F5AB-3BBA-6B69-7CF8692523D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EE6EED1-C5AB-51B2-FCFD-26CA76F3D87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170376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D8C77FD-D560-846E-0A23-2F530A9EA3CD}"/>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6E7CCCBA-67FA-7CC2-8687-891117E8BF68}"/>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FC443E9-D57C-B763-DD9D-4FEC256E61F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1057665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Header 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099757-BE0A-4323-6415-41C2AE1D7A6C}"/>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D1CDBC64-C75E-78B0-823B-5ADD7E5877C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D940D5-4399-C51E-08B0-A79919B15AD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6982538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ction Header 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3F1CEA8-7FA4-C6A4-0DD2-FFEE74412D6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E30F7D59-C066-8E41-4715-CE96F37DFE0D}"/>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4603A4-15EF-BCE0-2546-8A55CF235D2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6616318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ection Header 1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5CD41E-6A6C-A94B-550E-04FBC3ADC8C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6C555CF-3407-6AA9-1794-B516717A9ED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A6AC49-EFE8-86FC-1116-AD093735F032}"/>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644489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C1A7-B2F4-7A4B-934A-CCDEC8A7B06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D6011AE-DB90-1F43-A0E3-722EE6B4FF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65D88-A52C-BD4F-8F3E-062B43BC99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BEB5B3-F555-E048-A00D-EF61F3493B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71BE28-E73C-454F-830B-B65A199CBB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0DB6DEB9-5380-4D2D-86DD-296ED6BD35A2}"/>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5" name="Date Placeholder 1">
            <a:extLst>
              <a:ext uri="{FF2B5EF4-FFF2-40B4-BE49-F238E27FC236}">
                <a16:creationId xmlns:a16="http://schemas.microsoft.com/office/drawing/2014/main" id="{D6441A44-402E-41F6-B234-E966C84D1C3B}"/>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2024</a:t>
            </a:r>
          </a:p>
        </p:txBody>
      </p:sp>
      <p:sp>
        <p:nvSpPr>
          <p:cNvPr id="16" name="Footer Placeholder 2">
            <a:extLst>
              <a:ext uri="{FF2B5EF4-FFF2-40B4-BE49-F238E27FC236}">
                <a16:creationId xmlns:a16="http://schemas.microsoft.com/office/drawing/2014/main" id="{F2C2CBA9-8E43-4DAB-9AEC-324F7B75E093}"/>
              </a:ext>
            </a:extLst>
          </p:cNvPr>
          <p:cNvSpPr>
            <a:spLocks noGrp="1"/>
          </p:cNvSpPr>
          <p:nvPr>
            <p:ph type="ftr" sz="quarter" idx="11"/>
          </p:nvPr>
        </p:nvSpPr>
        <p:spPr>
          <a:xfrm>
            <a:off x="3870613" y="6492875"/>
            <a:ext cx="4450773" cy="365125"/>
          </a:xfrm>
        </p:spPr>
        <p:txBody>
          <a:bodyPr/>
          <a:lstStyle>
            <a:lvl1pPr>
              <a:defRPr>
                <a:solidFill>
                  <a:srgbClr val="8FAADC"/>
                </a:solidFill>
              </a:defRPr>
            </a:lvl1pPr>
          </a:lstStyle>
          <a:p>
            <a:r>
              <a:rPr lang="en-US"/>
              <a:t>Medicare for People with End-Stage Renal Disease (ESRD)</a:t>
            </a:r>
          </a:p>
        </p:txBody>
      </p:sp>
    </p:spTree>
    <p:custDataLst>
      <p:tags r:id="rId1"/>
    </p:custDataLst>
    <p:extLst>
      <p:ext uri="{BB962C8B-B14F-4D97-AF65-F5344CB8AC3E}">
        <p14:creationId xmlns:p14="http://schemas.microsoft.com/office/powerpoint/2010/main" val="15013418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6591E82-3C88-42D6-6147-18E21D5E245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92EED94-A851-2AFE-A1D8-50ED4BBE866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54B870C-357E-9960-8C88-11E26C764A3C}"/>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384509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6E1E7E8-B5AE-A295-4B26-1313BEDA85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E16A354-3BF7-F982-1D44-8BC64D63F47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8E8C4BD-6763-E714-5A22-D57A71AF05A9}"/>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6099449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ection Header 1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17E2F60-9812-2CE4-1DC4-0C449EB25E75}"/>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4C87463-EE4F-1266-F372-0FEF46D1EDB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3EA3F24-21CB-F459-895A-44ECCEA132A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0146247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ection Header 1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1E9EE259-899F-3260-DC43-AEE138DDB02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56E46DD-0192-C780-77D1-B044A5AF8AF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22E0A31-B7BC-3F13-FA7B-B6E041C27A4E}"/>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2308537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ection Header 1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F6CD279F-C11C-B793-627A-9C3606FA5044}"/>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2EADC88-3390-C3F7-FF5B-1457E63B5E1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798ABBE-087E-EEEC-545E-5B9ACF7063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4825060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ection Header 1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D366C5D-076F-94DD-06D1-E6800D671292}"/>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87B7D52-FCE1-9B9D-A8AE-975043FA93A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85ECD6C-A491-BD59-4CC8-406B88F9564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1184994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ection Header 1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EE787EAB-54F2-4371-B857-C02C592A9B87}"/>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3819B2A5-EFBC-9501-6309-CED6363775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EEB56D-7C5B-8008-E24D-A525FC082AC3}"/>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6980515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1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A62AAE1-987E-E339-765E-2EF9F5C9F83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568B11B-D454-472A-EED7-A7F1BBD7CE9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2D15B7-A2B1-5FB0-071F-8C3D0C68C61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2849648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Header 1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855F1930-CF6D-9DD4-2963-710C743A057A}"/>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78431197-8978-0032-439D-7A35A365B65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5BD713C-6AD9-AF03-449E-0F2780ABB4CF}"/>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8885382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54F5901-04AB-3D15-2E7F-E009A896C2F3}"/>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FE75798F-FE32-A870-360C-ECE9C67F2A40}"/>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8BFF3C4-3313-3375-C9A1-AE9817C0723B}"/>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461536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44880"/>
          </a:xfrm>
          <a:prstGeom prst="rect">
            <a:avLst/>
          </a:prstGeom>
        </p:spPr>
        <p:txBody>
          <a:bodyPr anchor="ctr">
            <a:normAutofit/>
          </a:bodyPr>
          <a:lstStyle>
            <a:lvl1pPr>
              <a:defRPr sz="3000"/>
            </a:lvl1pPr>
          </a:lstStyle>
          <a:p>
            <a:r>
              <a:rPr lang="en-US"/>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2024</a:t>
            </a:r>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3917372" y="6492240"/>
            <a:ext cx="4357255" cy="365125"/>
          </a:xfrm>
        </p:spPr>
        <p:txBody>
          <a:bodyPr/>
          <a:lstStyle>
            <a:lvl1pPr>
              <a:defRPr>
                <a:solidFill>
                  <a:srgbClr val="8FAADC"/>
                </a:solidFill>
              </a:defRPr>
            </a:lvl1pPr>
          </a:lstStyle>
          <a:p>
            <a:r>
              <a:rPr lang="en-US" dirty="0"/>
              <a:t>Medicare for People with End-Stage Renal Disease (ESRD)</a:t>
            </a:r>
          </a:p>
        </p:txBody>
      </p:sp>
    </p:spTree>
    <p:custDataLst>
      <p:tags r:id="rId1"/>
    </p:custDataLst>
    <p:extLst>
      <p:ext uri="{BB962C8B-B14F-4D97-AF65-F5344CB8AC3E}">
        <p14:creationId xmlns:p14="http://schemas.microsoft.com/office/powerpoint/2010/main" val="1122761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44880"/>
          </a:xfrm>
          <a:prstGeom prst="rect">
            <a:avLst/>
          </a:prstGeom>
        </p:spPr>
        <p:txBody>
          <a:bodyPr anchor="ctr">
            <a:normAutofit/>
          </a:bodyPr>
          <a:lstStyle>
            <a:lvl1pPr>
              <a:defRPr sz="3000"/>
            </a:lvl1pPr>
          </a:lstStyle>
          <a:p>
            <a:r>
              <a:rPr lang="en-US"/>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2024</a:t>
            </a:r>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3917372" y="6492240"/>
            <a:ext cx="4357255" cy="365125"/>
          </a:xfrm>
        </p:spPr>
        <p:txBody>
          <a:bodyPr/>
          <a:lstStyle>
            <a:lvl1pPr>
              <a:defRPr>
                <a:solidFill>
                  <a:srgbClr val="8FAADC"/>
                </a:solidFill>
              </a:defRPr>
            </a:lvl1pPr>
          </a:lstStyle>
          <a:p>
            <a:r>
              <a:rPr lang="en-US" dirty="0"/>
              <a:t>Medicare for People with End-Stage Renal Disease (ESRD)</a:t>
            </a:r>
          </a:p>
        </p:txBody>
      </p:sp>
      <p:sp>
        <p:nvSpPr>
          <p:cNvPr id="6" name="Text Placeholder 5">
            <a:extLst>
              <a:ext uri="{FF2B5EF4-FFF2-40B4-BE49-F238E27FC236}">
                <a16:creationId xmlns:a16="http://schemas.microsoft.com/office/drawing/2014/main" id="{5D9BC98F-06C8-049A-FDA5-7BCCD1F69EC0}"/>
              </a:ext>
            </a:extLst>
          </p:cNvPr>
          <p:cNvSpPr>
            <a:spLocks noGrp="1"/>
          </p:cNvSpPr>
          <p:nvPr>
            <p:ph type="body" sz="quarter" idx="13" hasCustomPrompt="1"/>
          </p:nvPr>
        </p:nvSpPr>
        <p:spPr>
          <a:xfrm>
            <a:off x="4192587" y="1506992"/>
            <a:ext cx="2447925" cy="1289050"/>
          </a:xfrm>
        </p:spPr>
        <p:txBody>
          <a:bodyPr>
            <a:normAutofit/>
          </a:bodyPr>
          <a:lstStyle>
            <a:lvl1pPr>
              <a:defRPr sz="2000">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text </a:t>
            </a:r>
          </a:p>
        </p:txBody>
      </p:sp>
      <p:sp>
        <p:nvSpPr>
          <p:cNvPr id="7" name="Text Placeholder 5">
            <a:extLst>
              <a:ext uri="{FF2B5EF4-FFF2-40B4-BE49-F238E27FC236}">
                <a16:creationId xmlns:a16="http://schemas.microsoft.com/office/drawing/2014/main" id="{8D6D5A4D-8202-E8B2-4C6D-341DBD522DD0}"/>
              </a:ext>
            </a:extLst>
          </p:cNvPr>
          <p:cNvSpPr>
            <a:spLocks noGrp="1"/>
          </p:cNvSpPr>
          <p:nvPr>
            <p:ph type="body" sz="quarter" idx="14" hasCustomPrompt="1"/>
          </p:nvPr>
        </p:nvSpPr>
        <p:spPr>
          <a:xfrm>
            <a:off x="1061856" y="3723323"/>
            <a:ext cx="2447925" cy="1289050"/>
          </a:xfrm>
        </p:spPr>
        <p:txBody>
          <a:bodyPr>
            <a:normAutofit/>
          </a:bodyPr>
          <a:lstStyle>
            <a:lvl1pPr>
              <a:defRPr sz="2000">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text </a:t>
            </a:r>
          </a:p>
        </p:txBody>
      </p:sp>
      <p:sp>
        <p:nvSpPr>
          <p:cNvPr id="8" name="Text Placeholder 5">
            <a:extLst>
              <a:ext uri="{FF2B5EF4-FFF2-40B4-BE49-F238E27FC236}">
                <a16:creationId xmlns:a16="http://schemas.microsoft.com/office/drawing/2014/main" id="{F939F527-C492-9379-9A83-85387176DFE0}"/>
              </a:ext>
            </a:extLst>
          </p:cNvPr>
          <p:cNvSpPr>
            <a:spLocks noGrp="1"/>
          </p:cNvSpPr>
          <p:nvPr>
            <p:ph type="body" sz="quarter" idx="15" hasCustomPrompt="1"/>
          </p:nvPr>
        </p:nvSpPr>
        <p:spPr>
          <a:xfrm>
            <a:off x="4475615" y="3723323"/>
            <a:ext cx="2447925" cy="1289050"/>
          </a:xfrm>
        </p:spPr>
        <p:txBody>
          <a:bodyPr>
            <a:normAutofit/>
          </a:bodyPr>
          <a:lstStyle>
            <a:lvl1pPr>
              <a:defRPr sz="2000">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text </a:t>
            </a:r>
          </a:p>
        </p:txBody>
      </p:sp>
      <p:sp>
        <p:nvSpPr>
          <p:cNvPr id="9" name="Text Placeholder 5">
            <a:extLst>
              <a:ext uri="{FF2B5EF4-FFF2-40B4-BE49-F238E27FC236}">
                <a16:creationId xmlns:a16="http://schemas.microsoft.com/office/drawing/2014/main" id="{780FB297-1BEB-CCD0-BE2E-07649311832C}"/>
              </a:ext>
            </a:extLst>
          </p:cNvPr>
          <p:cNvSpPr>
            <a:spLocks noGrp="1"/>
          </p:cNvSpPr>
          <p:nvPr>
            <p:ph type="body" sz="quarter" idx="16" hasCustomPrompt="1"/>
          </p:nvPr>
        </p:nvSpPr>
        <p:spPr>
          <a:xfrm>
            <a:off x="7889374" y="3671276"/>
            <a:ext cx="2447925" cy="1289050"/>
          </a:xfrm>
        </p:spPr>
        <p:txBody>
          <a:bodyPr>
            <a:normAutofit/>
          </a:bodyPr>
          <a:lstStyle>
            <a:lvl1pPr>
              <a:defRPr sz="2000">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text </a:t>
            </a:r>
          </a:p>
        </p:txBody>
      </p:sp>
    </p:spTree>
    <p:custDataLst>
      <p:tags r:id="rId1"/>
    </p:custDataLst>
    <p:extLst>
      <p:ext uri="{BB962C8B-B14F-4D97-AF65-F5344CB8AC3E}">
        <p14:creationId xmlns:p14="http://schemas.microsoft.com/office/powerpoint/2010/main" val="1806809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44880"/>
          </a:xfrm>
          <a:prstGeom prst="rect">
            <a:avLst/>
          </a:prstGeom>
        </p:spPr>
        <p:txBody>
          <a:bodyPr anchor="ctr">
            <a:normAutofit/>
          </a:bodyPr>
          <a:lstStyle>
            <a:lvl1pPr>
              <a:defRPr sz="3000"/>
            </a:lvl1pPr>
          </a:lstStyle>
          <a:p>
            <a:r>
              <a:rPr lang="en-US"/>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2024</a:t>
            </a:r>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3917372" y="6492240"/>
            <a:ext cx="4357255" cy="365125"/>
          </a:xfrm>
        </p:spPr>
        <p:txBody>
          <a:bodyPr/>
          <a:lstStyle>
            <a:lvl1pPr>
              <a:defRPr>
                <a:solidFill>
                  <a:srgbClr val="8FAADC"/>
                </a:solidFill>
              </a:defRPr>
            </a:lvl1pPr>
          </a:lstStyle>
          <a:p>
            <a:r>
              <a:rPr lang="en-US" dirty="0"/>
              <a:t>Medicare for People with End-Stage Renal Disease (ESRD)</a:t>
            </a:r>
          </a:p>
        </p:txBody>
      </p:sp>
      <p:sp>
        <p:nvSpPr>
          <p:cNvPr id="6" name="Text Placeholder 5">
            <a:extLst>
              <a:ext uri="{FF2B5EF4-FFF2-40B4-BE49-F238E27FC236}">
                <a16:creationId xmlns:a16="http://schemas.microsoft.com/office/drawing/2014/main" id="{5D9BC98F-06C8-049A-FDA5-7BCCD1F69EC0}"/>
              </a:ext>
            </a:extLst>
          </p:cNvPr>
          <p:cNvSpPr>
            <a:spLocks noGrp="1"/>
          </p:cNvSpPr>
          <p:nvPr>
            <p:ph type="body" sz="quarter" idx="13" hasCustomPrompt="1"/>
          </p:nvPr>
        </p:nvSpPr>
        <p:spPr>
          <a:xfrm>
            <a:off x="-2689476" y="300356"/>
            <a:ext cx="2447925" cy="1289050"/>
          </a:xfrm>
        </p:spPr>
        <p:txBody>
          <a:bodyPr>
            <a:normAutofit/>
          </a:bodyPr>
          <a:lstStyle>
            <a:lvl1pPr>
              <a:defRPr sz="2000">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1 Click to edit text </a:t>
            </a:r>
          </a:p>
        </p:txBody>
      </p:sp>
      <p:sp>
        <p:nvSpPr>
          <p:cNvPr id="7" name="Text Placeholder 5">
            <a:extLst>
              <a:ext uri="{FF2B5EF4-FFF2-40B4-BE49-F238E27FC236}">
                <a16:creationId xmlns:a16="http://schemas.microsoft.com/office/drawing/2014/main" id="{8D6D5A4D-8202-E8B2-4C6D-341DBD522DD0}"/>
              </a:ext>
            </a:extLst>
          </p:cNvPr>
          <p:cNvSpPr>
            <a:spLocks noGrp="1"/>
          </p:cNvSpPr>
          <p:nvPr>
            <p:ph type="body" sz="quarter" idx="14" hasCustomPrompt="1"/>
          </p:nvPr>
        </p:nvSpPr>
        <p:spPr>
          <a:xfrm>
            <a:off x="-2644790" y="1798270"/>
            <a:ext cx="2447925" cy="1289050"/>
          </a:xfrm>
        </p:spPr>
        <p:txBody>
          <a:bodyPr>
            <a:normAutofit/>
          </a:bodyPr>
          <a:lstStyle>
            <a:lvl1pPr>
              <a:defRPr sz="2000">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2 Click to edit text </a:t>
            </a:r>
          </a:p>
        </p:txBody>
      </p:sp>
      <p:sp>
        <p:nvSpPr>
          <p:cNvPr id="8" name="Text Placeholder 5">
            <a:extLst>
              <a:ext uri="{FF2B5EF4-FFF2-40B4-BE49-F238E27FC236}">
                <a16:creationId xmlns:a16="http://schemas.microsoft.com/office/drawing/2014/main" id="{F939F527-C492-9379-9A83-85387176DFE0}"/>
              </a:ext>
            </a:extLst>
          </p:cNvPr>
          <p:cNvSpPr>
            <a:spLocks noGrp="1"/>
          </p:cNvSpPr>
          <p:nvPr>
            <p:ph type="body" sz="quarter" idx="15" hasCustomPrompt="1"/>
          </p:nvPr>
        </p:nvSpPr>
        <p:spPr>
          <a:xfrm>
            <a:off x="-2644790" y="3296184"/>
            <a:ext cx="2447925" cy="1289050"/>
          </a:xfrm>
        </p:spPr>
        <p:txBody>
          <a:bodyPr>
            <a:normAutofit/>
          </a:bodyPr>
          <a:lstStyle>
            <a:lvl1pPr>
              <a:defRPr sz="2000">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3 Click to edit text </a:t>
            </a:r>
          </a:p>
        </p:txBody>
      </p:sp>
      <p:sp>
        <p:nvSpPr>
          <p:cNvPr id="9" name="Text Placeholder 5">
            <a:extLst>
              <a:ext uri="{FF2B5EF4-FFF2-40B4-BE49-F238E27FC236}">
                <a16:creationId xmlns:a16="http://schemas.microsoft.com/office/drawing/2014/main" id="{780FB297-1BEB-CCD0-BE2E-07649311832C}"/>
              </a:ext>
            </a:extLst>
          </p:cNvPr>
          <p:cNvSpPr>
            <a:spLocks noGrp="1"/>
          </p:cNvSpPr>
          <p:nvPr>
            <p:ph type="body" sz="quarter" idx="16" hasCustomPrompt="1"/>
          </p:nvPr>
        </p:nvSpPr>
        <p:spPr>
          <a:xfrm>
            <a:off x="-2686733" y="4794098"/>
            <a:ext cx="2447925" cy="1289050"/>
          </a:xfrm>
        </p:spPr>
        <p:txBody>
          <a:bodyPr>
            <a:normAutofit/>
          </a:bodyPr>
          <a:lstStyle>
            <a:lvl1pPr>
              <a:defRPr sz="2000">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4 Click to edit text </a:t>
            </a:r>
          </a:p>
        </p:txBody>
      </p:sp>
      <p:sp>
        <p:nvSpPr>
          <p:cNvPr id="3" name="Text Placeholder 5">
            <a:extLst>
              <a:ext uri="{FF2B5EF4-FFF2-40B4-BE49-F238E27FC236}">
                <a16:creationId xmlns:a16="http://schemas.microsoft.com/office/drawing/2014/main" id="{28A60805-4B01-C226-E569-164C4FD8ECA7}"/>
              </a:ext>
            </a:extLst>
          </p:cNvPr>
          <p:cNvSpPr>
            <a:spLocks noGrp="1"/>
          </p:cNvSpPr>
          <p:nvPr>
            <p:ph type="body" sz="quarter" idx="17" hasCustomPrompt="1"/>
          </p:nvPr>
        </p:nvSpPr>
        <p:spPr>
          <a:xfrm>
            <a:off x="12577330" y="944881"/>
            <a:ext cx="2447925" cy="1289050"/>
          </a:xfrm>
        </p:spPr>
        <p:txBody>
          <a:bodyPr>
            <a:normAutofit/>
          </a:bodyPr>
          <a:lstStyle>
            <a:lvl1pPr>
              <a:defRPr sz="2000">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5 Click to edit text </a:t>
            </a:r>
          </a:p>
        </p:txBody>
      </p:sp>
      <p:sp>
        <p:nvSpPr>
          <p:cNvPr id="4" name="Text Placeholder 5">
            <a:extLst>
              <a:ext uri="{FF2B5EF4-FFF2-40B4-BE49-F238E27FC236}">
                <a16:creationId xmlns:a16="http://schemas.microsoft.com/office/drawing/2014/main" id="{9FFFB5EE-0C68-DED5-5D15-311016246862}"/>
              </a:ext>
            </a:extLst>
          </p:cNvPr>
          <p:cNvSpPr>
            <a:spLocks noGrp="1"/>
          </p:cNvSpPr>
          <p:nvPr>
            <p:ph type="body" sz="quarter" idx="18" hasCustomPrompt="1"/>
          </p:nvPr>
        </p:nvSpPr>
        <p:spPr>
          <a:xfrm>
            <a:off x="12577330" y="2651659"/>
            <a:ext cx="2447925" cy="1289050"/>
          </a:xfrm>
        </p:spPr>
        <p:txBody>
          <a:bodyPr>
            <a:normAutofit/>
          </a:bodyPr>
          <a:lstStyle>
            <a:lvl1pPr>
              <a:defRPr sz="2000">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6 Click to edit text </a:t>
            </a:r>
          </a:p>
        </p:txBody>
      </p:sp>
      <p:sp>
        <p:nvSpPr>
          <p:cNvPr id="5" name="Text Placeholder 5">
            <a:extLst>
              <a:ext uri="{FF2B5EF4-FFF2-40B4-BE49-F238E27FC236}">
                <a16:creationId xmlns:a16="http://schemas.microsoft.com/office/drawing/2014/main" id="{1688FC01-98D5-D79F-D379-E9B1EE5AC045}"/>
              </a:ext>
            </a:extLst>
          </p:cNvPr>
          <p:cNvSpPr>
            <a:spLocks noGrp="1"/>
          </p:cNvSpPr>
          <p:nvPr>
            <p:ph type="body" sz="quarter" idx="19" hasCustomPrompt="1"/>
          </p:nvPr>
        </p:nvSpPr>
        <p:spPr>
          <a:xfrm>
            <a:off x="12577330" y="4233290"/>
            <a:ext cx="2447925" cy="1289050"/>
          </a:xfrm>
        </p:spPr>
        <p:txBody>
          <a:bodyPr>
            <a:normAutofit/>
          </a:bodyPr>
          <a:lstStyle>
            <a:lvl1pPr>
              <a:defRPr sz="2000">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7</a:t>
            </a:r>
          </a:p>
          <a:p>
            <a:pPr lvl="0"/>
            <a:r>
              <a:rPr lang="en-US" dirty="0"/>
              <a:t> Click to edit text </a:t>
            </a:r>
          </a:p>
        </p:txBody>
      </p:sp>
    </p:spTree>
    <p:custDataLst>
      <p:tags r:id="rId1"/>
    </p:custDataLst>
    <p:extLst>
      <p:ext uri="{BB962C8B-B14F-4D97-AF65-F5344CB8AC3E}">
        <p14:creationId xmlns:p14="http://schemas.microsoft.com/office/powerpoint/2010/main" val="1507758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44880"/>
          </a:xfrm>
          <a:prstGeom prst="rect">
            <a:avLst/>
          </a:prstGeom>
        </p:spPr>
        <p:txBody>
          <a:bodyPr anchor="ctr">
            <a:normAutofit/>
          </a:bodyPr>
          <a:lstStyle>
            <a:lvl1pPr>
              <a:defRPr sz="3000"/>
            </a:lvl1pPr>
          </a:lstStyle>
          <a:p>
            <a:r>
              <a:rPr lang="en-US"/>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2024</a:t>
            </a:r>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3917372" y="6492240"/>
            <a:ext cx="4357255" cy="365125"/>
          </a:xfrm>
        </p:spPr>
        <p:txBody>
          <a:bodyPr/>
          <a:lstStyle>
            <a:lvl1pPr>
              <a:defRPr>
                <a:solidFill>
                  <a:srgbClr val="8FAADC"/>
                </a:solidFill>
              </a:defRPr>
            </a:lvl1pPr>
          </a:lstStyle>
          <a:p>
            <a:r>
              <a:rPr lang="en-US" dirty="0"/>
              <a:t>Medicare for People with End-Stage Renal Disease (ESRD)</a:t>
            </a:r>
          </a:p>
        </p:txBody>
      </p:sp>
      <p:sp>
        <p:nvSpPr>
          <p:cNvPr id="6" name="Text Placeholder 5">
            <a:extLst>
              <a:ext uri="{FF2B5EF4-FFF2-40B4-BE49-F238E27FC236}">
                <a16:creationId xmlns:a16="http://schemas.microsoft.com/office/drawing/2014/main" id="{5D9BC98F-06C8-049A-FDA5-7BCCD1F69EC0}"/>
              </a:ext>
            </a:extLst>
          </p:cNvPr>
          <p:cNvSpPr>
            <a:spLocks noGrp="1"/>
          </p:cNvSpPr>
          <p:nvPr>
            <p:ph type="body" sz="quarter" idx="13" hasCustomPrompt="1"/>
          </p:nvPr>
        </p:nvSpPr>
        <p:spPr>
          <a:xfrm>
            <a:off x="1061856" y="1187745"/>
            <a:ext cx="9894901" cy="1289050"/>
          </a:xfrm>
        </p:spPr>
        <p:txBody>
          <a:bodyPr>
            <a:normAutofit/>
          </a:bodyPr>
          <a:lstStyle>
            <a:lvl1pPr>
              <a:defRPr sz="2000">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text </a:t>
            </a:r>
          </a:p>
        </p:txBody>
      </p:sp>
      <p:sp>
        <p:nvSpPr>
          <p:cNvPr id="7" name="Text Placeholder 5">
            <a:extLst>
              <a:ext uri="{FF2B5EF4-FFF2-40B4-BE49-F238E27FC236}">
                <a16:creationId xmlns:a16="http://schemas.microsoft.com/office/drawing/2014/main" id="{8D6D5A4D-8202-E8B2-4C6D-341DBD522DD0}"/>
              </a:ext>
            </a:extLst>
          </p:cNvPr>
          <p:cNvSpPr>
            <a:spLocks noGrp="1"/>
          </p:cNvSpPr>
          <p:nvPr>
            <p:ph type="body" sz="quarter" idx="14" hasCustomPrompt="1"/>
          </p:nvPr>
        </p:nvSpPr>
        <p:spPr>
          <a:xfrm>
            <a:off x="630738" y="3839992"/>
            <a:ext cx="2447925" cy="1289050"/>
          </a:xfrm>
        </p:spPr>
        <p:txBody>
          <a:bodyPr>
            <a:normAutofit/>
          </a:bodyPr>
          <a:lstStyle>
            <a:lvl1pPr>
              <a:defRPr sz="2000">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text </a:t>
            </a:r>
          </a:p>
        </p:txBody>
      </p:sp>
      <p:sp>
        <p:nvSpPr>
          <p:cNvPr id="8" name="Text Placeholder 5">
            <a:extLst>
              <a:ext uri="{FF2B5EF4-FFF2-40B4-BE49-F238E27FC236}">
                <a16:creationId xmlns:a16="http://schemas.microsoft.com/office/drawing/2014/main" id="{F939F527-C492-9379-9A83-85387176DFE0}"/>
              </a:ext>
            </a:extLst>
          </p:cNvPr>
          <p:cNvSpPr>
            <a:spLocks noGrp="1"/>
          </p:cNvSpPr>
          <p:nvPr>
            <p:ph type="body" sz="quarter" idx="15" hasCustomPrompt="1"/>
          </p:nvPr>
        </p:nvSpPr>
        <p:spPr>
          <a:xfrm>
            <a:off x="3352668" y="3839992"/>
            <a:ext cx="2447925" cy="1289050"/>
          </a:xfrm>
        </p:spPr>
        <p:txBody>
          <a:bodyPr>
            <a:normAutofit/>
          </a:bodyPr>
          <a:lstStyle>
            <a:lvl1pPr>
              <a:defRPr sz="2000">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text </a:t>
            </a:r>
          </a:p>
        </p:txBody>
      </p:sp>
      <p:sp>
        <p:nvSpPr>
          <p:cNvPr id="9" name="Text Placeholder 5">
            <a:extLst>
              <a:ext uri="{FF2B5EF4-FFF2-40B4-BE49-F238E27FC236}">
                <a16:creationId xmlns:a16="http://schemas.microsoft.com/office/drawing/2014/main" id="{780FB297-1BEB-CCD0-BE2E-07649311832C}"/>
              </a:ext>
            </a:extLst>
          </p:cNvPr>
          <p:cNvSpPr>
            <a:spLocks noGrp="1"/>
          </p:cNvSpPr>
          <p:nvPr>
            <p:ph type="body" sz="quarter" idx="16" hasCustomPrompt="1"/>
          </p:nvPr>
        </p:nvSpPr>
        <p:spPr>
          <a:xfrm>
            <a:off x="6162675" y="3839992"/>
            <a:ext cx="2447925" cy="1289050"/>
          </a:xfrm>
        </p:spPr>
        <p:txBody>
          <a:bodyPr>
            <a:normAutofit/>
          </a:bodyPr>
          <a:lstStyle>
            <a:lvl1pPr>
              <a:defRPr sz="2000">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text </a:t>
            </a:r>
          </a:p>
        </p:txBody>
      </p:sp>
      <p:sp>
        <p:nvSpPr>
          <p:cNvPr id="3" name="Text Placeholder 5">
            <a:extLst>
              <a:ext uri="{FF2B5EF4-FFF2-40B4-BE49-F238E27FC236}">
                <a16:creationId xmlns:a16="http://schemas.microsoft.com/office/drawing/2014/main" id="{C4C49CDB-EEC1-C1A0-92C8-1D978E1671C2}"/>
              </a:ext>
            </a:extLst>
          </p:cNvPr>
          <p:cNvSpPr>
            <a:spLocks noGrp="1"/>
          </p:cNvSpPr>
          <p:nvPr>
            <p:ph type="body" sz="quarter" idx="17" hasCustomPrompt="1"/>
          </p:nvPr>
        </p:nvSpPr>
        <p:spPr>
          <a:xfrm>
            <a:off x="8972682" y="3877066"/>
            <a:ext cx="2447925" cy="1289050"/>
          </a:xfrm>
        </p:spPr>
        <p:txBody>
          <a:bodyPr>
            <a:normAutofit/>
          </a:bodyPr>
          <a:lstStyle>
            <a:lvl1pPr>
              <a:defRPr sz="2000">
                <a:solidFill>
                  <a:srgbClr val="00529B"/>
                </a:solidFill>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text </a:t>
            </a:r>
          </a:p>
        </p:txBody>
      </p:sp>
    </p:spTree>
    <p:custDataLst>
      <p:tags r:id="rId1"/>
    </p:custDataLst>
    <p:extLst>
      <p:ext uri="{BB962C8B-B14F-4D97-AF65-F5344CB8AC3E}">
        <p14:creationId xmlns:p14="http://schemas.microsoft.com/office/powerpoint/2010/main" val="606310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44880"/>
          </a:xfrm>
          <a:prstGeom prst="rect">
            <a:avLst/>
          </a:prstGeom>
        </p:spPr>
        <p:txBody>
          <a:bodyPr anchor="ctr">
            <a:normAutofit/>
          </a:bodyPr>
          <a:lstStyle>
            <a:lvl1pPr>
              <a:defRPr sz="3000"/>
            </a:lvl1pPr>
          </a:lstStyle>
          <a:p>
            <a:r>
              <a:rPr lang="en-US"/>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2024</a:t>
            </a:r>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3917372" y="6492240"/>
            <a:ext cx="4357255" cy="365125"/>
          </a:xfrm>
        </p:spPr>
        <p:txBody>
          <a:bodyPr/>
          <a:lstStyle>
            <a:lvl1pPr>
              <a:defRPr>
                <a:solidFill>
                  <a:srgbClr val="8FAADC"/>
                </a:solidFill>
              </a:defRPr>
            </a:lvl1pPr>
          </a:lstStyle>
          <a:p>
            <a:r>
              <a:rPr lang="en-US" dirty="0"/>
              <a:t>Medicare for People with End-Stage Renal Disease (ESRD)</a:t>
            </a:r>
          </a:p>
        </p:txBody>
      </p:sp>
      <p:sp>
        <p:nvSpPr>
          <p:cNvPr id="6" name="Text Placeholder 5">
            <a:extLst>
              <a:ext uri="{FF2B5EF4-FFF2-40B4-BE49-F238E27FC236}">
                <a16:creationId xmlns:a16="http://schemas.microsoft.com/office/drawing/2014/main" id="{5D9BC98F-06C8-049A-FDA5-7BCCD1F69EC0}"/>
              </a:ext>
            </a:extLst>
          </p:cNvPr>
          <p:cNvSpPr>
            <a:spLocks noGrp="1"/>
          </p:cNvSpPr>
          <p:nvPr>
            <p:ph type="body" sz="quarter" idx="13" hasCustomPrompt="1"/>
          </p:nvPr>
        </p:nvSpPr>
        <p:spPr>
          <a:xfrm>
            <a:off x="1100471" y="1378655"/>
            <a:ext cx="2447925" cy="1289050"/>
          </a:xfrm>
        </p:spPr>
        <p:txBody>
          <a:bodyPr>
            <a:normAutofit/>
          </a:bodyPr>
          <a:lstStyle>
            <a:lvl1pPr>
              <a:defRPr sz="2000">
                <a:solidFill>
                  <a:srgbClr val="00529B"/>
                </a:solidFill>
                <a:latin typeface="Arial" panose="020B0604020202020204" pitchFamily="34" charset="0"/>
                <a:cs typeface="Arial" panose="020B0604020202020204" pitchFamily="34" charset="0"/>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text </a:t>
            </a:r>
          </a:p>
        </p:txBody>
      </p:sp>
      <p:sp>
        <p:nvSpPr>
          <p:cNvPr id="7" name="Text Placeholder 5">
            <a:extLst>
              <a:ext uri="{FF2B5EF4-FFF2-40B4-BE49-F238E27FC236}">
                <a16:creationId xmlns:a16="http://schemas.microsoft.com/office/drawing/2014/main" id="{8D6D5A4D-8202-E8B2-4C6D-341DBD522DD0}"/>
              </a:ext>
            </a:extLst>
          </p:cNvPr>
          <p:cNvSpPr>
            <a:spLocks noGrp="1"/>
          </p:cNvSpPr>
          <p:nvPr>
            <p:ph type="body" sz="quarter" idx="14" hasCustomPrompt="1"/>
          </p:nvPr>
        </p:nvSpPr>
        <p:spPr>
          <a:xfrm>
            <a:off x="1061856" y="3723323"/>
            <a:ext cx="2447925" cy="1289050"/>
          </a:xfrm>
        </p:spPr>
        <p:txBody>
          <a:bodyPr>
            <a:normAutofit/>
          </a:bodyPr>
          <a:lstStyle>
            <a:lvl1pPr>
              <a:defRPr sz="2000">
                <a:solidFill>
                  <a:srgbClr val="00529B"/>
                </a:solidFill>
                <a:latin typeface="Arial" panose="020B0604020202020204" pitchFamily="34" charset="0"/>
                <a:cs typeface="Arial" panose="020B0604020202020204" pitchFamily="34" charset="0"/>
              </a:defRPr>
            </a:lvl1pPr>
            <a:lvl2pPr>
              <a:defRPr>
                <a:solidFill>
                  <a:srgbClr val="00529B"/>
                </a:solidFill>
              </a:defRPr>
            </a:lvl2pPr>
            <a:lvl3pPr>
              <a:defRPr>
                <a:solidFill>
                  <a:srgbClr val="00529B"/>
                </a:solidFill>
              </a:defRPr>
            </a:lvl3pPr>
            <a:lvl4pPr>
              <a:defRPr>
                <a:solidFill>
                  <a:srgbClr val="00529B"/>
                </a:solidFill>
              </a:defRPr>
            </a:lvl4pPr>
            <a:lvl5pPr>
              <a:defRPr>
                <a:solidFill>
                  <a:srgbClr val="00529B"/>
                </a:solidFill>
              </a:defRPr>
            </a:lvl5pPr>
          </a:lstStyle>
          <a:p>
            <a:pPr lvl="0"/>
            <a:r>
              <a:rPr lang="en-US" dirty="0"/>
              <a:t>Click to edit text </a:t>
            </a:r>
          </a:p>
        </p:txBody>
      </p:sp>
      <p:sp>
        <p:nvSpPr>
          <p:cNvPr id="4" name="Content Placeholder 3">
            <a:extLst>
              <a:ext uri="{FF2B5EF4-FFF2-40B4-BE49-F238E27FC236}">
                <a16:creationId xmlns:a16="http://schemas.microsoft.com/office/drawing/2014/main" id="{C34E9D96-467D-2464-809C-DFC4726AC20E}"/>
              </a:ext>
            </a:extLst>
          </p:cNvPr>
          <p:cNvSpPr>
            <a:spLocks noGrp="1"/>
          </p:cNvSpPr>
          <p:nvPr>
            <p:ph sz="quarter" idx="15"/>
          </p:nvPr>
        </p:nvSpPr>
        <p:spPr>
          <a:xfrm>
            <a:off x="4764088" y="1300163"/>
            <a:ext cx="6365875" cy="4427537"/>
          </a:xfrm>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380501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29" Type="http://schemas.openxmlformats.org/officeDocument/2006/relationships/slideLayout" Target="../slideLayouts/slideLayout49.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32" Type="http://schemas.openxmlformats.org/officeDocument/2006/relationships/image" Target="../media/image4.jpeg"/><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31" Type="http://schemas.openxmlformats.org/officeDocument/2006/relationships/tags" Target="../tags/tag23.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3">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00539A"/>
                </a:solidFill>
                <a:latin typeface="Arial" panose="020B0604020202020204" pitchFamily="34" charset="0"/>
                <a:cs typeface="Arial" panose="020B0604020202020204" pitchFamily="34" charset="0"/>
              </a:defRPr>
            </a:lvl1pPr>
          </a:lstStyle>
          <a:p>
            <a:r>
              <a:rPr lang="en-US"/>
              <a:t>March 2024</a:t>
            </a:r>
            <a:endParaRPr lang="en-US" dirty="0"/>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3810000" y="6492875"/>
            <a:ext cx="4572000" cy="365125"/>
          </a:xfrm>
          <a:prstGeom prst="rect">
            <a:avLst/>
          </a:prstGeom>
        </p:spPr>
        <p:txBody>
          <a:bodyPr vert="horz" lIns="91440" tIns="45720" rIns="91440" bIns="45720" rtlCol="0" anchor="ctr"/>
          <a:lstStyle>
            <a:lvl1pPr algn="ctr">
              <a:defRPr sz="1200">
                <a:solidFill>
                  <a:srgbClr val="00539A"/>
                </a:solidFill>
                <a:latin typeface="Arial" panose="020B0604020202020204" pitchFamily="34" charset="0"/>
                <a:cs typeface="Arial" panose="020B0604020202020204" pitchFamily="34" charset="0"/>
              </a:defRPr>
            </a:lvl1pPr>
          </a:lstStyle>
          <a:p>
            <a:r>
              <a:rPr lang="en-US"/>
              <a:t>Medicare for People with End-Stage Renal Disease (ESRD)</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00539A"/>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838200" y="273134"/>
            <a:ext cx="10515600" cy="929286"/>
          </a:xfrm>
          <a:prstGeom prst="rect">
            <a:avLst/>
          </a:prstGeom>
        </p:spPr>
        <p:txBody>
          <a:bodyPr vert="horz" lIns="91440" tIns="45720" rIns="91440" bIns="45720" rtlCol="0" anchor="t">
            <a:normAutofit/>
          </a:bodyPr>
          <a:lstStyle/>
          <a:p>
            <a:r>
              <a:rPr lang="en-US"/>
              <a:t>Click to add Head</a:t>
            </a:r>
          </a:p>
        </p:txBody>
      </p:sp>
    </p:spTree>
    <p:custDataLst>
      <p:tags r:id="rId22"/>
    </p:custDataLst>
    <p:extLst>
      <p:ext uri="{BB962C8B-B14F-4D97-AF65-F5344CB8AC3E}">
        <p14:creationId xmlns:p14="http://schemas.microsoft.com/office/powerpoint/2010/main" val="267005207"/>
      </p:ext>
    </p:extLst>
  </p:cSld>
  <p:clrMap bg1="lt1" tx1="dk1" bg2="lt2" tx2="dk2" accent1="accent1" accent2="accent2" accent3="accent3" accent4="accent4" accent5="accent5" accent6="accent6" hlink="hlink" folHlink="folHlink"/>
  <p:sldLayoutIdLst>
    <p:sldLayoutId id="2147483798" r:id="rId1"/>
    <p:sldLayoutId id="2147483804" r:id="rId2"/>
    <p:sldLayoutId id="2147483805" r:id="rId3"/>
    <p:sldLayoutId id="2147483806" r:id="rId4"/>
    <p:sldLayoutId id="2147483807" r:id="rId5"/>
    <p:sldLayoutId id="2147483816" r:id="rId6"/>
    <p:sldLayoutId id="2147483820" r:id="rId7"/>
    <p:sldLayoutId id="2147483818" r:id="rId8"/>
    <p:sldLayoutId id="2147483817" r:id="rId9"/>
    <p:sldLayoutId id="2147483808" r:id="rId10"/>
    <p:sldLayoutId id="2147483821" r:id="rId11"/>
    <p:sldLayoutId id="2147483822" r:id="rId12"/>
    <p:sldLayoutId id="2147483819" r:id="rId13"/>
    <p:sldLayoutId id="2147483809" r:id="rId14"/>
    <p:sldLayoutId id="2147483810" r:id="rId15"/>
    <p:sldLayoutId id="2147483811" r:id="rId16"/>
    <p:sldLayoutId id="2147483812" r:id="rId17"/>
    <p:sldLayoutId id="2147483813" r:id="rId18"/>
    <p:sldLayoutId id="2147483814" r:id="rId19"/>
    <p:sldLayoutId id="2147483815" r:id="rId20"/>
  </p:sldLayoutIdLst>
  <p:hf hdr="0"/>
  <p:txStyles>
    <p:titleStyle>
      <a:lvl1pPr algn="ctr" defTabSz="914400" rtl="0" eaLnBrk="1" latinLnBrk="0" hangingPunct="1">
        <a:lnSpc>
          <a:spcPct val="90000"/>
        </a:lnSpc>
        <a:spcBef>
          <a:spcPct val="0"/>
        </a:spcBef>
        <a:buNone/>
        <a:defRPr sz="28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March 2024</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Medicare for People with End-Stage Renal Disease (ESRD)</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edit title</a:t>
            </a:r>
          </a:p>
        </p:txBody>
      </p:sp>
    </p:spTree>
    <p:custDataLst>
      <p:tags r:id="rId31"/>
    </p:custDataLst>
    <p:extLst>
      <p:ext uri="{BB962C8B-B14F-4D97-AF65-F5344CB8AC3E}">
        <p14:creationId xmlns:p14="http://schemas.microsoft.com/office/powerpoint/2010/main" val="1817954836"/>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 id="2147483959" r:id="rId13"/>
    <p:sldLayoutId id="2147483960" r:id="rId14"/>
    <p:sldLayoutId id="2147483961" r:id="rId15"/>
    <p:sldLayoutId id="2147483962" r:id="rId16"/>
    <p:sldLayoutId id="2147483963" r:id="rId17"/>
    <p:sldLayoutId id="2147483964" r:id="rId18"/>
    <p:sldLayoutId id="2147483965" r:id="rId19"/>
    <p:sldLayoutId id="2147483966" r:id="rId20"/>
    <p:sldLayoutId id="2147483967" r:id="rId21"/>
    <p:sldLayoutId id="2147483968" r:id="rId22"/>
    <p:sldLayoutId id="2147483969" r:id="rId23"/>
    <p:sldLayoutId id="2147483970" r:id="rId24"/>
    <p:sldLayoutId id="2147483971" r:id="rId25"/>
    <p:sldLayoutId id="2147483972" r:id="rId26"/>
    <p:sldLayoutId id="2147483973" r:id="rId27"/>
    <p:sldLayoutId id="2147483974" r:id="rId28"/>
    <p:sldLayoutId id="2147483975" r:id="rId29"/>
  </p:sldLayoutIdLst>
  <p:hf hdr="0"/>
  <p:txStyles>
    <p:titleStyle>
      <a:lvl1pPr algn="ctr" defTabSz="914400" rtl="0" eaLnBrk="1" latinLnBrk="0" hangingPunct="1">
        <a:lnSpc>
          <a:spcPct val="90000"/>
        </a:lnSpc>
        <a:spcBef>
          <a:spcPct val="0"/>
        </a:spcBef>
        <a:buNone/>
        <a:defRPr sz="30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1.xml"/><Relationship Id="rId1" Type="http://schemas.openxmlformats.org/officeDocument/2006/relationships/tags" Target="../tags/tag5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6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63.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6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tags" Target="../tags/tag6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66.xml"/><Relationship Id="rId5" Type="http://schemas.openxmlformats.org/officeDocument/2006/relationships/image" Target="../media/image41.jpeg"/><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5.xml"/><Relationship Id="rId1" Type="http://schemas.openxmlformats.org/officeDocument/2006/relationships/tags" Target="../tags/tag6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4.xml"/><Relationship Id="rId1" Type="http://schemas.openxmlformats.org/officeDocument/2006/relationships/tags" Target="../tags/tag6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tags" Target="../tags/tag69.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9.xml"/><Relationship Id="rId1" Type="http://schemas.openxmlformats.org/officeDocument/2006/relationships/tags" Target="../tags/tag70.xml"/><Relationship Id="rId5" Type="http://schemas.openxmlformats.org/officeDocument/2006/relationships/image" Target="../media/image42.png"/><Relationship Id="rId4" Type="http://schemas.openxmlformats.org/officeDocument/2006/relationships/hyperlink" Target="https://www.ssa.gov/medicare/sign" TargetMode="Externa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xml"/><Relationship Id="rId1" Type="http://schemas.openxmlformats.org/officeDocument/2006/relationships/tags" Target="../tags/tag7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0.xml"/><Relationship Id="rId1" Type="http://schemas.openxmlformats.org/officeDocument/2006/relationships/tags" Target="../tags/tag72.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xml"/><Relationship Id="rId1" Type="http://schemas.openxmlformats.org/officeDocument/2006/relationships/tags" Target="../tags/tag7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46.jpeg"/><Relationship Id="rId2" Type="http://schemas.openxmlformats.org/officeDocument/2006/relationships/slideLayout" Target="../slideLayouts/slideLayout8.xml"/><Relationship Id="rId1" Type="http://schemas.openxmlformats.org/officeDocument/2006/relationships/tags" Target="../tags/tag74.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xml"/><Relationship Id="rId1" Type="http://schemas.openxmlformats.org/officeDocument/2006/relationships/tags" Target="../tags/tag75.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xml"/><Relationship Id="rId1" Type="http://schemas.openxmlformats.org/officeDocument/2006/relationships/tags" Target="../tags/tag7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3.xml"/><Relationship Id="rId1" Type="http://schemas.openxmlformats.org/officeDocument/2006/relationships/tags" Target="../tags/tag77.xml"/><Relationship Id="rId6" Type="http://schemas.openxmlformats.org/officeDocument/2006/relationships/image" Target="../media/image39.png"/><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52.svg"/><Relationship Id="rId2" Type="http://schemas.openxmlformats.org/officeDocument/2006/relationships/slideLayout" Target="../slideLayouts/slideLayout6.xml"/><Relationship Id="rId1" Type="http://schemas.openxmlformats.org/officeDocument/2006/relationships/tags" Target="../tags/tag78.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79.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xml"/><Relationship Id="rId1" Type="http://schemas.openxmlformats.org/officeDocument/2006/relationships/tags" Target="../tags/tag80.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5.xml"/><Relationship Id="rId1" Type="http://schemas.openxmlformats.org/officeDocument/2006/relationships/tags" Target="../tags/tag8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5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5.xml"/><Relationship Id="rId1" Type="http://schemas.openxmlformats.org/officeDocument/2006/relationships/tags" Target="../tags/tag8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5.xml"/><Relationship Id="rId1" Type="http://schemas.openxmlformats.org/officeDocument/2006/relationships/tags" Target="../tags/tag8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0.xml"/><Relationship Id="rId1" Type="http://schemas.openxmlformats.org/officeDocument/2006/relationships/tags" Target="../tags/tag84.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xml"/><Relationship Id="rId1" Type="http://schemas.openxmlformats.org/officeDocument/2006/relationships/tags" Target="../tags/tag85.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xml"/><Relationship Id="rId1" Type="http://schemas.openxmlformats.org/officeDocument/2006/relationships/tags" Target="../tags/tag86.xml"/><Relationship Id="rId4" Type="http://schemas.openxmlformats.org/officeDocument/2006/relationships/image" Target="../media/image53.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tags" Target="../tags/tag87.xml"/><Relationship Id="rId5" Type="http://schemas.openxmlformats.org/officeDocument/2006/relationships/image" Target="../media/image55.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5.xml"/><Relationship Id="rId1" Type="http://schemas.openxmlformats.org/officeDocument/2006/relationships/tags" Target="../tags/tag88.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59.jpeg"/><Relationship Id="rId2" Type="http://schemas.openxmlformats.org/officeDocument/2006/relationships/slideLayout" Target="../slideLayouts/slideLayout6.xml"/><Relationship Id="rId1" Type="http://schemas.openxmlformats.org/officeDocument/2006/relationships/tags" Target="../tags/tag89.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xml"/><Relationship Id="rId1" Type="http://schemas.openxmlformats.org/officeDocument/2006/relationships/tags" Target="../tags/tag90.xml"/><Relationship Id="rId5" Type="http://schemas.openxmlformats.org/officeDocument/2006/relationships/image" Target="../media/image61.jpeg"/><Relationship Id="rId4" Type="http://schemas.openxmlformats.org/officeDocument/2006/relationships/image" Target="../media/image60.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5.xml"/><Relationship Id="rId1" Type="http://schemas.openxmlformats.org/officeDocument/2006/relationships/tags" Target="../tags/tag9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4.xml"/><Relationship Id="rId1" Type="http://schemas.openxmlformats.org/officeDocument/2006/relationships/tags" Target="../tags/tag56.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6.xml"/><Relationship Id="rId1" Type="http://schemas.openxmlformats.org/officeDocument/2006/relationships/tags" Target="../tags/tag92.xml"/><Relationship Id="rId5" Type="http://schemas.openxmlformats.org/officeDocument/2006/relationships/image" Target="../media/image39.png"/><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image" Target="../media/image72.png"/><Relationship Id="rId3" Type="http://schemas.openxmlformats.org/officeDocument/2006/relationships/notesSlide" Target="../notesSlides/notesSlide41.xml"/><Relationship Id="rId7" Type="http://schemas.openxmlformats.org/officeDocument/2006/relationships/image" Target="../media/image66.png"/><Relationship Id="rId12" Type="http://schemas.openxmlformats.org/officeDocument/2006/relationships/image" Target="../media/image71.svg"/><Relationship Id="rId2" Type="http://schemas.openxmlformats.org/officeDocument/2006/relationships/slideLayout" Target="../slideLayouts/slideLayout7.xml"/><Relationship Id="rId1" Type="http://schemas.openxmlformats.org/officeDocument/2006/relationships/tags" Target="../tags/tag93.xml"/><Relationship Id="rId6" Type="http://schemas.openxmlformats.org/officeDocument/2006/relationships/image" Target="../media/image65.sv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sv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svg"/></Relationships>
</file>

<file path=ppt/slides/_rels/slide42.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notesSlide" Target="../notesSlides/notesSlide42.xml"/><Relationship Id="rId7" Type="http://schemas.openxmlformats.org/officeDocument/2006/relationships/image" Target="../media/image75.png"/><Relationship Id="rId2" Type="http://schemas.openxmlformats.org/officeDocument/2006/relationships/slideLayout" Target="../slideLayouts/slideLayout6.xml"/><Relationship Id="rId1" Type="http://schemas.openxmlformats.org/officeDocument/2006/relationships/tags" Target="../tags/tag94.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4.png"/><Relationship Id="rId9"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6.xml"/><Relationship Id="rId1" Type="http://schemas.openxmlformats.org/officeDocument/2006/relationships/tags" Target="../tags/tag95.xml"/><Relationship Id="rId5" Type="http://schemas.openxmlformats.org/officeDocument/2006/relationships/image" Target="../media/image39.png"/><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5.xml"/><Relationship Id="rId1" Type="http://schemas.openxmlformats.org/officeDocument/2006/relationships/tags" Target="../tags/tag96.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5.xml"/><Relationship Id="rId1" Type="http://schemas.openxmlformats.org/officeDocument/2006/relationships/tags" Target="../tags/tag97.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36.xml"/><Relationship Id="rId1" Type="http://schemas.openxmlformats.org/officeDocument/2006/relationships/tags" Target="../tags/tag98.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5.xml"/><Relationship Id="rId1" Type="http://schemas.openxmlformats.org/officeDocument/2006/relationships/tags" Target="../tags/tag99.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2.xml"/><Relationship Id="rId1" Type="http://schemas.openxmlformats.org/officeDocument/2006/relationships/tags" Target="../tags/tag100.xml"/><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2.xml"/><Relationship Id="rId1" Type="http://schemas.openxmlformats.org/officeDocument/2006/relationships/tags" Target="../tags/tag101.xml"/><Relationship Id="rId6" Type="http://schemas.openxmlformats.org/officeDocument/2006/relationships/hyperlink" Target="https://www.medicare.gov/" TargetMode="External"/><Relationship Id="rId5" Type="http://schemas.openxmlformats.org/officeDocument/2006/relationships/hyperlink" Target="https://www.medicare.gov/plan-compare/#/?lang=en&amp;year=2021" TargetMode="External"/><Relationship Id="rId4" Type="http://schemas.openxmlformats.org/officeDocument/2006/relationships/image" Target="../media/image7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57.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2.xml"/><Relationship Id="rId1" Type="http://schemas.openxmlformats.org/officeDocument/2006/relationships/tags" Target="../tags/tag102.xml"/><Relationship Id="rId4" Type="http://schemas.openxmlformats.org/officeDocument/2006/relationships/image" Target="../media/image78.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5.xml"/><Relationship Id="rId1" Type="http://schemas.openxmlformats.org/officeDocument/2006/relationships/tags" Target="../tags/tag103.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30.xml"/><Relationship Id="rId1" Type="http://schemas.openxmlformats.org/officeDocument/2006/relationships/tags" Target="../tags/tag104.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5.xml"/><Relationship Id="rId1" Type="http://schemas.openxmlformats.org/officeDocument/2006/relationships/tags" Target="../tags/tag105.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5.xml"/><Relationship Id="rId1" Type="http://schemas.openxmlformats.org/officeDocument/2006/relationships/tags" Target="../tags/tag106.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5.xml"/><Relationship Id="rId1" Type="http://schemas.openxmlformats.org/officeDocument/2006/relationships/tags" Target="../tags/tag107.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6.xml"/><Relationship Id="rId1" Type="http://schemas.openxmlformats.org/officeDocument/2006/relationships/tags" Target="../tags/tag108.xml"/><Relationship Id="rId4" Type="http://schemas.openxmlformats.org/officeDocument/2006/relationships/image" Target="../media/image79.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5.xml"/><Relationship Id="rId1" Type="http://schemas.openxmlformats.org/officeDocument/2006/relationships/tags" Target="../tags/tag109.xml"/><Relationship Id="rId6" Type="http://schemas.microsoft.com/office/2007/relationships/hdphoto" Target="../media/hdphoto1.wdp"/><Relationship Id="rId5" Type="http://schemas.openxmlformats.org/officeDocument/2006/relationships/image" Target="../media/image81.png"/><Relationship Id="rId4" Type="http://schemas.openxmlformats.org/officeDocument/2006/relationships/image" Target="../media/image80.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5.xml"/><Relationship Id="rId1" Type="http://schemas.openxmlformats.org/officeDocument/2006/relationships/tags" Target="../tags/tag110.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5.xml"/><Relationship Id="rId1" Type="http://schemas.openxmlformats.org/officeDocument/2006/relationships/tags" Target="../tags/tag11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58.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5.xml"/><Relationship Id="rId1" Type="http://schemas.openxmlformats.org/officeDocument/2006/relationships/tags" Target="../tags/tag112.xml"/></Relationships>
</file>

<file path=ppt/slides/_rels/slide61.xml.rels><?xml version="1.0" encoding="UTF-8" standalone="yes"?>
<Relationships xmlns="http://schemas.openxmlformats.org/package/2006/relationships"><Relationship Id="rId8" Type="http://schemas.openxmlformats.org/officeDocument/2006/relationships/hyperlink" Target="http://esrdncc.org/" TargetMode="External"/><Relationship Id="rId3" Type="http://schemas.openxmlformats.org/officeDocument/2006/relationships/notesSlide" Target="../notesSlides/notesSlide61.xml"/><Relationship Id="rId7" Type="http://schemas.openxmlformats.org/officeDocument/2006/relationships/hyperlink" Target="https://www.shiphelp.org/" TargetMode="External"/><Relationship Id="rId2" Type="http://schemas.openxmlformats.org/officeDocument/2006/relationships/slideLayout" Target="../slideLayouts/slideLayout5.xml"/><Relationship Id="rId1" Type="http://schemas.openxmlformats.org/officeDocument/2006/relationships/tags" Target="../tags/tag113.xml"/><Relationship Id="rId6" Type="http://schemas.openxmlformats.org/officeDocument/2006/relationships/hyperlink" Target="https://www.ssa.gov/" TargetMode="External"/><Relationship Id="rId5" Type="http://schemas.openxmlformats.org/officeDocument/2006/relationships/hyperlink" Target="https://www.cms.gov/" TargetMode="External"/><Relationship Id="rId4" Type="http://schemas.openxmlformats.org/officeDocument/2006/relationships/hyperlink" Target="https://www.medicare.gov/" TargetMode="External"/><Relationship Id="rId9" Type="http://schemas.openxmlformats.org/officeDocument/2006/relationships/image" Target="../media/image82.png"/></Relationships>
</file>

<file path=ppt/slides/_rels/slide62.xml.rels><?xml version="1.0" encoding="UTF-8" standalone="yes"?>
<Relationships xmlns="http://schemas.openxmlformats.org/package/2006/relationships"><Relationship Id="rId8" Type="http://schemas.openxmlformats.org/officeDocument/2006/relationships/hyperlink" Target="http://www.unos.org/" TargetMode="External"/><Relationship Id="rId3" Type="http://schemas.openxmlformats.org/officeDocument/2006/relationships/notesSlide" Target="../notesSlides/notesSlide62.xml"/><Relationship Id="rId7" Type="http://schemas.openxmlformats.org/officeDocument/2006/relationships/hyperlink" Target="http://www.akfinc.org/" TargetMode="External"/><Relationship Id="rId2" Type="http://schemas.openxmlformats.org/officeDocument/2006/relationships/slideLayout" Target="../slideLayouts/slideLayout5.xml"/><Relationship Id="rId1" Type="http://schemas.openxmlformats.org/officeDocument/2006/relationships/tags" Target="../tags/tag114.xml"/><Relationship Id="rId6" Type="http://schemas.openxmlformats.org/officeDocument/2006/relationships/hyperlink" Target="http://www.kidney.org/" TargetMode="External"/><Relationship Id="rId5" Type="http://schemas.openxmlformats.org/officeDocument/2006/relationships/hyperlink" Target="https://esrdncc.org/en/" TargetMode="External"/><Relationship Id="rId4" Type="http://schemas.openxmlformats.org/officeDocument/2006/relationships/hyperlink" Target="https://www.niddk.nih.gov/health-information/health-communication-programs/nkdep/Pages/default.aspx" TargetMode="External"/><Relationship Id="rId9" Type="http://schemas.openxmlformats.org/officeDocument/2006/relationships/hyperlink" Target="https://www.cms.gov/Medicare/CMS-Forms/CMS-Forms/downloads/cms2728.pdf" TargetMode="Externa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9.xml"/><Relationship Id="rId1" Type="http://schemas.openxmlformats.org/officeDocument/2006/relationships/tags" Target="../tags/tag115.xml"/><Relationship Id="rId5" Type="http://schemas.openxmlformats.org/officeDocument/2006/relationships/hyperlink" Target="http://productordering.cms.hhs.gov/" TargetMode="External"/><Relationship Id="rId4"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0.xml"/><Relationship Id="rId1" Type="http://schemas.openxmlformats.org/officeDocument/2006/relationships/tags" Target="../tags/tag116.xml"/></Relationships>
</file>

<file path=ppt/slides/_rels/slide6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65.xml"/><Relationship Id="rId7" Type="http://schemas.openxmlformats.org/officeDocument/2006/relationships/image" Target="../media/image84.png"/><Relationship Id="rId2" Type="http://schemas.openxmlformats.org/officeDocument/2006/relationships/slideLayout" Target="../slideLayouts/slideLayout20.xml"/><Relationship Id="rId1" Type="http://schemas.openxmlformats.org/officeDocument/2006/relationships/tags" Target="../tags/tag117.xml"/><Relationship Id="rId6" Type="http://schemas.openxmlformats.org/officeDocument/2006/relationships/hyperlink" Target="mailto:training@cms.hhs.gov" TargetMode="External"/><Relationship Id="rId5" Type="http://schemas.openxmlformats.org/officeDocument/2006/relationships/image" Target="../media/image83.png"/><Relationship Id="rId4" Type="http://schemas.openxmlformats.org/officeDocument/2006/relationships/hyperlink" Target="https://cmsnationaltrainingprogram.cms.gov/"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59.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36.png"/><Relationship Id="rId2" Type="http://schemas.openxmlformats.org/officeDocument/2006/relationships/slideLayout" Target="../slideLayouts/slideLayout5.xml"/><Relationship Id="rId1" Type="http://schemas.openxmlformats.org/officeDocument/2006/relationships/tags" Target="../tags/tag60.xml"/><Relationship Id="rId6" Type="http://schemas.openxmlformats.org/officeDocument/2006/relationships/image" Target="../media/image35.png"/><Relationship Id="rId5" Type="http://schemas.openxmlformats.org/officeDocument/2006/relationships/hyperlink" Target="https://www.rrb.gov/" TargetMode="External"/><Relationship Id="rId4" Type="http://schemas.openxmlformats.org/officeDocument/2006/relationships/hyperlink" Target="https://www.ssa.gov/"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61.xml"/><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ct val="100000"/>
              </a:lnSpc>
              <a:spcBef>
                <a:spcPts val="600"/>
              </a:spcBef>
            </a:pPr>
            <a:r>
              <a:rPr lang="en-US" dirty="0">
                <a:latin typeface="Arial Black"/>
              </a:rPr>
              <a:t>Medicare for People with </a:t>
            </a:r>
            <a:br>
              <a:rPr lang="en-US" dirty="0">
                <a:latin typeface="Arial Black"/>
              </a:rPr>
            </a:br>
            <a:r>
              <a:rPr lang="en-US" dirty="0">
                <a:latin typeface="Arial Black"/>
              </a:rPr>
              <a:t>End-Stage Renal Disease (ESRD)</a:t>
            </a:r>
          </a:p>
        </p:txBody>
      </p:sp>
    </p:spTree>
    <p:custDataLst>
      <p:tags r:id="rId1"/>
    </p:custDataLst>
    <p:extLst>
      <p:ext uri="{BB962C8B-B14F-4D97-AF65-F5344CB8AC3E}">
        <p14:creationId xmlns:p14="http://schemas.microsoft.com/office/powerpoint/2010/main" val="1810128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Autofit/>
          </a:bodyPr>
          <a:lstStyle/>
          <a:p>
            <a:pPr>
              <a:lnSpc>
                <a:spcPct val="100000"/>
              </a:lnSpc>
            </a:pPr>
            <a:r>
              <a:rPr lang="en-US" dirty="0">
                <a:solidFill>
                  <a:prstClr val="white"/>
                </a:solidFill>
              </a:rPr>
              <a:t>Medicare Options: Original Medicare</a:t>
            </a:r>
            <a:endParaRPr lang="en-US" dirty="0"/>
          </a:p>
        </p:txBody>
      </p:sp>
      <p:sp>
        <p:nvSpPr>
          <p:cNvPr id="5" name="Content Placeholder 4"/>
          <p:cNvSpPr>
            <a:spLocks noGrp="1"/>
          </p:cNvSpPr>
          <p:nvPr>
            <p:ph type="body" sz="quarter" idx="4294967295"/>
          </p:nvPr>
        </p:nvSpPr>
        <p:spPr>
          <a:xfrm>
            <a:off x="914400" y="1371600"/>
            <a:ext cx="9557334" cy="4167187"/>
          </a:xfrm>
        </p:spPr>
        <p:txBody>
          <a:bodyPr>
            <a:normAutofit/>
          </a:bodyPr>
          <a:lstStyle/>
          <a:p>
            <a:pPr marL="0" lvl="0" indent="0" defTabSz="685800">
              <a:lnSpc>
                <a:spcPct val="110000"/>
              </a:lnSpc>
              <a:spcBef>
                <a:spcPts val="0"/>
              </a:spcBef>
              <a:spcAft>
                <a:spcPts val="600"/>
              </a:spcAft>
              <a:buFont typeface="Wingdings" pitchFamily="2" charset="2"/>
              <a:buNone/>
            </a:pPr>
            <a:r>
              <a:rPr lang="en-US" sz="2800" b="1" dirty="0">
                <a:solidFill>
                  <a:srgbClr val="00529B"/>
                </a:solidFill>
              </a:rPr>
              <a:t>If you have ESRD and choose Original Medicare: </a:t>
            </a:r>
          </a:p>
          <a:p>
            <a:pPr marL="548640" indent="-274320" defTabSz="685800">
              <a:lnSpc>
                <a:spcPct val="100000"/>
              </a:lnSpc>
              <a:spcBef>
                <a:spcPts val="0"/>
              </a:spcBef>
              <a:spcAft>
                <a:spcPts val="1200"/>
              </a:spcAft>
            </a:pPr>
            <a:r>
              <a:rPr lang="en-US" sz="2400" dirty="0">
                <a:solidFill>
                  <a:srgbClr val="00529B"/>
                </a:solidFill>
              </a:rPr>
              <a:t>You can go to any doctor or supplier that accepts Medicare and is accepting new patients, or to any participating hospital or other facility. </a:t>
            </a:r>
          </a:p>
          <a:p>
            <a:pPr marL="548640" indent="-274320" defTabSz="685800">
              <a:lnSpc>
                <a:spcPct val="100000"/>
              </a:lnSpc>
              <a:spcBef>
                <a:spcPts val="0"/>
              </a:spcBef>
              <a:spcAft>
                <a:spcPts val="1200"/>
              </a:spcAft>
            </a:pPr>
            <a:r>
              <a:rPr lang="en-US" sz="2400" dirty="0">
                <a:solidFill>
                  <a:srgbClr val="00529B"/>
                </a:solidFill>
              </a:rPr>
              <a:t>You pay your</a:t>
            </a:r>
            <a:r>
              <a:rPr lang="en-US" sz="2400" dirty="0">
                <a:solidFill>
                  <a:srgbClr val="FF0000"/>
                </a:solidFill>
              </a:rPr>
              <a:t> </a:t>
            </a:r>
            <a:r>
              <a:rPr lang="en-US" sz="2400" dirty="0">
                <a:solidFill>
                  <a:srgbClr val="00529B"/>
                </a:solidFill>
              </a:rPr>
              <a:t>deductible first. Then, Medicare pays its share, and you pay your coinsurance or copayment for covered services and supplies. </a:t>
            </a:r>
          </a:p>
          <a:p>
            <a:pPr marL="548640" indent="-274320" defTabSz="685800">
              <a:lnSpc>
                <a:spcPct val="100000"/>
              </a:lnSpc>
              <a:spcBef>
                <a:spcPts val="0"/>
              </a:spcBef>
              <a:spcAft>
                <a:spcPts val="1200"/>
              </a:spcAft>
            </a:pPr>
            <a:r>
              <a:rPr lang="en-US" sz="2400" dirty="0">
                <a:solidFill>
                  <a:srgbClr val="00529B"/>
                </a:solidFill>
              </a:rPr>
              <a:t>You can add Medicare drug coverage (Part D) by joining a Medicare drug plan. </a:t>
            </a:r>
          </a:p>
        </p:txBody>
      </p:sp>
      <p:sp>
        <p:nvSpPr>
          <p:cNvPr id="7" name="Slide Number Placeholder 6">
            <a:extLst>
              <a:ext uri="{FF2B5EF4-FFF2-40B4-BE49-F238E27FC236}">
                <a16:creationId xmlns:a16="http://schemas.microsoft.com/office/drawing/2014/main" id="{388A5E26-0621-2311-265B-8631CE4E17F8}"/>
              </a:ext>
            </a:extLst>
          </p:cNvPr>
          <p:cNvSpPr>
            <a:spLocks noGrp="1"/>
          </p:cNvSpPr>
          <p:nvPr>
            <p:ph type="sldNum" sz="quarter" idx="12"/>
          </p:nvPr>
        </p:nvSpPr>
        <p:spPr/>
        <p:txBody>
          <a:bodyPr/>
          <a:lstStyle/>
          <a:p>
            <a:fld id="{48F63A3B-78C7-47BE-AE5E-E10140E04643}" type="slidenum">
              <a:rPr lang="en-US" smtClean="0"/>
              <a:pPr/>
              <a:t>10</a:t>
            </a:fld>
            <a:endParaRPr lang="en-US"/>
          </a:p>
        </p:txBody>
      </p:sp>
      <p:sp>
        <p:nvSpPr>
          <p:cNvPr id="3" name="Footer Placeholder 2">
            <a:extLst>
              <a:ext uri="{FF2B5EF4-FFF2-40B4-BE49-F238E27FC236}">
                <a16:creationId xmlns:a16="http://schemas.microsoft.com/office/drawing/2014/main" id="{A903B033-FA62-9A97-7B36-06780917348F}"/>
              </a:ext>
            </a:extLst>
          </p:cNvPr>
          <p:cNvSpPr>
            <a:spLocks noGrp="1"/>
          </p:cNvSpPr>
          <p:nvPr>
            <p:ph type="ftr" sz="quarter" idx="11"/>
          </p:nvPr>
        </p:nvSpPr>
        <p:spPr/>
        <p:txBody>
          <a:bodyPr/>
          <a:lstStyle/>
          <a:p>
            <a:r>
              <a:rPr lang="en-US"/>
              <a:t>Medicare for People with End-Stage Renal Disease (ESRD)</a:t>
            </a:r>
            <a:endParaRPr lang="en-US" dirty="0"/>
          </a:p>
        </p:txBody>
      </p:sp>
      <p:sp>
        <p:nvSpPr>
          <p:cNvPr id="2" name="Date Placeholder 1">
            <a:extLst>
              <a:ext uri="{FF2B5EF4-FFF2-40B4-BE49-F238E27FC236}">
                <a16:creationId xmlns:a16="http://schemas.microsoft.com/office/drawing/2014/main" id="{01458C7F-BEAC-CEA7-204A-D5FFCB771B09}"/>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145546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Autofit/>
          </a:bodyPr>
          <a:lstStyle/>
          <a:p>
            <a:pPr>
              <a:lnSpc>
                <a:spcPct val="100000"/>
              </a:lnSpc>
            </a:pPr>
            <a:r>
              <a:rPr lang="en-US" dirty="0">
                <a:solidFill>
                  <a:prstClr val="white"/>
                </a:solidFill>
              </a:rPr>
              <a:t>Medicare Options: Original Medicare (continued)</a:t>
            </a:r>
            <a:endParaRPr lang="en-US" dirty="0"/>
          </a:p>
        </p:txBody>
      </p:sp>
      <p:sp>
        <p:nvSpPr>
          <p:cNvPr id="5" name="Content Placeholder 4"/>
          <p:cNvSpPr>
            <a:spLocks noGrp="1"/>
          </p:cNvSpPr>
          <p:nvPr>
            <p:ph type="body" sz="quarter" idx="13"/>
          </p:nvPr>
        </p:nvSpPr>
        <p:spPr>
          <a:xfrm>
            <a:off x="914400" y="1371600"/>
            <a:ext cx="9893968" cy="3139436"/>
          </a:xfrm>
        </p:spPr>
        <p:txBody>
          <a:bodyPr>
            <a:normAutofit/>
          </a:bodyPr>
          <a:lstStyle/>
          <a:p>
            <a:pPr marL="0" lvl="0" indent="0" defTabSz="685800">
              <a:lnSpc>
                <a:spcPct val="110000"/>
              </a:lnSpc>
              <a:spcBef>
                <a:spcPts val="0"/>
              </a:spcBef>
              <a:spcAft>
                <a:spcPts val="600"/>
              </a:spcAft>
              <a:buFont typeface="Wingdings" pitchFamily="2" charset="2"/>
              <a:buNone/>
            </a:pPr>
            <a:r>
              <a:rPr lang="en-US" sz="2800" b="1" dirty="0">
                <a:solidFill>
                  <a:srgbClr val="00529B"/>
                </a:solidFill>
              </a:rPr>
              <a:t>Medigap:</a:t>
            </a:r>
          </a:p>
          <a:p>
            <a:pPr marL="548640" indent="-274320" defTabSz="685800">
              <a:lnSpc>
                <a:spcPct val="100000"/>
              </a:lnSpc>
              <a:spcBef>
                <a:spcPts val="600"/>
              </a:spcBef>
              <a:spcAft>
                <a:spcPts val="1200"/>
              </a:spcAft>
            </a:pPr>
            <a:r>
              <a:rPr lang="en-US" sz="2400" dirty="0">
                <a:solidFill>
                  <a:srgbClr val="00529B"/>
                </a:solidFill>
              </a:rPr>
              <a:t>Is health insurance sold by private insurance companies to help fill in the “gaps” in Original Medicare</a:t>
            </a:r>
          </a:p>
          <a:p>
            <a:pPr marL="548640" indent="-274320" defTabSz="685800">
              <a:lnSpc>
                <a:spcPct val="100000"/>
              </a:lnSpc>
              <a:spcBef>
                <a:spcPts val="600"/>
              </a:spcBef>
              <a:spcAft>
                <a:spcPts val="1200"/>
              </a:spcAft>
            </a:pPr>
            <a:r>
              <a:rPr lang="en-US" sz="2400" dirty="0">
                <a:solidFill>
                  <a:srgbClr val="00529B"/>
                </a:solidFill>
              </a:rPr>
              <a:t>Helps pay health care costs, like deductibles or coinsurance</a:t>
            </a:r>
          </a:p>
        </p:txBody>
      </p:sp>
      <p:sp>
        <p:nvSpPr>
          <p:cNvPr id="7" name="Text Placeholder 6">
            <a:extLst>
              <a:ext uri="{FF2B5EF4-FFF2-40B4-BE49-F238E27FC236}">
                <a16:creationId xmlns:a16="http://schemas.microsoft.com/office/drawing/2014/main" id="{387BC9F6-419E-A400-8EA2-970032B1E483}"/>
              </a:ext>
            </a:extLst>
          </p:cNvPr>
          <p:cNvSpPr>
            <a:spLocks noGrp="1"/>
          </p:cNvSpPr>
          <p:nvPr>
            <p:ph type="body" sz="quarter" idx="14"/>
          </p:nvPr>
        </p:nvSpPr>
        <p:spPr>
          <a:xfrm>
            <a:off x="1293004" y="4776204"/>
            <a:ext cx="10420532" cy="667924"/>
          </a:xfrm>
        </p:spPr>
        <p:txBody>
          <a:bodyPr/>
          <a:lstStyle/>
          <a:p>
            <a:pPr marL="0" lvl="0" indent="0" defTabSz="685800">
              <a:spcBef>
                <a:spcPts val="600"/>
              </a:spcBef>
              <a:buNone/>
              <a:defRPr/>
            </a:pPr>
            <a:r>
              <a:rPr lang="en-US" b="1" dirty="0"/>
              <a:t>NOTE</a:t>
            </a:r>
            <a:r>
              <a:rPr lang="en-US" dirty="0"/>
              <a:t>: If you’re under 65, and have Medicare due to a disability or ESRD, you might not be able to buy the Medigap policy you want, or any Medigap policy, until you turn 65.</a:t>
            </a:r>
          </a:p>
        </p:txBody>
      </p:sp>
      <p:pic>
        <p:nvPicPr>
          <p:cNvPr id="3" name="Picture 2">
            <a:extLst>
              <a:ext uri="{FF2B5EF4-FFF2-40B4-BE49-F238E27FC236}">
                <a16:creationId xmlns:a16="http://schemas.microsoft.com/office/drawing/2014/main" id="{70EC47B3-1296-5C0A-BD18-4F2463D252F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18684" y="4820439"/>
            <a:ext cx="274320" cy="274320"/>
          </a:xfrm>
          <a:prstGeom prst="rect">
            <a:avLst/>
          </a:prstGeom>
        </p:spPr>
      </p:pic>
      <p:sp>
        <p:nvSpPr>
          <p:cNvPr id="6" name="Slide Number Placeholder 5">
            <a:extLst>
              <a:ext uri="{FF2B5EF4-FFF2-40B4-BE49-F238E27FC236}">
                <a16:creationId xmlns:a16="http://schemas.microsoft.com/office/drawing/2014/main" id="{71C6F259-CB67-53E2-E08B-5BBE5C32D689}"/>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11</a:t>
            </a:fld>
            <a:endParaRPr lang="en-US" dirty="0"/>
          </a:p>
        </p:txBody>
      </p:sp>
      <p:sp>
        <p:nvSpPr>
          <p:cNvPr id="8" name="Footer Placeholder 2">
            <a:extLst>
              <a:ext uri="{FF2B5EF4-FFF2-40B4-BE49-F238E27FC236}">
                <a16:creationId xmlns:a16="http://schemas.microsoft.com/office/drawing/2014/main" id="{FBE3134F-6698-9448-A7A8-77B4F923A704}"/>
              </a:ext>
            </a:extLst>
          </p:cNvPr>
          <p:cNvSpPr>
            <a:spLocks noGrp="1"/>
          </p:cNvSpPr>
          <p:nvPr>
            <p:ph type="ftr" sz="quarter" idx="11"/>
          </p:nvPr>
        </p:nvSpPr>
        <p:spPr/>
        <p:txBody>
          <a:bodyPr/>
          <a:lstStyle/>
          <a:p>
            <a:r>
              <a:rPr lang="en-US" dirty="0"/>
              <a:t>Medicare for People with End-Stage Renal Disease (ESRD)</a:t>
            </a:r>
          </a:p>
        </p:txBody>
      </p:sp>
      <p:sp>
        <p:nvSpPr>
          <p:cNvPr id="9" name="Date Placeholder 1">
            <a:extLst>
              <a:ext uri="{FF2B5EF4-FFF2-40B4-BE49-F238E27FC236}">
                <a16:creationId xmlns:a16="http://schemas.microsoft.com/office/drawing/2014/main" id="{89291095-28D9-C4FB-CA21-DBE32549CDFA}"/>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4206450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Autofit/>
          </a:bodyPr>
          <a:lstStyle/>
          <a:p>
            <a:pPr>
              <a:lnSpc>
                <a:spcPct val="100000"/>
              </a:lnSpc>
            </a:pPr>
            <a:r>
              <a:rPr lang="en-US" dirty="0">
                <a:solidFill>
                  <a:prstClr val="white"/>
                </a:solidFill>
              </a:rPr>
              <a:t>Medicare Options: Medicare Advantage</a:t>
            </a:r>
            <a:endParaRPr lang="en-US" dirty="0"/>
          </a:p>
        </p:txBody>
      </p:sp>
      <p:sp>
        <p:nvSpPr>
          <p:cNvPr id="5" name="Content Placeholder 4"/>
          <p:cNvSpPr>
            <a:spLocks noGrp="1"/>
          </p:cNvSpPr>
          <p:nvPr>
            <p:ph type="body" sz="quarter" idx="4294967295"/>
          </p:nvPr>
        </p:nvSpPr>
        <p:spPr>
          <a:xfrm>
            <a:off x="914400" y="1371600"/>
            <a:ext cx="10644187" cy="4167187"/>
          </a:xfrm>
        </p:spPr>
        <p:txBody>
          <a:bodyPr>
            <a:normAutofit fontScale="92500" lnSpcReduction="10000"/>
          </a:bodyPr>
          <a:lstStyle/>
          <a:p>
            <a:pPr marL="548640" indent="-274320" defTabSz="685800">
              <a:lnSpc>
                <a:spcPct val="100000"/>
              </a:lnSpc>
              <a:spcBef>
                <a:spcPts val="0"/>
              </a:spcBef>
              <a:spcAft>
                <a:spcPts val="1200"/>
              </a:spcAft>
            </a:pPr>
            <a:r>
              <a:rPr lang="en-US" sz="2800" dirty="0">
                <a:solidFill>
                  <a:srgbClr val="00529B"/>
                </a:solidFill>
              </a:rPr>
              <a:t>Another way to get your Medicare Part A and Part B benefits</a:t>
            </a:r>
          </a:p>
          <a:p>
            <a:pPr marL="548640" indent="-274320" defTabSz="685800">
              <a:lnSpc>
                <a:spcPct val="100000"/>
              </a:lnSpc>
              <a:spcBef>
                <a:spcPts val="0"/>
              </a:spcBef>
              <a:spcAft>
                <a:spcPts val="1200"/>
              </a:spcAft>
            </a:pPr>
            <a:r>
              <a:rPr lang="en-US" sz="2800" dirty="0">
                <a:solidFill>
                  <a:srgbClr val="00529B"/>
                </a:solidFill>
              </a:rPr>
              <a:t>Most plans include drug coverage (Part D)</a:t>
            </a:r>
          </a:p>
          <a:p>
            <a:pPr marL="548640" indent="-274320" defTabSz="685800">
              <a:lnSpc>
                <a:spcPct val="100000"/>
              </a:lnSpc>
              <a:spcBef>
                <a:spcPts val="0"/>
              </a:spcBef>
              <a:spcAft>
                <a:spcPts val="1200"/>
              </a:spcAft>
            </a:pPr>
            <a:r>
              <a:rPr lang="en-US" sz="2800" dirty="0">
                <a:solidFill>
                  <a:srgbClr val="00529B"/>
                </a:solidFill>
              </a:rPr>
              <a:t>Must cover all of the services that Original Medicare covers </a:t>
            </a:r>
          </a:p>
          <a:p>
            <a:pPr marL="548640" indent="-274320" defTabSz="685800">
              <a:lnSpc>
                <a:spcPct val="100000"/>
              </a:lnSpc>
              <a:spcBef>
                <a:spcPts val="0"/>
              </a:spcBef>
              <a:spcAft>
                <a:spcPts val="1200"/>
              </a:spcAft>
            </a:pPr>
            <a:r>
              <a:rPr lang="en-US" sz="2800" dirty="0">
                <a:solidFill>
                  <a:srgbClr val="00529B"/>
                </a:solidFill>
              </a:rPr>
              <a:t>May offer extra benefits that Original Medicare doesn’t cover, like vision, hearing, and dental services.</a:t>
            </a:r>
          </a:p>
          <a:p>
            <a:pPr marL="548640" indent="-274320" defTabSz="685800">
              <a:lnSpc>
                <a:spcPct val="100000"/>
              </a:lnSpc>
              <a:spcBef>
                <a:spcPts val="0"/>
              </a:spcBef>
              <a:spcAft>
                <a:spcPts val="1200"/>
              </a:spcAft>
            </a:pPr>
            <a:r>
              <a:rPr lang="en-US" sz="2800" dirty="0">
                <a:solidFill>
                  <a:srgbClr val="00529B"/>
                </a:solidFill>
              </a:rPr>
              <a:t>In many plans, you can only use health care providers who are in the plan’s network and service area.</a:t>
            </a:r>
          </a:p>
          <a:p>
            <a:pPr marL="548640" indent="-274320" defTabSz="685800">
              <a:lnSpc>
                <a:spcPct val="100000"/>
              </a:lnSpc>
              <a:spcBef>
                <a:spcPts val="0"/>
              </a:spcBef>
              <a:spcAft>
                <a:spcPts val="1200"/>
              </a:spcAft>
            </a:pPr>
            <a:r>
              <a:rPr lang="en-US" sz="2800" dirty="0">
                <a:solidFill>
                  <a:srgbClr val="00529B"/>
                </a:solidFill>
              </a:rPr>
              <a:t>Once you have Medicare Part A and Part B, you can join a Medicare Advantage Plan. </a:t>
            </a:r>
          </a:p>
        </p:txBody>
      </p:sp>
      <p:sp>
        <p:nvSpPr>
          <p:cNvPr id="7" name="Slide Number Placeholder 6">
            <a:extLst>
              <a:ext uri="{FF2B5EF4-FFF2-40B4-BE49-F238E27FC236}">
                <a16:creationId xmlns:a16="http://schemas.microsoft.com/office/drawing/2014/main" id="{48231DC3-FCAE-6C83-1A92-E98A7134443F}"/>
              </a:ext>
            </a:extLst>
          </p:cNvPr>
          <p:cNvSpPr>
            <a:spLocks noGrp="1"/>
          </p:cNvSpPr>
          <p:nvPr>
            <p:ph type="sldNum" sz="quarter" idx="12"/>
          </p:nvPr>
        </p:nvSpPr>
        <p:spPr/>
        <p:txBody>
          <a:bodyPr/>
          <a:lstStyle/>
          <a:p>
            <a:fld id="{48F63A3B-78C7-47BE-AE5E-E10140E04643}" type="slidenum">
              <a:rPr lang="en-US" smtClean="0"/>
              <a:pPr/>
              <a:t>12</a:t>
            </a:fld>
            <a:endParaRPr lang="en-US"/>
          </a:p>
        </p:txBody>
      </p:sp>
      <p:sp>
        <p:nvSpPr>
          <p:cNvPr id="3" name="Footer Placeholder 2">
            <a:extLst>
              <a:ext uri="{FF2B5EF4-FFF2-40B4-BE49-F238E27FC236}">
                <a16:creationId xmlns:a16="http://schemas.microsoft.com/office/drawing/2014/main" id="{3C08F156-A445-4D56-1480-65A37C476D6B}"/>
              </a:ext>
            </a:extLst>
          </p:cNvPr>
          <p:cNvSpPr>
            <a:spLocks noGrp="1"/>
          </p:cNvSpPr>
          <p:nvPr>
            <p:ph type="ftr" sz="quarter" idx="11"/>
          </p:nvPr>
        </p:nvSpPr>
        <p:spPr/>
        <p:txBody>
          <a:bodyPr/>
          <a:lstStyle/>
          <a:p>
            <a:r>
              <a:rPr lang="en-US"/>
              <a:t>Medicare for People with End-Stage Renal Disease (ESRD)</a:t>
            </a:r>
            <a:endParaRPr lang="en-US" dirty="0"/>
          </a:p>
        </p:txBody>
      </p:sp>
      <p:sp>
        <p:nvSpPr>
          <p:cNvPr id="2" name="Date Placeholder 1">
            <a:extLst>
              <a:ext uri="{FF2B5EF4-FFF2-40B4-BE49-F238E27FC236}">
                <a16:creationId xmlns:a16="http://schemas.microsoft.com/office/drawing/2014/main" id="{7199C9BD-DA84-C538-17D9-E242B1106842}"/>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68864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Autofit/>
          </a:bodyPr>
          <a:lstStyle/>
          <a:p>
            <a:pPr>
              <a:lnSpc>
                <a:spcPct val="100000"/>
              </a:lnSpc>
            </a:pPr>
            <a:r>
              <a:rPr lang="en-US" dirty="0">
                <a:solidFill>
                  <a:prstClr val="white"/>
                </a:solidFill>
              </a:rPr>
              <a:t>Medicare Options: Medicare Drug Coverage (Part D)</a:t>
            </a:r>
            <a:endParaRPr lang="en-US" dirty="0"/>
          </a:p>
        </p:txBody>
      </p:sp>
      <p:sp>
        <p:nvSpPr>
          <p:cNvPr id="5" name="Content Placeholder 4"/>
          <p:cNvSpPr>
            <a:spLocks noGrp="1"/>
          </p:cNvSpPr>
          <p:nvPr>
            <p:ph type="body" sz="quarter" idx="4294967295"/>
          </p:nvPr>
        </p:nvSpPr>
        <p:spPr>
          <a:xfrm>
            <a:off x="914400" y="1371600"/>
            <a:ext cx="10644187" cy="4167187"/>
          </a:xfrm>
        </p:spPr>
        <p:txBody>
          <a:bodyPr>
            <a:normAutofit/>
          </a:bodyPr>
          <a:lstStyle/>
          <a:p>
            <a:pPr marL="0" lvl="0" indent="0" defTabSz="685800">
              <a:lnSpc>
                <a:spcPct val="110000"/>
              </a:lnSpc>
              <a:spcBef>
                <a:spcPts val="0"/>
              </a:spcBef>
              <a:spcAft>
                <a:spcPts val="600"/>
              </a:spcAft>
              <a:buFont typeface="Wingdings" pitchFamily="2" charset="2"/>
              <a:buNone/>
            </a:pPr>
            <a:r>
              <a:rPr lang="en-US" sz="2800" b="1" dirty="0">
                <a:solidFill>
                  <a:srgbClr val="00529B"/>
                </a:solidFill>
              </a:rPr>
              <a:t>Medicare drug coverage (Part D)</a:t>
            </a:r>
          </a:p>
          <a:p>
            <a:pPr marL="548640" indent="-274320" defTabSz="685800">
              <a:lnSpc>
                <a:spcPct val="100000"/>
              </a:lnSpc>
              <a:spcBef>
                <a:spcPts val="600"/>
              </a:spcBef>
              <a:spcAft>
                <a:spcPts val="1200"/>
              </a:spcAft>
            </a:pPr>
            <a:r>
              <a:rPr lang="en-US" sz="2400" dirty="0">
                <a:solidFill>
                  <a:srgbClr val="00529B"/>
                </a:solidFill>
              </a:rPr>
              <a:t>Private companies approved by Medicare offer Part D drug coverage. </a:t>
            </a:r>
          </a:p>
          <a:p>
            <a:pPr marL="548640" indent="-274320" defTabSz="685800">
              <a:lnSpc>
                <a:spcPct val="100000"/>
              </a:lnSpc>
              <a:spcBef>
                <a:spcPts val="600"/>
              </a:spcBef>
              <a:spcAft>
                <a:spcPts val="1200"/>
              </a:spcAft>
            </a:pPr>
            <a:r>
              <a:rPr lang="en-US" sz="2400" dirty="0">
                <a:solidFill>
                  <a:srgbClr val="00529B"/>
                </a:solidFill>
              </a:rPr>
              <a:t>There are 2 ways to get Medicare drug coverage (Part D):</a:t>
            </a:r>
          </a:p>
          <a:p>
            <a:pPr marL="1005840" lvl="1" indent="-274320" defTabSz="685800">
              <a:lnSpc>
                <a:spcPct val="100000"/>
              </a:lnSpc>
              <a:spcBef>
                <a:spcPts val="600"/>
              </a:spcBef>
              <a:spcAft>
                <a:spcPts val="1200"/>
              </a:spcAft>
            </a:pPr>
            <a:r>
              <a:rPr lang="en-US" sz="2000" dirty="0">
                <a:solidFill>
                  <a:srgbClr val="00529B"/>
                </a:solidFill>
              </a:rPr>
              <a:t>Medicare drug plans that add coverage to Original Medicare or certain types of Medicare health plans.</a:t>
            </a:r>
          </a:p>
          <a:p>
            <a:pPr marL="1005840" lvl="1" indent="-274320" defTabSz="685800">
              <a:lnSpc>
                <a:spcPct val="100000"/>
              </a:lnSpc>
              <a:spcBef>
                <a:spcPts val="600"/>
              </a:spcBef>
              <a:spcAft>
                <a:spcPts val="1200"/>
              </a:spcAft>
            </a:pPr>
            <a:r>
              <a:rPr lang="en-US" sz="2000" dirty="0">
                <a:solidFill>
                  <a:srgbClr val="00529B"/>
                </a:solidFill>
              </a:rPr>
              <a:t>Medicare Advantage Plans with drug coverage. You must have Medicare Part A and Part B to join a Medicare Advantage Plan. </a:t>
            </a:r>
          </a:p>
        </p:txBody>
      </p:sp>
      <p:sp>
        <p:nvSpPr>
          <p:cNvPr id="7" name="Slide Number Placeholder 6">
            <a:extLst>
              <a:ext uri="{FF2B5EF4-FFF2-40B4-BE49-F238E27FC236}">
                <a16:creationId xmlns:a16="http://schemas.microsoft.com/office/drawing/2014/main" id="{CAB40106-7AB0-6AD1-376F-BE89CA251B16}"/>
              </a:ext>
            </a:extLst>
          </p:cNvPr>
          <p:cNvSpPr>
            <a:spLocks noGrp="1"/>
          </p:cNvSpPr>
          <p:nvPr>
            <p:ph type="sldNum" sz="quarter" idx="12"/>
          </p:nvPr>
        </p:nvSpPr>
        <p:spPr/>
        <p:txBody>
          <a:bodyPr/>
          <a:lstStyle/>
          <a:p>
            <a:fld id="{48F63A3B-78C7-47BE-AE5E-E10140E04643}" type="slidenum">
              <a:rPr lang="en-US" smtClean="0"/>
              <a:pPr/>
              <a:t>13</a:t>
            </a:fld>
            <a:endParaRPr lang="en-US"/>
          </a:p>
        </p:txBody>
      </p:sp>
      <p:sp>
        <p:nvSpPr>
          <p:cNvPr id="3" name="Footer Placeholder 2">
            <a:extLst>
              <a:ext uri="{FF2B5EF4-FFF2-40B4-BE49-F238E27FC236}">
                <a16:creationId xmlns:a16="http://schemas.microsoft.com/office/drawing/2014/main" id="{B1FE6ACC-FDDA-F59C-B374-890C8368DAFD}"/>
              </a:ext>
            </a:extLst>
          </p:cNvPr>
          <p:cNvSpPr>
            <a:spLocks noGrp="1"/>
          </p:cNvSpPr>
          <p:nvPr>
            <p:ph type="ftr" sz="quarter" idx="11"/>
          </p:nvPr>
        </p:nvSpPr>
        <p:spPr/>
        <p:txBody>
          <a:bodyPr/>
          <a:lstStyle/>
          <a:p>
            <a:r>
              <a:rPr lang="en-US"/>
              <a:t>Medicare for People with End-Stage Renal Disease (ESRD)</a:t>
            </a:r>
            <a:endParaRPr lang="en-US" dirty="0"/>
          </a:p>
        </p:txBody>
      </p:sp>
      <p:sp>
        <p:nvSpPr>
          <p:cNvPr id="2" name="Date Placeholder 1">
            <a:extLst>
              <a:ext uri="{FF2B5EF4-FFF2-40B4-BE49-F238E27FC236}">
                <a16:creationId xmlns:a16="http://schemas.microsoft.com/office/drawing/2014/main" id="{B889A152-F7AC-CE6F-F5ED-615D9D31D457}"/>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3540664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5">
                                            <p:txEl>
                                              <p:pRg st="3" end="3"/>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Autofit/>
          </a:bodyPr>
          <a:lstStyle/>
          <a:p>
            <a:r>
              <a:rPr lang="en-US" sz="2800" dirty="0"/>
              <a:t>Medicaid Eligibility Based on </a:t>
            </a:r>
            <a:br>
              <a:rPr lang="en-US" sz="2800" dirty="0"/>
            </a:br>
            <a:r>
              <a:rPr lang="en-US" sz="2800" dirty="0"/>
              <a:t>End-Stage Renal Disease (ESRD)</a:t>
            </a:r>
          </a:p>
        </p:txBody>
      </p:sp>
      <p:sp>
        <p:nvSpPr>
          <p:cNvPr id="2" name="Text Placeholder 1">
            <a:extLst>
              <a:ext uri="{FF2B5EF4-FFF2-40B4-BE49-F238E27FC236}">
                <a16:creationId xmlns:a16="http://schemas.microsoft.com/office/drawing/2014/main" id="{DF89CC07-FB52-58FD-BC80-127281140E58}"/>
              </a:ext>
            </a:extLst>
          </p:cNvPr>
          <p:cNvSpPr>
            <a:spLocks noGrp="1"/>
          </p:cNvSpPr>
          <p:nvPr>
            <p:ph type="body" sz="quarter" idx="13"/>
          </p:nvPr>
        </p:nvSpPr>
        <p:spPr>
          <a:xfrm>
            <a:off x="1265275" y="1243424"/>
            <a:ext cx="9223755" cy="1289050"/>
          </a:xfrm>
        </p:spPr>
        <p:txBody>
          <a:bodyPr>
            <a:normAutofit/>
          </a:bodyPr>
          <a:lstStyle/>
          <a:p>
            <a:pPr marL="0" lvl="0" indent="0" defTabSz="685800">
              <a:lnSpc>
                <a:spcPct val="100000"/>
              </a:lnSpc>
              <a:spcBef>
                <a:spcPts val="0"/>
              </a:spcBef>
              <a:spcAft>
                <a:spcPts val="1200"/>
              </a:spcAft>
              <a:buClrTx/>
              <a:buNone/>
            </a:pPr>
            <a:r>
              <a:rPr lang="en-US" sz="2800" b="1" dirty="0"/>
              <a:t>You may be able to get help from Medicaid to pay for your dialysis treatments. To apply for Medicaid:</a:t>
            </a:r>
            <a:endParaRPr lang="en-US" dirty="0"/>
          </a:p>
        </p:txBody>
      </p:sp>
      <p:sp>
        <p:nvSpPr>
          <p:cNvPr id="3" name="Text Placeholder 2">
            <a:extLst>
              <a:ext uri="{FF2B5EF4-FFF2-40B4-BE49-F238E27FC236}">
                <a16:creationId xmlns:a16="http://schemas.microsoft.com/office/drawing/2014/main" id="{0E5099EC-75DF-2254-37FC-68EB1ED90F41}"/>
              </a:ext>
            </a:extLst>
          </p:cNvPr>
          <p:cNvSpPr>
            <a:spLocks noGrp="1"/>
          </p:cNvSpPr>
          <p:nvPr>
            <p:ph type="body" sz="quarter" idx="14"/>
          </p:nvPr>
        </p:nvSpPr>
        <p:spPr>
          <a:xfrm>
            <a:off x="1702970" y="2366820"/>
            <a:ext cx="4114800" cy="3657600"/>
          </a:xfrm>
          <a:prstGeom prst="roundRect">
            <a:avLst/>
          </a:prstGeom>
          <a:ln w="38100">
            <a:solidFill>
              <a:schemeClr val="accent1"/>
            </a:solidFill>
          </a:ln>
        </p:spPr>
        <p:txBody>
          <a:bodyPr tIns="2194560" bIns="0">
            <a:normAutofit/>
          </a:bodyPr>
          <a:lstStyle/>
          <a:p>
            <a:pPr marL="0" lvl="0" indent="0" algn="ctr" defTabSz="685800">
              <a:lnSpc>
                <a:spcPct val="100000"/>
              </a:lnSpc>
              <a:spcBef>
                <a:spcPts val="0"/>
              </a:spcBef>
              <a:buClrTx/>
              <a:buNone/>
            </a:pPr>
            <a:r>
              <a:rPr lang="en-US" sz="2400" dirty="0"/>
              <a:t>Talk with the social worker </a:t>
            </a:r>
          </a:p>
          <a:p>
            <a:pPr marL="0" lvl="0" indent="0" algn="ctr" defTabSz="685800">
              <a:lnSpc>
                <a:spcPct val="100000"/>
              </a:lnSpc>
              <a:spcBef>
                <a:spcPts val="0"/>
              </a:spcBef>
              <a:buClrTx/>
              <a:buNone/>
            </a:pPr>
            <a:r>
              <a:rPr lang="en-US" sz="2400" dirty="0"/>
              <a:t>at your hospital or </a:t>
            </a:r>
          </a:p>
          <a:p>
            <a:pPr marL="0" lvl="0" indent="0" algn="ctr" defTabSz="685800">
              <a:lnSpc>
                <a:spcPct val="100000"/>
              </a:lnSpc>
              <a:spcBef>
                <a:spcPts val="0"/>
              </a:spcBef>
              <a:buClrTx/>
              <a:buNone/>
            </a:pPr>
            <a:r>
              <a:rPr lang="en-US" sz="2400" dirty="0"/>
              <a:t>dialysis facility</a:t>
            </a:r>
          </a:p>
        </p:txBody>
      </p:sp>
      <p:pic>
        <p:nvPicPr>
          <p:cNvPr id="12" name="Picture 11">
            <a:extLst>
              <a:ext uri="{FF2B5EF4-FFF2-40B4-BE49-F238E27FC236}">
                <a16:creationId xmlns:a16="http://schemas.microsoft.com/office/drawing/2014/main" id="{0DA36D18-9CF6-4435-8837-AFBCD2853641}"/>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905441" y="2494079"/>
            <a:ext cx="3783297" cy="2128105"/>
          </a:xfrm>
          <a:prstGeom prst="rect">
            <a:avLst/>
          </a:prstGeom>
          <a:ln>
            <a:noFill/>
          </a:ln>
          <a:effectLst>
            <a:softEdge rad="112500"/>
          </a:effectLst>
        </p:spPr>
      </p:pic>
      <p:sp>
        <p:nvSpPr>
          <p:cNvPr id="16" name="Text Placeholder 15">
            <a:extLst>
              <a:ext uri="{FF2B5EF4-FFF2-40B4-BE49-F238E27FC236}">
                <a16:creationId xmlns:a16="http://schemas.microsoft.com/office/drawing/2014/main" id="{0297FC5C-39FE-7C11-7341-F938FAFC92EE}"/>
              </a:ext>
            </a:extLst>
          </p:cNvPr>
          <p:cNvSpPr>
            <a:spLocks noGrp="1"/>
          </p:cNvSpPr>
          <p:nvPr>
            <p:ph type="body" sz="quarter" idx="16"/>
          </p:nvPr>
        </p:nvSpPr>
        <p:spPr>
          <a:xfrm>
            <a:off x="6374232" y="2356857"/>
            <a:ext cx="4114800" cy="3657600"/>
          </a:xfrm>
          <a:prstGeom prst="roundRect">
            <a:avLst/>
          </a:prstGeom>
          <a:ln w="38100">
            <a:solidFill>
              <a:schemeClr val="accent1"/>
            </a:solidFill>
          </a:ln>
        </p:spPr>
        <p:txBody>
          <a:bodyPr tIns="2194560" bIns="0"/>
          <a:lstStyle/>
          <a:p>
            <a:pPr marL="0" lvl="0" indent="0" algn="ctr" defTabSz="685800">
              <a:lnSpc>
                <a:spcPct val="100000"/>
              </a:lnSpc>
              <a:spcBef>
                <a:spcPts val="600"/>
              </a:spcBef>
              <a:buClrTx/>
              <a:buNone/>
            </a:pPr>
            <a:r>
              <a:rPr lang="en-US" sz="2400" dirty="0"/>
              <a:t>Contact your state </a:t>
            </a:r>
            <a:br>
              <a:rPr lang="en-US" sz="2400" dirty="0"/>
            </a:br>
            <a:r>
              <a:rPr lang="en-US" sz="2400" dirty="0"/>
              <a:t>Medicaid office</a:t>
            </a:r>
          </a:p>
        </p:txBody>
      </p:sp>
      <p:pic>
        <p:nvPicPr>
          <p:cNvPr id="8" name="Picture 7">
            <a:extLst>
              <a:ext uri="{FF2B5EF4-FFF2-40B4-BE49-F238E27FC236}">
                <a16:creationId xmlns:a16="http://schemas.microsoft.com/office/drawing/2014/main" id="{0EFC095F-17EA-4C8E-AEC1-19EA2E89584B}"/>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546758" y="2494079"/>
            <a:ext cx="3739801" cy="2186382"/>
          </a:xfrm>
          <a:prstGeom prst="rect">
            <a:avLst/>
          </a:prstGeom>
          <a:ln>
            <a:noFill/>
          </a:ln>
          <a:effectLst>
            <a:softEdge rad="112500"/>
          </a:effectLst>
        </p:spPr>
      </p:pic>
      <p:sp>
        <p:nvSpPr>
          <p:cNvPr id="11" name="Slide Number Placeholder 5">
            <a:extLst>
              <a:ext uri="{FF2B5EF4-FFF2-40B4-BE49-F238E27FC236}">
                <a16:creationId xmlns:a16="http://schemas.microsoft.com/office/drawing/2014/main" id="{33E98D4A-F3A7-8476-9A61-F0D1FED66CE4}"/>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14</a:t>
            </a:fld>
            <a:endParaRPr lang="en-US" dirty="0"/>
          </a:p>
        </p:txBody>
      </p:sp>
      <p:sp>
        <p:nvSpPr>
          <p:cNvPr id="13" name="Footer Placeholder 2">
            <a:extLst>
              <a:ext uri="{FF2B5EF4-FFF2-40B4-BE49-F238E27FC236}">
                <a16:creationId xmlns:a16="http://schemas.microsoft.com/office/drawing/2014/main" id="{91859E52-98E2-A86F-56D4-48DCFD6A44A2}"/>
              </a:ext>
            </a:extLst>
          </p:cNvPr>
          <p:cNvSpPr>
            <a:spLocks noGrp="1"/>
          </p:cNvSpPr>
          <p:nvPr>
            <p:ph type="ftr" sz="quarter" idx="11"/>
          </p:nvPr>
        </p:nvSpPr>
        <p:spPr/>
        <p:txBody>
          <a:bodyPr/>
          <a:lstStyle/>
          <a:p>
            <a:r>
              <a:rPr lang="en-US" dirty="0"/>
              <a:t>Medicare for People with End-Stage Renal Disease (ESRD)</a:t>
            </a:r>
          </a:p>
        </p:txBody>
      </p:sp>
      <p:sp>
        <p:nvSpPr>
          <p:cNvPr id="14" name="Date Placeholder 1">
            <a:extLst>
              <a:ext uri="{FF2B5EF4-FFF2-40B4-BE49-F238E27FC236}">
                <a16:creationId xmlns:a16="http://schemas.microsoft.com/office/drawing/2014/main" id="{6EC2BD0D-CF7F-DF7F-0916-F7F9EABF8380}"/>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82200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381" y="333915"/>
            <a:ext cx="9405238" cy="719643"/>
          </a:xfrm>
        </p:spPr>
        <p:txBody>
          <a:bodyPr>
            <a:normAutofit/>
          </a:bodyPr>
          <a:lstStyle/>
          <a:p>
            <a:pPr algn="ctr"/>
            <a:r>
              <a:rPr lang="en-US" sz="3000" dirty="0"/>
              <a:t>Check Your Knowledge: Question 1</a:t>
            </a:r>
          </a:p>
        </p:txBody>
      </p:sp>
      <p:sp>
        <p:nvSpPr>
          <p:cNvPr id="9" name="Content Placeholder 8"/>
          <p:cNvSpPr>
            <a:spLocks noGrp="1"/>
          </p:cNvSpPr>
          <p:nvPr>
            <p:ph idx="4294967295"/>
          </p:nvPr>
        </p:nvSpPr>
        <p:spPr>
          <a:xfrm>
            <a:off x="1177925" y="1627776"/>
            <a:ext cx="9836150" cy="5021263"/>
          </a:xfrm>
        </p:spPr>
        <p:txBody>
          <a:bodyPr>
            <a:normAutofit/>
          </a:bodyPr>
          <a:lstStyle/>
          <a:p>
            <a:pPr marL="0" lvl="0" indent="0" defTabSz="685800">
              <a:lnSpc>
                <a:spcPct val="100000"/>
              </a:lnSpc>
              <a:spcBef>
                <a:spcPts val="0"/>
              </a:spcBef>
              <a:spcAft>
                <a:spcPts val="1200"/>
              </a:spcAft>
              <a:buFont typeface="Wingdings" pitchFamily="2" charset="2"/>
              <a:buNone/>
            </a:pPr>
            <a:r>
              <a:rPr lang="en-US" sz="2400" b="1" dirty="0">
                <a:solidFill>
                  <a:srgbClr val="00529B"/>
                </a:solidFill>
              </a:rPr>
              <a:t>You only need Medicare Part B (Medical Insurance) to get the full benefits available under Medicare to cover certain dialysis and kidney transplant services. </a:t>
            </a:r>
            <a:endParaRPr lang="en-US" sz="2400" dirty="0">
              <a:solidFill>
                <a:srgbClr val="00529B"/>
              </a:solidFill>
            </a:endParaRPr>
          </a:p>
          <a:p>
            <a:pPr marL="514350" lvl="0" indent="-514350" defTabSz="685800">
              <a:lnSpc>
                <a:spcPct val="100000"/>
              </a:lnSpc>
              <a:spcBef>
                <a:spcPts val="0"/>
              </a:spcBef>
              <a:spcAft>
                <a:spcPts val="1200"/>
              </a:spcAft>
              <a:buFont typeface="Wingdings" pitchFamily="2" charset="2"/>
              <a:buAutoNum type="alphaLcPeriod"/>
            </a:pPr>
            <a:r>
              <a:rPr lang="en-US" sz="2400" dirty="0">
                <a:solidFill>
                  <a:srgbClr val="00529B"/>
                </a:solidFill>
              </a:rPr>
              <a:t>True</a:t>
            </a:r>
          </a:p>
          <a:p>
            <a:pPr marL="514350" lvl="0" indent="-514350" defTabSz="685800">
              <a:lnSpc>
                <a:spcPct val="100000"/>
              </a:lnSpc>
              <a:spcBef>
                <a:spcPts val="0"/>
              </a:spcBef>
              <a:spcAft>
                <a:spcPts val="1200"/>
              </a:spcAft>
              <a:buFont typeface="Wingdings" pitchFamily="2" charset="2"/>
              <a:buAutoNum type="alphaLcPeriod"/>
            </a:pPr>
            <a:r>
              <a:rPr lang="en-US" sz="2400" dirty="0">
                <a:solidFill>
                  <a:srgbClr val="00529B"/>
                </a:solidFill>
              </a:rPr>
              <a:t>False</a:t>
            </a:r>
          </a:p>
        </p:txBody>
      </p:sp>
      <p:sp>
        <p:nvSpPr>
          <p:cNvPr id="6" name="Rounded Rectangle 5" descr="Green box highlighting &quot;B&quot; as the correct answer."/>
          <p:cNvSpPr/>
          <p:nvPr/>
        </p:nvSpPr>
        <p:spPr>
          <a:xfrm>
            <a:off x="1177925" y="3347547"/>
            <a:ext cx="1721139" cy="495756"/>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Slide Number Placeholder 4">
            <a:extLst>
              <a:ext uri="{FF2B5EF4-FFF2-40B4-BE49-F238E27FC236}">
                <a16:creationId xmlns:a16="http://schemas.microsoft.com/office/drawing/2014/main" id="{3EE46635-EF89-4F80-A8F7-7825CF88A4F6}"/>
              </a:ext>
            </a:extLst>
          </p:cNvPr>
          <p:cNvSpPr>
            <a:spLocks noGrp="1"/>
          </p:cNvSpPr>
          <p:nvPr>
            <p:ph type="sldNum" sz="quarter" idx="12"/>
          </p:nvPr>
        </p:nvSpPr>
        <p:spPr>
          <a:xfrm>
            <a:off x="8610600" y="6492240"/>
            <a:ext cx="2743200" cy="365125"/>
          </a:xfrm>
        </p:spPr>
        <p:txBody>
          <a:bodyPr/>
          <a:lstStyle>
            <a:lvl1pPr>
              <a:defRPr>
                <a:solidFill>
                  <a:schemeClr val="bg1"/>
                </a:solidFill>
              </a:defRPr>
            </a:lvl1pPr>
          </a:lstStyle>
          <a:p>
            <a:fld id="{0B2D781D-8844-5940-92D1-06EF0A7F581E}" type="slidenum">
              <a:rPr lang="en-US" smtClean="0"/>
              <a:pPr/>
              <a:t>15</a:t>
            </a:fld>
            <a:endParaRPr lang="en-US" dirty="0"/>
          </a:p>
        </p:txBody>
      </p:sp>
      <p:sp>
        <p:nvSpPr>
          <p:cNvPr id="4" name="Footer Placeholder 3">
            <a:extLst>
              <a:ext uri="{FF2B5EF4-FFF2-40B4-BE49-F238E27FC236}">
                <a16:creationId xmlns:a16="http://schemas.microsoft.com/office/drawing/2014/main" id="{5E31AE2E-7ECD-1E45-B025-327FAE160BDD}"/>
              </a:ext>
            </a:extLst>
          </p:cNvPr>
          <p:cNvSpPr>
            <a:spLocks noGrp="1"/>
          </p:cNvSpPr>
          <p:nvPr>
            <p:ph type="ftr" sz="quarter" idx="11"/>
          </p:nvPr>
        </p:nvSpPr>
        <p:spPr>
          <a:xfrm>
            <a:off x="3931920" y="6492240"/>
            <a:ext cx="4232275" cy="365125"/>
          </a:xfrm>
        </p:spPr>
        <p:txBody>
          <a:bodyPr/>
          <a:lstStyle/>
          <a:p>
            <a:r>
              <a:rPr lang="en-US" dirty="0"/>
              <a:t>Medicare for People with End-Stage Renal Disease (ESRD)</a:t>
            </a:r>
          </a:p>
        </p:txBody>
      </p:sp>
      <p:sp>
        <p:nvSpPr>
          <p:cNvPr id="3" name="Date Placeholder 2">
            <a:extLst>
              <a:ext uri="{FF2B5EF4-FFF2-40B4-BE49-F238E27FC236}">
                <a16:creationId xmlns:a16="http://schemas.microsoft.com/office/drawing/2014/main" id="{97F279D8-D622-4C4E-948B-E01B5942446D}"/>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186496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2</a:t>
            </a:r>
          </a:p>
        </p:txBody>
      </p:sp>
      <p:sp>
        <p:nvSpPr>
          <p:cNvPr id="5" name="Text Placeholder 4"/>
          <p:cNvSpPr>
            <a:spLocks noGrp="1"/>
          </p:cNvSpPr>
          <p:nvPr>
            <p:ph type="body" idx="1"/>
          </p:nvPr>
        </p:nvSpPr>
        <p:spPr/>
        <p:txBody>
          <a:bodyPr>
            <a:noAutofit/>
          </a:bodyPr>
          <a:lstStyle/>
          <a:p>
            <a:pPr>
              <a:lnSpc>
                <a:spcPct val="100000"/>
              </a:lnSpc>
              <a:spcBef>
                <a:spcPts val="600"/>
              </a:spcBef>
            </a:pPr>
            <a:r>
              <a:rPr lang="en-US" sz="3600" dirty="0"/>
              <a:t>Medicare Enrollment Based on End-Stage Renal Disease (ESRD)</a:t>
            </a:r>
          </a:p>
        </p:txBody>
      </p:sp>
    </p:spTree>
    <p:custDataLst>
      <p:tags r:id="rId1"/>
    </p:custDataLst>
    <p:extLst>
      <p:ext uri="{BB962C8B-B14F-4D97-AF65-F5344CB8AC3E}">
        <p14:creationId xmlns:p14="http://schemas.microsoft.com/office/powerpoint/2010/main" val="36574896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9D2366-8313-4B78-8478-70588F5C95B0}"/>
              </a:ext>
            </a:extLst>
          </p:cNvPr>
          <p:cNvSpPr>
            <a:spLocks noGrp="1"/>
          </p:cNvSpPr>
          <p:nvPr>
            <p:ph type="title"/>
          </p:nvPr>
        </p:nvSpPr>
        <p:spPr/>
        <p:txBody>
          <a:bodyPr anchor="ctr">
            <a:normAutofit/>
          </a:bodyPr>
          <a:lstStyle/>
          <a:p>
            <a:r>
              <a:rPr lang="en-US" sz="3000" dirty="0"/>
              <a:t>Lesson 2 Objectives </a:t>
            </a:r>
          </a:p>
        </p:txBody>
      </p:sp>
      <p:sp>
        <p:nvSpPr>
          <p:cNvPr id="10" name="Text Placeholder 9">
            <a:extLst>
              <a:ext uri="{FF2B5EF4-FFF2-40B4-BE49-F238E27FC236}">
                <a16:creationId xmlns:a16="http://schemas.microsoft.com/office/drawing/2014/main" id="{49462B0C-0312-4075-AE42-47FACC105F89}"/>
              </a:ext>
            </a:extLst>
          </p:cNvPr>
          <p:cNvSpPr>
            <a:spLocks noGrp="1"/>
          </p:cNvSpPr>
          <p:nvPr>
            <p:ph type="body" sz="quarter" idx="4294967295"/>
          </p:nvPr>
        </p:nvSpPr>
        <p:spPr>
          <a:xfrm>
            <a:off x="914400" y="1371600"/>
            <a:ext cx="10511004" cy="4124325"/>
          </a:xfrm>
        </p:spPr>
        <p:txBody>
          <a:bodyPr vert="horz" lIns="91440" tIns="45720" rIns="91440" bIns="45720" rtlCol="0" anchor="t">
            <a:normAutofit/>
          </a:bodyPr>
          <a:lstStyle/>
          <a:p>
            <a:pPr marL="0" indent="0">
              <a:lnSpc>
                <a:spcPct val="100000"/>
              </a:lnSpc>
              <a:spcBef>
                <a:spcPts val="0"/>
              </a:spcBef>
              <a:spcAft>
                <a:spcPts val="1200"/>
              </a:spcAft>
              <a:buNone/>
            </a:pPr>
            <a:r>
              <a:rPr lang="en-US" sz="2800" b="1" dirty="0">
                <a:solidFill>
                  <a:srgbClr val="00529B"/>
                </a:solidFill>
                <a:latin typeface="Arial"/>
                <a:cs typeface="Arial"/>
              </a:rPr>
              <a:t>At the end of this lesson, you’ll be able to: </a:t>
            </a:r>
            <a:endParaRPr lang="en-US" sz="2800" dirty="0">
              <a:latin typeface="Arial"/>
              <a:cs typeface="Arial"/>
            </a:endParaRPr>
          </a:p>
          <a:p>
            <a:pPr marL="548640" indent="-274320">
              <a:lnSpc>
                <a:spcPct val="100000"/>
              </a:lnSpc>
              <a:spcBef>
                <a:spcPts val="0"/>
              </a:spcBef>
              <a:spcAft>
                <a:spcPts val="1200"/>
              </a:spcAft>
            </a:pPr>
            <a:r>
              <a:rPr lang="en-US" sz="2400" dirty="0">
                <a:solidFill>
                  <a:srgbClr val="00529B"/>
                </a:solidFill>
                <a:latin typeface="Arial"/>
                <a:cs typeface="Arial"/>
              </a:rPr>
              <a:t>Explain Medicare enrollment based on ESRD</a:t>
            </a:r>
          </a:p>
          <a:p>
            <a:pPr marL="548640" indent="-274320">
              <a:lnSpc>
                <a:spcPct val="100000"/>
              </a:lnSpc>
              <a:spcBef>
                <a:spcPts val="0"/>
              </a:spcBef>
              <a:spcAft>
                <a:spcPts val="1200"/>
              </a:spcAft>
            </a:pPr>
            <a:r>
              <a:rPr lang="en-US" sz="2400" dirty="0">
                <a:solidFill>
                  <a:srgbClr val="00529B"/>
                </a:solidFill>
                <a:latin typeface="Arial"/>
                <a:cs typeface="Arial"/>
              </a:rPr>
              <a:t>Discuss Medicare and group health plan (GHP) coverage coordination of benefits</a:t>
            </a:r>
          </a:p>
          <a:p>
            <a:pPr marL="548640" indent="-274320">
              <a:lnSpc>
                <a:spcPct val="100000"/>
              </a:lnSpc>
              <a:spcBef>
                <a:spcPts val="0"/>
              </a:spcBef>
              <a:spcAft>
                <a:spcPts val="1200"/>
              </a:spcAft>
            </a:pPr>
            <a:r>
              <a:rPr lang="en-US" sz="2400" dirty="0">
                <a:solidFill>
                  <a:srgbClr val="00529B"/>
                </a:solidFill>
                <a:latin typeface="Arial"/>
                <a:cs typeface="Arial"/>
              </a:rPr>
              <a:t>Discuss enrollment considerations for people with ESRD</a:t>
            </a:r>
          </a:p>
          <a:p>
            <a:pPr marL="548640" indent="-274320">
              <a:lnSpc>
                <a:spcPct val="100000"/>
              </a:lnSpc>
              <a:spcBef>
                <a:spcPts val="0"/>
              </a:spcBef>
              <a:spcAft>
                <a:spcPts val="1200"/>
              </a:spcAft>
            </a:pPr>
            <a:r>
              <a:rPr lang="en-US" sz="2400" dirty="0">
                <a:solidFill>
                  <a:srgbClr val="00529B"/>
                </a:solidFill>
                <a:latin typeface="Arial"/>
                <a:cs typeface="Arial"/>
              </a:rPr>
              <a:t>Explain rules for when Medicare ESRD coverage starts, continues, ends and resumes </a:t>
            </a:r>
          </a:p>
        </p:txBody>
      </p:sp>
      <p:sp>
        <p:nvSpPr>
          <p:cNvPr id="5" name="Slide Number Placeholder 4">
            <a:extLst>
              <a:ext uri="{FF2B5EF4-FFF2-40B4-BE49-F238E27FC236}">
                <a16:creationId xmlns:a16="http://schemas.microsoft.com/office/drawing/2014/main" id="{0E737CA0-3325-30CA-07D6-A4AD6C083FC2}"/>
              </a:ext>
            </a:extLst>
          </p:cNvPr>
          <p:cNvSpPr>
            <a:spLocks noGrp="1"/>
          </p:cNvSpPr>
          <p:nvPr>
            <p:ph type="sldNum" sz="quarter" idx="12"/>
          </p:nvPr>
        </p:nvSpPr>
        <p:spPr/>
        <p:txBody>
          <a:bodyPr/>
          <a:lstStyle/>
          <a:p>
            <a:fld id="{48F63A3B-78C7-47BE-AE5E-E10140E04643}" type="slidenum">
              <a:rPr lang="en-US" smtClean="0"/>
              <a:pPr/>
              <a:t>17</a:t>
            </a:fld>
            <a:endParaRPr lang="en-US"/>
          </a:p>
        </p:txBody>
      </p:sp>
      <p:sp>
        <p:nvSpPr>
          <p:cNvPr id="3" name="Footer Placeholder 2">
            <a:extLst>
              <a:ext uri="{FF2B5EF4-FFF2-40B4-BE49-F238E27FC236}">
                <a16:creationId xmlns:a16="http://schemas.microsoft.com/office/drawing/2014/main" id="{EE8C04C0-067C-2821-2322-E1F189BFC2F3}"/>
              </a:ext>
            </a:extLst>
          </p:cNvPr>
          <p:cNvSpPr>
            <a:spLocks noGrp="1"/>
          </p:cNvSpPr>
          <p:nvPr>
            <p:ph type="ftr" sz="quarter" idx="11"/>
          </p:nvPr>
        </p:nvSpPr>
        <p:spPr/>
        <p:txBody>
          <a:bodyPr/>
          <a:lstStyle/>
          <a:p>
            <a:r>
              <a:rPr lang="en-US"/>
              <a:t>Medicare for People with End-Stage Renal Disease (ESRD)</a:t>
            </a:r>
            <a:endParaRPr lang="en-US" dirty="0"/>
          </a:p>
        </p:txBody>
      </p:sp>
      <p:sp>
        <p:nvSpPr>
          <p:cNvPr id="2" name="Date Placeholder 1">
            <a:extLst>
              <a:ext uri="{FF2B5EF4-FFF2-40B4-BE49-F238E27FC236}">
                <a16:creationId xmlns:a16="http://schemas.microsoft.com/office/drawing/2014/main" id="{A75A7650-6050-FD0F-E13D-B208DD443CFF}"/>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1392490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p:nvPr>
        </p:nvSpPr>
        <p:spPr/>
        <p:txBody>
          <a:bodyPr>
            <a:noAutofit/>
          </a:bodyPr>
          <a:lstStyle/>
          <a:p>
            <a:r>
              <a:rPr lang="en-US" sz="2800" dirty="0"/>
              <a:t>How to Sign Up for Medicare Part A (Hospital Insurance) &amp;</a:t>
            </a:r>
            <a:br>
              <a:rPr lang="en-US" sz="2800" dirty="0"/>
            </a:br>
            <a:r>
              <a:rPr lang="en-US" sz="2800" dirty="0"/>
              <a:t>Medicare Part B (Medical Insurance)</a:t>
            </a:r>
          </a:p>
        </p:txBody>
      </p:sp>
      <p:sp>
        <p:nvSpPr>
          <p:cNvPr id="5" name="Content Placeholder 4">
            <a:extLst>
              <a:ext uri="{FF2B5EF4-FFF2-40B4-BE49-F238E27FC236}">
                <a16:creationId xmlns:a16="http://schemas.microsoft.com/office/drawing/2014/main" id="{E5C65317-351A-4B4B-B39D-DEE3CF8DF0A4}"/>
              </a:ext>
            </a:extLst>
          </p:cNvPr>
          <p:cNvSpPr>
            <a:spLocks noGrp="1"/>
          </p:cNvSpPr>
          <p:nvPr>
            <p:ph type="body" sz="quarter" idx="13"/>
          </p:nvPr>
        </p:nvSpPr>
        <p:spPr>
          <a:xfrm>
            <a:off x="914400" y="1371600"/>
            <a:ext cx="5730822" cy="3048966"/>
          </a:xfrm>
        </p:spPr>
        <p:txBody>
          <a:bodyPr>
            <a:normAutofit/>
          </a:bodyPr>
          <a:lstStyle/>
          <a:p>
            <a:pPr marL="0" lvl="0" indent="0" defTabSz="685800">
              <a:lnSpc>
                <a:spcPct val="100000"/>
              </a:lnSpc>
              <a:spcBef>
                <a:spcPts val="0"/>
              </a:spcBef>
              <a:spcAft>
                <a:spcPts val="1200"/>
              </a:spcAft>
              <a:buNone/>
            </a:pPr>
            <a:r>
              <a:rPr lang="en-US" sz="2400" dirty="0">
                <a:solidFill>
                  <a:srgbClr val="00529B"/>
                </a:solidFill>
              </a:rPr>
              <a:t>Get your doctor/dialysis facility to complete the “End-Stage Renal Disease Medical Evidence Report Medicare Entitlement and/or Patient Registration” form (Form CMS-2728) </a:t>
            </a:r>
            <a:endParaRPr lang="en-US" dirty="0"/>
          </a:p>
        </p:txBody>
      </p:sp>
      <p:sp>
        <p:nvSpPr>
          <p:cNvPr id="6" name="Text Placeholder 5">
            <a:extLst>
              <a:ext uri="{FF2B5EF4-FFF2-40B4-BE49-F238E27FC236}">
                <a16:creationId xmlns:a16="http://schemas.microsoft.com/office/drawing/2014/main" id="{FC5E9E3A-FBD3-E806-7E77-ADC194595A70}"/>
              </a:ext>
            </a:extLst>
          </p:cNvPr>
          <p:cNvSpPr>
            <a:spLocks noGrp="1"/>
          </p:cNvSpPr>
          <p:nvPr>
            <p:ph type="body" sz="quarter" idx="14"/>
          </p:nvPr>
        </p:nvSpPr>
        <p:spPr>
          <a:xfrm>
            <a:off x="1295400" y="4248987"/>
            <a:ext cx="4572000" cy="1417320"/>
          </a:xfrm>
          <a:prstGeom prst="roundRect">
            <a:avLst/>
          </a:prstGeom>
          <a:solidFill>
            <a:srgbClr val="00529B"/>
          </a:solidFill>
        </p:spPr>
        <p:txBody>
          <a:bodyPr>
            <a:normAutofit/>
          </a:bodyPr>
          <a:lstStyle/>
          <a:p>
            <a:pPr marL="0" lvl="0" indent="0">
              <a:lnSpc>
                <a:spcPct val="110000"/>
              </a:lnSpc>
              <a:spcBef>
                <a:spcPts val="0"/>
              </a:spcBef>
              <a:spcAft>
                <a:spcPts val="600"/>
              </a:spcAft>
              <a:buClrTx/>
              <a:buNone/>
              <a:defRPr/>
            </a:pPr>
            <a:r>
              <a:rPr lang="en-US" b="1" kern="0" dirty="0">
                <a:solidFill>
                  <a:prstClr val="white"/>
                </a:solidFill>
              </a:rPr>
              <a:t>Visit your local Social Security office or visit </a:t>
            </a:r>
            <a:r>
              <a:rPr lang="en-US" b="1" kern="0" dirty="0">
                <a:solidFill>
                  <a:schemeClr val="bg1"/>
                </a:solidFill>
                <a:hlinkClick r:id="rId4">
                  <a:extLst>
                    <a:ext uri="{A12FA001-AC4F-418D-AE19-62706E023703}">
                      <ahyp:hlinkClr xmlns:ahyp="http://schemas.microsoft.com/office/drawing/2018/hyperlinkcolor" val="tx"/>
                    </a:ext>
                  </a:extLst>
                </a:hlinkClick>
              </a:rPr>
              <a:t>SSA.gov/medicare/sign</a:t>
            </a:r>
            <a:endParaRPr lang="en-US" strike="sngStrike" kern="0" dirty="0">
              <a:solidFill>
                <a:schemeClr val="bg1"/>
              </a:solidFill>
            </a:endParaRPr>
          </a:p>
        </p:txBody>
      </p:sp>
      <p:pic>
        <p:nvPicPr>
          <p:cNvPr id="12" name="Content Placeholder 11" descr="Image of the ESRD medical Evidence Report, Medicare Entitlement and/or Patient Registration form.">
            <a:extLst>
              <a:ext uri="{FF2B5EF4-FFF2-40B4-BE49-F238E27FC236}">
                <a16:creationId xmlns:a16="http://schemas.microsoft.com/office/drawing/2014/main" id="{E19B0A6F-2283-0151-EDE6-B5F080CC7609}"/>
              </a:ext>
            </a:extLst>
          </p:cNvPr>
          <p:cNvPicPr>
            <a:picLocks noGrp="1" noChangeAspect="1"/>
          </p:cNvPicPr>
          <p:nvPr>
            <p:ph sz="quarter" idx="15"/>
          </p:nvPr>
        </p:nvPicPr>
        <p:blipFill>
          <a:blip r:embed="rId5"/>
          <a:stretch>
            <a:fillRect/>
          </a:stretch>
        </p:blipFill>
        <p:spPr>
          <a:xfrm>
            <a:off x="7015092" y="916813"/>
            <a:ext cx="4730838" cy="5575427"/>
          </a:xfrm>
          <a:prstGeom prst="rect">
            <a:avLst/>
          </a:prstGeom>
        </p:spPr>
      </p:pic>
      <p:sp>
        <p:nvSpPr>
          <p:cNvPr id="9" name="Slide Number Placeholder 6">
            <a:extLst>
              <a:ext uri="{FF2B5EF4-FFF2-40B4-BE49-F238E27FC236}">
                <a16:creationId xmlns:a16="http://schemas.microsoft.com/office/drawing/2014/main" id="{4368DF76-D4B7-4380-A57D-A369D9FAEF12}"/>
              </a:ext>
            </a:extLst>
          </p:cNvPr>
          <p:cNvSpPr>
            <a:spLocks noGrp="1"/>
          </p:cNvSpPr>
          <p:nvPr>
            <p:ph type="sldNum" sz="quarter" idx="12"/>
          </p:nvPr>
        </p:nvSpPr>
        <p:spPr/>
        <p:txBody>
          <a:bodyPr/>
          <a:lstStyle/>
          <a:p>
            <a:fld id="{0B2D781D-8844-5940-92D1-06EF0A7F581E}" type="slidenum">
              <a:rPr lang="en-US" smtClean="0"/>
              <a:t>18</a:t>
            </a:fld>
            <a:endParaRPr lang="en-US" dirty="0"/>
          </a:p>
        </p:txBody>
      </p:sp>
      <p:sp>
        <p:nvSpPr>
          <p:cNvPr id="4" name="Footer Placeholder 3">
            <a:extLst>
              <a:ext uri="{FF2B5EF4-FFF2-40B4-BE49-F238E27FC236}">
                <a16:creationId xmlns:a16="http://schemas.microsoft.com/office/drawing/2014/main" id="{2D7F6FC0-AD57-384B-94B4-E6D99D6D8CB1}"/>
              </a:ext>
            </a:extLst>
          </p:cNvPr>
          <p:cNvSpPr>
            <a:spLocks noGrp="1"/>
          </p:cNvSpPr>
          <p:nvPr>
            <p:ph type="ftr" sz="quarter" idx="11"/>
          </p:nvPr>
        </p:nvSpPr>
        <p:spPr/>
        <p:txBody>
          <a:bodyPr/>
          <a:lstStyle/>
          <a:p>
            <a:r>
              <a:rPr lang="en-US" dirty="0"/>
              <a:t>Medicare for People with End-Stage Renal Disease (ESRD)</a:t>
            </a:r>
          </a:p>
        </p:txBody>
      </p:sp>
      <p:sp>
        <p:nvSpPr>
          <p:cNvPr id="3" name="Date Placeholder 2">
            <a:extLst>
              <a:ext uri="{FF2B5EF4-FFF2-40B4-BE49-F238E27FC236}">
                <a16:creationId xmlns:a16="http://schemas.microsoft.com/office/drawing/2014/main" id="{FB56857D-FC6E-5D4B-B42E-6C8087DDC92E}"/>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3052839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04023-8EBC-487D-AFF1-D2D6E04F5244}"/>
              </a:ext>
            </a:extLst>
          </p:cNvPr>
          <p:cNvSpPr>
            <a:spLocks noGrp="1"/>
          </p:cNvSpPr>
          <p:nvPr>
            <p:ph type="title"/>
          </p:nvPr>
        </p:nvSpPr>
        <p:spPr/>
        <p:txBody>
          <a:bodyPr anchor="ctr">
            <a:normAutofit/>
          </a:bodyPr>
          <a:lstStyle/>
          <a:p>
            <a:r>
              <a:rPr lang="en-US" sz="2800" dirty="0"/>
              <a:t>Entitlement to Medicare Based on ESRD, Age, &amp; Disability</a:t>
            </a:r>
          </a:p>
        </p:txBody>
      </p:sp>
      <p:sp>
        <p:nvSpPr>
          <p:cNvPr id="6" name="Text Placeholder 5">
            <a:extLst>
              <a:ext uri="{FF2B5EF4-FFF2-40B4-BE49-F238E27FC236}">
                <a16:creationId xmlns:a16="http://schemas.microsoft.com/office/drawing/2014/main" id="{507C597C-6705-4DFB-9F66-60552DF4ED12}"/>
              </a:ext>
            </a:extLst>
          </p:cNvPr>
          <p:cNvSpPr>
            <a:spLocks noGrp="1"/>
          </p:cNvSpPr>
          <p:nvPr>
            <p:ph type="body" sz="quarter" idx="4294967295"/>
          </p:nvPr>
        </p:nvSpPr>
        <p:spPr>
          <a:xfrm>
            <a:off x="914400" y="1371600"/>
            <a:ext cx="10679112" cy="4365625"/>
          </a:xfrm>
        </p:spPr>
        <p:txBody>
          <a:bodyPr>
            <a:normAutofit fontScale="92500"/>
          </a:bodyPr>
          <a:lstStyle/>
          <a:p>
            <a:pPr marL="0" indent="0">
              <a:lnSpc>
                <a:spcPct val="100000"/>
              </a:lnSpc>
              <a:spcBef>
                <a:spcPts val="0"/>
              </a:spcBef>
              <a:spcAft>
                <a:spcPts val="1200"/>
              </a:spcAft>
              <a:buNone/>
            </a:pPr>
            <a:r>
              <a:rPr lang="en-US" sz="3000" b="1" dirty="0">
                <a:solidFill>
                  <a:srgbClr val="00529B"/>
                </a:solidFill>
              </a:rPr>
              <a:t>If you have</a:t>
            </a:r>
          </a:p>
          <a:p>
            <a:pPr marL="548640" indent="-274320">
              <a:lnSpc>
                <a:spcPct val="100000"/>
              </a:lnSpc>
              <a:spcBef>
                <a:spcPts val="0"/>
              </a:spcBef>
              <a:spcAft>
                <a:spcPts val="1200"/>
              </a:spcAft>
            </a:pPr>
            <a:r>
              <a:rPr lang="en-US" dirty="0">
                <a:solidFill>
                  <a:srgbClr val="00529B"/>
                </a:solidFill>
              </a:rPr>
              <a:t>Medicare due to age or disability and develop ESRD</a:t>
            </a:r>
          </a:p>
          <a:p>
            <a:pPr marL="1005840" lvl="1" indent="-274320">
              <a:lnSpc>
                <a:spcPct val="100000"/>
              </a:lnSpc>
              <a:spcBef>
                <a:spcPts val="0"/>
              </a:spcBef>
              <a:spcAft>
                <a:spcPts val="1200"/>
              </a:spcAft>
            </a:pPr>
            <a:r>
              <a:rPr lang="en-US" dirty="0">
                <a:solidFill>
                  <a:srgbClr val="00529B"/>
                </a:solidFill>
              </a:rPr>
              <a:t>Entitlement based on ESRD may eliminate your Part B penalty</a:t>
            </a:r>
          </a:p>
          <a:p>
            <a:pPr marL="1005840" lvl="1" indent="-274320">
              <a:lnSpc>
                <a:spcPct val="100000"/>
              </a:lnSpc>
              <a:spcBef>
                <a:spcPts val="0"/>
              </a:spcBef>
              <a:spcAft>
                <a:spcPts val="1200"/>
              </a:spcAft>
            </a:pPr>
            <a:r>
              <a:rPr lang="en-US" dirty="0">
                <a:solidFill>
                  <a:srgbClr val="00529B"/>
                </a:solidFill>
              </a:rPr>
              <a:t>If you didn’t sign up when you were first eligible, you’ll have a second Initial Enrollment Period (IEP) to sign up for Part B</a:t>
            </a:r>
          </a:p>
          <a:p>
            <a:pPr marL="548640" indent="-274320">
              <a:lnSpc>
                <a:spcPct val="100000"/>
              </a:lnSpc>
              <a:spcBef>
                <a:spcPts val="0"/>
              </a:spcBef>
              <a:spcAft>
                <a:spcPts val="1200"/>
              </a:spcAft>
            </a:pPr>
            <a:r>
              <a:rPr lang="en-US" dirty="0">
                <a:solidFill>
                  <a:srgbClr val="00529B"/>
                </a:solidFill>
              </a:rPr>
              <a:t>Medicare due to ESRD and reach 65</a:t>
            </a:r>
          </a:p>
          <a:p>
            <a:pPr marL="1005840" lvl="1" indent="-274320">
              <a:lnSpc>
                <a:spcPct val="100000"/>
              </a:lnSpc>
              <a:spcBef>
                <a:spcPts val="0"/>
              </a:spcBef>
              <a:spcAft>
                <a:spcPts val="1200"/>
              </a:spcAft>
            </a:pPr>
            <a:r>
              <a:rPr lang="en-US" dirty="0">
                <a:solidFill>
                  <a:srgbClr val="00529B"/>
                </a:solidFill>
              </a:rPr>
              <a:t>You have continuous coverage</a:t>
            </a:r>
          </a:p>
          <a:p>
            <a:pPr marL="1005840" lvl="1" indent="-274320">
              <a:lnSpc>
                <a:spcPct val="100000"/>
              </a:lnSpc>
              <a:spcBef>
                <a:spcPts val="0"/>
              </a:spcBef>
              <a:spcAft>
                <a:spcPts val="1200"/>
              </a:spcAft>
            </a:pPr>
            <a:r>
              <a:rPr lang="en-US" dirty="0">
                <a:solidFill>
                  <a:srgbClr val="00529B"/>
                </a:solidFill>
              </a:rPr>
              <a:t>If you don’t have Part B, you’ll be signed up for it (y</a:t>
            </a:r>
            <a:r>
              <a:rPr lang="en-US" sz="2200" dirty="0">
                <a:solidFill>
                  <a:srgbClr val="00529B"/>
                </a:solidFill>
              </a:rPr>
              <a:t>ou can decide whether to keep it)</a:t>
            </a:r>
          </a:p>
          <a:p>
            <a:pPr marL="1005840" lvl="1" indent="-274320">
              <a:lnSpc>
                <a:spcPct val="100000"/>
              </a:lnSpc>
              <a:spcBef>
                <a:spcPts val="0"/>
              </a:spcBef>
              <a:spcAft>
                <a:spcPts val="1200"/>
              </a:spcAft>
            </a:pPr>
            <a:r>
              <a:rPr lang="en-US" dirty="0">
                <a:solidFill>
                  <a:srgbClr val="00529B"/>
                </a:solidFill>
              </a:rPr>
              <a:t>If you were paying a late enrollment penalty for Part B, it would be waived </a:t>
            </a:r>
            <a:endParaRPr lang="en-US" dirty="0"/>
          </a:p>
        </p:txBody>
      </p:sp>
      <p:sp>
        <p:nvSpPr>
          <p:cNvPr id="5" name="Slide Number Placeholder 4">
            <a:extLst>
              <a:ext uri="{FF2B5EF4-FFF2-40B4-BE49-F238E27FC236}">
                <a16:creationId xmlns:a16="http://schemas.microsoft.com/office/drawing/2014/main" id="{186D326F-3839-3E30-402E-A3ED454B40CF}"/>
              </a:ext>
            </a:extLst>
          </p:cNvPr>
          <p:cNvSpPr>
            <a:spLocks noGrp="1"/>
          </p:cNvSpPr>
          <p:nvPr>
            <p:ph type="sldNum" sz="quarter" idx="12"/>
          </p:nvPr>
        </p:nvSpPr>
        <p:spPr/>
        <p:txBody>
          <a:bodyPr/>
          <a:lstStyle/>
          <a:p>
            <a:fld id="{48F63A3B-78C7-47BE-AE5E-E10140E04643}" type="slidenum">
              <a:rPr lang="en-US" smtClean="0"/>
              <a:pPr/>
              <a:t>19</a:t>
            </a:fld>
            <a:endParaRPr lang="en-US"/>
          </a:p>
        </p:txBody>
      </p:sp>
      <p:sp>
        <p:nvSpPr>
          <p:cNvPr id="4" name="Footer Placeholder 3">
            <a:extLst>
              <a:ext uri="{FF2B5EF4-FFF2-40B4-BE49-F238E27FC236}">
                <a16:creationId xmlns:a16="http://schemas.microsoft.com/office/drawing/2014/main" id="{73206251-AAD7-9108-9AAD-55BDAA5194F1}"/>
              </a:ext>
            </a:extLst>
          </p:cNvPr>
          <p:cNvSpPr>
            <a:spLocks noGrp="1"/>
          </p:cNvSpPr>
          <p:nvPr>
            <p:ph type="ftr" sz="quarter" idx="11"/>
          </p:nvPr>
        </p:nvSpPr>
        <p:spPr/>
        <p:txBody>
          <a:bodyPr/>
          <a:lstStyle/>
          <a:p>
            <a:r>
              <a:rPr lang="en-US"/>
              <a:t>Medicare for People with End-Stage Renal Disease (ESRD)</a:t>
            </a:r>
            <a:endParaRPr lang="en-US" dirty="0"/>
          </a:p>
        </p:txBody>
      </p:sp>
      <p:sp>
        <p:nvSpPr>
          <p:cNvPr id="3" name="Date Placeholder 2">
            <a:extLst>
              <a:ext uri="{FF2B5EF4-FFF2-40B4-BE49-F238E27FC236}">
                <a16:creationId xmlns:a16="http://schemas.microsoft.com/office/drawing/2014/main" id="{563DE736-D074-CB60-7BB3-F2513AB75FD3}"/>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229787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3000" dirty="0"/>
              <a:t>Table of Contents</a:t>
            </a:r>
          </a:p>
        </p:txBody>
      </p:sp>
      <p:sp>
        <p:nvSpPr>
          <p:cNvPr id="9" name="Content Placeholder 7"/>
          <p:cNvSpPr txBox="1">
            <a:spLocks/>
          </p:cNvSpPr>
          <p:nvPr/>
        </p:nvSpPr>
        <p:spPr>
          <a:xfrm>
            <a:off x="981106" y="1577255"/>
            <a:ext cx="10993180" cy="4692916"/>
          </a:xfrm>
          <a:prstGeom prst="rect">
            <a:avLst/>
          </a:prstGeom>
        </p:spPr>
        <p:txBody>
          <a:bodyPr vert="horz" lIns="91440" tIns="45720" rIns="91440" bIns="45720" rtlCol="0" anchor="t">
            <a:noAutofit/>
          </a:bodyPr>
          <a:lstStyle>
            <a:lvl1pPr marL="346075" indent="-346075" algn="l" defTabSz="685800" rtl="0" eaLnBrk="1" latinLnBrk="0" hangingPunct="1">
              <a:lnSpc>
                <a:spcPct val="100000"/>
              </a:lnSpc>
              <a:spcBef>
                <a:spcPts val="600"/>
              </a:spcBef>
              <a:buFont typeface="Wingdings" panose="05000000000000000000" pitchFamily="2" charset="2"/>
              <a:buChar char="§"/>
              <a:defRPr sz="3200" kern="1200">
                <a:solidFill>
                  <a:schemeClr val="tx1"/>
                </a:solidFill>
                <a:latin typeface="+mn-lt"/>
                <a:ea typeface="+mn-ea"/>
                <a:cs typeface="+mn-cs"/>
              </a:defRPr>
            </a:lvl1pPr>
            <a:lvl2pPr marL="630238" indent="-333375" algn="l" defTabSz="6858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968375" indent="-319088" algn="l" defTabSz="685800" rtl="0" eaLnBrk="1" latinLnBrk="0" hangingPunct="1">
              <a:lnSpc>
                <a:spcPct val="100000"/>
              </a:lnSpc>
              <a:spcBef>
                <a:spcPts val="600"/>
              </a:spcBef>
              <a:buSzPct val="50000"/>
              <a:buFont typeface="Wingdings" panose="05000000000000000000" pitchFamily="2" charset="2"/>
              <a:buChar char="q"/>
              <a:defRPr sz="2800" kern="1200">
                <a:solidFill>
                  <a:schemeClr val="tx1"/>
                </a:solidFill>
                <a:latin typeface="+mn-lt"/>
                <a:ea typeface="+mn-ea"/>
                <a:cs typeface="+mn-cs"/>
              </a:defRPr>
            </a:lvl3pPr>
            <a:lvl4pPr marL="1314450" indent="-334963" algn="l" defTabSz="685800" rtl="0" eaLnBrk="1" latinLnBrk="0" hangingPunct="1">
              <a:lnSpc>
                <a:spcPct val="100000"/>
              </a:lnSpc>
              <a:spcBef>
                <a:spcPts val="600"/>
              </a:spcBef>
              <a:buFont typeface="Calibri" panose="020F0502020204030204" pitchFamily="34" charset="0"/>
              <a:buChar char="–"/>
              <a:defRPr sz="2400" kern="1200">
                <a:solidFill>
                  <a:schemeClr val="tx1"/>
                </a:solidFill>
                <a:latin typeface="+mn-lt"/>
                <a:ea typeface="+mn-ea"/>
                <a:cs typeface="+mn-cs"/>
              </a:defRPr>
            </a:lvl4pPr>
            <a:lvl5pPr marL="1314450" indent="346075" algn="l" defTabSz="685800"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47688" indent="-547688">
              <a:spcBef>
                <a:spcPts val="0"/>
              </a:spcBef>
              <a:spcAft>
                <a:spcPts val="1200"/>
              </a:spcAft>
              <a:buNone/>
              <a:tabLst>
                <a:tab pos="8001000" algn="r"/>
              </a:tabLst>
              <a:defRPr/>
            </a:pPr>
            <a:r>
              <a:rPr lang="en-US" sz="2400" b="1" dirty="0">
                <a:solidFill>
                  <a:srgbClr val="00529B"/>
                </a:solidFill>
                <a:latin typeface="Arial" panose="020B0604020202020204" pitchFamily="34" charset="0"/>
                <a:cs typeface="Arial" panose="020B0604020202020204" pitchFamily="34" charset="0"/>
              </a:rPr>
              <a:t>Lesson 1: </a:t>
            </a:r>
            <a:r>
              <a:rPr lang="en-US" sz="2400" dirty="0">
                <a:solidFill>
                  <a:srgbClr val="00529B"/>
                </a:solidFill>
                <a:latin typeface="Arial" panose="020B0604020202020204" pitchFamily="34" charset="0"/>
                <a:cs typeface="Arial" panose="020B0604020202020204" pitchFamily="34" charset="0"/>
              </a:rPr>
              <a:t>End-Stage Renal Disease (ESRD) &amp; Medicare Eligibility…4–15</a:t>
            </a:r>
          </a:p>
          <a:p>
            <a:pPr marL="0" indent="0">
              <a:spcBef>
                <a:spcPts val="0"/>
              </a:spcBef>
              <a:spcAft>
                <a:spcPts val="1200"/>
              </a:spcAft>
              <a:buNone/>
              <a:tabLst>
                <a:tab pos="8001000" algn="r"/>
              </a:tabLst>
              <a:defRPr/>
            </a:pPr>
            <a:r>
              <a:rPr lang="en-US" sz="2400" b="1" dirty="0">
                <a:solidFill>
                  <a:srgbClr val="00529B"/>
                </a:solidFill>
                <a:latin typeface="Arial" panose="020B0604020202020204" pitchFamily="34" charset="0"/>
                <a:cs typeface="Arial" panose="020B0604020202020204" pitchFamily="34" charset="0"/>
              </a:rPr>
              <a:t>Lesson 2: </a:t>
            </a:r>
            <a:r>
              <a:rPr lang="en-US" sz="2400" dirty="0">
                <a:solidFill>
                  <a:srgbClr val="00529B"/>
                </a:solidFill>
                <a:latin typeface="Arial" panose="020B0604020202020204" pitchFamily="34" charset="0"/>
                <a:cs typeface="Arial" panose="020B0604020202020204" pitchFamily="34" charset="0"/>
              </a:rPr>
              <a:t>Medicare Enrollment Based on ESRD................................16–31</a:t>
            </a:r>
          </a:p>
          <a:p>
            <a:pPr marL="0" indent="0">
              <a:spcBef>
                <a:spcPts val="0"/>
              </a:spcBef>
              <a:spcAft>
                <a:spcPts val="1200"/>
              </a:spcAft>
              <a:buNone/>
              <a:tabLst>
                <a:tab pos="8001000" algn="r"/>
              </a:tabLst>
              <a:defRPr/>
            </a:pPr>
            <a:r>
              <a:rPr lang="en-US" sz="2400" b="1" dirty="0">
                <a:solidFill>
                  <a:srgbClr val="00529B"/>
                </a:solidFill>
                <a:latin typeface="Arial" panose="020B0604020202020204" pitchFamily="34" charset="0"/>
                <a:cs typeface="Arial" panose="020B0604020202020204" pitchFamily="34" charset="0"/>
              </a:rPr>
              <a:t>Lesson 3: </a:t>
            </a:r>
            <a:r>
              <a:rPr lang="en-US" sz="2400" dirty="0">
                <a:solidFill>
                  <a:srgbClr val="00529B"/>
                </a:solidFill>
                <a:latin typeface="Arial" panose="020B0604020202020204" pitchFamily="34" charset="0"/>
                <a:cs typeface="Arial" panose="020B0604020202020204" pitchFamily="34" charset="0"/>
              </a:rPr>
              <a:t>What Medicare Covers........................................................32–45</a:t>
            </a:r>
          </a:p>
          <a:p>
            <a:pPr marL="0" indent="0">
              <a:spcBef>
                <a:spcPts val="0"/>
              </a:spcBef>
              <a:spcAft>
                <a:spcPts val="1200"/>
              </a:spcAft>
              <a:buNone/>
              <a:tabLst>
                <a:tab pos="8001000" algn="r"/>
              </a:tabLst>
              <a:defRPr/>
            </a:pPr>
            <a:r>
              <a:rPr lang="en-US" sz="2400" b="1" dirty="0">
                <a:solidFill>
                  <a:srgbClr val="00529B"/>
                </a:solidFill>
                <a:latin typeface="Arial" panose="020B0604020202020204" pitchFamily="34" charset="0"/>
                <a:cs typeface="Arial" panose="020B0604020202020204" pitchFamily="34" charset="0"/>
              </a:rPr>
              <a:t>Lesson 4: </a:t>
            </a:r>
            <a:r>
              <a:rPr lang="en-US" sz="2400" dirty="0">
                <a:solidFill>
                  <a:srgbClr val="00529B"/>
                </a:solidFill>
                <a:latin typeface="Arial" panose="020B0604020202020204" pitchFamily="34" charset="0"/>
                <a:cs typeface="Arial" panose="020B0604020202020204" pitchFamily="34" charset="0"/>
              </a:rPr>
              <a:t>Medicare Coverage Options for People with ESRD………46–51</a:t>
            </a:r>
          </a:p>
          <a:p>
            <a:pPr marL="0" indent="0">
              <a:spcBef>
                <a:spcPts val="0"/>
              </a:spcBef>
              <a:spcAft>
                <a:spcPts val="1200"/>
              </a:spcAft>
              <a:buNone/>
              <a:tabLst>
                <a:tab pos="8001000" algn="r"/>
              </a:tabLst>
              <a:defRPr/>
            </a:pPr>
            <a:r>
              <a:rPr lang="en-US" sz="2400" b="1" dirty="0">
                <a:solidFill>
                  <a:srgbClr val="00529B"/>
                </a:solidFill>
                <a:latin typeface="Arial" panose="020B0604020202020204" pitchFamily="34" charset="0"/>
                <a:cs typeface="Arial" panose="020B0604020202020204" pitchFamily="34" charset="0"/>
              </a:rPr>
              <a:t>Lesson 5: </a:t>
            </a:r>
            <a:r>
              <a:rPr lang="en-US" sz="2400" dirty="0">
                <a:solidFill>
                  <a:srgbClr val="00529B"/>
                </a:solidFill>
                <a:latin typeface="Arial" panose="020B0604020202020204" pitchFamily="34" charset="0"/>
                <a:cs typeface="Arial" panose="020B0604020202020204" pitchFamily="34" charset="0"/>
              </a:rPr>
              <a:t>Additional Information.........................................................52–58</a:t>
            </a:r>
          </a:p>
          <a:p>
            <a:pPr marL="0" indent="0">
              <a:spcBef>
                <a:spcPts val="0"/>
              </a:spcBef>
              <a:spcAft>
                <a:spcPts val="1200"/>
              </a:spcAft>
              <a:buNone/>
              <a:tabLst>
                <a:tab pos="8001000" algn="r"/>
              </a:tabLst>
              <a:defRPr/>
            </a:pPr>
            <a:r>
              <a:rPr lang="en-US" sz="2400" dirty="0">
                <a:solidFill>
                  <a:srgbClr val="00529B"/>
                </a:solidFill>
                <a:latin typeface="Arial" panose="020B0604020202020204" pitchFamily="34" charset="0"/>
                <a:cs typeface="Arial" panose="020B0604020202020204" pitchFamily="34" charset="0"/>
              </a:rPr>
              <a:t>Key Points to Remember......................................................................59–60</a:t>
            </a:r>
          </a:p>
          <a:p>
            <a:pPr marL="0" indent="0">
              <a:spcBef>
                <a:spcPts val="0"/>
              </a:spcBef>
              <a:spcAft>
                <a:spcPts val="1200"/>
              </a:spcAft>
              <a:buNone/>
              <a:tabLst>
                <a:tab pos="8001000" algn="r"/>
              </a:tabLst>
              <a:defRPr/>
            </a:pPr>
            <a:r>
              <a:rPr lang="en-US" sz="2400" b="1" dirty="0">
                <a:solidFill>
                  <a:srgbClr val="00529B"/>
                </a:solidFill>
                <a:latin typeface="Arial" panose="020B0604020202020204" pitchFamily="34" charset="0"/>
                <a:cs typeface="Arial" panose="020B0604020202020204" pitchFamily="34" charset="0"/>
              </a:rPr>
              <a:t>Appendices</a:t>
            </a:r>
          </a:p>
          <a:p>
            <a:pPr marL="548640" indent="0">
              <a:spcBef>
                <a:spcPts val="0"/>
              </a:spcBef>
              <a:spcAft>
                <a:spcPts val="1200"/>
              </a:spcAft>
              <a:buNone/>
              <a:tabLst>
                <a:tab pos="8001000" algn="r"/>
              </a:tabLst>
              <a:defRPr/>
            </a:pPr>
            <a:r>
              <a:rPr lang="en-US" sz="2400" dirty="0">
                <a:solidFill>
                  <a:srgbClr val="00529B"/>
                </a:solidFill>
                <a:latin typeface="Arial" panose="020B0604020202020204" pitchFamily="34" charset="0"/>
                <a:cs typeface="Arial" panose="020B0604020202020204" pitchFamily="34" charset="0"/>
              </a:rPr>
              <a:t>ESRD Resource Guide..................................................................61–63</a:t>
            </a:r>
          </a:p>
          <a:p>
            <a:pPr marL="548640" indent="0">
              <a:spcBef>
                <a:spcPts val="0"/>
              </a:spcBef>
              <a:spcAft>
                <a:spcPts val="1200"/>
              </a:spcAft>
              <a:buNone/>
              <a:tabLst>
                <a:tab pos="8001000" algn="r"/>
              </a:tabLst>
              <a:defRPr/>
            </a:pPr>
            <a:r>
              <a:rPr lang="en-US" sz="2400" dirty="0">
                <a:solidFill>
                  <a:srgbClr val="00529B"/>
                </a:solidFill>
                <a:latin typeface="Arial" panose="020B0604020202020204" pitchFamily="34" charset="0"/>
                <a:cs typeface="Arial" panose="020B0604020202020204" pitchFamily="34" charset="0"/>
              </a:rPr>
              <a:t>Acronyms…....................................................................................64</a:t>
            </a:r>
          </a:p>
        </p:txBody>
      </p:sp>
      <p:sp>
        <p:nvSpPr>
          <p:cNvPr id="11" name="Slide Number Placeholder 5">
            <a:extLst>
              <a:ext uri="{FF2B5EF4-FFF2-40B4-BE49-F238E27FC236}">
                <a16:creationId xmlns:a16="http://schemas.microsoft.com/office/drawing/2014/main" id="{E0701204-DE9E-4CBC-9FF4-9E530EC0F38A}"/>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a:t>
            </a:fld>
            <a:endParaRPr lang="en-US" dirty="0"/>
          </a:p>
        </p:txBody>
      </p:sp>
      <p:sp>
        <p:nvSpPr>
          <p:cNvPr id="3" name="Footer Placeholder 2">
            <a:extLst>
              <a:ext uri="{FF2B5EF4-FFF2-40B4-BE49-F238E27FC236}">
                <a16:creationId xmlns:a16="http://schemas.microsoft.com/office/drawing/2014/main" id="{87A1909C-8072-B843-A186-999E32FE69CC}"/>
              </a:ext>
            </a:extLst>
          </p:cNvPr>
          <p:cNvSpPr>
            <a:spLocks noGrp="1"/>
          </p:cNvSpPr>
          <p:nvPr>
            <p:ph type="ftr" sz="quarter" idx="11"/>
          </p:nvPr>
        </p:nvSpPr>
        <p:spPr>
          <a:xfrm>
            <a:off x="3931920" y="6457948"/>
            <a:ext cx="4299030" cy="365125"/>
          </a:xfrm>
        </p:spPr>
        <p:txBody>
          <a:bodyPr/>
          <a:lstStyle/>
          <a:p>
            <a:r>
              <a:rPr lang="en-US" dirty="0"/>
              <a:t>Medicare for People with End-Stage Renal Disease (ESRD)</a:t>
            </a:r>
          </a:p>
        </p:txBody>
      </p:sp>
      <p:sp>
        <p:nvSpPr>
          <p:cNvPr id="2" name="Date Placeholder 1">
            <a:extLst>
              <a:ext uri="{FF2B5EF4-FFF2-40B4-BE49-F238E27FC236}">
                <a16:creationId xmlns:a16="http://schemas.microsoft.com/office/drawing/2014/main" id="{B04D0148-BAB7-A547-9D22-39BCBAEDAD6D}"/>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2163212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13441"/>
          </a:xfrm>
        </p:spPr>
        <p:txBody>
          <a:bodyPr>
            <a:noAutofit/>
          </a:bodyPr>
          <a:lstStyle/>
          <a:p>
            <a:pPr>
              <a:lnSpc>
                <a:spcPct val="100000"/>
              </a:lnSpc>
            </a:pPr>
            <a:r>
              <a:rPr lang="en-US" sz="2800" dirty="0"/>
              <a:t>When Medicare Coverage Begins Based on </a:t>
            </a:r>
            <a:br>
              <a:rPr lang="en-US" sz="2800" dirty="0"/>
            </a:br>
            <a:r>
              <a:rPr lang="en-US" sz="2800" dirty="0"/>
              <a:t>End-Stage Renal Disease (ESRD)</a:t>
            </a:r>
          </a:p>
        </p:txBody>
      </p:sp>
      <p:graphicFrame>
        <p:nvGraphicFramePr>
          <p:cNvPr id="7" name="Table 6" descr="Chart describing when Medicare coverage based on ESRD starts.&#10;&#10;Details are included in the speakers' notes." title="Chart describing when Medicare coverage based on ESRD starts"/>
          <p:cNvGraphicFramePr>
            <a:graphicFrameLocks noGrp="1"/>
          </p:cNvGraphicFramePr>
          <p:nvPr>
            <p:extLst>
              <p:ext uri="{D42A27DB-BD31-4B8C-83A1-F6EECF244321}">
                <p14:modId xmlns:p14="http://schemas.microsoft.com/office/powerpoint/2010/main" val="112483545"/>
              </p:ext>
            </p:extLst>
          </p:nvPr>
        </p:nvGraphicFramePr>
        <p:xfrm>
          <a:off x="469120" y="1070359"/>
          <a:ext cx="11342451" cy="3983610"/>
        </p:xfrm>
        <a:graphic>
          <a:graphicData uri="http://schemas.openxmlformats.org/drawingml/2006/table">
            <a:tbl>
              <a:tblPr firstRow="1" bandRow="1">
                <a:tableStyleId>{BDBED569-4797-4DF1-A0F4-6AAB3CD982D8}</a:tableStyleId>
              </a:tblPr>
              <a:tblGrid>
                <a:gridCol w="8480327">
                  <a:extLst>
                    <a:ext uri="{9D8B030D-6E8A-4147-A177-3AD203B41FA5}">
                      <a16:colId xmlns:a16="http://schemas.microsoft.com/office/drawing/2014/main" val="3535012686"/>
                    </a:ext>
                  </a:extLst>
                </a:gridCol>
                <a:gridCol w="2862124">
                  <a:extLst>
                    <a:ext uri="{9D8B030D-6E8A-4147-A177-3AD203B41FA5}">
                      <a16:colId xmlns:a16="http://schemas.microsoft.com/office/drawing/2014/main" val="20000"/>
                    </a:ext>
                  </a:extLst>
                </a:gridCol>
              </a:tblGrid>
              <a:tr h="425897">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1" kern="1200" baseline="0" dirty="0">
                          <a:solidFill>
                            <a:srgbClr val="00529B"/>
                          </a:solidFill>
                          <a:latin typeface="+mn-lt"/>
                          <a:cs typeface="Arial" panose="020B0604020202020204" pitchFamily="34" charset="0"/>
                        </a:rPr>
                        <a:t>Under the Following Circumstances</a:t>
                      </a:r>
                      <a:endParaRPr lang="en-US" sz="2200" b="0" kern="1200" dirty="0">
                        <a:solidFill>
                          <a:srgbClr val="00529B"/>
                        </a:solidFill>
                        <a:latin typeface="+mn-lt"/>
                        <a:ea typeface="+mn-ea"/>
                        <a:cs typeface="Arial" panose="020B0604020202020204" pitchFamily="34" charset="0"/>
                      </a:endParaRPr>
                    </a:p>
                  </a:txBody>
                  <a:tcPr marL="68580" marR="68580" marT="34290" marB="3429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1" dirty="0">
                          <a:solidFill>
                            <a:srgbClr val="00529B"/>
                          </a:solidFill>
                          <a:latin typeface="+mn-lt"/>
                          <a:cs typeface="Arial" panose="020B0604020202020204" pitchFamily="34" charset="0"/>
                        </a:rPr>
                        <a:t>Your</a:t>
                      </a:r>
                      <a:r>
                        <a:rPr lang="en-US" sz="2200" b="1" baseline="0" dirty="0">
                          <a:solidFill>
                            <a:srgbClr val="00529B"/>
                          </a:solidFill>
                          <a:latin typeface="+mn-lt"/>
                          <a:cs typeface="Arial" panose="020B0604020202020204" pitchFamily="34" charset="0"/>
                        </a:rPr>
                        <a:t> Coverage Starts</a:t>
                      </a:r>
                      <a:endParaRPr lang="en-US" sz="2200" b="1" dirty="0">
                        <a:solidFill>
                          <a:srgbClr val="00529B"/>
                        </a:solidFill>
                        <a:latin typeface="+mn-lt"/>
                        <a:cs typeface="Arial" panose="020B0604020202020204" pitchFamily="34" charset="0"/>
                      </a:endParaRPr>
                    </a:p>
                  </a:txBody>
                  <a:tcPr marL="68580" marR="68580" marT="34290" marB="34290"/>
                </a:tc>
                <a:extLst>
                  <a:ext uri="{0D108BD9-81ED-4DB2-BD59-A6C34878D82A}">
                    <a16:rowId xmlns:a16="http://schemas.microsoft.com/office/drawing/2014/main" val="10000"/>
                  </a:ext>
                </a:extLst>
              </a:tr>
              <a:tr h="46976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00529B"/>
                          </a:solidFill>
                          <a:latin typeface="+mn-lt"/>
                          <a:cs typeface="Arial" panose="020B0604020202020204" pitchFamily="34" charset="0"/>
                        </a:rPr>
                        <a:t>You get a regular course of dialysis in a facility</a:t>
                      </a:r>
                      <a:endParaRPr lang="en-US" sz="1800" b="0" kern="1200" dirty="0">
                        <a:solidFill>
                          <a:srgbClr val="00529B"/>
                        </a:solidFill>
                        <a:latin typeface="+mn-lt"/>
                        <a:ea typeface="+mn-ea"/>
                        <a:cs typeface="Arial" panose="020B0604020202020204" pitchFamily="34" charset="0"/>
                      </a:endParaRP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529B"/>
                          </a:solidFill>
                          <a:latin typeface="+mn-lt"/>
                          <a:cs typeface="Arial" panose="020B0604020202020204" pitchFamily="34" charset="0"/>
                        </a:rPr>
                        <a:t>1</a:t>
                      </a:r>
                      <a:r>
                        <a:rPr lang="en-US" sz="1800" b="0" baseline="30000" dirty="0">
                          <a:solidFill>
                            <a:srgbClr val="00529B"/>
                          </a:solidFill>
                          <a:latin typeface="+mn-lt"/>
                          <a:cs typeface="Arial" panose="020B0604020202020204" pitchFamily="34" charset="0"/>
                        </a:rPr>
                        <a:t>st</a:t>
                      </a:r>
                      <a:r>
                        <a:rPr lang="en-US" sz="1800" b="0" dirty="0">
                          <a:solidFill>
                            <a:srgbClr val="00529B"/>
                          </a:solidFill>
                          <a:latin typeface="+mn-lt"/>
                          <a:cs typeface="Arial" panose="020B0604020202020204" pitchFamily="34" charset="0"/>
                        </a:rPr>
                        <a:t> day of the </a:t>
                      </a:r>
                      <a:r>
                        <a:rPr lang="en-US" sz="1800" b="0" strike="noStrike" baseline="0" dirty="0">
                          <a:solidFill>
                            <a:srgbClr val="00529B"/>
                          </a:solidFill>
                          <a:latin typeface="+mn-lt"/>
                          <a:cs typeface="Arial" panose="020B0604020202020204" pitchFamily="34" charset="0"/>
                        </a:rPr>
                        <a:t>4</a:t>
                      </a:r>
                      <a:r>
                        <a:rPr lang="en-US" sz="1800" b="0" strike="noStrike" baseline="30000" dirty="0">
                          <a:solidFill>
                            <a:srgbClr val="00529B"/>
                          </a:solidFill>
                          <a:latin typeface="+mn-lt"/>
                          <a:cs typeface="Arial" panose="020B0604020202020204" pitchFamily="34" charset="0"/>
                        </a:rPr>
                        <a:t>th</a:t>
                      </a:r>
                      <a:r>
                        <a:rPr lang="en-US" sz="1800" b="0" strike="noStrike" baseline="0" dirty="0">
                          <a:solidFill>
                            <a:srgbClr val="00529B"/>
                          </a:solidFill>
                          <a:latin typeface="+mn-lt"/>
                          <a:cs typeface="Arial" panose="020B0604020202020204" pitchFamily="34" charset="0"/>
                        </a:rPr>
                        <a:t> </a:t>
                      </a:r>
                      <a:r>
                        <a:rPr lang="en-US" sz="1800" b="0" dirty="0">
                          <a:solidFill>
                            <a:srgbClr val="00529B"/>
                          </a:solidFill>
                          <a:latin typeface="+mn-lt"/>
                          <a:cs typeface="Arial" panose="020B0604020202020204" pitchFamily="34" charset="0"/>
                        </a:rPr>
                        <a:t>month of your dialysis treatments </a:t>
                      </a:r>
                    </a:p>
                  </a:txBody>
                  <a:tcPr marL="68580" marR="68580" marT="34290" marB="34290"/>
                </a:tc>
                <a:extLst>
                  <a:ext uri="{0D108BD9-81ED-4DB2-BD59-A6C34878D82A}">
                    <a16:rowId xmlns:a16="http://schemas.microsoft.com/office/drawing/2014/main" val="10001"/>
                  </a:ext>
                </a:extLst>
              </a:tr>
              <a:tr h="76678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529B"/>
                          </a:solidFill>
                          <a:latin typeface="+mn-lt"/>
                          <a:cs typeface="Arial" panose="020B0604020202020204" pitchFamily="34" charset="0"/>
                        </a:rPr>
                        <a:t>You</a:t>
                      </a:r>
                      <a:r>
                        <a:rPr lang="en-US" sz="1800" kern="1200" baseline="0" dirty="0">
                          <a:solidFill>
                            <a:srgbClr val="00529B"/>
                          </a:solidFill>
                          <a:latin typeface="+mn-lt"/>
                          <a:cs typeface="Arial" panose="020B0604020202020204" pitchFamily="34" charset="0"/>
                        </a:rPr>
                        <a:t> participate in a </a:t>
                      </a:r>
                      <a:r>
                        <a:rPr lang="en-US" sz="1800" kern="1200" dirty="0">
                          <a:solidFill>
                            <a:srgbClr val="00529B"/>
                          </a:solidFill>
                          <a:latin typeface="+mn-lt"/>
                          <a:cs typeface="Arial" panose="020B0604020202020204" pitchFamily="34" charset="0"/>
                        </a:rPr>
                        <a:t>home dialysis training program </a:t>
                      </a:r>
                      <a:r>
                        <a:rPr lang="en-US" sz="1800" dirty="0">
                          <a:solidFill>
                            <a:srgbClr val="00529B"/>
                          </a:solidFill>
                          <a:latin typeface="+mn-lt"/>
                          <a:cs typeface="Arial" panose="020B0604020202020204" pitchFamily="34" charset="0"/>
                        </a:rPr>
                        <a:t>during the first 3 months of your regular course of dialysis </a:t>
                      </a:r>
                      <a:r>
                        <a:rPr lang="en-US" sz="1800" kern="1200" dirty="0">
                          <a:solidFill>
                            <a:srgbClr val="00529B"/>
                          </a:solidFill>
                          <a:latin typeface="+mn-lt"/>
                          <a:cs typeface="Arial" panose="020B0604020202020204" pitchFamily="34" charset="0"/>
                        </a:rPr>
                        <a:t>(with expectation of completion</a:t>
                      </a:r>
                      <a:r>
                        <a:rPr lang="en-US" sz="1800" dirty="0">
                          <a:solidFill>
                            <a:srgbClr val="00529B"/>
                          </a:solidFill>
                          <a:latin typeface="+mn-lt"/>
                          <a:cs typeface="Arial" panose="020B0604020202020204" pitchFamily="34" charset="0"/>
                        </a:rPr>
                        <a:t>)</a:t>
                      </a: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529B"/>
                          </a:solidFill>
                          <a:latin typeface="+mn-lt"/>
                          <a:cs typeface="Arial" panose="020B0604020202020204" pitchFamily="34" charset="0"/>
                        </a:rPr>
                        <a:t>1</a:t>
                      </a:r>
                      <a:r>
                        <a:rPr lang="en-US" sz="1800" b="0" baseline="30000" dirty="0">
                          <a:solidFill>
                            <a:srgbClr val="00529B"/>
                          </a:solidFill>
                          <a:latin typeface="+mn-lt"/>
                          <a:cs typeface="Arial" panose="020B0604020202020204" pitchFamily="34" charset="0"/>
                        </a:rPr>
                        <a:t>st</a:t>
                      </a:r>
                      <a:r>
                        <a:rPr lang="en-US" sz="1800" b="0" dirty="0">
                          <a:solidFill>
                            <a:srgbClr val="00529B"/>
                          </a:solidFill>
                          <a:latin typeface="+mn-lt"/>
                          <a:cs typeface="Arial" panose="020B0604020202020204" pitchFamily="34" charset="0"/>
                        </a:rPr>
                        <a:t> </a:t>
                      </a:r>
                      <a:r>
                        <a:rPr lang="en-US" sz="1800" dirty="0">
                          <a:solidFill>
                            <a:srgbClr val="00529B"/>
                          </a:solidFill>
                          <a:latin typeface="+mn-lt"/>
                          <a:cs typeface="Arial" panose="020B0604020202020204" pitchFamily="34" charset="0"/>
                        </a:rPr>
                        <a:t>month of your dialysis treatment</a:t>
                      </a:r>
                    </a:p>
                  </a:txBody>
                  <a:tcPr marL="68580" marR="68580" marT="34290" marB="34290"/>
                </a:tc>
                <a:extLst>
                  <a:ext uri="{0D108BD9-81ED-4DB2-BD59-A6C34878D82A}">
                    <a16:rowId xmlns:a16="http://schemas.microsoft.com/office/drawing/2014/main" val="10002"/>
                  </a:ext>
                </a:extLst>
              </a:tr>
              <a:tr h="10742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strike="noStrike" baseline="0" dirty="0">
                          <a:solidFill>
                            <a:srgbClr val="00529B"/>
                          </a:solidFill>
                          <a:latin typeface="+mn-lt"/>
                          <a:cs typeface="Arial" panose="020B0604020202020204" pitchFamily="34" charset="0"/>
                        </a:rPr>
                        <a:t>Y</a:t>
                      </a:r>
                      <a:r>
                        <a:rPr lang="en-US" sz="1800" dirty="0">
                          <a:solidFill>
                            <a:srgbClr val="00529B"/>
                          </a:solidFill>
                          <a:latin typeface="+mn-lt"/>
                          <a:cs typeface="Arial" panose="020B0604020202020204" pitchFamily="34" charset="0"/>
                        </a:rPr>
                        <a:t>ou’re admitted to a Medicare-certified</a:t>
                      </a:r>
                      <a:r>
                        <a:rPr lang="en-US" sz="1800" baseline="0" dirty="0">
                          <a:solidFill>
                            <a:srgbClr val="00529B"/>
                          </a:solidFill>
                          <a:latin typeface="+mn-lt"/>
                          <a:cs typeface="Arial" panose="020B0604020202020204" pitchFamily="34" charset="0"/>
                        </a:rPr>
                        <a:t> hospital </a:t>
                      </a:r>
                      <a:r>
                        <a:rPr lang="en-US" sz="1800" dirty="0">
                          <a:solidFill>
                            <a:srgbClr val="00529B"/>
                          </a:solidFill>
                          <a:latin typeface="+mn-lt"/>
                          <a:cs typeface="Arial" panose="020B0604020202020204" pitchFamily="34" charset="0"/>
                        </a:rPr>
                        <a:t>for a kidney transplant (or for health care services</a:t>
                      </a:r>
                      <a:r>
                        <a:rPr lang="en-US" sz="1800" baseline="0" dirty="0">
                          <a:solidFill>
                            <a:srgbClr val="00529B"/>
                          </a:solidFill>
                          <a:latin typeface="+mn-lt"/>
                          <a:cs typeface="Arial" panose="020B0604020202020204" pitchFamily="34" charset="0"/>
                        </a:rPr>
                        <a:t> that you need before your transplant)</a:t>
                      </a:r>
                      <a:r>
                        <a:rPr lang="en-US" sz="1800" dirty="0">
                          <a:solidFill>
                            <a:srgbClr val="00529B"/>
                          </a:solidFill>
                          <a:latin typeface="+mn-lt"/>
                          <a:cs typeface="Arial" panose="020B0604020202020204" pitchFamily="34" charset="0"/>
                        </a:rPr>
                        <a:t> if your transplant takes place in the same month or within the next 2 months</a:t>
                      </a: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529B"/>
                          </a:solidFill>
                          <a:latin typeface="+mn-lt"/>
                          <a:cs typeface="Arial" panose="020B0604020202020204" pitchFamily="34" charset="0"/>
                        </a:rPr>
                        <a:t>Same</a:t>
                      </a:r>
                      <a:r>
                        <a:rPr lang="en-US" sz="1800" b="0" baseline="0" dirty="0">
                          <a:solidFill>
                            <a:srgbClr val="00529B"/>
                          </a:solidFill>
                          <a:latin typeface="+mn-lt"/>
                          <a:cs typeface="Arial" panose="020B0604020202020204" pitchFamily="34" charset="0"/>
                        </a:rPr>
                        <a:t> month as admission</a:t>
                      </a:r>
                      <a:endParaRPr lang="en-US" sz="1800" dirty="0">
                        <a:solidFill>
                          <a:srgbClr val="00529B"/>
                        </a:solidFill>
                        <a:latin typeface="+mn-lt"/>
                        <a:cs typeface="Arial" panose="020B0604020202020204" pitchFamily="34" charset="0"/>
                      </a:endParaRPr>
                    </a:p>
                    <a:p>
                      <a:endParaRPr lang="en-US" sz="1800" b="0" dirty="0">
                        <a:solidFill>
                          <a:srgbClr val="00529B"/>
                        </a:solidFill>
                        <a:latin typeface="+mn-lt"/>
                        <a:cs typeface="Arial" panose="020B0604020202020204" pitchFamily="34" charset="0"/>
                      </a:endParaRPr>
                    </a:p>
                  </a:txBody>
                  <a:tcPr marL="68580" marR="68580" marT="34290" marB="34290"/>
                </a:tc>
                <a:extLst>
                  <a:ext uri="{0D108BD9-81ED-4DB2-BD59-A6C34878D82A}">
                    <a16:rowId xmlns:a16="http://schemas.microsoft.com/office/drawing/2014/main" val="10004"/>
                  </a:ext>
                </a:extLst>
              </a:tr>
              <a:tr h="109941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529B"/>
                          </a:solidFill>
                          <a:latin typeface="+mn-lt"/>
                          <a:cs typeface="Arial" panose="020B0604020202020204" pitchFamily="34" charset="0"/>
                        </a:rPr>
                        <a:t>Your transplant is delayed</a:t>
                      </a:r>
                      <a:r>
                        <a:rPr lang="en-US" sz="1800" baseline="0" dirty="0">
                          <a:solidFill>
                            <a:srgbClr val="00529B"/>
                          </a:solidFill>
                          <a:latin typeface="+mn-lt"/>
                          <a:cs typeface="Arial" panose="020B0604020202020204" pitchFamily="34" charset="0"/>
                        </a:rPr>
                        <a:t> more than 2 months after you’re admitted to the hospital for the transplant </a:t>
                      </a:r>
                      <a:r>
                        <a:rPr lang="en-US" sz="1800" b="1" baseline="0" dirty="0">
                          <a:solidFill>
                            <a:srgbClr val="00529B"/>
                          </a:solidFill>
                          <a:latin typeface="+mn-lt"/>
                          <a:cs typeface="Arial" panose="020B0604020202020204" pitchFamily="34" charset="0"/>
                        </a:rPr>
                        <a:t>or</a:t>
                      </a:r>
                      <a:r>
                        <a:rPr lang="en-US" sz="1800" baseline="0" dirty="0">
                          <a:solidFill>
                            <a:srgbClr val="00529B"/>
                          </a:solidFill>
                          <a:latin typeface="+mn-lt"/>
                          <a:cs typeface="Arial" panose="020B0604020202020204" pitchFamily="34" charset="0"/>
                        </a:rPr>
                        <a:t> for health care services you need before the transplant</a:t>
                      </a:r>
                      <a:endParaRPr lang="en-US" sz="1800" dirty="0">
                        <a:solidFill>
                          <a:srgbClr val="00529B"/>
                        </a:solidFill>
                        <a:latin typeface="+mn-lt"/>
                        <a:cs typeface="Arial" panose="020B0604020202020204" pitchFamily="34" charset="0"/>
                      </a:endParaRP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529B"/>
                          </a:solidFill>
                          <a:latin typeface="+mn-lt"/>
                          <a:cs typeface="Arial" panose="020B0604020202020204" pitchFamily="34" charset="0"/>
                        </a:rPr>
                        <a:t>2 months before the month</a:t>
                      </a:r>
                      <a:r>
                        <a:rPr lang="en-US" sz="1800" baseline="0" dirty="0">
                          <a:solidFill>
                            <a:srgbClr val="00529B"/>
                          </a:solidFill>
                          <a:latin typeface="+mn-lt"/>
                          <a:cs typeface="Arial" panose="020B0604020202020204" pitchFamily="34" charset="0"/>
                        </a:rPr>
                        <a:t> of your transplant</a:t>
                      </a:r>
                      <a:endParaRPr lang="en-US" sz="1800" dirty="0">
                        <a:solidFill>
                          <a:srgbClr val="00529B"/>
                        </a:solidFill>
                        <a:latin typeface="+mn-lt"/>
                        <a:cs typeface="Arial" panose="020B0604020202020204" pitchFamily="34" charset="0"/>
                      </a:endParaRPr>
                    </a:p>
                  </a:txBody>
                  <a:tcPr marL="68580" marR="68580" marT="34290" marB="34290"/>
                </a:tc>
                <a:extLst>
                  <a:ext uri="{0D108BD9-81ED-4DB2-BD59-A6C34878D82A}">
                    <a16:rowId xmlns:a16="http://schemas.microsoft.com/office/drawing/2014/main" val="10005"/>
                  </a:ext>
                </a:extLst>
              </a:tr>
            </a:tbl>
          </a:graphicData>
        </a:graphic>
      </p:graphicFrame>
      <p:sp>
        <p:nvSpPr>
          <p:cNvPr id="6" name="TextBox 5"/>
          <p:cNvSpPr txBox="1"/>
          <p:nvPr/>
        </p:nvSpPr>
        <p:spPr>
          <a:xfrm>
            <a:off x="661572" y="5863530"/>
            <a:ext cx="11025263"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NOTE</a:t>
            </a:r>
            <a:r>
              <a:rPr kumimoji="0" lang="en-US" sz="1600" b="0" i="0" u="none" strike="noStrike" kern="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 If you’re eligible for Medicare based on ESRD and don’t sign up right away, you may be eligible for up to 12 months of retroactive coverage.</a:t>
            </a:r>
          </a:p>
        </p:txBody>
      </p:sp>
      <p:pic>
        <p:nvPicPr>
          <p:cNvPr id="8" name="Picture 7">
            <a:extLst>
              <a:ext uri="{FF2B5EF4-FFF2-40B4-BE49-F238E27FC236}">
                <a16:creationId xmlns:a16="http://schemas.microsoft.com/office/drawing/2014/main" id="{904E73B3-0F4D-4AAD-9064-32B21F39CA6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10800000" flipV="1">
            <a:off x="469120" y="5912734"/>
            <a:ext cx="228600" cy="228600"/>
          </a:xfrm>
          <a:prstGeom prst="rect">
            <a:avLst/>
          </a:prstGeom>
        </p:spPr>
      </p:pic>
      <p:sp>
        <p:nvSpPr>
          <p:cNvPr id="9" name="Slide Number Placeholder 6">
            <a:extLst>
              <a:ext uri="{FF2B5EF4-FFF2-40B4-BE49-F238E27FC236}">
                <a16:creationId xmlns:a16="http://schemas.microsoft.com/office/drawing/2014/main" id="{AFC4D031-8CAD-450A-80E1-EB79918C4D88}"/>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20</a:t>
            </a:fld>
            <a:endParaRPr lang="en-US" dirty="0"/>
          </a:p>
        </p:txBody>
      </p:sp>
      <p:sp>
        <p:nvSpPr>
          <p:cNvPr id="3" name="Footer Placeholder 2"/>
          <p:cNvSpPr>
            <a:spLocks noGrp="1"/>
          </p:cNvSpPr>
          <p:nvPr>
            <p:ph type="ftr" sz="quarter" idx="11"/>
          </p:nvPr>
        </p:nvSpPr>
        <p:spPr>
          <a:xfrm>
            <a:off x="3931920" y="6492240"/>
            <a:ext cx="4246418" cy="365125"/>
          </a:xfrm>
        </p:spPr>
        <p:txBody>
          <a:bodyPr/>
          <a:lstStyle/>
          <a:p>
            <a:r>
              <a:rPr lang="en-US" dirty="0"/>
              <a:t>Medicare for People with End-Stage Renal Disease (ESRD)</a:t>
            </a:r>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2764012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Autofit/>
          </a:bodyPr>
          <a:lstStyle/>
          <a:p>
            <a:pPr>
              <a:lnSpc>
                <a:spcPct val="100000"/>
              </a:lnSpc>
            </a:pPr>
            <a:r>
              <a:rPr lang="en-US" sz="2800" dirty="0"/>
              <a:t>When Medicare Coverage for </a:t>
            </a:r>
            <a:br>
              <a:rPr lang="en-US" sz="2800" dirty="0"/>
            </a:br>
            <a:r>
              <a:rPr lang="en-US" sz="2800" dirty="0"/>
              <a:t>End-Stage Renal Disease (ESRD) Ends or Continues</a:t>
            </a:r>
          </a:p>
        </p:txBody>
      </p:sp>
      <p:sp>
        <p:nvSpPr>
          <p:cNvPr id="5" name="Content Placeholder 4"/>
          <p:cNvSpPr>
            <a:spLocks noGrp="1"/>
          </p:cNvSpPr>
          <p:nvPr>
            <p:ph type="body" sz="quarter" idx="4294967295"/>
          </p:nvPr>
        </p:nvSpPr>
        <p:spPr>
          <a:xfrm>
            <a:off x="914400" y="1371600"/>
            <a:ext cx="10412830" cy="4741862"/>
          </a:xfrm>
        </p:spPr>
        <p:txBody>
          <a:bodyPr>
            <a:normAutofit/>
          </a:bodyPr>
          <a:lstStyle/>
          <a:p>
            <a:pPr marL="0" lvl="0" indent="-274320" defTabSz="685800">
              <a:lnSpc>
                <a:spcPct val="100000"/>
              </a:lnSpc>
              <a:spcBef>
                <a:spcPts val="0"/>
              </a:spcBef>
              <a:spcAft>
                <a:spcPts val="1200"/>
              </a:spcAft>
            </a:pPr>
            <a:r>
              <a:rPr lang="en-US" sz="2800" b="1" dirty="0">
                <a:solidFill>
                  <a:srgbClr val="00529B"/>
                </a:solidFill>
              </a:rPr>
              <a:t>Coverage ends (if you’re eligible based solely on ESRD):</a:t>
            </a:r>
            <a:endParaRPr lang="en-US" sz="2800" dirty="0">
              <a:solidFill>
                <a:srgbClr val="00529B"/>
              </a:solidFill>
            </a:endParaRPr>
          </a:p>
          <a:p>
            <a:pPr marL="822960" lvl="2" indent="-274320" defTabSz="685800">
              <a:lnSpc>
                <a:spcPct val="100000"/>
              </a:lnSpc>
              <a:spcBef>
                <a:spcPts val="0"/>
              </a:spcBef>
              <a:spcAft>
                <a:spcPts val="1200"/>
              </a:spcAft>
            </a:pPr>
            <a:r>
              <a:rPr lang="en-US" sz="2400" dirty="0">
                <a:solidFill>
                  <a:srgbClr val="00529B"/>
                </a:solidFill>
              </a:rPr>
              <a:t>12 months after the month you no longer require a regular course of dialysis, or </a:t>
            </a:r>
          </a:p>
          <a:p>
            <a:pPr marL="822960" lvl="2" indent="-274320" defTabSz="685800">
              <a:lnSpc>
                <a:spcPct val="100000"/>
              </a:lnSpc>
              <a:spcBef>
                <a:spcPts val="0"/>
              </a:spcBef>
              <a:spcAft>
                <a:spcPts val="1200"/>
              </a:spcAft>
            </a:pPr>
            <a:r>
              <a:rPr lang="en-US" sz="2400" dirty="0">
                <a:solidFill>
                  <a:srgbClr val="00529B"/>
                </a:solidFill>
              </a:rPr>
              <a:t>36 months after the month of your successful kidney transplant</a:t>
            </a:r>
          </a:p>
          <a:p>
            <a:pPr marL="274320" lvl="0" indent="-274320" defTabSz="685800">
              <a:lnSpc>
                <a:spcPct val="100000"/>
              </a:lnSpc>
              <a:spcBef>
                <a:spcPts val="0"/>
              </a:spcBef>
              <a:spcAft>
                <a:spcPts val="1200"/>
              </a:spcAft>
            </a:pPr>
            <a:r>
              <a:rPr lang="en-US" sz="2800" b="1" dirty="0">
                <a:solidFill>
                  <a:srgbClr val="00529B"/>
                </a:solidFill>
              </a:rPr>
              <a:t>Coverage continues without interruption (and no new application is necessary) if you:</a:t>
            </a:r>
          </a:p>
          <a:p>
            <a:pPr marL="822960" lvl="2" indent="-274320" defTabSz="685800">
              <a:lnSpc>
                <a:spcPct val="100000"/>
              </a:lnSpc>
              <a:spcBef>
                <a:spcPts val="0"/>
              </a:spcBef>
              <a:spcAft>
                <a:spcPts val="1200"/>
              </a:spcAft>
            </a:pPr>
            <a:r>
              <a:rPr lang="en-US" sz="2400" dirty="0">
                <a:solidFill>
                  <a:srgbClr val="00529B"/>
                </a:solidFill>
              </a:rPr>
              <a:t>Start a regular course of dialysis again or get a kidney transplant within 12 months after regular dialysis stopped, or </a:t>
            </a:r>
          </a:p>
          <a:p>
            <a:pPr marL="822960" lvl="2" indent="-274320" defTabSz="685800">
              <a:lnSpc>
                <a:spcPct val="100000"/>
              </a:lnSpc>
              <a:spcBef>
                <a:spcPts val="0"/>
              </a:spcBef>
              <a:spcAft>
                <a:spcPts val="1200"/>
              </a:spcAft>
            </a:pPr>
            <a:r>
              <a:rPr lang="en-US" sz="2400" dirty="0">
                <a:solidFill>
                  <a:srgbClr val="00529B"/>
                </a:solidFill>
              </a:rPr>
              <a:t>Start a regular course of dialysis or get another transplant within 36 months after transplant</a:t>
            </a:r>
          </a:p>
        </p:txBody>
      </p:sp>
      <p:sp>
        <p:nvSpPr>
          <p:cNvPr id="6" name="Slide Number Placeholder 5">
            <a:extLst>
              <a:ext uri="{FF2B5EF4-FFF2-40B4-BE49-F238E27FC236}">
                <a16:creationId xmlns:a16="http://schemas.microsoft.com/office/drawing/2014/main" id="{6A73FA9B-52EF-C30E-E13F-8B698E8C65E2}"/>
              </a:ext>
            </a:extLst>
          </p:cNvPr>
          <p:cNvSpPr>
            <a:spLocks noGrp="1"/>
          </p:cNvSpPr>
          <p:nvPr>
            <p:ph type="sldNum" sz="quarter" idx="12"/>
          </p:nvPr>
        </p:nvSpPr>
        <p:spPr/>
        <p:txBody>
          <a:bodyPr/>
          <a:lstStyle/>
          <a:p>
            <a:fld id="{48F63A3B-78C7-47BE-AE5E-E10140E04643}" type="slidenum">
              <a:rPr lang="en-US" smtClean="0"/>
              <a:pPr/>
              <a:t>21</a:t>
            </a:fld>
            <a:endParaRPr lang="en-US"/>
          </a:p>
        </p:txBody>
      </p:sp>
      <p:sp>
        <p:nvSpPr>
          <p:cNvPr id="3" name="Footer Placeholder 2">
            <a:extLst>
              <a:ext uri="{FF2B5EF4-FFF2-40B4-BE49-F238E27FC236}">
                <a16:creationId xmlns:a16="http://schemas.microsoft.com/office/drawing/2014/main" id="{08AC8189-B627-DA53-1B6B-054345CC0C21}"/>
              </a:ext>
            </a:extLst>
          </p:cNvPr>
          <p:cNvSpPr>
            <a:spLocks noGrp="1"/>
          </p:cNvSpPr>
          <p:nvPr>
            <p:ph type="ftr" sz="quarter" idx="11"/>
          </p:nvPr>
        </p:nvSpPr>
        <p:spPr/>
        <p:txBody>
          <a:bodyPr/>
          <a:lstStyle/>
          <a:p>
            <a:r>
              <a:rPr lang="en-US"/>
              <a:t>Medicare for People with End-Stage Renal Disease (ESRD)</a:t>
            </a:r>
            <a:endParaRPr lang="en-US" dirty="0"/>
          </a:p>
        </p:txBody>
      </p:sp>
      <p:sp>
        <p:nvSpPr>
          <p:cNvPr id="2" name="Date Placeholder 1">
            <a:extLst>
              <a:ext uri="{FF2B5EF4-FFF2-40B4-BE49-F238E27FC236}">
                <a16:creationId xmlns:a16="http://schemas.microsoft.com/office/drawing/2014/main" id="{D97AD418-50DC-316B-3F94-DC677D0C93AA}"/>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2399581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nSpc>
                <a:spcPct val="100000"/>
              </a:lnSpc>
            </a:pPr>
            <a:r>
              <a:rPr lang="en-US" sz="2800" dirty="0"/>
              <a:t>When Medicare Coverage for </a:t>
            </a:r>
            <a:br>
              <a:rPr lang="en-US" sz="2800" dirty="0"/>
            </a:br>
            <a:r>
              <a:rPr lang="en-US" sz="2800" dirty="0"/>
              <a:t>End-Stage Renal Disease (ESRD) Resumes</a:t>
            </a:r>
          </a:p>
        </p:txBody>
      </p:sp>
      <p:sp>
        <p:nvSpPr>
          <p:cNvPr id="2" name="Text Placeholder 1">
            <a:extLst>
              <a:ext uri="{FF2B5EF4-FFF2-40B4-BE49-F238E27FC236}">
                <a16:creationId xmlns:a16="http://schemas.microsoft.com/office/drawing/2014/main" id="{759C201E-889C-05BF-F6D4-C4D2A3BDE0CF}"/>
              </a:ext>
            </a:extLst>
          </p:cNvPr>
          <p:cNvSpPr>
            <a:spLocks noGrp="1"/>
          </p:cNvSpPr>
          <p:nvPr>
            <p:ph type="body" sz="quarter" idx="13"/>
          </p:nvPr>
        </p:nvSpPr>
        <p:spPr>
          <a:xfrm>
            <a:off x="397041" y="1148213"/>
            <a:ext cx="11760045" cy="608926"/>
          </a:xfrm>
        </p:spPr>
        <p:txBody>
          <a:bodyPr/>
          <a:lstStyle/>
          <a:p>
            <a:pPr marL="0" lvl="0" indent="0" defTabSz="685800">
              <a:lnSpc>
                <a:spcPct val="110000"/>
              </a:lnSpc>
              <a:spcBef>
                <a:spcPts val="600"/>
              </a:spcBef>
              <a:buClrTx/>
              <a:buNone/>
            </a:pPr>
            <a:r>
              <a:rPr lang="en-US" sz="2800" b="1" dirty="0"/>
              <a:t>If you stop then resume dialysis or get another kidney transplant:</a:t>
            </a:r>
          </a:p>
        </p:txBody>
      </p:sp>
      <p:sp>
        <p:nvSpPr>
          <p:cNvPr id="3" name="Text Placeholder 2">
            <a:extLst>
              <a:ext uri="{FF2B5EF4-FFF2-40B4-BE49-F238E27FC236}">
                <a16:creationId xmlns:a16="http://schemas.microsoft.com/office/drawing/2014/main" id="{C4E7645D-4344-02E5-BFEB-9C47B90F6C86}"/>
              </a:ext>
            </a:extLst>
          </p:cNvPr>
          <p:cNvSpPr>
            <a:spLocks noGrp="1"/>
          </p:cNvSpPr>
          <p:nvPr>
            <p:ph type="body" sz="quarter" idx="14"/>
          </p:nvPr>
        </p:nvSpPr>
        <p:spPr>
          <a:xfrm>
            <a:off x="181888" y="1845392"/>
            <a:ext cx="2871216" cy="3917734"/>
          </a:xfrm>
          <a:prstGeom prst="roundRect">
            <a:avLst/>
          </a:prstGeom>
          <a:ln w="38100">
            <a:solidFill>
              <a:srgbClr val="0070C0"/>
            </a:solidFill>
          </a:ln>
        </p:spPr>
        <p:txBody>
          <a:bodyPr lIns="0" tIns="2286000" rIns="0" bIns="0"/>
          <a:lstStyle/>
          <a:p>
            <a:pPr marL="0" lvl="0" indent="0" algn="ctr" defTabSz="685800">
              <a:lnSpc>
                <a:spcPct val="110000"/>
              </a:lnSpc>
              <a:spcBef>
                <a:spcPts val="600"/>
              </a:spcBef>
              <a:buClrTx/>
              <a:buNone/>
            </a:pPr>
            <a:r>
              <a:rPr lang="en-US" dirty="0"/>
              <a:t>A new IEP begins</a:t>
            </a:r>
          </a:p>
        </p:txBody>
      </p:sp>
      <p:pic>
        <p:nvPicPr>
          <p:cNvPr id="8" name="Picture 7">
            <a:extLst>
              <a:ext uri="{FF2B5EF4-FFF2-40B4-BE49-F238E27FC236}">
                <a16:creationId xmlns:a16="http://schemas.microsoft.com/office/drawing/2014/main" id="{61011366-946D-4245-8F8C-8DCBEED25BA6}"/>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72963" y="2236124"/>
            <a:ext cx="2880360" cy="1920240"/>
          </a:xfrm>
          <a:prstGeom prst="rect">
            <a:avLst/>
          </a:prstGeom>
          <a:ln>
            <a:noFill/>
          </a:ln>
          <a:effectLst>
            <a:softEdge rad="112500"/>
          </a:effectLst>
        </p:spPr>
      </p:pic>
      <p:sp>
        <p:nvSpPr>
          <p:cNvPr id="5" name="Text Placeholder 4">
            <a:extLst>
              <a:ext uri="{FF2B5EF4-FFF2-40B4-BE49-F238E27FC236}">
                <a16:creationId xmlns:a16="http://schemas.microsoft.com/office/drawing/2014/main" id="{933A007D-DFCD-6AE7-2177-87C36E48C24E}"/>
              </a:ext>
            </a:extLst>
          </p:cNvPr>
          <p:cNvSpPr>
            <a:spLocks noGrp="1"/>
          </p:cNvSpPr>
          <p:nvPr>
            <p:ph type="body" sz="quarter" idx="15"/>
          </p:nvPr>
        </p:nvSpPr>
        <p:spPr>
          <a:xfrm>
            <a:off x="3170532" y="1845392"/>
            <a:ext cx="2871216" cy="3917734"/>
          </a:xfrm>
          <a:prstGeom prst="roundRect">
            <a:avLst/>
          </a:prstGeom>
          <a:ln w="38100">
            <a:solidFill>
              <a:srgbClr val="0070C0"/>
            </a:solidFill>
          </a:ln>
        </p:spPr>
        <p:txBody>
          <a:bodyPr lIns="0" tIns="2286000" rIns="0" bIns="0">
            <a:normAutofit/>
          </a:bodyPr>
          <a:lstStyle/>
          <a:p>
            <a:pPr marL="0" lvl="0" indent="0" algn="ctr" defTabSz="685800">
              <a:lnSpc>
                <a:spcPct val="110000"/>
              </a:lnSpc>
              <a:spcBef>
                <a:spcPts val="600"/>
              </a:spcBef>
              <a:buClrTx/>
              <a:buNone/>
            </a:pPr>
            <a:r>
              <a:rPr lang="en-US" dirty="0"/>
              <a:t>You can sign up again under the same conditions described in Lesson 1</a:t>
            </a:r>
          </a:p>
        </p:txBody>
      </p:sp>
      <p:pic>
        <p:nvPicPr>
          <p:cNvPr id="26" name="Picture 25">
            <a:extLst>
              <a:ext uri="{FF2B5EF4-FFF2-40B4-BE49-F238E27FC236}">
                <a16:creationId xmlns:a16="http://schemas.microsoft.com/office/drawing/2014/main" id="{722E7FDF-08E2-45C9-A8BA-2F77E1A96707}"/>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186187" y="2239606"/>
            <a:ext cx="2874900" cy="1916758"/>
          </a:xfrm>
          <a:prstGeom prst="rect">
            <a:avLst/>
          </a:prstGeom>
          <a:ln>
            <a:noFill/>
          </a:ln>
          <a:effectLst>
            <a:softEdge rad="112500"/>
          </a:effectLst>
        </p:spPr>
      </p:pic>
      <p:sp>
        <p:nvSpPr>
          <p:cNvPr id="20" name="Text Placeholder 19">
            <a:extLst>
              <a:ext uri="{FF2B5EF4-FFF2-40B4-BE49-F238E27FC236}">
                <a16:creationId xmlns:a16="http://schemas.microsoft.com/office/drawing/2014/main" id="{FF2501D5-F7CA-7AA6-C983-52798AC83116}"/>
              </a:ext>
            </a:extLst>
          </p:cNvPr>
          <p:cNvSpPr>
            <a:spLocks noGrp="1"/>
          </p:cNvSpPr>
          <p:nvPr>
            <p:ph type="body" sz="quarter" idx="16"/>
          </p:nvPr>
        </p:nvSpPr>
        <p:spPr>
          <a:xfrm>
            <a:off x="6159176" y="1845392"/>
            <a:ext cx="2871216" cy="3917734"/>
          </a:xfrm>
          <a:prstGeom prst="roundRect">
            <a:avLst/>
          </a:prstGeom>
          <a:ln w="38100">
            <a:solidFill>
              <a:srgbClr val="0070C0"/>
            </a:solidFill>
          </a:ln>
        </p:spPr>
        <p:txBody>
          <a:bodyPr lIns="0" tIns="2286000" rIns="0" bIns="0">
            <a:normAutofit/>
          </a:bodyPr>
          <a:lstStyle/>
          <a:p>
            <a:pPr marL="0" lvl="0" indent="0" algn="ctr" defTabSz="685800">
              <a:lnSpc>
                <a:spcPct val="110000"/>
              </a:lnSpc>
              <a:spcBef>
                <a:spcPts val="600"/>
              </a:spcBef>
              <a:buClrTx/>
              <a:buNone/>
            </a:pPr>
            <a:r>
              <a:rPr lang="en-US" dirty="0"/>
              <a:t>There’s no premium penalty for later enrollment during the new IEP </a:t>
            </a:r>
          </a:p>
        </p:txBody>
      </p:sp>
      <p:pic>
        <p:nvPicPr>
          <p:cNvPr id="24" name="Picture 23">
            <a:extLst>
              <a:ext uri="{FF2B5EF4-FFF2-40B4-BE49-F238E27FC236}">
                <a16:creationId xmlns:a16="http://schemas.microsoft.com/office/drawing/2014/main" id="{74B98B51-0D30-42CA-9556-BA4BA03A68C3}"/>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190705" y="2236124"/>
            <a:ext cx="2880360" cy="1920240"/>
          </a:xfrm>
          <a:prstGeom prst="rect">
            <a:avLst/>
          </a:prstGeom>
          <a:ln>
            <a:noFill/>
          </a:ln>
          <a:effectLst>
            <a:softEdge rad="112500"/>
          </a:effectLst>
        </p:spPr>
      </p:pic>
      <p:sp>
        <p:nvSpPr>
          <p:cNvPr id="21" name="Text Placeholder 20">
            <a:extLst>
              <a:ext uri="{FF2B5EF4-FFF2-40B4-BE49-F238E27FC236}">
                <a16:creationId xmlns:a16="http://schemas.microsoft.com/office/drawing/2014/main" id="{8C220A1B-9379-D5B9-5F9F-9394EF8180DE}"/>
              </a:ext>
            </a:extLst>
          </p:cNvPr>
          <p:cNvSpPr>
            <a:spLocks noGrp="1"/>
          </p:cNvSpPr>
          <p:nvPr>
            <p:ph type="body" sz="quarter" idx="17"/>
          </p:nvPr>
        </p:nvSpPr>
        <p:spPr>
          <a:xfrm>
            <a:off x="9147821" y="1845392"/>
            <a:ext cx="2871216" cy="3917734"/>
          </a:xfrm>
          <a:prstGeom prst="roundRect">
            <a:avLst/>
          </a:prstGeom>
          <a:ln w="38100">
            <a:solidFill>
              <a:srgbClr val="0070C0"/>
            </a:solidFill>
          </a:ln>
        </p:spPr>
        <p:txBody>
          <a:bodyPr lIns="0" tIns="2286000" rIns="0" bIns="0"/>
          <a:lstStyle/>
          <a:p>
            <a:pPr marL="0" lvl="0" indent="0" algn="ctr" defTabSz="685800">
              <a:lnSpc>
                <a:spcPct val="110000"/>
              </a:lnSpc>
              <a:spcBef>
                <a:spcPts val="600"/>
              </a:spcBef>
              <a:buClrTx/>
              <a:buNone/>
            </a:pPr>
            <a:r>
              <a:rPr lang="en-US" dirty="0"/>
              <a:t>You must file another application</a:t>
            </a:r>
          </a:p>
        </p:txBody>
      </p:sp>
      <p:pic>
        <p:nvPicPr>
          <p:cNvPr id="17" name="Picture 16">
            <a:extLst>
              <a:ext uri="{FF2B5EF4-FFF2-40B4-BE49-F238E27FC236}">
                <a16:creationId xmlns:a16="http://schemas.microsoft.com/office/drawing/2014/main" id="{6FED36E6-D883-4EDC-B953-BD70FCCFC68E}"/>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215859" y="2241623"/>
            <a:ext cx="2811948" cy="1920240"/>
          </a:xfrm>
          <a:prstGeom prst="rect">
            <a:avLst/>
          </a:prstGeom>
          <a:ln>
            <a:noFill/>
          </a:ln>
          <a:effectLst>
            <a:softEdge rad="112500"/>
          </a:effectLst>
        </p:spPr>
      </p:pic>
      <p:sp>
        <p:nvSpPr>
          <p:cNvPr id="16" name="Slide Number Placeholder 5">
            <a:extLst>
              <a:ext uri="{FF2B5EF4-FFF2-40B4-BE49-F238E27FC236}">
                <a16:creationId xmlns:a16="http://schemas.microsoft.com/office/drawing/2014/main" id="{5381181E-ADB1-4AFF-724A-4186AD188549}"/>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22</a:t>
            </a:fld>
            <a:endParaRPr lang="en-US" dirty="0"/>
          </a:p>
        </p:txBody>
      </p:sp>
      <p:sp>
        <p:nvSpPr>
          <p:cNvPr id="18" name="Footer Placeholder 2">
            <a:extLst>
              <a:ext uri="{FF2B5EF4-FFF2-40B4-BE49-F238E27FC236}">
                <a16:creationId xmlns:a16="http://schemas.microsoft.com/office/drawing/2014/main" id="{18121FA5-93B7-5927-9A49-E5FC595D0722}"/>
              </a:ext>
            </a:extLst>
          </p:cNvPr>
          <p:cNvSpPr>
            <a:spLocks noGrp="1"/>
          </p:cNvSpPr>
          <p:nvPr>
            <p:ph type="ftr" sz="quarter" idx="11"/>
          </p:nvPr>
        </p:nvSpPr>
        <p:spPr/>
        <p:txBody>
          <a:bodyPr/>
          <a:lstStyle/>
          <a:p>
            <a:r>
              <a:rPr lang="en-US" dirty="0"/>
              <a:t>Medicare for People with End-Stage Renal Disease (ESRD)</a:t>
            </a:r>
          </a:p>
        </p:txBody>
      </p:sp>
      <p:sp>
        <p:nvSpPr>
          <p:cNvPr id="19" name="Date Placeholder 1">
            <a:extLst>
              <a:ext uri="{FF2B5EF4-FFF2-40B4-BE49-F238E27FC236}">
                <a16:creationId xmlns:a16="http://schemas.microsoft.com/office/drawing/2014/main" id="{019B5340-83FE-1136-E6D4-1D51E848A011}"/>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22153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20" grpId="0" animBg="1"/>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33739-900E-C50D-74C7-F434906E1A4C}"/>
              </a:ext>
            </a:extLst>
          </p:cNvPr>
          <p:cNvSpPr>
            <a:spLocks noGrp="1"/>
          </p:cNvSpPr>
          <p:nvPr>
            <p:ph type="title"/>
          </p:nvPr>
        </p:nvSpPr>
        <p:spPr/>
        <p:txBody>
          <a:bodyPr anchor="ctr"/>
          <a:lstStyle/>
          <a:p>
            <a:r>
              <a:rPr lang="en-US" b="0" dirty="0"/>
              <a:t>Joining a Medicare Advantage Plan</a:t>
            </a:r>
          </a:p>
        </p:txBody>
      </p:sp>
      <p:sp>
        <p:nvSpPr>
          <p:cNvPr id="56" name="Text Placeholder 55">
            <a:extLst>
              <a:ext uri="{FF2B5EF4-FFF2-40B4-BE49-F238E27FC236}">
                <a16:creationId xmlns:a16="http://schemas.microsoft.com/office/drawing/2014/main" id="{75DA110C-512F-BBAC-F56E-2FD1F3B93C03}"/>
              </a:ext>
            </a:extLst>
          </p:cNvPr>
          <p:cNvSpPr>
            <a:spLocks noGrp="1"/>
          </p:cNvSpPr>
          <p:nvPr>
            <p:ph type="body" sz="quarter" idx="4294967295"/>
          </p:nvPr>
        </p:nvSpPr>
        <p:spPr>
          <a:xfrm>
            <a:off x="914400" y="1371600"/>
            <a:ext cx="10945812" cy="4167187"/>
          </a:xfrm>
        </p:spPr>
        <p:txBody>
          <a:bodyPr>
            <a:normAutofit fontScale="92500" lnSpcReduction="10000"/>
          </a:bodyPr>
          <a:lstStyle/>
          <a:p>
            <a:pPr marL="0" indent="0">
              <a:lnSpc>
                <a:spcPct val="110000"/>
              </a:lnSpc>
              <a:spcBef>
                <a:spcPts val="0"/>
              </a:spcBef>
              <a:spcAft>
                <a:spcPts val="1200"/>
              </a:spcAft>
              <a:buNone/>
            </a:pPr>
            <a:r>
              <a:rPr lang="en-US" sz="2800" b="1" dirty="0">
                <a:solidFill>
                  <a:srgbClr val="00529B"/>
                </a:solidFill>
              </a:rPr>
              <a:t>When you can join a Medicare Advantage Plan:</a:t>
            </a:r>
          </a:p>
          <a:p>
            <a:pPr marL="548640" indent="-274320">
              <a:lnSpc>
                <a:spcPct val="110000"/>
              </a:lnSpc>
              <a:spcBef>
                <a:spcPts val="0"/>
              </a:spcBef>
              <a:spcAft>
                <a:spcPts val="1200"/>
              </a:spcAft>
            </a:pPr>
            <a:r>
              <a:rPr lang="en-US" sz="2400" b="1" dirty="0">
                <a:solidFill>
                  <a:srgbClr val="00529B"/>
                </a:solidFill>
              </a:rPr>
              <a:t>Open Enrollment Period </a:t>
            </a:r>
          </a:p>
          <a:p>
            <a:pPr marL="1005840" lvl="1" indent="-274320">
              <a:lnSpc>
                <a:spcPct val="110000"/>
              </a:lnSpc>
              <a:spcBef>
                <a:spcPts val="0"/>
              </a:spcBef>
              <a:spcAft>
                <a:spcPts val="1200"/>
              </a:spcAft>
            </a:pPr>
            <a:r>
              <a:rPr lang="en-US" sz="1900" dirty="0">
                <a:solidFill>
                  <a:srgbClr val="00529B"/>
                </a:solidFill>
              </a:rPr>
              <a:t>October 15–December 7</a:t>
            </a:r>
          </a:p>
          <a:p>
            <a:pPr marL="1005840" lvl="1" indent="-274320">
              <a:lnSpc>
                <a:spcPct val="110000"/>
              </a:lnSpc>
              <a:spcBef>
                <a:spcPts val="0"/>
              </a:spcBef>
              <a:spcAft>
                <a:spcPts val="1200"/>
              </a:spcAft>
            </a:pPr>
            <a:r>
              <a:rPr lang="en-US" sz="1900" dirty="0">
                <a:solidFill>
                  <a:srgbClr val="00529B"/>
                </a:solidFill>
              </a:rPr>
              <a:t>Coverage begins on January 1 (as long as the plan gets your request by December 7) </a:t>
            </a:r>
          </a:p>
          <a:p>
            <a:pPr marL="548640" indent="-274320">
              <a:lnSpc>
                <a:spcPct val="110000"/>
              </a:lnSpc>
              <a:spcBef>
                <a:spcPts val="0"/>
              </a:spcBef>
              <a:spcAft>
                <a:spcPts val="1200"/>
              </a:spcAft>
            </a:pPr>
            <a:r>
              <a:rPr lang="en-US" sz="2400" b="1" dirty="0">
                <a:solidFill>
                  <a:srgbClr val="00529B"/>
                </a:solidFill>
              </a:rPr>
              <a:t>Medicare Advantage Open Enrollment Period </a:t>
            </a:r>
            <a:r>
              <a:rPr lang="en-US" sz="2400" dirty="0">
                <a:solidFill>
                  <a:srgbClr val="00529B"/>
                </a:solidFill>
              </a:rPr>
              <a:t>(only if you’re already in a Medicare Advantage Plan)</a:t>
            </a:r>
            <a:r>
              <a:rPr lang="en-US" sz="2400" b="1" dirty="0">
                <a:solidFill>
                  <a:srgbClr val="00529B"/>
                </a:solidFill>
              </a:rPr>
              <a:t> </a:t>
            </a:r>
          </a:p>
          <a:p>
            <a:pPr marL="1005840" lvl="1" indent="-274320">
              <a:lnSpc>
                <a:spcPct val="110000"/>
              </a:lnSpc>
              <a:spcBef>
                <a:spcPts val="0"/>
              </a:spcBef>
              <a:spcAft>
                <a:spcPts val="1200"/>
              </a:spcAft>
            </a:pPr>
            <a:r>
              <a:rPr lang="en-US" sz="1900" dirty="0">
                <a:solidFill>
                  <a:srgbClr val="00529B"/>
                </a:solidFill>
              </a:rPr>
              <a:t>January 1–March 31 each year</a:t>
            </a:r>
          </a:p>
          <a:p>
            <a:pPr marL="1005840" lvl="1" indent="-274320">
              <a:lnSpc>
                <a:spcPct val="110000"/>
              </a:lnSpc>
              <a:spcBef>
                <a:spcPts val="0"/>
              </a:spcBef>
              <a:spcAft>
                <a:spcPts val="1200"/>
              </a:spcAft>
            </a:pPr>
            <a:r>
              <a:rPr lang="en-US" sz="1900" dirty="0">
                <a:solidFill>
                  <a:srgbClr val="00529B"/>
                </a:solidFill>
              </a:rPr>
              <a:t>Within the first 3 months you get Medicare</a:t>
            </a:r>
          </a:p>
          <a:p>
            <a:pPr marL="1005840" lvl="1" indent="-274320">
              <a:lnSpc>
                <a:spcPct val="110000"/>
              </a:lnSpc>
              <a:spcBef>
                <a:spcPts val="0"/>
              </a:spcBef>
              <a:spcAft>
                <a:spcPts val="1200"/>
              </a:spcAft>
            </a:pPr>
            <a:r>
              <a:rPr lang="en-US" sz="1900" dirty="0">
                <a:solidFill>
                  <a:srgbClr val="00529B"/>
                </a:solidFill>
              </a:rPr>
              <a:t>Generally, coverage begins the 1</a:t>
            </a:r>
            <a:r>
              <a:rPr lang="en-US" sz="1900" baseline="30000" dirty="0">
                <a:solidFill>
                  <a:srgbClr val="00529B"/>
                </a:solidFill>
              </a:rPr>
              <a:t>st</a:t>
            </a:r>
            <a:r>
              <a:rPr lang="en-US" sz="1900" dirty="0">
                <a:solidFill>
                  <a:srgbClr val="00529B"/>
                </a:solidFill>
              </a:rPr>
              <a:t> of the month after the plan gets your request</a:t>
            </a:r>
            <a:endParaRPr lang="en-US" sz="2800" dirty="0">
              <a:solidFill>
                <a:srgbClr val="00529B"/>
              </a:solidFill>
            </a:endParaRPr>
          </a:p>
        </p:txBody>
      </p:sp>
      <p:sp>
        <p:nvSpPr>
          <p:cNvPr id="5" name="Slide Number Placeholder 4">
            <a:extLst>
              <a:ext uri="{FF2B5EF4-FFF2-40B4-BE49-F238E27FC236}">
                <a16:creationId xmlns:a16="http://schemas.microsoft.com/office/drawing/2014/main" id="{39E33DB8-3E7C-E414-FF4C-F5B8CE82B670}"/>
              </a:ext>
            </a:extLst>
          </p:cNvPr>
          <p:cNvSpPr>
            <a:spLocks noGrp="1"/>
          </p:cNvSpPr>
          <p:nvPr>
            <p:ph type="sldNum" sz="quarter" idx="12"/>
          </p:nvPr>
        </p:nvSpPr>
        <p:spPr/>
        <p:txBody>
          <a:bodyPr/>
          <a:lstStyle/>
          <a:p>
            <a:fld id="{48F63A3B-78C7-47BE-AE5E-E10140E04643}" type="slidenum">
              <a:rPr lang="en-US" smtClean="0"/>
              <a:pPr/>
              <a:t>23</a:t>
            </a:fld>
            <a:endParaRPr lang="en-US"/>
          </a:p>
        </p:txBody>
      </p:sp>
      <p:sp>
        <p:nvSpPr>
          <p:cNvPr id="4" name="Footer Placeholder 3">
            <a:extLst>
              <a:ext uri="{FF2B5EF4-FFF2-40B4-BE49-F238E27FC236}">
                <a16:creationId xmlns:a16="http://schemas.microsoft.com/office/drawing/2014/main" id="{918D61C7-DE12-89E5-1E96-DD448B7A779F}"/>
              </a:ext>
            </a:extLst>
          </p:cNvPr>
          <p:cNvSpPr>
            <a:spLocks noGrp="1"/>
          </p:cNvSpPr>
          <p:nvPr>
            <p:ph type="ftr" sz="quarter" idx="11"/>
          </p:nvPr>
        </p:nvSpPr>
        <p:spPr/>
        <p:txBody>
          <a:bodyPr/>
          <a:lstStyle/>
          <a:p>
            <a:r>
              <a:rPr lang="en-US"/>
              <a:t>Medicare for People with End-Stage Renal Disease (ESRD)</a:t>
            </a:r>
            <a:endParaRPr lang="en-US" dirty="0"/>
          </a:p>
        </p:txBody>
      </p:sp>
      <p:sp>
        <p:nvSpPr>
          <p:cNvPr id="3" name="Date Placeholder 2">
            <a:extLst>
              <a:ext uri="{FF2B5EF4-FFF2-40B4-BE49-F238E27FC236}">
                <a16:creationId xmlns:a16="http://schemas.microsoft.com/office/drawing/2014/main" id="{DD511A3E-CAAB-8724-A3BE-7C271D36DC9C}"/>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403993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6">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670FE-9611-2472-9C54-671F7EB17534}"/>
              </a:ext>
            </a:extLst>
          </p:cNvPr>
          <p:cNvSpPr>
            <a:spLocks noGrp="1"/>
          </p:cNvSpPr>
          <p:nvPr>
            <p:ph type="title"/>
          </p:nvPr>
        </p:nvSpPr>
        <p:spPr/>
        <p:txBody>
          <a:bodyPr anchor="ctr"/>
          <a:lstStyle/>
          <a:p>
            <a:r>
              <a:rPr lang="en-US" dirty="0"/>
              <a:t>Joining Medicare Drug Coverage (Part D)</a:t>
            </a:r>
          </a:p>
        </p:txBody>
      </p:sp>
      <p:sp>
        <p:nvSpPr>
          <p:cNvPr id="3" name="Text Placeholder 2">
            <a:extLst>
              <a:ext uri="{FF2B5EF4-FFF2-40B4-BE49-F238E27FC236}">
                <a16:creationId xmlns:a16="http://schemas.microsoft.com/office/drawing/2014/main" id="{00864BA9-D273-6EAD-7B69-30A46960257E}"/>
              </a:ext>
            </a:extLst>
          </p:cNvPr>
          <p:cNvSpPr>
            <a:spLocks noGrp="1"/>
          </p:cNvSpPr>
          <p:nvPr>
            <p:ph type="body" sz="quarter" idx="4294967295"/>
          </p:nvPr>
        </p:nvSpPr>
        <p:spPr>
          <a:xfrm>
            <a:off x="914400" y="1371600"/>
            <a:ext cx="9701713" cy="4167187"/>
          </a:xfrm>
        </p:spPr>
        <p:txBody>
          <a:bodyPr>
            <a:normAutofit/>
          </a:bodyPr>
          <a:lstStyle/>
          <a:p>
            <a:pPr marL="0" indent="0">
              <a:lnSpc>
                <a:spcPct val="100000"/>
              </a:lnSpc>
              <a:spcBef>
                <a:spcPts val="0"/>
              </a:spcBef>
              <a:spcAft>
                <a:spcPts val="1200"/>
              </a:spcAft>
              <a:buNone/>
            </a:pPr>
            <a:r>
              <a:rPr lang="en-US" b="1" dirty="0">
                <a:solidFill>
                  <a:srgbClr val="00529B"/>
                </a:solidFill>
              </a:rPr>
              <a:t>When you can join Medicare drug coverage:</a:t>
            </a:r>
          </a:p>
          <a:p>
            <a:pPr marL="548640" indent="-274320">
              <a:lnSpc>
                <a:spcPct val="100000"/>
              </a:lnSpc>
              <a:spcBef>
                <a:spcPts val="0"/>
              </a:spcBef>
              <a:spcAft>
                <a:spcPts val="1200"/>
              </a:spcAft>
            </a:pPr>
            <a:r>
              <a:rPr lang="en-US" b="1" dirty="0">
                <a:solidFill>
                  <a:srgbClr val="00529B"/>
                </a:solidFill>
              </a:rPr>
              <a:t>Initial Enrollment Period (IEP) </a:t>
            </a:r>
          </a:p>
          <a:p>
            <a:pPr marL="1005840" lvl="1" indent="-274320">
              <a:lnSpc>
                <a:spcPct val="100000"/>
              </a:lnSpc>
              <a:spcBef>
                <a:spcPts val="0"/>
              </a:spcBef>
              <a:spcAft>
                <a:spcPts val="1200"/>
              </a:spcAft>
            </a:pPr>
            <a:r>
              <a:rPr lang="en-US" dirty="0">
                <a:solidFill>
                  <a:srgbClr val="00529B"/>
                </a:solidFill>
              </a:rPr>
              <a:t>7-month period when you first become eligible for Medicare </a:t>
            </a:r>
          </a:p>
          <a:p>
            <a:pPr marL="1005840" lvl="1" indent="-274320">
              <a:lnSpc>
                <a:spcPct val="100000"/>
              </a:lnSpc>
              <a:spcBef>
                <a:spcPts val="0"/>
              </a:spcBef>
              <a:spcAft>
                <a:spcPts val="1200"/>
              </a:spcAft>
            </a:pPr>
            <a:r>
              <a:rPr lang="en-US" dirty="0">
                <a:solidFill>
                  <a:srgbClr val="00529B"/>
                </a:solidFill>
              </a:rPr>
              <a:t>Coverage starts the same time your Medicare Part A and/or Part B coverage starts </a:t>
            </a:r>
          </a:p>
          <a:p>
            <a:pPr marL="548640" indent="-274320">
              <a:lnSpc>
                <a:spcPct val="100000"/>
              </a:lnSpc>
              <a:spcBef>
                <a:spcPts val="0"/>
              </a:spcBef>
              <a:spcAft>
                <a:spcPts val="1200"/>
              </a:spcAft>
            </a:pPr>
            <a:r>
              <a:rPr lang="en-US" b="1" dirty="0">
                <a:solidFill>
                  <a:srgbClr val="00529B"/>
                </a:solidFill>
              </a:rPr>
              <a:t>Open Enrollment </a:t>
            </a:r>
          </a:p>
          <a:p>
            <a:pPr marL="1005840" lvl="1" indent="-274320">
              <a:lnSpc>
                <a:spcPct val="100000"/>
              </a:lnSpc>
              <a:spcBef>
                <a:spcPts val="0"/>
              </a:spcBef>
              <a:spcAft>
                <a:spcPts val="1200"/>
              </a:spcAft>
            </a:pPr>
            <a:r>
              <a:rPr lang="en-US" dirty="0">
                <a:solidFill>
                  <a:srgbClr val="00529B"/>
                </a:solidFill>
              </a:rPr>
              <a:t>October 15–December 7 each year</a:t>
            </a:r>
          </a:p>
          <a:p>
            <a:pPr marL="1005840" lvl="1" indent="-274320">
              <a:lnSpc>
                <a:spcPct val="100000"/>
              </a:lnSpc>
              <a:spcBef>
                <a:spcPts val="0"/>
              </a:spcBef>
              <a:spcAft>
                <a:spcPts val="1200"/>
              </a:spcAft>
            </a:pPr>
            <a:r>
              <a:rPr lang="en-US" dirty="0">
                <a:solidFill>
                  <a:srgbClr val="00529B"/>
                </a:solidFill>
              </a:rPr>
              <a:t>Coverage will begin on January 1 of the next year</a:t>
            </a:r>
          </a:p>
        </p:txBody>
      </p:sp>
      <p:sp>
        <p:nvSpPr>
          <p:cNvPr id="9" name="Slide Number Placeholder 8">
            <a:extLst>
              <a:ext uri="{FF2B5EF4-FFF2-40B4-BE49-F238E27FC236}">
                <a16:creationId xmlns:a16="http://schemas.microsoft.com/office/drawing/2014/main" id="{0162C7DA-40B5-3227-DFD6-396B4BC7A8BC}"/>
              </a:ext>
            </a:extLst>
          </p:cNvPr>
          <p:cNvSpPr>
            <a:spLocks noGrp="1"/>
          </p:cNvSpPr>
          <p:nvPr>
            <p:ph type="sldNum" sz="quarter" idx="12"/>
          </p:nvPr>
        </p:nvSpPr>
        <p:spPr/>
        <p:txBody>
          <a:bodyPr/>
          <a:lstStyle/>
          <a:p>
            <a:fld id="{48F63A3B-78C7-47BE-AE5E-E10140E04643}" type="slidenum">
              <a:rPr lang="en-US" smtClean="0"/>
              <a:pPr/>
              <a:t>24</a:t>
            </a:fld>
            <a:endParaRPr lang="en-US"/>
          </a:p>
        </p:txBody>
      </p:sp>
      <p:sp>
        <p:nvSpPr>
          <p:cNvPr id="8" name="Footer Placeholder 7">
            <a:extLst>
              <a:ext uri="{FF2B5EF4-FFF2-40B4-BE49-F238E27FC236}">
                <a16:creationId xmlns:a16="http://schemas.microsoft.com/office/drawing/2014/main" id="{40F1425B-C013-BDB4-F4B4-438A10C0C153}"/>
              </a:ext>
            </a:extLst>
          </p:cNvPr>
          <p:cNvSpPr>
            <a:spLocks noGrp="1"/>
          </p:cNvSpPr>
          <p:nvPr>
            <p:ph type="ftr" sz="quarter" idx="11"/>
          </p:nvPr>
        </p:nvSpPr>
        <p:spPr/>
        <p:txBody>
          <a:bodyPr/>
          <a:lstStyle/>
          <a:p>
            <a:r>
              <a:rPr lang="en-US"/>
              <a:t>Medicare for People with End-Stage Renal Disease (ESRD)</a:t>
            </a:r>
            <a:endParaRPr lang="en-US" dirty="0"/>
          </a:p>
        </p:txBody>
      </p:sp>
      <p:sp>
        <p:nvSpPr>
          <p:cNvPr id="7" name="Date Placeholder 6">
            <a:extLst>
              <a:ext uri="{FF2B5EF4-FFF2-40B4-BE49-F238E27FC236}">
                <a16:creationId xmlns:a16="http://schemas.microsoft.com/office/drawing/2014/main" id="{6681EF7B-2683-B67C-D6A1-59981797FBD7}"/>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358129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Medicare &amp; Group Health Plan (GHP) Coverage</a:t>
            </a:r>
          </a:p>
        </p:txBody>
      </p:sp>
      <p:sp>
        <p:nvSpPr>
          <p:cNvPr id="10" name="Content Placeholder 9">
            <a:extLst>
              <a:ext uri="{FF2B5EF4-FFF2-40B4-BE49-F238E27FC236}">
                <a16:creationId xmlns:a16="http://schemas.microsoft.com/office/drawing/2014/main" id="{2BB20CDD-8BE9-203C-FBB0-6FD088ED7749}"/>
              </a:ext>
            </a:extLst>
          </p:cNvPr>
          <p:cNvSpPr>
            <a:spLocks noGrp="1"/>
          </p:cNvSpPr>
          <p:nvPr>
            <p:ph sz="quarter" idx="13"/>
          </p:nvPr>
        </p:nvSpPr>
        <p:spPr>
          <a:xfrm>
            <a:off x="0" y="1059664"/>
            <a:ext cx="12192000" cy="477044"/>
          </a:xfrm>
        </p:spPr>
        <p:txBody>
          <a:bodyPr/>
          <a:lstStyle/>
          <a:p>
            <a:pPr marL="0" marR="0" lvl="0" indent="0" algn="ctr" defTabSz="685800" rtl="0" eaLnBrk="1" fontAlgn="auto" latinLnBrk="0" hangingPunct="1">
              <a:lnSpc>
                <a:spcPct val="90000"/>
              </a:lnSpc>
              <a:spcBef>
                <a:spcPts val="600"/>
              </a:spcBef>
              <a:spcAft>
                <a:spcPts val="0"/>
              </a:spcAft>
              <a:buClr>
                <a:srgbClr val="00539A"/>
              </a:buClr>
              <a:buSzTx/>
              <a:buFont typeface="Wingdings" pitchFamily="2" charset="2"/>
              <a:buNone/>
              <a:tabLst/>
              <a:defRPr/>
            </a:pPr>
            <a:r>
              <a:rPr kumimoji="0" lang="en-US" sz="28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Months of Dialysis</a:t>
            </a:r>
          </a:p>
        </p:txBody>
      </p:sp>
      <p:sp>
        <p:nvSpPr>
          <p:cNvPr id="11" name="Content Placeholder 10">
            <a:extLst>
              <a:ext uri="{FF2B5EF4-FFF2-40B4-BE49-F238E27FC236}">
                <a16:creationId xmlns:a16="http://schemas.microsoft.com/office/drawing/2014/main" id="{0FCF421A-A313-8E34-27C7-444CD3F5C8B9}"/>
              </a:ext>
            </a:extLst>
          </p:cNvPr>
          <p:cNvSpPr>
            <a:spLocks noGrp="1"/>
          </p:cNvSpPr>
          <p:nvPr>
            <p:ph sz="quarter" idx="14"/>
          </p:nvPr>
        </p:nvSpPr>
        <p:spPr>
          <a:xfrm>
            <a:off x="642933" y="1741252"/>
            <a:ext cx="5184648" cy="3886200"/>
          </a:xfrm>
          <a:prstGeom prst="roundRect">
            <a:avLst/>
          </a:prstGeom>
          <a:ln w="38100">
            <a:solidFill>
              <a:srgbClr val="FFC000"/>
            </a:solidFill>
          </a:ln>
        </p:spPr>
        <p:txBody>
          <a:bodyPr lIns="0" tIns="0" rIns="0" bIns="0"/>
          <a:lstStyle/>
          <a:p>
            <a:pPr marL="0" marR="0" lvl="0" indent="0" algn="ctr" defTabSz="914400" rtl="0" eaLnBrk="1" fontAlgn="auto" latinLnBrk="0" hangingPunct="1">
              <a:lnSpc>
                <a:spcPct val="100000"/>
              </a:lnSpc>
              <a:spcBef>
                <a:spcPts val="0"/>
              </a:spcBef>
              <a:spcAft>
                <a:spcPts val="13800"/>
              </a:spcAft>
              <a:buClrTx/>
              <a:buSzTx/>
              <a:buFontTx/>
              <a:buNone/>
              <a:tabLst/>
              <a:defRPr/>
            </a:pPr>
            <a:r>
              <a:rPr kumimoji="0" lang="en-US" sz="2400" b="1" i="0" u="none" strike="noStrike" kern="1200" cap="none" spc="0" normalizeH="0" baseline="0" noProof="0" dirty="0">
                <a:ln>
                  <a:noFill/>
                </a:ln>
                <a:solidFill>
                  <a:srgbClr val="00529B"/>
                </a:solidFill>
                <a:effectLst/>
                <a:uLnTx/>
                <a:uFillTx/>
                <a:latin typeface="Calibri" panose="020F0502020204030204"/>
                <a:ea typeface="+mn-ea"/>
                <a:cs typeface="+mn-cs"/>
              </a:rPr>
              <a:t>Waiting Period</a:t>
            </a:r>
          </a:p>
          <a:p>
            <a:pPr marL="0" marR="0" lvl="0" indent="0" algn="l" defTabSz="685800" rtl="0" eaLnBrk="1" fontAlgn="auto" latinLnBrk="0" hangingPunct="1">
              <a:lnSpc>
                <a:spcPct val="100000"/>
              </a:lnSpc>
              <a:spcBef>
                <a:spcPts val="0"/>
              </a:spcBef>
              <a:spcAft>
                <a:spcPts val="0"/>
              </a:spcAft>
              <a:buClr>
                <a:srgbClr val="00539A"/>
              </a:buClr>
              <a:buSzTx/>
              <a:buFont typeface="Wingdings" pitchFamily="2" charset="2"/>
              <a:buNone/>
              <a:tabLst/>
              <a:defRPr/>
            </a:pPr>
            <a:r>
              <a:rPr kumimoji="0" lang="en-US" sz="16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Your GHP/employer coverage is the only payer during your first 3 months of dialysis</a:t>
            </a:r>
          </a:p>
        </p:txBody>
      </p:sp>
      <p:pic>
        <p:nvPicPr>
          <p:cNvPr id="5" name="Picture 4" descr="Graphic showing the time period beginning at month 4 and ending at month 30">
            <a:extLst>
              <a:ext uri="{FF2B5EF4-FFF2-40B4-BE49-F238E27FC236}">
                <a16:creationId xmlns:a16="http://schemas.microsoft.com/office/drawing/2014/main" id="{8CA43597-95BD-49D5-8CD2-272E6CCE718C}"/>
              </a:ext>
            </a:extLst>
          </p:cNvPr>
          <p:cNvPicPr>
            <a:picLocks noChangeAspect="1"/>
          </p:cNvPicPr>
          <p:nvPr/>
        </p:nvPicPr>
        <p:blipFill>
          <a:blip r:embed="rId4"/>
          <a:stretch>
            <a:fillRect/>
          </a:stretch>
        </p:blipFill>
        <p:spPr>
          <a:xfrm>
            <a:off x="1509939" y="2413528"/>
            <a:ext cx="3450635" cy="1396105"/>
          </a:xfrm>
          <a:prstGeom prst="rect">
            <a:avLst/>
          </a:prstGeom>
        </p:spPr>
      </p:pic>
      <p:sp>
        <p:nvSpPr>
          <p:cNvPr id="13" name="Content Placeholder 12">
            <a:extLst>
              <a:ext uri="{FF2B5EF4-FFF2-40B4-BE49-F238E27FC236}">
                <a16:creationId xmlns:a16="http://schemas.microsoft.com/office/drawing/2014/main" id="{EE3DF4F7-D419-1B33-C66B-F5539BFFC89D}"/>
              </a:ext>
            </a:extLst>
          </p:cNvPr>
          <p:cNvSpPr>
            <a:spLocks noGrp="1"/>
          </p:cNvSpPr>
          <p:nvPr>
            <p:ph sz="quarter" idx="15"/>
          </p:nvPr>
        </p:nvSpPr>
        <p:spPr>
          <a:xfrm>
            <a:off x="6018276" y="1741252"/>
            <a:ext cx="5184648" cy="3886200"/>
          </a:xfrm>
          <a:prstGeom prst="roundRect">
            <a:avLst/>
          </a:prstGeom>
          <a:ln w="38100">
            <a:solidFill>
              <a:srgbClr val="FFC000"/>
            </a:solidFill>
          </a:ln>
        </p:spPr>
        <p:txBody>
          <a:bodyPr lIns="0" tIns="0" rIns="0" bIns="0">
            <a:normAutofit fontScale="92500"/>
          </a:bodyPr>
          <a:lstStyle/>
          <a:p>
            <a:pPr marL="0" marR="0" lvl="0" indent="0" algn="ctr" defTabSz="914400" rtl="0" eaLnBrk="1" fontAlgn="auto" latinLnBrk="0" hangingPunct="1">
              <a:lnSpc>
                <a:spcPct val="100000"/>
              </a:lnSpc>
              <a:spcBef>
                <a:spcPts val="0"/>
              </a:spcBef>
              <a:spcAft>
                <a:spcPts val="13800"/>
              </a:spcAft>
              <a:buClrTx/>
              <a:buSzTx/>
              <a:buFontTx/>
              <a:buNone/>
              <a:tabLst/>
              <a:defRPr/>
            </a:pPr>
            <a:r>
              <a:rPr kumimoji="0" lang="en-US" sz="2400" b="1" i="0" u="none" strike="noStrike" kern="1200" cap="none" spc="0" normalizeH="0" baseline="0" noProof="0" dirty="0">
                <a:ln>
                  <a:noFill/>
                </a:ln>
                <a:solidFill>
                  <a:srgbClr val="00529B"/>
                </a:solidFill>
                <a:effectLst/>
                <a:uLnTx/>
                <a:uFillTx/>
              </a:rPr>
              <a:t>30-Month Coordination Period</a:t>
            </a:r>
          </a:p>
          <a:p>
            <a:pPr marL="0" marR="0" lvl="0" indent="0" algn="l" defTabSz="685800" rtl="0" eaLnBrk="1" fontAlgn="auto" latinLnBrk="0" hangingPunct="1">
              <a:lnSpc>
                <a:spcPct val="100000"/>
              </a:lnSpc>
              <a:spcBef>
                <a:spcPts val="0"/>
              </a:spcBef>
              <a:spcAft>
                <a:spcPts val="600"/>
              </a:spcAft>
              <a:buClrTx/>
              <a:buSzTx/>
              <a:buFont typeface="Wingdings" pitchFamily="2" charset="2"/>
              <a:buNone/>
              <a:tabLst/>
              <a:defRPr/>
            </a:pPr>
            <a:r>
              <a:rPr kumimoji="0" lang="en-US" sz="1600" b="0" i="0" u="none" strike="noStrike" kern="1200" cap="none" spc="0" normalizeH="0" baseline="0" noProof="0" dirty="0">
                <a:ln>
                  <a:noFill/>
                </a:ln>
                <a:solidFill>
                  <a:srgbClr val="00529B"/>
                </a:solidFill>
                <a:effectLst/>
                <a:uLnTx/>
                <a:uFillTx/>
              </a:rPr>
              <a:t>Once you get Medicare coverage based on ESRD (usually the fourth month of dialysis):</a:t>
            </a:r>
          </a:p>
          <a:p>
            <a:pPr marL="274320" marR="0" lvl="1" indent="-182880" algn="l" defTabSz="6858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529B"/>
                </a:solidFill>
                <a:effectLst/>
                <a:uLnTx/>
                <a:uFillTx/>
              </a:rPr>
              <a:t>Your GHP/employer pays first on your hospital and medical bills for 30 months (whether or not you have Medicare)</a:t>
            </a:r>
          </a:p>
          <a:p>
            <a:pPr marL="274320" marR="0" lvl="1" indent="-182880" algn="l" defTabSz="6858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529B"/>
                </a:solidFill>
                <a:effectLst/>
                <a:uLnTx/>
                <a:uFillTx/>
              </a:rPr>
              <a:t>Medicare pays second</a:t>
            </a:r>
          </a:p>
        </p:txBody>
      </p:sp>
      <p:pic>
        <p:nvPicPr>
          <p:cNvPr id="7" name="Picture 6" descr="Graphic showing the time period beginning at month 4 and ending at month 30">
            <a:extLst>
              <a:ext uri="{FF2B5EF4-FFF2-40B4-BE49-F238E27FC236}">
                <a16:creationId xmlns:a16="http://schemas.microsoft.com/office/drawing/2014/main" id="{2CA1D4D8-0565-4B6B-8EBC-80DC99BB8C56}"/>
              </a:ext>
            </a:extLst>
          </p:cNvPr>
          <p:cNvPicPr>
            <a:picLocks noChangeAspect="1"/>
          </p:cNvPicPr>
          <p:nvPr/>
        </p:nvPicPr>
        <p:blipFill>
          <a:blip r:embed="rId5"/>
          <a:stretch>
            <a:fillRect/>
          </a:stretch>
        </p:blipFill>
        <p:spPr>
          <a:xfrm>
            <a:off x="6885283" y="2436407"/>
            <a:ext cx="3450635" cy="1396105"/>
          </a:xfrm>
          <a:prstGeom prst="rect">
            <a:avLst/>
          </a:prstGeom>
        </p:spPr>
      </p:pic>
      <p:sp>
        <p:nvSpPr>
          <p:cNvPr id="14" name="Content Placeholder 13">
            <a:extLst>
              <a:ext uri="{FF2B5EF4-FFF2-40B4-BE49-F238E27FC236}">
                <a16:creationId xmlns:a16="http://schemas.microsoft.com/office/drawing/2014/main" id="{A85D5B38-B63D-3794-3A36-BD7BFC1D0A7E}"/>
              </a:ext>
            </a:extLst>
          </p:cNvPr>
          <p:cNvSpPr>
            <a:spLocks noGrp="1"/>
          </p:cNvSpPr>
          <p:nvPr>
            <p:ph sz="quarter" idx="16"/>
          </p:nvPr>
        </p:nvSpPr>
        <p:spPr>
          <a:xfrm>
            <a:off x="1177967" y="5835444"/>
            <a:ext cx="9680618" cy="439811"/>
          </a:xfrm>
        </p:spPr>
        <p:txBody>
          <a:bodyPr/>
          <a:lstStyle/>
          <a:p>
            <a:pPr marL="0" marR="0" lvl="0" indent="0" algn="l" defTabSz="685800" rtl="0" eaLnBrk="1" fontAlgn="auto" latinLnBrk="0" hangingPunct="1">
              <a:lnSpc>
                <a:spcPct val="90000"/>
              </a:lnSpc>
              <a:spcBef>
                <a:spcPts val="600"/>
              </a:spcBef>
              <a:spcAft>
                <a:spcPts val="0"/>
              </a:spcAft>
              <a:buClr>
                <a:srgbClr val="00539A"/>
              </a:buClr>
              <a:buSzTx/>
              <a:buFont typeface="Wingdings" pitchFamily="2" charset="2"/>
              <a:buNone/>
              <a:tabLst/>
              <a:defRPr/>
            </a:pPr>
            <a:r>
              <a:rPr kumimoji="0" lang="en-US" sz="14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NOTE: </a:t>
            </a:r>
            <a:r>
              <a:rPr kumimoji="0" lang="en-US"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There’s a separate 30-month coordination period each time you sign up for Medicare based on ESRD.</a:t>
            </a:r>
          </a:p>
        </p:txBody>
      </p:sp>
      <p:pic>
        <p:nvPicPr>
          <p:cNvPr id="6" name="Picture 5">
            <a:extLst>
              <a:ext uri="{FF2B5EF4-FFF2-40B4-BE49-F238E27FC236}">
                <a16:creationId xmlns:a16="http://schemas.microsoft.com/office/drawing/2014/main" id="{26ED2AF9-39BB-458A-A0F5-8319C0E0979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25020" y="5857976"/>
            <a:ext cx="205331" cy="205331"/>
          </a:xfrm>
          <a:prstGeom prst="rect">
            <a:avLst/>
          </a:prstGeom>
        </p:spPr>
      </p:pic>
      <p:sp>
        <p:nvSpPr>
          <p:cNvPr id="17" name="Slide Number Placeholder 6">
            <a:extLst>
              <a:ext uri="{FF2B5EF4-FFF2-40B4-BE49-F238E27FC236}">
                <a16:creationId xmlns:a16="http://schemas.microsoft.com/office/drawing/2014/main" id="{9DE3A31E-066F-4ABC-8855-C4FA8FD7D5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Medicare for People with End-Stage Renal Disease (ESRD)</a:t>
            </a: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March 2024</a:t>
            </a:r>
          </a:p>
        </p:txBody>
      </p:sp>
    </p:spTree>
    <p:custDataLst>
      <p:tags r:id="rId1"/>
    </p:custDataLst>
    <p:extLst>
      <p:ext uri="{BB962C8B-B14F-4D97-AF65-F5344CB8AC3E}">
        <p14:creationId xmlns:p14="http://schemas.microsoft.com/office/powerpoint/2010/main" val="1314751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14">
                                            <p:txEl>
                                              <p:pRg st="0" end="0"/>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animBg="1"/>
      <p:bldP spid="13" grpId="0" uiExpand="1" animBg="1"/>
      <p:bldP spid="1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Autofit/>
          </a:bodyPr>
          <a:lstStyle/>
          <a:p>
            <a:pPr>
              <a:lnSpc>
                <a:spcPct val="100000"/>
              </a:lnSpc>
            </a:pPr>
            <a:r>
              <a:rPr lang="en-US" dirty="0">
                <a:latin typeface="Arial Black"/>
              </a:rPr>
              <a:t>Enrollment Considerations: 30-Month Coordination Period</a:t>
            </a:r>
          </a:p>
        </p:txBody>
      </p:sp>
      <p:sp>
        <p:nvSpPr>
          <p:cNvPr id="5" name="Content Placeholder 4"/>
          <p:cNvSpPr>
            <a:spLocks noGrp="1"/>
          </p:cNvSpPr>
          <p:nvPr>
            <p:ph type="body" sz="quarter" idx="13"/>
          </p:nvPr>
        </p:nvSpPr>
        <p:spPr>
          <a:xfrm>
            <a:off x="556968" y="1184263"/>
            <a:ext cx="5095792" cy="597026"/>
          </a:xfrm>
        </p:spPr>
        <p:txBody>
          <a:bodyPr vert="horz" lIns="91440" tIns="45720" rIns="91440" bIns="45720"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If you’re covered by a GHP:</a:t>
            </a:r>
          </a:p>
        </p:txBody>
      </p:sp>
      <p:sp>
        <p:nvSpPr>
          <p:cNvPr id="15" name="Rectangle: Rounded Corners 14">
            <a:extLst>
              <a:ext uri="{FF2B5EF4-FFF2-40B4-BE49-F238E27FC236}">
                <a16:creationId xmlns:a16="http://schemas.microsoft.com/office/drawing/2014/main" id="{D7A805CC-8D91-B211-7756-21B4EFADB3E1}"/>
              </a:ext>
              <a:ext uri="{C183D7F6-B498-43B3-948B-1728B52AA6E4}">
                <adec:decorative xmlns:adec="http://schemas.microsoft.com/office/drawing/2017/decorative" val="1"/>
              </a:ext>
            </a:extLst>
          </p:cNvPr>
          <p:cNvSpPr/>
          <p:nvPr/>
        </p:nvSpPr>
        <p:spPr>
          <a:xfrm>
            <a:off x="225409" y="1808727"/>
            <a:ext cx="5609438" cy="4134870"/>
          </a:xfrm>
          <a:prstGeom prst="roundRect">
            <a:avLst>
              <a:gd name="adj" fmla="val 13292"/>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C46D02AC-3BFB-6B64-6679-71ACE0D38DDC}"/>
              </a:ext>
            </a:extLst>
          </p:cNvPr>
          <p:cNvSpPr>
            <a:spLocks noGrp="1"/>
          </p:cNvSpPr>
          <p:nvPr>
            <p:ph type="body" sz="quarter" idx="14"/>
          </p:nvPr>
        </p:nvSpPr>
        <p:spPr>
          <a:xfrm>
            <a:off x="979841" y="1832791"/>
            <a:ext cx="4889241" cy="4114800"/>
          </a:xfrm>
          <a:prstGeom prst="roundRect">
            <a:avLst>
              <a:gd name="adj" fmla="val 13579"/>
            </a:avLst>
          </a:prstGeom>
          <a:solidFill>
            <a:schemeClr val="bg1"/>
          </a:solidFill>
          <a:ln w="38100">
            <a:solidFill>
              <a:srgbClr val="00529B"/>
            </a:solidFill>
          </a:ln>
          <a:effectLst>
            <a:outerShdw blurRad="50800" dist="38100" dir="8100000" algn="tr" rotWithShape="0">
              <a:prstClr val="black">
                <a:alpha val="40000"/>
              </a:prstClr>
            </a:outerShdw>
          </a:effectLst>
        </p:spPr>
        <p:txBody>
          <a:bodyPr lIns="0" tIns="0" rIns="0" bIns="0">
            <a:normAutofit/>
          </a:bodyPr>
          <a:lstStyle/>
          <a:p>
            <a:pPr marL="0" marR="0" lvl="0" indent="0" algn="l" defTabSz="685800" rtl="0" eaLnBrk="1" fontAlgn="auto" latinLnBrk="0" hangingPunct="1">
              <a:lnSpc>
                <a:spcPct val="100000"/>
              </a:lnSpc>
              <a:spcBef>
                <a:spcPts val="0"/>
              </a:spcBef>
              <a:spcAft>
                <a:spcPts val="1200"/>
              </a:spcAft>
              <a:buClr>
                <a:srgbClr val="00539A"/>
              </a:buClr>
              <a:buSzTx/>
              <a:buFont typeface="Wingdings" pitchFamily="2" charset="2"/>
              <a:buNone/>
              <a:tabLst/>
              <a:defRPr/>
            </a:pPr>
            <a:r>
              <a:rPr kumimoji="0" lang="en-US" sz="1800" b="1" i="0" u="none" strike="noStrike" kern="1200" cap="none" spc="0" normalizeH="0" baseline="0" noProof="0" dirty="0">
                <a:ln>
                  <a:noFill/>
                </a:ln>
                <a:solidFill>
                  <a:srgbClr val="00529B"/>
                </a:solidFill>
                <a:effectLst/>
                <a:uLnTx/>
                <a:uFillTx/>
              </a:rPr>
              <a:t>Option 1: </a:t>
            </a:r>
            <a:br>
              <a:rPr kumimoji="0" lang="en-US" sz="1800" b="1" i="0" u="none" strike="noStrike" kern="1200" cap="none" spc="0" normalizeH="0" baseline="0" noProof="0" dirty="0">
                <a:ln>
                  <a:noFill/>
                </a:ln>
                <a:solidFill>
                  <a:srgbClr val="00529B"/>
                </a:solidFill>
                <a:effectLst/>
                <a:uLnTx/>
                <a:uFillTx/>
              </a:rPr>
            </a:br>
            <a:r>
              <a:rPr kumimoji="0" lang="en-US" sz="1800" b="0" i="0" u="none" strike="noStrike" kern="1200" cap="none" spc="0" normalizeH="0" baseline="0" noProof="0" dirty="0">
                <a:ln>
                  <a:noFill/>
                </a:ln>
                <a:solidFill>
                  <a:srgbClr val="00529B"/>
                </a:solidFill>
                <a:effectLst/>
                <a:uLnTx/>
                <a:uFillTx/>
              </a:rPr>
              <a:t>Get Medicare during the 30-month coordination period to help with out-of-pocket expenses:</a:t>
            </a:r>
          </a:p>
          <a:p>
            <a:pPr marL="457200" marR="0" lvl="1" indent="-274320"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500" b="0" i="0" u="none" strike="noStrike" kern="1200" cap="none" spc="0" normalizeH="0" baseline="0" noProof="0" dirty="0">
                <a:ln>
                  <a:noFill/>
                </a:ln>
                <a:solidFill>
                  <a:srgbClr val="00529B"/>
                </a:solidFill>
                <a:effectLst/>
                <a:uLnTx/>
                <a:uFillTx/>
              </a:rPr>
              <a:t>GHP yearly deductible, copayment, and coinsurance</a:t>
            </a:r>
          </a:p>
          <a:p>
            <a:pPr marL="457200" marR="0" lvl="1" indent="-274320"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500" b="0" i="0" u="none" strike="noStrike" kern="1200" cap="none" spc="0" normalizeH="0" baseline="0" noProof="0" dirty="0">
                <a:ln>
                  <a:noFill/>
                </a:ln>
                <a:solidFill>
                  <a:srgbClr val="00529B"/>
                </a:solidFill>
                <a:effectLst/>
                <a:uLnTx/>
                <a:uFillTx/>
              </a:rPr>
              <a:t>Immunosuppressive drugs </a:t>
            </a:r>
          </a:p>
          <a:p>
            <a:pPr marL="457200" marR="0" lvl="1" indent="-274320"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500" b="0" i="0" u="none" strike="noStrike" kern="1200" cap="none" spc="0" normalizeH="0" baseline="0" noProof="0" dirty="0">
                <a:ln>
                  <a:noFill/>
                </a:ln>
                <a:solidFill>
                  <a:srgbClr val="00529B"/>
                </a:solidFill>
                <a:effectLst/>
                <a:uLnTx/>
                <a:uFillTx/>
              </a:rPr>
              <a:t>Coverage for a living donor</a:t>
            </a:r>
          </a:p>
        </p:txBody>
      </p:sp>
      <p:pic>
        <p:nvPicPr>
          <p:cNvPr id="6" name="Graphic 6">
            <a:extLst>
              <a:ext uri="{FF2B5EF4-FFF2-40B4-BE49-F238E27FC236}">
                <a16:creationId xmlns:a16="http://schemas.microsoft.com/office/drawing/2014/main" id="{DAD6A0FD-D248-4162-A4E3-93D42BB64C04}"/>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7949" y="3523405"/>
            <a:ext cx="717171" cy="717171"/>
          </a:xfrm>
          <a:prstGeom prst="rect">
            <a:avLst/>
          </a:prstGeom>
        </p:spPr>
      </p:pic>
      <p:sp>
        <p:nvSpPr>
          <p:cNvPr id="16" name="Rectangle: Rounded Corners 15">
            <a:extLst>
              <a:ext uri="{FF2B5EF4-FFF2-40B4-BE49-F238E27FC236}">
                <a16:creationId xmlns:a16="http://schemas.microsoft.com/office/drawing/2014/main" id="{B4FE6DDD-896B-A7D2-647B-B6F95CFD7EE1}"/>
              </a:ext>
              <a:ext uri="{C183D7F6-B498-43B3-948B-1728B52AA6E4}">
                <adec:decorative xmlns:adec="http://schemas.microsoft.com/office/drawing/2017/decorative" val="1"/>
              </a:ext>
            </a:extLst>
          </p:cNvPr>
          <p:cNvSpPr/>
          <p:nvPr/>
        </p:nvSpPr>
        <p:spPr>
          <a:xfrm>
            <a:off x="6114605" y="1808727"/>
            <a:ext cx="5843818" cy="4134869"/>
          </a:xfrm>
          <a:prstGeom prst="roundRect">
            <a:avLst>
              <a:gd name="adj" fmla="val 13292"/>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E15A781F-4531-671B-9E73-4A77976EE28F}"/>
              </a:ext>
            </a:extLst>
          </p:cNvPr>
          <p:cNvSpPr>
            <a:spLocks noGrp="1"/>
          </p:cNvSpPr>
          <p:nvPr>
            <p:ph type="body" sz="quarter" idx="15"/>
          </p:nvPr>
        </p:nvSpPr>
        <p:spPr>
          <a:xfrm>
            <a:off x="6905159" y="1828800"/>
            <a:ext cx="5053264" cy="4114800"/>
          </a:xfrm>
          <a:prstGeom prst="roundRect">
            <a:avLst>
              <a:gd name="adj" fmla="val 11485"/>
            </a:avLst>
          </a:prstGeom>
          <a:solidFill>
            <a:schemeClr val="bg1"/>
          </a:solidFill>
          <a:ln w="38100">
            <a:solidFill>
              <a:srgbClr val="00529B"/>
            </a:solidFill>
          </a:ln>
          <a:effectLst>
            <a:outerShdw blurRad="50800" dist="38100" dir="8100000" algn="tr" rotWithShape="0">
              <a:prstClr val="black">
                <a:alpha val="40000"/>
              </a:prstClr>
            </a:outerShdw>
          </a:effectLst>
        </p:spPr>
        <p:txBody>
          <a:bodyPr wrap="square" lIns="0" tIns="0" rIns="0" bIns="0">
            <a:noAutofit/>
          </a:bodyPr>
          <a:lstStyle/>
          <a:p>
            <a:pPr marL="0" marR="0" lvl="0" indent="0" algn="l" defTabSz="685800" rtl="0" eaLnBrk="1" fontAlgn="auto" latinLnBrk="0" hangingPunct="1">
              <a:lnSpc>
                <a:spcPct val="110000"/>
              </a:lnSpc>
              <a:spcBef>
                <a:spcPts val="0"/>
              </a:spcBef>
              <a:spcAft>
                <a:spcPts val="1200"/>
              </a:spcAft>
              <a:buClrTx/>
              <a:buSzTx/>
              <a:buFontTx/>
              <a:buNone/>
              <a:tabLst/>
              <a:defRPr/>
            </a:pPr>
            <a:r>
              <a:rPr kumimoji="0" lang="en-US" sz="1800" b="1" i="0" u="none" strike="noStrike" kern="1200" cap="none" spc="0" normalizeH="0" baseline="0" noProof="0" dirty="0">
                <a:ln>
                  <a:noFill/>
                </a:ln>
                <a:solidFill>
                  <a:srgbClr val="00529B"/>
                </a:solidFill>
                <a:effectLst/>
                <a:uLnTx/>
                <a:uFillTx/>
              </a:rPr>
              <a:t>Option 2: </a:t>
            </a:r>
            <a:br>
              <a:rPr kumimoji="0" lang="en-US" sz="1800" b="1" i="0" u="none" strike="noStrike" kern="1200" cap="none" spc="0" normalizeH="0" baseline="0" noProof="0" dirty="0">
                <a:ln>
                  <a:noFill/>
                </a:ln>
                <a:solidFill>
                  <a:srgbClr val="00529B"/>
                </a:solidFill>
                <a:effectLst/>
                <a:uLnTx/>
                <a:uFillTx/>
              </a:rPr>
            </a:br>
            <a:r>
              <a:rPr kumimoji="0" lang="en-US" sz="1800" b="0" i="0" u="none" strike="noStrike" kern="1200" cap="none" spc="0" normalizeH="0" baseline="0" noProof="0" dirty="0">
                <a:ln>
                  <a:noFill/>
                </a:ln>
                <a:solidFill>
                  <a:srgbClr val="00529B"/>
                </a:solidFill>
                <a:effectLst/>
                <a:uLnTx/>
                <a:uFillTx/>
              </a:rPr>
              <a:t>Delay applying until after the coordination period</a:t>
            </a:r>
            <a:endParaRPr kumimoji="0" lang="en-US" sz="1800" b="0" i="0" u="none" strike="noStrike" kern="1200" cap="none" spc="0" normalizeH="0" baseline="0" noProof="0" dirty="0">
              <a:ln>
                <a:noFill/>
              </a:ln>
              <a:solidFill>
                <a:prstClr val="black"/>
              </a:solidFill>
              <a:effectLst/>
              <a:uLnTx/>
              <a:uFillTx/>
            </a:endParaRPr>
          </a:p>
          <a:p>
            <a:pPr marL="457200" marR="0" lvl="1" indent="-274320"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500" b="1" i="0" u="none" strike="noStrike" kern="1200" cap="none" spc="0" normalizeH="0" baseline="0" noProof="0" dirty="0">
                <a:ln>
                  <a:noFill/>
                </a:ln>
                <a:solidFill>
                  <a:srgbClr val="00529B"/>
                </a:solidFill>
                <a:effectLst/>
                <a:uLnTx/>
                <a:uFillTx/>
              </a:rPr>
              <a:t>If you delay signing up for Part A and Part B</a:t>
            </a:r>
            <a:r>
              <a:rPr kumimoji="0" lang="en-US" sz="1500" b="0" i="0" u="none" strike="noStrike" kern="1200" cap="none" spc="0" normalizeH="0" baseline="0" noProof="0" dirty="0">
                <a:ln>
                  <a:noFill/>
                </a:ln>
                <a:solidFill>
                  <a:srgbClr val="00529B"/>
                </a:solidFill>
                <a:effectLst/>
                <a:uLnTx/>
                <a:uFillTx/>
              </a:rPr>
              <a:t>, you can sign up anytime without waiting or penalty.</a:t>
            </a:r>
          </a:p>
          <a:p>
            <a:pPr marL="457200" marR="0" lvl="1" indent="-274320"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500" b="1" i="0" u="none" strike="noStrike" kern="1200" cap="none" spc="0" normalizeH="0" baseline="0" noProof="0" dirty="0">
                <a:ln>
                  <a:noFill/>
                </a:ln>
                <a:solidFill>
                  <a:srgbClr val="00529B"/>
                </a:solidFill>
                <a:effectLst/>
                <a:uLnTx/>
                <a:uFillTx/>
              </a:rPr>
              <a:t>If you sign up for Part A, but delay Part B</a:t>
            </a:r>
            <a:r>
              <a:rPr kumimoji="0" lang="en-US" sz="1500" b="0" i="0" u="none" strike="noStrike" kern="1200" cap="none" spc="0" normalizeH="0" baseline="0" noProof="0" dirty="0">
                <a:ln>
                  <a:noFill/>
                </a:ln>
                <a:solidFill>
                  <a:srgbClr val="00529B"/>
                </a:solidFill>
                <a:effectLst/>
                <a:uLnTx/>
                <a:uFillTx/>
              </a:rPr>
              <a:t>, you can’t sign up for Part B until the next General Enrollment Period (GEP) and may pay a penalty.</a:t>
            </a:r>
          </a:p>
          <a:p>
            <a:pPr marL="457200" marR="0" lvl="1" indent="-274320"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500" b="1" i="0" u="none" strike="noStrike" kern="1200" cap="none" spc="0" normalizeH="0" baseline="0" noProof="0" dirty="0">
                <a:ln>
                  <a:noFill/>
                </a:ln>
                <a:solidFill>
                  <a:srgbClr val="00529B"/>
                </a:solidFill>
                <a:effectLst/>
                <a:uLnTx/>
                <a:uFillTx/>
              </a:rPr>
              <a:t>If you sign up for Part A, (or, Part A and Part B), you may delay enrolling in Medicare drug coverage (Part D) </a:t>
            </a:r>
            <a:r>
              <a:rPr kumimoji="0" lang="en-US" sz="1500" b="0" i="0" u="none" strike="noStrike" kern="1200" cap="none" spc="0" normalizeH="0" baseline="0" noProof="0" dirty="0">
                <a:ln>
                  <a:noFill/>
                </a:ln>
                <a:solidFill>
                  <a:srgbClr val="00529B"/>
                </a:solidFill>
                <a:effectLst/>
                <a:uLnTx/>
                <a:uFillTx/>
              </a:rPr>
              <a:t>if you have other creditable drug coverage. If you don’t get Part D or you have other creditable drug coverage, you may pay a penalty if you enroll in Part D later. </a:t>
            </a:r>
          </a:p>
        </p:txBody>
      </p:sp>
      <p:pic>
        <p:nvPicPr>
          <p:cNvPr id="18" name="Graphic 17">
            <a:extLst>
              <a:ext uri="{FF2B5EF4-FFF2-40B4-BE49-F238E27FC236}">
                <a16:creationId xmlns:a16="http://schemas.microsoft.com/office/drawing/2014/main" id="{A35A31FE-03FF-A837-C9A1-8BE90BE278C6}"/>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95787" y="3617496"/>
            <a:ext cx="586984" cy="586984"/>
          </a:xfrm>
          <a:prstGeom prst="rect">
            <a:avLst/>
          </a:prstGeom>
        </p:spPr>
      </p:pic>
      <p:sp>
        <p:nvSpPr>
          <p:cNvPr id="10" name="Slide Number Placeholder 5">
            <a:extLst>
              <a:ext uri="{FF2B5EF4-FFF2-40B4-BE49-F238E27FC236}">
                <a16:creationId xmlns:a16="http://schemas.microsoft.com/office/drawing/2014/main" id="{933BC250-3174-2C0C-CDCE-0D15BEB35641}"/>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26</a:t>
            </a:fld>
            <a:endParaRPr lang="en-US" dirty="0"/>
          </a:p>
        </p:txBody>
      </p:sp>
      <p:sp>
        <p:nvSpPr>
          <p:cNvPr id="11" name="Footer Placeholder 2">
            <a:extLst>
              <a:ext uri="{FF2B5EF4-FFF2-40B4-BE49-F238E27FC236}">
                <a16:creationId xmlns:a16="http://schemas.microsoft.com/office/drawing/2014/main" id="{E8F55C3F-8E1B-EEB7-D5CA-4D13BE890AB1}"/>
              </a:ext>
            </a:extLst>
          </p:cNvPr>
          <p:cNvSpPr>
            <a:spLocks noGrp="1"/>
          </p:cNvSpPr>
          <p:nvPr>
            <p:ph type="ftr" sz="quarter" idx="11"/>
          </p:nvPr>
        </p:nvSpPr>
        <p:spPr/>
        <p:txBody>
          <a:bodyPr/>
          <a:lstStyle/>
          <a:p>
            <a:r>
              <a:rPr lang="en-US" dirty="0"/>
              <a:t>Medicare for People with End-Stage Renal Disease (ESRD)</a:t>
            </a:r>
          </a:p>
        </p:txBody>
      </p:sp>
      <p:sp>
        <p:nvSpPr>
          <p:cNvPr id="13" name="Date Placeholder 1">
            <a:extLst>
              <a:ext uri="{FF2B5EF4-FFF2-40B4-BE49-F238E27FC236}">
                <a16:creationId xmlns:a16="http://schemas.microsoft.com/office/drawing/2014/main" id="{0895D1E9-CA89-DB19-E0FE-0B4EB5D8D27E}"/>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63299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bg/>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uiExpand="1" build="p" animBg="1"/>
      <p:bldP spid="16" grpId="0" animBg="1"/>
      <p:bldP spid="3" grpId="0" uiExpand="1"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9109"/>
            <a:ext cx="12192000" cy="917724"/>
          </a:xfrm>
        </p:spPr>
        <p:txBody>
          <a:bodyPr anchor="ctr">
            <a:normAutofit/>
          </a:bodyPr>
          <a:lstStyle/>
          <a:p>
            <a:r>
              <a:rPr lang="en-US" sz="3000" dirty="0"/>
              <a:t>Enrollment Considerations: Transplant Drugs</a:t>
            </a:r>
          </a:p>
        </p:txBody>
      </p:sp>
      <p:graphicFrame>
        <p:nvGraphicFramePr>
          <p:cNvPr id="10" name="Content Placeholder 9">
            <a:extLst>
              <a:ext uri="{FF2B5EF4-FFF2-40B4-BE49-F238E27FC236}">
                <a16:creationId xmlns:a16="http://schemas.microsoft.com/office/drawing/2014/main" id="{76F31D9B-DF30-E41A-E4ED-432DC4DAF4A4}"/>
              </a:ext>
            </a:extLst>
          </p:cNvPr>
          <p:cNvGraphicFramePr>
            <a:graphicFrameLocks noGrp="1"/>
          </p:cNvGraphicFramePr>
          <p:nvPr>
            <p:ph sz="half" idx="1"/>
            <p:extLst>
              <p:ext uri="{D42A27DB-BD31-4B8C-83A1-F6EECF244321}">
                <p14:modId xmlns:p14="http://schemas.microsoft.com/office/powerpoint/2010/main" val="1241257697"/>
              </p:ext>
            </p:extLst>
          </p:nvPr>
        </p:nvGraphicFramePr>
        <p:xfrm>
          <a:off x="518159" y="1715559"/>
          <a:ext cx="11155680" cy="2758440"/>
        </p:xfrm>
        <a:graphic>
          <a:graphicData uri="http://schemas.openxmlformats.org/drawingml/2006/table">
            <a:tbl>
              <a:tblPr firstRow="1" bandRow="1">
                <a:tableStyleId>{5FD0F851-EC5A-4D38-B0AD-8093EC10F338}</a:tableStyleId>
              </a:tblPr>
              <a:tblGrid>
                <a:gridCol w="5978894">
                  <a:extLst>
                    <a:ext uri="{9D8B030D-6E8A-4147-A177-3AD203B41FA5}">
                      <a16:colId xmlns:a16="http://schemas.microsoft.com/office/drawing/2014/main" val="3641739695"/>
                    </a:ext>
                  </a:extLst>
                </a:gridCol>
                <a:gridCol w="5176786">
                  <a:extLst>
                    <a:ext uri="{9D8B030D-6E8A-4147-A177-3AD203B41FA5}">
                      <a16:colId xmlns:a16="http://schemas.microsoft.com/office/drawing/2014/main" val="838593972"/>
                    </a:ext>
                  </a:extLst>
                </a:gridCol>
              </a:tblGrid>
              <a:tr h="37084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200" b="1" u="none" strike="noStrike" cap="none" normalizeH="0" baseline="0" dirty="0">
                          <a:ln>
                            <a:noFill/>
                          </a:ln>
                          <a:solidFill>
                            <a:srgbClr val="00529B"/>
                          </a:solidFill>
                          <a:effectLst/>
                        </a:rPr>
                        <a:t>Medicare Part B</a:t>
                      </a:r>
                      <a:endParaRPr kumimoji="0" lang="en-US" sz="2200" b="1" i="0" u="none" strike="noStrike" cap="none" normalizeH="0" baseline="0" dirty="0">
                        <a:ln>
                          <a:noFill/>
                        </a:ln>
                        <a:solidFill>
                          <a:srgbClr val="00529B"/>
                        </a:solidFill>
                        <a:effectLst/>
                        <a:latin typeface="Arial" panose="020B0604020202020204" pitchFamily="34" charset="0"/>
                        <a:cs typeface="Arial" panose="020B0604020202020204" pitchFamily="34" charset="0"/>
                      </a:endParaRPr>
                    </a:p>
                  </a:txBody>
                  <a:tcPr marL="62617" marR="62617" marT="34290" marB="3429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200" b="1" u="none" strike="noStrike" cap="none" normalizeH="0" baseline="0" dirty="0">
                          <a:ln>
                            <a:noFill/>
                          </a:ln>
                          <a:solidFill>
                            <a:srgbClr val="00529B"/>
                          </a:solidFill>
                          <a:effectLst/>
                        </a:rPr>
                        <a:t>Medicare Drug Coverage (Part D)</a:t>
                      </a:r>
                      <a:endParaRPr kumimoji="0" lang="en-US" sz="2200" b="1" i="0" u="none" strike="noStrike" cap="none" normalizeH="0" baseline="0" dirty="0">
                        <a:ln>
                          <a:noFill/>
                        </a:ln>
                        <a:solidFill>
                          <a:srgbClr val="00529B"/>
                        </a:solidFill>
                        <a:effectLst/>
                        <a:latin typeface="Arial" panose="020B0604020202020204" pitchFamily="34" charset="0"/>
                        <a:cs typeface="Arial" panose="020B0604020202020204" pitchFamily="34" charset="0"/>
                      </a:endParaRPr>
                    </a:p>
                  </a:txBody>
                  <a:tcPr marL="62617" marR="62617" marT="34290" marB="34290"/>
                </a:tc>
                <a:extLst>
                  <a:ext uri="{0D108BD9-81ED-4DB2-BD59-A6C34878D82A}">
                    <a16:rowId xmlns:a16="http://schemas.microsoft.com/office/drawing/2014/main" val="944678601"/>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1200"/>
                        </a:spcAft>
                        <a:buClrTx/>
                        <a:buSzTx/>
                        <a:buFont typeface="Wingdings" panose="05000000000000000000" pitchFamily="2" charset="2"/>
                        <a:buNone/>
                        <a:tabLst/>
                        <a:defRPr/>
                      </a:pPr>
                      <a:r>
                        <a:rPr kumimoji="0" lang="en-US" sz="2000" b="1" u="none" strike="noStrike" kern="1200" cap="none" spc="0" normalizeH="0" baseline="0" noProof="0" dirty="0">
                          <a:ln>
                            <a:noFill/>
                          </a:ln>
                          <a:solidFill>
                            <a:srgbClr val="00529B"/>
                          </a:solidFill>
                          <a:effectLst/>
                          <a:uLnTx/>
                          <a:uFillTx/>
                        </a:rPr>
                        <a:t>If you’re only eligible for Medicare because of ESRD, Part B will only cover your transplant drugs if: </a:t>
                      </a:r>
                    </a:p>
                    <a:p>
                      <a:pPr marL="548640" marR="0" lvl="0" indent="-27432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0" u="none" strike="noStrike" kern="1200" cap="none" spc="0" normalizeH="0" baseline="0" noProof="0" dirty="0">
                          <a:ln>
                            <a:noFill/>
                          </a:ln>
                          <a:solidFill>
                            <a:srgbClr val="00529B"/>
                          </a:solidFill>
                          <a:effectLst/>
                          <a:uLnTx/>
                          <a:uFillTx/>
                        </a:rPr>
                        <a:t>You had Part A at the time of your transplant, </a:t>
                      </a:r>
                      <a:r>
                        <a:rPr kumimoji="0" lang="en-US" sz="2000" b="1" u="none" strike="noStrike" kern="1200" cap="none" spc="0" normalizeH="0" baseline="0" noProof="0" dirty="0">
                          <a:ln>
                            <a:noFill/>
                          </a:ln>
                          <a:solidFill>
                            <a:srgbClr val="00529B"/>
                          </a:solidFill>
                          <a:effectLst/>
                          <a:uLnTx/>
                          <a:uFillTx/>
                        </a:rPr>
                        <a:t>and</a:t>
                      </a:r>
                    </a:p>
                    <a:p>
                      <a:pPr marL="548640" marR="0" lvl="0" indent="-27432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2000" b="0" u="none" strike="noStrike" kern="1200" cap="none" spc="0" normalizeH="0" baseline="0" noProof="0" dirty="0">
                          <a:ln>
                            <a:noFill/>
                          </a:ln>
                          <a:solidFill>
                            <a:srgbClr val="00529B"/>
                          </a:solidFill>
                          <a:effectLst/>
                          <a:uLnTx/>
                          <a:uFillTx/>
                        </a:rPr>
                        <a:t>You had transplant surgery at a Medicare-certified facility.</a:t>
                      </a:r>
                    </a:p>
                    <a:p>
                      <a:pPr marL="0" marR="0" lvl="0" indent="0" algn="l" defTabSz="914400" rtl="0" eaLnBrk="0" fontAlgn="base" latinLnBrk="0" hangingPunct="0">
                        <a:lnSpc>
                          <a:spcPct val="100000"/>
                        </a:lnSpc>
                        <a:spcBef>
                          <a:spcPts val="0"/>
                        </a:spcBef>
                        <a:spcAft>
                          <a:spcPts val="1200"/>
                        </a:spcAft>
                        <a:buClrTx/>
                        <a:buSzTx/>
                        <a:buFont typeface="Wingdings" panose="05000000000000000000" pitchFamily="2" charset="2"/>
                        <a:buNone/>
                        <a:tabLst/>
                        <a:defRPr/>
                      </a:pPr>
                      <a:r>
                        <a:rPr kumimoji="0" lang="en-US" sz="2000" b="1" u="none" strike="noStrike" kern="1200" cap="none" spc="0" normalizeH="0" baseline="0" noProof="0" dirty="0">
                          <a:ln>
                            <a:noFill/>
                          </a:ln>
                          <a:solidFill>
                            <a:srgbClr val="00529B"/>
                          </a:solidFill>
                          <a:effectLst/>
                          <a:uLnTx/>
                          <a:uFillTx/>
                        </a:rPr>
                        <a:t>Under Part B</a:t>
                      </a:r>
                      <a:r>
                        <a:rPr kumimoji="0" lang="en-US" sz="2000" b="0" u="none" strike="noStrike" kern="1200" cap="none" spc="0" normalizeH="0" baseline="0" noProof="0" dirty="0">
                          <a:ln>
                            <a:noFill/>
                          </a:ln>
                          <a:solidFill>
                            <a:srgbClr val="00529B"/>
                          </a:solidFill>
                          <a:effectLst/>
                          <a:uLnTx/>
                          <a:uFillTx/>
                        </a:rPr>
                        <a:t>,</a:t>
                      </a:r>
                      <a:r>
                        <a:rPr kumimoji="0" lang="en-US" sz="2000" b="1" u="none" strike="noStrike" kern="1200" cap="none" spc="0" normalizeH="0" baseline="0" noProof="0" dirty="0">
                          <a:ln>
                            <a:noFill/>
                          </a:ln>
                          <a:solidFill>
                            <a:srgbClr val="00529B"/>
                          </a:solidFill>
                          <a:effectLst/>
                          <a:uLnTx/>
                          <a:uFillTx/>
                        </a:rPr>
                        <a:t> </a:t>
                      </a:r>
                      <a:r>
                        <a:rPr kumimoji="0" lang="en-US" sz="2000" b="0" u="none" strike="noStrike" kern="1200" cap="none" spc="0" normalizeH="0" baseline="0" noProof="0" dirty="0">
                          <a:ln>
                            <a:noFill/>
                          </a:ln>
                          <a:solidFill>
                            <a:srgbClr val="00529B"/>
                          </a:solidFill>
                          <a:effectLst/>
                          <a:uLnTx/>
                          <a:uFillTx/>
                        </a:rPr>
                        <a:t>Medicare pays 80%; you pay 20%.</a:t>
                      </a:r>
                      <a:endParaRPr kumimoji="0" lang="en-US" sz="2000" b="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txBody>
                  <a:tcPr marL="62617" marR="62617"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ts val="0"/>
                        </a:spcBef>
                        <a:spcAft>
                          <a:spcPts val="1200"/>
                        </a:spcAft>
                        <a:buClrTx/>
                        <a:buSzTx/>
                        <a:buFont typeface="Wingdings" pitchFamily="2" charset="2"/>
                        <a:buNone/>
                        <a:tabLst/>
                        <a:defRPr/>
                      </a:pPr>
                      <a:r>
                        <a:rPr kumimoji="0" lang="en-US" sz="2000" b="1" u="none" strike="noStrike" kern="1200" cap="none" spc="0" normalizeH="0" baseline="0" noProof="0" dirty="0">
                          <a:ln>
                            <a:noFill/>
                          </a:ln>
                          <a:solidFill>
                            <a:srgbClr val="00529B"/>
                          </a:solidFill>
                          <a:effectLst/>
                          <a:uLnTx/>
                          <a:uFillTx/>
                        </a:rPr>
                        <a:t>If you don’t meet the conditions for </a:t>
                      </a:r>
                      <a:br>
                        <a:rPr kumimoji="0" lang="en-US" sz="2000" b="1" u="none" strike="noStrike" kern="1200" cap="none" spc="0" normalizeH="0" baseline="0" noProof="0" dirty="0">
                          <a:ln>
                            <a:noFill/>
                          </a:ln>
                          <a:solidFill>
                            <a:srgbClr val="00529B"/>
                          </a:solidFill>
                          <a:effectLst/>
                          <a:uLnTx/>
                          <a:uFillTx/>
                        </a:rPr>
                      </a:br>
                      <a:r>
                        <a:rPr kumimoji="0" lang="en-US" sz="2000" b="1" u="none" strike="noStrike" kern="1200" cap="none" spc="0" normalizeH="0" baseline="0" noProof="0" dirty="0">
                          <a:ln>
                            <a:noFill/>
                          </a:ln>
                          <a:solidFill>
                            <a:srgbClr val="00529B"/>
                          </a:solidFill>
                          <a:effectLst/>
                          <a:uLnTx/>
                          <a:uFillTx/>
                        </a:rPr>
                        <a:t>Part B coverage of transplant drugs:</a:t>
                      </a:r>
                    </a:p>
                    <a:p>
                      <a:pPr marL="548640" marR="0" lvl="0" indent="-274320" algn="l" defTabSz="914400" rtl="0" eaLnBrk="0" fontAlgn="base" latinLnBrk="0" hangingPunct="0">
                        <a:lnSpc>
                          <a:spcPct val="100000"/>
                        </a:lnSpc>
                        <a:spcBef>
                          <a:spcPts val="0"/>
                        </a:spcBef>
                        <a:spcAft>
                          <a:spcPts val="1200"/>
                        </a:spcAft>
                        <a:buClrTx/>
                        <a:buSzTx/>
                        <a:buFont typeface="Wingdings" panose="05000000000000000000" pitchFamily="2" charset="2"/>
                        <a:buChar char="§"/>
                        <a:tabLst/>
                        <a:defRPr/>
                      </a:pPr>
                      <a:r>
                        <a:rPr kumimoji="0" lang="en-US" sz="2000" b="0" u="none" strike="noStrike" kern="1200" cap="none" spc="0" normalizeH="0" baseline="0" noProof="0" dirty="0">
                          <a:ln>
                            <a:noFill/>
                          </a:ln>
                          <a:solidFill>
                            <a:srgbClr val="00529B"/>
                          </a:solidFill>
                          <a:effectLst/>
                          <a:uLnTx/>
                          <a:uFillTx/>
                        </a:rPr>
                        <a:t>You may be able to get coverage by signing up for drug coverage, </a:t>
                      </a:r>
                      <a:r>
                        <a:rPr kumimoji="0" lang="en-US" sz="2000" b="1" u="none" strike="noStrike" kern="1200" cap="none" spc="0" normalizeH="0" baseline="0" noProof="0" dirty="0">
                          <a:ln>
                            <a:noFill/>
                          </a:ln>
                          <a:solidFill>
                            <a:srgbClr val="00529B"/>
                          </a:solidFill>
                          <a:effectLst/>
                          <a:uLnTx/>
                          <a:uFillTx/>
                        </a:rPr>
                        <a:t>but </a:t>
                      </a:r>
                    </a:p>
                    <a:p>
                      <a:pPr marL="548640" marR="0" lvl="0" indent="-274320" algn="l" defTabSz="914400" rtl="0" eaLnBrk="0" fontAlgn="base" latinLnBrk="0" hangingPunct="0">
                        <a:lnSpc>
                          <a:spcPct val="100000"/>
                        </a:lnSpc>
                        <a:spcBef>
                          <a:spcPts val="0"/>
                        </a:spcBef>
                        <a:spcAft>
                          <a:spcPts val="1200"/>
                        </a:spcAft>
                        <a:buClrTx/>
                        <a:buSzTx/>
                        <a:buFont typeface="Wingdings" panose="05000000000000000000" pitchFamily="2" charset="2"/>
                        <a:buChar char="§"/>
                        <a:tabLst/>
                        <a:defRPr/>
                      </a:pPr>
                      <a:r>
                        <a:rPr kumimoji="0" lang="en-US" sz="2000" b="0" u="none" strike="noStrike" kern="1200" cap="none" spc="0" normalizeH="0" baseline="0" noProof="0" dirty="0">
                          <a:ln>
                            <a:noFill/>
                          </a:ln>
                          <a:solidFill>
                            <a:srgbClr val="00529B"/>
                          </a:solidFill>
                          <a:effectLst/>
                          <a:uLnTx/>
                          <a:uFillTx/>
                        </a:rPr>
                        <a:t>Drug coverage won’t cover transplant drugs if they’d be covered by Part B, if you had it.</a:t>
                      </a:r>
                      <a:endParaRPr lang="en-US" sz="2000" dirty="0">
                        <a:solidFill>
                          <a:srgbClr val="00529B"/>
                        </a:solidFill>
                        <a:latin typeface="Arial" panose="020B0604020202020204" pitchFamily="34" charset="0"/>
                        <a:cs typeface="Arial" panose="020B0604020202020204" pitchFamily="34" charset="0"/>
                      </a:endParaRPr>
                    </a:p>
                  </a:txBody>
                  <a:tcPr marL="62617" marR="62617" marT="34290" marB="34290"/>
                </a:tc>
                <a:extLst>
                  <a:ext uri="{0D108BD9-81ED-4DB2-BD59-A6C34878D82A}">
                    <a16:rowId xmlns:a16="http://schemas.microsoft.com/office/drawing/2014/main" val="3235612244"/>
                  </a:ext>
                </a:extLst>
              </a:tr>
            </a:tbl>
          </a:graphicData>
        </a:graphic>
      </p:graphicFrame>
      <p:sp>
        <p:nvSpPr>
          <p:cNvPr id="9" name="Content Placeholder 8">
            <a:extLst>
              <a:ext uri="{FF2B5EF4-FFF2-40B4-BE49-F238E27FC236}">
                <a16:creationId xmlns:a16="http://schemas.microsoft.com/office/drawing/2014/main" id="{9B06D749-36D1-9A81-2B76-3B6609E0E0E6}"/>
              </a:ext>
            </a:extLst>
          </p:cNvPr>
          <p:cNvSpPr>
            <a:spLocks noGrp="1"/>
          </p:cNvSpPr>
          <p:nvPr>
            <p:ph sz="half" idx="2"/>
          </p:nvPr>
        </p:nvSpPr>
        <p:spPr>
          <a:xfrm>
            <a:off x="518159" y="4861680"/>
            <a:ext cx="11155680" cy="782089"/>
          </a:xfrm>
          <a:solidFill>
            <a:schemeClr val="accent1">
              <a:lumMod val="50000"/>
            </a:schemeClr>
          </a:solidFill>
          <a:ln w="38100">
            <a:noFill/>
          </a:ln>
        </p:spPr>
        <p:txBody>
          <a:bodyPr/>
          <a:lstStyle/>
          <a:p>
            <a:pPr marL="0" marR="0" lvl="0" indent="0" algn="l" defTabSz="914400" rtl="0" eaLnBrk="0" fontAlgn="base" latinLnBrk="0" hangingPunct="0">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If you have drug coverage, </a:t>
            </a:r>
            <a:r>
              <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Part B coinsurance costs don’t count toward Part D catastrophic coverage.</a:t>
            </a:r>
          </a:p>
        </p:txBody>
      </p:sp>
      <p:sp>
        <p:nvSpPr>
          <p:cNvPr id="7" name="Slide Number Placeholder 6">
            <a:extLst>
              <a:ext uri="{FF2B5EF4-FFF2-40B4-BE49-F238E27FC236}">
                <a16:creationId xmlns:a16="http://schemas.microsoft.com/office/drawing/2014/main" id="{791CA4E9-9D3D-4AF5-A3E2-0D42DD448ADD}"/>
              </a:ext>
            </a:extLst>
          </p:cNvPr>
          <p:cNvSpPr>
            <a:spLocks noGrp="1"/>
          </p:cNvSpPr>
          <p:nvPr>
            <p:ph type="sldNum" sz="quarter" idx="12"/>
          </p:nvPr>
        </p:nvSpPr>
        <p:spPr/>
        <p:txBody>
          <a:bodyPr/>
          <a:lstStyle/>
          <a:p>
            <a:fld id="{0B2D781D-8844-5940-92D1-06EF0A7F581E}" type="slidenum">
              <a:rPr lang="en-US" smtClean="0"/>
              <a:t>27</a:t>
            </a:fld>
            <a:endParaRPr lang="en-US" dirty="0"/>
          </a:p>
        </p:txBody>
      </p:sp>
      <p:sp>
        <p:nvSpPr>
          <p:cNvPr id="3" name="Footer Placeholder 2"/>
          <p:cNvSpPr>
            <a:spLocks noGrp="1"/>
          </p:cNvSpPr>
          <p:nvPr>
            <p:ph type="ftr" sz="quarter" idx="11"/>
          </p:nvPr>
        </p:nvSpPr>
        <p:spPr/>
        <p:txBody>
          <a:bodyPr/>
          <a:lstStyle/>
          <a:p>
            <a:r>
              <a:rPr lang="en-US" dirty="0"/>
              <a:t>Medicare for People with End-Stage Renal Disease (ESRD)</a:t>
            </a:r>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007178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BA114-15BF-42A0-952E-C15DE8BA4EBF}"/>
              </a:ext>
            </a:extLst>
          </p:cNvPr>
          <p:cNvSpPr>
            <a:spLocks noGrp="1"/>
          </p:cNvSpPr>
          <p:nvPr>
            <p:ph type="title"/>
          </p:nvPr>
        </p:nvSpPr>
        <p:spPr/>
        <p:txBody>
          <a:bodyPr anchor="ctr">
            <a:normAutofit/>
          </a:bodyPr>
          <a:lstStyle/>
          <a:p>
            <a:pPr>
              <a:lnSpc>
                <a:spcPct val="100000"/>
              </a:lnSpc>
            </a:pPr>
            <a:r>
              <a:rPr lang="en-US" sz="3000" b="0" dirty="0"/>
              <a:t>Immunosuppressive Drug Benefit</a:t>
            </a:r>
          </a:p>
        </p:txBody>
      </p:sp>
      <p:sp>
        <p:nvSpPr>
          <p:cNvPr id="8" name="Text Placeholder 7">
            <a:extLst>
              <a:ext uri="{FF2B5EF4-FFF2-40B4-BE49-F238E27FC236}">
                <a16:creationId xmlns:a16="http://schemas.microsoft.com/office/drawing/2014/main" id="{644BB821-3FB7-47BB-9422-8FCFB818A852}"/>
              </a:ext>
            </a:extLst>
          </p:cNvPr>
          <p:cNvSpPr>
            <a:spLocks noGrp="1"/>
          </p:cNvSpPr>
          <p:nvPr>
            <p:ph type="body" sz="quarter" idx="4294967295"/>
          </p:nvPr>
        </p:nvSpPr>
        <p:spPr>
          <a:xfrm>
            <a:off x="914400" y="1371600"/>
            <a:ext cx="10387513" cy="4760912"/>
          </a:xfrm>
        </p:spPr>
        <p:txBody>
          <a:bodyPr>
            <a:normAutofit/>
          </a:bodyPr>
          <a:lstStyle/>
          <a:p>
            <a:pPr marL="0" indent="0">
              <a:lnSpc>
                <a:spcPct val="100000"/>
              </a:lnSpc>
              <a:spcBef>
                <a:spcPts val="0"/>
              </a:spcBef>
              <a:spcAft>
                <a:spcPts val="1200"/>
              </a:spcAft>
              <a:buNone/>
            </a:pPr>
            <a:r>
              <a:rPr lang="en-US" sz="2400" b="1" dirty="0">
                <a:solidFill>
                  <a:srgbClr val="00529B"/>
                </a:solidFill>
              </a:rPr>
              <a:t>The Consolidated Appropriations Act (CAA) extends immunosuppressive drug coverage for Medicare kidney transplant recipients beyond the current law’s 36-month limit</a:t>
            </a:r>
          </a:p>
          <a:p>
            <a:pPr marL="548640" indent="-274320">
              <a:lnSpc>
                <a:spcPct val="100000"/>
              </a:lnSpc>
              <a:spcBef>
                <a:spcPts val="0"/>
              </a:spcBef>
              <a:spcAft>
                <a:spcPts val="1200"/>
              </a:spcAft>
            </a:pPr>
            <a:r>
              <a:rPr lang="en-US" sz="2000" dirty="0">
                <a:solidFill>
                  <a:srgbClr val="00529B"/>
                </a:solidFill>
              </a:rPr>
              <a:t>Provides coverage under Medicare Part B solely for immunosuppressive drugs. Individuals won’t get Medicare coverage for any other items or services.</a:t>
            </a:r>
          </a:p>
          <a:p>
            <a:pPr marL="548640" indent="-274320">
              <a:lnSpc>
                <a:spcPct val="100000"/>
              </a:lnSpc>
              <a:spcBef>
                <a:spcPts val="0"/>
              </a:spcBef>
              <a:spcAft>
                <a:spcPts val="1200"/>
              </a:spcAft>
            </a:pPr>
            <a:r>
              <a:rPr lang="en-US" sz="2000" dirty="0">
                <a:solidFill>
                  <a:srgbClr val="00529B"/>
                </a:solidFill>
              </a:rPr>
              <a:t>Available to individuals for whom Medicare coverage ends, or will end, 36 months after the month in which an individual received a kidney transplant.</a:t>
            </a:r>
          </a:p>
          <a:p>
            <a:pPr marL="548640" indent="-274320">
              <a:lnSpc>
                <a:spcPct val="100000"/>
              </a:lnSpc>
              <a:spcBef>
                <a:spcPts val="0"/>
              </a:spcBef>
              <a:spcAft>
                <a:spcPts val="1200"/>
              </a:spcAft>
            </a:pPr>
            <a:r>
              <a:rPr lang="en-US" sz="2000" dirty="0">
                <a:solidFill>
                  <a:srgbClr val="00529B"/>
                </a:solidFill>
              </a:rPr>
              <a:t>Individuals may not be enrolled in certain other types of health coverage.</a:t>
            </a:r>
          </a:p>
        </p:txBody>
      </p:sp>
      <p:sp>
        <p:nvSpPr>
          <p:cNvPr id="5" name="Slide Number Placeholder 4">
            <a:extLst>
              <a:ext uri="{FF2B5EF4-FFF2-40B4-BE49-F238E27FC236}">
                <a16:creationId xmlns:a16="http://schemas.microsoft.com/office/drawing/2014/main" id="{B4BE8812-AB98-F844-B21D-51513D847768}"/>
              </a:ext>
            </a:extLst>
          </p:cNvPr>
          <p:cNvSpPr>
            <a:spLocks noGrp="1"/>
          </p:cNvSpPr>
          <p:nvPr>
            <p:ph type="sldNum" sz="quarter" idx="12"/>
          </p:nvPr>
        </p:nvSpPr>
        <p:spPr/>
        <p:txBody>
          <a:bodyPr/>
          <a:lstStyle/>
          <a:p>
            <a:fld id="{48F63A3B-78C7-47BE-AE5E-E10140E04643}" type="slidenum">
              <a:rPr lang="en-US" smtClean="0"/>
              <a:pPr/>
              <a:t>28</a:t>
            </a:fld>
            <a:endParaRPr lang="en-US"/>
          </a:p>
        </p:txBody>
      </p:sp>
      <p:sp>
        <p:nvSpPr>
          <p:cNvPr id="4" name="Footer Placeholder 3">
            <a:extLst>
              <a:ext uri="{FF2B5EF4-FFF2-40B4-BE49-F238E27FC236}">
                <a16:creationId xmlns:a16="http://schemas.microsoft.com/office/drawing/2014/main" id="{AAE4F518-B292-E972-8263-E7BD30A18569}"/>
              </a:ext>
            </a:extLst>
          </p:cNvPr>
          <p:cNvSpPr>
            <a:spLocks noGrp="1"/>
          </p:cNvSpPr>
          <p:nvPr>
            <p:ph type="ftr" sz="quarter" idx="11"/>
          </p:nvPr>
        </p:nvSpPr>
        <p:spPr/>
        <p:txBody>
          <a:bodyPr/>
          <a:lstStyle/>
          <a:p>
            <a:r>
              <a:rPr lang="en-US"/>
              <a:t>Medicare for People with End-Stage Renal Disease (ESRD)</a:t>
            </a:r>
            <a:endParaRPr lang="en-US" dirty="0"/>
          </a:p>
        </p:txBody>
      </p:sp>
      <p:sp>
        <p:nvSpPr>
          <p:cNvPr id="3" name="Date Placeholder 2">
            <a:extLst>
              <a:ext uri="{FF2B5EF4-FFF2-40B4-BE49-F238E27FC236}">
                <a16:creationId xmlns:a16="http://schemas.microsoft.com/office/drawing/2014/main" id="{E071BBAF-0883-DE96-B3A0-DEEF0B691F7B}"/>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171886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B5A9E-7988-4E2B-9F9D-824F76C62CC7}"/>
              </a:ext>
            </a:extLst>
          </p:cNvPr>
          <p:cNvSpPr>
            <a:spLocks noGrp="1"/>
          </p:cNvSpPr>
          <p:nvPr>
            <p:ph type="title"/>
          </p:nvPr>
        </p:nvSpPr>
        <p:spPr/>
        <p:txBody>
          <a:bodyPr anchor="ctr">
            <a:normAutofit/>
          </a:bodyPr>
          <a:lstStyle/>
          <a:p>
            <a:r>
              <a:rPr lang="en-US" sz="3000" b="0" dirty="0"/>
              <a:t>Immunosuppressive Drug Benefit (continued)</a:t>
            </a:r>
            <a:endParaRPr lang="en-US" sz="3000" dirty="0"/>
          </a:p>
        </p:txBody>
      </p:sp>
      <p:sp>
        <p:nvSpPr>
          <p:cNvPr id="6" name="Text Placeholder 5">
            <a:extLst>
              <a:ext uri="{FF2B5EF4-FFF2-40B4-BE49-F238E27FC236}">
                <a16:creationId xmlns:a16="http://schemas.microsoft.com/office/drawing/2014/main" id="{1716427E-D0C3-4F0F-9BD0-90C223D1267A}"/>
              </a:ext>
            </a:extLst>
          </p:cNvPr>
          <p:cNvSpPr>
            <a:spLocks noGrp="1"/>
          </p:cNvSpPr>
          <p:nvPr>
            <p:ph type="body" sz="quarter" idx="4294967295"/>
          </p:nvPr>
        </p:nvSpPr>
        <p:spPr>
          <a:xfrm>
            <a:off x="914400" y="1371600"/>
            <a:ext cx="10644187" cy="4732337"/>
          </a:xfrm>
        </p:spPr>
        <p:txBody>
          <a:bodyPr>
            <a:normAutofit lnSpcReduction="10000"/>
          </a:bodyPr>
          <a:lstStyle/>
          <a:p>
            <a:pPr marL="0" indent="0">
              <a:lnSpc>
                <a:spcPct val="120000"/>
              </a:lnSpc>
              <a:spcBef>
                <a:spcPts val="0"/>
              </a:spcBef>
              <a:spcAft>
                <a:spcPts val="1200"/>
              </a:spcAft>
              <a:buNone/>
            </a:pPr>
            <a:r>
              <a:rPr lang="en-US" sz="2400" b="1" dirty="0">
                <a:solidFill>
                  <a:srgbClr val="00529B"/>
                </a:solidFill>
              </a:rPr>
              <a:t>The immunosuppressive drug benefit:</a:t>
            </a:r>
          </a:p>
          <a:p>
            <a:pPr marL="548640" indent="-274320">
              <a:lnSpc>
                <a:spcPct val="120000"/>
              </a:lnSpc>
              <a:spcBef>
                <a:spcPts val="0"/>
              </a:spcBef>
              <a:spcAft>
                <a:spcPts val="1200"/>
              </a:spcAft>
            </a:pPr>
            <a:r>
              <a:rPr lang="en-US" sz="2000" dirty="0">
                <a:solidFill>
                  <a:srgbClr val="00529B"/>
                </a:solidFill>
              </a:rPr>
              <a:t>Doesn’t have specific enrollment periods. If an individual qualifies, they can enroll, disenroll, or re-enroll at any time on a monthly basis.</a:t>
            </a:r>
          </a:p>
          <a:p>
            <a:pPr marL="548640" indent="-274320">
              <a:lnSpc>
                <a:spcPct val="120000"/>
              </a:lnSpc>
              <a:spcBef>
                <a:spcPts val="0"/>
              </a:spcBef>
              <a:spcAft>
                <a:spcPts val="1200"/>
              </a:spcAft>
            </a:pPr>
            <a:r>
              <a:rPr lang="en-US" sz="2000" dirty="0">
                <a:solidFill>
                  <a:srgbClr val="00529B"/>
                </a:solidFill>
              </a:rPr>
              <a:t>Only covers immunosuppressive drugs and doesn’t include coverage for any other Part B benefits or services.</a:t>
            </a:r>
          </a:p>
          <a:p>
            <a:pPr marL="548640" indent="-274320">
              <a:lnSpc>
                <a:spcPct val="120000"/>
              </a:lnSpc>
              <a:spcBef>
                <a:spcPts val="0"/>
              </a:spcBef>
              <a:spcAft>
                <a:spcPts val="1200"/>
              </a:spcAft>
            </a:pPr>
            <a:r>
              <a:rPr lang="en-US" sz="2000" dirty="0">
                <a:solidFill>
                  <a:srgbClr val="00529B"/>
                </a:solidFill>
              </a:rPr>
              <a:t>Requires a person to attest that they don’t have and don’t expect to get certain other types of health coverage.</a:t>
            </a:r>
          </a:p>
          <a:p>
            <a:pPr marL="548640" indent="-274320">
              <a:lnSpc>
                <a:spcPct val="120000"/>
              </a:lnSpc>
              <a:spcBef>
                <a:spcPts val="0"/>
              </a:spcBef>
              <a:spcAft>
                <a:spcPts val="1200"/>
              </a:spcAft>
            </a:pPr>
            <a:r>
              <a:rPr lang="en-US" sz="2000" dirty="0">
                <a:solidFill>
                  <a:srgbClr val="00529B"/>
                </a:solidFill>
              </a:rPr>
              <a:t>Has a lower premium than the standard Part B premium and doesn’t have late enrollment penalties.</a:t>
            </a:r>
          </a:p>
          <a:p>
            <a:pPr marL="548640">
              <a:lnSpc>
                <a:spcPct val="120000"/>
              </a:lnSpc>
              <a:spcBef>
                <a:spcPts val="0"/>
              </a:spcBef>
              <a:spcAft>
                <a:spcPts val="1200"/>
              </a:spcAft>
            </a:pPr>
            <a:r>
              <a:rPr lang="en-US" sz="2000" dirty="0">
                <a:solidFill>
                  <a:srgbClr val="00529B"/>
                </a:solidFill>
              </a:rPr>
              <a:t>Makes a person eligible for one of the MSP programs, which may assist in paying for some or all of their Part B-ID benefit premiums and cost sharing. </a:t>
            </a:r>
          </a:p>
        </p:txBody>
      </p:sp>
      <p:sp>
        <p:nvSpPr>
          <p:cNvPr id="5" name="Slide Number Placeholder 4">
            <a:extLst>
              <a:ext uri="{FF2B5EF4-FFF2-40B4-BE49-F238E27FC236}">
                <a16:creationId xmlns:a16="http://schemas.microsoft.com/office/drawing/2014/main" id="{06E0C70A-964A-AB70-269E-45D9DCD215F6}"/>
              </a:ext>
            </a:extLst>
          </p:cNvPr>
          <p:cNvSpPr>
            <a:spLocks noGrp="1"/>
          </p:cNvSpPr>
          <p:nvPr>
            <p:ph type="sldNum" sz="quarter" idx="12"/>
          </p:nvPr>
        </p:nvSpPr>
        <p:spPr/>
        <p:txBody>
          <a:bodyPr/>
          <a:lstStyle/>
          <a:p>
            <a:fld id="{48F63A3B-78C7-47BE-AE5E-E10140E04643}" type="slidenum">
              <a:rPr lang="en-US" smtClean="0"/>
              <a:pPr/>
              <a:t>29</a:t>
            </a:fld>
            <a:endParaRPr lang="en-US"/>
          </a:p>
        </p:txBody>
      </p:sp>
      <p:sp>
        <p:nvSpPr>
          <p:cNvPr id="4" name="Footer Placeholder 3">
            <a:extLst>
              <a:ext uri="{FF2B5EF4-FFF2-40B4-BE49-F238E27FC236}">
                <a16:creationId xmlns:a16="http://schemas.microsoft.com/office/drawing/2014/main" id="{469935AA-A90F-EA53-E137-3E00178F2181}"/>
              </a:ext>
            </a:extLst>
          </p:cNvPr>
          <p:cNvSpPr>
            <a:spLocks noGrp="1"/>
          </p:cNvSpPr>
          <p:nvPr>
            <p:ph type="ftr" sz="quarter" idx="11"/>
          </p:nvPr>
        </p:nvSpPr>
        <p:spPr/>
        <p:txBody>
          <a:bodyPr/>
          <a:lstStyle/>
          <a:p>
            <a:r>
              <a:rPr lang="en-US"/>
              <a:t>Medicare for People with End-Stage Renal Disease (ESRD)</a:t>
            </a:r>
            <a:endParaRPr lang="en-US" dirty="0"/>
          </a:p>
        </p:txBody>
      </p:sp>
      <p:sp>
        <p:nvSpPr>
          <p:cNvPr id="3" name="Date Placeholder 2">
            <a:extLst>
              <a:ext uri="{FF2B5EF4-FFF2-40B4-BE49-F238E27FC236}">
                <a16:creationId xmlns:a16="http://schemas.microsoft.com/office/drawing/2014/main" id="{E1EF5EC6-D10E-3C8B-5B18-B3C6317E023F}"/>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4256895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chor="ctr">
            <a:normAutofit/>
          </a:bodyPr>
          <a:lstStyle/>
          <a:p>
            <a:r>
              <a:rPr lang="en-US" sz="3000" dirty="0"/>
              <a:t>Session Objectives</a:t>
            </a:r>
          </a:p>
        </p:txBody>
      </p:sp>
      <p:sp>
        <p:nvSpPr>
          <p:cNvPr id="13" name="Content Placeholder 12"/>
          <p:cNvSpPr>
            <a:spLocks noGrp="1"/>
          </p:cNvSpPr>
          <p:nvPr>
            <p:ph type="body" sz="quarter" idx="4294967295"/>
          </p:nvPr>
        </p:nvSpPr>
        <p:spPr>
          <a:xfrm>
            <a:off x="914400" y="1371600"/>
            <a:ext cx="10644187" cy="4167187"/>
          </a:xfrm>
        </p:spPr>
        <p:txBody>
          <a:bodyPr vert="horz" lIns="91440" tIns="45720" rIns="91440" bIns="45720" rtlCol="0" anchor="t">
            <a:normAutofit/>
          </a:bodyPr>
          <a:lstStyle/>
          <a:p>
            <a:pPr marL="0" lvl="0" indent="0" defTabSz="685800">
              <a:lnSpc>
                <a:spcPct val="100000"/>
              </a:lnSpc>
              <a:spcBef>
                <a:spcPts val="0"/>
              </a:spcBef>
              <a:spcAft>
                <a:spcPts val="1200"/>
              </a:spcAft>
              <a:buFont typeface="Wingdings" pitchFamily="2" charset="2"/>
              <a:buNone/>
              <a:defRPr/>
            </a:pPr>
            <a:r>
              <a:rPr lang="en-US" sz="2800" b="1" dirty="0">
                <a:solidFill>
                  <a:srgbClr val="00529B"/>
                </a:solidFill>
                <a:latin typeface="Arial"/>
                <a:cs typeface="Arial"/>
              </a:rPr>
              <a:t>At the end of this session, you’ll be able to:</a:t>
            </a:r>
          </a:p>
          <a:p>
            <a:pPr marL="548640" lvl="0" indent="-274320" defTabSz="685800">
              <a:lnSpc>
                <a:spcPct val="100000"/>
              </a:lnSpc>
              <a:spcBef>
                <a:spcPts val="0"/>
              </a:spcBef>
              <a:spcAft>
                <a:spcPts val="1200"/>
              </a:spcAft>
              <a:defRPr/>
            </a:pPr>
            <a:r>
              <a:rPr lang="en-US" sz="2400" dirty="0">
                <a:solidFill>
                  <a:srgbClr val="00529B"/>
                </a:solidFill>
                <a:latin typeface="Arial"/>
                <a:cs typeface="Arial"/>
              </a:rPr>
              <a:t>Describe End-Stage Renal Disease (ESRD)</a:t>
            </a:r>
          </a:p>
          <a:p>
            <a:pPr marL="548640" indent="-274320" defTabSz="685800">
              <a:lnSpc>
                <a:spcPct val="100000"/>
              </a:lnSpc>
              <a:spcBef>
                <a:spcPts val="0"/>
              </a:spcBef>
              <a:spcAft>
                <a:spcPts val="1200"/>
              </a:spcAft>
              <a:defRPr/>
            </a:pPr>
            <a:r>
              <a:rPr lang="en-US" sz="2400" dirty="0">
                <a:solidFill>
                  <a:srgbClr val="00529B"/>
                </a:solidFill>
                <a:latin typeface="Arial"/>
                <a:cs typeface="Arial"/>
              </a:rPr>
              <a:t>Explain Medicare eligibility and enrollment rules for people with ESRD</a:t>
            </a:r>
          </a:p>
          <a:p>
            <a:pPr marL="548640" indent="-274320" defTabSz="685800">
              <a:lnSpc>
                <a:spcPct val="100000"/>
              </a:lnSpc>
              <a:spcBef>
                <a:spcPts val="0"/>
              </a:spcBef>
              <a:spcAft>
                <a:spcPts val="1200"/>
              </a:spcAft>
              <a:defRPr/>
            </a:pPr>
            <a:r>
              <a:rPr lang="en-US" sz="2400" dirty="0">
                <a:solidFill>
                  <a:srgbClr val="00529B"/>
                </a:solidFill>
                <a:latin typeface="Arial"/>
                <a:cs typeface="Arial"/>
              </a:rPr>
              <a:t>Identify Medicare-covered services for people with ESRD</a:t>
            </a:r>
          </a:p>
          <a:p>
            <a:pPr marL="548640" indent="-274320" defTabSz="685800">
              <a:lnSpc>
                <a:spcPct val="100000"/>
              </a:lnSpc>
              <a:spcBef>
                <a:spcPts val="0"/>
              </a:spcBef>
              <a:spcAft>
                <a:spcPts val="1200"/>
              </a:spcAft>
              <a:defRPr/>
            </a:pPr>
            <a:r>
              <a:rPr lang="en-US" sz="2400" dirty="0">
                <a:solidFill>
                  <a:srgbClr val="00529B"/>
                </a:solidFill>
                <a:latin typeface="Arial"/>
                <a:cs typeface="Arial"/>
              </a:rPr>
              <a:t>Explain Medicare coverage options for people with ESRD</a:t>
            </a:r>
            <a:endParaRPr lang="en-US" sz="2400" dirty="0"/>
          </a:p>
          <a:p>
            <a:pPr marL="548640" indent="-274320">
              <a:lnSpc>
                <a:spcPct val="100000"/>
              </a:lnSpc>
              <a:spcBef>
                <a:spcPts val="0"/>
              </a:spcBef>
              <a:spcAft>
                <a:spcPts val="1200"/>
              </a:spcAft>
            </a:pPr>
            <a:r>
              <a:rPr lang="en-US" sz="2400" dirty="0">
                <a:solidFill>
                  <a:srgbClr val="00529B"/>
                </a:solidFill>
                <a:latin typeface="Arial"/>
                <a:cs typeface="Arial"/>
              </a:rPr>
              <a:t>Find additional Medicare information and resources for people living with kidney disease and ESRD</a:t>
            </a:r>
            <a:endParaRPr lang="en-US" sz="2400" dirty="0">
              <a:solidFill>
                <a:srgbClr val="00529B"/>
              </a:solidFill>
            </a:endParaRPr>
          </a:p>
        </p:txBody>
      </p:sp>
      <p:sp>
        <p:nvSpPr>
          <p:cNvPr id="5" name="Slide Number Placeholder 4">
            <a:extLst>
              <a:ext uri="{FF2B5EF4-FFF2-40B4-BE49-F238E27FC236}">
                <a16:creationId xmlns:a16="http://schemas.microsoft.com/office/drawing/2014/main" id="{8E616569-C8C8-27E7-2342-167BD8651709}"/>
              </a:ext>
            </a:extLst>
          </p:cNvPr>
          <p:cNvSpPr>
            <a:spLocks noGrp="1"/>
          </p:cNvSpPr>
          <p:nvPr>
            <p:ph type="sldNum" sz="quarter" idx="12"/>
          </p:nvPr>
        </p:nvSpPr>
        <p:spPr/>
        <p:txBody>
          <a:bodyPr/>
          <a:lstStyle/>
          <a:p>
            <a:fld id="{48F63A3B-78C7-47BE-AE5E-E10140E04643}" type="slidenum">
              <a:rPr lang="en-US" smtClean="0"/>
              <a:pPr/>
              <a:t>3</a:t>
            </a:fld>
            <a:endParaRPr lang="en-US"/>
          </a:p>
        </p:txBody>
      </p:sp>
      <p:sp>
        <p:nvSpPr>
          <p:cNvPr id="4" name="Footer Placeholder 3">
            <a:extLst>
              <a:ext uri="{FF2B5EF4-FFF2-40B4-BE49-F238E27FC236}">
                <a16:creationId xmlns:a16="http://schemas.microsoft.com/office/drawing/2014/main" id="{01F6E0FB-53A5-E778-8887-974C0483CB42}"/>
              </a:ext>
            </a:extLst>
          </p:cNvPr>
          <p:cNvSpPr>
            <a:spLocks noGrp="1"/>
          </p:cNvSpPr>
          <p:nvPr>
            <p:ph type="ftr" sz="quarter" idx="11"/>
          </p:nvPr>
        </p:nvSpPr>
        <p:spPr/>
        <p:txBody>
          <a:bodyPr/>
          <a:lstStyle/>
          <a:p>
            <a:r>
              <a:rPr lang="en-US"/>
              <a:t>Medicare for People with End-Stage Renal Disease (ESRD)</a:t>
            </a:r>
            <a:endParaRPr lang="en-US" dirty="0"/>
          </a:p>
        </p:txBody>
      </p:sp>
      <p:sp>
        <p:nvSpPr>
          <p:cNvPr id="3" name="Date Placeholder 2">
            <a:extLst>
              <a:ext uri="{FF2B5EF4-FFF2-40B4-BE49-F238E27FC236}">
                <a16:creationId xmlns:a16="http://schemas.microsoft.com/office/drawing/2014/main" id="{26C2DE49-FAF6-4175-7A88-59BFB68ECE23}"/>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334052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925" y="333915"/>
            <a:ext cx="9836150" cy="719643"/>
          </a:xfrm>
        </p:spPr>
        <p:txBody>
          <a:bodyPr>
            <a:normAutofit/>
          </a:bodyPr>
          <a:lstStyle/>
          <a:p>
            <a:pPr algn="ctr"/>
            <a:r>
              <a:rPr lang="en-US" sz="3000" dirty="0"/>
              <a:t>Check Your Knowledge: Question 2</a:t>
            </a:r>
          </a:p>
        </p:txBody>
      </p:sp>
      <p:sp>
        <p:nvSpPr>
          <p:cNvPr id="9" name="Content Placeholder 8"/>
          <p:cNvSpPr>
            <a:spLocks noGrp="1"/>
          </p:cNvSpPr>
          <p:nvPr>
            <p:ph idx="4294967295"/>
          </p:nvPr>
        </p:nvSpPr>
        <p:spPr>
          <a:xfrm>
            <a:off x="952500" y="1619247"/>
            <a:ext cx="10401300" cy="5021263"/>
          </a:xfrm>
        </p:spPr>
        <p:txBody>
          <a:bodyPr>
            <a:normAutofit/>
          </a:bodyPr>
          <a:lstStyle/>
          <a:p>
            <a:pPr marL="0" lvl="0" indent="0" defTabSz="685800">
              <a:lnSpc>
                <a:spcPct val="100000"/>
              </a:lnSpc>
              <a:spcBef>
                <a:spcPts val="0"/>
              </a:spcBef>
              <a:spcAft>
                <a:spcPts val="1200"/>
              </a:spcAft>
              <a:buFont typeface="Wingdings" pitchFamily="2" charset="2"/>
              <a:buNone/>
            </a:pPr>
            <a:r>
              <a:rPr lang="en-US" sz="2400" b="1" dirty="0">
                <a:solidFill>
                  <a:srgbClr val="00529B"/>
                </a:solidFill>
              </a:rPr>
              <a:t>If you have Medicare Part A due to disability and develop ESRD, you’ll get a second Initial Enrollment Period (IEP) to sign up for Part B, but you’ll have to pay a late enrollment penalty. </a:t>
            </a:r>
            <a:endParaRPr lang="en-US" sz="2400" dirty="0">
              <a:solidFill>
                <a:srgbClr val="00529B"/>
              </a:solidFill>
            </a:endParaRPr>
          </a:p>
          <a:p>
            <a:pPr marL="341313" lvl="0" indent="-341313"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rPr>
              <a:t>True </a:t>
            </a:r>
          </a:p>
          <a:p>
            <a:pPr marL="341313" lvl="0" indent="-341313"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rPr>
              <a:t>False</a:t>
            </a:r>
          </a:p>
        </p:txBody>
      </p:sp>
      <p:sp>
        <p:nvSpPr>
          <p:cNvPr id="6" name="Rounded Rectangle 5" descr="Green box highlighting &quot;B&quot; as the correct answer.&#10;"/>
          <p:cNvSpPr/>
          <p:nvPr/>
        </p:nvSpPr>
        <p:spPr>
          <a:xfrm>
            <a:off x="952500" y="3319556"/>
            <a:ext cx="1345721" cy="499897"/>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Slide Number Placeholder 4">
            <a:extLst>
              <a:ext uri="{FF2B5EF4-FFF2-40B4-BE49-F238E27FC236}">
                <a16:creationId xmlns:a16="http://schemas.microsoft.com/office/drawing/2014/main" id="{0A737650-4192-4A50-A003-CC71145B4A9E}"/>
              </a:ext>
            </a:extLst>
          </p:cNvPr>
          <p:cNvSpPr>
            <a:spLocks noGrp="1"/>
          </p:cNvSpPr>
          <p:nvPr>
            <p:ph type="sldNum" sz="quarter" idx="12"/>
          </p:nvPr>
        </p:nvSpPr>
        <p:spPr>
          <a:xfrm>
            <a:off x="8610600" y="6492240"/>
            <a:ext cx="2743200" cy="365125"/>
          </a:xfrm>
        </p:spPr>
        <p:txBody>
          <a:bodyPr/>
          <a:lstStyle>
            <a:lvl1pPr>
              <a:defRPr>
                <a:solidFill>
                  <a:schemeClr val="bg1"/>
                </a:solidFill>
              </a:defRPr>
            </a:lvl1pPr>
          </a:lstStyle>
          <a:p>
            <a:fld id="{0B2D781D-8844-5940-92D1-06EF0A7F581E}" type="slidenum">
              <a:rPr lang="en-US" smtClean="0"/>
              <a:pPr/>
              <a:t>30</a:t>
            </a:fld>
            <a:endParaRPr lang="en-US" dirty="0"/>
          </a:p>
        </p:txBody>
      </p:sp>
      <p:sp>
        <p:nvSpPr>
          <p:cNvPr id="4" name="Footer Placeholder 3">
            <a:extLst>
              <a:ext uri="{FF2B5EF4-FFF2-40B4-BE49-F238E27FC236}">
                <a16:creationId xmlns:a16="http://schemas.microsoft.com/office/drawing/2014/main" id="{1CBAF6EE-A535-D943-B272-41C3739A3EED}"/>
              </a:ext>
            </a:extLst>
          </p:cNvPr>
          <p:cNvSpPr>
            <a:spLocks noGrp="1"/>
          </p:cNvSpPr>
          <p:nvPr>
            <p:ph type="ftr" sz="quarter" idx="11"/>
          </p:nvPr>
        </p:nvSpPr>
        <p:spPr>
          <a:xfrm>
            <a:off x="3871960" y="6492240"/>
            <a:ext cx="4329545" cy="365125"/>
          </a:xfrm>
        </p:spPr>
        <p:txBody>
          <a:bodyPr/>
          <a:lstStyle/>
          <a:p>
            <a:r>
              <a:rPr lang="en-US" dirty="0"/>
              <a:t>Medicare for People with End-Stage Renal Disease (ESRD)</a:t>
            </a:r>
          </a:p>
        </p:txBody>
      </p:sp>
      <p:sp>
        <p:nvSpPr>
          <p:cNvPr id="3" name="Date Placeholder 2">
            <a:extLst>
              <a:ext uri="{FF2B5EF4-FFF2-40B4-BE49-F238E27FC236}">
                <a16:creationId xmlns:a16="http://schemas.microsoft.com/office/drawing/2014/main" id="{0FDD92F1-9739-834A-85A2-E4D2EEE86F73}"/>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221820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77925" y="333915"/>
            <a:ext cx="9836150" cy="719643"/>
          </a:xfrm>
        </p:spPr>
        <p:txBody>
          <a:bodyPr>
            <a:normAutofit/>
          </a:bodyPr>
          <a:lstStyle/>
          <a:p>
            <a:pPr algn="ctr"/>
            <a:r>
              <a:rPr lang="en-US" sz="3000" dirty="0"/>
              <a:t>Check Your Knowledge: Question 3</a:t>
            </a:r>
          </a:p>
        </p:txBody>
      </p:sp>
      <p:sp>
        <p:nvSpPr>
          <p:cNvPr id="5" name="Content Placeholder 4"/>
          <p:cNvSpPr>
            <a:spLocks noGrp="1"/>
          </p:cNvSpPr>
          <p:nvPr>
            <p:ph idx="4294967295"/>
          </p:nvPr>
        </p:nvSpPr>
        <p:spPr>
          <a:xfrm>
            <a:off x="1177465" y="1801811"/>
            <a:ext cx="9836150" cy="3012786"/>
          </a:xfrm>
        </p:spPr>
        <p:txBody>
          <a:bodyPr>
            <a:normAutofit lnSpcReduction="10000"/>
          </a:bodyPr>
          <a:lstStyle/>
          <a:p>
            <a:pPr marL="45196" lvl="0" indent="0" defTabSz="685800">
              <a:lnSpc>
                <a:spcPct val="100000"/>
              </a:lnSpc>
              <a:spcBef>
                <a:spcPts val="0"/>
              </a:spcBef>
              <a:spcAft>
                <a:spcPts val="1200"/>
              </a:spcAft>
              <a:buFont typeface="Wingdings" pitchFamily="2" charset="2"/>
              <a:buNone/>
              <a:defRPr/>
            </a:pPr>
            <a:r>
              <a:rPr lang="en-US" sz="2200" b="1" dirty="0">
                <a:solidFill>
                  <a:srgbClr val="00529B"/>
                </a:solidFill>
              </a:rPr>
              <a:t>If you participate in a home dialysis training program offered by a Medicare-certified training facility during the first 3 months of your regular course of dialysis, when will your Medicare coverage start? </a:t>
            </a:r>
          </a:p>
          <a:p>
            <a:pPr marL="341313" lvl="0" indent="-341313" defTabSz="685800">
              <a:lnSpc>
                <a:spcPct val="100000"/>
              </a:lnSpc>
              <a:spcBef>
                <a:spcPts val="0"/>
              </a:spcBef>
              <a:spcAft>
                <a:spcPts val="1200"/>
              </a:spcAft>
              <a:buFont typeface="Wingdings" pitchFamily="2" charset="2"/>
              <a:buAutoNum type="alphaLcPeriod"/>
              <a:defRPr/>
            </a:pPr>
            <a:r>
              <a:rPr lang="en-US" sz="2200" dirty="0">
                <a:solidFill>
                  <a:srgbClr val="00529B"/>
                </a:solidFill>
              </a:rPr>
              <a:t>Same month</a:t>
            </a:r>
          </a:p>
          <a:p>
            <a:pPr marL="341313" lvl="0" indent="-341313" defTabSz="685800">
              <a:lnSpc>
                <a:spcPct val="100000"/>
              </a:lnSpc>
              <a:spcBef>
                <a:spcPts val="0"/>
              </a:spcBef>
              <a:spcAft>
                <a:spcPts val="1200"/>
              </a:spcAft>
              <a:buFont typeface="Wingdings" pitchFamily="2" charset="2"/>
              <a:buAutoNum type="alphaLcPeriod"/>
              <a:defRPr/>
            </a:pPr>
            <a:r>
              <a:rPr lang="en-US" sz="2200" dirty="0">
                <a:solidFill>
                  <a:srgbClr val="00529B"/>
                </a:solidFill>
              </a:rPr>
              <a:t>1</a:t>
            </a:r>
            <a:r>
              <a:rPr lang="en-US" sz="2200" baseline="30000" dirty="0">
                <a:solidFill>
                  <a:srgbClr val="00529B"/>
                </a:solidFill>
              </a:rPr>
              <a:t>st</a:t>
            </a:r>
            <a:r>
              <a:rPr lang="en-US" sz="2200" dirty="0">
                <a:solidFill>
                  <a:srgbClr val="00529B"/>
                </a:solidFill>
              </a:rPr>
              <a:t> month</a:t>
            </a:r>
          </a:p>
          <a:p>
            <a:pPr marL="341313" lvl="0" indent="-341313" defTabSz="685800">
              <a:lnSpc>
                <a:spcPct val="100000"/>
              </a:lnSpc>
              <a:spcBef>
                <a:spcPts val="0"/>
              </a:spcBef>
              <a:spcAft>
                <a:spcPts val="1200"/>
              </a:spcAft>
              <a:buFont typeface="Wingdings" pitchFamily="2" charset="2"/>
              <a:buAutoNum type="alphaLcPeriod"/>
              <a:defRPr/>
            </a:pPr>
            <a:r>
              <a:rPr lang="en-US" sz="2200" dirty="0">
                <a:solidFill>
                  <a:srgbClr val="00529B"/>
                </a:solidFill>
              </a:rPr>
              <a:t>1</a:t>
            </a:r>
            <a:r>
              <a:rPr lang="en-US" sz="2200" baseline="30000" dirty="0">
                <a:solidFill>
                  <a:srgbClr val="00529B"/>
                </a:solidFill>
              </a:rPr>
              <a:t>st</a:t>
            </a:r>
            <a:r>
              <a:rPr lang="en-US" sz="2200" dirty="0">
                <a:solidFill>
                  <a:srgbClr val="00529B"/>
                </a:solidFill>
              </a:rPr>
              <a:t> day of the month</a:t>
            </a:r>
          </a:p>
          <a:p>
            <a:pPr marL="341313" lvl="0" indent="-341313" defTabSz="685800">
              <a:lnSpc>
                <a:spcPct val="100000"/>
              </a:lnSpc>
              <a:spcBef>
                <a:spcPts val="0"/>
              </a:spcBef>
              <a:spcAft>
                <a:spcPts val="1200"/>
              </a:spcAft>
              <a:buFont typeface="Wingdings" pitchFamily="2" charset="2"/>
              <a:buAutoNum type="alphaLcPeriod"/>
              <a:defRPr/>
            </a:pPr>
            <a:r>
              <a:rPr lang="en-US" sz="2200" dirty="0">
                <a:solidFill>
                  <a:srgbClr val="00529B"/>
                </a:solidFill>
              </a:rPr>
              <a:t>2 months before the month of your transplant</a:t>
            </a:r>
          </a:p>
        </p:txBody>
      </p:sp>
      <p:sp>
        <p:nvSpPr>
          <p:cNvPr id="6" name="Rounded Rectangle 5" descr="Green box highlighting &quot;B&quot; as the correct answer."/>
          <p:cNvSpPr/>
          <p:nvPr/>
        </p:nvSpPr>
        <p:spPr>
          <a:xfrm>
            <a:off x="1177466" y="3296577"/>
            <a:ext cx="1945114" cy="428872"/>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Slide Number Placeholder 4">
            <a:extLst>
              <a:ext uri="{FF2B5EF4-FFF2-40B4-BE49-F238E27FC236}">
                <a16:creationId xmlns:a16="http://schemas.microsoft.com/office/drawing/2014/main" id="{E66E7FBC-96B4-4E97-9C9F-E127409B67C7}"/>
              </a:ext>
            </a:extLst>
          </p:cNvPr>
          <p:cNvSpPr>
            <a:spLocks noGrp="1"/>
          </p:cNvSpPr>
          <p:nvPr>
            <p:ph type="sldNum" sz="quarter" idx="12"/>
          </p:nvPr>
        </p:nvSpPr>
        <p:spPr>
          <a:xfrm>
            <a:off x="8610600" y="6492240"/>
            <a:ext cx="2743200" cy="365125"/>
          </a:xfrm>
        </p:spPr>
        <p:txBody>
          <a:bodyPr/>
          <a:lstStyle>
            <a:lvl1pPr>
              <a:defRPr>
                <a:solidFill>
                  <a:schemeClr val="bg1"/>
                </a:solidFill>
              </a:defRPr>
            </a:lvl1pPr>
          </a:lstStyle>
          <a:p>
            <a:fld id="{0B2D781D-8844-5940-92D1-06EF0A7F581E}" type="slidenum">
              <a:rPr lang="en-US" smtClean="0"/>
              <a:pPr/>
              <a:t>31</a:t>
            </a:fld>
            <a:endParaRPr lang="en-US" dirty="0"/>
          </a:p>
        </p:txBody>
      </p:sp>
      <p:sp>
        <p:nvSpPr>
          <p:cNvPr id="3" name="Footer Placeholder 2"/>
          <p:cNvSpPr>
            <a:spLocks noGrp="1"/>
          </p:cNvSpPr>
          <p:nvPr>
            <p:ph type="ftr" sz="quarter" idx="11"/>
          </p:nvPr>
        </p:nvSpPr>
        <p:spPr>
          <a:xfrm>
            <a:off x="3931920" y="6492240"/>
            <a:ext cx="4232564" cy="365125"/>
          </a:xfrm>
        </p:spPr>
        <p:txBody>
          <a:bodyPr/>
          <a:lstStyle/>
          <a:p>
            <a:r>
              <a:rPr lang="en-US" dirty="0"/>
              <a:t>Medicare for People with End-Stage Renal Disease (ESRD)</a:t>
            </a:r>
          </a:p>
        </p:txBody>
      </p:sp>
      <p:sp>
        <p:nvSpPr>
          <p:cNvPr id="2" name="Date Placeholder 1"/>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204886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3</a:t>
            </a:r>
          </a:p>
        </p:txBody>
      </p:sp>
      <p:sp>
        <p:nvSpPr>
          <p:cNvPr id="5" name="Text Placeholder 4"/>
          <p:cNvSpPr>
            <a:spLocks noGrp="1"/>
          </p:cNvSpPr>
          <p:nvPr>
            <p:ph type="body" idx="1"/>
          </p:nvPr>
        </p:nvSpPr>
        <p:spPr/>
        <p:txBody>
          <a:bodyPr>
            <a:normAutofit/>
          </a:bodyPr>
          <a:lstStyle/>
          <a:p>
            <a:pPr>
              <a:lnSpc>
                <a:spcPct val="100000"/>
              </a:lnSpc>
              <a:spcBef>
                <a:spcPts val="600"/>
              </a:spcBef>
            </a:pPr>
            <a:r>
              <a:rPr lang="en-US" sz="3600" dirty="0"/>
              <a:t>What Medicare Covers for People with End-Stage Renal Disease (ESRD)</a:t>
            </a:r>
          </a:p>
        </p:txBody>
      </p:sp>
    </p:spTree>
    <p:custDataLst>
      <p:tags r:id="rId1"/>
    </p:custDataLst>
    <p:extLst>
      <p:ext uri="{BB962C8B-B14F-4D97-AF65-F5344CB8AC3E}">
        <p14:creationId xmlns:p14="http://schemas.microsoft.com/office/powerpoint/2010/main" val="1318935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9D2366-8313-4B78-8478-70588F5C95B0}"/>
              </a:ext>
            </a:extLst>
          </p:cNvPr>
          <p:cNvSpPr>
            <a:spLocks noGrp="1"/>
          </p:cNvSpPr>
          <p:nvPr>
            <p:ph type="title"/>
          </p:nvPr>
        </p:nvSpPr>
        <p:spPr/>
        <p:txBody>
          <a:bodyPr anchor="ctr">
            <a:normAutofit/>
          </a:bodyPr>
          <a:lstStyle/>
          <a:p>
            <a:r>
              <a:rPr lang="en-US" sz="3000" dirty="0"/>
              <a:t>Lesson 3 Objectives </a:t>
            </a:r>
          </a:p>
        </p:txBody>
      </p:sp>
      <p:sp>
        <p:nvSpPr>
          <p:cNvPr id="10" name="Text Placeholder 9">
            <a:extLst>
              <a:ext uri="{FF2B5EF4-FFF2-40B4-BE49-F238E27FC236}">
                <a16:creationId xmlns:a16="http://schemas.microsoft.com/office/drawing/2014/main" id="{49462B0C-0312-4075-AE42-47FACC105F89}"/>
              </a:ext>
            </a:extLst>
          </p:cNvPr>
          <p:cNvSpPr>
            <a:spLocks noGrp="1"/>
          </p:cNvSpPr>
          <p:nvPr>
            <p:ph type="body" sz="quarter" idx="4294967295"/>
          </p:nvPr>
        </p:nvSpPr>
        <p:spPr>
          <a:xfrm>
            <a:off x="914400" y="1371600"/>
            <a:ext cx="9982200" cy="4124325"/>
          </a:xfrm>
        </p:spPr>
        <p:txBody>
          <a:bodyPr vert="horz" lIns="91440" tIns="45720" rIns="91440" bIns="45720" rtlCol="0" anchor="t">
            <a:normAutofit/>
          </a:bodyPr>
          <a:lstStyle/>
          <a:p>
            <a:pPr marL="0" indent="0">
              <a:lnSpc>
                <a:spcPct val="100000"/>
              </a:lnSpc>
              <a:spcBef>
                <a:spcPts val="0"/>
              </a:spcBef>
              <a:spcAft>
                <a:spcPts val="1200"/>
              </a:spcAft>
              <a:buNone/>
            </a:pPr>
            <a:r>
              <a:rPr lang="en-US" sz="2800" b="1" dirty="0">
                <a:solidFill>
                  <a:srgbClr val="00529B"/>
                </a:solidFill>
                <a:latin typeface="Arial"/>
                <a:cs typeface="Arial"/>
              </a:rPr>
              <a:t>At the end of this lesson, you’ll be able to: </a:t>
            </a:r>
            <a:endParaRPr lang="en-US" sz="2800" dirty="0">
              <a:latin typeface="Arial"/>
              <a:cs typeface="Arial"/>
            </a:endParaRPr>
          </a:p>
          <a:p>
            <a:pPr marL="548640" indent="-274320">
              <a:lnSpc>
                <a:spcPct val="100000"/>
              </a:lnSpc>
              <a:spcBef>
                <a:spcPts val="0"/>
              </a:spcBef>
              <a:spcAft>
                <a:spcPts val="1200"/>
              </a:spcAft>
            </a:pPr>
            <a:r>
              <a:rPr lang="en-US" sz="2400" dirty="0">
                <a:solidFill>
                  <a:srgbClr val="00529B"/>
                </a:solidFill>
                <a:latin typeface="Arial"/>
                <a:cs typeface="Arial"/>
              </a:rPr>
              <a:t>Describe treatment options for End-Stage Renal Disease (ESRD) </a:t>
            </a:r>
          </a:p>
          <a:p>
            <a:pPr marL="548640" indent="-274320">
              <a:lnSpc>
                <a:spcPct val="100000"/>
              </a:lnSpc>
              <a:spcBef>
                <a:spcPts val="0"/>
              </a:spcBef>
              <a:spcAft>
                <a:spcPts val="1200"/>
              </a:spcAft>
            </a:pPr>
            <a:r>
              <a:rPr lang="en-US" sz="2400" dirty="0">
                <a:solidFill>
                  <a:srgbClr val="00529B"/>
                </a:solidFill>
                <a:latin typeface="Arial"/>
                <a:cs typeface="Arial"/>
              </a:rPr>
              <a:t>Explain Medicare coverage for dialysis services and supplies</a:t>
            </a:r>
          </a:p>
          <a:p>
            <a:pPr marL="548640" indent="-274320">
              <a:lnSpc>
                <a:spcPct val="100000"/>
              </a:lnSpc>
              <a:spcBef>
                <a:spcPts val="0"/>
              </a:spcBef>
              <a:spcAft>
                <a:spcPts val="1200"/>
              </a:spcAft>
            </a:pPr>
            <a:r>
              <a:rPr lang="en-US" sz="2400" dirty="0">
                <a:solidFill>
                  <a:srgbClr val="00529B"/>
                </a:solidFill>
                <a:latin typeface="Arial"/>
                <a:cs typeface="Arial"/>
              </a:rPr>
              <a:t>Explain Medicare coverage for home dialysis training and equipment</a:t>
            </a:r>
          </a:p>
          <a:p>
            <a:pPr marL="548640" indent="-274320">
              <a:lnSpc>
                <a:spcPct val="100000"/>
              </a:lnSpc>
              <a:spcBef>
                <a:spcPts val="0"/>
              </a:spcBef>
              <a:spcAft>
                <a:spcPts val="1200"/>
              </a:spcAft>
            </a:pPr>
            <a:r>
              <a:rPr lang="en-US" sz="2400" dirty="0">
                <a:solidFill>
                  <a:srgbClr val="00529B"/>
                </a:solidFill>
                <a:latin typeface="Arial"/>
                <a:cs typeface="Arial"/>
              </a:rPr>
              <a:t>Explain Medicare coverage for ambulance transportation for dialysis</a:t>
            </a:r>
          </a:p>
          <a:p>
            <a:pPr marL="548640" indent="-274320">
              <a:lnSpc>
                <a:spcPct val="100000"/>
              </a:lnSpc>
              <a:spcBef>
                <a:spcPts val="0"/>
              </a:spcBef>
              <a:spcAft>
                <a:spcPts val="1200"/>
              </a:spcAft>
            </a:pPr>
            <a:r>
              <a:rPr lang="en-US" sz="2400" dirty="0">
                <a:solidFill>
                  <a:srgbClr val="00529B"/>
                </a:solidFill>
                <a:latin typeface="Arial"/>
                <a:cs typeface="Arial"/>
              </a:rPr>
              <a:t>Explain Medicare coverage for kidney transplants</a:t>
            </a:r>
          </a:p>
        </p:txBody>
      </p:sp>
      <p:sp>
        <p:nvSpPr>
          <p:cNvPr id="5" name="Slide Number Placeholder 4">
            <a:extLst>
              <a:ext uri="{FF2B5EF4-FFF2-40B4-BE49-F238E27FC236}">
                <a16:creationId xmlns:a16="http://schemas.microsoft.com/office/drawing/2014/main" id="{699F2322-E2CC-4D5E-364F-76AF384F8B9B}"/>
              </a:ext>
            </a:extLst>
          </p:cNvPr>
          <p:cNvSpPr>
            <a:spLocks noGrp="1"/>
          </p:cNvSpPr>
          <p:nvPr>
            <p:ph type="sldNum" sz="quarter" idx="12"/>
          </p:nvPr>
        </p:nvSpPr>
        <p:spPr/>
        <p:txBody>
          <a:bodyPr/>
          <a:lstStyle/>
          <a:p>
            <a:fld id="{48F63A3B-78C7-47BE-AE5E-E10140E04643}" type="slidenum">
              <a:rPr lang="en-US" smtClean="0"/>
              <a:pPr/>
              <a:t>33</a:t>
            </a:fld>
            <a:endParaRPr lang="en-US"/>
          </a:p>
        </p:txBody>
      </p:sp>
      <p:sp>
        <p:nvSpPr>
          <p:cNvPr id="3" name="Footer Placeholder 2">
            <a:extLst>
              <a:ext uri="{FF2B5EF4-FFF2-40B4-BE49-F238E27FC236}">
                <a16:creationId xmlns:a16="http://schemas.microsoft.com/office/drawing/2014/main" id="{5D0305B1-1B8E-0DF1-6961-D9CB7C888889}"/>
              </a:ext>
            </a:extLst>
          </p:cNvPr>
          <p:cNvSpPr>
            <a:spLocks noGrp="1"/>
          </p:cNvSpPr>
          <p:nvPr>
            <p:ph type="ftr" sz="quarter" idx="11"/>
          </p:nvPr>
        </p:nvSpPr>
        <p:spPr/>
        <p:txBody>
          <a:bodyPr/>
          <a:lstStyle/>
          <a:p>
            <a:r>
              <a:rPr lang="en-US"/>
              <a:t>Medicare for People with End-Stage Renal Disease (ESRD)</a:t>
            </a:r>
            <a:endParaRPr lang="en-US" dirty="0"/>
          </a:p>
        </p:txBody>
      </p:sp>
      <p:sp>
        <p:nvSpPr>
          <p:cNvPr id="2" name="Date Placeholder 1">
            <a:extLst>
              <a:ext uri="{FF2B5EF4-FFF2-40B4-BE49-F238E27FC236}">
                <a16:creationId xmlns:a16="http://schemas.microsoft.com/office/drawing/2014/main" id="{A5A62989-A82B-316E-99D1-E1528D8282C5}"/>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37171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D7137-E3D5-40D2-BF1A-FB61270E4624}"/>
              </a:ext>
            </a:extLst>
          </p:cNvPr>
          <p:cNvSpPr>
            <a:spLocks noGrp="1"/>
          </p:cNvSpPr>
          <p:nvPr>
            <p:ph type="title"/>
          </p:nvPr>
        </p:nvSpPr>
        <p:spPr/>
        <p:txBody>
          <a:bodyPr anchor="ctr">
            <a:normAutofit/>
          </a:bodyPr>
          <a:lstStyle/>
          <a:p>
            <a:r>
              <a:rPr lang="en-US" sz="3000" dirty="0"/>
              <a:t>Treatment Options</a:t>
            </a:r>
          </a:p>
        </p:txBody>
      </p:sp>
      <p:grpSp>
        <p:nvGrpSpPr>
          <p:cNvPr id="10" name="Group 9" descr="Hemodialysis&#10;Peritoneal Dialysis&#10;Kidney Transplant&#10;Conservative Management">
            <a:extLst>
              <a:ext uri="{FF2B5EF4-FFF2-40B4-BE49-F238E27FC236}">
                <a16:creationId xmlns:a16="http://schemas.microsoft.com/office/drawing/2014/main" id="{BB95257E-D41D-4E9A-8DCF-004A870B3ACF}"/>
              </a:ext>
            </a:extLst>
          </p:cNvPr>
          <p:cNvGrpSpPr/>
          <p:nvPr/>
        </p:nvGrpSpPr>
        <p:grpSpPr>
          <a:xfrm>
            <a:off x="1454869" y="2178296"/>
            <a:ext cx="9282261" cy="2668256"/>
            <a:chOff x="854004" y="2113471"/>
            <a:chExt cx="9282261" cy="2668256"/>
          </a:xfrm>
        </p:grpSpPr>
        <p:sp>
          <p:nvSpPr>
            <p:cNvPr id="11" name="Flowchart: Process 10">
              <a:extLst>
                <a:ext uri="{FF2B5EF4-FFF2-40B4-BE49-F238E27FC236}">
                  <a16:creationId xmlns:a16="http://schemas.microsoft.com/office/drawing/2014/main" id="{7B3239F6-D4D7-4540-8650-CD2572D90EF7}"/>
                </a:ext>
                <a:ext uri="{C183D7F6-B498-43B3-948B-1728B52AA6E4}">
                  <adec:decorative xmlns:adec="http://schemas.microsoft.com/office/drawing/2017/decorative" val="1"/>
                </a:ext>
              </a:extLst>
            </p:cNvPr>
            <p:cNvSpPr/>
            <p:nvPr/>
          </p:nvSpPr>
          <p:spPr>
            <a:xfrm>
              <a:off x="5564265" y="2223276"/>
              <a:ext cx="4572000" cy="1097280"/>
            </a:xfrm>
            <a:prstGeom prst="flowChartProcess">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Process 11">
              <a:extLst>
                <a:ext uri="{FF2B5EF4-FFF2-40B4-BE49-F238E27FC236}">
                  <a16:creationId xmlns:a16="http://schemas.microsoft.com/office/drawing/2014/main" id="{B7297C7F-57F5-4AAE-BEE2-48B9066CFEAE}"/>
                </a:ext>
                <a:ext uri="{C183D7F6-B498-43B3-948B-1728B52AA6E4}">
                  <adec:decorative xmlns:adec="http://schemas.microsoft.com/office/drawing/2017/decorative" val="1"/>
                </a:ext>
              </a:extLst>
            </p:cNvPr>
            <p:cNvSpPr/>
            <p:nvPr/>
          </p:nvSpPr>
          <p:spPr>
            <a:xfrm>
              <a:off x="854005" y="2223275"/>
              <a:ext cx="4572000" cy="1097280"/>
            </a:xfrm>
            <a:prstGeom prst="flowChartProcess">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Process 12">
              <a:extLst>
                <a:ext uri="{FF2B5EF4-FFF2-40B4-BE49-F238E27FC236}">
                  <a16:creationId xmlns:a16="http://schemas.microsoft.com/office/drawing/2014/main" id="{5B366AF1-78EC-4DCB-8B2F-33AA4E02AEE2}"/>
                </a:ext>
                <a:ext uri="{C183D7F6-B498-43B3-948B-1728B52AA6E4}">
                  <adec:decorative xmlns:adec="http://schemas.microsoft.com/office/drawing/2017/decorative" val="1"/>
                </a:ext>
              </a:extLst>
            </p:cNvPr>
            <p:cNvSpPr/>
            <p:nvPr/>
          </p:nvSpPr>
          <p:spPr>
            <a:xfrm>
              <a:off x="5564264" y="3592182"/>
              <a:ext cx="4572000" cy="1097280"/>
            </a:xfrm>
            <a:prstGeom prst="flowChartProcess">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Process 13">
              <a:extLst>
                <a:ext uri="{FF2B5EF4-FFF2-40B4-BE49-F238E27FC236}">
                  <a16:creationId xmlns:a16="http://schemas.microsoft.com/office/drawing/2014/main" id="{B80A2667-789B-48CE-B68C-7EC87595F4B8}"/>
                </a:ext>
                <a:ext uri="{C183D7F6-B498-43B3-948B-1728B52AA6E4}">
                  <adec:decorative xmlns:adec="http://schemas.microsoft.com/office/drawing/2017/decorative" val="1"/>
                </a:ext>
              </a:extLst>
            </p:cNvPr>
            <p:cNvSpPr/>
            <p:nvPr/>
          </p:nvSpPr>
          <p:spPr>
            <a:xfrm>
              <a:off x="854004" y="3588759"/>
              <a:ext cx="4572000" cy="1097280"/>
            </a:xfrm>
            <a:prstGeom prst="flowChartProcess">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ctagon 14">
              <a:extLst>
                <a:ext uri="{FF2B5EF4-FFF2-40B4-BE49-F238E27FC236}">
                  <a16:creationId xmlns:a16="http://schemas.microsoft.com/office/drawing/2014/main" id="{A07856E5-43C5-4333-8FCF-EBD757B30DA7}"/>
                </a:ext>
                <a:ext uri="{C183D7F6-B498-43B3-948B-1728B52AA6E4}">
                  <adec:decorative xmlns:adec="http://schemas.microsoft.com/office/drawing/2017/decorative" val="1"/>
                </a:ext>
              </a:extLst>
            </p:cNvPr>
            <p:cNvSpPr/>
            <p:nvPr/>
          </p:nvSpPr>
          <p:spPr>
            <a:xfrm>
              <a:off x="3956577" y="2113471"/>
              <a:ext cx="3077113" cy="2668256"/>
            </a:xfrm>
            <a:prstGeom prst="octagon">
              <a:avLst>
                <a:gd name="adj" fmla="val 46268"/>
              </a:avLst>
            </a:prstGeom>
            <a:solidFill>
              <a:srgbClr val="FFC000"/>
            </a:solid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FFFB2CBB-A5FF-4FDD-B8EF-13351FA32FF6}"/>
                </a:ext>
              </a:extLst>
            </p:cNvPr>
            <p:cNvGrpSpPr/>
            <p:nvPr/>
          </p:nvGrpSpPr>
          <p:grpSpPr>
            <a:xfrm>
              <a:off x="4526137" y="2814770"/>
              <a:ext cx="1942904" cy="1263897"/>
              <a:chOff x="4344116" y="2557733"/>
              <a:chExt cx="2370111" cy="1522562"/>
            </a:xfrm>
          </p:grpSpPr>
          <p:pic>
            <p:nvPicPr>
              <p:cNvPr id="17" name="Picture 16">
                <a:extLst>
                  <a:ext uri="{FF2B5EF4-FFF2-40B4-BE49-F238E27FC236}">
                    <a16:creationId xmlns:a16="http://schemas.microsoft.com/office/drawing/2014/main" id="{3574CB46-758A-4F93-96C6-4532EEB39DAB}"/>
                  </a:ext>
                  <a:ext uri="{C183D7F6-B498-43B3-948B-1728B52AA6E4}">
                    <adec:decorative xmlns:adec="http://schemas.microsoft.com/office/drawing/2017/decorative" val="1"/>
                  </a:ext>
                </a:extLst>
              </p:cNvPr>
              <p:cNvPicPr>
                <a:picLocks noChangeAspect="1"/>
              </p:cNvPicPr>
              <p:nvPr/>
            </p:nvPicPr>
            <p:blipFill rotWithShape="1">
              <a:blip r:embed="rId4">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5399415" y="2557734"/>
                <a:ext cx="1314812" cy="1522561"/>
              </a:xfrm>
              <a:prstGeom prst="rect">
                <a:avLst/>
              </a:prstGeom>
              <a:noFill/>
            </p:spPr>
          </p:pic>
          <p:pic>
            <p:nvPicPr>
              <p:cNvPr id="18" name="Picture 17">
                <a:extLst>
                  <a:ext uri="{FF2B5EF4-FFF2-40B4-BE49-F238E27FC236}">
                    <a16:creationId xmlns:a16="http://schemas.microsoft.com/office/drawing/2014/main" id="{45D07064-6958-4F47-B13D-56921A1120B9}"/>
                  </a:ext>
                  <a:ext uri="{C183D7F6-B498-43B3-948B-1728B52AA6E4}">
                    <adec:decorative xmlns:adec="http://schemas.microsoft.com/office/drawing/2017/decorative" val="1"/>
                  </a:ext>
                </a:extLst>
              </p:cNvPr>
              <p:cNvPicPr>
                <a:picLocks noChangeAspect="1"/>
              </p:cNvPicPr>
              <p:nvPr/>
            </p:nvPicPr>
            <p:blipFill rotWithShape="1">
              <a:blip r:embed="rId4">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rcRect/>
              <a:stretch/>
            </p:blipFill>
            <p:spPr>
              <a:xfrm flipH="1">
                <a:off x="4344116" y="2557733"/>
                <a:ext cx="1314812" cy="1522561"/>
              </a:xfrm>
              <a:prstGeom prst="rect">
                <a:avLst/>
              </a:prstGeom>
            </p:spPr>
          </p:pic>
        </p:grpSp>
      </p:grpSp>
      <p:sp>
        <p:nvSpPr>
          <p:cNvPr id="3" name="Text Placeholder 2">
            <a:extLst>
              <a:ext uri="{FF2B5EF4-FFF2-40B4-BE49-F238E27FC236}">
                <a16:creationId xmlns:a16="http://schemas.microsoft.com/office/drawing/2014/main" id="{97B2B707-BACC-049D-AC74-AC31243E3CBA}"/>
              </a:ext>
            </a:extLst>
          </p:cNvPr>
          <p:cNvSpPr>
            <a:spLocks noGrp="1"/>
          </p:cNvSpPr>
          <p:nvPr>
            <p:ph type="body" sz="quarter" idx="13"/>
          </p:nvPr>
        </p:nvSpPr>
        <p:spPr>
          <a:xfrm>
            <a:off x="1463430" y="2310440"/>
            <a:ext cx="3086891" cy="1081635"/>
          </a:xfrm>
        </p:spPr>
        <p:txBody>
          <a:bodyPr anchor="ctr"/>
          <a:lstStyle/>
          <a:p>
            <a:pPr marL="0" lvl="0" indent="0" algn="ctr">
              <a:lnSpc>
                <a:spcPct val="100000"/>
              </a:lnSpc>
              <a:spcBef>
                <a:spcPts val="0"/>
              </a:spcBef>
              <a:buClrTx/>
              <a:buNone/>
            </a:pPr>
            <a:r>
              <a:rPr lang="en-US" sz="2400" dirty="0">
                <a:solidFill>
                  <a:prstClr val="white"/>
                </a:solidFill>
                <a:latin typeface="Calibri" panose="020F0502020204030204"/>
                <a:cs typeface="+mn-cs"/>
              </a:rPr>
              <a:t>Hemodialysis</a:t>
            </a:r>
          </a:p>
        </p:txBody>
      </p:sp>
      <p:sp>
        <p:nvSpPr>
          <p:cNvPr id="4" name="Text Placeholder 3">
            <a:extLst>
              <a:ext uri="{FF2B5EF4-FFF2-40B4-BE49-F238E27FC236}">
                <a16:creationId xmlns:a16="http://schemas.microsoft.com/office/drawing/2014/main" id="{4496BD15-7974-3F44-6CB9-6D91D609D2C9}"/>
              </a:ext>
            </a:extLst>
          </p:cNvPr>
          <p:cNvSpPr>
            <a:spLocks noGrp="1"/>
          </p:cNvSpPr>
          <p:nvPr>
            <p:ph type="body" sz="quarter" idx="14"/>
          </p:nvPr>
        </p:nvSpPr>
        <p:spPr>
          <a:xfrm>
            <a:off x="1468427" y="3653584"/>
            <a:ext cx="3029960" cy="1097280"/>
          </a:xfrm>
        </p:spPr>
        <p:txBody>
          <a:bodyPr anchor="ctr"/>
          <a:lstStyle/>
          <a:p>
            <a:pPr marL="0" lvl="0" indent="0" algn="ctr">
              <a:lnSpc>
                <a:spcPct val="100000"/>
              </a:lnSpc>
              <a:spcBef>
                <a:spcPts val="0"/>
              </a:spcBef>
              <a:buClrTx/>
              <a:buNone/>
            </a:pPr>
            <a:r>
              <a:rPr lang="en-US" sz="2400" dirty="0">
                <a:solidFill>
                  <a:prstClr val="white"/>
                </a:solidFill>
                <a:latin typeface="Calibri" panose="020F0502020204030204"/>
                <a:cs typeface="+mn-cs"/>
              </a:rPr>
              <a:t>Kidney Transplant</a:t>
            </a:r>
          </a:p>
        </p:txBody>
      </p:sp>
      <p:sp>
        <p:nvSpPr>
          <p:cNvPr id="5" name="Text Placeholder 4">
            <a:extLst>
              <a:ext uri="{FF2B5EF4-FFF2-40B4-BE49-F238E27FC236}">
                <a16:creationId xmlns:a16="http://schemas.microsoft.com/office/drawing/2014/main" id="{52C81E22-A4E5-640D-D394-DE096EEB4FD9}"/>
              </a:ext>
            </a:extLst>
          </p:cNvPr>
          <p:cNvSpPr>
            <a:spLocks noGrp="1"/>
          </p:cNvSpPr>
          <p:nvPr>
            <p:ph type="body" sz="quarter" idx="15"/>
          </p:nvPr>
        </p:nvSpPr>
        <p:spPr>
          <a:xfrm>
            <a:off x="7693610" y="2310441"/>
            <a:ext cx="3043517" cy="1074940"/>
          </a:xfrm>
        </p:spPr>
        <p:txBody>
          <a:bodyPr anchor="ctr"/>
          <a:lstStyle/>
          <a:p>
            <a:pPr marL="0" lvl="0" indent="0" algn="ctr">
              <a:lnSpc>
                <a:spcPct val="100000"/>
              </a:lnSpc>
              <a:spcBef>
                <a:spcPts val="0"/>
              </a:spcBef>
              <a:buClrTx/>
              <a:buNone/>
            </a:pPr>
            <a:r>
              <a:rPr lang="en-US" sz="2400" dirty="0">
                <a:solidFill>
                  <a:srgbClr val="5B9BD5">
                    <a:lumMod val="50000"/>
                  </a:srgbClr>
                </a:solidFill>
                <a:latin typeface="Calibri" panose="020F0502020204030204"/>
                <a:cs typeface="+mn-cs"/>
              </a:rPr>
              <a:t>Peritoneal Dialysis</a:t>
            </a:r>
          </a:p>
        </p:txBody>
      </p:sp>
      <p:sp>
        <p:nvSpPr>
          <p:cNvPr id="9" name="Text Placeholder 8">
            <a:extLst>
              <a:ext uri="{FF2B5EF4-FFF2-40B4-BE49-F238E27FC236}">
                <a16:creationId xmlns:a16="http://schemas.microsoft.com/office/drawing/2014/main" id="{828379D6-371B-0B52-9D15-3218490BEA4F}"/>
              </a:ext>
            </a:extLst>
          </p:cNvPr>
          <p:cNvSpPr>
            <a:spLocks noGrp="1"/>
          </p:cNvSpPr>
          <p:nvPr>
            <p:ph type="body" sz="quarter" idx="16"/>
          </p:nvPr>
        </p:nvSpPr>
        <p:spPr>
          <a:xfrm>
            <a:off x="7693610" y="3653585"/>
            <a:ext cx="3043517" cy="1097280"/>
          </a:xfrm>
        </p:spPr>
        <p:txBody>
          <a:bodyPr anchor="ctr"/>
          <a:lstStyle/>
          <a:p>
            <a:pPr marL="0" lvl="0" indent="0" algn="ctr">
              <a:lnSpc>
                <a:spcPct val="100000"/>
              </a:lnSpc>
              <a:spcBef>
                <a:spcPts val="0"/>
              </a:spcBef>
              <a:buClrTx/>
              <a:buNone/>
            </a:pPr>
            <a:r>
              <a:rPr lang="en-US" sz="2400" dirty="0">
                <a:solidFill>
                  <a:srgbClr val="5B9BD5">
                    <a:lumMod val="50000"/>
                  </a:srgbClr>
                </a:solidFill>
                <a:latin typeface="Calibri" panose="020F0502020204030204"/>
                <a:cs typeface="+mn-cs"/>
              </a:rPr>
              <a:t>Conservative Management</a:t>
            </a:r>
          </a:p>
        </p:txBody>
      </p:sp>
      <p:sp>
        <p:nvSpPr>
          <p:cNvPr id="6" name="Slide Number Placeholder 5">
            <a:extLst>
              <a:ext uri="{FF2B5EF4-FFF2-40B4-BE49-F238E27FC236}">
                <a16:creationId xmlns:a16="http://schemas.microsoft.com/office/drawing/2014/main" id="{DC98F45A-761B-0999-A61C-EA0335BB5436}"/>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34</a:t>
            </a:fld>
            <a:endParaRPr lang="en-US" dirty="0"/>
          </a:p>
        </p:txBody>
      </p:sp>
      <p:sp>
        <p:nvSpPr>
          <p:cNvPr id="7" name="Footer Placeholder 2">
            <a:extLst>
              <a:ext uri="{FF2B5EF4-FFF2-40B4-BE49-F238E27FC236}">
                <a16:creationId xmlns:a16="http://schemas.microsoft.com/office/drawing/2014/main" id="{42D684CF-1F23-C07C-4075-027FAE091457}"/>
              </a:ext>
            </a:extLst>
          </p:cNvPr>
          <p:cNvSpPr>
            <a:spLocks noGrp="1"/>
          </p:cNvSpPr>
          <p:nvPr>
            <p:ph type="ftr" sz="quarter" idx="11"/>
          </p:nvPr>
        </p:nvSpPr>
        <p:spPr/>
        <p:txBody>
          <a:bodyPr/>
          <a:lstStyle/>
          <a:p>
            <a:r>
              <a:rPr lang="en-US" dirty="0"/>
              <a:t>Medicare for People with End-Stage Renal Disease (ESRD)</a:t>
            </a:r>
          </a:p>
        </p:txBody>
      </p:sp>
      <p:sp>
        <p:nvSpPr>
          <p:cNvPr id="8" name="Date Placeholder 1">
            <a:extLst>
              <a:ext uri="{FF2B5EF4-FFF2-40B4-BE49-F238E27FC236}">
                <a16:creationId xmlns:a16="http://schemas.microsoft.com/office/drawing/2014/main" id="{5E8769DA-E5B2-ECD1-3995-EFE6B67AC94B}"/>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340894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par>
                                <p:cTn id="8" presetID="22" presetClass="entr" presetSubtype="8" fill="hold" grpId="0" nodeType="withEffect">
                                  <p:stCondLst>
                                    <p:cond delay="20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wipe(left)">
                                      <p:cBhvr>
                                        <p:cTn id="10" dur="500"/>
                                        <p:tgtEl>
                                          <p:spTgt spid="9">
                                            <p:txEl>
                                              <p:pRg st="0" end="0"/>
                                            </p:txEl>
                                          </p:spTgt>
                                        </p:tgtEl>
                                      </p:cBhvr>
                                    </p:animEffect>
                                  </p:childTnLst>
                                </p:cTn>
                              </p:par>
                              <p:par>
                                <p:cTn id="11" presetID="22" presetClass="entr" presetSubtype="8" fill="hold" grpId="0" nodeType="withEffect">
                                  <p:stCondLst>
                                    <p:cond delay="20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wipe(left)">
                                      <p:cBhvr>
                                        <p:cTn id="13"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Treatment Options: Dialysis</a:t>
            </a:r>
            <a:endParaRPr lang="en-US" sz="3000" strike="sngStrike" dirty="0"/>
          </a:p>
        </p:txBody>
      </p:sp>
      <p:sp>
        <p:nvSpPr>
          <p:cNvPr id="5" name="Content Placeholder 4"/>
          <p:cNvSpPr>
            <a:spLocks noGrp="1"/>
          </p:cNvSpPr>
          <p:nvPr>
            <p:ph type="body" sz="quarter" idx="13"/>
          </p:nvPr>
        </p:nvSpPr>
        <p:spPr>
          <a:xfrm>
            <a:off x="762000" y="1209585"/>
            <a:ext cx="11429999" cy="1289050"/>
          </a:xfrm>
        </p:spPr>
        <p:txBody>
          <a:bodyPr numCol="1">
            <a:normAutofit/>
          </a:bodyPr>
          <a:lstStyle/>
          <a:p>
            <a:pPr marL="274320" lvl="0" indent="-274320" defTabSz="685800">
              <a:lnSpc>
                <a:spcPct val="100000"/>
              </a:lnSpc>
              <a:spcBef>
                <a:spcPts val="0"/>
              </a:spcBef>
              <a:spcAft>
                <a:spcPts val="1200"/>
              </a:spcAft>
              <a:buClrTx/>
            </a:pPr>
            <a:r>
              <a:rPr lang="en-US" sz="2400" b="1" dirty="0"/>
              <a:t>Two dialysis treatment options:</a:t>
            </a:r>
          </a:p>
          <a:p>
            <a:pPr marL="2194560" lvl="1" indent="0" defTabSz="685800">
              <a:lnSpc>
                <a:spcPct val="100000"/>
              </a:lnSpc>
              <a:spcBef>
                <a:spcPts val="0"/>
              </a:spcBef>
              <a:buNone/>
            </a:pPr>
            <a:r>
              <a:rPr lang="en-US" sz="2400" dirty="0"/>
              <a:t>Hemodialysis 	              Peritoneal dialysis</a:t>
            </a:r>
          </a:p>
          <a:p>
            <a:pPr marL="0" lvl="0" indent="0">
              <a:lnSpc>
                <a:spcPct val="100000"/>
              </a:lnSpc>
              <a:spcBef>
                <a:spcPts val="0"/>
              </a:spcBef>
              <a:buClrTx/>
              <a:buNone/>
            </a:pPr>
            <a:r>
              <a:rPr lang="en-US" sz="1800" dirty="0">
                <a:solidFill>
                  <a:prstClr val="black"/>
                </a:solidFill>
              </a:rPr>
              <a:t>   </a:t>
            </a:r>
          </a:p>
        </p:txBody>
      </p:sp>
      <p:pic>
        <p:nvPicPr>
          <p:cNvPr id="7" name="Picture 6">
            <a:extLst>
              <a:ext uri="{FF2B5EF4-FFF2-40B4-BE49-F238E27FC236}">
                <a16:creationId xmlns:a16="http://schemas.microsoft.com/office/drawing/2014/main" id="{3ABE5C99-AF2B-4A30-A3EC-838B9730065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185961" y="2251424"/>
            <a:ext cx="1660359" cy="2103120"/>
          </a:xfrm>
          <a:prstGeom prst="rect">
            <a:avLst/>
          </a:prstGeom>
          <a:ln w="19050">
            <a:solidFill>
              <a:srgbClr val="00529B"/>
            </a:solidFill>
          </a:ln>
        </p:spPr>
      </p:pic>
      <p:pic>
        <p:nvPicPr>
          <p:cNvPr id="8" name="Picture 7">
            <a:extLst>
              <a:ext uri="{FF2B5EF4-FFF2-40B4-BE49-F238E27FC236}">
                <a16:creationId xmlns:a16="http://schemas.microsoft.com/office/drawing/2014/main" id="{7396ACBE-D04A-4527-9FA0-87FCB2DD406C}"/>
              </a:ext>
              <a:ext uri="{C183D7F6-B498-43B3-948B-1728B52AA6E4}">
                <adec:decorative xmlns:adec="http://schemas.microsoft.com/office/drawing/2017/decorative" val="1"/>
              </a:ext>
            </a:extLst>
          </p:cNvPr>
          <p:cNvPicPr>
            <a:picLocks noChangeAspect="1"/>
          </p:cNvPicPr>
          <p:nvPr/>
        </p:nvPicPr>
        <p:blipFill rotWithShape="1">
          <a:blip r:embed="rId5"/>
          <a:srcRect l="5689" r="7969"/>
          <a:stretch/>
        </p:blipFill>
        <p:spPr>
          <a:xfrm>
            <a:off x="6338037" y="2252568"/>
            <a:ext cx="2015290" cy="1775294"/>
          </a:xfrm>
          <a:prstGeom prst="rect">
            <a:avLst/>
          </a:prstGeom>
          <a:ln w="19050">
            <a:solidFill>
              <a:srgbClr val="00529B"/>
            </a:solidFill>
          </a:ln>
        </p:spPr>
      </p:pic>
      <p:sp>
        <p:nvSpPr>
          <p:cNvPr id="14" name="Text Placeholder 13">
            <a:extLst>
              <a:ext uri="{FF2B5EF4-FFF2-40B4-BE49-F238E27FC236}">
                <a16:creationId xmlns:a16="http://schemas.microsoft.com/office/drawing/2014/main" id="{BD91A221-7ECE-8F89-7B1B-62BB5B1335D5}"/>
              </a:ext>
            </a:extLst>
          </p:cNvPr>
          <p:cNvSpPr>
            <a:spLocks noGrp="1"/>
          </p:cNvSpPr>
          <p:nvPr>
            <p:ph type="body" sz="quarter" idx="14"/>
          </p:nvPr>
        </p:nvSpPr>
        <p:spPr>
          <a:xfrm>
            <a:off x="838200" y="4534876"/>
            <a:ext cx="10130565" cy="608302"/>
          </a:xfrm>
        </p:spPr>
        <p:txBody>
          <a:bodyPr>
            <a:noAutofit/>
          </a:bodyPr>
          <a:lstStyle/>
          <a:p>
            <a:pPr marL="274320" lvl="0" indent="-274320" defTabSz="685800">
              <a:lnSpc>
                <a:spcPct val="100000"/>
              </a:lnSpc>
              <a:spcBef>
                <a:spcPts val="0"/>
              </a:spcBef>
              <a:spcAft>
                <a:spcPts val="1200"/>
              </a:spcAft>
            </a:pPr>
            <a:r>
              <a:rPr lang="en-US" sz="2400" b="1" dirty="0"/>
              <a:t>Common dialysis drugs covered by Medicare include:</a:t>
            </a:r>
          </a:p>
        </p:txBody>
      </p:sp>
      <p:sp>
        <p:nvSpPr>
          <p:cNvPr id="16" name="Text Placeholder 15">
            <a:extLst>
              <a:ext uri="{FF2B5EF4-FFF2-40B4-BE49-F238E27FC236}">
                <a16:creationId xmlns:a16="http://schemas.microsoft.com/office/drawing/2014/main" id="{FA15732A-8032-9C1F-A215-DB7EF2DA06B4}"/>
              </a:ext>
            </a:extLst>
          </p:cNvPr>
          <p:cNvSpPr>
            <a:spLocks noGrp="1"/>
          </p:cNvSpPr>
          <p:nvPr>
            <p:ph type="body" sz="quarter" idx="16"/>
          </p:nvPr>
        </p:nvSpPr>
        <p:spPr>
          <a:xfrm>
            <a:off x="838200" y="5083018"/>
            <a:ext cx="10269652" cy="902208"/>
          </a:xfrm>
        </p:spPr>
        <p:txBody>
          <a:bodyPr numCol="2">
            <a:noAutofit/>
          </a:bodyPr>
          <a:lstStyle/>
          <a:p>
            <a:pPr marL="548640" lvl="1" indent="-274320" defTabSz="685800">
              <a:lnSpc>
                <a:spcPct val="120000"/>
              </a:lnSpc>
              <a:spcBef>
                <a:spcPts val="0"/>
              </a:spcBef>
              <a:spcAft>
                <a:spcPts val="1200"/>
              </a:spcAft>
            </a:pPr>
            <a:r>
              <a:rPr lang="en-US" sz="2000" dirty="0"/>
              <a:t>Heparin</a:t>
            </a:r>
          </a:p>
          <a:p>
            <a:pPr marL="548640" lvl="1" indent="-274320" defTabSz="685800">
              <a:lnSpc>
                <a:spcPct val="120000"/>
              </a:lnSpc>
              <a:spcBef>
                <a:spcPts val="0"/>
              </a:spcBef>
              <a:spcAft>
                <a:spcPts val="1200"/>
              </a:spcAft>
            </a:pPr>
            <a:r>
              <a:rPr lang="en-US" sz="2000" dirty="0"/>
              <a:t>Protamine</a:t>
            </a:r>
          </a:p>
          <a:p>
            <a:pPr marL="548640" lvl="1" indent="-274320" defTabSz="685800">
              <a:lnSpc>
                <a:spcPct val="120000"/>
              </a:lnSpc>
              <a:spcBef>
                <a:spcPts val="0"/>
              </a:spcBef>
              <a:spcAft>
                <a:spcPts val="1200"/>
              </a:spcAft>
            </a:pPr>
            <a:r>
              <a:rPr lang="en-US" sz="2000" dirty="0"/>
              <a:t>Topical anesthetics</a:t>
            </a:r>
          </a:p>
          <a:p>
            <a:pPr marL="548640" lvl="1" indent="-274320" defTabSz="685800">
              <a:lnSpc>
                <a:spcPct val="120000"/>
              </a:lnSpc>
              <a:spcBef>
                <a:spcPts val="0"/>
              </a:spcBef>
              <a:spcAft>
                <a:spcPts val="1200"/>
              </a:spcAft>
            </a:pPr>
            <a:r>
              <a:rPr lang="en-US" sz="2000" dirty="0"/>
              <a:t>Erythropoietin Stimulating Agents (ESA)</a:t>
            </a:r>
          </a:p>
        </p:txBody>
      </p:sp>
      <p:sp>
        <p:nvSpPr>
          <p:cNvPr id="9" name="Slide Number Placeholder 6">
            <a:extLst>
              <a:ext uri="{FF2B5EF4-FFF2-40B4-BE49-F238E27FC236}">
                <a16:creationId xmlns:a16="http://schemas.microsoft.com/office/drawing/2014/main" id="{CDC1DF4B-8162-4412-A357-C0A7EF3574B0}"/>
              </a:ext>
            </a:extLst>
          </p:cNvPr>
          <p:cNvSpPr>
            <a:spLocks noGrp="1"/>
          </p:cNvSpPr>
          <p:nvPr>
            <p:ph type="sldNum" sz="quarter" idx="12"/>
          </p:nvPr>
        </p:nvSpPr>
        <p:spPr/>
        <p:txBody>
          <a:bodyPr/>
          <a:lstStyle/>
          <a:p>
            <a:fld id="{0B2D781D-8844-5940-92D1-06EF0A7F581E}" type="slidenum">
              <a:rPr lang="en-US" smtClean="0"/>
              <a:t>35</a:t>
            </a:fld>
            <a:endParaRPr lang="en-US" dirty="0"/>
          </a:p>
        </p:txBody>
      </p:sp>
      <p:sp>
        <p:nvSpPr>
          <p:cNvPr id="3" name="Footer Placeholder 2"/>
          <p:cNvSpPr>
            <a:spLocks noGrp="1"/>
          </p:cNvSpPr>
          <p:nvPr>
            <p:ph type="ftr" sz="quarter" idx="11"/>
          </p:nvPr>
        </p:nvSpPr>
        <p:spPr/>
        <p:txBody>
          <a:bodyPr/>
          <a:lstStyle/>
          <a:p>
            <a:r>
              <a:rPr lang="en-US" dirty="0"/>
              <a:t>Medicare for People with End-Stage Renal Disease (ESRD)</a:t>
            </a:r>
          </a:p>
        </p:txBody>
      </p:sp>
      <p:sp>
        <p:nvSpPr>
          <p:cNvPr id="2" name="Date Placeholder 1"/>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61457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Covered Dialysis Services &amp; Supplies</a:t>
            </a:r>
          </a:p>
        </p:txBody>
      </p:sp>
      <p:sp>
        <p:nvSpPr>
          <p:cNvPr id="9" name="Text Placeholder 8">
            <a:extLst>
              <a:ext uri="{FF2B5EF4-FFF2-40B4-BE49-F238E27FC236}">
                <a16:creationId xmlns:a16="http://schemas.microsoft.com/office/drawing/2014/main" id="{C89EAAFD-D316-498F-A0DA-F27DBA85D361}"/>
              </a:ext>
            </a:extLst>
          </p:cNvPr>
          <p:cNvSpPr>
            <a:spLocks noGrp="1"/>
          </p:cNvSpPr>
          <p:nvPr>
            <p:ph type="body" sz="quarter" idx="4294967295"/>
          </p:nvPr>
        </p:nvSpPr>
        <p:spPr>
          <a:xfrm>
            <a:off x="914400" y="1371600"/>
            <a:ext cx="10294937" cy="4884738"/>
          </a:xfrm>
        </p:spPr>
        <p:txBody>
          <a:bodyPr>
            <a:normAutofit fontScale="85000" lnSpcReduction="20000"/>
          </a:bodyPr>
          <a:lstStyle/>
          <a:p>
            <a:pPr marL="274320" lvl="0" indent="-274320" defTabSz="685800">
              <a:lnSpc>
                <a:spcPct val="120000"/>
              </a:lnSpc>
              <a:spcBef>
                <a:spcPts val="0"/>
              </a:spcBef>
              <a:spcAft>
                <a:spcPts val="1200"/>
              </a:spcAft>
            </a:pPr>
            <a:r>
              <a:rPr lang="en-US" sz="2800" dirty="0">
                <a:solidFill>
                  <a:srgbClr val="00529B"/>
                </a:solidFill>
              </a:rPr>
              <a:t>Medicare Part A (Hospital Insurance) covers inpatient dialysis treatments </a:t>
            </a:r>
          </a:p>
          <a:p>
            <a:pPr marL="274320" lvl="0" indent="-274320" defTabSz="685800">
              <a:lnSpc>
                <a:spcPct val="120000"/>
              </a:lnSpc>
              <a:spcBef>
                <a:spcPts val="0"/>
              </a:spcBef>
              <a:spcAft>
                <a:spcPts val="1200"/>
              </a:spcAft>
            </a:pPr>
            <a:r>
              <a:rPr lang="en-US" sz="2800" dirty="0">
                <a:solidFill>
                  <a:srgbClr val="00529B"/>
                </a:solidFill>
              </a:rPr>
              <a:t>Medicare Part B (Medical Insurance) covers:</a:t>
            </a:r>
          </a:p>
          <a:p>
            <a:pPr marL="822960" lvl="1" indent="-274320" defTabSz="685800">
              <a:lnSpc>
                <a:spcPct val="120000"/>
              </a:lnSpc>
              <a:spcBef>
                <a:spcPts val="0"/>
              </a:spcBef>
              <a:spcAft>
                <a:spcPts val="1200"/>
              </a:spcAft>
            </a:pPr>
            <a:r>
              <a:rPr lang="en-US" sz="2400" dirty="0">
                <a:solidFill>
                  <a:srgbClr val="00529B"/>
                </a:solidFill>
              </a:rPr>
              <a:t>Outpatient dialysis treatments and doctors’ services</a:t>
            </a:r>
          </a:p>
          <a:p>
            <a:pPr marL="822960" lvl="1" indent="-274320" defTabSz="685800">
              <a:lnSpc>
                <a:spcPct val="120000"/>
              </a:lnSpc>
              <a:spcBef>
                <a:spcPts val="0"/>
              </a:spcBef>
              <a:spcAft>
                <a:spcPts val="1200"/>
              </a:spcAft>
            </a:pPr>
            <a:r>
              <a:rPr lang="en-US" sz="2400" dirty="0">
                <a:solidFill>
                  <a:srgbClr val="00529B"/>
                </a:solidFill>
              </a:rPr>
              <a:t>Home dialysis training</a:t>
            </a:r>
          </a:p>
          <a:p>
            <a:pPr marL="822960" lvl="1" indent="-274320" defTabSz="685800">
              <a:lnSpc>
                <a:spcPct val="120000"/>
              </a:lnSpc>
              <a:spcBef>
                <a:spcPts val="0"/>
              </a:spcBef>
              <a:spcAft>
                <a:spcPts val="1200"/>
              </a:spcAft>
            </a:pPr>
            <a:r>
              <a:rPr lang="en-US" sz="2400" dirty="0">
                <a:solidFill>
                  <a:srgbClr val="00529B"/>
                </a:solidFill>
              </a:rPr>
              <a:t>Home dialysis equipment and supplies </a:t>
            </a:r>
          </a:p>
          <a:p>
            <a:pPr marL="822960" lvl="1" indent="-274320" defTabSz="685800">
              <a:lnSpc>
                <a:spcPct val="120000"/>
              </a:lnSpc>
              <a:spcBef>
                <a:spcPts val="0"/>
              </a:spcBef>
              <a:spcAft>
                <a:spcPts val="1200"/>
              </a:spcAft>
            </a:pPr>
            <a:r>
              <a:rPr lang="en-US" sz="2400" dirty="0">
                <a:solidFill>
                  <a:srgbClr val="00529B"/>
                </a:solidFill>
              </a:rPr>
              <a:t>Certain home support services </a:t>
            </a:r>
          </a:p>
          <a:p>
            <a:pPr marL="822960" lvl="1" indent="-274320" defTabSz="685800">
              <a:lnSpc>
                <a:spcPct val="120000"/>
              </a:lnSpc>
              <a:spcBef>
                <a:spcPts val="0"/>
              </a:spcBef>
              <a:spcAft>
                <a:spcPts val="1200"/>
              </a:spcAft>
            </a:pPr>
            <a:r>
              <a:rPr lang="en-US" sz="2400" dirty="0">
                <a:solidFill>
                  <a:srgbClr val="00529B"/>
                </a:solidFill>
              </a:rPr>
              <a:t>Monthly visits for home dialysis </a:t>
            </a:r>
          </a:p>
          <a:p>
            <a:pPr marL="822960" lvl="1" indent="-274320" defTabSz="685800">
              <a:lnSpc>
                <a:spcPct val="120000"/>
              </a:lnSpc>
              <a:spcBef>
                <a:spcPts val="0"/>
              </a:spcBef>
              <a:spcAft>
                <a:spcPts val="1200"/>
              </a:spcAft>
            </a:pPr>
            <a:r>
              <a:rPr lang="en-US" sz="2400" dirty="0">
                <a:solidFill>
                  <a:srgbClr val="00529B"/>
                </a:solidFill>
              </a:rPr>
              <a:t>Most drugs for outpatient or home dialysis</a:t>
            </a:r>
          </a:p>
          <a:p>
            <a:pPr marL="822960" lvl="1" indent="-274320" defTabSz="685800">
              <a:lnSpc>
                <a:spcPct val="120000"/>
              </a:lnSpc>
              <a:spcBef>
                <a:spcPts val="0"/>
              </a:spcBef>
              <a:spcAft>
                <a:spcPts val="1200"/>
              </a:spcAft>
            </a:pPr>
            <a:r>
              <a:rPr lang="en-US" sz="2400" dirty="0">
                <a:solidFill>
                  <a:srgbClr val="00529B"/>
                </a:solidFill>
              </a:rPr>
              <a:t>Other services and supplies that are part of dialysis</a:t>
            </a:r>
          </a:p>
          <a:p>
            <a:pPr marL="822960" lvl="1" indent="-274320" defTabSz="685800">
              <a:lnSpc>
                <a:spcPct val="120000"/>
              </a:lnSpc>
              <a:spcBef>
                <a:spcPts val="0"/>
              </a:spcBef>
              <a:spcAft>
                <a:spcPts val="1200"/>
              </a:spcAft>
            </a:pPr>
            <a:r>
              <a:rPr lang="en-US" sz="2400" dirty="0">
                <a:solidFill>
                  <a:srgbClr val="00529B"/>
                </a:solidFill>
              </a:rPr>
              <a:t>Dialysis when you travel in the U.S.</a:t>
            </a:r>
          </a:p>
        </p:txBody>
      </p:sp>
      <p:sp>
        <p:nvSpPr>
          <p:cNvPr id="5" name="Slide Number Placeholder 4">
            <a:extLst>
              <a:ext uri="{FF2B5EF4-FFF2-40B4-BE49-F238E27FC236}">
                <a16:creationId xmlns:a16="http://schemas.microsoft.com/office/drawing/2014/main" id="{D7A1E1E1-734C-DA47-EE5D-2DE26C2AF138}"/>
              </a:ext>
            </a:extLst>
          </p:cNvPr>
          <p:cNvSpPr>
            <a:spLocks noGrp="1"/>
          </p:cNvSpPr>
          <p:nvPr>
            <p:ph type="sldNum" sz="quarter" idx="12"/>
          </p:nvPr>
        </p:nvSpPr>
        <p:spPr/>
        <p:txBody>
          <a:bodyPr/>
          <a:lstStyle/>
          <a:p>
            <a:fld id="{48F63A3B-78C7-47BE-AE5E-E10140E04643}" type="slidenum">
              <a:rPr lang="en-US" smtClean="0"/>
              <a:pPr/>
              <a:t>36</a:t>
            </a:fld>
            <a:endParaRPr lang="en-US"/>
          </a:p>
        </p:txBody>
      </p:sp>
      <p:sp>
        <p:nvSpPr>
          <p:cNvPr id="3" name="Footer Placeholder 2">
            <a:extLst>
              <a:ext uri="{FF2B5EF4-FFF2-40B4-BE49-F238E27FC236}">
                <a16:creationId xmlns:a16="http://schemas.microsoft.com/office/drawing/2014/main" id="{A5E499A1-B853-C204-97FE-4851332E19E0}"/>
              </a:ext>
            </a:extLst>
          </p:cNvPr>
          <p:cNvSpPr>
            <a:spLocks noGrp="1"/>
          </p:cNvSpPr>
          <p:nvPr>
            <p:ph type="ftr" sz="quarter" idx="11"/>
          </p:nvPr>
        </p:nvSpPr>
        <p:spPr/>
        <p:txBody>
          <a:bodyPr/>
          <a:lstStyle/>
          <a:p>
            <a:r>
              <a:rPr lang="en-US"/>
              <a:t>Medicare for People with End-Stage Renal Disease (ESRD)</a:t>
            </a:r>
            <a:endParaRPr lang="en-US" dirty="0"/>
          </a:p>
        </p:txBody>
      </p:sp>
      <p:sp>
        <p:nvSpPr>
          <p:cNvPr id="2" name="Date Placeholder 1">
            <a:extLst>
              <a:ext uri="{FF2B5EF4-FFF2-40B4-BE49-F238E27FC236}">
                <a16:creationId xmlns:a16="http://schemas.microsoft.com/office/drawing/2014/main" id="{991535F9-3ADE-2DB3-29F7-112D96C93559}"/>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54776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9">
                                            <p:txEl>
                                              <p:pRg st="2" end="2"/>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9">
                                            <p:txEl>
                                              <p:pRg st="4" end="4"/>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9">
                                            <p:txEl>
                                              <p:pRg st="6" end="6"/>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9">
                                            <p:txEl>
                                              <p:pRg st="7" end="7"/>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9">
                                            <p:txEl>
                                              <p:pRg st="8" end="8"/>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0"/>
                                  </p:stCondLst>
                                  <p:childTnLst>
                                    <p:set>
                                      <p:cBhvr>
                                        <p:cTn id="30"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Home Dialysis Training &amp; Equipment</a:t>
            </a:r>
          </a:p>
        </p:txBody>
      </p:sp>
      <p:sp>
        <p:nvSpPr>
          <p:cNvPr id="2" name="Text Placeholder 1">
            <a:extLst>
              <a:ext uri="{FF2B5EF4-FFF2-40B4-BE49-F238E27FC236}">
                <a16:creationId xmlns:a16="http://schemas.microsoft.com/office/drawing/2014/main" id="{F6B52D50-47EC-1CEC-349F-3CDCB45308F8}"/>
              </a:ext>
            </a:extLst>
          </p:cNvPr>
          <p:cNvSpPr>
            <a:spLocks noGrp="1"/>
          </p:cNvSpPr>
          <p:nvPr>
            <p:ph type="body" sz="quarter" idx="13"/>
          </p:nvPr>
        </p:nvSpPr>
        <p:spPr>
          <a:xfrm>
            <a:off x="207690" y="1546860"/>
            <a:ext cx="2871216" cy="4343400"/>
          </a:xfrm>
          <a:prstGeom prst="roundRect">
            <a:avLst/>
          </a:prstGeom>
          <a:ln w="38100">
            <a:solidFill>
              <a:srgbClr val="00529B"/>
            </a:solidFill>
          </a:ln>
        </p:spPr>
        <p:txBody>
          <a:bodyPr tIns="2286000" bIns="0"/>
          <a:lstStyle/>
          <a:p>
            <a:pPr marL="0" marR="0" lvl="0" indent="0" algn="ctr" defTabSz="685800" rtl="0" eaLnBrk="1" fontAlgn="auto" latinLnBrk="0" hangingPunct="1">
              <a:lnSpc>
                <a:spcPct val="110000"/>
              </a:lnSpc>
              <a:spcBef>
                <a:spcPts val="600"/>
              </a:spcBef>
              <a:spcAft>
                <a:spcPts val="0"/>
              </a:spcAft>
              <a:buClrTx/>
              <a:buSzTx/>
              <a:buFontTx/>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Part B covers this training, but only by a Medicare-certified training facility</a:t>
            </a:r>
          </a:p>
        </p:txBody>
      </p:sp>
      <p:pic>
        <p:nvPicPr>
          <p:cNvPr id="16" name="Picture 15">
            <a:extLst>
              <a:ext uri="{FF2B5EF4-FFF2-40B4-BE49-F238E27FC236}">
                <a16:creationId xmlns:a16="http://schemas.microsoft.com/office/drawing/2014/main" id="{CF993762-D2CE-4D84-AB7A-240B5B175515}"/>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99204" y="1989019"/>
            <a:ext cx="2876764" cy="1920240"/>
          </a:xfrm>
          <a:prstGeom prst="rect">
            <a:avLst/>
          </a:prstGeom>
          <a:ln>
            <a:noFill/>
          </a:ln>
          <a:effectLst>
            <a:softEdge rad="112500"/>
          </a:effectLst>
        </p:spPr>
      </p:pic>
      <p:sp>
        <p:nvSpPr>
          <p:cNvPr id="3" name="Text Placeholder 2">
            <a:extLst>
              <a:ext uri="{FF2B5EF4-FFF2-40B4-BE49-F238E27FC236}">
                <a16:creationId xmlns:a16="http://schemas.microsoft.com/office/drawing/2014/main" id="{D59C826A-7A12-FCF6-87C2-7A53CFEDC091}"/>
              </a:ext>
            </a:extLst>
          </p:cNvPr>
          <p:cNvSpPr>
            <a:spLocks noGrp="1"/>
          </p:cNvSpPr>
          <p:nvPr>
            <p:ph type="body" sz="quarter" idx="14"/>
          </p:nvPr>
        </p:nvSpPr>
        <p:spPr>
          <a:xfrm>
            <a:off x="3201635" y="1546860"/>
            <a:ext cx="2871216" cy="4343400"/>
          </a:xfrm>
          <a:prstGeom prst="roundRect">
            <a:avLst/>
          </a:prstGeom>
          <a:ln w="38100">
            <a:solidFill>
              <a:srgbClr val="00529B"/>
            </a:solidFill>
          </a:ln>
        </p:spPr>
        <p:txBody>
          <a:bodyPr tIns="2286000" bIns="0"/>
          <a:lstStyle/>
          <a:p>
            <a:pPr marL="0" marR="0" lvl="0" indent="0" algn="ctr" defTabSz="685800" rtl="0" eaLnBrk="1" fontAlgn="auto" latinLnBrk="0" hangingPunct="1">
              <a:lnSpc>
                <a:spcPct val="110000"/>
              </a:lnSpc>
              <a:spcBef>
                <a:spcPts val="600"/>
              </a:spcBef>
              <a:spcAft>
                <a:spcPts val="0"/>
              </a:spcAft>
              <a:buClrTx/>
              <a:buSzTx/>
              <a:buFontTx/>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Doctor approval is needed</a:t>
            </a:r>
          </a:p>
        </p:txBody>
      </p:sp>
      <p:pic>
        <p:nvPicPr>
          <p:cNvPr id="22" name="Picture 21">
            <a:extLst>
              <a:ext uri="{FF2B5EF4-FFF2-40B4-BE49-F238E27FC236}">
                <a16:creationId xmlns:a16="http://schemas.microsoft.com/office/drawing/2014/main" id="{B06C21E6-130A-4235-AB55-54E5D95AB35F}"/>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181955" y="1989019"/>
            <a:ext cx="2880360" cy="1920240"/>
          </a:xfrm>
          <a:prstGeom prst="rect">
            <a:avLst/>
          </a:prstGeom>
          <a:ln>
            <a:noFill/>
          </a:ln>
          <a:effectLst>
            <a:softEdge rad="112500"/>
          </a:effectLst>
        </p:spPr>
      </p:pic>
      <p:sp>
        <p:nvSpPr>
          <p:cNvPr id="5" name="Text Placeholder 4">
            <a:extLst>
              <a:ext uri="{FF2B5EF4-FFF2-40B4-BE49-F238E27FC236}">
                <a16:creationId xmlns:a16="http://schemas.microsoft.com/office/drawing/2014/main" id="{CBE5DC54-658C-8CE6-0ACB-E3978BFE1BDE}"/>
              </a:ext>
            </a:extLst>
          </p:cNvPr>
          <p:cNvSpPr>
            <a:spLocks noGrp="1"/>
          </p:cNvSpPr>
          <p:nvPr>
            <p:ph type="body" sz="quarter" idx="15"/>
          </p:nvPr>
        </p:nvSpPr>
        <p:spPr>
          <a:xfrm>
            <a:off x="6195580" y="1546860"/>
            <a:ext cx="2871216" cy="4343400"/>
          </a:xfrm>
          <a:prstGeom prst="roundRect">
            <a:avLst/>
          </a:prstGeom>
          <a:ln w="38100">
            <a:solidFill>
              <a:srgbClr val="00529B"/>
            </a:solidFill>
          </a:ln>
        </p:spPr>
        <p:txBody>
          <a:bodyPr tIns="2286000" bIns="0">
            <a:normAutofit lnSpcReduction="10000"/>
          </a:bodyPr>
          <a:lstStyle/>
          <a:p>
            <a:pPr marL="0" marR="0" lvl="0" indent="0" algn="ctr" defTabSz="685800" rtl="0" eaLnBrk="1" fontAlgn="auto" latinLnBrk="0" hangingPunct="1">
              <a:lnSpc>
                <a:spcPct val="110000"/>
              </a:lnSpc>
              <a:spcBef>
                <a:spcPts val="600"/>
              </a:spcBef>
              <a:spcAft>
                <a:spcPts val="0"/>
              </a:spcAft>
              <a:buClrTx/>
              <a:buSzTx/>
              <a:buFontTx/>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The dialysis facility provides all your home dialysis-related items and services, including equipment and supplies</a:t>
            </a:r>
          </a:p>
        </p:txBody>
      </p:sp>
      <p:pic>
        <p:nvPicPr>
          <p:cNvPr id="7" name="Picture 6">
            <a:extLst>
              <a:ext uri="{FF2B5EF4-FFF2-40B4-BE49-F238E27FC236}">
                <a16:creationId xmlns:a16="http://schemas.microsoft.com/office/drawing/2014/main" id="{4C5D792F-E9C7-49CA-A2A8-687233865DCD}"/>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203178" y="1987512"/>
            <a:ext cx="2880360" cy="1920240"/>
          </a:xfrm>
          <a:prstGeom prst="rect">
            <a:avLst/>
          </a:prstGeom>
          <a:ln>
            <a:noFill/>
          </a:ln>
          <a:effectLst>
            <a:softEdge rad="112500"/>
          </a:effectLst>
        </p:spPr>
      </p:pic>
      <p:sp>
        <p:nvSpPr>
          <p:cNvPr id="19" name="Text Placeholder 18">
            <a:extLst>
              <a:ext uri="{FF2B5EF4-FFF2-40B4-BE49-F238E27FC236}">
                <a16:creationId xmlns:a16="http://schemas.microsoft.com/office/drawing/2014/main" id="{7CC75A0D-85A8-A615-C131-D2C19265B700}"/>
              </a:ext>
            </a:extLst>
          </p:cNvPr>
          <p:cNvSpPr>
            <a:spLocks noGrp="1"/>
          </p:cNvSpPr>
          <p:nvPr>
            <p:ph type="body" sz="quarter" idx="16"/>
          </p:nvPr>
        </p:nvSpPr>
        <p:spPr>
          <a:xfrm>
            <a:off x="9189525" y="1546860"/>
            <a:ext cx="2871216" cy="4343400"/>
          </a:xfrm>
          <a:prstGeom prst="roundRect">
            <a:avLst/>
          </a:prstGeom>
          <a:ln w="38100">
            <a:solidFill>
              <a:srgbClr val="00529B"/>
            </a:solidFill>
          </a:ln>
        </p:spPr>
        <p:txBody>
          <a:bodyPr tIns="2286000" bIns="0">
            <a:normAutofit lnSpcReduction="10000"/>
          </a:bodyPr>
          <a:lstStyle/>
          <a:p>
            <a:pPr marL="0" marR="0" lvl="0" indent="0" algn="ctr" defTabSz="685800" rtl="0" eaLnBrk="1" fontAlgn="auto" latinLnBrk="0" hangingPunct="1">
              <a:lnSpc>
                <a:spcPct val="110000"/>
              </a:lnSpc>
              <a:spcBef>
                <a:spcPts val="600"/>
              </a:spcBef>
              <a:spcAft>
                <a:spcPts val="0"/>
              </a:spcAft>
              <a:buClrTx/>
              <a:buSzTx/>
              <a:buFontTx/>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When you complete home dialysis training, your Medicare coverage will start the month you begin regular dialysis </a:t>
            </a:r>
          </a:p>
        </p:txBody>
      </p:sp>
      <p:pic>
        <p:nvPicPr>
          <p:cNvPr id="25" name="Picture 24">
            <a:extLst>
              <a:ext uri="{FF2B5EF4-FFF2-40B4-BE49-F238E27FC236}">
                <a16:creationId xmlns:a16="http://schemas.microsoft.com/office/drawing/2014/main" id="{D44B36C4-583E-45C5-9DB3-E11BFED9ADCD}"/>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207123" y="1955381"/>
            <a:ext cx="2874899" cy="1916599"/>
          </a:xfrm>
          <a:prstGeom prst="rect">
            <a:avLst/>
          </a:prstGeom>
          <a:ln>
            <a:noFill/>
          </a:ln>
          <a:effectLst>
            <a:softEdge rad="112500"/>
          </a:effectLst>
        </p:spPr>
      </p:pic>
      <p:sp>
        <p:nvSpPr>
          <p:cNvPr id="15" name="Slide Number Placeholder 5">
            <a:extLst>
              <a:ext uri="{FF2B5EF4-FFF2-40B4-BE49-F238E27FC236}">
                <a16:creationId xmlns:a16="http://schemas.microsoft.com/office/drawing/2014/main" id="{5670B41D-02E7-CFC2-D62D-817C5F395D8A}"/>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37</a:t>
            </a:fld>
            <a:endParaRPr lang="en-US" dirty="0"/>
          </a:p>
        </p:txBody>
      </p:sp>
      <p:sp>
        <p:nvSpPr>
          <p:cNvPr id="17" name="Footer Placeholder 2">
            <a:extLst>
              <a:ext uri="{FF2B5EF4-FFF2-40B4-BE49-F238E27FC236}">
                <a16:creationId xmlns:a16="http://schemas.microsoft.com/office/drawing/2014/main" id="{EF846E80-2508-442F-960E-0A73950CEE12}"/>
              </a:ext>
            </a:extLst>
          </p:cNvPr>
          <p:cNvSpPr>
            <a:spLocks noGrp="1"/>
          </p:cNvSpPr>
          <p:nvPr>
            <p:ph type="ftr" sz="quarter" idx="11"/>
          </p:nvPr>
        </p:nvSpPr>
        <p:spPr/>
        <p:txBody>
          <a:bodyPr/>
          <a:lstStyle/>
          <a:p>
            <a:r>
              <a:rPr lang="en-US" dirty="0"/>
              <a:t>Medicare for People with End-Stage Renal Disease (ESRD)</a:t>
            </a:r>
          </a:p>
        </p:txBody>
      </p:sp>
      <p:sp>
        <p:nvSpPr>
          <p:cNvPr id="18" name="Date Placeholder 1">
            <a:extLst>
              <a:ext uri="{FF2B5EF4-FFF2-40B4-BE49-F238E27FC236}">
                <a16:creationId xmlns:a16="http://schemas.microsoft.com/office/drawing/2014/main" id="{223DF88E-5876-DF94-5CA9-1B89B9B863B7}"/>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191861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animBg="1"/>
      <p:bldP spid="3" grpId="0" uiExpand="1" animBg="1"/>
      <p:bldP spid="5" grpId="0" uiExpand="1" animBg="1"/>
      <p:bldP spid="19" grpId="0" uiExpan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Ambulance Transportation for Dialysis</a:t>
            </a:r>
          </a:p>
        </p:txBody>
      </p:sp>
      <p:sp>
        <p:nvSpPr>
          <p:cNvPr id="5" name="Content Placeholder 4"/>
          <p:cNvSpPr>
            <a:spLocks noGrp="1"/>
          </p:cNvSpPr>
          <p:nvPr>
            <p:ph type="body" sz="quarter" idx="13"/>
          </p:nvPr>
        </p:nvSpPr>
        <p:spPr>
          <a:xfrm>
            <a:off x="914400" y="1005840"/>
            <a:ext cx="10504502" cy="2726395"/>
          </a:xfrm>
        </p:spPr>
        <p:txBody>
          <a:bodyPr>
            <a:normAutofit/>
          </a:bodyPr>
          <a:lstStyle/>
          <a:p>
            <a:pPr marL="274320" lvl="0" indent="-274320" defTabSz="685800">
              <a:lnSpc>
                <a:spcPct val="100000"/>
              </a:lnSpc>
              <a:spcBef>
                <a:spcPts val="0"/>
              </a:spcBef>
              <a:spcAft>
                <a:spcPts val="1200"/>
              </a:spcAft>
            </a:pPr>
            <a:r>
              <a:rPr lang="en-US" sz="2400" dirty="0">
                <a:solidFill>
                  <a:srgbClr val="00529B"/>
                </a:solidFill>
              </a:rPr>
              <a:t>Covered by Original Medicare in some cases</a:t>
            </a:r>
          </a:p>
          <a:p>
            <a:pPr marL="274320" indent="-274320" defTabSz="685800">
              <a:lnSpc>
                <a:spcPct val="100000"/>
              </a:lnSpc>
              <a:spcBef>
                <a:spcPts val="0"/>
              </a:spcBef>
              <a:spcAft>
                <a:spcPts val="1200"/>
              </a:spcAft>
            </a:pPr>
            <a:r>
              <a:rPr lang="en-US" sz="2400" dirty="0">
                <a:solidFill>
                  <a:srgbClr val="00529B"/>
                </a:solidFill>
              </a:rPr>
              <a:t>For non-emergency, scheduled, repetitive ambulance transportation to be covered, it must be medically necessary</a:t>
            </a:r>
          </a:p>
          <a:p>
            <a:pPr marL="274320" indent="-274320" defTabSz="685800">
              <a:lnSpc>
                <a:spcPct val="100000"/>
              </a:lnSpc>
              <a:spcBef>
                <a:spcPts val="0"/>
              </a:spcBef>
              <a:spcAft>
                <a:spcPts val="1200"/>
              </a:spcAft>
            </a:pPr>
            <a:r>
              <a:rPr lang="en-US" sz="2400" dirty="0">
                <a:solidFill>
                  <a:srgbClr val="00529B"/>
                </a:solidFill>
              </a:rPr>
              <a:t>Medicare Advantage Plans and Medicaid may cover some non-ambulance transportation to dialysis facilities and doctors</a:t>
            </a:r>
          </a:p>
        </p:txBody>
      </p:sp>
      <p:sp>
        <p:nvSpPr>
          <p:cNvPr id="2" name="Text Placeholder 1">
            <a:extLst>
              <a:ext uri="{FF2B5EF4-FFF2-40B4-BE49-F238E27FC236}">
                <a16:creationId xmlns:a16="http://schemas.microsoft.com/office/drawing/2014/main" id="{599B50AA-944B-BC3B-83BF-01F71EB146F6}"/>
              </a:ext>
            </a:extLst>
          </p:cNvPr>
          <p:cNvSpPr>
            <a:spLocks noGrp="1"/>
          </p:cNvSpPr>
          <p:nvPr>
            <p:ph type="body" sz="quarter" idx="14"/>
          </p:nvPr>
        </p:nvSpPr>
        <p:spPr>
          <a:xfrm>
            <a:off x="2097503" y="3372535"/>
            <a:ext cx="3383280" cy="2726395"/>
          </a:xfrm>
          <a:prstGeom prst="roundRect">
            <a:avLst/>
          </a:prstGeom>
          <a:ln w="38100">
            <a:solidFill>
              <a:srgbClr val="00529B"/>
            </a:solidFill>
          </a:ln>
        </p:spPr>
        <p:txBody>
          <a:bodyPr tIns="1554480" bIns="0"/>
          <a:lstStyle/>
          <a:p>
            <a:pPr marL="0" lvl="0" indent="0" defTabSz="685800">
              <a:lnSpc>
                <a:spcPct val="100000"/>
              </a:lnSpc>
              <a:spcBef>
                <a:spcPts val="0"/>
              </a:spcBef>
              <a:spcAft>
                <a:spcPts val="600"/>
              </a:spcAft>
              <a:buClrTx/>
              <a:buNone/>
            </a:pPr>
            <a:r>
              <a:rPr lang="en-US" dirty="0">
                <a:latin typeface="Calibri" panose="020F0502020204030204"/>
                <a:cs typeface="+mn-cs"/>
              </a:rPr>
              <a:t>Need written order from your doctor</a:t>
            </a:r>
          </a:p>
        </p:txBody>
      </p:sp>
      <p:pic>
        <p:nvPicPr>
          <p:cNvPr id="9" name="Picture 8">
            <a:extLst>
              <a:ext uri="{FF2B5EF4-FFF2-40B4-BE49-F238E27FC236}">
                <a16:creationId xmlns:a16="http://schemas.microsoft.com/office/drawing/2014/main" id="{EEDDFF1A-FA12-4826-A15F-CBCCEBF004B2}"/>
              </a:ext>
              <a:ext uri="{C183D7F6-B498-43B3-948B-1728B52AA6E4}">
                <adec:decorative xmlns:adec="http://schemas.microsoft.com/office/drawing/2017/decorative" val="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182926" y="3485465"/>
            <a:ext cx="3212433" cy="1597563"/>
          </a:xfrm>
          <a:prstGeom prst="rect">
            <a:avLst/>
          </a:prstGeom>
          <a:ln>
            <a:noFill/>
          </a:ln>
          <a:effectLst>
            <a:softEdge rad="112500"/>
          </a:effectLst>
        </p:spPr>
      </p:pic>
      <p:sp>
        <p:nvSpPr>
          <p:cNvPr id="6" name="Text Placeholder 5">
            <a:extLst>
              <a:ext uri="{FF2B5EF4-FFF2-40B4-BE49-F238E27FC236}">
                <a16:creationId xmlns:a16="http://schemas.microsoft.com/office/drawing/2014/main" id="{43612071-CA23-215E-7FDB-4F91FCD9C2AA}"/>
              </a:ext>
            </a:extLst>
          </p:cNvPr>
          <p:cNvSpPr>
            <a:spLocks noGrp="1"/>
          </p:cNvSpPr>
          <p:nvPr>
            <p:ph type="body" sz="quarter" idx="16"/>
          </p:nvPr>
        </p:nvSpPr>
        <p:spPr>
          <a:xfrm>
            <a:off x="6275799" y="3372535"/>
            <a:ext cx="3383280" cy="2724912"/>
          </a:xfrm>
          <a:prstGeom prst="roundRect">
            <a:avLst/>
          </a:prstGeom>
          <a:ln w="38100">
            <a:solidFill>
              <a:srgbClr val="00529B"/>
            </a:solidFill>
          </a:ln>
        </p:spPr>
        <p:txBody>
          <a:bodyPr tIns="1554480" bIns="0">
            <a:normAutofit lnSpcReduction="10000"/>
          </a:bodyPr>
          <a:lstStyle/>
          <a:p>
            <a:pPr marL="0" lvl="0" indent="0" defTabSz="685800">
              <a:lnSpc>
                <a:spcPct val="100000"/>
              </a:lnSpc>
              <a:spcBef>
                <a:spcPts val="0"/>
              </a:spcBef>
              <a:spcAft>
                <a:spcPts val="600"/>
              </a:spcAft>
              <a:buClrTx/>
              <a:buNone/>
            </a:pPr>
            <a:r>
              <a:rPr lang="en-US" dirty="0">
                <a:latin typeface="Calibri" panose="020F0502020204030204"/>
                <a:cs typeface="+mn-cs"/>
              </a:rPr>
              <a:t>Must be dated no earlier than 60 days before the service</a:t>
            </a:r>
          </a:p>
        </p:txBody>
      </p:sp>
      <p:pic>
        <p:nvPicPr>
          <p:cNvPr id="11" name="Picture 10">
            <a:extLst>
              <a:ext uri="{FF2B5EF4-FFF2-40B4-BE49-F238E27FC236}">
                <a16:creationId xmlns:a16="http://schemas.microsoft.com/office/drawing/2014/main" id="{78EB0253-D76C-4DC7-AC92-7735B33CA1E5}"/>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357211" y="3485465"/>
            <a:ext cx="3220455" cy="1597694"/>
          </a:xfrm>
          <a:prstGeom prst="rect">
            <a:avLst/>
          </a:prstGeom>
          <a:ln>
            <a:noFill/>
          </a:ln>
          <a:effectLst>
            <a:softEdge rad="112500"/>
          </a:effectLst>
        </p:spPr>
      </p:pic>
      <p:sp>
        <p:nvSpPr>
          <p:cNvPr id="10" name="Slide Number Placeholder 5">
            <a:extLst>
              <a:ext uri="{FF2B5EF4-FFF2-40B4-BE49-F238E27FC236}">
                <a16:creationId xmlns:a16="http://schemas.microsoft.com/office/drawing/2014/main" id="{BFA80BE1-D434-5384-9B42-46EABA1E0C38}"/>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38</a:t>
            </a:fld>
            <a:endParaRPr lang="en-US" dirty="0"/>
          </a:p>
        </p:txBody>
      </p:sp>
      <p:sp>
        <p:nvSpPr>
          <p:cNvPr id="12" name="Footer Placeholder 2">
            <a:extLst>
              <a:ext uri="{FF2B5EF4-FFF2-40B4-BE49-F238E27FC236}">
                <a16:creationId xmlns:a16="http://schemas.microsoft.com/office/drawing/2014/main" id="{47794DCC-27B4-8C6F-12CC-F330DB4520D7}"/>
              </a:ext>
            </a:extLst>
          </p:cNvPr>
          <p:cNvSpPr>
            <a:spLocks noGrp="1"/>
          </p:cNvSpPr>
          <p:nvPr>
            <p:ph type="ftr" sz="quarter" idx="11"/>
          </p:nvPr>
        </p:nvSpPr>
        <p:spPr/>
        <p:txBody>
          <a:bodyPr/>
          <a:lstStyle/>
          <a:p>
            <a:r>
              <a:rPr lang="en-US" dirty="0"/>
              <a:t>Medicare for People with End-Stage Renal Disease (ESRD)</a:t>
            </a:r>
          </a:p>
        </p:txBody>
      </p:sp>
      <p:sp>
        <p:nvSpPr>
          <p:cNvPr id="13" name="Date Placeholder 1">
            <a:extLst>
              <a:ext uri="{FF2B5EF4-FFF2-40B4-BE49-F238E27FC236}">
                <a16:creationId xmlns:a16="http://schemas.microsoft.com/office/drawing/2014/main" id="{39973915-A1F7-1237-C627-673B7BA276FD}"/>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273894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animBg="1"/>
      <p:bldP spid="6" grpId="0" uiExpan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Autofit/>
          </a:bodyPr>
          <a:lstStyle/>
          <a:p>
            <a:r>
              <a:rPr lang="en-US" sz="3000" dirty="0"/>
              <a:t>Dialysis Services &amp; Supplies NOT Covered by Medicare</a:t>
            </a:r>
          </a:p>
        </p:txBody>
      </p:sp>
      <p:sp>
        <p:nvSpPr>
          <p:cNvPr id="5" name="Content Placeholder 4"/>
          <p:cNvSpPr>
            <a:spLocks noGrp="1"/>
          </p:cNvSpPr>
          <p:nvPr>
            <p:ph type="body" sz="quarter" idx="4294967295"/>
          </p:nvPr>
        </p:nvSpPr>
        <p:spPr>
          <a:xfrm>
            <a:off x="1438317" y="1345406"/>
            <a:ext cx="9788525" cy="4167188"/>
          </a:xfrm>
        </p:spPr>
        <p:txBody>
          <a:bodyPr>
            <a:normAutofit/>
          </a:bodyPr>
          <a:lstStyle/>
          <a:p>
            <a:pPr defTabSz="685800">
              <a:lnSpc>
                <a:spcPct val="100000"/>
              </a:lnSpc>
              <a:spcBef>
                <a:spcPts val="0"/>
              </a:spcBef>
              <a:spcAft>
                <a:spcPts val="1200"/>
              </a:spcAft>
              <a:buClr>
                <a:schemeClr val="bg1"/>
              </a:buClr>
            </a:pPr>
            <a:r>
              <a:rPr lang="en-US" sz="2800" dirty="0">
                <a:solidFill>
                  <a:srgbClr val="00529B"/>
                </a:solidFill>
              </a:rPr>
              <a:t>Paid dialysis aides that help you with home dialysis</a:t>
            </a:r>
          </a:p>
          <a:p>
            <a:pPr defTabSz="685800">
              <a:lnSpc>
                <a:spcPct val="100000"/>
              </a:lnSpc>
              <a:spcBef>
                <a:spcPts val="0"/>
              </a:spcBef>
              <a:spcAft>
                <a:spcPts val="1200"/>
              </a:spcAft>
              <a:buClr>
                <a:schemeClr val="bg1"/>
              </a:buClr>
            </a:pPr>
            <a:r>
              <a:rPr lang="en-US" sz="2800" dirty="0">
                <a:solidFill>
                  <a:srgbClr val="00529B"/>
                </a:solidFill>
              </a:rPr>
              <a:t>Any lost pay to you or the person who may be helping you during home dialysis training</a:t>
            </a:r>
          </a:p>
          <a:p>
            <a:pPr defTabSz="685800">
              <a:lnSpc>
                <a:spcPct val="100000"/>
              </a:lnSpc>
              <a:spcBef>
                <a:spcPts val="0"/>
              </a:spcBef>
              <a:spcAft>
                <a:spcPts val="1200"/>
              </a:spcAft>
              <a:buClr>
                <a:schemeClr val="bg1"/>
              </a:buClr>
            </a:pPr>
            <a:r>
              <a:rPr lang="en-US" sz="2800" dirty="0">
                <a:solidFill>
                  <a:srgbClr val="00529B"/>
                </a:solidFill>
              </a:rPr>
              <a:t>A place to stay during your treatment</a:t>
            </a:r>
          </a:p>
          <a:p>
            <a:pPr defTabSz="685800">
              <a:lnSpc>
                <a:spcPct val="100000"/>
              </a:lnSpc>
              <a:spcBef>
                <a:spcPts val="0"/>
              </a:spcBef>
              <a:spcAft>
                <a:spcPts val="1200"/>
              </a:spcAft>
              <a:buClr>
                <a:schemeClr val="bg1"/>
              </a:buClr>
            </a:pPr>
            <a:r>
              <a:rPr lang="en-US" sz="2800" dirty="0">
                <a:solidFill>
                  <a:srgbClr val="00529B"/>
                </a:solidFill>
              </a:rPr>
              <a:t>Blood or packed red blood cells for home dialysis, unless part of a doctor’s service</a:t>
            </a:r>
          </a:p>
        </p:txBody>
      </p:sp>
      <p:sp>
        <p:nvSpPr>
          <p:cNvPr id="11" name="Freeform: Shape 10">
            <a:extLst>
              <a:ext uri="{FF2B5EF4-FFF2-40B4-BE49-F238E27FC236}">
                <a16:creationId xmlns:a16="http://schemas.microsoft.com/office/drawing/2014/main" id="{1F039F5E-D0E0-48D4-BC18-1B7CD64AAC4E}"/>
              </a:ext>
              <a:ext uri="{C183D7F6-B498-43B3-948B-1728B52AA6E4}">
                <adec:decorative xmlns:adec="http://schemas.microsoft.com/office/drawing/2017/decorative" val="1"/>
              </a:ext>
            </a:extLst>
          </p:cNvPr>
          <p:cNvSpPr>
            <a:spLocks noChangeAspect="1"/>
          </p:cNvSpPr>
          <p:nvPr/>
        </p:nvSpPr>
        <p:spPr>
          <a:xfrm>
            <a:off x="1280160" y="1433291"/>
            <a:ext cx="320040" cy="320040"/>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27358433-48E3-4DA6-AABB-BC4CC337335D}"/>
              </a:ext>
              <a:ext uri="{C183D7F6-B498-43B3-948B-1728B52AA6E4}">
                <adec:decorative xmlns:adec="http://schemas.microsoft.com/office/drawing/2017/decorative" val="1"/>
              </a:ext>
            </a:extLst>
          </p:cNvPr>
          <p:cNvSpPr>
            <a:spLocks noChangeAspect="1"/>
          </p:cNvSpPr>
          <p:nvPr/>
        </p:nvSpPr>
        <p:spPr>
          <a:xfrm>
            <a:off x="1280160" y="2047398"/>
            <a:ext cx="320040" cy="320040"/>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E0F116FD-8D70-4AAC-836A-C4C7451DF016}"/>
              </a:ext>
              <a:ext uri="{C183D7F6-B498-43B3-948B-1728B52AA6E4}">
                <adec:decorative xmlns:adec="http://schemas.microsoft.com/office/drawing/2017/decorative" val="1"/>
              </a:ext>
            </a:extLst>
          </p:cNvPr>
          <p:cNvSpPr>
            <a:spLocks noChangeAspect="1"/>
          </p:cNvSpPr>
          <p:nvPr/>
        </p:nvSpPr>
        <p:spPr>
          <a:xfrm>
            <a:off x="1279434" y="3060516"/>
            <a:ext cx="320040" cy="320040"/>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B42428A1-5408-45C5-816B-E42AE5A31903}"/>
              </a:ext>
              <a:ext uri="{C183D7F6-B498-43B3-948B-1728B52AA6E4}">
                <adec:decorative xmlns:adec="http://schemas.microsoft.com/office/drawing/2017/decorative" val="1"/>
              </a:ext>
            </a:extLst>
          </p:cNvPr>
          <p:cNvSpPr>
            <a:spLocks noChangeAspect="1"/>
          </p:cNvSpPr>
          <p:nvPr/>
        </p:nvSpPr>
        <p:spPr>
          <a:xfrm>
            <a:off x="1279434" y="3632247"/>
            <a:ext cx="320040" cy="320040"/>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C0F78E6B-CA88-A242-E3E1-013513E2EB95}"/>
              </a:ext>
            </a:extLst>
          </p:cNvPr>
          <p:cNvSpPr>
            <a:spLocks noGrp="1"/>
          </p:cNvSpPr>
          <p:nvPr>
            <p:ph type="sldNum" sz="quarter" idx="12"/>
          </p:nvPr>
        </p:nvSpPr>
        <p:spPr/>
        <p:txBody>
          <a:bodyPr/>
          <a:lstStyle/>
          <a:p>
            <a:fld id="{48F63A3B-78C7-47BE-AE5E-E10140E04643}" type="slidenum">
              <a:rPr lang="en-US" smtClean="0"/>
              <a:pPr/>
              <a:t>39</a:t>
            </a:fld>
            <a:endParaRPr lang="en-US"/>
          </a:p>
        </p:txBody>
      </p:sp>
      <p:sp>
        <p:nvSpPr>
          <p:cNvPr id="3" name="Footer Placeholder 2">
            <a:extLst>
              <a:ext uri="{FF2B5EF4-FFF2-40B4-BE49-F238E27FC236}">
                <a16:creationId xmlns:a16="http://schemas.microsoft.com/office/drawing/2014/main" id="{0B6BBDBB-26D5-58AC-0344-D715E3630631}"/>
              </a:ext>
            </a:extLst>
          </p:cNvPr>
          <p:cNvSpPr>
            <a:spLocks noGrp="1"/>
          </p:cNvSpPr>
          <p:nvPr>
            <p:ph type="ftr" sz="quarter" idx="11"/>
          </p:nvPr>
        </p:nvSpPr>
        <p:spPr/>
        <p:txBody>
          <a:bodyPr/>
          <a:lstStyle/>
          <a:p>
            <a:r>
              <a:rPr lang="en-US"/>
              <a:t>Medicare for People with End-Stage Renal Disease (ESRD)</a:t>
            </a:r>
            <a:endParaRPr lang="en-US" dirty="0"/>
          </a:p>
        </p:txBody>
      </p:sp>
      <p:sp>
        <p:nvSpPr>
          <p:cNvPr id="2" name="Date Placeholder 1">
            <a:extLst>
              <a:ext uri="{FF2B5EF4-FFF2-40B4-BE49-F238E27FC236}">
                <a16:creationId xmlns:a16="http://schemas.microsoft.com/office/drawing/2014/main" id="{25884F1C-E2AD-6EC2-0CEA-A283666ED87B}"/>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500398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8"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4351" y="1356439"/>
            <a:ext cx="5647326" cy="688930"/>
          </a:xfrm>
        </p:spPr>
        <p:txBody>
          <a:bodyPr>
            <a:normAutofit/>
          </a:bodyPr>
          <a:lstStyle/>
          <a:p>
            <a:r>
              <a:rPr lang="en-US" dirty="0"/>
              <a:t>Lesson 1</a:t>
            </a:r>
          </a:p>
        </p:txBody>
      </p:sp>
      <p:sp>
        <p:nvSpPr>
          <p:cNvPr id="5" name="Text Placeholder 4"/>
          <p:cNvSpPr>
            <a:spLocks noGrp="1"/>
          </p:cNvSpPr>
          <p:nvPr>
            <p:ph type="body" idx="1"/>
          </p:nvPr>
        </p:nvSpPr>
        <p:spPr>
          <a:xfrm>
            <a:off x="3874351" y="2045369"/>
            <a:ext cx="8317649" cy="2756265"/>
          </a:xfrm>
        </p:spPr>
        <p:txBody>
          <a:bodyPr vert="horz" lIns="91440" tIns="45720" rIns="91440" bIns="45720" rtlCol="0" anchor="t">
            <a:normAutofit/>
          </a:bodyPr>
          <a:lstStyle/>
          <a:p>
            <a:pPr>
              <a:lnSpc>
                <a:spcPct val="100000"/>
              </a:lnSpc>
              <a:spcBef>
                <a:spcPts val="600"/>
              </a:spcBef>
            </a:pPr>
            <a:r>
              <a:rPr lang="en-US" sz="3600" dirty="0">
                <a:latin typeface="Arial Black"/>
              </a:rPr>
              <a:t>End-Stage Renal Disease (ESRD), &amp; Medicare/Medicaid Eligibility</a:t>
            </a:r>
          </a:p>
        </p:txBody>
      </p:sp>
    </p:spTree>
    <p:custDataLst>
      <p:tags r:id="rId1"/>
    </p:custDataLst>
    <p:extLst>
      <p:ext uri="{BB962C8B-B14F-4D97-AF65-F5344CB8AC3E}">
        <p14:creationId xmlns:p14="http://schemas.microsoft.com/office/powerpoint/2010/main" val="1953698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C654F-DCFE-45AF-9D4D-2DA7881439C8}"/>
              </a:ext>
            </a:extLst>
          </p:cNvPr>
          <p:cNvSpPr>
            <a:spLocks noGrp="1"/>
          </p:cNvSpPr>
          <p:nvPr>
            <p:ph type="title"/>
          </p:nvPr>
        </p:nvSpPr>
        <p:spPr/>
        <p:txBody>
          <a:bodyPr anchor="ctr">
            <a:normAutofit/>
          </a:bodyPr>
          <a:lstStyle/>
          <a:p>
            <a:r>
              <a:rPr lang="en-US" sz="2800" dirty="0"/>
              <a:t>Treatment Options: Kidney Transplant</a:t>
            </a:r>
          </a:p>
        </p:txBody>
      </p:sp>
      <p:sp>
        <p:nvSpPr>
          <p:cNvPr id="8" name="Text Placeholder 7">
            <a:extLst>
              <a:ext uri="{FF2B5EF4-FFF2-40B4-BE49-F238E27FC236}">
                <a16:creationId xmlns:a16="http://schemas.microsoft.com/office/drawing/2014/main" id="{83AD9E4D-D4E7-47E7-94A4-D350ACCB349B}"/>
              </a:ext>
            </a:extLst>
          </p:cNvPr>
          <p:cNvSpPr>
            <a:spLocks noGrp="1"/>
          </p:cNvSpPr>
          <p:nvPr>
            <p:ph type="body" sz="quarter" idx="13"/>
          </p:nvPr>
        </p:nvSpPr>
        <p:spPr>
          <a:xfrm>
            <a:off x="914400" y="1371600"/>
            <a:ext cx="5730239" cy="4153566"/>
          </a:xfrm>
        </p:spPr>
        <p:txBody>
          <a:bodyPr>
            <a:normAutofit/>
          </a:bodyPr>
          <a:lstStyle/>
          <a:p>
            <a:pPr marL="274320" indent="-274320">
              <a:lnSpc>
                <a:spcPct val="100000"/>
              </a:lnSpc>
              <a:spcBef>
                <a:spcPts val="0"/>
              </a:spcBef>
              <a:spcAft>
                <a:spcPts val="1200"/>
              </a:spcAft>
              <a:buFont typeface="Wingdings" panose="05000000000000000000" pitchFamily="2" charset="2"/>
              <a:buChar char="§"/>
            </a:pPr>
            <a:r>
              <a:rPr lang="en-US" sz="2400" dirty="0">
                <a:solidFill>
                  <a:srgbClr val="00529B"/>
                </a:solidFill>
              </a:rPr>
              <a:t>Surgery that puts someone else’s healthy kidney into your body</a:t>
            </a:r>
          </a:p>
          <a:p>
            <a:pPr marL="274320" indent="-274320">
              <a:lnSpc>
                <a:spcPct val="100000"/>
              </a:lnSpc>
              <a:spcBef>
                <a:spcPts val="0"/>
              </a:spcBef>
              <a:spcAft>
                <a:spcPts val="1200"/>
              </a:spcAft>
              <a:buFont typeface="Wingdings" panose="05000000000000000000" pitchFamily="2" charset="2"/>
              <a:buChar char="§"/>
            </a:pPr>
            <a:r>
              <a:rPr lang="en-US" sz="2400" dirty="0">
                <a:solidFill>
                  <a:srgbClr val="00529B"/>
                </a:solidFill>
              </a:rPr>
              <a:t>Donated kidney does the work that your own kidney can no longer do</a:t>
            </a:r>
          </a:p>
          <a:p>
            <a:pPr marL="274320" indent="-274320">
              <a:lnSpc>
                <a:spcPct val="100000"/>
              </a:lnSpc>
              <a:spcBef>
                <a:spcPts val="0"/>
              </a:spcBef>
              <a:spcAft>
                <a:spcPts val="1200"/>
              </a:spcAft>
              <a:buFont typeface="Wingdings" panose="05000000000000000000" pitchFamily="2" charset="2"/>
              <a:buChar char="§"/>
            </a:pPr>
            <a:r>
              <a:rPr lang="en-US" sz="2400" dirty="0">
                <a:solidFill>
                  <a:srgbClr val="00529B"/>
                </a:solidFill>
              </a:rPr>
              <a:t>Blood and tissue samples of the kidney donor must be tested to see how well they match </a:t>
            </a:r>
          </a:p>
        </p:txBody>
      </p:sp>
      <p:sp>
        <p:nvSpPr>
          <p:cNvPr id="3" name="Text Placeholder 2">
            <a:extLst>
              <a:ext uri="{FF2B5EF4-FFF2-40B4-BE49-F238E27FC236}">
                <a16:creationId xmlns:a16="http://schemas.microsoft.com/office/drawing/2014/main" id="{98DA7557-2506-1257-3385-70A0D3FD7D42}"/>
              </a:ext>
            </a:extLst>
          </p:cNvPr>
          <p:cNvSpPr>
            <a:spLocks noGrp="1"/>
          </p:cNvSpPr>
          <p:nvPr>
            <p:ph type="body" sz="quarter" idx="14"/>
          </p:nvPr>
        </p:nvSpPr>
        <p:spPr>
          <a:xfrm>
            <a:off x="582155" y="5660558"/>
            <a:ext cx="11609845" cy="365125"/>
          </a:xfrm>
        </p:spPr>
        <p:txBody>
          <a:bodyPr/>
          <a:lstStyle/>
          <a:p>
            <a:pPr marL="0" lvl="0" indent="0" defTabSz="685800">
              <a:lnSpc>
                <a:spcPct val="100000"/>
              </a:lnSpc>
              <a:spcBef>
                <a:spcPts val="600"/>
              </a:spcBef>
              <a:buClrTx/>
              <a:buNone/>
            </a:pPr>
            <a:r>
              <a:rPr lang="en-US" sz="1600" dirty="0">
                <a:latin typeface="Calibri" panose="020F0502020204030204"/>
                <a:cs typeface="+mn-cs"/>
              </a:rPr>
              <a:t> </a:t>
            </a:r>
            <a:r>
              <a:rPr lang="en-US" sz="1600" b="1" dirty="0">
                <a:latin typeface="Calibri" panose="020F0502020204030204"/>
                <a:cs typeface="+mn-cs"/>
              </a:rPr>
              <a:t>NOTE</a:t>
            </a:r>
            <a:r>
              <a:rPr lang="en-US" sz="1600" dirty="0">
                <a:latin typeface="Calibri" panose="020F0502020204030204"/>
                <a:cs typeface="+mn-cs"/>
              </a:rPr>
              <a:t>: Medicare will cover your kidney transplant only if it’s done in a hospital that’s Medicare-certified to do kidney transplants</a:t>
            </a:r>
            <a:r>
              <a:rPr lang="en-US" sz="1600" dirty="0">
                <a:solidFill>
                  <a:prstClr val="black"/>
                </a:solidFill>
                <a:latin typeface="Calibri" panose="020F0502020204030204"/>
                <a:cs typeface="+mn-cs"/>
              </a:rPr>
              <a:t>. </a:t>
            </a:r>
          </a:p>
        </p:txBody>
      </p:sp>
      <p:pic>
        <p:nvPicPr>
          <p:cNvPr id="6" name="Picture 5">
            <a:extLst>
              <a:ext uri="{FF2B5EF4-FFF2-40B4-BE49-F238E27FC236}">
                <a16:creationId xmlns:a16="http://schemas.microsoft.com/office/drawing/2014/main" id="{E6F31378-FEE5-4E93-8BAD-568B2078EB8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387077" y="1057050"/>
            <a:ext cx="5730240" cy="4297680"/>
          </a:xfrm>
          <a:prstGeom prst="rect">
            <a:avLst/>
          </a:prstGeom>
          <a:ln>
            <a:solidFill>
              <a:schemeClr val="accent1"/>
            </a:solidFill>
          </a:ln>
          <a:effectLst>
            <a:softEdge rad="127000"/>
          </a:effectLst>
        </p:spPr>
      </p:pic>
      <p:pic>
        <p:nvPicPr>
          <p:cNvPr id="12" name="Picture 11">
            <a:extLst>
              <a:ext uri="{FF2B5EF4-FFF2-40B4-BE49-F238E27FC236}">
                <a16:creationId xmlns:a16="http://schemas.microsoft.com/office/drawing/2014/main" id="{401D8ED4-9D1E-452D-92E2-8BAE57FD64A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2142963" flipV="1">
            <a:off x="490715" y="5751680"/>
            <a:ext cx="182880" cy="182880"/>
          </a:xfrm>
          <a:prstGeom prst="rect">
            <a:avLst/>
          </a:prstGeom>
        </p:spPr>
      </p:pic>
      <p:sp>
        <p:nvSpPr>
          <p:cNvPr id="7" name="Slide Number Placeholder 5">
            <a:extLst>
              <a:ext uri="{FF2B5EF4-FFF2-40B4-BE49-F238E27FC236}">
                <a16:creationId xmlns:a16="http://schemas.microsoft.com/office/drawing/2014/main" id="{26365699-ACF4-A66C-4F46-842D4A9254FF}"/>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40</a:t>
            </a:fld>
            <a:endParaRPr lang="en-US" dirty="0"/>
          </a:p>
        </p:txBody>
      </p:sp>
      <p:sp>
        <p:nvSpPr>
          <p:cNvPr id="9" name="Footer Placeholder 2">
            <a:extLst>
              <a:ext uri="{FF2B5EF4-FFF2-40B4-BE49-F238E27FC236}">
                <a16:creationId xmlns:a16="http://schemas.microsoft.com/office/drawing/2014/main" id="{0B5DA00E-71E4-B16C-900C-0E94FDCBB9F2}"/>
              </a:ext>
            </a:extLst>
          </p:cNvPr>
          <p:cNvSpPr>
            <a:spLocks noGrp="1"/>
          </p:cNvSpPr>
          <p:nvPr>
            <p:ph type="ftr" sz="quarter" idx="11"/>
          </p:nvPr>
        </p:nvSpPr>
        <p:spPr/>
        <p:txBody>
          <a:bodyPr/>
          <a:lstStyle/>
          <a:p>
            <a:r>
              <a:rPr lang="en-US" dirty="0"/>
              <a:t>Medicare for People with End-Stage Renal Disease (ESRD)</a:t>
            </a:r>
          </a:p>
        </p:txBody>
      </p:sp>
      <p:sp>
        <p:nvSpPr>
          <p:cNvPr id="10" name="Date Placeholder 1">
            <a:extLst>
              <a:ext uri="{FF2B5EF4-FFF2-40B4-BE49-F238E27FC236}">
                <a16:creationId xmlns:a16="http://schemas.microsoft.com/office/drawing/2014/main" id="{6397F2F5-49FD-62BB-BF02-997127356BA1}"/>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302900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2800" dirty="0"/>
              <a:t>Medicare Part A (Hospital Insurance)</a:t>
            </a:r>
            <a:br>
              <a:rPr lang="en-US" sz="2800" dirty="0"/>
            </a:br>
            <a:r>
              <a:rPr lang="en-US" sz="2800" dirty="0"/>
              <a:t> Transplant Patient Coverage</a:t>
            </a:r>
          </a:p>
        </p:txBody>
      </p:sp>
      <p:sp>
        <p:nvSpPr>
          <p:cNvPr id="2" name="Text Placeholder 1">
            <a:extLst>
              <a:ext uri="{FF2B5EF4-FFF2-40B4-BE49-F238E27FC236}">
                <a16:creationId xmlns:a16="http://schemas.microsoft.com/office/drawing/2014/main" id="{A882375E-58EE-9AE4-8E45-E97CE6EB9233}"/>
              </a:ext>
            </a:extLst>
          </p:cNvPr>
          <p:cNvSpPr>
            <a:spLocks noGrp="1"/>
          </p:cNvSpPr>
          <p:nvPr>
            <p:ph type="body" sz="quarter" idx="13"/>
          </p:nvPr>
        </p:nvSpPr>
        <p:spPr>
          <a:xfrm>
            <a:off x="359282" y="1341287"/>
            <a:ext cx="2651760" cy="2103120"/>
          </a:xfrm>
          <a:prstGeom prst="roundRect">
            <a:avLst/>
          </a:prstGeom>
          <a:ln w="38100">
            <a:solidFill>
              <a:srgbClr val="00529B"/>
            </a:solidFill>
          </a:ln>
        </p:spPr>
        <p:txBody>
          <a:bodyPr tIns="1005840" bIns="0"/>
          <a:lstStyle/>
          <a:p>
            <a:pPr marL="0" lvl="0" indent="0" algn="ctr">
              <a:lnSpc>
                <a:spcPct val="100000"/>
              </a:lnSpc>
              <a:spcBef>
                <a:spcPts val="0"/>
              </a:spcBef>
              <a:spcAft>
                <a:spcPts val="600"/>
              </a:spcAft>
              <a:buClrTx/>
              <a:buNone/>
              <a:defRPr/>
            </a:pPr>
            <a:r>
              <a:rPr lang="en-US" sz="1800" dirty="0"/>
              <a:t>Inpatient services in a Medicare-certified hospital</a:t>
            </a:r>
          </a:p>
        </p:txBody>
      </p:sp>
      <p:pic>
        <p:nvPicPr>
          <p:cNvPr id="38" name="Picture 37">
            <a:extLst>
              <a:ext uri="{FF2B5EF4-FFF2-40B4-BE49-F238E27FC236}">
                <a16:creationId xmlns:a16="http://schemas.microsoft.com/office/drawing/2014/main" id="{2C368C18-2449-4E94-92F8-9A60B463D40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88517" y="1414097"/>
            <a:ext cx="1280625" cy="1023648"/>
          </a:xfrm>
          <a:prstGeom prst="rect">
            <a:avLst/>
          </a:prstGeom>
        </p:spPr>
      </p:pic>
      <p:sp>
        <p:nvSpPr>
          <p:cNvPr id="3" name="Text Placeholder 2">
            <a:extLst>
              <a:ext uri="{FF2B5EF4-FFF2-40B4-BE49-F238E27FC236}">
                <a16:creationId xmlns:a16="http://schemas.microsoft.com/office/drawing/2014/main" id="{57994E28-CB9F-BBE8-31B1-6C36FF99F666}"/>
              </a:ext>
            </a:extLst>
          </p:cNvPr>
          <p:cNvSpPr>
            <a:spLocks noGrp="1"/>
          </p:cNvSpPr>
          <p:nvPr>
            <p:ph type="body" sz="quarter" idx="14"/>
          </p:nvPr>
        </p:nvSpPr>
        <p:spPr>
          <a:xfrm>
            <a:off x="3312274" y="1341287"/>
            <a:ext cx="2651760" cy="2103120"/>
          </a:xfrm>
          <a:prstGeom prst="roundRect">
            <a:avLst/>
          </a:prstGeom>
          <a:ln w="38100">
            <a:solidFill>
              <a:srgbClr val="00529B"/>
            </a:solidFill>
          </a:ln>
        </p:spPr>
        <p:txBody>
          <a:bodyPr tIns="1005840" bIns="0"/>
          <a:lstStyle/>
          <a:p>
            <a:pPr marL="0" lvl="0" indent="0" algn="ctr">
              <a:lnSpc>
                <a:spcPct val="100000"/>
              </a:lnSpc>
              <a:spcBef>
                <a:spcPts val="0"/>
              </a:spcBef>
              <a:buClrTx/>
              <a:buNone/>
              <a:defRPr/>
            </a:pPr>
            <a:r>
              <a:rPr lang="en-US" sz="1800" dirty="0"/>
              <a:t>Kidney registry fee</a:t>
            </a:r>
          </a:p>
        </p:txBody>
      </p:sp>
      <p:pic>
        <p:nvPicPr>
          <p:cNvPr id="27" name="Graphic 26">
            <a:extLst>
              <a:ext uri="{FF2B5EF4-FFF2-40B4-BE49-F238E27FC236}">
                <a16:creationId xmlns:a16="http://schemas.microsoft.com/office/drawing/2014/main" id="{621092A9-432A-40BF-B227-D9550512E5FF}"/>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72015" y="1414097"/>
            <a:ext cx="1131332" cy="1131332"/>
          </a:xfrm>
          <a:prstGeom prst="rect">
            <a:avLst/>
          </a:prstGeom>
        </p:spPr>
      </p:pic>
      <p:sp>
        <p:nvSpPr>
          <p:cNvPr id="6" name="Text Placeholder 5">
            <a:extLst>
              <a:ext uri="{FF2B5EF4-FFF2-40B4-BE49-F238E27FC236}">
                <a16:creationId xmlns:a16="http://schemas.microsoft.com/office/drawing/2014/main" id="{5D6C836C-0370-C9B8-9F1C-7D51EA1576F0}"/>
              </a:ext>
            </a:extLst>
          </p:cNvPr>
          <p:cNvSpPr>
            <a:spLocks noGrp="1"/>
          </p:cNvSpPr>
          <p:nvPr>
            <p:ph type="body" sz="quarter" idx="15"/>
          </p:nvPr>
        </p:nvSpPr>
        <p:spPr>
          <a:xfrm>
            <a:off x="6265266" y="1341287"/>
            <a:ext cx="2651760" cy="2103120"/>
          </a:xfrm>
          <a:prstGeom prst="roundRect">
            <a:avLst/>
          </a:prstGeom>
          <a:ln w="38100">
            <a:solidFill>
              <a:srgbClr val="00529B"/>
            </a:solidFill>
          </a:ln>
        </p:spPr>
        <p:txBody>
          <a:bodyPr tIns="1005840" bIns="0"/>
          <a:lstStyle/>
          <a:p>
            <a:pPr marL="0" lvl="0" indent="0" algn="ctr">
              <a:lnSpc>
                <a:spcPct val="100000"/>
              </a:lnSpc>
              <a:spcBef>
                <a:spcPts val="0"/>
              </a:spcBef>
              <a:buClrTx/>
              <a:buNone/>
              <a:defRPr/>
            </a:pPr>
            <a:r>
              <a:rPr lang="en-US" sz="1800" dirty="0"/>
              <a:t>Laboratory and other tests needed</a:t>
            </a:r>
          </a:p>
        </p:txBody>
      </p:sp>
      <p:pic>
        <p:nvPicPr>
          <p:cNvPr id="29" name="Graphic 28">
            <a:extLst>
              <a:ext uri="{FF2B5EF4-FFF2-40B4-BE49-F238E27FC236}">
                <a16:creationId xmlns:a16="http://schemas.microsoft.com/office/drawing/2014/main" id="{031F57AE-C7A5-462F-90DE-3C139729F2E8}"/>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07149" y="1414097"/>
            <a:ext cx="1063191" cy="1063191"/>
          </a:xfrm>
          <a:prstGeom prst="rect">
            <a:avLst/>
          </a:prstGeom>
        </p:spPr>
      </p:pic>
      <p:sp>
        <p:nvSpPr>
          <p:cNvPr id="12" name="Text Placeholder 11">
            <a:extLst>
              <a:ext uri="{FF2B5EF4-FFF2-40B4-BE49-F238E27FC236}">
                <a16:creationId xmlns:a16="http://schemas.microsoft.com/office/drawing/2014/main" id="{4F0DA29A-2CA0-D599-56E3-DB423390E1A0}"/>
              </a:ext>
            </a:extLst>
          </p:cNvPr>
          <p:cNvSpPr>
            <a:spLocks noGrp="1"/>
          </p:cNvSpPr>
          <p:nvPr>
            <p:ph type="body" sz="quarter" idx="16"/>
          </p:nvPr>
        </p:nvSpPr>
        <p:spPr>
          <a:xfrm>
            <a:off x="9218257" y="1341287"/>
            <a:ext cx="2651760" cy="2103120"/>
          </a:xfrm>
          <a:prstGeom prst="roundRect">
            <a:avLst/>
          </a:prstGeom>
          <a:ln w="38100">
            <a:solidFill>
              <a:srgbClr val="00529B"/>
            </a:solidFill>
          </a:ln>
        </p:spPr>
        <p:txBody>
          <a:bodyPr tIns="1005840" bIns="0"/>
          <a:lstStyle/>
          <a:p>
            <a:pPr marL="0" lvl="0" indent="0" algn="ctr">
              <a:lnSpc>
                <a:spcPct val="100000"/>
              </a:lnSpc>
              <a:spcBef>
                <a:spcPts val="0"/>
              </a:spcBef>
              <a:buClrTx/>
              <a:buNone/>
              <a:defRPr/>
            </a:pPr>
            <a:r>
              <a:rPr lang="en-US" sz="1800" dirty="0"/>
              <a:t>Cost of finding the proper kidney for your transplant surgery</a:t>
            </a:r>
          </a:p>
        </p:txBody>
      </p:sp>
      <p:pic>
        <p:nvPicPr>
          <p:cNvPr id="31" name="Graphic 30">
            <a:extLst>
              <a:ext uri="{FF2B5EF4-FFF2-40B4-BE49-F238E27FC236}">
                <a16:creationId xmlns:a16="http://schemas.microsoft.com/office/drawing/2014/main" id="{A92D31D2-AF38-442F-91F2-DC039533524E}"/>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998183" y="1414097"/>
            <a:ext cx="914400" cy="914400"/>
          </a:xfrm>
          <a:prstGeom prst="rect">
            <a:avLst/>
          </a:prstGeom>
        </p:spPr>
      </p:pic>
      <p:sp>
        <p:nvSpPr>
          <p:cNvPr id="13" name="Text Placeholder 12">
            <a:extLst>
              <a:ext uri="{FF2B5EF4-FFF2-40B4-BE49-F238E27FC236}">
                <a16:creationId xmlns:a16="http://schemas.microsoft.com/office/drawing/2014/main" id="{0ECC8DA0-0458-2135-1206-49626D1360D5}"/>
              </a:ext>
            </a:extLst>
          </p:cNvPr>
          <p:cNvSpPr>
            <a:spLocks noGrp="1"/>
          </p:cNvSpPr>
          <p:nvPr>
            <p:ph type="body" sz="quarter" idx="17"/>
          </p:nvPr>
        </p:nvSpPr>
        <p:spPr>
          <a:xfrm>
            <a:off x="1685162" y="3941615"/>
            <a:ext cx="2651760" cy="2103120"/>
          </a:xfrm>
          <a:prstGeom prst="roundRect">
            <a:avLst/>
          </a:prstGeom>
          <a:ln w="38100">
            <a:solidFill>
              <a:srgbClr val="00529B"/>
            </a:solidFill>
          </a:ln>
        </p:spPr>
        <p:txBody>
          <a:bodyPr tIns="1005840" bIns="0"/>
          <a:lstStyle/>
          <a:p>
            <a:pPr marL="0" lvl="0" indent="0" algn="ctr">
              <a:lnSpc>
                <a:spcPct val="100000"/>
              </a:lnSpc>
              <a:spcBef>
                <a:spcPts val="0"/>
              </a:spcBef>
              <a:buClrTx/>
              <a:buNone/>
              <a:defRPr/>
            </a:pPr>
            <a:r>
              <a:rPr lang="en-US" sz="1800" dirty="0"/>
              <a:t>Cost of some care for your kidney donor </a:t>
            </a:r>
          </a:p>
        </p:txBody>
      </p:sp>
      <p:pic>
        <p:nvPicPr>
          <p:cNvPr id="7" name="Graphic 6">
            <a:extLst>
              <a:ext uri="{FF2B5EF4-FFF2-40B4-BE49-F238E27FC236}">
                <a16:creationId xmlns:a16="http://schemas.microsoft.com/office/drawing/2014/main" id="{B3020CC4-973C-4D26-A448-1D0FF648AA35}"/>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431884" y="3846781"/>
            <a:ext cx="1257111" cy="1257111"/>
          </a:xfrm>
          <a:prstGeom prst="rect">
            <a:avLst/>
          </a:prstGeom>
        </p:spPr>
      </p:pic>
      <p:sp>
        <p:nvSpPr>
          <p:cNvPr id="14" name="Text Placeholder 13">
            <a:extLst>
              <a:ext uri="{FF2B5EF4-FFF2-40B4-BE49-F238E27FC236}">
                <a16:creationId xmlns:a16="http://schemas.microsoft.com/office/drawing/2014/main" id="{4EB7591D-C855-BDBB-5D29-8FA1BC6A9F93}"/>
              </a:ext>
            </a:extLst>
          </p:cNvPr>
          <p:cNvSpPr>
            <a:spLocks noGrp="1"/>
          </p:cNvSpPr>
          <p:nvPr>
            <p:ph type="body" sz="quarter" idx="18"/>
          </p:nvPr>
        </p:nvSpPr>
        <p:spPr>
          <a:xfrm>
            <a:off x="4770119" y="3941615"/>
            <a:ext cx="2651760" cy="2103120"/>
          </a:xfrm>
          <a:prstGeom prst="roundRect">
            <a:avLst/>
          </a:prstGeom>
          <a:ln w="38100">
            <a:solidFill>
              <a:srgbClr val="00529B"/>
            </a:solidFill>
          </a:ln>
        </p:spPr>
        <p:txBody>
          <a:bodyPr tIns="1005840" bIns="0"/>
          <a:lstStyle/>
          <a:p>
            <a:pPr marL="0" lvl="0" indent="0" algn="ctr">
              <a:lnSpc>
                <a:spcPct val="100000"/>
              </a:lnSpc>
              <a:spcBef>
                <a:spcPts val="0"/>
              </a:spcBef>
              <a:buClrTx/>
              <a:buNone/>
              <a:defRPr/>
            </a:pPr>
            <a:r>
              <a:rPr lang="en-US" sz="1800" dirty="0"/>
              <a:t>Any extra inpatient hospital care for your donor</a:t>
            </a:r>
          </a:p>
        </p:txBody>
      </p:sp>
      <p:pic>
        <p:nvPicPr>
          <p:cNvPr id="5" name="Picture 4">
            <a:extLst>
              <a:ext uri="{FF2B5EF4-FFF2-40B4-BE49-F238E27FC236}">
                <a16:creationId xmlns:a16="http://schemas.microsoft.com/office/drawing/2014/main" id="{6DE29339-FCDC-4137-A93B-A0ABD69DF25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455687" y="3994882"/>
            <a:ext cx="1280625" cy="1023648"/>
          </a:xfrm>
          <a:prstGeom prst="rect">
            <a:avLst/>
          </a:prstGeom>
        </p:spPr>
      </p:pic>
      <p:sp>
        <p:nvSpPr>
          <p:cNvPr id="15" name="Text Placeholder 14">
            <a:extLst>
              <a:ext uri="{FF2B5EF4-FFF2-40B4-BE49-F238E27FC236}">
                <a16:creationId xmlns:a16="http://schemas.microsoft.com/office/drawing/2014/main" id="{6708AEC4-29DA-3F25-98CD-03548C3EE1C1}"/>
              </a:ext>
            </a:extLst>
          </p:cNvPr>
          <p:cNvSpPr>
            <a:spLocks noGrp="1"/>
          </p:cNvSpPr>
          <p:nvPr>
            <p:ph type="body" sz="quarter" idx="19"/>
          </p:nvPr>
        </p:nvSpPr>
        <p:spPr>
          <a:xfrm>
            <a:off x="7855078" y="3941615"/>
            <a:ext cx="2651760" cy="2103120"/>
          </a:xfrm>
          <a:prstGeom prst="roundRect">
            <a:avLst/>
          </a:prstGeom>
          <a:ln w="38100">
            <a:solidFill>
              <a:srgbClr val="00529B"/>
            </a:solidFill>
          </a:ln>
        </p:spPr>
        <p:txBody>
          <a:bodyPr tIns="1005840" bIns="0"/>
          <a:lstStyle/>
          <a:p>
            <a:pPr marL="0" lvl="0" indent="0" algn="ctr">
              <a:lnSpc>
                <a:spcPct val="100000"/>
              </a:lnSpc>
              <a:spcBef>
                <a:spcPts val="0"/>
              </a:spcBef>
              <a:buClrTx/>
              <a:buNone/>
              <a:defRPr/>
            </a:pPr>
            <a:r>
              <a:rPr lang="en-US" sz="1800" dirty="0"/>
              <a:t>Blood</a:t>
            </a:r>
          </a:p>
        </p:txBody>
      </p:sp>
      <p:pic>
        <p:nvPicPr>
          <p:cNvPr id="36" name="Graphic 35">
            <a:extLst>
              <a:ext uri="{FF2B5EF4-FFF2-40B4-BE49-F238E27FC236}">
                <a16:creationId xmlns:a16="http://schemas.microsoft.com/office/drawing/2014/main" id="{F06E9A1B-DAF1-4E6F-9B6B-DCD247D06F1A}"/>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577053" y="3994882"/>
            <a:ext cx="1109010" cy="1109010"/>
          </a:xfrm>
          <a:prstGeom prst="rect">
            <a:avLst/>
          </a:prstGeom>
        </p:spPr>
      </p:pic>
      <p:sp>
        <p:nvSpPr>
          <p:cNvPr id="9" name="Slide Number Placeholder 5">
            <a:extLst>
              <a:ext uri="{FF2B5EF4-FFF2-40B4-BE49-F238E27FC236}">
                <a16:creationId xmlns:a16="http://schemas.microsoft.com/office/drawing/2014/main" id="{197DA444-57A8-D21C-93B7-394CA890341F}"/>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41</a:t>
            </a:fld>
            <a:endParaRPr lang="en-US" dirty="0"/>
          </a:p>
        </p:txBody>
      </p:sp>
      <p:sp>
        <p:nvSpPr>
          <p:cNvPr id="10" name="Footer Placeholder 2">
            <a:extLst>
              <a:ext uri="{FF2B5EF4-FFF2-40B4-BE49-F238E27FC236}">
                <a16:creationId xmlns:a16="http://schemas.microsoft.com/office/drawing/2014/main" id="{54F03446-8D11-AAE0-3B90-54119D2C527C}"/>
              </a:ext>
            </a:extLst>
          </p:cNvPr>
          <p:cNvSpPr>
            <a:spLocks noGrp="1"/>
          </p:cNvSpPr>
          <p:nvPr>
            <p:ph type="ftr" sz="quarter" idx="11"/>
          </p:nvPr>
        </p:nvSpPr>
        <p:spPr/>
        <p:txBody>
          <a:bodyPr/>
          <a:lstStyle/>
          <a:p>
            <a:r>
              <a:rPr lang="en-US" dirty="0"/>
              <a:t>Medicare for People with End-Stage Renal Disease (ESRD)</a:t>
            </a:r>
          </a:p>
        </p:txBody>
      </p:sp>
      <p:sp>
        <p:nvSpPr>
          <p:cNvPr id="11" name="Date Placeholder 1">
            <a:extLst>
              <a:ext uri="{FF2B5EF4-FFF2-40B4-BE49-F238E27FC236}">
                <a16:creationId xmlns:a16="http://schemas.microsoft.com/office/drawing/2014/main" id="{6054DE5D-236B-6F18-9FDD-0954CC16E432}"/>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298660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animBg="1"/>
      <p:bldP spid="3" grpId="0" uiExpand="1" animBg="1"/>
      <p:bldP spid="6" grpId="0" uiExpand="1" animBg="1"/>
      <p:bldP spid="12" grpId="0" uiExpand="1" animBg="1"/>
      <p:bldP spid="13" grpId="0" uiExpand="1" animBg="1"/>
      <p:bldP spid="14" grpId="0" uiExpand="1" animBg="1"/>
      <p:bldP spid="15" grpId="0" uiExpan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2800" dirty="0"/>
              <a:t>Medicare Part B (Medical Insurance)</a:t>
            </a:r>
            <a:br>
              <a:rPr lang="en-US" sz="2800" dirty="0"/>
            </a:br>
            <a:r>
              <a:rPr lang="en-US" sz="2800" dirty="0"/>
              <a:t>Transplant Patient Coverage</a:t>
            </a:r>
          </a:p>
        </p:txBody>
      </p:sp>
      <p:sp>
        <p:nvSpPr>
          <p:cNvPr id="5" name="Content Placeholder 4"/>
          <p:cNvSpPr>
            <a:spLocks noGrp="1"/>
          </p:cNvSpPr>
          <p:nvPr>
            <p:ph type="body" sz="quarter" idx="13"/>
          </p:nvPr>
        </p:nvSpPr>
        <p:spPr>
          <a:xfrm>
            <a:off x="261960" y="1435608"/>
            <a:ext cx="3694176" cy="3986784"/>
          </a:xfrm>
          <a:prstGeom prst="roundRect">
            <a:avLst/>
          </a:prstGeom>
          <a:ln w="38100">
            <a:solidFill>
              <a:srgbClr val="00529B"/>
            </a:solidFill>
          </a:ln>
        </p:spPr>
        <p:txBody>
          <a:bodyPr tIns="1828800" bIns="0">
            <a:normAutofit/>
          </a:bodyPr>
          <a:lstStyle/>
          <a:p>
            <a:pPr marL="0" lvl="0" indent="0" defTabSz="685800">
              <a:lnSpc>
                <a:spcPct val="100000"/>
              </a:lnSpc>
              <a:spcBef>
                <a:spcPts val="0"/>
              </a:spcBef>
              <a:spcAft>
                <a:spcPts val="1200"/>
              </a:spcAft>
              <a:buClrTx/>
              <a:buNone/>
              <a:defRPr/>
            </a:pPr>
            <a:r>
              <a:rPr lang="en-US" sz="2200" dirty="0"/>
              <a:t>Doctors’ services for:</a:t>
            </a:r>
          </a:p>
          <a:p>
            <a:pPr marL="548640" lvl="0" indent="-274320" defTabSz="685800">
              <a:lnSpc>
                <a:spcPct val="100000"/>
              </a:lnSpc>
              <a:spcBef>
                <a:spcPts val="0"/>
              </a:spcBef>
              <a:spcAft>
                <a:spcPts val="1200"/>
              </a:spcAft>
              <a:buClrTx/>
              <a:defRPr/>
            </a:pPr>
            <a:r>
              <a:rPr lang="en-US" sz="1800" dirty="0"/>
              <a:t>Kidney transplant surgery</a:t>
            </a:r>
          </a:p>
          <a:p>
            <a:pPr marL="548640" lvl="0" indent="-274320" defTabSz="685800">
              <a:lnSpc>
                <a:spcPct val="100000"/>
              </a:lnSpc>
              <a:spcBef>
                <a:spcPts val="0"/>
              </a:spcBef>
              <a:spcAft>
                <a:spcPts val="1200"/>
              </a:spcAft>
              <a:buClrTx/>
              <a:defRPr/>
            </a:pPr>
            <a:r>
              <a:rPr lang="en-US" sz="1800" dirty="0"/>
              <a:t>Your kidney donor during their hospital stay</a:t>
            </a:r>
          </a:p>
        </p:txBody>
      </p:sp>
      <p:pic>
        <p:nvPicPr>
          <p:cNvPr id="12" name="Picture 11">
            <a:extLst>
              <a:ext uri="{FF2B5EF4-FFF2-40B4-BE49-F238E27FC236}">
                <a16:creationId xmlns:a16="http://schemas.microsoft.com/office/drawing/2014/main" id="{610002F6-A366-4438-9A92-AFEE848628EE}"/>
              </a:ext>
              <a:ext uri="{C183D7F6-B498-43B3-948B-1728B52AA6E4}">
                <adec:decorative xmlns:adec="http://schemas.microsoft.com/office/drawing/2017/decorative" val="1"/>
              </a:ext>
            </a:extLst>
          </p:cNvPr>
          <p:cNvPicPr>
            <a:picLocks noChangeAspect="1"/>
          </p:cNvPicPr>
          <p:nvPr/>
        </p:nvPicPr>
        <p:blipFill>
          <a:blip r:embed="rId4">
            <a:biLevel thresh="75000"/>
          </a:blip>
          <a:stretch>
            <a:fillRect/>
          </a:stretch>
        </p:blipFill>
        <p:spPr>
          <a:xfrm>
            <a:off x="1396679" y="1857424"/>
            <a:ext cx="1424739" cy="1452226"/>
          </a:xfrm>
          <a:prstGeom prst="rect">
            <a:avLst/>
          </a:prstGeom>
        </p:spPr>
      </p:pic>
      <p:sp>
        <p:nvSpPr>
          <p:cNvPr id="2" name="Text Placeholder 1">
            <a:extLst>
              <a:ext uri="{FF2B5EF4-FFF2-40B4-BE49-F238E27FC236}">
                <a16:creationId xmlns:a16="http://schemas.microsoft.com/office/drawing/2014/main" id="{9FF1FD45-03E8-C702-8326-DDDFABC64727}"/>
              </a:ext>
            </a:extLst>
          </p:cNvPr>
          <p:cNvSpPr>
            <a:spLocks noGrp="1"/>
          </p:cNvSpPr>
          <p:nvPr>
            <p:ph type="body" sz="quarter" idx="14"/>
          </p:nvPr>
        </p:nvSpPr>
        <p:spPr>
          <a:xfrm>
            <a:off x="4248911" y="1435608"/>
            <a:ext cx="3694176" cy="3986784"/>
          </a:xfrm>
          <a:prstGeom prst="roundRect">
            <a:avLst/>
          </a:prstGeom>
          <a:ln w="38100">
            <a:solidFill>
              <a:srgbClr val="00529B"/>
            </a:solidFill>
          </a:ln>
        </p:spPr>
        <p:txBody>
          <a:bodyPr tIns="1828800" bIns="0"/>
          <a:lstStyle/>
          <a:p>
            <a:pPr marL="0" indent="0" algn="ctr">
              <a:buNone/>
            </a:pPr>
            <a:r>
              <a:rPr lang="en-US" dirty="0"/>
              <a:t>Blood</a:t>
            </a:r>
          </a:p>
        </p:txBody>
      </p:sp>
      <p:pic>
        <p:nvPicPr>
          <p:cNvPr id="13" name="Graphic 12">
            <a:extLst>
              <a:ext uri="{FF2B5EF4-FFF2-40B4-BE49-F238E27FC236}">
                <a16:creationId xmlns:a16="http://schemas.microsoft.com/office/drawing/2014/main" id="{C1AF6A69-70B6-4870-930D-24C14384381D}"/>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79267" y="1611370"/>
            <a:ext cx="1833465" cy="1833465"/>
          </a:xfrm>
          <a:prstGeom prst="rect">
            <a:avLst/>
          </a:prstGeom>
        </p:spPr>
      </p:pic>
      <p:sp>
        <p:nvSpPr>
          <p:cNvPr id="3" name="Text Placeholder 2">
            <a:extLst>
              <a:ext uri="{FF2B5EF4-FFF2-40B4-BE49-F238E27FC236}">
                <a16:creationId xmlns:a16="http://schemas.microsoft.com/office/drawing/2014/main" id="{69A80C48-7A74-F92C-A503-CF540C310D58}"/>
              </a:ext>
            </a:extLst>
          </p:cNvPr>
          <p:cNvSpPr>
            <a:spLocks noGrp="1"/>
          </p:cNvSpPr>
          <p:nvPr>
            <p:ph type="body" sz="quarter" idx="15"/>
          </p:nvPr>
        </p:nvSpPr>
        <p:spPr>
          <a:xfrm>
            <a:off x="8257706" y="1435608"/>
            <a:ext cx="3694176" cy="3986784"/>
          </a:xfrm>
          <a:prstGeom prst="roundRect">
            <a:avLst/>
          </a:prstGeom>
          <a:ln w="38100">
            <a:solidFill>
              <a:srgbClr val="00529B"/>
            </a:solidFill>
          </a:ln>
        </p:spPr>
        <p:txBody>
          <a:bodyPr tIns="1828800" bIns="0"/>
          <a:lstStyle/>
          <a:p>
            <a:pPr marL="0" lvl="0" indent="0" algn="ctr" defTabSz="685800">
              <a:lnSpc>
                <a:spcPct val="100000"/>
              </a:lnSpc>
              <a:spcBef>
                <a:spcPts val="600"/>
              </a:spcBef>
              <a:buClrTx/>
              <a:buNone/>
              <a:defRPr/>
            </a:pPr>
            <a:r>
              <a:rPr lang="en-US" sz="2200" dirty="0"/>
              <a:t>Transplant drugs</a:t>
            </a:r>
          </a:p>
        </p:txBody>
      </p:sp>
      <p:pic>
        <p:nvPicPr>
          <p:cNvPr id="15" name="Graphic 14">
            <a:extLst>
              <a:ext uri="{FF2B5EF4-FFF2-40B4-BE49-F238E27FC236}">
                <a16:creationId xmlns:a16="http://schemas.microsoft.com/office/drawing/2014/main" id="{51B8998A-09B1-4BCF-9C4E-EDD005F61E90}"/>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44408" y="1627237"/>
            <a:ext cx="1817598" cy="1817598"/>
          </a:xfrm>
          <a:prstGeom prst="rect">
            <a:avLst/>
          </a:prstGeom>
        </p:spPr>
      </p:pic>
      <p:sp>
        <p:nvSpPr>
          <p:cNvPr id="10" name="Text Placeholder 9">
            <a:extLst>
              <a:ext uri="{FF2B5EF4-FFF2-40B4-BE49-F238E27FC236}">
                <a16:creationId xmlns:a16="http://schemas.microsoft.com/office/drawing/2014/main" id="{9D6C1B08-E57B-8980-00F0-C59A4CC42984}"/>
              </a:ext>
            </a:extLst>
          </p:cNvPr>
          <p:cNvSpPr>
            <a:spLocks noGrp="1"/>
          </p:cNvSpPr>
          <p:nvPr>
            <p:ph type="body" sz="quarter" idx="16"/>
          </p:nvPr>
        </p:nvSpPr>
        <p:spPr>
          <a:xfrm>
            <a:off x="1560239" y="5595415"/>
            <a:ext cx="7652084" cy="365125"/>
          </a:xfrm>
        </p:spPr>
        <p:txBody>
          <a:bodyPr/>
          <a:lstStyle/>
          <a:p>
            <a:pPr marL="0" lvl="0" indent="0" algn="ctr" defTabSz="685800">
              <a:lnSpc>
                <a:spcPct val="100000"/>
              </a:lnSpc>
              <a:spcBef>
                <a:spcPts val="600"/>
              </a:spcBef>
              <a:buNone/>
            </a:pPr>
            <a:r>
              <a:rPr lang="en-US" sz="1600" dirty="0"/>
              <a:t> </a:t>
            </a:r>
            <a:r>
              <a:rPr lang="en-US" sz="1600" b="1" dirty="0"/>
              <a:t>NOTE</a:t>
            </a:r>
            <a:r>
              <a:rPr lang="en-US" sz="1600" dirty="0"/>
              <a:t>: Medicare will pay the full cost of care for your kidney donor. </a:t>
            </a:r>
          </a:p>
        </p:txBody>
      </p:sp>
      <p:pic>
        <p:nvPicPr>
          <p:cNvPr id="6" name="Picture 5">
            <a:extLst>
              <a:ext uri="{FF2B5EF4-FFF2-40B4-BE49-F238E27FC236}">
                <a16:creationId xmlns:a16="http://schemas.microsoft.com/office/drawing/2014/main" id="{3E9295AC-EA0F-4AAF-B011-3DA13E5BDD67}"/>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rot="2142963" flipV="1">
            <a:off x="2082203" y="5654291"/>
            <a:ext cx="220332" cy="220332"/>
          </a:xfrm>
          <a:prstGeom prst="rect">
            <a:avLst/>
          </a:prstGeom>
        </p:spPr>
      </p:pic>
      <p:sp>
        <p:nvSpPr>
          <p:cNvPr id="11" name="Slide Number Placeholder 5">
            <a:extLst>
              <a:ext uri="{FF2B5EF4-FFF2-40B4-BE49-F238E27FC236}">
                <a16:creationId xmlns:a16="http://schemas.microsoft.com/office/drawing/2014/main" id="{BCBBA931-D9CC-A96E-E914-690F05780AF3}"/>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42</a:t>
            </a:fld>
            <a:endParaRPr lang="en-US" dirty="0"/>
          </a:p>
        </p:txBody>
      </p:sp>
      <p:sp>
        <p:nvSpPr>
          <p:cNvPr id="14" name="Footer Placeholder 2">
            <a:extLst>
              <a:ext uri="{FF2B5EF4-FFF2-40B4-BE49-F238E27FC236}">
                <a16:creationId xmlns:a16="http://schemas.microsoft.com/office/drawing/2014/main" id="{44DEF73A-A385-C957-32B0-D9BE3DB2191F}"/>
              </a:ext>
            </a:extLst>
          </p:cNvPr>
          <p:cNvSpPr>
            <a:spLocks noGrp="1"/>
          </p:cNvSpPr>
          <p:nvPr>
            <p:ph type="ftr" sz="quarter" idx="11"/>
          </p:nvPr>
        </p:nvSpPr>
        <p:spPr/>
        <p:txBody>
          <a:bodyPr/>
          <a:lstStyle/>
          <a:p>
            <a:r>
              <a:rPr lang="en-US" dirty="0"/>
              <a:t>Medicare for People with End-Stage Renal Disease (ESRD)</a:t>
            </a:r>
          </a:p>
        </p:txBody>
      </p:sp>
      <p:sp>
        <p:nvSpPr>
          <p:cNvPr id="16" name="Date Placeholder 1">
            <a:extLst>
              <a:ext uri="{FF2B5EF4-FFF2-40B4-BE49-F238E27FC236}">
                <a16:creationId xmlns:a16="http://schemas.microsoft.com/office/drawing/2014/main" id="{37B8277D-0073-5924-C1EB-36D7EB62F576}"/>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352597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animBg="1"/>
      <p:bldP spid="2" grpId="0" uiExpand="1" animBg="1"/>
      <p:bldP spid="3" grpId="0" uiExpand="1" animBg="1"/>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7CA79-3F64-4B30-A615-C67CB4A9D627}"/>
              </a:ext>
            </a:extLst>
          </p:cNvPr>
          <p:cNvSpPr>
            <a:spLocks noGrp="1"/>
          </p:cNvSpPr>
          <p:nvPr>
            <p:ph type="title"/>
          </p:nvPr>
        </p:nvSpPr>
        <p:spPr/>
        <p:txBody>
          <a:bodyPr anchor="ctr">
            <a:normAutofit/>
          </a:bodyPr>
          <a:lstStyle/>
          <a:p>
            <a:r>
              <a:rPr lang="en-US" sz="3000" dirty="0"/>
              <a:t>Treatment Options: Conservative Management</a:t>
            </a:r>
          </a:p>
        </p:txBody>
      </p:sp>
      <p:sp>
        <p:nvSpPr>
          <p:cNvPr id="17" name="Text Placeholder 16">
            <a:extLst>
              <a:ext uri="{FF2B5EF4-FFF2-40B4-BE49-F238E27FC236}">
                <a16:creationId xmlns:a16="http://schemas.microsoft.com/office/drawing/2014/main" id="{EFC374BB-4D72-48B3-BFA9-93BB0CC33B95}"/>
              </a:ext>
            </a:extLst>
          </p:cNvPr>
          <p:cNvSpPr>
            <a:spLocks noGrp="1"/>
          </p:cNvSpPr>
          <p:nvPr>
            <p:ph type="body" sz="quarter" idx="13"/>
          </p:nvPr>
        </p:nvSpPr>
        <p:spPr>
          <a:xfrm>
            <a:off x="914400" y="1371600"/>
            <a:ext cx="6538378" cy="4242748"/>
          </a:xfrm>
        </p:spPr>
        <p:txBody>
          <a:bodyPr>
            <a:normAutofit/>
          </a:bodyPr>
          <a:lstStyle/>
          <a:p>
            <a:pPr marL="0" indent="0">
              <a:lnSpc>
                <a:spcPct val="100000"/>
              </a:lnSpc>
              <a:spcBef>
                <a:spcPts val="0"/>
              </a:spcBef>
              <a:spcAft>
                <a:spcPts val="1200"/>
              </a:spcAft>
              <a:buNone/>
            </a:pPr>
            <a:r>
              <a:rPr lang="en-US" sz="2400" b="1" dirty="0">
                <a:solidFill>
                  <a:srgbClr val="00529B"/>
                </a:solidFill>
              </a:rPr>
              <a:t>Treatment includes:</a:t>
            </a:r>
          </a:p>
          <a:p>
            <a:pPr marL="548640" indent="-274320">
              <a:lnSpc>
                <a:spcPct val="100000"/>
              </a:lnSpc>
              <a:spcBef>
                <a:spcPts val="0"/>
              </a:spcBef>
              <a:spcAft>
                <a:spcPts val="1200"/>
              </a:spcAft>
              <a:buFont typeface="Wingdings" panose="05000000000000000000" pitchFamily="2" charset="2"/>
              <a:buChar char="§"/>
            </a:pPr>
            <a:r>
              <a:rPr lang="en-US" sz="2000" dirty="0">
                <a:solidFill>
                  <a:srgbClr val="00529B"/>
                </a:solidFill>
              </a:rPr>
              <a:t>Preserving kidney function for as long as possible</a:t>
            </a:r>
          </a:p>
          <a:p>
            <a:pPr marL="548640" indent="-274320">
              <a:lnSpc>
                <a:spcPct val="100000"/>
              </a:lnSpc>
              <a:spcBef>
                <a:spcPts val="0"/>
              </a:spcBef>
              <a:spcAft>
                <a:spcPts val="1200"/>
              </a:spcAft>
              <a:buFont typeface="Wingdings" panose="05000000000000000000" pitchFamily="2" charset="2"/>
              <a:buChar char="§"/>
            </a:pPr>
            <a:r>
              <a:rPr lang="en-US" sz="2000" dirty="0">
                <a:solidFill>
                  <a:srgbClr val="00529B"/>
                </a:solidFill>
              </a:rPr>
              <a:t>Managing your symptoms, like nausea, poor appetite, and your feelings</a:t>
            </a:r>
          </a:p>
          <a:p>
            <a:pPr marL="548640" indent="-274320">
              <a:lnSpc>
                <a:spcPct val="100000"/>
              </a:lnSpc>
              <a:spcBef>
                <a:spcPts val="0"/>
              </a:spcBef>
              <a:spcAft>
                <a:spcPts val="1200"/>
              </a:spcAft>
              <a:buFont typeface="Wingdings" panose="05000000000000000000" pitchFamily="2" charset="2"/>
              <a:buChar char="§"/>
            </a:pPr>
            <a:r>
              <a:rPr lang="en-US" sz="2000" dirty="0">
                <a:solidFill>
                  <a:srgbClr val="00529B"/>
                </a:solidFill>
              </a:rPr>
              <a:t>Managing other health problems caused by kidney failure, like anemia</a:t>
            </a:r>
          </a:p>
          <a:p>
            <a:pPr marL="548640" indent="-274320">
              <a:lnSpc>
                <a:spcPct val="100000"/>
              </a:lnSpc>
              <a:spcBef>
                <a:spcPts val="0"/>
              </a:spcBef>
              <a:spcAft>
                <a:spcPts val="1200"/>
              </a:spcAft>
              <a:buFont typeface="Wingdings" panose="05000000000000000000" pitchFamily="2" charset="2"/>
              <a:buChar char="§"/>
            </a:pPr>
            <a:r>
              <a:rPr lang="en-US" sz="2000" dirty="0">
                <a:solidFill>
                  <a:srgbClr val="00529B"/>
                </a:solidFill>
              </a:rPr>
              <a:t>Maintaining your quality of life for as long as possible</a:t>
            </a:r>
          </a:p>
          <a:p>
            <a:pPr marL="548640" indent="-274320">
              <a:lnSpc>
                <a:spcPct val="100000"/>
              </a:lnSpc>
              <a:spcBef>
                <a:spcPts val="0"/>
              </a:spcBef>
              <a:spcAft>
                <a:spcPts val="1200"/>
              </a:spcAft>
              <a:buFont typeface="Wingdings" panose="05000000000000000000" pitchFamily="2" charset="2"/>
              <a:buChar char="§"/>
            </a:pPr>
            <a:r>
              <a:rPr lang="en-US" sz="2000" dirty="0">
                <a:solidFill>
                  <a:srgbClr val="00529B"/>
                </a:solidFill>
              </a:rPr>
              <a:t>Preparing for end-of-life care</a:t>
            </a:r>
          </a:p>
        </p:txBody>
      </p:sp>
      <p:sp>
        <p:nvSpPr>
          <p:cNvPr id="3" name="Text Placeholder 2">
            <a:extLst>
              <a:ext uri="{FF2B5EF4-FFF2-40B4-BE49-F238E27FC236}">
                <a16:creationId xmlns:a16="http://schemas.microsoft.com/office/drawing/2014/main" id="{A814DDF5-74C4-E274-4591-DC94ACB35E5B}"/>
              </a:ext>
            </a:extLst>
          </p:cNvPr>
          <p:cNvSpPr>
            <a:spLocks noGrp="1"/>
          </p:cNvSpPr>
          <p:nvPr>
            <p:ph type="body" sz="quarter" idx="14"/>
          </p:nvPr>
        </p:nvSpPr>
        <p:spPr>
          <a:xfrm>
            <a:off x="948866" y="5469969"/>
            <a:ext cx="11353800" cy="1289050"/>
          </a:xfrm>
        </p:spPr>
        <p:txBody>
          <a:bodyPr/>
          <a:lstStyle/>
          <a:p>
            <a:pPr marL="0" lvl="0" indent="0" defTabSz="685800">
              <a:lnSpc>
                <a:spcPct val="100000"/>
              </a:lnSpc>
              <a:spcBef>
                <a:spcPts val="600"/>
              </a:spcBef>
              <a:buClrTx/>
              <a:buNone/>
            </a:pPr>
            <a:r>
              <a:rPr lang="en-US" sz="1600" b="1" dirty="0"/>
              <a:t>NOTE: </a:t>
            </a:r>
            <a:r>
              <a:rPr lang="en-US" sz="1600" dirty="0"/>
              <a:t>Medicare only pays for supportive services like symptom control and pain management under hospice if certain requirements are met. </a:t>
            </a:r>
            <a:endParaRPr lang="en-US" sz="1600" dirty="0">
              <a:solidFill>
                <a:prstClr val="black"/>
              </a:solidFill>
            </a:endParaRPr>
          </a:p>
        </p:txBody>
      </p:sp>
      <p:pic>
        <p:nvPicPr>
          <p:cNvPr id="15" name="Picture 14">
            <a:extLst>
              <a:ext uri="{FF2B5EF4-FFF2-40B4-BE49-F238E27FC236}">
                <a16:creationId xmlns:a16="http://schemas.microsoft.com/office/drawing/2014/main" id="{079200B4-5801-44DB-BE81-35ECC803A6C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785844" y="1747343"/>
            <a:ext cx="3768105" cy="3108960"/>
          </a:xfrm>
          <a:prstGeom prst="rect">
            <a:avLst/>
          </a:prstGeom>
          <a:effectLst>
            <a:softEdge rad="63500"/>
          </a:effectLst>
        </p:spPr>
      </p:pic>
      <p:pic>
        <p:nvPicPr>
          <p:cNvPr id="9" name="Picture 8">
            <a:extLst>
              <a:ext uri="{FF2B5EF4-FFF2-40B4-BE49-F238E27FC236}">
                <a16:creationId xmlns:a16="http://schemas.microsoft.com/office/drawing/2014/main" id="{5D5371A2-275F-45E0-9393-6FFFA9EBC7B8}"/>
              </a:ext>
              <a:ext uri="{C183D7F6-B498-43B3-948B-1728B52AA6E4}">
                <adec:decorative xmlns:adec="http://schemas.microsoft.com/office/drawing/2017/decorative" val="1"/>
              </a:ext>
            </a:extLst>
          </p:cNvPr>
          <p:cNvPicPr preferRelativeResize="0">
            <a:picLocks noChangeAspect="1"/>
          </p:cNvPicPr>
          <p:nvPr/>
        </p:nvPicPr>
        <p:blipFill>
          <a:blip r:embed="rId5"/>
          <a:stretch>
            <a:fillRect/>
          </a:stretch>
        </p:blipFill>
        <p:spPr>
          <a:xfrm rot="2142963">
            <a:off x="718158" y="5475184"/>
            <a:ext cx="274320" cy="274320"/>
          </a:xfrm>
          <a:prstGeom prst="rect">
            <a:avLst/>
          </a:prstGeom>
        </p:spPr>
      </p:pic>
      <p:sp>
        <p:nvSpPr>
          <p:cNvPr id="6" name="Slide Number Placeholder 5">
            <a:extLst>
              <a:ext uri="{FF2B5EF4-FFF2-40B4-BE49-F238E27FC236}">
                <a16:creationId xmlns:a16="http://schemas.microsoft.com/office/drawing/2014/main" id="{81AF185E-F035-2D37-5199-FF62E78EE7BA}"/>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43</a:t>
            </a:fld>
            <a:endParaRPr lang="en-US" dirty="0"/>
          </a:p>
        </p:txBody>
      </p:sp>
      <p:sp>
        <p:nvSpPr>
          <p:cNvPr id="7" name="Footer Placeholder 2">
            <a:extLst>
              <a:ext uri="{FF2B5EF4-FFF2-40B4-BE49-F238E27FC236}">
                <a16:creationId xmlns:a16="http://schemas.microsoft.com/office/drawing/2014/main" id="{04965F43-E401-889E-7B4F-C762BB773731}"/>
              </a:ext>
            </a:extLst>
          </p:cNvPr>
          <p:cNvSpPr>
            <a:spLocks noGrp="1"/>
          </p:cNvSpPr>
          <p:nvPr>
            <p:ph type="ftr" sz="quarter" idx="11"/>
          </p:nvPr>
        </p:nvSpPr>
        <p:spPr/>
        <p:txBody>
          <a:bodyPr/>
          <a:lstStyle/>
          <a:p>
            <a:r>
              <a:rPr lang="en-US" dirty="0"/>
              <a:t>Medicare for People with End-Stage Renal Disease (ESRD)</a:t>
            </a:r>
          </a:p>
        </p:txBody>
      </p:sp>
      <p:sp>
        <p:nvSpPr>
          <p:cNvPr id="10" name="Date Placeholder 1">
            <a:extLst>
              <a:ext uri="{FF2B5EF4-FFF2-40B4-BE49-F238E27FC236}">
                <a16:creationId xmlns:a16="http://schemas.microsoft.com/office/drawing/2014/main" id="{3A2FC4E5-4795-CE27-2944-9175FFC1BA19}"/>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164656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5" end="5"/>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4694" y="292441"/>
            <a:ext cx="8413713" cy="719643"/>
          </a:xfrm>
        </p:spPr>
        <p:txBody>
          <a:bodyPr>
            <a:normAutofit/>
          </a:bodyPr>
          <a:lstStyle/>
          <a:p>
            <a:pPr algn="ctr"/>
            <a:r>
              <a:rPr lang="en-US" sz="3000" dirty="0"/>
              <a:t>Check Your Knowledge: Question 4</a:t>
            </a:r>
          </a:p>
        </p:txBody>
      </p:sp>
      <p:sp>
        <p:nvSpPr>
          <p:cNvPr id="9" name="Content Placeholder 8"/>
          <p:cNvSpPr>
            <a:spLocks noGrp="1"/>
          </p:cNvSpPr>
          <p:nvPr>
            <p:ph idx="4294967295"/>
          </p:nvPr>
        </p:nvSpPr>
        <p:spPr>
          <a:xfrm>
            <a:off x="1050622" y="1810477"/>
            <a:ext cx="9836150" cy="2779846"/>
          </a:xfrm>
        </p:spPr>
        <p:txBody>
          <a:bodyPr>
            <a:normAutofit/>
          </a:bodyPr>
          <a:lstStyle/>
          <a:p>
            <a:pPr marL="0" lvl="0" indent="0" defTabSz="685800">
              <a:lnSpc>
                <a:spcPct val="100000"/>
              </a:lnSpc>
              <a:spcBef>
                <a:spcPts val="0"/>
              </a:spcBef>
              <a:spcAft>
                <a:spcPts val="1200"/>
              </a:spcAft>
              <a:buFont typeface="Wingdings" pitchFamily="2" charset="2"/>
              <a:buNone/>
            </a:pPr>
            <a:r>
              <a:rPr lang="en-US" sz="2400" b="1" dirty="0">
                <a:solidFill>
                  <a:srgbClr val="00529B"/>
                </a:solidFill>
              </a:rPr>
              <a:t>Medicare Part B (Medical Insurance) covers: (Select all that apply) </a:t>
            </a:r>
          </a:p>
          <a:p>
            <a:pPr marL="514350" lvl="0" indent="-514350" defTabSz="685800">
              <a:lnSpc>
                <a:spcPct val="100000"/>
              </a:lnSpc>
              <a:spcBef>
                <a:spcPts val="0"/>
              </a:spcBef>
              <a:spcAft>
                <a:spcPts val="1200"/>
              </a:spcAft>
              <a:buFont typeface="Wingdings" pitchFamily="2" charset="2"/>
              <a:buAutoNum type="alphaLcPeriod"/>
              <a:defRPr/>
            </a:pPr>
            <a:r>
              <a:rPr lang="en-US" sz="2400" dirty="0">
                <a:solidFill>
                  <a:srgbClr val="00529B"/>
                </a:solidFill>
              </a:rPr>
              <a:t>Most drugs for outpatient or home dialysis </a:t>
            </a:r>
          </a:p>
          <a:p>
            <a:pPr marL="514350" lvl="0" indent="-514350" defTabSz="685800">
              <a:lnSpc>
                <a:spcPct val="100000"/>
              </a:lnSpc>
              <a:spcBef>
                <a:spcPts val="0"/>
              </a:spcBef>
              <a:spcAft>
                <a:spcPts val="1200"/>
              </a:spcAft>
              <a:buFont typeface="Wingdings" pitchFamily="2" charset="2"/>
              <a:buAutoNum type="alphaLcPeriod"/>
              <a:defRPr/>
            </a:pPr>
            <a:r>
              <a:rPr lang="en-US" sz="2400" dirty="0">
                <a:solidFill>
                  <a:srgbClr val="00529B"/>
                </a:solidFill>
              </a:rPr>
              <a:t>Dialysis when you travel in the U.S.</a:t>
            </a:r>
          </a:p>
          <a:p>
            <a:pPr marL="514350" lvl="0" indent="-514350" defTabSz="685800">
              <a:lnSpc>
                <a:spcPct val="100000"/>
              </a:lnSpc>
              <a:spcBef>
                <a:spcPts val="0"/>
              </a:spcBef>
              <a:spcAft>
                <a:spcPts val="1200"/>
              </a:spcAft>
              <a:buFont typeface="Wingdings" pitchFamily="2" charset="2"/>
              <a:buAutoNum type="alphaLcPeriod"/>
              <a:defRPr/>
            </a:pPr>
            <a:r>
              <a:rPr lang="en-US" sz="2400" dirty="0">
                <a:solidFill>
                  <a:srgbClr val="00529B"/>
                </a:solidFill>
              </a:rPr>
              <a:t>Outpatient dialysis treatments and doctors’ services</a:t>
            </a:r>
          </a:p>
          <a:p>
            <a:pPr marL="514350" lvl="0" indent="-514350" defTabSz="685800">
              <a:lnSpc>
                <a:spcPct val="100000"/>
              </a:lnSpc>
              <a:spcBef>
                <a:spcPts val="0"/>
              </a:spcBef>
              <a:spcAft>
                <a:spcPts val="1200"/>
              </a:spcAft>
              <a:buFont typeface="Wingdings" pitchFamily="2" charset="2"/>
              <a:buAutoNum type="alphaLcPeriod"/>
              <a:defRPr/>
            </a:pPr>
            <a:r>
              <a:rPr lang="en-US" sz="2400" dirty="0">
                <a:solidFill>
                  <a:srgbClr val="00529B"/>
                </a:solidFill>
              </a:rPr>
              <a:t>Home dialysis training</a:t>
            </a:r>
            <a:endParaRPr lang="en-US" dirty="0"/>
          </a:p>
        </p:txBody>
      </p:sp>
      <p:sp>
        <p:nvSpPr>
          <p:cNvPr id="6" name="Rounded Rectangle 5" descr="Green box highlighting &quot;All the options&quot; as the correct answer."/>
          <p:cNvSpPr/>
          <p:nvPr/>
        </p:nvSpPr>
        <p:spPr>
          <a:xfrm>
            <a:off x="1004239" y="2286000"/>
            <a:ext cx="7906297" cy="2071991"/>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Slide Number Placeholder 4">
            <a:extLst>
              <a:ext uri="{FF2B5EF4-FFF2-40B4-BE49-F238E27FC236}">
                <a16:creationId xmlns:a16="http://schemas.microsoft.com/office/drawing/2014/main" id="{08568DFB-0E9F-4C48-A3EE-F3C8CD6A5A07}"/>
              </a:ext>
            </a:extLst>
          </p:cNvPr>
          <p:cNvSpPr>
            <a:spLocks noGrp="1"/>
          </p:cNvSpPr>
          <p:nvPr>
            <p:ph type="sldNum" sz="quarter" idx="12"/>
          </p:nvPr>
        </p:nvSpPr>
        <p:spPr>
          <a:xfrm>
            <a:off x="8610600" y="6492240"/>
            <a:ext cx="2743200" cy="365125"/>
          </a:xfrm>
        </p:spPr>
        <p:txBody>
          <a:bodyPr/>
          <a:lstStyle>
            <a:lvl1pPr>
              <a:defRPr>
                <a:solidFill>
                  <a:schemeClr val="bg1"/>
                </a:solidFill>
              </a:defRPr>
            </a:lvl1pPr>
          </a:lstStyle>
          <a:p>
            <a:fld id="{0B2D781D-8844-5940-92D1-06EF0A7F581E}" type="slidenum">
              <a:rPr lang="en-US" smtClean="0"/>
              <a:pPr/>
              <a:t>44</a:t>
            </a:fld>
            <a:endParaRPr lang="en-US" dirty="0"/>
          </a:p>
        </p:txBody>
      </p:sp>
      <p:sp>
        <p:nvSpPr>
          <p:cNvPr id="4" name="Footer Placeholder 3">
            <a:extLst>
              <a:ext uri="{FF2B5EF4-FFF2-40B4-BE49-F238E27FC236}">
                <a16:creationId xmlns:a16="http://schemas.microsoft.com/office/drawing/2014/main" id="{82B29E6F-AF77-4147-91F2-07FB0DA3477B}"/>
              </a:ext>
            </a:extLst>
          </p:cNvPr>
          <p:cNvSpPr>
            <a:spLocks noGrp="1"/>
          </p:cNvSpPr>
          <p:nvPr>
            <p:ph type="ftr" sz="quarter" idx="11"/>
          </p:nvPr>
        </p:nvSpPr>
        <p:spPr>
          <a:xfrm>
            <a:off x="3931920" y="6492240"/>
            <a:ext cx="4246418" cy="365125"/>
          </a:xfrm>
        </p:spPr>
        <p:txBody>
          <a:bodyPr/>
          <a:lstStyle/>
          <a:p>
            <a:r>
              <a:rPr lang="en-US" dirty="0"/>
              <a:t>Medicare for People with End-Stage Renal Disease (ESRD)</a:t>
            </a:r>
          </a:p>
        </p:txBody>
      </p:sp>
      <p:sp>
        <p:nvSpPr>
          <p:cNvPr id="3" name="Date Placeholder 2">
            <a:extLst>
              <a:ext uri="{FF2B5EF4-FFF2-40B4-BE49-F238E27FC236}">
                <a16:creationId xmlns:a16="http://schemas.microsoft.com/office/drawing/2014/main" id="{AB42723D-EC3A-9142-A465-64C40B44D82B}"/>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391559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4694" y="292441"/>
            <a:ext cx="8413713" cy="719643"/>
          </a:xfrm>
        </p:spPr>
        <p:txBody>
          <a:bodyPr>
            <a:normAutofit/>
          </a:bodyPr>
          <a:lstStyle/>
          <a:p>
            <a:pPr algn="ctr"/>
            <a:r>
              <a:rPr lang="en-US" sz="3000" dirty="0"/>
              <a:t>Check Your Knowledge: Question 5</a:t>
            </a:r>
          </a:p>
        </p:txBody>
      </p:sp>
      <p:sp>
        <p:nvSpPr>
          <p:cNvPr id="9" name="Content Placeholder 8"/>
          <p:cNvSpPr>
            <a:spLocks noGrp="1"/>
          </p:cNvSpPr>
          <p:nvPr>
            <p:ph idx="4294967295"/>
          </p:nvPr>
        </p:nvSpPr>
        <p:spPr>
          <a:xfrm>
            <a:off x="1050622" y="1810477"/>
            <a:ext cx="9836150" cy="2779846"/>
          </a:xfrm>
        </p:spPr>
        <p:txBody>
          <a:bodyPr>
            <a:normAutofit fontScale="92500"/>
          </a:bodyPr>
          <a:lstStyle/>
          <a:p>
            <a:pPr marL="0" lvl="0" indent="0" defTabSz="685800">
              <a:lnSpc>
                <a:spcPct val="100000"/>
              </a:lnSpc>
              <a:spcBef>
                <a:spcPts val="0"/>
              </a:spcBef>
              <a:spcAft>
                <a:spcPts val="1200"/>
              </a:spcAft>
              <a:buFont typeface="Wingdings" pitchFamily="2" charset="2"/>
              <a:buNone/>
            </a:pPr>
            <a:r>
              <a:rPr lang="en-US" sz="2400" b="1" dirty="0">
                <a:solidFill>
                  <a:srgbClr val="00529B"/>
                </a:solidFill>
              </a:rPr>
              <a:t>Which of the following dialysis services is NOT covered by Medicare? </a:t>
            </a:r>
          </a:p>
          <a:p>
            <a:pPr marL="514350" lvl="0" indent="-514350" defTabSz="685800">
              <a:lnSpc>
                <a:spcPct val="100000"/>
              </a:lnSpc>
              <a:spcBef>
                <a:spcPts val="0"/>
              </a:spcBef>
              <a:spcAft>
                <a:spcPts val="1200"/>
              </a:spcAft>
              <a:buFont typeface="Wingdings" pitchFamily="2" charset="2"/>
              <a:buAutoNum type="alphaLcPeriod"/>
              <a:defRPr/>
            </a:pPr>
            <a:r>
              <a:rPr lang="en-US" sz="2400" dirty="0">
                <a:solidFill>
                  <a:srgbClr val="00529B"/>
                </a:solidFill>
              </a:rPr>
              <a:t>Home dialysis equipment</a:t>
            </a:r>
          </a:p>
          <a:p>
            <a:pPr marL="514350" lvl="0" indent="-514350" defTabSz="685800">
              <a:lnSpc>
                <a:spcPct val="100000"/>
              </a:lnSpc>
              <a:spcBef>
                <a:spcPts val="0"/>
              </a:spcBef>
              <a:spcAft>
                <a:spcPts val="1200"/>
              </a:spcAft>
              <a:buFont typeface="Wingdings" pitchFamily="2" charset="2"/>
              <a:buAutoNum type="alphaLcPeriod"/>
              <a:defRPr/>
            </a:pPr>
            <a:r>
              <a:rPr lang="en-US" sz="2400" dirty="0">
                <a:solidFill>
                  <a:srgbClr val="00529B"/>
                </a:solidFill>
              </a:rPr>
              <a:t>Dialysis when you travel in the U.S.</a:t>
            </a:r>
          </a:p>
          <a:p>
            <a:pPr marL="514350" lvl="0" indent="-514350" defTabSz="685800">
              <a:lnSpc>
                <a:spcPct val="100000"/>
              </a:lnSpc>
              <a:spcBef>
                <a:spcPts val="0"/>
              </a:spcBef>
              <a:spcAft>
                <a:spcPts val="1200"/>
              </a:spcAft>
              <a:buFont typeface="Wingdings" pitchFamily="2" charset="2"/>
              <a:buAutoNum type="alphaLcPeriod"/>
              <a:defRPr/>
            </a:pPr>
            <a:r>
              <a:rPr lang="en-US" sz="2400" dirty="0">
                <a:solidFill>
                  <a:srgbClr val="00529B"/>
                </a:solidFill>
              </a:rPr>
              <a:t>Paid dialysis aides to help you with home dialysis</a:t>
            </a:r>
          </a:p>
          <a:p>
            <a:pPr marL="514350" lvl="0" indent="-514350" defTabSz="685800">
              <a:lnSpc>
                <a:spcPct val="100000"/>
              </a:lnSpc>
              <a:spcBef>
                <a:spcPts val="0"/>
              </a:spcBef>
              <a:spcAft>
                <a:spcPts val="1200"/>
              </a:spcAft>
              <a:buFont typeface="Wingdings" pitchFamily="2" charset="2"/>
              <a:buAutoNum type="alphaLcPeriod"/>
              <a:defRPr/>
            </a:pPr>
            <a:r>
              <a:rPr lang="en-US" sz="2400" dirty="0">
                <a:solidFill>
                  <a:srgbClr val="00529B"/>
                </a:solidFill>
              </a:rPr>
              <a:t>Dialysis for people with Medicare who have acute kidney injury (AKI)</a:t>
            </a:r>
            <a:endParaRPr lang="en-US" dirty="0"/>
          </a:p>
        </p:txBody>
      </p:sp>
      <p:sp>
        <p:nvSpPr>
          <p:cNvPr id="6" name="Rounded Rectangle 5" descr="Green box highlighting &quot;C&quot; as the correct answer."/>
          <p:cNvSpPr/>
          <p:nvPr/>
        </p:nvSpPr>
        <p:spPr>
          <a:xfrm>
            <a:off x="1004239" y="3219855"/>
            <a:ext cx="6943259" cy="573932"/>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Slide Number Placeholder 4">
            <a:extLst>
              <a:ext uri="{FF2B5EF4-FFF2-40B4-BE49-F238E27FC236}">
                <a16:creationId xmlns:a16="http://schemas.microsoft.com/office/drawing/2014/main" id="{08568DFB-0E9F-4C48-A3EE-F3C8CD6A5A07}"/>
              </a:ext>
            </a:extLst>
          </p:cNvPr>
          <p:cNvSpPr>
            <a:spLocks noGrp="1"/>
          </p:cNvSpPr>
          <p:nvPr>
            <p:ph type="sldNum" sz="quarter" idx="12"/>
          </p:nvPr>
        </p:nvSpPr>
        <p:spPr>
          <a:xfrm>
            <a:off x="8610600" y="6492240"/>
            <a:ext cx="2743200" cy="365125"/>
          </a:xfrm>
        </p:spPr>
        <p:txBody>
          <a:bodyPr/>
          <a:lstStyle>
            <a:lvl1pPr>
              <a:defRPr>
                <a:solidFill>
                  <a:schemeClr val="bg1"/>
                </a:solidFill>
              </a:defRPr>
            </a:lvl1pPr>
          </a:lstStyle>
          <a:p>
            <a:fld id="{0B2D781D-8844-5940-92D1-06EF0A7F581E}" type="slidenum">
              <a:rPr lang="en-US" smtClean="0"/>
              <a:pPr/>
              <a:t>45</a:t>
            </a:fld>
            <a:endParaRPr lang="en-US" dirty="0"/>
          </a:p>
        </p:txBody>
      </p:sp>
      <p:sp>
        <p:nvSpPr>
          <p:cNvPr id="4" name="Footer Placeholder 3">
            <a:extLst>
              <a:ext uri="{FF2B5EF4-FFF2-40B4-BE49-F238E27FC236}">
                <a16:creationId xmlns:a16="http://schemas.microsoft.com/office/drawing/2014/main" id="{82B29E6F-AF77-4147-91F2-07FB0DA3477B}"/>
              </a:ext>
            </a:extLst>
          </p:cNvPr>
          <p:cNvSpPr>
            <a:spLocks noGrp="1"/>
          </p:cNvSpPr>
          <p:nvPr>
            <p:ph type="ftr" sz="quarter" idx="11"/>
          </p:nvPr>
        </p:nvSpPr>
        <p:spPr>
          <a:xfrm>
            <a:off x="3931920" y="6492240"/>
            <a:ext cx="4246418" cy="365125"/>
          </a:xfrm>
        </p:spPr>
        <p:txBody>
          <a:bodyPr/>
          <a:lstStyle/>
          <a:p>
            <a:r>
              <a:rPr lang="en-US" dirty="0"/>
              <a:t>Medicare for People with End-Stage Renal Disease (ESRD)</a:t>
            </a:r>
          </a:p>
        </p:txBody>
      </p:sp>
      <p:sp>
        <p:nvSpPr>
          <p:cNvPr id="3" name="Date Placeholder 2">
            <a:extLst>
              <a:ext uri="{FF2B5EF4-FFF2-40B4-BE49-F238E27FC236}">
                <a16:creationId xmlns:a16="http://schemas.microsoft.com/office/drawing/2014/main" id="{AB42723D-EC3A-9142-A465-64C40B44D82B}"/>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968734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4</a:t>
            </a:r>
          </a:p>
        </p:txBody>
      </p:sp>
      <p:sp>
        <p:nvSpPr>
          <p:cNvPr id="5" name="Text Placeholder 4"/>
          <p:cNvSpPr>
            <a:spLocks noGrp="1"/>
          </p:cNvSpPr>
          <p:nvPr>
            <p:ph type="body" idx="1"/>
          </p:nvPr>
        </p:nvSpPr>
        <p:spPr/>
        <p:txBody>
          <a:bodyPr vert="horz" lIns="91440" tIns="45720" rIns="91440" bIns="45720" rtlCol="0" anchor="t">
            <a:noAutofit/>
          </a:bodyPr>
          <a:lstStyle/>
          <a:p>
            <a:pPr>
              <a:lnSpc>
                <a:spcPct val="100000"/>
              </a:lnSpc>
              <a:spcBef>
                <a:spcPts val="600"/>
              </a:spcBef>
            </a:pPr>
            <a:r>
              <a:rPr lang="en-US" dirty="0">
                <a:latin typeface="Arial Black"/>
              </a:rPr>
              <a:t>Medicare Coverage</a:t>
            </a:r>
            <a:r>
              <a:rPr lang="en-US" sz="3600" dirty="0">
                <a:latin typeface="Arial Black"/>
              </a:rPr>
              <a:t> Considerations for People with End-Stage Renal Disease (ESRD)</a:t>
            </a:r>
          </a:p>
        </p:txBody>
      </p:sp>
    </p:spTree>
    <p:custDataLst>
      <p:tags r:id="rId1"/>
    </p:custDataLst>
    <p:extLst>
      <p:ext uri="{BB962C8B-B14F-4D97-AF65-F5344CB8AC3E}">
        <p14:creationId xmlns:p14="http://schemas.microsoft.com/office/powerpoint/2010/main" val="13196679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9D2366-8313-4B78-8478-70588F5C95B0}"/>
              </a:ext>
            </a:extLst>
          </p:cNvPr>
          <p:cNvSpPr>
            <a:spLocks noGrp="1"/>
          </p:cNvSpPr>
          <p:nvPr>
            <p:ph type="title"/>
          </p:nvPr>
        </p:nvSpPr>
        <p:spPr/>
        <p:txBody>
          <a:bodyPr anchor="ctr">
            <a:normAutofit/>
          </a:bodyPr>
          <a:lstStyle/>
          <a:p>
            <a:r>
              <a:rPr lang="en-US" sz="3000" dirty="0"/>
              <a:t>Lesson 4 Objectives </a:t>
            </a:r>
          </a:p>
        </p:txBody>
      </p:sp>
      <p:sp>
        <p:nvSpPr>
          <p:cNvPr id="10" name="Text Placeholder 9">
            <a:extLst>
              <a:ext uri="{FF2B5EF4-FFF2-40B4-BE49-F238E27FC236}">
                <a16:creationId xmlns:a16="http://schemas.microsoft.com/office/drawing/2014/main" id="{49462B0C-0312-4075-AE42-47FACC105F89}"/>
              </a:ext>
            </a:extLst>
          </p:cNvPr>
          <p:cNvSpPr>
            <a:spLocks noGrp="1"/>
          </p:cNvSpPr>
          <p:nvPr>
            <p:ph type="body" sz="quarter" idx="4294967295"/>
          </p:nvPr>
        </p:nvSpPr>
        <p:spPr>
          <a:xfrm>
            <a:off x="914400" y="1371600"/>
            <a:ext cx="9982200" cy="4124325"/>
          </a:xfrm>
        </p:spPr>
        <p:txBody>
          <a:bodyPr vert="horz" lIns="91440" tIns="45720" rIns="91440" bIns="45720" rtlCol="0" anchor="t">
            <a:normAutofit/>
          </a:bodyPr>
          <a:lstStyle/>
          <a:p>
            <a:pPr marL="0" indent="0">
              <a:lnSpc>
                <a:spcPct val="100000"/>
              </a:lnSpc>
              <a:spcBef>
                <a:spcPts val="600"/>
              </a:spcBef>
              <a:spcAft>
                <a:spcPts val="1200"/>
              </a:spcAft>
              <a:buNone/>
            </a:pPr>
            <a:r>
              <a:rPr lang="en-US" sz="2800" b="1" dirty="0">
                <a:solidFill>
                  <a:srgbClr val="00529B"/>
                </a:solidFill>
                <a:latin typeface="Arial"/>
                <a:cs typeface="Arial"/>
              </a:rPr>
              <a:t>At the end of this lesson, you’ll be able to: </a:t>
            </a:r>
            <a:endParaRPr lang="en-US" sz="2800" dirty="0">
              <a:latin typeface="Arial"/>
              <a:cs typeface="Arial"/>
            </a:endParaRPr>
          </a:p>
          <a:p>
            <a:pPr marL="548640" indent="-274320">
              <a:lnSpc>
                <a:spcPct val="100000"/>
              </a:lnSpc>
              <a:spcBef>
                <a:spcPts val="0"/>
              </a:spcBef>
              <a:spcAft>
                <a:spcPts val="1200"/>
              </a:spcAft>
            </a:pPr>
            <a:r>
              <a:rPr lang="en-US" sz="2400" dirty="0">
                <a:solidFill>
                  <a:srgbClr val="00529B"/>
                </a:solidFill>
                <a:latin typeface="Arial"/>
                <a:cs typeface="Arial"/>
              </a:rPr>
              <a:t>Explain Medicare Supplement Insurance (Medigap) options and considerations for people with ESRD</a:t>
            </a:r>
          </a:p>
          <a:p>
            <a:pPr marL="548640" indent="-274320">
              <a:lnSpc>
                <a:spcPct val="100000"/>
              </a:lnSpc>
              <a:spcBef>
                <a:spcPts val="0"/>
              </a:spcBef>
              <a:spcAft>
                <a:spcPts val="1200"/>
              </a:spcAft>
            </a:pPr>
            <a:r>
              <a:rPr lang="en-US" sz="2400" dirty="0">
                <a:solidFill>
                  <a:srgbClr val="00529B"/>
                </a:solidFill>
                <a:latin typeface="Arial"/>
                <a:cs typeface="Arial"/>
              </a:rPr>
              <a:t>Explain Medicare Advantage Plan options and considerations for people with ESRD</a:t>
            </a:r>
          </a:p>
          <a:p>
            <a:pPr marL="548640" indent="-274320">
              <a:lnSpc>
                <a:spcPct val="100000"/>
              </a:lnSpc>
              <a:spcBef>
                <a:spcPts val="0"/>
              </a:spcBef>
              <a:spcAft>
                <a:spcPts val="1200"/>
              </a:spcAft>
            </a:pPr>
            <a:r>
              <a:rPr lang="en-US" sz="2400" dirty="0">
                <a:solidFill>
                  <a:srgbClr val="00529B"/>
                </a:solidFill>
                <a:latin typeface="Arial"/>
                <a:cs typeface="Arial"/>
              </a:rPr>
              <a:t>Explain Medicare drug plan options and considerations for people with ESRD</a:t>
            </a:r>
            <a:endParaRPr lang="en-US" dirty="0">
              <a:solidFill>
                <a:srgbClr val="00529B"/>
              </a:solidFill>
              <a:latin typeface="Arial"/>
              <a:cs typeface="Arial"/>
            </a:endParaRPr>
          </a:p>
        </p:txBody>
      </p:sp>
      <p:sp>
        <p:nvSpPr>
          <p:cNvPr id="5" name="Slide Number Placeholder 4">
            <a:extLst>
              <a:ext uri="{FF2B5EF4-FFF2-40B4-BE49-F238E27FC236}">
                <a16:creationId xmlns:a16="http://schemas.microsoft.com/office/drawing/2014/main" id="{A95589F5-8F38-8AEF-6D44-929F2D5018A8}"/>
              </a:ext>
            </a:extLst>
          </p:cNvPr>
          <p:cNvSpPr>
            <a:spLocks noGrp="1"/>
          </p:cNvSpPr>
          <p:nvPr>
            <p:ph type="sldNum" sz="quarter" idx="12"/>
          </p:nvPr>
        </p:nvSpPr>
        <p:spPr/>
        <p:txBody>
          <a:bodyPr/>
          <a:lstStyle/>
          <a:p>
            <a:fld id="{48F63A3B-78C7-47BE-AE5E-E10140E04643}" type="slidenum">
              <a:rPr lang="en-US" smtClean="0"/>
              <a:pPr/>
              <a:t>47</a:t>
            </a:fld>
            <a:endParaRPr lang="en-US"/>
          </a:p>
        </p:txBody>
      </p:sp>
      <p:sp>
        <p:nvSpPr>
          <p:cNvPr id="3" name="Footer Placeholder 2">
            <a:extLst>
              <a:ext uri="{FF2B5EF4-FFF2-40B4-BE49-F238E27FC236}">
                <a16:creationId xmlns:a16="http://schemas.microsoft.com/office/drawing/2014/main" id="{A3D2568E-A56E-597C-85B1-05D7ECDEB002}"/>
              </a:ext>
            </a:extLst>
          </p:cNvPr>
          <p:cNvSpPr>
            <a:spLocks noGrp="1"/>
          </p:cNvSpPr>
          <p:nvPr>
            <p:ph type="ftr" sz="quarter" idx="11"/>
          </p:nvPr>
        </p:nvSpPr>
        <p:spPr/>
        <p:txBody>
          <a:bodyPr/>
          <a:lstStyle/>
          <a:p>
            <a:r>
              <a:rPr lang="en-US"/>
              <a:t>Medicare for People with End-Stage Renal Disease (ESRD)</a:t>
            </a:r>
            <a:endParaRPr lang="en-US" dirty="0"/>
          </a:p>
        </p:txBody>
      </p:sp>
      <p:sp>
        <p:nvSpPr>
          <p:cNvPr id="2" name="Date Placeholder 1">
            <a:extLst>
              <a:ext uri="{FF2B5EF4-FFF2-40B4-BE49-F238E27FC236}">
                <a16:creationId xmlns:a16="http://schemas.microsoft.com/office/drawing/2014/main" id="{426D854F-BDAB-BF3D-F55F-5827DD0C6717}"/>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162470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67B506-8DA9-BC46-A697-EBD5EB432098}"/>
              </a:ext>
            </a:extLst>
          </p:cNvPr>
          <p:cNvSpPr>
            <a:spLocks noGrp="1"/>
          </p:cNvSpPr>
          <p:nvPr>
            <p:ph type="title"/>
          </p:nvPr>
        </p:nvSpPr>
        <p:spPr/>
        <p:txBody>
          <a:bodyPr>
            <a:noAutofit/>
          </a:bodyPr>
          <a:lstStyle/>
          <a:p>
            <a:pPr>
              <a:lnSpc>
                <a:spcPct val="100000"/>
              </a:lnSpc>
            </a:pPr>
            <a:r>
              <a:rPr lang="en-US" sz="2800" dirty="0"/>
              <a:t>End-Stage Renal Disease (ESRD) &amp;</a:t>
            </a:r>
            <a:br>
              <a:rPr lang="en-US" sz="2800" dirty="0"/>
            </a:br>
            <a:r>
              <a:rPr lang="en-US" sz="2800" dirty="0"/>
              <a:t>Medicare Supplement Insurance (Medigap)</a:t>
            </a:r>
          </a:p>
        </p:txBody>
      </p:sp>
      <p:sp>
        <p:nvSpPr>
          <p:cNvPr id="4" name="Text Placeholder 3">
            <a:extLst>
              <a:ext uri="{FF2B5EF4-FFF2-40B4-BE49-F238E27FC236}">
                <a16:creationId xmlns:a16="http://schemas.microsoft.com/office/drawing/2014/main" id="{505FE1E5-F9C6-926B-E292-89D1DA538658}"/>
              </a:ext>
            </a:extLst>
          </p:cNvPr>
          <p:cNvSpPr>
            <a:spLocks noGrp="1"/>
          </p:cNvSpPr>
          <p:nvPr>
            <p:ph type="body" sz="quarter" idx="13"/>
          </p:nvPr>
        </p:nvSpPr>
        <p:spPr>
          <a:xfrm>
            <a:off x="838200" y="1290471"/>
            <a:ext cx="4965192" cy="1097280"/>
          </a:xfrm>
          <a:prstGeom prst="roundRect">
            <a:avLst/>
          </a:prstGeom>
          <a:ln w="38100">
            <a:solidFill>
              <a:srgbClr val="00529B"/>
            </a:solidFill>
          </a:ln>
        </p:spPr>
        <p:txBody>
          <a:bodyPr anchor="ctr"/>
          <a:lstStyle/>
          <a:p>
            <a:pPr marL="0" lvl="0" indent="0">
              <a:lnSpc>
                <a:spcPct val="100000"/>
              </a:lnSpc>
              <a:spcBef>
                <a:spcPts val="0"/>
              </a:spcBef>
              <a:buClrTx/>
              <a:buNone/>
            </a:pPr>
            <a:r>
              <a:rPr lang="en-US" sz="1800" b="1" dirty="0"/>
              <a:t>Why consider Medigap?</a:t>
            </a:r>
          </a:p>
        </p:txBody>
      </p:sp>
      <p:pic>
        <p:nvPicPr>
          <p:cNvPr id="63" name="Picture 62">
            <a:extLst>
              <a:ext uri="{FF2B5EF4-FFF2-40B4-BE49-F238E27FC236}">
                <a16:creationId xmlns:a16="http://schemas.microsoft.com/office/drawing/2014/main" id="{4D98203C-6A0C-11D9-29AA-2B86874124F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53703" y="1409987"/>
            <a:ext cx="310923" cy="804742"/>
          </a:xfrm>
          <a:prstGeom prst="rect">
            <a:avLst/>
          </a:prstGeom>
        </p:spPr>
      </p:pic>
      <p:sp>
        <p:nvSpPr>
          <p:cNvPr id="6" name="Text Placeholder 5">
            <a:extLst>
              <a:ext uri="{FF2B5EF4-FFF2-40B4-BE49-F238E27FC236}">
                <a16:creationId xmlns:a16="http://schemas.microsoft.com/office/drawing/2014/main" id="{61C09A33-7FD7-30D6-DE77-B04CB7C627F7}"/>
              </a:ext>
            </a:extLst>
          </p:cNvPr>
          <p:cNvSpPr>
            <a:spLocks noGrp="1"/>
          </p:cNvSpPr>
          <p:nvPr>
            <p:ph type="body" sz="quarter" idx="14"/>
          </p:nvPr>
        </p:nvSpPr>
        <p:spPr>
          <a:xfrm>
            <a:off x="6214937" y="1285542"/>
            <a:ext cx="4965192" cy="1097280"/>
          </a:xfrm>
          <a:prstGeom prst="roundRect">
            <a:avLst/>
          </a:prstGeom>
          <a:ln w="38100">
            <a:solidFill>
              <a:srgbClr val="FFC000"/>
            </a:solidFill>
          </a:ln>
        </p:spPr>
        <p:txBody>
          <a:bodyPr anchor="ct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Medigap helps pay some health care costs that Original Medicare doesn’t cover.</a:t>
            </a:r>
          </a:p>
        </p:txBody>
      </p:sp>
      <p:sp>
        <p:nvSpPr>
          <p:cNvPr id="7" name="Text Placeholder 6">
            <a:extLst>
              <a:ext uri="{FF2B5EF4-FFF2-40B4-BE49-F238E27FC236}">
                <a16:creationId xmlns:a16="http://schemas.microsoft.com/office/drawing/2014/main" id="{2499BB8C-49A3-4F45-DED3-B49E4EB4D987}"/>
              </a:ext>
            </a:extLst>
          </p:cNvPr>
          <p:cNvSpPr>
            <a:spLocks noGrp="1"/>
          </p:cNvSpPr>
          <p:nvPr>
            <p:ph type="body" sz="quarter" idx="15"/>
          </p:nvPr>
        </p:nvSpPr>
        <p:spPr>
          <a:xfrm>
            <a:off x="838200" y="2478395"/>
            <a:ext cx="4965192" cy="1097280"/>
          </a:xfrm>
          <a:prstGeom prst="roundRect">
            <a:avLst/>
          </a:prstGeom>
          <a:ln w="38100">
            <a:solidFill>
              <a:srgbClr val="00529B"/>
            </a:solidFill>
          </a:ln>
        </p:spPr>
        <p:txBody>
          <a:bodyPr anchor="ct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kumimoji="0" lang="en-US" sz="18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Can people under 65 with ESRD buy a </a:t>
            </a:r>
            <a:br>
              <a:rPr kumimoji="0" lang="en-US" sz="18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br>
            <a:r>
              <a:rPr kumimoji="0" lang="en-US" sz="18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Medigap policy?</a:t>
            </a:r>
          </a:p>
        </p:txBody>
      </p:sp>
      <p:pic>
        <p:nvPicPr>
          <p:cNvPr id="64" name="Picture 63">
            <a:extLst>
              <a:ext uri="{FF2B5EF4-FFF2-40B4-BE49-F238E27FC236}">
                <a16:creationId xmlns:a16="http://schemas.microsoft.com/office/drawing/2014/main" id="{3E8E1E0B-F1A6-8812-1A05-EF8744C86CA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53703" y="2590950"/>
            <a:ext cx="310923" cy="804742"/>
          </a:xfrm>
          <a:prstGeom prst="rect">
            <a:avLst/>
          </a:prstGeom>
        </p:spPr>
      </p:pic>
      <p:sp>
        <p:nvSpPr>
          <p:cNvPr id="8" name="Text Placeholder 7">
            <a:extLst>
              <a:ext uri="{FF2B5EF4-FFF2-40B4-BE49-F238E27FC236}">
                <a16:creationId xmlns:a16="http://schemas.microsoft.com/office/drawing/2014/main" id="{0CB667D8-C9FF-4714-E376-72F73802AC2A}"/>
              </a:ext>
            </a:extLst>
          </p:cNvPr>
          <p:cNvSpPr>
            <a:spLocks noGrp="1"/>
          </p:cNvSpPr>
          <p:nvPr>
            <p:ph type="body" sz="quarter" idx="16"/>
          </p:nvPr>
        </p:nvSpPr>
        <p:spPr>
          <a:xfrm>
            <a:off x="6214937" y="2475584"/>
            <a:ext cx="4965192" cy="1097280"/>
          </a:xfrm>
          <a:prstGeom prst="roundRect">
            <a:avLst/>
          </a:prstGeom>
          <a:ln w="38100">
            <a:solidFill>
              <a:srgbClr val="FFC000"/>
            </a:solidFill>
          </a:ln>
        </p:spPr>
        <p:txBody>
          <a:bodyPr anchor="ct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It depends. Not all insurance companies will sell the policies to people under 65.</a:t>
            </a:r>
          </a:p>
        </p:txBody>
      </p:sp>
      <p:sp>
        <p:nvSpPr>
          <p:cNvPr id="10" name="Text Placeholder 9">
            <a:extLst>
              <a:ext uri="{FF2B5EF4-FFF2-40B4-BE49-F238E27FC236}">
                <a16:creationId xmlns:a16="http://schemas.microsoft.com/office/drawing/2014/main" id="{C73442E8-CB45-45DE-C2C3-3229482A58C7}"/>
              </a:ext>
            </a:extLst>
          </p:cNvPr>
          <p:cNvSpPr>
            <a:spLocks noGrp="1"/>
          </p:cNvSpPr>
          <p:nvPr>
            <p:ph type="body" sz="quarter" idx="17"/>
          </p:nvPr>
        </p:nvSpPr>
        <p:spPr>
          <a:xfrm>
            <a:off x="838200" y="3666319"/>
            <a:ext cx="4965192" cy="1097280"/>
          </a:xfrm>
          <a:prstGeom prst="roundRect">
            <a:avLst/>
          </a:prstGeom>
          <a:ln w="38100">
            <a:solidFill>
              <a:srgbClr val="00529B"/>
            </a:solidFill>
          </a:ln>
        </p:spPr>
        <p:txBody>
          <a:bodyPr anchor="ct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kumimoji="0" lang="en-US" sz="18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What are my state’s rules?</a:t>
            </a:r>
          </a:p>
        </p:txBody>
      </p:sp>
      <p:pic>
        <p:nvPicPr>
          <p:cNvPr id="65" name="Picture 64">
            <a:extLst>
              <a:ext uri="{FF2B5EF4-FFF2-40B4-BE49-F238E27FC236}">
                <a16:creationId xmlns:a16="http://schemas.microsoft.com/office/drawing/2014/main" id="{C4ED6426-47FB-9675-B54C-DBDC2B04EDC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53704" y="3787139"/>
            <a:ext cx="310923" cy="804742"/>
          </a:xfrm>
          <a:prstGeom prst="rect">
            <a:avLst/>
          </a:prstGeom>
        </p:spPr>
      </p:pic>
      <p:sp>
        <p:nvSpPr>
          <p:cNvPr id="51" name="Text Placeholder 50">
            <a:extLst>
              <a:ext uri="{FF2B5EF4-FFF2-40B4-BE49-F238E27FC236}">
                <a16:creationId xmlns:a16="http://schemas.microsoft.com/office/drawing/2014/main" id="{32AF36DD-0122-7398-F7C7-A2761AEC5744}"/>
              </a:ext>
            </a:extLst>
          </p:cNvPr>
          <p:cNvSpPr>
            <a:spLocks noGrp="1"/>
          </p:cNvSpPr>
          <p:nvPr>
            <p:ph type="body" sz="quarter" idx="18"/>
          </p:nvPr>
        </p:nvSpPr>
        <p:spPr>
          <a:xfrm>
            <a:off x="6214937" y="3664200"/>
            <a:ext cx="4965192" cy="1097280"/>
          </a:xfrm>
          <a:prstGeom prst="roundRect">
            <a:avLst/>
          </a:prstGeom>
          <a:ln w="38100">
            <a:solidFill>
              <a:srgbClr val="FFC000"/>
            </a:solidFill>
          </a:ln>
        </p:spPr>
        <p:txBody>
          <a:bodyPr anchor="ct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Medigap rules vary from state to state. Check with your State Insurance Department about what rights you might have under state law.</a:t>
            </a:r>
          </a:p>
        </p:txBody>
      </p:sp>
      <p:sp>
        <p:nvSpPr>
          <p:cNvPr id="52" name="Text Placeholder 51">
            <a:extLst>
              <a:ext uri="{FF2B5EF4-FFF2-40B4-BE49-F238E27FC236}">
                <a16:creationId xmlns:a16="http://schemas.microsoft.com/office/drawing/2014/main" id="{909A3486-4859-8EF5-778A-EBF1F7A9DE93}"/>
              </a:ext>
            </a:extLst>
          </p:cNvPr>
          <p:cNvSpPr>
            <a:spLocks noGrp="1"/>
          </p:cNvSpPr>
          <p:nvPr>
            <p:ph type="body" sz="quarter" idx="19"/>
          </p:nvPr>
        </p:nvSpPr>
        <p:spPr>
          <a:xfrm>
            <a:off x="838200" y="4854242"/>
            <a:ext cx="4965192" cy="1097280"/>
          </a:xfrm>
          <a:prstGeom prst="roundRect">
            <a:avLst/>
          </a:prstGeom>
          <a:ln w="38100">
            <a:solidFill>
              <a:srgbClr val="00529B"/>
            </a:solidFill>
          </a:ln>
        </p:spPr>
        <p:txBody>
          <a:bodyPr anchor="ct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kumimoji="0" lang="en-US" sz="18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Where can I learn more about Medigap coverage options?</a:t>
            </a:r>
          </a:p>
        </p:txBody>
      </p:sp>
      <p:pic>
        <p:nvPicPr>
          <p:cNvPr id="66" name="Picture 65">
            <a:extLst>
              <a:ext uri="{FF2B5EF4-FFF2-40B4-BE49-F238E27FC236}">
                <a16:creationId xmlns:a16="http://schemas.microsoft.com/office/drawing/2014/main" id="{0ED020DD-9E5C-7FFA-D0BD-BDEDBD85A67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53704" y="4983328"/>
            <a:ext cx="310923" cy="804742"/>
          </a:xfrm>
          <a:prstGeom prst="rect">
            <a:avLst/>
          </a:prstGeom>
        </p:spPr>
      </p:pic>
      <p:sp>
        <p:nvSpPr>
          <p:cNvPr id="53" name="Text Placeholder 52">
            <a:extLst>
              <a:ext uri="{FF2B5EF4-FFF2-40B4-BE49-F238E27FC236}">
                <a16:creationId xmlns:a16="http://schemas.microsoft.com/office/drawing/2014/main" id="{2D1CC0E7-46F6-4674-7DA0-C27D9C33AF8A}"/>
              </a:ext>
            </a:extLst>
          </p:cNvPr>
          <p:cNvSpPr>
            <a:spLocks noGrp="1"/>
          </p:cNvSpPr>
          <p:nvPr>
            <p:ph type="body" sz="quarter" idx="20"/>
          </p:nvPr>
        </p:nvSpPr>
        <p:spPr>
          <a:xfrm>
            <a:off x="6214937" y="4854242"/>
            <a:ext cx="4965192" cy="1097280"/>
          </a:xfrm>
          <a:prstGeom prst="roundRect">
            <a:avLst/>
          </a:prstGeom>
          <a:ln w="38100">
            <a:solidFill>
              <a:srgbClr val="FFC000"/>
            </a:solidFill>
          </a:ln>
        </p:spPr>
        <p:txBody>
          <a:bodyPr anchor="ctr">
            <a:normAutofit/>
          </a:bodyPr>
          <a:lstStyle/>
          <a:p>
            <a:pPr lvl="0">
              <a:lnSpc>
                <a:spcPct val="100000"/>
              </a:lnSpc>
              <a:spcBef>
                <a:spcPts val="0"/>
              </a:spcBef>
              <a:spcAft>
                <a:spcPts val="600"/>
              </a:spcAft>
              <a:buClrTx/>
            </a:pPr>
            <a:r>
              <a:rPr lang="en-US" sz="1800" dirty="0"/>
              <a:t>Contact your State Insurance Department </a:t>
            </a:r>
            <a:br>
              <a:rPr lang="en-US" sz="1800" dirty="0"/>
            </a:br>
            <a:r>
              <a:rPr lang="en-US" sz="1800" dirty="0"/>
              <a:t>or your local State Health Insurance Assistance Program (SHIP).</a:t>
            </a:r>
          </a:p>
        </p:txBody>
      </p:sp>
      <p:sp>
        <p:nvSpPr>
          <p:cNvPr id="11" name="Slide Number Placeholder 6">
            <a:extLst>
              <a:ext uri="{FF2B5EF4-FFF2-40B4-BE49-F238E27FC236}">
                <a16:creationId xmlns:a16="http://schemas.microsoft.com/office/drawing/2014/main" id="{C3168ED3-A725-4A14-93B4-4373F40F4A53}"/>
              </a:ext>
            </a:extLst>
          </p:cNvPr>
          <p:cNvSpPr>
            <a:spLocks noGrp="1"/>
          </p:cNvSpPr>
          <p:nvPr>
            <p:ph type="sldNum" sz="quarter" idx="12"/>
          </p:nvPr>
        </p:nvSpPr>
        <p:spPr/>
        <p:txBody>
          <a:bodyPr/>
          <a:lstStyle/>
          <a:p>
            <a:fld id="{0B2D781D-8844-5940-92D1-06EF0A7F581E}" type="slidenum">
              <a:rPr lang="en-US" smtClean="0"/>
              <a:t>48</a:t>
            </a:fld>
            <a:endParaRPr lang="en-US" dirty="0"/>
          </a:p>
        </p:txBody>
      </p:sp>
      <p:sp>
        <p:nvSpPr>
          <p:cNvPr id="3" name="Footer Placeholder 2">
            <a:extLst>
              <a:ext uri="{FF2B5EF4-FFF2-40B4-BE49-F238E27FC236}">
                <a16:creationId xmlns:a16="http://schemas.microsoft.com/office/drawing/2014/main" id="{555F0308-7417-554E-B824-12D76BE3CB94}"/>
              </a:ext>
            </a:extLst>
          </p:cNvPr>
          <p:cNvSpPr>
            <a:spLocks noGrp="1"/>
          </p:cNvSpPr>
          <p:nvPr>
            <p:ph type="ftr" sz="quarter" idx="11"/>
          </p:nvPr>
        </p:nvSpPr>
        <p:spPr/>
        <p:txBody>
          <a:bodyPr/>
          <a:lstStyle/>
          <a:p>
            <a:r>
              <a:rPr lang="en-US" dirty="0"/>
              <a:t>Medicare for People with End-Stage Renal Disease (ESRD)</a:t>
            </a:r>
          </a:p>
        </p:txBody>
      </p:sp>
      <p:sp>
        <p:nvSpPr>
          <p:cNvPr id="2" name="Date Placeholder 1">
            <a:extLst>
              <a:ext uri="{FF2B5EF4-FFF2-40B4-BE49-F238E27FC236}">
                <a16:creationId xmlns:a16="http://schemas.microsoft.com/office/drawing/2014/main" id="{AF5DDDB5-2251-D94E-99EC-DD7FE1A954D6}"/>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76487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
                                            <p:bg/>
                                          </p:spTgt>
                                        </p:tgtEl>
                                        <p:attrNameLst>
                                          <p:attrName>style.visibility</p:attrName>
                                        </p:attrNameLst>
                                      </p:cBhvr>
                                      <p:to>
                                        <p:strVal val="visible"/>
                                      </p:to>
                                    </p:set>
                                    <p:animEffect transition="in" filter="wipe(left)">
                                      <p:cBhvr>
                                        <p:cTn id="13" dur="500"/>
                                        <p:tgtEl>
                                          <p:spTgt spid="6">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left)">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bg/>
                                          </p:spTgt>
                                        </p:tgtEl>
                                        <p:attrNameLst>
                                          <p:attrName>style.visibility</p:attrName>
                                        </p:attrNameLst>
                                      </p:cBhvr>
                                      <p:to>
                                        <p:strVal val="visible"/>
                                      </p:to>
                                    </p:set>
                                    <p:animEffect transition="in" filter="wipe(left)">
                                      <p:cBhvr>
                                        <p:cTn id="27" dur="500"/>
                                        <p:tgtEl>
                                          <p:spTgt spid="8">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8">
                                            <p:txEl>
                                              <p:pRg st="0" end="0"/>
                                            </p:txEl>
                                          </p:spTgt>
                                        </p:tgtEl>
                                        <p:attrNameLst>
                                          <p:attrName>style.visibility</p:attrName>
                                        </p:attrNameLst>
                                      </p:cBhvr>
                                      <p:to>
                                        <p:strVal val="visible"/>
                                      </p:to>
                                    </p:set>
                                    <p:animEffect transition="in" filter="wipe(left)">
                                      <p:cBhvr>
                                        <p:cTn id="30" dur="500"/>
                                        <p:tgtEl>
                                          <p:spTgt spid="8">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1">
                                            <p:bg/>
                                          </p:spTgt>
                                        </p:tgtEl>
                                        <p:attrNameLst>
                                          <p:attrName>style.visibility</p:attrName>
                                        </p:attrNameLst>
                                      </p:cBhvr>
                                      <p:to>
                                        <p:strVal val="visible"/>
                                      </p:to>
                                    </p:set>
                                    <p:animEffect transition="in" filter="wipe(left)">
                                      <p:cBhvr>
                                        <p:cTn id="41" dur="500"/>
                                        <p:tgtEl>
                                          <p:spTgt spid="51">
                                            <p:bg/>
                                          </p:spTgt>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51">
                                            <p:txEl>
                                              <p:pRg st="0" end="0"/>
                                            </p:txEl>
                                          </p:spTgt>
                                        </p:tgtEl>
                                        <p:attrNameLst>
                                          <p:attrName>style.visibility</p:attrName>
                                        </p:attrNameLst>
                                      </p:cBhvr>
                                      <p:to>
                                        <p:strVal val="visible"/>
                                      </p:to>
                                    </p:set>
                                    <p:animEffect transition="in" filter="wipe(left)">
                                      <p:cBhvr>
                                        <p:cTn id="44" dur="500"/>
                                        <p:tgtEl>
                                          <p:spTgt spid="51">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53">
                                            <p:bg/>
                                          </p:spTgt>
                                        </p:tgtEl>
                                        <p:attrNameLst>
                                          <p:attrName>style.visibility</p:attrName>
                                        </p:attrNameLst>
                                      </p:cBhvr>
                                      <p:to>
                                        <p:strVal val="visible"/>
                                      </p:to>
                                    </p:set>
                                    <p:animEffect transition="in" filter="wipe(left)">
                                      <p:cBhvr>
                                        <p:cTn id="55" dur="500"/>
                                        <p:tgtEl>
                                          <p:spTgt spid="53">
                                            <p:bg/>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53">
                                            <p:txEl>
                                              <p:pRg st="0" end="0"/>
                                            </p:txEl>
                                          </p:spTgt>
                                        </p:tgtEl>
                                        <p:attrNameLst>
                                          <p:attrName>style.visibility</p:attrName>
                                        </p:attrNameLst>
                                      </p:cBhvr>
                                      <p:to>
                                        <p:strVal val="visible"/>
                                      </p:to>
                                    </p:set>
                                    <p:animEffect transition="in" filter="wipe(left)">
                                      <p:cBhvr>
                                        <p:cTn id="58" dur="500"/>
                                        <p:tgtEl>
                                          <p:spTgt spid="5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uiExpand="1" build="p" animBg="1"/>
      <p:bldP spid="7" grpId="0" uiExpand="1" animBg="1"/>
      <p:bldP spid="8" grpId="0" uiExpand="1" build="p" animBg="1"/>
      <p:bldP spid="10" grpId="0" uiExpand="1" animBg="1"/>
      <p:bldP spid="51" grpId="0" uiExpand="1" build="p" animBg="1"/>
      <p:bldP spid="52" grpId="0" uiExpand="1" animBg="1"/>
      <p:bldP spid="53" grpId="0" uiExpand="1" build="p"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800" dirty="0"/>
              <a:t>End-Stage Renal Disease (ESRD) &amp; </a:t>
            </a:r>
            <a:br>
              <a:rPr lang="en-US" sz="2800" dirty="0"/>
            </a:br>
            <a:r>
              <a:rPr lang="en-US" sz="2800" dirty="0"/>
              <a:t>Medicare Advantage Plans</a:t>
            </a:r>
          </a:p>
        </p:txBody>
      </p:sp>
      <p:sp>
        <p:nvSpPr>
          <p:cNvPr id="6" name="Text Placeholder 5">
            <a:extLst>
              <a:ext uri="{FF2B5EF4-FFF2-40B4-BE49-F238E27FC236}">
                <a16:creationId xmlns:a16="http://schemas.microsoft.com/office/drawing/2014/main" id="{EEB37143-98E1-C69F-DD10-4CA5622E0F60}"/>
              </a:ext>
            </a:extLst>
          </p:cNvPr>
          <p:cNvSpPr>
            <a:spLocks noGrp="1"/>
          </p:cNvSpPr>
          <p:nvPr>
            <p:ph type="body" sz="quarter" idx="13"/>
          </p:nvPr>
        </p:nvSpPr>
        <p:spPr>
          <a:xfrm>
            <a:off x="821988" y="1289319"/>
            <a:ext cx="4965192" cy="1097280"/>
          </a:xfrm>
          <a:prstGeom prst="roundRect">
            <a:avLst/>
          </a:prstGeom>
          <a:ln w="38100">
            <a:solidFill>
              <a:srgbClr val="00529B"/>
            </a:solidFill>
          </a:ln>
        </p:spPr>
        <p:txBody>
          <a:bodyPr anchor="ctr"/>
          <a:lstStyle/>
          <a:p>
            <a:pPr marL="0" lvl="0" indent="0">
              <a:lnSpc>
                <a:spcPct val="100000"/>
              </a:lnSpc>
              <a:spcBef>
                <a:spcPts val="0"/>
              </a:spcBef>
              <a:buClrTx/>
              <a:buNone/>
            </a:pPr>
            <a:r>
              <a:rPr lang="en-US" sz="1800" b="1" dirty="0"/>
              <a:t>Why consider a Medicare Advantage Plan?</a:t>
            </a:r>
          </a:p>
        </p:txBody>
      </p:sp>
      <p:pic>
        <p:nvPicPr>
          <p:cNvPr id="54" name="Picture 53">
            <a:extLst>
              <a:ext uri="{FF2B5EF4-FFF2-40B4-BE49-F238E27FC236}">
                <a16:creationId xmlns:a16="http://schemas.microsoft.com/office/drawing/2014/main" id="{0233A4F6-2870-5120-5458-C7391754ECE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34848" y="1437601"/>
            <a:ext cx="310923" cy="804742"/>
          </a:xfrm>
          <a:prstGeom prst="rect">
            <a:avLst/>
          </a:prstGeom>
        </p:spPr>
      </p:pic>
      <p:sp>
        <p:nvSpPr>
          <p:cNvPr id="7" name="Text Placeholder 6">
            <a:extLst>
              <a:ext uri="{FF2B5EF4-FFF2-40B4-BE49-F238E27FC236}">
                <a16:creationId xmlns:a16="http://schemas.microsoft.com/office/drawing/2014/main" id="{AA9D1412-FFF0-48E5-371A-8D7CF33FCC9F}"/>
              </a:ext>
            </a:extLst>
          </p:cNvPr>
          <p:cNvSpPr>
            <a:spLocks noGrp="1"/>
          </p:cNvSpPr>
          <p:nvPr>
            <p:ph type="body" sz="quarter" idx="14"/>
          </p:nvPr>
        </p:nvSpPr>
        <p:spPr>
          <a:xfrm>
            <a:off x="6241108" y="1271057"/>
            <a:ext cx="4965192" cy="1097280"/>
          </a:xfrm>
          <a:prstGeom prst="roundRect">
            <a:avLst/>
          </a:prstGeom>
          <a:ln w="38100">
            <a:solidFill>
              <a:srgbClr val="FFC000"/>
            </a:solidFill>
          </a:ln>
        </p:spPr>
        <p:txBody>
          <a:bodyPr anchor="ct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kumimoji="0" lang="en-US" sz="1800" b="0" i="0" u="none" strike="noStrike" kern="1200" cap="none" spc="0" normalizeH="0" baseline="0" noProof="0" dirty="0">
                <a:ln>
                  <a:noFill/>
                </a:ln>
                <a:solidFill>
                  <a:srgbClr val="00529B"/>
                </a:solidFill>
                <a:effectLst/>
                <a:uLnTx/>
                <a:uFillTx/>
                <a:latin typeface="Arial"/>
                <a:ea typeface="+mn-ea"/>
                <a:cs typeface="Arial"/>
              </a:rPr>
              <a:t>These plans may offer extra coverage, like dental, hearing, and vision.</a:t>
            </a:r>
          </a:p>
        </p:txBody>
      </p:sp>
      <p:sp>
        <p:nvSpPr>
          <p:cNvPr id="8" name="Text Placeholder 7">
            <a:extLst>
              <a:ext uri="{FF2B5EF4-FFF2-40B4-BE49-F238E27FC236}">
                <a16:creationId xmlns:a16="http://schemas.microsoft.com/office/drawing/2014/main" id="{50B5F5E5-DBC4-4764-059E-D7133514C61B}"/>
              </a:ext>
            </a:extLst>
          </p:cNvPr>
          <p:cNvSpPr>
            <a:spLocks noGrp="1"/>
          </p:cNvSpPr>
          <p:nvPr>
            <p:ph type="body" sz="quarter" idx="15"/>
          </p:nvPr>
        </p:nvSpPr>
        <p:spPr>
          <a:xfrm>
            <a:off x="821988" y="2518558"/>
            <a:ext cx="4965192" cy="1097280"/>
          </a:xfrm>
          <a:prstGeom prst="roundRect">
            <a:avLst/>
          </a:prstGeom>
          <a:ln w="38100">
            <a:solidFill>
              <a:srgbClr val="00529B"/>
            </a:solidFill>
          </a:ln>
        </p:spPr>
        <p:txBody>
          <a:bodyPr anchor="ct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kumimoji="0" lang="en-US" sz="18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Can people with ESRD join?</a:t>
            </a:r>
          </a:p>
        </p:txBody>
      </p:sp>
      <p:pic>
        <p:nvPicPr>
          <p:cNvPr id="55" name="Picture 54">
            <a:extLst>
              <a:ext uri="{FF2B5EF4-FFF2-40B4-BE49-F238E27FC236}">
                <a16:creationId xmlns:a16="http://schemas.microsoft.com/office/drawing/2014/main" id="{3B969D56-532C-6370-4F23-89FBCE37678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34848" y="2638801"/>
            <a:ext cx="310923" cy="804742"/>
          </a:xfrm>
          <a:prstGeom prst="rect">
            <a:avLst/>
          </a:prstGeom>
        </p:spPr>
      </p:pic>
      <p:sp>
        <p:nvSpPr>
          <p:cNvPr id="9" name="Text Placeholder 8">
            <a:extLst>
              <a:ext uri="{FF2B5EF4-FFF2-40B4-BE49-F238E27FC236}">
                <a16:creationId xmlns:a16="http://schemas.microsoft.com/office/drawing/2014/main" id="{0F1965DD-DCE6-096C-1AA2-422C6BE7FFF2}"/>
              </a:ext>
            </a:extLst>
          </p:cNvPr>
          <p:cNvSpPr>
            <a:spLocks noGrp="1"/>
          </p:cNvSpPr>
          <p:nvPr>
            <p:ph type="body" sz="quarter" idx="16"/>
          </p:nvPr>
        </p:nvSpPr>
        <p:spPr>
          <a:xfrm>
            <a:off x="6241108" y="2511288"/>
            <a:ext cx="4965192" cy="1097280"/>
          </a:xfrm>
          <a:prstGeom prst="roundRect">
            <a:avLst/>
          </a:prstGeom>
          <a:ln w="38100">
            <a:solidFill>
              <a:srgbClr val="FFC000"/>
            </a:solidFill>
          </a:ln>
        </p:spPr>
        <p:txBody>
          <a:bodyPr anchor="ct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Yes.</a:t>
            </a:r>
          </a:p>
        </p:txBody>
      </p:sp>
      <p:sp>
        <p:nvSpPr>
          <p:cNvPr id="10" name="Text Placeholder 9">
            <a:extLst>
              <a:ext uri="{FF2B5EF4-FFF2-40B4-BE49-F238E27FC236}">
                <a16:creationId xmlns:a16="http://schemas.microsoft.com/office/drawing/2014/main" id="{C543EC44-C641-E4D0-C7FF-78A9890E72C3}"/>
              </a:ext>
            </a:extLst>
          </p:cNvPr>
          <p:cNvSpPr>
            <a:spLocks noGrp="1"/>
          </p:cNvSpPr>
          <p:nvPr>
            <p:ph type="body" sz="quarter" idx="17"/>
          </p:nvPr>
        </p:nvSpPr>
        <p:spPr>
          <a:xfrm>
            <a:off x="821988" y="3720872"/>
            <a:ext cx="4965192" cy="1097280"/>
          </a:xfrm>
          <a:prstGeom prst="roundRect">
            <a:avLst/>
          </a:prstGeom>
          <a:ln w="38100">
            <a:solidFill>
              <a:srgbClr val="00529B"/>
            </a:solidFill>
          </a:ln>
        </p:spPr>
        <p:txBody>
          <a:bodyPr anchor="ct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kumimoji="0" lang="en-US" sz="18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How might it affect my costs, rights, protections, and choices?</a:t>
            </a:r>
          </a:p>
        </p:txBody>
      </p:sp>
      <p:pic>
        <p:nvPicPr>
          <p:cNvPr id="56" name="Picture 55">
            <a:extLst>
              <a:ext uri="{FF2B5EF4-FFF2-40B4-BE49-F238E27FC236}">
                <a16:creationId xmlns:a16="http://schemas.microsoft.com/office/drawing/2014/main" id="{C1D28CFB-7204-FA7E-B932-A350248EF70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34848" y="3857469"/>
            <a:ext cx="310923" cy="804742"/>
          </a:xfrm>
          <a:prstGeom prst="rect">
            <a:avLst/>
          </a:prstGeom>
        </p:spPr>
      </p:pic>
      <p:sp>
        <p:nvSpPr>
          <p:cNvPr id="11" name="Text Placeholder 10">
            <a:extLst>
              <a:ext uri="{FF2B5EF4-FFF2-40B4-BE49-F238E27FC236}">
                <a16:creationId xmlns:a16="http://schemas.microsoft.com/office/drawing/2014/main" id="{588B74D3-348A-C36F-8DF9-B37E1AFCE1C8}"/>
              </a:ext>
            </a:extLst>
          </p:cNvPr>
          <p:cNvSpPr>
            <a:spLocks noGrp="1"/>
          </p:cNvSpPr>
          <p:nvPr>
            <p:ph type="body" sz="quarter" idx="18"/>
          </p:nvPr>
        </p:nvSpPr>
        <p:spPr>
          <a:xfrm>
            <a:off x="6241108" y="3749207"/>
            <a:ext cx="4965192" cy="1097280"/>
          </a:xfrm>
          <a:prstGeom prst="roundRect">
            <a:avLst/>
          </a:prstGeom>
          <a:ln w="38100">
            <a:solidFill>
              <a:srgbClr val="FFC000"/>
            </a:solidFill>
          </a:ln>
        </p:spPr>
        <p:txBody>
          <a:bodyPr anchor="ct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kumimoji="0" lang="en-US" sz="1800" b="0" i="0" u="none" strike="noStrike" kern="1200" cap="none" spc="0" normalizeH="0" baseline="0" noProof="0" dirty="0">
                <a:ln>
                  <a:noFill/>
                </a:ln>
                <a:solidFill>
                  <a:srgbClr val="00529B"/>
                </a:solidFill>
                <a:effectLst/>
                <a:uLnTx/>
                <a:uFillTx/>
                <a:latin typeface="Arial"/>
                <a:ea typeface="+mn-ea"/>
                <a:cs typeface="Arial"/>
              </a:rPr>
              <a:t>Using network providers. Plans can charge different out-of-pocket costs. Contact the plan or visit </a:t>
            </a: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Medicare.gov/plan-compare</a:t>
            </a:r>
            <a:r>
              <a:rPr kumimoji="0" lang="en-US" sz="1800" b="0" i="0" u="none" strike="noStrike" kern="1200" cap="none" spc="0" normalizeH="0" baseline="0" noProof="0" dirty="0">
                <a:ln>
                  <a:noFill/>
                </a:ln>
                <a:solidFill>
                  <a:srgbClr val="00529B"/>
                </a:solidFill>
                <a:effectLst/>
                <a:uLnTx/>
                <a:uFillTx/>
                <a:latin typeface="Arial"/>
                <a:ea typeface="+mn-ea"/>
                <a:cs typeface="Arial"/>
              </a:rPr>
              <a:t>.</a:t>
            </a: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 </a:t>
            </a:r>
          </a:p>
        </p:txBody>
      </p:sp>
      <p:sp>
        <p:nvSpPr>
          <p:cNvPr id="12" name="Text Placeholder 11">
            <a:extLst>
              <a:ext uri="{FF2B5EF4-FFF2-40B4-BE49-F238E27FC236}">
                <a16:creationId xmlns:a16="http://schemas.microsoft.com/office/drawing/2014/main" id="{CB5DF6B1-9A29-B17C-1E03-9FBF6FA1D125}"/>
              </a:ext>
            </a:extLst>
          </p:cNvPr>
          <p:cNvSpPr>
            <a:spLocks noGrp="1"/>
          </p:cNvSpPr>
          <p:nvPr>
            <p:ph type="body" sz="quarter" idx="19"/>
          </p:nvPr>
        </p:nvSpPr>
        <p:spPr>
          <a:xfrm>
            <a:off x="821988" y="4990321"/>
            <a:ext cx="4965192" cy="1097280"/>
          </a:xfrm>
          <a:prstGeom prst="roundRect">
            <a:avLst/>
          </a:prstGeom>
          <a:ln w="38100">
            <a:solidFill>
              <a:srgbClr val="00529B"/>
            </a:solidFill>
          </a:ln>
        </p:spPr>
        <p:txBody>
          <a:bodyPr anchor="ct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kumimoji="0" lang="en-US" sz="18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Where can I learn more about Medicare Advantage Plans?</a:t>
            </a:r>
          </a:p>
        </p:txBody>
      </p:sp>
      <p:pic>
        <p:nvPicPr>
          <p:cNvPr id="57" name="Picture 56">
            <a:extLst>
              <a:ext uri="{FF2B5EF4-FFF2-40B4-BE49-F238E27FC236}">
                <a16:creationId xmlns:a16="http://schemas.microsoft.com/office/drawing/2014/main" id="{0E7C22FF-947C-B7C1-DCA3-30E31D34CD5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34848" y="5129369"/>
            <a:ext cx="310923" cy="804742"/>
          </a:xfrm>
          <a:prstGeom prst="rect">
            <a:avLst/>
          </a:prstGeom>
        </p:spPr>
      </p:pic>
      <p:sp>
        <p:nvSpPr>
          <p:cNvPr id="53" name="Text Placeholder 52">
            <a:extLst>
              <a:ext uri="{FF2B5EF4-FFF2-40B4-BE49-F238E27FC236}">
                <a16:creationId xmlns:a16="http://schemas.microsoft.com/office/drawing/2014/main" id="{A538E23F-222A-1070-3734-01C3BEE3A7C3}"/>
              </a:ext>
            </a:extLst>
          </p:cNvPr>
          <p:cNvSpPr>
            <a:spLocks noGrp="1"/>
          </p:cNvSpPr>
          <p:nvPr>
            <p:ph type="body" sz="quarter" idx="20"/>
          </p:nvPr>
        </p:nvSpPr>
        <p:spPr>
          <a:xfrm>
            <a:off x="6241108" y="4990321"/>
            <a:ext cx="4965192" cy="1097280"/>
          </a:xfrm>
          <a:prstGeom prst="roundRect">
            <a:avLst/>
          </a:prstGeom>
          <a:ln w="38100">
            <a:solidFill>
              <a:srgbClr val="FFC000"/>
            </a:solidFill>
          </a:ln>
        </p:spPr>
        <p:txBody>
          <a:bodyPr anchor="ctr"/>
          <a:lstStyle/>
          <a:p>
            <a:pPr lvl="0">
              <a:lnSpc>
                <a:spcPct val="100000"/>
              </a:lnSpc>
              <a:spcBef>
                <a:spcPts val="0"/>
              </a:spcBef>
              <a:buClrTx/>
            </a:pPr>
            <a:r>
              <a:rPr lang="en-US" sz="1800" dirty="0"/>
              <a:t>Visit </a:t>
            </a:r>
            <a:r>
              <a:rPr lang="en-US" sz="1800" dirty="0">
                <a:hlinkClick r:id="rId6">
                  <a:extLst>
                    <a:ext uri="{A12FA001-AC4F-418D-AE19-62706E023703}">
                      <ahyp:hlinkClr xmlns:ahyp="http://schemas.microsoft.com/office/drawing/2018/hyperlinkcolor" val="tx"/>
                    </a:ext>
                  </a:extLst>
                </a:hlinkClick>
              </a:rPr>
              <a:t>Medicare.gov</a:t>
            </a:r>
            <a:r>
              <a:rPr lang="en-US" sz="1800" dirty="0"/>
              <a:t>.</a:t>
            </a:r>
          </a:p>
        </p:txBody>
      </p:sp>
      <p:sp>
        <p:nvSpPr>
          <p:cNvPr id="5" name="Slide Number Placeholder 4">
            <a:extLst>
              <a:ext uri="{FF2B5EF4-FFF2-40B4-BE49-F238E27FC236}">
                <a16:creationId xmlns:a16="http://schemas.microsoft.com/office/drawing/2014/main" id="{D7EBA7BC-943B-420B-A54D-16A0B6CEAB05}"/>
              </a:ext>
            </a:extLst>
          </p:cNvPr>
          <p:cNvSpPr>
            <a:spLocks noGrp="1"/>
          </p:cNvSpPr>
          <p:nvPr>
            <p:ph type="sldNum" sz="quarter" idx="12"/>
          </p:nvPr>
        </p:nvSpPr>
        <p:spPr/>
        <p:txBody>
          <a:bodyPr/>
          <a:lstStyle/>
          <a:p>
            <a:fld id="{48F63A3B-78C7-47BE-AE5E-E10140E04643}" type="slidenum">
              <a:rPr lang="en-US" smtClean="0"/>
              <a:t>49</a:t>
            </a:fld>
            <a:endParaRPr lang="en-US"/>
          </a:p>
        </p:txBody>
      </p:sp>
      <p:sp>
        <p:nvSpPr>
          <p:cNvPr id="3" name="Footer Placeholder 2"/>
          <p:cNvSpPr>
            <a:spLocks noGrp="1"/>
          </p:cNvSpPr>
          <p:nvPr>
            <p:ph type="ftr" sz="quarter" idx="11"/>
          </p:nvPr>
        </p:nvSpPr>
        <p:spPr/>
        <p:txBody>
          <a:bodyPr/>
          <a:lstStyle/>
          <a:p>
            <a:r>
              <a:rPr lang="en-US" dirty="0"/>
              <a:t>Medicare for People with End-Stage Renal Disease (ESRD)</a:t>
            </a:r>
          </a:p>
        </p:txBody>
      </p:sp>
      <p:sp>
        <p:nvSpPr>
          <p:cNvPr id="2" name="Date Placeholder 1"/>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2597752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7">
                                            <p:bg/>
                                          </p:spTgt>
                                        </p:tgtEl>
                                        <p:attrNameLst>
                                          <p:attrName>style.visibility</p:attrName>
                                        </p:attrNameLst>
                                      </p:cBhvr>
                                      <p:to>
                                        <p:strVal val="visible"/>
                                      </p:to>
                                    </p:set>
                                    <p:animEffect transition="in" filter="wipe(left)">
                                      <p:cBhvr>
                                        <p:cTn id="13" dur="500"/>
                                        <p:tgtEl>
                                          <p:spTgt spid="7">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wipe(left)">
                                      <p:cBhvr>
                                        <p:cTn id="16" dur="5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bg/>
                                          </p:spTgt>
                                        </p:tgtEl>
                                        <p:attrNameLst>
                                          <p:attrName>style.visibility</p:attrName>
                                        </p:attrNameLst>
                                      </p:cBhvr>
                                      <p:to>
                                        <p:strVal val="visible"/>
                                      </p:to>
                                    </p:set>
                                    <p:animEffect transition="in" filter="wipe(left)">
                                      <p:cBhvr>
                                        <p:cTn id="27" dur="500"/>
                                        <p:tgtEl>
                                          <p:spTgt spid="9">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wipe(left)">
                                      <p:cBhvr>
                                        <p:cTn id="30" dur="500"/>
                                        <p:tgtEl>
                                          <p:spTgt spid="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1">
                                            <p:bg/>
                                          </p:spTgt>
                                        </p:tgtEl>
                                        <p:attrNameLst>
                                          <p:attrName>style.visibility</p:attrName>
                                        </p:attrNameLst>
                                      </p:cBhvr>
                                      <p:to>
                                        <p:strVal val="visible"/>
                                      </p:to>
                                    </p:set>
                                    <p:animEffect transition="in" filter="wipe(left)">
                                      <p:cBhvr>
                                        <p:cTn id="41" dur="500"/>
                                        <p:tgtEl>
                                          <p:spTgt spid="11">
                                            <p:bg/>
                                          </p:spTgt>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1">
                                            <p:txEl>
                                              <p:pRg st="0" end="0"/>
                                            </p:txEl>
                                          </p:spTgt>
                                        </p:tgtEl>
                                        <p:attrNameLst>
                                          <p:attrName>style.visibility</p:attrName>
                                        </p:attrNameLst>
                                      </p:cBhvr>
                                      <p:to>
                                        <p:strVal val="visible"/>
                                      </p:to>
                                    </p:set>
                                    <p:animEffect transition="in" filter="wipe(left)">
                                      <p:cBhvr>
                                        <p:cTn id="44" dur="500"/>
                                        <p:tgtEl>
                                          <p:spTgt spid="11">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53">
                                            <p:bg/>
                                          </p:spTgt>
                                        </p:tgtEl>
                                        <p:attrNameLst>
                                          <p:attrName>style.visibility</p:attrName>
                                        </p:attrNameLst>
                                      </p:cBhvr>
                                      <p:to>
                                        <p:strVal val="visible"/>
                                      </p:to>
                                    </p:set>
                                    <p:animEffect transition="in" filter="wipe(left)">
                                      <p:cBhvr>
                                        <p:cTn id="55" dur="500"/>
                                        <p:tgtEl>
                                          <p:spTgt spid="53">
                                            <p:bg/>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53">
                                            <p:txEl>
                                              <p:pRg st="0" end="0"/>
                                            </p:txEl>
                                          </p:spTgt>
                                        </p:tgtEl>
                                        <p:attrNameLst>
                                          <p:attrName>style.visibility</p:attrName>
                                        </p:attrNameLst>
                                      </p:cBhvr>
                                      <p:to>
                                        <p:strVal val="visible"/>
                                      </p:to>
                                    </p:set>
                                    <p:animEffect transition="in" filter="wipe(left)">
                                      <p:cBhvr>
                                        <p:cTn id="58" dur="500"/>
                                        <p:tgtEl>
                                          <p:spTgt spid="5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uiExpand="1" build="p" animBg="1"/>
      <p:bldP spid="8" grpId="0" uiExpand="1" animBg="1"/>
      <p:bldP spid="9" grpId="0" uiExpand="1" build="p" animBg="1"/>
      <p:bldP spid="10" grpId="0" uiExpand="1" animBg="1"/>
      <p:bldP spid="11" grpId="0" uiExpand="1" build="p" animBg="1"/>
      <p:bldP spid="12" grpId="0" uiExpand="1" animBg="1"/>
      <p:bldP spid="53"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9D2366-8313-4B78-8478-70588F5C95B0}"/>
              </a:ext>
            </a:extLst>
          </p:cNvPr>
          <p:cNvSpPr>
            <a:spLocks noGrp="1"/>
          </p:cNvSpPr>
          <p:nvPr>
            <p:ph type="title"/>
          </p:nvPr>
        </p:nvSpPr>
        <p:spPr/>
        <p:txBody>
          <a:bodyPr anchor="ctr">
            <a:normAutofit/>
          </a:bodyPr>
          <a:lstStyle/>
          <a:p>
            <a:r>
              <a:rPr lang="en-US" sz="3000" dirty="0"/>
              <a:t>Lesson 1 Objectives </a:t>
            </a:r>
          </a:p>
        </p:txBody>
      </p:sp>
      <p:sp>
        <p:nvSpPr>
          <p:cNvPr id="10" name="Text Placeholder 9">
            <a:extLst>
              <a:ext uri="{FF2B5EF4-FFF2-40B4-BE49-F238E27FC236}">
                <a16:creationId xmlns:a16="http://schemas.microsoft.com/office/drawing/2014/main" id="{49462B0C-0312-4075-AE42-47FACC105F89}"/>
              </a:ext>
            </a:extLst>
          </p:cNvPr>
          <p:cNvSpPr>
            <a:spLocks noGrp="1"/>
          </p:cNvSpPr>
          <p:nvPr>
            <p:ph type="body" sz="quarter" idx="4294967295"/>
          </p:nvPr>
        </p:nvSpPr>
        <p:spPr>
          <a:xfrm>
            <a:off x="914400" y="1371600"/>
            <a:ext cx="9707813" cy="4124325"/>
          </a:xfrm>
        </p:spPr>
        <p:txBody>
          <a:bodyPr vert="horz" lIns="91440" tIns="45720" rIns="91440" bIns="45720" rtlCol="0" anchor="t">
            <a:normAutofit/>
          </a:bodyPr>
          <a:lstStyle/>
          <a:p>
            <a:pPr marL="0" indent="0">
              <a:lnSpc>
                <a:spcPct val="100000"/>
              </a:lnSpc>
              <a:spcBef>
                <a:spcPts val="0"/>
              </a:spcBef>
              <a:spcAft>
                <a:spcPts val="1200"/>
              </a:spcAft>
              <a:buNone/>
            </a:pPr>
            <a:r>
              <a:rPr lang="en-US" sz="2800" b="1" dirty="0">
                <a:solidFill>
                  <a:srgbClr val="00529B"/>
                </a:solidFill>
                <a:latin typeface="Arial"/>
                <a:cs typeface="Arial"/>
              </a:rPr>
              <a:t>At the end of this lesson, you’ll be able to: </a:t>
            </a:r>
            <a:endParaRPr lang="en-US" sz="2800" dirty="0">
              <a:latin typeface="Arial"/>
              <a:cs typeface="Arial"/>
            </a:endParaRPr>
          </a:p>
          <a:p>
            <a:pPr marL="548640" indent="-274320">
              <a:lnSpc>
                <a:spcPct val="100000"/>
              </a:lnSpc>
              <a:spcBef>
                <a:spcPts val="0"/>
              </a:spcBef>
              <a:spcAft>
                <a:spcPts val="1200"/>
              </a:spcAft>
            </a:pPr>
            <a:r>
              <a:rPr lang="en-US" sz="2400" dirty="0">
                <a:solidFill>
                  <a:srgbClr val="00529B"/>
                </a:solidFill>
                <a:latin typeface="Arial"/>
                <a:cs typeface="Arial"/>
              </a:rPr>
              <a:t>Describe ESRD and medical treatments for ESRD</a:t>
            </a:r>
          </a:p>
          <a:p>
            <a:pPr marL="548640" indent="-274320">
              <a:lnSpc>
                <a:spcPct val="100000"/>
              </a:lnSpc>
              <a:spcBef>
                <a:spcPts val="0"/>
              </a:spcBef>
              <a:spcAft>
                <a:spcPts val="1200"/>
              </a:spcAft>
            </a:pPr>
            <a:r>
              <a:rPr lang="en-US" sz="2400" dirty="0">
                <a:solidFill>
                  <a:srgbClr val="00529B"/>
                </a:solidFill>
                <a:latin typeface="Arial"/>
                <a:cs typeface="Arial"/>
              </a:rPr>
              <a:t>Explain Medicare eligibility based on ESRD</a:t>
            </a:r>
          </a:p>
          <a:p>
            <a:pPr marL="548640" indent="-274320">
              <a:lnSpc>
                <a:spcPct val="100000"/>
              </a:lnSpc>
              <a:spcBef>
                <a:spcPts val="0"/>
              </a:spcBef>
              <a:spcAft>
                <a:spcPts val="1200"/>
              </a:spcAft>
            </a:pPr>
            <a:r>
              <a:rPr lang="en-US" sz="2400" dirty="0">
                <a:solidFill>
                  <a:srgbClr val="00529B"/>
                </a:solidFill>
                <a:latin typeface="Arial"/>
                <a:cs typeface="Arial"/>
              </a:rPr>
              <a:t>Know who to contact if you have questions about Medicare eligibility based on ESRD</a:t>
            </a:r>
          </a:p>
        </p:txBody>
      </p:sp>
      <p:sp>
        <p:nvSpPr>
          <p:cNvPr id="5" name="Slide Number Placeholder 4">
            <a:extLst>
              <a:ext uri="{FF2B5EF4-FFF2-40B4-BE49-F238E27FC236}">
                <a16:creationId xmlns:a16="http://schemas.microsoft.com/office/drawing/2014/main" id="{6F0D8D03-3919-EBE4-DCF9-909B8ACDF152}"/>
              </a:ext>
            </a:extLst>
          </p:cNvPr>
          <p:cNvSpPr>
            <a:spLocks noGrp="1"/>
          </p:cNvSpPr>
          <p:nvPr>
            <p:ph type="sldNum" sz="quarter" idx="12"/>
          </p:nvPr>
        </p:nvSpPr>
        <p:spPr/>
        <p:txBody>
          <a:bodyPr/>
          <a:lstStyle/>
          <a:p>
            <a:fld id="{48F63A3B-78C7-47BE-AE5E-E10140E04643}" type="slidenum">
              <a:rPr lang="en-US" smtClean="0"/>
              <a:pPr/>
              <a:t>5</a:t>
            </a:fld>
            <a:endParaRPr lang="en-US"/>
          </a:p>
        </p:txBody>
      </p:sp>
      <p:sp>
        <p:nvSpPr>
          <p:cNvPr id="3" name="Footer Placeholder 2">
            <a:extLst>
              <a:ext uri="{FF2B5EF4-FFF2-40B4-BE49-F238E27FC236}">
                <a16:creationId xmlns:a16="http://schemas.microsoft.com/office/drawing/2014/main" id="{017F2AFB-BAE5-AAEF-4167-F78DF74DB112}"/>
              </a:ext>
            </a:extLst>
          </p:cNvPr>
          <p:cNvSpPr>
            <a:spLocks noGrp="1"/>
          </p:cNvSpPr>
          <p:nvPr>
            <p:ph type="ftr" sz="quarter" idx="11"/>
          </p:nvPr>
        </p:nvSpPr>
        <p:spPr/>
        <p:txBody>
          <a:bodyPr/>
          <a:lstStyle/>
          <a:p>
            <a:r>
              <a:rPr lang="en-US"/>
              <a:t>Medicare for People with End-Stage Renal Disease (ESRD)</a:t>
            </a:r>
            <a:endParaRPr lang="en-US" dirty="0"/>
          </a:p>
        </p:txBody>
      </p:sp>
      <p:sp>
        <p:nvSpPr>
          <p:cNvPr id="2" name="Date Placeholder 1">
            <a:extLst>
              <a:ext uri="{FF2B5EF4-FFF2-40B4-BE49-F238E27FC236}">
                <a16:creationId xmlns:a16="http://schemas.microsoft.com/office/drawing/2014/main" id="{696E612C-D0E2-FE55-A155-A59977D67217}"/>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339620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Autofit/>
          </a:bodyPr>
          <a:lstStyle/>
          <a:p>
            <a:pPr>
              <a:lnSpc>
                <a:spcPct val="100000"/>
              </a:lnSpc>
            </a:pPr>
            <a:r>
              <a:rPr lang="en-US" sz="2800" dirty="0"/>
              <a:t>End-Stage Renal Disease (ESRD) &amp;</a:t>
            </a:r>
            <a:br>
              <a:rPr lang="en-US" sz="2800" dirty="0"/>
            </a:br>
            <a:r>
              <a:rPr lang="en-US" sz="2800" dirty="0"/>
              <a:t>Medicare Drug Coverage</a:t>
            </a:r>
          </a:p>
        </p:txBody>
      </p:sp>
      <p:sp>
        <p:nvSpPr>
          <p:cNvPr id="5" name="Text Placeholder 4">
            <a:extLst>
              <a:ext uri="{FF2B5EF4-FFF2-40B4-BE49-F238E27FC236}">
                <a16:creationId xmlns:a16="http://schemas.microsoft.com/office/drawing/2014/main" id="{14546765-710A-810A-F7FE-2EF2BED34B70}"/>
              </a:ext>
            </a:extLst>
          </p:cNvPr>
          <p:cNvSpPr>
            <a:spLocks noGrp="1"/>
          </p:cNvSpPr>
          <p:nvPr>
            <p:ph type="body" sz="quarter" idx="13"/>
          </p:nvPr>
        </p:nvSpPr>
        <p:spPr>
          <a:xfrm>
            <a:off x="802838" y="1589800"/>
            <a:ext cx="4965192" cy="1097280"/>
          </a:xfrm>
          <a:prstGeom prst="roundRect">
            <a:avLst/>
          </a:prstGeom>
          <a:ln w="38100">
            <a:solidFill>
              <a:srgbClr val="00529B"/>
            </a:solidFill>
          </a:ln>
        </p:spPr>
        <p:txBody>
          <a:bodyPr anchor="ctr"/>
          <a:lstStyle/>
          <a:p>
            <a:pPr marL="0" lvl="0" indent="0">
              <a:lnSpc>
                <a:spcPct val="100000"/>
              </a:lnSpc>
              <a:spcBef>
                <a:spcPts val="0"/>
              </a:spcBef>
              <a:buClrTx/>
              <a:buNone/>
            </a:pPr>
            <a:r>
              <a:rPr lang="en-US" sz="1800" b="1" dirty="0"/>
              <a:t>Am I eligible for Medicare drug coverage (Part D)?</a:t>
            </a:r>
          </a:p>
        </p:txBody>
      </p:sp>
      <p:sp>
        <p:nvSpPr>
          <p:cNvPr id="6" name="Text Placeholder 5">
            <a:extLst>
              <a:ext uri="{FF2B5EF4-FFF2-40B4-BE49-F238E27FC236}">
                <a16:creationId xmlns:a16="http://schemas.microsoft.com/office/drawing/2014/main" id="{6C29AAFB-D39D-A183-B675-209C1D95B3E5}"/>
              </a:ext>
            </a:extLst>
          </p:cNvPr>
          <p:cNvSpPr>
            <a:spLocks noGrp="1"/>
          </p:cNvSpPr>
          <p:nvPr>
            <p:ph type="body" sz="quarter" idx="14"/>
          </p:nvPr>
        </p:nvSpPr>
        <p:spPr>
          <a:xfrm>
            <a:off x="6210259" y="1589800"/>
            <a:ext cx="4965192" cy="1097280"/>
          </a:xfrm>
          <a:prstGeom prst="roundRect">
            <a:avLst/>
          </a:prstGeom>
          <a:ln w="38100">
            <a:solidFill>
              <a:srgbClr val="FFC000"/>
            </a:solidFill>
          </a:ln>
        </p:spPr>
        <p:txBody>
          <a:bodyPr anchor="ctr"/>
          <a:lstStyle/>
          <a:p>
            <a:pPr marL="0" marR="0" lvl="0" indent="0" algn="l" defTabSz="914400" rtl="0" eaLnBrk="1" fontAlgn="auto" latinLnBrk="0" hangingPunct="1">
              <a:lnSpc>
                <a:spcPct val="100000"/>
              </a:lnSpc>
              <a:spcBef>
                <a:spcPts val="0"/>
              </a:spcBef>
              <a:spcAft>
                <a:spcPts val="0"/>
              </a:spcAft>
              <a:buClrTx/>
              <a:buSzTx/>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Everyone with Medicare is eligible to get Medicare drug coverage. </a:t>
            </a:r>
          </a:p>
        </p:txBody>
      </p:sp>
      <p:pic>
        <p:nvPicPr>
          <p:cNvPr id="44" name="Picture 43">
            <a:extLst>
              <a:ext uri="{FF2B5EF4-FFF2-40B4-BE49-F238E27FC236}">
                <a16:creationId xmlns:a16="http://schemas.microsoft.com/office/drawing/2014/main" id="{1D2DBA6B-F875-C7B7-D18E-44CD198D9FF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20983" y="1736069"/>
            <a:ext cx="310923" cy="804742"/>
          </a:xfrm>
          <a:prstGeom prst="rect">
            <a:avLst/>
          </a:prstGeom>
        </p:spPr>
      </p:pic>
      <p:sp>
        <p:nvSpPr>
          <p:cNvPr id="7" name="Text Placeholder 6">
            <a:extLst>
              <a:ext uri="{FF2B5EF4-FFF2-40B4-BE49-F238E27FC236}">
                <a16:creationId xmlns:a16="http://schemas.microsoft.com/office/drawing/2014/main" id="{57F6FD6A-03B7-D242-1D37-9C35A2981B53}"/>
              </a:ext>
            </a:extLst>
          </p:cNvPr>
          <p:cNvSpPr>
            <a:spLocks noGrp="1"/>
          </p:cNvSpPr>
          <p:nvPr>
            <p:ph type="body" sz="quarter" idx="15"/>
          </p:nvPr>
        </p:nvSpPr>
        <p:spPr>
          <a:xfrm>
            <a:off x="802838" y="2862701"/>
            <a:ext cx="4965192" cy="1645920"/>
          </a:xfrm>
          <a:prstGeom prst="roundRect">
            <a:avLst/>
          </a:prstGeom>
          <a:ln w="38100">
            <a:solidFill>
              <a:srgbClr val="00529B"/>
            </a:solidFill>
          </a:ln>
        </p:spPr>
        <p:txBody>
          <a:bodyPr anchor="ct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kumimoji="0" lang="en-US" sz="18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How do I get coverage?</a:t>
            </a:r>
          </a:p>
        </p:txBody>
      </p:sp>
      <p:sp>
        <p:nvSpPr>
          <p:cNvPr id="10" name="Text Placeholder 9">
            <a:extLst>
              <a:ext uri="{FF2B5EF4-FFF2-40B4-BE49-F238E27FC236}">
                <a16:creationId xmlns:a16="http://schemas.microsoft.com/office/drawing/2014/main" id="{46FAFFAA-5616-129E-B344-3246D3C86786}"/>
              </a:ext>
            </a:extLst>
          </p:cNvPr>
          <p:cNvSpPr>
            <a:spLocks noGrp="1"/>
          </p:cNvSpPr>
          <p:nvPr>
            <p:ph type="body" sz="quarter" idx="16"/>
          </p:nvPr>
        </p:nvSpPr>
        <p:spPr>
          <a:xfrm>
            <a:off x="6210259" y="2862701"/>
            <a:ext cx="4965192" cy="1645920"/>
          </a:xfrm>
          <a:prstGeom prst="roundRect">
            <a:avLst/>
          </a:prstGeom>
          <a:ln w="38100">
            <a:solidFill>
              <a:srgbClr val="FFC000"/>
            </a:solidFill>
          </a:ln>
        </p:spPr>
        <p:txBody>
          <a:bodyPr anchor="ctr">
            <a:norm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If you have Original Medicare, you must join a plan to get drug coverage.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If you join a Medicare Advantage Plan with drug coverage, you’ll get your drug coverage through your plan.</a:t>
            </a:r>
          </a:p>
        </p:txBody>
      </p:sp>
      <p:pic>
        <p:nvPicPr>
          <p:cNvPr id="45" name="Picture 44">
            <a:extLst>
              <a:ext uri="{FF2B5EF4-FFF2-40B4-BE49-F238E27FC236}">
                <a16:creationId xmlns:a16="http://schemas.microsoft.com/office/drawing/2014/main" id="{45BD9094-C035-FB4E-41B7-F95AE4B43F9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20983" y="3137550"/>
            <a:ext cx="310923" cy="1137808"/>
          </a:xfrm>
          <a:prstGeom prst="rect">
            <a:avLst/>
          </a:prstGeom>
        </p:spPr>
      </p:pic>
      <p:sp>
        <p:nvSpPr>
          <p:cNvPr id="18" name="Text Placeholder 17">
            <a:extLst>
              <a:ext uri="{FF2B5EF4-FFF2-40B4-BE49-F238E27FC236}">
                <a16:creationId xmlns:a16="http://schemas.microsoft.com/office/drawing/2014/main" id="{391E2D26-FE41-6A2A-89EE-5FDD7530E73E}"/>
              </a:ext>
            </a:extLst>
          </p:cNvPr>
          <p:cNvSpPr>
            <a:spLocks noGrp="1"/>
          </p:cNvSpPr>
          <p:nvPr>
            <p:ph type="body" sz="quarter" idx="17"/>
          </p:nvPr>
        </p:nvSpPr>
        <p:spPr>
          <a:xfrm>
            <a:off x="802838" y="4688489"/>
            <a:ext cx="4965192" cy="1097280"/>
          </a:xfrm>
          <a:prstGeom prst="roundRect">
            <a:avLst/>
          </a:prstGeom>
          <a:ln w="38100">
            <a:solidFill>
              <a:srgbClr val="00529B"/>
            </a:solidFill>
          </a:ln>
        </p:spPr>
        <p:txBody>
          <a:bodyPr anchor="ctr">
            <a:normAutofit/>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kumimoji="0" lang="en-US" sz="18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Can I get help paying for Medicare drug coverage?</a:t>
            </a:r>
          </a:p>
        </p:txBody>
      </p:sp>
      <p:sp>
        <p:nvSpPr>
          <p:cNvPr id="19" name="Text Placeholder 18">
            <a:extLst>
              <a:ext uri="{FF2B5EF4-FFF2-40B4-BE49-F238E27FC236}">
                <a16:creationId xmlns:a16="http://schemas.microsoft.com/office/drawing/2014/main" id="{53D5FE27-4756-7538-F5E5-639CBB8119D5}"/>
              </a:ext>
            </a:extLst>
          </p:cNvPr>
          <p:cNvSpPr>
            <a:spLocks noGrp="1"/>
          </p:cNvSpPr>
          <p:nvPr>
            <p:ph type="body" sz="quarter" idx="18"/>
          </p:nvPr>
        </p:nvSpPr>
        <p:spPr>
          <a:xfrm>
            <a:off x="6210259" y="4688489"/>
            <a:ext cx="4965192" cy="1097280"/>
          </a:xfrm>
          <a:prstGeom prst="roundRect">
            <a:avLst/>
          </a:prstGeom>
          <a:ln w="38100">
            <a:solidFill>
              <a:srgbClr val="FFC000"/>
            </a:solidFill>
          </a:ln>
        </p:spPr>
        <p:txBody>
          <a:bodyPr anchor="ctr"/>
          <a:lstStyle/>
          <a:p>
            <a:pPr lvl="0">
              <a:lnSpc>
                <a:spcPct val="100000"/>
              </a:lnSpc>
              <a:spcBef>
                <a:spcPts val="0"/>
              </a:spcBef>
              <a:buClrTx/>
            </a:pPr>
            <a:r>
              <a:rPr lang="en-US" sz="1800" dirty="0"/>
              <a:t>You may be able to get Extra Help to pay for your Medicare drug costs.</a:t>
            </a:r>
          </a:p>
        </p:txBody>
      </p:sp>
      <p:pic>
        <p:nvPicPr>
          <p:cNvPr id="46" name="Picture 45">
            <a:extLst>
              <a:ext uri="{FF2B5EF4-FFF2-40B4-BE49-F238E27FC236}">
                <a16:creationId xmlns:a16="http://schemas.microsoft.com/office/drawing/2014/main" id="{48EB2FCA-2DF7-6F52-1AFD-BF4E089EDCB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15006" y="4834758"/>
            <a:ext cx="310923" cy="804742"/>
          </a:xfrm>
          <a:prstGeom prst="rect">
            <a:avLst/>
          </a:prstGeom>
        </p:spPr>
      </p:pic>
      <p:sp>
        <p:nvSpPr>
          <p:cNvPr id="9" name="Slide Number Placeholder 6">
            <a:extLst>
              <a:ext uri="{FF2B5EF4-FFF2-40B4-BE49-F238E27FC236}">
                <a16:creationId xmlns:a16="http://schemas.microsoft.com/office/drawing/2014/main" id="{EA821AF9-BCE3-432E-B746-7F740F8200FA}"/>
              </a:ext>
            </a:extLst>
          </p:cNvPr>
          <p:cNvSpPr>
            <a:spLocks noGrp="1"/>
          </p:cNvSpPr>
          <p:nvPr>
            <p:ph type="sldNum" sz="quarter" idx="12"/>
          </p:nvPr>
        </p:nvSpPr>
        <p:spPr/>
        <p:txBody>
          <a:bodyPr/>
          <a:lstStyle/>
          <a:p>
            <a:fld id="{0B2D781D-8844-5940-92D1-06EF0A7F581E}" type="slidenum">
              <a:rPr lang="en-US" smtClean="0"/>
              <a:t>50</a:t>
            </a:fld>
            <a:endParaRPr lang="en-US" dirty="0"/>
          </a:p>
        </p:txBody>
      </p:sp>
      <p:sp>
        <p:nvSpPr>
          <p:cNvPr id="3" name="Footer Placeholder 2">
            <a:extLst>
              <a:ext uri="{FF2B5EF4-FFF2-40B4-BE49-F238E27FC236}">
                <a16:creationId xmlns:a16="http://schemas.microsoft.com/office/drawing/2014/main" id="{06DE2F4C-04DF-364C-AEF2-DC82794718C5}"/>
              </a:ext>
            </a:extLst>
          </p:cNvPr>
          <p:cNvSpPr>
            <a:spLocks noGrp="1"/>
          </p:cNvSpPr>
          <p:nvPr>
            <p:ph type="ftr" sz="quarter" idx="11"/>
          </p:nvPr>
        </p:nvSpPr>
        <p:spPr/>
        <p:txBody>
          <a:bodyPr/>
          <a:lstStyle/>
          <a:p>
            <a:r>
              <a:rPr lang="en-US" dirty="0"/>
              <a:t>Medicare for People with End-Stage Renal Disease (ESRD)</a:t>
            </a:r>
          </a:p>
        </p:txBody>
      </p:sp>
      <p:sp>
        <p:nvSpPr>
          <p:cNvPr id="2" name="Date Placeholder 1">
            <a:extLst>
              <a:ext uri="{FF2B5EF4-FFF2-40B4-BE49-F238E27FC236}">
                <a16:creationId xmlns:a16="http://schemas.microsoft.com/office/drawing/2014/main" id="{C6E7F8D9-CED2-CD4D-A286-87F1F7D1E672}"/>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323940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
                                            <p:bg/>
                                          </p:spTgt>
                                        </p:tgtEl>
                                        <p:attrNameLst>
                                          <p:attrName>style.visibility</p:attrName>
                                        </p:attrNameLst>
                                      </p:cBhvr>
                                      <p:to>
                                        <p:strVal val="visible"/>
                                      </p:to>
                                    </p:set>
                                    <p:animEffect transition="in" filter="wipe(left)">
                                      <p:cBhvr>
                                        <p:cTn id="13" dur="500"/>
                                        <p:tgtEl>
                                          <p:spTgt spid="6">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left)">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bg/>
                                          </p:spTgt>
                                        </p:tgtEl>
                                        <p:attrNameLst>
                                          <p:attrName>style.visibility</p:attrName>
                                        </p:attrNameLst>
                                      </p:cBhvr>
                                      <p:to>
                                        <p:strVal val="visible"/>
                                      </p:to>
                                    </p:set>
                                    <p:animEffect transition="in" filter="wipe(left)">
                                      <p:cBhvr>
                                        <p:cTn id="27" dur="500"/>
                                        <p:tgtEl>
                                          <p:spTgt spid="10">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wipe(left)">
                                      <p:cBhvr>
                                        <p:cTn id="30" dur="500"/>
                                        <p:tgtEl>
                                          <p:spTgt spid="10">
                                            <p:txEl>
                                              <p:pRg st="0" end="0"/>
                                            </p:txEl>
                                          </p:spTgt>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0">
                                            <p:txEl>
                                              <p:pRg st="1" end="1"/>
                                            </p:txEl>
                                          </p:spTgt>
                                        </p:tgtEl>
                                        <p:attrNameLst>
                                          <p:attrName>style.visibility</p:attrName>
                                        </p:attrNameLst>
                                      </p:cBhvr>
                                      <p:to>
                                        <p:strVal val="visible"/>
                                      </p:to>
                                    </p:set>
                                    <p:animEffect transition="in" filter="wipe(left)">
                                      <p:cBhvr>
                                        <p:cTn id="33" dur="500"/>
                                        <p:tgtEl>
                                          <p:spTgt spid="10">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6"/>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9">
                                            <p:bg/>
                                          </p:spTgt>
                                        </p:tgtEl>
                                        <p:attrNameLst>
                                          <p:attrName>style.visibility</p:attrName>
                                        </p:attrNameLst>
                                      </p:cBhvr>
                                      <p:to>
                                        <p:strVal val="visible"/>
                                      </p:to>
                                    </p:set>
                                    <p:animEffect transition="in" filter="wipe(left)">
                                      <p:cBhvr>
                                        <p:cTn id="44" dur="500"/>
                                        <p:tgtEl>
                                          <p:spTgt spid="19">
                                            <p:bg/>
                                          </p:spTgt>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9">
                                            <p:txEl>
                                              <p:pRg st="0" end="0"/>
                                            </p:txEl>
                                          </p:spTgt>
                                        </p:tgtEl>
                                        <p:attrNameLst>
                                          <p:attrName>style.visibility</p:attrName>
                                        </p:attrNameLst>
                                      </p:cBhvr>
                                      <p:to>
                                        <p:strVal val="visible"/>
                                      </p:to>
                                    </p:set>
                                    <p:animEffect transition="in" filter="wipe(left)">
                                      <p:cBhvr>
                                        <p:cTn id="4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animBg="1"/>
      <p:bldP spid="6" grpId="0" uiExpand="1" build="p" animBg="1"/>
      <p:bldP spid="7" grpId="0" uiExpand="1" animBg="1"/>
      <p:bldP spid="10" grpId="0" uiExpand="1" build="p" animBg="1"/>
      <p:bldP spid="18" grpId="0" uiExpand="1" animBg="1"/>
      <p:bldP spid="19" grpId="0" uiExpand="1" build="p"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226" y="403762"/>
            <a:ext cx="9507017" cy="719643"/>
          </a:xfrm>
        </p:spPr>
        <p:txBody>
          <a:bodyPr>
            <a:normAutofit/>
          </a:bodyPr>
          <a:lstStyle/>
          <a:p>
            <a:pPr algn="ctr"/>
            <a:r>
              <a:rPr lang="en-US" sz="3000" dirty="0"/>
              <a:t>Check Your Knowledge: Question 6</a:t>
            </a:r>
          </a:p>
        </p:txBody>
      </p:sp>
      <p:sp>
        <p:nvSpPr>
          <p:cNvPr id="8" name="Content Placeholder 7"/>
          <p:cNvSpPr>
            <a:spLocks noGrp="1"/>
          </p:cNvSpPr>
          <p:nvPr>
            <p:ph idx="4294967295"/>
          </p:nvPr>
        </p:nvSpPr>
        <p:spPr>
          <a:xfrm>
            <a:off x="1177925" y="1796982"/>
            <a:ext cx="9836150" cy="2980291"/>
          </a:xfrm>
        </p:spPr>
        <p:txBody>
          <a:bodyPr/>
          <a:lstStyle/>
          <a:p>
            <a:pPr marL="0" lvl="0" indent="0">
              <a:lnSpc>
                <a:spcPct val="100000"/>
              </a:lnSpc>
              <a:spcBef>
                <a:spcPts val="0"/>
              </a:spcBef>
              <a:spcAft>
                <a:spcPts val="1200"/>
              </a:spcAft>
              <a:buNone/>
              <a:defRPr/>
            </a:pPr>
            <a:r>
              <a:rPr lang="en-US" sz="2400" b="1" dirty="0">
                <a:solidFill>
                  <a:srgbClr val="00529B"/>
                </a:solidFill>
              </a:rPr>
              <a:t>If you’re under 65 and have Medicare because of ESRD, you might not be able to buy the Medicare Supplement Insurance (Medigap) policy you want. </a:t>
            </a:r>
            <a:endParaRPr lang="en-US" sz="2400" dirty="0">
              <a:solidFill>
                <a:srgbClr val="00529B"/>
              </a:solidFill>
            </a:endParaRPr>
          </a:p>
          <a:p>
            <a:pPr marL="341313" lvl="0" indent="-341313" defTabSz="685800">
              <a:lnSpc>
                <a:spcPct val="110000"/>
              </a:lnSpc>
              <a:spcBef>
                <a:spcPts val="600"/>
              </a:spcBef>
              <a:buFont typeface="+mj-lt"/>
              <a:buAutoNum type="alphaLcPeriod"/>
            </a:pPr>
            <a:r>
              <a:rPr lang="en-US" sz="2400" dirty="0">
                <a:solidFill>
                  <a:srgbClr val="00529B"/>
                </a:solidFill>
              </a:rPr>
              <a:t>True</a:t>
            </a:r>
          </a:p>
          <a:p>
            <a:pPr marL="341313" lvl="0" indent="-341313" defTabSz="685800">
              <a:lnSpc>
                <a:spcPct val="110000"/>
              </a:lnSpc>
              <a:spcBef>
                <a:spcPts val="600"/>
              </a:spcBef>
              <a:buFont typeface="+mj-lt"/>
              <a:buAutoNum type="alphaLcPeriod"/>
            </a:pPr>
            <a:r>
              <a:rPr lang="en-US" sz="2400" dirty="0">
                <a:solidFill>
                  <a:srgbClr val="00529B"/>
                </a:solidFill>
              </a:rPr>
              <a:t>False</a:t>
            </a:r>
            <a:endParaRPr lang="en-US" dirty="0"/>
          </a:p>
        </p:txBody>
      </p:sp>
      <p:sp>
        <p:nvSpPr>
          <p:cNvPr id="6" name="Rounded Rectangle 5" descr="Green box highlighting &quot;A&quot; as the correct answer."/>
          <p:cNvSpPr/>
          <p:nvPr/>
        </p:nvSpPr>
        <p:spPr>
          <a:xfrm>
            <a:off x="1177926" y="3137486"/>
            <a:ext cx="1487454" cy="431802"/>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Slide Number Placeholder 4">
            <a:extLst>
              <a:ext uri="{FF2B5EF4-FFF2-40B4-BE49-F238E27FC236}">
                <a16:creationId xmlns:a16="http://schemas.microsoft.com/office/drawing/2014/main" id="{DF0E024A-93FE-4F1B-81B2-3CE14028C216}"/>
              </a:ext>
            </a:extLst>
          </p:cNvPr>
          <p:cNvSpPr>
            <a:spLocks noGrp="1"/>
          </p:cNvSpPr>
          <p:nvPr>
            <p:ph type="sldNum" sz="quarter" idx="12"/>
          </p:nvPr>
        </p:nvSpPr>
        <p:spPr>
          <a:xfrm>
            <a:off x="8610600" y="6492240"/>
            <a:ext cx="2743200" cy="365125"/>
          </a:xfrm>
        </p:spPr>
        <p:txBody>
          <a:bodyPr/>
          <a:lstStyle>
            <a:lvl1pPr>
              <a:defRPr>
                <a:solidFill>
                  <a:schemeClr val="bg1"/>
                </a:solidFill>
              </a:defRPr>
            </a:lvl1pPr>
          </a:lstStyle>
          <a:p>
            <a:fld id="{0B2D781D-8844-5940-92D1-06EF0A7F581E}" type="slidenum">
              <a:rPr lang="en-US" smtClean="0"/>
              <a:pPr/>
              <a:t>51</a:t>
            </a:fld>
            <a:endParaRPr lang="en-US" dirty="0"/>
          </a:p>
        </p:txBody>
      </p:sp>
      <p:sp>
        <p:nvSpPr>
          <p:cNvPr id="4" name="Footer Placeholder 3">
            <a:extLst>
              <a:ext uri="{FF2B5EF4-FFF2-40B4-BE49-F238E27FC236}">
                <a16:creationId xmlns:a16="http://schemas.microsoft.com/office/drawing/2014/main" id="{1254BAF3-E078-E647-880B-8F6E84E8DFF5}"/>
              </a:ext>
            </a:extLst>
          </p:cNvPr>
          <p:cNvSpPr>
            <a:spLocks noGrp="1"/>
          </p:cNvSpPr>
          <p:nvPr>
            <p:ph type="ftr" sz="quarter" idx="11"/>
          </p:nvPr>
        </p:nvSpPr>
        <p:spPr>
          <a:xfrm>
            <a:off x="3931920" y="6492240"/>
            <a:ext cx="4287982" cy="365125"/>
          </a:xfrm>
        </p:spPr>
        <p:txBody>
          <a:bodyPr/>
          <a:lstStyle/>
          <a:p>
            <a:r>
              <a:rPr lang="en-US" dirty="0"/>
              <a:t>Medicare for People with End-Stage Renal Disease (ESRD)</a:t>
            </a:r>
          </a:p>
        </p:txBody>
      </p:sp>
      <p:sp>
        <p:nvSpPr>
          <p:cNvPr id="3" name="Date Placeholder 2">
            <a:extLst>
              <a:ext uri="{FF2B5EF4-FFF2-40B4-BE49-F238E27FC236}">
                <a16:creationId xmlns:a16="http://schemas.microsoft.com/office/drawing/2014/main" id="{86CE6B55-698C-A64E-8BEF-10148667FE28}"/>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79075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5</a:t>
            </a:r>
          </a:p>
        </p:txBody>
      </p:sp>
      <p:sp>
        <p:nvSpPr>
          <p:cNvPr id="5" name="Text Placeholder 4"/>
          <p:cNvSpPr>
            <a:spLocks noGrp="1"/>
          </p:cNvSpPr>
          <p:nvPr>
            <p:ph type="body" idx="1"/>
          </p:nvPr>
        </p:nvSpPr>
        <p:spPr/>
        <p:txBody>
          <a:bodyPr>
            <a:normAutofit/>
          </a:bodyPr>
          <a:lstStyle/>
          <a:p>
            <a:pPr>
              <a:lnSpc>
                <a:spcPct val="100000"/>
              </a:lnSpc>
              <a:spcBef>
                <a:spcPts val="600"/>
              </a:spcBef>
            </a:pPr>
            <a:r>
              <a:rPr lang="en-US" sz="3600" dirty="0"/>
              <a:t>Additional Information</a:t>
            </a:r>
          </a:p>
        </p:txBody>
      </p:sp>
    </p:spTree>
    <p:custDataLst>
      <p:tags r:id="rId1"/>
    </p:custDataLst>
    <p:extLst>
      <p:ext uri="{BB962C8B-B14F-4D97-AF65-F5344CB8AC3E}">
        <p14:creationId xmlns:p14="http://schemas.microsoft.com/office/powerpoint/2010/main" val="27831312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9D2366-8313-4B78-8478-70588F5C95B0}"/>
              </a:ext>
            </a:extLst>
          </p:cNvPr>
          <p:cNvSpPr>
            <a:spLocks noGrp="1"/>
          </p:cNvSpPr>
          <p:nvPr>
            <p:ph type="title"/>
          </p:nvPr>
        </p:nvSpPr>
        <p:spPr/>
        <p:txBody>
          <a:bodyPr anchor="ctr">
            <a:normAutofit/>
          </a:bodyPr>
          <a:lstStyle/>
          <a:p>
            <a:r>
              <a:rPr lang="en-US" sz="3000" dirty="0"/>
              <a:t>Lesson 5 Objectives </a:t>
            </a:r>
          </a:p>
        </p:txBody>
      </p:sp>
      <p:sp>
        <p:nvSpPr>
          <p:cNvPr id="10" name="Text Placeholder 9">
            <a:extLst>
              <a:ext uri="{FF2B5EF4-FFF2-40B4-BE49-F238E27FC236}">
                <a16:creationId xmlns:a16="http://schemas.microsoft.com/office/drawing/2014/main" id="{49462B0C-0312-4075-AE42-47FACC105F89}"/>
              </a:ext>
            </a:extLst>
          </p:cNvPr>
          <p:cNvSpPr>
            <a:spLocks noGrp="1"/>
          </p:cNvSpPr>
          <p:nvPr>
            <p:ph type="body" sz="quarter" idx="4294967295"/>
          </p:nvPr>
        </p:nvSpPr>
        <p:spPr>
          <a:xfrm>
            <a:off x="914400" y="1371600"/>
            <a:ext cx="10074275" cy="4462463"/>
          </a:xfrm>
        </p:spPr>
        <p:txBody>
          <a:bodyPr vert="horz" lIns="91440" tIns="45720" rIns="91440" bIns="45720" rtlCol="0" anchor="t">
            <a:normAutofit/>
          </a:bodyPr>
          <a:lstStyle/>
          <a:p>
            <a:pPr marL="0" indent="0">
              <a:lnSpc>
                <a:spcPct val="110000"/>
              </a:lnSpc>
              <a:spcBef>
                <a:spcPts val="0"/>
              </a:spcBef>
              <a:spcAft>
                <a:spcPts val="1200"/>
              </a:spcAft>
              <a:buNone/>
            </a:pPr>
            <a:r>
              <a:rPr lang="en-US" sz="2800" b="1" dirty="0">
                <a:solidFill>
                  <a:srgbClr val="00529B"/>
                </a:solidFill>
                <a:latin typeface="Arial"/>
                <a:cs typeface="Arial"/>
              </a:rPr>
              <a:t>At the end of this lesson, you’ll be able to: </a:t>
            </a:r>
            <a:endParaRPr lang="en-US" sz="2800" dirty="0">
              <a:latin typeface="Arial"/>
              <a:cs typeface="Arial"/>
            </a:endParaRPr>
          </a:p>
          <a:p>
            <a:pPr marL="548640" indent="-274320">
              <a:lnSpc>
                <a:spcPct val="110000"/>
              </a:lnSpc>
              <a:spcBef>
                <a:spcPts val="0"/>
              </a:spcBef>
              <a:spcAft>
                <a:spcPts val="1200"/>
              </a:spcAft>
            </a:pPr>
            <a:r>
              <a:rPr lang="en-US" sz="2400" dirty="0">
                <a:solidFill>
                  <a:srgbClr val="00529B"/>
                </a:solidFill>
                <a:latin typeface="Arial"/>
                <a:cs typeface="Arial"/>
              </a:rPr>
              <a:t>Describe the Centers for Medicare &amp; Medicaid Services’ (CMS) Specialty Care Models and their purpose</a:t>
            </a:r>
          </a:p>
          <a:p>
            <a:pPr marL="548640" indent="-274320">
              <a:lnSpc>
                <a:spcPct val="110000"/>
              </a:lnSpc>
              <a:spcBef>
                <a:spcPts val="0"/>
              </a:spcBef>
              <a:spcAft>
                <a:spcPts val="1200"/>
              </a:spcAft>
            </a:pPr>
            <a:r>
              <a:rPr lang="en-US" sz="2400" dirty="0">
                <a:solidFill>
                  <a:srgbClr val="00529B"/>
                </a:solidFill>
                <a:latin typeface="Arial"/>
                <a:cs typeface="Arial"/>
              </a:rPr>
              <a:t>Describe how CMS evaluates the quality of care at dialysis facilities</a:t>
            </a:r>
          </a:p>
          <a:p>
            <a:pPr marL="548640" indent="-274320">
              <a:lnSpc>
                <a:spcPct val="110000"/>
              </a:lnSpc>
              <a:spcBef>
                <a:spcPts val="0"/>
              </a:spcBef>
              <a:spcAft>
                <a:spcPts val="1200"/>
              </a:spcAft>
            </a:pPr>
            <a:r>
              <a:rPr lang="en-US" sz="2400" dirty="0">
                <a:solidFill>
                  <a:srgbClr val="00529B"/>
                </a:solidFill>
                <a:latin typeface="Arial"/>
                <a:cs typeface="Arial"/>
              </a:rPr>
              <a:t>Describe the End-Stage Renal Disease (ESRD) National Coordinating Center and its purpose</a:t>
            </a:r>
          </a:p>
          <a:p>
            <a:pPr marL="548640" indent="-274320">
              <a:lnSpc>
                <a:spcPct val="110000"/>
              </a:lnSpc>
              <a:spcBef>
                <a:spcPts val="0"/>
              </a:spcBef>
              <a:spcAft>
                <a:spcPts val="1200"/>
              </a:spcAft>
            </a:pPr>
            <a:r>
              <a:rPr lang="en-US" sz="2400" dirty="0">
                <a:solidFill>
                  <a:srgbClr val="00529B"/>
                </a:solidFill>
                <a:latin typeface="Arial"/>
                <a:cs typeface="Arial"/>
              </a:rPr>
              <a:t>Describe the Fistula First initiative and its purpose</a:t>
            </a:r>
          </a:p>
        </p:txBody>
      </p:sp>
      <p:sp>
        <p:nvSpPr>
          <p:cNvPr id="5" name="Slide Number Placeholder 4">
            <a:extLst>
              <a:ext uri="{FF2B5EF4-FFF2-40B4-BE49-F238E27FC236}">
                <a16:creationId xmlns:a16="http://schemas.microsoft.com/office/drawing/2014/main" id="{0CC9B9B3-1E8F-A649-14FC-3DCD5699A332}"/>
              </a:ext>
            </a:extLst>
          </p:cNvPr>
          <p:cNvSpPr>
            <a:spLocks noGrp="1"/>
          </p:cNvSpPr>
          <p:nvPr>
            <p:ph type="sldNum" sz="quarter" idx="12"/>
          </p:nvPr>
        </p:nvSpPr>
        <p:spPr/>
        <p:txBody>
          <a:bodyPr/>
          <a:lstStyle/>
          <a:p>
            <a:fld id="{48F63A3B-78C7-47BE-AE5E-E10140E04643}" type="slidenum">
              <a:rPr lang="en-US" smtClean="0"/>
              <a:pPr/>
              <a:t>53</a:t>
            </a:fld>
            <a:endParaRPr lang="en-US"/>
          </a:p>
        </p:txBody>
      </p:sp>
      <p:sp>
        <p:nvSpPr>
          <p:cNvPr id="3" name="Footer Placeholder 2">
            <a:extLst>
              <a:ext uri="{FF2B5EF4-FFF2-40B4-BE49-F238E27FC236}">
                <a16:creationId xmlns:a16="http://schemas.microsoft.com/office/drawing/2014/main" id="{4093C205-5146-B0C6-BA14-7E79483B1BC8}"/>
              </a:ext>
            </a:extLst>
          </p:cNvPr>
          <p:cNvSpPr>
            <a:spLocks noGrp="1"/>
          </p:cNvSpPr>
          <p:nvPr>
            <p:ph type="ftr" sz="quarter" idx="11"/>
          </p:nvPr>
        </p:nvSpPr>
        <p:spPr/>
        <p:txBody>
          <a:bodyPr/>
          <a:lstStyle/>
          <a:p>
            <a:r>
              <a:rPr lang="en-US"/>
              <a:t>Medicare for People with End-Stage Renal Disease (ESRD)</a:t>
            </a:r>
            <a:endParaRPr lang="en-US" dirty="0"/>
          </a:p>
        </p:txBody>
      </p:sp>
      <p:sp>
        <p:nvSpPr>
          <p:cNvPr id="2" name="Date Placeholder 1">
            <a:extLst>
              <a:ext uri="{FF2B5EF4-FFF2-40B4-BE49-F238E27FC236}">
                <a16:creationId xmlns:a16="http://schemas.microsoft.com/office/drawing/2014/main" id="{BB815F63-90F6-0735-901D-BE0DC6131BBA}"/>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176028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Autofit/>
          </a:bodyPr>
          <a:lstStyle/>
          <a:p>
            <a:r>
              <a:rPr lang="en-US" sz="2800" dirty="0"/>
              <a:t>CMS Innovation Payment Models to</a:t>
            </a:r>
            <a:br>
              <a:rPr lang="en-US" sz="2800" dirty="0"/>
            </a:br>
            <a:r>
              <a:rPr lang="en-US" sz="2800" dirty="0"/>
              <a:t> Transform Kidney Care</a:t>
            </a:r>
          </a:p>
        </p:txBody>
      </p:sp>
      <p:sp>
        <p:nvSpPr>
          <p:cNvPr id="5" name="Content Placeholder 4"/>
          <p:cNvSpPr>
            <a:spLocks noGrp="1"/>
          </p:cNvSpPr>
          <p:nvPr>
            <p:ph type="body" sz="quarter" idx="4294967295"/>
          </p:nvPr>
        </p:nvSpPr>
        <p:spPr>
          <a:xfrm>
            <a:off x="914400" y="1371600"/>
            <a:ext cx="10272712" cy="4167188"/>
          </a:xfrm>
        </p:spPr>
        <p:txBody>
          <a:bodyPr>
            <a:noAutofit/>
          </a:bodyPr>
          <a:lstStyle/>
          <a:p>
            <a:pPr marL="0" indent="0">
              <a:lnSpc>
                <a:spcPct val="100000"/>
              </a:lnSpc>
              <a:spcBef>
                <a:spcPts val="0"/>
              </a:spcBef>
              <a:spcAft>
                <a:spcPts val="1200"/>
              </a:spcAft>
              <a:buNone/>
            </a:pPr>
            <a:r>
              <a:rPr lang="en-US" sz="2800" b="1" dirty="0">
                <a:solidFill>
                  <a:srgbClr val="00529B"/>
                </a:solidFill>
              </a:rPr>
              <a:t>Mandatory Model</a:t>
            </a:r>
            <a:r>
              <a:rPr lang="en-US" sz="2800" dirty="0">
                <a:solidFill>
                  <a:srgbClr val="00529B"/>
                </a:solidFill>
              </a:rPr>
              <a:t>—ESRD Treatment Choices (ETC) Model </a:t>
            </a:r>
          </a:p>
          <a:p>
            <a:pPr marL="548640" indent="-274320">
              <a:lnSpc>
                <a:spcPct val="100000"/>
              </a:lnSpc>
              <a:spcBef>
                <a:spcPts val="0"/>
              </a:spcBef>
              <a:spcAft>
                <a:spcPts val="1200"/>
              </a:spcAft>
            </a:pPr>
            <a:r>
              <a:rPr lang="en-US" sz="2400" dirty="0">
                <a:solidFill>
                  <a:srgbClr val="00529B"/>
                </a:solidFill>
              </a:rPr>
              <a:t>Encourages greater use of home dialysis and kidney transplants</a:t>
            </a:r>
          </a:p>
          <a:p>
            <a:pPr marL="548640" indent="-274320">
              <a:lnSpc>
                <a:spcPct val="100000"/>
              </a:lnSpc>
              <a:spcBef>
                <a:spcPts val="0"/>
              </a:spcBef>
              <a:spcAft>
                <a:spcPts val="1200"/>
              </a:spcAft>
            </a:pPr>
            <a:r>
              <a:rPr lang="en-US" sz="2400" dirty="0">
                <a:solidFill>
                  <a:srgbClr val="00529B"/>
                </a:solidFill>
              </a:rPr>
              <a:t>Payment adjustments: January 1, 2021–June 30, 2027</a:t>
            </a:r>
          </a:p>
          <a:p>
            <a:pPr indent="0">
              <a:lnSpc>
                <a:spcPct val="100000"/>
              </a:lnSpc>
              <a:spcBef>
                <a:spcPts val="0"/>
              </a:spcBef>
              <a:spcAft>
                <a:spcPts val="1200"/>
              </a:spcAft>
              <a:buNone/>
            </a:pPr>
            <a:endParaRPr lang="en-US" sz="2400" dirty="0">
              <a:solidFill>
                <a:srgbClr val="00529B"/>
              </a:solidFill>
            </a:endParaRPr>
          </a:p>
          <a:p>
            <a:pPr marL="0" indent="0">
              <a:lnSpc>
                <a:spcPct val="100000"/>
              </a:lnSpc>
              <a:spcBef>
                <a:spcPts val="0"/>
              </a:spcBef>
              <a:spcAft>
                <a:spcPts val="1200"/>
              </a:spcAft>
              <a:buNone/>
            </a:pPr>
            <a:r>
              <a:rPr lang="en-US" sz="2800" b="1" dirty="0">
                <a:solidFill>
                  <a:srgbClr val="00529B"/>
                </a:solidFill>
              </a:rPr>
              <a:t>Optional Model</a:t>
            </a:r>
            <a:r>
              <a:rPr lang="en-US" sz="2800" dirty="0">
                <a:solidFill>
                  <a:srgbClr val="00529B"/>
                </a:solidFill>
              </a:rPr>
              <a:t>—Kidney Care Choices (KCC) Model</a:t>
            </a:r>
          </a:p>
          <a:p>
            <a:pPr marL="548640" lvl="0" indent="-274320">
              <a:lnSpc>
                <a:spcPct val="100000"/>
              </a:lnSpc>
              <a:spcBef>
                <a:spcPts val="0"/>
              </a:spcBef>
              <a:spcAft>
                <a:spcPts val="1200"/>
              </a:spcAft>
            </a:pPr>
            <a:r>
              <a:rPr lang="en-US" sz="2400" dirty="0">
                <a:solidFill>
                  <a:srgbClr val="00529B"/>
                </a:solidFill>
              </a:rPr>
              <a:t>Includes the Kidney Care First (KCF) and Comprehensive Kidney Care Contracting (CKCC) options to promote coordinated care</a:t>
            </a:r>
          </a:p>
          <a:p>
            <a:pPr marL="548640" indent="-274320">
              <a:lnSpc>
                <a:spcPct val="100000"/>
              </a:lnSpc>
              <a:spcBef>
                <a:spcPts val="0"/>
              </a:spcBef>
              <a:spcAft>
                <a:spcPts val="1200"/>
              </a:spcAft>
            </a:pPr>
            <a:r>
              <a:rPr lang="en-US" sz="2400" dirty="0">
                <a:solidFill>
                  <a:srgbClr val="00529B"/>
                </a:solidFill>
              </a:rPr>
              <a:t>Payment options: April 1, 2021–December 31, 2025</a:t>
            </a:r>
          </a:p>
        </p:txBody>
      </p:sp>
      <p:sp>
        <p:nvSpPr>
          <p:cNvPr id="6" name="Slide Number Placeholder 5">
            <a:extLst>
              <a:ext uri="{FF2B5EF4-FFF2-40B4-BE49-F238E27FC236}">
                <a16:creationId xmlns:a16="http://schemas.microsoft.com/office/drawing/2014/main" id="{D5665A71-6F81-65E2-B55C-5C2728BD4EE0}"/>
              </a:ext>
            </a:extLst>
          </p:cNvPr>
          <p:cNvSpPr>
            <a:spLocks noGrp="1"/>
          </p:cNvSpPr>
          <p:nvPr>
            <p:ph type="sldNum" sz="quarter" idx="12"/>
          </p:nvPr>
        </p:nvSpPr>
        <p:spPr/>
        <p:txBody>
          <a:bodyPr/>
          <a:lstStyle/>
          <a:p>
            <a:fld id="{48F63A3B-78C7-47BE-AE5E-E10140E04643}" type="slidenum">
              <a:rPr lang="en-US" smtClean="0"/>
              <a:pPr/>
              <a:t>54</a:t>
            </a:fld>
            <a:endParaRPr lang="en-US"/>
          </a:p>
        </p:txBody>
      </p:sp>
      <p:sp>
        <p:nvSpPr>
          <p:cNvPr id="3" name="Footer Placeholder 2">
            <a:extLst>
              <a:ext uri="{FF2B5EF4-FFF2-40B4-BE49-F238E27FC236}">
                <a16:creationId xmlns:a16="http://schemas.microsoft.com/office/drawing/2014/main" id="{A3B10261-4F2A-724B-EBE3-248A95F298E3}"/>
              </a:ext>
            </a:extLst>
          </p:cNvPr>
          <p:cNvSpPr>
            <a:spLocks noGrp="1"/>
          </p:cNvSpPr>
          <p:nvPr>
            <p:ph type="ftr" sz="quarter" idx="11"/>
          </p:nvPr>
        </p:nvSpPr>
        <p:spPr/>
        <p:txBody>
          <a:bodyPr/>
          <a:lstStyle/>
          <a:p>
            <a:r>
              <a:rPr lang="en-US"/>
              <a:t>Medicare for People with End-Stage Renal Disease (ESRD)</a:t>
            </a:r>
            <a:endParaRPr lang="en-US" dirty="0"/>
          </a:p>
        </p:txBody>
      </p:sp>
      <p:sp>
        <p:nvSpPr>
          <p:cNvPr id="2" name="Date Placeholder 1">
            <a:extLst>
              <a:ext uri="{FF2B5EF4-FFF2-40B4-BE49-F238E27FC236}">
                <a16:creationId xmlns:a16="http://schemas.microsoft.com/office/drawing/2014/main" id="{B90602BA-2951-EB7B-FDC9-B97DA1E25544}"/>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24113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Dialysis Facilities</a:t>
            </a:r>
          </a:p>
        </p:txBody>
      </p:sp>
      <p:sp>
        <p:nvSpPr>
          <p:cNvPr id="2" name="Text Placeholder 1">
            <a:extLst>
              <a:ext uri="{FF2B5EF4-FFF2-40B4-BE49-F238E27FC236}">
                <a16:creationId xmlns:a16="http://schemas.microsoft.com/office/drawing/2014/main" id="{634DA797-F989-690F-ECDC-ED3DC6CB02BD}"/>
              </a:ext>
            </a:extLst>
          </p:cNvPr>
          <p:cNvSpPr>
            <a:spLocks noGrp="1"/>
          </p:cNvSpPr>
          <p:nvPr>
            <p:ph type="body" sz="quarter" idx="4294967295"/>
          </p:nvPr>
        </p:nvSpPr>
        <p:spPr>
          <a:xfrm>
            <a:off x="914400" y="1371600"/>
            <a:ext cx="9890125" cy="4167187"/>
          </a:xfrm>
        </p:spPr>
        <p:txBody>
          <a:bodyPr/>
          <a:lstStyle/>
          <a:p>
            <a:pPr marL="0" lvl="0" indent="0">
              <a:lnSpc>
                <a:spcPct val="100000"/>
              </a:lnSpc>
              <a:spcBef>
                <a:spcPts val="0"/>
              </a:spcBef>
              <a:spcAft>
                <a:spcPts val="1200"/>
              </a:spcAft>
              <a:buClrTx/>
              <a:buNone/>
            </a:pPr>
            <a:r>
              <a:rPr lang="en-US" sz="2800" b="1" dirty="0">
                <a:solidFill>
                  <a:srgbClr val="00529B"/>
                </a:solidFill>
              </a:rPr>
              <a:t>CMS uses quality measures to evaluate dialysis facilities each year:</a:t>
            </a:r>
          </a:p>
          <a:p>
            <a:pPr marL="617220" lvl="0" indent="-342900">
              <a:lnSpc>
                <a:spcPct val="100000"/>
              </a:lnSpc>
              <a:spcBef>
                <a:spcPts val="0"/>
              </a:spcBef>
              <a:spcAft>
                <a:spcPts val="1200"/>
              </a:spcAft>
              <a:buClrTx/>
            </a:pPr>
            <a:r>
              <a:rPr lang="en-US" sz="2400" dirty="0">
                <a:solidFill>
                  <a:srgbClr val="00529B"/>
                </a:solidFill>
              </a:rPr>
              <a:t>Required to display scores in an area easy for you to find, and in a format and language you understand.</a:t>
            </a:r>
          </a:p>
          <a:p>
            <a:pPr marL="617220" lvl="0" indent="-342900">
              <a:lnSpc>
                <a:spcPct val="100000"/>
              </a:lnSpc>
              <a:spcBef>
                <a:spcPts val="0"/>
              </a:spcBef>
              <a:spcAft>
                <a:spcPts val="1200"/>
              </a:spcAft>
              <a:buClrTx/>
            </a:pPr>
            <a:r>
              <a:rPr lang="en-US" sz="2400" dirty="0">
                <a:solidFill>
                  <a:srgbClr val="00529B"/>
                </a:solidFill>
              </a:rPr>
              <a:t>Scores can range from</a:t>
            </a:r>
            <a:r>
              <a:rPr lang="en-US" sz="2400" b="1" dirty="0">
                <a:solidFill>
                  <a:srgbClr val="00529B"/>
                </a:solidFill>
              </a:rPr>
              <a:t> 0–100 </a:t>
            </a:r>
            <a:r>
              <a:rPr lang="en-US" sz="2400" dirty="0">
                <a:solidFill>
                  <a:srgbClr val="00529B"/>
                </a:solidFill>
              </a:rPr>
              <a:t>and are based on how the facility performed on the quality measures.</a:t>
            </a:r>
          </a:p>
        </p:txBody>
      </p:sp>
      <p:sp>
        <p:nvSpPr>
          <p:cNvPr id="10" name="Slide Number Placeholder 9">
            <a:extLst>
              <a:ext uri="{FF2B5EF4-FFF2-40B4-BE49-F238E27FC236}">
                <a16:creationId xmlns:a16="http://schemas.microsoft.com/office/drawing/2014/main" id="{986C76BA-D292-A749-089E-7B31731C0A6B}"/>
              </a:ext>
            </a:extLst>
          </p:cNvPr>
          <p:cNvSpPr>
            <a:spLocks noGrp="1"/>
          </p:cNvSpPr>
          <p:nvPr>
            <p:ph type="sldNum" sz="quarter" idx="12"/>
          </p:nvPr>
        </p:nvSpPr>
        <p:spPr/>
        <p:txBody>
          <a:bodyPr/>
          <a:lstStyle/>
          <a:p>
            <a:fld id="{48F63A3B-78C7-47BE-AE5E-E10140E04643}" type="slidenum">
              <a:rPr lang="en-US" smtClean="0"/>
              <a:pPr/>
              <a:t>55</a:t>
            </a:fld>
            <a:endParaRPr lang="en-US"/>
          </a:p>
        </p:txBody>
      </p:sp>
      <p:sp>
        <p:nvSpPr>
          <p:cNvPr id="5" name="Footer Placeholder 4">
            <a:extLst>
              <a:ext uri="{FF2B5EF4-FFF2-40B4-BE49-F238E27FC236}">
                <a16:creationId xmlns:a16="http://schemas.microsoft.com/office/drawing/2014/main" id="{F9C41817-A4B5-9E0B-5752-50A8FCC916B2}"/>
              </a:ext>
            </a:extLst>
          </p:cNvPr>
          <p:cNvSpPr>
            <a:spLocks noGrp="1"/>
          </p:cNvSpPr>
          <p:nvPr>
            <p:ph type="ftr" sz="quarter" idx="11"/>
          </p:nvPr>
        </p:nvSpPr>
        <p:spPr/>
        <p:txBody>
          <a:bodyPr/>
          <a:lstStyle/>
          <a:p>
            <a:r>
              <a:rPr lang="en-US"/>
              <a:t>Medicare for People with End-Stage Renal Disease (ESRD)</a:t>
            </a:r>
            <a:endParaRPr lang="en-US" dirty="0"/>
          </a:p>
        </p:txBody>
      </p:sp>
      <p:sp>
        <p:nvSpPr>
          <p:cNvPr id="3" name="Date Placeholder 2">
            <a:extLst>
              <a:ext uri="{FF2B5EF4-FFF2-40B4-BE49-F238E27FC236}">
                <a16:creationId xmlns:a16="http://schemas.microsoft.com/office/drawing/2014/main" id="{4E306268-6790-E85E-43D7-69ABD4E2935E}"/>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412544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End-Stage Renal Disease (ESRD) Networks</a:t>
            </a:r>
          </a:p>
        </p:txBody>
      </p:sp>
      <p:pic>
        <p:nvPicPr>
          <p:cNvPr id="37" name="Picture 36" descr="ESRD National Coordinating Center Logo&#10;">
            <a:extLst>
              <a:ext uri="{FF2B5EF4-FFF2-40B4-BE49-F238E27FC236}">
                <a16:creationId xmlns:a16="http://schemas.microsoft.com/office/drawing/2014/main" id="{0AF1401D-1440-4D79-9B4C-055B0F5DA47D}"/>
              </a:ext>
            </a:extLst>
          </p:cNvPr>
          <p:cNvPicPr>
            <a:picLocks noChangeAspect="1"/>
          </p:cNvPicPr>
          <p:nvPr/>
        </p:nvPicPr>
        <p:blipFill>
          <a:blip r:embed="rId4"/>
          <a:stretch>
            <a:fillRect/>
          </a:stretch>
        </p:blipFill>
        <p:spPr>
          <a:xfrm>
            <a:off x="4562826" y="2735592"/>
            <a:ext cx="3066348" cy="1981504"/>
          </a:xfrm>
          <a:prstGeom prst="rect">
            <a:avLst/>
          </a:prstGeom>
        </p:spPr>
      </p:pic>
      <p:sp>
        <p:nvSpPr>
          <p:cNvPr id="2" name="Text Placeholder 1">
            <a:extLst>
              <a:ext uri="{FF2B5EF4-FFF2-40B4-BE49-F238E27FC236}">
                <a16:creationId xmlns:a16="http://schemas.microsoft.com/office/drawing/2014/main" id="{683DE601-9AA7-34F0-BD36-1DB383C2791D}"/>
              </a:ext>
            </a:extLst>
          </p:cNvPr>
          <p:cNvSpPr>
            <a:spLocks noGrp="1"/>
          </p:cNvSpPr>
          <p:nvPr>
            <p:ph type="body" sz="quarter" idx="13"/>
          </p:nvPr>
        </p:nvSpPr>
        <p:spPr>
          <a:xfrm>
            <a:off x="1761736" y="1423069"/>
            <a:ext cx="3304508" cy="2061271"/>
          </a:xfrm>
        </p:spPr>
        <p:txBody>
          <a:bodyPr>
            <a:normAutofit/>
          </a:bodyPr>
          <a:lstStyle/>
          <a:p>
            <a:pPr marL="0" lvl="0" indent="0" algn="ctr" defTabSz="685800">
              <a:lnSpc>
                <a:spcPct val="100000"/>
              </a:lnSpc>
              <a:spcBef>
                <a:spcPts val="0"/>
              </a:spcBef>
              <a:buClrTx/>
              <a:buNone/>
            </a:pPr>
            <a:r>
              <a:rPr lang="en-US" sz="2300" b="1" dirty="0"/>
              <a:t>National networks </a:t>
            </a:r>
            <a:r>
              <a:rPr lang="en-US" sz="2300" dirty="0"/>
              <a:t>responsible for each U.S. state, territory, </a:t>
            </a:r>
          </a:p>
          <a:p>
            <a:pPr marL="0" lvl="0" indent="0" algn="ctr" defTabSz="685800">
              <a:lnSpc>
                <a:spcPct val="100000"/>
              </a:lnSpc>
              <a:spcBef>
                <a:spcPts val="0"/>
              </a:spcBef>
              <a:buClrTx/>
              <a:buNone/>
            </a:pPr>
            <a:r>
              <a:rPr lang="en-US" sz="2300" dirty="0"/>
              <a:t>and the District of Columbia</a:t>
            </a:r>
          </a:p>
        </p:txBody>
      </p:sp>
      <p:sp>
        <p:nvSpPr>
          <p:cNvPr id="32" name="Freeform: Shape 31" descr="National networks responsible for each U.S. state, territory, &#10;and the District of Columbia&#10;">
            <a:extLst>
              <a:ext uri="{FF2B5EF4-FFF2-40B4-BE49-F238E27FC236}">
                <a16:creationId xmlns:a16="http://schemas.microsoft.com/office/drawing/2014/main" id="{419FEFFB-F622-49F6-87C9-F23E15A2A8F9}"/>
              </a:ext>
            </a:extLst>
          </p:cNvPr>
          <p:cNvSpPr/>
          <p:nvPr/>
        </p:nvSpPr>
        <p:spPr>
          <a:xfrm>
            <a:off x="1602339" y="1392826"/>
            <a:ext cx="3755474" cy="2091514"/>
          </a:xfrm>
          <a:custGeom>
            <a:avLst/>
            <a:gdLst>
              <a:gd name="connsiteX0" fmla="*/ 348593 w 3755474"/>
              <a:gd name="connsiteY0" fmla="*/ 0 h 2091514"/>
              <a:gd name="connsiteX1" fmla="*/ 3406881 w 3755474"/>
              <a:gd name="connsiteY1" fmla="*/ 0 h 2091514"/>
              <a:gd name="connsiteX2" fmla="*/ 3755474 w 3755474"/>
              <a:gd name="connsiteY2" fmla="*/ 348593 h 2091514"/>
              <a:gd name="connsiteX3" fmla="*/ 3755474 w 3755474"/>
              <a:gd name="connsiteY3" fmla="*/ 1314542 h 2091514"/>
              <a:gd name="connsiteX4" fmla="*/ 3741204 w 3755474"/>
              <a:gd name="connsiteY4" fmla="*/ 1319288 h 2091514"/>
              <a:gd name="connsiteX5" fmla="*/ 2918672 w 3755474"/>
              <a:gd name="connsiteY5" fmla="*/ 2084502 h 2091514"/>
              <a:gd name="connsiteX6" fmla="*/ 2917122 w 3755474"/>
              <a:gd name="connsiteY6" fmla="*/ 2091514 h 2091514"/>
              <a:gd name="connsiteX7" fmla="*/ 348593 w 3755474"/>
              <a:gd name="connsiteY7" fmla="*/ 2091514 h 2091514"/>
              <a:gd name="connsiteX8" fmla="*/ 0 w 3755474"/>
              <a:gd name="connsiteY8" fmla="*/ 1742921 h 2091514"/>
              <a:gd name="connsiteX9" fmla="*/ 0 w 3755474"/>
              <a:gd name="connsiteY9" fmla="*/ 348593 h 2091514"/>
              <a:gd name="connsiteX10" fmla="*/ 348593 w 3755474"/>
              <a:gd name="connsiteY10" fmla="*/ 0 h 209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474" h="2091514">
                <a:moveTo>
                  <a:pt x="348593" y="0"/>
                </a:moveTo>
                <a:lnTo>
                  <a:pt x="3406881" y="0"/>
                </a:lnTo>
                <a:cubicBezTo>
                  <a:pt x="3599404" y="0"/>
                  <a:pt x="3755474" y="156070"/>
                  <a:pt x="3755474" y="348593"/>
                </a:cubicBezTo>
                <a:lnTo>
                  <a:pt x="3755474" y="1314542"/>
                </a:lnTo>
                <a:lnTo>
                  <a:pt x="3741204" y="1319288"/>
                </a:lnTo>
                <a:cubicBezTo>
                  <a:pt x="3324156" y="1475714"/>
                  <a:pt x="3016691" y="1753769"/>
                  <a:pt x="2918672" y="2084502"/>
                </a:cubicBezTo>
                <a:lnTo>
                  <a:pt x="2917122" y="2091514"/>
                </a:lnTo>
                <a:lnTo>
                  <a:pt x="348593" y="2091514"/>
                </a:lnTo>
                <a:cubicBezTo>
                  <a:pt x="156070" y="2091514"/>
                  <a:pt x="0" y="1935444"/>
                  <a:pt x="0" y="1742921"/>
                </a:cubicBezTo>
                <a:lnTo>
                  <a:pt x="0" y="348593"/>
                </a:lnTo>
                <a:cubicBezTo>
                  <a:pt x="0" y="156070"/>
                  <a:pt x="156070" y="0"/>
                  <a:pt x="348593" y="0"/>
                </a:cubicBezTo>
                <a:close/>
              </a:path>
            </a:pathLst>
          </a:custGeom>
          <a:noFill/>
          <a:ln w="3810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rIns="365760" rtlCol="0" anchor="t"/>
          <a:lstStyle/>
          <a:p>
            <a:pPr algn="ctr" defTabSz="685800">
              <a:buNone/>
            </a:pPr>
            <a:endParaRPr lang="en-US" sz="2300" dirty="0">
              <a:solidFill>
                <a:srgbClr val="00529B"/>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4A6F2752-A8C3-A709-CB3B-2663B1CE21BD}"/>
              </a:ext>
            </a:extLst>
          </p:cNvPr>
          <p:cNvSpPr>
            <a:spLocks noGrp="1"/>
          </p:cNvSpPr>
          <p:nvPr>
            <p:ph type="body" sz="quarter" idx="14"/>
          </p:nvPr>
        </p:nvSpPr>
        <p:spPr>
          <a:xfrm>
            <a:off x="1556117" y="3925387"/>
            <a:ext cx="3755474" cy="2091514"/>
          </a:xfrm>
        </p:spPr>
        <p:txBody>
          <a:bodyPr anchor="ctr"/>
          <a:lstStyle/>
          <a:p>
            <a:pPr marL="0" lvl="0" indent="0" algn="ctr" defTabSz="685800">
              <a:lnSpc>
                <a:spcPct val="100000"/>
              </a:lnSpc>
              <a:spcBef>
                <a:spcPts val="0"/>
              </a:spcBef>
              <a:buClrTx/>
              <a:buNone/>
            </a:pPr>
            <a:r>
              <a:rPr lang="en-US" sz="2300" b="1" dirty="0"/>
              <a:t>Resolve complaints </a:t>
            </a:r>
          </a:p>
          <a:p>
            <a:pPr marL="0" lvl="0" indent="0" algn="ctr" defTabSz="685800">
              <a:lnSpc>
                <a:spcPct val="100000"/>
              </a:lnSpc>
              <a:spcBef>
                <a:spcPts val="0"/>
              </a:spcBef>
              <a:buClrTx/>
              <a:buNone/>
            </a:pPr>
            <a:r>
              <a:rPr lang="en-US" sz="2300" b="1" dirty="0"/>
              <a:t>and grievances</a:t>
            </a:r>
          </a:p>
        </p:txBody>
      </p:sp>
      <p:sp>
        <p:nvSpPr>
          <p:cNvPr id="31" name="Freeform: Shape 30" descr="Develop criteria &#10;and standards related &#10;to the quality and appropriateness of care&#10;for ESRD patients&#10;">
            <a:extLst>
              <a:ext uri="{FF2B5EF4-FFF2-40B4-BE49-F238E27FC236}">
                <a16:creationId xmlns:a16="http://schemas.microsoft.com/office/drawing/2014/main" id="{C492E947-F8D1-4677-AD31-ABD734EB332A}"/>
              </a:ext>
            </a:extLst>
          </p:cNvPr>
          <p:cNvSpPr/>
          <p:nvPr/>
        </p:nvSpPr>
        <p:spPr>
          <a:xfrm>
            <a:off x="6888115" y="1392826"/>
            <a:ext cx="3755474" cy="2091514"/>
          </a:xfrm>
          <a:custGeom>
            <a:avLst/>
            <a:gdLst>
              <a:gd name="connsiteX0" fmla="*/ 348593 w 3755474"/>
              <a:gd name="connsiteY0" fmla="*/ 0 h 2091514"/>
              <a:gd name="connsiteX1" fmla="*/ 3406881 w 3755474"/>
              <a:gd name="connsiteY1" fmla="*/ 0 h 2091514"/>
              <a:gd name="connsiteX2" fmla="*/ 3755474 w 3755474"/>
              <a:gd name="connsiteY2" fmla="*/ 348593 h 2091514"/>
              <a:gd name="connsiteX3" fmla="*/ 3755474 w 3755474"/>
              <a:gd name="connsiteY3" fmla="*/ 1742921 h 2091514"/>
              <a:gd name="connsiteX4" fmla="*/ 3406881 w 3755474"/>
              <a:gd name="connsiteY4" fmla="*/ 2091514 h 2091514"/>
              <a:gd name="connsiteX5" fmla="*/ 838352 w 3755474"/>
              <a:gd name="connsiteY5" fmla="*/ 2091514 h 2091514"/>
              <a:gd name="connsiteX6" fmla="*/ 836802 w 3755474"/>
              <a:gd name="connsiteY6" fmla="*/ 2084502 h 2091514"/>
              <a:gd name="connsiteX7" fmla="*/ 14270 w 3755474"/>
              <a:gd name="connsiteY7" fmla="*/ 1319288 h 2091514"/>
              <a:gd name="connsiteX8" fmla="*/ 0 w 3755474"/>
              <a:gd name="connsiteY8" fmla="*/ 1314542 h 2091514"/>
              <a:gd name="connsiteX9" fmla="*/ 0 w 3755474"/>
              <a:gd name="connsiteY9" fmla="*/ 348593 h 2091514"/>
              <a:gd name="connsiteX10" fmla="*/ 348593 w 3755474"/>
              <a:gd name="connsiteY10" fmla="*/ 0 h 209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474" h="2091514">
                <a:moveTo>
                  <a:pt x="348593" y="0"/>
                </a:moveTo>
                <a:lnTo>
                  <a:pt x="3406881" y="0"/>
                </a:lnTo>
                <a:cubicBezTo>
                  <a:pt x="3599404" y="0"/>
                  <a:pt x="3755474" y="156070"/>
                  <a:pt x="3755474" y="348593"/>
                </a:cubicBezTo>
                <a:lnTo>
                  <a:pt x="3755474" y="1742921"/>
                </a:lnTo>
                <a:cubicBezTo>
                  <a:pt x="3755474" y="1935444"/>
                  <a:pt x="3599404" y="2091514"/>
                  <a:pt x="3406881" y="2091514"/>
                </a:cubicBezTo>
                <a:lnTo>
                  <a:pt x="838352" y="2091514"/>
                </a:lnTo>
                <a:lnTo>
                  <a:pt x="836802" y="2084502"/>
                </a:lnTo>
                <a:cubicBezTo>
                  <a:pt x="738783" y="1753769"/>
                  <a:pt x="431318" y="1475714"/>
                  <a:pt x="14270" y="1319288"/>
                </a:cubicBezTo>
                <a:lnTo>
                  <a:pt x="0" y="1314542"/>
                </a:lnTo>
                <a:lnTo>
                  <a:pt x="0" y="348593"/>
                </a:lnTo>
                <a:cubicBezTo>
                  <a:pt x="0" y="156070"/>
                  <a:pt x="156070" y="0"/>
                  <a:pt x="348593" y="0"/>
                </a:cubicBezTo>
                <a:close/>
              </a:path>
            </a:pathLst>
          </a:custGeom>
          <a:noFill/>
          <a:ln w="3810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bIns="365760" rtlCol="0" anchor="t"/>
          <a:lstStyle/>
          <a:p>
            <a:pPr lvl="0" algn="ctr" defTabSz="685800"/>
            <a:endParaRPr lang="en-US" sz="2300" dirty="0">
              <a:solidFill>
                <a:srgbClr val="00529B"/>
              </a:solidFill>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B45D651A-B35F-9FA2-88AF-54018AD85741}"/>
              </a:ext>
            </a:extLst>
          </p:cNvPr>
          <p:cNvSpPr>
            <a:spLocks noGrp="1"/>
          </p:cNvSpPr>
          <p:nvPr>
            <p:ph type="body" sz="quarter" idx="15"/>
          </p:nvPr>
        </p:nvSpPr>
        <p:spPr>
          <a:xfrm>
            <a:off x="7327184" y="1385928"/>
            <a:ext cx="3158136" cy="2063817"/>
          </a:xfrm>
        </p:spPr>
        <p:txBody>
          <a:bodyPr>
            <a:normAutofit lnSpcReduction="10000"/>
          </a:bodyPr>
          <a:lstStyle/>
          <a:p>
            <a:pPr marL="0" lvl="0" indent="0" algn="ctr" defTabSz="685800">
              <a:lnSpc>
                <a:spcPct val="100000"/>
              </a:lnSpc>
              <a:spcBef>
                <a:spcPts val="0"/>
              </a:spcBef>
              <a:buClrTx/>
              <a:buNone/>
            </a:pPr>
            <a:r>
              <a:rPr lang="en-US" sz="2300" b="1" dirty="0"/>
              <a:t>Develop criteria </a:t>
            </a:r>
          </a:p>
          <a:p>
            <a:pPr marL="0" lvl="0" indent="0" algn="ctr" defTabSz="685800">
              <a:lnSpc>
                <a:spcPct val="100000"/>
              </a:lnSpc>
              <a:spcBef>
                <a:spcPts val="0"/>
              </a:spcBef>
              <a:buClrTx/>
              <a:buNone/>
            </a:pPr>
            <a:r>
              <a:rPr lang="en-US" sz="2300" b="1" dirty="0"/>
              <a:t>and standards </a:t>
            </a:r>
            <a:r>
              <a:rPr lang="en-US" sz="2300" dirty="0"/>
              <a:t>related </a:t>
            </a:r>
          </a:p>
          <a:p>
            <a:pPr marL="0" lvl="0" indent="0" algn="ctr" defTabSz="685800">
              <a:lnSpc>
                <a:spcPct val="100000"/>
              </a:lnSpc>
              <a:spcBef>
                <a:spcPts val="0"/>
              </a:spcBef>
              <a:buClrTx/>
              <a:buNone/>
            </a:pPr>
            <a:r>
              <a:rPr lang="en-US" sz="2300" dirty="0"/>
              <a:t>to the quality and appropriateness of care</a:t>
            </a:r>
            <a:br>
              <a:rPr lang="en-US" sz="2300" dirty="0"/>
            </a:br>
            <a:r>
              <a:rPr lang="en-US" sz="2300" dirty="0"/>
              <a:t>for ESRD patients</a:t>
            </a:r>
          </a:p>
        </p:txBody>
      </p:sp>
      <p:sp>
        <p:nvSpPr>
          <p:cNvPr id="29" name="Freeform: Shape 28" descr="Resolve complaints &#10;and grievances&#10;">
            <a:extLst>
              <a:ext uri="{FF2B5EF4-FFF2-40B4-BE49-F238E27FC236}">
                <a16:creationId xmlns:a16="http://schemas.microsoft.com/office/drawing/2014/main" id="{01B3BBB7-E654-4DF2-81D0-520A4075FDF7}"/>
              </a:ext>
            </a:extLst>
          </p:cNvPr>
          <p:cNvSpPr/>
          <p:nvPr/>
        </p:nvSpPr>
        <p:spPr>
          <a:xfrm>
            <a:off x="1590215" y="3925387"/>
            <a:ext cx="3755474" cy="2091514"/>
          </a:xfrm>
          <a:custGeom>
            <a:avLst/>
            <a:gdLst>
              <a:gd name="connsiteX0" fmla="*/ 348593 w 3755474"/>
              <a:gd name="connsiteY0" fmla="*/ 0 h 2091514"/>
              <a:gd name="connsiteX1" fmla="*/ 2929246 w 3755474"/>
              <a:gd name="connsiteY1" fmla="*/ 0 h 2091514"/>
              <a:gd name="connsiteX2" fmla="*/ 2930796 w 3755474"/>
              <a:gd name="connsiteY2" fmla="*/ 7013 h 2091514"/>
              <a:gd name="connsiteX3" fmla="*/ 3753328 w 3755474"/>
              <a:gd name="connsiteY3" fmla="*/ 772227 h 2091514"/>
              <a:gd name="connsiteX4" fmla="*/ 3755474 w 3755474"/>
              <a:gd name="connsiteY4" fmla="*/ 772941 h 2091514"/>
              <a:gd name="connsiteX5" fmla="*/ 3755474 w 3755474"/>
              <a:gd name="connsiteY5" fmla="*/ 1742921 h 2091514"/>
              <a:gd name="connsiteX6" fmla="*/ 3406881 w 3755474"/>
              <a:gd name="connsiteY6" fmla="*/ 2091514 h 2091514"/>
              <a:gd name="connsiteX7" fmla="*/ 348593 w 3755474"/>
              <a:gd name="connsiteY7" fmla="*/ 2091514 h 2091514"/>
              <a:gd name="connsiteX8" fmla="*/ 0 w 3755474"/>
              <a:gd name="connsiteY8" fmla="*/ 1742921 h 2091514"/>
              <a:gd name="connsiteX9" fmla="*/ 0 w 3755474"/>
              <a:gd name="connsiteY9" fmla="*/ 348593 h 2091514"/>
              <a:gd name="connsiteX10" fmla="*/ 348593 w 3755474"/>
              <a:gd name="connsiteY10" fmla="*/ 0 h 209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474" h="2091514">
                <a:moveTo>
                  <a:pt x="348593" y="0"/>
                </a:moveTo>
                <a:lnTo>
                  <a:pt x="2929246" y="0"/>
                </a:lnTo>
                <a:lnTo>
                  <a:pt x="2930796" y="7013"/>
                </a:lnTo>
                <a:cubicBezTo>
                  <a:pt x="3028815" y="337746"/>
                  <a:pt x="3336280" y="615801"/>
                  <a:pt x="3753328" y="772227"/>
                </a:cubicBezTo>
                <a:lnTo>
                  <a:pt x="3755474" y="772941"/>
                </a:lnTo>
                <a:lnTo>
                  <a:pt x="3755474" y="1742921"/>
                </a:lnTo>
                <a:cubicBezTo>
                  <a:pt x="3755474" y="1935444"/>
                  <a:pt x="3599404" y="2091514"/>
                  <a:pt x="3406881" y="2091514"/>
                </a:cubicBezTo>
                <a:lnTo>
                  <a:pt x="348593" y="2091514"/>
                </a:lnTo>
                <a:cubicBezTo>
                  <a:pt x="156070" y="2091514"/>
                  <a:pt x="0" y="1935444"/>
                  <a:pt x="0" y="1742921"/>
                </a:cubicBezTo>
                <a:lnTo>
                  <a:pt x="0" y="348593"/>
                </a:lnTo>
                <a:cubicBezTo>
                  <a:pt x="0" y="156070"/>
                  <a:pt x="156070" y="0"/>
                  <a:pt x="348593" y="0"/>
                </a:cubicBezTo>
                <a:close/>
              </a:path>
            </a:pathLst>
          </a:custGeom>
          <a:noFill/>
          <a:ln w="3810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300" b="1" dirty="0">
              <a:solidFill>
                <a:srgbClr val="00529B"/>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EAFF9AE7-DD5D-5C52-10C2-68374B0713A2}"/>
              </a:ext>
            </a:extLst>
          </p:cNvPr>
          <p:cNvSpPr>
            <a:spLocks noGrp="1"/>
          </p:cNvSpPr>
          <p:nvPr>
            <p:ph type="body" sz="quarter" idx="16"/>
          </p:nvPr>
        </p:nvSpPr>
        <p:spPr>
          <a:xfrm>
            <a:off x="7011345" y="4547910"/>
            <a:ext cx="3632244" cy="1289050"/>
          </a:xfrm>
        </p:spPr>
        <p:txBody>
          <a:bodyPr/>
          <a:lstStyle/>
          <a:p>
            <a:pPr marL="0" lvl="0" indent="0" algn="ctr" defTabSz="685800">
              <a:lnSpc>
                <a:spcPct val="100000"/>
              </a:lnSpc>
              <a:spcBef>
                <a:spcPts val="0"/>
              </a:spcBef>
              <a:buClrTx/>
              <a:buNone/>
            </a:pPr>
            <a:r>
              <a:rPr lang="en-US" sz="2300" b="1" dirty="0"/>
              <a:t>Educate people with Medicare </a:t>
            </a:r>
            <a:r>
              <a:rPr lang="en-US" sz="2300" dirty="0"/>
              <a:t>about Medicare</a:t>
            </a:r>
          </a:p>
        </p:txBody>
      </p:sp>
      <p:sp>
        <p:nvSpPr>
          <p:cNvPr id="28" name="Freeform: Shape 27" descr="Educate people with Medicare about the Medicare Program&#10;">
            <a:extLst>
              <a:ext uri="{FF2B5EF4-FFF2-40B4-BE49-F238E27FC236}">
                <a16:creationId xmlns:a16="http://schemas.microsoft.com/office/drawing/2014/main" id="{5742D270-9674-47D7-8015-01B549E9E87C}"/>
              </a:ext>
            </a:extLst>
          </p:cNvPr>
          <p:cNvSpPr/>
          <p:nvPr/>
        </p:nvSpPr>
        <p:spPr>
          <a:xfrm>
            <a:off x="6888115" y="3925387"/>
            <a:ext cx="3755474" cy="2091514"/>
          </a:xfrm>
          <a:custGeom>
            <a:avLst/>
            <a:gdLst>
              <a:gd name="connsiteX0" fmla="*/ 838352 w 3755474"/>
              <a:gd name="connsiteY0" fmla="*/ 0 h 2091514"/>
              <a:gd name="connsiteX1" fmla="*/ 3406881 w 3755474"/>
              <a:gd name="connsiteY1" fmla="*/ 0 h 2091514"/>
              <a:gd name="connsiteX2" fmla="*/ 3755474 w 3755474"/>
              <a:gd name="connsiteY2" fmla="*/ 348593 h 2091514"/>
              <a:gd name="connsiteX3" fmla="*/ 3755474 w 3755474"/>
              <a:gd name="connsiteY3" fmla="*/ 1742921 h 2091514"/>
              <a:gd name="connsiteX4" fmla="*/ 3406881 w 3755474"/>
              <a:gd name="connsiteY4" fmla="*/ 2091514 h 2091514"/>
              <a:gd name="connsiteX5" fmla="*/ 348593 w 3755474"/>
              <a:gd name="connsiteY5" fmla="*/ 2091514 h 2091514"/>
              <a:gd name="connsiteX6" fmla="*/ 0 w 3755474"/>
              <a:gd name="connsiteY6" fmla="*/ 1742921 h 2091514"/>
              <a:gd name="connsiteX7" fmla="*/ 0 w 3755474"/>
              <a:gd name="connsiteY7" fmla="*/ 776974 h 2091514"/>
              <a:gd name="connsiteX8" fmla="*/ 14270 w 3755474"/>
              <a:gd name="connsiteY8" fmla="*/ 772227 h 2091514"/>
              <a:gd name="connsiteX9" fmla="*/ 836802 w 3755474"/>
              <a:gd name="connsiteY9" fmla="*/ 7013 h 2091514"/>
              <a:gd name="connsiteX10" fmla="*/ 838352 w 3755474"/>
              <a:gd name="connsiteY10" fmla="*/ 0 h 209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474" h="2091514">
                <a:moveTo>
                  <a:pt x="838352" y="0"/>
                </a:moveTo>
                <a:lnTo>
                  <a:pt x="3406881" y="0"/>
                </a:lnTo>
                <a:cubicBezTo>
                  <a:pt x="3599404" y="0"/>
                  <a:pt x="3755474" y="156070"/>
                  <a:pt x="3755474" y="348593"/>
                </a:cubicBezTo>
                <a:lnTo>
                  <a:pt x="3755474" y="1742921"/>
                </a:lnTo>
                <a:cubicBezTo>
                  <a:pt x="3755474" y="1935444"/>
                  <a:pt x="3599404" y="2091514"/>
                  <a:pt x="3406881" y="2091514"/>
                </a:cubicBezTo>
                <a:lnTo>
                  <a:pt x="348593" y="2091514"/>
                </a:lnTo>
                <a:cubicBezTo>
                  <a:pt x="156070" y="2091514"/>
                  <a:pt x="0" y="1935444"/>
                  <a:pt x="0" y="1742921"/>
                </a:cubicBezTo>
                <a:lnTo>
                  <a:pt x="0" y="776974"/>
                </a:lnTo>
                <a:lnTo>
                  <a:pt x="14270" y="772227"/>
                </a:lnTo>
                <a:cubicBezTo>
                  <a:pt x="431318" y="615801"/>
                  <a:pt x="738783" y="337746"/>
                  <a:pt x="836802" y="7013"/>
                </a:cubicBezTo>
                <a:lnTo>
                  <a:pt x="838352" y="0"/>
                </a:lnTo>
                <a:close/>
              </a:path>
            </a:pathLst>
          </a:custGeom>
          <a:noFill/>
          <a:ln w="3810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lIns="274320" rIns="91440" rtlCol="0" anchor="ctr"/>
          <a:lstStyle/>
          <a:p>
            <a:pPr lvl="0" algn="ctr" defTabSz="685800"/>
            <a:endParaRPr lang="en-US" sz="2300" dirty="0">
              <a:solidFill>
                <a:srgbClr val="00529B"/>
              </a:solidFill>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892ED2A6-460C-FBBB-124B-0D7554C52942}"/>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56</a:t>
            </a:fld>
            <a:endParaRPr lang="en-US" dirty="0"/>
          </a:p>
        </p:txBody>
      </p:sp>
      <p:sp>
        <p:nvSpPr>
          <p:cNvPr id="7" name="Footer Placeholder 2">
            <a:extLst>
              <a:ext uri="{FF2B5EF4-FFF2-40B4-BE49-F238E27FC236}">
                <a16:creationId xmlns:a16="http://schemas.microsoft.com/office/drawing/2014/main" id="{B2FFE93B-36CC-6352-1AE5-0D0641E156F3}"/>
              </a:ext>
            </a:extLst>
          </p:cNvPr>
          <p:cNvSpPr>
            <a:spLocks noGrp="1"/>
          </p:cNvSpPr>
          <p:nvPr>
            <p:ph type="ftr" sz="quarter" idx="11"/>
          </p:nvPr>
        </p:nvSpPr>
        <p:spPr/>
        <p:txBody>
          <a:bodyPr/>
          <a:lstStyle/>
          <a:p>
            <a:r>
              <a:rPr lang="en-US" dirty="0"/>
              <a:t>Medicare for People with End-Stage Renal Disease (ESRD)</a:t>
            </a:r>
          </a:p>
        </p:txBody>
      </p:sp>
      <p:sp>
        <p:nvSpPr>
          <p:cNvPr id="8" name="Date Placeholder 1">
            <a:extLst>
              <a:ext uri="{FF2B5EF4-FFF2-40B4-BE49-F238E27FC236}">
                <a16:creationId xmlns:a16="http://schemas.microsoft.com/office/drawing/2014/main" id="{15A0FD38-5A0C-6D32-7797-0EE10C9C3321}"/>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11582964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C6A49-747D-463C-9CCC-D9D7C5F82664}"/>
              </a:ext>
            </a:extLst>
          </p:cNvPr>
          <p:cNvSpPr>
            <a:spLocks noGrp="1"/>
          </p:cNvSpPr>
          <p:nvPr>
            <p:ph type="title"/>
          </p:nvPr>
        </p:nvSpPr>
        <p:spPr/>
        <p:txBody>
          <a:bodyPr anchor="ctr">
            <a:normAutofit/>
          </a:bodyPr>
          <a:lstStyle/>
          <a:p>
            <a:r>
              <a:rPr lang="en-US" sz="3000" dirty="0"/>
              <a:t>Fistula First</a:t>
            </a:r>
          </a:p>
        </p:txBody>
      </p:sp>
      <p:sp>
        <p:nvSpPr>
          <p:cNvPr id="7" name="Content Placeholder 4">
            <a:extLst>
              <a:ext uri="{FF2B5EF4-FFF2-40B4-BE49-F238E27FC236}">
                <a16:creationId xmlns:a16="http://schemas.microsoft.com/office/drawing/2014/main" id="{6507C747-1D82-4956-AEEF-C83670FC24F5}"/>
              </a:ext>
            </a:extLst>
          </p:cNvPr>
          <p:cNvSpPr>
            <a:spLocks noGrp="1"/>
          </p:cNvSpPr>
          <p:nvPr>
            <p:ph type="body" sz="quarter" idx="4294967295"/>
          </p:nvPr>
        </p:nvSpPr>
        <p:spPr>
          <a:xfrm>
            <a:off x="914400" y="1371600"/>
            <a:ext cx="5257800" cy="4167187"/>
          </a:xfrm>
        </p:spPr>
        <p:txBody>
          <a:bodyPr>
            <a:normAutofit/>
          </a:bodyPr>
          <a:lstStyle/>
          <a:p>
            <a:pPr marL="0" lvl="0" indent="0" defTabSz="685800">
              <a:lnSpc>
                <a:spcPct val="100000"/>
              </a:lnSpc>
              <a:spcBef>
                <a:spcPts val="0"/>
              </a:spcBef>
              <a:spcAft>
                <a:spcPts val="1200"/>
              </a:spcAft>
              <a:buNone/>
            </a:pPr>
            <a:r>
              <a:rPr lang="en-US" sz="2800" b="1" dirty="0">
                <a:solidFill>
                  <a:srgbClr val="00529B"/>
                </a:solidFill>
              </a:rPr>
              <a:t>Known as the National Vascular Access Improvement Initiative</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Quality improvement project conducted by all ESRD Networks</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Promotes the use of arteriovenous fistulas (AVFs) in providing hemodialysis for suitable dialysis patients</a:t>
            </a:r>
          </a:p>
        </p:txBody>
      </p:sp>
      <p:pic>
        <p:nvPicPr>
          <p:cNvPr id="8" name="Picture 7">
            <a:extLst>
              <a:ext uri="{FF2B5EF4-FFF2-40B4-BE49-F238E27FC236}">
                <a16:creationId xmlns:a16="http://schemas.microsoft.com/office/drawing/2014/main" id="{2F29D00A-9F0E-4A93-833B-6376FAF61C6E}"/>
              </a:ext>
              <a:ext uri="{C183D7F6-B498-43B3-948B-1728B52AA6E4}">
                <adec:decorative xmlns:adec="http://schemas.microsoft.com/office/drawing/2017/decorative" val="1"/>
              </a:ext>
            </a:extLst>
          </p:cNvPr>
          <p:cNvPicPr>
            <a:picLocks noChangeAspect="1"/>
          </p:cNvPicPr>
          <p:nvPr/>
        </p:nvPicPr>
        <p:blipFill rotWithShape="1">
          <a:blip r:embed="rId4"/>
          <a:srcRect t="21672" r="48345" b="10553"/>
          <a:stretch/>
        </p:blipFill>
        <p:spPr>
          <a:xfrm>
            <a:off x="7580981" y="1031876"/>
            <a:ext cx="2657897" cy="1512277"/>
          </a:xfrm>
          <a:prstGeom prst="rect">
            <a:avLst/>
          </a:prstGeom>
        </p:spPr>
      </p:pic>
      <p:pic>
        <p:nvPicPr>
          <p:cNvPr id="9" name="Picture 8">
            <a:extLst>
              <a:ext uri="{FF2B5EF4-FFF2-40B4-BE49-F238E27FC236}">
                <a16:creationId xmlns:a16="http://schemas.microsoft.com/office/drawing/2014/main" id="{807978BE-4E8A-40AC-85D0-69955B8B9F55}"/>
              </a:ext>
              <a:ext uri="{C183D7F6-B498-43B3-948B-1728B52AA6E4}">
                <adec:decorative xmlns:adec="http://schemas.microsoft.com/office/drawing/2017/decorative" val="1"/>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100000"/>
                    </a14:imgEffect>
                  </a14:imgLayer>
                </a14:imgProps>
              </a:ext>
            </a:extLst>
          </a:blip>
          <a:srcRect l="22011" t="16493" r="38499" b="7612"/>
          <a:stretch/>
        </p:blipFill>
        <p:spPr bwMode="auto">
          <a:xfrm>
            <a:off x="7461388" y="2707031"/>
            <a:ext cx="2777490" cy="3002915"/>
          </a:xfrm>
          <a:prstGeom prst="rect">
            <a:avLst/>
          </a:prstGeom>
          <a:ln>
            <a:solidFill>
              <a:srgbClr val="4F81BD"/>
            </a:solidFill>
          </a:ln>
          <a:extLst>
            <a:ext uri="{53640926-AAD7-44D8-BBD7-CCE9431645EC}">
              <a14:shadowObscured xmlns:a14="http://schemas.microsoft.com/office/drawing/2010/main"/>
            </a:ext>
          </a:extLst>
        </p:spPr>
      </p:pic>
      <p:sp>
        <p:nvSpPr>
          <p:cNvPr id="5" name="Slide Number Placeholder 4">
            <a:extLst>
              <a:ext uri="{FF2B5EF4-FFF2-40B4-BE49-F238E27FC236}">
                <a16:creationId xmlns:a16="http://schemas.microsoft.com/office/drawing/2014/main" id="{780F7AD7-B4B1-42A0-B523-6D9884FD7D7F}"/>
              </a:ext>
            </a:extLst>
          </p:cNvPr>
          <p:cNvSpPr>
            <a:spLocks noGrp="1"/>
          </p:cNvSpPr>
          <p:nvPr>
            <p:ph type="sldNum" sz="quarter" idx="12"/>
          </p:nvPr>
        </p:nvSpPr>
        <p:spPr/>
        <p:txBody>
          <a:bodyPr/>
          <a:lstStyle/>
          <a:p>
            <a:fld id="{48F63A3B-78C7-47BE-AE5E-E10140E04643}" type="slidenum">
              <a:rPr lang="en-US" smtClean="0"/>
              <a:pPr/>
              <a:t>57</a:t>
            </a:fld>
            <a:endParaRPr lang="en-US"/>
          </a:p>
        </p:txBody>
      </p:sp>
      <p:sp>
        <p:nvSpPr>
          <p:cNvPr id="4" name="Footer Placeholder 3">
            <a:extLst>
              <a:ext uri="{FF2B5EF4-FFF2-40B4-BE49-F238E27FC236}">
                <a16:creationId xmlns:a16="http://schemas.microsoft.com/office/drawing/2014/main" id="{14F9D533-6BA7-58CD-2FDA-F3309FB93FA8}"/>
              </a:ext>
            </a:extLst>
          </p:cNvPr>
          <p:cNvSpPr>
            <a:spLocks noGrp="1"/>
          </p:cNvSpPr>
          <p:nvPr>
            <p:ph type="ftr" sz="quarter" idx="11"/>
          </p:nvPr>
        </p:nvSpPr>
        <p:spPr/>
        <p:txBody>
          <a:bodyPr/>
          <a:lstStyle/>
          <a:p>
            <a:r>
              <a:rPr lang="en-US"/>
              <a:t>Medicare for People with End-Stage Renal Disease (ESRD)</a:t>
            </a:r>
            <a:endParaRPr lang="en-US" dirty="0"/>
          </a:p>
        </p:txBody>
      </p:sp>
      <p:sp>
        <p:nvSpPr>
          <p:cNvPr id="3" name="Date Placeholder 2">
            <a:extLst>
              <a:ext uri="{FF2B5EF4-FFF2-40B4-BE49-F238E27FC236}">
                <a16:creationId xmlns:a16="http://schemas.microsoft.com/office/drawing/2014/main" id="{D6B69ADC-51BA-9DDB-1650-9F5BFD6D633A}"/>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214766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226" y="403762"/>
            <a:ext cx="9507017" cy="719643"/>
          </a:xfrm>
        </p:spPr>
        <p:txBody>
          <a:bodyPr>
            <a:normAutofit/>
          </a:bodyPr>
          <a:lstStyle/>
          <a:p>
            <a:pPr algn="ctr"/>
            <a:r>
              <a:rPr lang="en-US" sz="3000" dirty="0"/>
              <a:t>Check Your Knowledge: Question 7</a:t>
            </a:r>
          </a:p>
        </p:txBody>
      </p:sp>
      <p:sp>
        <p:nvSpPr>
          <p:cNvPr id="8" name="Content Placeholder 7"/>
          <p:cNvSpPr>
            <a:spLocks noGrp="1"/>
          </p:cNvSpPr>
          <p:nvPr>
            <p:ph idx="4294967295"/>
          </p:nvPr>
        </p:nvSpPr>
        <p:spPr>
          <a:xfrm>
            <a:off x="1177925" y="1796982"/>
            <a:ext cx="9836150" cy="2980291"/>
          </a:xfrm>
        </p:spPr>
        <p:txBody>
          <a:bodyPr/>
          <a:lstStyle/>
          <a:p>
            <a:pPr marL="0" lvl="0" indent="0">
              <a:lnSpc>
                <a:spcPct val="100000"/>
              </a:lnSpc>
              <a:spcBef>
                <a:spcPts val="0"/>
              </a:spcBef>
              <a:spcAft>
                <a:spcPts val="1200"/>
              </a:spcAft>
              <a:buNone/>
              <a:defRPr/>
            </a:pPr>
            <a:r>
              <a:rPr lang="en-US" sz="2400" b="1" dirty="0">
                <a:solidFill>
                  <a:srgbClr val="00529B"/>
                </a:solidFill>
              </a:rPr>
              <a:t>How often does CMS use quality measures to evaluate dialysis facilities?</a:t>
            </a:r>
            <a:endParaRPr lang="en-US" sz="2400" dirty="0">
              <a:solidFill>
                <a:srgbClr val="00529B"/>
              </a:solidFill>
            </a:endParaRPr>
          </a:p>
          <a:p>
            <a:pPr marL="341313" lvl="0" indent="-341313" defTabSz="685800">
              <a:lnSpc>
                <a:spcPct val="110000"/>
              </a:lnSpc>
              <a:spcBef>
                <a:spcPts val="600"/>
              </a:spcBef>
              <a:buFont typeface="+mj-lt"/>
              <a:buAutoNum type="alphaLcPeriod"/>
            </a:pPr>
            <a:r>
              <a:rPr lang="en-US" sz="2400" dirty="0">
                <a:solidFill>
                  <a:srgbClr val="00529B"/>
                </a:solidFill>
              </a:rPr>
              <a:t>Every 6 months</a:t>
            </a:r>
          </a:p>
          <a:p>
            <a:pPr marL="341313" lvl="0" indent="-341313" defTabSz="685800">
              <a:lnSpc>
                <a:spcPct val="110000"/>
              </a:lnSpc>
              <a:spcBef>
                <a:spcPts val="600"/>
              </a:spcBef>
              <a:buFont typeface="+mj-lt"/>
              <a:buAutoNum type="alphaLcPeriod"/>
            </a:pPr>
            <a:r>
              <a:rPr lang="en-US" sz="2400" dirty="0">
                <a:solidFill>
                  <a:srgbClr val="00529B"/>
                </a:solidFill>
              </a:rPr>
              <a:t>Yearly</a:t>
            </a:r>
          </a:p>
          <a:p>
            <a:pPr marL="341313" lvl="0" indent="-341313" defTabSz="685800">
              <a:lnSpc>
                <a:spcPct val="110000"/>
              </a:lnSpc>
              <a:spcBef>
                <a:spcPts val="600"/>
              </a:spcBef>
              <a:buFont typeface="+mj-lt"/>
              <a:buAutoNum type="alphaLcPeriod"/>
            </a:pPr>
            <a:r>
              <a:rPr lang="en-US" sz="2400" dirty="0">
                <a:solidFill>
                  <a:srgbClr val="00529B"/>
                </a:solidFill>
              </a:rPr>
              <a:t>Every 24 months</a:t>
            </a:r>
          </a:p>
          <a:p>
            <a:pPr marL="341313" lvl="0" indent="-341313" defTabSz="685800">
              <a:lnSpc>
                <a:spcPct val="110000"/>
              </a:lnSpc>
              <a:spcBef>
                <a:spcPts val="600"/>
              </a:spcBef>
              <a:buFont typeface="+mj-lt"/>
              <a:buAutoNum type="alphaLcPeriod"/>
            </a:pPr>
            <a:r>
              <a:rPr lang="en-US" sz="2400" dirty="0">
                <a:solidFill>
                  <a:srgbClr val="00529B"/>
                </a:solidFill>
              </a:rPr>
              <a:t>None of the above</a:t>
            </a:r>
            <a:endParaRPr lang="en-US" dirty="0"/>
          </a:p>
        </p:txBody>
      </p:sp>
      <p:sp>
        <p:nvSpPr>
          <p:cNvPr id="6" name="Rounded Rectangle 5" descr="Green box highlighting &quot;B&quot; as the correct answer."/>
          <p:cNvSpPr/>
          <p:nvPr/>
        </p:nvSpPr>
        <p:spPr>
          <a:xfrm>
            <a:off x="1177925" y="3240395"/>
            <a:ext cx="1604185" cy="431802"/>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Slide Number Placeholder 4">
            <a:extLst>
              <a:ext uri="{FF2B5EF4-FFF2-40B4-BE49-F238E27FC236}">
                <a16:creationId xmlns:a16="http://schemas.microsoft.com/office/drawing/2014/main" id="{DF0E024A-93FE-4F1B-81B2-3CE14028C216}"/>
              </a:ext>
            </a:extLst>
          </p:cNvPr>
          <p:cNvSpPr>
            <a:spLocks noGrp="1"/>
          </p:cNvSpPr>
          <p:nvPr>
            <p:ph type="sldNum" sz="quarter" idx="12"/>
          </p:nvPr>
        </p:nvSpPr>
        <p:spPr>
          <a:xfrm>
            <a:off x="8610600" y="6492240"/>
            <a:ext cx="2743200" cy="365125"/>
          </a:xfrm>
        </p:spPr>
        <p:txBody>
          <a:bodyPr/>
          <a:lstStyle>
            <a:lvl1pPr>
              <a:defRPr>
                <a:solidFill>
                  <a:schemeClr val="bg1"/>
                </a:solidFill>
              </a:defRPr>
            </a:lvl1pPr>
          </a:lstStyle>
          <a:p>
            <a:fld id="{0B2D781D-8844-5940-92D1-06EF0A7F581E}" type="slidenum">
              <a:rPr lang="en-US" smtClean="0"/>
              <a:pPr/>
              <a:t>58</a:t>
            </a:fld>
            <a:endParaRPr lang="en-US" dirty="0"/>
          </a:p>
        </p:txBody>
      </p:sp>
      <p:sp>
        <p:nvSpPr>
          <p:cNvPr id="4" name="Footer Placeholder 3">
            <a:extLst>
              <a:ext uri="{FF2B5EF4-FFF2-40B4-BE49-F238E27FC236}">
                <a16:creationId xmlns:a16="http://schemas.microsoft.com/office/drawing/2014/main" id="{1254BAF3-E078-E647-880B-8F6E84E8DFF5}"/>
              </a:ext>
            </a:extLst>
          </p:cNvPr>
          <p:cNvSpPr>
            <a:spLocks noGrp="1"/>
          </p:cNvSpPr>
          <p:nvPr>
            <p:ph type="ftr" sz="quarter" idx="11"/>
          </p:nvPr>
        </p:nvSpPr>
        <p:spPr>
          <a:xfrm>
            <a:off x="3931920" y="6492240"/>
            <a:ext cx="4287982" cy="365125"/>
          </a:xfrm>
        </p:spPr>
        <p:txBody>
          <a:bodyPr/>
          <a:lstStyle/>
          <a:p>
            <a:r>
              <a:rPr lang="en-US" dirty="0"/>
              <a:t>Medicare for People with End-Stage Renal Disease (ESRD)</a:t>
            </a:r>
          </a:p>
        </p:txBody>
      </p:sp>
      <p:sp>
        <p:nvSpPr>
          <p:cNvPr id="3" name="Date Placeholder 2">
            <a:extLst>
              <a:ext uri="{FF2B5EF4-FFF2-40B4-BE49-F238E27FC236}">
                <a16:creationId xmlns:a16="http://schemas.microsoft.com/office/drawing/2014/main" id="{86CE6B55-698C-A64E-8BEF-10148667FE28}"/>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748309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chor="ctr">
            <a:normAutofit/>
          </a:bodyPr>
          <a:lstStyle/>
          <a:p>
            <a:r>
              <a:rPr lang="en-US" sz="3000" dirty="0"/>
              <a:t>Key Points to Remember</a:t>
            </a:r>
          </a:p>
        </p:txBody>
      </p:sp>
      <p:sp>
        <p:nvSpPr>
          <p:cNvPr id="7" name="Content Placeholder 6"/>
          <p:cNvSpPr>
            <a:spLocks noGrp="1"/>
          </p:cNvSpPr>
          <p:nvPr>
            <p:ph type="body" sz="quarter" idx="4294967295"/>
          </p:nvPr>
        </p:nvSpPr>
        <p:spPr>
          <a:xfrm>
            <a:off x="914400" y="1371600"/>
            <a:ext cx="10644187" cy="4340225"/>
          </a:xfrm>
        </p:spPr>
        <p:txBody>
          <a:bodyPr>
            <a:noAutofit/>
          </a:bodyPr>
          <a:lstStyle/>
          <a:p>
            <a:pPr marL="274320" lvl="0" indent="-274320" defTabSz="685800">
              <a:lnSpc>
                <a:spcPct val="100000"/>
              </a:lnSpc>
              <a:spcBef>
                <a:spcPts val="0"/>
              </a:spcBef>
              <a:spcAft>
                <a:spcPts val="1200"/>
              </a:spcAft>
            </a:pPr>
            <a:r>
              <a:rPr lang="en-US" sz="2800" dirty="0">
                <a:solidFill>
                  <a:srgbClr val="00529B"/>
                </a:solidFill>
              </a:rPr>
              <a:t>End-Stage Renal Disease (ESRD) is permanent kidney failure</a:t>
            </a:r>
          </a:p>
          <a:p>
            <a:pPr marL="274320" lvl="0" indent="-274320" defTabSz="685800">
              <a:lnSpc>
                <a:spcPct val="100000"/>
              </a:lnSpc>
              <a:spcBef>
                <a:spcPts val="0"/>
              </a:spcBef>
              <a:spcAft>
                <a:spcPts val="1200"/>
              </a:spcAft>
            </a:pPr>
            <a:r>
              <a:rPr lang="en-US" sz="2800" dirty="0">
                <a:solidFill>
                  <a:srgbClr val="00529B"/>
                </a:solidFill>
              </a:rPr>
              <a:t>You can get Medicare no matter how old you are if your kidneys no longer work, you need regular dialysis or have had a kidney transplant, and one of these applies to you:</a:t>
            </a:r>
          </a:p>
          <a:p>
            <a:pPr marL="822960" lvl="1" indent="-274320" defTabSz="685800">
              <a:lnSpc>
                <a:spcPct val="100000"/>
              </a:lnSpc>
              <a:spcBef>
                <a:spcPts val="0"/>
              </a:spcBef>
              <a:spcAft>
                <a:spcPts val="1200"/>
              </a:spcAft>
            </a:pPr>
            <a:r>
              <a:rPr lang="en-US" sz="2400" dirty="0">
                <a:solidFill>
                  <a:srgbClr val="00529B"/>
                </a:solidFill>
              </a:rPr>
              <a:t>You’ve worked the required amount of time under Social Security, the Railroad Retirement Board (RRB), or as a government employee</a:t>
            </a:r>
          </a:p>
          <a:p>
            <a:pPr marL="822960" lvl="1" indent="-274320" defTabSz="685800">
              <a:lnSpc>
                <a:spcPct val="100000"/>
              </a:lnSpc>
              <a:spcBef>
                <a:spcPts val="0"/>
              </a:spcBef>
              <a:spcAft>
                <a:spcPts val="1200"/>
              </a:spcAft>
            </a:pPr>
            <a:r>
              <a:rPr lang="en-US" sz="2400" dirty="0">
                <a:solidFill>
                  <a:srgbClr val="00529B"/>
                </a:solidFill>
              </a:rPr>
              <a:t>You’re already getting or are eligible for Social Security or RRB benefits</a:t>
            </a:r>
          </a:p>
          <a:p>
            <a:pPr marL="822960" lvl="1" indent="-274320" defTabSz="685800">
              <a:lnSpc>
                <a:spcPct val="100000"/>
              </a:lnSpc>
              <a:spcBef>
                <a:spcPts val="0"/>
              </a:spcBef>
              <a:spcAft>
                <a:spcPts val="1200"/>
              </a:spcAft>
            </a:pPr>
            <a:r>
              <a:rPr lang="en-US" sz="2400" dirty="0">
                <a:solidFill>
                  <a:srgbClr val="00529B"/>
                </a:solidFill>
              </a:rPr>
              <a:t>You’re the spouse or dependent child of a person who meets either of the requirements above</a:t>
            </a:r>
          </a:p>
        </p:txBody>
      </p:sp>
      <p:sp>
        <p:nvSpPr>
          <p:cNvPr id="4" name="Slide Number Placeholder 3">
            <a:extLst>
              <a:ext uri="{FF2B5EF4-FFF2-40B4-BE49-F238E27FC236}">
                <a16:creationId xmlns:a16="http://schemas.microsoft.com/office/drawing/2014/main" id="{765BA96D-AB56-9988-F3D1-AC3113CCE757}"/>
              </a:ext>
            </a:extLst>
          </p:cNvPr>
          <p:cNvSpPr>
            <a:spLocks noGrp="1"/>
          </p:cNvSpPr>
          <p:nvPr>
            <p:ph type="sldNum" sz="quarter" idx="12"/>
          </p:nvPr>
        </p:nvSpPr>
        <p:spPr/>
        <p:txBody>
          <a:bodyPr/>
          <a:lstStyle/>
          <a:p>
            <a:fld id="{48F63A3B-78C7-47BE-AE5E-E10140E04643}" type="slidenum">
              <a:rPr lang="en-US" smtClean="0"/>
              <a:pPr/>
              <a:t>59</a:t>
            </a:fld>
            <a:endParaRPr lang="en-US"/>
          </a:p>
        </p:txBody>
      </p:sp>
      <p:sp>
        <p:nvSpPr>
          <p:cNvPr id="3" name="Footer Placeholder 2">
            <a:extLst>
              <a:ext uri="{FF2B5EF4-FFF2-40B4-BE49-F238E27FC236}">
                <a16:creationId xmlns:a16="http://schemas.microsoft.com/office/drawing/2014/main" id="{2A1E5537-3649-FAD2-799A-E1283E3D367E}"/>
              </a:ext>
            </a:extLst>
          </p:cNvPr>
          <p:cNvSpPr>
            <a:spLocks noGrp="1"/>
          </p:cNvSpPr>
          <p:nvPr>
            <p:ph type="ftr" sz="quarter" idx="11"/>
          </p:nvPr>
        </p:nvSpPr>
        <p:spPr/>
        <p:txBody>
          <a:bodyPr/>
          <a:lstStyle/>
          <a:p>
            <a:r>
              <a:rPr lang="en-US"/>
              <a:t>Medicare for People with End-Stage Renal Disease (ESRD)</a:t>
            </a:r>
            <a:endParaRPr lang="en-US" dirty="0"/>
          </a:p>
        </p:txBody>
      </p:sp>
      <p:sp>
        <p:nvSpPr>
          <p:cNvPr id="2" name="Date Placeholder 1">
            <a:extLst>
              <a:ext uri="{FF2B5EF4-FFF2-40B4-BE49-F238E27FC236}">
                <a16:creationId xmlns:a16="http://schemas.microsoft.com/office/drawing/2014/main" id="{EC6CCDCA-A8F9-DC98-A489-DA304D4284CD}"/>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1177680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What’s End-Stage Renal Disease (ESRD)?</a:t>
            </a:r>
          </a:p>
        </p:txBody>
      </p:sp>
      <p:sp>
        <p:nvSpPr>
          <p:cNvPr id="5" name="Text Placeholder 4">
            <a:extLst>
              <a:ext uri="{FF2B5EF4-FFF2-40B4-BE49-F238E27FC236}">
                <a16:creationId xmlns:a16="http://schemas.microsoft.com/office/drawing/2014/main" id="{C0BCF9D0-AABB-9055-D6B1-11EB10B35066}"/>
              </a:ext>
            </a:extLst>
          </p:cNvPr>
          <p:cNvSpPr>
            <a:spLocks noGrp="1"/>
          </p:cNvSpPr>
          <p:nvPr>
            <p:ph type="body" sz="quarter" idx="13"/>
          </p:nvPr>
        </p:nvSpPr>
        <p:spPr>
          <a:xfrm>
            <a:off x="4475614" y="1434125"/>
            <a:ext cx="3108960" cy="1554480"/>
          </a:xfrm>
          <a:solidFill>
            <a:srgbClr val="FFC000"/>
          </a:solidFill>
          <a:effectLst>
            <a:outerShdw blurRad="50800" dist="38100" dir="2700000" algn="tl" rotWithShape="0">
              <a:prstClr val="black">
                <a:alpha val="40000"/>
              </a:prstClr>
            </a:outerShdw>
          </a:effectLst>
        </p:spPr>
        <p:txBody>
          <a:bodyPr anchor="ctr">
            <a:normAutofit/>
          </a:bodyPr>
          <a:lstStyle/>
          <a:p>
            <a:pPr marL="0" lvl="0" indent="0" algn="ctr">
              <a:buNone/>
            </a:pPr>
            <a:r>
              <a:rPr lang="en-US" b="1" dirty="0">
                <a:latin typeface="+mn-lt"/>
              </a:rPr>
              <a:t>ESRD: </a:t>
            </a:r>
            <a:br>
              <a:rPr lang="en-US" b="1" dirty="0">
                <a:latin typeface="+mn-lt"/>
              </a:rPr>
            </a:br>
            <a:r>
              <a:rPr lang="en-US" dirty="0">
                <a:latin typeface="+mn-lt"/>
              </a:rPr>
              <a:t>Permanent kidney failure that requires a regular course of dialysis or a kidney transplant.</a:t>
            </a:r>
          </a:p>
        </p:txBody>
      </p:sp>
      <p:sp>
        <p:nvSpPr>
          <p:cNvPr id="6" name="Text Placeholder 5">
            <a:extLst>
              <a:ext uri="{FF2B5EF4-FFF2-40B4-BE49-F238E27FC236}">
                <a16:creationId xmlns:a16="http://schemas.microsoft.com/office/drawing/2014/main" id="{78BC0462-1636-9FD1-9352-E091E3316843}"/>
              </a:ext>
            </a:extLst>
          </p:cNvPr>
          <p:cNvSpPr>
            <a:spLocks noGrp="1"/>
          </p:cNvSpPr>
          <p:nvPr>
            <p:ph type="body" sz="quarter" idx="14"/>
          </p:nvPr>
        </p:nvSpPr>
        <p:spPr>
          <a:xfrm>
            <a:off x="1061855" y="3723323"/>
            <a:ext cx="3108960" cy="1554480"/>
          </a:xfrm>
          <a:solidFill>
            <a:srgbClr val="C0DFFF"/>
          </a:solidFill>
          <a:effectLst>
            <a:outerShdw blurRad="50800" dist="38100" dir="2700000" algn="tl" rotWithShape="0">
              <a:prstClr val="black">
                <a:alpha val="40000"/>
              </a:prstClr>
            </a:outerShdw>
          </a:effectLst>
        </p:spPr>
        <p:txBody>
          <a:bodyPr anchor="t"/>
          <a:lstStyle/>
          <a:p>
            <a:pPr marL="0" lvl="0" indent="0" algn="ctr">
              <a:buNone/>
            </a:pPr>
            <a:r>
              <a:rPr lang="en-US" b="1" dirty="0">
                <a:latin typeface="+mn-lt"/>
              </a:rPr>
              <a:t>Dialysis: </a:t>
            </a:r>
            <a:br>
              <a:rPr lang="en-US" b="1" dirty="0">
                <a:latin typeface="+mn-lt"/>
              </a:rPr>
            </a:br>
            <a:r>
              <a:rPr lang="en-US" dirty="0">
                <a:latin typeface="+mn-lt"/>
              </a:rPr>
              <a:t>Cleans your blood when your kidneys don’t work.</a:t>
            </a:r>
          </a:p>
        </p:txBody>
      </p:sp>
      <p:sp>
        <p:nvSpPr>
          <p:cNvPr id="7" name="Text Placeholder 6">
            <a:extLst>
              <a:ext uri="{FF2B5EF4-FFF2-40B4-BE49-F238E27FC236}">
                <a16:creationId xmlns:a16="http://schemas.microsoft.com/office/drawing/2014/main" id="{87224C6B-6C6F-8BCE-6D0D-EA84C66BE38C}"/>
              </a:ext>
            </a:extLst>
          </p:cNvPr>
          <p:cNvSpPr>
            <a:spLocks noGrp="1"/>
          </p:cNvSpPr>
          <p:nvPr>
            <p:ph type="body" sz="quarter" idx="15"/>
          </p:nvPr>
        </p:nvSpPr>
        <p:spPr>
          <a:xfrm>
            <a:off x="4475614" y="3723323"/>
            <a:ext cx="3108960" cy="1554480"/>
          </a:xfrm>
          <a:solidFill>
            <a:srgbClr val="C0DFFF"/>
          </a:solidFill>
          <a:effectLst>
            <a:outerShdw blurRad="50800" dist="38100" dir="2700000" algn="tl" rotWithShape="0">
              <a:prstClr val="black">
                <a:alpha val="40000"/>
              </a:prstClr>
            </a:outerShdw>
          </a:effectLst>
        </p:spPr>
        <p:txBody>
          <a:bodyPr anchor="t">
            <a:normAutofit/>
          </a:bodyPr>
          <a:lstStyle/>
          <a:p>
            <a:pPr marL="0" lvl="0" indent="0" algn="ctr">
              <a:buNone/>
            </a:pPr>
            <a:r>
              <a:rPr lang="en-US" b="1" dirty="0">
                <a:latin typeface="+mn-lt"/>
              </a:rPr>
              <a:t>Kidney Transplant: </a:t>
            </a:r>
            <a:br>
              <a:rPr lang="en-US" b="1" dirty="0">
                <a:latin typeface="+mn-lt"/>
              </a:rPr>
            </a:br>
            <a:r>
              <a:rPr lang="en-US" dirty="0">
                <a:latin typeface="+mn-lt"/>
              </a:rPr>
              <a:t>Type of surgery that puts someone else’s healthy kidney into your body.</a:t>
            </a:r>
          </a:p>
        </p:txBody>
      </p:sp>
      <p:sp>
        <p:nvSpPr>
          <p:cNvPr id="8" name="Text Placeholder 7">
            <a:extLst>
              <a:ext uri="{FF2B5EF4-FFF2-40B4-BE49-F238E27FC236}">
                <a16:creationId xmlns:a16="http://schemas.microsoft.com/office/drawing/2014/main" id="{C7CE0F9A-1454-9E4E-E922-55893AC61CA8}"/>
              </a:ext>
            </a:extLst>
          </p:cNvPr>
          <p:cNvSpPr>
            <a:spLocks noGrp="1"/>
          </p:cNvSpPr>
          <p:nvPr>
            <p:ph type="body" sz="quarter" idx="16"/>
          </p:nvPr>
        </p:nvSpPr>
        <p:spPr>
          <a:xfrm>
            <a:off x="7889373" y="3723323"/>
            <a:ext cx="3108960" cy="1554480"/>
          </a:xfrm>
          <a:solidFill>
            <a:srgbClr val="C0DFFF"/>
          </a:solidFill>
          <a:effectLst>
            <a:outerShdw blurRad="50800" dist="38100" dir="2700000" algn="tl" rotWithShape="0">
              <a:prstClr val="black">
                <a:alpha val="40000"/>
              </a:prstClr>
            </a:outerShdw>
          </a:effectLst>
        </p:spPr>
        <p:txBody>
          <a:bodyPr anchor="t">
            <a:normAutofit/>
          </a:bodyPr>
          <a:lstStyle/>
          <a:p>
            <a:pPr marL="0" lvl="0" indent="0" algn="ctr">
              <a:buNone/>
            </a:pPr>
            <a:r>
              <a:rPr lang="en-US" b="1" dirty="0">
                <a:latin typeface="+mn-lt"/>
              </a:rPr>
              <a:t>Conservative Management: </a:t>
            </a:r>
            <a:r>
              <a:rPr lang="en-US" dirty="0">
                <a:latin typeface="+mn-lt"/>
              </a:rPr>
              <a:t>Continuing care, like symptom control without dialysis or a kidney transplant </a:t>
            </a:r>
          </a:p>
        </p:txBody>
      </p:sp>
      <p:cxnSp>
        <p:nvCxnSpPr>
          <p:cNvPr id="14" name="Connector: Elbow 13">
            <a:extLst>
              <a:ext uri="{FF2B5EF4-FFF2-40B4-BE49-F238E27FC236}">
                <a16:creationId xmlns:a16="http://schemas.microsoft.com/office/drawing/2014/main" id="{01B963E6-4701-064A-0B14-DBEE045B62D7}"/>
              </a:ext>
              <a:ext uri="{C183D7F6-B498-43B3-948B-1728B52AA6E4}">
                <adec:decorative xmlns:adec="http://schemas.microsoft.com/office/drawing/2017/decorative" val="1"/>
              </a:ext>
            </a:extLst>
          </p:cNvPr>
          <p:cNvCxnSpPr>
            <a:stCxn id="5" idx="2"/>
            <a:endCxn id="6" idx="0"/>
          </p:cNvCxnSpPr>
          <p:nvPr/>
        </p:nvCxnSpPr>
        <p:spPr>
          <a:xfrm rot="5400000">
            <a:off x="3955856" y="1649085"/>
            <a:ext cx="734718" cy="3413759"/>
          </a:xfrm>
          <a:prstGeom prst="bentConnector3">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95B9432-F06C-BC4F-CBBC-85C09F349D79}"/>
              </a:ext>
              <a:ext uri="{C183D7F6-B498-43B3-948B-1728B52AA6E4}">
                <adec:decorative xmlns:adec="http://schemas.microsoft.com/office/drawing/2017/decorative" val="1"/>
              </a:ext>
            </a:extLst>
          </p:cNvPr>
          <p:cNvCxnSpPr>
            <a:stCxn id="5" idx="2"/>
            <a:endCxn id="7" idx="0"/>
          </p:cNvCxnSpPr>
          <p:nvPr/>
        </p:nvCxnSpPr>
        <p:spPr>
          <a:xfrm>
            <a:off x="6030094" y="2988605"/>
            <a:ext cx="0" cy="73471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9A1B6140-EFFC-1A44-0286-C610D33D20DE}"/>
              </a:ext>
              <a:ext uri="{C183D7F6-B498-43B3-948B-1728B52AA6E4}">
                <adec:decorative xmlns:adec="http://schemas.microsoft.com/office/drawing/2017/decorative" val="1"/>
              </a:ext>
            </a:extLst>
          </p:cNvPr>
          <p:cNvCxnSpPr>
            <a:stCxn id="5" idx="2"/>
            <a:endCxn id="8" idx="0"/>
          </p:cNvCxnSpPr>
          <p:nvPr/>
        </p:nvCxnSpPr>
        <p:spPr>
          <a:xfrm rot="16200000" flipH="1">
            <a:off x="7369614" y="1649084"/>
            <a:ext cx="734718" cy="3413759"/>
          </a:xfrm>
          <a:prstGeom prst="bentConnector3">
            <a:avLst>
              <a:gd name="adj1" fmla="val 50000"/>
            </a:avLst>
          </a:prstGeom>
          <a:ln w="38100"/>
        </p:spPr>
        <p:style>
          <a:lnRef idx="1">
            <a:schemeClr val="accent1"/>
          </a:lnRef>
          <a:fillRef idx="0">
            <a:schemeClr val="accent1"/>
          </a:fillRef>
          <a:effectRef idx="0">
            <a:schemeClr val="accent1"/>
          </a:effectRef>
          <a:fontRef idx="minor">
            <a:schemeClr val="tx1"/>
          </a:fontRef>
        </p:style>
      </p:cxnSp>
      <p:sp>
        <p:nvSpPr>
          <p:cNvPr id="29" name="Slide Number Placeholder 5">
            <a:extLst>
              <a:ext uri="{FF2B5EF4-FFF2-40B4-BE49-F238E27FC236}">
                <a16:creationId xmlns:a16="http://schemas.microsoft.com/office/drawing/2014/main" id="{25979FB8-7C1E-4A37-B413-A386AE2AC8FE}"/>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a:t>
            </a:fld>
            <a:endParaRPr lang="en-US" dirty="0"/>
          </a:p>
        </p:txBody>
      </p:sp>
      <p:sp>
        <p:nvSpPr>
          <p:cNvPr id="3" name="Footer Placeholder 2"/>
          <p:cNvSpPr>
            <a:spLocks noGrp="1"/>
          </p:cNvSpPr>
          <p:nvPr>
            <p:ph type="ftr" sz="quarter" idx="11"/>
          </p:nvPr>
        </p:nvSpPr>
        <p:spPr/>
        <p:txBody>
          <a:bodyPr/>
          <a:lstStyle/>
          <a:p>
            <a:r>
              <a:rPr lang="en-US" dirty="0"/>
              <a:t>Medicare for People with End-Stage Renal Disease (ESRD)</a:t>
            </a:r>
          </a:p>
        </p:txBody>
      </p:sp>
      <p:sp>
        <p:nvSpPr>
          <p:cNvPr id="2" name="Date Placeholder 1"/>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66076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bg/>
                                          </p:spTgt>
                                        </p:tgtEl>
                                        <p:attrNameLst>
                                          <p:attrName>style.visibility</p:attrName>
                                        </p:attrNameLst>
                                      </p:cBhvr>
                                      <p:to>
                                        <p:strVal val="visible"/>
                                      </p:to>
                                    </p:set>
                                    <p:animEffect transition="in" filter="wipe(up)">
                                      <p:cBhvr>
                                        <p:cTn id="11" dur="500"/>
                                        <p:tgtEl>
                                          <p:spTgt spid="6">
                                            <p:bg/>
                                          </p:spTgt>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wipe(up)">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up)">
                                      <p:cBhvr>
                                        <p:cTn id="19" dur="500"/>
                                        <p:tgtEl>
                                          <p:spTgt spid="18"/>
                                        </p:tgtEl>
                                      </p:cBhvr>
                                    </p:animEffect>
                                  </p:childTnLst>
                                </p:cTn>
                              </p:par>
                            </p:childTnLst>
                          </p:cTn>
                        </p:par>
                        <p:par>
                          <p:cTn id="20" fill="hold">
                            <p:stCondLst>
                              <p:cond delay="500"/>
                            </p:stCondLst>
                            <p:childTnLst>
                              <p:par>
                                <p:cTn id="21" presetID="22" presetClass="entr" presetSubtype="1" fill="hold" grpId="0" nodeType="afterEffect">
                                  <p:stCondLst>
                                    <p:cond delay="0"/>
                                  </p:stCondLst>
                                  <p:childTnLst>
                                    <p:set>
                                      <p:cBhvr>
                                        <p:cTn id="22" dur="1" fill="hold">
                                          <p:stCondLst>
                                            <p:cond delay="0"/>
                                          </p:stCondLst>
                                        </p:cTn>
                                        <p:tgtEl>
                                          <p:spTgt spid="7">
                                            <p:bg/>
                                          </p:spTgt>
                                        </p:tgtEl>
                                        <p:attrNameLst>
                                          <p:attrName>style.visibility</p:attrName>
                                        </p:attrNameLst>
                                      </p:cBhvr>
                                      <p:to>
                                        <p:strVal val="visible"/>
                                      </p:to>
                                    </p:set>
                                    <p:animEffect transition="in" filter="wipe(up)">
                                      <p:cBhvr>
                                        <p:cTn id="23" dur="500"/>
                                        <p:tgtEl>
                                          <p:spTgt spid="7">
                                            <p:bg/>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up)">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up)">
                                      <p:cBhvr>
                                        <p:cTn id="31" dur="500"/>
                                        <p:tgtEl>
                                          <p:spTgt spid="20"/>
                                        </p:tgtEl>
                                      </p:cBhvr>
                                    </p:animEffect>
                                  </p:childTnLst>
                                </p:cTn>
                              </p:par>
                            </p:childTnLst>
                          </p:cTn>
                        </p:par>
                        <p:par>
                          <p:cTn id="32" fill="hold">
                            <p:stCondLst>
                              <p:cond delay="500"/>
                            </p:stCondLst>
                            <p:childTnLst>
                              <p:par>
                                <p:cTn id="33" presetID="22" presetClass="entr" presetSubtype="1" fill="hold" grpId="0" nodeType="afterEffect">
                                  <p:stCondLst>
                                    <p:cond delay="0"/>
                                  </p:stCondLst>
                                  <p:childTnLst>
                                    <p:set>
                                      <p:cBhvr>
                                        <p:cTn id="34" dur="1" fill="hold">
                                          <p:stCondLst>
                                            <p:cond delay="0"/>
                                          </p:stCondLst>
                                        </p:cTn>
                                        <p:tgtEl>
                                          <p:spTgt spid="8">
                                            <p:bg/>
                                          </p:spTgt>
                                        </p:tgtEl>
                                        <p:attrNameLst>
                                          <p:attrName>style.visibility</p:attrName>
                                        </p:attrNameLst>
                                      </p:cBhvr>
                                      <p:to>
                                        <p:strVal val="visible"/>
                                      </p:to>
                                    </p:set>
                                    <p:animEffect transition="in" filter="wipe(up)">
                                      <p:cBhvr>
                                        <p:cTn id="35" dur="500"/>
                                        <p:tgtEl>
                                          <p:spTgt spid="8">
                                            <p:bg/>
                                          </p:spTgt>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8">
                                            <p:txEl>
                                              <p:pRg st="0" end="0"/>
                                            </p:txEl>
                                          </p:spTgt>
                                        </p:tgtEl>
                                        <p:attrNameLst>
                                          <p:attrName>style.visibility</p:attrName>
                                        </p:attrNameLst>
                                      </p:cBhvr>
                                      <p:to>
                                        <p:strVal val="visible"/>
                                      </p:to>
                                    </p:set>
                                    <p:animEffect transition="in" filter="wipe(up)">
                                      <p:cBhvr>
                                        <p:cTn id="3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7" grpId="0" uiExpand="1" build="p" animBg="1"/>
      <p:bldP spid="8" grpId="0" uiExpand="1" build="p"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0E37A9-9320-4CCE-988D-070FEB8907B5}"/>
              </a:ext>
            </a:extLst>
          </p:cNvPr>
          <p:cNvSpPr>
            <a:spLocks noGrp="1"/>
          </p:cNvSpPr>
          <p:nvPr>
            <p:ph type="title"/>
          </p:nvPr>
        </p:nvSpPr>
        <p:spPr/>
        <p:txBody>
          <a:bodyPr anchor="ctr">
            <a:normAutofit/>
          </a:bodyPr>
          <a:lstStyle/>
          <a:p>
            <a:r>
              <a:rPr lang="en-US" sz="3000" dirty="0"/>
              <a:t>Key Points to Remember (continued)</a:t>
            </a:r>
          </a:p>
        </p:txBody>
      </p:sp>
      <p:sp>
        <p:nvSpPr>
          <p:cNvPr id="5" name="Content Placeholder 4">
            <a:extLst>
              <a:ext uri="{FF2B5EF4-FFF2-40B4-BE49-F238E27FC236}">
                <a16:creationId xmlns:a16="http://schemas.microsoft.com/office/drawing/2014/main" id="{47C8F2CA-9E87-4FEF-A4E8-285382D11CB3}"/>
              </a:ext>
            </a:extLst>
          </p:cNvPr>
          <p:cNvSpPr>
            <a:spLocks noGrp="1"/>
          </p:cNvSpPr>
          <p:nvPr>
            <p:ph type="body" sz="quarter" idx="4294967295"/>
          </p:nvPr>
        </p:nvSpPr>
        <p:spPr>
          <a:xfrm>
            <a:off x="914400" y="1371600"/>
            <a:ext cx="10644187" cy="4354512"/>
          </a:xfrm>
        </p:spPr>
        <p:txBody>
          <a:bodyPr>
            <a:normAutofit fontScale="92500"/>
          </a:bodyPr>
          <a:lstStyle/>
          <a:p>
            <a:pPr marL="274320" lvl="0" indent="-274320" defTabSz="685800">
              <a:lnSpc>
                <a:spcPct val="100000"/>
              </a:lnSpc>
              <a:spcBef>
                <a:spcPts val="0"/>
              </a:spcBef>
              <a:spcAft>
                <a:spcPts val="1200"/>
              </a:spcAft>
            </a:pPr>
            <a:r>
              <a:rPr lang="en-US" sz="2400" dirty="0">
                <a:solidFill>
                  <a:srgbClr val="00529B"/>
                </a:solidFill>
              </a:rPr>
              <a:t>Once you have Medicare coverage because of ESRD (usually the fourth month of dialysis), your Group Health Plan (GHP) will pay first on your hospital and medical bills for 30 months, whether or not you have Medicare. </a:t>
            </a:r>
          </a:p>
          <a:p>
            <a:pPr marL="274320" lvl="0" indent="-274320" defTabSz="685800">
              <a:lnSpc>
                <a:spcPct val="100000"/>
              </a:lnSpc>
              <a:spcBef>
                <a:spcPts val="0"/>
              </a:spcBef>
              <a:spcAft>
                <a:spcPts val="1200"/>
              </a:spcAft>
            </a:pPr>
            <a:r>
              <a:rPr lang="en-US" sz="2400" dirty="0">
                <a:solidFill>
                  <a:srgbClr val="00529B"/>
                </a:solidFill>
              </a:rPr>
              <a:t>If you have ESRD, you can get your Medicare coverage through Original Medicare or a Medicare Advantage Plan.</a:t>
            </a:r>
          </a:p>
          <a:p>
            <a:pPr marL="274320" lvl="0" indent="-274320" defTabSz="685800">
              <a:lnSpc>
                <a:spcPct val="100000"/>
              </a:lnSpc>
              <a:spcBef>
                <a:spcPts val="0"/>
              </a:spcBef>
              <a:spcAft>
                <a:spcPts val="1200"/>
              </a:spcAft>
            </a:pPr>
            <a:r>
              <a:rPr lang="en-US" sz="2400" dirty="0">
                <a:solidFill>
                  <a:srgbClr val="00529B"/>
                </a:solidFill>
              </a:rPr>
              <a:t>Transplant drugs (also called immunosuppressive drugs) are only covered by Medicare Part B (Medical Insurance) for people who were entitled to Medicare Part A (Hospital Insurance) at the time of a kidney transplant.</a:t>
            </a:r>
          </a:p>
          <a:p>
            <a:pPr marL="274320" lvl="0" indent="-274320" defTabSz="685800">
              <a:lnSpc>
                <a:spcPct val="100000"/>
              </a:lnSpc>
              <a:spcBef>
                <a:spcPts val="0"/>
              </a:spcBef>
              <a:spcAft>
                <a:spcPts val="1200"/>
              </a:spcAft>
            </a:pPr>
            <a:r>
              <a:rPr lang="en-US" sz="2400" dirty="0">
                <a:solidFill>
                  <a:srgbClr val="00529B"/>
                </a:solidFill>
              </a:rPr>
              <a:t>There’s a Part B immunosuppressive drug coverage benefit that provides coverage beyond the 36-month post-transplant period if you don’t have other certain types of coverage.</a:t>
            </a:r>
          </a:p>
        </p:txBody>
      </p:sp>
      <p:sp>
        <p:nvSpPr>
          <p:cNvPr id="6" name="Slide Number Placeholder 5">
            <a:extLst>
              <a:ext uri="{FF2B5EF4-FFF2-40B4-BE49-F238E27FC236}">
                <a16:creationId xmlns:a16="http://schemas.microsoft.com/office/drawing/2014/main" id="{D22FF833-026D-5448-0921-C3F207CC4911}"/>
              </a:ext>
            </a:extLst>
          </p:cNvPr>
          <p:cNvSpPr>
            <a:spLocks noGrp="1"/>
          </p:cNvSpPr>
          <p:nvPr>
            <p:ph type="sldNum" sz="quarter" idx="12"/>
          </p:nvPr>
        </p:nvSpPr>
        <p:spPr/>
        <p:txBody>
          <a:bodyPr/>
          <a:lstStyle/>
          <a:p>
            <a:fld id="{48F63A3B-78C7-47BE-AE5E-E10140E04643}" type="slidenum">
              <a:rPr lang="en-US" smtClean="0"/>
              <a:pPr/>
              <a:t>60</a:t>
            </a:fld>
            <a:endParaRPr lang="en-US"/>
          </a:p>
        </p:txBody>
      </p:sp>
      <p:sp>
        <p:nvSpPr>
          <p:cNvPr id="3" name="Footer Placeholder 2">
            <a:extLst>
              <a:ext uri="{FF2B5EF4-FFF2-40B4-BE49-F238E27FC236}">
                <a16:creationId xmlns:a16="http://schemas.microsoft.com/office/drawing/2014/main" id="{88DE72CD-35EF-484E-16D9-2574AFC46DCE}"/>
              </a:ext>
            </a:extLst>
          </p:cNvPr>
          <p:cNvSpPr>
            <a:spLocks noGrp="1"/>
          </p:cNvSpPr>
          <p:nvPr>
            <p:ph type="ftr" sz="quarter" idx="11"/>
          </p:nvPr>
        </p:nvSpPr>
        <p:spPr/>
        <p:txBody>
          <a:bodyPr/>
          <a:lstStyle/>
          <a:p>
            <a:r>
              <a:rPr lang="en-US"/>
              <a:t>Medicare for People with End-Stage Renal Disease (ESRD)</a:t>
            </a:r>
            <a:endParaRPr lang="en-US" dirty="0"/>
          </a:p>
        </p:txBody>
      </p:sp>
      <p:sp>
        <p:nvSpPr>
          <p:cNvPr id="2" name="Date Placeholder 1">
            <a:extLst>
              <a:ext uri="{FF2B5EF4-FFF2-40B4-BE49-F238E27FC236}">
                <a16:creationId xmlns:a16="http://schemas.microsoft.com/office/drawing/2014/main" id="{2282FD70-5392-F803-CCBF-170E5516B9AC}"/>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95196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3000" dirty="0"/>
              <a:t>End-Stage Renal Disease (ESRD) Resource Guide</a:t>
            </a:r>
          </a:p>
        </p:txBody>
      </p:sp>
      <p:graphicFrame>
        <p:nvGraphicFramePr>
          <p:cNvPr id="5" name="Content Placeholder 6" descr="Table with various resources for ESRD." title="End-Stage Renal Disease (ESRD) Resource Guide"/>
          <p:cNvGraphicFramePr>
            <a:graphicFrameLocks/>
          </p:cNvGraphicFramePr>
          <p:nvPr>
            <p:extLst>
              <p:ext uri="{D42A27DB-BD31-4B8C-83A1-F6EECF244321}">
                <p14:modId xmlns:p14="http://schemas.microsoft.com/office/powerpoint/2010/main" val="1878835697"/>
              </p:ext>
            </p:extLst>
          </p:nvPr>
        </p:nvGraphicFramePr>
        <p:xfrm>
          <a:off x="1177382" y="1311965"/>
          <a:ext cx="9982453" cy="4652440"/>
        </p:xfrm>
        <a:graphic>
          <a:graphicData uri="http://schemas.openxmlformats.org/drawingml/2006/table">
            <a:tbl>
              <a:tblPr firstRow="1" bandRow="1">
                <a:tableStyleId>{5FD0F851-EC5A-4D38-B0AD-8093EC10F338}</a:tableStyleId>
              </a:tblPr>
              <a:tblGrid>
                <a:gridCol w="3751171">
                  <a:extLst>
                    <a:ext uri="{9D8B030D-6E8A-4147-A177-3AD203B41FA5}">
                      <a16:colId xmlns:a16="http://schemas.microsoft.com/office/drawing/2014/main" val="20000"/>
                    </a:ext>
                  </a:extLst>
                </a:gridCol>
                <a:gridCol w="6231282">
                  <a:extLst>
                    <a:ext uri="{9D8B030D-6E8A-4147-A177-3AD203B41FA5}">
                      <a16:colId xmlns:a16="http://schemas.microsoft.com/office/drawing/2014/main" val="20001"/>
                    </a:ext>
                  </a:extLst>
                </a:gridCol>
              </a:tblGrid>
              <a:tr h="1313248">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lnSpc>
                          <a:spcPct val="100000"/>
                        </a:lnSpc>
                        <a:spcBef>
                          <a:spcPts val="600"/>
                        </a:spcBef>
                        <a:spcAft>
                          <a:spcPts val="0"/>
                        </a:spcAft>
                      </a:pPr>
                      <a:r>
                        <a:rPr lang="en-US" sz="1800" b="0" dirty="0">
                          <a:solidFill>
                            <a:srgbClr val="00529B"/>
                          </a:solidFill>
                          <a:latin typeface="+mn-lt"/>
                        </a:rPr>
                        <a:t>Centers for Medicare &amp; Medicaid Services</a:t>
                      </a:r>
                      <a:endParaRPr lang="en-US" sz="1800" b="0" dirty="0">
                        <a:solidFill>
                          <a:srgbClr val="00529B"/>
                        </a:solidFill>
                        <a:latin typeface="+mn-lt"/>
                        <a:cs typeface="Arial" panose="020B0604020202020204" pitchFamily="34" charset="0"/>
                      </a:endParaRPr>
                    </a:p>
                  </a:txBody>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233363" lvl="0" indent="-233363" defTabSz="914400">
                        <a:lnSpc>
                          <a:spcPct val="100000"/>
                        </a:lnSpc>
                        <a:spcBef>
                          <a:spcPts val="600"/>
                        </a:spcBef>
                        <a:spcAft>
                          <a:spcPts val="0"/>
                        </a:spcAft>
                        <a:buFont typeface="Wingdings" panose="05000000000000000000" pitchFamily="2" charset="2"/>
                        <a:buChar char="§"/>
                      </a:pPr>
                      <a:r>
                        <a:rPr lang="en-US" sz="1800" b="0" dirty="0">
                          <a:solidFill>
                            <a:srgbClr val="00529B"/>
                          </a:solidFill>
                          <a:latin typeface="+mn-lt"/>
                        </a:rPr>
                        <a:t>Call 1-800-MEDICARE (1-800-633-4227) (TTY: 1-877-486-2048)</a:t>
                      </a:r>
                    </a:p>
                    <a:p>
                      <a:pPr marL="233363" lvl="0" indent="-233363" defTabSz="914400">
                        <a:lnSpc>
                          <a:spcPct val="100000"/>
                        </a:lnSpc>
                        <a:spcBef>
                          <a:spcPts val="600"/>
                        </a:spcBef>
                        <a:spcAft>
                          <a:spcPts val="0"/>
                        </a:spcAft>
                        <a:buFont typeface="Wingdings" panose="05000000000000000000" pitchFamily="2" charset="2"/>
                        <a:buChar char="§"/>
                      </a:pPr>
                      <a:r>
                        <a:rPr lang="en-US" sz="1800" b="0" dirty="0">
                          <a:solidFill>
                            <a:srgbClr val="00529B"/>
                          </a:solidFill>
                          <a:latin typeface="+mn-lt"/>
                          <a:cs typeface="Arial" panose="020B0604020202020204" pitchFamily="34" charset="0"/>
                          <a:hlinkClick r:id="rId4">
                            <a:extLst>
                              <a:ext uri="{A12FA001-AC4F-418D-AE19-62706E023703}">
                                <ahyp:hlinkClr xmlns:ahyp="http://schemas.microsoft.com/office/drawing/2018/hyperlinkcolor" val="tx"/>
                              </a:ext>
                            </a:extLst>
                          </a:hlinkClick>
                        </a:rPr>
                        <a:t>Medicare.gov</a:t>
                      </a:r>
                      <a:r>
                        <a:rPr lang="en-US" sz="1800" b="0" dirty="0">
                          <a:solidFill>
                            <a:srgbClr val="00529B"/>
                          </a:solidFill>
                          <a:latin typeface="+mn-lt"/>
                          <a:cs typeface="Arial" panose="020B0604020202020204" pitchFamily="34" charset="0"/>
                        </a:rPr>
                        <a:t> </a:t>
                      </a:r>
                    </a:p>
                    <a:p>
                      <a:pPr marL="233363" lvl="0" indent="-233363" defTabSz="914400">
                        <a:lnSpc>
                          <a:spcPct val="100000"/>
                        </a:lnSpc>
                        <a:spcBef>
                          <a:spcPts val="600"/>
                        </a:spcBef>
                        <a:spcAft>
                          <a:spcPts val="0"/>
                        </a:spcAft>
                        <a:buFont typeface="Wingdings" panose="05000000000000000000" pitchFamily="2" charset="2"/>
                        <a:buChar char="§"/>
                      </a:pPr>
                      <a:r>
                        <a:rPr lang="en-US" sz="1800" b="0" dirty="0">
                          <a:solidFill>
                            <a:srgbClr val="00529B"/>
                          </a:solidFill>
                          <a:latin typeface="+mn-lt"/>
                          <a:cs typeface="Arial" panose="020B0604020202020204" pitchFamily="34" charset="0"/>
                          <a:hlinkClick r:id="rId5">
                            <a:extLst>
                              <a:ext uri="{A12FA001-AC4F-418D-AE19-62706E023703}">
                                <ahyp:hlinkClr xmlns:ahyp="http://schemas.microsoft.com/office/drawing/2018/hyperlinkcolor" val="tx"/>
                              </a:ext>
                            </a:extLst>
                          </a:hlinkClick>
                        </a:rPr>
                        <a:t>CMS.gov</a:t>
                      </a:r>
                      <a:endParaRPr lang="en-US" sz="1800" b="0" dirty="0">
                        <a:solidFill>
                          <a:srgbClr val="00529B"/>
                        </a:solidFill>
                        <a:latin typeface="+mn-lt"/>
                        <a:cs typeface="Arial" panose="020B0604020202020204" pitchFamily="34" charset="0"/>
                      </a:endParaRPr>
                    </a:p>
                  </a:txBody>
                  <a:tcPr/>
                </a:tc>
                <a:extLst>
                  <a:ext uri="{0D108BD9-81ED-4DB2-BD59-A6C34878D82A}">
                    <a16:rowId xmlns:a16="http://schemas.microsoft.com/office/drawing/2014/main" val="10001"/>
                  </a:ext>
                </a:extLst>
              </a:tr>
              <a:tr h="85025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00000"/>
                        </a:lnSpc>
                        <a:spcBef>
                          <a:spcPts val="600"/>
                        </a:spcBef>
                        <a:spcAft>
                          <a:spcPts val="0"/>
                        </a:spcAft>
                      </a:pPr>
                      <a:r>
                        <a:rPr lang="en-US" sz="1800" b="0" dirty="0">
                          <a:solidFill>
                            <a:srgbClr val="00529B"/>
                          </a:solidFill>
                          <a:latin typeface="+mn-lt"/>
                        </a:rPr>
                        <a:t>Social Security</a:t>
                      </a:r>
                      <a:endParaRPr lang="en-US" sz="1800" b="0" dirty="0">
                        <a:solidFill>
                          <a:srgbClr val="00529B"/>
                        </a:solidFill>
                        <a:latin typeface="+mn-lt"/>
                        <a:cs typeface="Arial" panose="020B0604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33363" lvl="1" indent="-233363" defTabSz="914400">
                        <a:lnSpc>
                          <a:spcPct val="100000"/>
                        </a:lnSpc>
                        <a:spcBef>
                          <a:spcPts val="600"/>
                        </a:spcBef>
                        <a:spcAft>
                          <a:spcPts val="0"/>
                        </a:spcAft>
                        <a:buFont typeface="Wingdings" panose="05000000000000000000" pitchFamily="2" charset="2"/>
                        <a:buChar char="§"/>
                      </a:pPr>
                      <a:r>
                        <a:rPr lang="en-US" sz="1800" b="0" dirty="0">
                          <a:solidFill>
                            <a:srgbClr val="00529B"/>
                          </a:solidFill>
                          <a:latin typeface="+mn-lt"/>
                        </a:rPr>
                        <a:t>Call 1-800-772-1213 (TTY: 1-800-325-0778)</a:t>
                      </a:r>
                    </a:p>
                    <a:p>
                      <a:pPr marL="233363" lvl="1" indent="-233363" defTabSz="914400">
                        <a:lnSpc>
                          <a:spcPct val="100000"/>
                        </a:lnSpc>
                        <a:spcBef>
                          <a:spcPts val="600"/>
                        </a:spcBef>
                        <a:spcAft>
                          <a:spcPts val="0"/>
                        </a:spcAft>
                        <a:buFont typeface="Wingdings" panose="05000000000000000000" pitchFamily="2" charset="2"/>
                        <a:buChar char="§"/>
                      </a:pPr>
                      <a:r>
                        <a:rPr lang="en-US" sz="1800" b="0" u="sng" dirty="0">
                          <a:solidFill>
                            <a:srgbClr val="00529B"/>
                          </a:solidFill>
                          <a:latin typeface="+mn-lt"/>
                          <a:hlinkClick r:id="rId6">
                            <a:extLst>
                              <a:ext uri="{A12FA001-AC4F-418D-AE19-62706E023703}">
                                <ahyp:hlinkClr xmlns:ahyp="http://schemas.microsoft.com/office/drawing/2018/hyperlinkcolor" val="tx"/>
                              </a:ext>
                            </a:extLst>
                          </a:hlinkClick>
                        </a:rPr>
                        <a:t>SSA.gov</a:t>
                      </a:r>
                      <a:r>
                        <a:rPr lang="en-US" sz="1800" b="0" u="sng" dirty="0">
                          <a:solidFill>
                            <a:srgbClr val="00529B"/>
                          </a:solidFill>
                          <a:latin typeface="+mn-lt"/>
                        </a:rPr>
                        <a:t> </a:t>
                      </a:r>
                      <a:endParaRPr lang="en-US" sz="1800" b="0" dirty="0">
                        <a:solidFill>
                          <a:srgbClr val="00529B"/>
                        </a:solidFill>
                        <a:latin typeface="+mn-lt"/>
                        <a:cs typeface="Arial" panose="020B0604020202020204" pitchFamily="34" charset="0"/>
                      </a:endParaRPr>
                    </a:p>
                  </a:txBody>
                  <a:tcPr/>
                </a:tc>
                <a:extLst>
                  <a:ext uri="{0D108BD9-81ED-4DB2-BD59-A6C34878D82A}">
                    <a16:rowId xmlns:a16="http://schemas.microsoft.com/office/drawing/2014/main" val="10002"/>
                  </a:ext>
                </a:extLst>
              </a:tr>
              <a:tr h="794160">
                <a:tc>
                  <a:txBody>
                    <a:bodyPr/>
                    <a:lstStyle/>
                    <a:p>
                      <a:pPr>
                        <a:lnSpc>
                          <a:spcPct val="100000"/>
                        </a:lnSpc>
                        <a:spcBef>
                          <a:spcPts val="0"/>
                        </a:spcBef>
                        <a:spcAft>
                          <a:spcPts val="600"/>
                        </a:spcAft>
                      </a:pPr>
                      <a:r>
                        <a:rPr lang="en-US" sz="1800" b="0" dirty="0">
                          <a:solidFill>
                            <a:srgbClr val="00529B"/>
                          </a:solidFill>
                          <a:latin typeface="+mn-lt"/>
                          <a:cs typeface="Arial" panose="020B0604020202020204" pitchFamily="34" charset="0"/>
                        </a:rPr>
                        <a:t>Social Security Immunosuppressive</a:t>
                      </a:r>
                    </a:p>
                    <a:p>
                      <a:pPr>
                        <a:lnSpc>
                          <a:spcPct val="100000"/>
                        </a:lnSpc>
                        <a:spcBef>
                          <a:spcPts val="0"/>
                        </a:spcBef>
                        <a:spcAft>
                          <a:spcPts val="600"/>
                        </a:spcAft>
                      </a:pPr>
                      <a:r>
                        <a:rPr lang="en-US" sz="1800" b="0" dirty="0">
                          <a:solidFill>
                            <a:srgbClr val="00529B"/>
                          </a:solidFill>
                          <a:latin typeface="+mn-lt"/>
                          <a:cs typeface="Arial" panose="020B0604020202020204" pitchFamily="34" charset="0"/>
                        </a:rPr>
                        <a:t>Drug Benefit</a:t>
                      </a:r>
                    </a:p>
                  </a:txBody>
                  <a:tcPr/>
                </a:tc>
                <a:tc>
                  <a:txBody>
                    <a:bodyPr/>
                    <a:lstStyle/>
                    <a:p>
                      <a:pPr marL="233363" marR="0" lvl="0" indent="-233363"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800" b="0" u="none" dirty="0">
                          <a:solidFill>
                            <a:srgbClr val="00529B"/>
                          </a:solidFill>
                          <a:latin typeface="+mn-lt"/>
                          <a:cs typeface="Arial" panose="020B0604020202020204" pitchFamily="34" charset="0"/>
                        </a:rPr>
                        <a:t>Call 1-800-465-0355 (TTY: 1-800-325-7888)</a:t>
                      </a:r>
                    </a:p>
                  </a:txBody>
                  <a:tcPr/>
                </a:tc>
                <a:extLst>
                  <a:ext uri="{0D108BD9-81ED-4DB2-BD59-A6C34878D82A}">
                    <a16:rowId xmlns:a16="http://schemas.microsoft.com/office/drawing/2014/main" val="608376627"/>
                  </a:ext>
                </a:extLst>
              </a:tr>
              <a:tr h="125458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00000"/>
                        </a:lnSpc>
                        <a:spcBef>
                          <a:spcPts val="600"/>
                        </a:spcBef>
                        <a:spcAft>
                          <a:spcPts val="0"/>
                        </a:spcAft>
                      </a:pPr>
                      <a:r>
                        <a:rPr lang="en-US" sz="1800" b="0" dirty="0">
                          <a:solidFill>
                            <a:srgbClr val="00529B"/>
                          </a:solidFill>
                          <a:latin typeface="+mn-lt"/>
                        </a:rPr>
                        <a:t>State Health Insurance Assistance Programs (SHIP)</a:t>
                      </a:r>
                      <a:endParaRPr lang="en-US" sz="1800" b="0" dirty="0">
                        <a:solidFill>
                          <a:srgbClr val="00529B"/>
                        </a:solidFill>
                        <a:latin typeface="+mn-lt"/>
                        <a:cs typeface="Arial" panose="020B0604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33363" marR="0" lvl="0" indent="-233363"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800" b="0" u="sng" dirty="0">
                          <a:solidFill>
                            <a:srgbClr val="00529B"/>
                          </a:solidFill>
                          <a:latin typeface="+mn-lt"/>
                          <a:hlinkClick r:id="rId7">
                            <a:extLst>
                              <a:ext uri="{A12FA001-AC4F-418D-AE19-62706E023703}">
                                <ahyp:hlinkClr xmlns:ahyp="http://schemas.microsoft.com/office/drawing/2018/hyperlinkcolor" val="tx"/>
                              </a:ext>
                            </a:extLst>
                          </a:hlinkClick>
                        </a:rPr>
                        <a:t>shiphelp.org</a:t>
                      </a:r>
                      <a:endParaRPr lang="en-US" sz="1800" b="0" u="sng" dirty="0">
                        <a:solidFill>
                          <a:srgbClr val="00529B"/>
                        </a:solidFill>
                        <a:latin typeface="+mn-lt"/>
                        <a:cs typeface="Arial" panose="020B0604020202020204" pitchFamily="34" charset="0"/>
                      </a:endParaRPr>
                    </a:p>
                  </a:txBody>
                  <a:tcPr/>
                </a:tc>
                <a:extLst>
                  <a:ext uri="{0D108BD9-81ED-4DB2-BD59-A6C34878D82A}">
                    <a16:rowId xmlns:a16="http://schemas.microsoft.com/office/drawing/2014/main" val="10003"/>
                  </a:ext>
                </a:extLst>
              </a:tr>
              <a:tr h="44020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00000"/>
                        </a:lnSpc>
                        <a:spcBef>
                          <a:spcPts val="600"/>
                        </a:spcBef>
                        <a:spcAft>
                          <a:spcPts val="0"/>
                        </a:spcAft>
                      </a:pPr>
                      <a:r>
                        <a:rPr lang="en-US" sz="1800" b="0" dirty="0">
                          <a:solidFill>
                            <a:srgbClr val="00529B"/>
                          </a:solidFill>
                          <a:latin typeface="+mn-lt"/>
                        </a:rPr>
                        <a:t>ESRD National Coordinating Center</a:t>
                      </a:r>
                      <a:endParaRPr lang="en-US" sz="1800" b="0" dirty="0">
                        <a:solidFill>
                          <a:srgbClr val="00529B"/>
                        </a:solidFill>
                        <a:latin typeface="+mn-lt"/>
                        <a:cs typeface="Arial" panose="020B0604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33363" marR="0" lvl="0" indent="-233363"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800" b="0" dirty="0">
                          <a:solidFill>
                            <a:srgbClr val="00529B"/>
                          </a:solidFill>
                          <a:latin typeface="+mn-lt"/>
                          <a:hlinkClick r:id="rId8">
                            <a:extLst>
                              <a:ext uri="{A12FA001-AC4F-418D-AE19-62706E023703}">
                                <ahyp:hlinkClr xmlns:ahyp="http://schemas.microsoft.com/office/drawing/2018/hyperlinkcolor" val="tx"/>
                              </a:ext>
                            </a:extLst>
                          </a:hlinkClick>
                        </a:rPr>
                        <a:t>esrdncc.org</a:t>
                      </a:r>
                      <a:r>
                        <a:rPr lang="en-US" sz="1800" b="0" dirty="0">
                          <a:solidFill>
                            <a:srgbClr val="00529B"/>
                          </a:solidFill>
                          <a:latin typeface="+mn-lt"/>
                        </a:rPr>
                        <a:t> </a:t>
                      </a:r>
                      <a:endParaRPr lang="en-US" sz="1800" b="0" dirty="0">
                        <a:solidFill>
                          <a:srgbClr val="00529B"/>
                        </a:solidFill>
                        <a:latin typeface="+mn-lt"/>
                        <a:cs typeface="Arial" panose="020B0604020202020204" pitchFamily="34" charset="0"/>
                      </a:endParaRPr>
                    </a:p>
                  </a:txBody>
                  <a:tcPr/>
                </a:tc>
                <a:extLst>
                  <a:ext uri="{0D108BD9-81ED-4DB2-BD59-A6C34878D82A}">
                    <a16:rowId xmlns:a16="http://schemas.microsoft.com/office/drawing/2014/main" val="10004"/>
                  </a:ext>
                </a:extLst>
              </a:tr>
            </a:tbl>
          </a:graphicData>
        </a:graphic>
      </p:graphicFrame>
      <p:pic>
        <p:nvPicPr>
          <p:cNvPr id="9" name="Picture 8">
            <a:extLst>
              <a:ext uri="{FF2B5EF4-FFF2-40B4-BE49-F238E27FC236}">
                <a16:creationId xmlns:a16="http://schemas.microsoft.com/office/drawing/2014/main" id="{D91CEB84-D084-40D2-8BD8-6B648ECC8D46}"/>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6590306" y="4503457"/>
            <a:ext cx="2020294" cy="976476"/>
          </a:xfrm>
          <a:prstGeom prst="rect">
            <a:avLst/>
          </a:prstGeom>
        </p:spPr>
      </p:pic>
      <p:sp>
        <p:nvSpPr>
          <p:cNvPr id="6" name="Slide Number Placeholder 5">
            <a:extLst>
              <a:ext uri="{FF2B5EF4-FFF2-40B4-BE49-F238E27FC236}">
                <a16:creationId xmlns:a16="http://schemas.microsoft.com/office/drawing/2014/main" id="{F4061D45-9B2D-DA2F-A864-43AF0A9F2701}"/>
              </a:ext>
            </a:extLst>
          </p:cNvPr>
          <p:cNvSpPr>
            <a:spLocks noGrp="1"/>
          </p:cNvSpPr>
          <p:nvPr>
            <p:ph type="sldNum" sz="quarter" idx="12"/>
          </p:nvPr>
        </p:nvSpPr>
        <p:spPr/>
        <p:txBody>
          <a:bodyPr/>
          <a:lstStyle/>
          <a:p>
            <a:fld id="{48F63A3B-78C7-47BE-AE5E-E10140E04643}" type="slidenum">
              <a:rPr lang="en-US" smtClean="0"/>
              <a:pPr/>
              <a:t>61</a:t>
            </a:fld>
            <a:endParaRPr lang="en-US"/>
          </a:p>
        </p:txBody>
      </p:sp>
      <p:sp>
        <p:nvSpPr>
          <p:cNvPr id="4" name="Footer Placeholder 3">
            <a:extLst>
              <a:ext uri="{FF2B5EF4-FFF2-40B4-BE49-F238E27FC236}">
                <a16:creationId xmlns:a16="http://schemas.microsoft.com/office/drawing/2014/main" id="{4456F114-749E-FE83-07D5-7B26C354A4CC}"/>
              </a:ext>
            </a:extLst>
          </p:cNvPr>
          <p:cNvSpPr>
            <a:spLocks noGrp="1"/>
          </p:cNvSpPr>
          <p:nvPr>
            <p:ph type="ftr" sz="quarter" idx="11"/>
          </p:nvPr>
        </p:nvSpPr>
        <p:spPr/>
        <p:txBody>
          <a:bodyPr/>
          <a:lstStyle/>
          <a:p>
            <a:r>
              <a:rPr lang="en-US"/>
              <a:t>Medicare for People with End-Stage Renal Disease (ESRD)</a:t>
            </a:r>
            <a:endParaRPr lang="en-US" dirty="0"/>
          </a:p>
        </p:txBody>
      </p:sp>
      <p:sp>
        <p:nvSpPr>
          <p:cNvPr id="3" name="Date Placeholder 2">
            <a:extLst>
              <a:ext uri="{FF2B5EF4-FFF2-40B4-BE49-F238E27FC236}">
                <a16:creationId xmlns:a16="http://schemas.microsoft.com/office/drawing/2014/main" id="{C8A6FB44-CFF8-601D-8F78-71EEAB4A605D}"/>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14152202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Autofit/>
          </a:bodyPr>
          <a:lstStyle/>
          <a:p>
            <a:pPr>
              <a:lnSpc>
                <a:spcPct val="100000"/>
              </a:lnSpc>
            </a:pPr>
            <a:r>
              <a:rPr lang="en-US" sz="2800" dirty="0"/>
              <a:t>End-Stage Renal Disease (ESRD) Resource Guide </a:t>
            </a:r>
            <a:br>
              <a:rPr lang="en-US" sz="2800" dirty="0"/>
            </a:br>
            <a:r>
              <a:rPr lang="en-US" sz="2800" dirty="0"/>
              <a:t>(continued)</a:t>
            </a:r>
          </a:p>
        </p:txBody>
      </p:sp>
      <p:graphicFrame>
        <p:nvGraphicFramePr>
          <p:cNvPr id="5" name="Table 4" descr="Table listing various ESRD resources." title="End-Stage Renal Disease (ESRD) Resource Guide (continued)"/>
          <p:cNvGraphicFramePr>
            <a:graphicFrameLocks noGrp="1"/>
          </p:cNvGraphicFramePr>
          <p:nvPr>
            <p:extLst>
              <p:ext uri="{D42A27DB-BD31-4B8C-83A1-F6EECF244321}">
                <p14:modId xmlns:p14="http://schemas.microsoft.com/office/powerpoint/2010/main" val="1509920312"/>
              </p:ext>
            </p:extLst>
          </p:nvPr>
        </p:nvGraphicFramePr>
        <p:xfrm>
          <a:off x="838200" y="1310987"/>
          <a:ext cx="10660118" cy="3908040"/>
        </p:xfrm>
        <a:graphic>
          <a:graphicData uri="http://schemas.openxmlformats.org/drawingml/2006/table">
            <a:tbl>
              <a:tblPr firstRow="1" bandRow="1">
                <a:tableStyleId>{5FD0F851-EC5A-4D38-B0AD-8093EC10F338}</a:tableStyleId>
              </a:tblPr>
              <a:tblGrid>
                <a:gridCol w="4868917">
                  <a:extLst>
                    <a:ext uri="{9D8B030D-6E8A-4147-A177-3AD203B41FA5}">
                      <a16:colId xmlns:a16="http://schemas.microsoft.com/office/drawing/2014/main" val="20000"/>
                    </a:ext>
                  </a:extLst>
                </a:gridCol>
                <a:gridCol w="5791201">
                  <a:extLst>
                    <a:ext uri="{9D8B030D-6E8A-4147-A177-3AD203B41FA5}">
                      <a16:colId xmlns:a16="http://schemas.microsoft.com/office/drawing/2014/main" val="20001"/>
                    </a:ext>
                  </a:extLst>
                </a:gridCol>
              </a:tblGrid>
              <a:tr h="862376">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b="0" dirty="0">
                          <a:solidFill>
                            <a:srgbClr val="00529B"/>
                          </a:solidFill>
                        </a:rPr>
                        <a:t>National Kidney Disease Education Program</a:t>
                      </a:r>
                    </a:p>
                    <a:p>
                      <a:pPr>
                        <a:spcBef>
                          <a:spcPts val="600"/>
                        </a:spcBef>
                      </a:pPr>
                      <a:endParaRPr lang="en-US" sz="1800" b="0" dirty="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b="0" u="sng" dirty="0">
                          <a:solidFill>
                            <a:srgbClr val="00529B"/>
                          </a:solidFill>
                          <a:hlinkClick r:id="rId4">
                            <a:extLst>
                              <a:ext uri="{A12FA001-AC4F-418D-AE19-62706E023703}">
                                <ahyp:hlinkClr xmlns:ahyp="http://schemas.microsoft.com/office/drawing/2018/hyperlinkcolor" val="tx"/>
                              </a:ext>
                            </a:extLst>
                          </a:hlinkClick>
                        </a:rPr>
                        <a:t>niddk.NIH.gov/health-information/health-communication-programs/</a:t>
                      </a:r>
                      <a:r>
                        <a:rPr lang="en-US" sz="1800" b="0" u="sng" dirty="0" err="1">
                          <a:solidFill>
                            <a:srgbClr val="00529B"/>
                          </a:solidFill>
                          <a:hlinkClick r:id="rId4">
                            <a:extLst>
                              <a:ext uri="{A12FA001-AC4F-418D-AE19-62706E023703}">
                                <ahyp:hlinkClr xmlns:ahyp="http://schemas.microsoft.com/office/drawing/2018/hyperlinkcolor" val="tx"/>
                              </a:ext>
                            </a:extLst>
                          </a:hlinkClick>
                        </a:rPr>
                        <a:t>nkdep</a:t>
                      </a:r>
                      <a:r>
                        <a:rPr lang="en-US" sz="1800" b="0" u="sng" dirty="0">
                          <a:solidFill>
                            <a:srgbClr val="00529B"/>
                          </a:solidFill>
                          <a:hlinkClick r:id="rId4">
                            <a:extLst>
                              <a:ext uri="{A12FA001-AC4F-418D-AE19-62706E023703}">
                                <ahyp:hlinkClr xmlns:ahyp="http://schemas.microsoft.com/office/drawing/2018/hyperlinkcolor" val="tx"/>
                              </a:ext>
                            </a:extLst>
                          </a:hlinkClick>
                        </a:rPr>
                        <a:t>/Pages/default.aspx</a:t>
                      </a:r>
                      <a:endParaRPr lang="en-US" sz="1800" b="0" dirty="0">
                        <a:solidFill>
                          <a:srgbClr val="00529B"/>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67552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dirty="0">
                          <a:solidFill>
                            <a:srgbClr val="00529B"/>
                          </a:solidFill>
                        </a:rPr>
                        <a:t>ESRD National Coordinating Center (NCC) </a:t>
                      </a:r>
                      <a:endParaRPr lang="en-US" sz="1800" b="0" dirty="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b="0" dirty="0">
                          <a:solidFill>
                            <a:srgbClr val="00529B"/>
                          </a:solidFill>
                          <a:latin typeface="Arial" panose="020B0604020202020204" pitchFamily="34" charset="0"/>
                          <a:cs typeface="Arial" panose="020B0604020202020204" pitchFamily="34" charset="0"/>
                          <a:hlinkClick r:id="rId5"/>
                        </a:rPr>
                        <a:t>esrdncc.org/</a:t>
                      </a:r>
                      <a:r>
                        <a:rPr lang="en-US" sz="1800" b="0" dirty="0" err="1">
                          <a:solidFill>
                            <a:srgbClr val="00529B"/>
                          </a:solidFill>
                          <a:latin typeface="Arial" panose="020B0604020202020204" pitchFamily="34" charset="0"/>
                          <a:cs typeface="Arial" panose="020B0604020202020204" pitchFamily="34" charset="0"/>
                          <a:hlinkClick r:id="rId5"/>
                        </a:rPr>
                        <a:t>en</a:t>
                      </a:r>
                      <a:r>
                        <a:rPr lang="en-US" sz="1800" b="0" dirty="0">
                          <a:solidFill>
                            <a:srgbClr val="00529B"/>
                          </a:solidFill>
                          <a:latin typeface="Arial" panose="020B0604020202020204" pitchFamily="34" charset="0"/>
                          <a:cs typeface="Arial" panose="020B0604020202020204" pitchFamily="34" charset="0"/>
                        </a:rPr>
                        <a:t> </a:t>
                      </a:r>
                    </a:p>
                  </a:txBody>
                  <a:tcPr/>
                </a:tc>
                <a:extLst>
                  <a:ext uri="{0D108BD9-81ED-4DB2-BD59-A6C34878D82A}">
                    <a16:rowId xmlns:a16="http://schemas.microsoft.com/office/drawing/2014/main" val="10001"/>
                  </a:ext>
                </a:extLst>
              </a:tr>
              <a:tr h="70427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dirty="0">
                          <a:solidFill>
                            <a:srgbClr val="00529B"/>
                          </a:solidFill>
                        </a:rPr>
                        <a:t>National Kidney Foundation</a:t>
                      </a:r>
                    </a:p>
                    <a:p>
                      <a:pPr>
                        <a:spcBef>
                          <a:spcPts val="600"/>
                        </a:spcBef>
                      </a:pPr>
                      <a:endParaRPr lang="en-US" sz="1800" b="0" dirty="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dirty="0">
                          <a:solidFill>
                            <a:srgbClr val="00529B"/>
                          </a:solidFill>
                          <a:hlinkClick r:id="rId6">
                            <a:extLst>
                              <a:ext uri="{A12FA001-AC4F-418D-AE19-62706E023703}">
                                <ahyp:hlinkClr xmlns:ahyp="http://schemas.microsoft.com/office/drawing/2018/hyperlinkcolor" val="tx"/>
                              </a:ext>
                            </a:extLst>
                          </a:hlinkClick>
                        </a:rPr>
                        <a:t>kidney.org</a:t>
                      </a:r>
                      <a:endParaRPr lang="en-US" sz="1800" b="0" dirty="0">
                        <a:solidFill>
                          <a:srgbClr val="00529B"/>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3"/>
                  </a:ext>
                </a:extLst>
              </a:tr>
              <a:tr h="37369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a:solidFill>
                            <a:srgbClr val="00529B"/>
                          </a:solidFill>
                        </a:rPr>
                        <a:t>American Kidney Fund</a:t>
                      </a:r>
                      <a:endParaRPr lang="en-US" sz="1800" b="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dirty="0">
                          <a:solidFill>
                            <a:srgbClr val="00529B"/>
                          </a:solidFill>
                          <a:hlinkClick r:id="rId7">
                            <a:extLst>
                              <a:ext uri="{A12FA001-AC4F-418D-AE19-62706E023703}">
                                <ahyp:hlinkClr xmlns:ahyp="http://schemas.microsoft.com/office/drawing/2018/hyperlinkcolor" val="tx"/>
                              </a:ext>
                            </a:extLst>
                          </a:hlinkClick>
                        </a:rPr>
                        <a:t>akfinc.org</a:t>
                      </a:r>
                      <a:endParaRPr lang="en-US" sz="1800" b="0" dirty="0">
                        <a:solidFill>
                          <a:srgbClr val="00529B"/>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r h="34974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a:solidFill>
                            <a:srgbClr val="00529B"/>
                          </a:solidFill>
                        </a:rPr>
                        <a:t>United Network for Organ Sharing (UNOS)</a:t>
                      </a:r>
                      <a:endParaRPr lang="en-US" sz="1800" b="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dirty="0">
                          <a:solidFill>
                            <a:srgbClr val="00529B"/>
                          </a:solidFill>
                          <a:hlinkClick r:id="rId8">
                            <a:extLst>
                              <a:ext uri="{A12FA001-AC4F-418D-AE19-62706E023703}">
                                <ahyp:hlinkClr xmlns:ahyp="http://schemas.microsoft.com/office/drawing/2018/hyperlinkcolor" val="tx"/>
                              </a:ext>
                            </a:extLst>
                          </a:hlinkClick>
                        </a:rPr>
                        <a:t>unos.org</a:t>
                      </a:r>
                      <a:endParaRPr lang="en-US" sz="1800" b="0" dirty="0">
                        <a:solidFill>
                          <a:srgbClr val="00529B"/>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r h="86555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600"/>
                        </a:spcBef>
                        <a:buNone/>
                      </a:pPr>
                      <a:r>
                        <a:rPr lang="en-US" sz="1800" dirty="0">
                          <a:solidFill>
                            <a:srgbClr val="00529B"/>
                          </a:solidFill>
                        </a:rPr>
                        <a:t>End Stage Renal Disease Medical Evidence Report: Medicare Entitlement and/or Patient Registration (Form CMS-2728-U3) </a:t>
                      </a:r>
                      <a:endParaRPr lang="en-US" sz="1800" b="0" dirty="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u="sng" dirty="0">
                          <a:solidFill>
                            <a:srgbClr val="00529B"/>
                          </a:solidFill>
                          <a:hlinkClick r:id="rId9">
                            <a:extLst>
                              <a:ext uri="{A12FA001-AC4F-418D-AE19-62706E023703}">
                                <ahyp:hlinkClr xmlns:ahyp="http://schemas.microsoft.com/office/drawing/2018/hyperlinkcolor" val="tx"/>
                              </a:ext>
                            </a:extLst>
                          </a:hlinkClick>
                        </a:rPr>
                        <a:t>CMS.gov/Medicare/CMS-Forms/CMS-Forms/downloads/cms2728.pdf</a:t>
                      </a:r>
                      <a:endParaRPr lang="en-US" sz="1800" b="0" u="sng" dirty="0">
                        <a:solidFill>
                          <a:srgbClr val="00529B"/>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6"/>
                  </a:ext>
                </a:extLst>
              </a:tr>
            </a:tbl>
          </a:graphicData>
        </a:graphic>
      </p:graphicFrame>
      <p:sp>
        <p:nvSpPr>
          <p:cNvPr id="6" name="Slide Number Placeholder 5">
            <a:extLst>
              <a:ext uri="{FF2B5EF4-FFF2-40B4-BE49-F238E27FC236}">
                <a16:creationId xmlns:a16="http://schemas.microsoft.com/office/drawing/2014/main" id="{24393E00-2B5E-6927-7B35-FA91A1709BDC}"/>
              </a:ext>
            </a:extLst>
          </p:cNvPr>
          <p:cNvSpPr>
            <a:spLocks noGrp="1"/>
          </p:cNvSpPr>
          <p:nvPr>
            <p:ph type="sldNum" sz="quarter" idx="12"/>
          </p:nvPr>
        </p:nvSpPr>
        <p:spPr/>
        <p:txBody>
          <a:bodyPr/>
          <a:lstStyle/>
          <a:p>
            <a:fld id="{48F63A3B-78C7-47BE-AE5E-E10140E04643}" type="slidenum">
              <a:rPr lang="en-US" smtClean="0"/>
              <a:pPr/>
              <a:t>62</a:t>
            </a:fld>
            <a:endParaRPr lang="en-US"/>
          </a:p>
        </p:txBody>
      </p:sp>
      <p:sp>
        <p:nvSpPr>
          <p:cNvPr id="4" name="Footer Placeholder 3">
            <a:extLst>
              <a:ext uri="{FF2B5EF4-FFF2-40B4-BE49-F238E27FC236}">
                <a16:creationId xmlns:a16="http://schemas.microsoft.com/office/drawing/2014/main" id="{E1BC5DEA-845A-53EC-AEAC-6FD2BA6EF37F}"/>
              </a:ext>
            </a:extLst>
          </p:cNvPr>
          <p:cNvSpPr>
            <a:spLocks noGrp="1"/>
          </p:cNvSpPr>
          <p:nvPr>
            <p:ph type="ftr" sz="quarter" idx="11"/>
          </p:nvPr>
        </p:nvSpPr>
        <p:spPr/>
        <p:txBody>
          <a:bodyPr/>
          <a:lstStyle/>
          <a:p>
            <a:r>
              <a:rPr lang="en-US"/>
              <a:t>Medicare for People with End-Stage Renal Disease (ESRD)</a:t>
            </a:r>
            <a:endParaRPr lang="en-US" dirty="0"/>
          </a:p>
        </p:txBody>
      </p:sp>
      <p:sp>
        <p:nvSpPr>
          <p:cNvPr id="3" name="Date Placeholder 2">
            <a:extLst>
              <a:ext uri="{FF2B5EF4-FFF2-40B4-BE49-F238E27FC236}">
                <a16:creationId xmlns:a16="http://schemas.microsoft.com/office/drawing/2014/main" id="{02011BD3-5C47-5BB6-F439-23D7410FF487}"/>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31773262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100000"/>
              </a:lnSpc>
            </a:pPr>
            <a:r>
              <a:rPr lang="en-US" sz="2800" dirty="0">
                <a:latin typeface="Arial Black"/>
              </a:rPr>
              <a:t>End-Stage Renal Disease (ESRD) Resource Guide:</a:t>
            </a:r>
            <a:br>
              <a:rPr lang="en-US" sz="2800" dirty="0">
                <a:latin typeface="Arial Black"/>
              </a:rPr>
            </a:br>
            <a:r>
              <a:rPr lang="en-US" sz="2800" dirty="0">
                <a:latin typeface="Arial Black"/>
              </a:rPr>
              <a:t>Medicare Products</a:t>
            </a:r>
          </a:p>
        </p:txBody>
      </p:sp>
      <p:sp>
        <p:nvSpPr>
          <p:cNvPr id="5" name="Text Placeholder 4">
            <a:extLst>
              <a:ext uri="{FF2B5EF4-FFF2-40B4-BE49-F238E27FC236}">
                <a16:creationId xmlns:a16="http://schemas.microsoft.com/office/drawing/2014/main" id="{603D6391-FC65-31B4-DB34-F0E4D28AE72C}"/>
              </a:ext>
            </a:extLst>
          </p:cNvPr>
          <p:cNvSpPr>
            <a:spLocks noGrp="1"/>
          </p:cNvSpPr>
          <p:nvPr>
            <p:ph type="body" sz="quarter" idx="13"/>
          </p:nvPr>
        </p:nvSpPr>
        <p:spPr>
          <a:xfrm>
            <a:off x="1061856" y="1365339"/>
            <a:ext cx="9977639" cy="711000"/>
          </a:xfrm>
        </p:spPr>
        <p:txBody>
          <a:bodyPr/>
          <a:lstStyle/>
          <a:p>
            <a:pPr marL="0" lvl="0" indent="0">
              <a:lnSpc>
                <a:spcPct val="100000"/>
              </a:lnSpc>
              <a:spcBef>
                <a:spcPts val="0"/>
              </a:spcBef>
              <a:spcAft>
                <a:spcPts val="1200"/>
              </a:spcAft>
              <a:buClrTx/>
              <a:buNone/>
            </a:pPr>
            <a:r>
              <a:rPr lang="en-US" sz="1800" b="1" dirty="0"/>
              <a:t>To review the Medicare products listed in this table and other helpful products, visit </a:t>
            </a:r>
            <a:r>
              <a:rPr lang="en-US" sz="1800" b="1" u="sng" dirty="0">
                <a:hlinkClick r:id="rId4">
                  <a:extLst>
                    <a:ext uri="{A12FA001-AC4F-418D-AE19-62706E023703}">
                      <ahyp:hlinkClr xmlns:ahyp="http://schemas.microsoft.com/office/drawing/2018/hyperlinkcolor" val="tx"/>
                    </a:ext>
                  </a:extLst>
                </a:hlinkClick>
              </a:rPr>
              <a:t>Medicare.gov/publications</a:t>
            </a:r>
            <a:r>
              <a:rPr lang="en-US" sz="1800" b="1" dirty="0"/>
              <a:t> and search by keyword or product number.</a:t>
            </a:r>
          </a:p>
        </p:txBody>
      </p:sp>
      <p:graphicFrame>
        <p:nvGraphicFramePr>
          <p:cNvPr id="7" name="Table 6" title="End-Stage Renal Disease (ESRD) Resource Guide--Medicare Products"/>
          <p:cNvGraphicFramePr>
            <a:graphicFrameLocks noGrp="1"/>
          </p:cNvGraphicFramePr>
          <p:nvPr>
            <p:extLst>
              <p:ext uri="{D42A27DB-BD31-4B8C-83A1-F6EECF244321}">
                <p14:modId xmlns:p14="http://schemas.microsoft.com/office/powerpoint/2010/main" val="1543440788"/>
              </p:ext>
            </p:extLst>
          </p:nvPr>
        </p:nvGraphicFramePr>
        <p:xfrm>
          <a:off x="1113887" y="2251614"/>
          <a:ext cx="9964223" cy="2433320"/>
        </p:xfrm>
        <a:graphic>
          <a:graphicData uri="http://schemas.openxmlformats.org/drawingml/2006/table">
            <a:tbl>
              <a:tblPr firstRow="1" bandRow="1">
                <a:tableStyleId>{5FD0F851-EC5A-4D38-B0AD-8093EC10F338}</a:tableStyleId>
              </a:tblPr>
              <a:tblGrid>
                <a:gridCol w="6002442">
                  <a:extLst>
                    <a:ext uri="{9D8B030D-6E8A-4147-A177-3AD203B41FA5}">
                      <a16:colId xmlns:a16="http://schemas.microsoft.com/office/drawing/2014/main" val="20000"/>
                    </a:ext>
                  </a:extLst>
                </a:gridCol>
                <a:gridCol w="3961781">
                  <a:extLst>
                    <a:ext uri="{9D8B030D-6E8A-4147-A177-3AD203B41FA5}">
                      <a16:colId xmlns:a16="http://schemas.microsoft.com/office/drawing/2014/main" val="20001"/>
                    </a:ext>
                  </a:extLst>
                </a:gridCol>
              </a:tblGrid>
              <a:tr h="37084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 typeface="+mj-lt"/>
                        <a:buNone/>
                        <a:tabLst/>
                        <a:defRPr/>
                      </a:pPr>
                      <a:r>
                        <a:rPr lang="en-US" sz="1600" b="0" dirty="0">
                          <a:solidFill>
                            <a:srgbClr val="00529B"/>
                          </a:solidFill>
                        </a:rPr>
                        <a:t>“Medicare Coverage of Kidney Dialysis &amp; Kidney Transplant Services”</a:t>
                      </a:r>
                      <a:endParaRPr lang="en-US" sz="1600" b="0" dirty="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indent="0">
                        <a:spcBef>
                          <a:spcPts val="600"/>
                        </a:spcBef>
                        <a:buFontTx/>
                        <a:buNone/>
                      </a:pPr>
                      <a:r>
                        <a:rPr lang="en-US" sz="1600" b="0" dirty="0">
                          <a:solidFill>
                            <a:srgbClr val="00529B"/>
                          </a:solidFill>
                        </a:rPr>
                        <a:t>CMS Product No. 10128</a:t>
                      </a:r>
                      <a:endParaRPr lang="en-US" sz="16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 typeface="+mj-lt"/>
                        <a:buNone/>
                        <a:tabLst/>
                        <a:defRPr/>
                      </a:pPr>
                      <a:r>
                        <a:rPr lang="en-US" sz="1600" dirty="0">
                          <a:solidFill>
                            <a:srgbClr val="00529B"/>
                          </a:solidFill>
                        </a:rPr>
                        <a:t>“</a:t>
                      </a:r>
                      <a:r>
                        <a:rPr lang="en-US" sz="1600" baseline="0" dirty="0">
                          <a:solidFill>
                            <a:srgbClr val="00529B"/>
                          </a:solidFill>
                        </a:rPr>
                        <a:t>Getting Started: </a:t>
                      </a:r>
                      <a:r>
                        <a:rPr lang="en-US" sz="1600" dirty="0">
                          <a:solidFill>
                            <a:srgbClr val="00529B"/>
                          </a:solidFill>
                        </a:rPr>
                        <a:t>Medicare for Children with End-Stage Renal Disease”</a:t>
                      </a:r>
                      <a:endParaRPr lang="en-US" sz="1600" b="0" dirty="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indent="0">
                        <a:spcBef>
                          <a:spcPts val="600"/>
                        </a:spcBef>
                        <a:buFontTx/>
                        <a:buNone/>
                      </a:pPr>
                      <a:r>
                        <a:rPr lang="en-US" sz="1600" dirty="0">
                          <a:solidFill>
                            <a:srgbClr val="00529B"/>
                          </a:solidFill>
                        </a:rPr>
                        <a:t>CMS Product No. 11392</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 typeface="+mj-lt"/>
                        <a:buNone/>
                        <a:tabLst/>
                        <a:defRPr/>
                      </a:pPr>
                      <a:r>
                        <a:rPr lang="en-US" sz="1600" dirty="0">
                          <a:solidFill>
                            <a:srgbClr val="00529B"/>
                          </a:solidFill>
                        </a:rPr>
                        <a:t>“Getting Started: Medicare’s Coverage of Dialysis &amp; Kidney Transplant Benefits”</a:t>
                      </a:r>
                      <a:endParaRPr lang="en-US" sz="1600" b="0" dirty="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indent="0">
                        <a:spcBef>
                          <a:spcPts val="600"/>
                        </a:spcBef>
                        <a:buFontTx/>
                        <a:buNone/>
                      </a:pPr>
                      <a:r>
                        <a:rPr lang="en-US" sz="1600" dirty="0">
                          <a:solidFill>
                            <a:srgbClr val="00529B"/>
                          </a:solidFill>
                        </a:rPr>
                        <a:t>CMS Product No. 11360</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lang="en-US" sz="1600" dirty="0">
                          <a:solidFill>
                            <a:srgbClr val="00529B"/>
                          </a:solidFill>
                        </a:rPr>
                        <a:t>“Medicare Coverage of Ambulance Services” </a:t>
                      </a: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600" dirty="0">
                          <a:solidFill>
                            <a:srgbClr val="00529B"/>
                          </a:solidFill>
                        </a:rPr>
                        <a:t>CMS Product No. 11021</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3"/>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lang="en-US" sz="1600" dirty="0">
                          <a:solidFill>
                            <a:srgbClr val="00529B"/>
                          </a:solidFill>
                        </a:rPr>
                        <a:t>“Medicare &amp; You” </a:t>
                      </a: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600" dirty="0">
                          <a:solidFill>
                            <a:srgbClr val="00529B"/>
                          </a:solidFill>
                        </a:rPr>
                        <a:t>CMS Product No. 10050</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lang="en-US" sz="1600" dirty="0">
                          <a:solidFill>
                            <a:srgbClr val="00529B"/>
                          </a:solidFill>
                        </a:rPr>
                        <a:t>“Understanding Medicare Advantage Plans</a:t>
                      </a:r>
                      <a:endParaRPr lang="en-US" sz="1600" b="0" dirty="0">
                        <a:solidFill>
                          <a:srgbClr val="00529B"/>
                        </a:solidFill>
                        <a:latin typeface="Arial" panose="020B0604020202020204" pitchFamily="34" charset="0"/>
                        <a:cs typeface="Arial" panose="020B0604020202020204" pitchFamily="34" charset="0"/>
                      </a:endParaRPr>
                    </a:p>
                  </a:txBody>
                  <a:tcPr/>
                </a:tc>
                <a:tc>
                  <a:txBody>
                    <a:bodyPr/>
                    <a:lstStyle/>
                    <a:p>
                      <a:pPr marL="0" indent="0">
                        <a:spcBef>
                          <a:spcPts val="600"/>
                        </a:spcBef>
                        <a:buFontTx/>
                        <a:buNone/>
                      </a:pPr>
                      <a:r>
                        <a:rPr lang="en-US" sz="1600" dirty="0">
                          <a:solidFill>
                            <a:srgbClr val="00529B"/>
                          </a:solidFill>
                        </a:rPr>
                        <a:t>CMS Product No. 12026</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743681544"/>
                  </a:ext>
                </a:extLst>
              </a:tr>
            </a:tbl>
          </a:graphicData>
        </a:graphic>
      </p:graphicFrame>
      <p:sp>
        <p:nvSpPr>
          <p:cNvPr id="6" name="Text Placeholder 5">
            <a:extLst>
              <a:ext uri="{FF2B5EF4-FFF2-40B4-BE49-F238E27FC236}">
                <a16:creationId xmlns:a16="http://schemas.microsoft.com/office/drawing/2014/main" id="{47AAA250-9D19-157A-A8B5-CE5C8471CAAF}"/>
              </a:ext>
            </a:extLst>
          </p:cNvPr>
          <p:cNvSpPr>
            <a:spLocks noGrp="1"/>
          </p:cNvSpPr>
          <p:nvPr>
            <p:ph type="body" sz="quarter" idx="14"/>
          </p:nvPr>
        </p:nvSpPr>
        <p:spPr>
          <a:xfrm>
            <a:off x="1113887" y="4944062"/>
            <a:ext cx="10053658" cy="1289050"/>
          </a:xfrm>
        </p:spPr>
        <p:txBody>
          <a:bodyPr/>
          <a:lstStyle/>
          <a:p>
            <a:pPr marL="0" lvl="0" indent="0">
              <a:lnSpc>
                <a:spcPct val="100000"/>
              </a:lnSpc>
              <a:spcBef>
                <a:spcPts val="600"/>
              </a:spcBef>
              <a:buClrTx/>
              <a:buNone/>
              <a:defRPr/>
            </a:pPr>
            <a:r>
              <a:rPr lang="en-US" sz="1800" dirty="0">
                <a:ea typeface="Calibri"/>
              </a:rPr>
              <a:t>To order multiple copies (partners only), visit </a:t>
            </a:r>
            <a:r>
              <a:rPr lang="en-US" sz="1800" dirty="0">
                <a:ea typeface="Calibri"/>
                <a:hlinkClick r:id="rId5">
                  <a:extLst>
                    <a:ext uri="{A12FA001-AC4F-418D-AE19-62706E023703}">
                      <ahyp:hlinkClr xmlns:ahyp="http://schemas.microsoft.com/office/drawing/2018/hyperlinkcolor" val="tx"/>
                    </a:ext>
                  </a:extLst>
                </a:hlinkClick>
              </a:rPr>
              <a:t>Productordering.cms.hhs.gov</a:t>
            </a:r>
            <a:r>
              <a:rPr lang="en-US" sz="1800" dirty="0">
                <a:ea typeface="Calibri"/>
              </a:rPr>
              <a:t>. You must register your organization.</a:t>
            </a:r>
            <a:endParaRPr lang="en-US" sz="1800" dirty="0"/>
          </a:p>
        </p:txBody>
      </p:sp>
      <p:sp>
        <p:nvSpPr>
          <p:cNvPr id="9" name="Slide Number Placeholder 6">
            <a:extLst>
              <a:ext uri="{FF2B5EF4-FFF2-40B4-BE49-F238E27FC236}">
                <a16:creationId xmlns:a16="http://schemas.microsoft.com/office/drawing/2014/main" id="{91646A9C-7E07-4CC5-9DAC-ADE930D7165F}"/>
              </a:ext>
            </a:extLst>
          </p:cNvPr>
          <p:cNvSpPr>
            <a:spLocks noGrp="1"/>
          </p:cNvSpPr>
          <p:nvPr>
            <p:ph type="sldNum" sz="quarter" idx="12"/>
          </p:nvPr>
        </p:nvSpPr>
        <p:spPr/>
        <p:txBody>
          <a:bodyPr/>
          <a:lstStyle/>
          <a:p>
            <a:fld id="{0B2D781D-8844-5940-92D1-06EF0A7F581E}" type="slidenum">
              <a:rPr lang="en-US" smtClean="0"/>
              <a:t>63</a:t>
            </a:fld>
            <a:endParaRPr lang="en-US" dirty="0"/>
          </a:p>
        </p:txBody>
      </p:sp>
      <p:sp>
        <p:nvSpPr>
          <p:cNvPr id="4" name="Footer Placeholder 3">
            <a:extLst>
              <a:ext uri="{FF2B5EF4-FFF2-40B4-BE49-F238E27FC236}">
                <a16:creationId xmlns:a16="http://schemas.microsoft.com/office/drawing/2014/main" id="{9D69BEAE-FC18-A042-B6FE-BDFB25BD5EAA}"/>
              </a:ext>
            </a:extLst>
          </p:cNvPr>
          <p:cNvSpPr>
            <a:spLocks noGrp="1"/>
          </p:cNvSpPr>
          <p:nvPr>
            <p:ph type="ftr" sz="quarter" idx="11"/>
          </p:nvPr>
        </p:nvSpPr>
        <p:spPr/>
        <p:txBody>
          <a:bodyPr/>
          <a:lstStyle/>
          <a:p>
            <a:r>
              <a:rPr lang="en-US" dirty="0"/>
              <a:t>Medicare for People with End-Stage Renal Disease (ESRD)</a:t>
            </a:r>
          </a:p>
        </p:txBody>
      </p:sp>
      <p:sp>
        <p:nvSpPr>
          <p:cNvPr id="3" name="Date Placeholder 2">
            <a:extLst>
              <a:ext uri="{FF2B5EF4-FFF2-40B4-BE49-F238E27FC236}">
                <a16:creationId xmlns:a16="http://schemas.microsoft.com/office/drawing/2014/main" id="{EE65AD23-8922-D94D-800B-4E71406353B4}"/>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31933284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02677"/>
          </a:xfrm>
        </p:spPr>
        <p:txBody>
          <a:bodyPr anchor="ctr">
            <a:normAutofit/>
          </a:bodyPr>
          <a:lstStyle/>
          <a:p>
            <a:r>
              <a:rPr lang="en-US" sz="3000" dirty="0"/>
              <a:t>Acronyms</a:t>
            </a:r>
          </a:p>
        </p:txBody>
      </p:sp>
      <p:sp>
        <p:nvSpPr>
          <p:cNvPr id="8" name="Content Placeholder 7"/>
          <p:cNvSpPr>
            <a:spLocks noGrp="1"/>
          </p:cNvSpPr>
          <p:nvPr>
            <p:ph idx="4294967295"/>
          </p:nvPr>
        </p:nvSpPr>
        <p:spPr>
          <a:xfrm>
            <a:off x="396875" y="1143000"/>
            <a:ext cx="11398250" cy="5213350"/>
          </a:xfrm>
        </p:spPr>
        <p:txBody>
          <a:bodyPr numCol="2">
            <a:normAutofit/>
          </a:bodyPr>
          <a:lstStyle/>
          <a:p>
            <a:pPr marL="0" lvl="0" indent="0" defTabSz="685800">
              <a:lnSpc>
                <a:spcPct val="100000"/>
              </a:lnSpc>
              <a:spcBef>
                <a:spcPts val="0"/>
              </a:spcBef>
              <a:spcAft>
                <a:spcPts val="600"/>
              </a:spcAft>
              <a:buNone/>
            </a:pPr>
            <a:r>
              <a:rPr lang="en-US" sz="1800" b="1" dirty="0">
                <a:solidFill>
                  <a:srgbClr val="00529B"/>
                </a:solidFill>
              </a:rPr>
              <a:t>AKI </a:t>
            </a:r>
            <a:r>
              <a:rPr lang="en-US" sz="1800" dirty="0">
                <a:solidFill>
                  <a:srgbClr val="00529B"/>
                </a:solidFill>
              </a:rPr>
              <a:t>Acute Kidney Injury</a:t>
            </a:r>
            <a:endParaRPr lang="en-US" sz="1800" b="1" dirty="0">
              <a:solidFill>
                <a:srgbClr val="00529B"/>
              </a:solidFill>
            </a:endParaRPr>
          </a:p>
          <a:p>
            <a:pPr marL="0" lvl="0" indent="0" defTabSz="685800">
              <a:lnSpc>
                <a:spcPct val="100000"/>
              </a:lnSpc>
              <a:spcBef>
                <a:spcPts val="0"/>
              </a:spcBef>
              <a:spcAft>
                <a:spcPts val="600"/>
              </a:spcAft>
              <a:buNone/>
            </a:pPr>
            <a:r>
              <a:rPr lang="en-US" sz="1800" b="1" dirty="0">
                <a:solidFill>
                  <a:srgbClr val="00529B"/>
                </a:solidFill>
              </a:rPr>
              <a:t>AVF</a:t>
            </a:r>
            <a:r>
              <a:rPr lang="en-US" sz="1800" dirty="0">
                <a:solidFill>
                  <a:srgbClr val="00529B"/>
                </a:solidFill>
              </a:rPr>
              <a:t> Arteriovenous Fistulas </a:t>
            </a:r>
          </a:p>
          <a:p>
            <a:pPr marL="0" lvl="0" indent="0" defTabSz="685800">
              <a:lnSpc>
                <a:spcPct val="100000"/>
              </a:lnSpc>
              <a:spcBef>
                <a:spcPts val="0"/>
              </a:spcBef>
              <a:spcAft>
                <a:spcPts val="600"/>
              </a:spcAft>
              <a:buNone/>
            </a:pPr>
            <a:r>
              <a:rPr lang="en-US" sz="1800" b="1" dirty="0">
                <a:solidFill>
                  <a:srgbClr val="00529B"/>
                </a:solidFill>
              </a:rPr>
              <a:t>CMS</a:t>
            </a:r>
            <a:r>
              <a:rPr lang="en-US" sz="1800" dirty="0">
                <a:solidFill>
                  <a:srgbClr val="00529B"/>
                </a:solidFill>
              </a:rPr>
              <a:t> Centers for Medicare &amp; Medicaid Services </a:t>
            </a:r>
          </a:p>
          <a:p>
            <a:pPr marL="0" lvl="0" indent="0" defTabSz="685800">
              <a:lnSpc>
                <a:spcPct val="100000"/>
              </a:lnSpc>
              <a:spcBef>
                <a:spcPts val="0"/>
              </a:spcBef>
              <a:spcAft>
                <a:spcPts val="600"/>
              </a:spcAft>
              <a:buNone/>
            </a:pPr>
            <a:r>
              <a:rPr lang="en-US" sz="1800" b="1" dirty="0">
                <a:solidFill>
                  <a:srgbClr val="00529B"/>
                </a:solidFill>
              </a:rPr>
              <a:t>CKCC</a:t>
            </a:r>
            <a:r>
              <a:rPr lang="en-US" sz="1800" dirty="0">
                <a:solidFill>
                  <a:srgbClr val="00529B"/>
                </a:solidFill>
              </a:rPr>
              <a:t> Comprehensive Kidney Care Contracting</a:t>
            </a:r>
          </a:p>
          <a:p>
            <a:pPr marL="0" lvl="0" indent="0" defTabSz="685800">
              <a:lnSpc>
                <a:spcPct val="100000"/>
              </a:lnSpc>
              <a:spcBef>
                <a:spcPts val="0"/>
              </a:spcBef>
              <a:spcAft>
                <a:spcPts val="600"/>
              </a:spcAft>
              <a:buNone/>
            </a:pPr>
            <a:r>
              <a:rPr lang="en-US" sz="1800" b="1" dirty="0">
                <a:solidFill>
                  <a:srgbClr val="00529B"/>
                </a:solidFill>
              </a:rPr>
              <a:t>CKD</a:t>
            </a:r>
            <a:r>
              <a:rPr lang="en-US" sz="1800" dirty="0">
                <a:solidFill>
                  <a:srgbClr val="00529B"/>
                </a:solidFill>
              </a:rPr>
              <a:t> Chronic Kidney Disease </a:t>
            </a:r>
          </a:p>
          <a:p>
            <a:pPr marL="0" lvl="0" indent="0" defTabSz="685800">
              <a:lnSpc>
                <a:spcPct val="100000"/>
              </a:lnSpc>
              <a:spcBef>
                <a:spcPts val="0"/>
              </a:spcBef>
              <a:spcAft>
                <a:spcPts val="600"/>
              </a:spcAft>
              <a:buNone/>
            </a:pPr>
            <a:r>
              <a:rPr lang="en-US" sz="1800" b="1" dirty="0">
                <a:solidFill>
                  <a:srgbClr val="00529B"/>
                </a:solidFill>
              </a:rPr>
              <a:t>DFC</a:t>
            </a:r>
            <a:r>
              <a:rPr lang="en-US" sz="1800" dirty="0">
                <a:solidFill>
                  <a:srgbClr val="00529B"/>
                </a:solidFill>
              </a:rPr>
              <a:t> Dialysis Facility Compare </a:t>
            </a:r>
          </a:p>
          <a:p>
            <a:pPr marL="0" lvl="0" indent="0" defTabSz="685800">
              <a:lnSpc>
                <a:spcPct val="100000"/>
              </a:lnSpc>
              <a:spcBef>
                <a:spcPts val="0"/>
              </a:spcBef>
              <a:spcAft>
                <a:spcPts val="600"/>
              </a:spcAft>
              <a:buNone/>
            </a:pPr>
            <a:r>
              <a:rPr lang="en-US" sz="1800" b="1" dirty="0">
                <a:solidFill>
                  <a:srgbClr val="00529B"/>
                </a:solidFill>
              </a:rPr>
              <a:t>ESA</a:t>
            </a:r>
            <a:r>
              <a:rPr lang="en-US" sz="1800" dirty="0">
                <a:solidFill>
                  <a:srgbClr val="00529B"/>
                </a:solidFill>
              </a:rPr>
              <a:t> Erythropoietin Stimulating Agents </a:t>
            </a:r>
          </a:p>
          <a:p>
            <a:pPr marL="0" lvl="0" indent="0" defTabSz="685800">
              <a:lnSpc>
                <a:spcPct val="100000"/>
              </a:lnSpc>
              <a:spcBef>
                <a:spcPts val="0"/>
              </a:spcBef>
              <a:spcAft>
                <a:spcPts val="600"/>
              </a:spcAft>
              <a:buNone/>
            </a:pPr>
            <a:r>
              <a:rPr lang="en-US" sz="1800" b="1" dirty="0">
                <a:solidFill>
                  <a:srgbClr val="00529B"/>
                </a:solidFill>
              </a:rPr>
              <a:t>ESRD</a:t>
            </a:r>
            <a:r>
              <a:rPr lang="en-US" sz="1800" dirty="0">
                <a:solidFill>
                  <a:srgbClr val="00529B"/>
                </a:solidFill>
              </a:rPr>
              <a:t> End-Stage Renal Disease</a:t>
            </a:r>
          </a:p>
          <a:p>
            <a:pPr marL="0" indent="0" defTabSz="685800">
              <a:lnSpc>
                <a:spcPct val="100000"/>
              </a:lnSpc>
              <a:spcBef>
                <a:spcPts val="0"/>
              </a:spcBef>
              <a:spcAft>
                <a:spcPts val="600"/>
              </a:spcAft>
              <a:buNone/>
            </a:pPr>
            <a:r>
              <a:rPr lang="en-US" sz="1800" b="1" dirty="0">
                <a:solidFill>
                  <a:srgbClr val="00529B"/>
                </a:solidFill>
              </a:rPr>
              <a:t>ETC</a:t>
            </a:r>
            <a:r>
              <a:rPr lang="en-US" sz="1800" dirty="0">
                <a:solidFill>
                  <a:srgbClr val="00529B"/>
                </a:solidFill>
              </a:rPr>
              <a:t> End-Stage Renal Disease Treatment Choices</a:t>
            </a:r>
          </a:p>
          <a:p>
            <a:pPr marL="0" lvl="0" indent="0" defTabSz="685800">
              <a:lnSpc>
                <a:spcPct val="100000"/>
              </a:lnSpc>
              <a:spcBef>
                <a:spcPts val="0"/>
              </a:spcBef>
              <a:spcAft>
                <a:spcPts val="600"/>
              </a:spcAft>
              <a:buNone/>
            </a:pPr>
            <a:r>
              <a:rPr lang="en-US" sz="1800" b="1" dirty="0">
                <a:solidFill>
                  <a:srgbClr val="00529B"/>
                </a:solidFill>
              </a:rPr>
              <a:t>GEP</a:t>
            </a:r>
            <a:r>
              <a:rPr lang="en-US" sz="1800" dirty="0">
                <a:solidFill>
                  <a:srgbClr val="00529B"/>
                </a:solidFill>
              </a:rPr>
              <a:t> General Enrollment Period</a:t>
            </a:r>
          </a:p>
          <a:p>
            <a:pPr marL="0" lvl="0" indent="0" defTabSz="685800">
              <a:lnSpc>
                <a:spcPct val="100000"/>
              </a:lnSpc>
              <a:spcBef>
                <a:spcPts val="0"/>
              </a:spcBef>
              <a:spcAft>
                <a:spcPts val="600"/>
              </a:spcAft>
              <a:buNone/>
            </a:pPr>
            <a:r>
              <a:rPr lang="en-US" sz="1800" b="1" dirty="0">
                <a:solidFill>
                  <a:srgbClr val="00529B"/>
                </a:solidFill>
              </a:rPr>
              <a:t>GHP</a:t>
            </a:r>
            <a:r>
              <a:rPr lang="en-US" sz="1800" dirty="0">
                <a:solidFill>
                  <a:srgbClr val="00529B"/>
                </a:solidFill>
              </a:rPr>
              <a:t> Group Health Plan </a:t>
            </a:r>
          </a:p>
          <a:p>
            <a:pPr marL="0" lvl="0" indent="0" defTabSz="685800">
              <a:lnSpc>
                <a:spcPct val="100000"/>
              </a:lnSpc>
              <a:spcBef>
                <a:spcPts val="0"/>
              </a:spcBef>
              <a:spcAft>
                <a:spcPts val="600"/>
              </a:spcAft>
              <a:buNone/>
            </a:pPr>
            <a:r>
              <a:rPr lang="en-US" sz="1800" b="1" dirty="0">
                <a:solidFill>
                  <a:srgbClr val="00529B"/>
                </a:solidFill>
              </a:rPr>
              <a:t>HHS</a:t>
            </a:r>
            <a:r>
              <a:rPr lang="en-US" sz="1800" dirty="0">
                <a:solidFill>
                  <a:srgbClr val="00529B"/>
                </a:solidFill>
              </a:rPr>
              <a:t> U.S. Department of Health &amp; Human Services</a:t>
            </a:r>
          </a:p>
          <a:p>
            <a:pPr marL="0" lvl="0" indent="0" defTabSz="685800">
              <a:lnSpc>
                <a:spcPct val="100000"/>
              </a:lnSpc>
              <a:spcBef>
                <a:spcPts val="0"/>
              </a:spcBef>
              <a:spcAft>
                <a:spcPts val="600"/>
              </a:spcAft>
              <a:buNone/>
            </a:pPr>
            <a:r>
              <a:rPr lang="en-US" sz="1800" b="1" dirty="0">
                <a:solidFill>
                  <a:srgbClr val="00529B"/>
                </a:solidFill>
              </a:rPr>
              <a:t>IEP</a:t>
            </a:r>
            <a:r>
              <a:rPr lang="en-US" sz="1800" dirty="0">
                <a:solidFill>
                  <a:srgbClr val="00529B"/>
                </a:solidFill>
              </a:rPr>
              <a:t> Initial Enrollment Period</a:t>
            </a:r>
          </a:p>
          <a:p>
            <a:pPr marL="0" lvl="0" indent="0" defTabSz="685800">
              <a:lnSpc>
                <a:spcPct val="100000"/>
              </a:lnSpc>
              <a:spcBef>
                <a:spcPts val="0"/>
              </a:spcBef>
              <a:spcAft>
                <a:spcPts val="600"/>
              </a:spcAft>
              <a:buNone/>
            </a:pPr>
            <a:r>
              <a:rPr lang="en-US" sz="1800" b="1" dirty="0">
                <a:solidFill>
                  <a:srgbClr val="00529B"/>
                </a:solidFill>
              </a:rPr>
              <a:t>KCF</a:t>
            </a:r>
            <a:r>
              <a:rPr lang="en-US" sz="1800" dirty="0">
                <a:solidFill>
                  <a:srgbClr val="00529B"/>
                </a:solidFill>
              </a:rPr>
              <a:t> Kidney Care First</a:t>
            </a:r>
          </a:p>
          <a:p>
            <a:pPr marL="0" lvl="0" indent="0" defTabSz="685800">
              <a:lnSpc>
                <a:spcPct val="100000"/>
              </a:lnSpc>
              <a:spcBef>
                <a:spcPts val="0"/>
              </a:spcBef>
              <a:spcAft>
                <a:spcPts val="600"/>
              </a:spcAft>
              <a:buNone/>
            </a:pPr>
            <a:br>
              <a:rPr lang="en-US" sz="1800" b="1" dirty="0">
                <a:solidFill>
                  <a:srgbClr val="00529B"/>
                </a:solidFill>
              </a:rPr>
            </a:br>
            <a:r>
              <a:rPr lang="en-US" sz="1800" b="1" dirty="0">
                <a:solidFill>
                  <a:srgbClr val="00529B"/>
                </a:solidFill>
              </a:rPr>
              <a:t>MSN</a:t>
            </a:r>
            <a:r>
              <a:rPr lang="en-US" sz="1800" dirty="0">
                <a:solidFill>
                  <a:srgbClr val="00529B"/>
                </a:solidFill>
              </a:rPr>
              <a:t> Medicare Summary Notice</a:t>
            </a:r>
          </a:p>
          <a:p>
            <a:pPr marL="0" lvl="0" indent="0" defTabSz="685800">
              <a:lnSpc>
                <a:spcPct val="100000"/>
              </a:lnSpc>
              <a:spcBef>
                <a:spcPts val="0"/>
              </a:spcBef>
              <a:spcAft>
                <a:spcPts val="600"/>
              </a:spcAft>
              <a:buNone/>
            </a:pPr>
            <a:r>
              <a:rPr lang="en-US" sz="1800" b="1" dirty="0">
                <a:solidFill>
                  <a:srgbClr val="00529B"/>
                </a:solidFill>
              </a:rPr>
              <a:t>MSP </a:t>
            </a:r>
            <a:r>
              <a:rPr lang="en-US" sz="1800" dirty="0">
                <a:solidFill>
                  <a:srgbClr val="00529B"/>
                </a:solidFill>
              </a:rPr>
              <a:t>Medicare Savings Programs</a:t>
            </a:r>
            <a:br>
              <a:rPr lang="en-US" sz="1800" b="1" dirty="0">
                <a:solidFill>
                  <a:srgbClr val="00529B"/>
                </a:solidFill>
              </a:rPr>
            </a:br>
            <a:r>
              <a:rPr lang="en-US" sz="1800" b="1" dirty="0">
                <a:solidFill>
                  <a:srgbClr val="00529B"/>
                </a:solidFill>
              </a:rPr>
              <a:t>NCC ESRD </a:t>
            </a:r>
            <a:r>
              <a:rPr lang="en-US" sz="1800" dirty="0">
                <a:solidFill>
                  <a:srgbClr val="00529B"/>
                </a:solidFill>
              </a:rPr>
              <a:t>National Coordinating Center End-Stage Renal Disease </a:t>
            </a:r>
          </a:p>
          <a:p>
            <a:pPr marL="0" lvl="0" indent="0" defTabSz="685800">
              <a:lnSpc>
                <a:spcPct val="100000"/>
              </a:lnSpc>
              <a:spcBef>
                <a:spcPts val="0"/>
              </a:spcBef>
              <a:spcAft>
                <a:spcPts val="600"/>
              </a:spcAft>
              <a:buNone/>
            </a:pPr>
            <a:r>
              <a:rPr lang="en-US" sz="1800" b="1" dirty="0">
                <a:solidFill>
                  <a:srgbClr val="00529B"/>
                </a:solidFill>
              </a:rPr>
              <a:t>NTP</a:t>
            </a:r>
            <a:r>
              <a:rPr lang="en-US" sz="1800" dirty="0">
                <a:solidFill>
                  <a:srgbClr val="00529B"/>
                </a:solidFill>
              </a:rPr>
              <a:t> National Training Program </a:t>
            </a:r>
          </a:p>
          <a:p>
            <a:pPr marL="0" lvl="0" indent="0" defTabSz="685800">
              <a:lnSpc>
                <a:spcPct val="100000"/>
              </a:lnSpc>
              <a:spcBef>
                <a:spcPts val="0"/>
              </a:spcBef>
              <a:spcAft>
                <a:spcPts val="600"/>
              </a:spcAft>
              <a:buNone/>
            </a:pPr>
            <a:r>
              <a:rPr lang="en-US" sz="1800" b="1" dirty="0">
                <a:solidFill>
                  <a:srgbClr val="00529B"/>
                </a:solidFill>
              </a:rPr>
              <a:t>OEP</a:t>
            </a:r>
            <a:r>
              <a:rPr lang="en-US" sz="1800" dirty="0">
                <a:solidFill>
                  <a:srgbClr val="00529B"/>
                </a:solidFill>
              </a:rPr>
              <a:t> Open Enrollment Period</a:t>
            </a:r>
          </a:p>
          <a:p>
            <a:pPr marL="0" lvl="0" indent="0" defTabSz="685800">
              <a:lnSpc>
                <a:spcPct val="100000"/>
              </a:lnSpc>
              <a:spcBef>
                <a:spcPts val="0"/>
              </a:spcBef>
              <a:spcAft>
                <a:spcPts val="600"/>
              </a:spcAft>
              <a:buNone/>
            </a:pPr>
            <a:r>
              <a:rPr lang="en-US" sz="1800" b="1" dirty="0">
                <a:solidFill>
                  <a:srgbClr val="00529B"/>
                </a:solidFill>
              </a:rPr>
              <a:t>PPO</a:t>
            </a:r>
            <a:r>
              <a:rPr lang="en-US" sz="1800" dirty="0">
                <a:solidFill>
                  <a:srgbClr val="00529B"/>
                </a:solidFill>
              </a:rPr>
              <a:t> Preferred Provider Organization</a:t>
            </a:r>
          </a:p>
          <a:p>
            <a:pPr marL="0" lvl="0" indent="0" defTabSz="685800">
              <a:lnSpc>
                <a:spcPct val="100000"/>
              </a:lnSpc>
              <a:spcBef>
                <a:spcPts val="0"/>
              </a:spcBef>
              <a:spcAft>
                <a:spcPts val="600"/>
              </a:spcAft>
              <a:buNone/>
            </a:pPr>
            <a:r>
              <a:rPr lang="en-US" sz="1800" b="1" dirty="0">
                <a:solidFill>
                  <a:srgbClr val="00529B"/>
                </a:solidFill>
              </a:rPr>
              <a:t>PPS</a:t>
            </a:r>
            <a:r>
              <a:rPr lang="en-US" sz="1800" dirty="0">
                <a:solidFill>
                  <a:srgbClr val="00529B"/>
                </a:solidFill>
              </a:rPr>
              <a:t> Prospective Payment System </a:t>
            </a:r>
          </a:p>
          <a:p>
            <a:pPr marL="0" lvl="0" indent="0" defTabSz="685800">
              <a:lnSpc>
                <a:spcPct val="100000"/>
              </a:lnSpc>
              <a:spcBef>
                <a:spcPts val="0"/>
              </a:spcBef>
              <a:spcAft>
                <a:spcPts val="600"/>
              </a:spcAft>
              <a:buNone/>
            </a:pPr>
            <a:r>
              <a:rPr lang="en-US" sz="1800" b="1" dirty="0">
                <a:solidFill>
                  <a:srgbClr val="00529B"/>
                </a:solidFill>
              </a:rPr>
              <a:t>QMB</a:t>
            </a:r>
            <a:r>
              <a:rPr lang="en-US" sz="1800" dirty="0">
                <a:solidFill>
                  <a:srgbClr val="00529B"/>
                </a:solidFill>
              </a:rPr>
              <a:t> Qualified Medicare Beneficiary</a:t>
            </a:r>
            <a:endParaRPr lang="en-US" sz="1800" b="1" dirty="0">
              <a:solidFill>
                <a:srgbClr val="00529B"/>
              </a:solidFill>
            </a:endParaRPr>
          </a:p>
          <a:p>
            <a:pPr marL="0" lvl="0" indent="0" defTabSz="685800">
              <a:lnSpc>
                <a:spcPct val="100000"/>
              </a:lnSpc>
              <a:spcBef>
                <a:spcPts val="0"/>
              </a:spcBef>
              <a:spcAft>
                <a:spcPts val="600"/>
              </a:spcAft>
              <a:buNone/>
            </a:pPr>
            <a:r>
              <a:rPr lang="en-US" sz="1800" b="1" dirty="0">
                <a:solidFill>
                  <a:srgbClr val="00529B"/>
                </a:solidFill>
              </a:rPr>
              <a:t>RRB</a:t>
            </a:r>
            <a:r>
              <a:rPr lang="en-US" sz="1800" dirty="0">
                <a:solidFill>
                  <a:srgbClr val="00529B"/>
                </a:solidFill>
              </a:rPr>
              <a:t> Railroad Retirement Board</a:t>
            </a:r>
          </a:p>
          <a:p>
            <a:pPr marL="0" lvl="0" indent="0" defTabSz="685800">
              <a:lnSpc>
                <a:spcPct val="100000"/>
              </a:lnSpc>
              <a:spcBef>
                <a:spcPts val="0"/>
              </a:spcBef>
              <a:spcAft>
                <a:spcPts val="600"/>
              </a:spcAft>
              <a:buNone/>
            </a:pPr>
            <a:r>
              <a:rPr lang="en-US" sz="1800" b="1" dirty="0">
                <a:solidFill>
                  <a:srgbClr val="00529B"/>
                </a:solidFill>
              </a:rPr>
              <a:t>SEP</a:t>
            </a:r>
            <a:r>
              <a:rPr lang="en-US" sz="1800" dirty="0">
                <a:solidFill>
                  <a:srgbClr val="00529B"/>
                </a:solidFill>
              </a:rPr>
              <a:t> Special Enrollment Period</a:t>
            </a:r>
          </a:p>
          <a:p>
            <a:pPr marL="0" lvl="0" indent="0" defTabSz="685800">
              <a:lnSpc>
                <a:spcPct val="100000"/>
              </a:lnSpc>
              <a:spcBef>
                <a:spcPts val="0"/>
              </a:spcBef>
              <a:spcAft>
                <a:spcPts val="600"/>
              </a:spcAft>
              <a:buNone/>
            </a:pPr>
            <a:r>
              <a:rPr lang="en-US" sz="1800" b="1" dirty="0">
                <a:solidFill>
                  <a:srgbClr val="00529B"/>
                </a:solidFill>
              </a:rPr>
              <a:t>SHIP</a:t>
            </a:r>
            <a:r>
              <a:rPr lang="en-US" sz="1800" dirty="0">
                <a:solidFill>
                  <a:srgbClr val="00529B"/>
                </a:solidFill>
              </a:rPr>
              <a:t> State Health Insurance Assistance Program </a:t>
            </a:r>
          </a:p>
          <a:p>
            <a:pPr marL="0" lvl="0" indent="0" defTabSz="685800">
              <a:lnSpc>
                <a:spcPct val="100000"/>
              </a:lnSpc>
              <a:spcBef>
                <a:spcPts val="0"/>
              </a:spcBef>
              <a:spcAft>
                <a:spcPts val="600"/>
              </a:spcAft>
              <a:buNone/>
            </a:pPr>
            <a:r>
              <a:rPr lang="en-US" sz="1800" b="1" dirty="0">
                <a:solidFill>
                  <a:srgbClr val="00529B"/>
                </a:solidFill>
              </a:rPr>
              <a:t>TTY</a:t>
            </a:r>
            <a:r>
              <a:rPr lang="en-US" sz="1800" dirty="0">
                <a:solidFill>
                  <a:srgbClr val="00529B"/>
                </a:solidFill>
              </a:rPr>
              <a:t> Teletypewriter/Text Telephone </a:t>
            </a:r>
          </a:p>
        </p:txBody>
      </p:sp>
      <p:sp>
        <p:nvSpPr>
          <p:cNvPr id="6" name="Slide Number Placeholder 6">
            <a:extLst>
              <a:ext uri="{FF2B5EF4-FFF2-40B4-BE49-F238E27FC236}">
                <a16:creationId xmlns:a16="http://schemas.microsoft.com/office/drawing/2014/main" id="{731960CE-B2F8-4130-8107-AB716622ADA3}"/>
              </a:ext>
            </a:extLst>
          </p:cNvPr>
          <p:cNvSpPr>
            <a:spLocks noGrp="1"/>
          </p:cNvSpPr>
          <p:nvPr>
            <p:ph type="sldNum" sz="quarter" idx="12"/>
          </p:nvPr>
        </p:nvSpPr>
        <p:spPr/>
        <p:txBody>
          <a:bodyPr/>
          <a:lstStyle/>
          <a:p>
            <a:fld id="{0B2D781D-8844-5940-92D1-06EF0A7F581E}" type="slidenum">
              <a:rPr lang="en-US" smtClean="0"/>
              <a:t>64</a:t>
            </a:fld>
            <a:endParaRPr lang="en-US" dirty="0"/>
          </a:p>
        </p:txBody>
      </p:sp>
      <p:sp>
        <p:nvSpPr>
          <p:cNvPr id="4" name="Footer Placeholder 3">
            <a:extLst>
              <a:ext uri="{FF2B5EF4-FFF2-40B4-BE49-F238E27FC236}">
                <a16:creationId xmlns:a16="http://schemas.microsoft.com/office/drawing/2014/main" id="{5D75ACC5-1B60-E24A-8618-13EFFFDEEDAB}"/>
              </a:ext>
            </a:extLst>
          </p:cNvPr>
          <p:cNvSpPr>
            <a:spLocks noGrp="1"/>
          </p:cNvSpPr>
          <p:nvPr>
            <p:ph type="ftr" sz="quarter" idx="11"/>
          </p:nvPr>
        </p:nvSpPr>
        <p:spPr>
          <a:xfrm>
            <a:off x="3931920" y="6492240"/>
            <a:ext cx="4416724" cy="365125"/>
          </a:xfrm>
        </p:spPr>
        <p:txBody>
          <a:bodyPr/>
          <a:lstStyle/>
          <a:p>
            <a:r>
              <a:rPr lang="en-US" dirty="0"/>
              <a:t>Medicare for People with End-Stage Renal Disease (ESRD)</a:t>
            </a:r>
          </a:p>
        </p:txBody>
      </p:sp>
      <p:sp>
        <p:nvSpPr>
          <p:cNvPr id="3" name="Date Placeholder 2">
            <a:extLst>
              <a:ext uri="{FF2B5EF4-FFF2-40B4-BE49-F238E27FC236}">
                <a16:creationId xmlns:a16="http://schemas.microsoft.com/office/drawing/2014/main" id="{C1D15B42-6C8F-3747-9887-1FBF678C9301}"/>
              </a:ext>
            </a:extLst>
          </p:cNvPr>
          <p:cNvSpPr>
            <a:spLocks noGrp="1"/>
          </p:cNvSpPr>
          <p:nvPr>
            <p:ph type="dt" sz="half" idx="10"/>
          </p:nvPr>
        </p:nvSpPr>
        <p:spPr/>
        <p:txBody>
          <a:bodyPr/>
          <a:lstStyle/>
          <a:p>
            <a:r>
              <a:rPr lang="en-US"/>
              <a:t>March 2024</a:t>
            </a:r>
            <a:endParaRPr lang="en-US" dirty="0"/>
          </a:p>
        </p:txBody>
      </p:sp>
    </p:spTree>
    <p:custDataLst>
      <p:tags r:id="rId1"/>
    </p:custDataLst>
    <p:extLst>
      <p:ext uri="{BB962C8B-B14F-4D97-AF65-F5344CB8AC3E}">
        <p14:creationId xmlns:p14="http://schemas.microsoft.com/office/powerpoint/2010/main" val="15123461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92667F-B6EB-F84A-95CF-1B156979F98A}"/>
              </a:ext>
            </a:extLst>
          </p:cNvPr>
          <p:cNvSpPr>
            <a:spLocks noGrp="1"/>
          </p:cNvSpPr>
          <p:nvPr>
            <p:ph type="title"/>
          </p:nvPr>
        </p:nvSpPr>
        <p:spPr>
          <a:xfrm>
            <a:off x="0" y="34928"/>
            <a:ext cx="12192000" cy="915378"/>
          </a:xfrm>
        </p:spPr>
        <p:txBody>
          <a:bodyPr anchor="ctr">
            <a:normAutofit/>
          </a:bodyPr>
          <a:lstStyle/>
          <a:p>
            <a:r>
              <a:rPr lang="en-US" sz="3000" b="0" dirty="0"/>
              <a:t>Stay Connected</a:t>
            </a:r>
          </a:p>
        </p:txBody>
      </p:sp>
      <p:sp>
        <p:nvSpPr>
          <p:cNvPr id="19" name="Content Placeholder 4" descr="To view available training materials, &#10;or subscribe to our email list, visit&#10;CMSnationaltrainingprogram.cms.gov.&#10;">
            <a:extLst>
              <a:ext uri="{FF2B5EF4-FFF2-40B4-BE49-F238E27FC236}">
                <a16:creationId xmlns:a16="http://schemas.microsoft.com/office/drawing/2014/main" id="{39097DD6-2657-4632-88E9-E3F5D9541969}"/>
              </a:ext>
            </a:extLst>
          </p:cNvPr>
          <p:cNvSpPr txBox="1">
            <a:spLocks/>
          </p:cNvSpPr>
          <p:nvPr/>
        </p:nvSpPr>
        <p:spPr>
          <a:xfrm>
            <a:off x="1009490" y="3781512"/>
            <a:ext cx="5385357"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rPr>
              <a:t>To view available training materials, </a:t>
            </a:r>
            <a:b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rPr>
            </a:b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rPr>
              <a:t>or subscribe to our email list, visit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CMSnationaltrainingprogram.cms.gov</a:t>
            </a: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rPr>
              <a:t>.</a:t>
            </a:r>
          </a:p>
        </p:txBody>
      </p:sp>
      <p:pic>
        <p:nvPicPr>
          <p:cNvPr id="4" name="Picture 3">
            <a:extLst>
              <a:ext uri="{FF2B5EF4-FFF2-40B4-BE49-F238E27FC236}">
                <a16:creationId xmlns:a16="http://schemas.microsoft.com/office/drawing/2014/main" id="{CCBCF2B4-AEDB-4B55-A88F-819A5954BE2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516393" y="1833369"/>
            <a:ext cx="2371550" cy="1774090"/>
          </a:xfrm>
          <a:prstGeom prst="rect">
            <a:avLst/>
          </a:prstGeom>
        </p:spPr>
      </p:pic>
      <p:sp>
        <p:nvSpPr>
          <p:cNvPr id="17" name="TextBox 16" descr="Contact us at training@cms.hhs.gov">
            <a:extLst>
              <a:ext uri="{FF2B5EF4-FFF2-40B4-BE49-F238E27FC236}">
                <a16:creationId xmlns:a16="http://schemas.microsoft.com/office/drawing/2014/main" id="{F990184A-D12C-4809-AB01-53F2D8FCCEA6}"/>
              </a:ext>
            </a:extLst>
          </p:cNvPr>
          <p:cNvSpPr txBox="1"/>
          <p:nvPr/>
        </p:nvSpPr>
        <p:spPr>
          <a:xfrm>
            <a:off x="7135805" y="3722819"/>
            <a:ext cx="329812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Contact us at </a:t>
            </a: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hlinkClick r:id="rId6">
                  <a:extLst>
                    <a:ext uri="{A12FA001-AC4F-418D-AE19-62706E023703}">
                      <ahyp:hlinkClr xmlns:ahyp="http://schemas.microsoft.com/office/drawing/2018/hyperlinkcolor" val="tx"/>
                    </a:ext>
                  </a:extLst>
                </a:hlinkClick>
              </a:rPr>
              <a:t>training@cms.hhs.gov</a:t>
            </a: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6" name="Picture 15">
            <a:extLst>
              <a:ext uri="{FF2B5EF4-FFF2-40B4-BE49-F238E27FC236}">
                <a16:creationId xmlns:a16="http://schemas.microsoft.com/office/drawing/2014/main" id="{2889E4BB-7439-40D5-B891-396CDACBA923}"/>
              </a:ext>
              <a:ext uri="{C183D7F6-B498-43B3-948B-1728B52AA6E4}">
                <adec:decorative xmlns:adec="http://schemas.microsoft.com/office/drawing/2017/decorative" val="1"/>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353233" y="1288783"/>
            <a:ext cx="2863263" cy="2863263"/>
          </a:xfrm>
          <a:prstGeom prst="rect">
            <a:avLst/>
          </a:prstGeom>
        </p:spPr>
      </p:pic>
      <p:sp>
        <p:nvSpPr>
          <p:cNvPr id="7" name="Slide Number Placeholder 6">
            <a:extLst>
              <a:ext uri="{FF2B5EF4-FFF2-40B4-BE49-F238E27FC236}">
                <a16:creationId xmlns:a16="http://schemas.microsoft.com/office/drawing/2014/main" id="{720D5D4D-F13A-4DD5-9903-DEBA32407A64}"/>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solidFill>
                  <a:srgbClr val="8FAADC"/>
                </a:solidFill>
              </a:rPr>
              <a:t>65</a:t>
            </a:fld>
            <a:endParaRPr lang="en-US">
              <a:solidFill>
                <a:srgbClr val="8FAADC"/>
              </a:solidFill>
            </a:endParaRPr>
          </a:p>
        </p:txBody>
      </p:sp>
      <p:sp>
        <p:nvSpPr>
          <p:cNvPr id="3" name="Footer Placeholder 2">
            <a:extLst>
              <a:ext uri="{FF2B5EF4-FFF2-40B4-BE49-F238E27FC236}">
                <a16:creationId xmlns:a16="http://schemas.microsoft.com/office/drawing/2014/main" id="{52F93C84-E1D6-A140-990A-0FE55BEC62C1}"/>
              </a:ext>
            </a:extLst>
          </p:cNvPr>
          <p:cNvSpPr>
            <a:spLocks noGrp="1"/>
          </p:cNvSpPr>
          <p:nvPr>
            <p:ph type="ftr" sz="quarter" idx="11"/>
          </p:nvPr>
        </p:nvSpPr>
        <p:spPr>
          <a:xfrm>
            <a:off x="3931920" y="6492875"/>
            <a:ext cx="4259826" cy="365125"/>
          </a:xfrm>
        </p:spPr>
        <p:txBody>
          <a:bodyPr/>
          <a:lstStyle/>
          <a:p>
            <a:r>
              <a:rPr lang="en-US" dirty="0">
                <a:solidFill>
                  <a:srgbClr val="8FAADC"/>
                </a:solidFill>
              </a:rPr>
              <a:t>Medicare for People with End-Stage Renal Disease (ESRD)</a:t>
            </a:r>
          </a:p>
        </p:txBody>
      </p:sp>
      <p:sp>
        <p:nvSpPr>
          <p:cNvPr id="2" name="Date Placeholder 1">
            <a:extLst>
              <a:ext uri="{FF2B5EF4-FFF2-40B4-BE49-F238E27FC236}">
                <a16:creationId xmlns:a16="http://schemas.microsoft.com/office/drawing/2014/main" id="{D17EC8DC-A4E9-0447-80A5-4CA4BC67AF06}"/>
              </a:ext>
            </a:extLst>
          </p:cNvPr>
          <p:cNvSpPr>
            <a:spLocks noGrp="1"/>
          </p:cNvSpPr>
          <p:nvPr>
            <p:ph type="dt" sz="half" idx="10"/>
          </p:nvPr>
        </p:nvSpPr>
        <p:spPr>
          <a:xfrm>
            <a:off x="838200" y="6492240"/>
            <a:ext cx="2743200" cy="365125"/>
          </a:xfrm>
        </p:spPr>
        <p:txBody>
          <a:bodyPr/>
          <a:lstStyle/>
          <a:p>
            <a:r>
              <a:rPr lang="en-US">
                <a:solidFill>
                  <a:srgbClr val="8FAADC"/>
                </a:solidFill>
              </a:rPr>
              <a:t>March 2024</a:t>
            </a:r>
            <a:endParaRPr lang="en-US" dirty="0">
              <a:solidFill>
                <a:srgbClr val="8FAADC"/>
              </a:solidFill>
            </a:endParaRPr>
          </a:p>
        </p:txBody>
      </p:sp>
    </p:spTree>
    <p:custDataLst>
      <p:tags r:id="rId1"/>
    </p:custDataLst>
    <p:extLst>
      <p:ext uri="{BB962C8B-B14F-4D97-AF65-F5344CB8AC3E}">
        <p14:creationId xmlns:p14="http://schemas.microsoft.com/office/powerpoint/2010/main" val="4279051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chor="ctr">
            <a:noAutofit/>
          </a:bodyPr>
          <a:lstStyle/>
          <a:p>
            <a:pPr>
              <a:lnSpc>
                <a:spcPct val="100000"/>
              </a:lnSpc>
            </a:pPr>
            <a:r>
              <a:rPr lang="en-US" sz="2800" dirty="0"/>
              <a:t>Medicare Eligibility Based on </a:t>
            </a:r>
            <a:br>
              <a:rPr lang="en-US" sz="2800" dirty="0"/>
            </a:br>
            <a:r>
              <a:rPr lang="en-US" sz="2800" dirty="0"/>
              <a:t>End-Stage Renal Disease (ESRD)</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type="body" sz="quarter" idx="4294967295"/>
          </p:nvPr>
        </p:nvSpPr>
        <p:spPr>
          <a:xfrm>
            <a:off x="914400" y="1463040"/>
            <a:ext cx="9834061" cy="4133850"/>
          </a:xfrm>
        </p:spPr>
        <p:txBody>
          <a:bodyPr>
            <a:normAutofit/>
          </a:bodyPr>
          <a:lstStyle/>
          <a:p>
            <a:pPr marL="0" lvl="0" indent="0" defTabSz="685800" fontAlgn="base">
              <a:lnSpc>
                <a:spcPct val="100000"/>
              </a:lnSpc>
              <a:spcBef>
                <a:spcPts val="0"/>
              </a:spcBef>
              <a:spcAft>
                <a:spcPts val="1200"/>
              </a:spcAft>
              <a:buFont typeface="Wingdings" pitchFamily="2" charset="2"/>
              <a:buNone/>
            </a:pPr>
            <a:r>
              <a:rPr lang="en-US" sz="2800" b="1" dirty="0">
                <a:solidFill>
                  <a:srgbClr val="00529B"/>
                </a:solidFill>
              </a:rPr>
              <a:t>You can get Medicare no matter how old you are if:</a:t>
            </a:r>
          </a:p>
          <a:p>
            <a:pPr marL="548640" lvl="1" indent="-274320" defTabSz="685800" fontAlgn="base">
              <a:lnSpc>
                <a:spcPct val="100000"/>
              </a:lnSpc>
              <a:spcBef>
                <a:spcPts val="0"/>
              </a:spcBef>
              <a:spcAft>
                <a:spcPts val="1200"/>
              </a:spcAft>
              <a:buFont typeface="Wingdings" panose="05000000000000000000" pitchFamily="2" charset="2"/>
              <a:buChar char="§"/>
            </a:pPr>
            <a:r>
              <a:rPr lang="en-US" sz="2400" dirty="0">
                <a:solidFill>
                  <a:srgbClr val="00529B"/>
                </a:solidFill>
              </a:rPr>
              <a:t>Your kidneys no longer work</a:t>
            </a:r>
          </a:p>
          <a:p>
            <a:pPr marL="548640" lvl="1" indent="-274320" defTabSz="685800" fontAlgn="base">
              <a:lnSpc>
                <a:spcPct val="100000"/>
              </a:lnSpc>
              <a:spcBef>
                <a:spcPts val="0"/>
              </a:spcBef>
              <a:spcAft>
                <a:spcPts val="1200"/>
              </a:spcAft>
              <a:buFont typeface="Wingdings" panose="05000000000000000000" pitchFamily="2" charset="2"/>
              <a:buChar char="§"/>
            </a:pPr>
            <a:r>
              <a:rPr lang="en-US" sz="2400" dirty="0">
                <a:solidFill>
                  <a:srgbClr val="00529B"/>
                </a:solidFill>
              </a:rPr>
              <a:t>You need regular dialysis or have had a kidney transplant, </a:t>
            </a:r>
            <a:r>
              <a:rPr lang="en-US" sz="2400" b="1" dirty="0">
                <a:solidFill>
                  <a:srgbClr val="00529B"/>
                </a:solidFill>
              </a:rPr>
              <a:t>and</a:t>
            </a:r>
            <a:r>
              <a:rPr lang="en-US" sz="2400" dirty="0">
                <a:solidFill>
                  <a:srgbClr val="00529B"/>
                </a:solidFill>
              </a:rPr>
              <a:t> one of these applies to you:</a:t>
            </a:r>
          </a:p>
          <a:p>
            <a:pPr marL="1097280" lvl="2" indent="-274320" defTabSz="685800" fontAlgn="base">
              <a:lnSpc>
                <a:spcPct val="100000"/>
              </a:lnSpc>
              <a:spcBef>
                <a:spcPts val="0"/>
              </a:spcBef>
              <a:spcAft>
                <a:spcPts val="1200"/>
              </a:spcAft>
            </a:pPr>
            <a:r>
              <a:rPr lang="en-US" dirty="0">
                <a:solidFill>
                  <a:srgbClr val="00529B"/>
                </a:solidFill>
              </a:rPr>
              <a:t>You’ve worked the required amount of time under Social Security, the Railroad Retirement Board (RRB), or as a government employee</a:t>
            </a:r>
          </a:p>
          <a:p>
            <a:pPr marL="1097280" lvl="2" indent="-274320" defTabSz="685800" fontAlgn="base">
              <a:lnSpc>
                <a:spcPct val="100000"/>
              </a:lnSpc>
              <a:spcBef>
                <a:spcPts val="0"/>
              </a:spcBef>
              <a:spcAft>
                <a:spcPts val="1200"/>
              </a:spcAft>
            </a:pPr>
            <a:r>
              <a:rPr lang="en-US" dirty="0">
                <a:solidFill>
                  <a:srgbClr val="00529B"/>
                </a:solidFill>
              </a:rPr>
              <a:t>You’re already getting or are eligible for Social Security or RRB benefits</a:t>
            </a:r>
          </a:p>
          <a:p>
            <a:pPr marL="1097280" lvl="2" indent="-274320" defTabSz="685800" fontAlgn="base">
              <a:lnSpc>
                <a:spcPct val="100000"/>
              </a:lnSpc>
              <a:spcBef>
                <a:spcPts val="0"/>
              </a:spcBef>
              <a:spcAft>
                <a:spcPts val="1200"/>
              </a:spcAft>
            </a:pPr>
            <a:r>
              <a:rPr lang="en-US" dirty="0">
                <a:solidFill>
                  <a:srgbClr val="00529B"/>
                </a:solidFill>
              </a:rPr>
              <a:t>You’re the spouse or dependent child of a person who meets either of the requirements above</a:t>
            </a:r>
          </a:p>
        </p:txBody>
      </p:sp>
      <p:sp>
        <p:nvSpPr>
          <p:cNvPr id="9" name="TextBox 8">
            <a:extLst>
              <a:ext uri="{FF2B5EF4-FFF2-40B4-BE49-F238E27FC236}">
                <a16:creationId xmlns:a16="http://schemas.microsoft.com/office/drawing/2014/main" id="{BC8D013B-BD38-49E2-8F1D-2B4D255137B3}"/>
              </a:ext>
            </a:extLst>
          </p:cNvPr>
          <p:cNvSpPr txBox="1"/>
          <p:nvPr/>
        </p:nvSpPr>
        <p:spPr>
          <a:xfrm>
            <a:off x="775357" y="5525088"/>
            <a:ext cx="11333518" cy="369332"/>
          </a:xfrm>
          <a:prstGeom prst="rect">
            <a:avLst/>
          </a:prstGeom>
          <a:noFill/>
          <a:ln>
            <a:noFill/>
          </a:ln>
        </p:spPr>
        <p:txBody>
          <a:bodyPr wrap="square" lIns="91440" tIns="45720" rIns="91440" bIns="45720" anchor="t">
            <a:spAutoFit/>
          </a:bodyPr>
          <a:lstStyle/>
          <a:p>
            <a:pPr defTabSz="685800">
              <a:spcBef>
                <a:spcPts val="600"/>
              </a:spcBef>
            </a:pPr>
            <a:r>
              <a:rPr lang="en-US" b="1" dirty="0">
                <a:solidFill>
                  <a:srgbClr val="00529B"/>
                </a:solidFill>
                <a:latin typeface="Arial"/>
                <a:cs typeface="Arial"/>
              </a:rPr>
              <a:t>NOTE</a:t>
            </a:r>
            <a:r>
              <a:rPr lang="en-US" dirty="0">
                <a:solidFill>
                  <a:srgbClr val="00529B"/>
                </a:solidFill>
                <a:latin typeface="Arial"/>
                <a:cs typeface="Arial"/>
              </a:rPr>
              <a:t>: Medicare pays for dialysis services given to people with Medicare that have Acute Kidney Injury (AKI). </a:t>
            </a:r>
            <a:endParaRPr lang="en-US" dirty="0">
              <a:solidFill>
                <a:srgbClr val="00529B"/>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F1EC07EB-B970-45A1-A12A-60A1C4604B1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57032" y="5561032"/>
            <a:ext cx="274320" cy="274320"/>
          </a:xfrm>
          <a:prstGeom prst="rect">
            <a:avLst/>
          </a:prstGeom>
        </p:spPr>
      </p:pic>
      <p:sp>
        <p:nvSpPr>
          <p:cNvPr id="6" name="Slide Number Placeholder 5">
            <a:extLst>
              <a:ext uri="{FF2B5EF4-FFF2-40B4-BE49-F238E27FC236}">
                <a16:creationId xmlns:a16="http://schemas.microsoft.com/office/drawing/2014/main" id="{FA8AA440-117F-36B4-F707-9597DF23DB25}"/>
              </a:ext>
            </a:extLst>
          </p:cNvPr>
          <p:cNvSpPr>
            <a:spLocks noGrp="1"/>
          </p:cNvSpPr>
          <p:nvPr>
            <p:ph type="sldNum" sz="quarter" idx="12"/>
          </p:nvPr>
        </p:nvSpPr>
        <p:spPr/>
        <p:txBody>
          <a:bodyPr/>
          <a:lstStyle/>
          <a:p>
            <a:fld id="{48F63A3B-78C7-47BE-AE5E-E10140E04643}" type="slidenum">
              <a:rPr lang="en-US" smtClean="0"/>
              <a:pPr/>
              <a:t>7</a:t>
            </a:fld>
            <a:endParaRPr lang="en-US"/>
          </a:p>
        </p:txBody>
      </p:sp>
      <p:sp>
        <p:nvSpPr>
          <p:cNvPr id="3" name="Footer Placeholder 2">
            <a:extLst>
              <a:ext uri="{FF2B5EF4-FFF2-40B4-BE49-F238E27FC236}">
                <a16:creationId xmlns:a16="http://schemas.microsoft.com/office/drawing/2014/main" id="{0A48884F-AF75-7E44-F2A9-66CD19247F71}"/>
              </a:ext>
            </a:extLst>
          </p:cNvPr>
          <p:cNvSpPr>
            <a:spLocks noGrp="1"/>
          </p:cNvSpPr>
          <p:nvPr>
            <p:ph type="ftr" sz="quarter" idx="11"/>
          </p:nvPr>
        </p:nvSpPr>
        <p:spPr/>
        <p:txBody>
          <a:bodyPr/>
          <a:lstStyle/>
          <a:p>
            <a:r>
              <a:rPr lang="en-US"/>
              <a:t>Medicare for People with End-Stage Renal Disease (ESRD)</a:t>
            </a:r>
            <a:endParaRPr lang="en-US" dirty="0"/>
          </a:p>
        </p:txBody>
      </p:sp>
      <p:sp>
        <p:nvSpPr>
          <p:cNvPr id="2" name="Date Placeholder 1">
            <a:extLst>
              <a:ext uri="{FF2B5EF4-FFF2-40B4-BE49-F238E27FC236}">
                <a16:creationId xmlns:a16="http://schemas.microsoft.com/office/drawing/2014/main" id="{978138E4-BAA7-1627-AFA6-F3EE84FA46C5}"/>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36194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5">
                                            <p:txEl>
                                              <p:pRg st="3" end="3"/>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nSpc>
                <a:spcPct val="100000"/>
              </a:lnSpc>
            </a:pPr>
            <a:r>
              <a:rPr lang="en-US" sz="2800" dirty="0">
                <a:solidFill>
                  <a:prstClr val="white"/>
                </a:solidFill>
              </a:rPr>
              <a:t>Medicare Eligibility Based on </a:t>
            </a:r>
            <a:br>
              <a:rPr lang="en-US" sz="2800" dirty="0">
                <a:solidFill>
                  <a:prstClr val="white"/>
                </a:solidFill>
              </a:rPr>
            </a:br>
            <a:r>
              <a:rPr lang="en-US" sz="2800" dirty="0">
                <a:solidFill>
                  <a:prstClr val="white"/>
                </a:solidFill>
              </a:rPr>
              <a:t>End-Stage Renal Disease (ESRD) (continued)</a:t>
            </a:r>
            <a:endParaRPr lang="en-US" sz="2800" dirty="0"/>
          </a:p>
        </p:txBody>
      </p:sp>
      <p:sp>
        <p:nvSpPr>
          <p:cNvPr id="5" name="Content Placeholder 4"/>
          <p:cNvSpPr>
            <a:spLocks noGrp="1"/>
          </p:cNvSpPr>
          <p:nvPr>
            <p:ph type="body" sz="quarter" idx="4294967295"/>
          </p:nvPr>
        </p:nvSpPr>
        <p:spPr>
          <a:xfrm>
            <a:off x="914400" y="1371600"/>
            <a:ext cx="10644187" cy="4167187"/>
          </a:xfrm>
        </p:spPr>
        <p:txBody>
          <a:bodyPr>
            <a:normAutofit/>
          </a:bodyPr>
          <a:lstStyle/>
          <a:p>
            <a:pPr marL="0" lvl="0" indent="0" defTabSz="685800">
              <a:lnSpc>
                <a:spcPct val="110000"/>
              </a:lnSpc>
              <a:spcBef>
                <a:spcPts val="0"/>
              </a:spcBef>
              <a:spcAft>
                <a:spcPts val="600"/>
              </a:spcAft>
              <a:buFont typeface="Wingdings" pitchFamily="2" charset="2"/>
              <a:buNone/>
            </a:pPr>
            <a:r>
              <a:rPr lang="en-US" sz="2800" dirty="0">
                <a:solidFill>
                  <a:srgbClr val="00529B"/>
                </a:solidFill>
              </a:rPr>
              <a:t>You need both Medicare Part A (Hospital Insurance) and Part B (Medical Insurance) for complete coverage.</a:t>
            </a:r>
          </a:p>
          <a:p>
            <a:pPr marL="0" lvl="0" indent="0" defTabSz="685800">
              <a:lnSpc>
                <a:spcPct val="100000"/>
              </a:lnSpc>
              <a:spcBef>
                <a:spcPts val="600"/>
              </a:spcBef>
              <a:buFont typeface="Wingdings" pitchFamily="2" charset="2"/>
              <a:buNone/>
            </a:pPr>
            <a:r>
              <a:rPr lang="en-US" sz="2800" b="1" dirty="0">
                <a:solidFill>
                  <a:srgbClr val="00529B"/>
                </a:solidFill>
              </a:rPr>
              <a:t>For more information on enrollment and eligibility:</a:t>
            </a:r>
          </a:p>
          <a:p>
            <a:pPr marL="914400" lvl="1" indent="0" defTabSz="685800">
              <a:lnSpc>
                <a:spcPct val="100000"/>
              </a:lnSpc>
              <a:spcBef>
                <a:spcPts val="600"/>
              </a:spcBef>
              <a:buNone/>
              <a:tabLst>
                <a:tab pos="914400" algn="l"/>
              </a:tabLst>
            </a:pPr>
            <a:endParaRPr lang="en-US" sz="2400" dirty="0">
              <a:solidFill>
                <a:srgbClr val="00529B"/>
              </a:solidFill>
            </a:endParaRPr>
          </a:p>
          <a:p>
            <a:pPr marL="1376363" lvl="1" indent="0" defTabSz="685800">
              <a:lnSpc>
                <a:spcPct val="100000"/>
              </a:lnSpc>
              <a:spcBef>
                <a:spcPts val="600"/>
              </a:spcBef>
              <a:buNone/>
              <a:tabLst>
                <a:tab pos="1376363" algn="l"/>
              </a:tabLst>
            </a:pPr>
            <a:r>
              <a:rPr lang="en-US" sz="2400" dirty="0">
                <a:solidFill>
                  <a:srgbClr val="00529B"/>
                </a:solidFill>
              </a:rPr>
              <a:t>Contact Social Security at </a:t>
            </a:r>
            <a:r>
              <a:rPr lang="en-US" sz="2400" dirty="0">
                <a:solidFill>
                  <a:srgbClr val="00529B"/>
                </a:solidFill>
                <a:hlinkClick r:id="rId4">
                  <a:extLst>
                    <a:ext uri="{A12FA001-AC4F-418D-AE19-62706E023703}">
                      <ahyp:hlinkClr xmlns:ahyp="http://schemas.microsoft.com/office/drawing/2018/hyperlinkcolor" val="tx"/>
                    </a:ext>
                  </a:extLst>
                </a:hlinkClick>
              </a:rPr>
              <a:t>SSA.gov</a:t>
            </a:r>
            <a:r>
              <a:rPr lang="en-US" sz="2400" dirty="0">
                <a:solidFill>
                  <a:srgbClr val="00529B"/>
                </a:solidFill>
              </a:rPr>
              <a:t> </a:t>
            </a:r>
          </a:p>
          <a:p>
            <a:pPr marL="1376363" lvl="1" indent="0" defTabSz="685800">
              <a:lnSpc>
                <a:spcPct val="100000"/>
              </a:lnSpc>
              <a:spcBef>
                <a:spcPts val="600"/>
              </a:spcBef>
              <a:buNone/>
              <a:tabLst>
                <a:tab pos="1376363" algn="l"/>
              </a:tabLst>
            </a:pPr>
            <a:endParaRPr lang="en-US" sz="2400" dirty="0">
              <a:solidFill>
                <a:srgbClr val="00529B"/>
              </a:solidFill>
            </a:endParaRPr>
          </a:p>
          <a:p>
            <a:pPr marL="1376363" lvl="1" indent="0" defTabSz="685800">
              <a:lnSpc>
                <a:spcPct val="100000"/>
              </a:lnSpc>
              <a:spcBef>
                <a:spcPts val="600"/>
              </a:spcBef>
              <a:buNone/>
              <a:tabLst>
                <a:tab pos="1376363" algn="l"/>
              </a:tabLst>
            </a:pPr>
            <a:r>
              <a:rPr lang="en-US" sz="2400" dirty="0">
                <a:solidFill>
                  <a:srgbClr val="00529B"/>
                </a:solidFill>
              </a:rPr>
              <a:t>Railroad retirees can contact the RRB at </a:t>
            </a:r>
            <a:r>
              <a:rPr lang="en-US" sz="2400" dirty="0">
                <a:solidFill>
                  <a:srgbClr val="00529B"/>
                </a:solidFill>
                <a:hlinkClick r:id="rId5">
                  <a:extLst>
                    <a:ext uri="{A12FA001-AC4F-418D-AE19-62706E023703}">
                      <ahyp:hlinkClr xmlns:ahyp="http://schemas.microsoft.com/office/drawing/2018/hyperlinkcolor" val="tx"/>
                    </a:ext>
                  </a:extLst>
                </a:hlinkClick>
              </a:rPr>
              <a:t>RRB.gov</a:t>
            </a:r>
            <a:r>
              <a:rPr lang="en-US" sz="2400" dirty="0">
                <a:solidFill>
                  <a:srgbClr val="00529B"/>
                </a:solidFill>
              </a:rPr>
              <a:t> </a:t>
            </a:r>
          </a:p>
          <a:p>
            <a:pPr marL="1376363" lvl="1" indent="0" defTabSz="685800">
              <a:lnSpc>
                <a:spcPct val="100000"/>
              </a:lnSpc>
              <a:spcBef>
                <a:spcPts val="600"/>
              </a:spcBef>
              <a:buNone/>
              <a:tabLst>
                <a:tab pos="1376363" algn="l"/>
              </a:tabLst>
            </a:pPr>
            <a:r>
              <a:rPr lang="en-US" sz="2400" dirty="0">
                <a:solidFill>
                  <a:srgbClr val="00529B"/>
                </a:solidFill>
              </a:rPr>
              <a:t>or 1-877-772-5772 (TTY: 1-312-751-4701)</a:t>
            </a:r>
          </a:p>
        </p:txBody>
      </p:sp>
      <p:pic>
        <p:nvPicPr>
          <p:cNvPr id="6146" name="Picture 2">
            <a:extLst>
              <a:ext uri="{FF2B5EF4-FFF2-40B4-BE49-F238E27FC236}">
                <a16:creationId xmlns:a16="http://schemas.microsoft.com/office/drawing/2014/main" id="{1536332B-9423-438D-8B5D-69F047E3EB6F}"/>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6654" y="3173363"/>
            <a:ext cx="1026336" cy="10263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2ADAFD4-2AD9-449E-96D6-38E929163CB4}"/>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31786" y="4258540"/>
            <a:ext cx="1256071" cy="1256071"/>
          </a:xfrm>
          <a:prstGeom prst="rect">
            <a:avLst/>
          </a:prstGeom>
          <a:noFill/>
          <a:ln>
            <a:noFill/>
          </a:ln>
        </p:spPr>
      </p:pic>
      <p:sp>
        <p:nvSpPr>
          <p:cNvPr id="7" name="Slide Number Placeholder 6">
            <a:extLst>
              <a:ext uri="{FF2B5EF4-FFF2-40B4-BE49-F238E27FC236}">
                <a16:creationId xmlns:a16="http://schemas.microsoft.com/office/drawing/2014/main" id="{6BA6D593-14C6-34DE-B186-82BEF4525753}"/>
              </a:ext>
            </a:extLst>
          </p:cNvPr>
          <p:cNvSpPr>
            <a:spLocks noGrp="1"/>
          </p:cNvSpPr>
          <p:nvPr>
            <p:ph type="sldNum" sz="quarter" idx="12"/>
          </p:nvPr>
        </p:nvSpPr>
        <p:spPr/>
        <p:txBody>
          <a:bodyPr/>
          <a:lstStyle/>
          <a:p>
            <a:fld id="{48F63A3B-78C7-47BE-AE5E-E10140E04643}" type="slidenum">
              <a:rPr lang="en-US" smtClean="0"/>
              <a:pPr/>
              <a:t>8</a:t>
            </a:fld>
            <a:endParaRPr lang="en-US"/>
          </a:p>
        </p:txBody>
      </p:sp>
      <p:sp>
        <p:nvSpPr>
          <p:cNvPr id="3" name="Footer Placeholder 2">
            <a:extLst>
              <a:ext uri="{FF2B5EF4-FFF2-40B4-BE49-F238E27FC236}">
                <a16:creationId xmlns:a16="http://schemas.microsoft.com/office/drawing/2014/main" id="{E987D1D9-527F-78AD-5954-39FD35CB6312}"/>
              </a:ext>
            </a:extLst>
          </p:cNvPr>
          <p:cNvSpPr>
            <a:spLocks noGrp="1"/>
          </p:cNvSpPr>
          <p:nvPr>
            <p:ph type="ftr" sz="quarter" idx="11"/>
          </p:nvPr>
        </p:nvSpPr>
        <p:spPr/>
        <p:txBody>
          <a:bodyPr/>
          <a:lstStyle/>
          <a:p>
            <a:r>
              <a:rPr lang="en-US"/>
              <a:t>Medicare for People with End-Stage Renal Disease (ESRD)</a:t>
            </a:r>
            <a:endParaRPr lang="en-US" dirty="0"/>
          </a:p>
        </p:txBody>
      </p:sp>
      <p:sp>
        <p:nvSpPr>
          <p:cNvPr id="2" name="Date Placeholder 1">
            <a:extLst>
              <a:ext uri="{FF2B5EF4-FFF2-40B4-BE49-F238E27FC236}">
                <a16:creationId xmlns:a16="http://schemas.microsoft.com/office/drawing/2014/main" id="{24F65BE7-578F-089D-F102-0C48A0D09105}"/>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2122905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FFD4FC4-33F2-1197-9D51-81A851E1945A}"/>
              </a:ext>
            </a:extLst>
          </p:cNvPr>
          <p:cNvSpPr>
            <a:spLocks noGrp="1"/>
          </p:cNvSpPr>
          <p:nvPr>
            <p:ph type="title"/>
          </p:nvPr>
        </p:nvSpPr>
        <p:spPr>
          <a:xfrm>
            <a:off x="0" y="5556"/>
            <a:ext cx="12192000" cy="951574"/>
          </a:xfrm>
        </p:spPr>
        <p:txBody>
          <a:bodyPr anchor="ctr">
            <a:normAutofit fontScale="90000"/>
          </a:bodyPr>
          <a:lstStyle/>
          <a:p>
            <a:r>
              <a:rPr lang="en-US" sz="3200" dirty="0"/>
              <a:t>Medicare Options for End-Stage Renal Disease (ESRD)</a:t>
            </a:r>
          </a:p>
        </p:txBody>
      </p:sp>
      <p:sp>
        <p:nvSpPr>
          <p:cNvPr id="2" name="Text Placeholder 1">
            <a:extLst>
              <a:ext uri="{FF2B5EF4-FFF2-40B4-BE49-F238E27FC236}">
                <a16:creationId xmlns:a16="http://schemas.microsoft.com/office/drawing/2014/main" id="{91746F31-3082-7DCD-0E45-58A7ADCB80F4}"/>
              </a:ext>
            </a:extLst>
          </p:cNvPr>
          <p:cNvSpPr>
            <a:spLocks noGrp="1"/>
          </p:cNvSpPr>
          <p:nvPr>
            <p:ph type="body" idx="1"/>
          </p:nvPr>
        </p:nvSpPr>
        <p:spPr>
          <a:xfrm>
            <a:off x="1020541" y="1031184"/>
            <a:ext cx="3922776" cy="402336"/>
          </a:xfrm>
          <a:solidFill>
            <a:srgbClr val="DEEBF7"/>
          </a:soli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529B"/>
                </a:solidFill>
                <a:effectLst/>
                <a:uLnTx/>
                <a:uFillTx/>
                <a:latin typeface="Calibri" panose="020F0502020204030204"/>
                <a:ea typeface="+mn-ea"/>
                <a:cs typeface="+mn-cs"/>
              </a:rPr>
              <a:t>Original Medicare</a:t>
            </a:r>
          </a:p>
        </p:txBody>
      </p:sp>
      <p:pic>
        <p:nvPicPr>
          <p:cNvPr id="10" name="Content Placeholder 9" descr="Graphic showing the four options: Part A, Part, B both are selected. Then Part D with a header reading &quot;you can add&quot; and Supplemental coverage with  a header reading &quot;you can also add&quot;">
            <a:extLst>
              <a:ext uri="{FF2B5EF4-FFF2-40B4-BE49-F238E27FC236}">
                <a16:creationId xmlns:a16="http://schemas.microsoft.com/office/drawing/2014/main" id="{4A8CE6BE-825C-61C3-7AF7-FBFC208691E5}"/>
              </a:ext>
            </a:extLst>
          </p:cNvPr>
          <p:cNvPicPr>
            <a:picLocks noGrp="1" noChangeAspect="1"/>
          </p:cNvPicPr>
          <p:nvPr>
            <p:ph sz="half" idx="2"/>
          </p:nvPr>
        </p:nvPicPr>
        <p:blipFill rotWithShape="1">
          <a:blip r:embed="rId4"/>
          <a:srcRect t="5114"/>
          <a:stretch/>
        </p:blipFill>
        <p:spPr>
          <a:xfrm>
            <a:off x="1300470" y="1502713"/>
            <a:ext cx="3362917" cy="3496161"/>
          </a:xfrm>
          <a:prstGeom prst="rect">
            <a:avLst/>
          </a:prstGeom>
        </p:spPr>
      </p:pic>
      <p:sp>
        <p:nvSpPr>
          <p:cNvPr id="15" name="TextBox 14">
            <a:extLst>
              <a:ext uri="{FF2B5EF4-FFF2-40B4-BE49-F238E27FC236}">
                <a16:creationId xmlns:a16="http://schemas.microsoft.com/office/drawing/2014/main" id="{2C2D669B-F549-6061-5237-6C93851D724E}"/>
              </a:ext>
            </a:extLst>
          </p:cNvPr>
          <p:cNvSpPr txBox="1"/>
          <p:nvPr/>
        </p:nvSpPr>
        <p:spPr>
          <a:xfrm>
            <a:off x="1300470" y="5068067"/>
            <a:ext cx="4273074" cy="1077218"/>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This includes Medicare Supplement Insurance (Medigap) Or, you can use coverage from a current or former employer or union, or Medicaid.</a:t>
            </a:r>
          </a:p>
        </p:txBody>
      </p:sp>
      <p:sp>
        <p:nvSpPr>
          <p:cNvPr id="8" name="Text Placeholder 7">
            <a:extLst>
              <a:ext uri="{FF2B5EF4-FFF2-40B4-BE49-F238E27FC236}">
                <a16:creationId xmlns:a16="http://schemas.microsoft.com/office/drawing/2014/main" id="{57BFC668-5A57-5D24-89DA-4C537DC29CBF}"/>
              </a:ext>
            </a:extLst>
          </p:cNvPr>
          <p:cNvSpPr>
            <a:spLocks noGrp="1"/>
          </p:cNvSpPr>
          <p:nvPr>
            <p:ph type="body" sz="quarter" idx="3"/>
          </p:nvPr>
        </p:nvSpPr>
        <p:spPr>
          <a:xfrm>
            <a:off x="6388608" y="1020069"/>
            <a:ext cx="4965192" cy="402336"/>
          </a:xfrm>
          <a:solidFill>
            <a:srgbClr val="DEEBF7"/>
          </a:soli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529B"/>
                </a:solidFill>
                <a:effectLst/>
                <a:uLnTx/>
                <a:uFillTx/>
                <a:latin typeface="Calibri" panose="020F0502020204030204"/>
                <a:ea typeface="+mn-ea"/>
                <a:cs typeface="+mn-cs"/>
              </a:rPr>
              <a:t>Medicare Advantage (also known as Part C)</a:t>
            </a:r>
          </a:p>
        </p:txBody>
      </p:sp>
      <p:pic>
        <p:nvPicPr>
          <p:cNvPr id="17" name="Content Placeholder 16" descr="Graphic for Medicare Advantage showing five options: Part A, Part, B both are selected. Then a header reading &quot;most plans include&quot; with the options Part D and Some extra benefits both are selected. After that there's a header reading &quot;Some plans also include&quot; Lower out-of-pocket costs.">
            <a:extLst>
              <a:ext uri="{FF2B5EF4-FFF2-40B4-BE49-F238E27FC236}">
                <a16:creationId xmlns:a16="http://schemas.microsoft.com/office/drawing/2014/main" id="{95169ACA-3746-3A5A-3E17-CFB28F200322}"/>
              </a:ext>
            </a:extLst>
          </p:cNvPr>
          <p:cNvPicPr>
            <a:picLocks noGrp="1" noChangeAspect="1"/>
          </p:cNvPicPr>
          <p:nvPr>
            <p:ph sz="quarter" idx="4"/>
          </p:nvPr>
        </p:nvPicPr>
        <p:blipFill>
          <a:blip r:embed="rId5"/>
          <a:stretch>
            <a:fillRect/>
          </a:stretch>
        </p:blipFill>
        <p:spPr>
          <a:xfrm>
            <a:off x="7139263" y="1485344"/>
            <a:ext cx="3463881" cy="4255963"/>
          </a:xfrm>
          <a:prstGeom prst="rect">
            <a:avLst/>
          </a:prstGeom>
        </p:spPr>
      </p:pic>
      <p:cxnSp>
        <p:nvCxnSpPr>
          <p:cNvPr id="12" name="Straight Connector 11">
            <a:extLst>
              <a:ext uri="{FF2B5EF4-FFF2-40B4-BE49-F238E27FC236}">
                <a16:creationId xmlns:a16="http://schemas.microsoft.com/office/drawing/2014/main" id="{A170B344-8330-615A-96C7-A6DEBF999AC5}"/>
              </a:ext>
              <a:ext uri="{C183D7F6-B498-43B3-948B-1728B52AA6E4}">
                <adec:decorative xmlns:adec="http://schemas.microsoft.com/office/drawing/2017/decorative" val="1"/>
              </a:ext>
            </a:extLst>
          </p:cNvPr>
          <p:cNvCxnSpPr/>
          <p:nvPr/>
        </p:nvCxnSpPr>
        <p:spPr>
          <a:xfrm>
            <a:off x="5742240" y="1415895"/>
            <a:ext cx="0" cy="4278128"/>
          </a:xfrm>
          <a:prstGeom prst="line">
            <a:avLst/>
          </a:prstGeom>
          <a:noFill/>
          <a:ln w="12700" cap="flat" cmpd="sng" algn="ctr">
            <a:solidFill>
              <a:schemeClr val="accent5">
                <a:lumMod val="60000"/>
                <a:lumOff val="40000"/>
              </a:schemeClr>
            </a:solidFill>
            <a:prstDash val="solid"/>
            <a:miter lim="800000"/>
          </a:ln>
          <a:effectLst/>
        </p:spPr>
      </p:cxnSp>
      <p:sp>
        <p:nvSpPr>
          <p:cNvPr id="6" name="Slide Number Placeholder 5">
            <a:extLst>
              <a:ext uri="{FF2B5EF4-FFF2-40B4-BE49-F238E27FC236}">
                <a16:creationId xmlns:a16="http://schemas.microsoft.com/office/drawing/2014/main" id="{82B59786-9ECC-94B1-F361-62CB3BCE0170}"/>
              </a:ext>
            </a:extLst>
          </p:cNvPr>
          <p:cNvSpPr>
            <a:spLocks noGrp="1"/>
          </p:cNvSpPr>
          <p:nvPr>
            <p:ph type="sldNum" sz="quarter" idx="12"/>
          </p:nvPr>
        </p:nvSpPr>
        <p:spPr/>
        <p:txBody>
          <a:bodyPr/>
          <a:lstStyle/>
          <a:p>
            <a:fld id="{0B2D781D-8844-5940-92D1-06EF0A7F581E}" type="slidenum">
              <a:rPr lang="en-US" smtClean="0"/>
              <a:pPr/>
              <a:t>9</a:t>
            </a:fld>
            <a:endParaRPr lang="en-US"/>
          </a:p>
        </p:txBody>
      </p:sp>
      <p:sp>
        <p:nvSpPr>
          <p:cNvPr id="5" name="Footer Placeholder 4">
            <a:extLst>
              <a:ext uri="{FF2B5EF4-FFF2-40B4-BE49-F238E27FC236}">
                <a16:creationId xmlns:a16="http://schemas.microsoft.com/office/drawing/2014/main" id="{2F8D77E8-3441-10AC-7189-40973911B57C}"/>
              </a:ext>
            </a:extLst>
          </p:cNvPr>
          <p:cNvSpPr>
            <a:spLocks noGrp="1"/>
          </p:cNvSpPr>
          <p:nvPr>
            <p:ph type="ftr" sz="quarter" idx="11"/>
          </p:nvPr>
        </p:nvSpPr>
        <p:spPr/>
        <p:txBody>
          <a:bodyPr/>
          <a:lstStyle/>
          <a:p>
            <a:r>
              <a:rPr lang="en-US"/>
              <a:t>Medicare for People with End-Stage Renal Disease (ESRD)</a:t>
            </a:r>
            <a:endParaRPr lang="en-US" dirty="0"/>
          </a:p>
        </p:txBody>
      </p:sp>
      <p:sp>
        <p:nvSpPr>
          <p:cNvPr id="4" name="Date Placeholder 3">
            <a:extLst>
              <a:ext uri="{FF2B5EF4-FFF2-40B4-BE49-F238E27FC236}">
                <a16:creationId xmlns:a16="http://schemas.microsoft.com/office/drawing/2014/main" id="{8B1671C3-0B0C-A8BF-7F07-635991F2E28C}"/>
              </a:ext>
            </a:extLst>
          </p:cNvPr>
          <p:cNvSpPr>
            <a:spLocks noGrp="1"/>
          </p:cNvSpPr>
          <p:nvPr>
            <p:ph type="dt" sz="half" idx="10"/>
          </p:nvPr>
        </p:nvSpPr>
        <p:spPr/>
        <p:txBody>
          <a:bodyPr/>
          <a:lstStyle/>
          <a:p>
            <a:r>
              <a:rPr lang="en-US"/>
              <a:t>March 2024</a:t>
            </a:r>
          </a:p>
        </p:txBody>
      </p:sp>
    </p:spTree>
    <p:custDataLst>
      <p:tags r:id="rId1"/>
    </p:custDataLst>
    <p:extLst>
      <p:ext uri="{BB962C8B-B14F-4D97-AF65-F5344CB8AC3E}">
        <p14:creationId xmlns:p14="http://schemas.microsoft.com/office/powerpoint/2010/main" val="7925473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0.0&quot;&gt;&lt;object type=&quot;1&quot; unique_id=&quot;10001&quot;&gt;&lt;object type=&quot;2&quot; unique_id=&quot;17349&quot;&gt;&lt;object type=&quot;3&quot; unique_id=&quot;17350&quot;&gt;&lt;property id=&quot;20148&quot; value=&quot;5&quot;/&gt;&lt;property id=&quot;20300&quot; value=&quot;Slide 1 - &amp;quot;Module Title&amp;quot;&quot;/&gt;&lt;property id=&quot;20307&quot; value=&quot;359&quot;/&gt;&lt;/object&gt;&lt;object type=&quot;3&quot; unique_id=&quot;17351&quot;&gt;&lt;property id=&quot;20148&quot; value=&quot;5&quot;/&gt;&lt;property id=&quot;20300&quot; value=&quot;Slide 2 - &amp;quot;Contents&amp;quot;&quot;/&gt;&lt;property id=&quot;20307&quot; value=&quot;360&quot;/&gt;&lt;/object&gt;&lt;object type=&quot;3&quot; unique_id=&quot;17352&quot;&gt;&lt;property id=&quot;20148&quot; value=&quot;5&quot;/&gt;&lt;property id=&quot;20300&quot; value=&quot;Slide 3 - &amp;quot;Session Objectives&amp;quot;&quot;/&gt;&lt;property id=&quot;20307&quot; value=&quot;378&quot;/&gt;&lt;/object&gt;&lt;object type=&quot;3&quot; unique_id=&quot;17353&quot;&gt;&lt;property id=&quot;20148&quot; value=&quot;5&quot;/&gt;&lt;property id=&quot;20300&quot; value=&quot;Slide 4&quot;/&gt;&lt;property id=&quot;20307&quot; value=&quot;363&quot;/&gt;&lt;/object&gt;&lt;object type=&quot;3&quot; unique_id=&quot;17355&quot;&gt;&lt;property id=&quot;20148&quot; value=&quot;5&quot;/&gt;&lt;property id=&quot;20300&quot; value=&quot;Slide 5 - &amp;quot;Check Your Knowledge&amp;quot;&quot;/&gt;&lt;property id=&quot;20307&quot; value=&quot;371&quot;/&gt;&lt;/object&gt;&lt;object type=&quot;3&quot; unique_id=&quot;17356&quot;&gt;&lt;property id=&quot;20148&quot; value=&quot;5&quot;/&gt;&lt;property id=&quot;20300&quot; value=&quot;Slide 6&quot;/&gt;&lt;property id=&quot;20307&quot; value=&quot;365&quot;/&gt;&lt;/object&gt;&lt;object type=&quot;3&quot; unique_id=&quot;17358&quot;&gt;&lt;property id=&quot;20148&quot; value=&quot;5&quot;/&gt;&lt;property id=&quot;20300&quot; value=&quot;Slide 8 - &amp;quot;Check Your Knowledge&amp;quot;&quot;/&gt;&lt;property id=&quot;20307&quot; value=&quot;372&quot;/&gt;&lt;/object&gt;&lt;object type=&quot;3&quot; unique_id=&quot;17359&quot;&gt;&lt;property id=&quot;20148&quot; value=&quot;5&quot;/&gt;&lt;property id=&quot;20300&quot; value=&quot;Slide 9&quot;/&gt;&lt;property id=&quot;20307&quot; value=&quot;367&quot;/&gt;&lt;/object&gt;&lt;object type=&quot;3&quot; unique_id=&quot;17361&quot;&gt;&lt;property id=&quot;20148&quot; value=&quot;5&quot;/&gt;&lt;property id=&quot;20300&quot; value=&quot;Slide 10 - &amp;quot;Check Your Knowledge&amp;quot;&quot;/&gt;&lt;property id=&quot;20307&quot; value=&quot;373&quot;/&gt;&lt;/object&gt;&lt;object type=&quot;3&quot; unique_id=&quot;17362&quot;&gt;&lt;property id=&quot;20148&quot; value=&quot;5&quot;/&gt;&lt;property id=&quot;20300&quot; value=&quot;Slide 11&quot;/&gt;&lt;property id=&quot;20307&quot; value=&quot;369&quot;/&gt;&lt;/object&gt;&lt;object type=&quot;3&quot; unique_id=&quot;17364&quot;&gt;&lt;property id=&quot;20148&quot; value=&quot;5&quot;/&gt;&lt;property id=&quot;20300&quot; value=&quot;Slide 12 - &amp;quot;Check Your Knowledge&amp;quot;&quot;/&gt;&lt;property id=&quot;20307&quot; value=&quot;374&quot;/&gt;&lt;/object&gt;&lt;object type=&quot;3&quot; unique_id=&quot;17365&quot;&gt;&lt;property id=&quot;20148&quot; value=&quot;5&quot;/&gt;&lt;property id=&quot;20300&quot; value=&quot;Slide 13 - &amp;quot;Medicare Resources&amp;quot;&quot;/&gt;&lt;property id=&quot;20307&quot; value=&quot;375&quot;/&gt;&lt;/object&gt;&lt;object type=&quot;3&quot; unique_id=&quot;17366&quot;&gt;&lt;property id=&quot;20148&quot; value=&quot;5&quot;/&gt;&lt;property id=&quot;20300&quot; value=&quot;Slide 14 - &amp;quot;Medicare Products&amp;quot;&quot;/&gt;&lt;property id=&quot;20307&quot; value=&quot;377&quot;/&gt;&lt;/object&gt;&lt;object type=&quot;3&quot; unique_id=&quot;17367&quot;&gt;&lt;property id=&quot;20148&quot; value=&quot;5&quot;/&gt;&lt;property id=&quot;20300&quot; value=&quot;Slide 15 - &amp;quot;Acronyms&amp;quot;&quot;/&gt;&lt;property id=&quot;20307&quot; value=&quot;376&quot;/&gt;&lt;/object&gt;&lt;object type=&quot;3&quot; unique_id=&quot;17368&quot;&gt;&lt;property id=&quot;20148&quot; value=&quot;5&quot;/&gt;&lt;property id=&quot;20300&quot; value=&quot;Slide 16 - &amp;quot;CMS National Training Program (NTP)&amp;quot;&quot;/&gt;&lt;property id=&quot;20307&quot; value=&quot;362&quot;/&gt;&lt;/object&gt;&lt;object type=&quot;3&quot; unique_id=&quot;17432&quot;&gt;&lt;property id=&quot;20148&quot; value=&quot;5&quot;/&gt;&lt;property id=&quot;20300&quot; value=&quot;Slide 7&quot;/&gt;&lt;property id=&quot;20307&quot; value=&quot;383&quot;/&gt;&lt;/object&gt;&lt;/object&gt;&lt;object type=&quot;8&quot; unique_id=&quot;17389&quot;&gt;&lt;/object&gt;&lt;/object&gt;&lt;/database&gt;"/>
  <p:tag name="SECTOMILLISECCONVERTED" val="1"/>
  <p:tag name="ARTICULATE_DESIGN_ID_2_THEME1" val="NUMWOh9B"/>
  <p:tag name="ARTICULATE_DESIGN_ID_OFFICE THEME" val="XXfJxC8f"/>
  <p:tag name="ARTICULATE_PROJECT_OPEN" val="0"/>
  <p:tag name="ARTICULATE_SLIDE_COUNT" val="65"/>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77254AEF-A684-4F02-B996-A0376BEE75CC}" vid="{54EDAF11-0903-443E-B1C4-CD357D6DF5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D9DC2E4582D5D4982FF35358BA9F759" ma:contentTypeVersion="10" ma:contentTypeDescription="Create a new document." ma:contentTypeScope="" ma:versionID="78dde404ef07e78e79e76422616c8a53">
  <xsd:schema xmlns:xsd="http://www.w3.org/2001/XMLSchema" xmlns:xs="http://www.w3.org/2001/XMLSchema" xmlns:p="http://schemas.microsoft.com/office/2006/metadata/properties" xmlns:ns2="2f988a62-6330-4bf6-856a-0a838bb88c35" xmlns:ns3="f10d27d4-cb4b-47d3-9f3b-886ddac8491f" targetNamespace="http://schemas.microsoft.com/office/2006/metadata/properties" ma:root="true" ma:fieldsID="94588a58cd5cf7816ce81727dd5b53c8" ns2:_="" ns3:_="">
    <xsd:import namespace="2f988a62-6330-4bf6-856a-0a838bb88c35"/>
    <xsd:import namespace="f10d27d4-cb4b-47d3-9f3b-886ddac8491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988a62-6330-4bf6-856a-0a838bb88c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10d27d4-cb4b-47d3-9f3b-886ddac8491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10DA078-C7AD-4557-B5DA-33B252B47806}">
  <ds:schemaRefs>
    <ds:schemaRef ds:uri="http://schemas.microsoft.com/sharepoint/v3/contenttype/forms"/>
  </ds:schemaRefs>
</ds:datastoreItem>
</file>

<file path=customXml/itemProps2.xml><?xml version="1.0" encoding="utf-8"?>
<ds:datastoreItem xmlns:ds="http://schemas.openxmlformats.org/officeDocument/2006/customXml" ds:itemID="{648B4765-4813-4D52-9B21-BD50AD4D4661}">
  <ds:schemaRefs>
    <ds:schemaRef ds:uri="http://purl.org/dc/terms/"/>
    <ds:schemaRef ds:uri="http://purl.org/dc/elements/1.1/"/>
    <ds:schemaRef ds:uri="http://schemas.microsoft.com/office/2006/metadata/properties"/>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f10d27d4-cb4b-47d3-9f3b-886ddac8491f"/>
    <ds:schemaRef ds:uri="2f988a62-6330-4bf6-856a-0a838bb88c35"/>
    <ds:schemaRef ds:uri="http://www.w3.org/XML/1998/namespace"/>
  </ds:schemaRefs>
</ds:datastoreItem>
</file>

<file path=customXml/itemProps3.xml><?xml version="1.0" encoding="utf-8"?>
<ds:datastoreItem xmlns:ds="http://schemas.openxmlformats.org/officeDocument/2006/customXml" ds:itemID="{74DED8DC-D4A9-45B1-88AE-BBB6C1BF8143}">
  <ds:schemaRefs>
    <ds:schemaRef ds:uri="2f988a62-6330-4bf6-856a-0a838bb88c35"/>
    <ds:schemaRef ds:uri="f10d27d4-cb4b-47d3-9f3b-886ddac8491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Theme2</Template>
  <TotalTime>97016</TotalTime>
  <Words>17166</Words>
  <Application>Microsoft Office PowerPoint</Application>
  <PresentationFormat>Widescreen</PresentationFormat>
  <Paragraphs>1058</Paragraphs>
  <Slides>65</Slides>
  <Notes>65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65</vt:i4>
      </vt:variant>
    </vt:vector>
  </HeadingPairs>
  <TitlesOfParts>
    <vt:vector size="74" baseType="lpstr">
      <vt:lpstr>Arial</vt:lpstr>
      <vt:lpstr>Arial Black</vt:lpstr>
      <vt:lpstr>Calibri</vt:lpstr>
      <vt:lpstr>Courier New</vt:lpstr>
      <vt:lpstr>public_sans</vt:lpstr>
      <vt:lpstr>Segoe UI</vt:lpstr>
      <vt:lpstr>Wingdings</vt:lpstr>
      <vt:lpstr>2_Theme1</vt:lpstr>
      <vt:lpstr>Office Theme</vt:lpstr>
      <vt:lpstr>Medicare for People with  End-Stage Renal Disease (ESRD)</vt:lpstr>
      <vt:lpstr>Table of Contents</vt:lpstr>
      <vt:lpstr>Session Objectives</vt:lpstr>
      <vt:lpstr>Lesson 1</vt:lpstr>
      <vt:lpstr>Lesson 1 Objectives </vt:lpstr>
      <vt:lpstr>What’s End-Stage Renal Disease (ESRD)?</vt:lpstr>
      <vt:lpstr>Medicare Eligibility Based on  End-Stage Renal Disease (ESRD)</vt:lpstr>
      <vt:lpstr>Medicare Eligibility Based on  End-Stage Renal Disease (ESRD) (continued)</vt:lpstr>
      <vt:lpstr>Medicare Options for End-Stage Renal Disease (ESRD)</vt:lpstr>
      <vt:lpstr>Medicare Options: Original Medicare</vt:lpstr>
      <vt:lpstr>Medicare Options: Original Medicare (continued)</vt:lpstr>
      <vt:lpstr>Medicare Options: Medicare Advantage</vt:lpstr>
      <vt:lpstr>Medicare Options: Medicare Drug Coverage (Part D)</vt:lpstr>
      <vt:lpstr>Medicaid Eligibility Based on  End-Stage Renal Disease (ESRD)</vt:lpstr>
      <vt:lpstr>Check Your Knowledge: Question 1</vt:lpstr>
      <vt:lpstr>Lesson 2</vt:lpstr>
      <vt:lpstr>Lesson 2 Objectives </vt:lpstr>
      <vt:lpstr>How to Sign Up for Medicare Part A (Hospital Insurance) &amp; Medicare Part B (Medical Insurance)</vt:lpstr>
      <vt:lpstr>Entitlement to Medicare Based on ESRD, Age, &amp; Disability</vt:lpstr>
      <vt:lpstr>When Medicare Coverage Begins Based on  End-Stage Renal Disease (ESRD)</vt:lpstr>
      <vt:lpstr>When Medicare Coverage for  End-Stage Renal Disease (ESRD) Ends or Continues</vt:lpstr>
      <vt:lpstr>When Medicare Coverage for  End-Stage Renal Disease (ESRD) Resumes</vt:lpstr>
      <vt:lpstr>Joining a Medicare Advantage Plan</vt:lpstr>
      <vt:lpstr>Joining Medicare Drug Coverage (Part D)</vt:lpstr>
      <vt:lpstr>Medicare &amp; Group Health Plan (GHP) Coverage</vt:lpstr>
      <vt:lpstr>Enrollment Considerations: 30-Month Coordination Period</vt:lpstr>
      <vt:lpstr>Enrollment Considerations: Transplant Drugs</vt:lpstr>
      <vt:lpstr>Immunosuppressive Drug Benefit</vt:lpstr>
      <vt:lpstr>Immunosuppressive Drug Benefit (continued)</vt:lpstr>
      <vt:lpstr>Check Your Knowledge: Question 2</vt:lpstr>
      <vt:lpstr>Check Your Knowledge: Question 3</vt:lpstr>
      <vt:lpstr>Lesson 3</vt:lpstr>
      <vt:lpstr>Lesson 3 Objectives </vt:lpstr>
      <vt:lpstr>Treatment Options</vt:lpstr>
      <vt:lpstr>Treatment Options: Dialysis</vt:lpstr>
      <vt:lpstr>Covered Dialysis Services &amp; Supplies</vt:lpstr>
      <vt:lpstr>Home Dialysis Training &amp; Equipment</vt:lpstr>
      <vt:lpstr>Ambulance Transportation for Dialysis</vt:lpstr>
      <vt:lpstr>Dialysis Services &amp; Supplies NOT Covered by Medicare</vt:lpstr>
      <vt:lpstr>Treatment Options: Kidney Transplant</vt:lpstr>
      <vt:lpstr>Medicare Part A (Hospital Insurance)  Transplant Patient Coverage</vt:lpstr>
      <vt:lpstr>Medicare Part B (Medical Insurance) Transplant Patient Coverage</vt:lpstr>
      <vt:lpstr>Treatment Options: Conservative Management</vt:lpstr>
      <vt:lpstr>Check Your Knowledge: Question 4</vt:lpstr>
      <vt:lpstr>Check Your Knowledge: Question 5</vt:lpstr>
      <vt:lpstr>Lesson 4</vt:lpstr>
      <vt:lpstr>Lesson 4 Objectives </vt:lpstr>
      <vt:lpstr>End-Stage Renal Disease (ESRD) &amp; Medicare Supplement Insurance (Medigap)</vt:lpstr>
      <vt:lpstr>End-Stage Renal Disease (ESRD) &amp;  Medicare Advantage Plans</vt:lpstr>
      <vt:lpstr>End-Stage Renal Disease (ESRD) &amp; Medicare Drug Coverage</vt:lpstr>
      <vt:lpstr>Check Your Knowledge: Question 6</vt:lpstr>
      <vt:lpstr>Lesson 5</vt:lpstr>
      <vt:lpstr>Lesson 5 Objectives </vt:lpstr>
      <vt:lpstr>CMS Innovation Payment Models to  Transform Kidney Care</vt:lpstr>
      <vt:lpstr>Dialysis Facilities</vt:lpstr>
      <vt:lpstr>End-Stage Renal Disease (ESRD) Networks</vt:lpstr>
      <vt:lpstr>Fistula First</vt:lpstr>
      <vt:lpstr>Check Your Knowledge: Question 7</vt:lpstr>
      <vt:lpstr>Key Points to Remember</vt:lpstr>
      <vt:lpstr>Key Points to Remember (continued)</vt:lpstr>
      <vt:lpstr>End-Stage Renal Disease (ESRD) Resource Guide</vt:lpstr>
      <vt:lpstr>End-Stage Renal Disease (ESRD) Resource Guide  (continued)</vt:lpstr>
      <vt:lpstr>End-Stage Renal Disease (ESRD) Resource Guide: Medicare Products</vt:lpstr>
      <vt:lpstr>Acronyms</vt:lpstr>
      <vt:lpstr>Stay Connected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Koelbl, Judith (CMS/OC)</dc:creator>
  <cp:lastModifiedBy>Long, Leslie (CMS/OC)</cp:lastModifiedBy>
  <cp:revision>689</cp:revision>
  <cp:lastPrinted>2024-01-09T15:26:47Z</cp:lastPrinted>
  <dcterms:created xsi:type="dcterms:W3CDTF">2019-11-14T20:32:59Z</dcterms:created>
  <dcterms:modified xsi:type="dcterms:W3CDTF">2024-04-26T17:44:19Z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0x0101007D9DC2E4582D5D4982FF35358BA9F759</vt:lpwstr>
  </property>
  <property fmtid="{D5CDD505-2E9C-101B-9397-08002B2CF9AE}" pid="3" name="ArticulateGUID">
    <vt:lpwstr>153CBE8B-46E6-45C6-BD1E-C40806ADF041</vt:lpwstr>
  </property>
  <property fmtid="{D5CDD505-2E9C-101B-9397-08002B2CF9AE}" pid="4" name="ArticulatePath">
    <vt:lpwstr>https://synergye365.sharepoint.com/sites/CMS2018/Shared Documents/CMS PPT Redesign/PPT 4 - Medicare for People with End-Stage Renal Disease (ESRD)/2021_Medicare for People with ESRD_DT_cm</vt:lpwstr>
  </property>
</Properties>
</file>