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notesSlides/notesSlide40.xml" ContentType="application/vnd.openxmlformats-officedocument.presentationml.notesSlide+xml"/>
  <Override PartName="/ppt/tags/tag52.xml" ContentType="application/vnd.openxmlformats-officedocument.presentationml.tags+xml"/>
  <Override PartName="/ppt/notesSlides/notesSlide41.xml" ContentType="application/vnd.openxmlformats-officedocument.presentationml.notesSlide+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tags/tag59.xml" ContentType="application/vnd.openxmlformats-officedocument.presentationml.tags+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2" r:id="rId1"/>
    <p:sldMasterId id="2147484004" r:id="rId2"/>
    <p:sldMasterId id="2147484005" r:id="rId3"/>
    <p:sldMasterId id="2147484007" r:id="rId4"/>
    <p:sldMasterId id="2147484009" r:id="rId5"/>
    <p:sldMasterId id="2147484010" r:id="rId6"/>
    <p:sldMasterId id="2147484011" r:id="rId7"/>
    <p:sldMasterId id="2147484012" r:id="rId8"/>
    <p:sldMasterId id="2147484013" r:id="rId9"/>
    <p:sldMasterId id="2147484019" r:id="rId10"/>
  </p:sldMasterIdLst>
  <p:notesMasterIdLst>
    <p:notesMasterId r:id="rId77"/>
  </p:notesMasterIdLst>
  <p:handoutMasterIdLst>
    <p:handoutMasterId r:id="rId78"/>
  </p:handoutMasterIdLst>
  <p:sldIdLst>
    <p:sldId id="359" r:id="rId11"/>
    <p:sldId id="360" r:id="rId12"/>
    <p:sldId id="378" r:id="rId13"/>
    <p:sldId id="363" r:id="rId14"/>
    <p:sldId id="465" r:id="rId15"/>
    <p:sldId id="455" r:id="rId16"/>
    <p:sldId id="454" r:id="rId17"/>
    <p:sldId id="392" r:id="rId18"/>
    <p:sldId id="393" r:id="rId19"/>
    <p:sldId id="394" r:id="rId20"/>
    <p:sldId id="395" r:id="rId21"/>
    <p:sldId id="474" r:id="rId22"/>
    <p:sldId id="397" r:id="rId23"/>
    <p:sldId id="398" r:id="rId24"/>
    <p:sldId id="423" r:id="rId25"/>
    <p:sldId id="424" r:id="rId26"/>
    <p:sldId id="425" r:id="rId27"/>
    <p:sldId id="464" r:id="rId28"/>
    <p:sldId id="442" r:id="rId29"/>
    <p:sldId id="458" r:id="rId30"/>
    <p:sldId id="400" r:id="rId31"/>
    <p:sldId id="402" r:id="rId32"/>
    <p:sldId id="401" r:id="rId33"/>
    <p:sldId id="403" r:id="rId34"/>
    <p:sldId id="404" r:id="rId35"/>
    <p:sldId id="405" r:id="rId36"/>
    <p:sldId id="473" r:id="rId37"/>
    <p:sldId id="407" r:id="rId38"/>
    <p:sldId id="459" r:id="rId39"/>
    <p:sldId id="409" r:id="rId40"/>
    <p:sldId id="410" r:id="rId41"/>
    <p:sldId id="411" r:id="rId42"/>
    <p:sldId id="412" r:id="rId43"/>
    <p:sldId id="413" r:id="rId44"/>
    <p:sldId id="414" r:id="rId45"/>
    <p:sldId id="415" r:id="rId46"/>
    <p:sldId id="417" r:id="rId47"/>
    <p:sldId id="416" r:id="rId48"/>
    <p:sldId id="467" r:id="rId49"/>
    <p:sldId id="468" r:id="rId50"/>
    <p:sldId id="418" r:id="rId51"/>
    <p:sldId id="427" r:id="rId52"/>
    <p:sldId id="426" r:id="rId53"/>
    <p:sldId id="463" r:id="rId54"/>
    <p:sldId id="419" r:id="rId55"/>
    <p:sldId id="420" r:id="rId56"/>
    <p:sldId id="421" r:id="rId57"/>
    <p:sldId id="466" r:id="rId58"/>
    <p:sldId id="446" r:id="rId59"/>
    <p:sldId id="422" r:id="rId60"/>
    <p:sldId id="428" r:id="rId61"/>
    <p:sldId id="461" r:id="rId62"/>
    <p:sldId id="462" r:id="rId63"/>
    <p:sldId id="431" r:id="rId64"/>
    <p:sldId id="432" r:id="rId65"/>
    <p:sldId id="433" r:id="rId66"/>
    <p:sldId id="434" r:id="rId67"/>
    <p:sldId id="435" r:id="rId68"/>
    <p:sldId id="441" r:id="rId69"/>
    <p:sldId id="436" r:id="rId70"/>
    <p:sldId id="453" r:id="rId71"/>
    <p:sldId id="371" r:id="rId72"/>
    <p:sldId id="437" r:id="rId73"/>
    <p:sldId id="475" r:id="rId74"/>
    <p:sldId id="439" r:id="rId75"/>
    <p:sldId id="469" r:id="rId76"/>
  </p:sldIdLst>
  <p:sldSz cx="12192000" cy="6858000"/>
  <p:notesSz cx="7315200" cy="9601200"/>
  <p:custDataLst>
    <p:tags r:id="rId79"/>
  </p:custDataLst>
  <p:defaultTextStyle>
    <a:defPPr>
      <a:defRPr lang="en-US"/>
    </a:defPPr>
    <a:lvl1pPr algn="l" rtl="0" fontAlgn="base">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0" autoAdjust="0"/>
    <p:restoredTop sz="74984" autoAdjust="0"/>
  </p:normalViewPr>
  <p:slideViewPr>
    <p:cSldViewPr>
      <p:cViewPr varScale="1">
        <p:scale>
          <a:sx n="124" d="100"/>
          <a:sy n="124" d="100"/>
        </p:scale>
        <p:origin x="1204" y="80"/>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3804"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283" name="Header Placeholder 1">
            <a:extLst>
              <a:ext uri="{FF2B5EF4-FFF2-40B4-BE49-F238E27FC236}">
                <a16:creationId xmlns:a16="http://schemas.microsoft.com/office/drawing/2014/main" id="{F9FC6FEE-7D26-9251-2017-D3FA491EED37}"/>
              </a:ext>
            </a:extLst>
          </p:cNvPr>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102284" name="Date Placeholder 2">
            <a:extLst>
              <a:ext uri="{FF2B5EF4-FFF2-40B4-BE49-F238E27FC236}">
                <a16:creationId xmlns:a16="http://schemas.microsoft.com/office/drawing/2014/main" id="{6F533D19-6F40-7CEC-59B0-7A448B44A956}"/>
              </a:ext>
            </a:extLst>
          </p:cNvPr>
          <p:cNvSpPr>
            <a:spLocks noGrp="1" noChangeArrowheads="1"/>
          </p:cNvSpPr>
          <p:nvPr>
            <p:ph type="dt" sz="quarter"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fld id="{05D6D9E4-D68A-458F-9465-6F136B881566}" type="datetime1">
              <a:rPr lang="en-US" altLang="en-US"/>
              <a:pPr/>
              <a:t>09/29/2022</a:t>
            </a:fld>
            <a:endParaRPr lang="en-US" altLang="en-US"/>
          </a:p>
        </p:txBody>
      </p:sp>
      <p:sp>
        <p:nvSpPr>
          <p:cNvPr id="102285" name="Footer Placeholder 3">
            <a:extLst>
              <a:ext uri="{FF2B5EF4-FFF2-40B4-BE49-F238E27FC236}">
                <a16:creationId xmlns:a16="http://schemas.microsoft.com/office/drawing/2014/main" id="{588364A2-2B4D-69E5-25D9-2EF1A25D38DC}"/>
              </a:ext>
            </a:extLst>
          </p:cNvPr>
          <p:cNvSpPr>
            <a:spLocks noGrp="1" noChangeArrowheads="1"/>
          </p:cNvSpPr>
          <p:nvPr>
            <p:ph type="ftr" sz="quarter" idx="2"/>
          </p:nvPr>
        </p:nvSpPr>
        <p:spPr bwMode="auto">
          <a:xfrm>
            <a:off x="0" y="9120189"/>
            <a:ext cx="3170238"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102286" name="Slide Number Placeholder 4">
            <a:extLst>
              <a:ext uri="{FF2B5EF4-FFF2-40B4-BE49-F238E27FC236}">
                <a16:creationId xmlns:a16="http://schemas.microsoft.com/office/drawing/2014/main" id="{49783148-30B9-FE89-14D1-F34EF4E79015}"/>
              </a:ext>
            </a:extLst>
          </p:cNvPr>
          <p:cNvSpPr>
            <a:spLocks noGrp="1" noChangeArrowheads="1"/>
          </p:cNvSpPr>
          <p:nvPr>
            <p:ph type="sldNum" sz="quarter" idx="3"/>
          </p:nvPr>
        </p:nvSpPr>
        <p:spPr bwMode="auto">
          <a:xfrm>
            <a:off x="4143375" y="9120189"/>
            <a:ext cx="3170238"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65D98799-3205-4C01-8A34-06389DAAAED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255" name="Slide Image Placeholder 3">
            <a:extLst>
              <a:ext uri="{FF2B5EF4-FFF2-40B4-BE49-F238E27FC236}">
                <a16:creationId xmlns:a16="http://schemas.microsoft.com/office/drawing/2014/main" id="{4B7188F8-C49A-4F37-906B-1747E8088827}"/>
              </a:ext>
            </a:extLst>
          </p:cNvPr>
          <p:cNvSpPr>
            <a:spLocks noGrp="1" noRot="1" noChangeAspect="1" noChangeArrowheads="1"/>
          </p:cNvSpPr>
          <p:nvPr>
            <p:ph type="sldImg"/>
          </p:nvPr>
        </p:nvSpPr>
        <p:spPr bwMode="auto">
          <a:xfrm>
            <a:off x="777875" y="341313"/>
            <a:ext cx="5759450" cy="3240087"/>
          </a:xfrm>
          <a:prstGeom prst="rect">
            <a:avLst/>
          </a:prstGeom>
          <a:noFill/>
          <a:ln w="12700"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1256" name="Notes Placeholder 4">
            <a:extLst>
              <a:ext uri="{FF2B5EF4-FFF2-40B4-BE49-F238E27FC236}">
                <a16:creationId xmlns:a16="http://schemas.microsoft.com/office/drawing/2014/main" id="{E9857D19-0A37-9966-5059-EDD3E54221F9}"/>
              </a:ext>
            </a:extLst>
          </p:cNvPr>
          <p:cNvSpPr>
            <a:spLocks noGrp="1" noChangeArrowheads="1"/>
          </p:cNvSpPr>
          <p:nvPr>
            <p:ph type="body" sz="quarter" idx="1"/>
          </p:nvPr>
        </p:nvSpPr>
        <p:spPr bwMode="auto">
          <a:xfrm>
            <a:off x="731839" y="3757613"/>
            <a:ext cx="5851525"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Edit Master text styles</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1pPr>
    <a:lvl2pPr marL="4572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2pPr>
    <a:lvl3pPr marL="9144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3pPr>
    <a:lvl4pPr marL="13716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4pPr>
    <a:lvl5pPr marL="18288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hs.gov/sites/default/files/fy-2021-hhs-agency-financial-report.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hhs.gov/about/agencies/asfr/finance/financial-policy-library/agency-financial-reports/index.html" TargetMode="External"/><Relationship Id="rId4" Type="http://schemas.openxmlformats.org/officeDocument/2006/relationships/hyperlink" Target="https://www.cms.gov/files/document/2021-medicare-fee-service-supplemental-improper-payment-data.pdf-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newsroom/press-releases/biden-harris-administration-announces-medicare-fee-service-estimated-improper-payments-decline-ove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hhs.gov/about/budget/fy2021/performance/performance-plan-goal-5-objective-1/index.html" TargetMode="External"/><Relationship Id="rId5" Type="http://schemas.openxmlformats.org/officeDocument/2006/relationships/hyperlink" Target="https://paymentaccuracy.gov/" TargetMode="External"/><Relationship Id="rId4" Type="http://schemas.openxmlformats.org/officeDocument/2006/relationships/hyperlink" Target="https://www.cms.gov/Research-Statistics-Data-and-Systems/Monitoring-Programs/Improper-Payment-Measurement-Programs/CER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PER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ig.hhs.gov/coronavirus/fraud-alert-covid19.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acpac.gov/publication/pharmacy-and-provider-lock-in-programs-in-medicaid-fee-for-servi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ms.gov/files/document/medicare-communications-marketing-guidelines-2-9-2022.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ig.hhs.gov/fraud/report-fraud/index.as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Downloads/DMEPOSSupplierStandard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newsroom/fact-sheets/medicare-cy-2021-durable-medical-equipment-prosthetics-orthotics-and-supplies-dmepos-policy-issu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mecompetitivebid.com/cbic/cbic.nsf/DocsCat/Hom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medicare.gov/medical-equipment-suppliers/?redirect=true" TargetMode="External"/><Relationship Id="rId5" Type="http://schemas.openxmlformats.org/officeDocument/2006/relationships/hyperlink" Target="https://www.cms.gov/files/document/round-2021-dmepos-cbp-single-payment-amts-fact-sheet.pdf" TargetMode="External"/><Relationship Id="rId4" Type="http://schemas.openxmlformats.org/officeDocument/2006/relationships/hyperlink" Target="https://www.cms.gov/Medicare/Medicare-Fee-for-Service-Payment/DMEPOSCompetitiveBid/Round-202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ata.cms.gov/market-saturation/states-and-counti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Provider-Enrollment-and-Certific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cms.gov/medicaid-integrity-institute" TargetMode="External"/><Relationship Id="rId5" Type="http://schemas.openxmlformats.org/officeDocument/2006/relationships/hyperlink" Target="https://www.cms.gov/Research-Statistics-Data-and-Systems/Monitoring-Programs/Medicare-FFS-Compliance-Programs/Medical-Review" TargetMode="External"/><Relationship Id="rId4" Type="http://schemas.openxmlformats.org/officeDocument/2006/relationships/hyperlink" Target="https://data.cms.gov/summary-statistics-on-use-and-payments/program-integrity-market-saturation-by-type-of-service/market-saturation-utilization-state-count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Medicare-FFS-Compliance-Programs/Review-Contractor-Directory-Interactive-Ma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id.gov/medicaid/finance/state-expenditure-reporting/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qlarant.com/contrac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ms.gov/Research-Statistics-Data-and-Systems/Monitoring-Programs/Medicare-FFS-Compliance-Programs/Review-Contractor-Directory-Interactive-Map" TargetMode="External"/><Relationship Id="rId5" Type="http://schemas.openxmlformats.org/officeDocument/2006/relationships/hyperlink" Target="mailto:I-MEDIC_OIG_Hotline@qlarant.com" TargetMode="External"/><Relationship Id="rId4" Type="http://schemas.openxmlformats.org/officeDocument/2006/relationships/hyperlink" Target="mailto:I-MEDICComplaints@qlarant.com"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cfr.federalregister.gov/current/title-42/chapter-IV/subchapter-B/part-424/subpart-P/section-424.53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ig.hhs.gov/publications/docs/hcfac/FY2020-hcfac.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oig.hhs.gov/fraud/strike-for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ms.gov/hfpp/abou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About-CMS/Components/CPI/CPI-Resources.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edicare.gov/Pubs/pdf/10111-Protecting-Yourself-and-Medicare.pdf" TargetMode="External"/><Relationship Id="rId4" Type="http://schemas.openxmlformats.org/officeDocument/2006/relationships/hyperlink" Target="http://www.cms.gov/medicare-medicaid-coordination/fraud-prevention/medicaid-integrity-education/beneficiary-education-toolkits/beneficiary-toolkit.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forms-help-and-resources/report-fraud-and-abuse/fraud-and-abuse.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mailto:info@smpresource.or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www.cms.gov/Medicare/Health-Plans/ManagedCareMarketing/MarketngModelsStandardDocumentsandEducationalMaterial.html" TargetMode="External"/><Relationship Id="rId3" Type="http://schemas.openxmlformats.org/officeDocument/2006/relationships/hyperlink" Target="https://www.medicare.gov/forms-help-resources/mail-you-get-about-medicare" TargetMode="External"/><Relationship Id="rId7" Type="http://schemas.openxmlformats.org/officeDocument/2006/relationships/hyperlink" Target="https://www.mymedicare.gov/"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medicare.gov/pubs/pdf/SummaryNoticeDME.pdf" TargetMode="External"/><Relationship Id="rId5" Type="http://schemas.openxmlformats.org/officeDocument/2006/relationships/hyperlink" Target="http://medicare.gov/pubs/pdf/summarynoticeb.pdf" TargetMode="External"/><Relationship Id="rId4" Type="http://schemas.openxmlformats.org/officeDocument/2006/relationships/hyperlink" Target="http://www.medicare.gov/pubs/pdf/summarynoticea.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ms.gov/Medicare/Health-Plans/ManagedCareMarketing/MarketngModelsStandardDocumentsandEducationalMaterial.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hyperlink" Target="http://www.mymedicare.gov/"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cfr.io/Title-42/se42.3.420_1405"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dentitytheft.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ftc.gov/idtheft"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time_continue=4&amp;v=r_RNBFGgw1Q&amp;feature=emb_logo"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oig.hhs.gov/fraud/medicaid-fraud-control-units-mfcu/files/contact-directors.pdf"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medicaid.gov/medicaid/program-integrity/index.html" TargetMode="External"/><Relationship Id="rId5" Type="http://schemas.openxmlformats.org/officeDocument/2006/relationships/hyperlink" Target="https://www.cms.gov/apps/contacts/" TargetMode="External"/><Relationship Id="rId4" Type="http://schemas.openxmlformats.org/officeDocument/2006/relationships/hyperlink" Target="https://tips.oig.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justice.gov/opa/pr/doj-announces-coordinated-law-enforcement-action-combat-health-care-fraud-related-covid-19"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justice.gov/opa/pr/national-health-care-fraud-and-opioid-takedown-results-charges-against-345-defendants" TargetMode="External"/><Relationship Id="rId5" Type="http://schemas.openxmlformats.org/officeDocument/2006/relationships/hyperlink" Target="https://www.justice.gov/opa/pr/justice-department-takes-action-against-covid-19-fraud" TargetMode="External"/><Relationship Id="rId4" Type="http://schemas.openxmlformats.org/officeDocument/2006/relationships/hyperlink" Target="https://www.justice.gov/opa/pr/national-health-care-fraud-enforcement-action-results-charges-involving-over-14-billion"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ms.gov/files/document/comprehensive-medicaid-integrity-plan-fys-2019-202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13" name="Slide Image Placeholder 1">
            <a:extLst>
              <a:ext uri="{FF2B5EF4-FFF2-40B4-BE49-F238E27FC236}">
                <a16:creationId xmlns:a16="http://schemas.microsoft.com/office/drawing/2014/main" id="{9B9E8D42-0EC7-2E38-E555-6EEAC733E3EC}"/>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3314" name="Notes Placeholder 2">
            <a:extLst>
              <a:ext uri="{FF2B5EF4-FFF2-40B4-BE49-F238E27FC236}">
                <a16:creationId xmlns:a16="http://schemas.microsoft.com/office/drawing/2014/main" id="{11F9EDEC-AE60-5818-DD87-63025C11A979}"/>
              </a:ext>
            </a:extLst>
          </p:cNvPr>
          <p:cNvSpPr>
            <a:spLocks noGrp="1" noChangeArrowheads="1"/>
          </p:cNvSpPr>
          <p:nvPr>
            <p:ph type="body" idx="1"/>
          </p:nvPr>
        </p:nvSpPr>
        <p:spPr bwMode="auto">
          <a:xfrm>
            <a:off x="500063" y="3794126"/>
            <a:ext cx="6392862" cy="5465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14400" eaLnBrk="1" hangingPunct="1">
              <a:spcBef>
                <a:spcPts val="600"/>
              </a:spcBef>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del/a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defTabSz="914400" eaLnBrk="1" hangingPunct="1">
              <a:spcBef>
                <a:spcPts val="600"/>
              </a:spcBef>
              <a:buFont typeface="Wingdings" panose="05000000000000000000" pitchFamily="2" charset="2"/>
              <a:buNone/>
            </a:pPr>
            <a:r>
              <a:rPr lang="es-ES" altLang="en-US" sz="1100" dirty="0">
                <a:solidFill>
                  <a:srgbClr val="000000"/>
                </a:solidFill>
                <a:latin typeface="Calibri" panose="020F0502020204030204" pitchFamily="34" charset="0"/>
              </a:rPr>
              <a:t>Puede utilizar la vista Moderador de Microsoft PowerPoint para ver su presentación con las notas del orador en una computadora (su portátil, por ejemplo), mientras que solo las diapositivas en sí aparecerán en la pantalla que ve la audiencia (como una pantalla más grande en la que se están proyectando). Consulte este vínculo para ver las instrucciones</a:t>
            </a:r>
            <a:r>
              <a:rPr lang="en-US" altLang="en-US" sz="1100" dirty="0">
                <a:solidFill>
                  <a:srgbClr val="1E1E1E"/>
                </a:solidFill>
                <a:latin typeface="Calibri" panose="020F0502020204030204" pitchFamily="34" charset="0"/>
              </a:rPr>
              <a:t>: </a:t>
            </a:r>
            <a:r>
              <a:rPr lang="en-US" altLang="en-US" sz="1100" u="sng" dirty="0">
                <a:solidFill>
                  <a:srgbClr val="0563C1"/>
                </a:solidFill>
                <a:latin typeface="Calibri" panose="020F0502020204030204" pitchFamily="34" charset="0"/>
                <a:hlinkClick r:id="rId3"/>
              </a:rPr>
              <a:t>support.microsoft.com/</a:t>
            </a:r>
            <a:r>
              <a:rPr lang="en-US" altLang="en-US" sz="1100" u="sng" dirty="0" err="1">
                <a:solidFill>
                  <a:srgbClr val="0563C1"/>
                </a:solidFill>
                <a:latin typeface="Calibri" panose="020F0502020204030204" pitchFamily="34" charset="0"/>
                <a:hlinkClick r:id="rId3"/>
              </a:rPr>
              <a:t>en</a:t>
            </a:r>
            <a:r>
              <a:rPr lang="en-US" altLang="en-US" sz="1100" u="sng" dirty="0">
                <a:solidFill>
                  <a:srgbClr val="0563C1"/>
                </a:solidFill>
                <a:latin typeface="Calibri" panose="020F0502020204030204" pitchFamily="34" charset="0"/>
                <a:hlinkClick r:id="rId3"/>
              </a:rPr>
              <a:t>-us/office/start-the-presentation-and-see-your-notes-in-presenter-view-4de90e28-487e-435c-9401-eb49a3801257</a:t>
            </a:r>
            <a:r>
              <a:rPr lang="en-US" altLang="en-US" sz="1100" dirty="0">
                <a:solidFill>
                  <a:srgbClr val="444444"/>
                </a:solidFill>
                <a:latin typeface="Calibri" panose="020F0502020204030204" pitchFamily="34" charset="0"/>
              </a:rPr>
              <a:t>​.</a:t>
            </a:r>
          </a:p>
          <a:p>
            <a:pPr defTabSz="914400" eaLnBrk="1" hangingPunct="1">
              <a:spcBef>
                <a:spcPts val="600"/>
              </a:spcBef>
              <a:buFont typeface="Wingdings" panose="05000000000000000000" pitchFamily="2" charset="2"/>
              <a:buNone/>
            </a:pPr>
            <a:r>
              <a:rPr lang="es-ES" altLang="en-US" sz="1100" b="1" dirty="0">
                <a:solidFill>
                  <a:srgbClr val="000000"/>
                </a:solidFill>
                <a:latin typeface="Calibri" panose="020F0502020204030204" pitchFamily="34" charset="0"/>
              </a:rPr>
              <a:t>Introducción al módulo de Contenido</a:t>
            </a:r>
            <a:r>
              <a:rPr lang="en-US" altLang="en-US" sz="1100" dirty="0">
                <a:solidFill>
                  <a:srgbClr val="444444"/>
                </a:solidFill>
                <a:latin typeface="Calibri" panose="020F0502020204030204" pitchFamily="34" charset="0"/>
              </a:rPr>
              <a:t>​</a:t>
            </a:r>
          </a:p>
          <a:p>
            <a:pPr defTabSz="914400" eaLnBrk="1" hangingPunct="1">
              <a:spcBef>
                <a:spcPts val="600"/>
              </a:spcBef>
              <a:buFont typeface="Wingdings" panose="05000000000000000000" pitchFamily="2" charset="2"/>
              <a:buNone/>
            </a:pPr>
            <a:r>
              <a:rPr lang="es-ES" altLang="en-US" sz="1100" dirty="0">
                <a:solidFill>
                  <a:srgbClr val="000000"/>
                </a:solidFill>
                <a:latin typeface="Calibri" panose="020F0502020204030204" pitchFamily="34" charset="0"/>
              </a:rPr>
              <a:t>El módulo de capacitación “Prevención de fraudes, derroches y abusos contra Medicare y Medicaid” explica cómo prevenir fraudes, derroches y abusos contra Medicare y Medicaid</a:t>
            </a:r>
            <a:r>
              <a:rPr lang="en-US" altLang="en-US" sz="1100" dirty="0">
                <a:solidFill>
                  <a:srgbClr val="000000"/>
                </a:solidFill>
                <a:latin typeface="Calibri" panose="020F0502020204030204" pitchFamily="34" charset="0"/>
              </a:rPr>
              <a:t>.</a:t>
            </a:r>
            <a:r>
              <a:rPr lang="en-US" altLang="en-US" sz="1100" dirty="0">
                <a:solidFill>
                  <a:srgbClr val="444444"/>
                </a:solidFill>
                <a:latin typeface="Calibri" panose="020F0502020204030204" pitchFamily="34" charset="0"/>
              </a:rPr>
              <a:t>​</a:t>
            </a:r>
          </a:p>
          <a:p>
            <a:pPr defTabSz="914400" eaLnBrk="1" hangingPunct="1">
              <a:spcBef>
                <a:spcPts val="600"/>
              </a:spcBef>
              <a:buFont typeface="Wingdings" panose="05000000000000000000" pitchFamily="2" charset="2"/>
              <a:buNone/>
            </a:pPr>
            <a:r>
              <a:rPr lang="en-US" altLang="en-US" sz="1100" b="1" dirty="0" err="1">
                <a:solidFill>
                  <a:srgbClr val="000000"/>
                </a:solidFill>
                <a:latin typeface="Calibri" panose="020F0502020204030204" pitchFamily="34" charset="0"/>
              </a:rPr>
              <a:t>Exención</a:t>
            </a:r>
            <a:r>
              <a:rPr lang="en-US" altLang="en-US" sz="1100" b="1" dirty="0">
                <a:solidFill>
                  <a:srgbClr val="000000"/>
                </a:solidFill>
                <a:latin typeface="Calibri" panose="020F0502020204030204" pitchFamily="34" charset="0"/>
              </a:rPr>
              <a:t> de </a:t>
            </a:r>
            <a:r>
              <a:rPr lang="en-US" altLang="en-US" sz="1100" b="1" dirty="0" err="1">
                <a:solidFill>
                  <a:srgbClr val="000000"/>
                </a:solidFill>
                <a:latin typeface="Calibri" panose="020F0502020204030204" pitchFamily="34" charset="0"/>
              </a:rPr>
              <a:t>responsabilidad</a:t>
            </a:r>
            <a:r>
              <a:rPr lang="en-US" altLang="en-US" sz="1100" dirty="0">
                <a:solidFill>
                  <a:srgbClr val="444444"/>
                </a:solidFill>
                <a:latin typeface="Calibri" panose="020F0502020204030204" pitchFamily="34" charset="0"/>
              </a:rPr>
              <a:t>​</a:t>
            </a:r>
          </a:p>
          <a:p>
            <a:pPr defTabSz="914400" eaLnBrk="1" hangingPunct="1">
              <a:spcBef>
                <a:spcPts val="625"/>
              </a:spcBef>
              <a:buFont typeface="Wingdings" panose="05000000000000000000" pitchFamily="2" charset="2"/>
              <a:buNone/>
            </a:pPr>
            <a:r>
              <a:rPr lang="es-ES" altLang="en-US" sz="1100" dirty="0">
                <a:solidFill>
                  <a:srgbClr val="000000"/>
                </a:solidFill>
                <a:latin typeface="Calibri" panose="020F0502020204030204" pitchFamily="34" charset="0"/>
              </a:rPr>
              <a:t>Este módulo de capacitación fue elaborado y aprobado por los Centros de Servicios de Medicare y Medicaid (CMS), la agencia federal que administra Medicare, Medicaid, el Programa de seguro médico para niños (CHIP) y el mercado de seguros médicos </a:t>
            </a:r>
            <a:r>
              <a:rPr lang="en-US" altLang="en-US" sz="1100" dirty="0">
                <a:solidFill>
                  <a:srgbClr val="000000"/>
                </a:solidFill>
                <a:latin typeface="Calibri" panose="020F0502020204030204" pitchFamily="34" charset="0"/>
              </a:rPr>
              <a:t>Health Insurance Marketplace®. </a:t>
            </a:r>
          </a:p>
          <a:p>
            <a:pPr defTabSz="914400" eaLnBrk="1" hangingPunct="1">
              <a:spcBef>
                <a:spcPts val="625"/>
              </a:spcBef>
              <a:buFont typeface="Wingdings" panose="05000000000000000000" pitchFamily="2" charset="2"/>
              <a:buNone/>
            </a:pPr>
            <a:r>
              <a:rPr lang="es-ES" altLang="en-US" sz="1100" dirty="0">
                <a:solidFill>
                  <a:srgbClr val="000000"/>
                </a:solidFill>
                <a:latin typeface="Calibri" panose="020F0502020204030204" pitchFamily="34" charset="0"/>
              </a:rPr>
              <a:t>La información en este módulo era correcta a mayo de 2022. Para consultar una versión actualizada, visite: </a:t>
            </a:r>
            <a:r>
              <a:rPr lang="en-US" altLang="en-US" sz="1100" dirty="0">
                <a:solidFill>
                  <a:srgbClr val="000000"/>
                </a:solidFill>
                <a:latin typeface="Calibri" panose="020F0502020204030204" pitchFamily="34" charset="0"/>
                <a:hlinkClick r:id="rId4"/>
              </a:rPr>
              <a:t>CMSnationaltrainingprogram.cms.gov</a:t>
            </a:r>
            <a:r>
              <a:rPr lang="en-US" altLang="en-US" sz="1100" dirty="0">
                <a:solidFill>
                  <a:srgbClr val="000000"/>
                </a:solidFill>
                <a:latin typeface="Calibri" panose="020F0502020204030204" pitchFamily="34" charset="0"/>
              </a:rPr>
              <a:t>.</a:t>
            </a:r>
            <a:r>
              <a:rPr lang="en-US" altLang="en-US" sz="1100" dirty="0">
                <a:solidFill>
                  <a:srgbClr val="0000FF"/>
                </a:solidFill>
                <a:latin typeface="Calibri" panose="020F0502020204030204" pitchFamily="34" charset="0"/>
                <a:cs typeface="Calibri" panose="020F0502020204030204" pitchFamily="34" charset="0"/>
              </a:rPr>
              <a:t> </a:t>
            </a:r>
            <a:r>
              <a:rPr lang="es-ES" altLang="en-US" sz="1100" dirty="0">
                <a:solidFill>
                  <a:srgbClr val="000000"/>
                </a:solidFill>
                <a:latin typeface="Calibri" panose="020F0502020204030204" pitchFamily="34" charset="0"/>
              </a:rPr>
              <a:t>El Programa Nacional de Capacitación de los CMS proporciona esta información como un recurso para nuestros colaboradores. El presente no es un documento legal ni para la prensa. Los medios pueden comunicarse con la Oficina de prensa de CMS a</a:t>
            </a:r>
            <a:r>
              <a:rPr lang="en-US" altLang="en-US" sz="1100" dirty="0">
                <a:solidFill>
                  <a:srgbClr val="000000"/>
                </a:solidFill>
                <a:latin typeface="Calibri" panose="020F0502020204030204" pitchFamily="34" charset="0"/>
              </a:rPr>
              <a:t> </a:t>
            </a:r>
            <a:r>
              <a:rPr lang="en-US" altLang="en-US" sz="1100" u="sng" dirty="0">
                <a:solidFill>
                  <a:srgbClr val="000000"/>
                </a:solidFill>
                <a:latin typeface="Calibri" panose="020F0502020204030204" pitchFamily="34" charset="0"/>
                <a:hlinkClick r:id="rId5"/>
              </a:rPr>
              <a:t>press@cms.hhs.gov</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La orientación legal oficial del Programa Medicare está contenida en los estatutos, los reglamentos y las resoluciones pertinentes.</a:t>
            </a:r>
          </a:p>
          <a:p>
            <a:pPr defTabSz="914400" eaLnBrk="1" hangingPunct="1">
              <a:spcBef>
                <a:spcPts val="625"/>
              </a:spcBef>
              <a:buFont typeface="Wingdings" panose="05000000000000000000" pitchFamily="2" charset="2"/>
              <a:buNone/>
            </a:pPr>
            <a:r>
              <a:rPr lang="es-ES" altLang="en-US" sz="1100" dirty="0">
                <a:solidFill>
                  <a:srgbClr val="000000"/>
                </a:solidFill>
                <a:latin typeface="Calibri" panose="020F0502020204030204" pitchFamily="34" charset="0"/>
              </a:rPr>
              <a:t>Esta comunicación fue impresa, publicada o producida y difundida a expensas de los contribuyentes de los EE. UU.</a:t>
            </a:r>
            <a:endParaRPr lang="en-US" altLang="en-US" sz="1100" dirty="0">
              <a:solidFill>
                <a:srgbClr val="000000"/>
              </a:solidFill>
              <a:latin typeface="Calibri" panose="020F0502020204030204" pitchFamily="34" charset="0"/>
            </a:endParaRPr>
          </a:p>
          <a:p>
            <a:pPr defTabSz="914400" eaLnBrk="1" hangingPunct="1">
              <a:spcBef>
                <a:spcPts val="625"/>
              </a:spcBef>
              <a:buFont typeface="Wingdings" panose="05000000000000000000" pitchFamily="2" charset="2"/>
              <a:buNone/>
            </a:pPr>
            <a:r>
              <a:rPr lang="en-US" altLang="en-US" sz="1100" dirty="0">
                <a:solidFill>
                  <a:srgbClr val="000000"/>
                </a:solidFill>
                <a:latin typeface="Calibri" panose="020F0502020204030204" pitchFamily="34" charset="0"/>
              </a:rPr>
              <a:t>Health </a:t>
            </a:r>
            <a:r>
              <a:rPr lang="en-US" altLang="en-US" sz="1100" dirty="0">
                <a:latin typeface="Calibri" panose="020F0502020204030204" pitchFamily="34" charset="0"/>
              </a:rPr>
              <a:t>Insurance Marketplace </a:t>
            </a:r>
            <a:r>
              <a:rPr lang="es-ES" altLang="en-US" sz="1100" dirty="0">
                <a:latin typeface="Calibri" panose="020F0502020204030204" pitchFamily="34" charset="0"/>
              </a:rPr>
              <a:t>(Mercado de seguros médicos) es una marca de servicio registrada del Departamento de Salud y Servicios Humanos (HHS) de los Estados Unidos.</a:t>
            </a:r>
            <a:endParaRPr lang="en-US" altLang="en-US" sz="1100" dirty="0">
              <a:latin typeface="Calibri" panose="020F0502020204030204" pitchFamily="34" charset="0"/>
            </a:endParaRPr>
          </a:p>
          <a:p>
            <a:pPr defTabSz="914400" eaLnBrk="1" hangingPunct="1">
              <a:spcBef>
                <a:spcPts val="600"/>
              </a:spcBef>
              <a:buFont typeface="Wingdings" panose="05000000000000000000" pitchFamily="2" charset="2"/>
              <a:buNone/>
            </a:pPr>
            <a:endParaRPr lang="en-US" altLang="en-US" dirty="0">
              <a:solidFill>
                <a:srgbClr val="444444"/>
              </a:solidFill>
              <a:latin typeface="Calibri" panose="020F0502020204030204" pitchFamily="34" charset="0"/>
            </a:endParaRPr>
          </a:p>
          <a:p>
            <a:pPr defTabSz="914400" eaLnBrk="1" hangingPunct="1">
              <a:spcBef>
                <a:spcPts val="600"/>
              </a:spcBef>
              <a:buFont typeface="Wingdings" panose="05000000000000000000" pitchFamily="2" charset="2"/>
              <a:buNone/>
            </a:pPr>
            <a:endParaRPr lang="en-US" altLang="en-US" dirty="0">
              <a:solidFill>
                <a:srgbClr val="444444"/>
              </a:solidFill>
              <a:latin typeface="Calibri" panose="020F0502020204030204" pitchFamily="34" charset="0"/>
            </a:endParaRPr>
          </a:p>
          <a:p>
            <a:pPr defTabSz="914400" eaLnBrk="1" hangingPunct="1">
              <a:spcBef>
                <a:spcPts val="600"/>
              </a:spcBef>
              <a:buFont typeface="Wingdings" panose="05000000000000000000" pitchFamily="2" charset="2"/>
              <a:buNone/>
            </a:pPr>
            <a:endParaRPr lang="en-US" altLang="en-US" dirty="0">
              <a:solidFill>
                <a:srgbClr val="444444"/>
              </a:solidFill>
              <a:latin typeface="Calibri" panose="020F0502020204030204" pitchFamily="34" charset="0"/>
            </a:endParaRPr>
          </a:p>
          <a:p>
            <a:pPr defTabSz="914400"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65" name="Slide Image Placeholder 1">
            <a:extLst>
              <a:ext uri="{FF2B5EF4-FFF2-40B4-BE49-F238E27FC236}">
                <a16:creationId xmlns:a16="http://schemas.microsoft.com/office/drawing/2014/main" id="{2122372E-017A-2083-0505-D4F2622A018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566" name="Notes Placeholder 2">
            <a:extLst>
              <a:ext uri="{FF2B5EF4-FFF2-40B4-BE49-F238E27FC236}">
                <a16:creationId xmlns:a16="http://schemas.microsoft.com/office/drawing/2014/main" id="{1B886B3C-9228-B6FC-66AF-C048318BDD84}"/>
              </a:ext>
            </a:extLst>
          </p:cNvPr>
          <p:cNvSpPr>
            <a:spLocks noGrp="1" noChangeArrowheads="1"/>
          </p:cNvSpPr>
          <p:nvPr>
            <p:ph type="body" idx="1"/>
          </p:nvPr>
        </p:nvSpPr>
        <p:spPr bwMode="auto">
          <a:xfrm>
            <a:off x="749848" y="3757613"/>
            <a:ext cx="5925230" cy="5502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ts val="625"/>
              </a:spcBef>
              <a:buFont typeface="Wingdings" panose="05000000000000000000" pitchFamily="2" charset="2"/>
              <a:buNone/>
            </a:pP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10.</a:t>
            </a:r>
          </a:p>
          <a:p>
            <a:pPr defTabSz="955675" eaLnBrk="1" hangingPunct="1">
              <a:spcBef>
                <a:spcPts val="60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mayoría de las personas y organizaciones que trabajan con Medicare y Medicaid son honestas, pero otras no lo son. Una pequeña minoría de médicos y empleados de proveedores de atención médica puede que cometa fraude o abuse intencionalmente de las normas de los programas. A esas personas y organizaciones las llamamos "proveedores problemáticos".</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Muchas veces el crimen organizado está en la raíz del problema, lo que resulta en pérdidas financieras que ascienden fácilmente a millones de dólares. En casos menos frecuentes, personas que tienen Medicare o personas que han robado sus identidades, pueden cometer fraude. Los CMS toman constantemente las medidas necesarias para identificar y enjuiciar a los infractores</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Además de los médicos, los farmacéuticos y otros proveedores de atención médica y su personal, cualquiera de los siguientes puede estar involucrado en fraude, derroche y abuso contra Medicare y Medicaid:</a:t>
            </a:r>
            <a:r>
              <a:rPr lang="en-US" altLang="en-US" dirty="0">
                <a:solidFill>
                  <a:srgbClr val="000000"/>
                </a:solidFill>
                <a:latin typeface="Calibri" panose="020F0502020204030204" pitchFamily="34" charset="0"/>
              </a:rPr>
              <a:t>:</a:t>
            </a:r>
          </a:p>
          <a:p>
            <a:pPr marL="301625" lvl="1" indent="-1778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Proveedores de DME, hospitales, farmacias, servicios de ambulancia y organizaciones de atención médica a domicilio</a:t>
            </a:r>
          </a:p>
          <a:p>
            <a:pPr marL="301625" lvl="1" indent="-1778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Personas con Medicare/Medicaid o personas que han robado su identidad</a:t>
            </a:r>
          </a:p>
          <a:p>
            <a:pPr marL="301625" lvl="1" indent="-1778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Compañías de venta telefónica</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Es importante tener en cuenta las diversas entidades que han sido atrapadas en estrategias de fraude. Quienes cometen fraude podrían ser individuos que están o pretenden estar en alguno de los grupos mencionados anteriormente.</a:t>
            </a:r>
            <a:r>
              <a:rPr lang="en-US" altLang="en-US"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None/>
            </a:pPr>
            <a:endParaRPr lang="en-US" altLang="en-US" b="1"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93" name="Slide Image Placeholder 1">
            <a:extLst>
              <a:ext uri="{FF2B5EF4-FFF2-40B4-BE49-F238E27FC236}">
                <a16:creationId xmlns:a16="http://schemas.microsoft.com/office/drawing/2014/main" id="{FCF4D40E-5EE3-F0E4-487B-669B6F6F44CC}"/>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3594" name="Notes Placeholder 2">
            <a:extLst>
              <a:ext uri="{FF2B5EF4-FFF2-40B4-BE49-F238E27FC236}">
                <a16:creationId xmlns:a16="http://schemas.microsoft.com/office/drawing/2014/main" id="{803DE50D-5428-918C-DCB9-F5EC03819941}"/>
              </a:ext>
            </a:extLst>
          </p:cNvPr>
          <p:cNvSpPr>
            <a:spLocks noGrp="1" noChangeArrowheads="1"/>
          </p:cNvSpPr>
          <p:nvPr>
            <p:ph type="body" idx="1"/>
          </p:nvPr>
        </p:nvSpPr>
        <p:spPr bwMode="auto">
          <a:xfrm>
            <a:off x="241300" y="3581401"/>
            <a:ext cx="6929438" cy="5897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Esta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diapositiva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tiene</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animación</a:t>
            </a:r>
            <a:r>
              <a:rPr lang="en-US" altLang="en-US" sz="1100" b="1" dirty="0">
                <a:solidFill>
                  <a:srgbClr val="000000"/>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del/a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Un pago indebido, de acuerdo con la Oficina de Responsabilidad Gubernamental, es "todo pago que no debió haber sido efectuado o que se efectuó por un monto incorrecto (incluye pagos en exceso y pagos insuficientes), según los requisitos de la ley escrita, contractuales, administrativos u otros requisitos legalmente aplicables". </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Las causas de pagos indebidos incluyen errores, derroches, abuso y fraude: también conocido como errores, ineficiencias, infracciones a las normas y engaño intencional.</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Las actividades de integridad del programa de los CMS apuntan a todas las causas de pagos indebidos, desde los errores involuntarios al engaño intencional. </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Al contrario de la percepción general, no todos los pagos indebidos constituyen fraude (es decir, uso indebido intencional de fondos). De hecho, la mayoría de los pagos indebidos se deben a errores no intencionales. Por ejemplo, puede haber un error porque el programa no tiene documentación para respaldar la elegibilidad de una persona para un beneficio, o una persona elegible obtiene un pago demasiado elevado, o demasiado bajo, debido a ineficacias o a un error en el ingreso de datos.</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Además, muchos de los pagos indebidos son pagos que pueden haber sido correctos, pero fueron catalogados como incorrectos debido a la falta de documentación. Los CMS creen que tener la documentación adecuada demostraría que muchos de estos pagos en exceso fueron realmente correctos, y la cantidad de pagos indebidos que el gobierno realmente perdió sería incluso menor que la pérdida estimada.</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Los CMS utilizan la educación y el alcance de los proveedores para ayudar a evitar errores de facturación y utilizan sus autoridades de suspensión de pagos en casos de sospecha de fraude. Los CMS también usan ediciones de reclamaciones y revisiones médicas anteriores y posteriores al pago para verificar errores potenciales y tomar medidas correctivas. Estas actividades están destinadas a asegurar que los proveedores y prestadores legítimos reciban los pagos correctos por los servicios y suministros correspondientes y razonables que les brindan a personas con Medicare. </a:t>
            </a:r>
            <a:endParaRPr lang="en-US" altLang="en-US" dirty="0">
              <a:solidFill>
                <a:srgbClr val="000000"/>
              </a:solidFill>
              <a:latin typeface="Calibri" panose="020F0502020204030204" pitchFamily="34" charset="0"/>
            </a:endParaRPr>
          </a:p>
          <a:p>
            <a:pPr marL="114300" indent="-114300" defTabSz="955675" eaLnBrk="1" hangingPunct="1">
              <a:spcBef>
                <a:spcPct val="0"/>
              </a:spcBef>
              <a:spcAft>
                <a:spcPts val="300"/>
              </a:spcAft>
              <a:buFont typeface="Wingdings" panose="05000000000000000000" pitchFamily="2" charset="2"/>
              <a:buChar char="§"/>
              <a:tabLst>
                <a:tab pos="114300" algn="l"/>
              </a:tabLst>
            </a:pPr>
            <a:r>
              <a:rPr lang="en-US" altLang="en-US" sz="1100" dirty="0" err="1">
                <a:solidFill>
                  <a:srgbClr val="000000"/>
                </a:solidFill>
                <a:latin typeface="Calibri" panose="020F0502020204030204" pitchFamily="34" charset="0"/>
              </a:rPr>
              <a:t>Visite</a:t>
            </a:r>
            <a:r>
              <a:rPr lang="en-US" altLang="en-US" sz="1100" dirty="0">
                <a:solidFill>
                  <a:srgbClr val="000000"/>
                </a:solidFill>
                <a:latin typeface="Calibri" panose="020F0502020204030204" pitchFamily="34" charset="0"/>
              </a:rPr>
              <a:t> </a:t>
            </a:r>
            <a:r>
              <a:rPr lang="en-US" altLang="en-US" sz="1100" dirty="0">
                <a:latin typeface="Calibri" panose="020F0502020204030204" pitchFamily="34" charset="0"/>
                <a:hlinkClick r:id="rId3"/>
              </a:rPr>
              <a:t>CMS.gov/Outreach-and-Education/Medicare-Learning-Network-MLN/</a:t>
            </a:r>
            <a:r>
              <a:rPr lang="en-US" altLang="en-US" sz="1100" dirty="0" err="1">
                <a:latin typeface="Calibri" panose="020F0502020204030204" pitchFamily="34" charset="0"/>
                <a:hlinkClick r:id="rId3"/>
              </a:rPr>
              <a:t>MLNProducts</a:t>
            </a:r>
            <a:r>
              <a:rPr lang="en-US" altLang="en-US" sz="1100" dirty="0">
                <a:latin typeface="Calibri" panose="020F0502020204030204" pitchFamily="34" charset="0"/>
                <a:hlinkClick r:id="rId3"/>
              </a:rPr>
              <a:t>/Downloads/Fraud-Abuse-MLN4649244.pdf</a:t>
            </a:r>
            <a:r>
              <a:rPr lang="en-US" altLang="en-US" sz="1100" u="sng" dirty="0">
                <a:latin typeface="Calibri" panose="020F0502020204030204" pitchFamily="34" charset="0"/>
                <a:hlinkClick r:id="rId3"/>
              </a:rPr>
              <a:t> </a:t>
            </a:r>
            <a:r>
              <a:rPr lang="en-US" altLang="en-US" sz="1100" dirty="0">
                <a:solidFill>
                  <a:srgbClr val="000000"/>
                </a:solidFill>
                <a:latin typeface="Calibri" panose="020F0502020204030204" pitchFamily="34" charset="0"/>
              </a:rPr>
              <a:t>to </a:t>
            </a:r>
            <a:r>
              <a:rPr lang="es-ES" altLang="en-US" sz="1100" dirty="0">
                <a:solidFill>
                  <a:srgbClr val="000000"/>
                </a:solidFill>
                <a:latin typeface="Calibri" panose="020F0502020204030204" pitchFamily="34" charset="0"/>
              </a:rPr>
              <a:t>para revisar los productos educativos de la “Medicare </a:t>
            </a:r>
            <a:r>
              <a:rPr lang="es-ES" altLang="en-US" sz="1100" dirty="0" err="1">
                <a:solidFill>
                  <a:srgbClr val="000000"/>
                </a:solidFill>
                <a:latin typeface="Calibri" panose="020F0502020204030204" pitchFamily="34" charset="0"/>
              </a:rPr>
              <a:t>Learning</a:t>
            </a:r>
            <a:r>
              <a:rPr lang="es-ES" altLang="en-US" sz="1100" dirty="0">
                <a:solidFill>
                  <a:srgbClr val="000000"/>
                </a:solidFill>
                <a:latin typeface="Calibri" panose="020F0502020204030204" pitchFamily="34" charset="0"/>
              </a:rPr>
              <a:t> Network” (red educativa de Medicare) sobre fraude, derroche y abuso</a:t>
            </a:r>
            <a:r>
              <a:rPr lang="en-US" altLang="en-US" sz="1100" dirty="0">
                <a:solidFill>
                  <a:srgbClr val="000000"/>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n-US" altLang="en-US" sz="1100" dirty="0" err="1">
                <a:solidFill>
                  <a:srgbClr val="000000"/>
                </a:solidFill>
                <a:latin typeface="Calibri" panose="020F0502020204030204" pitchFamily="34" charset="0"/>
              </a:rPr>
              <a:t>Visite</a:t>
            </a:r>
            <a:r>
              <a:rPr lang="en-US" altLang="en-US" sz="1100" dirty="0">
                <a:latin typeface="Calibri" panose="020F0502020204030204" pitchFamily="34" charset="0"/>
              </a:rPr>
              <a:t> </a:t>
            </a:r>
            <a:r>
              <a:rPr lang="en-US" altLang="en-US" sz="1100" dirty="0">
                <a:latin typeface="Calibri" panose="020F0502020204030204" pitchFamily="34" charset="0"/>
                <a:hlinkClick r:id="rId4"/>
              </a:rPr>
              <a:t>Medicaid.gov/</a:t>
            </a:r>
            <a:r>
              <a:rPr lang="en-US" altLang="en-US" sz="1100" dirty="0" err="1">
                <a:latin typeface="Calibri" panose="020F0502020204030204" pitchFamily="34" charset="0"/>
                <a:hlinkClick r:id="rId4"/>
              </a:rPr>
              <a:t>medicaid</a:t>
            </a:r>
            <a:r>
              <a:rPr lang="en-US" altLang="en-US" sz="1100" dirty="0">
                <a:latin typeface="Calibri" panose="020F0502020204030204" pitchFamily="34" charset="0"/>
                <a:hlinkClick r:id="rId4"/>
              </a:rPr>
              <a:t>/program-integrity/index.html</a:t>
            </a:r>
            <a:r>
              <a:rPr lang="en-US" altLang="en-US" sz="1100" dirty="0">
                <a:latin typeface="Calibri" panose="020F0502020204030204" pitchFamily="34" charset="0"/>
              </a:rPr>
              <a:t> </a:t>
            </a:r>
            <a:r>
              <a:rPr lang="es-ES" altLang="en-US" sz="1100" dirty="0">
                <a:latin typeface="Calibri" panose="020F0502020204030204" pitchFamily="34" charset="0"/>
              </a:rPr>
              <a:t>para obtener más información sobre los esfuerzos de prevención del fraude de Medicaid.</a:t>
            </a:r>
            <a:endParaRPr lang="en-US" altLang="en-US" sz="11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21" name="Slide Image Placeholder 1">
            <a:extLst>
              <a:ext uri="{FF2B5EF4-FFF2-40B4-BE49-F238E27FC236}">
                <a16:creationId xmlns:a16="http://schemas.microsoft.com/office/drawing/2014/main" id="{B0DC7356-49D4-6D15-5137-C60646D9B2F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4622" name="Notes Placeholder 2">
            <a:extLst>
              <a:ext uri="{FF2B5EF4-FFF2-40B4-BE49-F238E27FC236}">
                <a16:creationId xmlns:a16="http://schemas.microsoft.com/office/drawing/2014/main" id="{BA4A1A05-9CA5-FE94-9530-D01BA77D5A61}"/>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65200"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65200"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CMS deben brindar información sobre pagos indebidos todos los años en el Informe Financiero de la Agencia anual del Departamento de Salud y Servicios Humanos. Para acceder a ese informe,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HHS.gov/sites/default/files/fy-2021-hhs-agency-financial-report.pdf</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Esta gráfica de los datos de informes financieros de HHS muestra los pagos indebidos estimados de FFS de Medicare en el año fiscal 2021 por tipo de error CERT (importes en millones de dólares).</a:t>
            </a:r>
            <a:r>
              <a:rPr lang="en-US" altLang="en-US" dirty="0">
                <a:solidFill>
                  <a:srgbClr val="000000"/>
                </a:solidFill>
                <a:latin typeface="Calibri" panose="020F0502020204030204" pitchFamily="34" charset="0"/>
              </a:rPr>
              <a:t> </a:t>
            </a:r>
          </a:p>
          <a:p>
            <a:pPr defTabSz="965200"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Hay más datos para este informe y más detalles sobre pagos indebidos disponibles en </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4"/>
              </a:rPr>
              <a:t>CMS.gov/files/document/2021-medicare-fee-service-supplemental-improper-payment-data.pdf-0</a:t>
            </a:r>
            <a:r>
              <a:rPr lang="en-US" altLang="en-US" dirty="0">
                <a:solidFill>
                  <a:srgbClr val="000000"/>
                </a:solidFill>
                <a:latin typeface="Calibri" panose="020F0502020204030204" pitchFamily="34" charset="0"/>
              </a:rPr>
              <a:t>. </a:t>
            </a:r>
          </a:p>
          <a:p>
            <a:pPr defTabSz="965200"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informes anteriores se encuentran en</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5"/>
              </a:rPr>
              <a:t>HHS.gov/about/agencies/</a:t>
            </a:r>
            <a:r>
              <a:rPr lang="en-US" altLang="en-US" dirty="0" err="1">
                <a:solidFill>
                  <a:srgbClr val="000000"/>
                </a:solidFill>
                <a:latin typeface="Calibri" panose="020F0502020204030204" pitchFamily="34" charset="0"/>
                <a:hlinkClick r:id="rId5"/>
              </a:rPr>
              <a:t>asfr</a:t>
            </a:r>
            <a:r>
              <a:rPr lang="en-US" altLang="en-US" dirty="0">
                <a:solidFill>
                  <a:srgbClr val="000000"/>
                </a:solidFill>
                <a:latin typeface="Calibri" panose="020F0502020204030204" pitchFamily="34" charset="0"/>
                <a:hlinkClick r:id="rId5"/>
              </a:rPr>
              <a:t>/finance/financial-policy-library/agency-financial-reports/index.html</a:t>
            </a:r>
            <a:r>
              <a:rPr lang="en-US" altLang="en-US" dirty="0">
                <a:solidFill>
                  <a:srgbClr val="000000"/>
                </a:solidFill>
                <a:latin typeface="Calibri" panose="020F0502020204030204" pitchFamily="34" charset="0"/>
              </a:rPr>
              <a:t>.</a:t>
            </a:r>
          </a:p>
          <a:p>
            <a:pPr defTabSz="965200" eaLnBrk="1" hangingPunct="1">
              <a:spcBef>
                <a:spcPct val="0"/>
              </a:spcBef>
              <a:spcAft>
                <a:spcPts val="600"/>
              </a:spcAft>
              <a:buFont typeface="Wingdings" panose="05000000000000000000" pitchFamily="2" charset="2"/>
              <a:buNone/>
            </a:pPr>
            <a:r>
              <a:rPr lang="es-ES" altLang="en-US" b="1" dirty="0">
                <a:latin typeface="Calibri" panose="020F0502020204030204" pitchFamily="34" charset="0"/>
              </a:rPr>
              <a:t>Causas (según se muestra en la gráfica):</a:t>
            </a:r>
            <a:r>
              <a:rPr lang="en-US" altLang="en-US" b="1" dirty="0">
                <a:latin typeface="Calibri" panose="020F0502020204030204" pitchFamily="34" charset="0"/>
              </a:rPr>
              <a:t>:</a:t>
            </a:r>
          </a:p>
          <a:p>
            <a:pPr marL="114300" indent="-114300"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64 % ($16,052.42 millones) – Documentación insuficiente</a:t>
            </a:r>
          </a:p>
          <a:p>
            <a:pPr marL="114300" indent="-114300"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13 % ($3393.96 millones) – Necesidad médica</a:t>
            </a:r>
          </a:p>
          <a:p>
            <a:pPr marL="114300" indent="-114300"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11 % ($2662.71 millones) – Codificación incorrecta</a:t>
            </a:r>
          </a:p>
          <a:p>
            <a:pPr marL="114300" indent="-114300"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7 % ($1715.37 millones) – Otras (las reclamaciones se ubican en esta categoría si no están dentro de ninguna otra; por ejemplo, errores de pagos duplicados, servicios no cubiertos o no permitidos)</a:t>
            </a:r>
          </a:p>
          <a:p>
            <a:pPr marL="114300" indent="-114300"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5 % ($1209.73 millones) – Sin documentación</a:t>
            </a:r>
          </a:p>
          <a:p>
            <a:pPr defTabSz="965200"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49" name="Slide Image Placeholder 1">
            <a:extLst>
              <a:ext uri="{FF2B5EF4-FFF2-40B4-BE49-F238E27FC236}">
                <a16:creationId xmlns:a16="http://schemas.microsoft.com/office/drawing/2014/main" id="{78B055B6-23DB-8066-CDA7-C0A94855A5E4}"/>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5650" name="Notes Placeholder 2">
            <a:extLst>
              <a:ext uri="{FF2B5EF4-FFF2-40B4-BE49-F238E27FC236}">
                <a16:creationId xmlns:a16="http://schemas.microsoft.com/office/drawing/2014/main" id="{847DBCC2-2326-5DCB-8326-62CEB69CB96B}"/>
              </a:ext>
            </a:extLst>
          </p:cNvPr>
          <p:cNvSpPr>
            <a:spLocks noGrp="1" noChangeArrowheads="1"/>
          </p:cNvSpPr>
          <p:nvPr>
            <p:ph type="body" idx="1"/>
          </p:nvPr>
        </p:nvSpPr>
        <p:spPr bwMode="auto">
          <a:xfrm>
            <a:off x="731839" y="3643314"/>
            <a:ext cx="5851525" cy="5843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ts val="625"/>
              </a:spcBef>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del/a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 Este gráfico muestra el objetivo de reducción del índice para cada año fiscal (FY). Mediante la Iniciativa de Responsabilidad Gubernamental, Medicare y Medicaid se consideran programas con un alto nivel de error. Medicare procesa más de mil millones de reclamos de pagos por servicio (FFS) por año. El índice de pagos indebidos del año fiscal 2021 fue del 6.26 %. </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 El índice de pagos indebidos del FFS de Medicare disminuyó del 6.27 % en el año fiscal 2020 al 6.26 % en el año fiscal 2021, por debajo del límite legal del 10 %. Desde 2014, las medidas correctivas de los CMS llevaron a una reducción estimada de $20.72 mil millones de pagos indebidos del FFS de Medicare. Las reclamaciones de instituciones de rehabilitación de pacientes internados tuvieron una disminución de $1.81 mil millones en pagos incorrectos estimados del año fiscal 2018 al año fiscal 2021. Las reclamaciones por equipos médicos duraderos (DME) tuvieron una reducción de $388 millones en pagos indebidos estimados desde 2020 gracias a una expansión a nivel nacional de la autorización previa de ciertos elementos de DME, así como el programa </a:t>
            </a:r>
            <a:r>
              <a:rPr lang="es-ES" altLang="en-US" dirty="0" err="1">
                <a:solidFill>
                  <a:srgbClr val="000000"/>
                </a:solidFill>
                <a:latin typeface="Calibri" panose="020F0502020204030204" pitchFamily="34" charset="0"/>
              </a:rPr>
              <a:t>Targeted</a:t>
            </a:r>
            <a:r>
              <a:rPr lang="es-ES" altLang="en-US" dirty="0">
                <a:solidFill>
                  <a:srgbClr val="000000"/>
                </a:solidFill>
                <a:latin typeface="Calibri" panose="020F0502020204030204" pitchFamily="34" charset="0"/>
              </a:rPr>
              <a:t> Probe and </a:t>
            </a:r>
            <a:r>
              <a:rPr lang="es-ES" altLang="en-US" dirty="0" err="1">
                <a:solidFill>
                  <a:srgbClr val="000000"/>
                </a:solidFill>
                <a:latin typeface="Calibri" panose="020F0502020204030204" pitchFamily="34" charset="0"/>
              </a:rPr>
              <a:t>Educate</a:t>
            </a:r>
            <a:r>
              <a:rPr lang="es-ES" altLang="en-US" dirty="0">
                <a:solidFill>
                  <a:srgbClr val="000000"/>
                </a:solidFill>
                <a:latin typeface="Calibri" panose="020F0502020204030204" pitchFamily="34" charset="0"/>
              </a:rPr>
              <a:t>. Visite </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CMS.gov/newsroom/press-releases/biden-harris-administration-announces-medicare-fee-service-estimated-improper-payments-decline-over</a:t>
            </a:r>
            <a:r>
              <a:rPr lang="en-US" altLang="en-US" dirty="0">
                <a:solidFill>
                  <a:srgbClr val="000000"/>
                </a:solidFill>
                <a:latin typeface="Calibri" panose="020F0502020204030204" pitchFamily="34" charset="0"/>
              </a:rPr>
              <a:t> for more information.</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Los factores que contribuyen a los pagos indebidos son complejos y varían año tras año, pero las causas principales para los pagos indebidos continúan siendo la documentación insuficiente y los errores de necesidad médica.</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Para ver los errores de información de tasas,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4"/>
              </a:rPr>
              <a:t>CMS.gov/Research-Statistics-Data-and-Systems/Monitoring-Programs/Improper-Payment-Measurement-Programs/CERT</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5"/>
              </a:rPr>
              <a:t>Paymentaccuracy.gov</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también calcula y mantiene tarjetas de calificación para pagos indebidos procesados a través en todo el Gobierno Federal.</a:t>
            </a:r>
            <a:endParaRPr lang="en-US" altLang="en-US" dirty="0">
              <a:solidFill>
                <a:srgbClr val="000000"/>
              </a:solidFill>
              <a:latin typeface="Calibri" panose="020F0502020204030204" pitchFamily="34" charset="0"/>
            </a:endParaRP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Para consultar las tablas de tasas objetivo del Departamento de Salud y Servicios Humanos (HHS),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6"/>
              </a:rPr>
              <a:t>HHS.gov/about/budget/fy2021/performance/performance-plan-goal-5-objective-1/index.html</a:t>
            </a:r>
            <a:r>
              <a:rPr lang="en-US" altLang="en-US" dirty="0">
                <a:solidFill>
                  <a:srgbClr val="000000"/>
                </a:solidFill>
                <a:latin typeface="Calibri" panose="020F0502020204030204" pitchFamily="34" charset="0"/>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77" name="Slide Image Placeholder 1">
            <a:extLst>
              <a:ext uri="{FF2B5EF4-FFF2-40B4-BE49-F238E27FC236}">
                <a16:creationId xmlns:a16="http://schemas.microsoft.com/office/drawing/2014/main" id="{B56316B0-BB90-C7A4-8A01-3FFF6263244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6678" name="Notes Placeholder 2">
            <a:extLst>
              <a:ext uri="{FF2B5EF4-FFF2-40B4-BE49-F238E27FC236}">
                <a16:creationId xmlns:a16="http://schemas.microsoft.com/office/drawing/2014/main" id="{C4AC75AA-AA01-270A-BB10-9818BB550C27}"/>
              </a:ext>
            </a:extLst>
          </p:cNvPr>
          <p:cNvSpPr>
            <a:spLocks noGrp="1" noChangeArrowheads="1"/>
          </p:cNvSpPr>
          <p:nvPr>
            <p:ph type="body" idx="1"/>
          </p:nvPr>
        </p:nvSpPr>
        <p:spPr bwMode="auto">
          <a:xfrm>
            <a:off x="419101" y="3581400"/>
            <a:ext cx="6618288" cy="59102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ts val="625"/>
              </a:spcBef>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del/a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marL="114300" indent="-114300" defTabSz="955675" eaLnBrk="1" hangingPunct="1">
              <a:spcBef>
                <a:spcPct val="0"/>
              </a:spcBef>
              <a:spcAft>
                <a:spcPts val="200"/>
              </a:spcAft>
              <a:buFont typeface="Wingdings" panose="05000000000000000000" pitchFamily="2" charset="2"/>
              <a:buChar char="§"/>
              <a:tabLst>
                <a:tab pos="114300" algn="l"/>
              </a:tabLst>
            </a:pPr>
            <a:r>
              <a:rPr lang="es-ES" altLang="en-US" sz="1050" dirty="0">
                <a:solidFill>
                  <a:srgbClr val="000000"/>
                </a:solidFill>
                <a:latin typeface="Calibri" panose="020F0502020204030204" pitchFamily="34" charset="0"/>
              </a:rPr>
              <a:t>Medicaid es la cobertura de salud primaria para más de 75 millones de estadounidenses. El índice de pagos indebidos del año fiscal 2021 fue 21.69%. La tasa del año fiscal 2020 fue del 21,36% Los pagos incorrectos estimados de Medicaid y del Programa de Seguro Médico para Niños (CHIP) 2021 no son comparables a los años anteriores a 2019, debido a la reintegración del componente de elegibilidad de Medición de la Tasa de Error de Pago (PERM).</a:t>
            </a:r>
          </a:p>
          <a:p>
            <a:pPr marL="114300" indent="-114300" defTabSz="955675" eaLnBrk="1" hangingPunct="1">
              <a:spcBef>
                <a:spcPct val="0"/>
              </a:spcBef>
              <a:spcAft>
                <a:spcPts val="200"/>
              </a:spcAft>
              <a:buFont typeface="Wingdings" panose="05000000000000000000" pitchFamily="2" charset="2"/>
              <a:buChar char="§"/>
              <a:tabLst>
                <a:tab pos="114300" algn="l"/>
              </a:tabLst>
            </a:pPr>
            <a:r>
              <a:rPr lang="es-ES" altLang="en-US" sz="1050" dirty="0">
                <a:solidFill>
                  <a:srgbClr val="000000"/>
                </a:solidFill>
                <a:latin typeface="Calibri" panose="020F0502020204030204" pitchFamily="34" charset="0"/>
              </a:rPr>
              <a:t>Las áreas que impulsan las tasas de pagos indebidos recientes de Medicare incluyen</a:t>
            </a:r>
            <a:r>
              <a:rPr lang="en-US" altLang="en-US" sz="1050" dirty="0">
                <a:latin typeface="Calibri" panose="020F0502020204030204" pitchFamily="34" charset="0"/>
              </a:rPr>
              <a:t>: </a:t>
            </a:r>
          </a:p>
          <a:p>
            <a:pPr marL="422275" lvl="1" indent="-180975" defTabSz="955675" eaLnBrk="1" hangingPunct="1">
              <a:spcBef>
                <a:spcPct val="0"/>
              </a:spcBef>
              <a:spcAft>
                <a:spcPts val="200"/>
              </a:spcAft>
              <a:buFont typeface="Arial" panose="020B0604020202020204" pitchFamily="34" charset="0"/>
              <a:buChar char="•"/>
            </a:pPr>
            <a:r>
              <a:rPr lang="es-ES" altLang="en-US" sz="1050" dirty="0">
                <a:solidFill>
                  <a:srgbClr val="000000"/>
                </a:solidFill>
                <a:latin typeface="Calibri" panose="020F0502020204030204" pitchFamily="34" charset="0"/>
              </a:rPr>
              <a:t>La reintegración continua del componente de elegibilidad de PERM, que fue renovado para incorporar los requisitos de la Ley de Cuidado de Salud a Bajo Precio en las revisiones de elegibilidad de PERM. Los CMS completarán la revisión de los 17 estados restantes y el Distrito de Columbia bajo los nuevos requisitos de elegibilidad durante el próximo año y establecerán un valor de referencia una vez que todos los estados se midan según los nuevos requisitos.</a:t>
            </a:r>
          </a:p>
          <a:p>
            <a:pPr marL="422275" lvl="1" indent="-180975" defTabSz="955675" eaLnBrk="1" hangingPunct="1">
              <a:spcBef>
                <a:spcPct val="0"/>
              </a:spcBef>
              <a:spcAft>
                <a:spcPts val="200"/>
              </a:spcAft>
              <a:buFont typeface="Arial" panose="020B0604020202020204" pitchFamily="34" charset="0"/>
              <a:buChar char="•"/>
            </a:pPr>
            <a:r>
              <a:rPr lang="es-ES" altLang="en-US" sz="1050" dirty="0">
                <a:solidFill>
                  <a:srgbClr val="000000"/>
                </a:solidFill>
                <a:latin typeface="Calibri" panose="020F0502020204030204" pitchFamily="34" charset="0"/>
              </a:rPr>
              <a:t>Con base en la medición de los dos primeros ciclos de los estados, los principales impulsores del aumento de los pagos indebidos de elegibilidad para Medicaid y CHIP son el resultado de lo siguiente</a:t>
            </a:r>
            <a:r>
              <a:rPr lang="en-US" altLang="en-US" sz="1050" dirty="0">
                <a:solidFill>
                  <a:srgbClr val="000000"/>
                </a:solidFill>
                <a:latin typeface="Calibri" panose="020F0502020204030204" pitchFamily="34" charset="0"/>
              </a:rPr>
              <a:t>: </a:t>
            </a:r>
          </a:p>
          <a:p>
            <a:pPr marL="600075" lvl="2" indent="-114300" defTabSz="955675" eaLnBrk="1" hangingPunct="1">
              <a:spcBef>
                <a:spcPct val="0"/>
              </a:spcBef>
              <a:spcAft>
                <a:spcPts val="200"/>
              </a:spcAft>
              <a:buSzPct val="50000"/>
              <a:buFont typeface="Wingdings" panose="05000000000000000000" pitchFamily="2" charset="2"/>
              <a:buChar char="q"/>
            </a:pPr>
            <a:r>
              <a:rPr lang="es-ES" altLang="en-US" sz="1050" dirty="0">
                <a:solidFill>
                  <a:srgbClr val="000000"/>
                </a:solidFill>
                <a:latin typeface="Calibri" panose="020F0502020204030204" pitchFamily="34" charset="0"/>
              </a:rPr>
              <a:t>Los errores de elegibilidad se deben principalmente a la documentación insuficiente para verificar las determinaciones de elegibilidad o al incumplimiento de los requisitos de </a:t>
            </a:r>
            <a:r>
              <a:rPr lang="es-ES" altLang="en-US" sz="1050" dirty="0" err="1">
                <a:solidFill>
                  <a:srgbClr val="000000"/>
                </a:solidFill>
                <a:latin typeface="Calibri" panose="020F0502020204030204" pitchFamily="34" charset="0"/>
              </a:rPr>
              <a:t>redeterminación</a:t>
            </a:r>
            <a:r>
              <a:rPr lang="es-ES" altLang="en-US" sz="1050" dirty="0">
                <a:solidFill>
                  <a:srgbClr val="000000"/>
                </a:solidFill>
                <a:latin typeface="Calibri" panose="020F0502020204030204" pitchFamily="34" charset="0"/>
              </a:rPr>
              <a:t> de elegibilidad. La mayoría de los errores de documentación insuficientes representan situaciones en las que</a:t>
            </a:r>
            <a:r>
              <a:rPr lang="en-US" altLang="en-US" sz="1050" dirty="0">
                <a:solidFill>
                  <a:srgbClr val="000000"/>
                </a:solidFill>
                <a:latin typeface="Calibri" panose="020F0502020204030204" pitchFamily="34" charset="0"/>
              </a:rPr>
              <a:t>:</a:t>
            </a:r>
          </a:p>
          <a:p>
            <a:pPr marL="725488" lvl="3" indent="-123825" defTabSz="955675" eaLnBrk="1" hangingPunct="1">
              <a:spcBef>
                <a:spcPct val="0"/>
              </a:spcBef>
              <a:spcAft>
                <a:spcPts val="200"/>
              </a:spcAft>
              <a:buFont typeface="Calibri" panose="020F0502020204030204" pitchFamily="34" charset="0"/>
              <a:buChar char="–"/>
            </a:pPr>
            <a:r>
              <a:rPr lang="es-ES" altLang="en-US" sz="1050" dirty="0">
                <a:solidFill>
                  <a:srgbClr val="000000"/>
                </a:solidFill>
                <a:latin typeface="Calibri" panose="020F0502020204030204" pitchFamily="34" charset="0"/>
              </a:rPr>
              <a:t>La verificación requerida de los datos de elegibilidad, como los ingresos, no se realizó en absoluto.</a:t>
            </a:r>
          </a:p>
          <a:p>
            <a:pPr marL="725488" lvl="3" indent="-123825" defTabSz="955675" eaLnBrk="1" hangingPunct="1">
              <a:spcBef>
                <a:spcPct val="0"/>
              </a:spcBef>
              <a:spcAft>
                <a:spcPts val="200"/>
              </a:spcAft>
              <a:buFont typeface="Calibri" panose="020F0502020204030204" pitchFamily="34" charset="0"/>
              <a:buChar char="–"/>
            </a:pPr>
            <a:r>
              <a:rPr lang="es-ES" altLang="en-US" sz="1050" dirty="0">
                <a:solidFill>
                  <a:srgbClr val="000000"/>
                </a:solidFill>
                <a:latin typeface="Calibri" panose="020F0502020204030204" pitchFamily="34" charset="0"/>
              </a:rPr>
              <a:t>Hay indicios de que se inició la verificación de elegibilidad, pero no había documentación para validar que el proceso de verificación se completó y no se cumplieron los requisitos de </a:t>
            </a:r>
            <a:r>
              <a:rPr lang="es-ES" altLang="en-US" sz="1050" dirty="0" err="1">
                <a:solidFill>
                  <a:srgbClr val="000000"/>
                </a:solidFill>
                <a:latin typeface="Calibri" panose="020F0502020204030204" pitchFamily="34" charset="0"/>
              </a:rPr>
              <a:t>redeterminación</a:t>
            </a:r>
            <a:r>
              <a:rPr lang="es-ES" altLang="en-US" sz="1050" dirty="0">
                <a:solidFill>
                  <a:srgbClr val="000000"/>
                </a:solidFill>
                <a:latin typeface="Calibri" panose="020F0502020204030204" pitchFamily="34" charset="0"/>
              </a:rPr>
              <a:t> de elegibilidad.</a:t>
            </a:r>
            <a:r>
              <a:rPr lang="en-US" altLang="en-US" sz="1050" dirty="0">
                <a:solidFill>
                  <a:srgbClr val="000000"/>
                </a:solidFill>
                <a:latin typeface="Calibri" panose="020F0502020204030204" pitchFamily="34" charset="0"/>
              </a:rPr>
              <a:t> </a:t>
            </a:r>
          </a:p>
          <a:p>
            <a:pPr marL="422275" lvl="1" indent="-180975" defTabSz="955675" eaLnBrk="1" hangingPunct="1">
              <a:spcBef>
                <a:spcPct val="0"/>
              </a:spcBef>
              <a:spcAft>
                <a:spcPts val="200"/>
              </a:spcAft>
              <a:buFont typeface="Arial" panose="020B0604020202020204" pitchFamily="34" charset="0"/>
              <a:buChar char="•"/>
            </a:pPr>
            <a:r>
              <a:rPr lang="es-ES" altLang="en-US" sz="1050" dirty="0">
                <a:solidFill>
                  <a:srgbClr val="000000"/>
                </a:solidFill>
                <a:latin typeface="Calibri" panose="020F0502020204030204" pitchFamily="34" charset="0"/>
              </a:rPr>
              <a:t>La tasa de pagos indebidos de CHIP también se debió a reclamaciones en las que se determinó incorrectamente que el beneficiario era elegible para CHIP, pero después de una revisión se determinó que era elegible para Medicaid, principalmente en relación con los cálculos de ingresos del beneficiario, la composición del hogar y la cobertura de responsabilidad de terceros.</a:t>
            </a:r>
          </a:p>
          <a:p>
            <a:pPr marL="422275" lvl="1" indent="-180975" defTabSz="955675" eaLnBrk="1" hangingPunct="1">
              <a:spcBef>
                <a:spcPct val="0"/>
              </a:spcBef>
              <a:spcAft>
                <a:spcPts val="200"/>
              </a:spcAft>
              <a:buFont typeface="Arial" panose="020B0604020202020204" pitchFamily="34" charset="0"/>
              <a:buChar char="•"/>
            </a:pPr>
            <a:r>
              <a:rPr lang="es-ES" altLang="en-US" sz="1050" dirty="0">
                <a:solidFill>
                  <a:srgbClr val="000000"/>
                </a:solidFill>
                <a:latin typeface="Calibri" panose="020F0502020204030204" pitchFamily="34" charset="0"/>
              </a:rPr>
              <a:t>Incumplimiento de los requisitos para la revalidación de la inscripción y la nueva evaluación del proveedor.</a:t>
            </a:r>
          </a:p>
          <a:p>
            <a:pPr marL="422275" lvl="1" indent="-180975" defTabSz="955675" eaLnBrk="1" hangingPunct="1">
              <a:spcBef>
                <a:spcPct val="0"/>
              </a:spcBef>
              <a:spcAft>
                <a:spcPts val="200"/>
              </a:spcAft>
              <a:buFont typeface="Arial" panose="020B0604020202020204" pitchFamily="34" charset="0"/>
              <a:buChar char="•"/>
            </a:pPr>
            <a:r>
              <a:rPr lang="es-ES" altLang="en-US" sz="1050" dirty="0">
                <a:solidFill>
                  <a:srgbClr val="000000"/>
                </a:solidFill>
                <a:latin typeface="Calibri" panose="020F0502020204030204" pitchFamily="34" charset="0"/>
              </a:rPr>
              <a:t>Incumplimiento continuo de los requisitos de inscripción de proveedores, evaluación e identificador nacional de proveedores.</a:t>
            </a:r>
            <a:r>
              <a:rPr lang="en-US" altLang="en-US" sz="1050" dirty="0">
                <a:solidFill>
                  <a:srgbClr val="000000"/>
                </a:solidFill>
                <a:latin typeface="Calibri" panose="020F0502020204030204" pitchFamily="34" charset="0"/>
              </a:rPr>
              <a:t>.</a:t>
            </a:r>
          </a:p>
          <a:p>
            <a:pPr defTabSz="955675" eaLnBrk="1" hangingPunct="1">
              <a:spcBef>
                <a:spcPct val="0"/>
              </a:spcBef>
              <a:spcAft>
                <a:spcPts val="200"/>
              </a:spcAft>
              <a:buFont typeface="Wingdings" panose="05000000000000000000" pitchFamily="2" charset="2"/>
              <a:buChar char="§"/>
            </a:pPr>
            <a:r>
              <a:rPr lang="es-ES" altLang="en-US" sz="1050" dirty="0">
                <a:solidFill>
                  <a:srgbClr val="000000"/>
                </a:solidFill>
                <a:latin typeface="Calibri" panose="020F0502020204030204" pitchFamily="34" charset="0"/>
              </a:rPr>
              <a:t>Para ver más información, visite</a:t>
            </a:r>
            <a:r>
              <a:rPr lang="en-US" altLang="en-US" sz="1050" dirty="0">
                <a:solidFill>
                  <a:srgbClr val="000000"/>
                </a:solidFill>
                <a:latin typeface="Calibri" panose="020F0502020204030204" pitchFamily="34" charset="0"/>
              </a:rPr>
              <a:t> </a:t>
            </a:r>
            <a:r>
              <a:rPr lang="en-US" altLang="en-US" sz="1050" dirty="0">
                <a:solidFill>
                  <a:srgbClr val="000000"/>
                </a:solidFill>
                <a:latin typeface="Calibri" panose="020F0502020204030204" pitchFamily="34" charset="0"/>
                <a:hlinkClick r:id="rId3"/>
              </a:rPr>
              <a:t>CMS.gov/Research-Statistics-Data-and-Systems/Monitoring-Programs/Improper-Payment-Measurement-Programs/PERM</a:t>
            </a:r>
          </a:p>
          <a:p>
            <a:pPr defTabSz="955675" eaLnBrk="1" hangingPunct="1">
              <a:spcBef>
                <a:spcPct val="0"/>
              </a:spcBef>
              <a:spcAft>
                <a:spcPts val="600"/>
              </a:spcAft>
              <a:buFont typeface="Wingdings" panose="05000000000000000000" pitchFamily="2" charset="2"/>
              <a:buNone/>
            </a:pPr>
            <a:r>
              <a:rPr lang="en-US" altLang="en-US" sz="1050" b="1" dirty="0">
                <a:solidFill>
                  <a:srgbClr val="000000"/>
                </a:solidFill>
                <a:latin typeface="Calibri" panose="020F0502020204030204" pitchFamily="34" charset="0"/>
              </a:rPr>
              <a:t>NOTA: </a:t>
            </a:r>
            <a:r>
              <a:rPr lang="es-ES" altLang="en-US" sz="1050" dirty="0">
                <a:latin typeface="Calibri" panose="020F0502020204030204" pitchFamily="34" charset="0"/>
              </a:rPr>
              <a:t>Estas medidas se suspenden hasta que se recopilen 3 años de datos nuevos de elegibilidad y se puedan insertar en un nuevo valor de referencia en el año fiscal 2021</a:t>
            </a:r>
            <a:r>
              <a:rPr lang="en-US" altLang="en-US" sz="1050" dirty="0">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sz="1100" b="1" dirty="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05" name="Slide Image Placeholder 1">
            <a:extLst>
              <a:ext uri="{FF2B5EF4-FFF2-40B4-BE49-F238E27FC236}">
                <a16:creationId xmlns:a16="http://schemas.microsoft.com/office/drawing/2014/main" id="{CB161CDD-5426-2DF3-86E0-9F9572CDBEBC}"/>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7706" name="Notes Placeholder 2">
            <a:extLst>
              <a:ext uri="{FF2B5EF4-FFF2-40B4-BE49-F238E27FC236}">
                <a16:creationId xmlns:a16="http://schemas.microsoft.com/office/drawing/2014/main" id="{05CE7638-678A-7FC6-4F92-516510CF43A9}"/>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Compruebe sus conocimientos. Pregunta 1</a:t>
            </a:r>
          </a:p>
          <a:p>
            <a:pPr defTabSz="955675" eaLnBrk="1" hangingPunct="1">
              <a:spcBef>
                <a:spcPct val="0"/>
              </a:spcBef>
              <a:spcAft>
                <a:spcPts val="600"/>
              </a:spcAft>
              <a:buFont typeface="Wingdings" panose="05000000000000000000" pitchFamily="2" charset="2"/>
              <a:buNone/>
            </a:pPr>
            <a:r>
              <a:rPr lang="en-US" altLang="en-US" dirty="0">
                <a:solidFill>
                  <a:srgbClr val="000000"/>
                </a:solidFill>
                <a:latin typeface="Calibri" panose="020F0502020204030204" pitchFamily="34" charset="0"/>
              </a:rPr>
              <a:t>____ </a:t>
            </a:r>
            <a:r>
              <a:rPr lang="es-ES" altLang="en-US" dirty="0">
                <a:solidFill>
                  <a:srgbClr val="000000"/>
                </a:solidFill>
                <a:latin typeface="Calibri" panose="020F0502020204030204" pitchFamily="34" charset="0"/>
              </a:rPr>
              <a:t>tiene lugar cuando alguien engaña o realiza falsas declaraciones intencionalmente para obtener dinero o bienes de un programa de beneficios para el cuidado de la salud.</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AutoNum type="alphaLcPeriod"/>
              <a:tabLst>
                <a:tab pos="114300" algn="l"/>
              </a:tabLst>
            </a:pPr>
            <a:r>
              <a:rPr lang="es-ES" altLang="en-US" dirty="0">
                <a:solidFill>
                  <a:srgbClr val="000000"/>
                </a:solidFill>
                <a:latin typeface="Calibri" panose="020F0502020204030204" pitchFamily="34" charset="0"/>
              </a:rPr>
              <a:t>Abuso</a:t>
            </a:r>
          </a:p>
          <a:p>
            <a:pPr marL="114300" indent="-114300" defTabSz="955675" eaLnBrk="1" hangingPunct="1">
              <a:spcBef>
                <a:spcPct val="0"/>
              </a:spcBef>
              <a:spcAft>
                <a:spcPts val="600"/>
              </a:spcAft>
              <a:buFont typeface="Wingdings" panose="05000000000000000000" pitchFamily="2" charset="2"/>
              <a:buAutoNum type="alphaLcPeriod"/>
              <a:tabLst>
                <a:tab pos="114300" algn="l"/>
              </a:tabLst>
            </a:pPr>
            <a:r>
              <a:rPr lang="es-ES" altLang="en-US" dirty="0">
                <a:solidFill>
                  <a:srgbClr val="000000"/>
                </a:solidFill>
                <a:latin typeface="Calibri" panose="020F0502020204030204" pitchFamily="34" charset="0"/>
              </a:rPr>
              <a:t>Pago indebido</a:t>
            </a:r>
          </a:p>
          <a:p>
            <a:pPr marL="114300" indent="-114300" defTabSz="955675" eaLnBrk="1" hangingPunct="1">
              <a:spcBef>
                <a:spcPct val="0"/>
              </a:spcBef>
              <a:spcAft>
                <a:spcPts val="600"/>
              </a:spcAft>
              <a:buFont typeface="Wingdings" panose="05000000000000000000" pitchFamily="2" charset="2"/>
              <a:buAutoNum type="alphaLcPeriod"/>
              <a:tabLst>
                <a:tab pos="114300" algn="l"/>
              </a:tabLst>
            </a:pPr>
            <a:r>
              <a:rPr lang="es-ES" altLang="en-US" dirty="0">
                <a:solidFill>
                  <a:srgbClr val="000000"/>
                </a:solidFill>
                <a:latin typeface="Calibri" panose="020F0502020204030204" pitchFamily="34" charset="0"/>
              </a:rPr>
              <a:t>Fraude</a:t>
            </a:r>
          </a:p>
          <a:p>
            <a:pPr marL="114300" indent="-114300" defTabSz="955675" eaLnBrk="1" hangingPunct="1">
              <a:spcBef>
                <a:spcPct val="0"/>
              </a:spcBef>
              <a:spcAft>
                <a:spcPts val="600"/>
              </a:spcAft>
              <a:buFont typeface="Wingdings" panose="05000000000000000000" pitchFamily="2" charset="2"/>
              <a:buAutoNum type="alphaLcPeriod"/>
              <a:tabLst>
                <a:tab pos="114300" algn="l"/>
              </a:tabLst>
            </a:pPr>
            <a:r>
              <a:rPr lang="es-ES" altLang="en-US" dirty="0">
                <a:solidFill>
                  <a:srgbClr val="000000"/>
                </a:solidFill>
                <a:latin typeface="Calibri" panose="020F0502020204030204" pitchFamily="34" charset="0"/>
              </a:rPr>
              <a:t>Ninguna de las anteriores</a:t>
            </a:r>
          </a:p>
          <a:p>
            <a:pPr defTabSz="955675" eaLnBrk="1" hangingPunct="1">
              <a:spcBef>
                <a:spcPct val="0"/>
              </a:spcBef>
              <a:spcAft>
                <a:spcPts val="600"/>
              </a:spcAft>
              <a:buFont typeface="Wingdings" panose="05000000000000000000" pitchFamily="2" charset="2"/>
              <a:buNone/>
            </a:pPr>
            <a:r>
              <a:rPr lang="en-US" altLang="en-US" b="1" dirty="0">
                <a:solidFill>
                  <a:srgbClr val="000000"/>
                </a:solidFill>
                <a:latin typeface="Calibri" panose="020F0502020204030204" pitchFamily="34" charset="0"/>
                <a:ea typeface="MS PGothic" panose="020B0600070205080204" pitchFamily="34" charset="-128"/>
              </a:rPr>
              <a:t>RESPUESTA: c. </a:t>
            </a:r>
            <a:r>
              <a:rPr lang="en-US" altLang="en-US" b="1" dirty="0" err="1">
                <a:solidFill>
                  <a:srgbClr val="000000"/>
                </a:solidFill>
                <a:latin typeface="Calibri" panose="020F0502020204030204" pitchFamily="34" charset="0"/>
                <a:ea typeface="MS PGothic" panose="020B0600070205080204" pitchFamily="34" charset="-128"/>
              </a:rPr>
              <a:t>Fraude</a:t>
            </a:r>
            <a:endParaRPr lang="en-US" altLang="en-US" b="1" dirty="0">
              <a:solidFill>
                <a:srgbClr val="000000"/>
              </a:solidFill>
              <a:latin typeface="Calibri" panose="020F0502020204030204" pitchFamily="34" charset="0"/>
              <a:ea typeface="MS PGothic" panose="020B0600070205080204" pitchFamily="34" charset="-128"/>
            </a:endParaRPr>
          </a:p>
          <a:p>
            <a:pPr marL="0" lvl="1" defTabSz="955675" eaLnBrk="1" hangingPunct="1">
              <a:spcBef>
                <a:spcPct val="0"/>
              </a:spcBef>
              <a:spcAft>
                <a:spcPts val="600"/>
              </a:spcAft>
              <a:buFont typeface="Arial" panose="020B0604020202020204" pitchFamily="34" charset="0"/>
              <a:buNone/>
            </a:pPr>
            <a:r>
              <a:rPr lang="es-ES" altLang="en-US" dirty="0">
                <a:solidFill>
                  <a:srgbClr val="000000"/>
                </a:solidFill>
                <a:latin typeface="Calibri" panose="020F0502020204030204" pitchFamily="34" charset="0"/>
                <a:ea typeface="MS PGothic" panose="020B0600070205080204" pitchFamily="34" charset="-128"/>
              </a:rPr>
              <a:t>El fraude ocurre cuando alguien ejecuta o intenta ejecutar intencionadamente un plan para obtener dinero o bienes de algún programa de beneficios de atención médica</a:t>
            </a:r>
            <a:r>
              <a:rPr lang="en-US" altLang="en-US" dirty="0">
                <a:solidFill>
                  <a:srgbClr val="000000"/>
                </a:solidFill>
                <a:latin typeface="Calibri" panose="020F0502020204030204" pitchFamily="34" charset="0"/>
                <a:ea typeface="MS PGothic" panose="020B0600070205080204" pitchFamily="34" charset="-128"/>
              </a:rPr>
              <a:t>. </a:t>
            </a:r>
          </a:p>
          <a:p>
            <a:pPr defTabSz="955675" eaLnBrk="1" hangingPunct="1">
              <a:spcBef>
                <a:spcPts val="600"/>
              </a:spcBef>
              <a:buFont typeface="Wingdings" panose="05000000000000000000" pitchFamily="2" charset="2"/>
              <a:buNone/>
            </a:pPr>
            <a:endParaRPr lang="en-US" altLang="en-US" dirty="0">
              <a:latin typeface="Arial" panose="020B0604020202020204" pitchFamily="34" charset="0"/>
            </a:endParaRPr>
          </a:p>
          <a:p>
            <a:pPr defTabSz="955675"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33" name="Slide Image Placeholder 1">
            <a:extLst>
              <a:ext uri="{FF2B5EF4-FFF2-40B4-BE49-F238E27FC236}">
                <a16:creationId xmlns:a16="http://schemas.microsoft.com/office/drawing/2014/main" id="{A1A84382-5CF8-7FB8-8CB2-B124B3253E2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8734" name="Notes Placeholder 2">
            <a:extLst>
              <a:ext uri="{FF2B5EF4-FFF2-40B4-BE49-F238E27FC236}">
                <a16:creationId xmlns:a16="http://schemas.microsoft.com/office/drawing/2014/main" id="{6794410C-6021-9B56-CC49-BA7BD82986C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Compruebe sus conocimientos. Pregunta 2</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errores de facturación siempre muestran la intención de un proveedor o prestador de atención médica de cometer fraude</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dirty="0">
                <a:solidFill>
                  <a:srgbClr val="000000"/>
                </a:solidFill>
                <a:latin typeface="Calibri" panose="020F0502020204030204" pitchFamily="34" charset="0"/>
              </a:rPr>
              <a:t>a. </a:t>
            </a:r>
            <a:r>
              <a:rPr lang="en-US" altLang="en-US" dirty="0" err="1">
                <a:solidFill>
                  <a:srgbClr val="000000"/>
                </a:solidFill>
                <a:latin typeface="Calibri" panose="020F0502020204030204" pitchFamily="34" charset="0"/>
              </a:rPr>
              <a:t>Verdadero</a:t>
            </a:r>
            <a:endParaRPr lang="en-US" altLang="en-US"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n-US" altLang="en-US" dirty="0">
                <a:solidFill>
                  <a:srgbClr val="000000"/>
                </a:solidFill>
                <a:latin typeface="Calibri" panose="020F0502020204030204" pitchFamily="34" charset="0"/>
              </a:rPr>
              <a:t>b. </a:t>
            </a:r>
            <a:r>
              <a:rPr lang="en-US" altLang="en-US" dirty="0" err="1">
                <a:solidFill>
                  <a:srgbClr val="000000"/>
                </a:solidFill>
                <a:latin typeface="Calibri" panose="020F0502020204030204" pitchFamily="34" charset="0"/>
              </a:rPr>
              <a:t>Falso</a:t>
            </a:r>
            <a:endParaRPr lang="en-US" altLang="en-US"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n-US" altLang="en-US" b="1" dirty="0">
                <a:solidFill>
                  <a:srgbClr val="000000"/>
                </a:solidFill>
                <a:latin typeface="Calibri" panose="020F0502020204030204" pitchFamily="34" charset="0"/>
              </a:rPr>
              <a:t>RESPUESTA: b. </a:t>
            </a:r>
            <a:r>
              <a:rPr lang="en-US" altLang="en-US" b="1" dirty="0" err="1">
                <a:solidFill>
                  <a:srgbClr val="000000"/>
                </a:solidFill>
                <a:latin typeface="Calibri" panose="020F0502020204030204" pitchFamily="34" charset="0"/>
              </a:rPr>
              <a:t>Falso</a:t>
            </a:r>
            <a:endParaRPr lang="en-US" altLang="en-US" b="1"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Contrariamente a la creencia común, no todos los pagos indebidos son fraude (es decir, uso indebido intencional de fondos). De hecho, la mayoría de los pagos indebidos se deben a errores no intencionales. Por ejemplo, puede ocurrir un error porque un programa no tiene documentación para respaldar la elegibilidad de alguien para un beneficio, o una persona elegible recibe un pago que es demasiado elevado, o demasiado bajo, debido a un error de entrada de datos o ineficiencias.</a:t>
            </a:r>
            <a:r>
              <a:rPr lang="en-US" altLang="en-US"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61" name="Slide Image Placeholder 1">
            <a:extLst>
              <a:ext uri="{FF2B5EF4-FFF2-40B4-BE49-F238E27FC236}">
                <a16:creationId xmlns:a16="http://schemas.microsoft.com/office/drawing/2014/main" id="{1CE1CAAA-A114-28B2-182E-EE93488AF4A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9762" name="Notes Placeholder 2">
            <a:extLst>
              <a:ext uri="{FF2B5EF4-FFF2-40B4-BE49-F238E27FC236}">
                <a16:creationId xmlns:a16="http://schemas.microsoft.com/office/drawing/2014/main" id="{5133F5B6-2CAD-6E51-01EE-BE115AAE278D}"/>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lección 2 analiza las siguientes organizaciones y estrategias para detectar y prevenir el fraude y abuso:</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Los Centros de Servicios de Medicare y Medicaid (CMS)</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El Centro para la Integridad del Programa (CPI) de los CMS</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Contratistas de Integridad del Programa de CMS</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Medidas administrativas de CMS</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Medidas de cumplimiento de la ley</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La Asociación para la Prevención del Fraude en el Cuidado de la Salud (HFPP)</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Equipo de Acción para la Prevención y Control del Fraude en la Atención Médica (HEAT)</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Esfuerzos educativos</a:t>
            </a:r>
            <a:endParaRPr lang="en-US" altLang="en-US" dirty="0">
              <a:latin typeface="Arial" panose="020B0604020202020204" pitchFamily="34" charset="0"/>
            </a:endParaRPr>
          </a:p>
          <a:p>
            <a:pPr defTabSz="955675"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89" name="Slide Image Placeholder 1">
            <a:extLst>
              <a:ext uri="{FF2B5EF4-FFF2-40B4-BE49-F238E27FC236}">
                <a16:creationId xmlns:a16="http://schemas.microsoft.com/office/drawing/2014/main" id="{873E645C-ACEE-0971-91D7-F4642FAC212A}"/>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0790" name="Notes Placeholder 2">
            <a:extLst>
              <a:ext uri="{FF2B5EF4-FFF2-40B4-BE49-F238E27FC236}">
                <a16:creationId xmlns:a16="http://schemas.microsoft.com/office/drawing/2014/main" id="{98917C8E-D200-BC04-23A5-0EDC97C0CE4B}"/>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marL="117475" indent="-117475" defTabSz="914400" eaLnBrk="1" hangingPunct="1">
              <a:spcBef>
                <a:spcPct val="0"/>
              </a:spcBef>
              <a:spcAft>
                <a:spcPts val="600"/>
              </a:spcAft>
              <a:buFont typeface="Wingdings" panose="05000000000000000000" pitchFamily="2" charset="2"/>
              <a:buNone/>
            </a:pPr>
            <a:r>
              <a:rPr lang="en-US" altLang="en-US" b="1" dirty="0" err="1">
                <a:latin typeface="Calibri" panose="020F0502020204030204" pitchFamily="34" charset="0"/>
              </a:rPr>
              <a:t>Notas</a:t>
            </a:r>
            <a:r>
              <a:rPr lang="en-US" altLang="en-US" b="1" dirty="0">
                <a:latin typeface="Calibri" panose="020F0502020204030204" pitchFamily="34" charset="0"/>
              </a:rPr>
              <a:t> del </a:t>
            </a:r>
            <a:r>
              <a:rPr lang="en-US" altLang="en-US" b="1" dirty="0" err="1">
                <a:latin typeface="Calibri" panose="020F0502020204030204" pitchFamily="34" charset="0"/>
              </a:rPr>
              <a:t>presentador</a:t>
            </a:r>
            <a:r>
              <a:rPr lang="en-US" altLang="en-US" b="1" dirty="0">
                <a:latin typeface="Calibri" panose="020F0502020204030204" pitchFamily="34" charset="0"/>
              </a:rPr>
              <a:t>/a</a:t>
            </a:r>
          </a:p>
          <a:p>
            <a:pPr marL="117475" indent="-117475" defTabSz="914400"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Al final de esta lección, usted podrá</a:t>
            </a:r>
            <a:r>
              <a:rPr lang="en-US" altLang="en-US" dirty="0">
                <a:latin typeface="Calibri" panose="020F0502020204030204" pitchFamily="34" charset="0"/>
              </a:rPr>
              <a:t>:</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Reconocer estrategias de fraude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Explicar cómo puede protegerse a sí mismo/a de fraudes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Describir qué se debe hacer si se tienen preocupaciones sobre la calidad de la atención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Describir organizaciones y estrategias para detectar y prevenir fraudes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17" name="Slide Image Placeholder 1">
            <a:extLst>
              <a:ext uri="{FF2B5EF4-FFF2-40B4-BE49-F238E27FC236}">
                <a16:creationId xmlns:a16="http://schemas.microsoft.com/office/drawing/2014/main" id="{93054945-48D3-BAC6-7EB5-000A7B2DC487}"/>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1818" name="Notes Placeholder 2">
            <a:extLst>
              <a:ext uri="{FF2B5EF4-FFF2-40B4-BE49-F238E27FC236}">
                <a16:creationId xmlns:a16="http://schemas.microsoft.com/office/drawing/2014/main" id="{305F46D4-BDC1-4F73-CA24-EABC5DF69B45}"/>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ts val="625"/>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 </a:t>
            </a:r>
          </a:p>
          <a:p>
            <a:pPr defTabSz="955675" eaLnBrk="1" hangingPunct="1">
              <a:spcBef>
                <a:spcPts val="625"/>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La oficina del Inspector General (OIG) del Departamento de Salud y Servicios Humanos (HHS) de EE. UU. está alertando al público sobre estrategias de fraudes que involucran el nuevo coronavirus 2019 (COVID-19). </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Los estafadores pueden usar la emergencia sanitaria del COVID-19 para aprovecharse de las personas mientras están distraídas. Medicare cubre la vacuna sin costo para el beneficiario, de manera que si alguien le pide su número de Medicare para recibir la vacuna, un refuerzo o para obtener una prueba sin cargo para detectar COVID-19, es probable que sea una estafa. </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Las personas con Medicare tienen un mayor riesgo. Si no conocen estos esquemas, pueden revelar sus datos médicos y financieros. La información personal recopilada se puede utilizar para facturar fraudulentamente a programas federales de atención médica y cometer robo de Identidad médica. </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El fraude referido al COVID-19 está evolucionando rápidamente. Consulte la página de la OIG del HHS para ver la alerta completa y la información más actualizada en </a:t>
            </a:r>
            <a:r>
              <a:rPr lang="en-US" altLang="en-US" dirty="0">
                <a:latin typeface="Calibri" panose="020F0502020204030204" pitchFamily="34" charset="0"/>
                <a:hlinkClick r:id="rId3"/>
              </a:rPr>
              <a:t>OIG.hhs.gov/coronavirus/fraud-alert-covid19.asp</a:t>
            </a:r>
            <a:r>
              <a:rPr lang="en-US" altLang="en-US" dirty="0">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dirty="0">
              <a:latin typeface="Arial" panose="020B0604020202020204" pitchFamily="34" charset="0"/>
            </a:endParaRPr>
          </a:p>
          <a:p>
            <a:pPr defTabSz="955675" eaLnBrk="1" hangingPunct="1">
              <a:spcBef>
                <a:spcPts val="625"/>
              </a:spcBef>
              <a:buFont typeface="Wingdings" panose="05000000000000000000" pitchFamily="2" charset="2"/>
              <a:buNone/>
            </a:pPr>
            <a:endParaRPr lang="en-US" altLang="en-US" dirty="0">
              <a:latin typeface="Arial" panose="020B0604020202020204" pitchFamily="34" charset="0"/>
            </a:endParaRPr>
          </a:p>
          <a:p>
            <a:pPr defTabSz="955675" eaLnBrk="1" hangingPunct="1">
              <a:spcBef>
                <a:spcPts val="625"/>
              </a:spcBef>
              <a:buFont typeface="Wingdings" panose="05000000000000000000" pitchFamily="2" charset="2"/>
              <a:buNone/>
            </a:pPr>
            <a:endParaRPr lang="en-US" altLang="en-US" sz="1300"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1" name="Slide Image Placeholder 1">
            <a:extLst>
              <a:ext uri="{FF2B5EF4-FFF2-40B4-BE49-F238E27FC236}">
                <a16:creationId xmlns:a16="http://schemas.microsoft.com/office/drawing/2014/main" id="{C6D2E0C3-FBD0-CE58-9A2A-C892910D609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4342" name="Notes Placeholder 2">
            <a:extLst>
              <a:ext uri="{FF2B5EF4-FFF2-40B4-BE49-F238E27FC236}">
                <a16:creationId xmlns:a16="http://schemas.microsoft.com/office/drawing/2014/main" id="{AE264AE4-7293-E32F-7C10-658F6A7C20AF}"/>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84250" eaLnBrk="1" hangingPunct="1">
              <a:spcBef>
                <a:spcPts val="650"/>
              </a:spcBef>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84250" eaLnBrk="1" hangingPunct="1">
              <a:spcBef>
                <a:spcPts val="650"/>
              </a:spcBef>
              <a:buFont typeface="Wingdings" panose="05000000000000000000" pitchFamily="2" charset="2"/>
              <a:buNone/>
            </a:pPr>
            <a:r>
              <a:rPr lang="es-ES" altLang="en-US" dirty="0">
                <a:solidFill>
                  <a:srgbClr val="000000"/>
                </a:solidFill>
                <a:latin typeface="Calibri" panose="020F0502020204030204" pitchFamily="34" charset="0"/>
              </a:rPr>
              <a:t>Las lecciones de este módulo, “Prevención de fraudes, derroches y abusos contra Medicare y Medicaid”, explican estrategias de fraude frecuentes y cómo CMS y las organizaciones asociadas combaten los fraudes, los derroches y los abusos en los programas de atención médica. </a:t>
            </a:r>
          </a:p>
          <a:p>
            <a:pPr defTabSz="984250" eaLnBrk="1" hangingPunct="1">
              <a:spcBef>
                <a:spcPts val="650"/>
              </a:spcBef>
              <a:buFont typeface="Wingdings" panose="05000000000000000000" pitchFamily="2" charset="2"/>
              <a:buNone/>
            </a:pPr>
            <a:r>
              <a:rPr lang="es-ES" altLang="en-US" dirty="0">
                <a:solidFill>
                  <a:srgbClr val="000000"/>
                </a:solidFill>
                <a:latin typeface="Calibri" panose="020F0502020204030204" pitchFamily="34" charset="0"/>
              </a:rPr>
              <a:t>Estos materiales se diseñaron para capacitadores o personas que proporcionan información, que están familiarizados con el programa de Medicare y usan la información en sus presentaciones. </a:t>
            </a:r>
          </a:p>
          <a:p>
            <a:pPr defTabSz="984250" eaLnBrk="1" hangingPunct="1">
              <a:spcBef>
                <a:spcPts val="650"/>
              </a:spcBef>
              <a:buFont typeface="Wingdings" panose="05000000000000000000" pitchFamily="2" charset="2"/>
              <a:buNone/>
            </a:pPr>
            <a:r>
              <a:rPr lang="es-ES" altLang="en-US" dirty="0">
                <a:solidFill>
                  <a:srgbClr val="000000"/>
                </a:solidFill>
                <a:latin typeface="Calibri" panose="020F0502020204030204" pitchFamily="34" charset="0"/>
              </a:rPr>
              <a:t>Este módulo consta de 67 diapositivas con notas del orador e incluye preguntas para comprobar conocimientos. La presentación se realiza en 1 hora aproximadamente. Reserve unos 15 a 30 minutos adicionales para discutir, para preguntas y respuestas. Considere la posibilidad de agregar más tiempo si desea incluir actividades adicionales</a:t>
            </a:r>
            <a:r>
              <a:rPr lang="en-US" altLang="en-US" dirty="0">
                <a:solidFill>
                  <a:srgbClr val="000000"/>
                </a:solidFill>
                <a:latin typeface="Calibri" panose="020F0502020204030204" pitchFamily="34" charset="0"/>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45" name="Slide Image Placeholder 1">
            <a:extLst>
              <a:ext uri="{FF2B5EF4-FFF2-40B4-BE49-F238E27FC236}">
                <a16:creationId xmlns:a16="http://schemas.microsoft.com/office/drawing/2014/main" id="{738FE443-BD6E-9D15-0E8B-EC1F82873C30}"/>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2846" name="Notes Placeholder 2">
            <a:extLst>
              <a:ext uri="{FF2B5EF4-FFF2-40B4-BE49-F238E27FC236}">
                <a16:creationId xmlns:a16="http://schemas.microsoft.com/office/drawing/2014/main" id="{92003C73-B3D0-5528-9912-B287A13172E8}"/>
              </a:ext>
            </a:extLst>
          </p:cNvPr>
          <p:cNvSpPr>
            <a:spLocks noGrp="1" noChangeArrowheads="1"/>
          </p:cNvSpPr>
          <p:nvPr>
            <p:ph type="body" idx="1"/>
          </p:nvPr>
        </p:nvSpPr>
        <p:spPr bwMode="auto">
          <a:xfrm>
            <a:off x="369888" y="3581401"/>
            <a:ext cx="6704012" cy="5862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ts val="625"/>
              </a:spcBef>
              <a:buFont typeface="Wingdings" panose="05000000000000000000" pitchFamily="2" charset="2"/>
              <a:buNone/>
            </a:pPr>
            <a:r>
              <a:rPr lang="en-US" altLang="en-US" sz="1100" b="1" dirty="0" err="1">
                <a:solidFill>
                  <a:srgbClr val="000000"/>
                </a:solidFill>
                <a:latin typeface="Calibri" panose="020F0502020204030204" pitchFamily="34" charset="0"/>
              </a:rPr>
              <a:t>Esta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diapositiva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tiene</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animación</a:t>
            </a:r>
            <a:r>
              <a:rPr lang="en-US" altLang="en-US" sz="1100" b="1" dirty="0">
                <a:solidFill>
                  <a:srgbClr val="000000"/>
                </a:solidFill>
                <a:latin typeface="Calibri" panose="020F0502020204030204" pitchFamily="34" charset="0"/>
              </a:rPr>
              <a:t>.</a:t>
            </a:r>
          </a:p>
          <a:p>
            <a:pPr defTabSz="955675" eaLnBrk="1" hangingPunct="1">
              <a:spcBef>
                <a:spcPts val="625"/>
              </a:spcBef>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defTabSz="955675" eaLnBrk="1" hangingPunct="1">
              <a:spcBef>
                <a:spcPts val="300"/>
              </a:spcBef>
              <a:buFont typeface="Wingdings" panose="05000000000000000000" pitchFamily="2" charset="2"/>
              <a:buNone/>
            </a:pPr>
            <a:r>
              <a:rPr lang="es-ES" altLang="en-US" sz="1100" dirty="0">
                <a:solidFill>
                  <a:srgbClr val="000000"/>
                </a:solidFill>
                <a:latin typeface="Calibri" panose="020F0502020204030204" pitchFamily="34" charset="0"/>
              </a:rPr>
              <a:t>Hay consecuencias si comparte su tarjeta o número de atención médica con otra persona que no sean sus proveedores de atención médica o un cuidador de confianza.</a:t>
            </a:r>
            <a:r>
              <a:rPr lang="en-US" altLang="en-US" sz="1100" dirty="0">
                <a:solidFill>
                  <a:srgbClr val="000000"/>
                </a:solidFill>
                <a:latin typeface="Calibri" panose="020F0502020204030204" pitchFamily="34" charset="0"/>
              </a:rPr>
              <a:t> </a:t>
            </a:r>
          </a:p>
          <a:p>
            <a:pPr marL="114300" indent="-114300" defTabSz="955675" eaLnBrk="1" hangingPunct="1">
              <a:spcBef>
                <a:spcPts val="300"/>
              </a:spcBef>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Su historia clínica podría no ser correcta: la próxima vez que acuda a su médico, tendrá que explicarle lo que sucedió para no recibir el tratamiento equivocado</a:t>
            </a:r>
          </a:p>
          <a:p>
            <a:pPr marL="114300" indent="-114300" defTabSz="955675" eaLnBrk="1" hangingPunct="1">
              <a:spcBef>
                <a:spcPts val="300"/>
              </a:spcBef>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Si participó intencionalmente, podría ser acusado/a de fraude a la atención médica y pasar un tiempo en prisión si se le declara culpable.</a:t>
            </a:r>
          </a:p>
          <a:p>
            <a:pPr marL="114300" indent="-114300" defTabSz="955675" eaLnBrk="1" hangingPunct="1">
              <a:spcBef>
                <a:spcPts val="300"/>
              </a:spcBef>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Podría perder sus beneficios.</a:t>
            </a:r>
          </a:p>
          <a:p>
            <a:pPr marL="114300" indent="-114300" defTabSz="955675" eaLnBrk="1" hangingPunct="1">
              <a:spcBef>
                <a:spcPts val="300"/>
              </a:spcBef>
              <a:buFont typeface="Wingdings" panose="05000000000000000000" pitchFamily="2" charset="2"/>
              <a:buChar char="§"/>
              <a:tabLst>
                <a:tab pos="114300" algn="l"/>
              </a:tabLst>
            </a:pPr>
            <a:r>
              <a:rPr lang="es-ES" altLang="en-US" sz="1100" dirty="0">
                <a:solidFill>
                  <a:srgbClr val="000000"/>
                </a:solidFill>
                <a:latin typeface="Calibri" panose="020F0502020204030204" pitchFamily="34" charset="0"/>
              </a:rPr>
              <a:t>Si tiene Medicaid, puede estar limitado/a </a:t>
            </a:r>
            <a:r>
              <a:rPr lang="es-ES" altLang="en-US" sz="1100" dirty="0" err="1">
                <a:solidFill>
                  <a:srgbClr val="000000"/>
                </a:solidFill>
                <a:latin typeface="Calibri" panose="020F0502020204030204" pitchFamily="34" charset="0"/>
              </a:rPr>
              <a:t>a</a:t>
            </a:r>
            <a:r>
              <a:rPr lang="es-ES" altLang="en-US" sz="1100" dirty="0">
                <a:solidFill>
                  <a:srgbClr val="000000"/>
                </a:solidFill>
                <a:latin typeface="Calibri" panose="020F0502020204030204" pitchFamily="34" charset="0"/>
              </a:rPr>
              <a:t> ciertos médicos, farmacias u hospitales. Esto se denomina un programa de bloqueo.</a:t>
            </a:r>
            <a:endParaRPr lang="en-US" altLang="en-US" sz="1100" dirty="0">
              <a:solidFill>
                <a:srgbClr val="000000"/>
              </a:solidFill>
              <a:latin typeface="Calibri" panose="020F0502020204030204" pitchFamily="34" charset="0"/>
            </a:endParaRPr>
          </a:p>
          <a:p>
            <a:pPr defTabSz="955675" eaLnBrk="1" hangingPunct="1">
              <a:spcBef>
                <a:spcPts val="300"/>
              </a:spcBef>
              <a:buFont typeface="Wingdings" panose="05000000000000000000" pitchFamily="2" charset="2"/>
              <a:buNone/>
            </a:pPr>
            <a:r>
              <a:rPr lang="es-ES" altLang="en-US" sz="1100" dirty="0">
                <a:solidFill>
                  <a:srgbClr val="000000"/>
                </a:solidFill>
                <a:latin typeface="Calibri" panose="020F0502020204030204" pitchFamily="34" charset="0"/>
              </a:rPr>
              <a:t>El bloqueo se puede utilizar para personas con Medicaid que</a:t>
            </a:r>
            <a:r>
              <a:rPr lang="en-US" altLang="en-US" sz="1100" dirty="0">
                <a:solidFill>
                  <a:srgbClr val="000000"/>
                </a:solidFill>
                <a:latin typeface="Calibri" panose="020F0502020204030204" pitchFamily="34" charset="0"/>
              </a:rPr>
              <a:t>:</a:t>
            </a:r>
          </a:p>
          <a:p>
            <a:pPr defTabSz="955675" eaLnBrk="1" hangingPunct="1">
              <a:spcBef>
                <a:spcPts val="300"/>
              </a:spcBef>
              <a:buFont typeface="Wingdings" panose="05000000000000000000" pitchFamily="2" charset="2"/>
              <a:buChar char="§"/>
            </a:pPr>
            <a:r>
              <a:rPr lang="es-ES" altLang="en-US" sz="1100" dirty="0">
                <a:solidFill>
                  <a:srgbClr val="000000"/>
                </a:solidFill>
                <a:latin typeface="Calibri" panose="020F0502020204030204" pitchFamily="34" charset="0"/>
              </a:rPr>
              <a:t>Visitas al departamento de emergencia del hospital para cuestiones que no son emergencias de salud</a:t>
            </a:r>
          </a:p>
          <a:p>
            <a:pPr defTabSz="955675" eaLnBrk="1" hangingPunct="1">
              <a:spcBef>
                <a:spcPts val="300"/>
              </a:spcBef>
              <a:buFont typeface="Wingdings" panose="05000000000000000000" pitchFamily="2" charset="2"/>
              <a:buChar char="§"/>
            </a:pPr>
            <a:r>
              <a:rPr lang="es-ES" altLang="en-US" sz="1100" dirty="0">
                <a:solidFill>
                  <a:srgbClr val="000000"/>
                </a:solidFill>
                <a:latin typeface="Calibri" panose="020F0502020204030204" pitchFamily="34" charset="0"/>
              </a:rPr>
              <a:t>Uso de 2 o más hospitales para servicios del departamento de emergencia</a:t>
            </a:r>
          </a:p>
          <a:p>
            <a:pPr defTabSz="955675" eaLnBrk="1" hangingPunct="1">
              <a:spcBef>
                <a:spcPts val="300"/>
              </a:spcBef>
              <a:buFont typeface="Wingdings" panose="05000000000000000000" pitchFamily="2" charset="2"/>
              <a:buChar char="§"/>
            </a:pPr>
            <a:r>
              <a:rPr lang="es-ES" altLang="en-US" sz="1100" dirty="0">
                <a:solidFill>
                  <a:srgbClr val="000000"/>
                </a:solidFill>
                <a:latin typeface="Calibri" panose="020F0502020204030204" pitchFamily="34" charset="0"/>
              </a:rPr>
              <a:t>Uso de 2 o más médicos con la consecuente duplicación de la medicación y/o los tratamientos</a:t>
            </a:r>
          </a:p>
          <a:p>
            <a:pPr defTabSz="955675" eaLnBrk="1" hangingPunct="1">
              <a:spcBef>
                <a:spcPts val="300"/>
              </a:spcBef>
              <a:buFont typeface="Wingdings" panose="05000000000000000000" pitchFamily="2" charset="2"/>
              <a:buChar char="§"/>
            </a:pPr>
            <a:r>
              <a:rPr lang="es-ES" altLang="en-US" sz="1100" dirty="0">
                <a:solidFill>
                  <a:srgbClr val="000000"/>
                </a:solidFill>
                <a:latin typeface="Calibri" panose="020F0502020204030204" pitchFamily="34" charset="0"/>
              </a:rPr>
              <a:t>Exhibir un posible comportamiento de búsqueda de drogas, como</a:t>
            </a:r>
            <a:r>
              <a:rPr lang="en-US" altLang="en-US" sz="1100" dirty="0">
                <a:solidFill>
                  <a:srgbClr val="000000"/>
                </a:solidFill>
                <a:latin typeface="Calibri" panose="020F0502020204030204" pitchFamily="34" charset="0"/>
              </a:rPr>
              <a:t>:</a:t>
            </a:r>
          </a:p>
          <a:p>
            <a:pPr marL="419100" lvl="1" indent="-179388" defTabSz="955675" eaLnBrk="1" hangingPunct="1">
              <a:spcBef>
                <a:spcPts val="300"/>
              </a:spcBef>
              <a:buFont typeface="Arial" panose="020B0604020202020204" pitchFamily="34" charset="0"/>
              <a:buChar char="•"/>
            </a:pPr>
            <a:r>
              <a:rPr lang="es-ES" altLang="en-US" sz="1100" dirty="0">
                <a:solidFill>
                  <a:srgbClr val="000000"/>
                </a:solidFill>
                <a:latin typeface="Calibri" panose="020F0502020204030204" pitchFamily="34" charset="0"/>
              </a:rPr>
              <a:t>Solicitud de una medicación programada específica (narcóticos)</a:t>
            </a:r>
          </a:p>
          <a:p>
            <a:pPr marL="419100" lvl="1" indent="-179388" defTabSz="955675" eaLnBrk="1" hangingPunct="1">
              <a:spcBef>
                <a:spcPts val="300"/>
              </a:spcBef>
              <a:buFont typeface="Arial" panose="020B0604020202020204" pitchFamily="34" charset="0"/>
              <a:buChar char="•"/>
            </a:pPr>
            <a:r>
              <a:rPr lang="es-ES" altLang="en-US" sz="1100" dirty="0">
                <a:solidFill>
                  <a:srgbClr val="000000"/>
                </a:solidFill>
                <a:latin typeface="Calibri" panose="020F0502020204030204" pitchFamily="34" charset="0"/>
              </a:rPr>
              <a:t>Solicitud de renovaciones tempranas de la medicación programada</a:t>
            </a:r>
          </a:p>
          <a:p>
            <a:pPr marL="419100" lvl="1" indent="-179388" defTabSz="955675" eaLnBrk="1" hangingPunct="1">
              <a:spcBef>
                <a:spcPts val="300"/>
              </a:spcBef>
              <a:buFont typeface="Arial" panose="020B0604020202020204" pitchFamily="34" charset="0"/>
              <a:buChar char="•"/>
            </a:pPr>
            <a:r>
              <a:rPr lang="es-ES" altLang="en-US" sz="1100" dirty="0">
                <a:solidFill>
                  <a:srgbClr val="000000"/>
                </a:solidFill>
                <a:latin typeface="Calibri" panose="020F0502020204030204" pitchFamily="34" charset="0"/>
              </a:rPr>
              <a:t>Denuncia de pérdidas frecuentes de la medicación solicitada </a:t>
            </a:r>
          </a:p>
          <a:p>
            <a:pPr marL="419100" lvl="1" indent="-179388" defTabSz="955675" eaLnBrk="1" hangingPunct="1">
              <a:spcBef>
                <a:spcPts val="300"/>
              </a:spcBef>
              <a:buFont typeface="Arial" panose="020B0604020202020204" pitchFamily="34" charset="0"/>
              <a:buChar char="•"/>
            </a:pPr>
            <a:r>
              <a:rPr lang="es-ES" altLang="en-US" sz="1100" dirty="0">
                <a:solidFill>
                  <a:srgbClr val="000000"/>
                </a:solidFill>
                <a:latin typeface="Calibri" panose="020F0502020204030204" pitchFamily="34" charset="0"/>
              </a:rPr>
              <a:t>Uso de varias farmacias para renovar las recetas</a:t>
            </a:r>
          </a:p>
          <a:p>
            <a:pPr defTabSz="955675" eaLnBrk="1" hangingPunct="1">
              <a:spcBef>
                <a:spcPts val="300"/>
              </a:spcBef>
              <a:buFont typeface="Wingdings" panose="05000000000000000000" pitchFamily="2" charset="2"/>
              <a:buNone/>
            </a:pPr>
            <a:r>
              <a:rPr lang="es-ES" altLang="en-US" sz="1100" dirty="0">
                <a:solidFill>
                  <a:srgbClr val="000000"/>
                </a:solidFill>
                <a:latin typeface="Calibri" panose="020F0502020204030204" pitchFamily="34" charset="0"/>
              </a:rPr>
              <a:t>El Comité de Acceso a los Pagos de Medicaid y CHIP (MACPAC) publicó el documento informativo “Programas de bloqueo de farmacias y proveedores en la tarifa por servicio de Medicaid”. Está disponible 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macpac.gov/publication/pharmacy-and-provider-lock-in-programs-in-medicaid-fee-for-service/</a:t>
            </a:r>
            <a:r>
              <a:rPr lang="en-US" altLang="en-US" sz="1100" dirty="0">
                <a:solidFill>
                  <a:srgbClr val="000000"/>
                </a:solidFill>
                <a:latin typeface="Calibri" panose="020F0502020204030204" pitchFamily="34" charset="0"/>
              </a:rPr>
              <a:t>.</a:t>
            </a:r>
          </a:p>
          <a:p>
            <a:pPr defTabSz="955675" eaLnBrk="1" hangingPunct="1">
              <a:spcBef>
                <a:spcPts val="300"/>
              </a:spcBef>
              <a:buFont typeface="Wingdings" panose="05000000000000000000" pitchFamily="2" charset="2"/>
              <a:buNone/>
            </a:pPr>
            <a:r>
              <a:rPr lang="es-ES" altLang="en-US" sz="1100" dirty="0">
                <a:solidFill>
                  <a:srgbClr val="000000"/>
                </a:solidFill>
                <a:latin typeface="Calibri" panose="020F0502020204030204" pitchFamily="34" charset="0"/>
              </a:rPr>
              <a:t>Para obtener más información sobre los esfuerzos de prevención del fraude de Medicaid, visite </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4"/>
              </a:rPr>
              <a:t>Medicaid.gov/</a:t>
            </a:r>
            <a:r>
              <a:rPr lang="en-US" altLang="en-US" sz="1100" dirty="0" err="1">
                <a:solidFill>
                  <a:srgbClr val="000000"/>
                </a:solidFill>
                <a:latin typeface="Calibri" panose="020F0502020204030204" pitchFamily="34" charset="0"/>
                <a:hlinkClick r:id="rId4"/>
              </a:rPr>
              <a:t>medicaid</a:t>
            </a:r>
            <a:r>
              <a:rPr lang="en-US" altLang="en-US" sz="1100" dirty="0">
                <a:solidFill>
                  <a:srgbClr val="000000"/>
                </a:solidFill>
                <a:latin typeface="Calibri" panose="020F0502020204030204" pitchFamily="34" charset="0"/>
                <a:hlinkClick r:id="rId4"/>
              </a:rPr>
              <a:t>/program-integrity/index.html</a:t>
            </a:r>
            <a:r>
              <a:rPr lang="en-US" altLang="en-US" sz="1100" dirty="0">
                <a:solidFill>
                  <a:srgbClr val="000000"/>
                </a:solidFill>
                <a:latin typeface="Calibri" panose="020F0502020204030204" pitchFamily="34" charset="0"/>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73" name="Slide Image Placeholder 1">
            <a:extLst>
              <a:ext uri="{FF2B5EF4-FFF2-40B4-BE49-F238E27FC236}">
                <a16:creationId xmlns:a16="http://schemas.microsoft.com/office/drawing/2014/main" id="{F372F217-EC0F-D592-F5C5-7FA2DB7F593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3874" name="Notes Placeholder 2">
            <a:extLst>
              <a:ext uri="{FF2B5EF4-FFF2-40B4-BE49-F238E27FC236}">
                <a16:creationId xmlns:a16="http://schemas.microsoft.com/office/drawing/2014/main" id="{C6A55773-AE1E-AB8B-2FBE-A98406CCDBE0}"/>
              </a:ext>
            </a:extLst>
          </p:cNvPr>
          <p:cNvSpPr>
            <a:spLocks noGrp="1" noChangeArrowheads="1"/>
          </p:cNvSpPr>
          <p:nvPr>
            <p:ph type="body" idx="1"/>
          </p:nvPr>
        </p:nvSpPr>
        <p:spPr bwMode="auto">
          <a:xfrm>
            <a:off x="731839" y="3757613"/>
            <a:ext cx="5851525" cy="556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Los proveedores no son el único foco para prevenir el fraude contra Medicare. Los planes de salud y medicamentos de Medicare tienen responsabilidades más allá de la facturación. Los planes son responsables de comercializar a las personas con Medicare de manera responsable que proteja a las personas y al Programa Medicare de prácticas fraudulentas. Esto incluye a los agentes o aseguradores del plan que los representan</a:t>
            </a:r>
            <a:r>
              <a:rPr lang="en-US" altLang="en-US" dirty="0">
                <a:solidFill>
                  <a:srgbClr val="000000"/>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A continuación, presentamos algunos ejemplos de actividades que los planes de Medicare y las personas que los representa no pueden realizar</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Envío de correos electrónicos no deseados sin una función de "cancelación de suscripción"</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Visita a hogares a los que no han sido invitados para fomentar la inscripción a su plan </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Llamado o envío de mensajes de texto a personas que no son miembros (a menos que se otorgue permiso)</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Ofrecimiento de dinero en efectivo para unirse a su plan (no se aceptan obsequios de valor nominal que no sean en efectivo con un valor inferior a $15)</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Ofrecimiento de comidas gratuitas en eventos de ventas o comercialización</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Discusión sobre su plan en áreas restringidas como salas de exámenes, salas para pacientes hospitalizados, áreas de tratamiento y mostradores de farmacias (áreas donde se brinda a la gente atención de salud)</a:t>
            </a:r>
            <a:endParaRPr lang="en-US" altLang="en-US" dirty="0">
              <a:solidFill>
                <a:srgbClr val="000000"/>
              </a:solidFill>
              <a:latin typeface="Calibri" panose="020F0502020204030204" pitchFamily="34" charset="0"/>
            </a:endParaRP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Para obtener más información, visite las Pautas de Comunicaciones y Comercialización de Medicare en</a:t>
            </a:r>
            <a:r>
              <a:rPr lang="en-US" altLang="en-US" dirty="0">
                <a:solidFill>
                  <a:srgbClr val="000000"/>
                </a:solidFill>
                <a:latin typeface="Calibri" panose="020F0502020204030204" pitchFamily="34" charset="0"/>
              </a:rPr>
              <a:t> </a:t>
            </a:r>
            <a:r>
              <a:rPr lang="en-US" altLang="en-US" dirty="0">
                <a:latin typeface="Calibri" panose="020F0502020204030204" pitchFamily="34" charset="0"/>
                <a:hlinkClick r:id="rId3"/>
              </a:rPr>
              <a:t>CMS.gov/files/document/medicare-communications-marketing-guidelines-2-9-2022.pdf</a:t>
            </a:r>
            <a:r>
              <a:rPr lang="en-US" altLang="en-US" dirty="0">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Para denunciar planes que solicitan su información personal por teléfono o que lo llaman sin su permiso para inscribirlo en un plan, llame al 1-800-MEDICARE (1-800-633-4227); TTY: 1-877-486-2048</a:t>
            </a:r>
            <a:r>
              <a:rPr lang="en-US" altLang="en-US" dirty="0">
                <a:solidFill>
                  <a:srgbClr val="000000"/>
                </a:solidFill>
                <a:latin typeface="Calibri" panose="020F0502020204030204" pitchFamily="34" charset="0"/>
              </a:rPr>
              <a:t>. </a:t>
            </a:r>
          </a:p>
          <a:p>
            <a:pPr defTabSz="955675" eaLnBrk="1" hangingPunct="1">
              <a:spcBef>
                <a:spcPts val="625"/>
              </a:spcBef>
              <a:buFont typeface="Wingdings" panose="05000000000000000000" pitchFamily="2" charset="2"/>
              <a:buNone/>
            </a:pPr>
            <a:endParaRPr lang="en-US" altLang="en-US" b="1" dirty="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01" name="Slide Image Placeholder 1">
            <a:extLst>
              <a:ext uri="{FF2B5EF4-FFF2-40B4-BE49-F238E27FC236}">
                <a16:creationId xmlns:a16="http://schemas.microsoft.com/office/drawing/2014/main" id="{B0A6E4B4-6F1C-7365-6EF1-D8C328E5D1EE}"/>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4902" name="Notes Placeholder 2">
            <a:extLst>
              <a:ext uri="{FF2B5EF4-FFF2-40B4-BE49-F238E27FC236}">
                <a16:creationId xmlns:a16="http://schemas.microsoft.com/office/drawing/2014/main" id="{40C0AF03-C0F4-3840-75B9-2D5B16AEA669}"/>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latin typeface="Calibri" panose="020F0502020204030204" pitchFamily="34" charset="0"/>
              </a:rPr>
              <a:t>La OIG del HHS está alertando al público sobre estrategias de fraude que involucran pruebas genéticas y aparatos </a:t>
            </a:r>
            <a:r>
              <a:rPr lang="es-ES" altLang="en-US" dirty="0" err="1">
                <a:latin typeface="Calibri" panose="020F0502020204030204" pitchFamily="34" charset="0"/>
              </a:rPr>
              <a:t>ortósticos</a:t>
            </a:r>
            <a:r>
              <a:rPr lang="es-ES" altLang="en-US" dirty="0">
                <a:latin typeface="Calibri" panose="020F0502020204030204" pitchFamily="34" charset="0"/>
              </a:rPr>
              <a:t>. El fraude mediante prueba genética sucede cuando se le factura a Medicare una prueba o evaluación que no era médicamente necesaria ni solicitada por el médico tratante. De manera similar, el fraude de equipo médico duradero (DME) ocurre cuando a Medicare se le factura por un aparato ortopédico u otro DME que usted no necesitaba y/o no fue recetado por su médico tratante. </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latin typeface="Calibri" panose="020F0502020204030204" pitchFamily="34" charset="0"/>
              </a:rPr>
              <a:t>Medicare solo cubre estos artículos cuando son médicamente necesarios y pedidos por su médico. </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latin typeface="Calibri" panose="020F0502020204030204" pitchFamily="34" charset="0"/>
              </a:rPr>
              <a:t>Los estafadores pueden publicitar evaluaciones “gratuitas” para pruebas genéticas y/o equipos médicos, como soportes para la espalda o las rodillas, a cambio de su información de Medicare. Esas evaluaciones y esos equipos no son gratuitos y no sol legítimos. Pueden tener la forma de una evaluación en persona, un hisopado de mejillas o un kit de prueba enviado por correo. Los aparatos pueden llegar por correo o publicitarse en televisión, radio o una llamada telefónica directa. Si está de acuerdo con esta prueba o equipo y Medicare rechaza el reclamo, tendrá que pagar el costo completo del artículo, que podrían ser miles de dólares. Desconfíe de cualquier persona que le ofrezca pruebas genéticas o equipos médicos “gratuitos” y que después le solicite su número de Medicare. Si recibe un kit de evaluación genética o soportes </a:t>
            </a:r>
            <a:r>
              <a:rPr lang="es-ES" altLang="en-US" dirty="0" err="1">
                <a:latin typeface="Calibri" panose="020F0502020204030204" pitchFamily="34" charset="0"/>
              </a:rPr>
              <a:t>ortósticos</a:t>
            </a:r>
            <a:r>
              <a:rPr lang="es-ES" altLang="en-US" dirty="0">
                <a:latin typeface="Calibri" panose="020F0502020204030204" pitchFamily="34" charset="0"/>
              </a:rPr>
              <a:t> por correo, devuélvalos al remitente. </a:t>
            </a:r>
          </a:p>
          <a:p>
            <a:pPr marL="114300" indent="-114300" defTabSz="955675" eaLnBrk="1" hangingPunct="1">
              <a:spcBef>
                <a:spcPct val="0"/>
              </a:spcBef>
              <a:spcAft>
                <a:spcPts val="600"/>
              </a:spcAft>
              <a:buFont typeface="Wingdings" panose="05000000000000000000" pitchFamily="2" charset="2"/>
              <a:buChar char="§"/>
              <a:tabLst>
                <a:tab pos="114300" algn="l"/>
              </a:tabLst>
            </a:pPr>
            <a:r>
              <a:rPr lang="es-ES" altLang="en-US" dirty="0">
                <a:latin typeface="Calibri" panose="020F0502020204030204" pitchFamily="34" charset="0"/>
              </a:rPr>
              <a:t>Mantenga un registro de todo encuentro sospechoso e infórmelo al 1-800-HHS-TIPS (1-800-447-8477) o a </a:t>
            </a:r>
            <a:r>
              <a:rPr lang="en-US" altLang="en-US" dirty="0">
                <a:latin typeface="Calibri" panose="020F0502020204030204" pitchFamily="34" charset="0"/>
              </a:rPr>
              <a:t> </a:t>
            </a:r>
            <a:r>
              <a:rPr lang="en-US" altLang="en-US" dirty="0">
                <a:latin typeface="Calibri" panose="020F0502020204030204" pitchFamily="34" charset="0"/>
                <a:hlinkClick r:id="rId3"/>
              </a:rPr>
              <a:t>oig.hhs.gov/fraud/hotline</a:t>
            </a:r>
            <a:r>
              <a:rPr lang="en-US" altLang="en-US" dirty="0">
                <a:latin typeface="Calibri" panose="020F0502020204030204" pitchFamily="34" charset="0"/>
              </a:rPr>
              <a:t>.</a:t>
            </a:r>
          </a:p>
          <a:p>
            <a:pPr defTabSz="955675" eaLnBrk="1" hangingPunct="1">
              <a:spcBef>
                <a:spcPts val="600"/>
              </a:spcBef>
              <a:buFont typeface="Wingdings" panose="05000000000000000000" pitchFamily="2" charset="2"/>
              <a:buNone/>
            </a:pPr>
            <a:endParaRPr lang="en-US" altLang="en-US"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29" name="Slide Image Placeholder 1">
            <a:extLst>
              <a:ext uri="{FF2B5EF4-FFF2-40B4-BE49-F238E27FC236}">
                <a16:creationId xmlns:a16="http://schemas.microsoft.com/office/drawing/2014/main" id="{BB4BF2A1-2D11-9EF1-B81B-853EC9B10B4E}"/>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5930" name="Notes Placeholder 2">
            <a:extLst>
              <a:ext uri="{FF2B5EF4-FFF2-40B4-BE49-F238E27FC236}">
                <a16:creationId xmlns:a16="http://schemas.microsoft.com/office/drawing/2014/main" id="{10B76E67-AC3A-FB56-34B4-E29D1C4768BD}"/>
              </a:ext>
            </a:extLst>
          </p:cNvPr>
          <p:cNvSpPr>
            <a:spLocks noGrp="1" noChangeArrowheads="1"/>
          </p:cNvSpPr>
          <p:nvPr>
            <p:ph type="body" idx="1"/>
          </p:nvPr>
        </p:nvSpPr>
        <p:spPr bwMode="auto">
          <a:xfrm>
            <a:off x="731839" y="3757614"/>
            <a:ext cx="5851525" cy="55794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Existen reglas de telemercadeo para DME. Los proveedores de DME (personas que venden equipos como suministros para diabéticos y sillas de ruedas eléctricas) y cualquier persona que represente al proveedor tienen prohibido por ley vender directamente sus productos a personas con Medicare (a menos que tengan consentimiento previo). Esto incluye contactarle por teléfono, mensaje de texto, computadora, correo electrónico, mensaje instantáneo y contacto en persona. Los proveedores de DME deben cumplir con las normas de proveedores de 42 CFR 424.57(c). Consulte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CMS.gov/Medicare/Provider-Enrollment-and-Certification/</a:t>
            </a:r>
            <a:r>
              <a:rPr lang="en-US" altLang="en-US" dirty="0" err="1">
                <a:solidFill>
                  <a:srgbClr val="000000"/>
                </a:solidFill>
                <a:latin typeface="Calibri" panose="020F0502020204030204" pitchFamily="34" charset="0"/>
                <a:hlinkClick r:id="rId3"/>
              </a:rPr>
              <a:t>MedicareProviderSupEnroll</a:t>
            </a:r>
            <a:r>
              <a:rPr lang="en-US" altLang="en-US" dirty="0">
                <a:solidFill>
                  <a:srgbClr val="000000"/>
                </a:solidFill>
                <a:latin typeface="Calibri" panose="020F0502020204030204" pitchFamily="34" charset="0"/>
                <a:hlinkClick r:id="rId3"/>
              </a:rPr>
              <a:t>/Downloads/DMEPOSSupplierStandards.pdf</a:t>
            </a:r>
            <a:r>
              <a:rPr lang="en-US" altLang="en-US" dirty="0">
                <a:solidFill>
                  <a:srgbClr val="000000"/>
                </a:solidFill>
                <a:latin typeface="Calibri" panose="020F0502020204030204" pitchFamily="34" charset="0"/>
              </a:rPr>
              <a:t> para </a:t>
            </a:r>
            <a:r>
              <a:rPr lang="en-US" altLang="en-US" dirty="0" err="1">
                <a:solidFill>
                  <a:srgbClr val="000000"/>
                </a:solidFill>
                <a:latin typeface="Calibri" panose="020F0502020204030204" pitchFamily="34" charset="0"/>
              </a:rPr>
              <a:t>conocer</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detalles</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completos</a:t>
            </a:r>
            <a:r>
              <a:rPr lang="en-US" altLang="en-US" dirty="0">
                <a:solidFill>
                  <a:srgbClr val="000000"/>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solidFill>
                  <a:srgbClr val="000000"/>
                </a:solidFill>
                <a:latin typeface="Calibri" panose="020F0502020204030204" pitchFamily="34" charset="0"/>
              </a:rPr>
              <a:t>Las posibles estafas de DME incluyen las siguientes</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Llamadas o visitas de personas que dicen representar a Medicare</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Técnicas de ventas por teléfono o puerta a puerta</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El equipo o servicio, al igual que las pruebas genéticas, se ofrecen de forma gratuita y después se le solicita su número de Medicare para lo que aducen que son "fines de mantenimiento de registros"</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Que le digan que Medicare pagará el artículo o servicio si les da su número de Medicare</a:t>
            </a: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dirty="0">
                <a:solidFill>
                  <a:srgbClr val="000000"/>
                </a:solidFill>
                <a:latin typeface="Calibri" panose="020F0502020204030204" pitchFamily="34" charset="0"/>
              </a:rPr>
              <a:t>El objetivo principal de estas estafas es obtener su número de Medicare y facturarle a Medicare por servicios o artículos que usted no necesita o que nunca recibe. Es importante revisar su Aviso resumido de Medicare (MSN) o las declaraciones de reclamaciones de su plan de Medicare para ver los cargos que no reconoce. Si sospecha de fraude, infórmelo a Medicare. Para denunciar sospechas de estafas de DME, o cualquier otra sospecha de fraude a Medicare, llame al 1-800-MEDICARE (1-800-633-4227); TTY: 1-877-486-2048. </a:t>
            </a:r>
          </a:p>
          <a:p>
            <a:pPr defTabSz="955675" eaLnBrk="1" hangingPunct="1">
              <a:spcBef>
                <a:spcPct val="0"/>
              </a:spcBef>
              <a:spcAft>
                <a:spcPts val="600"/>
              </a:spcAft>
              <a:buFont typeface="Wingdings" panose="05000000000000000000" pitchFamily="2" charset="2"/>
              <a:buNone/>
            </a:pPr>
            <a:r>
              <a:rPr lang="en-US" altLang="en-US" dirty="0">
                <a:solidFill>
                  <a:srgbClr val="000000"/>
                </a:solidFill>
                <a:latin typeface="Calibri" panose="020F0502020204030204" pitchFamily="34" charset="0"/>
              </a:rPr>
              <a:t>. </a:t>
            </a:r>
          </a:p>
          <a:p>
            <a:pPr defTabSz="955675" eaLnBrk="1" hangingPunct="1">
              <a:spcBef>
                <a:spcPts val="600"/>
              </a:spcBef>
              <a:buFont typeface="Wingdings" panose="05000000000000000000" pitchFamily="2" charset="2"/>
              <a:buNone/>
            </a:pPr>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57" name="Slide Image Placeholder 1">
            <a:extLst>
              <a:ext uri="{FF2B5EF4-FFF2-40B4-BE49-F238E27FC236}">
                <a16:creationId xmlns:a16="http://schemas.microsoft.com/office/drawing/2014/main" id="{2F8DB132-1C3C-8D5B-8DC0-2C8A4B112724}"/>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6958" name="Notes Placeholder 2">
            <a:extLst>
              <a:ext uri="{FF2B5EF4-FFF2-40B4-BE49-F238E27FC236}">
                <a16:creationId xmlns:a16="http://schemas.microsoft.com/office/drawing/2014/main" id="{9E674410-3BE7-3550-6E92-01D36A3D9028}"/>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El Programa de Licitación Competitiva (CBP) de Equipo Médico Duradero, Prótesis, Ortesis y Suministros (DMEPOS) fue establecido por la Ley de Mejoras, Modernización y Mejoras de Medicamentos Recetados de Medicare de 2003 (MMA). Implementado el 1 de enero de 2011, el CBP ha sido una herramienta esencial para ayudar a Medicare a establecer tasas de pago basadas en el mercado para los artículos DMEPOS, ahorrar dinero para los beneficiarios de Medicare y los contribuyentes y limitar el fraude, el derroche y el abuso en el Programa Medicare. El CBP ha ahorrado miles de millones de dólares desde que comenzó, al tiempo que garantiza el acceso a artículos y servicios de calidad. Después de rondas consecutivas de contratos que volvieron a competir en las Áreas de Licitaciones Competitivas (CBA), todos los contratos de DMEPOS CBP expiraron el 31 de diciembre de 2018. Hubo un período de brecha temporal en el DMEPOS CBP de 2019-2020. </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El 27 de octubre de 2020, CMS anunció montos de pago único (SPA) para 2 categorías de productos (soportes para la espalda y las rodillas listos para usar), el inicio del proceso de contratación y el anuncio del nuevo Contratista de Implementación de Licitaciones Competitivas (CBIC, </a:t>
            </a:r>
            <a:r>
              <a:rPr lang="es-ES" altLang="en-US" dirty="0" err="1">
                <a:latin typeface="Calibri" panose="020F0502020204030204" pitchFamily="34" charset="0"/>
              </a:rPr>
              <a:t>Palmetto</a:t>
            </a:r>
            <a:r>
              <a:rPr lang="es-ES" altLang="en-US" dirty="0">
                <a:latin typeface="Calibri" panose="020F0502020204030204" pitchFamily="34" charset="0"/>
              </a:rPr>
              <a:t> GBA). La ronda 2021 comenzó el 1 de enero de 2021 y se extenderá hasta el 31 de diciembre de 2023. Visite </a:t>
            </a:r>
            <a:r>
              <a:rPr lang="en-US" altLang="en-US" dirty="0">
                <a:latin typeface="Calibri" panose="020F0502020204030204" pitchFamily="34" charset="0"/>
                <a:hlinkClick r:id="rId3"/>
              </a:rPr>
              <a:t>CMS.gov/newsroom/fact-sheets/medicare-cy-2021-durable-medical-equipment-prosthetics-orthotics-and-supplies-dmepos-policy-issues</a:t>
            </a:r>
            <a:r>
              <a:rPr lang="en-US" altLang="en-US" dirty="0">
                <a:latin typeface="Calibri" panose="020F0502020204030204" pitchFamily="34" charset="0"/>
              </a:rPr>
              <a:t> </a:t>
            </a:r>
            <a:r>
              <a:rPr lang="es-ES" altLang="en-US" dirty="0">
                <a:latin typeface="Calibri" panose="020F0502020204030204" pitchFamily="34" charset="0"/>
              </a:rPr>
              <a:t>para ver más información sobre ese anuncio</a:t>
            </a:r>
            <a:r>
              <a:rPr lang="en-US" altLang="en-US" dirty="0">
                <a:latin typeface="Calibri" panose="020F0502020204030204" pitchFamily="34" charset="0"/>
              </a:rPr>
              <a:t>.</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85" name="Slide Image Placeholder 1">
            <a:extLst>
              <a:ext uri="{FF2B5EF4-FFF2-40B4-BE49-F238E27FC236}">
                <a16:creationId xmlns:a16="http://schemas.microsoft.com/office/drawing/2014/main" id="{E2A50921-BD35-BE4F-11F0-4DACA8CADB0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7986" name="Notes Placeholder 2">
            <a:extLst>
              <a:ext uri="{FF2B5EF4-FFF2-40B4-BE49-F238E27FC236}">
                <a16:creationId xmlns:a16="http://schemas.microsoft.com/office/drawing/2014/main" id="{61606E37-71CE-D145-18CB-38621CC429DD}"/>
              </a:ext>
            </a:extLst>
          </p:cNvPr>
          <p:cNvSpPr>
            <a:spLocks noGrp="1" noChangeArrowheads="1"/>
          </p:cNvSpPr>
          <p:nvPr>
            <p:ph type="body" idx="1"/>
          </p:nvPr>
        </p:nvSpPr>
        <p:spPr bwMode="auto">
          <a:xfrm>
            <a:off x="209550" y="3697290"/>
            <a:ext cx="6883400" cy="5843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A partir del 1 de enero de 2021, las personas con Medicare en 127 CBA que obtengan soportes para la espalda y las rodillas listos para usar (OTS) pagarán precios más bajos en promedio de lo que Medicare paga actualmente por los mismos artículos. Debido a que las personas con Medicare pagan un </a:t>
            </a:r>
            <a:r>
              <a:rPr lang="es-ES" altLang="en-US" dirty="0" err="1">
                <a:latin typeface="Calibri" panose="020F0502020204030204" pitchFamily="34" charset="0"/>
              </a:rPr>
              <a:t>coseguro</a:t>
            </a:r>
            <a:r>
              <a:rPr lang="es-ES" altLang="en-US" dirty="0">
                <a:latin typeface="Calibri" panose="020F0502020204030204" pitchFamily="34" charset="0"/>
              </a:rPr>
              <a:t> del 20 % del costo de esos artículos, se beneficiarán directamente con los ahorros. Medicare espera ahorrar $600 millones para el CBP y los beneficiarios de Medicare durante el período de ejecución del contrato de la Ronda 2021 de 3 años (que finaliza el 31 de diciembre de 2023). </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Las personas con Medicare que viven o viajan a un CBA deberán obtener soportes para la espalda y las rodillas OTS de un proveedor contratado de Medicare para ayudar a pagar el artículo. Anteriormente, podían obtener estos artículos de cualquier proveedor aprobado por Medicare para que Medicare los ayudara a pagar. </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Las personas con Medicare que necesitan soportes para la espalda y las rodillas a medida no necesitan utilizar un proveedor contratado; Medicare cubre esos dispositivos cuando se utiliza un proveedor aprobado por Medicare.</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Para participar en el CBP, los proveedores deben cumplir con los estándares financieros y de calidad de Medicare que garantizan que los proveedores participantes puedan satisfacer las necesidades de las personas con Medicare y los términos de sus contratos con Medicare.</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Para obtener más información, visite:</a:t>
            </a:r>
            <a:endParaRPr lang="en-US" altLang="en-US" dirty="0">
              <a:latin typeface="Calibri" panose="020F0502020204030204" pitchFamily="34" charset="0"/>
            </a:endParaRPr>
          </a:p>
          <a:p>
            <a:pPr marL="422275" lvl="1" indent="-180975" defTabSz="955675" eaLnBrk="1" hangingPunct="1">
              <a:spcBef>
                <a:spcPct val="0"/>
              </a:spcBef>
              <a:spcAft>
                <a:spcPts val="600"/>
              </a:spcAft>
              <a:buFont typeface="Arial" panose="020B0604020202020204" pitchFamily="34" charset="0"/>
              <a:buChar char="•"/>
            </a:pPr>
            <a:r>
              <a:rPr lang="en-US" altLang="en-US" dirty="0">
                <a:latin typeface="Calibri" panose="020F0502020204030204" pitchFamily="34" charset="0"/>
                <a:hlinkClick r:id="rId3"/>
              </a:rPr>
              <a:t>dmecompetitivebid.com/</a:t>
            </a:r>
            <a:r>
              <a:rPr lang="en-US" altLang="en-US" dirty="0" err="1">
                <a:latin typeface="Calibri" panose="020F0502020204030204" pitchFamily="34" charset="0"/>
                <a:hlinkClick r:id="rId3"/>
              </a:rPr>
              <a:t>cbic</a:t>
            </a:r>
            <a:r>
              <a:rPr lang="en-US" altLang="en-US" dirty="0">
                <a:latin typeface="Calibri" panose="020F0502020204030204" pitchFamily="34" charset="0"/>
                <a:hlinkClick r:id="rId3"/>
              </a:rPr>
              <a:t>/</a:t>
            </a:r>
            <a:r>
              <a:rPr lang="en-US" altLang="en-US" dirty="0" err="1">
                <a:latin typeface="Calibri" panose="020F0502020204030204" pitchFamily="34" charset="0"/>
                <a:hlinkClick r:id="rId3"/>
              </a:rPr>
              <a:t>cbic.nsf</a:t>
            </a:r>
            <a:r>
              <a:rPr lang="en-US" altLang="en-US" dirty="0">
                <a:latin typeface="Calibri" panose="020F0502020204030204" pitchFamily="34" charset="0"/>
                <a:hlinkClick r:id="rId3"/>
              </a:rPr>
              <a:t>/</a:t>
            </a:r>
            <a:r>
              <a:rPr lang="en-US" altLang="en-US" dirty="0" err="1">
                <a:latin typeface="Calibri" panose="020F0502020204030204" pitchFamily="34" charset="0"/>
                <a:hlinkClick r:id="rId3"/>
              </a:rPr>
              <a:t>DocsCat</a:t>
            </a:r>
            <a:r>
              <a:rPr lang="en-US" altLang="en-US" dirty="0">
                <a:latin typeface="Calibri" panose="020F0502020204030204" pitchFamily="34" charset="0"/>
                <a:hlinkClick r:id="rId3"/>
              </a:rPr>
              <a:t>/Home</a:t>
            </a:r>
          </a:p>
          <a:p>
            <a:pPr marL="422275" lvl="1" indent="-180975" defTabSz="955675" eaLnBrk="1" hangingPunct="1">
              <a:spcBef>
                <a:spcPct val="0"/>
              </a:spcBef>
              <a:spcAft>
                <a:spcPts val="600"/>
              </a:spcAft>
              <a:buFont typeface="Arial" panose="020B0604020202020204" pitchFamily="34" charset="0"/>
              <a:buChar char="•"/>
            </a:pPr>
            <a:r>
              <a:rPr lang="en-US" altLang="en-US" dirty="0">
                <a:latin typeface="Calibri" panose="020F0502020204030204" pitchFamily="34" charset="0"/>
                <a:hlinkClick r:id="rId4"/>
              </a:rPr>
              <a:t>CMS.gov/Medicare/Medicare-Fee-for-Service-Payment/</a:t>
            </a:r>
            <a:r>
              <a:rPr lang="en-US" altLang="en-US" dirty="0" err="1">
                <a:latin typeface="Calibri" panose="020F0502020204030204" pitchFamily="34" charset="0"/>
                <a:hlinkClick r:id="rId4"/>
              </a:rPr>
              <a:t>DMEPOSCompetitiveBid</a:t>
            </a:r>
            <a:r>
              <a:rPr lang="en-US" altLang="en-US" dirty="0">
                <a:latin typeface="Calibri" panose="020F0502020204030204" pitchFamily="34" charset="0"/>
                <a:hlinkClick r:id="rId4"/>
              </a:rPr>
              <a:t>/Round-2021</a:t>
            </a:r>
          </a:p>
          <a:p>
            <a:pPr marL="422275" lvl="1" indent="-180975" defTabSz="955675" eaLnBrk="1" hangingPunct="1">
              <a:spcBef>
                <a:spcPct val="0"/>
              </a:spcBef>
              <a:spcAft>
                <a:spcPts val="600"/>
              </a:spcAft>
              <a:buFont typeface="Arial" panose="020B0604020202020204" pitchFamily="34" charset="0"/>
              <a:buChar char="•"/>
            </a:pPr>
            <a:r>
              <a:rPr lang="en-US" altLang="en-US" dirty="0" err="1">
                <a:latin typeface="Calibri" panose="020F0502020204030204" pitchFamily="34" charset="0"/>
              </a:rPr>
              <a:t>Ficha</a:t>
            </a:r>
            <a:r>
              <a:rPr lang="en-US" altLang="en-US" dirty="0">
                <a:latin typeface="Calibri" panose="020F0502020204030204" pitchFamily="34" charset="0"/>
              </a:rPr>
              <a:t> </a:t>
            </a:r>
            <a:r>
              <a:rPr lang="en-US" altLang="en-US" dirty="0" err="1">
                <a:latin typeface="Calibri" panose="020F0502020204030204" pitchFamily="34" charset="0"/>
              </a:rPr>
              <a:t>técnica</a:t>
            </a:r>
            <a:r>
              <a:rPr lang="en-US" altLang="en-US" dirty="0">
                <a:latin typeface="Calibri" panose="020F0502020204030204" pitchFamily="34" charset="0"/>
              </a:rPr>
              <a:t> </a:t>
            </a:r>
            <a:r>
              <a:rPr lang="en-US" altLang="en-US" dirty="0">
                <a:latin typeface="Calibri" panose="020F0502020204030204" pitchFamily="34" charset="0"/>
                <a:hlinkClick r:id="rId5"/>
              </a:rPr>
              <a:t>CMS.gov/files/document/round-2021-dmepos-cbp-single-payment-amts-fact-sheet.pdf</a:t>
            </a:r>
          </a:p>
          <a:p>
            <a:pPr marL="422275" lvl="1" indent="-180975" defTabSz="955675" eaLnBrk="1" hangingPunct="1">
              <a:spcBef>
                <a:spcPct val="0"/>
              </a:spcBef>
              <a:spcAft>
                <a:spcPts val="600"/>
              </a:spcAft>
              <a:buFont typeface="Arial" panose="020B0604020202020204" pitchFamily="34" charset="0"/>
              <a:buChar char="•"/>
            </a:pPr>
            <a:r>
              <a:rPr lang="en-US" altLang="en-US" dirty="0">
                <a:latin typeface="Calibri" panose="020F0502020204030204" pitchFamily="34" charset="0"/>
              </a:rPr>
              <a:t>Directorio de </a:t>
            </a:r>
            <a:r>
              <a:rPr lang="en-US" altLang="en-US" dirty="0" err="1">
                <a:latin typeface="Calibri" panose="020F0502020204030204" pitchFamily="34" charset="0"/>
              </a:rPr>
              <a:t>proveedores</a:t>
            </a:r>
            <a:r>
              <a:rPr lang="en-US" altLang="en-US" dirty="0">
                <a:latin typeface="Calibri" panose="020F0502020204030204" pitchFamily="34" charset="0"/>
              </a:rPr>
              <a:t> de Medicare </a:t>
            </a:r>
            <a:r>
              <a:rPr lang="en-US" altLang="en-US" dirty="0">
                <a:latin typeface="Calibri" panose="020F0502020204030204" pitchFamily="34" charset="0"/>
                <a:hlinkClick r:id="rId6"/>
              </a:rPr>
              <a:t>Medicare.gov/medical-equipment-suppliers</a:t>
            </a:r>
          </a:p>
          <a:p>
            <a:pPr defTabSz="955675" eaLnBrk="1" hangingPunct="1">
              <a:spcBef>
                <a:spcPts val="638"/>
              </a:spcBef>
              <a:buFont typeface="Wingdings" panose="05000000000000000000" pitchFamily="2" charset="2"/>
              <a:buNone/>
            </a:pPr>
            <a:endParaRPr lang="en-US" altLang="en-US" b="1" dirty="0">
              <a:latin typeface="Calibri" panose="020F0502020204030204" pitchFamily="34" charset="0"/>
              <a:hlinkClick r:id="rId6"/>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hlinkClick r:id="rId6"/>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13" name="Slide Image Placeholder 1">
            <a:extLst>
              <a:ext uri="{FF2B5EF4-FFF2-40B4-BE49-F238E27FC236}">
                <a16:creationId xmlns:a16="http://schemas.microsoft.com/office/drawing/2014/main" id="{CE7D44A4-9DDC-5A3D-4332-CF8D78DA693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9014" name="Notes Placeholder 2">
            <a:extLst>
              <a:ext uri="{FF2B5EF4-FFF2-40B4-BE49-F238E27FC236}">
                <a16:creationId xmlns:a16="http://schemas.microsoft.com/office/drawing/2014/main" id="{86062394-D7B3-0970-AD23-9BE69E98319D}"/>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Hay una Organización para la Mejora de la Calidad (QIO) específica dedicada a abordar los problemas de las personas con Medicare y sus familias, llamada QIO de la Atención Centrada en la Familia y el Beneficiario (BFCC). </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problemas en la calidad de atención a los pacientes no necesariamente constituyen fraude. Los ejemplos de problemas sobre la calidad de la atención que su BFCC-QIO puede abordar incluyen los siguientes</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Errores en la medicación, como recibir el medicamento equivocado, que le indiquen medicación en el momento equivocado, que le indiquen un medicamento a quien tiene alergia o que interactúa de manera negativa con otro medicamento. La QIO de la BFCC puede evaluar si la situación justifica la intervención de un Contratista para la Integridad en el Uso de Medicamentos de Medicare (MEDIC).</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Un cambio en la condición que no recibe tratamiento, como no recibir tratamiento después de obtener resultados anormales en los análisis o al producirse una complicación.</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Recibir el alta del hospital demasiado pronto.</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Instrucciones y/o disposiciones de alta incompletas.</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Para buscar la dirección y el número de teléfono del BFCC-QIO de su estado o territorio,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Medicare.gov/talk-to-someone</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y busque información sobre el tema "Quejas sobre mi atención o mis servicios". O llame al 1-800-MEDICARE (1-800-633-4227); TTY: 1-877-486-2048.</a:t>
            </a:r>
            <a:r>
              <a:rPr lang="en-US" altLang="en-US"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1" name="Slide Image Placeholder 1">
            <a:extLst>
              <a:ext uri="{FF2B5EF4-FFF2-40B4-BE49-F238E27FC236}">
                <a16:creationId xmlns:a16="http://schemas.microsoft.com/office/drawing/2014/main" id="{B6B66600-A5A6-67CA-E7E0-EEE1FA5E0539}"/>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0042" name="Notes Placeholder 2">
            <a:extLst>
              <a:ext uri="{FF2B5EF4-FFF2-40B4-BE49-F238E27FC236}">
                <a16:creationId xmlns:a16="http://schemas.microsoft.com/office/drawing/2014/main" id="{6B808949-6138-1618-F346-D291DF530D2B}"/>
              </a:ext>
            </a:extLst>
          </p:cNvPr>
          <p:cNvSpPr>
            <a:spLocks noGrp="1" noChangeArrowheads="1"/>
          </p:cNvSpPr>
          <p:nvPr>
            <p:ph type="body" idx="1"/>
          </p:nvPr>
        </p:nvSpPr>
        <p:spPr bwMode="auto">
          <a:xfrm>
            <a:off x="731838" y="3757612"/>
            <a:ext cx="5943240" cy="5759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53975" lvl="1" defTabSz="955675" eaLnBrk="1" hangingPunct="1">
              <a:spcBef>
                <a:spcPct val="0"/>
              </a:spcBef>
              <a:spcAft>
                <a:spcPts val="300"/>
              </a:spcAft>
              <a:buFont typeface="Arial" panose="020B0604020202020204" pitchFamily="34" charset="0"/>
              <a:buNone/>
            </a:pPr>
            <a:r>
              <a:rPr lang="es-ES" altLang="en-US" sz="1100" dirty="0">
                <a:solidFill>
                  <a:srgbClr val="000000"/>
                </a:solidFill>
                <a:latin typeface="Calibri" panose="020F0502020204030204" pitchFamily="34" charset="0"/>
              </a:rPr>
              <a:t>Los CMS fueron más allá del enfoque “paga y persigue” contra el fraude en el cuidado de la salud, hacia un enfoque más proactivo y transparente, mediante lo siguiente</a:t>
            </a:r>
            <a:r>
              <a:rPr lang="en-US" altLang="en-US" sz="1100" dirty="0">
                <a:solidFill>
                  <a:srgbClr val="000000"/>
                </a:solidFill>
                <a:latin typeface="Calibri" panose="020F0502020204030204" pitchFamily="34" charset="0"/>
              </a:rPr>
              <a:t>:</a:t>
            </a:r>
          </a:p>
          <a:p>
            <a:pPr marL="114300" lvl="2" indent="-114300" defTabSz="955675" eaLnBrk="1" hangingPunct="1">
              <a:spcBef>
                <a:spcPct val="0"/>
              </a:spcBef>
              <a:spcAft>
                <a:spcPts val="200"/>
              </a:spcAft>
              <a:buSzPct val="100000"/>
              <a:buFont typeface="Wingdings" panose="05000000000000000000" pitchFamily="2" charset="2"/>
              <a:buChar char="§"/>
            </a:pPr>
            <a:r>
              <a:rPr lang="es-ES" altLang="en-US" sz="1100" dirty="0">
                <a:solidFill>
                  <a:srgbClr val="000000"/>
                </a:solidFill>
                <a:latin typeface="Calibri" panose="020F0502020204030204" pitchFamily="34" charset="0"/>
              </a:rPr>
              <a:t>La creación de un proceso de evaluación para los proveedores y prestadores que se inscriben en Medicare, Medicaid y el Programa de Seguro Médico para Niños (CHIP).</a:t>
            </a:r>
          </a:p>
          <a:p>
            <a:pPr marL="114300" lvl="2" indent="-114300" defTabSz="955675" eaLnBrk="1" hangingPunct="1">
              <a:spcBef>
                <a:spcPct val="0"/>
              </a:spcBef>
              <a:spcAft>
                <a:spcPts val="200"/>
              </a:spcAft>
              <a:buSzPct val="100000"/>
              <a:buFont typeface="Wingdings" panose="05000000000000000000" pitchFamily="2" charset="2"/>
              <a:buChar char="§"/>
            </a:pPr>
            <a:r>
              <a:rPr lang="es-ES" altLang="en-US" sz="1100" dirty="0">
                <a:solidFill>
                  <a:srgbClr val="000000"/>
                </a:solidFill>
                <a:latin typeface="Calibri" panose="020F0502020204030204" pitchFamily="34" charset="0"/>
              </a:rPr>
              <a:t>Detención temporal de la inscripción de nuevos proveedores y prestadores en áreas de alto riesgo. Medicare y las agencias estatales están atentos a tendencias que puedan indicar un potencial significativo de fraude en la atención médica y pueden detener temporalmente la inscripción para una categoría de proveedores o de prestadores, o la inscripción de nuevos proveedores o prestadores en un área geográfica que haya sido identificada como de alto riesgo. La Herramienta de Datos de Saturación y Utilización del Mercado incluye un mapa interactivo y una serie de datos que muestra datos de servicios y uso de proveedores nacionales, estatales y del condado para áreas de servicios médicos seleccionadas. El gráfico de tendencias interactivas muestra las tendencias nacionales y estatales de geografías seleccionadas por el usuario con el tiempo para las métricas y las áreas de servicios médicos disponibles. Los CMS pueden usar los datos para controlar la saturación del mercado como forma de ayudar a prevenir potenciales fraudes, derroches y abusos. Los datos también se pueden utilizar para revelar el grado en que el uso de un servicio está relacionado con el número de proveedores que prestan servicios en una región geográfica. Visite </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Data.CMS.gov/market-saturation/states-and-counties</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para acceder a la herramienta de datos de saturación y utilización del mercado.</a:t>
            </a:r>
            <a:r>
              <a:rPr lang="en-US" altLang="en-US" sz="1100" dirty="0">
                <a:solidFill>
                  <a:srgbClr val="000000"/>
                </a:solidFill>
                <a:latin typeface="Calibri" panose="020F0502020204030204" pitchFamily="34" charset="0"/>
              </a:rPr>
              <a:t>.</a:t>
            </a:r>
          </a:p>
          <a:p>
            <a:pPr marL="119063" lvl="1" indent="-119063" defTabSz="955675" eaLnBrk="1" hangingPunct="1">
              <a:spcBef>
                <a:spcPct val="0"/>
              </a:spcBef>
              <a:spcAft>
                <a:spcPts val="200"/>
              </a:spcAft>
              <a:buFont typeface="Wingdings" panose="05000000000000000000" pitchFamily="2" charset="2"/>
              <a:buChar char="§"/>
            </a:pPr>
            <a:r>
              <a:rPr lang="es-ES" altLang="en-US" sz="1100" dirty="0">
                <a:solidFill>
                  <a:srgbClr val="000000"/>
                </a:solidFill>
                <a:latin typeface="Calibri" panose="020F0502020204030204" pitchFamily="34" charset="0"/>
              </a:rPr>
              <a:t>Exigir la terminación cruzada entre los programas de salud federales y estatales, por lo que los proveedores y proveedores cuya participación ha sido cancelada por un programa de Medicaid o un CHIP pueden tener sus privilegios de facturación de Medicare revocados. Los proveedores y proveedores a los que se les revoquen los privilegios de facturación de Medicare quedan excluidos o eliminados de todos los demás programas de CHIP y Medicaid.</a:t>
            </a:r>
          </a:p>
          <a:p>
            <a:pPr marL="119063" lvl="1" indent="-119063" defTabSz="955675" eaLnBrk="1" hangingPunct="1">
              <a:spcBef>
                <a:spcPct val="0"/>
              </a:spcBef>
              <a:spcAft>
                <a:spcPts val="200"/>
              </a:spcAft>
              <a:buFont typeface="Wingdings" panose="05000000000000000000" pitchFamily="2" charset="2"/>
              <a:buChar char="§"/>
            </a:pPr>
            <a:r>
              <a:rPr lang="es-ES" altLang="en-US" sz="1100" dirty="0">
                <a:solidFill>
                  <a:srgbClr val="000000"/>
                </a:solidFill>
                <a:latin typeface="Calibri" panose="020F0502020204030204" pitchFamily="34" charset="0"/>
              </a:rPr>
              <a:t>Detener los pagos de Medicare temporalmente en casos de acusaciones creíbles de fraude.</a:t>
            </a:r>
          </a:p>
          <a:p>
            <a:pPr marL="119063" lvl="1" indent="-119063" defTabSz="955675" eaLnBrk="1" hangingPunct="1">
              <a:spcBef>
                <a:spcPct val="0"/>
              </a:spcBef>
              <a:spcAft>
                <a:spcPts val="200"/>
              </a:spcAft>
              <a:buFont typeface="Wingdings" panose="05000000000000000000" pitchFamily="2" charset="2"/>
              <a:buChar char="§"/>
            </a:pPr>
            <a:r>
              <a:rPr lang="es-ES" altLang="en-US" sz="1100" dirty="0">
                <a:solidFill>
                  <a:srgbClr val="000000"/>
                </a:solidFill>
                <a:latin typeface="Calibri" panose="020F0502020204030204" pitchFamily="34" charset="0"/>
              </a:rPr>
              <a:t>Brindar difusión y educación a las partes intervinientes clave para alcanzar los objetivos fundamentales del programa.</a:t>
            </a:r>
          </a:p>
          <a:p>
            <a:pPr marL="119063" lvl="1" indent="-119063" defTabSz="955675" eaLnBrk="1" hangingPunct="1">
              <a:spcBef>
                <a:spcPct val="0"/>
              </a:spcBef>
              <a:spcAft>
                <a:spcPts val="200"/>
              </a:spcAft>
              <a:buFont typeface="Wingdings" panose="05000000000000000000" pitchFamily="2" charset="2"/>
              <a:buChar char="§"/>
            </a:pPr>
            <a:r>
              <a:rPr lang="es-ES" altLang="en-US" sz="1100" dirty="0">
                <a:solidFill>
                  <a:srgbClr val="000000"/>
                </a:solidFill>
                <a:latin typeface="Calibri" panose="020F0502020204030204" pitchFamily="34" charset="0"/>
              </a:rPr>
              <a:t>Coordinar con los pagadores de salud pública y privada y otras partes interesadas para detectar y disuadir conductas fraudulentas dentro del sistema de atención médica</a:t>
            </a:r>
            <a:endParaRPr lang="en-US" altLang="en-US" sz="1100" dirty="0">
              <a:solidFill>
                <a:srgbClr val="000000"/>
              </a:solidFill>
              <a:latin typeface="Calibri" panose="020F0502020204030204" pitchFamily="34" charset="0"/>
            </a:endParaRPr>
          </a:p>
          <a:p>
            <a:pPr marL="53975" lvl="1" defTabSz="955675" eaLnBrk="1" hangingPunct="1">
              <a:spcBef>
                <a:spcPct val="0"/>
              </a:spcBef>
              <a:spcAft>
                <a:spcPts val="600"/>
              </a:spcAft>
              <a:buFont typeface="Wingdings" panose="05000000000000000000" pitchFamily="2" charset="2"/>
              <a:buChar char="§"/>
            </a:pPr>
            <a:endParaRPr lang="en-US" altLang="en-US" dirty="0">
              <a:solidFill>
                <a:srgbClr val="000000"/>
              </a:solidFill>
              <a:latin typeface="Calibri" panose="020F0502020204030204" pitchFamily="34" charset="0"/>
            </a:endParaRPr>
          </a:p>
          <a:p>
            <a:pPr marL="187325" lvl="2" indent="-120650" defTabSz="955675" eaLnBrk="1" hangingPunct="1">
              <a:spcBef>
                <a:spcPct val="0"/>
              </a:spcBef>
              <a:spcAft>
                <a:spcPts val="600"/>
              </a:spcAft>
              <a:buSzPct val="50000"/>
              <a:buFont typeface="Wingdings" panose="05000000000000000000" pitchFamily="2" charset="2"/>
              <a:buChar char="§"/>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69" name="Slide Image Placeholder 1">
            <a:extLst>
              <a:ext uri="{FF2B5EF4-FFF2-40B4-BE49-F238E27FC236}">
                <a16:creationId xmlns:a16="http://schemas.microsoft.com/office/drawing/2014/main" id="{847EF7C2-6528-F561-37EE-4A3EED831D6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1070" name="Notes Placeholder 2">
            <a:extLst>
              <a:ext uri="{FF2B5EF4-FFF2-40B4-BE49-F238E27FC236}">
                <a16:creationId xmlns:a16="http://schemas.microsoft.com/office/drawing/2014/main" id="{496B57DD-1C92-CA9D-2FD6-1473B7B21F00}"/>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sz="1100" b="1" dirty="0" err="1">
                <a:solidFill>
                  <a:srgbClr val="000000"/>
                </a:solidFill>
                <a:latin typeface="Calibri" panose="020F0502020204030204" pitchFamily="34" charset="0"/>
              </a:rPr>
              <a:t>Esta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diapositiva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tiene</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animación</a:t>
            </a:r>
            <a:r>
              <a:rPr lang="en-US" altLang="en-US" sz="1100" b="1" dirty="0">
                <a:solidFill>
                  <a:srgbClr val="000000"/>
                </a:solidFill>
                <a:latin typeface="Calibri" panose="020F0502020204030204" pitchFamily="34" charset="0"/>
              </a:rPr>
              <a:t>.</a:t>
            </a:r>
          </a:p>
          <a:p>
            <a:pPr marL="53975" lvl="1" indent="-53975" defTabSz="955675" eaLnBrk="1" hangingPunct="1">
              <a:spcBef>
                <a:spcPct val="0"/>
              </a:spcBef>
              <a:spcAft>
                <a:spcPts val="600"/>
              </a:spcAft>
              <a:buFont typeface="Arial" panose="020B0604020202020204" pitchFamily="34" charset="0"/>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marL="0" lvl="1" defTabSz="955675" eaLnBrk="1" hangingPunct="1">
              <a:spcBef>
                <a:spcPct val="0"/>
              </a:spcBef>
              <a:spcAft>
                <a:spcPts val="300"/>
              </a:spcAft>
              <a:buFont typeface="Arial" panose="020B0604020202020204" pitchFamily="34" charset="0"/>
              <a:buNone/>
            </a:pPr>
            <a:r>
              <a:rPr lang="es-ES" altLang="en-US" sz="1100" dirty="0">
                <a:solidFill>
                  <a:srgbClr val="000000"/>
                </a:solidFill>
                <a:latin typeface="Calibri" panose="020F0502020204030204" pitchFamily="34" charset="0"/>
              </a:rPr>
              <a:t>Dentro de los CMS, el Centro para la Integridad del Programa (CPI) coordina las actividades de integridad de los programas de Medicare y Medicaid que se centran en detectar y prevenir fraudes, derroches y abusos</a:t>
            </a:r>
            <a:r>
              <a:rPr lang="en-US" altLang="en-US" sz="1100" dirty="0">
                <a:solidFill>
                  <a:srgbClr val="000000"/>
                </a:solidFill>
                <a:latin typeface="Calibri" panose="020F0502020204030204" pitchFamily="34" charset="0"/>
              </a:rPr>
              <a:t>.</a:t>
            </a:r>
          </a:p>
          <a:p>
            <a:pPr marL="53975" lvl="1" indent="-53975"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Inscripción</a:t>
            </a:r>
            <a:r>
              <a:rPr lang="en-US" altLang="en-US" sz="1100" b="1" dirty="0">
                <a:solidFill>
                  <a:srgbClr val="000000"/>
                </a:solidFill>
                <a:latin typeface="Calibri" panose="020F0502020204030204" pitchFamily="34" charset="0"/>
              </a:rPr>
              <a:t> de </a:t>
            </a:r>
            <a:r>
              <a:rPr lang="en-US" altLang="en-US" sz="1100" b="1" dirty="0" err="1">
                <a:solidFill>
                  <a:srgbClr val="000000"/>
                </a:solidFill>
                <a:latin typeface="Calibri" panose="020F0502020204030204" pitchFamily="34" charset="0"/>
              </a:rPr>
              <a:t>proveedores</a:t>
            </a:r>
            <a:endParaRPr lang="en-US" altLang="en-US" sz="1100" b="1" dirty="0">
              <a:solidFill>
                <a:srgbClr val="000000"/>
              </a:solidFill>
              <a:latin typeface="Calibri" panose="020F0502020204030204" pitchFamily="34" charset="0"/>
            </a:endParaRP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CPI elabora sistemas y gestiona programas para inscribir proveedores en Medicare y en los programas de Medicare.</a:t>
            </a: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Visite</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CMS.gov/Medicare/Provider-Enrollment-and-Certification</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para ver más información sobre inscripción de proveedores.</a:t>
            </a:r>
            <a:r>
              <a:rPr lang="en-US" altLang="en-US" sz="1100" dirty="0">
                <a:solidFill>
                  <a:srgbClr val="000000"/>
                </a:solidFill>
                <a:latin typeface="Calibri" panose="020F0502020204030204" pitchFamily="34" charset="0"/>
              </a:rPr>
              <a:t>.</a:t>
            </a:r>
          </a:p>
          <a:p>
            <a:pPr marL="53975" lvl="1" indent="-53975"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Análisis</a:t>
            </a:r>
            <a:r>
              <a:rPr lang="en-US" altLang="en-US" sz="1100" b="1" dirty="0">
                <a:solidFill>
                  <a:srgbClr val="000000"/>
                </a:solidFill>
                <a:latin typeface="Calibri" panose="020F0502020204030204" pitchFamily="34" charset="0"/>
              </a:rPr>
              <a:t> de </a:t>
            </a:r>
            <a:r>
              <a:rPr lang="en-US" altLang="en-US" sz="1100" b="1" dirty="0" err="1">
                <a:solidFill>
                  <a:srgbClr val="000000"/>
                </a:solidFill>
                <a:latin typeface="Calibri" panose="020F0502020204030204" pitchFamily="34" charset="0"/>
              </a:rPr>
              <a:t>datos</a:t>
            </a:r>
            <a:endParaRPr lang="en-US" altLang="en-US" sz="1100" b="1" dirty="0">
              <a:solidFill>
                <a:srgbClr val="000000"/>
              </a:solidFill>
              <a:latin typeface="Calibri" panose="020F0502020204030204" pitchFamily="34" charset="0"/>
            </a:endParaRP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CPI identifica e intenta prevenir fraudes, derroches y abusos a través de análisis predictivos, como la herramienta del mapa de saturación y utilización del mercado.</a:t>
            </a: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Visite</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4"/>
              </a:rPr>
              <a:t>Data.CMS.gov/summary-statistics-on-use-and-payments/program-integrity-market-saturation-by-type-of-service/market-saturation-utilization-state-county</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para usar la de saturación y utilización del mercado.</a:t>
            </a:r>
            <a:r>
              <a:rPr lang="en-US" altLang="en-US" sz="1100" dirty="0">
                <a:solidFill>
                  <a:srgbClr val="000000"/>
                </a:solidFill>
                <a:latin typeface="Calibri" panose="020F0502020204030204" pitchFamily="34" charset="0"/>
              </a:rPr>
              <a:t>.</a:t>
            </a:r>
          </a:p>
          <a:p>
            <a:pPr marL="53975" lvl="1" indent="-53975"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Revisiones</a:t>
            </a:r>
            <a:r>
              <a:rPr lang="en-US" altLang="en-US" sz="1100" b="1" dirty="0">
                <a:solidFill>
                  <a:srgbClr val="000000"/>
                </a:solidFill>
                <a:latin typeface="Calibri" panose="020F0502020204030204" pitchFamily="34" charset="0"/>
              </a:rPr>
              <a:t> y </a:t>
            </a:r>
            <a:r>
              <a:rPr lang="en-US" altLang="en-US" sz="1100" b="1" dirty="0" err="1">
                <a:solidFill>
                  <a:srgbClr val="000000"/>
                </a:solidFill>
                <a:latin typeface="Calibri" panose="020F0502020204030204" pitchFamily="34" charset="0"/>
              </a:rPr>
              <a:t>auditorías</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médicas</a:t>
            </a:r>
            <a:endParaRPr lang="en-US" altLang="en-US" sz="1100" b="1" dirty="0">
              <a:solidFill>
                <a:srgbClr val="000000"/>
              </a:solidFill>
              <a:latin typeface="Calibri" panose="020F0502020204030204" pitchFamily="34" charset="0"/>
            </a:endParaRP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CPI supervisa las revisiones y auditorías médicas para salvaguardar a Medicare y los programas de Medicaid.</a:t>
            </a: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Visite </a:t>
            </a:r>
            <a:r>
              <a:rPr lang="en-US" altLang="en-US" sz="1100" dirty="0">
                <a:solidFill>
                  <a:srgbClr val="000000"/>
                </a:solidFill>
                <a:latin typeface="Calibri" panose="020F0502020204030204" pitchFamily="34" charset="0"/>
                <a:hlinkClick r:id="rId5"/>
              </a:rPr>
              <a:t>CMS.gov/Research-Statistics-Data-and-Systems/Monitoring-Programs/Medicare-FFS-Compliance-Programs/Medical-Review</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para ver más información sobre el programa de revisión médica</a:t>
            </a:r>
            <a:r>
              <a:rPr lang="en-US" altLang="en-US" sz="1100" dirty="0">
                <a:solidFill>
                  <a:srgbClr val="000000"/>
                </a:solidFill>
                <a:latin typeface="Calibri" panose="020F0502020204030204" pitchFamily="34" charset="0"/>
              </a:rPr>
              <a:t>.</a:t>
            </a:r>
          </a:p>
          <a:p>
            <a:pPr marL="53975" lvl="1" indent="-53975"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Colaboración</a:t>
            </a:r>
            <a:r>
              <a:rPr lang="en-US" altLang="en-US" sz="1100" b="1" dirty="0">
                <a:solidFill>
                  <a:srgbClr val="000000"/>
                </a:solidFill>
                <a:latin typeface="Calibri" panose="020F0502020204030204" pitchFamily="34" charset="0"/>
              </a:rPr>
              <a:t> con los </a:t>
            </a:r>
            <a:r>
              <a:rPr lang="en-US" altLang="en-US" sz="1100" b="1" dirty="0" err="1">
                <a:solidFill>
                  <a:srgbClr val="000000"/>
                </a:solidFill>
                <a:latin typeface="Calibri" panose="020F0502020204030204" pitchFamily="34" charset="0"/>
              </a:rPr>
              <a:t>estados</a:t>
            </a:r>
            <a:endParaRPr lang="en-US" altLang="en-US" sz="1100" b="1" dirty="0">
              <a:solidFill>
                <a:srgbClr val="000000"/>
              </a:solidFill>
              <a:latin typeface="Calibri" panose="020F0502020204030204" pitchFamily="34" charset="0"/>
            </a:endParaRP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CPI ofrece apoyo y sedes para que los estados colaboren y compartan las mejores prácticas para combatir el fraude.</a:t>
            </a:r>
          </a:p>
          <a:p>
            <a:pPr marL="114300" lvl="1" indent="-114300" defTabSz="955675" eaLnBrk="1" hangingPunct="1">
              <a:spcBef>
                <a:spcPct val="0"/>
              </a:spcBef>
              <a:spcAft>
                <a:spcPts val="600"/>
              </a:spcAft>
              <a:buFont typeface="Wingdings" panose="05000000000000000000" pitchFamily="2" charset="2"/>
              <a:buChar char="§"/>
            </a:pPr>
            <a:r>
              <a:rPr lang="es-ES" altLang="en-US" sz="1100" dirty="0">
                <a:solidFill>
                  <a:srgbClr val="000000"/>
                </a:solidFill>
                <a:latin typeface="Calibri" panose="020F0502020204030204" pitchFamily="34" charset="0"/>
              </a:rPr>
              <a:t>Visite</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6"/>
              </a:rPr>
              <a:t>CMS.gov/</a:t>
            </a:r>
            <a:r>
              <a:rPr lang="en-US" altLang="en-US" sz="1100" dirty="0" err="1">
                <a:solidFill>
                  <a:srgbClr val="000000"/>
                </a:solidFill>
                <a:latin typeface="Calibri" panose="020F0502020204030204" pitchFamily="34" charset="0"/>
                <a:hlinkClick r:id="rId6"/>
              </a:rPr>
              <a:t>medicaid</a:t>
            </a:r>
            <a:r>
              <a:rPr lang="en-US" altLang="en-US" sz="1100" dirty="0">
                <a:solidFill>
                  <a:srgbClr val="000000"/>
                </a:solidFill>
                <a:latin typeface="Calibri" panose="020F0502020204030204" pitchFamily="34" charset="0"/>
                <a:hlinkClick r:id="rId6"/>
              </a:rPr>
              <a:t>-integrity-institute</a:t>
            </a:r>
            <a:r>
              <a:rPr lang="en-US" altLang="en-US" sz="1100" dirty="0">
                <a:solidFill>
                  <a:srgbClr val="000000"/>
                </a:solidFill>
                <a:latin typeface="Calibri" panose="020F0502020204030204" pitchFamily="34" charset="0"/>
              </a:rPr>
              <a:t> para </a:t>
            </a:r>
            <a:r>
              <a:rPr lang="en-US" altLang="en-US" sz="1100" dirty="0" err="1">
                <a:solidFill>
                  <a:srgbClr val="000000"/>
                </a:solidFill>
                <a:latin typeface="Calibri" panose="020F0502020204030204" pitchFamily="34" charset="0"/>
              </a:rPr>
              <a:t>ver</a:t>
            </a:r>
            <a:r>
              <a:rPr lang="en-US" altLang="en-US" sz="1100" dirty="0">
                <a:solidFill>
                  <a:srgbClr val="000000"/>
                </a:solidFill>
                <a:latin typeface="Calibri" panose="020F0502020204030204" pitchFamily="34" charset="0"/>
              </a:rPr>
              <a:t> </a:t>
            </a:r>
            <a:r>
              <a:rPr lang="en-US" altLang="en-US" sz="1100" dirty="0" err="1">
                <a:solidFill>
                  <a:srgbClr val="000000"/>
                </a:solidFill>
                <a:latin typeface="Calibri" panose="020F0502020204030204" pitchFamily="34" charset="0"/>
              </a:rPr>
              <a:t>recursos</a:t>
            </a:r>
            <a:r>
              <a:rPr lang="en-US" altLang="en-US" sz="1100" dirty="0">
                <a:solidFill>
                  <a:srgbClr val="000000"/>
                </a:solidFill>
                <a:latin typeface="Calibri" panose="020F0502020204030204" pitchFamily="34" charset="0"/>
              </a:rPr>
              <a:t> para </a:t>
            </a:r>
            <a:r>
              <a:rPr lang="en-US" altLang="en-US" sz="1100" dirty="0" err="1">
                <a:solidFill>
                  <a:srgbClr val="000000"/>
                </a:solidFill>
                <a:latin typeface="Calibri" panose="020F0502020204030204" pitchFamily="34" charset="0"/>
              </a:rPr>
              <a:t>empleados</a:t>
            </a:r>
            <a:r>
              <a:rPr lang="en-US" altLang="en-US" sz="1100" dirty="0">
                <a:solidFill>
                  <a:srgbClr val="000000"/>
                </a:solidFill>
                <a:latin typeface="Calibri" panose="020F0502020204030204" pitchFamily="34" charset="0"/>
              </a:rPr>
              <a:t> de Medicaid del </a:t>
            </a:r>
            <a:r>
              <a:rPr lang="en-US" altLang="en-US" sz="1100" dirty="0" err="1">
                <a:solidFill>
                  <a:srgbClr val="000000"/>
                </a:solidFill>
                <a:latin typeface="Calibri" panose="020F0502020204030204" pitchFamily="34" charset="0"/>
              </a:rPr>
              <a:t>estado</a:t>
            </a:r>
            <a:r>
              <a:rPr lang="en-US" altLang="en-US" sz="1100" dirty="0">
                <a:solidFill>
                  <a:srgbClr val="000000"/>
                </a:solidFill>
                <a:latin typeface="Calibri" panose="020F0502020204030204" pitchFamily="34" charset="0"/>
              </a:rPr>
              <a:t>.</a:t>
            </a:r>
          </a:p>
          <a:p>
            <a:pPr marL="53975" lvl="1" indent="-53975" defTabSz="955675" eaLnBrk="1" hangingPunct="1">
              <a:spcBef>
                <a:spcPts val="625"/>
              </a:spcBef>
              <a:buFont typeface="Arial" panose="020B0604020202020204" pitchFamily="34" charset="0"/>
              <a:buNone/>
            </a:pPr>
            <a:endParaRPr lang="en-US" altLang="en-US" sz="1100"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None/>
            </a:pPr>
            <a:endParaRPr lang="en-US" altLang="en-US" sz="1100"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566231FA-E826-C6EC-BF64-A67861D052BA}"/>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F1D3A577-5BA2-6E31-5F6E-0DD50EFF0409}"/>
              </a:ext>
            </a:extLst>
          </p:cNvPr>
          <p:cNvSpPr>
            <a:spLocks noGrp="1" noChangeArrowheads="1"/>
          </p:cNvSpPr>
          <p:nvPr>
            <p:ph type="body" idx="1"/>
          </p:nvPr>
        </p:nvSpPr>
        <p:spPr bwMode="auto">
          <a:xfrm>
            <a:off x="209550" y="3757615"/>
            <a:ext cx="6883400" cy="57102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Contratistas de Integridad del Programa son un equipo de integridad del programa de Medicare/Medicaid coordinado a nivel nacional que trasciende todas las regiones. Incluyen</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Contratistas de Integridad Unificada del Programa (UPIC)</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Programa de auditoría de recuperación</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Contratista para la integridad del programa del plan de medicamentos de Medicare (PPI MEDIC)</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Contratista para la Integridad del uso de Medicamentos de Medicare en las Investigaciones (I-MEDIC)</a:t>
            </a:r>
            <a:endParaRPr lang="en-US" altLang="en-US"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n-US" altLang="en-US" dirty="0">
                <a:solidFill>
                  <a:srgbClr val="000000"/>
                </a:solidFill>
                <a:latin typeface="Calibri" panose="020F0502020204030204" pitchFamily="34" charset="0"/>
              </a:rPr>
              <a:t>Para </a:t>
            </a:r>
            <a:r>
              <a:rPr lang="en-US" altLang="en-US" dirty="0" err="1">
                <a:solidFill>
                  <a:srgbClr val="000000"/>
                </a:solidFill>
                <a:latin typeface="Calibri" panose="020F0502020204030204" pitchFamily="34" charset="0"/>
              </a:rPr>
              <a:t>ver</a:t>
            </a:r>
            <a:r>
              <a:rPr lang="en-US" altLang="en-US" dirty="0">
                <a:solidFill>
                  <a:srgbClr val="000000"/>
                </a:solidFill>
                <a:latin typeface="Calibri" panose="020F0502020204030204" pitchFamily="34" charset="0"/>
              </a:rPr>
              <a:t> una </a:t>
            </a:r>
            <a:r>
              <a:rPr lang="en-US" altLang="en-US" dirty="0" err="1">
                <a:solidFill>
                  <a:srgbClr val="000000"/>
                </a:solidFill>
                <a:latin typeface="Calibri" panose="020F0502020204030204" pitchFamily="34" charset="0"/>
              </a:rPr>
              <a:t>lista</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interactiva</a:t>
            </a:r>
            <a:r>
              <a:rPr lang="en-US" altLang="en-US" dirty="0">
                <a:solidFill>
                  <a:srgbClr val="000000"/>
                </a:solidFill>
                <a:latin typeface="Calibri" panose="020F0502020204030204" pitchFamily="34" charset="0"/>
              </a:rPr>
              <a:t> de </a:t>
            </a:r>
            <a:r>
              <a:rPr lang="en-US" altLang="en-US" dirty="0" err="1">
                <a:solidFill>
                  <a:srgbClr val="000000"/>
                </a:solidFill>
                <a:latin typeface="Calibri" panose="020F0502020204030204" pitchFamily="34" charset="0"/>
              </a:rPr>
              <a:t>contratistas</a:t>
            </a:r>
            <a:r>
              <a:rPr lang="en-US" altLang="en-US" dirty="0">
                <a:solidFill>
                  <a:srgbClr val="000000"/>
                </a:solidFill>
                <a:latin typeface="Calibri" panose="020F0502020204030204" pitchFamily="34" charset="0"/>
              </a:rPr>
              <a:t> para la </a:t>
            </a:r>
            <a:r>
              <a:rPr lang="en-US" altLang="en-US" dirty="0" err="1">
                <a:solidFill>
                  <a:srgbClr val="000000"/>
                </a:solidFill>
                <a:latin typeface="Calibri" panose="020F0502020204030204" pitchFamily="34" charset="0"/>
              </a:rPr>
              <a:t>integridad</a:t>
            </a:r>
            <a:r>
              <a:rPr lang="en-US" altLang="en-US" dirty="0">
                <a:solidFill>
                  <a:srgbClr val="000000"/>
                </a:solidFill>
                <a:latin typeface="Calibri" panose="020F0502020204030204" pitchFamily="34" charset="0"/>
              </a:rPr>
              <a:t> de </a:t>
            </a:r>
            <a:r>
              <a:rPr lang="en-US" altLang="en-US" dirty="0" err="1">
                <a:solidFill>
                  <a:srgbClr val="000000"/>
                </a:solidFill>
                <a:latin typeface="Calibri" panose="020F0502020204030204" pitchFamily="34" charset="0"/>
              </a:rPr>
              <a:t>programas</a:t>
            </a:r>
            <a:r>
              <a:rPr lang="en-US" altLang="en-US" dirty="0">
                <a:solidFill>
                  <a:srgbClr val="000000"/>
                </a:solidFill>
                <a:latin typeface="Calibri" panose="020F0502020204030204" pitchFamily="34" charset="0"/>
              </a:rPr>
              <a:t> de Medicare, </a:t>
            </a:r>
            <a:r>
              <a:rPr lang="en-US" altLang="en-US" dirty="0" err="1">
                <a:solidFill>
                  <a:srgbClr val="000000"/>
                </a:solidFill>
                <a:latin typeface="Calibri" panose="020F0502020204030204" pitchFamily="34" charset="0"/>
              </a:rPr>
              <a:t>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CMS.gov/Research-Statistics-Data-and-Systems/Monitoring-Programs/Medicare-FFS-Compliance-Programs/Review-Contractor-Directory-Interactive-Map</a:t>
            </a:r>
            <a:r>
              <a:rPr lang="en-US" altLang="en-US" dirty="0">
                <a:solidFill>
                  <a:srgbClr val="000000"/>
                </a:solidFill>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38"/>
              </a:spcBef>
              <a:buFont typeface="Wingdings" panose="05000000000000000000" pitchFamily="2" charset="2"/>
              <a:buNone/>
            </a:pPr>
            <a:endParaRPr lang="en-US" altLang="en-US" b="1" dirty="0">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 name="Slide Image Placeholder 1">
            <a:extLst>
              <a:ext uri="{FF2B5EF4-FFF2-40B4-BE49-F238E27FC236}">
                <a16:creationId xmlns:a16="http://schemas.microsoft.com/office/drawing/2014/main" id="{4F9D54BB-BA38-2515-A15F-CEE3FEDEB1F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5370" name="Notes Placeholder 2">
            <a:extLst>
              <a:ext uri="{FF2B5EF4-FFF2-40B4-BE49-F238E27FC236}">
                <a16:creationId xmlns:a16="http://schemas.microsoft.com/office/drawing/2014/main" id="{CA5F6F3D-AABD-CA57-D6EC-31A15261C16A}"/>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marL="0" lvl="1" defTabSz="723900" eaLnBrk="1" hangingPunct="1">
              <a:spcBef>
                <a:spcPct val="0"/>
              </a:spcBef>
              <a:spcAft>
                <a:spcPts val="600"/>
              </a:spcAft>
              <a:buFont typeface="Arial" panose="020B0604020202020204" pitchFamily="34" charset="0"/>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0" lvl="1" defTabSz="723900" eaLnBrk="1" hangingPunct="1">
              <a:spcBef>
                <a:spcPct val="0"/>
              </a:spcBef>
              <a:spcAft>
                <a:spcPts val="600"/>
              </a:spcAft>
              <a:buFont typeface="Arial" panose="020B0604020202020204" pitchFamily="34" charset="0"/>
              <a:buNone/>
            </a:pPr>
            <a:r>
              <a:rPr lang="es-ES" altLang="en-US" dirty="0">
                <a:latin typeface="Calibri" panose="020F0502020204030204" pitchFamily="34" charset="0"/>
              </a:rPr>
              <a:t>Al final de esta sesión, usted podrá</a:t>
            </a:r>
            <a:r>
              <a:rPr lang="en-US" altLang="en-US" dirty="0">
                <a:latin typeface="Calibri" panose="020F0502020204030204" pitchFamily="34" charset="0"/>
              </a:rPr>
              <a:t>:</a:t>
            </a:r>
          </a:p>
          <a:p>
            <a:pPr marL="117475" indent="-117475" defTabSz="7239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Definir fraude, derroche y abuso de la atención médica </a:t>
            </a:r>
          </a:p>
          <a:p>
            <a:pPr marL="117475" indent="-117475" defTabSz="7239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Identificar las causas de los pagos indebidos</a:t>
            </a:r>
          </a:p>
          <a:p>
            <a:pPr marL="117475" indent="-117475" defTabSz="7239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Analizar cómo combate CMS el fraude y el abuso</a:t>
            </a:r>
          </a:p>
          <a:p>
            <a:pPr marL="117475" indent="-117475" defTabSz="7239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Explicar de qué manera se puede luchar contra el fraude y el abuso</a:t>
            </a:r>
          </a:p>
          <a:p>
            <a:pPr marL="117475" indent="-117475" defTabSz="7239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Encontrar fuentes de información adicional</a:t>
            </a:r>
            <a:endParaRPr lang="en-US" altLang="en-US" dirty="0">
              <a:latin typeface="Arial" panose="020B0604020202020204" pitchFamily="34" charset="0"/>
            </a:endParaRPr>
          </a:p>
          <a:p>
            <a:pPr marL="117475" indent="-117475" defTabSz="723900"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Slide Image Placeholder 1">
            <a:extLst>
              <a:ext uri="{FF2B5EF4-FFF2-40B4-BE49-F238E27FC236}">
                <a16:creationId xmlns:a16="http://schemas.microsoft.com/office/drawing/2014/main" id="{BCA4FAB0-DDE7-5665-FD25-238CB5D261D0}"/>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4150" name="Notes Placeholder 2">
            <a:extLst>
              <a:ext uri="{FF2B5EF4-FFF2-40B4-BE49-F238E27FC236}">
                <a16:creationId xmlns:a16="http://schemas.microsoft.com/office/drawing/2014/main" id="{B17E6EB3-3689-27DE-0CEA-09E66E780DBB}"/>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UPIC opera en un área geográfica o una jurisdicción definida por órdenes de tareas individuales para mantener la integridad de Medicare y del programa Medicaid mediante la detección, la prevención y la disuasión proactiva de fraudes, derroches y abusos en la atención de la salud. Los UPIC juntan las funciones anteriores de los Contratistas de Integridad del Programa de la Zona (ZPIC), los Contratistas de Comparación de Datos de Medicare-Medicaid y los Contratistas de Integridad de Medicaid en un solo contratista para llevar a cabo el trabajo de integridad del programa de Medicare y Medicaid en nombre de los CMS. Esas actividades incluyen coordinar auditorías de programas, llevar a cabo investigaciones de proveedores para potencial derivación a las fuerzas del orden federales y estatales, llevar a cabo análisis de datos de reclamaciones de Medicare-Medicaid y recomendar medidas administrativas. Los contratos del UPIC operan en 5 jurisdicciones geográficas separadas en los EE. UU. El mapa muestra los contratistas actuales del UPIC para las 5 jurisdicciones geográficas</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dirty="0">
                <a:latin typeface="Calibri" panose="020F0502020204030204" pitchFamily="34" charset="0"/>
              </a:rPr>
              <a:t>*</a:t>
            </a:r>
            <a:r>
              <a:rPr lang="es-ES" altLang="en-US" dirty="0">
                <a:latin typeface="Calibri" panose="020F0502020204030204" pitchFamily="34" charset="0"/>
              </a:rPr>
              <a:t>Otros territorios de la jurisdicción oeste incluyen Samoa Americana, las Islas Marianas del Norte y Guam.</a:t>
            </a:r>
          </a:p>
          <a:p>
            <a:pPr defTabSz="955675" eaLnBrk="1" hangingPunct="1">
              <a:spcBef>
                <a:spcPct val="0"/>
              </a:spcBef>
              <a:spcAft>
                <a:spcPts val="600"/>
              </a:spcAft>
              <a:buFont typeface="Wingdings" panose="05000000000000000000" pitchFamily="2" charset="2"/>
              <a:buNone/>
            </a:pPr>
            <a:r>
              <a:rPr lang="en-US" altLang="en-US" dirty="0">
                <a:latin typeface="Calibri" panose="020F0502020204030204" pitchFamily="34" charset="0"/>
              </a:rPr>
              <a:t>.</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1" name="Slide Image Placeholder 1">
            <a:extLst>
              <a:ext uri="{FF2B5EF4-FFF2-40B4-BE49-F238E27FC236}">
                <a16:creationId xmlns:a16="http://schemas.microsoft.com/office/drawing/2014/main" id="{C5138C5B-BC71-984D-D9D8-6B00085B0F1D}"/>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6202" name="Notes Placeholder 2">
            <a:extLst>
              <a:ext uri="{FF2B5EF4-FFF2-40B4-BE49-F238E27FC236}">
                <a16:creationId xmlns:a16="http://schemas.microsoft.com/office/drawing/2014/main" id="{5B51C3C0-A5AA-812A-AD63-7052D5EF7FF6}"/>
              </a:ext>
            </a:extLst>
          </p:cNvPr>
          <p:cNvSpPr>
            <a:spLocks noGrp="1" noChangeArrowheads="1"/>
          </p:cNvSpPr>
          <p:nvPr>
            <p:ph type="body" idx="1"/>
          </p:nvPr>
        </p:nvSpPr>
        <p:spPr bwMode="auto">
          <a:xfrm>
            <a:off x="731839" y="3757613"/>
            <a:ext cx="5851525" cy="39728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financiamiento de Medicare-Medicaid (</a:t>
            </a:r>
            <a:r>
              <a:rPr lang="es-ES" altLang="en-US" dirty="0" err="1">
                <a:solidFill>
                  <a:srgbClr val="000000"/>
                </a:solidFill>
                <a:latin typeface="Calibri" panose="020F0502020204030204" pitchFamily="34" charset="0"/>
              </a:rPr>
              <a:t>Medi-Medi</a:t>
            </a:r>
            <a:r>
              <a:rPr lang="es-ES" altLang="en-US" dirty="0">
                <a:solidFill>
                  <a:srgbClr val="000000"/>
                </a:solidFill>
                <a:latin typeface="Calibri" panose="020F0502020204030204" pitchFamily="34" charset="0"/>
              </a:rPr>
              <a:t>) les permite a los CMS comparar las reclamaciones de Medicaid y Medicare y otros datos relacionados para identificar patrones de facturación y utilización indebidas. Estos datos comparados pueden mostrar tendencias que no son obvias en los datos de reclamos del programa únicamente. </a:t>
            </a:r>
            <a:r>
              <a:rPr lang="es-ES" altLang="en-US" dirty="0" err="1">
                <a:solidFill>
                  <a:srgbClr val="000000"/>
                </a:solidFill>
                <a:latin typeface="Calibri" panose="020F0502020204030204" pitchFamily="34" charset="0"/>
              </a:rPr>
              <a:t>Medi-Medi</a:t>
            </a:r>
            <a:r>
              <a:rPr lang="es-ES" altLang="en-US" dirty="0">
                <a:solidFill>
                  <a:srgbClr val="000000"/>
                </a:solidFill>
                <a:latin typeface="Calibri" panose="020F0502020204030204" pitchFamily="34" charset="0"/>
              </a:rPr>
              <a:t> es un flujo de financiación que se ha incorporado a las actividades habituales de los UPIC mientras colaboran con los estados en posibles investigaciones y auditorías que tienen el mayor potencial de descubrir fraude, derroche y abuso. Los UPIC utilizan los datos comparados para identificar fraudes, derroches y abusos a fin de llevar a cabo investigaciones con las agencias estatales de Medicaid.</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estados eligen de forma voluntaria participar en </a:t>
            </a:r>
            <a:r>
              <a:rPr lang="es-ES" altLang="en-US" dirty="0" err="1">
                <a:solidFill>
                  <a:srgbClr val="000000"/>
                </a:solidFill>
                <a:latin typeface="Calibri" panose="020F0502020204030204" pitchFamily="34" charset="0"/>
              </a:rPr>
              <a:t>Medi-Medi</a:t>
            </a:r>
            <a:r>
              <a:rPr lang="es-ES" altLang="en-US" dirty="0">
                <a:solidFill>
                  <a:srgbClr val="000000"/>
                </a:solidFill>
                <a:latin typeface="Calibri" panose="020F0502020204030204" pitchFamily="34" charset="0"/>
              </a:rPr>
              <a:t>, y las actividades de </a:t>
            </a:r>
            <a:r>
              <a:rPr lang="es-ES" altLang="en-US" dirty="0" err="1">
                <a:solidFill>
                  <a:srgbClr val="000000"/>
                </a:solidFill>
                <a:latin typeface="Calibri" panose="020F0502020204030204" pitchFamily="34" charset="0"/>
              </a:rPr>
              <a:t>Medi-Medi</a:t>
            </a:r>
            <a:r>
              <a:rPr lang="es-ES" altLang="en-US" dirty="0">
                <a:solidFill>
                  <a:srgbClr val="000000"/>
                </a:solidFill>
                <a:latin typeface="Calibri" panose="020F0502020204030204" pitchFamily="34" charset="0"/>
              </a:rPr>
              <a:t> se realizan como tareas individuales, según los contratos de integridad del programa de CMS. </a:t>
            </a:r>
            <a:r>
              <a:rPr lang="en-US" altLang="en-US" dirty="0">
                <a:solidFill>
                  <a:srgbClr val="000000"/>
                </a:solidFill>
                <a:latin typeface="Calibri" panose="020F0502020204030204" pitchFamily="34" charset="0"/>
              </a:rPr>
              <a:t> </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3" name="Slide Image Placeholder 1">
            <a:extLst>
              <a:ext uri="{FF2B5EF4-FFF2-40B4-BE49-F238E27FC236}">
                <a16:creationId xmlns:a16="http://schemas.microsoft.com/office/drawing/2014/main" id="{F07233B0-03B9-F73D-D00B-0C2901248F1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8254" name="Notes Placeholder 2">
            <a:extLst>
              <a:ext uri="{FF2B5EF4-FFF2-40B4-BE49-F238E27FC236}">
                <a16:creationId xmlns:a16="http://schemas.microsoft.com/office/drawing/2014/main" id="{3AC7A62E-11BE-2002-738B-B38C018054D0}"/>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misión del Programa de Auditoría de Recuperación es reducir los pagos indebidos de Medicare al detectar y recuperar de manera eficiente los pagos en exceso, identificar los pagos insuficientes e implementar medidas que evitarán pagos indebidos en el futuro.</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estados deben establecer programas de Contratistas de Auditorías de Recuperación de Medicaid (RAC) y estos programas deben</a:t>
            </a:r>
            <a:r>
              <a:rPr lang="en-US" altLang="en-US" dirty="0">
                <a:solidFill>
                  <a:srgbClr val="000000"/>
                </a:solidFill>
                <a:latin typeface="Calibri" panose="020F0502020204030204" pitchFamily="34" charset="0"/>
              </a:rPr>
              <a:t>:</a:t>
            </a:r>
          </a:p>
          <a:p>
            <a:pPr marL="171450" indent="-17145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Identificar y recuperar pagos en exceso e identificar pagos insuficientes.</a:t>
            </a:r>
          </a:p>
          <a:p>
            <a:pPr marL="171450" indent="-17145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Coordinar sus esfuerzos con otras entidades de auditoría, incluidas las agencias federales y estatales de cumplimiento de la ley. Los CMS y los estados trabajan para minimizar la posibilidad de que se superpongan las auditorías. </a:t>
            </a:r>
            <a:endParaRPr lang="en-US" altLang="en-US"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estados tienen la obligación de informar todos los pagos en exceso y pagos insuficientes ante los CMS. Para obtener más información,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Medicaid.gov/</a:t>
            </a:r>
            <a:r>
              <a:rPr lang="en-US" altLang="en-US" dirty="0" err="1">
                <a:solidFill>
                  <a:srgbClr val="000000"/>
                </a:solidFill>
                <a:latin typeface="Calibri" panose="020F0502020204030204" pitchFamily="34" charset="0"/>
                <a:hlinkClick r:id="rId3"/>
              </a:rPr>
              <a:t>medicaid</a:t>
            </a:r>
            <a:r>
              <a:rPr lang="en-US" altLang="en-US" dirty="0">
                <a:solidFill>
                  <a:srgbClr val="000000"/>
                </a:solidFill>
                <a:latin typeface="Calibri" panose="020F0502020204030204" pitchFamily="34" charset="0"/>
                <a:hlinkClick r:id="rId3"/>
              </a:rPr>
              <a:t>/finance/state-expenditure-reporting/index.html</a:t>
            </a:r>
            <a:r>
              <a:rPr lang="en-US" altLang="en-US"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05" name="Slide Image Placeholder 1">
            <a:extLst>
              <a:ext uri="{FF2B5EF4-FFF2-40B4-BE49-F238E27FC236}">
                <a16:creationId xmlns:a16="http://schemas.microsoft.com/office/drawing/2014/main" id="{2E64E642-3ABB-84CF-3492-6606EBE8554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0306" name="Notes Placeholder 2">
            <a:extLst>
              <a:ext uri="{FF2B5EF4-FFF2-40B4-BE49-F238E27FC236}">
                <a16:creationId xmlns:a16="http://schemas.microsoft.com/office/drawing/2014/main" id="{F335CADE-B8AC-95CE-B7A2-08D9BC2A5E1A}"/>
              </a:ext>
            </a:extLst>
          </p:cNvPr>
          <p:cNvSpPr>
            <a:spLocks noGrp="1" noChangeArrowheads="1"/>
          </p:cNvSpPr>
          <p:nvPr>
            <p:ph type="body" idx="1"/>
          </p:nvPr>
        </p:nvSpPr>
        <p:spPr bwMode="auto">
          <a:xfrm>
            <a:off x="731839" y="3757614"/>
            <a:ext cx="5851525" cy="5673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marL="53975" lvl="1" defTabSz="955675" eaLnBrk="1" hangingPunct="1">
              <a:spcBef>
                <a:spcPts val="625"/>
              </a:spcBef>
              <a:buFont typeface="Arial" panose="020B0604020202020204" pitchFamily="34" charset="0"/>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4300" lvl="1" indent="-114300"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Los CMS tienen 2 Contratistas para la Integridad en el Uso de Medicamentos de Medicare (MEDIC). El MEDIC para la Integridad de programas de planes (PPI) y el MEDIC para Investigaciones (I-MEDIC) monitorean fraudes, derroches y abusos en los planes de salud y de medicamentos de Medicare. El I-MEDIC tiene investigadores en todo el país que trabajan con las autoridades policiales federales, estatales y locales y otras partes interesadas. </a:t>
            </a:r>
          </a:p>
          <a:p>
            <a:pPr marL="114300" lvl="1" indent="-114300" defTabSz="955675" eaLnBrk="1" hangingPunct="1">
              <a:spcBef>
                <a:spcPct val="0"/>
              </a:spcBef>
              <a:spcAft>
                <a:spcPts val="300"/>
              </a:spcAft>
              <a:buFont typeface="Wingdings" panose="05000000000000000000" pitchFamily="2" charset="2"/>
              <a:buChar char="§"/>
            </a:pPr>
            <a:r>
              <a:rPr lang="es-ES" altLang="en-US" sz="1100" b="1" dirty="0" err="1">
                <a:solidFill>
                  <a:srgbClr val="000000"/>
                </a:solidFill>
                <a:latin typeface="Calibri" panose="020F0502020204030204" pitchFamily="34" charset="0"/>
              </a:rPr>
              <a:t>Qlarant</a:t>
            </a:r>
            <a:r>
              <a:rPr lang="es-ES" altLang="en-US" sz="1100" dirty="0">
                <a:solidFill>
                  <a:srgbClr val="000000"/>
                </a:solidFill>
                <a:latin typeface="Calibri" panose="020F0502020204030204" pitchFamily="34" charset="0"/>
              </a:rPr>
              <a:t> es el contratista para la integridad del programa de los CMS conforme al contrato de PPI MEDIC, así como el contrato de I-MEDIC. Las </a:t>
            </a:r>
            <a:r>
              <a:rPr lang="es-ES" altLang="en-US" sz="1100" b="1" dirty="0">
                <a:solidFill>
                  <a:srgbClr val="000000"/>
                </a:solidFill>
                <a:latin typeface="Calibri" panose="020F0502020204030204" pitchFamily="34" charset="0"/>
              </a:rPr>
              <a:t>responsabilidades principales </a:t>
            </a:r>
            <a:r>
              <a:rPr lang="es-ES" altLang="en-US" sz="1100" dirty="0">
                <a:solidFill>
                  <a:srgbClr val="000000"/>
                </a:solidFill>
                <a:latin typeface="Calibri" panose="020F0502020204030204" pitchFamily="34" charset="0"/>
              </a:rPr>
              <a:t>de </a:t>
            </a:r>
            <a:r>
              <a:rPr lang="es-ES" altLang="en-US" sz="1100" dirty="0" err="1">
                <a:solidFill>
                  <a:srgbClr val="000000"/>
                </a:solidFill>
                <a:latin typeface="Calibri" panose="020F0502020204030204" pitchFamily="34" charset="0"/>
              </a:rPr>
              <a:t>Qlarant</a:t>
            </a:r>
            <a:r>
              <a:rPr lang="es-ES" altLang="en-US" sz="1100" dirty="0">
                <a:solidFill>
                  <a:srgbClr val="000000"/>
                </a:solidFill>
                <a:latin typeface="Calibri" panose="020F0502020204030204" pitchFamily="34" charset="0"/>
              </a:rPr>
              <a:t> incluyen las siguientes:</a:t>
            </a:r>
            <a:endParaRPr lang="en-US" altLang="en-US" sz="1100" dirty="0">
              <a:solidFill>
                <a:srgbClr val="000000"/>
              </a:solidFill>
              <a:latin typeface="Calibri" panose="020F0502020204030204" pitchFamily="34" charset="0"/>
            </a:endParaRP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Investigar posibles fraudes, derroches y abusos.</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Investigar quejas que aleguen fraude contra Medicare.</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Llevar a cabo análisis proactivos de datos.</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Identificar las vulnerabilidades del programa.</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Mencionar casos de fraudes potenciales a los organismos de control.</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Realización de auditorías del plan Medicare </a:t>
            </a:r>
            <a:r>
              <a:rPr lang="es-ES" altLang="en-US" sz="1100" dirty="0" err="1">
                <a:solidFill>
                  <a:srgbClr val="000000"/>
                </a:solidFill>
                <a:latin typeface="Calibri" panose="020F0502020204030204" pitchFamily="34" charset="0"/>
              </a:rPr>
              <a:t>Advantage</a:t>
            </a:r>
            <a:r>
              <a:rPr lang="es-ES" altLang="en-US" sz="1100" dirty="0">
                <a:solidFill>
                  <a:srgbClr val="000000"/>
                </a:solidFill>
                <a:latin typeface="Calibri" panose="020F0502020204030204" pitchFamily="34" charset="0"/>
              </a:rPr>
              <a:t> y del plan de medicamentos de Medicare.</a:t>
            </a:r>
          </a:p>
          <a:p>
            <a:pPr marL="304800" lvl="2" indent="-123825" defTabSz="955675" eaLnBrk="1" hangingPunct="1">
              <a:spcBef>
                <a:spcPct val="0"/>
              </a:spcBef>
              <a:spcAft>
                <a:spcPts val="300"/>
              </a:spcAft>
              <a:buSzPct val="50000"/>
              <a:buFont typeface="Arial" panose="020B0604020202020204" pitchFamily="34" charset="0"/>
              <a:buChar char="•"/>
            </a:pPr>
            <a:r>
              <a:rPr lang="es-ES" altLang="en-US" sz="1100" dirty="0">
                <a:solidFill>
                  <a:srgbClr val="000000"/>
                </a:solidFill>
                <a:latin typeface="Calibri" panose="020F0502020204030204" pitchFamily="34" charset="0"/>
              </a:rPr>
              <a:t>Proporcionar divulgación y educación a los patrocinadores del plan</a:t>
            </a:r>
            <a:r>
              <a:rPr lang="en-US" altLang="en-US" sz="1100" dirty="0">
                <a:latin typeface="Calibri" panose="020F0502020204030204" pitchFamily="34" charset="0"/>
              </a:rPr>
              <a:t>.</a:t>
            </a:r>
          </a:p>
          <a:p>
            <a:pPr marL="114300" lvl="1" indent="-114300" defTabSz="955675" eaLnBrk="1" hangingPunct="1">
              <a:spcBef>
                <a:spcPct val="0"/>
              </a:spcBef>
              <a:spcAft>
                <a:spcPts val="300"/>
              </a:spcAft>
              <a:buFont typeface="Wingdings" panose="05000000000000000000" pitchFamily="2" charset="2"/>
              <a:buChar char="§"/>
            </a:pPr>
            <a:r>
              <a:rPr lang="en-US" altLang="en-US" sz="1100" dirty="0" err="1">
                <a:solidFill>
                  <a:srgbClr val="000000"/>
                </a:solidFill>
                <a:latin typeface="Calibri" panose="020F0502020204030204" pitchFamily="34" charset="0"/>
              </a:rPr>
              <a:t>Visite</a:t>
            </a:r>
            <a:r>
              <a:rPr lang="en-US" altLang="en-US" sz="1100" dirty="0">
                <a:solidFill>
                  <a:srgbClr val="000000"/>
                </a:solidFill>
                <a:latin typeface="Calibri" panose="020F0502020204030204" pitchFamily="34" charset="0"/>
              </a:rPr>
              <a:t> </a:t>
            </a:r>
            <a:r>
              <a:rPr lang="en-US" altLang="en-US" sz="1100" dirty="0" err="1">
                <a:solidFill>
                  <a:srgbClr val="000000"/>
                </a:solidFill>
                <a:latin typeface="Calibri" panose="020F0502020204030204" pitchFamily="34" charset="0"/>
              </a:rPr>
              <a:t>el</a:t>
            </a:r>
            <a:r>
              <a:rPr lang="en-US" altLang="en-US" sz="1100" dirty="0">
                <a:solidFill>
                  <a:srgbClr val="000000"/>
                </a:solidFill>
                <a:latin typeface="Calibri" panose="020F0502020204030204" pitchFamily="34" charset="0"/>
              </a:rPr>
              <a:t> sitio web de </a:t>
            </a:r>
            <a:r>
              <a:rPr lang="en-US" altLang="en-US" sz="1100" dirty="0" err="1">
                <a:solidFill>
                  <a:srgbClr val="000000"/>
                </a:solidFill>
                <a:latin typeface="Calibri" panose="020F0502020204030204" pitchFamily="34" charset="0"/>
              </a:rPr>
              <a:t>Qlarant</a:t>
            </a:r>
            <a:r>
              <a:rPr lang="en-US" altLang="en-US" sz="1100" dirty="0">
                <a:solidFill>
                  <a:srgbClr val="000000"/>
                </a:solidFill>
                <a:latin typeface="Calibri" panose="020F0502020204030204" pitchFamily="34" charset="0"/>
              </a:rPr>
              <a:t> </a:t>
            </a:r>
            <a:r>
              <a:rPr lang="en-US" altLang="en-US" sz="1100" dirty="0" err="1">
                <a:solidFill>
                  <a:srgbClr val="000000"/>
                </a:solidFill>
                <a:latin typeface="Calibri" panose="020F0502020204030204" pitchFamily="34" charset="0"/>
              </a:rPr>
              <a:t>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qlarant.com/contracts</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para ver todos los formularios (Solicitud de información de análisis de datos, Solicitud de asistencia, Queja de MEDIC de Investigaciones e Informe de ID en riesgo) bajo la sección I-MEDIC. Las derivaciones deben enviarse a la dirección de correo electrónico de quejas de I-MEDIC 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4"/>
              </a:rPr>
              <a:t>I-MEDICComplaints@qlarant.com</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Los artículos remitidos desde la línea directa de la Oficina del Inspector General (OIG) deben enviarse a la dirección de correo electrónico de la línea directa de I-MEDIC OIG 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5"/>
              </a:rPr>
              <a:t>I-MEDIC_OIG_Hotline@qlarant.com</a:t>
            </a:r>
            <a:r>
              <a:rPr lang="en-US" altLang="en-US" sz="1100" dirty="0">
                <a:solidFill>
                  <a:srgbClr val="000000"/>
                </a:solidFill>
                <a:latin typeface="Calibri" panose="020F0502020204030204" pitchFamily="34" charset="0"/>
              </a:rPr>
              <a:t>.</a:t>
            </a:r>
          </a:p>
          <a:p>
            <a:pPr marL="114300" lvl="1" indent="-114300" defTabSz="955675" eaLnBrk="1" hangingPunct="1">
              <a:spcBef>
                <a:spcPct val="0"/>
              </a:spcBef>
              <a:spcAft>
                <a:spcPts val="300"/>
              </a:spcAft>
              <a:buFont typeface="Wingdings" panose="05000000000000000000" pitchFamily="2" charset="2"/>
              <a:buChar char="§"/>
            </a:pPr>
            <a:r>
              <a:rPr lang="es-ES" altLang="en-US" sz="1100" dirty="0">
                <a:latin typeface="Calibri" panose="020F0502020204030204" pitchFamily="34" charset="0"/>
              </a:rPr>
              <a:t>Para ver un mapa interactivo de los EE. UU. que representa a los diversos contratistas que trabajan con los CMS, incluidos UPIC y el PPI MEDIC, visite </a:t>
            </a:r>
            <a:r>
              <a:rPr lang="en-US" altLang="en-US" sz="1100" dirty="0">
                <a:latin typeface="Calibri" panose="020F0502020204030204" pitchFamily="34" charset="0"/>
                <a:hlinkClick r:id="rId6"/>
              </a:rPr>
              <a:t>CMS.gov/Research-Statistics-Data-and-Systems/Monitoring-Programs/Medicare-FFS-Compliance-Programs/Review-Contractor-Directory-Interactive-Map</a:t>
            </a:r>
            <a:r>
              <a:rPr lang="en-US" altLang="en-US" sz="1100" dirty="0">
                <a:latin typeface="Calibri" panose="020F0502020204030204" pitchFamily="34" charset="0"/>
              </a:rPr>
              <a:t>.</a:t>
            </a:r>
          </a:p>
          <a:p>
            <a:pPr marL="53975" lvl="1" defTabSz="955675" eaLnBrk="1" hangingPunct="1">
              <a:spcBef>
                <a:spcPts val="625"/>
              </a:spcBef>
              <a:buFont typeface="Arial" panose="020B0604020202020204" pitchFamily="34" charset="0"/>
              <a:buNone/>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57" name="Slide Image Placeholder 1">
            <a:extLst>
              <a:ext uri="{FF2B5EF4-FFF2-40B4-BE49-F238E27FC236}">
                <a16:creationId xmlns:a16="http://schemas.microsoft.com/office/drawing/2014/main" id="{ABFA01E2-655F-55EE-ED7E-2B7033041A9A}"/>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2358" name="Notes Placeholder 2">
            <a:extLst>
              <a:ext uri="{FF2B5EF4-FFF2-40B4-BE49-F238E27FC236}">
                <a16:creationId xmlns:a16="http://schemas.microsoft.com/office/drawing/2014/main" id="{C696E243-C1AD-C5D8-93C1-5346DE1FD826}"/>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Cuando los CMS sospechan de la existencia de fraude, las medidas administrativas incluyen</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Negaciones automáticas: un estatus de "no pagar reclamación" para artículos o servicios pedidos o indicados por un proveedor específico.</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Suspensiones de pago: un estado de "suspensión del pago de reclamaciones" hasta que se complete una investigación o solicitud de información.</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Ediciones de prepago: lógica de sistema codificada que paga, niega o suspende automáticamente todo o parte de un reclamo, de modo que un analista capacitado puede revisar el reclamo y la documentación asociada para tomar determinaciones de cobertura y pago</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Revocación de los privilegios de facturación: ocurre por incumplimiento, mala conducta, delitos graves, falsificación de información y otras razones similares establecidas en 42 CFR§424.535 </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ecfr.federalregister.gov/current/title-42/chapter-IV/subchapter-B/part-424/subpart-P/section-424.535</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Los proveedores revocados tienen prohibido participar en el Programa de Medicare durante un mínimo de 1 año, pero no más de 10 años, según la gravedad del fundamento de la revocación. Si se revoca a los proveedores de Medicare por segunda vez, la prohibición puede durar hasta 20 años. Los proveedores pueden apelar una determinación de revocación previo envío de un plan de acción correctiva (solo en casos de incumplimiento) o previo envío de una solicitud de reconsideración.</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Revisiones posteriores a los pagos para ver si hubo pagos excesivos y potenciales medidas para recuperación de pagos excesivos.</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Derivación a organismos de control</a:t>
            </a:r>
            <a:r>
              <a:rPr lang="en-US" altLang="en-US" dirty="0">
                <a:solidFill>
                  <a:srgbClr val="000000"/>
                </a:solidFill>
                <a:latin typeface="Calibri" panose="020F0502020204030204" pitchFamily="34" charset="0"/>
              </a:rPr>
              <a:t>. </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09" name="Slide Image Placeholder 1">
            <a:extLst>
              <a:ext uri="{FF2B5EF4-FFF2-40B4-BE49-F238E27FC236}">
                <a16:creationId xmlns:a16="http://schemas.microsoft.com/office/drawing/2014/main" id="{900383AF-F09D-429F-55D8-51F3A733937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4410" name="Notes Placeholder 2">
            <a:extLst>
              <a:ext uri="{FF2B5EF4-FFF2-40B4-BE49-F238E27FC236}">
                <a16:creationId xmlns:a16="http://schemas.microsoft.com/office/drawing/2014/main" id="{E09580CD-6FCD-2DDB-752F-2507362B9453}"/>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marL="231775" lvl="1" indent="-231775" defTabSz="955675" eaLnBrk="1" hangingPunct="1">
              <a:spcBef>
                <a:spcPct val="0"/>
              </a:spcBef>
              <a:spcAft>
                <a:spcPts val="600"/>
              </a:spcAft>
              <a:buFont typeface="Arial" panose="020B0604020202020204" pitchFamily="34" charset="0"/>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0" lvl="1" defTabSz="955675" eaLnBrk="1" hangingPunct="1">
              <a:spcBef>
                <a:spcPct val="0"/>
              </a:spcBef>
              <a:spcAft>
                <a:spcPts val="600"/>
              </a:spcAft>
              <a:buFont typeface="Arial" panose="020B0604020202020204" pitchFamily="34" charset="0"/>
              <a:buNone/>
            </a:pPr>
            <a:r>
              <a:rPr lang="es-ES" altLang="en-US" dirty="0">
                <a:solidFill>
                  <a:srgbClr val="000000"/>
                </a:solidFill>
                <a:latin typeface="Calibri" panose="020F0502020204030204" pitchFamily="34" charset="0"/>
              </a:rPr>
              <a:t>Cuando el sistema judicial y el de control legal determinen que hubo actividades fraudulentas, es posible que se tomen las siguientes medidas de control:</a:t>
            </a:r>
            <a:r>
              <a:rPr lang="en-US" altLang="en-US" dirty="0">
                <a:solidFill>
                  <a:srgbClr val="000000"/>
                </a:solidFill>
                <a:latin typeface="Calibri" panose="020F0502020204030204" pitchFamily="34" charset="0"/>
              </a:rPr>
              <a:t>:</a:t>
            </a:r>
          </a:p>
          <a:p>
            <a:pPr marL="114300" lvl="1"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Prohibir a los proveedores/compañías pertenecer a los programas. La OIG del Departamento de Servicios de Salud y Humanos (HHS) de los EE. UU. tiene la autoridad de excluir a personas y entidades de la participación de programas para el cuidado de la salud con financiamiento a nivel federal.</a:t>
            </a:r>
          </a:p>
          <a:p>
            <a:pPr marL="114300" lvl="1"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Los proveedores/las empresas no pueden facturar a Medicare, Medicaid o CHIP una vez que sean excluidas.</a:t>
            </a:r>
          </a:p>
          <a:p>
            <a:pPr marL="114300" lvl="1"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Multar a los proveedores/compañías.</a:t>
            </a:r>
          </a:p>
          <a:p>
            <a:pPr marL="114300" lvl="1"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Arrestos y condenas.</a:t>
            </a:r>
          </a:p>
          <a:p>
            <a:pPr marL="114300" lvl="1"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Se pueden negociar acuerdos de integridad corporativa entre la OIG y los proveedores de atención médica y otras entidades, como parte de una solución de las investigaciones de los programas de salud federales que surgen de una variedad de leyes sobre falsos reclamos civiles. Los proveedores o las entidades se ponen de acuerdo en las obligaciones y, a cambio, la OIG acuerda procurar no excluirlos de participar en Medicare, Medicaid o en otros programas federales de atención en salud</a:t>
            </a:r>
            <a:r>
              <a:rPr lang="en-US" altLang="en-US" dirty="0">
                <a:solidFill>
                  <a:srgbClr val="000000"/>
                </a:solidFill>
                <a:latin typeface="Calibri" panose="020F0502020204030204" pitchFamily="34" charset="0"/>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61" name="Slide Image Placeholder 1">
            <a:extLst>
              <a:ext uri="{FF2B5EF4-FFF2-40B4-BE49-F238E27FC236}">
                <a16:creationId xmlns:a16="http://schemas.microsoft.com/office/drawing/2014/main" id="{31E6BD52-4470-6263-774F-4275C91443E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6462" name="Notes Placeholder 2">
            <a:extLst>
              <a:ext uri="{FF2B5EF4-FFF2-40B4-BE49-F238E27FC236}">
                <a16:creationId xmlns:a16="http://schemas.microsoft.com/office/drawing/2014/main" id="{3A2AE102-90D0-BAB8-8A97-BB627AC263D8}"/>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programa de Control de Fraudes y Abusos en la Atención Médica (HCFAC) se estableció en 1996 como parte de la Ley de Portabilidad y Responsabilidad de Seguros Médicos (HIPAA). El Fiscal General del Departamento de Salud y Servicios Humanos (HHS) de EE. UU., actuando a través del Inspector General dirige y colabora conjuntamente con actividades de control del cumplimiento de la ley federales, estatales y locales con respecto al fraude y el abuso en la atención médica. </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HCFAC informa sobre sus esfuerzos cada año. Para ver el informe más reciente, visite</a:t>
            </a:r>
            <a:r>
              <a:rPr lang="en-US" altLang="en-US" dirty="0">
                <a:solidFill>
                  <a:srgbClr val="000000"/>
                </a:solidFill>
                <a:latin typeface="Calibri" panose="020F0502020204030204" pitchFamily="34" charset="0"/>
              </a:rPr>
              <a:t> </a:t>
            </a:r>
            <a:r>
              <a:rPr lang="en-US" altLang="en-US" u="sng" dirty="0">
                <a:latin typeface="Calibri" panose="020F0502020204030204" pitchFamily="34" charset="0"/>
                <a:hlinkClick r:id="rId3"/>
              </a:rPr>
              <a:t>FY2020 HCFAC Report</a:t>
            </a:r>
            <a:r>
              <a:rPr lang="en-US" altLang="en-US" u="sng" dirty="0">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esfuerzos de HCFAC incluyen (entre otras cosas)</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Equipos de Fuerza de Choque Contra el Fraude en la Atención Médica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Equipo de Acción para la Prevención y Ejecución del Fraude en la Atención Médica (HEAT)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Asociación para la Prevención del Fraude en el Cuidado de la Salud (HFPP)</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Coordinación de casos principales</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13" name="Slide Image Placeholder 1">
            <a:extLst>
              <a:ext uri="{FF2B5EF4-FFF2-40B4-BE49-F238E27FC236}">
                <a16:creationId xmlns:a16="http://schemas.microsoft.com/office/drawing/2014/main" id="{AAFF9939-204A-FBFA-191A-DDBE45102E7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8514" name="Notes Placeholder 2">
            <a:extLst>
              <a:ext uri="{FF2B5EF4-FFF2-40B4-BE49-F238E27FC236}">
                <a16:creationId xmlns:a16="http://schemas.microsoft.com/office/drawing/2014/main" id="{249694C3-513D-9AF1-8B14-A377AB95B3DC}"/>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fuerza de choque contra el fraude hacia Medicare conjunta del HHS/DOJ es un equipo de múltiples agencias de investigadores federales, estatales y locales destinado a luchar contra el fraude contra Medicare</a:t>
            </a:r>
            <a:r>
              <a:rPr lang="en-US" altLang="en-US" dirty="0">
                <a:solidFill>
                  <a:srgbClr val="000000"/>
                </a:solidFill>
                <a:latin typeface="Calibri" panose="020F0502020204030204" pitchFamily="34" charset="0"/>
              </a:rPr>
              <a:t>. </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La gran extensión geográfica de las ubicaciones del equipo de la fuerza de choque contra el fraude hacia Medicare demuestra que el fraude contra Medicare es un problema a escala nacional. Las operaciones actuales están funcionando en puntos conflictivos de fraude identificado, incluidos Baton Rouge, Brooklyn, Chicago, Dallas, Detroit, Houston, Los Ángeles, Miami-Dade, y la Bahía de Tampa.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Los equipos de la fuerza de choque utilizan técnicas avanzadas de análisis de datos para identificar altos niveles de facturación en puntos conflictivos de fraude en el cuidado de la salud.</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Los equipos de múltiples agencias pueden apuntar a tramas emergentes o errantes, junto con casos crónicos de fraude que llevan a cabo criminales disfrazados de proveedores o prestadores de cuidado de la salud</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CMS trabajan en colaboración con socios federales y estatales del orden público para aumentar la recuperación de pagos indebidos y disminuir el fraude mediante el aporte de datos y otro tipo de apoyo durante las investigaciones y los juicios por parte del equipo de Acción para la Prevención y Ejecución del Fraude en la Atención Médica, así como mediante la suspensión de pagos a proveedores que están sujetos a denuncias fehacientes por fraude. Para ver las noticias y las actividades de la fuerza de choque, visite</a:t>
            </a:r>
            <a:r>
              <a:rPr lang="en-US" altLang="en-US" dirty="0">
                <a:solidFill>
                  <a:srgbClr val="000000"/>
                </a:solidFill>
                <a:latin typeface="Calibri" panose="020F0502020204030204" pitchFamily="34" charset="0"/>
              </a:rPr>
              <a:t> </a:t>
            </a:r>
            <a:r>
              <a:rPr lang="en-US" altLang="en-US" dirty="0">
                <a:latin typeface="Calibri" panose="020F0502020204030204" pitchFamily="34" charset="0"/>
                <a:hlinkClick r:id="rId3"/>
              </a:rPr>
              <a:t>oig.hhs.gov/fraud/strike-force</a:t>
            </a:r>
            <a:r>
              <a:rPr lang="en-US" altLang="en-US" dirty="0">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65" name="Slide Image Placeholder 1">
            <a:extLst>
              <a:ext uri="{FF2B5EF4-FFF2-40B4-BE49-F238E27FC236}">
                <a16:creationId xmlns:a16="http://schemas.microsoft.com/office/drawing/2014/main" id="{6FBE625C-28F8-F93E-6010-8C7266CF392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0566" name="Notes Placeholder 2">
            <a:extLst>
              <a:ext uri="{FF2B5EF4-FFF2-40B4-BE49-F238E27FC236}">
                <a16:creationId xmlns:a16="http://schemas.microsoft.com/office/drawing/2014/main" id="{8D72F561-A479-B27A-5879-71DB349A6200}"/>
              </a:ext>
            </a:extLst>
          </p:cNvPr>
          <p:cNvSpPr>
            <a:spLocks noGrp="1" noChangeArrowheads="1"/>
          </p:cNvSpPr>
          <p:nvPr>
            <p:ph type="body" idx="1"/>
          </p:nvPr>
        </p:nvSpPr>
        <p:spPr bwMode="auto">
          <a:xfrm>
            <a:off x="731839" y="3757613"/>
            <a:ext cx="5851525" cy="57213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dirty="0">
                <a:latin typeface="Calibri" panose="020F0502020204030204" pitchFamily="34" charset="0"/>
              </a:rPr>
              <a:t>El equipo de Acción para la Prevención y Ejecución del Fraude en la Atención Médica (HEAT) es una iniciativa antifraude conjunta entre el HHS y el Departamento de Justicia (DOJ) de los EE. UU. Las fuerzas de tareas del HEAT son equipos interinstitucionales que cuentan con un plantel profesional y de control de la ley de máximo nivel. El equipo se conforma a partir de asociaciones existentes, entre ellas organismos de control locales y estatales que se ocupan de prevenir el fraude y hacer cumplir las leyes contra el fraude. El HEAT utiliza la colaboración entre agencias para reducir y prevenir el fraude en los programas federales para el cuidado de la salud. Mediante el despliegue de los organismos de control y el personal capacitado de la agencia, el HHS y el DOJ mejoran la coordinación, el intercambio de datos y la capacitación de los investigadores, agentes, fiscales, analistas y políticos. El proyecto HEAT ha tenido mucho éxito en producir casos de fraude en la atención médica y procesarlos con rapidez y eficacia. </a:t>
            </a:r>
          </a:p>
          <a:p>
            <a:pPr defTabSz="955675" eaLnBrk="1" hangingPunct="1">
              <a:spcBef>
                <a:spcPct val="0"/>
              </a:spcBef>
              <a:spcAft>
                <a:spcPts val="300"/>
              </a:spcAft>
              <a:buFont typeface="Wingdings" panose="05000000000000000000" pitchFamily="2" charset="2"/>
              <a:buNone/>
            </a:pPr>
            <a:r>
              <a:rPr lang="es-ES" altLang="en-US" dirty="0">
                <a:latin typeface="Calibri" panose="020F0502020204030204" pitchFamily="34" charset="0"/>
              </a:rPr>
              <a:t>La misión del HEAT es la siguiente:</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Unir recursos a través del gobierno para ayudar a prevenir fraudes, derroches y abusos en los programas de Medicare y Medicaid, y aplicar mano dura sobre los responsables de fraude que abusen del sistema y generen costos de miles de millones de dólares</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Reducir los costos del cuidado de la salud y mejorar la calidad de la atención mediante la eliminación del sistema de responsables que se aprovechan de las personas con Medicaid y Medicare.</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Resaltar las mejores prácticas de proveedores y empleados del sector público dedicadas a eliminar fraudes, derroches y abusos en Medicare</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Usar las asociaciones existentes entre el HHS y el DOJ como base para reducir el fraude y recuperar los dólares de los contribuyentes.</a:t>
            </a:r>
            <a:endParaRPr lang="en-US" altLang="en-US" dirty="0">
              <a:solidFill>
                <a:srgbClr val="000000"/>
              </a:solidFill>
              <a:latin typeface="Calibri" panose="020F0502020204030204" pitchFamily="34" charset="0"/>
            </a:endParaRP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17" name="Slide Image Placeholder 1">
            <a:extLst>
              <a:ext uri="{FF2B5EF4-FFF2-40B4-BE49-F238E27FC236}">
                <a16:creationId xmlns:a16="http://schemas.microsoft.com/office/drawing/2014/main" id="{50774860-0312-B21F-C208-D004465DEFA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2618" name="Notes Placeholder 2">
            <a:extLst>
              <a:ext uri="{FF2B5EF4-FFF2-40B4-BE49-F238E27FC236}">
                <a16:creationId xmlns:a16="http://schemas.microsoft.com/office/drawing/2014/main" id="{3A73288D-1B31-9488-43DD-344C796A2292}"/>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Asociación para la Prevención del Fraude en la Atención Médica (HFPP) es una asociación pública-privada voluntaria entre el gobierno federal, agencias del estado y locales, organismos de control de la ley, los planes de seguros médicos privados, organizaciones de empleadores y asociaciones antifraude en la atención médica.</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objetivo de la HFPP es promover un enfoque proactivo para detectar y prevenir el fraude en la atención médica mediante la divulgación de datos e información.</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objetivo de la HFPP es mejorar la detección y la prevención del fraude en la atención médica mediante lo siguiente</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Intercambiar datos e información entre los sectores públicos y privados.</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Impulsar diversas herramientas de análisis frente a conjuntos de datos proporcionados por socios de la HFPP.</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Proporcionar un foro para que los líderes públicos y privados y los expertos en el tema compartan prácticas exitosas antifraude y metodologías efectivas para detectar y prevenir fraudes en la atención médica.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Para obtener más información sobre la HFPP,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a:t>
            </a:r>
            <a:r>
              <a:rPr lang="en-US" altLang="en-US" dirty="0" err="1">
                <a:solidFill>
                  <a:srgbClr val="000000"/>
                </a:solidFill>
                <a:latin typeface="Calibri" panose="020F0502020204030204" pitchFamily="34" charset="0"/>
                <a:hlinkClick r:id="rId3"/>
              </a:rPr>
              <a:t>hfpp</a:t>
            </a:r>
            <a:r>
              <a:rPr lang="en-US" altLang="en-US" dirty="0">
                <a:solidFill>
                  <a:srgbClr val="000000"/>
                </a:solidFill>
                <a:latin typeface="Calibri" panose="020F0502020204030204" pitchFamily="34" charset="0"/>
                <a:hlinkClick r:id="rId3"/>
              </a:rPr>
              <a:t>/about</a:t>
            </a:r>
            <a:r>
              <a:rPr lang="en-US" altLang="en-US" dirty="0">
                <a:solidFill>
                  <a:srgbClr val="000000"/>
                </a:solidFill>
                <a:latin typeface="Calibri" panose="020F0502020204030204" pitchFamily="34" charset="0"/>
              </a:rPr>
              <a:t>. </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7" name="Slide Image Placeholder 1">
            <a:extLst>
              <a:ext uri="{FF2B5EF4-FFF2-40B4-BE49-F238E27FC236}">
                <a16:creationId xmlns:a16="http://schemas.microsoft.com/office/drawing/2014/main" id="{49646DA6-FC3F-0511-DF0F-64888295EB0E}"/>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6398" name="Notes Placeholder 2">
            <a:extLst>
              <a:ext uri="{FF2B5EF4-FFF2-40B4-BE49-F238E27FC236}">
                <a16:creationId xmlns:a16="http://schemas.microsoft.com/office/drawing/2014/main" id="{850874FA-8594-92CE-F17F-D717AE90009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lección 1 ofrece una descripción general de fraudes, derroches y abusos, e incluye:</a:t>
            </a:r>
            <a:endParaRPr lang="en-US" altLang="en-US" dirty="0">
              <a:solidFill>
                <a:srgbClr val="000000"/>
              </a:solidFill>
              <a:latin typeface="Calibri" panose="020F0502020204030204" pitchFamily="34" charset="0"/>
            </a:endParaRP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Definición de fraudes, derroches y abusos en la atención médica</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Protección de los Fondos Fiduciarios de Medicare y otros recursos públicos</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Ejemplos de fraude contra Medicare y Medicaid </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Quién comete fraude</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Causas de pagos indebidos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69" name="Slide Image Placeholder 1">
            <a:extLst>
              <a:ext uri="{FF2B5EF4-FFF2-40B4-BE49-F238E27FC236}">
                <a16:creationId xmlns:a16="http://schemas.microsoft.com/office/drawing/2014/main" id="{B2BBF83D-D833-3646-6581-68405BA7FAE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4670" name="Notes Placeholder 2">
            <a:extLst>
              <a:ext uri="{FF2B5EF4-FFF2-40B4-BE49-F238E27FC236}">
                <a16:creationId xmlns:a16="http://schemas.microsoft.com/office/drawing/2014/main" id="{FAF11216-05ED-7036-FC39-C3611BD7BB0E}"/>
              </a:ext>
            </a:extLst>
          </p:cNvPr>
          <p:cNvSpPr>
            <a:spLocks noGrp="1" noChangeArrowheads="1"/>
          </p:cNvSpPr>
          <p:nvPr>
            <p:ph type="body" idx="1"/>
          </p:nvPr>
        </p:nvSpPr>
        <p:spPr bwMode="auto">
          <a:xfrm>
            <a:off x="731839" y="3757612"/>
            <a:ext cx="5851525" cy="57685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sz="1100" dirty="0">
                <a:latin typeface="Calibri" panose="020F0502020204030204" pitchFamily="34" charset="0"/>
              </a:rPr>
              <a:t>En el año fiscal 2018, los CMS comenzaron una iniciativa de Coordinación de casos principales que incluye representación de HHS-OIG, DOJ y CMS. Esta iniciativa proporciona una oportunidad 'para que los expertos en políticas de Medicare y Medicaid, los funcionarios de control del cumplimiento de la ley, los clínicos y los investigadores de fraudes colaboren antes, durante y después del desarrollo de indicios de fraude. </a:t>
            </a:r>
          </a:p>
          <a:p>
            <a:pPr defTabSz="955675" eaLnBrk="1" hangingPunct="1">
              <a:spcBef>
                <a:spcPct val="0"/>
              </a:spcBef>
              <a:spcAft>
                <a:spcPts val="300"/>
              </a:spcAft>
              <a:buFont typeface="Wingdings" panose="05000000000000000000" pitchFamily="2" charset="2"/>
              <a:buNone/>
            </a:pPr>
            <a:r>
              <a:rPr lang="es-ES" altLang="en-US" sz="1100" dirty="0">
                <a:latin typeface="Calibri" panose="020F0502020204030204" pitchFamily="34" charset="0"/>
              </a:rPr>
              <a:t>Este nivel de colaboración ha contribuido a varias acciones exitosas coordinadas de control de cumplimiento de la ley y ha ayudado a los CMS a identificar mejor tendencias nacionales de fraude y vulnerabilidades de programas. Como resultado del MCC, ha habido un marcado aumento del número y la calidad de las derivaciones sobre cumplimiento de la ley de los CMS. Hasta el año fiscal 2020, ha habido casi 2200 revisiones de MCC y 1750 derivaciones a agencias de control de la ley a través de MCC. Las actividades de integridad de programas y las investigaciones de los CMS continuarán contribuyendo a investigaciones de control de la ley, medidas administrativas de CMS e iniciativas de CMS. En el año fiscal 2020, los CMS hicieron más de 1100 revisiones de MCC y 800 derivaciones a organismos de control.</a:t>
            </a:r>
          </a:p>
          <a:p>
            <a:pPr defTabSz="955675" eaLnBrk="1" hangingPunct="1">
              <a:spcBef>
                <a:spcPct val="0"/>
              </a:spcBef>
              <a:spcAft>
                <a:spcPts val="300"/>
              </a:spcAft>
              <a:buFont typeface="Wingdings" panose="05000000000000000000" pitchFamily="2" charset="2"/>
              <a:buNone/>
            </a:pPr>
            <a:r>
              <a:rPr lang="es-ES" altLang="en-US" sz="1100" dirty="0">
                <a:latin typeface="Calibri" panose="020F0502020204030204" pitchFamily="34" charset="0"/>
              </a:rPr>
              <a:t>Un ejemplo del apoyo proporcionado por los CMS a la OIG y al DOJ en el año fiscal 2020 es el siguiente</a:t>
            </a:r>
            <a:r>
              <a:rPr lang="en-US" altLang="en-US" sz="1100" dirty="0">
                <a:latin typeface="Calibri" panose="020F0502020204030204" pitchFamily="34" charset="0"/>
              </a:rPr>
              <a:t>: </a:t>
            </a:r>
          </a:p>
          <a:p>
            <a:pPr marL="117475" indent="-117475" defTabSz="955675" eaLnBrk="1" hangingPunct="1">
              <a:spcBef>
                <a:spcPct val="0"/>
              </a:spcBef>
              <a:spcAft>
                <a:spcPts val="300"/>
              </a:spcAft>
              <a:buFont typeface="Wingdings" panose="05000000000000000000" pitchFamily="2" charset="2"/>
              <a:buChar char="§"/>
            </a:pPr>
            <a:r>
              <a:rPr lang="es-ES" altLang="en-US" sz="1100" dirty="0">
                <a:latin typeface="Calibri" panose="020F0502020204030204" pitchFamily="34" charset="0"/>
              </a:rPr>
              <a:t>En septiembre de 2020, el DOJ anunció una medida histórica de control del cumplimiento de la ley que involucraba a 345 demandados acusados en 51 distritos federales, incluidos más de 100 doctores, enfermeros y otros profesionales médicos matriculados. El monto más alto de pérdidas por fraudes alegados en conexión con esos casos se relaciona con estrategias de telemedicina (el uso de tecnología de telecomunicaciones para proporcionar servicios de atención médica de forma remota). </a:t>
            </a:r>
          </a:p>
          <a:p>
            <a:pPr marL="117475" indent="-117475" defTabSz="955675" eaLnBrk="1" hangingPunct="1">
              <a:spcBef>
                <a:spcPct val="0"/>
              </a:spcBef>
              <a:spcAft>
                <a:spcPts val="300"/>
              </a:spcAft>
              <a:buFont typeface="Wingdings" panose="05000000000000000000" pitchFamily="2" charset="2"/>
              <a:buChar char="§"/>
            </a:pPr>
            <a:r>
              <a:rPr lang="es-ES" altLang="en-US" sz="1100" dirty="0">
                <a:latin typeface="Calibri" panose="020F0502020204030204" pitchFamily="34" charset="0"/>
              </a:rPr>
              <a:t>Además de las acusaciones penales anunciadas relacionadas con la medida policial, el CPI de los CMS anunció por separado que ha temado varias medidas administrativas inéditas contra el fraude en la telemedicina, revocando los privilegios de facturación a Medicare de otros 256 profesionales médicos por su participación en estrategias de telemedicina. </a:t>
            </a:r>
          </a:p>
          <a:p>
            <a:pPr marL="117475" indent="-117475" defTabSz="955675" eaLnBrk="1" hangingPunct="1">
              <a:spcBef>
                <a:spcPct val="0"/>
              </a:spcBef>
              <a:spcAft>
                <a:spcPts val="300"/>
              </a:spcAft>
              <a:buFont typeface="Wingdings" panose="05000000000000000000" pitchFamily="2" charset="2"/>
              <a:buChar char="§"/>
            </a:pPr>
            <a:r>
              <a:rPr lang="es-ES" altLang="en-US" sz="1100" dirty="0">
                <a:latin typeface="Calibri" panose="020F0502020204030204" pitchFamily="34" charset="0"/>
              </a:rPr>
              <a:t>Esto representa el mayor número de medidas administrativas adversas que fueron resultado de una única iniciativa administrativa de investigación de fraudes en la atención médica.</a:t>
            </a:r>
            <a:endParaRPr lang="en-US" altLang="en-US" sz="1100" dirty="0">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21" name="Slide Image Placeholder 1">
            <a:extLst>
              <a:ext uri="{FF2B5EF4-FFF2-40B4-BE49-F238E27FC236}">
                <a16:creationId xmlns:a16="http://schemas.microsoft.com/office/drawing/2014/main" id="{725256F6-5CF8-8FDB-2CA4-9B4DE657C010}"/>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6722" name="Notes Placeholder 2">
            <a:extLst>
              <a:ext uri="{FF2B5EF4-FFF2-40B4-BE49-F238E27FC236}">
                <a16:creationId xmlns:a16="http://schemas.microsoft.com/office/drawing/2014/main" id="{74B651E0-FD70-01D8-A536-C0C1CC6F5EF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CMS utilizan los esfuerzos educativos para cambiar el enfoque en la prevención de pagos indebidos y el fraude mientras continúa la vigilancia para detectar y seguir los problemas que puedan surgir. Para obtener más información sobre los recursos de proveedores,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CMS.gov/About-CMS/Components/CPI/CPI-Resources.html</a:t>
            </a:r>
            <a:r>
              <a:rPr lang="en-US" altLang="en-US" dirty="0">
                <a:solidFill>
                  <a:srgbClr val="000000"/>
                </a:solidFill>
                <a:latin typeface="Calibri" panose="020F0502020204030204" pitchFamily="34" charset="0"/>
              </a:rPr>
              <a:t>. </a:t>
            </a:r>
          </a:p>
          <a:p>
            <a:pPr marL="114300" indent="-114300" defTabSz="955675" eaLnBrk="1" hangingPunct="1">
              <a:spcBef>
                <a:spcPct val="0"/>
              </a:spcBef>
              <a:spcAft>
                <a:spcPts val="300"/>
              </a:spcAft>
              <a:buFont typeface="Wingdings" panose="05000000000000000000" pitchFamily="2" charset="2"/>
              <a:buChar char="§"/>
            </a:pPr>
            <a:r>
              <a:rPr lang="es-ES" altLang="en-US" dirty="0">
                <a:solidFill>
                  <a:srgbClr val="000000"/>
                </a:solidFill>
                <a:latin typeface="Calibri" panose="020F0502020204030204" pitchFamily="34" charset="0"/>
              </a:rPr>
              <a:t>La educación del proveedor ayuda a corregir vulnerabilidades para que los proveedores puedan:</a:t>
            </a:r>
            <a:r>
              <a:rPr lang="en-US" altLang="en-US" dirty="0">
                <a:solidFill>
                  <a:srgbClr val="000000"/>
                </a:solidFill>
                <a:latin typeface="Calibri" panose="020F0502020204030204" pitchFamily="34" charset="0"/>
              </a:rPr>
              <a:t>:</a:t>
            </a:r>
          </a:p>
          <a:p>
            <a:pPr marL="238125" lvl="2" indent="-114300" defTabSz="955675" eaLnBrk="1" hangingPunct="1">
              <a:spcBef>
                <a:spcPct val="0"/>
              </a:spcBef>
              <a:spcAft>
                <a:spcPts val="300"/>
              </a:spcAft>
              <a:buSzPct val="100000"/>
              <a:buFont typeface="Arial" panose="020B0604020202020204" pitchFamily="34" charset="0"/>
              <a:buChar char="•"/>
            </a:pPr>
            <a:r>
              <a:rPr lang="es-ES" altLang="en-US" dirty="0">
                <a:solidFill>
                  <a:srgbClr val="000000"/>
                </a:solidFill>
                <a:latin typeface="Calibri" panose="020F0502020204030204" pitchFamily="34" charset="0"/>
              </a:rPr>
              <a:t>Mantener la documentación correcta. </a:t>
            </a:r>
          </a:p>
          <a:p>
            <a:pPr marL="238125" lvl="2" indent="-114300" defTabSz="955675" eaLnBrk="1" hangingPunct="1">
              <a:spcBef>
                <a:spcPct val="0"/>
              </a:spcBef>
              <a:spcAft>
                <a:spcPts val="300"/>
              </a:spcAft>
              <a:buSzPct val="100000"/>
              <a:buFont typeface="Arial" panose="020B0604020202020204" pitchFamily="34" charset="0"/>
              <a:buChar char="•"/>
            </a:pPr>
            <a:r>
              <a:rPr lang="es-ES" altLang="en-US" dirty="0">
                <a:solidFill>
                  <a:srgbClr val="000000"/>
                </a:solidFill>
                <a:latin typeface="Calibri" panose="020F0502020204030204" pitchFamily="34" charset="0"/>
              </a:rPr>
              <a:t>Reducir los envíos de reclamaciones inapropiadas al capacitar a los proveedores en los errores de facturación más frecuentes.</a:t>
            </a:r>
          </a:p>
          <a:p>
            <a:pPr marL="238125" lvl="2" indent="-114300" defTabSz="955675" eaLnBrk="1" hangingPunct="1">
              <a:spcBef>
                <a:spcPct val="0"/>
              </a:spcBef>
              <a:spcAft>
                <a:spcPts val="300"/>
              </a:spcAft>
              <a:buSzPct val="100000"/>
              <a:buFont typeface="Arial" panose="020B0604020202020204" pitchFamily="34" charset="0"/>
              <a:buChar char="•"/>
            </a:pPr>
            <a:r>
              <a:rPr lang="es-ES" altLang="en-US" dirty="0">
                <a:solidFill>
                  <a:srgbClr val="000000"/>
                </a:solidFill>
                <a:latin typeface="Calibri" panose="020F0502020204030204" pitchFamily="34" charset="0"/>
              </a:rPr>
              <a:t>Proteger la información de identidad del paciente y del proveedor.</a:t>
            </a:r>
          </a:p>
          <a:p>
            <a:pPr marL="238125" lvl="2" indent="-114300" defTabSz="955675" eaLnBrk="1" hangingPunct="1">
              <a:spcBef>
                <a:spcPct val="0"/>
              </a:spcBef>
              <a:spcAft>
                <a:spcPts val="300"/>
              </a:spcAft>
              <a:buSzPct val="100000"/>
              <a:buFont typeface="Arial" panose="020B0604020202020204" pitchFamily="34" charset="0"/>
              <a:buChar char="•"/>
            </a:pPr>
            <a:r>
              <a:rPr lang="es-ES" altLang="en-US" dirty="0">
                <a:solidFill>
                  <a:srgbClr val="000000"/>
                </a:solidFill>
                <a:latin typeface="Calibri" panose="020F0502020204030204" pitchFamily="34" charset="0"/>
              </a:rPr>
              <a:t>Establecer una cultura de cumplimiento más amplia</a:t>
            </a:r>
            <a:r>
              <a:rPr lang="en-US" altLang="en-US" dirty="0">
                <a:solidFill>
                  <a:srgbClr val="000000"/>
                </a:solidFill>
                <a:latin typeface="Calibri" panose="020F0502020204030204" pitchFamily="34" charset="0"/>
              </a:rPr>
              <a:t>.</a:t>
            </a:r>
          </a:p>
          <a:p>
            <a:pPr marL="114300" lvl="2" indent="-112713" defTabSz="955675" eaLnBrk="1" hangingPunct="1">
              <a:spcBef>
                <a:spcPct val="0"/>
              </a:spcBef>
              <a:spcAft>
                <a:spcPts val="300"/>
              </a:spcAft>
              <a:buSzPct val="100000"/>
              <a:buFont typeface="Wingdings" panose="05000000000000000000" pitchFamily="2" charset="2"/>
              <a:buChar char="§"/>
            </a:pP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Educar a las personas con Medicare y Medicaid ayuda a fortalecer la lucha contra el fraude al enseñarles a identificar y denunciar sospechas de fraude. </a:t>
            </a:r>
            <a:endParaRPr lang="en-US" altLang="en-US" dirty="0">
              <a:solidFill>
                <a:srgbClr val="000000"/>
              </a:solidFill>
              <a:latin typeface="Calibri" panose="020F0502020204030204" pitchFamily="34" charset="0"/>
            </a:endParaRPr>
          </a:p>
          <a:p>
            <a:pPr marL="238125" lvl="3" indent="-114300" defTabSz="955675" eaLnBrk="1" hangingPunct="1">
              <a:spcBef>
                <a:spcPct val="0"/>
              </a:spcBef>
              <a:spcAft>
                <a:spcPts val="300"/>
              </a:spcAft>
              <a:buFont typeface="Arial" panose="020B0604020202020204" pitchFamily="34" charset="0"/>
              <a:buChar char="•"/>
            </a:pPr>
            <a:r>
              <a:rPr lang="es-ES" altLang="en-US" dirty="0">
                <a:solidFill>
                  <a:srgbClr val="000000"/>
                </a:solidFill>
                <a:latin typeface="Calibri" panose="020F0502020204030204" pitchFamily="34" charset="0"/>
              </a:rPr>
              <a:t>Para obtener una copia de “Integridad del programa Medicaid: Herramientas sobre tarjeta de beneficiario compartida”,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4"/>
              </a:rPr>
              <a:t>CMS.gov/</a:t>
            </a:r>
            <a:r>
              <a:rPr lang="en-US" altLang="en-US" dirty="0" err="1">
                <a:solidFill>
                  <a:srgbClr val="000000"/>
                </a:solidFill>
                <a:latin typeface="Calibri" panose="020F0502020204030204" pitchFamily="34" charset="0"/>
                <a:hlinkClick r:id="rId4"/>
              </a:rPr>
              <a:t>medicare</a:t>
            </a:r>
            <a:r>
              <a:rPr lang="en-US" altLang="en-US" dirty="0">
                <a:solidFill>
                  <a:srgbClr val="000000"/>
                </a:solidFill>
                <a:latin typeface="Calibri" panose="020F0502020204030204" pitchFamily="34" charset="0"/>
                <a:hlinkClick r:id="rId4"/>
              </a:rPr>
              <a:t>-</a:t>
            </a:r>
            <a:r>
              <a:rPr lang="en-US" altLang="en-US" dirty="0" err="1">
                <a:solidFill>
                  <a:srgbClr val="000000"/>
                </a:solidFill>
                <a:latin typeface="Calibri" panose="020F0502020204030204" pitchFamily="34" charset="0"/>
                <a:hlinkClick r:id="rId4"/>
              </a:rPr>
              <a:t>medicaid</a:t>
            </a:r>
            <a:r>
              <a:rPr lang="en-US" altLang="en-US" dirty="0">
                <a:solidFill>
                  <a:srgbClr val="000000"/>
                </a:solidFill>
                <a:latin typeface="Calibri" panose="020F0502020204030204" pitchFamily="34" charset="0"/>
                <a:hlinkClick r:id="rId4"/>
              </a:rPr>
              <a:t>-coordination/fraud-prevention/</a:t>
            </a:r>
            <a:r>
              <a:rPr lang="en-US" altLang="en-US" dirty="0" err="1">
                <a:solidFill>
                  <a:srgbClr val="000000"/>
                </a:solidFill>
                <a:latin typeface="Calibri" panose="020F0502020204030204" pitchFamily="34" charset="0"/>
                <a:hlinkClick r:id="rId4"/>
              </a:rPr>
              <a:t>medicaid</a:t>
            </a:r>
            <a:r>
              <a:rPr lang="en-US" altLang="en-US" dirty="0">
                <a:solidFill>
                  <a:srgbClr val="000000"/>
                </a:solidFill>
                <a:latin typeface="Calibri" panose="020F0502020204030204" pitchFamily="34" charset="0"/>
                <a:hlinkClick r:id="rId4"/>
              </a:rPr>
              <a:t>-integrity-education/beneficiary-education-toolkits/beneficiary-toolkit.html</a:t>
            </a:r>
            <a:r>
              <a:rPr lang="en-US" altLang="en-US" dirty="0">
                <a:solidFill>
                  <a:srgbClr val="000000"/>
                </a:solidFill>
                <a:latin typeface="Calibri" panose="020F0502020204030204" pitchFamily="34" charset="0"/>
              </a:rPr>
              <a:t>. </a:t>
            </a:r>
          </a:p>
          <a:p>
            <a:pPr marL="238125" lvl="3" indent="-114300" defTabSz="955675" eaLnBrk="1" hangingPunct="1">
              <a:spcBef>
                <a:spcPct val="0"/>
              </a:spcBef>
              <a:spcAft>
                <a:spcPts val="300"/>
              </a:spcAft>
              <a:buFont typeface="Arial" panose="020B0604020202020204" pitchFamily="34" charset="0"/>
              <a:buChar char="•"/>
            </a:pPr>
            <a:r>
              <a:rPr lang="es-ES" altLang="en-US" dirty="0">
                <a:solidFill>
                  <a:srgbClr val="000000"/>
                </a:solidFill>
                <a:latin typeface="Calibri" panose="020F0502020204030204" pitchFamily="34" charset="0"/>
              </a:rPr>
              <a:t>“Protección ante el fraude para usted y para Medicare” es una publicación gratuita para ayudar a la gente con Medicare a obtener información acerca de cómo detectar el fraude y el robo de identidad y protegerse de ellos. Para leer o descargar esta publicación, visite</a:t>
            </a:r>
            <a:r>
              <a:rPr lang="en-US" altLang="en-US" dirty="0">
                <a:solidFill>
                  <a:srgbClr val="000000"/>
                </a:solidFill>
                <a:latin typeface="Calibri" panose="020F0502020204030204" pitchFamily="34" charset="0"/>
                <a:hlinkClick r:id="rId5"/>
              </a:rPr>
              <a:t>Medicare.gov/Pubs/pdf/10111-Protecting-Yourself-and-Medicare.pdf</a:t>
            </a:r>
            <a:r>
              <a:rPr lang="en-US" altLang="en-US" dirty="0">
                <a:solidFill>
                  <a:srgbClr val="000000"/>
                </a:solidFill>
                <a:latin typeface="Calibri" panose="020F0502020204030204" pitchFamily="34" charset="0"/>
              </a:rPr>
              <a:t>. </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73" name="Slide Image Placeholder 1">
            <a:extLst>
              <a:ext uri="{FF2B5EF4-FFF2-40B4-BE49-F238E27FC236}">
                <a16:creationId xmlns:a16="http://schemas.microsoft.com/office/drawing/2014/main" id="{A6C6CA44-401E-E857-6CF9-2521D4968B60}"/>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8774" name="Notes Placeholder 2">
            <a:extLst>
              <a:ext uri="{FF2B5EF4-FFF2-40B4-BE49-F238E27FC236}">
                <a16:creationId xmlns:a16="http://schemas.microsoft.com/office/drawing/2014/main" id="{55043F9E-22C5-EA91-43EE-A7E4C7FC8D2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Compruebe sus conocimientos. Pregunta 3</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Equipo de Acción para la Prevención y Control del Fraude en la Atención Médica (HEAT) es una iniciativa antifraude conjunta entre el Departamento de Salud y Servicios Humanos (HHS) y el Departamento de Justicia (DOJ) de los EE. UU</a:t>
            </a:r>
            <a:r>
              <a:rPr lang="en-US" altLang="en-US" dirty="0">
                <a:solidFill>
                  <a:srgbClr val="000000"/>
                </a:solidFill>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r>
              <a:rPr lang="en-US" altLang="en-US" b="1" dirty="0">
                <a:solidFill>
                  <a:srgbClr val="000000"/>
                </a:solidFill>
                <a:latin typeface="Calibri" panose="020F0502020204030204" pitchFamily="34" charset="0"/>
              </a:rPr>
              <a:t>RESPUESTA: a. </a:t>
            </a:r>
            <a:r>
              <a:rPr lang="en-US" altLang="en-US" b="1" dirty="0" err="1">
                <a:solidFill>
                  <a:srgbClr val="000000"/>
                </a:solidFill>
                <a:latin typeface="Calibri" panose="020F0502020204030204" pitchFamily="34" charset="0"/>
              </a:rPr>
              <a:t>Verdadero</a:t>
            </a:r>
            <a:endParaRPr lang="en-US" altLang="en-US" b="1"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HEAT es una iniciativa antifraude conjunta entre HHS y DOJ. El grupo operativo de HEAT está conformado por equipos interinstitucionales que cuentan con un plantel profesional y de control de máximo nivel. El equipo se conforma a partir de asociaciones existentes, entre ellas organismos de control locales y estatales que se ocupan de prevenir el fraude y hacer cumplir las leyes contra el fraude. El HEAT utiliza la colaboración entre agencias para reducir y prevenir el fraude en los programas federales para el cuidado de la salud. Mediante el despliegue de los organismos de control y el personal capacitado de la agencia, el HHS y el DOJ mejoran la coordinación, el intercambio de datos y la capacitación de los investigadores, agentes, fiscales, analistas y políticos</a:t>
            </a:r>
            <a:r>
              <a:rPr lang="en-US" altLang="en-US" dirty="0">
                <a:solidFill>
                  <a:srgbClr val="000000"/>
                </a:solidFill>
                <a:latin typeface="Calibri" panose="020F0502020204030204" pitchFamily="34" charset="0"/>
              </a:rPr>
              <a:t>. </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25" name="Slide Image Placeholder 1">
            <a:extLst>
              <a:ext uri="{FF2B5EF4-FFF2-40B4-BE49-F238E27FC236}">
                <a16:creationId xmlns:a16="http://schemas.microsoft.com/office/drawing/2014/main" id="{D044F3B8-05D6-C778-586F-670EC2EFB35E}"/>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60826" name="Notes Placeholder 2">
            <a:extLst>
              <a:ext uri="{FF2B5EF4-FFF2-40B4-BE49-F238E27FC236}">
                <a16:creationId xmlns:a16="http://schemas.microsoft.com/office/drawing/2014/main" id="{515B1919-4E0B-D7C0-1080-8334D349F1B3}"/>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La lección 3 analiza cómo las personas con Medicare y Medicaid pueden combatir el fraude</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Patrulla Medicare de Adultos Mayores (SMP</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n-US" altLang="en-US" dirty="0">
                <a:solidFill>
                  <a:srgbClr val="000000"/>
                </a:solidFill>
                <a:latin typeface="Calibri" panose="020F0502020204030204" pitchFamily="34" charset="0"/>
                <a:hlinkClick r:id="rId3"/>
              </a:rPr>
              <a:t>Medicare.gov/fraud</a:t>
            </a:r>
            <a:r>
              <a:rPr lang="en-US" altLang="en-US" dirty="0">
                <a:solidFill>
                  <a:srgbClr val="000000"/>
                </a:solidFill>
                <a:latin typeface="Calibri" panose="020F0502020204030204" pitchFamily="34" charset="0"/>
              </a:rPr>
              <a:t> </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Avisos Resumidos de Medicare (MSN)</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Cuenta segura de Medicare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Las "4 R" para combatir el fraude contra Medicare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1-800-MEDICARE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Protección de la información personal, la identificación y el robo de la identificación médica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Denuncia de fraude contra Medicaid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77" name="Slide Image Placeholder 1">
            <a:extLst>
              <a:ext uri="{FF2B5EF4-FFF2-40B4-BE49-F238E27FC236}">
                <a16:creationId xmlns:a16="http://schemas.microsoft.com/office/drawing/2014/main" id="{CF171BFD-67CF-B527-3E54-9546F88C1C4A}"/>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62878" name="Notes Placeholder 2">
            <a:extLst>
              <a:ext uri="{FF2B5EF4-FFF2-40B4-BE49-F238E27FC236}">
                <a16:creationId xmlns:a16="http://schemas.microsoft.com/office/drawing/2014/main" id="{E471CC06-6106-4528-044F-2DA7DE0E6AE6}"/>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marL="117475" indent="-117475" defTabSz="914400" eaLnBrk="1" hangingPunct="1">
              <a:spcBef>
                <a:spcPct val="0"/>
              </a:spcBef>
              <a:spcAft>
                <a:spcPts val="600"/>
              </a:spcAft>
              <a:buFont typeface="Wingdings" panose="05000000000000000000" pitchFamily="2" charset="2"/>
              <a:buNone/>
            </a:pPr>
            <a:r>
              <a:rPr lang="en-US" altLang="en-US" b="1" dirty="0" err="1">
                <a:latin typeface="Calibri" panose="020F0502020204030204" pitchFamily="34" charset="0"/>
              </a:rPr>
              <a:t>Notas</a:t>
            </a:r>
            <a:r>
              <a:rPr lang="en-US" altLang="en-US" b="1" dirty="0">
                <a:latin typeface="Calibri" panose="020F0502020204030204" pitchFamily="34" charset="0"/>
              </a:rPr>
              <a:t> del </a:t>
            </a:r>
            <a:r>
              <a:rPr lang="en-US" altLang="en-US" b="1" dirty="0" err="1">
                <a:latin typeface="Calibri" panose="020F0502020204030204" pitchFamily="34" charset="0"/>
              </a:rPr>
              <a:t>presentador</a:t>
            </a:r>
            <a:r>
              <a:rPr lang="en-US" altLang="en-US" b="1" dirty="0">
                <a:latin typeface="Calibri" panose="020F0502020204030204" pitchFamily="34" charset="0"/>
              </a:rPr>
              <a:t>/a</a:t>
            </a:r>
            <a:r>
              <a:rPr lang="en-US" altLang="en-US" dirty="0">
                <a:latin typeface="Calibri" panose="020F0502020204030204" pitchFamily="34" charset="0"/>
              </a:rPr>
              <a:t> </a:t>
            </a:r>
          </a:p>
          <a:p>
            <a:pPr marL="117475" indent="-117475" defTabSz="914400"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Al final de esta lección, usted podrá</a:t>
            </a:r>
            <a:r>
              <a:rPr lang="en-US" altLang="en-US" dirty="0">
                <a:latin typeface="Calibri" panose="020F0502020204030204" pitchFamily="34" charset="0"/>
              </a:rPr>
              <a:t>:</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Identificar recursos que le ayuden a combatir el fraude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Explicar las 4 R para combatir el fraude contra Medicare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Describir cómo prevenir y denunciar el robo de identidad </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Saber cómo denunciar la sospecha de fraude contra Medicare y Medicaid </a:t>
            </a:r>
            <a:r>
              <a:rPr lang="en-US" altLang="en-US" dirty="0">
                <a:latin typeface="Calibri" panose="020F0502020204030204" pitchFamily="34" charset="0"/>
              </a:rP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29" name="Slide Image Placeholder 1">
            <a:extLst>
              <a:ext uri="{FF2B5EF4-FFF2-40B4-BE49-F238E27FC236}">
                <a16:creationId xmlns:a16="http://schemas.microsoft.com/office/drawing/2014/main" id="{B3D129C1-6EDE-8490-4EEB-BB14EC309FF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64930" name="Notes Placeholder 2">
            <a:extLst>
              <a:ext uri="{FF2B5EF4-FFF2-40B4-BE49-F238E27FC236}">
                <a16:creationId xmlns:a16="http://schemas.microsoft.com/office/drawing/2014/main" id="{9E52578C-7655-1D8D-DE13-BC2B028DAD8D}"/>
              </a:ext>
            </a:extLst>
          </p:cNvPr>
          <p:cNvSpPr>
            <a:spLocks noGrp="1" noChangeArrowheads="1"/>
          </p:cNvSpPr>
          <p:nvPr>
            <p:ph type="body" idx="1"/>
          </p:nvPr>
        </p:nvSpPr>
        <p:spPr bwMode="auto">
          <a:xfrm>
            <a:off x="555625" y="3581400"/>
            <a:ext cx="6184900" cy="5886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Mediante la difusión, el asesoramiento y la educación, las Patrullas de Medicare de Adultos Mayores (SMP) fortalecen y ayudan a las personas con Medicare, sus familias y cuidadores a prevenir, para detectar e informar de fraudes, errores y abusos contra el cuidado de la salud. Los SMP son proyectos subvencionados por el Departamento de Salud y Servicios Humanos (HHS) de los EE. UU., Administración de Vida Comunitaria (ACL). Su trabajo cubre 3 áreas principales</a:t>
            </a:r>
            <a:r>
              <a:rPr lang="en-US" altLang="en-US" sz="1100" dirty="0">
                <a:solidFill>
                  <a:srgbClr val="000000"/>
                </a:solidFill>
                <a:latin typeface="Calibri" panose="020F0502020204030204" pitchFamily="34" charset="0"/>
              </a:rPr>
              <a:t>:</a:t>
            </a:r>
          </a:p>
          <a:p>
            <a:pPr marL="173038" indent="-173038" defTabSz="955675" eaLnBrk="1" hangingPunct="1">
              <a:spcBef>
                <a:spcPct val="0"/>
              </a:spcBef>
              <a:spcAft>
                <a:spcPts val="600"/>
              </a:spcAft>
              <a:buFont typeface="Calibri Light" panose="020F0302020204030204" pitchFamily="34" charset="0"/>
              <a:buAutoNum type="arabicPeriod"/>
            </a:pPr>
            <a:r>
              <a:rPr lang="es-ES" altLang="en-US" sz="1100" dirty="0">
                <a:solidFill>
                  <a:srgbClr val="000000"/>
                </a:solidFill>
                <a:latin typeface="Calibri" panose="020F0502020204030204" pitchFamily="34" charset="0"/>
              </a:rPr>
              <a:t>Efectuar difusión y educación. Los SMP realizan presentaciones para los grupos, exhibiciones en eventos y trabajan uno a uno con los beneficiarios de Medicare. Desde 1997, se ha llegado a más de 30 millones de personas durante eventos de educación comunitaria y más de 6.5 millones de personas con Medicare han sido educadas y atendidas por más de 46,000 voluntarios.</a:t>
            </a:r>
          </a:p>
          <a:p>
            <a:pPr marL="173038" indent="-173038" defTabSz="955675" eaLnBrk="1" hangingPunct="1">
              <a:spcBef>
                <a:spcPct val="0"/>
              </a:spcBef>
              <a:spcAft>
                <a:spcPts val="600"/>
              </a:spcAft>
              <a:buFont typeface="Calibri Light" panose="020F0302020204030204" pitchFamily="34" charset="0"/>
              <a:buAutoNum type="arabicPeriod"/>
            </a:pPr>
            <a:r>
              <a:rPr lang="es-ES" altLang="en-US" sz="1100" dirty="0">
                <a:solidFill>
                  <a:srgbClr val="000000"/>
                </a:solidFill>
                <a:latin typeface="Calibri" panose="020F0502020204030204" pitchFamily="34" charset="0"/>
              </a:rPr>
              <a:t>Involucre a los voluntarios para proteger la salud, las finanzas y la identidad médica de las personas mayores mientras ahorra dólares de Medicare. El programa SMP incluye a alrededor de 5,200 voluntarios en todo el país que contribuyen colectivamente con más de 155,000 horas de trabajo por año.</a:t>
            </a:r>
          </a:p>
          <a:p>
            <a:pPr marL="173038" indent="-173038" defTabSz="955675" eaLnBrk="1" hangingPunct="1">
              <a:spcBef>
                <a:spcPct val="0"/>
              </a:spcBef>
              <a:spcAft>
                <a:spcPts val="600"/>
              </a:spcAft>
              <a:buFont typeface="Calibri Light" panose="020F0302020204030204" pitchFamily="34" charset="0"/>
              <a:buAutoNum type="arabicPeriod"/>
            </a:pPr>
            <a:r>
              <a:rPr lang="es-ES" altLang="en-US" sz="1100" dirty="0">
                <a:solidFill>
                  <a:srgbClr val="000000"/>
                </a:solidFill>
                <a:latin typeface="Calibri" panose="020F0502020204030204" pitchFamily="34" charset="0"/>
              </a:rPr>
              <a:t>Recibir quejas de personas que tienen Medicare. Cuando los beneficiarios con Medicare, cuidadores y miembros de las familias de Medicare acuden con sus quejas al SMP, el SMP toma una determinación sobre la existencia o no de sospecha de fraude, errores o abuso. Cuando existen sospechas de fraude o abuso, se hacen derivaciones a las agencias federales o estatales adecuadas para su futura investigación</a:t>
            </a:r>
            <a:r>
              <a:rPr lang="en-US" altLang="en-US" sz="1100"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Existen programas de SMP en cada estado, el Distrito de Columbia, Puerto Rico, Guam y las Islas Vírgenes. Cada ubicación de oficina de los CMS cuenta con un enlace de SMP. Los SMP buscan voluntarios para representar al programa en sus comunidades. </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Si desea obtener una visión general a fondo del programa SMP e información sobre su área local, visite</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smpresource.org</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o llame al teléfono gratuito 1-877-808-2468 en todo el país. Las personas que llaman reciben información sobre el programa SMP y se conectan con el SMP en su estado para obtener asistencia individualizada. También puede enviar un correo electrónico a</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4"/>
              </a:rPr>
              <a:t>info@smpresource.org</a:t>
            </a:r>
            <a:r>
              <a:rPr lang="en-US" altLang="en-US" sz="1100"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None/>
            </a:pPr>
            <a:endParaRPr lang="en-US" altLang="en-US" dirty="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81" name="Slide Image Placeholder 1">
            <a:extLst>
              <a:ext uri="{FF2B5EF4-FFF2-40B4-BE49-F238E27FC236}">
                <a16:creationId xmlns:a16="http://schemas.microsoft.com/office/drawing/2014/main" id="{7D3071D8-8427-37F8-9F32-5DCD1D5E61B7}"/>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66982" name="Notes Placeholder 2" descr="This is what your computer screen will show at https://Medicare.gov/fraud.">
            <a:extLst>
              <a:ext uri="{FF2B5EF4-FFF2-40B4-BE49-F238E27FC236}">
                <a16:creationId xmlns:a16="http://schemas.microsoft.com/office/drawing/2014/main" id="{31BD55B5-E940-88F3-8A68-9BCF178C3CB9}"/>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Usted es la primera línea de defensa del fraude contra Medicare y </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Medicare.gov/basics/reporting-</a:t>
            </a:r>
            <a:r>
              <a:rPr lang="en-US" altLang="en-US" dirty="0" err="1">
                <a:solidFill>
                  <a:srgbClr val="000000"/>
                </a:solidFill>
                <a:latin typeface="Calibri" panose="020F0502020204030204" pitchFamily="34" charset="0"/>
                <a:hlinkClick r:id="rId3"/>
              </a:rPr>
              <a:t>medicare</a:t>
            </a:r>
            <a:r>
              <a:rPr lang="en-US" altLang="en-US" dirty="0">
                <a:solidFill>
                  <a:srgbClr val="000000"/>
                </a:solidFill>
                <a:latin typeface="Calibri" panose="020F0502020204030204" pitchFamily="34" charset="0"/>
                <a:hlinkClick r:id="rId3"/>
              </a:rPr>
              <a:t>-fraud-and-abuse</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es un buen lugar para conocer los recursos disponibles para protegerse usted, a sus seres queridos y a Medicare, como</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Consejos para evitar el fraude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Cómo identificar el fraude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Cómo denunciar el fraude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Normas para las personas que venden Medicare</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También puede conocer las normas de comercialización para los planes de salud de Medicare y aquello que las personas que venden estos planes pueden y no pueden hacer</a:t>
            </a:r>
            <a:r>
              <a:rPr lang="en-US" altLang="en-US" dirty="0">
                <a:solidFill>
                  <a:srgbClr val="000000"/>
                </a:solidFill>
                <a:latin typeface="Calibri" panose="020F0502020204030204" pitchFamily="34" charset="0"/>
              </a:rPr>
              <a:t>. </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33" name="Slide Image Placeholder 1">
            <a:extLst>
              <a:ext uri="{FF2B5EF4-FFF2-40B4-BE49-F238E27FC236}">
                <a16:creationId xmlns:a16="http://schemas.microsoft.com/office/drawing/2014/main" id="{8B1D3B66-6E76-CBF7-A9BA-A82A57E8DAF7}"/>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69034" name="Notes Placeholder 2">
            <a:extLst>
              <a:ext uri="{FF2B5EF4-FFF2-40B4-BE49-F238E27FC236}">
                <a16:creationId xmlns:a16="http://schemas.microsoft.com/office/drawing/2014/main" id="{61730A40-12AC-6266-183E-F4DFF6136675}"/>
              </a:ext>
            </a:extLst>
          </p:cNvPr>
          <p:cNvSpPr>
            <a:spLocks noGrp="1" noChangeArrowheads="1"/>
          </p:cNvSpPr>
          <p:nvPr>
            <p:ph type="body" idx="1"/>
          </p:nvPr>
        </p:nvSpPr>
        <p:spPr bwMode="auto">
          <a:xfrm>
            <a:off x="222251" y="3581400"/>
            <a:ext cx="6913563" cy="5944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sz="1000" b="1" dirty="0" err="1">
                <a:solidFill>
                  <a:srgbClr val="000000"/>
                </a:solidFill>
                <a:latin typeface="Calibri" panose="020F0502020204030204" pitchFamily="34" charset="0"/>
              </a:rPr>
              <a:t>Esta</a:t>
            </a:r>
            <a:r>
              <a:rPr lang="en-US" altLang="en-US" sz="1000" b="1" dirty="0">
                <a:solidFill>
                  <a:srgbClr val="000000"/>
                </a:solidFill>
                <a:latin typeface="Calibri" panose="020F0502020204030204" pitchFamily="34" charset="0"/>
              </a:rPr>
              <a:t> </a:t>
            </a:r>
            <a:r>
              <a:rPr lang="en-US" altLang="en-US" sz="1000" b="1" dirty="0" err="1">
                <a:solidFill>
                  <a:srgbClr val="000000"/>
                </a:solidFill>
                <a:latin typeface="Calibri" panose="020F0502020204030204" pitchFamily="34" charset="0"/>
              </a:rPr>
              <a:t>diapositiva</a:t>
            </a:r>
            <a:r>
              <a:rPr lang="en-US" altLang="en-US" sz="1000" b="1" dirty="0">
                <a:solidFill>
                  <a:srgbClr val="000000"/>
                </a:solidFill>
                <a:latin typeface="Calibri" panose="020F0502020204030204" pitchFamily="34" charset="0"/>
              </a:rPr>
              <a:t> </a:t>
            </a:r>
            <a:r>
              <a:rPr lang="en-US" altLang="en-US" sz="1000" b="1" dirty="0" err="1">
                <a:solidFill>
                  <a:srgbClr val="000000"/>
                </a:solidFill>
                <a:latin typeface="Calibri" panose="020F0502020204030204" pitchFamily="34" charset="0"/>
              </a:rPr>
              <a:t>tiene</a:t>
            </a:r>
            <a:r>
              <a:rPr lang="en-US" altLang="en-US" sz="1000" b="1" dirty="0">
                <a:solidFill>
                  <a:srgbClr val="000000"/>
                </a:solidFill>
                <a:latin typeface="Calibri" panose="020F0502020204030204" pitchFamily="34" charset="0"/>
              </a:rPr>
              <a:t> </a:t>
            </a:r>
            <a:r>
              <a:rPr lang="en-US" altLang="en-US" sz="1000" b="1" dirty="0" err="1">
                <a:solidFill>
                  <a:srgbClr val="000000"/>
                </a:solidFill>
                <a:latin typeface="Calibri" panose="020F0502020204030204" pitchFamily="34" charset="0"/>
              </a:rPr>
              <a:t>animación</a:t>
            </a:r>
            <a:r>
              <a:rPr lang="en-US" altLang="en-US" sz="1000" b="1" dirty="0">
                <a:solidFill>
                  <a:srgbClr val="000000"/>
                </a:solidFill>
                <a:latin typeface="Calibri" panose="020F0502020204030204" pitchFamily="34" charset="0"/>
              </a:rPr>
              <a:t>. </a:t>
            </a:r>
            <a:r>
              <a:rPr lang="en-US" altLang="en-US" sz="1000" b="1" dirty="0" err="1">
                <a:solidFill>
                  <a:srgbClr val="000000"/>
                </a:solidFill>
                <a:latin typeface="Calibri" panose="020F0502020204030204" pitchFamily="34" charset="0"/>
              </a:rPr>
              <a:t>Notas</a:t>
            </a:r>
            <a:r>
              <a:rPr lang="en-US" altLang="en-US" sz="1000" b="1" dirty="0">
                <a:solidFill>
                  <a:srgbClr val="000000"/>
                </a:solidFill>
                <a:latin typeface="Calibri" panose="020F0502020204030204" pitchFamily="34" charset="0"/>
              </a:rPr>
              <a:t> del </a:t>
            </a:r>
            <a:r>
              <a:rPr lang="en-US" altLang="en-US" sz="1000" b="1" dirty="0" err="1">
                <a:solidFill>
                  <a:srgbClr val="000000"/>
                </a:solidFill>
                <a:latin typeface="Calibri" panose="020F0502020204030204" pitchFamily="34" charset="0"/>
              </a:rPr>
              <a:t>presentador</a:t>
            </a:r>
            <a:r>
              <a:rPr lang="en-US" altLang="en-US" sz="1000" b="1" dirty="0">
                <a:solidFill>
                  <a:srgbClr val="000000"/>
                </a:solidFill>
                <a:latin typeface="Calibri" panose="020F0502020204030204" pitchFamily="34" charset="0"/>
              </a:rPr>
              <a:t>/a</a:t>
            </a:r>
            <a:r>
              <a:rPr lang="en-US" altLang="en-US" sz="1000" dirty="0">
                <a:solidFill>
                  <a:srgbClr val="444444"/>
                </a:solidFill>
                <a:latin typeface="Calibri" panose="020F0502020204030204" pitchFamily="34" charset="0"/>
              </a:rPr>
              <a:t>​:</a:t>
            </a:r>
          </a:p>
          <a:p>
            <a:pPr defTabSz="955675" eaLnBrk="1" hangingPunct="1">
              <a:spcBef>
                <a:spcPct val="0"/>
              </a:spcBef>
              <a:spcAft>
                <a:spcPts val="200"/>
              </a:spcAft>
              <a:buFont typeface="Wingdings" panose="05000000000000000000" pitchFamily="2" charset="2"/>
              <a:buNone/>
            </a:pPr>
            <a:r>
              <a:rPr lang="es-ES" altLang="en-US" sz="1000" dirty="0">
                <a:solidFill>
                  <a:srgbClr val="000000"/>
                </a:solidFill>
                <a:latin typeface="Calibri" panose="020F0502020204030204" pitchFamily="34" charset="0"/>
              </a:rPr>
              <a:t>Hay avisos resumidos de Medicare (MSN) para la Parte A de Medicare (seguro hospitalario), la Parte B de Medicare (seguro médico) y el equipo médico duradero (DME). El MSN muestra </a:t>
            </a:r>
            <a:r>
              <a:rPr lang="en-US" altLang="en-US" sz="1000" dirty="0">
                <a:solidFill>
                  <a:srgbClr val="000000"/>
                </a:solidFill>
                <a:latin typeface="Calibri" panose="020F0502020204030204" pitchFamily="34" charset="0"/>
              </a:rPr>
              <a:t> </a:t>
            </a:r>
          </a:p>
          <a:p>
            <a:pPr marL="114300" indent="-114300" defTabSz="955675" eaLnBrk="1" hangingPunct="1">
              <a:spcBef>
                <a:spcPct val="0"/>
              </a:spcBef>
              <a:spcAft>
                <a:spcPts val="200"/>
              </a:spcAft>
              <a:buFont typeface="Wingdings" panose="05000000000000000000" pitchFamily="2" charset="2"/>
              <a:buChar char="§"/>
            </a:pPr>
            <a:r>
              <a:rPr lang="es-ES" altLang="en-US" sz="1000" dirty="0">
                <a:solidFill>
                  <a:srgbClr val="000000"/>
                </a:solidFill>
                <a:latin typeface="Calibri" panose="020F0502020204030204" pitchFamily="34" charset="0"/>
              </a:rPr>
              <a:t>Todos los servicios y suministros que se facturaron a Original Medicare</a:t>
            </a:r>
          </a:p>
          <a:p>
            <a:pPr marL="114300" indent="-114300" defTabSz="955675" eaLnBrk="1" hangingPunct="1">
              <a:spcBef>
                <a:spcPct val="0"/>
              </a:spcBef>
              <a:spcAft>
                <a:spcPts val="200"/>
              </a:spcAft>
              <a:buFont typeface="Wingdings" panose="05000000000000000000" pitchFamily="2" charset="2"/>
              <a:buChar char="§"/>
            </a:pPr>
            <a:r>
              <a:rPr lang="es-ES" altLang="en-US" sz="1000" dirty="0">
                <a:solidFill>
                  <a:srgbClr val="000000"/>
                </a:solidFill>
                <a:latin typeface="Calibri" panose="020F0502020204030204" pitchFamily="34" charset="0"/>
              </a:rPr>
              <a:t>Lo que Medicare pagó</a:t>
            </a:r>
          </a:p>
          <a:p>
            <a:pPr marL="114300" indent="-114300" defTabSz="955675" eaLnBrk="1" hangingPunct="1">
              <a:spcBef>
                <a:spcPct val="0"/>
              </a:spcBef>
              <a:spcAft>
                <a:spcPts val="200"/>
              </a:spcAft>
              <a:buFont typeface="Wingdings" panose="05000000000000000000" pitchFamily="2" charset="2"/>
              <a:buChar char="§"/>
            </a:pPr>
            <a:r>
              <a:rPr lang="es-ES" altLang="en-US" sz="1000" dirty="0">
                <a:solidFill>
                  <a:srgbClr val="000000"/>
                </a:solidFill>
                <a:latin typeface="Calibri" panose="020F0502020204030204" pitchFamily="34" charset="0"/>
              </a:rPr>
              <a:t>Lo que usted le debe a cada proveedor</a:t>
            </a:r>
            <a:r>
              <a:rPr lang="en-US" altLang="en-US" sz="1000" dirty="0">
                <a:solidFill>
                  <a:srgbClr val="000000"/>
                </a:solidFill>
                <a:latin typeface="Calibri" panose="020F0502020204030204" pitchFamily="34" charset="0"/>
              </a:rPr>
              <a:t>. </a:t>
            </a:r>
          </a:p>
          <a:p>
            <a:pPr defTabSz="955675" eaLnBrk="1" hangingPunct="1">
              <a:spcBef>
                <a:spcPct val="0"/>
              </a:spcBef>
              <a:spcAft>
                <a:spcPts val="200"/>
              </a:spcAft>
              <a:buFont typeface="Wingdings" panose="05000000000000000000" pitchFamily="2" charset="2"/>
              <a:buNone/>
            </a:pPr>
            <a:r>
              <a:rPr lang="es-ES" altLang="en-US" sz="1000" dirty="0">
                <a:solidFill>
                  <a:srgbClr val="000000"/>
                </a:solidFill>
                <a:latin typeface="Calibri" panose="020F0502020204030204" pitchFamily="34" charset="0"/>
              </a:rPr>
              <a:t>Revise sus MSN detenidamente para asegurarse de que recibió todos los servicios y suministros enumerados. Si tiene otro seguro, compruebe para saber si brinda cobertura diferente de la otorgada por Medicare. Conserve sus recibos y facturas, y compárelos con su MSN para estar seguro de haber obtenido todos los servicios, suministros o equipos mencionados. Si pagó una factura antes de obtener la notificación, compare su MSN con la factura para asegurarse de haber pagado el monto correcto por los servicios. Si se le niega un artículo o servicio, llame al consultorio del médico u oficina del profesional de atención médica para asegurarse de que le hayan enviado la información correcta. De no ser así, pueden volver a enviarla. Si no está de acuerdo con una decisión que se tomó sobre su reclamo, puede apelar. Si encuentra elementos listados en sus reclamos de los cuales no tiene registro, es posible que a usted o a Medicare se les hayan facturado servicios o elementos que usted no recibió. Si considera que un cargo es incorrecto y conoce al proveedor, se recomienda que llame a su oficina para consultar al respecto. La persona con la que hable puede ayudarlo a comprender mejor los servicios o suministros recibidos. O bien, es posible que su proveedor asuma haber cometido un error en la facturación. Si se ha comunicado con el proveedor y sospecha que se está cobrando a Medicare un servicio de atención médica que no recibió, o si no conoce al proveedor que figura en el reclamo, denuncie la sospecha de fraude al 1-800-MEDICARE (1-800-633-4227); TTY: 1-877-486-2048. Para obtener más información o ver ejemplos de MSN de la Parte A, la Parte B y/o DME, visite</a:t>
            </a:r>
            <a:r>
              <a:rPr lang="en-US" altLang="en-US" sz="1000" dirty="0">
                <a:solidFill>
                  <a:srgbClr val="000000"/>
                </a:solidFill>
                <a:latin typeface="Calibri" panose="020F0502020204030204" pitchFamily="34" charset="0"/>
              </a:rPr>
              <a:t> </a:t>
            </a:r>
            <a:r>
              <a:rPr lang="en-US" altLang="en-US" sz="1000" dirty="0">
                <a:solidFill>
                  <a:srgbClr val="000000"/>
                </a:solidFill>
                <a:latin typeface="Calibri" panose="020F0502020204030204" pitchFamily="34" charset="0"/>
                <a:hlinkClick r:id="rId3"/>
              </a:rPr>
              <a:t>Medicare.gov/forms-help-resources/mail-you-get-about-</a:t>
            </a:r>
            <a:r>
              <a:rPr lang="en-US" altLang="en-US" sz="1000" dirty="0" err="1">
                <a:solidFill>
                  <a:srgbClr val="000000"/>
                </a:solidFill>
                <a:latin typeface="Calibri" panose="020F0502020204030204" pitchFamily="34" charset="0"/>
                <a:hlinkClick r:id="rId3"/>
              </a:rPr>
              <a:t>medicare</a:t>
            </a:r>
            <a:r>
              <a:rPr lang="en-US" altLang="en-US" sz="1000" dirty="0">
                <a:solidFill>
                  <a:srgbClr val="000000"/>
                </a:solidFill>
                <a:latin typeface="Calibri" panose="020F0502020204030204" pitchFamily="34" charset="0"/>
              </a:rPr>
              <a:t>. </a:t>
            </a:r>
          </a:p>
          <a:p>
            <a:pPr marL="114300" indent="-114300" defTabSz="955675" eaLnBrk="1" hangingPunct="1">
              <a:spcBef>
                <a:spcPct val="0"/>
              </a:spcBef>
              <a:spcAft>
                <a:spcPts val="200"/>
              </a:spcAft>
              <a:buFont typeface="Arial" panose="020B0604020202020204" pitchFamily="34" charset="0"/>
              <a:buChar char="•"/>
            </a:pPr>
            <a:r>
              <a:rPr lang="es-ES" altLang="en-US" sz="1000" dirty="0">
                <a:solidFill>
                  <a:srgbClr val="000000"/>
                </a:solidFill>
                <a:latin typeface="Calibri" panose="020F0502020204030204" pitchFamily="34" charset="0"/>
              </a:rPr>
              <a:t>MSN de la Parte A:</a:t>
            </a:r>
            <a:r>
              <a:rPr lang="en-US" altLang="en-US" sz="1000" dirty="0">
                <a:solidFill>
                  <a:srgbClr val="000000"/>
                </a:solidFill>
                <a:latin typeface="Calibri" panose="020F0502020204030204" pitchFamily="34" charset="0"/>
              </a:rPr>
              <a:t>: </a:t>
            </a:r>
            <a:r>
              <a:rPr lang="en-US" altLang="en-US" sz="1000" dirty="0">
                <a:solidFill>
                  <a:srgbClr val="000000"/>
                </a:solidFill>
                <a:latin typeface="Calibri" panose="020F0502020204030204" pitchFamily="34" charset="0"/>
                <a:hlinkClick r:id="rId4"/>
              </a:rPr>
              <a:t>Medicare.gov/pubs/pdf/summarynoticea.pdf</a:t>
            </a:r>
            <a:r>
              <a:rPr lang="en-US" altLang="en-US" sz="1000" dirty="0">
                <a:solidFill>
                  <a:srgbClr val="000000"/>
                </a:solidFill>
                <a:latin typeface="Calibri" panose="020F0502020204030204" pitchFamily="34" charset="0"/>
              </a:rPr>
              <a:t> </a:t>
            </a:r>
          </a:p>
          <a:p>
            <a:pPr marL="114300" indent="-114300" defTabSz="955675" eaLnBrk="1" hangingPunct="1">
              <a:spcBef>
                <a:spcPct val="0"/>
              </a:spcBef>
              <a:spcAft>
                <a:spcPts val="200"/>
              </a:spcAft>
              <a:buFont typeface="Arial" panose="020B0604020202020204" pitchFamily="34" charset="0"/>
              <a:buChar char="•"/>
            </a:pPr>
            <a:r>
              <a:rPr lang="es-ES" altLang="ja-JP" sz="1000" dirty="0">
                <a:solidFill>
                  <a:srgbClr val="000000"/>
                </a:solidFill>
                <a:latin typeface="Calibri" panose="020F0502020204030204" pitchFamily="34" charset="0"/>
                <a:ea typeface="MS PGothic" panose="020B0600070205080204" pitchFamily="34" charset="-128"/>
              </a:rPr>
              <a:t>MSN de la Parte B</a:t>
            </a:r>
            <a:r>
              <a:rPr lang="en-US" altLang="ja-JP" sz="1000" dirty="0">
                <a:solidFill>
                  <a:srgbClr val="000000"/>
                </a:solidFill>
                <a:latin typeface="Calibri" panose="020F0502020204030204" pitchFamily="34" charset="0"/>
                <a:ea typeface="MS PGothic" panose="020B0600070205080204" pitchFamily="34" charset="-128"/>
              </a:rPr>
              <a:t>: </a:t>
            </a:r>
            <a:r>
              <a:rPr lang="en-US" altLang="en-US" sz="1000" dirty="0">
                <a:solidFill>
                  <a:srgbClr val="000000"/>
                </a:solidFill>
                <a:latin typeface="Calibri" panose="020F0502020204030204" pitchFamily="34" charset="0"/>
                <a:hlinkClick r:id="rId5"/>
              </a:rPr>
              <a:t>Medicare.gov/pubs/pdf/summarynoticeb.pdf</a:t>
            </a:r>
            <a:r>
              <a:rPr lang="en-US" altLang="en-US" sz="1000" dirty="0">
                <a:solidFill>
                  <a:srgbClr val="000000"/>
                </a:solidFill>
                <a:latin typeface="Calibri" panose="020F0502020204030204" pitchFamily="34" charset="0"/>
              </a:rPr>
              <a:t> </a:t>
            </a:r>
          </a:p>
          <a:p>
            <a:pPr marL="114300" indent="-114300" defTabSz="955675" eaLnBrk="1" hangingPunct="1">
              <a:spcBef>
                <a:spcPct val="0"/>
              </a:spcBef>
              <a:spcAft>
                <a:spcPts val="200"/>
              </a:spcAft>
              <a:buFont typeface="Arial" panose="020B0604020202020204" pitchFamily="34" charset="0"/>
              <a:buChar char="•"/>
            </a:pPr>
            <a:r>
              <a:rPr lang="en-US" altLang="ja-JP" sz="1000" dirty="0">
                <a:solidFill>
                  <a:srgbClr val="000000"/>
                </a:solidFill>
                <a:latin typeface="Calibri" panose="020F0502020204030204" pitchFamily="34" charset="0"/>
                <a:ea typeface="MS PGothic" panose="020B0600070205080204" pitchFamily="34" charset="-128"/>
              </a:rPr>
              <a:t>MSN de DME: </a:t>
            </a:r>
            <a:r>
              <a:rPr lang="en-US" altLang="en-US" sz="1000" dirty="0">
                <a:solidFill>
                  <a:srgbClr val="000000"/>
                </a:solidFill>
                <a:latin typeface="Calibri" panose="020F0502020204030204" pitchFamily="34" charset="0"/>
                <a:hlinkClick r:id="rId6"/>
              </a:rPr>
              <a:t>Medicare.gov/pubs/pdf/SummaryNoticeDME.pdf</a:t>
            </a:r>
            <a:r>
              <a:rPr lang="en-US" altLang="ja-JP" sz="1000" dirty="0">
                <a:solidFill>
                  <a:srgbClr val="000000"/>
                </a:solidFill>
                <a:latin typeface="Calibri" panose="020F0502020204030204" pitchFamily="34" charset="0"/>
                <a:ea typeface="MS PGothic" panose="020B0600070205080204" pitchFamily="34" charset="-128"/>
              </a:rPr>
              <a:t> </a:t>
            </a:r>
          </a:p>
          <a:p>
            <a:pPr defTabSz="955675" eaLnBrk="1" hangingPunct="1">
              <a:spcBef>
                <a:spcPct val="0"/>
              </a:spcBef>
              <a:spcAft>
                <a:spcPts val="200"/>
              </a:spcAft>
              <a:buFont typeface="Wingdings" panose="05000000000000000000" pitchFamily="2" charset="2"/>
              <a:buNone/>
            </a:pPr>
            <a:r>
              <a:rPr lang="es-ES" altLang="ja-JP" sz="1000" dirty="0">
                <a:solidFill>
                  <a:srgbClr val="000000"/>
                </a:solidFill>
                <a:latin typeface="Calibri" panose="020F0502020204030204" pitchFamily="34" charset="0"/>
                <a:ea typeface="MS PGothic" panose="020B0600070205080204" pitchFamily="34" charset="-128"/>
              </a:rPr>
              <a:t>También puede acceder a los MSN electrónicamente (</a:t>
            </a:r>
            <a:r>
              <a:rPr lang="es-ES" altLang="ja-JP" sz="1000" dirty="0" err="1">
                <a:solidFill>
                  <a:srgbClr val="000000"/>
                </a:solidFill>
                <a:latin typeface="Calibri" panose="020F0502020204030204" pitchFamily="34" charset="0"/>
                <a:ea typeface="MS PGothic" panose="020B0600070205080204" pitchFamily="34" charset="-128"/>
              </a:rPr>
              <a:t>eMSN</a:t>
            </a:r>
            <a:r>
              <a:rPr lang="es-ES" altLang="ja-JP" sz="1000" dirty="0">
                <a:solidFill>
                  <a:srgbClr val="000000"/>
                </a:solidFill>
                <a:latin typeface="Calibri" panose="020F0502020204030204" pitchFamily="34" charset="0"/>
                <a:ea typeface="MS PGothic" panose="020B0600070205080204" pitchFamily="34" charset="-128"/>
              </a:rPr>
              <a:t>) si inicia sesión (o crea) su cuenta segura en </a:t>
            </a:r>
            <a:r>
              <a:rPr lang="en-US" altLang="ja-JP" sz="1000" dirty="0">
                <a:solidFill>
                  <a:srgbClr val="000000"/>
                </a:solidFill>
                <a:latin typeface="Calibri" panose="020F0502020204030204" pitchFamily="34" charset="0"/>
                <a:ea typeface="MS PGothic" panose="020B0600070205080204" pitchFamily="34" charset="-128"/>
              </a:rPr>
              <a:t> </a:t>
            </a:r>
            <a:r>
              <a:rPr lang="en-US" altLang="en-US" sz="1000" dirty="0">
                <a:solidFill>
                  <a:srgbClr val="000000"/>
                </a:solidFill>
                <a:latin typeface="Calibri" panose="020F0502020204030204" pitchFamily="34" charset="0"/>
                <a:hlinkClick r:id="rId7"/>
              </a:rPr>
              <a:t>Medicare.gov</a:t>
            </a:r>
            <a:r>
              <a:rPr lang="en-US" altLang="en-US" sz="1000" dirty="0">
                <a:solidFill>
                  <a:srgbClr val="000000"/>
                </a:solidFill>
                <a:latin typeface="Calibri" panose="020F0502020204030204" pitchFamily="34" charset="0"/>
              </a:rPr>
              <a:t> (</a:t>
            </a:r>
            <a:r>
              <a:rPr lang="en-US" altLang="en-US" sz="1000" dirty="0" err="1">
                <a:solidFill>
                  <a:srgbClr val="000000"/>
                </a:solidFill>
                <a:latin typeface="Calibri" panose="020F0502020204030204" pitchFamily="34" charset="0"/>
              </a:rPr>
              <a:t>vea</a:t>
            </a:r>
            <a:r>
              <a:rPr lang="en-US" altLang="en-US" sz="1000" dirty="0">
                <a:solidFill>
                  <a:srgbClr val="000000"/>
                </a:solidFill>
                <a:latin typeface="Calibri" panose="020F0502020204030204" pitchFamily="34" charset="0"/>
              </a:rPr>
              <a:t> la </a:t>
            </a:r>
            <a:r>
              <a:rPr lang="en-US" altLang="en-US" sz="1000" dirty="0" err="1">
                <a:solidFill>
                  <a:srgbClr val="000000"/>
                </a:solidFill>
                <a:latin typeface="Calibri" panose="020F0502020204030204" pitchFamily="34" charset="0"/>
              </a:rPr>
              <a:t>diapositiva</a:t>
            </a:r>
            <a:r>
              <a:rPr lang="en-US" altLang="en-US" sz="1000" dirty="0">
                <a:solidFill>
                  <a:srgbClr val="000000"/>
                </a:solidFill>
                <a:latin typeface="Calibri" panose="020F0502020204030204" pitchFamily="34" charset="0"/>
              </a:rPr>
              <a:t> </a:t>
            </a:r>
            <a:r>
              <a:rPr lang="en-US" altLang="en-US" sz="1000" dirty="0" err="1">
                <a:solidFill>
                  <a:srgbClr val="000000"/>
                </a:solidFill>
                <a:latin typeface="Calibri" panose="020F0502020204030204" pitchFamily="34" charset="0"/>
              </a:rPr>
              <a:t>siguiente</a:t>
            </a:r>
            <a:r>
              <a:rPr lang="en-US" altLang="en-US" sz="1000" dirty="0">
                <a:solidFill>
                  <a:srgbClr val="000000"/>
                </a:solidFill>
                <a:latin typeface="Calibri" panose="020F0502020204030204" pitchFamily="34" charset="0"/>
              </a:rPr>
              <a:t>). </a:t>
            </a:r>
          </a:p>
          <a:p>
            <a:pPr defTabSz="955675" eaLnBrk="1" hangingPunct="1">
              <a:spcBef>
                <a:spcPct val="0"/>
              </a:spcBef>
              <a:spcAft>
                <a:spcPts val="200"/>
              </a:spcAft>
              <a:buFont typeface="Wingdings" panose="05000000000000000000" pitchFamily="2" charset="2"/>
              <a:buNone/>
            </a:pPr>
            <a:r>
              <a:rPr lang="en-US" altLang="ja-JP" sz="1000" b="1" dirty="0">
                <a:solidFill>
                  <a:srgbClr val="000000"/>
                </a:solidFill>
                <a:latin typeface="Calibri" panose="020F0502020204030204" pitchFamily="34" charset="0"/>
                <a:ea typeface="MS PGothic" panose="020B0600070205080204" pitchFamily="34" charset="-128"/>
              </a:rPr>
              <a:t>NOTE</a:t>
            </a:r>
            <a:r>
              <a:rPr lang="en-US" altLang="ja-JP" sz="1000" dirty="0">
                <a:solidFill>
                  <a:srgbClr val="000000"/>
                </a:solidFill>
                <a:latin typeface="Calibri" panose="020F0502020204030204" pitchFamily="34" charset="0"/>
                <a:ea typeface="MS PGothic" panose="020B0600070205080204" pitchFamily="34" charset="-128"/>
              </a:rPr>
              <a:t>:</a:t>
            </a:r>
            <a:r>
              <a:rPr lang="en-US" altLang="en-US" sz="1000" dirty="0">
                <a:solidFill>
                  <a:srgbClr val="000000"/>
                </a:solidFill>
                <a:latin typeface="Calibri" panose="020F0502020204030204" pitchFamily="34" charset="0"/>
              </a:rPr>
              <a:t> </a:t>
            </a:r>
            <a:r>
              <a:rPr lang="es-ES" altLang="en-US" sz="1000" dirty="0">
                <a:solidFill>
                  <a:srgbClr val="000000"/>
                </a:solidFill>
                <a:latin typeface="Calibri" panose="020F0502020204030204" pitchFamily="34" charset="0"/>
              </a:rPr>
              <a:t> Los planes de Medicare </a:t>
            </a:r>
            <a:r>
              <a:rPr lang="es-ES" altLang="en-US" sz="1000" dirty="0" err="1">
                <a:solidFill>
                  <a:srgbClr val="000000"/>
                </a:solidFill>
                <a:latin typeface="Calibri" panose="020F0502020204030204" pitchFamily="34" charset="0"/>
              </a:rPr>
              <a:t>Advantage</a:t>
            </a:r>
            <a:r>
              <a:rPr lang="es-ES" altLang="en-US" sz="1000" dirty="0">
                <a:solidFill>
                  <a:srgbClr val="000000"/>
                </a:solidFill>
                <a:latin typeface="Calibri" panose="020F0502020204030204" pitchFamily="34" charset="0"/>
              </a:rPr>
              <a:t> y los planes de medicamentos de Medicare proporcionan una explicación de beneficios (EOB) que ofrece información similar. La EOB es una comunicación para afiliados que les brinda información clara y oportuna sobre sus reclamos médicos o sobre medicamentos para respaldar decisiones informadas sobre las opciones para la atención médica. Los planes tienen la obligación de emitir una EOB que incluya la información reflejada en las plantillas desarrolladas por los CMS. Para ver las plantillas y las instrucciones, visite </a:t>
            </a:r>
            <a:r>
              <a:rPr lang="en-US" altLang="en-US" sz="1000" dirty="0">
                <a:solidFill>
                  <a:srgbClr val="000000"/>
                </a:solidFill>
                <a:latin typeface="Calibri" panose="020F0502020204030204" pitchFamily="34" charset="0"/>
                <a:hlinkClick r:id="rId8"/>
              </a:rPr>
              <a:t>CMS.gov/Medicare/Health-Plans/</a:t>
            </a:r>
            <a:r>
              <a:rPr lang="en-US" altLang="en-US" sz="1000" dirty="0" err="1">
                <a:solidFill>
                  <a:srgbClr val="000000"/>
                </a:solidFill>
                <a:latin typeface="Calibri" panose="020F0502020204030204" pitchFamily="34" charset="0"/>
                <a:hlinkClick r:id="rId8"/>
              </a:rPr>
              <a:t>ManagedCareMarketing</a:t>
            </a:r>
            <a:r>
              <a:rPr lang="en-US" altLang="en-US" sz="1000" dirty="0">
                <a:solidFill>
                  <a:srgbClr val="000000"/>
                </a:solidFill>
                <a:latin typeface="Calibri" panose="020F0502020204030204" pitchFamily="34" charset="0"/>
                <a:hlinkClick r:id="rId8"/>
              </a:rPr>
              <a:t>/MarketngModelsStandardDocumentsandEducationalMaterial.html</a:t>
            </a:r>
            <a:r>
              <a:rPr lang="en-US" altLang="en-US" sz="1000" dirty="0">
                <a:solidFill>
                  <a:srgbClr val="000000"/>
                </a:solidFill>
                <a:latin typeface="Calibri" panose="020F0502020204030204" pitchFamily="34" charset="0"/>
              </a:rPr>
              <a:t>. </a:t>
            </a:r>
            <a:r>
              <a:rPr lang="es-ES" altLang="en-US" sz="1000" dirty="0">
                <a:solidFill>
                  <a:srgbClr val="000000"/>
                </a:solidFill>
                <a:latin typeface="Calibri" panose="020F0502020204030204" pitchFamily="34" charset="0"/>
              </a:rPr>
              <a:t>Los patrocinadores de la Parte D de Medicare deben asegurarse de que los afiliados que utilizan su cobertura para medicamentos obtengan sus EOB al final del mes siguiente al mes en el que usaron su cobertura para medicamentos.</a:t>
            </a:r>
            <a:r>
              <a:rPr lang="en-US" altLang="en-US" sz="1000" dirty="0">
                <a:solidFill>
                  <a:srgbClr val="000000"/>
                </a:solidFill>
                <a:latin typeface="Calibri" panose="020F0502020204030204" pitchFamily="34" charset="0"/>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85" name="Slide Image Placeholder 1">
            <a:extLst>
              <a:ext uri="{FF2B5EF4-FFF2-40B4-BE49-F238E27FC236}">
                <a16:creationId xmlns:a16="http://schemas.microsoft.com/office/drawing/2014/main" id="{2B40F903-72B5-772D-F47E-B500A8ADE2D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71086" name="Notes Placeholder 2">
            <a:extLst>
              <a:ext uri="{FF2B5EF4-FFF2-40B4-BE49-F238E27FC236}">
                <a16:creationId xmlns:a16="http://schemas.microsoft.com/office/drawing/2014/main" id="{E532C3CF-0847-10C6-B1F1-789B74CD99FF}"/>
              </a:ext>
            </a:extLst>
          </p:cNvPr>
          <p:cNvSpPr>
            <a:spLocks noGrp="1" noChangeArrowheads="1"/>
          </p:cNvSpPr>
          <p:nvPr>
            <p:ph type="body" idx="1"/>
          </p:nvPr>
        </p:nvSpPr>
        <p:spPr bwMode="auto">
          <a:xfrm>
            <a:off x="222251" y="3581401"/>
            <a:ext cx="6913563" cy="5851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El </a:t>
            </a:r>
            <a:r>
              <a:rPr lang="es-ES" altLang="en-US" dirty="0" err="1">
                <a:latin typeface="Calibri" panose="020F0502020204030204" pitchFamily="34" charset="0"/>
              </a:rPr>
              <a:t>eMSN</a:t>
            </a:r>
            <a:r>
              <a:rPr lang="es-ES" altLang="en-US" dirty="0">
                <a:latin typeface="Calibri" panose="020F0502020204030204" pitchFamily="34" charset="0"/>
              </a:rPr>
              <a:t> es una versión electrónica de sus declaraciones de reclamaciones de Original Medicare, denominadas Aviso Resumido de Medicare (MSN). Si elige los </a:t>
            </a:r>
            <a:r>
              <a:rPr lang="es-ES" altLang="en-US" dirty="0" err="1">
                <a:latin typeface="Calibri" panose="020F0502020204030204" pitchFamily="34" charset="0"/>
              </a:rPr>
              <a:t>eMSN</a:t>
            </a:r>
            <a:r>
              <a:rPr lang="es-ES" altLang="en-US" dirty="0">
                <a:latin typeface="Calibri" panose="020F0502020204030204" pitchFamily="34" charset="0"/>
              </a:rPr>
              <a:t>, no recibirá las copias impresas de sus MSN por correo. Recibirá un correo electrónico todos los meses cuando los MSN estén disponible en su cuenta de Medicare, en lugar de esperar 3 meses para tener una copia impresa. Con los </a:t>
            </a:r>
            <a:r>
              <a:rPr lang="es-ES" altLang="en-US" dirty="0" err="1">
                <a:latin typeface="Calibri" panose="020F0502020204030204" pitchFamily="34" charset="0"/>
              </a:rPr>
              <a:t>eMSN</a:t>
            </a:r>
            <a:r>
              <a:rPr lang="es-ES" altLang="en-US" dirty="0">
                <a:latin typeface="Calibri" panose="020F0502020204030204" pitchFamily="34" charset="0"/>
              </a:rPr>
              <a:t>, podrá</a:t>
            </a:r>
            <a:r>
              <a:rPr lang="en-US" altLang="en-US" dirty="0">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Eliminar las pilas de papel: guardar o imprimir solo cuando lo necesite</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Rastrear sus reclamaciones y gastos mensuales</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Comprobar el monto de deducible restante</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Detectar errores de facturación y servicios</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Ayudar a prevenir el fraude al asegurarse de que le facturen únicamente por los servicios que haya recibido</a:t>
            </a:r>
            <a:endParaRPr lang="en-US" altLang="en-US" dirty="0">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n-US" altLang="en-US" dirty="0" err="1">
                <a:latin typeface="Calibri" panose="020F0502020204030204" pitchFamily="34" charset="0"/>
              </a:rPr>
              <a:t>Cómo</a:t>
            </a:r>
            <a:r>
              <a:rPr lang="en-US" altLang="en-US" dirty="0">
                <a:latin typeface="Calibri" panose="020F0502020204030204" pitchFamily="34" charset="0"/>
              </a:rPr>
              <a:t> </a:t>
            </a:r>
            <a:r>
              <a:rPr lang="en-US" altLang="en-US" dirty="0" err="1">
                <a:latin typeface="Calibri" panose="020F0502020204030204" pitchFamily="34" charset="0"/>
              </a:rPr>
              <a:t>registrarse</a:t>
            </a:r>
            <a:r>
              <a:rPr lang="en-US" altLang="en-US" dirty="0">
                <a:latin typeface="Calibri" panose="020F0502020204030204" pitchFamily="34" charset="0"/>
              </a:rPr>
              <a:t> para </a:t>
            </a:r>
            <a:r>
              <a:rPr lang="en-US" altLang="en-US" dirty="0" err="1">
                <a:latin typeface="Calibri" panose="020F0502020204030204" pitchFamily="34" charset="0"/>
              </a:rPr>
              <a:t>eMSN</a:t>
            </a:r>
            <a:r>
              <a:rPr lang="en-US" altLang="en-US" dirty="0">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Inicie sesión en (o cree) su cuenta de Medicare en</a:t>
            </a:r>
            <a:r>
              <a:rPr lang="en-US" altLang="en-US" dirty="0">
                <a:latin typeface="Calibri" panose="020F0502020204030204" pitchFamily="34" charset="0"/>
              </a:rPr>
              <a:t> </a:t>
            </a:r>
            <a:r>
              <a:rPr lang="en-US" altLang="en-US" u="sng" dirty="0">
                <a:latin typeface="Calibri" panose="020F0502020204030204" pitchFamily="34" charset="0"/>
                <a:hlinkClick r:id="rId3"/>
              </a:rPr>
              <a:t>Medicare.gov/account/login</a:t>
            </a:r>
            <a:r>
              <a:rPr lang="en-US" altLang="en-US" dirty="0">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Seleccione "Recibir sus Avisos Resumidos de Medicare (MSN) electrónicamente" bajo la sección "Mis mensajes" en la parte superior de la página inicial de su cuenta.  </a:t>
            </a:r>
          </a:p>
          <a:p>
            <a:pPr marL="114300" indent="-114300"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Llegará a la página "Mis preferencias para comunicaciones", donde podrá seleccionar "Sí" bajo "Cambiar preferencia de </a:t>
            </a:r>
            <a:r>
              <a:rPr lang="es-ES" altLang="en-US" dirty="0" err="1">
                <a:latin typeface="Calibri" panose="020F0502020204030204" pitchFamily="34" charset="0"/>
              </a:rPr>
              <a:t>eMSN</a:t>
            </a:r>
            <a:r>
              <a:rPr lang="es-ES" altLang="en-US" dirty="0">
                <a:latin typeface="Calibri" panose="020F0502020204030204" pitchFamily="34" charset="0"/>
              </a:rPr>
              <a:t>" y, después, "Enviar".</a:t>
            </a:r>
          </a:p>
          <a:p>
            <a:pPr defTabSz="955675" eaLnBrk="1" hangingPunct="1">
              <a:spcBef>
                <a:spcPts val="625"/>
              </a:spcBef>
              <a:buFont typeface="Wingdings" panose="05000000000000000000" pitchFamily="2" charset="2"/>
              <a:buNone/>
            </a:pPr>
            <a:endParaRPr lang="en-US" altLang="en-US" sz="1100" dirty="0">
              <a:solidFill>
                <a:srgbClr val="444444"/>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37" name="Slide Image Placeholder 1">
            <a:extLst>
              <a:ext uri="{FF2B5EF4-FFF2-40B4-BE49-F238E27FC236}">
                <a16:creationId xmlns:a16="http://schemas.microsoft.com/office/drawing/2014/main" id="{56AF09F9-444C-1013-C53D-6F0203F97881}"/>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73138" name="Notes Placeholder 2">
            <a:extLst>
              <a:ext uri="{FF2B5EF4-FFF2-40B4-BE49-F238E27FC236}">
                <a16:creationId xmlns:a16="http://schemas.microsoft.com/office/drawing/2014/main" id="{64BEC394-FC92-8F19-5FEC-06342775BE6E}"/>
              </a:ext>
            </a:extLst>
          </p:cNvPr>
          <p:cNvSpPr>
            <a:spLocks noGrp="1" noChangeArrowheads="1"/>
          </p:cNvSpPr>
          <p:nvPr>
            <p:ph type="body" idx="1"/>
          </p:nvPr>
        </p:nvSpPr>
        <p:spPr bwMode="auto">
          <a:xfrm>
            <a:off x="460376" y="3757613"/>
            <a:ext cx="6340475" cy="5549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Los planes de Medicare </a:t>
            </a:r>
            <a:r>
              <a:rPr lang="es-ES" altLang="en-US" dirty="0" err="1">
                <a:solidFill>
                  <a:srgbClr val="000000"/>
                </a:solidFill>
                <a:latin typeface="Calibri" panose="020F0502020204030204" pitchFamily="34" charset="0"/>
              </a:rPr>
              <a:t>Advantage</a:t>
            </a:r>
            <a:r>
              <a:rPr lang="es-ES" altLang="en-US" dirty="0">
                <a:solidFill>
                  <a:srgbClr val="000000"/>
                </a:solidFill>
                <a:latin typeface="Calibri" panose="020F0502020204030204" pitchFamily="34" charset="0"/>
              </a:rPr>
              <a:t> y los planes de medicamentos de Medicare proporcionan una explicación de beneficios (EOB) que ofrece información similar. </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La EOB es una comunicación para afiliados que les brinda información clara y oportuna sobre sus reclamos médicos o sobre medicamentos para respaldar decisiones informadas sobre las opciones para la atención médica</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Los planes tienen la obligación de emitir una EOB que incluya la información reflejada en las plantillas desarrolladas por los CMS. Para ver las plantillas y las instrucciones, 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CMS.gov/Medicare/Health-Plans/</a:t>
            </a:r>
            <a:r>
              <a:rPr lang="en-US" altLang="en-US" dirty="0" err="1">
                <a:solidFill>
                  <a:srgbClr val="000000"/>
                </a:solidFill>
                <a:latin typeface="Calibri" panose="020F0502020204030204" pitchFamily="34" charset="0"/>
                <a:hlinkClick r:id="rId3"/>
              </a:rPr>
              <a:t>ManagedCareMarketing</a:t>
            </a:r>
            <a:r>
              <a:rPr lang="en-US" altLang="en-US" dirty="0">
                <a:solidFill>
                  <a:srgbClr val="000000"/>
                </a:solidFill>
                <a:latin typeface="Calibri" panose="020F0502020204030204" pitchFamily="34" charset="0"/>
                <a:hlinkClick r:id="rId3"/>
              </a:rPr>
              <a:t>/MarketngModelsStandardDocumentsandEducationalMaterial.html</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Los patrocinadores de la Parte D de Medicare deben asegurarse de que los afiliados que utilizan su cobertura para medicamentos obtengan sus EOB al final del mes siguiente al mes en el que usaron su cobertura para medicamentos</a:t>
            </a:r>
            <a:r>
              <a:rPr lang="en-US" altLang="en-US" dirty="0">
                <a:solidFill>
                  <a:srgbClr val="000000"/>
                </a:solidFill>
                <a:latin typeface="Calibri" panose="020F0502020204030204" pitchFamily="34"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25" name="Slide Image Placeholder 1">
            <a:extLst>
              <a:ext uri="{FF2B5EF4-FFF2-40B4-BE49-F238E27FC236}">
                <a16:creationId xmlns:a16="http://schemas.microsoft.com/office/drawing/2014/main" id="{EE44BFB1-E6E4-C1B4-6B64-E3DDCD97F30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7426" name="Notes Placeholder 2">
            <a:extLst>
              <a:ext uri="{FF2B5EF4-FFF2-40B4-BE49-F238E27FC236}">
                <a16:creationId xmlns:a16="http://schemas.microsoft.com/office/drawing/2014/main" id="{EFF6F361-2F6B-D3A3-AC39-8BB41A4339E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marL="117475" indent="-117475" defTabSz="914400" eaLnBrk="1" hangingPunct="1">
              <a:spcBef>
                <a:spcPct val="0"/>
              </a:spcBef>
              <a:spcAft>
                <a:spcPts val="600"/>
              </a:spcAft>
              <a:buFont typeface="Wingdings" panose="05000000000000000000" pitchFamily="2" charset="2"/>
              <a:buNone/>
            </a:pPr>
            <a:r>
              <a:rPr lang="en-US" altLang="en-US" b="1" dirty="0" err="1">
                <a:latin typeface="Calibri" panose="020F0502020204030204" pitchFamily="34" charset="0"/>
              </a:rPr>
              <a:t>Notas</a:t>
            </a:r>
            <a:r>
              <a:rPr lang="en-US" altLang="en-US" b="1" dirty="0">
                <a:latin typeface="Calibri" panose="020F0502020204030204" pitchFamily="34" charset="0"/>
              </a:rPr>
              <a:t> del/a </a:t>
            </a:r>
            <a:r>
              <a:rPr lang="en-US" altLang="en-US" b="1" dirty="0" err="1">
                <a:latin typeface="Calibri" panose="020F0502020204030204" pitchFamily="34" charset="0"/>
              </a:rPr>
              <a:t>presentador</a:t>
            </a:r>
            <a:r>
              <a:rPr lang="en-US" altLang="en-US" b="1" dirty="0">
                <a:latin typeface="Calibri" panose="020F0502020204030204" pitchFamily="34" charset="0"/>
              </a:rPr>
              <a:t>/a</a:t>
            </a:r>
          </a:p>
          <a:p>
            <a:pPr marL="117475" indent="-117475" defTabSz="914400"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Al final de esta lección, usted podrá</a:t>
            </a:r>
            <a:r>
              <a:rPr lang="en-US" altLang="en-US" dirty="0">
                <a:latin typeface="Calibri" panose="020F0502020204030204" pitchFamily="34" charset="0"/>
              </a:rPr>
              <a:t>:</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Definir fraude, derroche y abuso en la atención médica</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Analizar cómo los Centros de Servicios de Medicaid y Medicare (CMS) protegen la integridad de los programas</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Reconocer ejemplos de fraude contra Medicare y Medicaid</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Explicar quién puede cometer fraude</a:t>
            </a:r>
          </a:p>
          <a:p>
            <a:pPr marL="117475" indent="-117475" defTabSz="9144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Describir causas de pagos indebidos</a:t>
            </a:r>
            <a:r>
              <a:rPr lang="en-US" altLang="en-US" dirty="0">
                <a:latin typeface="Arial" panose="020B0604020202020204" pitchFamily="34" charset="0"/>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89" name="Slide Image Placeholder 1">
            <a:extLst>
              <a:ext uri="{FF2B5EF4-FFF2-40B4-BE49-F238E27FC236}">
                <a16:creationId xmlns:a16="http://schemas.microsoft.com/office/drawing/2014/main" id="{B73FA6D1-0FD7-F96D-EC21-AE0560372FE7}"/>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75190" name="Notes Placeholder 2">
            <a:extLst>
              <a:ext uri="{FF2B5EF4-FFF2-40B4-BE49-F238E27FC236}">
                <a16:creationId xmlns:a16="http://schemas.microsoft.com/office/drawing/2014/main" id="{13A5A6D5-A624-1515-80A7-A6D26503A5DB}"/>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Cree una cuenta personal segura para acceder a su información de Medicare en cualquier momento y viva una experiencia más personalizada. Con su cuenta, usted puede hacer lo siguiente</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Imprimir una copia oficial de su tarjeta de Medicare.</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Acceder y compartir su información médica electrónica.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Pagar sus primas de Original Medicare en línea.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Revise la información personal de Medicare, como las reclamaciones de Medicare Original, tan pronto como se procesen y verifique si hay reclamaciones fraudulentas. No tiene que esperar para obtener su MSN en el correo para ver sus reclamos de Medicare. Use su cuenta de Medicare para rastrear sus reclamos de Medicare o visualizar los </a:t>
            </a:r>
            <a:r>
              <a:rPr lang="es-ES" altLang="en-US" dirty="0" err="1">
                <a:solidFill>
                  <a:srgbClr val="000000"/>
                </a:solidFill>
                <a:latin typeface="Calibri" panose="020F0502020204030204" pitchFamily="34" charset="0"/>
              </a:rPr>
              <a:t>eMSN</a:t>
            </a:r>
            <a:r>
              <a:rPr lang="en-US" altLang="en-US" dirty="0">
                <a:solidFill>
                  <a:srgbClr val="000000"/>
                </a:solidFill>
                <a:latin typeface="Calibri" panose="020F0502020204030204" pitchFamily="34" charset="0"/>
              </a:rPr>
              <a:t>.</a:t>
            </a:r>
          </a:p>
          <a:p>
            <a:pPr marL="304800" lvl="1" indent="-1809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Si existen discrepancias, debe llamar a su médico o proveedor. Llame al 1-800-MEDICARE (1-800-633-4227); TTY: 1-877-486-2048 si tiene sospechas de fraude</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Consulte sus planes de salud y de medicamentos o busque nuevos planes en su área.</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Crear una lista de sus medicamentos.</a:t>
            </a:r>
          </a:p>
          <a:p>
            <a:pPr marL="114300" indent="-11430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Reciba ayuda a través de un chat en vivo</a:t>
            </a:r>
            <a:r>
              <a:rPr lang="en-US" altLang="en-US" dirty="0">
                <a:solidFill>
                  <a:srgbClr val="000000"/>
                </a:solidFill>
                <a:latin typeface="Calibri" panose="020F0502020204030204" pitchFamily="34" charset="0"/>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41" name="Slide Image Placeholder 1">
            <a:extLst>
              <a:ext uri="{FF2B5EF4-FFF2-40B4-BE49-F238E27FC236}">
                <a16:creationId xmlns:a16="http://schemas.microsoft.com/office/drawing/2014/main" id="{2610A182-DCC6-068A-FC33-E71B79738A86}"/>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77242" name="Notes Placeholder 2">
            <a:extLst>
              <a:ext uri="{FF2B5EF4-FFF2-40B4-BE49-F238E27FC236}">
                <a16:creationId xmlns:a16="http://schemas.microsoft.com/office/drawing/2014/main" id="{2B18CF00-196F-7068-75DF-8A4C519E07EA}"/>
              </a:ext>
            </a:extLst>
          </p:cNvPr>
          <p:cNvSpPr>
            <a:spLocks noGrp="1" noChangeArrowheads="1"/>
          </p:cNvSpPr>
          <p:nvPr>
            <p:ph type="body" idx="1"/>
          </p:nvPr>
        </p:nvSpPr>
        <p:spPr bwMode="auto">
          <a:xfrm>
            <a:off x="341314" y="3636964"/>
            <a:ext cx="6596062" cy="57515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Las 4 R para luchar contra el fraude son las siguientes</a:t>
            </a:r>
            <a:r>
              <a:rPr lang="en-US" altLang="en-US" sz="1100"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pPr>
            <a:r>
              <a:rPr lang="es-ES" altLang="en-US" sz="1100" dirty="0">
                <a:solidFill>
                  <a:srgbClr val="000000"/>
                </a:solidFill>
                <a:latin typeface="Calibri" panose="020F0502020204030204" pitchFamily="34" charset="0"/>
              </a:rPr>
              <a:t>Registre las fechas de las citas con el médico en un calendario. Anote los análisis y servicios que recibe y guarde los recibos y declaraciones de sus proveedores. Si necesita ayuda, pregunte a un amigo o familiar. Comuníquese con su programa de Patrulla Medicare de Adultos Mayores (SMP) para obtener un "Diario Personal para el Cuidado de la Salud" gratis. Use el localizador de SMP 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smpresource.org</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o llame al 1-877-808-2468 para encontrar el programa de SMP en su área.</a:t>
            </a:r>
            <a:r>
              <a:rPr lang="en-US" altLang="en-US" sz="1100" dirty="0">
                <a:solidFill>
                  <a:srgbClr val="000000"/>
                </a:solidFill>
                <a:latin typeface="Calibri" panose="020F0502020204030204" pitchFamily="34" charset="0"/>
              </a:rPr>
              <a:t>. </a:t>
            </a:r>
          </a:p>
          <a:p>
            <a:pPr marL="114300" indent="-114300" defTabSz="955675" eaLnBrk="1" hangingPunct="1">
              <a:spcBef>
                <a:spcPct val="0"/>
              </a:spcBef>
              <a:spcAft>
                <a:spcPts val="600"/>
              </a:spcAft>
              <a:buFont typeface="Wingdings" panose="05000000000000000000" pitchFamily="2" charset="2"/>
              <a:buChar char="§"/>
            </a:pPr>
            <a:r>
              <a:rPr lang="es-ES" altLang="en-US" sz="1100" dirty="0">
                <a:solidFill>
                  <a:srgbClr val="000000"/>
                </a:solidFill>
                <a:latin typeface="Calibri" panose="020F0502020204030204" pitchFamily="34" charset="0"/>
              </a:rPr>
              <a:t>Revise sus MSN o declaraciones similares de su plan para detectar signos de fraude, incluidas las reclamaciones que no reconoce. Compare las fechas y los servicios en su calendario con los estados de cuenta que recibe de Medicare o de su plan de Medicare para asegurarse de que recibió cada servicio en la lista y que todos los detalles son correctos. Si encuentra artículos enumerados en sus reclamaciones de los que no tiene registro, es posible que, a usted, a Medicare o a su plan de Medicare le hayan facturado servicios o artículos que no obtuvo. Para revisar sus reclamaciones de la Parte A y la Parte B de Medicare, inicie sesión (o cree) su cuenta segura de Medicare en</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4"/>
              </a:rPr>
              <a:t>Medicare.gov</a:t>
            </a:r>
            <a:r>
              <a:rPr lang="en-US" altLang="en-US" sz="1100" dirty="0">
                <a:solidFill>
                  <a:srgbClr val="000000"/>
                </a:solidFill>
                <a:latin typeface="Calibri" panose="020F0502020204030204" pitchFamily="34" charset="0"/>
              </a:rPr>
              <a:t>, </a:t>
            </a:r>
            <a:r>
              <a:rPr lang="es-ES" altLang="en-US" sz="1100" dirty="0">
                <a:solidFill>
                  <a:srgbClr val="000000"/>
                </a:solidFill>
                <a:latin typeface="Calibri" panose="020F0502020204030204" pitchFamily="34" charset="0"/>
              </a:rPr>
              <a:t>o llame al 1-800-MEDICARE (1-800-633-4227); TTY: 1-877-486-2048. Usted puede obtener ayuda de su programa SMP local para controlar errores o sospechas de fraude en sus MSN. Si tiene un plan Medicare </a:t>
            </a:r>
            <a:r>
              <a:rPr lang="es-ES" altLang="en-US" sz="1100" dirty="0" err="1">
                <a:solidFill>
                  <a:srgbClr val="000000"/>
                </a:solidFill>
                <a:latin typeface="Calibri" panose="020F0502020204030204" pitchFamily="34" charset="0"/>
              </a:rPr>
              <a:t>Advantage</a:t>
            </a:r>
            <a:r>
              <a:rPr lang="es-ES" altLang="en-US" sz="1100" dirty="0">
                <a:solidFill>
                  <a:srgbClr val="000000"/>
                </a:solidFill>
                <a:latin typeface="Calibri" panose="020F0502020204030204" pitchFamily="34" charset="0"/>
              </a:rPr>
              <a:t> o un Plan de medicamentos de Medicare, llame a su plan para obtener más información sobre un reclamo. </a:t>
            </a:r>
            <a:r>
              <a:rPr lang="en-US" altLang="en-US" sz="1100" dirty="0">
                <a:solidFill>
                  <a:srgbClr val="000000"/>
                </a:solidFill>
                <a:latin typeface="Calibri" panose="020F0502020204030204" pitchFamily="34" charset="0"/>
              </a:rPr>
              <a:t>. </a:t>
            </a:r>
          </a:p>
          <a:p>
            <a:pPr marL="114300" indent="-114300" defTabSz="955675" eaLnBrk="1" hangingPunct="1">
              <a:spcBef>
                <a:spcPct val="0"/>
              </a:spcBef>
              <a:spcAft>
                <a:spcPts val="600"/>
              </a:spcAft>
              <a:buFont typeface="Wingdings" panose="05000000000000000000" pitchFamily="2" charset="2"/>
              <a:buChar char="§"/>
            </a:pPr>
            <a:r>
              <a:rPr lang="es-ES" altLang="en-US" sz="1100" dirty="0">
                <a:solidFill>
                  <a:srgbClr val="000000"/>
                </a:solidFill>
                <a:latin typeface="Calibri" panose="020F0502020204030204" pitchFamily="34" charset="0"/>
              </a:rPr>
              <a:t>Reporte casos de sospecha de fraude contra Medicare llamando al 1-800-MEDICARE (1-800-633-4227), TTY: 1-877-486-2048. Tenga a mano su tarjeta o número de Medicare y el reclamo o MSN. Si identifica errores o sospecha de fraude, el SMP también puede ayudarle a efectuar una denuncia a Medicare. </a:t>
            </a:r>
          </a:p>
          <a:p>
            <a:pPr marL="114300" indent="-114300" defTabSz="955675" eaLnBrk="1" hangingPunct="1">
              <a:spcBef>
                <a:spcPct val="0"/>
              </a:spcBef>
              <a:spcAft>
                <a:spcPts val="600"/>
              </a:spcAft>
              <a:buFont typeface="Wingdings" panose="05000000000000000000" pitchFamily="2" charset="2"/>
              <a:buChar char="§"/>
            </a:pPr>
            <a:r>
              <a:rPr lang="es-ES" altLang="en-US" sz="1100" dirty="0">
                <a:solidFill>
                  <a:srgbClr val="000000"/>
                </a:solidFill>
                <a:latin typeface="Calibri" panose="020F0502020204030204" pitchFamily="34" charset="0"/>
              </a:rPr>
              <a:t>Recuerde proteger su Número de Medicare. Nunca le dé a conocer, excepto a las personas que sabe que deberían tenerlo, como su médico u otro proveedor de atención médica. Nunca entregue su número de Medicare a cambio de una oferta especial. Medicare jamás se comunicará con usted ni le pedirá información personal, como su número de Medicare o el de su cuenta bancaria. Nunca deje que alguien use su tarjeta Medicare y nunca use la tarjeta de otra persona</a:t>
            </a:r>
            <a:r>
              <a:rPr lang="en-US" altLang="en-US" sz="1100" dirty="0">
                <a:solidFill>
                  <a:srgbClr val="000000"/>
                </a:solidFill>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r>
              <a:rPr lang="es-ES" altLang="ja-JP" sz="1100" dirty="0">
                <a:solidFill>
                  <a:srgbClr val="000000"/>
                </a:solidFill>
                <a:latin typeface="Calibri" panose="020F0502020204030204" pitchFamily="34" charset="0"/>
                <a:ea typeface="MS PGothic" panose="020B0600070205080204" pitchFamily="34" charset="-128"/>
              </a:rPr>
              <a:t>Para ver más información, visite</a:t>
            </a:r>
            <a:r>
              <a:rPr lang="en-US" altLang="ja-JP" sz="1100" dirty="0">
                <a:solidFill>
                  <a:srgbClr val="000000"/>
                </a:solidFill>
                <a:latin typeface="Calibri" panose="020F0502020204030204" pitchFamily="34" charset="0"/>
                <a:ea typeface="MS PGothic" panose="020B0600070205080204" pitchFamily="34" charset="-128"/>
              </a:rPr>
              <a:t> </a:t>
            </a:r>
            <a:r>
              <a:rPr lang="en-US" altLang="en-US" sz="1100" u="sng" dirty="0">
                <a:latin typeface="Calibri" panose="020F0502020204030204" pitchFamily="34" charset="0"/>
                <a:hlinkClick r:id="rId5"/>
              </a:rPr>
              <a:t>Medicare.gov/publications</a:t>
            </a:r>
            <a:r>
              <a:rPr lang="en-US" altLang="en-US" sz="1100" dirty="0">
                <a:latin typeface="Calibri" panose="020F0502020204030204" pitchFamily="34" charset="0"/>
              </a:rPr>
              <a:t> </a:t>
            </a:r>
            <a:r>
              <a:rPr lang="es-ES" altLang="ja-JP" sz="1100" dirty="0">
                <a:solidFill>
                  <a:srgbClr val="000000"/>
                </a:solidFill>
                <a:latin typeface="Calibri" panose="020F0502020204030204" pitchFamily="34" charset="0"/>
                <a:ea typeface="MS PGothic" panose="020B0600070205080204" pitchFamily="34" charset="-128"/>
              </a:rPr>
              <a:t>a fin de revisar “4 R para combatir el fraude” (Producto de CMS </a:t>
            </a:r>
            <a:r>
              <a:rPr lang="es-ES" altLang="ja-JP" sz="1100" dirty="0" err="1">
                <a:solidFill>
                  <a:srgbClr val="000000"/>
                </a:solidFill>
                <a:latin typeface="Calibri" panose="020F0502020204030204" pitchFamily="34" charset="0"/>
                <a:ea typeface="MS PGothic" panose="020B0600070205080204" pitchFamily="34" charset="-128"/>
              </a:rPr>
              <a:t>n.°</a:t>
            </a:r>
            <a:r>
              <a:rPr lang="es-ES" altLang="ja-JP" sz="1100" dirty="0">
                <a:solidFill>
                  <a:srgbClr val="000000"/>
                </a:solidFill>
                <a:latin typeface="Calibri" panose="020F0502020204030204" pitchFamily="34" charset="0"/>
                <a:ea typeface="MS PGothic" panose="020B0600070205080204" pitchFamily="34" charset="-128"/>
              </a:rPr>
              <a:t> 11610)</a:t>
            </a:r>
            <a:endParaRPr lang="en-US" altLang="ja-JP" sz="1100" dirty="0">
              <a:solidFill>
                <a:srgbClr val="000000"/>
              </a:solidFill>
              <a:latin typeface="Calibri" panose="020F0502020204030204" pitchFamily="34" charset="0"/>
              <a:ea typeface="MS PGothic"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93" name="Slide Image Placeholder 1">
            <a:extLst>
              <a:ext uri="{FF2B5EF4-FFF2-40B4-BE49-F238E27FC236}">
                <a16:creationId xmlns:a16="http://schemas.microsoft.com/office/drawing/2014/main" id="{C9973AAA-39F8-40DE-7C5D-7CCA8A1EC88C}"/>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79294" name="Notes Placeholder 2">
            <a:extLst>
              <a:ext uri="{FF2B5EF4-FFF2-40B4-BE49-F238E27FC236}">
                <a16:creationId xmlns:a16="http://schemas.microsoft.com/office/drawing/2014/main" id="{1E141EE4-1110-F8B1-52C3-004D340F8ABD}"/>
              </a:ext>
            </a:extLst>
          </p:cNvPr>
          <p:cNvSpPr>
            <a:spLocks noGrp="1" noChangeArrowheads="1"/>
          </p:cNvSpPr>
          <p:nvPr>
            <p:ph type="body" idx="1"/>
          </p:nvPr>
        </p:nvSpPr>
        <p:spPr bwMode="auto">
          <a:xfrm>
            <a:off x="731839" y="3757613"/>
            <a:ext cx="5851525" cy="5697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Las personas con Medicare pueden llamar al 1-800-MEDICARE (1-800-633-4227), TTY: 1-877-486-2048 para presentar una queja y denunciar fraude. </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1-800-MEDICARE tiene un sistema de respuesta de voz interactiva (IVR) disponible para personas que no se han registrado para acceder a su cuenta segura en </a:t>
            </a:r>
            <a:r>
              <a:rPr lang="en-US" altLang="en-US" sz="1100" dirty="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hlinkClick r:id="rId3"/>
              </a:rPr>
              <a:t>Medicare.gov/account/login</a:t>
            </a:r>
            <a:r>
              <a:rPr lang="en-US" altLang="en-US" sz="1100" dirty="0">
                <a:solidFill>
                  <a:srgbClr val="000000"/>
                </a:solidFill>
                <a:latin typeface="Calibri" panose="020F0502020204030204" pitchFamily="34" charset="0"/>
              </a:rPr>
              <a:t>.  </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El sistema IVR puede acceder a 15 meses de reclamaciones de Original Medicare procesados en su nombre, si están disponibles. </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Los datos recolectados ayudan a los Centros de Servicios de Medicare y Medicaid (CMS) a:</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Seleccionar proveedores o prestadores con múltiples quejas de beneficiarios para su revisión futura.</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Rastrear quejas de fraude para ver cuándo aumentan las estafas por fraude en nuevas áreas. Utilizar los datos existentes de esta forma innovadora le permite a los CMS enfocarse en proveedores y prestadores con múltiples quejas de los consumidores para realizar una investigación adicional.</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Revise con cuidado los hechos antes de informar errores, fraude o abusos, y tenga la siguiente información a mano cuando llame al 1-800-MEDICARE:</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El nombre del proveedor y cualquier número de identificación que pueda tener</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Información sobre el servicio o el elemento que está cuestionando</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La fecha en que supuestamente se brindó el servicio o se entregó el elemento</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El monto del pago que Medicaid aprobó y pagó</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La fecha en su MSN</a:t>
            </a:r>
          </a:p>
          <a:p>
            <a:pPr marL="234950" lvl="1" indent="-1809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Su nombre y Número de Medicare (según la lista de su tarjeta Medicare</a:t>
            </a:r>
            <a:r>
              <a:rPr lang="en-US" altLang="en-US" sz="1100"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45" name="Slide Image Placeholder 1">
            <a:extLst>
              <a:ext uri="{FF2B5EF4-FFF2-40B4-BE49-F238E27FC236}">
                <a16:creationId xmlns:a16="http://schemas.microsoft.com/office/drawing/2014/main" id="{EB8CA840-1CF8-CDB2-F8B3-DC174D9B4ECB}"/>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1346" name="Notes Placeholder 2">
            <a:extLst>
              <a:ext uri="{FF2B5EF4-FFF2-40B4-BE49-F238E27FC236}">
                <a16:creationId xmlns:a16="http://schemas.microsoft.com/office/drawing/2014/main" id="{46342FC6-492A-B416-1C43-0972C74AFD8C}"/>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Para denunciar sospechas de fraude, puede llamar al 1-800-HHS-TIPS (1-800-447-8477), o 1-800-MEDICARE (1-800-633-4227); TTY: 1-877-486-2048.</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Usted puede recibir una recompensa de hasta $1000 si reúne todas estas condiciones</a:t>
            </a:r>
            <a:r>
              <a:rPr lang="en-US" altLang="en-US" dirty="0">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El supuesto fraude contra Medicare que usted denuncia debe ser comprobado como fraude potencial por los contratistas de Medicare responsables de investigar fraudes y abusos potenciales y debe derivarse formalmente a la Oficina del Inspector General (OIG) para una mayor investigación como parte de un caso a cargo de uno de los contratistas.</a:t>
            </a:r>
          </a:p>
          <a:p>
            <a:pPr marL="117475" indent="-117475"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Usted no es un "individuo excluido". Por ejemplo, no participó en el delito de fraude que está denunciando. O bien, no calificó para otra recompensa a través de otro programa gubernamental.</a:t>
            </a:r>
          </a:p>
          <a:p>
            <a:pPr marL="117475" indent="-117475"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La persona u organización que denuncia no está siendo investigada por cumplimiento de la ley.</a:t>
            </a:r>
          </a:p>
          <a:p>
            <a:pPr marL="117475" indent="-117475" defTabSz="955675"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Su denuncia conduce directamente a la recuperación de por lo menos $100 del dinero de Medicare</a:t>
            </a:r>
            <a:r>
              <a:rPr lang="en-US" altLang="en-US" dirty="0">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Si desea más información llame al 1-800-MEDICARE.</a:t>
            </a:r>
          </a:p>
          <a:p>
            <a:pPr defTabSz="955675"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Revise el Código de Normas Federales en 42 CFR 420.405 bajo el título "Recompensas por información relacionada con fraude y abuso contra Medicare" en</a:t>
            </a:r>
            <a:r>
              <a:rPr lang="en-US" altLang="en-US" dirty="0">
                <a:latin typeface="Calibri" panose="020F0502020204030204" pitchFamily="34" charset="0"/>
              </a:rPr>
              <a:t> </a:t>
            </a:r>
            <a:r>
              <a:rPr lang="en-US" altLang="en-US" dirty="0">
                <a:latin typeface="Calibri" panose="020F0502020204030204" pitchFamily="34" charset="0"/>
                <a:hlinkClick r:id="rId3"/>
              </a:rPr>
              <a:t>ecfr.io/Title-42/se42.3.420_1405</a:t>
            </a:r>
            <a:r>
              <a:rPr lang="en-US" altLang="en-US" dirty="0">
                <a:latin typeface="Calibri" panose="020F0502020204030204" pitchFamily="34" charset="0"/>
              </a:rPr>
              <a:t>.</a:t>
            </a:r>
          </a:p>
          <a:p>
            <a:pPr marL="0" lvl="1" defTabSz="955675" eaLnBrk="1" hangingPunct="1">
              <a:spcBef>
                <a:spcPts val="600"/>
              </a:spcBef>
              <a:buFont typeface="Arial" panose="020B0604020202020204" pitchFamily="34" charset="0"/>
              <a:buNone/>
            </a:pPr>
            <a:endParaRPr lang="en-US" altLang="en-US" b="1" dirty="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7" name="Slide Image Placeholder 1">
            <a:extLst>
              <a:ext uri="{FF2B5EF4-FFF2-40B4-BE49-F238E27FC236}">
                <a16:creationId xmlns:a16="http://schemas.microsoft.com/office/drawing/2014/main" id="{979EF507-5E0C-F0B9-0DAB-F66E957B8C95}"/>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3398" name="Notes Placeholder 2">
            <a:extLst>
              <a:ext uri="{FF2B5EF4-FFF2-40B4-BE49-F238E27FC236}">
                <a16:creationId xmlns:a16="http://schemas.microsoft.com/office/drawing/2014/main" id="{B88A445A-4551-EE29-F3AA-6D839EAB8A5A}"/>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Actividad de aprendizaje:</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Jennifer tiene inquietudes y quiere analizar su MSN con usted. </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¿Qué partes del MSN debe leer para asegurarse de que no haya errores o fraude?</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debate está en la siguiente diapositiva.)</a:t>
            </a:r>
            <a:endParaRPr lang="en-US" altLang="en-US" dirty="0">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9" name="Slide Image Placeholder 1">
            <a:extLst>
              <a:ext uri="{FF2B5EF4-FFF2-40B4-BE49-F238E27FC236}">
                <a16:creationId xmlns:a16="http://schemas.microsoft.com/office/drawing/2014/main" id="{DA489C77-F452-68E9-0A44-AFF9776E822B}"/>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5450" name="Notes Placeholder 2">
            <a:extLst>
              <a:ext uri="{FF2B5EF4-FFF2-40B4-BE49-F238E27FC236}">
                <a16:creationId xmlns:a16="http://schemas.microsoft.com/office/drawing/2014/main" id="{1CC95CA7-4ED3-EA98-6A2B-232E1004A4BB}"/>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Actividad de MSN: ¿Qué preguntas debe formular mientras revisa el MSN</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¿Conoce al proveedor o la institución?</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¿Obtuvo estos servicios? ¿Le cobraron algún servicio médico que no recibió?</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¿Es correcta la fecha de los servicios?</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¿Algún servicio aparece dos veces cuando no debería</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Después de revisar el MSN</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n-US" altLang="en-US" dirty="0">
                <a:solidFill>
                  <a:srgbClr val="000000"/>
                </a:solidFill>
                <a:latin typeface="Calibri" panose="020F0502020204030204" pitchFamily="34" charset="0"/>
              </a:rPr>
              <a:t>¿</a:t>
            </a:r>
            <a:r>
              <a:rPr lang="en-US" altLang="en-US" dirty="0" err="1">
                <a:solidFill>
                  <a:srgbClr val="000000"/>
                </a:solidFill>
                <a:latin typeface="Calibri" panose="020F0502020204030204" pitchFamily="34" charset="0"/>
              </a:rPr>
              <a:t>Qué</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otros</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documentos</a:t>
            </a:r>
            <a:r>
              <a:rPr lang="en-US" altLang="en-US" dirty="0">
                <a:solidFill>
                  <a:srgbClr val="000000"/>
                </a:solidFill>
                <a:latin typeface="Calibri" panose="020F0502020204030204" pitchFamily="34" charset="0"/>
              </a:rPr>
              <a:t> debe </a:t>
            </a:r>
            <a:r>
              <a:rPr lang="en-US" altLang="en-US" dirty="0" err="1">
                <a:solidFill>
                  <a:srgbClr val="000000"/>
                </a:solidFill>
                <a:latin typeface="Calibri" panose="020F0502020204030204" pitchFamily="34" charset="0"/>
              </a:rPr>
              <a:t>controlar</a:t>
            </a:r>
            <a:r>
              <a:rPr lang="en-US" altLang="en-US" dirty="0">
                <a:solidFill>
                  <a:srgbClr val="000000"/>
                </a:solidFill>
                <a:latin typeface="Calibri" panose="020F0502020204030204" pitchFamily="34" charset="0"/>
              </a:rPr>
              <a:t> Jennifer?</a:t>
            </a:r>
          </a:p>
          <a:p>
            <a:pPr marL="117475" indent="-117475" defTabSz="955675" eaLnBrk="1" hangingPunct="1">
              <a:spcBef>
                <a:spcPct val="0"/>
              </a:spcBef>
              <a:spcAft>
                <a:spcPts val="600"/>
              </a:spcAft>
              <a:buFont typeface="Wingdings" panose="05000000000000000000" pitchFamily="2" charset="2"/>
              <a:buChar char="§"/>
            </a:pPr>
            <a:r>
              <a:rPr lang="en-US" altLang="en-US" dirty="0">
                <a:solidFill>
                  <a:srgbClr val="000000"/>
                </a:solidFill>
                <a:latin typeface="Calibri" panose="020F0502020204030204" pitchFamily="34" charset="0"/>
              </a:rPr>
              <a:t>¿El </a:t>
            </a:r>
            <a:r>
              <a:rPr lang="en-US" altLang="en-US" dirty="0" err="1">
                <a:solidFill>
                  <a:srgbClr val="000000"/>
                </a:solidFill>
                <a:latin typeface="Calibri" panose="020F0502020204030204" pitchFamily="34" charset="0"/>
              </a:rPr>
              <a:t>informe</a:t>
            </a:r>
            <a:r>
              <a:rPr lang="en-US" altLang="en-US" dirty="0">
                <a:solidFill>
                  <a:srgbClr val="000000"/>
                </a:solidFill>
                <a:latin typeface="Calibri" panose="020F0502020204030204" pitchFamily="34" charset="0"/>
              </a:rPr>
              <a:t> de </a:t>
            </a:r>
            <a:r>
              <a:rPr lang="en-US" altLang="en-US" dirty="0" err="1">
                <a:solidFill>
                  <a:srgbClr val="000000"/>
                </a:solidFill>
                <a:latin typeface="Calibri" panose="020F0502020204030204" pitchFamily="34" charset="0"/>
              </a:rPr>
              <a:t>crédito</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muestra</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alguna</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factura</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impaga</a:t>
            </a:r>
            <a:r>
              <a:rPr lang="en-US" altLang="en-US" dirty="0">
                <a:solidFill>
                  <a:srgbClr val="000000"/>
                </a:solidFill>
                <a:latin typeface="Calibri" panose="020F0502020204030204" pitchFamily="34" charset="0"/>
              </a:rPr>
              <a:t> por </a:t>
            </a:r>
            <a:r>
              <a:rPr lang="en-US" altLang="en-US" dirty="0" err="1">
                <a:solidFill>
                  <a:srgbClr val="000000"/>
                </a:solidFill>
                <a:latin typeface="Calibri" panose="020F0502020204030204" pitchFamily="34" charset="0"/>
              </a:rPr>
              <a:t>servicios</a:t>
            </a:r>
            <a:r>
              <a:rPr lang="en-US" altLang="en-US" dirty="0">
                <a:solidFill>
                  <a:srgbClr val="000000"/>
                </a:solidFill>
                <a:latin typeface="Calibri" panose="020F0502020204030204" pitchFamily="34" charset="0"/>
              </a:rPr>
              <a:t> o </a:t>
            </a:r>
            <a:r>
              <a:rPr lang="en-US" altLang="en-US" dirty="0" err="1">
                <a:solidFill>
                  <a:srgbClr val="000000"/>
                </a:solidFill>
                <a:latin typeface="Calibri" panose="020F0502020204030204" pitchFamily="34" charset="0"/>
              </a:rPr>
              <a:t>equipamiento</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médico</a:t>
            </a:r>
            <a:r>
              <a:rPr lang="en-US" altLang="en-US" dirty="0">
                <a:solidFill>
                  <a:srgbClr val="000000"/>
                </a:solidFill>
                <a:latin typeface="Calibri" panose="020F0502020204030204" pitchFamily="34" charset="0"/>
              </a:rPr>
              <a:t> que no </a:t>
            </a:r>
            <a:r>
              <a:rPr lang="en-US" altLang="en-US" dirty="0" err="1">
                <a:solidFill>
                  <a:srgbClr val="000000"/>
                </a:solidFill>
                <a:latin typeface="Calibri" panose="020F0502020204030204" pitchFamily="34" charset="0"/>
              </a:rPr>
              <a:t>obtuvo</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n-US" altLang="en-US" dirty="0">
                <a:solidFill>
                  <a:srgbClr val="000000"/>
                </a:solidFill>
                <a:latin typeface="Calibri" panose="020F0502020204030204" pitchFamily="34" charset="0"/>
              </a:rPr>
              <a:t>¿Ha </a:t>
            </a:r>
            <a:r>
              <a:rPr lang="en-US" altLang="en-US" dirty="0" err="1">
                <a:solidFill>
                  <a:srgbClr val="000000"/>
                </a:solidFill>
                <a:latin typeface="Calibri" panose="020F0502020204030204" pitchFamily="34" charset="0"/>
              </a:rPr>
              <a:t>recibido</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avisos</a:t>
            </a:r>
            <a:r>
              <a:rPr lang="en-US" altLang="en-US" dirty="0">
                <a:solidFill>
                  <a:srgbClr val="000000"/>
                </a:solidFill>
                <a:latin typeface="Calibri" panose="020F0502020204030204" pitchFamily="34" charset="0"/>
              </a:rPr>
              <a:t> de </a:t>
            </a:r>
            <a:r>
              <a:rPr lang="en-US" altLang="en-US" dirty="0" err="1">
                <a:solidFill>
                  <a:srgbClr val="000000"/>
                </a:solidFill>
                <a:latin typeface="Calibri" panose="020F0502020204030204" pitchFamily="34" charset="0"/>
              </a:rPr>
              <a:t>cobro</a:t>
            </a:r>
            <a:r>
              <a:rPr lang="en-US" altLang="en-US" dirty="0">
                <a:solidFill>
                  <a:srgbClr val="000000"/>
                </a:solidFill>
                <a:latin typeface="Calibri" panose="020F0502020204030204" pitchFamily="34" charset="0"/>
              </a:rPr>
              <a:t> por </a:t>
            </a:r>
            <a:r>
              <a:rPr lang="en-US" altLang="en-US" dirty="0" err="1">
                <a:solidFill>
                  <a:srgbClr val="000000"/>
                </a:solidFill>
                <a:latin typeface="Calibri" panose="020F0502020204030204" pitchFamily="34" charset="0"/>
              </a:rPr>
              <a:t>servicios</a:t>
            </a:r>
            <a:r>
              <a:rPr lang="en-US" altLang="en-US" dirty="0">
                <a:solidFill>
                  <a:srgbClr val="000000"/>
                </a:solidFill>
                <a:latin typeface="Calibri" panose="020F0502020204030204" pitchFamily="34" charset="0"/>
              </a:rPr>
              <a:t> o </a:t>
            </a:r>
            <a:r>
              <a:rPr lang="en-US" altLang="en-US" dirty="0" err="1">
                <a:solidFill>
                  <a:srgbClr val="000000"/>
                </a:solidFill>
                <a:latin typeface="Calibri" panose="020F0502020204030204" pitchFamily="34" charset="0"/>
              </a:rPr>
              <a:t>equipos</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médicos</a:t>
            </a:r>
            <a:r>
              <a:rPr lang="en-US" altLang="en-US" dirty="0">
                <a:solidFill>
                  <a:srgbClr val="000000"/>
                </a:solidFill>
                <a:latin typeface="Calibri" panose="020F0502020204030204" pitchFamily="34" charset="0"/>
              </a:rPr>
              <a:t> que no </a:t>
            </a:r>
            <a:r>
              <a:rPr lang="en-US" altLang="en-US" dirty="0" err="1">
                <a:solidFill>
                  <a:srgbClr val="000000"/>
                </a:solidFill>
                <a:latin typeface="Calibri" panose="020F0502020204030204" pitchFamily="34" charset="0"/>
              </a:rPr>
              <a:t>recibió</a:t>
            </a:r>
            <a:r>
              <a:rPr lang="en-US" altLang="en-US" dirty="0">
                <a:solidFill>
                  <a:srgbClr val="000000"/>
                </a:solidFill>
                <a:latin typeface="Calibri" panose="020F0502020204030204" pitchFamily="34" charset="0"/>
              </a:rPr>
              <a:t>?</a:t>
            </a:r>
          </a:p>
          <a:p>
            <a:pPr defTabSz="955675" eaLnBrk="1" hangingPunct="1">
              <a:spcBef>
                <a:spcPts val="600"/>
              </a:spcBef>
              <a:buFont typeface="Wingdings" panose="05000000000000000000" pitchFamily="2" charset="2"/>
              <a:buNone/>
            </a:pPr>
            <a:endParaRPr lang="en-US" altLang="en-US" dirty="0">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01" name="Slide Image Placeholder 1">
            <a:extLst>
              <a:ext uri="{FF2B5EF4-FFF2-40B4-BE49-F238E27FC236}">
                <a16:creationId xmlns:a16="http://schemas.microsoft.com/office/drawing/2014/main" id="{14786EC4-9982-C299-E128-10E4C1979238}"/>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7502" name="Notes Placeholder 2">
            <a:extLst>
              <a:ext uri="{FF2B5EF4-FFF2-40B4-BE49-F238E27FC236}">
                <a16:creationId xmlns:a16="http://schemas.microsoft.com/office/drawing/2014/main" id="{5518B216-B1F3-44F0-1632-4668EAEAA5CF}"/>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71450" indent="-17145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La tarjeta de Medicare tiene un Número de Medicare que es exclusivo para usted, en vez del número del Seguro Social. Los proveedores pueden referirse a su número de Medicare como su identificador de beneficiario de Medicare (MBI).</a:t>
            </a:r>
          </a:p>
          <a:p>
            <a:pPr marL="171450" indent="-171450"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Mantenga segura su información personal, como su Número de Medicare, su Número de Seguro Social y los números de su tarjeta de crédito y cuentas bancarias. Comparta esta información únicamente con personas de confianza, por ejemplo: </a:t>
            </a:r>
            <a:endParaRPr lang="en-US" altLang="en-US" dirty="0">
              <a:solidFill>
                <a:srgbClr val="000000"/>
              </a:solidFill>
              <a:latin typeface="Calibri" panose="020F0502020204030204" pitchFamily="34" charset="0"/>
            </a:endParaRPr>
          </a:p>
          <a:p>
            <a:pPr marL="242888" lvl="1" indent="-1174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Sus médicos, otros proveedores de atención médica y planes aprobados por Medicare</a:t>
            </a:r>
          </a:p>
          <a:p>
            <a:pPr marL="242888" lvl="1" indent="-1174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Aseguradores que pagan los beneficios en su nombre</a:t>
            </a:r>
          </a:p>
          <a:p>
            <a:pPr marL="242888" lvl="1" indent="-1174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Personas de confianza de la comunidad que trabajan con Medicare, como su Programa Estatal de Asistencia sobre Seguros de Salud (SHIP) o la oficina del Seguro Social.</a:t>
            </a:r>
            <a:endParaRPr lang="en-US" altLang="en-US" dirty="0">
              <a:solidFill>
                <a:srgbClr val="000000"/>
              </a:solidFill>
              <a:latin typeface="Calibri" panose="020F0502020204030204" pitchFamily="34" charset="0"/>
            </a:endParaRP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Si tiene dudas sobre si un proveedor está aprobado por Medicare o si alguien le llama y le pide su número de Medicare u otra información personal, llame al 1-800-MEDICARE (1‑800-633-4227); TTY: 1 877 486 2048</a:t>
            </a:r>
            <a:r>
              <a:rPr lang="en-US" altLang="en-US" dirty="0">
                <a:solidFill>
                  <a:srgbClr val="000000"/>
                </a:solidFill>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53" name="Slide Image Placeholder 1">
            <a:extLst>
              <a:ext uri="{FF2B5EF4-FFF2-40B4-BE49-F238E27FC236}">
                <a16:creationId xmlns:a16="http://schemas.microsoft.com/office/drawing/2014/main" id="{60B5BE61-5352-3A87-90A4-F62BD2FEB550}"/>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9554" name="Notes Placeholder 2">
            <a:extLst>
              <a:ext uri="{FF2B5EF4-FFF2-40B4-BE49-F238E27FC236}">
                <a16:creationId xmlns:a16="http://schemas.microsoft.com/office/drawing/2014/main" id="{FC82CB01-594F-58BC-D4F8-6B0C76314E6F}"/>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El robo de identidad tiene lugar cuando otra persona utiliza su información personal, como el Número de Seguro Social. Si se están usando sus Números de Medicare o Medicaid, se considera un robo de identidad médica. Se trata de un delito grave. </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Si tiene sospechas de robo de identidad, o si considera que ha proporcionado información personal a una persona que no debería</a:t>
            </a:r>
            <a:r>
              <a:rPr lang="en-US" altLang="en-US" dirty="0">
                <a:solidFill>
                  <a:srgbClr val="000000"/>
                </a:solidFill>
                <a:latin typeface="Calibri" panose="020F0502020204030204" pitchFamily="34" charset="0"/>
              </a:rPr>
              <a:t>:</a:t>
            </a:r>
          </a:p>
          <a:p>
            <a:pPr marL="242888" lvl="1" indent="-117475" defTabSz="955675" eaLnBrk="1" hangingPunct="1">
              <a:spcBef>
                <a:spcPct val="0"/>
              </a:spcBef>
              <a:spcAft>
                <a:spcPts val="600"/>
              </a:spcAft>
              <a:buFont typeface="Arial" panose="020B0604020202020204" pitchFamily="34" charset="0"/>
              <a:buChar char="•"/>
            </a:pPr>
            <a:r>
              <a:rPr lang="en-US" altLang="en-US" dirty="0" err="1">
                <a:solidFill>
                  <a:srgbClr val="000000"/>
                </a:solidFill>
                <a:latin typeface="Calibri" panose="020F0502020204030204" pitchFamily="34" charset="0"/>
              </a:rPr>
              <a:t>Visite</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3"/>
              </a:rPr>
              <a:t>identitytheft.gov</a:t>
            </a:r>
          </a:p>
          <a:p>
            <a:pPr marL="242888" lvl="1" indent="-1174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Llame a la línea directa contra robo de identidad de la Comisión Federal de Comercio al 1-877-438-4338; TTY: 1-866-653-4261</a:t>
            </a:r>
          </a:p>
          <a:p>
            <a:pPr marL="242888" lvl="1" indent="-117475"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Visite </a:t>
            </a:r>
            <a:r>
              <a:rPr lang="en-US" altLang="en-US" dirty="0">
                <a:solidFill>
                  <a:srgbClr val="000000"/>
                </a:solidFill>
                <a:latin typeface="Calibri" panose="020F0502020204030204" pitchFamily="34" charset="0"/>
                <a:hlinkClick r:id="rId4"/>
              </a:rPr>
              <a:t>ftc.gov/</a:t>
            </a:r>
            <a:r>
              <a:rPr lang="en-US" altLang="en-US" dirty="0" err="1">
                <a:solidFill>
                  <a:srgbClr val="000000"/>
                </a:solidFill>
                <a:latin typeface="Calibri" panose="020F0502020204030204" pitchFamily="34" charset="0"/>
                <a:hlinkClick r:id="rId4"/>
              </a:rPr>
              <a:t>idtheft</a:t>
            </a:r>
            <a:r>
              <a:rPr lang="en-US" altLang="en-US" dirty="0">
                <a:solidFill>
                  <a:srgbClr val="000000"/>
                </a:solidFill>
                <a:latin typeface="Calibri" panose="020F0502020204030204" pitchFamily="34" charset="0"/>
              </a:rPr>
              <a:t> </a:t>
            </a:r>
            <a:r>
              <a:rPr lang="es-ES" altLang="en-US" dirty="0">
                <a:solidFill>
                  <a:srgbClr val="000000"/>
                </a:solidFill>
                <a:latin typeface="Calibri" panose="020F0502020204030204" pitchFamily="34" charset="0"/>
              </a:rPr>
              <a:t>para obtener más información sobre robo de identidad o para presentar una queja en línea.</a:t>
            </a: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05" name="Slide Image Placeholder 1">
            <a:extLst>
              <a:ext uri="{FF2B5EF4-FFF2-40B4-BE49-F238E27FC236}">
                <a16:creationId xmlns:a16="http://schemas.microsoft.com/office/drawing/2014/main" id="{5AD8CA09-A2F1-20B4-ED60-8B867E67B2E1}"/>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1606" name="Notes Placeholder 2">
            <a:extLst>
              <a:ext uri="{FF2B5EF4-FFF2-40B4-BE49-F238E27FC236}">
                <a16:creationId xmlns:a16="http://schemas.microsoft.com/office/drawing/2014/main" id="{28E08C79-9AF5-6100-809F-C791197CCB5C}"/>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robo de identidad médica es un tipo especial de robo de identidad que tiene lugar cuando alguien utiliza su Número de Medicare o Medicaid para enviar reclamos fraudulentos a Medicare, Medicaid u otras aseguradoras sin su permiso. </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El robo de identidad médica puede tener como consecuencia lo siguiente</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Diagnósticos falsos o perdidos </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Tratamientos de enfermedades que no padece </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Resultados de laboratorio incorrectos.</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Facturas de servicios que no recibió.</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Servicios o medicamentos denegados.</a:t>
            </a:r>
          </a:p>
          <a:p>
            <a:pPr marL="117475" indent="-117475" defTabSz="955675" eaLnBrk="1" hangingPunct="1">
              <a:spcBef>
                <a:spcPct val="0"/>
              </a:spcBef>
              <a:spcAft>
                <a:spcPts val="600"/>
              </a:spcAft>
              <a:buFont typeface="Wingdings" panose="05000000000000000000" pitchFamily="2" charset="2"/>
              <a:buChar char="§"/>
            </a:pPr>
            <a:r>
              <a:rPr lang="es-US" altLang="en-US" dirty="0">
                <a:solidFill>
                  <a:srgbClr val="000000"/>
                </a:solidFill>
                <a:latin typeface="Calibri" panose="020F0502020204030204" pitchFamily="34" charset="0"/>
              </a:rPr>
              <a:t>Registros incorrectos de antecedentes médicos</a:t>
            </a:r>
            <a:r>
              <a:rPr lang="en-US" altLang="en-US"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Si necesita reemplazar su tarjeta porque considera que otra persona está usando su Número de Medicare, denúncielo de inmediato:</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Llame al 1-800-MEDICARE (1-800-633-4227); TTY: 1-877-486-2048. </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Vea un anuncio de servicios públicos de OIG sobre el robo de identidad médica en </a:t>
            </a:r>
            <a:r>
              <a:rPr lang="en-US" altLang="en-US" dirty="0">
                <a:solidFill>
                  <a:srgbClr val="000000"/>
                </a:solidFill>
                <a:latin typeface="Calibri" panose="020F0502020204030204" pitchFamily="34" charset="0"/>
              </a:rPr>
              <a:t> </a:t>
            </a:r>
            <a:r>
              <a:rPr lang="en-US" altLang="en-US" dirty="0">
                <a:latin typeface="Calibri" panose="020F0502020204030204" pitchFamily="34" charset="0"/>
                <a:hlinkClick r:id="rId3"/>
              </a:rPr>
              <a:t>youtube.com/</a:t>
            </a:r>
            <a:r>
              <a:rPr lang="en-US" altLang="en-US" dirty="0" err="1">
                <a:latin typeface="Calibri" panose="020F0502020204030204" pitchFamily="34" charset="0"/>
                <a:hlinkClick r:id="rId3"/>
              </a:rPr>
              <a:t>watch?time_continue</a:t>
            </a:r>
            <a:r>
              <a:rPr lang="en-US" altLang="en-US" dirty="0">
                <a:latin typeface="Calibri" panose="020F0502020204030204" pitchFamily="34" charset="0"/>
                <a:hlinkClick r:id="rId3"/>
              </a:rPr>
              <a:t>=4&amp;v=r_RNBFGgw1Q&amp;feature=</a:t>
            </a:r>
            <a:r>
              <a:rPr lang="en-US" altLang="en-US" dirty="0" err="1">
                <a:latin typeface="Calibri" panose="020F0502020204030204" pitchFamily="34" charset="0"/>
                <a:hlinkClick r:id="rId3"/>
              </a:rPr>
              <a:t>emb_logo</a:t>
            </a:r>
            <a:r>
              <a:rPr lang="en-US" altLang="en-US" dirty="0">
                <a:latin typeface="Calibri" panose="020F0502020204030204" pitchFamily="34" charset="0"/>
              </a:rPr>
              <a:t>.</a:t>
            </a: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57" name="Slide Image Placeholder 1">
            <a:extLst>
              <a:ext uri="{FF2B5EF4-FFF2-40B4-BE49-F238E27FC236}">
                <a16:creationId xmlns:a16="http://schemas.microsoft.com/office/drawing/2014/main" id="{92030181-8136-4D7E-CCF0-914BFD095DF9}"/>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3658" name="Notes Placeholder 2">
            <a:extLst>
              <a:ext uri="{FF2B5EF4-FFF2-40B4-BE49-F238E27FC236}">
                <a16:creationId xmlns:a16="http://schemas.microsoft.com/office/drawing/2014/main" id="{AA08E502-97B9-A69E-BFC8-3859069CA3D3}"/>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Puede denunciar sospechas de errores, fraudes o abusos contra Medicare en estas organizaciones</a:t>
            </a:r>
            <a:r>
              <a:rPr lang="en-US" altLang="en-US" dirty="0">
                <a:solidFill>
                  <a:srgbClr val="000000"/>
                </a:solidFill>
                <a:latin typeface="Calibri" panose="020F0502020204030204" pitchFamily="34" charset="0"/>
              </a:rPr>
              <a:t>: </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Las Unidades de Control de Fraude de Medicaid (MFCU) investigan y procesan el fraude contra Medicaid, así como el abuso y la negligencia contra pacientes en instituciones de atención médica. Puede presentar quejas de supuestos fraudes contra Medicare directamente a una MFCU. Descargue contactos en</a:t>
            </a:r>
            <a:r>
              <a:rPr lang="en-US" altLang="en-US" dirty="0">
                <a:solidFill>
                  <a:srgbClr val="000000"/>
                </a:solidFill>
                <a:latin typeface="Calibri" panose="020F0502020204030204" pitchFamily="34" charset="0"/>
              </a:rPr>
              <a:t> </a:t>
            </a:r>
            <a:r>
              <a:rPr lang="en-US" altLang="en-US" dirty="0">
                <a:latin typeface="Calibri" panose="020F0502020204030204" pitchFamily="34" charset="0"/>
                <a:hlinkClick r:id="rId3"/>
              </a:rPr>
              <a:t>OIG.hhs.gov/fraud/</a:t>
            </a:r>
            <a:r>
              <a:rPr lang="en-US" altLang="en-US" dirty="0" err="1">
                <a:latin typeface="Calibri" panose="020F0502020204030204" pitchFamily="34" charset="0"/>
                <a:hlinkClick r:id="rId3"/>
              </a:rPr>
              <a:t>medicaid</a:t>
            </a:r>
            <a:r>
              <a:rPr lang="en-US" altLang="en-US" dirty="0">
                <a:latin typeface="Calibri" panose="020F0502020204030204" pitchFamily="34" charset="0"/>
                <a:hlinkClick r:id="rId3"/>
              </a:rPr>
              <a:t>-fraud-control-units-</a:t>
            </a:r>
            <a:r>
              <a:rPr lang="en-US" altLang="en-US" dirty="0" err="1">
                <a:latin typeface="Calibri" panose="020F0502020204030204" pitchFamily="34" charset="0"/>
                <a:hlinkClick r:id="rId3"/>
              </a:rPr>
              <a:t>mfcu</a:t>
            </a:r>
            <a:r>
              <a:rPr lang="en-US" altLang="en-US" dirty="0">
                <a:latin typeface="Calibri" panose="020F0502020204030204" pitchFamily="34" charset="0"/>
                <a:hlinkClick r:id="rId3"/>
              </a:rPr>
              <a:t>/files/contact-directors.pdf</a:t>
            </a:r>
            <a:r>
              <a:rPr lang="en-US" altLang="en-US" dirty="0">
                <a:latin typeface="Calibri" panose="020F0502020204030204" pitchFamily="34" charset="0"/>
              </a:rPr>
              <a:t>.</a:t>
            </a:r>
          </a:p>
          <a:p>
            <a:pPr marL="231775" lvl="1" indent="-1143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OIG certifica y vuelve a certificar anualmente cada MFCU.</a:t>
            </a:r>
            <a:r>
              <a:rPr lang="en-US" altLang="en-US" dirty="0">
                <a:solidFill>
                  <a:srgbClr val="000000"/>
                </a:solidFill>
                <a:latin typeface="Calibri" panose="020F0502020204030204" pitchFamily="34" charset="0"/>
              </a:rPr>
              <a:t>.</a:t>
            </a:r>
          </a:p>
          <a:p>
            <a:pPr marL="117475" indent="-117475" defTabSz="955675" eaLnBrk="1" hangingPunct="1">
              <a:spcBef>
                <a:spcPct val="0"/>
              </a:spcBef>
              <a:spcAft>
                <a:spcPts val="600"/>
              </a:spcAft>
              <a:buFont typeface="Wingdings" panose="05000000000000000000" pitchFamily="2" charset="2"/>
              <a:buChar char="§"/>
            </a:pPr>
            <a:r>
              <a:rPr lang="pt-BR" altLang="en-US" dirty="0">
                <a:solidFill>
                  <a:srgbClr val="000000"/>
                </a:solidFill>
                <a:latin typeface="Calibri" panose="020F0502020204030204" pitchFamily="34" charset="0"/>
              </a:rPr>
              <a:t>Contacte a OIG o HH</a:t>
            </a:r>
            <a:r>
              <a:rPr lang="en-US" altLang="en-US" dirty="0">
                <a:solidFill>
                  <a:srgbClr val="000000"/>
                </a:solidFill>
                <a:latin typeface="Calibri" panose="020F0502020204030204" pitchFamily="34" charset="0"/>
              </a:rPr>
              <a:t>S</a:t>
            </a:r>
          </a:p>
          <a:p>
            <a:pPr marL="231775" lvl="1" indent="-1143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Denunciar un fraude en línea</a:t>
            </a:r>
            <a:r>
              <a:rPr lang="en-US" altLang="en-US"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hlinkClick r:id="rId4"/>
              </a:rPr>
              <a:t>tips.oig.hhs.gov</a:t>
            </a:r>
          </a:p>
          <a:p>
            <a:pPr marL="231775" lvl="1" indent="-1143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Denunciar un fraude por correo postal: HHS </a:t>
            </a:r>
            <a:r>
              <a:rPr lang="es-ES" altLang="en-US" dirty="0" err="1">
                <a:solidFill>
                  <a:srgbClr val="000000"/>
                </a:solidFill>
                <a:latin typeface="Calibri" panose="020F0502020204030204" pitchFamily="34" charset="0"/>
              </a:rPr>
              <a:t>Tips</a:t>
            </a:r>
            <a:r>
              <a:rPr lang="es-ES" altLang="en-US" dirty="0">
                <a:solidFill>
                  <a:srgbClr val="000000"/>
                </a:solidFill>
                <a:latin typeface="Calibri" panose="020F0502020204030204" pitchFamily="34" charset="0"/>
              </a:rPr>
              <a:t> </a:t>
            </a:r>
            <a:r>
              <a:rPr lang="es-ES" altLang="en-US" dirty="0" err="1">
                <a:solidFill>
                  <a:srgbClr val="000000"/>
                </a:solidFill>
                <a:latin typeface="Calibri" panose="020F0502020204030204" pitchFamily="34" charset="0"/>
              </a:rPr>
              <a:t>Hotline</a:t>
            </a:r>
            <a:r>
              <a:rPr lang="es-ES" altLang="en-US" dirty="0">
                <a:solidFill>
                  <a:srgbClr val="000000"/>
                </a:solidFill>
                <a:latin typeface="Calibri" panose="020F0502020204030204" pitchFamily="34" charset="0"/>
              </a:rPr>
              <a:t>, P.O. Box 23489, Washington, DC 20026-3489</a:t>
            </a:r>
          </a:p>
          <a:p>
            <a:pPr marL="231775" lvl="1" indent="-114300" defTabSz="955675" eaLnBrk="1" hangingPunct="1">
              <a:spcBef>
                <a:spcPct val="0"/>
              </a:spcBef>
              <a:spcAft>
                <a:spcPts val="600"/>
              </a:spcAft>
              <a:buFont typeface="Arial" panose="020B0604020202020204" pitchFamily="34" charset="0"/>
              <a:buChar char="•"/>
            </a:pPr>
            <a:r>
              <a:rPr lang="es-ES" altLang="en-US" dirty="0">
                <a:solidFill>
                  <a:srgbClr val="000000"/>
                </a:solidFill>
                <a:latin typeface="Calibri" panose="020F0502020204030204" pitchFamily="34" charset="0"/>
              </a:rPr>
              <a:t>Llame al: 1-800-447-8477; TTY: 1-800-377-4950 para denunciar </a:t>
            </a:r>
            <a:r>
              <a:rPr lang="es-ES" altLang="en-US" dirty="0" err="1">
                <a:solidFill>
                  <a:srgbClr val="000000"/>
                </a:solidFill>
                <a:latin typeface="Calibri" panose="020F0502020204030204" pitchFamily="34" charset="0"/>
              </a:rPr>
              <a:t>frau</a:t>
            </a:r>
            <a:r>
              <a:rPr lang="en-US" altLang="en-US" dirty="0">
                <a:solidFill>
                  <a:srgbClr val="000000"/>
                </a:solidFill>
                <a:latin typeface="Calibri" panose="020F0502020204030204" pitchFamily="34" charset="0"/>
              </a:rPr>
              <a:t>de</a:t>
            </a:r>
          </a:p>
          <a:p>
            <a:pPr marL="117475" indent="-117475" defTabSz="955675" eaLnBrk="1" hangingPunct="1">
              <a:spcBef>
                <a:spcPct val="0"/>
              </a:spcBef>
              <a:spcAft>
                <a:spcPts val="600"/>
              </a:spcAft>
              <a:buFont typeface="Wingdings" panose="05000000000000000000" pitchFamily="2" charset="2"/>
              <a:buChar char="§"/>
            </a:pPr>
            <a:r>
              <a:rPr lang="es-ES" altLang="en-US" dirty="0">
                <a:solidFill>
                  <a:srgbClr val="000000"/>
                </a:solidFill>
                <a:latin typeface="Calibri" panose="020F0502020204030204" pitchFamily="34" charset="0"/>
              </a:rPr>
              <a:t>También puede denunciar sospechas de fraude y abuso a su Oficina Estatal de Asistencia Médica (Medicaid). Puede localizarlos en </a:t>
            </a:r>
            <a:r>
              <a:rPr lang="en-US" altLang="en-US" dirty="0">
                <a:solidFill>
                  <a:srgbClr val="000000"/>
                </a:solidFill>
                <a:latin typeface="Calibri" panose="020F0502020204030204" pitchFamily="34" charset="0"/>
                <a:hlinkClick r:id="rId5"/>
              </a:rPr>
              <a:t>CMS.gov/apps/contacts</a:t>
            </a:r>
            <a:r>
              <a:rPr lang="en-US" altLang="en-US" dirty="0">
                <a:solidFill>
                  <a:srgbClr val="000000"/>
                </a:solidFill>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Para obtener más información sobre fraude contra Medicaid, visite </a:t>
            </a:r>
            <a:r>
              <a:rPr lang="en-US" altLang="en-US" dirty="0">
                <a:solidFill>
                  <a:srgbClr val="000000"/>
                </a:solidFill>
                <a:latin typeface="Calibri" panose="020F0502020204030204" pitchFamily="34" charset="0"/>
                <a:hlinkClick r:id="rId6"/>
              </a:rPr>
              <a:t>Medicaid.gov/</a:t>
            </a:r>
            <a:r>
              <a:rPr lang="en-US" altLang="en-US" dirty="0" err="1">
                <a:solidFill>
                  <a:srgbClr val="000000"/>
                </a:solidFill>
                <a:latin typeface="Calibri" panose="020F0502020204030204" pitchFamily="34" charset="0"/>
                <a:hlinkClick r:id="rId6"/>
              </a:rPr>
              <a:t>medicaid</a:t>
            </a:r>
            <a:r>
              <a:rPr lang="en-US" altLang="en-US" dirty="0">
                <a:solidFill>
                  <a:srgbClr val="000000"/>
                </a:solidFill>
                <a:latin typeface="Calibri" panose="020F0502020204030204" pitchFamily="34" charset="0"/>
                <a:hlinkClick r:id="rId6"/>
              </a:rPr>
              <a:t>/program-integrity/index.html</a:t>
            </a:r>
            <a:r>
              <a:rPr lang="en-US" altLang="en-US" dirty="0">
                <a:solidFill>
                  <a:srgbClr val="000000"/>
                </a:solidFill>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53" name="Slide Image Placeholder 1">
            <a:extLst>
              <a:ext uri="{FF2B5EF4-FFF2-40B4-BE49-F238E27FC236}">
                <a16:creationId xmlns:a16="http://schemas.microsoft.com/office/drawing/2014/main" id="{2B09E119-02B2-9D35-844D-2A75C9FE99D2}"/>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8454" name="Notes Placeholder 2">
            <a:extLst>
              <a:ext uri="{FF2B5EF4-FFF2-40B4-BE49-F238E27FC236}">
                <a16:creationId xmlns:a16="http://schemas.microsoft.com/office/drawing/2014/main" id="{AE65A463-AEC9-D68E-1DC5-CDEF123484F5}"/>
              </a:ext>
            </a:extLst>
          </p:cNvPr>
          <p:cNvSpPr>
            <a:spLocks noGrp="1" noChangeArrowheads="1"/>
          </p:cNvSpPr>
          <p:nvPr>
            <p:ph type="body" idx="1"/>
          </p:nvPr>
        </p:nvSpPr>
        <p:spPr bwMode="auto">
          <a:xfrm>
            <a:off x="258764" y="3676650"/>
            <a:ext cx="6745287" cy="5765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Esta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diapositiva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tiene</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animación</a:t>
            </a:r>
            <a:r>
              <a:rPr lang="en-US" altLang="en-US" sz="1100" b="1" dirty="0">
                <a:solidFill>
                  <a:srgbClr val="000000"/>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del/a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sz="1100" dirty="0">
                <a:latin typeface="Calibri" panose="020F0502020204030204" pitchFamily="34" charset="0"/>
              </a:rPr>
              <a:t>El fraude, el derroche y el abuso contra Medicare y Medicaid afectan a todos los estadounidenses porque gastan recursos críticos de nuestro sistema de atención médica y contribuyen al aumento del costo de la atención médica. Los dólares de los contribuyentes que se pierden por fraude, derroche o abuso perjudican a algunos de nuestros ciudadanos más vulnerables. La diferencia entre derroche abuso y fraude depende de las circunstancias, la intención, y el conocimiento. Examinemos más en detalle.</a:t>
            </a:r>
            <a:endParaRPr lang="en-US" altLang="en-US" sz="1100" dirty="0">
              <a:latin typeface="Calibri" panose="020F0502020204030204" pitchFamily="34" charset="0"/>
            </a:endParaRPr>
          </a:p>
          <a:p>
            <a:pPr marL="114300" indent="-114300" defTabSz="955675" eaLnBrk="1" hangingPunct="1">
              <a:spcBef>
                <a:spcPct val="0"/>
              </a:spcBef>
              <a:spcAft>
                <a:spcPts val="300"/>
              </a:spcAft>
              <a:buFont typeface="Wingdings" panose="05000000000000000000" pitchFamily="2" charset="2"/>
              <a:buChar char="§"/>
              <a:tabLst>
                <a:tab pos="58738" algn="l"/>
              </a:tabLst>
            </a:pPr>
            <a:r>
              <a:rPr lang="es-ES" altLang="en-US" sz="1100" dirty="0">
                <a:latin typeface="Calibri" panose="020F0502020204030204" pitchFamily="34" charset="0"/>
              </a:rPr>
              <a:t>Se produce un </a:t>
            </a:r>
            <a:r>
              <a:rPr lang="es-ES" altLang="en-US" sz="1100" b="1" dirty="0">
                <a:latin typeface="Calibri" panose="020F0502020204030204" pitchFamily="34" charset="0"/>
              </a:rPr>
              <a:t>fraude</a:t>
            </a:r>
            <a:r>
              <a:rPr lang="es-ES" altLang="en-US" sz="1100" dirty="0">
                <a:latin typeface="Calibri" panose="020F0502020204030204" pitchFamily="34" charset="0"/>
              </a:rPr>
              <a:t> ocurre cuando alguien engaña, oculta o tergiversa a sabiendas para obtener dinero o bienes de un programa de beneficios de atención médica. Los Centros de Servicios de Medicare y Medicaid (CMS) trabajan para prevenir e identificar posibles fraudes. El fraude contra Medicare se considera un acto delictivo. En última instancia, nuestro sistema judicial determina si alguien ha cometido un acto fraudulento. Un ejemplo podría ser un doctor que, de manera reiterada e intencional, le facturara a Medicare servicios o suministros que no proporciona.</a:t>
            </a:r>
            <a:endParaRPr lang="en-US" altLang="en-US" sz="1100" dirty="0">
              <a:latin typeface="Calibri" panose="020F0502020204030204" pitchFamily="34" charset="0"/>
            </a:endParaRPr>
          </a:p>
          <a:p>
            <a:pPr marL="114300" indent="-114300" defTabSz="955675" eaLnBrk="1" hangingPunct="1">
              <a:spcBef>
                <a:spcPct val="0"/>
              </a:spcBef>
              <a:spcAft>
                <a:spcPts val="300"/>
              </a:spcAft>
              <a:buFont typeface="Wingdings" panose="05000000000000000000" pitchFamily="2" charset="2"/>
              <a:buChar char="§"/>
              <a:tabLst>
                <a:tab pos="114300" algn="l"/>
              </a:tabLst>
            </a:pPr>
            <a:r>
              <a:rPr lang="es-ES" altLang="en-US" sz="1100" dirty="0">
                <a:latin typeface="Calibri" panose="020F0502020204030204" pitchFamily="34" charset="0"/>
              </a:rPr>
              <a:t>En contraposición, el </a:t>
            </a:r>
            <a:r>
              <a:rPr lang="es-ES" altLang="en-US" sz="1100" b="1" dirty="0">
                <a:latin typeface="Calibri" panose="020F0502020204030204" pitchFamily="34" charset="0"/>
              </a:rPr>
              <a:t>derroche</a:t>
            </a:r>
            <a:r>
              <a:rPr lang="es-ES" altLang="en-US" sz="1100" dirty="0">
                <a:latin typeface="Calibri" panose="020F0502020204030204" pitchFamily="34" charset="0"/>
              </a:rPr>
              <a:t> es el uso excesivo de servicios u otras prácticas que, directa o indirectamente, genera costos innecesarios para un programa de beneficios de atención médica. Generalmente, el derroche no se considera una conducta delictiva, pero sí un uso indebido de recursos. Ejemplos de derroche incluyen:</a:t>
            </a:r>
            <a:endParaRPr lang="en-US" altLang="en-US" sz="1100" dirty="0">
              <a:latin typeface="Calibri" panose="020F0502020204030204" pitchFamily="34" charset="0"/>
            </a:endParaRPr>
          </a:p>
          <a:p>
            <a:pPr marL="301625" lvl="1" indent="-120650" defTabSz="955675" eaLnBrk="1" hangingPunct="1">
              <a:spcBef>
                <a:spcPct val="0"/>
              </a:spcBef>
              <a:spcAft>
                <a:spcPts val="300"/>
              </a:spcAft>
              <a:buFont typeface="Arial" panose="020B0604020202020204" pitchFamily="34" charset="0"/>
              <a:buChar char="•"/>
            </a:pPr>
            <a:r>
              <a:rPr lang="es-ES" altLang="en-US" sz="1100" dirty="0">
                <a:latin typeface="Calibri" panose="020F0502020204030204" pitchFamily="34" charset="0"/>
              </a:rPr>
              <a:t>Usar servicios, equipos médicos duraderos (DME) o medicamentos recetados médicamente innecesarios </a:t>
            </a:r>
          </a:p>
          <a:p>
            <a:pPr marL="301625" lvl="1" indent="-120650" defTabSz="955675" eaLnBrk="1" hangingPunct="1">
              <a:spcBef>
                <a:spcPct val="0"/>
              </a:spcBef>
              <a:spcAft>
                <a:spcPts val="300"/>
              </a:spcAft>
              <a:buFont typeface="Arial" panose="020B0604020202020204" pitchFamily="34" charset="0"/>
              <a:buChar char="•"/>
            </a:pPr>
            <a:r>
              <a:rPr lang="es-ES" altLang="en-US" sz="1100" dirty="0">
                <a:latin typeface="Calibri" panose="020F0502020204030204" pitchFamily="34" charset="0"/>
              </a:rPr>
              <a:t>Usar más DME o elementos desechables (como jeringas, tiras reactivas para personas diabéticas, pañales o almohadillas interiores desechables) de los necesarios durante un tiempo</a:t>
            </a:r>
          </a:p>
          <a:p>
            <a:pPr marL="301625" lvl="1" indent="-120650" defTabSz="955675" eaLnBrk="1" hangingPunct="1">
              <a:spcBef>
                <a:spcPct val="0"/>
              </a:spcBef>
              <a:spcAft>
                <a:spcPts val="300"/>
              </a:spcAft>
              <a:buFont typeface="Arial" panose="020B0604020202020204" pitchFamily="34" charset="0"/>
              <a:buChar char="•"/>
            </a:pPr>
            <a:r>
              <a:rPr lang="es-ES" altLang="en-US" sz="1100" dirty="0">
                <a:latin typeface="Calibri" panose="020F0502020204030204" pitchFamily="34" charset="0"/>
              </a:rPr>
              <a:t>Realizar un procedimiento en un entorno hospitalario más costoso cuando se puede realizar de manera segura en el consultorio de un proveedor</a:t>
            </a:r>
            <a:endParaRPr lang="en-US" altLang="en-US" sz="1100" dirty="0">
              <a:latin typeface="Calibri" panose="020F0502020204030204" pitchFamily="34" charset="0"/>
            </a:endParaRPr>
          </a:p>
          <a:p>
            <a:pPr marL="114300" indent="-114300" defTabSz="955675" eaLnBrk="1" hangingPunct="1">
              <a:spcBef>
                <a:spcPct val="0"/>
              </a:spcBef>
              <a:spcAft>
                <a:spcPts val="300"/>
              </a:spcAft>
              <a:buFont typeface="Wingdings" panose="05000000000000000000" pitchFamily="2" charset="2"/>
              <a:buChar char="§"/>
              <a:tabLst>
                <a:tab pos="58738" algn="l"/>
              </a:tabLst>
            </a:pPr>
            <a:r>
              <a:rPr lang="es-ES" altLang="en-US" sz="1100" dirty="0">
                <a:latin typeface="Calibri" panose="020F0502020204030204" pitchFamily="34" charset="0"/>
              </a:rPr>
              <a:t>El</a:t>
            </a:r>
            <a:r>
              <a:rPr lang="es-ES" altLang="en-US" sz="1100" b="1" dirty="0">
                <a:latin typeface="Calibri" panose="020F0502020204030204" pitchFamily="34" charset="0"/>
              </a:rPr>
              <a:t> abuso </a:t>
            </a:r>
            <a:r>
              <a:rPr lang="es-ES" altLang="en-US" sz="1100" dirty="0">
                <a:latin typeface="Calibri" panose="020F0502020204030204" pitchFamily="34" charset="0"/>
              </a:rPr>
              <a:t>tiene lugar cuando los proveedores o prestadores de atención de la salud llevan a cabo acciones que directa o indirectamente derivan en costos innecesarios para algún programa de beneficios de atención médica, como facturar a Medicare por servicios que no están cubiertos o que están indicados bajo un código incorrecto. En este caso, el proveedor no ha tergiversado a sabiendas e intencionalmente los hechos para obtener un pago. El abuso de Medicare también puede exponer a los proveedores a responsabilidades penales y civiles. El abuso incluye cualquier práctica que no brinde a los pacientes los servicios médicamente necesarios o no cumpla con los estándares reconocidos profesionalmente. </a:t>
            </a:r>
            <a:r>
              <a:rPr lang="en-US" altLang="en-US" sz="1100" dirty="0">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r>
              <a:rPr lang="en-US" altLang="en-US" sz="1100" b="1" dirty="0">
                <a:latin typeface="Calibri" panose="020F0502020204030204" pitchFamily="34" charset="0"/>
              </a:rPr>
              <a:t>NOTA</a:t>
            </a:r>
            <a:r>
              <a:rPr lang="en-US" altLang="en-US" sz="1100" dirty="0">
                <a:latin typeface="Calibri" panose="020F0502020204030204" pitchFamily="34" charset="0"/>
              </a:rPr>
              <a:t>: </a:t>
            </a:r>
            <a:r>
              <a:rPr lang="es-ES" altLang="en-US" sz="1100" dirty="0">
                <a:latin typeface="Calibri" panose="020F0502020204030204" pitchFamily="34" charset="0"/>
              </a:rPr>
              <a:t>Debido a que el fraude es determinado en última instancia por nuestro sistema judicial, generalmente señalamos "fraude potencial" hasta que el sistema judicial haya tomado una decisión.</a:t>
            </a:r>
            <a:r>
              <a:rPr lang="en-US" altLang="en-US" sz="1100" dirty="0">
                <a:latin typeface="Calibri" panose="020F0502020204030204" pitchFamily="34" charset="0"/>
              </a:rPr>
              <a:t>.</a:t>
            </a:r>
          </a:p>
          <a:p>
            <a:pPr defTabSz="955675" eaLnBrk="1" hangingPunct="1">
              <a:spcBef>
                <a:spcPts val="600"/>
              </a:spcBef>
              <a:buFont typeface="Wingdings" panose="05000000000000000000" pitchFamily="2" charset="2"/>
              <a:buNone/>
            </a:pPr>
            <a:endParaRPr lang="en-US" altLang="en-US" dirty="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09" name="Slide Image Placeholder 1">
            <a:extLst>
              <a:ext uri="{FF2B5EF4-FFF2-40B4-BE49-F238E27FC236}">
                <a16:creationId xmlns:a16="http://schemas.microsoft.com/office/drawing/2014/main" id="{90AE849B-B061-A969-62C7-13481A99AE2D}"/>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5710" name="Notes Placeholder 2">
            <a:extLst>
              <a:ext uri="{FF2B5EF4-FFF2-40B4-BE49-F238E27FC236}">
                <a16:creationId xmlns:a16="http://schemas.microsoft.com/office/drawing/2014/main" id="{4A6C3E58-3774-1CBC-E253-EF37B12CD284}"/>
              </a:ext>
            </a:extLst>
          </p:cNvPr>
          <p:cNvSpPr>
            <a:spLocks noGrp="1" noChangeArrowheads="1"/>
          </p:cNvSpPr>
          <p:nvPr>
            <p:ph type="body" idx="1"/>
          </p:nvPr>
        </p:nvSpPr>
        <p:spPr bwMode="auto">
          <a:xfrm>
            <a:off x="487364" y="3581400"/>
            <a:ext cx="6315075" cy="6019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300"/>
              </a:spcAft>
              <a:buFont typeface="Wingdings" panose="05000000000000000000" pitchFamily="2" charset="2"/>
              <a:buNone/>
            </a:pPr>
            <a:r>
              <a:rPr lang="es-ES" altLang="en-US" sz="1100" dirty="0">
                <a:solidFill>
                  <a:srgbClr val="000000"/>
                </a:solidFill>
                <a:latin typeface="Calibri" panose="020F0502020204030204" pitchFamily="34" charset="0"/>
              </a:rPr>
              <a:t>Estos son algunos puntos clave que debe recordar</a:t>
            </a:r>
            <a:r>
              <a:rPr lang="en-US" altLang="en-US" sz="1100" dirty="0">
                <a:solidFill>
                  <a:srgbClr val="000000"/>
                </a:solidFill>
                <a:latin typeface="Calibri" panose="020F0502020204030204" pitchFamily="34" charset="0"/>
              </a:rPr>
              <a:t>:</a:t>
            </a:r>
          </a:p>
          <a:p>
            <a:pPr marL="117475" indent="-1174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Las diferencias entre fraude, derroche, y abuso depende de las circunstancias, la intención, y el conocimiento</a:t>
            </a:r>
            <a:r>
              <a:rPr lang="en-US" altLang="en-US" sz="1100" dirty="0">
                <a:solidFill>
                  <a:srgbClr val="000000"/>
                </a:solidFill>
                <a:latin typeface="Calibri" panose="020F0502020204030204" pitchFamily="34" charset="0"/>
              </a:rPr>
              <a:t>.</a:t>
            </a:r>
          </a:p>
          <a:p>
            <a:pPr marL="231775" lvl="1" indent="-115888"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El fraude ocurre cuando alguien engaña, oculta o hace internacionalmente tergiversaciones para obtener dinero o bienes de un programa de beneficios para el cuidado de la salud. Por último, nuestro sistema judicial determina si alguien ha cometido un acto fraudulento.</a:t>
            </a:r>
          </a:p>
          <a:p>
            <a:pPr marL="231775" lvl="1" indent="-115888"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Por el contrario, el derroche es el uso excesivo de servicios u otras prácticas directas o indirectamente, agregan costos inevitables al programa de Medicare. Generalmente, el derroche no se considera una conducta criminal pero sí un uso indebido de recursos. </a:t>
            </a:r>
          </a:p>
          <a:p>
            <a:pPr marL="231775" lvl="1" indent="-115888"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El abuso tiene lugar cuando los proveedores o prestadores del cuidado de la salud llevan a cabo acciones que, directa o indirectamente, derivan en gastos innecesarios para cualquier programa de beneficios para el cuidado de la salud.</a:t>
            </a:r>
            <a:r>
              <a:rPr lang="en-US" altLang="en-US" sz="1100" dirty="0">
                <a:solidFill>
                  <a:srgbClr val="000000"/>
                </a:solidFill>
                <a:latin typeface="Calibri" panose="020F0502020204030204" pitchFamily="34" charset="0"/>
              </a:rPr>
              <a:t>.</a:t>
            </a:r>
          </a:p>
          <a:p>
            <a:pPr marL="117475" indent="-1174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Si bien existen muchas causas para los pagos indebidos, muchos son errores involuntarios.</a:t>
            </a:r>
            <a:r>
              <a:rPr lang="en-US" altLang="en-US" sz="1100" dirty="0">
                <a:solidFill>
                  <a:srgbClr val="000000"/>
                </a:solidFill>
                <a:latin typeface="Calibri" panose="020F0502020204030204" pitchFamily="34" charset="0"/>
              </a:rPr>
              <a:t>. </a:t>
            </a:r>
          </a:p>
          <a:p>
            <a:pPr marL="231775" lvl="1" indent="-115888"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El error más frecuente es la documentación insuficiente</a:t>
            </a:r>
            <a:r>
              <a:rPr lang="en-US" altLang="en-US" sz="1100" dirty="0">
                <a:solidFill>
                  <a:srgbClr val="000000"/>
                </a:solidFill>
                <a:latin typeface="Calibri" panose="020F0502020204030204" pitchFamily="34" charset="0"/>
              </a:rPr>
              <a:t>.</a:t>
            </a:r>
          </a:p>
          <a:p>
            <a:pPr marL="117475" indent="-1174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Los CMS luchan contra fraudes, derroches y abusos con el apoyo de Contratistas de Integridad del Programa y mediante asociaciones con organizaciones como SMP.</a:t>
            </a:r>
            <a:r>
              <a:rPr lang="en-US" altLang="en-US" sz="1100" dirty="0">
                <a:solidFill>
                  <a:srgbClr val="000000"/>
                </a:solidFill>
                <a:latin typeface="Calibri" panose="020F0502020204030204" pitchFamily="34" charset="0"/>
              </a:rPr>
              <a:t>Suspected fraud must be forwarded to law enforcement for additional investigation and prosecution.</a:t>
            </a:r>
          </a:p>
          <a:p>
            <a:pPr marL="228600" indent="-111125"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Se deben derivar las sospechas de fraude a los funcionarios de control para continuar con la investigación y acusación.</a:t>
            </a:r>
            <a:endParaRPr lang="en-US" altLang="en-US" sz="1100" dirty="0">
              <a:solidFill>
                <a:srgbClr val="000000"/>
              </a:solidFill>
              <a:latin typeface="Calibri" panose="020F0502020204030204" pitchFamily="34" charset="0"/>
            </a:endParaRPr>
          </a:p>
          <a:p>
            <a:pPr marL="117475" indent="-1174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Los esquemas de fraude pueden cambiar con frecuencia. Consulte los recursos en línea para obtener la información más actualizada. </a:t>
            </a:r>
          </a:p>
          <a:p>
            <a:pPr marL="117475" indent="-117475" defTabSz="955675" eaLnBrk="1" hangingPunct="1">
              <a:spcBef>
                <a:spcPct val="0"/>
              </a:spcBef>
              <a:spcAft>
                <a:spcPts val="300"/>
              </a:spcAft>
              <a:buFont typeface="Wingdings" panose="05000000000000000000" pitchFamily="2" charset="2"/>
              <a:buChar char="§"/>
            </a:pPr>
            <a:r>
              <a:rPr lang="es-ES" altLang="en-US" sz="1100" dirty="0">
                <a:solidFill>
                  <a:srgbClr val="000000"/>
                </a:solidFill>
                <a:latin typeface="Calibri" panose="020F0502020204030204" pitchFamily="34" charset="0"/>
              </a:rPr>
              <a:t>Usted puede ayudar a combatir fraudes, derroches y abusos con las 4 R: Registrar, Revisar, </a:t>
            </a:r>
            <a:r>
              <a:rPr lang="es-ES" altLang="en-US" sz="1100" dirty="0" err="1">
                <a:solidFill>
                  <a:srgbClr val="000000"/>
                </a:solidFill>
                <a:latin typeface="Calibri" panose="020F0502020204030204" pitchFamily="34" charset="0"/>
              </a:rPr>
              <a:t>infoRmar</a:t>
            </a:r>
            <a:r>
              <a:rPr lang="es-ES" altLang="en-US" sz="1100" dirty="0">
                <a:solidFill>
                  <a:srgbClr val="000000"/>
                </a:solidFill>
                <a:latin typeface="Calibri" panose="020F0502020204030204" pitchFamily="34" charset="0"/>
              </a:rPr>
              <a:t> y Recordar</a:t>
            </a:r>
            <a:r>
              <a:rPr lang="en-US" altLang="en-US" sz="1100" dirty="0">
                <a:solidFill>
                  <a:srgbClr val="000000"/>
                </a:solidFill>
                <a:latin typeface="Calibri" panose="020F0502020204030204" pitchFamily="34" charset="0"/>
              </a:rPr>
              <a:t>. </a:t>
            </a:r>
          </a:p>
          <a:p>
            <a:pPr marL="284163" indent="-171450"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Usted es la primera línea de defensa.</a:t>
            </a:r>
          </a:p>
          <a:p>
            <a:pPr marL="284163" indent="-171450" defTabSz="955675" eaLnBrk="1" hangingPunct="1">
              <a:spcBef>
                <a:spcPct val="0"/>
              </a:spcBef>
              <a:spcAft>
                <a:spcPts val="300"/>
              </a:spcAft>
              <a:buFont typeface="Arial" panose="020B0604020202020204" pitchFamily="34" charset="0"/>
              <a:buChar char="•"/>
            </a:pPr>
            <a:r>
              <a:rPr lang="es-ES" altLang="en-US" sz="1100" dirty="0">
                <a:solidFill>
                  <a:srgbClr val="000000"/>
                </a:solidFill>
                <a:latin typeface="Calibri" panose="020F0502020204030204" pitchFamily="34" charset="0"/>
              </a:rPr>
              <a:t>La educación y difusión acerca del fraude ayudan a combatir el problema.</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61" name="Slide Image Placeholder 1">
            <a:extLst>
              <a:ext uri="{FF2B5EF4-FFF2-40B4-BE49-F238E27FC236}">
                <a16:creationId xmlns:a16="http://schemas.microsoft.com/office/drawing/2014/main" id="{39AC336C-AA86-454F-B923-4C40E9D63C27}"/>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7762" name="Notes Placeholder 2">
            <a:extLst>
              <a:ext uri="{FF2B5EF4-FFF2-40B4-BE49-F238E27FC236}">
                <a16:creationId xmlns:a16="http://schemas.microsoft.com/office/drawing/2014/main" id="{19F43F61-D1A9-376F-B8E0-52EC96DC23CA}"/>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65200"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65200"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Ejemplos de desmantelamientos exitosos de fraudes</a:t>
            </a:r>
            <a:endParaRPr lang="en-US" altLang="en-US" dirty="0">
              <a:latin typeface="Calibri" panose="020F0502020204030204" pitchFamily="34" charset="0"/>
            </a:endParaRPr>
          </a:p>
          <a:p>
            <a:pPr marL="117475" indent="-117475"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Acción coordinada de control de cumplimiento de la ley sobre el COVID-19  </a:t>
            </a:r>
            <a:r>
              <a:rPr lang="en-US" altLang="en-US" dirty="0">
                <a:latin typeface="Calibri" panose="020F0502020204030204" pitchFamily="34" charset="0"/>
              </a:rPr>
              <a:t>(</a:t>
            </a:r>
            <a:r>
              <a:rPr lang="en-US" altLang="en-US" dirty="0">
                <a:latin typeface="Calibri" panose="020F0502020204030204" pitchFamily="34" charset="0"/>
                <a:hlinkClick r:id="rId3"/>
              </a:rPr>
              <a:t>Justice.gov/</a:t>
            </a:r>
            <a:r>
              <a:rPr lang="en-US" altLang="en-US" dirty="0" err="1">
                <a:latin typeface="Calibri" panose="020F0502020204030204" pitchFamily="34" charset="0"/>
                <a:hlinkClick r:id="rId3"/>
              </a:rPr>
              <a:t>opa</a:t>
            </a:r>
            <a:r>
              <a:rPr lang="en-US" altLang="en-US" dirty="0">
                <a:latin typeface="Calibri" panose="020F0502020204030204" pitchFamily="34" charset="0"/>
                <a:hlinkClick r:id="rId3"/>
              </a:rPr>
              <a:t>/pr/doj-announces-coordinated-law-enforcement-action-combat-health-care-fraud-related-covid-19</a:t>
            </a:r>
            <a:r>
              <a:rPr lang="en-US" altLang="en-US" dirty="0">
                <a:latin typeface="Calibri" panose="020F0502020204030204" pitchFamily="34" charset="0"/>
              </a:rPr>
              <a:t>)</a:t>
            </a:r>
          </a:p>
          <a:p>
            <a:pPr marL="117475" indent="-117475"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La acción nacional de control de cumplimiento de la ley contra fraudes en la atención médica da como resultado acusaciones que involucran más de $1.4 mil millones en pérdidas alegadas </a:t>
            </a:r>
            <a:r>
              <a:rPr lang="en-US" altLang="en-US" dirty="0">
                <a:latin typeface="Calibri" panose="020F0502020204030204" pitchFamily="34" charset="0"/>
              </a:rPr>
              <a:t>(</a:t>
            </a:r>
            <a:r>
              <a:rPr lang="en-US" altLang="en-US" dirty="0">
                <a:latin typeface="Calibri" panose="020F0502020204030204" pitchFamily="34" charset="0"/>
                <a:hlinkClick r:id="rId4"/>
              </a:rPr>
              <a:t>Justice.gov/</a:t>
            </a:r>
            <a:r>
              <a:rPr lang="en-US" altLang="en-US" dirty="0" err="1">
                <a:latin typeface="Calibri" panose="020F0502020204030204" pitchFamily="34" charset="0"/>
                <a:hlinkClick r:id="rId4"/>
              </a:rPr>
              <a:t>opa</a:t>
            </a:r>
            <a:r>
              <a:rPr lang="en-US" altLang="en-US" dirty="0">
                <a:latin typeface="Calibri" panose="020F0502020204030204" pitchFamily="34" charset="0"/>
                <a:hlinkClick r:id="rId4"/>
              </a:rPr>
              <a:t>/pr/national-health-care-fraud-enforcement-action-results-charges-involving-over-14-billion</a:t>
            </a:r>
            <a:r>
              <a:rPr lang="en-US" altLang="en-US" dirty="0">
                <a:latin typeface="Calibri" panose="020F0502020204030204" pitchFamily="34" charset="0"/>
              </a:rPr>
              <a:t>)</a:t>
            </a:r>
          </a:p>
          <a:p>
            <a:pPr marL="117475" indent="-117475" defTabSz="965200" eaLnBrk="1" hangingPunct="1">
              <a:spcBef>
                <a:spcPct val="0"/>
              </a:spcBef>
              <a:spcAft>
                <a:spcPts val="600"/>
              </a:spcAft>
              <a:buFont typeface="Wingdings" panose="05000000000000000000" pitchFamily="2" charset="2"/>
              <a:buChar char="§"/>
            </a:pPr>
            <a:r>
              <a:rPr lang="en-US" altLang="en-US" dirty="0">
                <a:latin typeface="Calibri" panose="020F0502020204030204" pitchFamily="34" charset="0"/>
              </a:rPr>
              <a:t>El </a:t>
            </a:r>
            <a:r>
              <a:rPr lang="en-US" altLang="en-US" dirty="0" err="1">
                <a:latin typeface="Calibri" panose="020F0502020204030204" pitchFamily="34" charset="0"/>
              </a:rPr>
              <a:t>Departamento</a:t>
            </a:r>
            <a:r>
              <a:rPr lang="en-US" altLang="en-US" dirty="0">
                <a:latin typeface="Calibri" panose="020F0502020204030204" pitchFamily="34" charset="0"/>
              </a:rPr>
              <a:t> de Justicia </a:t>
            </a:r>
            <a:r>
              <a:rPr lang="en-US" altLang="en-US" dirty="0" err="1">
                <a:latin typeface="Calibri" panose="020F0502020204030204" pitchFamily="34" charset="0"/>
              </a:rPr>
              <a:t>toma</a:t>
            </a:r>
            <a:r>
              <a:rPr lang="en-US" altLang="en-US" dirty="0">
                <a:latin typeface="Calibri" panose="020F0502020204030204" pitchFamily="34" charset="0"/>
              </a:rPr>
              <a:t> </a:t>
            </a:r>
            <a:r>
              <a:rPr lang="en-US" altLang="en-US" dirty="0" err="1">
                <a:latin typeface="Calibri" panose="020F0502020204030204" pitchFamily="34" charset="0"/>
              </a:rPr>
              <a:t>medidas</a:t>
            </a:r>
            <a:r>
              <a:rPr lang="en-US" altLang="en-US" dirty="0">
                <a:latin typeface="Calibri" panose="020F0502020204030204" pitchFamily="34" charset="0"/>
              </a:rPr>
              <a:t> contra </a:t>
            </a:r>
            <a:r>
              <a:rPr lang="en-US" altLang="en-US" dirty="0" err="1">
                <a:latin typeface="Calibri" panose="020F0502020204030204" pitchFamily="34" charset="0"/>
              </a:rPr>
              <a:t>fraude</a:t>
            </a:r>
            <a:r>
              <a:rPr lang="en-US" altLang="en-US" dirty="0">
                <a:latin typeface="Calibri" panose="020F0502020204030204" pitchFamily="34" charset="0"/>
              </a:rPr>
              <a:t> </a:t>
            </a:r>
            <a:r>
              <a:rPr lang="en-US" altLang="en-US" dirty="0" err="1">
                <a:latin typeface="Calibri" panose="020F0502020204030204" pitchFamily="34" charset="0"/>
              </a:rPr>
              <a:t>referido</a:t>
            </a:r>
            <a:r>
              <a:rPr lang="en-US" altLang="en-US" dirty="0">
                <a:latin typeface="Calibri" panose="020F0502020204030204" pitchFamily="34" charset="0"/>
              </a:rPr>
              <a:t> al COVID-19</a:t>
            </a:r>
            <a:br>
              <a:rPr lang="en-US" altLang="en-US" dirty="0">
                <a:latin typeface="Calibri" panose="020F0502020204030204" pitchFamily="34" charset="0"/>
              </a:rPr>
            </a:br>
            <a:r>
              <a:rPr lang="en-US" altLang="en-US" dirty="0">
                <a:latin typeface="Calibri" panose="020F0502020204030204" pitchFamily="34" charset="0"/>
              </a:rPr>
              <a:t>(</a:t>
            </a:r>
            <a:r>
              <a:rPr lang="en-US" altLang="en-US" dirty="0">
                <a:latin typeface="Calibri" panose="020F0502020204030204" pitchFamily="34" charset="0"/>
                <a:hlinkClick r:id="rId5"/>
              </a:rPr>
              <a:t>Justice.gov/</a:t>
            </a:r>
            <a:r>
              <a:rPr lang="en-US" altLang="en-US" dirty="0" err="1">
                <a:latin typeface="Calibri" panose="020F0502020204030204" pitchFamily="34" charset="0"/>
                <a:hlinkClick r:id="rId5"/>
              </a:rPr>
              <a:t>opa</a:t>
            </a:r>
            <a:r>
              <a:rPr lang="en-US" altLang="en-US" dirty="0">
                <a:latin typeface="Calibri" panose="020F0502020204030204" pitchFamily="34" charset="0"/>
                <a:hlinkClick r:id="rId5"/>
              </a:rPr>
              <a:t>/pr/justice-department-takes-action-against</a:t>
            </a:r>
            <a:br>
              <a:rPr lang="en-US" altLang="en-US" dirty="0">
                <a:latin typeface="Calibri" panose="020F0502020204030204" pitchFamily="34" charset="0"/>
                <a:hlinkClick r:id="rId5"/>
              </a:rPr>
            </a:br>
            <a:r>
              <a:rPr lang="en-US" altLang="en-US" dirty="0">
                <a:latin typeface="Calibri" panose="020F0502020204030204" pitchFamily="34" charset="0"/>
                <a:hlinkClick r:id="rId5"/>
              </a:rPr>
              <a:t>-covid-19-fraud</a:t>
            </a:r>
            <a:r>
              <a:rPr lang="en-US" altLang="en-US" dirty="0">
                <a:latin typeface="Calibri" panose="020F0502020204030204" pitchFamily="34" charset="0"/>
              </a:rPr>
              <a:t>) </a:t>
            </a:r>
          </a:p>
          <a:p>
            <a:pPr marL="117475" indent="-117475" defTabSz="965200" eaLnBrk="1" hangingPunct="1">
              <a:spcBef>
                <a:spcPct val="0"/>
              </a:spcBef>
              <a:spcAft>
                <a:spcPts val="600"/>
              </a:spcAft>
              <a:buFont typeface="Wingdings" panose="05000000000000000000" pitchFamily="2" charset="2"/>
              <a:buChar char="§"/>
            </a:pPr>
            <a:r>
              <a:rPr lang="es-ES" altLang="en-US" dirty="0">
                <a:latin typeface="Calibri" panose="020F0502020204030204" pitchFamily="34" charset="0"/>
              </a:rPr>
              <a:t>Desmantelamiento nacional de fraude contra atención médica y opiáceos da como resultado cargos contra 345 demandados responsables de más de $6 mil millones de pérdidas por supuestos fraudes</a:t>
            </a:r>
            <a:br>
              <a:rPr lang="en-US" altLang="en-US" dirty="0">
                <a:latin typeface="Calibri" panose="020F0502020204030204" pitchFamily="34" charset="0"/>
              </a:rPr>
            </a:br>
            <a:r>
              <a:rPr lang="en-US" altLang="en-US" dirty="0">
                <a:latin typeface="Calibri" panose="020F0502020204030204" pitchFamily="34" charset="0"/>
              </a:rPr>
              <a:t>(</a:t>
            </a:r>
            <a:r>
              <a:rPr lang="en-US" altLang="en-US" dirty="0">
                <a:latin typeface="Calibri" panose="020F0502020204030204" pitchFamily="34" charset="0"/>
                <a:hlinkClick r:id="rId6"/>
              </a:rPr>
              <a:t>Justice.gov/</a:t>
            </a:r>
            <a:r>
              <a:rPr lang="en-US" altLang="en-US" dirty="0" err="1">
                <a:latin typeface="Calibri" panose="020F0502020204030204" pitchFamily="34" charset="0"/>
                <a:hlinkClick r:id="rId6"/>
              </a:rPr>
              <a:t>opa</a:t>
            </a:r>
            <a:r>
              <a:rPr lang="en-US" altLang="en-US" dirty="0">
                <a:latin typeface="Calibri" panose="020F0502020204030204" pitchFamily="34" charset="0"/>
                <a:hlinkClick r:id="rId6"/>
              </a:rPr>
              <a:t>/pr/national-health-care-fraud-and-opioid-takedown-results-charges-against-345-defendants</a:t>
            </a:r>
            <a:r>
              <a:rPr lang="en-US" altLang="en-US" dirty="0">
                <a:latin typeface="Calibri" panose="020F0502020204030204" pitchFamily="34" charset="0"/>
              </a:rPr>
              <a:t>) </a:t>
            </a:r>
          </a:p>
          <a:p>
            <a:pPr defTabSz="965200"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13" name="Slide Image Placeholder 1">
            <a:extLst>
              <a:ext uri="{FF2B5EF4-FFF2-40B4-BE49-F238E27FC236}">
                <a16:creationId xmlns:a16="http://schemas.microsoft.com/office/drawing/2014/main" id="{6FD97C0A-F051-86E5-8C09-3CC82C7B077B}"/>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9814" name="Notes Placeholder 2">
            <a:extLst>
              <a:ext uri="{FF2B5EF4-FFF2-40B4-BE49-F238E27FC236}">
                <a16:creationId xmlns:a16="http://schemas.microsoft.com/office/drawing/2014/main" id="{BA4D4975-2362-D358-F8FF-0F308A46E185}"/>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65200"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65200" eaLnBrk="1" hangingPunct="1">
              <a:spcBef>
                <a:spcPct val="0"/>
              </a:spcBef>
              <a:spcAft>
                <a:spcPts val="600"/>
              </a:spcAft>
              <a:buFont typeface="Wingdings" panose="05000000000000000000" pitchFamily="2" charset="2"/>
              <a:buNone/>
            </a:pPr>
            <a:r>
              <a:rPr lang="es-ES" altLang="en-US" dirty="0">
                <a:latin typeface="Calibri" panose="020F0502020204030204" pitchFamily="34" charset="0"/>
              </a:rPr>
              <a:t>Esta diapositiva y las dos siguientes presentan información sobre recursos adicionales. Le sugerimos resaltar los que sean más relevantes para su público.</a:t>
            </a:r>
          </a:p>
          <a:p>
            <a:pPr defTabSz="965200" eaLnBrk="1" hangingPunct="1">
              <a:spcBef>
                <a:spcPct val="0"/>
              </a:spcBef>
              <a:spcAft>
                <a:spcPts val="600"/>
              </a:spcAft>
              <a:buFont typeface="Wingdings" panose="05000000000000000000" pitchFamily="2" charset="2"/>
              <a:buNone/>
            </a:pPr>
            <a:r>
              <a:rPr lang="es-ES" altLang="en-US" i="1" dirty="0">
                <a:latin typeface="Calibri" panose="020F0502020204030204" pitchFamily="34" charset="0"/>
              </a:rPr>
              <a:t>Continúa en la siguiente diapositiva.</a:t>
            </a:r>
            <a:endParaRPr lang="en-US" altLang="en-US" dirty="0">
              <a:latin typeface="Calibri" panose="020F0502020204030204" pitchFamily="34" charset="0"/>
            </a:endParaRPr>
          </a:p>
          <a:p>
            <a:pPr defTabSz="965200" eaLnBrk="1" hangingPunct="1">
              <a:spcBef>
                <a:spcPts val="600"/>
              </a:spcBef>
              <a:buFont typeface="Wingdings" panose="05000000000000000000" pitchFamily="2" charset="2"/>
              <a:buNone/>
            </a:pPr>
            <a:endParaRPr lang="en-US" altLang="en-US" dirty="0">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65" name="Slide Image Placeholder 1">
            <a:extLst>
              <a:ext uri="{FF2B5EF4-FFF2-40B4-BE49-F238E27FC236}">
                <a16:creationId xmlns:a16="http://schemas.microsoft.com/office/drawing/2014/main" id="{1DA3329F-435B-242E-43EF-CA347D04B9B9}"/>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1866" name="Notes Placeholder 2">
            <a:extLst>
              <a:ext uri="{FF2B5EF4-FFF2-40B4-BE49-F238E27FC236}">
                <a16:creationId xmlns:a16="http://schemas.microsoft.com/office/drawing/2014/main" id="{8511CF4F-721B-A285-C870-939B2AB22909}"/>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14400" eaLnBrk="1" hangingPunct="1">
              <a:spcBef>
                <a:spcPts val="600"/>
              </a:spcBef>
              <a:buFont typeface="Wingdings" panose="05000000000000000000" pitchFamily="2" charset="2"/>
              <a:buNone/>
            </a:pPr>
            <a:r>
              <a:rPr lang="es-ES" altLang="en-US" i="1" dirty="0">
                <a:latin typeface="Calibri" panose="020F0502020204030204" pitchFamily="34" charset="0"/>
              </a:rPr>
              <a:t>Continúa en la siguiente diapositiva.</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17" name="Slide Image Placeholder 1">
            <a:extLst>
              <a:ext uri="{FF2B5EF4-FFF2-40B4-BE49-F238E27FC236}">
                <a16:creationId xmlns:a16="http://schemas.microsoft.com/office/drawing/2014/main" id="{31DFC963-CF2F-FD92-DE48-4FA127D9E02A}"/>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3918" name="Notes Placeholder 2">
            <a:extLst>
              <a:ext uri="{FF2B5EF4-FFF2-40B4-BE49-F238E27FC236}">
                <a16:creationId xmlns:a16="http://schemas.microsoft.com/office/drawing/2014/main" id="{F67930F6-2DD7-8E0D-8127-D306DC093CF8}"/>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14400" eaLnBrk="1" hangingPunct="1">
              <a:spcBef>
                <a:spcPts val="600"/>
              </a:spcBef>
              <a:buFont typeface="Wingdings" panose="05000000000000000000" pitchFamily="2" charset="2"/>
              <a:buNone/>
            </a:pPr>
            <a:r>
              <a:rPr lang="en-US" altLang="en-US">
                <a:latin typeface="Arial" panose="020B0604020202020204" pitchFamily="34" charset="0"/>
              </a:rPr>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69" name="Slide Image Placeholder 1">
            <a:extLst>
              <a:ext uri="{FF2B5EF4-FFF2-40B4-BE49-F238E27FC236}">
                <a16:creationId xmlns:a16="http://schemas.microsoft.com/office/drawing/2014/main" id="{8C34976C-26CD-12A4-CD89-09780C194903}"/>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5970" name="Notes Placeholder 2">
            <a:extLst>
              <a:ext uri="{FF2B5EF4-FFF2-40B4-BE49-F238E27FC236}">
                <a16:creationId xmlns:a16="http://schemas.microsoft.com/office/drawing/2014/main" id="{65E50482-EE8D-2AD8-F410-2DA49E200D67}"/>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14400" eaLnBrk="1" hangingPunct="1">
              <a:spcBef>
                <a:spcPts val="600"/>
              </a:spcBef>
              <a:buFont typeface="Wingdings" panose="05000000000000000000" pitchFamily="2" charset="2"/>
              <a:buNone/>
            </a:pPr>
            <a:endParaRPr lang="en-US" altLang="en-US">
              <a:latin typeface="Arial" panose="020B0604020202020204" pitchFamily="34" charset="0"/>
            </a:endParaRPr>
          </a:p>
          <a:p>
            <a:pPr defTabSz="914400" eaLnBrk="1" hangingPunct="1">
              <a:spcBef>
                <a:spcPts val="600"/>
              </a:spcBef>
              <a:buFont typeface="Wingdings" panose="05000000000000000000" pitchFamily="2" charset="2"/>
              <a:buNone/>
            </a:pPr>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21" name="Slide Image Placeholder 1">
            <a:extLst>
              <a:ext uri="{FF2B5EF4-FFF2-40B4-BE49-F238E27FC236}">
                <a16:creationId xmlns:a16="http://schemas.microsoft.com/office/drawing/2014/main" id="{A704A83A-8366-A0CD-5787-19434E1FAAD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8022" name="Notes Placeholder 2">
            <a:extLst>
              <a:ext uri="{FF2B5EF4-FFF2-40B4-BE49-F238E27FC236}">
                <a16:creationId xmlns:a16="http://schemas.microsoft.com/office/drawing/2014/main" id="{69798EFD-BF4A-8731-6C05-5D23054BC13E}"/>
              </a:ext>
            </a:extLst>
          </p:cNvPr>
          <p:cNvSpPr>
            <a:spLocks noGrp="1" noChangeArrowheads="1"/>
          </p:cNvSpPr>
          <p:nvPr>
            <p:ph type="body" idx="1"/>
          </p:nvPr>
        </p:nvSpPr>
        <p:spPr bwMode="auto">
          <a:xfrm>
            <a:off x="914401" y="3949702"/>
            <a:ext cx="5622925" cy="4951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a:lnSpc>
                <a:spcPct val="107000"/>
              </a:lnSpc>
              <a:spcBef>
                <a:spcPct val="0"/>
              </a:spcBef>
              <a:spcAft>
                <a:spcPts val="800"/>
              </a:spcAft>
            </a:pPr>
            <a:r>
              <a:rPr lang="es-US" altLang="en-US" sz="12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200" dirty="0">
                <a:latin typeface="Calibri" panose="020F0502020204030204" pitchFamily="34" charset="0"/>
                <a:ea typeface="Calibri" panose="020F0502020204030204" pitchFamily="34" charset="0"/>
                <a:cs typeface="Times New Roman" panose="02020603050405020304" pitchFamily="18" charset="0"/>
              </a:rPr>
              <a:t>Manténgase conectado. Visite </a:t>
            </a:r>
            <a:r>
              <a:rPr lang="es-US" alt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CMSnationaltrainingprogram.cms.gov</a:t>
            </a:r>
            <a:r>
              <a:rPr lang="es-US" altLang="en-US" sz="1200" dirty="0">
                <a:latin typeface="Calibri" panose="020F0502020204030204" pitchFamily="34" charset="0"/>
                <a:ea typeface="Calibri" panose="020F0502020204030204" pitchFamily="34" charset="0"/>
                <a:cs typeface="Times New Roman" panose="02020603050405020304" pitchFamily="18" charset="0"/>
              </a:rPr>
              <a:t> para ver los materiales de capacitación de NTP y suscribirse a nuestra lista de correo electrónico. Comuníquese con nosotros en </a:t>
            </a:r>
            <a:r>
              <a:rPr lang="es-US" alt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training@cms.hhs.gov</a:t>
            </a:r>
            <a:r>
              <a:rPr lang="es-US" altLang="en-US" sz="12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292100"/>
            <a:ext cx="5972175" cy="3360738"/>
          </a:xfrm>
        </p:spPr>
      </p:sp>
      <p:sp>
        <p:nvSpPr>
          <p:cNvPr id="3" name="Notes Placeholder 2"/>
          <p:cNvSpPr>
            <a:spLocks noGrp="1"/>
          </p:cNvSpPr>
          <p:nvPr>
            <p:ph type="body" idx="1"/>
          </p:nvPr>
        </p:nvSpPr>
        <p:spPr>
          <a:xfrm>
            <a:off x="671512" y="4008512"/>
            <a:ext cx="5972175" cy="4264974"/>
          </a:xfrm>
        </p:spPr>
        <p:txBody>
          <a:bodyPr/>
          <a:lstStyle/>
          <a:p>
            <a:pPr marL="0" indent="0" defTabSz="957300">
              <a:spcBef>
                <a:spcPts val="628"/>
              </a:spcBef>
              <a:spcAft>
                <a:spcPts val="600"/>
              </a:spcAft>
              <a:buNone/>
              <a:defRPr/>
            </a:pPr>
            <a:r>
              <a:rPr lang="en-US" b="1" i="0" u="none" strike="noStrike" dirty="0" err="1">
                <a:solidFill>
                  <a:srgbClr val="000000"/>
                </a:solidFill>
                <a:effectLst/>
                <a:latin typeface="Calibri "/>
                <a:cs typeface="Arial" panose="020B0604020202020204" pitchFamily="34" charset="0"/>
              </a:rPr>
              <a:t>Esta</a:t>
            </a:r>
            <a:r>
              <a:rPr lang="en-US" b="1" i="0" u="none" strike="noStrike" dirty="0">
                <a:solidFill>
                  <a:srgbClr val="000000"/>
                </a:solidFill>
                <a:effectLst/>
                <a:latin typeface="Calibri "/>
                <a:cs typeface="Arial" panose="020B0604020202020204" pitchFamily="34" charset="0"/>
              </a:rPr>
              <a:t> </a:t>
            </a:r>
            <a:r>
              <a:rPr lang="en-US" b="1" i="0" u="none" strike="noStrike" dirty="0" err="1">
                <a:solidFill>
                  <a:srgbClr val="000000"/>
                </a:solidFill>
                <a:effectLst/>
                <a:latin typeface="Calibri "/>
                <a:cs typeface="Arial" panose="020B0604020202020204" pitchFamily="34" charset="0"/>
              </a:rPr>
              <a:t>diapositiva</a:t>
            </a:r>
            <a:r>
              <a:rPr lang="en-US" b="1" i="0" u="none" strike="noStrike" dirty="0">
                <a:solidFill>
                  <a:srgbClr val="000000"/>
                </a:solidFill>
                <a:effectLst/>
                <a:latin typeface="Calibri "/>
                <a:cs typeface="Arial" panose="020B0604020202020204" pitchFamily="34" charset="0"/>
              </a:rPr>
              <a:t> </a:t>
            </a:r>
            <a:r>
              <a:rPr lang="en-US" b="1" i="0" u="none" strike="noStrike" dirty="0" err="1">
                <a:solidFill>
                  <a:srgbClr val="000000"/>
                </a:solidFill>
                <a:effectLst/>
                <a:latin typeface="Calibri "/>
                <a:cs typeface="Arial" panose="020B0604020202020204" pitchFamily="34" charset="0"/>
              </a:rPr>
              <a:t>tiene</a:t>
            </a:r>
            <a:r>
              <a:rPr lang="en-US" b="1" i="0" u="none" strike="noStrike" dirty="0">
                <a:solidFill>
                  <a:srgbClr val="000000"/>
                </a:solidFill>
                <a:effectLst/>
                <a:latin typeface="Calibri "/>
                <a:cs typeface="Arial" panose="020B0604020202020204" pitchFamily="34" charset="0"/>
              </a:rPr>
              <a:t> </a:t>
            </a:r>
            <a:r>
              <a:rPr lang="en-US" b="1" i="0" u="none" strike="noStrike" dirty="0" err="1">
                <a:solidFill>
                  <a:srgbClr val="000000"/>
                </a:solidFill>
                <a:effectLst/>
                <a:latin typeface="Calibri "/>
                <a:cs typeface="Arial" panose="020B0604020202020204" pitchFamily="34" charset="0"/>
              </a:rPr>
              <a:t>animación</a:t>
            </a:r>
            <a:r>
              <a:rPr lang="en-US" b="1" i="0" u="none" strike="noStrike" dirty="0">
                <a:solidFill>
                  <a:srgbClr val="000000"/>
                </a:solidFill>
                <a:effectLst/>
                <a:latin typeface="Calibri "/>
                <a:cs typeface="Arial" panose="020B0604020202020204" pitchFamily="34" charset="0"/>
              </a:rPr>
              <a:t>.</a:t>
            </a:r>
          </a:p>
          <a:p>
            <a:pPr marL="0" indent="0" defTabSz="966612">
              <a:spcBef>
                <a:spcPts val="634"/>
              </a:spcBef>
              <a:spcAft>
                <a:spcPts val="600"/>
              </a:spcAft>
              <a:buNone/>
              <a:defRPr/>
            </a:pPr>
            <a:r>
              <a:rPr lang="en-US" b="1" i="0" u="none" strike="noStrike" dirty="0" err="1">
                <a:solidFill>
                  <a:srgbClr val="000000"/>
                </a:solidFill>
                <a:effectLst/>
                <a:latin typeface="Calibri "/>
                <a:cs typeface="Arial" panose="020B0604020202020204" pitchFamily="34" charset="0"/>
              </a:rPr>
              <a:t>Notas</a:t>
            </a:r>
            <a:r>
              <a:rPr lang="en-US" b="1" i="0" u="none" strike="noStrike" dirty="0">
                <a:solidFill>
                  <a:srgbClr val="000000"/>
                </a:solidFill>
                <a:effectLst/>
                <a:latin typeface="Calibri "/>
                <a:cs typeface="Arial" panose="020B0604020202020204" pitchFamily="34" charset="0"/>
              </a:rPr>
              <a:t> del/a </a:t>
            </a:r>
            <a:r>
              <a:rPr lang="en-US" b="1" i="0" u="none" strike="noStrike" dirty="0" err="1">
                <a:solidFill>
                  <a:srgbClr val="000000"/>
                </a:solidFill>
                <a:effectLst/>
                <a:latin typeface="Calibri "/>
                <a:cs typeface="Arial" panose="020B0604020202020204" pitchFamily="34" charset="0"/>
              </a:rPr>
              <a:t>presentador</a:t>
            </a:r>
            <a:r>
              <a:rPr lang="en-US" b="1" i="0" u="none" strike="noStrike" dirty="0">
                <a:solidFill>
                  <a:srgbClr val="000000"/>
                </a:solidFill>
                <a:effectLst/>
                <a:latin typeface="Calibri "/>
                <a:cs typeface="Arial" panose="020B0604020202020204" pitchFamily="34" charset="0"/>
              </a:rPr>
              <a:t>/a</a:t>
            </a:r>
            <a:r>
              <a:rPr lang="en-US" b="0" i="0" dirty="0">
                <a:solidFill>
                  <a:srgbClr val="444444"/>
                </a:solidFill>
                <a:effectLst/>
                <a:latin typeface="Calibri "/>
                <a:cs typeface="Arial" panose="020B0604020202020204" pitchFamily="34" charset="0"/>
              </a:rPr>
              <a:t>​</a:t>
            </a:r>
          </a:p>
          <a:p>
            <a:pPr marL="0" indent="0">
              <a:spcAft>
                <a:spcPts val="600"/>
              </a:spcAft>
              <a:buNone/>
            </a:pPr>
            <a:r>
              <a:rPr lang="es-ES" dirty="0">
                <a:latin typeface="Calibri "/>
                <a:cs typeface="Arial" panose="020B0604020202020204" pitchFamily="34" charset="0"/>
              </a:rPr>
              <a:t>El folleto sobre "Fraude y abuso de Medicare: prevenir, detectar, informar” de la Medicare </a:t>
            </a:r>
            <a:r>
              <a:rPr lang="es-ES" dirty="0" err="1">
                <a:latin typeface="Calibri "/>
                <a:cs typeface="Arial" panose="020B0604020202020204" pitchFamily="34" charset="0"/>
              </a:rPr>
              <a:t>Learning</a:t>
            </a:r>
            <a:r>
              <a:rPr lang="es-ES" dirty="0">
                <a:latin typeface="Calibri "/>
                <a:cs typeface="Arial" panose="020B0604020202020204" pitchFamily="34" charset="0"/>
              </a:rPr>
              <a:t> Network (red de aprendizaje de Medicare) (MLN) muestra estos ejemplos para demostrar la naturaleza creciente de acciones que dan como resultado errores, derroche, abuso y fraude. Para acceder este folleto, visite </a:t>
            </a:r>
            <a:r>
              <a:rPr lang="en-US" dirty="0">
                <a:latin typeface="Calibri "/>
                <a:cs typeface="Arial" panose="020B0604020202020204" pitchFamily="34" charset="0"/>
                <a:hlinkClick r:id="rId3"/>
              </a:rPr>
              <a:t>CMS.gov/Outreach-and-Education/Medicare-Learning-Network-MLN/MLNProducts/Downloads/Fraud-Abuse-MLN4649244.pdf</a:t>
            </a:r>
            <a:r>
              <a:rPr lang="en-US" dirty="0">
                <a:latin typeface="Calibri "/>
                <a:cs typeface="Arial" panose="020B0604020202020204" pitchFamily="34" charset="0"/>
              </a:rPr>
              <a:t>.</a:t>
            </a:r>
          </a:p>
          <a:p>
            <a:pPr marL="0" indent="0" defTabSz="966612">
              <a:spcBef>
                <a:spcPts val="634"/>
              </a:spcBef>
              <a:spcAft>
                <a:spcPts val="600"/>
              </a:spcAft>
              <a:buNone/>
              <a:defRPr/>
            </a:pPr>
            <a:r>
              <a:rPr lang="en-US" b="1" dirty="0">
                <a:solidFill>
                  <a:prstClr val="black"/>
                </a:solidFill>
                <a:latin typeface="Calibri "/>
                <a:cs typeface="Arial" panose="020B0604020202020204" pitchFamily="34" charset="0"/>
              </a:rPr>
              <a:t>NOTA: </a:t>
            </a:r>
            <a:r>
              <a:rPr lang="es-ES" dirty="0">
                <a:solidFill>
                  <a:prstClr val="black"/>
                </a:solidFill>
                <a:latin typeface="Calibri "/>
                <a:cs typeface="Arial" panose="020B0604020202020204" pitchFamily="34" charset="0"/>
              </a:rPr>
              <a:t>Debido a que el fraude es determinado en última instancia por nuestro sistema judicial, generalmente señalamos "fraude potencial" hasta que el sistema judicial haya tomado una decisión.</a:t>
            </a: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11978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09" name="Slide Image Placeholder 1">
            <a:extLst>
              <a:ext uri="{FF2B5EF4-FFF2-40B4-BE49-F238E27FC236}">
                <a16:creationId xmlns:a16="http://schemas.microsoft.com/office/drawing/2014/main" id="{1EABAD7D-5DA2-3473-247A-4AC658635036}"/>
              </a:ext>
            </a:extLst>
          </p:cNvPr>
          <p:cNvSpPr>
            <a:spLocks noGrp="1" noRot="1" noChangeAspect="1" noChangeArrowheads="1" noTextEdit="1"/>
          </p:cNvSpPr>
          <p:nvPr>
            <p:ph type="sldImg"/>
          </p:nvPr>
        </p:nvSpPr>
        <p:spPr bwMode="auto">
          <a:xfrm>
            <a:off x="777875" y="3286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0510" name="Notes Placeholder 2">
            <a:extLst>
              <a:ext uri="{FF2B5EF4-FFF2-40B4-BE49-F238E27FC236}">
                <a16:creationId xmlns:a16="http://schemas.microsoft.com/office/drawing/2014/main" id="{FB92F47D-AAAC-8B35-82CB-677BB18DCBB0}"/>
              </a:ext>
            </a:extLst>
          </p:cNvPr>
          <p:cNvSpPr>
            <a:spLocks noGrp="1" noChangeArrowheads="1"/>
          </p:cNvSpPr>
          <p:nvPr>
            <p:ph type="body" idx="1"/>
          </p:nvPr>
        </p:nvSpPr>
        <p:spPr bwMode="auto">
          <a:xfrm>
            <a:off x="395288" y="3757615"/>
            <a:ext cx="6727825" cy="573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sz="1100" b="1" dirty="0" err="1">
                <a:solidFill>
                  <a:srgbClr val="000000"/>
                </a:solidFill>
                <a:latin typeface="Calibri" panose="020F0502020204030204" pitchFamily="34" charset="0"/>
              </a:rPr>
              <a:t>Esta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diapositiva</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tiene</a:t>
            </a:r>
            <a:r>
              <a:rPr lang="en-US" altLang="en-US" sz="1100" b="1" dirty="0">
                <a:solidFill>
                  <a:srgbClr val="000000"/>
                </a:solidFill>
                <a:latin typeface="Calibri" panose="020F0502020204030204" pitchFamily="34" charset="0"/>
              </a:rPr>
              <a:t> </a:t>
            </a:r>
            <a:r>
              <a:rPr lang="en-US" altLang="en-US" sz="1100" b="1" dirty="0" err="1">
                <a:solidFill>
                  <a:srgbClr val="000000"/>
                </a:solidFill>
                <a:latin typeface="Calibri" panose="020F0502020204030204" pitchFamily="34" charset="0"/>
              </a:rPr>
              <a:t>animación</a:t>
            </a:r>
            <a:r>
              <a:rPr lang="en-US" altLang="en-US" sz="1100"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sz="1100" b="1" dirty="0" err="1">
                <a:solidFill>
                  <a:srgbClr val="000000"/>
                </a:solidFill>
                <a:latin typeface="Calibri" panose="020F0502020204030204" pitchFamily="34" charset="0"/>
              </a:rPr>
              <a:t>Notas</a:t>
            </a:r>
            <a:r>
              <a:rPr lang="en-US" altLang="en-US" sz="1100" b="1" dirty="0">
                <a:solidFill>
                  <a:srgbClr val="000000"/>
                </a:solidFill>
                <a:latin typeface="Calibri" panose="020F0502020204030204" pitchFamily="34" charset="0"/>
              </a:rPr>
              <a:t> del/a </a:t>
            </a:r>
            <a:r>
              <a:rPr lang="en-US" altLang="en-US" sz="1100" b="1" dirty="0" err="1">
                <a:solidFill>
                  <a:srgbClr val="000000"/>
                </a:solidFill>
                <a:latin typeface="Calibri" panose="020F0502020204030204" pitchFamily="34" charset="0"/>
              </a:rPr>
              <a:t>presentador</a:t>
            </a:r>
            <a:r>
              <a:rPr lang="en-US" altLang="en-US" sz="1100" b="1" dirty="0">
                <a:solidFill>
                  <a:srgbClr val="000000"/>
                </a:solidFill>
                <a:latin typeface="Calibri" panose="020F0502020204030204" pitchFamily="34" charset="0"/>
              </a:rPr>
              <a:t>/a</a:t>
            </a:r>
            <a:r>
              <a:rPr lang="en-US" altLang="en-US" sz="1100"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Los CMS ponen a los pacientes en primer lugar en todos nuestros programas. Esto incluye apoyar enfoques innovadores para mejorar la calidad, la accesibilidad y la asequibilidad, al mismo tiempo que se buscan las mejores formas de usar tecnologías innovadoras para apoyar la atención centrada en el paciente. A fin de mejorar la asequibilidad, los CMS deben proteger el Fondo Fiduciario del Seguro de Hospital de Medicare (HI) (Parte A) y el Fondo Fiduciario del Seguro Médico Suplementario de Medicare (Parte B). </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El Fondo Fiduciario del Seguro de Hospital de Medicare paga los beneficios de la Parte A, como la atención hospitalaria para pacientes internados, la atención en un centro de enfermería especializada (SNF), la atención médica a domicilio y la atención de hospicio. Está financiado por los impuestos sobre la nómina, los impuestos sobre la renta pagados por los beneficios de Seguridad Social, los intereses devengados por las inversiones en fondos fiduciarios y las primas de la Parte A de personas que no son elegibles para la Parte A sin prima.</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Los fondos fiduciarios del Seguro Médico Suplementario pagan los beneficios de la Parte B, que incluyen los servicios del médico, los servicios del hospital para pacientes ambulatorios, la atención médica a domicilio que no está cubierta en la Parte A, el DME, algunos servicios preventivos, pruebas de laboratorio, cobertura de medicamentos de Medicare (Parte D) y los costos administrativos del programa de Medicare. Su financiamiento está autorizado por el Congreso para las primas de la Parte B, las primas del plan de medicamentos de Medicare (Parte D) y los intereses devengados por las inversiones en fondos fiduciarios.</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El gobierno federal contribuye para los gastos anuales de Medicaid y los CMS deben proteger los recursos públicos que financian los programas de Medicaid operados por los estados, el Distrito de Columbia y los territorios de los EE. UU. Para ver el Plan de integridad completo de Medicaid de los CMS, visite</a:t>
            </a:r>
            <a:r>
              <a:rPr lang="en-US" altLang="en-US" sz="1100" dirty="0">
                <a:solidFill>
                  <a:srgbClr val="000000"/>
                </a:solidFill>
                <a:latin typeface="Calibri" panose="020F0502020204030204" pitchFamily="34" charset="0"/>
                <a:hlinkClick r:id="rId3"/>
              </a:rPr>
              <a:t>CMS.gov/files/document/comprehensive-medicaid-integrity-plan-fys-2019-2023.pdf</a:t>
            </a:r>
            <a:r>
              <a:rPr lang="en-US" altLang="en-US" sz="1100"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sz="1100" dirty="0">
                <a:solidFill>
                  <a:srgbClr val="000000"/>
                </a:solidFill>
                <a:latin typeface="Calibri" panose="020F0502020204030204" pitchFamily="34" charset="0"/>
              </a:rPr>
              <a:t>Los CMS tienen que gestionar el delicado equilibrio entre pagar los reclamos con celeridad y limitar la carga de los proveedores y, por otro lado, realizar revisiones que prevengan y detecten el fraude. Los CMS mejoran la integridad del programa y supervisan mediante el monitoreo y el análisis de datos de reclamaciones. Los CMS excluyen a los proveedores con antecedentes fraudulentos que podrían aprovecharse de pacientes con cobertura financiada por el gobierno federal y previene el reembolso a proveedores por servicios no respaldados por pruebas.</a:t>
            </a:r>
            <a:r>
              <a:rPr lang="en-US" altLang="en-US" sz="1100" dirty="0">
                <a:latin typeface="Calibri" panose="020F0502020204030204" pitchFamily="34" charset="0"/>
              </a:rPr>
              <a:t>  </a:t>
            </a:r>
          </a:p>
          <a:p>
            <a:pPr defTabSz="955675" eaLnBrk="1" hangingPunct="1">
              <a:spcBef>
                <a:spcPct val="0"/>
              </a:spcBef>
              <a:spcAft>
                <a:spcPts val="600"/>
              </a:spcAft>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25"/>
              </a:spcBef>
              <a:buFont typeface="Wingdings" panose="05000000000000000000" pitchFamily="2" charset="2"/>
              <a:buNone/>
            </a:pPr>
            <a:endParaRPr lang="en-US" altLang="en-US" dirty="0">
              <a:solidFill>
                <a:srgbClr val="000000"/>
              </a:solidFill>
              <a:latin typeface="Calibri" panose="020F0502020204030204" pitchFamily="34" charset="0"/>
            </a:endParaRPr>
          </a:p>
          <a:p>
            <a:pPr defTabSz="955675" eaLnBrk="1" hangingPunct="1">
              <a:spcBef>
                <a:spcPts val="600"/>
              </a:spcBef>
              <a:buFont typeface="Wingdings" panose="05000000000000000000" pitchFamily="2" charset="2"/>
              <a:buChar char="§"/>
            </a:pP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37" name="Slide Image Placeholder 1">
            <a:extLst>
              <a:ext uri="{FF2B5EF4-FFF2-40B4-BE49-F238E27FC236}">
                <a16:creationId xmlns:a16="http://schemas.microsoft.com/office/drawing/2014/main" id="{A8D37F0C-77F7-0A18-C9CA-343406C4727F}"/>
              </a:ext>
            </a:extLst>
          </p:cNvPr>
          <p:cNvSpPr>
            <a:spLocks noGrp="1" noRot="1" noChangeAspect="1" noChangeArrowheads="1" noTextEdit="1"/>
          </p:cNvSpPr>
          <p:nvPr>
            <p:ph type="sldImg"/>
          </p:nvPr>
        </p:nvSpPr>
        <p:spPr bwMode="auto">
          <a:xfrm>
            <a:off x="777875" y="341313"/>
            <a:ext cx="5759450" cy="3240087"/>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1538" name="Notes Placeholder 2">
            <a:extLst>
              <a:ext uri="{FF2B5EF4-FFF2-40B4-BE49-F238E27FC236}">
                <a16:creationId xmlns:a16="http://schemas.microsoft.com/office/drawing/2014/main" id="{8A0AB37F-DB4F-C5E5-3495-D1B985676C51}"/>
              </a:ext>
            </a:extLst>
          </p:cNvPr>
          <p:cNvSpPr>
            <a:spLocks noGrp="1" noChangeArrowheads="1"/>
          </p:cNvSpPr>
          <p:nvPr>
            <p:ph type="body" idx="1"/>
          </p:nvPr>
        </p:nvSpPr>
        <p:spPr bwMode="auto">
          <a:xfrm>
            <a:off x="731839" y="3757613"/>
            <a:ext cx="5851525" cy="514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Esta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diapositiva</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tiene</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animación</a:t>
            </a:r>
            <a:r>
              <a:rPr lang="en-US" altLang="en-US" b="1" dirty="0">
                <a:solidFill>
                  <a:srgbClr val="000000"/>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n-US" altLang="en-US" b="1" dirty="0" err="1">
                <a:solidFill>
                  <a:srgbClr val="000000"/>
                </a:solidFill>
                <a:latin typeface="Calibri" panose="020F0502020204030204" pitchFamily="34" charset="0"/>
              </a:rPr>
              <a:t>Notas</a:t>
            </a:r>
            <a:r>
              <a:rPr lang="en-US" altLang="en-US" b="1" dirty="0">
                <a:solidFill>
                  <a:srgbClr val="000000"/>
                </a:solidFill>
                <a:latin typeface="Calibri" panose="020F0502020204030204" pitchFamily="34" charset="0"/>
              </a:rPr>
              <a:t> del/a </a:t>
            </a:r>
            <a:r>
              <a:rPr lang="en-US" altLang="en-US" b="1" dirty="0" err="1">
                <a:solidFill>
                  <a:srgbClr val="000000"/>
                </a:solidFill>
                <a:latin typeface="Calibri" panose="020F0502020204030204" pitchFamily="34" charset="0"/>
              </a:rPr>
              <a:t>presentador</a:t>
            </a:r>
            <a:r>
              <a:rPr lang="en-US" altLang="en-US" b="1" dirty="0">
                <a:solidFill>
                  <a:srgbClr val="000000"/>
                </a:solidFill>
                <a:latin typeface="Calibri" panose="020F0502020204030204" pitchFamily="34" charset="0"/>
              </a:rPr>
              <a:t>/a</a:t>
            </a:r>
            <a:r>
              <a:rPr lang="en-US" altLang="en-US" dirty="0">
                <a:solidFill>
                  <a:srgbClr val="444444"/>
                </a:solidFill>
                <a:latin typeface="Calibri" panose="020F0502020204030204" pitchFamily="34" charset="0"/>
              </a:rPr>
              <a:t>​</a:t>
            </a:r>
          </a:p>
          <a:p>
            <a:pPr defTabSz="955675" eaLnBrk="1" hangingPunct="1">
              <a:spcBef>
                <a:spcPct val="0"/>
              </a:spcBef>
              <a:spcAft>
                <a:spcPts val="600"/>
              </a:spcAft>
              <a:buFont typeface="Wingdings" panose="05000000000000000000" pitchFamily="2" charset="2"/>
              <a:buNone/>
            </a:pPr>
            <a:r>
              <a:rPr lang="es-ES" altLang="en-US" dirty="0">
                <a:solidFill>
                  <a:srgbClr val="000000"/>
                </a:solidFill>
                <a:latin typeface="Calibri" panose="020F0502020204030204" pitchFamily="34" charset="0"/>
              </a:rPr>
              <a:t>Algunos ejemplos de posibles fraudes incluyen los siguientes</a:t>
            </a:r>
            <a:r>
              <a:rPr lang="en-US" altLang="en-US" dirty="0">
                <a:solidFill>
                  <a:srgbClr val="000000"/>
                </a:solidFill>
                <a:latin typeface="Calibri" panose="020F0502020204030204" pitchFamily="34" charset="0"/>
              </a:rPr>
              <a:t>:</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Se facturan a Medicare o Medicaid servicios que usted nunca obtuvo o equipos que nunca tuvo </a:t>
            </a:r>
            <a:r>
              <a:rPr lang="es-ES" altLang="en-US" b="1" dirty="0">
                <a:solidFill>
                  <a:srgbClr val="000000"/>
                </a:solidFill>
                <a:latin typeface="Calibri" panose="020F0502020204030204" pitchFamily="34" charset="0"/>
              </a:rPr>
              <a:t>o que devolvió</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Un proveedor factura a Medicare o Medicaid por servicios que se considerarían imposibles </a:t>
            </a:r>
            <a:r>
              <a:rPr lang="es-ES" altLang="en-US" b="1" dirty="0">
                <a:solidFill>
                  <a:srgbClr val="000000"/>
                </a:solidFill>
                <a:latin typeface="Calibri" panose="020F0502020204030204" pitchFamily="34" charset="0"/>
              </a:rPr>
              <a:t>(como un proveedor que factura una terapia que totaliza más de 24 horas en un día determinado)</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Alguien modifica documentos para obtener un pago superior</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Se tergiversan fechas o descripciones de servicios proporcionados o su identidad </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Otra persona utiliza su tarjeta de Medicare o Medicaid, </a:t>
            </a:r>
            <a:r>
              <a:rPr lang="es-ES" altLang="en-US" b="1" dirty="0">
                <a:solidFill>
                  <a:srgbClr val="000000"/>
                </a:solidFill>
                <a:latin typeface="Calibri" panose="020F0502020204030204" pitchFamily="34" charset="0"/>
              </a:rPr>
              <a:t>con o sin su conocimiento</a:t>
            </a:r>
          </a:p>
          <a:p>
            <a:pPr marL="114300" indent="-114300" defTabSz="955675" eaLnBrk="1" hangingPunct="1">
              <a:spcBef>
                <a:spcPct val="0"/>
              </a:spcBef>
              <a:spcAft>
                <a:spcPts val="600"/>
              </a:spcAft>
              <a:buFont typeface="Wingdings" panose="05000000000000000000" pitchFamily="2" charset="2"/>
              <a:buChar char="§"/>
              <a:tabLst>
                <a:tab pos="58738" algn="l"/>
              </a:tabLst>
            </a:pPr>
            <a:r>
              <a:rPr lang="es-ES" altLang="en-US" dirty="0">
                <a:solidFill>
                  <a:srgbClr val="000000"/>
                </a:solidFill>
                <a:latin typeface="Calibri" panose="020F0502020204030204" pitchFamily="34" charset="0"/>
              </a:rPr>
              <a:t>Una empresa utiliza información falsa para inducirlo a que se inscriba en un plan médico o de medicamentos de Medicare</a:t>
            </a:r>
          </a:p>
          <a:p>
            <a:pPr defTabSz="955675" eaLnBrk="1" hangingPunct="1">
              <a:spcBef>
                <a:spcPts val="600"/>
              </a:spcBef>
              <a:buFont typeface="Wingdings" panose="05000000000000000000" pitchFamily="2" charset="2"/>
              <a:buChar char="§"/>
            </a:pPr>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8CD4-BA9B-6978-15BC-1B423D57F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76206-AED7-73C0-F6C1-8C51CBCB2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711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8304-1B1E-EE9D-A5F6-FFE1E228D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B45171-7833-6974-5149-985CD8395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978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C8EF-9BC3-F186-8FA9-268D580BB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07F8AC-F078-439F-243E-AE60C0598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471434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8D43-518D-687B-C924-E9F41CE65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1009B6-D92C-FAAA-CEC1-78C063292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5080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1504-2BC0-BF67-76C0-BD40C46BD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7C1BDE-8EB9-5C96-22F9-0A517F771712}"/>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735749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D515-F65E-D5BA-837B-E38467E0B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EC62D2-F7DF-F995-91F6-2B2DD249D2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7D6D88-E47F-0F3F-DD52-514DEB97BF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2766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AC7-AC13-3005-FC0A-DE07DEE12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8FA424-6B76-E323-5ECD-C67597B96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908E8-0A29-0B5F-3CA1-F286A5773E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4ABB12-785B-EF91-1126-4119B2037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0D076-0707-0948-405A-8AFFFB4394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085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DADA-FAB9-F40B-D2D3-30A401A6E4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377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55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35B4-5F99-2026-FDB5-8746B595B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482F62-7427-4519-7807-DED96BDD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5626C-947A-09D5-CB01-D432882CD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6515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FE05-CAE0-305A-BD84-23578A664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C4F57-2907-9768-E7E2-A493F1292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E33251-E05E-5061-3198-139C0B669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27464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E240-193A-1F74-C33A-41A75FC82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D52ED4-C060-E0D3-9FC3-7365CFC2F2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40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E5ED0-D95F-E8CA-F816-B478DD3EF2CB}"/>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63E28E-AA68-1771-BA81-0A0D04E035E9}"/>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583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F3BAC-4639-F99C-E624-9B1B4AE4632E}"/>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2A9577-9880-2739-8311-8364D757BEBF}"/>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0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035A-66EC-7810-D2F4-E72A389C5C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02669-0D2B-D94E-C866-C7FC077C1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6792E-609A-19ED-577F-486F830B7F2F}"/>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FEA6F877-F326-87E5-4016-BF6BF43FB6A7}"/>
              </a:ext>
            </a:extLst>
          </p:cNvPr>
          <p:cNvSpPr>
            <a:spLocks noGrp="1"/>
          </p:cNvSpPr>
          <p:nvPr>
            <p:ph type="sldNum" sz="quarter" idx="11"/>
          </p:nvPr>
        </p:nvSpPr>
        <p:spPr/>
        <p:txBody>
          <a:bodyPr/>
          <a:lstStyle>
            <a:lvl1pPr>
              <a:defRPr/>
            </a:lvl1pPr>
          </a:lstStyle>
          <a:p>
            <a:fld id="{9683A1C2-F3E7-47C4-A0B5-5E52CF93D02B}" type="slidenum">
              <a:rPr lang="en-US" altLang="en-US"/>
              <a:pPr/>
              <a:t>‹#›</a:t>
            </a:fld>
            <a:endParaRPr lang="en-US" altLang="en-US"/>
          </a:p>
        </p:txBody>
      </p:sp>
      <p:sp>
        <p:nvSpPr>
          <p:cNvPr id="6" name="Footer Placeholder 5">
            <a:extLst>
              <a:ext uri="{FF2B5EF4-FFF2-40B4-BE49-F238E27FC236}">
                <a16:creationId xmlns:a16="http://schemas.microsoft.com/office/drawing/2014/main" id="{9D0E72AF-1408-419E-27B7-3DF6602711B0}"/>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643865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9C64-0240-84D5-30A2-C86EA68D3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850D4-8CC3-C42F-C9D4-6DB0994BC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D09F4-26B9-BF01-891B-AEF53C25AEA7}"/>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EFCD1FCD-9159-1AF5-1029-E1F279A9CD93}"/>
              </a:ext>
            </a:extLst>
          </p:cNvPr>
          <p:cNvSpPr>
            <a:spLocks noGrp="1"/>
          </p:cNvSpPr>
          <p:nvPr>
            <p:ph type="sldNum" sz="quarter" idx="11"/>
          </p:nvPr>
        </p:nvSpPr>
        <p:spPr/>
        <p:txBody>
          <a:bodyPr/>
          <a:lstStyle>
            <a:lvl1pPr>
              <a:defRPr/>
            </a:lvl1pPr>
          </a:lstStyle>
          <a:p>
            <a:fld id="{BC3E9DC0-D423-47D3-92F9-077C3C4789E5}" type="slidenum">
              <a:rPr lang="en-US" altLang="en-US"/>
              <a:pPr/>
              <a:t>‹#›</a:t>
            </a:fld>
            <a:endParaRPr lang="en-US" altLang="en-US"/>
          </a:p>
        </p:txBody>
      </p:sp>
      <p:sp>
        <p:nvSpPr>
          <p:cNvPr id="6" name="Footer Placeholder 5">
            <a:extLst>
              <a:ext uri="{FF2B5EF4-FFF2-40B4-BE49-F238E27FC236}">
                <a16:creationId xmlns:a16="http://schemas.microsoft.com/office/drawing/2014/main" id="{377A3C7C-4376-2FA3-1755-53E3E28E5F51}"/>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435411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76B9-C0FB-4586-D212-23BDACCC2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C96599-17D2-4914-1010-F2C71F89B012}"/>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A09311D-2DDF-66B1-D642-7DA36A379B9B}"/>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6A4F768E-6AA0-FF96-E4DA-D55E6A233227}"/>
              </a:ext>
            </a:extLst>
          </p:cNvPr>
          <p:cNvSpPr>
            <a:spLocks noGrp="1"/>
          </p:cNvSpPr>
          <p:nvPr>
            <p:ph type="sldNum" sz="quarter" idx="11"/>
          </p:nvPr>
        </p:nvSpPr>
        <p:spPr/>
        <p:txBody>
          <a:bodyPr/>
          <a:lstStyle>
            <a:lvl1pPr>
              <a:defRPr/>
            </a:lvl1pPr>
          </a:lstStyle>
          <a:p>
            <a:fld id="{0CA06102-EF78-4F1A-83F5-E4F9DF92F275}" type="slidenum">
              <a:rPr lang="en-US" altLang="en-US"/>
              <a:pPr/>
              <a:t>‹#›</a:t>
            </a:fld>
            <a:endParaRPr lang="en-US" altLang="en-US"/>
          </a:p>
        </p:txBody>
      </p:sp>
      <p:sp>
        <p:nvSpPr>
          <p:cNvPr id="6" name="Footer Placeholder 5">
            <a:extLst>
              <a:ext uri="{FF2B5EF4-FFF2-40B4-BE49-F238E27FC236}">
                <a16:creationId xmlns:a16="http://schemas.microsoft.com/office/drawing/2014/main" id="{26CC16A0-4709-3012-4F0F-DB877C65C788}"/>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3071268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D1BF-C922-491E-7FCC-2D5485495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E6718-261C-8CBF-52DE-77357AE5DA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A80A0-ABE9-A0F8-203C-F2ABCC204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F3D91-7B25-5EA0-22FC-BB77FBA61FE8}"/>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823F46F2-FF11-9596-45F5-63E9DA10B770}"/>
              </a:ext>
            </a:extLst>
          </p:cNvPr>
          <p:cNvSpPr>
            <a:spLocks noGrp="1"/>
          </p:cNvSpPr>
          <p:nvPr>
            <p:ph type="sldNum" sz="quarter" idx="11"/>
          </p:nvPr>
        </p:nvSpPr>
        <p:spPr/>
        <p:txBody>
          <a:bodyPr/>
          <a:lstStyle>
            <a:lvl1pPr>
              <a:defRPr/>
            </a:lvl1pPr>
          </a:lstStyle>
          <a:p>
            <a:fld id="{85F06E2D-486E-49B8-A19C-1C3AC275A686}" type="slidenum">
              <a:rPr lang="en-US" altLang="en-US"/>
              <a:pPr/>
              <a:t>‹#›</a:t>
            </a:fld>
            <a:endParaRPr lang="en-US" altLang="en-US"/>
          </a:p>
        </p:txBody>
      </p:sp>
      <p:sp>
        <p:nvSpPr>
          <p:cNvPr id="7" name="Footer Placeholder 6">
            <a:extLst>
              <a:ext uri="{FF2B5EF4-FFF2-40B4-BE49-F238E27FC236}">
                <a16:creationId xmlns:a16="http://schemas.microsoft.com/office/drawing/2014/main" id="{2C1AA5FD-1D29-10D3-D72E-A150C0C57F01}"/>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324243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2FDC-622A-D12B-6ECD-C7BFC2A374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8A04B2-E11E-83A1-9910-52B45491E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A76E01-432B-8F8A-DE32-8B41AC3D6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E21FB-33D9-F877-8684-3DC904964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C1A95F-EBB2-E194-A04A-674CD82FF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8636C-3EE9-09FB-F4D4-FB726B346902}"/>
              </a:ext>
            </a:extLst>
          </p:cNvPr>
          <p:cNvSpPr>
            <a:spLocks noGrp="1"/>
          </p:cNvSpPr>
          <p:nvPr>
            <p:ph type="dt" sz="half" idx="10"/>
          </p:nvPr>
        </p:nvSpPr>
        <p:spPr/>
        <p:txBody>
          <a:bodyPr/>
          <a:lstStyle>
            <a:lvl1pPr>
              <a:defRPr/>
            </a:lvl1pPr>
          </a:lstStyle>
          <a:p>
            <a:r>
              <a:rPr lang="en-US" altLang="en-US"/>
              <a:t>May 2022</a:t>
            </a:r>
          </a:p>
        </p:txBody>
      </p:sp>
      <p:sp>
        <p:nvSpPr>
          <p:cNvPr id="8" name="Slide Number Placeholder 7">
            <a:extLst>
              <a:ext uri="{FF2B5EF4-FFF2-40B4-BE49-F238E27FC236}">
                <a16:creationId xmlns:a16="http://schemas.microsoft.com/office/drawing/2014/main" id="{85D7792B-F0CB-5B3D-966C-6D394DFD3B2B}"/>
              </a:ext>
            </a:extLst>
          </p:cNvPr>
          <p:cNvSpPr>
            <a:spLocks noGrp="1"/>
          </p:cNvSpPr>
          <p:nvPr>
            <p:ph type="sldNum" sz="quarter" idx="11"/>
          </p:nvPr>
        </p:nvSpPr>
        <p:spPr/>
        <p:txBody>
          <a:bodyPr/>
          <a:lstStyle>
            <a:lvl1pPr>
              <a:defRPr/>
            </a:lvl1pPr>
          </a:lstStyle>
          <a:p>
            <a:fld id="{02BF9C1F-D8F2-4DA0-8E71-2C8F9A3D2069}" type="slidenum">
              <a:rPr lang="en-US" altLang="en-US"/>
              <a:pPr/>
              <a:t>‹#›</a:t>
            </a:fld>
            <a:endParaRPr lang="en-US" altLang="en-US"/>
          </a:p>
        </p:txBody>
      </p:sp>
      <p:sp>
        <p:nvSpPr>
          <p:cNvPr id="9" name="Footer Placeholder 8">
            <a:extLst>
              <a:ext uri="{FF2B5EF4-FFF2-40B4-BE49-F238E27FC236}">
                <a16:creationId xmlns:a16="http://schemas.microsoft.com/office/drawing/2014/main" id="{4EC92D9C-7414-0A3A-D597-8E085A79B1C5}"/>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3768381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D728-E5B7-FDA6-CB3C-BD9AAA4C3D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54CFE-AA30-75A1-DA8F-4BEDFE475EBB}"/>
              </a:ext>
            </a:extLst>
          </p:cNvPr>
          <p:cNvSpPr>
            <a:spLocks noGrp="1"/>
          </p:cNvSpPr>
          <p:nvPr>
            <p:ph type="dt" sz="half" idx="10"/>
          </p:nvPr>
        </p:nvSpPr>
        <p:spPr/>
        <p:txBody>
          <a:bodyPr/>
          <a:lstStyle>
            <a:lvl1pPr>
              <a:defRPr/>
            </a:lvl1pPr>
          </a:lstStyle>
          <a:p>
            <a:r>
              <a:rPr lang="en-US" altLang="en-US"/>
              <a:t>May 2022</a:t>
            </a:r>
          </a:p>
        </p:txBody>
      </p:sp>
      <p:sp>
        <p:nvSpPr>
          <p:cNvPr id="4" name="Slide Number Placeholder 3">
            <a:extLst>
              <a:ext uri="{FF2B5EF4-FFF2-40B4-BE49-F238E27FC236}">
                <a16:creationId xmlns:a16="http://schemas.microsoft.com/office/drawing/2014/main" id="{94328C3B-D7B0-3DDB-5704-19B904B2AD2F}"/>
              </a:ext>
            </a:extLst>
          </p:cNvPr>
          <p:cNvSpPr>
            <a:spLocks noGrp="1"/>
          </p:cNvSpPr>
          <p:nvPr>
            <p:ph type="sldNum" sz="quarter" idx="11"/>
          </p:nvPr>
        </p:nvSpPr>
        <p:spPr/>
        <p:txBody>
          <a:bodyPr/>
          <a:lstStyle>
            <a:lvl1pPr>
              <a:defRPr/>
            </a:lvl1pPr>
          </a:lstStyle>
          <a:p>
            <a:fld id="{E14B0D98-C051-4E29-A901-592515963C07}" type="slidenum">
              <a:rPr lang="en-US" altLang="en-US"/>
              <a:pPr/>
              <a:t>‹#›</a:t>
            </a:fld>
            <a:endParaRPr lang="en-US" altLang="en-US"/>
          </a:p>
        </p:txBody>
      </p:sp>
      <p:sp>
        <p:nvSpPr>
          <p:cNvPr id="5" name="Footer Placeholder 4">
            <a:extLst>
              <a:ext uri="{FF2B5EF4-FFF2-40B4-BE49-F238E27FC236}">
                <a16:creationId xmlns:a16="http://schemas.microsoft.com/office/drawing/2014/main" id="{53C47C7A-01E3-9286-302B-C6FA7C49D8EE}"/>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617704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3C6AF-3782-270C-DE70-A730C0F42F83}"/>
              </a:ext>
            </a:extLst>
          </p:cNvPr>
          <p:cNvSpPr>
            <a:spLocks noGrp="1"/>
          </p:cNvSpPr>
          <p:nvPr>
            <p:ph type="dt" sz="half" idx="10"/>
          </p:nvPr>
        </p:nvSpPr>
        <p:spPr/>
        <p:txBody>
          <a:bodyPr/>
          <a:lstStyle>
            <a:lvl1pPr>
              <a:defRPr/>
            </a:lvl1pPr>
          </a:lstStyle>
          <a:p>
            <a:r>
              <a:rPr lang="en-US" altLang="en-US"/>
              <a:t>May 2022</a:t>
            </a:r>
          </a:p>
        </p:txBody>
      </p:sp>
      <p:sp>
        <p:nvSpPr>
          <p:cNvPr id="3" name="Slide Number Placeholder 2">
            <a:extLst>
              <a:ext uri="{FF2B5EF4-FFF2-40B4-BE49-F238E27FC236}">
                <a16:creationId xmlns:a16="http://schemas.microsoft.com/office/drawing/2014/main" id="{1F0F5B8B-EC74-A7F5-D0EF-8694635BFFE7}"/>
              </a:ext>
            </a:extLst>
          </p:cNvPr>
          <p:cNvSpPr>
            <a:spLocks noGrp="1"/>
          </p:cNvSpPr>
          <p:nvPr>
            <p:ph type="sldNum" sz="quarter" idx="11"/>
          </p:nvPr>
        </p:nvSpPr>
        <p:spPr/>
        <p:txBody>
          <a:bodyPr/>
          <a:lstStyle>
            <a:lvl1pPr>
              <a:defRPr/>
            </a:lvl1pPr>
          </a:lstStyle>
          <a:p>
            <a:fld id="{25A327EF-BE92-4DC6-9759-D93668C2EADD}" type="slidenum">
              <a:rPr lang="en-US" altLang="en-US"/>
              <a:pPr/>
              <a:t>‹#›</a:t>
            </a:fld>
            <a:endParaRPr lang="en-US" altLang="en-US"/>
          </a:p>
        </p:txBody>
      </p:sp>
      <p:sp>
        <p:nvSpPr>
          <p:cNvPr id="4" name="Footer Placeholder 3">
            <a:extLst>
              <a:ext uri="{FF2B5EF4-FFF2-40B4-BE49-F238E27FC236}">
                <a16:creationId xmlns:a16="http://schemas.microsoft.com/office/drawing/2014/main" id="{822CAC3D-BB64-3619-22D0-EFC05B37AB68}"/>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132644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E0F-4E66-3C2A-6646-040D4ACFC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07E18-D433-C9AC-1B5A-77FCEEAF8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CD32B4-B748-F0BE-BCD5-DAE668CD6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C5F9A-4586-02E1-0F5D-C2711D7F23A7}"/>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82938074-E48F-6A48-15D8-BE0F73F65A9D}"/>
              </a:ext>
            </a:extLst>
          </p:cNvPr>
          <p:cNvSpPr>
            <a:spLocks noGrp="1"/>
          </p:cNvSpPr>
          <p:nvPr>
            <p:ph type="sldNum" sz="quarter" idx="11"/>
          </p:nvPr>
        </p:nvSpPr>
        <p:spPr/>
        <p:txBody>
          <a:bodyPr/>
          <a:lstStyle>
            <a:lvl1pPr>
              <a:defRPr/>
            </a:lvl1pPr>
          </a:lstStyle>
          <a:p>
            <a:fld id="{9F61E256-01B3-4C27-A522-A1BE7FE0FFBC}" type="slidenum">
              <a:rPr lang="en-US" altLang="en-US"/>
              <a:pPr/>
              <a:t>‹#›</a:t>
            </a:fld>
            <a:endParaRPr lang="en-US" altLang="en-US"/>
          </a:p>
        </p:txBody>
      </p:sp>
      <p:sp>
        <p:nvSpPr>
          <p:cNvPr id="7" name="Footer Placeholder 6">
            <a:extLst>
              <a:ext uri="{FF2B5EF4-FFF2-40B4-BE49-F238E27FC236}">
                <a16:creationId xmlns:a16="http://schemas.microsoft.com/office/drawing/2014/main" id="{D9DE9CFD-87A3-977E-85FA-FBE49D00F81C}"/>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30098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C84A-01E8-5B38-2F1C-84E36946A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63920D-7B85-0486-D1BB-8C4D458D39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472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A43A-8B6E-770C-F4C2-22FBC8384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7EEA35-189A-9AAB-94F7-E07396173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FCFC00-0801-2337-BBC6-47E554C93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469B4B-365A-B19C-CF6C-DB345AB4FD68}"/>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72457A9C-4053-16F6-6A1E-7C9F8BB02915}"/>
              </a:ext>
            </a:extLst>
          </p:cNvPr>
          <p:cNvSpPr>
            <a:spLocks noGrp="1"/>
          </p:cNvSpPr>
          <p:nvPr>
            <p:ph type="sldNum" sz="quarter" idx="11"/>
          </p:nvPr>
        </p:nvSpPr>
        <p:spPr/>
        <p:txBody>
          <a:bodyPr/>
          <a:lstStyle>
            <a:lvl1pPr>
              <a:defRPr/>
            </a:lvl1pPr>
          </a:lstStyle>
          <a:p>
            <a:fld id="{02ACB1DE-DC4C-4EEF-B74F-703D6BDDF769}" type="slidenum">
              <a:rPr lang="en-US" altLang="en-US"/>
              <a:pPr/>
              <a:t>‹#›</a:t>
            </a:fld>
            <a:endParaRPr lang="en-US" altLang="en-US"/>
          </a:p>
        </p:txBody>
      </p:sp>
      <p:sp>
        <p:nvSpPr>
          <p:cNvPr id="7" name="Footer Placeholder 6">
            <a:extLst>
              <a:ext uri="{FF2B5EF4-FFF2-40B4-BE49-F238E27FC236}">
                <a16:creationId xmlns:a16="http://schemas.microsoft.com/office/drawing/2014/main" id="{770450DD-F9A2-48D3-5928-1666A86BF77B}"/>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209706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CA1F-B9AA-41AF-693B-D497A7E8C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6930B5-DFBD-1775-ED73-1BA4FC7735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28699-8C40-0CA1-A71C-43293A880A24}"/>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F4F5B34B-E3CB-BD15-2D74-95665379619F}"/>
              </a:ext>
            </a:extLst>
          </p:cNvPr>
          <p:cNvSpPr>
            <a:spLocks noGrp="1"/>
          </p:cNvSpPr>
          <p:nvPr>
            <p:ph type="sldNum" sz="quarter" idx="11"/>
          </p:nvPr>
        </p:nvSpPr>
        <p:spPr/>
        <p:txBody>
          <a:bodyPr/>
          <a:lstStyle>
            <a:lvl1pPr>
              <a:defRPr/>
            </a:lvl1pPr>
          </a:lstStyle>
          <a:p>
            <a:fld id="{A67BE025-E726-4592-9A49-B1B0F72BB922}" type="slidenum">
              <a:rPr lang="en-US" altLang="en-US"/>
              <a:pPr/>
              <a:t>‹#›</a:t>
            </a:fld>
            <a:endParaRPr lang="en-US" altLang="en-US"/>
          </a:p>
        </p:txBody>
      </p:sp>
      <p:sp>
        <p:nvSpPr>
          <p:cNvPr id="6" name="Footer Placeholder 5">
            <a:extLst>
              <a:ext uri="{FF2B5EF4-FFF2-40B4-BE49-F238E27FC236}">
                <a16:creationId xmlns:a16="http://schemas.microsoft.com/office/drawing/2014/main" id="{7F0F8C93-5AE7-7CC5-5019-6E55025908CB}"/>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997325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8E412-FE9C-D7B6-974A-5FD48F29FFB3}"/>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99D80B-234B-59C4-5347-F89FA9E42694}"/>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F06F1-47AD-8F7D-38CD-1E45F60E30F3}"/>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9F97DDA2-5545-311F-1D97-45D113F8C952}"/>
              </a:ext>
            </a:extLst>
          </p:cNvPr>
          <p:cNvSpPr>
            <a:spLocks noGrp="1"/>
          </p:cNvSpPr>
          <p:nvPr>
            <p:ph type="sldNum" sz="quarter" idx="11"/>
          </p:nvPr>
        </p:nvSpPr>
        <p:spPr/>
        <p:txBody>
          <a:bodyPr/>
          <a:lstStyle>
            <a:lvl1pPr>
              <a:defRPr/>
            </a:lvl1pPr>
          </a:lstStyle>
          <a:p>
            <a:fld id="{6D2E4B41-63FF-4F6F-9E88-96CD5F1E89E6}" type="slidenum">
              <a:rPr lang="en-US" altLang="en-US"/>
              <a:pPr/>
              <a:t>‹#›</a:t>
            </a:fld>
            <a:endParaRPr lang="en-US" altLang="en-US"/>
          </a:p>
        </p:txBody>
      </p:sp>
      <p:sp>
        <p:nvSpPr>
          <p:cNvPr id="6" name="Footer Placeholder 5">
            <a:extLst>
              <a:ext uri="{FF2B5EF4-FFF2-40B4-BE49-F238E27FC236}">
                <a16:creationId xmlns:a16="http://schemas.microsoft.com/office/drawing/2014/main" id="{7E71D3F5-73DE-59E8-8BFD-222C8DC10734}"/>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63776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84FF-4333-1BA4-1D92-59239649AA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651936-D94A-6584-096F-FFCB329D4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93DB26-5066-935D-AB3E-19F94F6BB843}"/>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5B5EADC9-BF28-BCD0-8B82-17D54A97AECD}"/>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0D7394CA-6B05-06DF-D9B8-A6AE78B3ADBE}"/>
              </a:ext>
            </a:extLst>
          </p:cNvPr>
          <p:cNvSpPr>
            <a:spLocks noGrp="1"/>
          </p:cNvSpPr>
          <p:nvPr>
            <p:ph type="sldNum" sz="quarter" idx="12"/>
          </p:nvPr>
        </p:nvSpPr>
        <p:spPr/>
        <p:txBody>
          <a:bodyPr/>
          <a:lstStyle>
            <a:lvl1pPr>
              <a:defRPr/>
            </a:lvl1pPr>
          </a:lstStyle>
          <a:p>
            <a:fld id="{9D96670B-2D9B-41B2-825A-7EDC00BB3BA7}" type="slidenum">
              <a:rPr lang="en-US" altLang="en-US"/>
              <a:pPr/>
              <a:t>‹#›</a:t>
            </a:fld>
            <a:endParaRPr lang="en-US" altLang="en-US"/>
          </a:p>
        </p:txBody>
      </p:sp>
    </p:spTree>
    <p:extLst>
      <p:ext uri="{BB962C8B-B14F-4D97-AF65-F5344CB8AC3E}">
        <p14:creationId xmlns:p14="http://schemas.microsoft.com/office/powerpoint/2010/main" val="870463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A8EB-F1E7-AAF1-2C7C-FAF5D7549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52EC0-74DA-DB93-6C73-8E95295C2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DC479-B79B-75D9-E12D-69A01CDB5E72}"/>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C9C4A04B-8E78-466D-FF12-870E1B87027E}"/>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672D8497-EBD8-D8C0-883E-81A1057549B3}"/>
              </a:ext>
            </a:extLst>
          </p:cNvPr>
          <p:cNvSpPr>
            <a:spLocks noGrp="1"/>
          </p:cNvSpPr>
          <p:nvPr>
            <p:ph type="sldNum" sz="quarter" idx="12"/>
          </p:nvPr>
        </p:nvSpPr>
        <p:spPr/>
        <p:txBody>
          <a:bodyPr/>
          <a:lstStyle>
            <a:lvl1pPr>
              <a:defRPr/>
            </a:lvl1pPr>
          </a:lstStyle>
          <a:p>
            <a:fld id="{DD40DFD1-756B-4E26-AD8A-47609C551A64}" type="slidenum">
              <a:rPr lang="en-US" altLang="en-US"/>
              <a:pPr/>
              <a:t>‹#›</a:t>
            </a:fld>
            <a:endParaRPr lang="en-US" altLang="en-US"/>
          </a:p>
        </p:txBody>
      </p:sp>
    </p:spTree>
    <p:extLst>
      <p:ext uri="{BB962C8B-B14F-4D97-AF65-F5344CB8AC3E}">
        <p14:creationId xmlns:p14="http://schemas.microsoft.com/office/powerpoint/2010/main" val="2018969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6905-93B5-72A1-8703-A88330A93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D49D4-7110-9295-F6B9-C27F628696BD}"/>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36DA711-B261-355A-6C52-4080E6F8BC8C}"/>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C89F5EE6-E4FB-8FEB-E0F8-30A247F2DBB5}"/>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7755557C-AE01-F2B5-8968-BDD0ABEFFBB3}"/>
              </a:ext>
            </a:extLst>
          </p:cNvPr>
          <p:cNvSpPr>
            <a:spLocks noGrp="1"/>
          </p:cNvSpPr>
          <p:nvPr>
            <p:ph type="sldNum" sz="quarter" idx="12"/>
          </p:nvPr>
        </p:nvSpPr>
        <p:spPr/>
        <p:txBody>
          <a:bodyPr/>
          <a:lstStyle>
            <a:lvl1pPr>
              <a:defRPr/>
            </a:lvl1pPr>
          </a:lstStyle>
          <a:p>
            <a:fld id="{CCC74070-1DAD-4373-8513-FA52DFC501B3}" type="slidenum">
              <a:rPr lang="en-US" altLang="en-US"/>
              <a:pPr/>
              <a:t>‹#›</a:t>
            </a:fld>
            <a:endParaRPr lang="en-US" altLang="en-US"/>
          </a:p>
        </p:txBody>
      </p:sp>
    </p:spTree>
    <p:extLst>
      <p:ext uri="{BB962C8B-B14F-4D97-AF65-F5344CB8AC3E}">
        <p14:creationId xmlns:p14="http://schemas.microsoft.com/office/powerpoint/2010/main" val="1179931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3E7F-B540-5013-4585-FBB62EB7B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BD488-C98A-74C8-7160-443E54422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3634F3-E650-50E6-27F0-EB374D8E09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48DAD-9C11-CAAB-A447-CF94ABB62043}"/>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2C3FF100-5A48-A26F-C554-B3B209499B04}"/>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473EB7BA-DA60-8354-A1E5-8A38434BF301}"/>
              </a:ext>
            </a:extLst>
          </p:cNvPr>
          <p:cNvSpPr>
            <a:spLocks noGrp="1"/>
          </p:cNvSpPr>
          <p:nvPr>
            <p:ph type="sldNum" sz="quarter" idx="12"/>
          </p:nvPr>
        </p:nvSpPr>
        <p:spPr/>
        <p:txBody>
          <a:bodyPr/>
          <a:lstStyle>
            <a:lvl1pPr>
              <a:defRPr/>
            </a:lvl1pPr>
          </a:lstStyle>
          <a:p>
            <a:fld id="{8BBF4505-7F7A-4C46-8272-1A99C39B136F}" type="slidenum">
              <a:rPr lang="en-US" altLang="en-US"/>
              <a:pPr/>
              <a:t>‹#›</a:t>
            </a:fld>
            <a:endParaRPr lang="en-US" altLang="en-US"/>
          </a:p>
        </p:txBody>
      </p:sp>
    </p:spTree>
    <p:extLst>
      <p:ext uri="{BB962C8B-B14F-4D97-AF65-F5344CB8AC3E}">
        <p14:creationId xmlns:p14="http://schemas.microsoft.com/office/powerpoint/2010/main" val="2690333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A08C-A66E-EE85-AD2B-3D81D6236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E398F-C2F1-9CCA-D5CC-9C12D1BB1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967569-150C-448B-EF6C-3E908E02A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69CCA7-8410-92FB-6360-2BFA70D743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6B3DEA-9790-14C4-2B2A-2CF1D87B5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B5461C-C09C-E02D-455D-24A445987A01}"/>
              </a:ext>
            </a:extLst>
          </p:cNvPr>
          <p:cNvSpPr>
            <a:spLocks noGrp="1"/>
          </p:cNvSpPr>
          <p:nvPr>
            <p:ph type="dt" sz="half" idx="10"/>
          </p:nvPr>
        </p:nvSpPr>
        <p:spPr/>
        <p:txBody>
          <a:bodyPr/>
          <a:lstStyle>
            <a:lvl1pPr>
              <a:defRPr/>
            </a:lvl1pPr>
          </a:lstStyle>
          <a:p>
            <a:r>
              <a:rPr lang="en-US" altLang="en-US"/>
              <a:t>May 2022</a:t>
            </a:r>
          </a:p>
        </p:txBody>
      </p:sp>
      <p:sp>
        <p:nvSpPr>
          <p:cNvPr id="8" name="Footer Placeholder 7">
            <a:extLst>
              <a:ext uri="{FF2B5EF4-FFF2-40B4-BE49-F238E27FC236}">
                <a16:creationId xmlns:a16="http://schemas.microsoft.com/office/drawing/2014/main" id="{0361B40E-EAAE-20A9-CAEF-A3261D120010}"/>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9" name="Slide Number Placeholder 8">
            <a:extLst>
              <a:ext uri="{FF2B5EF4-FFF2-40B4-BE49-F238E27FC236}">
                <a16:creationId xmlns:a16="http://schemas.microsoft.com/office/drawing/2014/main" id="{FC5663C8-73CD-60F8-C6BC-497EA3A62094}"/>
              </a:ext>
            </a:extLst>
          </p:cNvPr>
          <p:cNvSpPr>
            <a:spLocks noGrp="1"/>
          </p:cNvSpPr>
          <p:nvPr>
            <p:ph type="sldNum" sz="quarter" idx="12"/>
          </p:nvPr>
        </p:nvSpPr>
        <p:spPr/>
        <p:txBody>
          <a:bodyPr/>
          <a:lstStyle>
            <a:lvl1pPr>
              <a:defRPr/>
            </a:lvl1pPr>
          </a:lstStyle>
          <a:p>
            <a:fld id="{1C8590C1-2A07-43A7-BA19-369F63A7F08D}" type="slidenum">
              <a:rPr lang="en-US" altLang="en-US"/>
              <a:pPr/>
              <a:t>‹#›</a:t>
            </a:fld>
            <a:endParaRPr lang="en-US" altLang="en-US"/>
          </a:p>
        </p:txBody>
      </p:sp>
    </p:spTree>
    <p:extLst>
      <p:ext uri="{BB962C8B-B14F-4D97-AF65-F5344CB8AC3E}">
        <p14:creationId xmlns:p14="http://schemas.microsoft.com/office/powerpoint/2010/main" val="167750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3743-C704-CA6D-2A65-B5ADC39FD0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186F2-9BC5-2BD8-615C-1F991C276F64}"/>
              </a:ext>
            </a:extLst>
          </p:cNvPr>
          <p:cNvSpPr>
            <a:spLocks noGrp="1"/>
          </p:cNvSpPr>
          <p:nvPr>
            <p:ph type="dt" sz="half" idx="10"/>
          </p:nvPr>
        </p:nvSpPr>
        <p:spPr/>
        <p:txBody>
          <a:bodyPr/>
          <a:lstStyle>
            <a:lvl1pPr>
              <a:defRPr/>
            </a:lvl1pPr>
          </a:lstStyle>
          <a:p>
            <a:r>
              <a:rPr lang="en-US" altLang="en-US"/>
              <a:t>May 2022</a:t>
            </a:r>
          </a:p>
        </p:txBody>
      </p:sp>
      <p:sp>
        <p:nvSpPr>
          <p:cNvPr id="4" name="Footer Placeholder 3">
            <a:extLst>
              <a:ext uri="{FF2B5EF4-FFF2-40B4-BE49-F238E27FC236}">
                <a16:creationId xmlns:a16="http://schemas.microsoft.com/office/drawing/2014/main" id="{0F3B4624-CC8D-B42D-5234-17EAD3E355EB}"/>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5" name="Slide Number Placeholder 4">
            <a:extLst>
              <a:ext uri="{FF2B5EF4-FFF2-40B4-BE49-F238E27FC236}">
                <a16:creationId xmlns:a16="http://schemas.microsoft.com/office/drawing/2014/main" id="{922E4C2B-FB87-F6E1-6567-FC726805D023}"/>
              </a:ext>
            </a:extLst>
          </p:cNvPr>
          <p:cNvSpPr>
            <a:spLocks noGrp="1"/>
          </p:cNvSpPr>
          <p:nvPr>
            <p:ph type="sldNum" sz="quarter" idx="12"/>
          </p:nvPr>
        </p:nvSpPr>
        <p:spPr/>
        <p:txBody>
          <a:bodyPr/>
          <a:lstStyle>
            <a:lvl1pPr>
              <a:defRPr/>
            </a:lvl1pPr>
          </a:lstStyle>
          <a:p>
            <a:fld id="{940ABCF2-0DC2-4389-B960-6E5EC7E27FA8}" type="slidenum">
              <a:rPr lang="en-US" altLang="en-US"/>
              <a:pPr/>
              <a:t>‹#›</a:t>
            </a:fld>
            <a:endParaRPr lang="en-US" altLang="en-US"/>
          </a:p>
        </p:txBody>
      </p:sp>
    </p:spTree>
    <p:extLst>
      <p:ext uri="{BB962C8B-B14F-4D97-AF65-F5344CB8AC3E}">
        <p14:creationId xmlns:p14="http://schemas.microsoft.com/office/powerpoint/2010/main" val="3332819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232988-5582-7C31-4E14-3850FB54C7B7}"/>
              </a:ext>
            </a:extLst>
          </p:cNvPr>
          <p:cNvSpPr>
            <a:spLocks noGrp="1"/>
          </p:cNvSpPr>
          <p:nvPr>
            <p:ph type="dt" sz="half" idx="10"/>
          </p:nvPr>
        </p:nvSpPr>
        <p:spPr/>
        <p:txBody>
          <a:bodyPr/>
          <a:lstStyle>
            <a:lvl1pPr>
              <a:defRPr/>
            </a:lvl1pPr>
          </a:lstStyle>
          <a:p>
            <a:r>
              <a:rPr lang="en-US" altLang="en-US"/>
              <a:t>May 2022</a:t>
            </a:r>
          </a:p>
        </p:txBody>
      </p:sp>
      <p:sp>
        <p:nvSpPr>
          <p:cNvPr id="3" name="Footer Placeholder 2">
            <a:extLst>
              <a:ext uri="{FF2B5EF4-FFF2-40B4-BE49-F238E27FC236}">
                <a16:creationId xmlns:a16="http://schemas.microsoft.com/office/drawing/2014/main" id="{CA02E647-6FEF-8C4A-9503-E661C78C82F3}"/>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4" name="Slide Number Placeholder 3">
            <a:extLst>
              <a:ext uri="{FF2B5EF4-FFF2-40B4-BE49-F238E27FC236}">
                <a16:creationId xmlns:a16="http://schemas.microsoft.com/office/drawing/2014/main" id="{794C85CA-7E3F-BCC1-D136-25329D1C0E28}"/>
              </a:ext>
            </a:extLst>
          </p:cNvPr>
          <p:cNvSpPr>
            <a:spLocks noGrp="1"/>
          </p:cNvSpPr>
          <p:nvPr>
            <p:ph type="sldNum" sz="quarter" idx="12"/>
          </p:nvPr>
        </p:nvSpPr>
        <p:spPr/>
        <p:txBody>
          <a:bodyPr/>
          <a:lstStyle>
            <a:lvl1pPr>
              <a:defRPr/>
            </a:lvl1pPr>
          </a:lstStyle>
          <a:p>
            <a:fld id="{141C146D-FBE9-48A4-9787-689B858E6DFA}" type="slidenum">
              <a:rPr lang="en-US" altLang="en-US"/>
              <a:pPr/>
              <a:t>‹#›</a:t>
            </a:fld>
            <a:endParaRPr lang="en-US" altLang="en-US"/>
          </a:p>
        </p:txBody>
      </p:sp>
    </p:spTree>
    <p:extLst>
      <p:ext uri="{BB962C8B-B14F-4D97-AF65-F5344CB8AC3E}">
        <p14:creationId xmlns:p14="http://schemas.microsoft.com/office/powerpoint/2010/main" val="225271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D036-F80B-DEEA-3695-57B89E07B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9B7201-60BB-B3FC-4C8E-AF8A163B3876}"/>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6524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C40D-C901-FA99-5D1F-C760637CB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1402DC-C2A7-1ABE-7F05-4B1D8D018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F6F12-B749-3162-D423-C34BDD72F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426A2-6B54-1F8A-6ABA-1805E2602E5B}"/>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20EF8FC9-BE68-63C6-8381-CEE57BB7BA58}"/>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36C3D99F-E3C8-85A4-4FA0-D782B794A848}"/>
              </a:ext>
            </a:extLst>
          </p:cNvPr>
          <p:cNvSpPr>
            <a:spLocks noGrp="1"/>
          </p:cNvSpPr>
          <p:nvPr>
            <p:ph type="sldNum" sz="quarter" idx="12"/>
          </p:nvPr>
        </p:nvSpPr>
        <p:spPr/>
        <p:txBody>
          <a:bodyPr/>
          <a:lstStyle>
            <a:lvl1pPr>
              <a:defRPr/>
            </a:lvl1pPr>
          </a:lstStyle>
          <a:p>
            <a:fld id="{A8E12728-A152-46B1-8845-BA46808717FF}" type="slidenum">
              <a:rPr lang="en-US" altLang="en-US"/>
              <a:pPr/>
              <a:t>‹#›</a:t>
            </a:fld>
            <a:endParaRPr lang="en-US" altLang="en-US"/>
          </a:p>
        </p:txBody>
      </p:sp>
    </p:spTree>
    <p:extLst>
      <p:ext uri="{BB962C8B-B14F-4D97-AF65-F5344CB8AC3E}">
        <p14:creationId xmlns:p14="http://schemas.microsoft.com/office/powerpoint/2010/main" val="2648456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4C73-9387-FB81-A129-34F34A55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66FC3A-F804-3240-C6C9-071DE5BA0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7E4B72-C852-B4CE-3439-5E96550FF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91EBA-AF8F-F65C-D874-4A5FDB4828F7}"/>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102701C6-ECCD-1A0B-A939-A40FDE08838E}"/>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0225F698-5CCE-FF88-EA58-89F39213183F}"/>
              </a:ext>
            </a:extLst>
          </p:cNvPr>
          <p:cNvSpPr>
            <a:spLocks noGrp="1"/>
          </p:cNvSpPr>
          <p:nvPr>
            <p:ph type="sldNum" sz="quarter" idx="12"/>
          </p:nvPr>
        </p:nvSpPr>
        <p:spPr/>
        <p:txBody>
          <a:bodyPr/>
          <a:lstStyle>
            <a:lvl1pPr>
              <a:defRPr/>
            </a:lvl1pPr>
          </a:lstStyle>
          <a:p>
            <a:fld id="{DA5EFDAA-FDFE-4E2F-A24F-213936AC8BB9}" type="slidenum">
              <a:rPr lang="en-US" altLang="en-US"/>
              <a:pPr/>
              <a:t>‹#›</a:t>
            </a:fld>
            <a:endParaRPr lang="en-US" altLang="en-US"/>
          </a:p>
        </p:txBody>
      </p:sp>
    </p:spTree>
    <p:extLst>
      <p:ext uri="{BB962C8B-B14F-4D97-AF65-F5344CB8AC3E}">
        <p14:creationId xmlns:p14="http://schemas.microsoft.com/office/powerpoint/2010/main" val="123767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229A-B376-6FF8-E210-477D583DB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68EBB0-B138-09DD-C774-216E8AB4CD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1F779-FCB1-BA70-AECB-0AB0DE6388BE}"/>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65AE62A4-9766-2797-39BF-AD522C4B8D2C}"/>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F323CAF7-8B53-FE89-4FE6-6964252F7B0E}"/>
              </a:ext>
            </a:extLst>
          </p:cNvPr>
          <p:cNvSpPr>
            <a:spLocks noGrp="1"/>
          </p:cNvSpPr>
          <p:nvPr>
            <p:ph type="sldNum" sz="quarter" idx="12"/>
          </p:nvPr>
        </p:nvSpPr>
        <p:spPr/>
        <p:txBody>
          <a:bodyPr/>
          <a:lstStyle>
            <a:lvl1pPr>
              <a:defRPr/>
            </a:lvl1pPr>
          </a:lstStyle>
          <a:p>
            <a:fld id="{FECD241A-A82E-4FC8-AF81-668B27E9DCCD}" type="slidenum">
              <a:rPr lang="en-US" altLang="en-US"/>
              <a:pPr/>
              <a:t>‹#›</a:t>
            </a:fld>
            <a:endParaRPr lang="en-US" altLang="en-US"/>
          </a:p>
        </p:txBody>
      </p:sp>
    </p:spTree>
    <p:extLst>
      <p:ext uri="{BB962C8B-B14F-4D97-AF65-F5344CB8AC3E}">
        <p14:creationId xmlns:p14="http://schemas.microsoft.com/office/powerpoint/2010/main" val="614285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DF35DD-4DF3-9FFF-6FB1-CF389FD8798F}"/>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3AAD9A-830A-8F69-DBD6-45DFB77F4A89}"/>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8E4F7-1338-D38F-1D69-53CBA5F6A141}"/>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35BBC0FA-6DEB-E14D-6F18-2A875F83DF39}"/>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5DB916FD-CD34-9CD9-A46E-9B3A2C928895}"/>
              </a:ext>
            </a:extLst>
          </p:cNvPr>
          <p:cNvSpPr>
            <a:spLocks noGrp="1"/>
          </p:cNvSpPr>
          <p:nvPr>
            <p:ph type="sldNum" sz="quarter" idx="12"/>
          </p:nvPr>
        </p:nvSpPr>
        <p:spPr/>
        <p:txBody>
          <a:bodyPr/>
          <a:lstStyle>
            <a:lvl1pPr>
              <a:defRPr/>
            </a:lvl1pPr>
          </a:lstStyle>
          <a:p>
            <a:fld id="{641913F9-4EA0-4BF7-8AE8-0A2358ABC477}" type="slidenum">
              <a:rPr lang="en-US" altLang="en-US"/>
              <a:pPr/>
              <a:t>‹#›</a:t>
            </a:fld>
            <a:endParaRPr lang="en-US" altLang="en-US"/>
          </a:p>
        </p:txBody>
      </p:sp>
    </p:spTree>
    <p:extLst>
      <p:ext uri="{BB962C8B-B14F-4D97-AF65-F5344CB8AC3E}">
        <p14:creationId xmlns:p14="http://schemas.microsoft.com/office/powerpoint/2010/main" val="295445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E127-33C2-9002-78A0-4081ED0E2D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04B9E-7FC2-A977-14A6-50833A183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8739339-C065-919E-FC32-A570719AB125}"/>
              </a:ext>
            </a:extLst>
          </p:cNvPr>
          <p:cNvSpPr>
            <a:spLocks noGrp="1"/>
          </p:cNvSpPr>
          <p:nvPr>
            <p:ph type="sldNum" sz="quarter" idx="10"/>
          </p:nvPr>
        </p:nvSpPr>
        <p:spPr/>
        <p:txBody>
          <a:bodyPr/>
          <a:lstStyle>
            <a:lvl1pPr>
              <a:defRPr/>
            </a:lvl1pPr>
          </a:lstStyle>
          <a:p>
            <a:fld id="{C797A649-04D5-4366-8626-0A8871A6FCFA}" type="slidenum">
              <a:rPr lang="en-US" altLang="en-US"/>
              <a:pPr/>
              <a:t>‹#›</a:t>
            </a:fld>
            <a:endParaRPr lang="en-US" altLang="en-US"/>
          </a:p>
        </p:txBody>
      </p:sp>
      <p:sp>
        <p:nvSpPr>
          <p:cNvPr id="5" name="Date Placeholder 4">
            <a:extLst>
              <a:ext uri="{FF2B5EF4-FFF2-40B4-BE49-F238E27FC236}">
                <a16:creationId xmlns:a16="http://schemas.microsoft.com/office/drawing/2014/main" id="{1326B00E-BFC3-3123-10D2-674A4B8F2021}"/>
              </a:ext>
            </a:extLst>
          </p:cNvPr>
          <p:cNvSpPr>
            <a:spLocks noGrp="1"/>
          </p:cNvSpPr>
          <p:nvPr>
            <p:ph type="dt" sz="half" idx="11"/>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90A9D3B5-A8DD-EC01-A437-4D77C4C643D2}"/>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4111061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6FC6-FED1-0F54-DF3F-FFF5A45A7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8D37D-6FD4-FC6A-6BE6-8626E2334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78C671-7C06-ADAD-FA1B-1CA141F55C01}"/>
              </a:ext>
            </a:extLst>
          </p:cNvPr>
          <p:cNvSpPr>
            <a:spLocks noGrp="1"/>
          </p:cNvSpPr>
          <p:nvPr>
            <p:ph type="sldNum" sz="quarter" idx="10"/>
          </p:nvPr>
        </p:nvSpPr>
        <p:spPr/>
        <p:txBody>
          <a:bodyPr/>
          <a:lstStyle>
            <a:lvl1pPr>
              <a:defRPr/>
            </a:lvl1pPr>
          </a:lstStyle>
          <a:p>
            <a:fld id="{A3A75228-9867-4AC5-880F-41ACFD05567D}" type="slidenum">
              <a:rPr lang="en-US" altLang="en-US"/>
              <a:pPr/>
              <a:t>‹#›</a:t>
            </a:fld>
            <a:endParaRPr lang="en-US" altLang="en-US"/>
          </a:p>
        </p:txBody>
      </p:sp>
      <p:sp>
        <p:nvSpPr>
          <p:cNvPr id="5" name="Date Placeholder 4">
            <a:extLst>
              <a:ext uri="{FF2B5EF4-FFF2-40B4-BE49-F238E27FC236}">
                <a16:creationId xmlns:a16="http://schemas.microsoft.com/office/drawing/2014/main" id="{3DB6138D-2C8D-C966-BA36-30B31D1DFAA3}"/>
              </a:ext>
            </a:extLst>
          </p:cNvPr>
          <p:cNvSpPr>
            <a:spLocks noGrp="1"/>
          </p:cNvSpPr>
          <p:nvPr>
            <p:ph type="dt" sz="half" idx="11"/>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B2D7EF79-4B90-FF06-7596-62F91BEB7912}"/>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4117452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9F22-F6B6-1ECA-F52C-D0B0289FCC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946490-1ACD-D85D-0108-440E682A757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DE8C269-9B83-1317-BEA3-38589A363182}"/>
              </a:ext>
            </a:extLst>
          </p:cNvPr>
          <p:cNvSpPr>
            <a:spLocks noGrp="1"/>
          </p:cNvSpPr>
          <p:nvPr>
            <p:ph type="sldNum" sz="quarter" idx="10"/>
          </p:nvPr>
        </p:nvSpPr>
        <p:spPr/>
        <p:txBody>
          <a:bodyPr/>
          <a:lstStyle>
            <a:lvl1pPr>
              <a:defRPr/>
            </a:lvl1pPr>
          </a:lstStyle>
          <a:p>
            <a:fld id="{C4717141-1543-4D65-9B07-2CD86EC2AFA6}" type="slidenum">
              <a:rPr lang="en-US" altLang="en-US"/>
              <a:pPr/>
              <a:t>‹#›</a:t>
            </a:fld>
            <a:endParaRPr lang="en-US" altLang="en-US"/>
          </a:p>
        </p:txBody>
      </p:sp>
      <p:sp>
        <p:nvSpPr>
          <p:cNvPr id="5" name="Date Placeholder 4">
            <a:extLst>
              <a:ext uri="{FF2B5EF4-FFF2-40B4-BE49-F238E27FC236}">
                <a16:creationId xmlns:a16="http://schemas.microsoft.com/office/drawing/2014/main" id="{B04662B9-67A7-FE3F-AC2D-028728DBC52E}"/>
              </a:ext>
            </a:extLst>
          </p:cNvPr>
          <p:cNvSpPr>
            <a:spLocks noGrp="1"/>
          </p:cNvSpPr>
          <p:nvPr>
            <p:ph type="dt" sz="half" idx="11"/>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E7E900F0-FB60-37FB-F830-FBB8A6907A88}"/>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3416178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F362-5EE6-B728-36AA-675D16C6C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E57F0-520A-9205-2DF2-D97C0BE776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5E460-9A97-B7C5-2C10-F08AF8E99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8798BEC-0060-00CD-7A85-60AC0A886A10}"/>
              </a:ext>
            </a:extLst>
          </p:cNvPr>
          <p:cNvSpPr>
            <a:spLocks noGrp="1"/>
          </p:cNvSpPr>
          <p:nvPr>
            <p:ph type="sldNum" sz="quarter" idx="10"/>
          </p:nvPr>
        </p:nvSpPr>
        <p:spPr/>
        <p:txBody>
          <a:bodyPr/>
          <a:lstStyle>
            <a:lvl1pPr>
              <a:defRPr/>
            </a:lvl1pPr>
          </a:lstStyle>
          <a:p>
            <a:fld id="{9A13D285-4369-48DC-948D-FCA17CEE199E}" type="slidenum">
              <a:rPr lang="en-US" altLang="en-US"/>
              <a:pPr/>
              <a:t>‹#›</a:t>
            </a:fld>
            <a:endParaRPr lang="en-US" altLang="en-US"/>
          </a:p>
        </p:txBody>
      </p:sp>
      <p:sp>
        <p:nvSpPr>
          <p:cNvPr id="6" name="Date Placeholder 5">
            <a:extLst>
              <a:ext uri="{FF2B5EF4-FFF2-40B4-BE49-F238E27FC236}">
                <a16:creationId xmlns:a16="http://schemas.microsoft.com/office/drawing/2014/main" id="{3180F574-F9F8-8D23-51E4-248EC7516A07}"/>
              </a:ext>
            </a:extLst>
          </p:cNvPr>
          <p:cNvSpPr>
            <a:spLocks noGrp="1"/>
          </p:cNvSpPr>
          <p:nvPr>
            <p:ph type="dt" sz="half" idx="11"/>
          </p:nvPr>
        </p:nvSpPr>
        <p:spPr/>
        <p:txBody>
          <a:bodyPr/>
          <a:lstStyle>
            <a:lvl1pPr>
              <a:defRPr/>
            </a:lvl1pPr>
          </a:lstStyle>
          <a:p>
            <a:r>
              <a:rPr lang="en-US" altLang="en-US"/>
              <a:t>May 2022</a:t>
            </a:r>
          </a:p>
        </p:txBody>
      </p:sp>
      <p:sp>
        <p:nvSpPr>
          <p:cNvPr id="7" name="Footer Placeholder 6">
            <a:extLst>
              <a:ext uri="{FF2B5EF4-FFF2-40B4-BE49-F238E27FC236}">
                <a16:creationId xmlns:a16="http://schemas.microsoft.com/office/drawing/2014/main" id="{20AE58BF-75E9-66A0-67B7-111C20066280}"/>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831320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F7E5-4A6D-7B3E-19A7-02947F94CC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C5BCA2-4FD3-6C1D-A7E5-7987B8A6C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506C68-3FBF-1A1B-1EB5-BB100650AF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E4368F-5172-D8A1-4390-DA7BEE96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974FDF-3393-AB16-6DD7-D0A79A4F54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B368A83-500B-4D99-6135-04826C779ED1}"/>
              </a:ext>
            </a:extLst>
          </p:cNvPr>
          <p:cNvSpPr>
            <a:spLocks noGrp="1"/>
          </p:cNvSpPr>
          <p:nvPr>
            <p:ph type="sldNum" sz="quarter" idx="10"/>
          </p:nvPr>
        </p:nvSpPr>
        <p:spPr/>
        <p:txBody>
          <a:bodyPr/>
          <a:lstStyle>
            <a:lvl1pPr>
              <a:defRPr/>
            </a:lvl1pPr>
          </a:lstStyle>
          <a:p>
            <a:fld id="{6FAD738A-F00D-4B20-9637-51781C901722}" type="slidenum">
              <a:rPr lang="en-US" altLang="en-US"/>
              <a:pPr/>
              <a:t>‹#›</a:t>
            </a:fld>
            <a:endParaRPr lang="en-US" altLang="en-US"/>
          </a:p>
        </p:txBody>
      </p:sp>
      <p:sp>
        <p:nvSpPr>
          <p:cNvPr id="8" name="Date Placeholder 7">
            <a:extLst>
              <a:ext uri="{FF2B5EF4-FFF2-40B4-BE49-F238E27FC236}">
                <a16:creationId xmlns:a16="http://schemas.microsoft.com/office/drawing/2014/main" id="{C7346BBB-02CC-8A92-29BB-406FD9748F83}"/>
              </a:ext>
            </a:extLst>
          </p:cNvPr>
          <p:cNvSpPr>
            <a:spLocks noGrp="1"/>
          </p:cNvSpPr>
          <p:nvPr>
            <p:ph type="dt" sz="half" idx="11"/>
          </p:nvPr>
        </p:nvSpPr>
        <p:spPr/>
        <p:txBody>
          <a:bodyPr/>
          <a:lstStyle>
            <a:lvl1pPr>
              <a:defRPr/>
            </a:lvl1pPr>
          </a:lstStyle>
          <a:p>
            <a:r>
              <a:rPr lang="en-US" altLang="en-US"/>
              <a:t>May 2022</a:t>
            </a:r>
          </a:p>
        </p:txBody>
      </p:sp>
      <p:sp>
        <p:nvSpPr>
          <p:cNvPr id="9" name="Footer Placeholder 8">
            <a:extLst>
              <a:ext uri="{FF2B5EF4-FFF2-40B4-BE49-F238E27FC236}">
                <a16:creationId xmlns:a16="http://schemas.microsoft.com/office/drawing/2014/main" id="{FBDAC9A1-7DA1-7F18-47AB-29A42A85275F}"/>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345050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D1F9-27C1-A7F0-7FEB-BDF5274E370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8F4DDFE-90A4-85A5-F5C6-B4138B2FA5D6}"/>
              </a:ext>
            </a:extLst>
          </p:cNvPr>
          <p:cNvSpPr>
            <a:spLocks noGrp="1"/>
          </p:cNvSpPr>
          <p:nvPr>
            <p:ph type="sldNum" sz="quarter" idx="10"/>
          </p:nvPr>
        </p:nvSpPr>
        <p:spPr/>
        <p:txBody>
          <a:bodyPr/>
          <a:lstStyle>
            <a:lvl1pPr>
              <a:defRPr/>
            </a:lvl1pPr>
          </a:lstStyle>
          <a:p>
            <a:fld id="{97CE44CA-FAA5-4DD5-9EF6-DAE5DB2D1FF4}" type="slidenum">
              <a:rPr lang="en-US" altLang="en-US"/>
              <a:pPr/>
              <a:t>‹#›</a:t>
            </a:fld>
            <a:endParaRPr lang="en-US" altLang="en-US"/>
          </a:p>
        </p:txBody>
      </p:sp>
      <p:sp>
        <p:nvSpPr>
          <p:cNvPr id="4" name="Date Placeholder 3">
            <a:extLst>
              <a:ext uri="{FF2B5EF4-FFF2-40B4-BE49-F238E27FC236}">
                <a16:creationId xmlns:a16="http://schemas.microsoft.com/office/drawing/2014/main" id="{DE514FFB-BEB7-1627-05BC-85B5B7BDB78A}"/>
              </a:ext>
            </a:extLst>
          </p:cNvPr>
          <p:cNvSpPr>
            <a:spLocks noGrp="1"/>
          </p:cNvSpPr>
          <p:nvPr>
            <p:ph type="dt" sz="half" idx="11"/>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52FAFF80-FB5B-3597-B813-1A90CB8EBD23}"/>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47867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59B2-028B-65D4-65A1-102D4E642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7D451-9FDD-8F00-B5D3-16A755CFE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4DDDC-76EA-261D-164E-0BB26AD0C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20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1D711-FEBE-D46D-771C-89207B7AA419}"/>
              </a:ext>
            </a:extLst>
          </p:cNvPr>
          <p:cNvSpPr>
            <a:spLocks noGrp="1"/>
          </p:cNvSpPr>
          <p:nvPr>
            <p:ph type="sldNum" sz="quarter" idx="10"/>
          </p:nvPr>
        </p:nvSpPr>
        <p:spPr/>
        <p:txBody>
          <a:bodyPr/>
          <a:lstStyle>
            <a:lvl1pPr>
              <a:defRPr/>
            </a:lvl1pPr>
          </a:lstStyle>
          <a:p>
            <a:fld id="{32609CEA-4F9E-4CF9-8E1F-4350AD25B208}" type="slidenum">
              <a:rPr lang="en-US" altLang="en-US"/>
              <a:pPr/>
              <a:t>‹#›</a:t>
            </a:fld>
            <a:endParaRPr lang="en-US" altLang="en-US"/>
          </a:p>
        </p:txBody>
      </p:sp>
      <p:sp>
        <p:nvSpPr>
          <p:cNvPr id="3" name="Date Placeholder 2">
            <a:extLst>
              <a:ext uri="{FF2B5EF4-FFF2-40B4-BE49-F238E27FC236}">
                <a16:creationId xmlns:a16="http://schemas.microsoft.com/office/drawing/2014/main" id="{3068095F-8AF7-FD4E-5EAD-436FACAA45D9}"/>
              </a:ext>
            </a:extLst>
          </p:cNvPr>
          <p:cNvSpPr>
            <a:spLocks noGrp="1"/>
          </p:cNvSpPr>
          <p:nvPr>
            <p:ph type="dt" sz="half" idx="11"/>
          </p:nvPr>
        </p:nvSpPr>
        <p:spPr/>
        <p:txBody>
          <a:bodyPr/>
          <a:lstStyle>
            <a:lvl1pPr>
              <a:defRPr/>
            </a:lvl1pPr>
          </a:lstStyle>
          <a:p>
            <a:r>
              <a:rPr lang="en-US" altLang="en-US"/>
              <a:t>May 2022</a:t>
            </a:r>
          </a:p>
        </p:txBody>
      </p:sp>
      <p:sp>
        <p:nvSpPr>
          <p:cNvPr id="4" name="Footer Placeholder 3">
            <a:extLst>
              <a:ext uri="{FF2B5EF4-FFF2-40B4-BE49-F238E27FC236}">
                <a16:creationId xmlns:a16="http://schemas.microsoft.com/office/drawing/2014/main" id="{A15EE2E0-396D-4B24-4B9D-6150FF51A209}"/>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370653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A93C-A5C3-3177-997B-8F47AA875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6B0E87-0D2D-1BC7-0DC5-2D3E8846E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F0016A-3A11-A0C0-C103-93CA01C4E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ECC9420-D023-A41A-9FDB-8F650BFAB541}"/>
              </a:ext>
            </a:extLst>
          </p:cNvPr>
          <p:cNvSpPr>
            <a:spLocks noGrp="1"/>
          </p:cNvSpPr>
          <p:nvPr>
            <p:ph type="sldNum" sz="quarter" idx="10"/>
          </p:nvPr>
        </p:nvSpPr>
        <p:spPr/>
        <p:txBody>
          <a:bodyPr/>
          <a:lstStyle>
            <a:lvl1pPr>
              <a:defRPr/>
            </a:lvl1pPr>
          </a:lstStyle>
          <a:p>
            <a:fld id="{37C499AC-826F-47DE-94A6-515EC2FD24D8}" type="slidenum">
              <a:rPr lang="en-US" altLang="en-US"/>
              <a:pPr/>
              <a:t>‹#›</a:t>
            </a:fld>
            <a:endParaRPr lang="en-US" altLang="en-US"/>
          </a:p>
        </p:txBody>
      </p:sp>
      <p:sp>
        <p:nvSpPr>
          <p:cNvPr id="6" name="Date Placeholder 5">
            <a:extLst>
              <a:ext uri="{FF2B5EF4-FFF2-40B4-BE49-F238E27FC236}">
                <a16:creationId xmlns:a16="http://schemas.microsoft.com/office/drawing/2014/main" id="{953F370F-AF21-CBCF-874E-A82C9476CA76}"/>
              </a:ext>
            </a:extLst>
          </p:cNvPr>
          <p:cNvSpPr>
            <a:spLocks noGrp="1"/>
          </p:cNvSpPr>
          <p:nvPr>
            <p:ph type="dt" sz="half" idx="11"/>
          </p:nvPr>
        </p:nvSpPr>
        <p:spPr/>
        <p:txBody>
          <a:bodyPr/>
          <a:lstStyle>
            <a:lvl1pPr>
              <a:defRPr/>
            </a:lvl1pPr>
          </a:lstStyle>
          <a:p>
            <a:r>
              <a:rPr lang="en-US" altLang="en-US"/>
              <a:t>May 2022</a:t>
            </a:r>
          </a:p>
        </p:txBody>
      </p:sp>
      <p:sp>
        <p:nvSpPr>
          <p:cNvPr id="7" name="Footer Placeholder 6">
            <a:extLst>
              <a:ext uri="{FF2B5EF4-FFF2-40B4-BE49-F238E27FC236}">
                <a16:creationId xmlns:a16="http://schemas.microsoft.com/office/drawing/2014/main" id="{47E799A3-EE13-FBE3-C0F1-09B77CD89446}"/>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51036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832E-6D7B-B2C2-3A70-23BCA6AFA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FCF92D-6CD0-F4E3-240B-69C1A3F49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70186E-A210-BA2D-EC96-70116AE24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2040CF8-C71E-848F-63E2-3F7675F5CBEC}"/>
              </a:ext>
            </a:extLst>
          </p:cNvPr>
          <p:cNvSpPr>
            <a:spLocks noGrp="1"/>
          </p:cNvSpPr>
          <p:nvPr>
            <p:ph type="sldNum" sz="quarter" idx="10"/>
          </p:nvPr>
        </p:nvSpPr>
        <p:spPr/>
        <p:txBody>
          <a:bodyPr/>
          <a:lstStyle>
            <a:lvl1pPr>
              <a:defRPr/>
            </a:lvl1pPr>
          </a:lstStyle>
          <a:p>
            <a:fld id="{3A1320E8-E709-4C85-8CEC-6B8888D00C86}" type="slidenum">
              <a:rPr lang="en-US" altLang="en-US"/>
              <a:pPr/>
              <a:t>‹#›</a:t>
            </a:fld>
            <a:endParaRPr lang="en-US" altLang="en-US"/>
          </a:p>
        </p:txBody>
      </p:sp>
      <p:sp>
        <p:nvSpPr>
          <p:cNvPr id="6" name="Date Placeholder 5">
            <a:extLst>
              <a:ext uri="{FF2B5EF4-FFF2-40B4-BE49-F238E27FC236}">
                <a16:creationId xmlns:a16="http://schemas.microsoft.com/office/drawing/2014/main" id="{EB4342D8-7185-732F-4103-2CD6B5505527}"/>
              </a:ext>
            </a:extLst>
          </p:cNvPr>
          <p:cNvSpPr>
            <a:spLocks noGrp="1"/>
          </p:cNvSpPr>
          <p:nvPr>
            <p:ph type="dt" sz="half" idx="11"/>
          </p:nvPr>
        </p:nvSpPr>
        <p:spPr/>
        <p:txBody>
          <a:bodyPr/>
          <a:lstStyle>
            <a:lvl1pPr>
              <a:defRPr/>
            </a:lvl1pPr>
          </a:lstStyle>
          <a:p>
            <a:r>
              <a:rPr lang="en-US" altLang="en-US"/>
              <a:t>May 2022</a:t>
            </a:r>
          </a:p>
        </p:txBody>
      </p:sp>
      <p:sp>
        <p:nvSpPr>
          <p:cNvPr id="7" name="Footer Placeholder 6">
            <a:extLst>
              <a:ext uri="{FF2B5EF4-FFF2-40B4-BE49-F238E27FC236}">
                <a16:creationId xmlns:a16="http://schemas.microsoft.com/office/drawing/2014/main" id="{7E852278-86FB-4D4A-1103-13BEB223B1A9}"/>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986627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D1B5-1247-9500-2856-655833F704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8D2E70-426E-E7D4-23E8-2074498F15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B68A57E-8E1D-555A-030F-653DB396E2B4}"/>
              </a:ext>
            </a:extLst>
          </p:cNvPr>
          <p:cNvSpPr>
            <a:spLocks noGrp="1"/>
          </p:cNvSpPr>
          <p:nvPr>
            <p:ph type="sldNum" sz="quarter" idx="10"/>
          </p:nvPr>
        </p:nvSpPr>
        <p:spPr/>
        <p:txBody>
          <a:bodyPr/>
          <a:lstStyle>
            <a:lvl1pPr>
              <a:defRPr/>
            </a:lvl1pPr>
          </a:lstStyle>
          <a:p>
            <a:fld id="{D2393609-9E6D-4285-A175-3DB8D1328318}" type="slidenum">
              <a:rPr lang="en-US" altLang="en-US"/>
              <a:pPr/>
              <a:t>‹#›</a:t>
            </a:fld>
            <a:endParaRPr lang="en-US" altLang="en-US"/>
          </a:p>
        </p:txBody>
      </p:sp>
      <p:sp>
        <p:nvSpPr>
          <p:cNvPr id="5" name="Date Placeholder 4">
            <a:extLst>
              <a:ext uri="{FF2B5EF4-FFF2-40B4-BE49-F238E27FC236}">
                <a16:creationId xmlns:a16="http://schemas.microsoft.com/office/drawing/2014/main" id="{8468185E-9DCD-FCD4-62B0-593B2AF0D3BF}"/>
              </a:ext>
            </a:extLst>
          </p:cNvPr>
          <p:cNvSpPr>
            <a:spLocks noGrp="1"/>
          </p:cNvSpPr>
          <p:nvPr>
            <p:ph type="dt" sz="half" idx="11"/>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8DC46358-5341-F34F-EDEC-A7CD46209FA1}"/>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518772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A7A3BE-768F-1194-0C2C-65CB42A30D7D}"/>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FA6D3-7ADA-DEAA-F49A-05350F01D5A6}"/>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4433E63-6266-098B-DB2A-C6B285923210}"/>
              </a:ext>
            </a:extLst>
          </p:cNvPr>
          <p:cNvSpPr>
            <a:spLocks noGrp="1"/>
          </p:cNvSpPr>
          <p:nvPr>
            <p:ph type="sldNum" sz="quarter" idx="10"/>
          </p:nvPr>
        </p:nvSpPr>
        <p:spPr/>
        <p:txBody>
          <a:bodyPr/>
          <a:lstStyle>
            <a:lvl1pPr>
              <a:defRPr/>
            </a:lvl1pPr>
          </a:lstStyle>
          <a:p>
            <a:fld id="{C23598D9-9B4D-42D1-8A8E-11F3D2BC9F6A}" type="slidenum">
              <a:rPr lang="en-US" altLang="en-US"/>
              <a:pPr/>
              <a:t>‹#›</a:t>
            </a:fld>
            <a:endParaRPr lang="en-US" altLang="en-US"/>
          </a:p>
        </p:txBody>
      </p:sp>
      <p:sp>
        <p:nvSpPr>
          <p:cNvPr id="5" name="Date Placeholder 4">
            <a:extLst>
              <a:ext uri="{FF2B5EF4-FFF2-40B4-BE49-F238E27FC236}">
                <a16:creationId xmlns:a16="http://schemas.microsoft.com/office/drawing/2014/main" id="{42863E33-87E8-F391-37A9-81122511E350}"/>
              </a:ext>
            </a:extLst>
          </p:cNvPr>
          <p:cNvSpPr>
            <a:spLocks noGrp="1"/>
          </p:cNvSpPr>
          <p:nvPr>
            <p:ph type="dt" sz="half" idx="11"/>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E8453138-438B-670D-CBE8-322B9FC4120E}"/>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384520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4AB1-AF5C-6B91-97BD-20879B4C50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9BAF9-F8CA-6AA4-B474-3C927AC93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56CE04-CE9C-D128-6C70-0FFBB867F7A5}"/>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B4353213-AE74-6353-9B6B-B9DE69E5869A}"/>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F96D6601-D79D-7594-A747-36939B93AFFB}"/>
              </a:ext>
            </a:extLst>
          </p:cNvPr>
          <p:cNvSpPr>
            <a:spLocks noGrp="1"/>
          </p:cNvSpPr>
          <p:nvPr>
            <p:ph type="sldNum" sz="quarter" idx="12"/>
          </p:nvPr>
        </p:nvSpPr>
        <p:spPr/>
        <p:txBody>
          <a:bodyPr/>
          <a:lstStyle>
            <a:lvl1pPr>
              <a:defRPr/>
            </a:lvl1pPr>
          </a:lstStyle>
          <a:p>
            <a:fld id="{2531472A-0D1F-4317-A619-B4BE631D6EC8}" type="slidenum">
              <a:rPr lang="en-US" altLang="en-US"/>
              <a:pPr/>
              <a:t>‹#›</a:t>
            </a:fld>
            <a:endParaRPr lang="en-US" altLang="en-US"/>
          </a:p>
        </p:txBody>
      </p:sp>
    </p:spTree>
    <p:extLst>
      <p:ext uri="{BB962C8B-B14F-4D97-AF65-F5344CB8AC3E}">
        <p14:creationId xmlns:p14="http://schemas.microsoft.com/office/powerpoint/2010/main" val="3220558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D7D9-50BA-18C0-52A9-BF25B4162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46D04-37A8-46CF-D53C-31BFC4E37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8FB8-87E1-860C-4896-2AF388CA3CA2}"/>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FDA8CABA-C5B7-1722-AC13-9B98881ACD66}"/>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2B294242-374D-3A94-7F5B-B3C2C0C15217}"/>
              </a:ext>
            </a:extLst>
          </p:cNvPr>
          <p:cNvSpPr>
            <a:spLocks noGrp="1"/>
          </p:cNvSpPr>
          <p:nvPr>
            <p:ph type="sldNum" sz="quarter" idx="12"/>
          </p:nvPr>
        </p:nvSpPr>
        <p:spPr/>
        <p:txBody>
          <a:bodyPr/>
          <a:lstStyle>
            <a:lvl1pPr>
              <a:defRPr/>
            </a:lvl1pPr>
          </a:lstStyle>
          <a:p>
            <a:fld id="{560CDF8E-4504-41D3-92A8-BD712263DFD3}" type="slidenum">
              <a:rPr lang="en-US" altLang="en-US"/>
              <a:pPr/>
              <a:t>‹#›</a:t>
            </a:fld>
            <a:endParaRPr lang="en-US" altLang="en-US"/>
          </a:p>
        </p:txBody>
      </p:sp>
    </p:spTree>
    <p:extLst>
      <p:ext uri="{BB962C8B-B14F-4D97-AF65-F5344CB8AC3E}">
        <p14:creationId xmlns:p14="http://schemas.microsoft.com/office/powerpoint/2010/main" val="3043606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BAEC-9D62-A9DE-1350-C2EB35961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3BFFB-C29C-18AB-8DB9-81EBC934480E}"/>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1F85C8E-A09F-E4C0-7305-00594949D3E3}"/>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8B54CB89-611C-1A0E-BB66-9D753E249590}"/>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A2BC8958-5E39-84E5-EA5B-26273D06DAB0}"/>
              </a:ext>
            </a:extLst>
          </p:cNvPr>
          <p:cNvSpPr>
            <a:spLocks noGrp="1"/>
          </p:cNvSpPr>
          <p:nvPr>
            <p:ph type="sldNum" sz="quarter" idx="12"/>
          </p:nvPr>
        </p:nvSpPr>
        <p:spPr/>
        <p:txBody>
          <a:bodyPr/>
          <a:lstStyle>
            <a:lvl1pPr>
              <a:defRPr/>
            </a:lvl1pPr>
          </a:lstStyle>
          <a:p>
            <a:fld id="{05CBC08B-1D93-4ADE-B6D3-F54F530F0ED8}" type="slidenum">
              <a:rPr lang="en-US" altLang="en-US"/>
              <a:pPr/>
              <a:t>‹#›</a:t>
            </a:fld>
            <a:endParaRPr lang="en-US" altLang="en-US"/>
          </a:p>
        </p:txBody>
      </p:sp>
    </p:spTree>
    <p:extLst>
      <p:ext uri="{BB962C8B-B14F-4D97-AF65-F5344CB8AC3E}">
        <p14:creationId xmlns:p14="http://schemas.microsoft.com/office/powerpoint/2010/main" val="1883640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998C-40A6-42DC-A5F9-F210F4145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1B4FB-D045-3016-5280-A3018E283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56061E-4B59-9BA8-C0AB-F204C52C70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1E88D0-BFC3-1C1C-FFF5-4E646735733E}"/>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E1195F86-FCC8-B85F-DB75-D5700FCD43B5}"/>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BF61B28E-6024-8071-D70D-0649C47E8A32}"/>
              </a:ext>
            </a:extLst>
          </p:cNvPr>
          <p:cNvSpPr>
            <a:spLocks noGrp="1"/>
          </p:cNvSpPr>
          <p:nvPr>
            <p:ph type="sldNum" sz="quarter" idx="12"/>
          </p:nvPr>
        </p:nvSpPr>
        <p:spPr/>
        <p:txBody>
          <a:bodyPr/>
          <a:lstStyle>
            <a:lvl1pPr>
              <a:defRPr/>
            </a:lvl1pPr>
          </a:lstStyle>
          <a:p>
            <a:fld id="{F050E4AA-63A7-4077-8BFF-53CA68F120E0}" type="slidenum">
              <a:rPr lang="en-US" altLang="en-US"/>
              <a:pPr/>
              <a:t>‹#›</a:t>
            </a:fld>
            <a:endParaRPr lang="en-US" altLang="en-US"/>
          </a:p>
        </p:txBody>
      </p:sp>
    </p:spTree>
    <p:extLst>
      <p:ext uri="{BB962C8B-B14F-4D97-AF65-F5344CB8AC3E}">
        <p14:creationId xmlns:p14="http://schemas.microsoft.com/office/powerpoint/2010/main" val="1227950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2F66-22F1-DEA5-0536-4411FAD062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FD399-DE08-BD45-A479-C36F38550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A3A7F-D117-7398-B15B-748D4B4E8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B0BFF3-44EB-91AF-6571-466092185E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FC888-061C-DBAD-20A4-4456BE33B7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706F78-EB43-A92E-C040-0F4877064A67}"/>
              </a:ext>
            </a:extLst>
          </p:cNvPr>
          <p:cNvSpPr>
            <a:spLocks noGrp="1"/>
          </p:cNvSpPr>
          <p:nvPr>
            <p:ph type="dt" sz="half" idx="10"/>
          </p:nvPr>
        </p:nvSpPr>
        <p:spPr/>
        <p:txBody>
          <a:bodyPr/>
          <a:lstStyle>
            <a:lvl1pPr>
              <a:defRPr/>
            </a:lvl1pPr>
          </a:lstStyle>
          <a:p>
            <a:r>
              <a:rPr lang="en-US" altLang="en-US"/>
              <a:t>May 2022</a:t>
            </a:r>
          </a:p>
        </p:txBody>
      </p:sp>
      <p:sp>
        <p:nvSpPr>
          <p:cNvPr id="8" name="Footer Placeholder 7">
            <a:extLst>
              <a:ext uri="{FF2B5EF4-FFF2-40B4-BE49-F238E27FC236}">
                <a16:creationId xmlns:a16="http://schemas.microsoft.com/office/drawing/2014/main" id="{1D098130-4226-FBA7-0B8D-C862179A5F59}"/>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9" name="Slide Number Placeholder 8">
            <a:extLst>
              <a:ext uri="{FF2B5EF4-FFF2-40B4-BE49-F238E27FC236}">
                <a16:creationId xmlns:a16="http://schemas.microsoft.com/office/drawing/2014/main" id="{8C785EE9-B373-E4EF-FF4A-C0A24F0B813E}"/>
              </a:ext>
            </a:extLst>
          </p:cNvPr>
          <p:cNvSpPr>
            <a:spLocks noGrp="1"/>
          </p:cNvSpPr>
          <p:nvPr>
            <p:ph type="sldNum" sz="quarter" idx="12"/>
          </p:nvPr>
        </p:nvSpPr>
        <p:spPr/>
        <p:txBody>
          <a:bodyPr/>
          <a:lstStyle>
            <a:lvl1pPr>
              <a:defRPr/>
            </a:lvl1pPr>
          </a:lstStyle>
          <a:p>
            <a:fld id="{D9E934F2-CE0C-4448-8ECD-52D348242478}" type="slidenum">
              <a:rPr lang="en-US" altLang="en-US"/>
              <a:pPr/>
              <a:t>‹#›</a:t>
            </a:fld>
            <a:endParaRPr lang="en-US" altLang="en-US"/>
          </a:p>
        </p:txBody>
      </p:sp>
    </p:spTree>
    <p:extLst>
      <p:ext uri="{BB962C8B-B14F-4D97-AF65-F5344CB8AC3E}">
        <p14:creationId xmlns:p14="http://schemas.microsoft.com/office/powerpoint/2010/main" val="177713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E6A6-0E79-661D-EB1C-691CAE73CD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7E18-DC40-A7BF-EF4B-ED41D00CD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CADE1-E9BB-CF27-0876-FA7E38FAC9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755A-2139-BE04-946C-AC1B096E49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6AF431-E7A9-B6E0-17DE-EAEE58B499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892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0DA8-B327-8E9A-457D-CA5E2993C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78ACF-9558-DCF2-C269-426147EE5E30}"/>
              </a:ext>
            </a:extLst>
          </p:cNvPr>
          <p:cNvSpPr>
            <a:spLocks noGrp="1"/>
          </p:cNvSpPr>
          <p:nvPr>
            <p:ph type="dt" sz="half" idx="10"/>
          </p:nvPr>
        </p:nvSpPr>
        <p:spPr/>
        <p:txBody>
          <a:bodyPr/>
          <a:lstStyle>
            <a:lvl1pPr>
              <a:defRPr/>
            </a:lvl1pPr>
          </a:lstStyle>
          <a:p>
            <a:r>
              <a:rPr lang="en-US" altLang="en-US"/>
              <a:t>May 2022</a:t>
            </a:r>
          </a:p>
        </p:txBody>
      </p:sp>
      <p:sp>
        <p:nvSpPr>
          <p:cNvPr id="4" name="Footer Placeholder 3">
            <a:extLst>
              <a:ext uri="{FF2B5EF4-FFF2-40B4-BE49-F238E27FC236}">
                <a16:creationId xmlns:a16="http://schemas.microsoft.com/office/drawing/2014/main" id="{989284F2-1644-D881-493C-69E0E6D13A2B}"/>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5" name="Slide Number Placeholder 4">
            <a:extLst>
              <a:ext uri="{FF2B5EF4-FFF2-40B4-BE49-F238E27FC236}">
                <a16:creationId xmlns:a16="http://schemas.microsoft.com/office/drawing/2014/main" id="{20DA770A-D8A9-7E98-9985-FAF5194FFA1C}"/>
              </a:ext>
            </a:extLst>
          </p:cNvPr>
          <p:cNvSpPr>
            <a:spLocks noGrp="1"/>
          </p:cNvSpPr>
          <p:nvPr>
            <p:ph type="sldNum" sz="quarter" idx="12"/>
          </p:nvPr>
        </p:nvSpPr>
        <p:spPr/>
        <p:txBody>
          <a:bodyPr/>
          <a:lstStyle>
            <a:lvl1pPr>
              <a:defRPr/>
            </a:lvl1pPr>
          </a:lstStyle>
          <a:p>
            <a:fld id="{18FA7E9F-7E97-4994-A3E4-A50703F84BCE}" type="slidenum">
              <a:rPr lang="en-US" altLang="en-US"/>
              <a:pPr/>
              <a:t>‹#›</a:t>
            </a:fld>
            <a:endParaRPr lang="en-US" altLang="en-US"/>
          </a:p>
        </p:txBody>
      </p:sp>
    </p:spTree>
    <p:extLst>
      <p:ext uri="{BB962C8B-B14F-4D97-AF65-F5344CB8AC3E}">
        <p14:creationId xmlns:p14="http://schemas.microsoft.com/office/powerpoint/2010/main" val="4254816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5762C-DAA3-83FA-9683-79C1461C45E9}"/>
              </a:ext>
            </a:extLst>
          </p:cNvPr>
          <p:cNvSpPr>
            <a:spLocks noGrp="1"/>
          </p:cNvSpPr>
          <p:nvPr>
            <p:ph type="dt" sz="half" idx="10"/>
          </p:nvPr>
        </p:nvSpPr>
        <p:spPr/>
        <p:txBody>
          <a:bodyPr/>
          <a:lstStyle>
            <a:lvl1pPr>
              <a:defRPr/>
            </a:lvl1pPr>
          </a:lstStyle>
          <a:p>
            <a:r>
              <a:rPr lang="en-US" altLang="en-US"/>
              <a:t>May 2022</a:t>
            </a:r>
          </a:p>
        </p:txBody>
      </p:sp>
      <p:sp>
        <p:nvSpPr>
          <p:cNvPr id="3" name="Footer Placeholder 2">
            <a:extLst>
              <a:ext uri="{FF2B5EF4-FFF2-40B4-BE49-F238E27FC236}">
                <a16:creationId xmlns:a16="http://schemas.microsoft.com/office/drawing/2014/main" id="{8FB29C1D-C73D-6967-0134-618A47332684}"/>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4" name="Slide Number Placeholder 3">
            <a:extLst>
              <a:ext uri="{FF2B5EF4-FFF2-40B4-BE49-F238E27FC236}">
                <a16:creationId xmlns:a16="http://schemas.microsoft.com/office/drawing/2014/main" id="{36B9911C-1FBD-9418-2261-24C9181649DE}"/>
              </a:ext>
            </a:extLst>
          </p:cNvPr>
          <p:cNvSpPr>
            <a:spLocks noGrp="1"/>
          </p:cNvSpPr>
          <p:nvPr>
            <p:ph type="sldNum" sz="quarter" idx="12"/>
          </p:nvPr>
        </p:nvSpPr>
        <p:spPr/>
        <p:txBody>
          <a:bodyPr/>
          <a:lstStyle>
            <a:lvl1pPr>
              <a:defRPr/>
            </a:lvl1pPr>
          </a:lstStyle>
          <a:p>
            <a:fld id="{DCD05A7F-637B-4D43-A121-AD5290CC45B5}" type="slidenum">
              <a:rPr lang="en-US" altLang="en-US"/>
              <a:pPr/>
              <a:t>‹#›</a:t>
            </a:fld>
            <a:endParaRPr lang="en-US" altLang="en-US"/>
          </a:p>
        </p:txBody>
      </p:sp>
    </p:spTree>
    <p:extLst>
      <p:ext uri="{BB962C8B-B14F-4D97-AF65-F5344CB8AC3E}">
        <p14:creationId xmlns:p14="http://schemas.microsoft.com/office/powerpoint/2010/main" val="3578174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4934-C82C-63F6-C074-34F0D185E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1DB849-0B2C-14CF-55DC-76FABA64D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5DC5F3-9675-18FD-46BB-5A1158023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895BD-A7C8-0BEE-4D87-F46DAF42FFE3}"/>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6A2CEFC4-19B4-D6AF-B235-1BF32A25294A}"/>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1FADEDDA-B907-D8CB-4013-0DA5F3172EC4}"/>
              </a:ext>
            </a:extLst>
          </p:cNvPr>
          <p:cNvSpPr>
            <a:spLocks noGrp="1"/>
          </p:cNvSpPr>
          <p:nvPr>
            <p:ph type="sldNum" sz="quarter" idx="12"/>
          </p:nvPr>
        </p:nvSpPr>
        <p:spPr/>
        <p:txBody>
          <a:bodyPr/>
          <a:lstStyle>
            <a:lvl1pPr>
              <a:defRPr/>
            </a:lvl1pPr>
          </a:lstStyle>
          <a:p>
            <a:fld id="{335135DA-44AC-425A-8A27-0F61C804A5A1}" type="slidenum">
              <a:rPr lang="en-US" altLang="en-US"/>
              <a:pPr/>
              <a:t>‹#›</a:t>
            </a:fld>
            <a:endParaRPr lang="en-US" altLang="en-US"/>
          </a:p>
        </p:txBody>
      </p:sp>
    </p:spTree>
    <p:extLst>
      <p:ext uri="{BB962C8B-B14F-4D97-AF65-F5344CB8AC3E}">
        <p14:creationId xmlns:p14="http://schemas.microsoft.com/office/powerpoint/2010/main" val="38296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850E-38E6-F9F1-3596-ACAFE8DCD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1706A4-BA19-285E-3CBC-5300E5E84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0FC8B-F95F-CC42-80CA-961FEB923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C00A8-74F9-0835-A717-C65C863B7EB0}"/>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76E23A98-B62B-22D3-8035-7BAF4B1253BA}"/>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8050A8C0-6058-013E-B8A1-CD18DA8F7084}"/>
              </a:ext>
            </a:extLst>
          </p:cNvPr>
          <p:cNvSpPr>
            <a:spLocks noGrp="1"/>
          </p:cNvSpPr>
          <p:nvPr>
            <p:ph type="sldNum" sz="quarter" idx="12"/>
          </p:nvPr>
        </p:nvSpPr>
        <p:spPr/>
        <p:txBody>
          <a:bodyPr/>
          <a:lstStyle>
            <a:lvl1pPr>
              <a:defRPr/>
            </a:lvl1pPr>
          </a:lstStyle>
          <a:p>
            <a:fld id="{49D3A0A2-03FB-4FC4-865D-CBC53FBD4635}" type="slidenum">
              <a:rPr lang="en-US" altLang="en-US"/>
              <a:pPr/>
              <a:t>‹#›</a:t>
            </a:fld>
            <a:endParaRPr lang="en-US" altLang="en-US"/>
          </a:p>
        </p:txBody>
      </p:sp>
    </p:spTree>
    <p:extLst>
      <p:ext uri="{BB962C8B-B14F-4D97-AF65-F5344CB8AC3E}">
        <p14:creationId xmlns:p14="http://schemas.microsoft.com/office/powerpoint/2010/main" val="1100337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4A11-7536-6EC2-B9C5-FF8F824F91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64757F-828E-FBAC-0178-48E6F8AD6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8EF63-96EE-8A00-3F03-27E935675A82}"/>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32762C07-DF89-69AF-F532-E46798B40AE2}"/>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40BA5F71-A471-3248-DF7E-4D68B87E385B}"/>
              </a:ext>
            </a:extLst>
          </p:cNvPr>
          <p:cNvSpPr>
            <a:spLocks noGrp="1"/>
          </p:cNvSpPr>
          <p:nvPr>
            <p:ph type="sldNum" sz="quarter" idx="12"/>
          </p:nvPr>
        </p:nvSpPr>
        <p:spPr/>
        <p:txBody>
          <a:bodyPr/>
          <a:lstStyle>
            <a:lvl1pPr>
              <a:defRPr/>
            </a:lvl1pPr>
          </a:lstStyle>
          <a:p>
            <a:fld id="{06524BD7-3D44-4EB4-A090-4B2E99BD95D1}" type="slidenum">
              <a:rPr lang="en-US" altLang="en-US"/>
              <a:pPr/>
              <a:t>‹#›</a:t>
            </a:fld>
            <a:endParaRPr lang="en-US" altLang="en-US"/>
          </a:p>
        </p:txBody>
      </p:sp>
    </p:spTree>
    <p:extLst>
      <p:ext uri="{BB962C8B-B14F-4D97-AF65-F5344CB8AC3E}">
        <p14:creationId xmlns:p14="http://schemas.microsoft.com/office/powerpoint/2010/main" val="862914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F39B7-B2E2-80E2-7BF0-A60A8B71A322}"/>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92F97F-DE3F-CD9B-0D67-F255F1EB5737}"/>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5B645-0301-7F1A-EE3A-B2418F289AF8}"/>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1050EBB9-C205-0FAD-756A-CB6BB67F6AD7}"/>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EB54400F-033D-DF47-2C7E-0B0E8E722F74}"/>
              </a:ext>
            </a:extLst>
          </p:cNvPr>
          <p:cNvSpPr>
            <a:spLocks noGrp="1"/>
          </p:cNvSpPr>
          <p:nvPr>
            <p:ph type="sldNum" sz="quarter" idx="12"/>
          </p:nvPr>
        </p:nvSpPr>
        <p:spPr/>
        <p:txBody>
          <a:bodyPr/>
          <a:lstStyle>
            <a:lvl1pPr>
              <a:defRPr/>
            </a:lvl1pPr>
          </a:lstStyle>
          <a:p>
            <a:fld id="{E108F3D2-3345-427F-96CA-75076B60FB24}" type="slidenum">
              <a:rPr lang="en-US" altLang="en-US"/>
              <a:pPr/>
              <a:t>‹#›</a:t>
            </a:fld>
            <a:endParaRPr lang="en-US" altLang="en-US"/>
          </a:p>
        </p:txBody>
      </p:sp>
    </p:spTree>
    <p:extLst>
      <p:ext uri="{BB962C8B-B14F-4D97-AF65-F5344CB8AC3E}">
        <p14:creationId xmlns:p14="http://schemas.microsoft.com/office/powerpoint/2010/main" val="4065716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9F47-6961-D17F-A48E-E8C1E1F24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0F2A2-1EF4-D52A-F2D5-06F105E9A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F1BF71-4A15-72DC-134C-53F1CC429743}"/>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C8E53FF3-18EB-67FA-4180-A05945952099}"/>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CC8F3541-5686-933E-99ED-3D89F13E1216}"/>
              </a:ext>
            </a:extLst>
          </p:cNvPr>
          <p:cNvSpPr>
            <a:spLocks noGrp="1"/>
          </p:cNvSpPr>
          <p:nvPr>
            <p:ph type="sldNum" sz="quarter" idx="12"/>
          </p:nvPr>
        </p:nvSpPr>
        <p:spPr/>
        <p:txBody>
          <a:bodyPr/>
          <a:lstStyle>
            <a:lvl1pPr>
              <a:defRPr/>
            </a:lvl1pPr>
          </a:lstStyle>
          <a:p>
            <a:fld id="{B8AD9594-5407-432E-9E16-077D5ABB97A1}" type="slidenum">
              <a:rPr lang="en-US" altLang="en-US"/>
              <a:pPr/>
              <a:t>‹#›</a:t>
            </a:fld>
            <a:endParaRPr lang="en-US" altLang="en-US"/>
          </a:p>
        </p:txBody>
      </p:sp>
    </p:spTree>
    <p:extLst>
      <p:ext uri="{BB962C8B-B14F-4D97-AF65-F5344CB8AC3E}">
        <p14:creationId xmlns:p14="http://schemas.microsoft.com/office/powerpoint/2010/main" val="17479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63E7-F0FF-F514-0A42-0691B1E0F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61C08-6132-BCDF-B0D5-FB55791C4A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D2053-DB48-BB1F-DCF3-A3BEC0E4D953}"/>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229F006E-A95B-E936-44F6-9CFDBF650E55}"/>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631BAD3A-2114-0524-C7E8-78391B491213}"/>
              </a:ext>
            </a:extLst>
          </p:cNvPr>
          <p:cNvSpPr>
            <a:spLocks noGrp="1"/>
          </p:cNvSpPr>
          <p:nvPr>
            <p:ph type="sldNum" sz="quarter" idx="12"/>
          </p:nvPr>
        </p:nvSpPr>
        <p:spPr/>
        <p:txBody>
          <a:bodyPr/>
          <a:lstStyle>
            <a:lvl1pPr>
              <a:defRPr/>
            </a:lvl1pPr>
          </a:lstStyle>
          <a:p>
            <a:fld id="{7C9EEADB-FDC5-4EBB-97F5-A7CC4A9B4975}" type="slidenum">
              <a:rPr lang="en-US" altLang="en-US"/>
              <a:pPr/>
              <a:t>‹#›</a:t>
            </a:fld>
            <a:endParaRPr lang="en-US" altLang="en-US"/>
          </a:p>
        </p:txBody>
      </p:sp>
    </p:spTree>
    <p:extLst>
      <p:ext uri="{BB962C8B-B14F-4D97-AF65-F5344CB8AC3E}">
        <p14:creationId xmlns:p14="http://schemas.microsoft.com/office/powerpoint/2010/main" val="642246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BBF0-D5F6-8761-237D-60C5F0346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A3670A-C010-95D6-8A72-838135D85A2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E7B0EDD-73A5-1AD2-88DF-6646BC2E71C6}"/>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6EC763D9-994D-94F0-5B33-5F3E844DC61B}"/>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176A9723-4736-C968-89F5-0F64A7CF7063}"/>
              </a:ext>
            </a:extLst>
          </p:cNvPr>
          <p:cNvSpPr>
            <a:spLocks noGrp="1"/>
          </p:cNvSpPr>
          <p:nvPr>
            <p:ph type="sldNum" sz="quarter" idx="12"/>
          </p:nvPr>
        </p:nvSpPr>
        <p:spPr/>
        <p:txBody>
          <a:bodyPr/>
          <a:lstStyle>
            <a:lvl1pPr>
              <a:defRPr/>
            </a:lvl1pPr>
          </a:lstStyle>
          <a:p>
            <a:fld id="{F33E8585-5743-41B8-938B-16A2E99EC254}" type="slidenum">
              <a:rPr lang="en-US" altLang="en-US"/>
              <a:pPr/>
              <a:t>‹#›</a:t>
            </a:fld>
            <a:endParaRPr lang="en-US" altLang="en-US"/>
          </a:p>
        </p:txBody>
      </p:sp>
    </p:spTree>
    <p:extLst>
      <p:ext uri="{BB962C8B-B14F-4D97-AF65-F5344CB8AC3E}">
        <p14:creationId xmlns:p14="http://schemas.microsoft.com/office/powerpoint/2010/main" val="2423179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563E-E31D-7FFC-42CC-C57189761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FA65F-881E-71B8-BC7B-E98BB32378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26929-7A2D-80CA-D496-62CC87E532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19F2B-DBA1-B190-2C51-89A14125E7CD}"/>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1BA7B6AC-E27A-84BB-C705-2EE776C0A140}"/>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6BBF0574-58D2-44BF-E0A8-96E923F6728B}"/>
              </a:ext>
            </a:extLst>
          </p:cNvPr>
          <p:cNvSpPr>
            <a:spLocks noGrp="1"/>
          </p:cNvSpPr>
          <p:nvPr>
            <p:ph type="sldNum" sz="quarter" idx="12"/>
          </p:nvPr>
        </p:nvSpPr>
        <p:spPr/>
        <p:txBody>
          <a:bodyPr/>
          <a:lstStyle>
            <a:lvl1pPr>
              <a:defRPr/>
            </a:lvl1pPr>
          </a:lstStyle>
          <a:p>
            <a:fld id="{0EC6E5BF-783B-4995-80EF-BAC5E689C039}" type="slidenum">
              <a:rPr lang="en-US" altLang="en-US"/>
              <a:pPr/>
              <a:t>‹#›</a:t>
            </a:fld>
            <a:endParaRPr lang="en-US" altLang="en-US"/>
          </a:p>
        </p:txBody>
      </p:sp>
    </p:spTree>
    <p:extLst>
      <p:ext uri="{BB962C8B-B14F-4D97-AF65-F5344CB8AC3E}">
        <p14:creationId xmlns:p14="http://schemas.microsoft.com/office/powerpoint/2010/main" val="244805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9281-DAE8-6125-AABB-7590AED578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6442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E9BF-B23C-41CE-1B97-205B93B8A1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D07D30-6592-D964-DE44-65745E9D8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5BEE83-5E7C-2C17-EE6F-AF49ADABBD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B245A-C080-6062-B50E-433E3032F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B32F9D-3329-228C-72D3-5496BE7F18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70F54-90B5-67F4-3F70-3754487AEAC5}"/>
              </a:ext>
            </a:extLst>
          </p:cNvPr>
          <p:cNvSpPr>
            <a:spLocks noGrp="1"/>
          </p:cNvSpPr>
          <p:nvPr>
            <p:ph type="dt" sz="half" idx="10"/>
          </p:nvPr>
        </p:nvSpPr>
        <p:spPr/>
        <p:txBody>
          <a:bodyPr/>
          <a:lstStyle>
            <a:lvl1pPr>
              <a:defRPr/>
            </a:lvl1pPr>
          </a:lstStyle>
          <a:p>
            <a:r>
              <a:rPr lang="en-US" altLang="en-US"/>
              <a:t>May 2022</a:t>
            </a:r>
          </a:p>
        </p:txBody>
      </p:sp>
      <p:sp>
        <p:nvSpPr>
          <p:cNvPr id="8" name="Footer Placeholder 7">
            <a:extLst>
              <a:ext uri="{FF2B5EF4-FFF2-40B4-BE49-F238E27FC236}">
                <a16:creationId xmlns:a16="http://schemas.microsoft.com/office/drawing/2014/main" id="{8A8F0E0B-778C-486A-F30C-5C3C9E1B9EB1}"/>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9" name="Slide Number Placeholder 8">
            <a:extLst>
              <a:ext uri="{FF2B5EF4-FFF2-40B4-BE49-F238E27FC236}">
                <a16:creationId xmlns:a16="http://schemas.microsoft.com/office/drawing/2014/main" id="{B586F40D-9FDF-6D6E-C23D-A9108CAB6A42}"/>
              </a:ext>
            </a:extLst>
          </p:cNvPr>
          <p:cNvSpPr>
            <a:spLocks noGrp="1"/>
          </p:cNvSpPr>
          <p:nvPr>
            <p:ph type="sldNum" sz="quarter" idx="12"/>
          </p:nvPr>
        </p:nvSpPr>
        <p:spPr/>
        <p:txBody>
          <a:bodyPr/>
          <a:lstStyle>
            <a:lvl1pPr>
              <a:defRPr/>
            </a:lvl1pPr>
          </a:lstStyle>
          <a:p>
            <a:fld id="{41326F58-8714-4061-BFF1-372239C98F53}" type="slidenum">
              <a:rPr lang="en-US" altLang="en-US"/>
              <a:pPr/>
              <a:t>‹#›</a:t>
            </a:fld>
            <a:endParaRPr lang="en-US" altLang="en-US"/>
          </a:p>
        </p:txBody>
      </p:sp>
    </p:spTree>
    <p:extLst>
      <p:ext uri="{BB962C8B-B14F-4D97-AF65-F5344CB8AC3E}">
        <p14:creationId xmlns:p14="http://schemas.microsoft.com/office/powerpoint/2010/main" val="2334216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B1EA-22B9-2ADE-8EF3-A237D3CDA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F87C3E-A9B9-ADBA-E51E-6E4AE395B098}"/>
              </a:ext>
            </a:extLst>
          </p:cNvPr>
          <p:cNvSpPr>
            <a:spLocks noGrp="1"/>
          </p:cNvSpPr>
          <p:nvPr>
            <p:ph type="dt" sz="half" idx="10"/>
          </p:nvPr>
        </p:nvSpPr>
        <p:spPr/>
        <p:txBody>
          <a:bodyPr/>
          <a:lstStyle>
            <a:lvl1pPr>
              <a:defRPr/>
            </a:lvl1pPr>
          </a:lstStyle>
          <a:p>
            <a:r>
              <a:rPr lang="en-US" altLang="en-US"/>
              <a:t>May 2022</a:t>
            </a:r>
          </a:p>
        </p:txBody>
      </p:sp>
      <p:sp>
        <p:nvSpPr>
          <p:cNvPr id="4" name="Footer Placeholder 3">
            <a:extLst>
              <a:ext uri="{FF2B5EF4-FFF2-40B4-BE49-F238E27FC236}">
                <a16:creationId xmlns:a16="http://schemas.microsoft.com/office/drawing/2014/main" id="{C2AA72DD-DE10-EE76-641A-190ADC8D892B}"/>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5" name="Slide Number Placeholder 4">
            <a:extLst>
              <a:ext uri="{FF2B5EF4-FFF2-40B4-BE49-F238E27FC236}">
                <a16:creationId xmlns:a16="http://schemas.microsoft.com/office/drawing/2014/main" id="{8D46A22D-73AB-9DF5-2200-D76645BF183E}"/>
              </a:ext>
            </a:extLst>
          </p:cNvPr>
          <p:cNvSpPr>
            <a:spLocks noGrp="1"/>
          </p:cNvSpPr>
          <p:nvPr>
            <p:ph type="sldNum" sz="quarter" idx="12"/>
          </p:nvPr>
        </p:nvSpPr>
        <p:spPr/>
        <p:txBody>
          <a:bodyPr/>
          <a:lstStyle>
            <a:lvl1pPr>
              <a:defRPr/>
            </a:lvl1pPr>
          </a:lstStyle>
          <a:p>
            <a:fld id="{9A754693-0814-46D6-B75D-05F8019733FA}" type="slidenum">
              <a:rPr lang="en-US" altLang="en-US"/>
              <a:pPr/>
              <a:t>‹#›</a:t>
            </a:fld>
            <a:endParaRPr lang="en-US" altLang="en-US"/>
          </a:p>
        </p:txBody>
      </p:sp>
    </p:spTree>
    <p:extLst>
      <p:ext uri="{BB962C8B-B14F-4D97-AF65-F5344CB8AC3E}">
        <p14:creationId xmlns:p14="http://schemas.microsoft.com/office/powerpoint/2010/main" val="4282691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EE958-6F7F-3513-539E-992DCA5C65B2}"/>
              </a:ext>
            </a:extLst>
          </p:cNvPr>
          <p:cNvSpPr>
            <a:spLocks noGrp="1"/>
          </p:cNvSpPr>
          <p:nvPr>
            <p:ph type="dt" sz="half" idx="10"/>
          </p:nvPr>
        </p:nvSpPr>
        <p:spPr/>
        <p:txBody>
          <a:bodyPr/>
          <a:lstStyle>
            <a:lvl1pPr>
              <a:defRPr/>
            </a:lvl1pPr>
          </a:lstStyle>
          <a:p>
            <a:r>
              <a:rPr lang="en-US" altLang="en-US"/>
              <a:t>May 2022</a:t>
            </a:r>
          </a:p>
        </p:txBody>
      </p:sp>
      <p:sp>
        <p:nvSpPr>
          <p:cNvPr id="3" name="Footer Placeholder 2">
            <a:extLst>
              <a:ext uri="{FF2B5EF4-FFF2-40B4-BE49-F238E27FC236}">
                <a16:creationId xmlns:a16="http://schemas.microsoft.com/office/drawing/2014/main" id="{BAC0A9FB-29DA-1377-EE93-6B54E458DD12}"/>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4" name="Slide Number Placeholder 3">
            <a:extLst>
              <a:ext uri="{FF2B5EF4-FFF2-40B4-BE49-F238E27FC236}">
                <a16:creationId xmlns:a16="http://schemas.microsoft.com/office/drawing/2014/main" id="{0FCA55C1-54D1-58FE-9505-6F160B2FD6CB}"/>
              </a:ext>
            </a:extLst>
          </p:cNvPr>
          <p:cNvSpPr>
            <a:spLocks noGrp="1"/>
          </p:cNvSpPr>
          <p:nvPr>
            <p:ph type="sldNum" sz="quarter" idx="12"/>
          </p:nvPr>
        </p:nvSpPr>
        <p:spPr/>
        <p:txBody>
          <a:bodyPr/>
          <a:lstStyle>
            <a:lvl1pPr>
              <a:defRPr/>
            </a:lvl1pPr>
          </a:lstStyle>
          <a:p>
            <a:fld id="{A4AB5F05-FA79-4EB5-9C7A-70B97FC5E662}" type="slidenum">
              <a:rPr lang="en-US" altLang="en-US"/>
              <a:pPr/>
              <a:t>‹#›</a:t>
            </a:fld>
            <a:endParaRPr lang="en-US" altLang="en-US"/>
          </a:p>
        </p:txBody>
      </p:sp>
    </p:spTree>
    <p:extLst>
      <p:ext uri="{BB962C8B-B14F-4D97-AF65-F5344CB8AC3E}">
        <p14:creationId xmlns:p14="http://schemas.microsoft.com/office/powerpoint/2010/main" val="1838289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7F01-F1A8-5727-7223-709113C27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9A78F3-ABF1-179A-B3B6-BB3BB13C4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C26F40-7F01-BDD4-E8AE-3F3B1497A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E92C17-B2CB-2F2F-CEB9-0E9E1BD5F000}"/>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567EDBF1-0531-17AD-43E6-C16BA0B394A5}"/>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C9ECE0B1-4EB3-C853-4A90-DE41E59F3668}"/>
              </a:ext>
            </a:extLst>
          </p:cNvPr>
          <p:cNvSpPr>
            <a:spLocks noGrp="1"/>
          </p:cNvSpPr>
          <p:nvPr>
            <p:ph type="sldNum" sz="quarter" idx="12"/>
          </p:nvPr>
        </p:nvSpPr>
        <p:spPr/>
        <p:txBody>
          <a:bodyPr/>
          <a:lstStyle>
            <a:lvl1pPr>
              <a:defRPr/>
            </a:lvl1pPr>
          </a:lstStyle>
          <a:p>
            <a:fld id="{E456F891-0145-4298-AD5A-53EE3D91324C}" type="slidenum">
              <a:rPr lang="en-US" altLang="en-US"/>
              <a:pPr/>
              <a:t>‹#›</a:t>
            </a:fld>
            <a:endParaRPr lang="en-US" altLang="en-US"/>
          </a:p>
        </p:txBody>
      </p:sp>
    </p:spTree>
    <p:extLst>
      <p:ext uri="{BB962C8B-B14F-4D97-AF65-F5344CB8AC3E}">
        <p14:creationId xmlns:p14="http://schemas.microsoft.com/office/powerpoint/2010/main" val="2627449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AD79-DFB4-6A76-AF11-EE0908591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672B3-C0F6-ECF0-C8F0-7BD3A4904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E282AA-2A6B-C23F-0244-A2CA9D8D0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DA73C-DA23-CE8E-8454-E03641A0AFFA}"/>
              </a:ext>
            </a:extLst>
          </p:cNvPr>
          <p:cNvSpPr>
            <a:spLocks noGrp="1"/>
          </p:cNvSpPr>
          <p:nvPr>
            <p:ph type="dt" sz="half" idx="10"/>
          </p:nvPr>
        </p:nvSpPr>
        <p:spPr/>
        <p:txBody>
          <a:bodyPr/>
          <a:lstStyle>
            <a:lvl1pPr>
              <a:defRPr/>
            </a:lvl1pPr>
          </a:lstStyle>
          <a:p>
            <a:r>
              <a:rPr lang="en-US" altLang="en-US"/>
              <a:t>May 2022</a:t>
            </a:r>
          </a:p>
        </p:txBody>
      </p:sp>
      <p:sp>
        <p:nvSpPr>
          <p:cNvPr id="6" name="Footer Placeholder 5">
            <a:extLst>
              <a:ext uri="{FF2B5EF4-FFF2-40B4-BE49-F238E27FC236}">
                <a16:creationId xmlns:a16="http://schemas.microsoft.com/office/drawing/2014/main" id="{464D1067-45CD-EF68-12F1-C08072474E49}"/>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7" name="Slide Number Placeholder 6">
            <a:extLst>
              <a:ext uri="{FF2B5EF4-FFF2-40B4-BE49-F238E27FC236}">
                <a16:creationId xmlns:a16="http://schemas.microsoft.com/office/drawing/2014/main" id="{457CD79B-3591-CE84-9C13-A035CF174FEA}"/>
              </a:ext>
            </a:extLst>
          </p:cNvPr>
          <p:cNvSpPr>
            <a:spLocks noGrp="1"/>
          </p:cNvSpPr>
          <p:nvPr>
            <p:ph type="sldNum" sz="quarter" idx="12"/>
          </p:nvPr>
        </p:nvSpPr>
        <p:spPr/>
        <p:txBody>
          <a:bodyPr/>
          <a:lstStyle>
            <a:lvl1pPr>
              <a:defRPr/>
            </a:lvl1pPr>
          </a:lstStyle>
          <a:p>
            <a:fld id="{AB10EBC8-8821-4813-823B-86C74D7ABAB2}" type="slidenum">
              <a:rPr lang="en-US" altLang="en-US"/>
              <a:pPr/>
              <a:t>‹#›</a:t>
            </a:fld>
            <a:endParaRPr lang="en-US" altLang="en-US"/>
          </a:p>
        </p:txBody>
      </p:sp>
    </p:spTree>
    <p:extLst>
      <p:ext uri="{BB962C8B-B14F-4D97-AF65-F5344CB8AC3E}">
        <p14:creationId xmlns:p14="http://schemas.microsoft.com/office/powerpoint/2010/main" val="4152218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F669-655F-4213-B073-60B19D7EB4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A2BBF-3809-6493-865E-A5C7683EF6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E281A-31B2-1835-1B15-176A9A692E6A}"/>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1127F96E-B83B-66ED-A9D1-E135F956FAD4}"/>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F1AC55DD-E250-B982-4365-156E8581E889}"/>
              </a:ext>
            </a:extLst>
          </p:cNvPr>
          <p:cNvSpPr>
            <a:spLocks noGrp="1"/>
          </p:cNvSpPr>
          <p:nvPr>
            <p:ph type="sldNum" sz="quarter" idx="12"/>
          </p:nvPr>
        </p:nvSpPr>
        <p:spPr/>
        <p:txBody>
          <a:bodyPr/>
          <a:lstStyle>
            <a:lvl1pPr>
              <a:defRPr/>
            </a:lvl1pPr>
          </a:lstStyle>
          <a:p>
            <a:fld id="{E440E683-12BB-43AE-9D5C-68B25C387A14}" type="slidenum">
              <a:rPr lang="en-US" altLang="en-US"/>
              <a:pPr/>
              <a:t>‹#›</a:t>
            </a:fld>
            <a:endParaRPr lang="en-US" altLang="en-US"/>
          </a:p>
        </p:txBody>
      </p:sp>
    </p:spTree>
    <p:extLst>
      <p:ext uri="{BB962C8B-B14F-4D97-AF65-F5344CB8AC3E}">
        <p14:creationId xmlns:p14="http://schemas.microsoft.com/office/powerpoint/2010/main" val="2111220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50A574-01FE-A6B4-35C5-34438A0A6C9D}"/>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8AA42-97BA-456D-1AD8-4B6828497000}"/>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78B45-5A12-1558-EBB2-1900BBF32E11}"/>
              </a:ext>
            </a:extLst>
          </p:cNvPr>
          <p:cNvSpPr>
            <a:spLocks noGrp="1"/>
          </p:cNvSpPr>
          <p:nvPr>
            <p:ph type="dt" sz="half" idx="10"/>
          </p:nvPr>
        </p:nvSpPr>
        <p:spPr/>
        <p:txBody>
          <a:bodyPr/>
          <a:lstStyle>
            <a:lvl1pPr>
              <a:defRPr/>
            </a:lvl1pPr>
          </a:lstStyle>
          <a:p>
            <a:r>
              <a:rPr lang="en-US" altLang="en-US"/>
              <a:t>May 2022</a:t>
            </a:r>
          </a:p>
        </p:txBody>
      </p:sp>
      <p:sp>
        <p:nvSpPr>
          <p:cNvPr id="5" name="Footer Placeholder 4">
            <a:extLst>
              <a:ext uri="{FF2B5EF4-FFF2-40B4-BE49-F238E27FC236}">
                <a16:creationId xmlns:a16="http://schemas.microsoft.com/office/drawing/2014/main" id="{8FDEAF2A-8B04-FE7E-87FB-7159BB2F10D2}"/>
              </a:ext>
            </a:extLst>
          </p:cNvPr>
          <p:cNvSpPr>
            <a:spLocks noGrp="1"/>
          </p:cNvSpPr>
          <p:nvPr>
            <p:ph type="ftr" sz="quarter" idx="11"/>
          </p:nvPr>
        </p:nvSpPr>
        <p:spPr/>
        <p:txBody>
          <a:bodyPr/>
          <a:lstStyle>
            <a:lvl1pPr>
              <a:defRPr/>
            </a:lvl1pPr>
          </a:lstStyle>
          <a:p>
            <a:r>
              <a:rPr lang="en-US" altLang="en-US"/>
              <a:t>Medicare and Medicaid Fraud, Waste, and Abuse Prevention</a:t>
            </a:r>
          </a:p>
        </p:txBody>
      </p:sp>
      <p:sp>
        <p:nvSpPr>
          <p:cNvPr id="6" name="Slide Number Placeholder 5">
            <a:extLst>
              <a:ext uri="{FF2B5EF4-FFF2-40B4-BE49-F238E27FC236}">
                <a16:creationId xmlns:a16="http://schemas.microsoft.com/office/drawing/2014/main" id="{702B86A9-0A31-B9CC-3569-6C4F12756AFE}"/>
              </a:ext>
            </a:extLst>
          </p:cNvPr>
          <p:cNvSpPr>
            <a:spLocks noGrp="1"/>
          </p:cNvSpPr>
          <p:nvPr>
            <p:ph type="sldNum" sz="quarter" idx="12"/>
          </p:nvPr>
        </p:nvSpPr>
        <p:spPr/>
        <p:txBody>
          <a:bodyPr/>
          <a:lstStyle>
            <a:lvl1pPr>
              <a:defRPr/>
            </a:lvl1pPr>
          </a:lstStyle>
          <a:p>
            <a:fld id="{04B75CAD-4157-4DC1-AD8B-321C3A492570}" type="slidenum">
              <a:rPr lang="en-US" altLang="en-US"/>
              <a:pPr/>
              <a:t>‹#›</a:t>
            </a:fld>
            <a:endParaRPr lang="en-US" altLang="en-US"/>
          </a:p>
        </p:txBody>
      </p:sp>
    </p:spTree>
    <p:extLst>
      <p:ext uri="{BB962C8B-B14F-4D97-AF65-F5344CB8AC3E}">
        <p14:creationId xmlns:p14="http://schemas.microsoft.com/office/powerpoint/2010/main" val="1070141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E59B-83F0-C86F-2803-71BCEC174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26FE33-B225-BE4B-88A5-11C8DD1DE3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99392-0047-1C05-BE55-8A6E3E156121}"/>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54E9D9C6-1EFF-8082-750E-A539A3A7BBB2}"/>
              </a:ext>
            </a:extLst>
          </p:cNvPr>
          <p:cNvSpPr>
            <a:spLocks noGrp="1"/>
          </p:cNvSpPr>
          <p:nvPr>
            <p:ph type="sldNum" sz="quarter" idx="11"/>
          </p:nvPr>
        </p:nvSpPr>
        <p:spPr/>
        <p:txBody>
          <a:bodyPr/>
          <a:lstStyle>
            <a:lvl1pPr>
              <a:defRPr/>
            </a:lvl1pPr>
          </a:lstStyle>
          <a:p>
            <a:fld id="{1B562BFB-5118-4DC8-8A95-E59B24B7AFE7}" type="slidenum">
              <a:rPr lang="en-US" altLang="en-US"/>
              <a:pPr/>
              <a:t>‹#›</a:t>
            </a:fld>
            <a:endParaRPr lang="en-US" altLang="en-US"/>
          </a:p>
        </p:txBody>
      </p:sp>
      <p:sp>
        <p:nvSpPr>
          <p:cNvPr id="6" name="Footer Placeholder 5">
            <a:extLst>
              <a:ext uri="{FF2B5EF4-FFF2-40B4-BE49-F238E27FC236}">
                <a16:creationId xmlns:a16="http://schemas.microsoft.com/office/drawing/2014/main" id="{810CB6BF-9A3E-2F49-6416-C76BA496C5BA}"/>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426310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246C-5954-1B85-1A7E-8E3B7F94C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305FA-CD74-96D2-398C-E80F2BADE3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F2F29-5E21-9371-A3AF-7526546BE62F}"/>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43DF23BE-8198-8555-FCF5-9FAEC43567E2}"/>
              </a:ext>
            </a:extLst>
          </p:cNvPr>
          <p:cNvSpPr>
            <a:spLocks noGrp="1"/>
          </p:cNvSpPr>
          <p:nvPr>
            <p:ph type="sldNum" sz="quarter" idx="11"/>
          </p:nvPr>
        </p:nvSpPr>
        <p:spPr/>
        <p:txBody>
          <a:bodyPr/>
          <a:lstStyle>
            <a:lvl1pPr>
              <a:defRPr/>
            </a:lvl1pPr>
          </a:lstStyle>
          <a:p>
            <a:fld id="{8A929B00-F89B-40D3-B90A-BA288F2FAA3A}" type="slidenum">
              <a:rPr lang="en-US" altLang="en-US"/>
              <a:pPr/>
              <a:t>‹#›</a:t>
            </a:fld>
            <a:endParaRPr lang="en-US" altLang="en-US"/>
          </a:p>
        </p:txBody>
      </p:sp>
      <p:sp>
        <p:nvSpPr>
          <p:cNvPr id="6" name="Footer Placeholder 5">
            <a:extLst>
              <a:ext uri="{FF2B5EF4-FFF2-40B4-BE49-F238E27FC236}">
                <a16:creationId xmlns:a16="http://schemas.microsoft.com/office/drawing/2014/main" id="{BDB43C6D-C6CA-B2B6-F645-4EA39972C68C}"/>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841094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1F68-DF88-B3E5-203D-7D51E19D34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8FAB78-75B4-3BD3-280B-0712C8F235B2}"/>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CF83E70-F5D0-4ACF-A3FA-F9742EAC714D}"/>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7E5E7584-F98E-0A3A-F9D1-7AFAEF13B13E}"/>
              </a:ext>
            </a:extLst>
          </p:cNvPr>
          <p:cNvSpPr>
            <a:spLocks noGrp="1"/>
          </p:cNvSpPr>
          <p:nvPr>
            <p:ph type="sldNum" sz="quarter" idx="11"/>
          </p:nvPr>
        </p:nvSpPr>
        <p:spPr/>
        <p:txBody>
          <a:bodyPr/>
          <a:lstStyle>
            <a:lvl1pPr>
              <a:defRPr/>
            </a:lvl1pPr>
          </a:lstStyle>
          <a:p>
            <a:fld id="{74B814ED-76C6-455B-987D-861787566C2C}" type="slidenum">
              <a:rPr lang="en-US" altLang="en-US"/>
              <a:pPr/>
              <a:t>‹#›</a:t>
            </a:fld>
            <a:endParaRPr lang="en-US" altLang="en-US"/>
          </a:p>
        </p:txBody>
      </p:sp>
      <p:sp>
        <p:nvSpPr>
          <p:cNvPr id="6" name="Footer Placeholder 5">
            <a:extLst>
              <a:ext uri="{FF2B5EF4-FFF2-40B4-BE49-F238E27FC236}">
                <a16:creationId xmlns:a16="http://schemas.microsoft.com/office/drawing/2014/main" id="{1E81AED1-F384-AF8B-269F-3026DDA75F2D}"/>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56724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992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5718-757B-64D8-ED37-4F39B7EF6E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7D208-DBF9-7088-E0A3-65C4BF8FA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B89D1-4B0E-A3D1-79E4-CE21292CF5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BB19CB-C667-DA42-6292-F28E6B7577DC}"/>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BC35E75E-9CF0-9008-156B-4743FE3AE156}"/>
              </a:ext>
            </a:extLst>
          </p:cNvPr>
          <p:cNvSpPr>
            <a:spLocks noGrp="1"/>
          </p:cNvSpPr>
          <p:nvPr>
            <p:ph type="sldNum" sz="quarter" idx="11"/>
          </p:nvPr>
        </p:nvSpPr>
        <p:spPr/>
        <p:txBody>
          <a:bodyPr/>
          <a:lstStyle>
            <a:lvl1pPr>
              <a:defRPr/>
            </a:lvl1pPr>
          </a:lstStyle>
          <a:p>
            <a:fld id="{37F6A8FD-6CDB-4A0B-BBFF-ED7E671F888B}" type="slidenum">
              <a:rPr lang="en-US" altLang="en-US"/>
              <a:pPr/>
              <a:t>‹#›</a:t>
            </a:fld>
            <a:endParaRPr lang="en-US" altLang="en-US"/>
          </a:p>
        </p:txBody>
      </p:sp>
      <p:sp>
        <p:nvSpPr>
          <p:cNvPr id="7" name="Footer Placeholder 6">
            <a:extLst>
              <a:ext uri="{FF2B5EF4-FFF2-40B4-BE49-F238E27FC236}">
                <a16:creationId xmlns:a16="http://schemas.microsoft.com/office/drawing/2014/main" id="{9CADFA46-26F0-B240-1FD9-B539FCA1E8D6}"/>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785164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DF09-DCFB-E69C-15CB-55E7FA9A0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DA86FB-75CE-6530-47FB-633C3019D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B1ADAB-A396-ACAA-9D94-12B45CDE98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C780F-6378-D071-1C29-7CAAC0A29D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25E0B-C412-7E15-CA09-33B890177B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F2D71-A0CC-F18C-5367-398876D8B848}"/>
              </a:ext>
            </a:extLst>
          </p:cNvPr>
          <p:cNvSpPr>
            <a:spLocks noGrp="1"/>
          </p:cNvSpPr>
          <p:nvPr>
            <p:ph type="dt" sz="half" idx="10"/>
          </p:nvPr>
        </p:nvSpPr>
        <p:spPr/>
        <p:txBody>
          <a:bodyPr/>
          <a:lstStyle>
            <a:lvl1pPr>
              <a:defRPr/>
            </a:lvl1pPr>
          </a:lstStyle>
          <a:p>
            <a:r>
              <a:rPr lang="en-US" altLang="en-US"/>
              <a:t>May 2022</a:t>
            </a:r>
          </a:p>
        </p:txBody>
      </p:sp>
      <p:sp>
        <p:nvSpPr>
          <p:cNvPr id="8" name="Slide Number Placeholder 7">
            <a:extLst>
              <a:ext uri="{FF2B5EF4-FFF2-40B4-BE49-F238E27FC236}">
                <a16:creationId xmlns:a16="http://schemas.microsoft.com/office/drawing/2014/main" id="{A917B678-26CC-F174-EA35-8792F4BB46F0}"/>
              </a:ext>
            </a:extLst>
          </p:cNvPr>
          <p:cNvSpPr>
            <a:spLocks noGrp="1"/>
          </p:cNvSpPr>
          <p:nvPr>
            <p:ph type="sldNum" sz="quarter" idx="11"/>
          </p:nvPr>
        </p:nvSpPr>
        <p:spPr/>
        <p:txBody>
          <a:bodyPr/>
          <a:lstStyle>
            <a:lvl1pPr>
              <a:defRPr/>
            </a:lvl1pPr>
          </a:lstStyle>
          <a:p>
            <a:fld id="{CC91F743-FD64-4C67-8498-D88DFDB77A82}" type="slidenum">
              <a:rPr lang="en-US" altLang="en-US"/>
              <a:pPr/>
              <a:t>‹#›</a:t>
            </a:fld>
            <a:endParaRPr lang="en-US" altLang="en-US"/>
          </a:p>
        </p:txBody>
      </p:sp>
      <p:sp>
        <p:nvSpPr>
          <p:cNvPr id="9" name="Footer Placeholder 8">
            <a:extLst>
              <a:ext uri="{FF2B5EF4-FFF2-40B4-BE49-F238E27FC236}">
                <a16:creationId xmlns:a16="http://schemas.microsoft.com/office/drawing/2014/main" id="{4F572DB0-6D96-CC7C-C247-EB817A6581F9}"/>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683291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C8DD-FBCF-6911-4F1A-3C42458AE5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C50F3-FC18-5FA6-43B4-F71386307072}"/>
              </a:ext>
            </a:extLst>
          </p:cNvPr>
          <p:cNvSpPr>
            <a:spLocks noGrp="1"/>
          </p:cNvSpPr>
          <p:nvPr>
            <p:ph type="dt" sz="half" idx="10"/>
          </p:nvPr>
        </p:nvSpPr>
        <p:spPr/>
        <p:txBody>
          <a:bodyPr/>
          <a:lstStyle>
            <a:lvl1pPr>
              <a:defRPr/>
            </a:lvl1pPr>
          </a:lstStyle>
          <a:p>
            <a:r>
              <a:rPr lang="en-US" altLang="en-US"/>
              <a:t>May 2022</a:t>
            </a:r>
          </a:p>
        </p:txBody>
      </p:sp>
      <p:sp>
        <p:nvSpPr>
          <p:cNvPr id="4" name="Slide Number Placeholder 3">
            <a:extLst>
              <a:ext uri="{FF2B5EF4-FFF2-40B4-BE49-F238E27FC236}">
                <a16:creationId xmlns:a16="http://schemas.microsoft.com/office/drawing/2014/main" id="{2A3F9244-68F1-4118-E430-8E5B21A1950B}"/>
              </a:ext>
            </a:extLst>
          </p:cNvPr>
          <p:cNvSpPr>
            <a:spLocks noGrp="1"/>
          </p:cNvSpPr>
          <p:nvPr>
            <p:ph type="sldNum" sz="quarter" idx="11"/>
          </p:nvPr>
        </p:nvSpPr>
        <p:spPr/>
        <p:txBody>
          <a:bodyPr/>
          <a:lstStyle>
            <a:lvl1pPr>
              <a:defRPr/>
            </a:lvl1pPr>
          </a:lstStyle>
          <a:p>
            <a:fld id="{269DA8C5-D919-482F-AB90-44F617A7816D}" type="slidenum">
              <a:rPr lang="en-US" altLang="en-US"/>
              <a:pPr/>
              <a:t>‹#›</a:t>
            </a:fld>
            <a:endParaRPr lang="en-US" altLang="en-US"/>
          </a:p>
        </p:txBody>
      </p:sp>
      <p:sp>
        <p:nvSpPr>
          <p:cNvPr id="5" name="Footer Placeholder 4">
            <a:extLst>
              <a:ext uri="{FF2B5EF4-FFF2-40B4-BE49-F238E27FC236}">
                <a16:creationId xmlns:a16="http://schemas.microsoft.com/office/drawing/2014/main" id="{72FB60AE-7DE4-B409-67B4-492959E7BDC1}"/>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2860364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E4E85-5659-DA31-331D-51FA484FDF88}"/>
              </a:ext>
            </a:extLst>
          </p:cNvPr>
          <p:cNvSpPr>
            <a:spLocks noGrp="1"/>
          </p:cNvSpPr>
          <p:nvPr>
            <p:ph type="dt" sz="half" idx="10"/>
          </p:nvPr>
        </p:nvSpPr>
        <p:spPr/>
        <p:txBody>
          <a:bodyPr/>
          <a:lstStyle>
            <a:lvl1pPr>
              <a:defRPr/>
            </a:lvl1pPr>
          </a:lstStyle>
          <a:p>
            <a:r>
              <a:rPr lang="en-US" altLang="en-US"/>
              <a:t>May 2022</a:t>
            </a:r>
          </a:p>
        </p:txBody>
      </p:sp>
      <p:sp>
        <p:nvSpPr>
          <p:cNvPr id="3" name="Slide Number Placeholder 2">
            <a:extLst>
              <a:ext uri="{FF2B5EF4-FFF2-40B4-BE49-F238E27FC236}">
                <a16:creationId xmlns:a16="http://schemas.microsoft.com/office/drawing/2014/main" id="{0AB5A249-530D-66D6-A22C-E3A11B3A09BC}"/>
              </a:ext>
            </a:extLst>
          </p:cNvPr>
          <p:cNvSpPr>
            <a:spLocks noGrp="1"/>
          </p:cNvSpPr>
          <p:nvPr>
            <p:ph type="sldNum" sz="quarter" idx="11"/>
          </p:nvPr>
        </p:nvSpPr>
        <p:spPr/>
        <p:txBody>
          <a:bodyPr/>
          <a:lstStyle>
            <a:lvl1pPr>
              <a:defRPr/>
            </a:lvl1pPr>
          </a:lstStyle>
          <a:p>
            <a:fld id="{77F11A86-A365-40D2-B61E-E5DA8E882F4A}" type="slidenum">
              <a:rPr lang="en-US" altLang="en-US"/>
              <a:pPr/>
              <a:t>‹#›</a:t>
            </a:fld>
            <a:endParaRPr lang="en-US" altLang="en-US"/>
          </a:p>
        </p:txBody>
      </p:sp>
      <p:sp>
        <p:nvSpPr>
          <p:cNvPr id="4" name="Footer Placeholder 3">
            <a:extLst>
              <a:ext uri="{FF2B5EF4-FFF2-40B4-BE49-F238E27FC236}">
                <a16:creationId xmlns:a16="http://schemas.microsoft.com/office/drawing/2014/main" id="{6E8ACEC4-D4E4-4135-4100-F4F77C0F8F77}"/>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772828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A506-B560-6E98-4A3A-78C6074B1E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E0126-EE4F-5BCB-3FA2-A266CD30D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67CC35-AC37-AAC9-9C20-8DC3197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52CFD-89D6-6926-9FA5-A542235875AF}"/>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8F23FBC1-7919-2135-19CD-2358F15A389F}"/>
              </a:ext>
            </a:extLst>
          </p:cNvPr>
          <p:cNvSpPr>
            <a:spLocks noGrp="1"/>
          </p:cNvSpPr>
          <p:nvPr>
            <p:ph type="sldNum" sz="quarter" idx="11"/>
          </p:nvPr>
        </p:nvSpPr>
        <p:spPr/>
        <p:txBody>
          <a:bodyPr/>
          <a:lstStyle>
            <a:lvl1pPr>
              <a:defRPr/>
            </a:lvl1pPr>
          </a:lstStyle>
          <a:p>
            <a:fld id="{E6A5BEAD-D735-45DA-BA8D-7A6CD012BCE9}" type="slidenum">
              <a:rPr lang="en-US" altLang="en-US"/>
              <a:pPr/>
              <a:t>‹#›</a:t>
            </a:fld>
            <a:endParaRPr lang="en-US" altLang="en-US"/>
          </a:p>
        </p:txBody>
      </p:sp>
      <p:sp>
        <p:nvSpPr>
          <p:cNvPr id="7" name="Footer Placeholder 6">
            <a:extLst>
              <a:ext uri="{FF2B5EF4-FFF2-40B4-BE49-F238E27FC236}">
                <a16:creationId xmlns:a16="http://schemas.microsoft.com/office/drawing/2014/main" id="{83EE40E1-BC19-6DA6-0B7F-E11195A61271}"/>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1660974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1922-47B6-FECF-800B-0958DC7D4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3B193-1999-BD89-91BD-95DF01DD57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66EE3-A566-8B6A-2DB2-40C4B1B7B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C30DE-3A6A-6A96-2421-365737FF7579}"/>
              </a:ext>
            </a:extLst>
          </p:cNvPr>
          <p:cNvSpPr>
            <a:spLocks noGrp="1"/>
          </p:cNvSpPr>
          <p:nvPr>
            <p:ph type="dt" sz="half" idx="10"/>
          </p:nvPr>
        </p:nvSpPr>
        <p:spPr/>
        <p:txBody>
          <a:bodyPr/>
          <a:lstStyle>
            <a:lvl1pPr>
              <a:defRPr/>
            </a:lvl1pPr>
          </a:lstStyle>
          <a:p>
            <a:r>
              <a:rPr lang="en-US" altLang="en-US"/>
              <a:t>May 2022</a:t>
            </a:r>
          </a:p>
        </p:txBody>
      </p:sp>
      <p:sp>
        <p:nvSpPr>
          <p:cNvPr id="6" name="Slide Number Placeholder 5">
            <a:extLst>
              <a:ext uri="{FF2B5EF4-FFF2-40B4-BE49-F238E27FC236}">
                <a16:creationId xmlns:a16="http://schemas.microsoft.com/office/drawing/2014/main" id="{4350CBF5-F27A-38F9-2B6E-9813B383E895}"/>
              </a:ext>
            </a:extLst>
          </p:cNvPr>
          <p:cNvSpPr>
            <a:spLocks noGrp="1"/>
          </p:cNvSpPr>
          <p:nvPr>
            <p:ph type="sldNum" sz="quarter" idx="11"/>
          </p:nvPr>
        </p:nvSpPr>
        <p:spPr/>
        <p:txBody>
          <a:bodyPr/>
          <a:lstStyle>
            <a:lvl1pPr>
              <a:defRPr/>
            </a:lvl1pPr>
          </a:lstStyle>
          <a:p>
            <a:fld id="{68AAC84E-6DB5-4816-91B6-6B9A61734F9D}" type="slidenum">
              <a:rPr lang="en-US" altLang="en-US"/>
              <a:pPr/>
              <a:t>‹#›</a:t>
            </a:fld>
            <a:endParaRPr lang="en-US" altLang="en-US"/>
          </a:p>
        </p:txBody>
      </p:sp>
      <p:sp>
        <p:nvSpPr>
          <p:cNvPr id="7" name="Footer Placeholder 6">
            <a:extLst>
              <a:ext uri="{FF2B5EF4-FFF2-40B4-BE49-F238E27FC236}">
                <a16:creationId xmlns:a16="http://schemas.microsoft.com/office/drawing/2014/main" id="{243B1598-BA70-27EE-9188-C737113942C2}"/>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2555689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6F5F-B048-062A-2333-CEE9F26E2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0C699-D60B-B32E-0512-BFB138CF67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1BD64-D0D6-E5A2-CDC8-D1688B20BE30}"/>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5F45A2EF-8BD2-F12B-021F-AE97E0B9E495}"/>
              </a:ext>
            </a:extLst>
          </p:cNvPr>
          <p:cNvSpPr>
            <a:spLocks noGrp="1"/>
          </p:cNvSpPr>
          <p:nvPr>
            <p:ph type="sldNum" sz="quarter" idx="11"/>
          </p:nvPr>
        </p:nvSpPr>
        <p:spPr/>
        <p:txBody>
          <a:bodyPr/>
          <a:lstStyle>
            <a:lvl1pPr>
              <a:defRPr/>
            </a:lvl1pPr>
          </a:lstStyle>
          <a:p>
            <a:fld id="{53438EFC-AF42-423F-B5A8-393BF4F18DB5}" type="slidenum">
              <a:rPr lang="en-US" altLang="en-US"/>
              <a:pPr/>
              <a:t>‹#›</a:t>
            </a:fld>
            <a:endParaRPr lang="en-US" altLang="en-US"/>
          </a:p>
        </p:txBody>
      </p:sp>
      <p:sp>
        <p:nvSpPr>
          <p:cNvPr id="6" name="Footer Placeholder 5">
            <a:extLst>
              <a:ext uri="{FF2B5EF4-FFF2-40B4-BE49-F238E27FC236}">
                <a16:creationId xmlns:a16="http://schemas.microsoft.com/office/drawing/2014/main" id="{0BF07CE5-7780-37DE-85CA-68120000EACE}"/>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72267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83D79-F9DA-5F9A-8358-EBB704B089DF}"/>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2E657-6D39-EB82-5739-81E7251153AF}"/>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A78C2-6DA5-4D3B-DF77-113D209347A0}"/>
              </a:ext>
            </a:extLst>
          </p:cNvPr>
          <p:cNvSpPr>
            <a:spLocks noGrp="1"/>
          </p:cNvSpPr>
          <p:nvPr>
            <p:ph type="dt" sz="half" idx="10"/>
          </p:nvPr>
        </p:nvSpPr>
        <p:spPr/>
        <p:txBody>
          <a:bodyPr/>
          <a:lstStyle>
            <a:lvl1pPr>
              <a:defRPr/>
            </a:lvl1pPr>
          </a:lstStyle>
          <a:p>
            <a:r>
              <a:rPr lang="en-US" altLang="en-US"/>
              <a:t>May 2022</a:t>
            </a:r>
          </a:p>
        </p:txBody>
      </p:sp>
      <p:sp>
        <p:nvSpPr>
          <p:cNvPr id="5" name="Slide Number Placeholder 4">
            <a:extLst>
              <a:ext uri="{FF2B5EF4-FFF2-40B4-BE49-F238E27FC236}">
                <a16:creationId xmlns:a16="http://schemas.microsoft.com/office/drawing/2014/main" id="{32CBFF4F-C35B-5F24-6AAA-57BCF1831EFC}"/>
              </a:ext>
            </a:extLst>
          </p:cNvPr>
          <p:cNvSpPr>
            <a:spLocks noGrp="1"/>
          </p:cNvSpPr>
          <p:nvPr>
            <p:ph type="sldNum" sz="quarter" idx="11"/>
          </p:nvPr>
        </p:nvSpPr>
        <p:spPr/>
        <p:txBody>
          <a:bodyPr/>
          <a:lstStyle>
            <a:lvl1pPr>
              <a:defRPr/>
            </a:lvl1pPr>
          </a:lstStyle>
          <a:p>
            <a:fld id="{42468C34-8303-49D9-A9C0-24E962AADF6D}" type="slidenum">
              <a:rPr lang="en-US" altLang="en-US"/>
              <a:pPr/>
              <a:t>‹#›</a:t>
            </a:fld>
            <a:endParaRPr lang="en-US" altLang="en-US"/>
          </a:p>
        </p:txBody>
      </p:sp>
      <p:sp>
        <p:nvSpPr>
          <p:cNvPr id="6" name="Footer Placeholder 5">
            <a:extLst>
              <a:ext uri="{FF2B5EF4-FFF2-40B4-BE49-F238E27FC236}">
                <a16:creationId xmlns:a16="http://schemas.microsoft.com/office/drawing/2014/main" id="{F48E3627-DDD9-ED55-05E3-6B5BC59AB192}"/>
              </a:ext>
            </a:extLst>
          </p:cNvPr>
          <p:cNvSpPr>
            <a:spLocks noGrp="1"/>
          </p:cNvSpPr>
          <p:nvPr>
            <p:ph type="ftr" sz="quarter" idx="12"/>
          </p:nvPr>
        </p:nvSpPr>
        <p:spPr/>
        <p:txBody>
          <a:bodyPr/>
          <a:lstStyle>
            <a:lvl1pPr>
              <a:defRPr/>
            </a:lvl1pPr>
          </a:lstStyle>
          <a:p>
            <a:r>
              <a:rPr lang="en-US" altLang="en-US"/>
              <a:t>Medicare and Medicaid Fraud, Waste, and Abuse Prevention</a:t>
            </a:r>
          </a:p>
        </p:txBody>
      </p:sp>
    </p:spTree>
    <p:extLst>
      <p:ext uri="{BB962C8B-B14F-4D97-AF65-F5344CB8AC3E}">
        <p14:creationId xmlns:p14="http://schemas.microsoft.com/office/powerpoint/2010/main" val="822610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AB26-CB24-F355-43B9-5E66AD46E6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4DBA7-5A8F-AC14-7A27-E92DAA9D5F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0400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7578-6753-89E8-EAD8-800589149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BB2EF-B6D7-FD91-768D-73C7738AE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88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4A78-DD89-038C-7160-5CF40D285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AF71B-2D2A-63BA-6BA7-AFE4E72317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2D7A5B-4F14-613B-7BFD-2C83E5F5B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35776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3686-8B47-C13D-923C-B29E920C29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D16EBB-5B11-399E-29FF-931585340317}"/>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274535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E27C-694D-3ED8-35AB-8B56A424E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7425D-379C-2844-BA89-30DAA8354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EAAC92-A796-ECFA-1F1E-FE5D5B6932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7546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FE48-3019-1071-0A36-B53590E478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0BAE6E-0B9F-01AF-86EE-19AD63AEA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125419-02E3-F6CE-C53E-76C0F446E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F524B1-9D38-08FB-A892-A18ADFA5F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FDC938-5C34-4D3A-780D-0CA2989115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9120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DF60-32BB-E628-08C3-FD087011B3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4215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047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14AC-EC66-CAC1-3F32-A8F24270B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0C14B-FCA4-48F0-765D-DC2D101881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D3EB6-8E68-8BC3-4CEF-751F87428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6604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FC37-0393-FD21-76B8-383070485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632163-0F8E-C29D-B728-38B3B2CE9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7300D1-00BB-1795-93F0-0C7DA92FF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1707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915F-C863-0CB8-8C4A-E931D84100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CA1B72-F202-2AC3-27A3-006D9C4F0B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209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DB6F9-E8D0-8CE5-BB67-EB0E03D06874}"/>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26B8E5-76F1-0D2D-8B70-F1EA340816A2}"/>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042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9D43-12FA-7069-FA8A-4DB01F814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EB16C5-6B8A-30DF-A625-449C2B6CF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294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91AB-AA3D-9442-94D8-BABF0B3AE9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2E282-6A1C-D2DE-EC1F-95C48BB45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989FB3-BCDD-E818-B374-90D198BEE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20583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FCAD-CED3-58FD-6203-1A788C6E9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86054-A89C-F217-C399-52E8989B5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226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E49B-136F-E73E-D6A9-61C71A966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75460-440E-649E-A2AE-38343ADE06A5}"/>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959493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BC16-A768-0D44-C9FF-8619170D8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AED6D-2600-C8DE-D2FA-DD07E46CD9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40B645-287A-295B-DC79-27737650D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236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94C1-1DBB-AE93-5B6A-614DC62D4E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E1334-A2AF-401F-1D22-30E3960E4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C2534B-D802-9841-1742-D3D19B05E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CF9024-9AD4-5C43-200C-9F53AA6C5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88D4D-5831-65CA-24B5-84DCAD491C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206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FA7E-B163-57C4-5753-0B1A6E2599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09273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30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ECF6-B030-8AF8-570A-E08002495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45C2E6-8A9A-6BFC-206D-200BCC3C3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2E38D-1C53-41CD-61E7-412D0F8A3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1293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B60A-939A-BEE1-0487-B621EDD2B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3247D3-9A1A-C3C3-43CE-D35CA1A893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0FE1A8-F1FB-78FB-54F0-1440CE7A3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28609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5A841-F358-D7D2-72CB-5A042B8343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26F371-2E90-46E8-FFBD-42D3A8390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0395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862DF7-66AC-D989-62D7-D39C4E930006}"/>
              </a:ext>
            </a:extLst>
          </p:cNvPr>
          <p:cNvSpPr>
            <a:spLocks noGrp="1"/>
          </p:cNvSpPr>
          <p:nvPr>
            <p:ph type="title" orient="vert"/>
          </p:nvPr>
        </p:nvSpPr>
        <p:spPr>
          <a:xfrm>
            <a:off x="8724900" y="273050"/>
            <a:ext cx="2628900" cy="590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E4390-FC1D-FA46-E856-D295111BA164}"/>
              </a:ext>
            </a:extLst>
          </p:cNvPr>
          <p:cNvSpPr>
            <a:spLocks noGrp="1"/>
          </p:cNvSpPr>
          <p:nvPr>
            <p:ph type="body" orient="vert" idx="1"/>
          </p:nvPr>
        </p:nvSpPr>
        <p:spPr>
          <a:xfrm>
            <a:off x="838200" y="273050"/>
            <a:ext cx="773430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62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11.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10.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8" name="Text Placeholder 2">
            <a:extLst>
              <a:ext uri="{FF2B5EF4-FFF2-40B4-BE49-F238E27FC236}">
                <a16:creationId xmlns:a16="http://schemas.microsoft.com/office/drawing/2014/main" id="{12876708-6B70-D0B5-91BC-09E60466EF85}"/>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9" name="Title Placeholder 6">
            <a:extLst>
              <a:ext uri="{FF2B5EF4-FFF2-40B4-BE49-F238E27FC236}">
                <a16:creationId xmlns:a16="http://schemas.microsoft.com/office/drawing/2014/main" id="{D6EAD6FC-3C1E-CEBE-0230-B1C0A7BDD53D}"/>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578" name="Text Placeholder 2">
            <a:extLst>
              <a:ext uri="{FF2B5EF4-FFF2-40B4-BE49-F238E27FC236}">
                <a16:creationId xmlns:a16="http://schemas.microsoft.com/office/drawing/2014/main" id="{F7518BBD-CEFD-0CB6-ECC6-DFC527DCCF44}"/>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579" name="Title Placeholder 6">
            <a:extLst>
              <a:ext uri="{FF2B5EF4-FFF2-40B4-BE49-F238E27FC236}">
                <a16:creationId xmlns:a16="http://schemas.microsoft.com/office/drawing/2014/main" id="{683F7E67-63FA-1B6C-B810-B23125437D65}"/>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114" name="Text Placeholder 2">
            <a:extLst>
              <a:ext uri="{FF2B5EF4-FFF2-40B4-BE49-F238E27FC236}">
                <a16:creationId xmlns:a16="http://schemas.microsoft.com/office/drawing/2014/main" id="{3843EC90-1280-816D-CD4B-21E56F4F33AE}"/>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5" name="Title Placeholder 6">
            <a:extLst>
              <a:ext uri="{FF2B5EF4-FFF2-40B4-BE49-F238E27FC236}">
                <a16:creationId xmlns:a16="http://schemas.microsoft.com/office/drawing/2014/main" id="{D3B31B54-42AA-5105-41B4-1EC44C5BB051}"/>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4116" name="Date Placeholder 3">
            <a:extLst>
              <a:ext uri="{FF2B5EF4-FFF2-40B4-BE49-F238E27FC236}">
                <a16:creationId xmlns:a16="http://schemas.microsoft.com/office/drawing/2014/main" id="{BEACA358-AD81-3B12-59A9-7FE38630CCAA}"/>
              </a:ext>
            </a:extLst>
          </p:cNvPr>
          <p:cNvSpPr>
            <a:spLocks noGrp="1" noChangeArrowheads="1"/>
          </p:cNvSpPr>
          <p:nvPr>
            <p:ph type="dt" sz="half" idx="2"/>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rgbClr val="8FAADC"/>
                </a:solidFill>
                <a:latin typeface="Arial" panose="020B0604020202020204" pitchFamily="34" charset="0"/>
                <a:cs typeface="Arial" panose="020B0604020202020204" pitchFamily="34" charset="0"/>
              </a:defRPr>
            </a:lvl1pPr>
          </a:lstStyle>
          <a:p>
            <a:r>
              <a:rPr lang="en-US" altLang="en-US"/>
              <a:t>May 2022</a:t>
            </a:r>
          </a:p>
        </p:txBody>
      </p:sp>
      <p:sp>
        <p:nvSpPr>
          <p:cNvPr id="4117" name="Slide Number Placeholder 5">
            <a:extLst>
              <a:ext uri="{FF2B5EF4-FFF2-40B4-BE49-F238E27FC236}">
                <a16:creationId xmlns:a16="http://schemas.microsoft.com/office/drawing/2014/main" id="{3524293E-F672-84C0-9513-39DE27851926}"/>
              </a:ext>
            </a:extLst>
          </p:cNvPr>
          <p:cNvSpPr>
            <a:spLocks noGrp="1" noChangeArrowheads="1"/>
          </p:cNvSpPr>
          <p:nvPr>
            <p:ph type="sldNum" sz="quarter" idx="3"/>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rgbClr val="8FAADC"/>
                </a:solidFill>
                <a:latin typeface="Arial" panose="020B0604020202020204" pitchFamily="34" charset="0"/>
                <a:cs typeface="Arial" panose="020B0604020202020204" pitchFamily="34" charset="0"/>
              </a:defRPr>
            </a:lvl1pPr>
          </a:lstStyle>
          <a:p>
            <a:fld id="{1C97B6F0-63E9-460C-B383-BFA7ED278B4E}" type="slidenum">
              <a:rPr lang="en-US" altLang="en-US"/>
              <a:pPr/>
              <a:t>‹#›</a:t>
            </a:fld>
            <a:endParaRPr lang="en-US" altLang="en-US"/>
          </a:p>
        </p:txBody>
      </p:sp>
      <p:sp>
        <p:nvSpPr>
          <p:cNvPr id="4118" name="Footer Placeholder 2">
            <a:extLst>
              <a:ext uri="{FF2B5EF4-FFF2-40B4-BE49-F238E27FC236}">
                <a16:creationId xmlns:a16="http://schemas.microsoft.com/office/drawing/2014/main" id="{3E81787C-8569-B7B1-150B-474F20595F97}"/>
              </a:ext>
            </a:extLst>
          </p:cNvPr>
          <p:cNvSpPr>
            <a:spLocks noGrp="1" noChangeArrowheads="1"/>
          </p:cNvSpPr>
          <p:nvPr>
            <p:ph type="ftr" sz="quarter" idx="4"/>
          </p:nvPr>
        </p:nvSpPr>
        <p:spPr bwMode="auto">
          <a:xfrm>
            <a:off x="3890963" y="6492875"/>
            <a:ext cx="437356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rgbClr val="8FAADC"/>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Tree>
    <p:custDataLst>
      <p:tags r:id="rId13"/>
    </p:custData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45" name="Text Placeholder 2">
            <a:extLst>
              <a:ext uri="{FF2B5EF4-FFF2-40B4-BE49-F238E27FC236}">
                <a16:creationId xmlns:a16="http://schemas.microsoft.com/office/drawing/2014/main" id="{3510A59F-EFB2-E3D8-74E2-84930596C42B}"/>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46" name="Title Placeholder 6">
            <a:extLst>
              <a:ext uri="{FF2B5EF4-FFF2-40B4-BE49-F238E27FC236}">
                <a16:creationId xmlns:a16="http://schemas.microsoft.com/office/drawing/2014/main" id="{11674061-AB38-D49C-5355-C6635C72444D}"/>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5147" name="Date Placeholder 2">
            <a:extLst>
              <a:ext uri="{FF2B5EF4-FFF2-40B4-BE49-F238E27FC236}">
                <a16:creationId xmlns:a16="http://schemas.microsoft.com/office/drawing/2014/main" id="{1DAEE286-2BF6-F46E-98B7-7036D1488D04}"/>
              </a:ext>
            </a:extLst>
          </p:cNvPr>
          <p:cNvSpPr>
            <a:spLocks noGrp="1" noChangeArrowheads="1"/>
          </p:cNvSpPr>
          <p:nvPr>
            <p:ph type="dt" sz="half" idx="2"/>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chemeClr val="bg1"/>
                </a:solidFill>
                <a:latin typeface="Arial" panose="020B0604020202020204" pitchFamily="34" charset="0"/>
                <a:cs typeface="Arial" panose="020B0604020202020204" pitchFamily="34" charset="0"/>
              </a:defRPr>
            </a:lvl1pPr>
          </a:lstStyle>
          <a:p>
            <a:r>
              <a:rPr lang="en-US" altLang="en-US"/>
              <a:t>May 2022</a:t>
            </a:r>
          </a:p>
        </p:txBody>
      </p:sp>
      <p:sp>
        <p:nvSpPr>
          <p:cNvPr id="5148" name="Footer Placeholder 3">
            <a:extLst>
              <a:ext uri="{FF2B5EF4-FFF2-40B4-BE49-F238E27FC236}">
                <a16:creationId xmlns:a16="http://schemas.microsoft.com/office/drawing/2014/main" id="{BFD9B2F5-B20D-928A-9C6E-F312422EA2FE}"/>
              </a:ext>
            </a:extLst>
          </p:cNvPr>
          <p:cNvSpPr>
            <a:spLocks noGrp="1" noChangeArrowheads="1"/>
          </p:cNvSpPr>
          <p:nvPr>
            <p:ph type="ftr" sz="quarter" idx="3"/>
          </p:nvPr>
        </p:nvSpPr>
        <p:spPr bwMode="auto">
          <a:xfrm>
            <a:off x="3902075" y="6492875"/>
            <a:ext cx="43878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chemeClr val="bg1"/>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
        <p:nvSpPr>
          <p:cNvPr id="5149" name="Slide Number Placeholder 5">
            <a:extLst>
              <a:ext uri="{FF2B5EF4-FFF2-40B4-BE49-F238E27FC236}">
                <a16:creationId xmlns:a16="http://schemas.microsoft.com/office/drawing/2014/main" id="{0D5B4287-7DC1-6D9B-1ACB-2A6D72447331}"/>
              </a:ext>
            </a:extLst>
          </p:cNvPr>
          <p:cNvSpPr>
            <a:spLocks noGrp="1" noChangeArrowheads="1"/>
          </p:cNvSpPr>
          <p:nvPr>
            <p:ph type="sldNum" sz="quarter" idx="4"/>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fld id="{478A9655-7B57-4C58-BEB5-FA584630AEF4}" type="slidenum">
              <a:rPr lang="en-US" altLang="en-US"/>
              <a:pPr/>
              <a:t>‹#›</a:t>
            </a:fld>
            <a:endParaRPr lang="en-US" altLang="en-US"/>
          </a:p>
        </p:txBody>
      </p:sp>
    </p:spTree>
    <p:custDataLst>
      <p:tags r:id="rId13"/>
    </p:custData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207" name="Text Placeholder 2">
            <a:extLst>
              <a:ext uri="{FF2B5EF4-FFF2-40B4-BE49-F238E27FC236}">
                <a16:creationId xmlns:a16="http://schemas.microsoft.com/office/drawing/2014/main" id="{A2C6F1AF-5437-E1FA-EEC3-0829A246B888}"/>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08" name="Title Placeholder 6">
            <a:extLst>
              <a:ext uri="{FF2B5EF4-FFF2-40B4-BE49-F238E27FC236}">
                <a16:creationId xmlns:a16="http://schemas.microsoft.com/office/drawing/2014/main" id="{7C9AA600-85A5-D7B6-84DF-D8F0B03DD57B}"/>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7209" name="Slide Number Placeholder 5">
            <a:extLst>
              <a:ext uri="{FF2B5EF4-FFF2-40B4-BE49-F238E27FC236}">
                <a16:creationId xmlns:a16="http://schemas.microsoft.com/office/drawing/2014/main" id="{BD5DA737-4FBD-932F-5E2E-8C36B55AAAA7}"/>
              </a:ext>
            </a:extLst>
          </p:cNvPr>
          <p:cNvSpPr>
            <a:spLocks noGrp="1" noChangeArrowheads="1"/>
          </p:cNvSpPr>
          <p:nvPr>
            <p:ph type="sldNum" sz="quarter" idx="2"/>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rgbClr val="8FAADC"/>
                </a:solidFill>
                <a:latin typeface="Arial" panose="020B0604020202020204" pitchFamily="34" charset="0"/>
                <a:cs typeface="Arial" panose="020B0604020202020204" pitchFamily="34" charset="0"/>
              </a:defRPr>
            </a:lvl1pPr>
          </a:lstStyle>
          <a:p>
            <a:fld id="{9F2DB83D-D6C8-4291-B8C6-2B8885581345}" type="slidenum">
              <a:rPr lang="en-US" altLang="en-US"/>
              <a:pPr/>
              <a:t>‹#›</a:t>
            </a:fld>
            <a:endParaRPr lang="en-US" altLang="en-US"/>
          </a:p>
        </p:txBody>
      </p:sp>
      <p:sp>
        <p:nvSpPr>
          <p:cNvPr id="7210" name="Date Placeholder 1">
            <a:extLst>
              <a:ext uri="{FF2B5EF4-FFF2-40B4-BE49-F238E27FC236}">
                <a16:creationId xmlns:a16="http://schemas.microsoft.com/office/drawing/2014/main" id="{441A5210-71CB-5AAA-BF0A-6CAA1B2FBD0B}"/>
              </a:ext>
            </a:extLst>
          </p:cNvPr>
          <p:cNvSpPr>
            <a:spLocks noGrp="1" noChangeArrowheads="1"/>
          </p:cNvSpPr>
          <p:nvPr>
            <p:ph type="dt" sz="half" idx="3"/>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rgbClr val="8FAADC"/>
                </a:solidFill>
                <a:latin typeface="Arial" panose="020B0604020202020204" pitchFamily="34" charset="0"/>
                <a:cs typeface="Arial" panose="020B0604020202020204" pitchFamily="34" charset="0"/>
              </a:defRPr>
            </a:lvl1pPr>
          </a:lstStyle>
          <a:p>
            <a:r>
              <a:rPr lang="en-US" altLang="en-US"/>
              <a:t>May 2022</a:t>
            </a:r>
          </a:p>
        </p:txBody>
      </p:sp>
      <p:sp>
        <p:nvSpPr>
          <p:cNvPr id="7211" name="Footer Placeholder 2">
            <a:extLst>
              <a:ext uri="{FF2B5EF4-FFF2-40B4-BE49-F238E27FC236}">
                <a16:creationId xmlns:a16="http://schemas.microsoft.com/office/drawing/2014/main" id="{8A0EC97F-50E6-3803-201D-87FA4211574F}"/>
              </a:ext>
            </a:extLst>
          </p:cNvPr>
          <p:cNvSpPr>
            <a:spLocks noGrp="1" noChangeArrowheads="1"/>
          </p:cNvSpPr>
          <p:nvPr>
            <p:ph type="ftr" sz="quarter" idx="4"/>
          </p:nvPr>
        </p:nvSpPr>
        <p:spPr bwMode="auto">
          <a:xfrm>
            <a:off x="3959225" y="6492875"/>
            <a:ext cx="43386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rgbClr val="8FAADC"/>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Tree>
    <p:custDataLst>
      <p:tags r:id="rId13"/>
    </p:custData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269" name="TextBox 7">
            <a:extLst>
              <a:ext uri="{FF2B5EF4-FFF2-40B4-BE49-F238E27FC236}">
                <a16:creationId xmlns:a16="http://schemas.microsoft.com/office/drawing/2014/main" id="{BF1D3634-D2F9-33A8-339F-D20725953D83}"/>
              </a:ext>
            </a:extLst>
          </p:cNvPr>
          <p:cNvSpPr>
            <a:spLocks noChangeArrowheads="1"/>
          </p:cNvSpPr>
          <p:nvPr/>
        </p:nvSpPr>
        <p:spPr bwMode="auto">
          <a:xfrm>
            <a:off x="1766888" y="4781550"/>
            <a:ext cx="936967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n-US" altLang="en-US" sz="2400" b="1" dirty="0"/>
              <a:t>Countdown timer: </a:t>
            </a:r>
            <a:r>
              <a:rPr lang="en-US" altLang="en-US" sz="2400" dirty="0"/>
              <a:t>ANSWER the question before the bar disappears!</a:t>
            </a:r>
          </a:p>
        </p:txBody>
      </p:sp>
      <p:sp>
        <p:nvSpPr>
          <p:cNvPr id="9270" name="Rectangle 7">
            <a:extLst>
              <a:ext uri="{FF2B5EF4-FFF2-40B4-BE49-F238E27FC236}">
                <a16:creationId xmlns:a16="http://schemas.microsoft.com/office/drawing/2014/main" id="{B662042B-F574-B5FF-078B-BDD123EC8329}"/>
              </a:ext>
            </a:extLst>
          </p:cNvPr>
          <p:cNvSpPr>
            <a:spLocks noChangeArrowheads="1"/>
          </p:cNvSpPr>
          <p:nvPr/>
        </p:nvSpPr>
        <p:spPr bwMode="auto">
          <a:xfrm flipH="1">
            <a:off x="1866900" y="5243513"/>
            <a:ext cx="8815388" cy="663575"/>
          </a:xfrm>
          <a:prstGeom prst="rect">
            <a:avLst/>
          </a:prstGeom>
          <a:gradFill rotWithShape="1">
            <a:gsLst>
              <a:gs pos="0">
                <a:srgbClr val="F6F8FC"/>
              </a:gs>
              <a:gs pos="12000">
                <a:srgbClr val="A3D1FF"/>
              </a:gs>
              <a:gs pos="40999">
                <a:srgbClr val="A7BCE3"/>
              </a:gs>
              <a:gs pos="53998">
                <a:srgbClr val="82A1D8"/>
              </a:gs>
              <a:gs pos="82999">
                <a:srgbClr val="5C84CC"/>
              </a:gs>
              <a:gs pos="100000">
                <a:srgbClr val="0755B7"/>
              </a:gs>
            </a:gsLst>
            <a:lin ang="0"/>
          </a:gra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9272" name="Rectangle 9">
            <a:extLst>
              <a:ext uri="{FF2B5EF4-FFF2-40B4-BE49-F238E27FC236}">
                <a16:creationId xmlns:a16="http://schemas.microsoft.com/office/drawing/2014/main" id="{C0CA55C1-6C6D-3202-60EE-9104F793C289}"/>
              </a:ext>
            </a:extLst>
          </p:cNvPr>
          <p:cNvSpPr>
            <a:spLocks noChangeArrowheads="1"/>
          </p:cNvSpPr>
          <p:nvPr/>
        </p:nvSpPr>
        <p:spPr bwMode="auto">
          <a:xfrm>
            <a:off x="10204450" y="5094288"/>
            <a:ext cx="1031875"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0</a:t>
            </a:r>
          </a:p>
        </p:txBody>
      </p:sp>
      <p:sp>
        <p:nvSpPr>
          <p:cNvPr id="9273" name="Rectangle 10">
            <a:extLst>
              <a:ext uri="{FF2B5EF4-FFF2-40B4-BE49-F238E27FC236}">
                <a16:creationId xmlns:a16="http://schemas.microsoft.com/office/drawing/2014/main" id="{69F90EEA-49D9-E124-1551-C29D15F36451}"/>
              </a:ext>
            </a:extLst>
          </p:cNvPr>
          <p:cNvSpPr>
            <a:spLocks noChangeArrowheads="1"/>
          </p:cNvSpPr>
          <p:nvPr/>
        </p:nvSpPr>
        <p:spPr bwMode="auto">
          <a:xfrm>
            <a:off x="10204450" y="5094288"/>
            <a:ext cx="1031875"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a:t>
            </a:r>
          </a:p>
        </p:txBody>
      </p:sp>
      <p:sp>
        <p:nvSpPr>
          <p:cNvPr id="9274" name="Rectangle 11">
            <a:extLst>
              <a:ext uri="{FF2B5EF4-FFF2-40B4-BE49-F238E27FC236}">
                <a16:creationId xmlns:a16="http://schemas.microsoft.com/office/drawing/2014/main" id="{03DF9C57-A413-3D3F-D1F0-55F5C028880C}"/>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2</a:t>
            </a:r>
          </a:p>
        </p:txBody>
      </p:sp>
      <p:sp>
        <p:nvSpPr>
          <p:cNvPr id="9275" name="Rectangle 12">
            <a:extLst>
              <a:ext uri="{FF2B5EF4-FFF2-40B4-BE49-F238E27FC236}">
                <a16:creationId xmlns:a16="http://schemas.microsoft.com/office/drawing/2014/main" id="{7A5FE1F5-0455-249C-B367-0540C053F6B0}"/>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3</a:t>
            </a:r>
          </a:p>
        </p:txBody>
      </p:sp>
      <p:sp>
        <p:nvSpPr>
          <p:cNvPr id="9276" name="Rectangle 13">
            <a:extLst>
              <a:ext uri="{FF2B5EF4-FFF2-40B4-BE49-F238E27FC236}">
                <a16:creationId xmlns:a16="http://schemas.microsoft.com/office/drawing/2014/main" id="{8D7B8289-2789-5365-B0D0-CEB622EBCFA4}"/>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4</a:t>
            </a:r>
          </a:p>
        </p:txBody>
      </p:sp>
      <p:sp>
        <p:nvSpPr>
          <p:cNvPr id="9277" name="Rectangle 14">
            <a:extLst>
              <a:ext uri="{FF2B5EF4-FFF2-40B4-BE49-F238E27FC236}">
                <a16:creationId xmlns:a16="http://schemas.microsoft.com/office/drawing/2014/main" id="{4EA42A88-918E-9134-441D-8A9DED3A0179}"/>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5</a:t>
            </a:r>
          </a:p>
        </p:txBody>
      </p:sp>
      <p:sp>
        <p:nvSpPr>
          <p:cNvPr id="9278" name="Rectangle 15">
            <a:extLst>
              <a:ext uri="{FF2B5EF4-FFF2-40B4-BE49-F238E27FC236}">
                <a16:creationId xmlns:a16="http://schemas.microsoft.com/office/drawing/2014/main" id="{DCD17018-AA4C-E7FB-9815-3992BAEA20E8}"/>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6</a:t>
            </a:r>
          </a:p>
        </p:txBody>
      </p:sp>
      <p:sp>
        <p:nvSpPr>
          <p:cNvPr id="9279" name="Rectangle 16">
            <a:extLst>
              <a:ext uri="{FF2B5EF4-FFF2-40B4-BE49-F238E27FC236}">
                <a16:creationId xmlns:a16="http://schemas.microsoft.com/office/drawing/2014/main" id="{73B92ADB-5640-2AC7-5546-8C8037E915D9}"/>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7</a:t>
            </a:r>
          </a:p>
        </p:txBody>
      </p:sp>
      <p:sp>
        <p:nvSpPr>
          <p:cNvPr id="9280" name="Rectangle 17">
            <a:extLst>
              <a:ext uri="{FF2B5EF4-FFF2-40B4-BE49-F238E27FC236}">
                <a16:creationId xmlns:a16="http://schemas.microsoft.com/office/drawing/2014/main" id="{5A83B38B-E694-91F7-1366-C35599E9C685}"/>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8</a:t>
            </a:r>
          </a:p>
        </p:txBody>
      </p:sp>
      <p:sp>
        <p:nvSpPr>
          <p:cNvPr id="9281" name="Rectangle 18">
            <a:extLst>
              <a:ext uri="{FF2B5EF4-FFF2-40B4-BE49-F238E27FC236}">
                <a16:creationId xmlns:a16="http://schemas.microsoft.com/office/drawing/2014/main" id="{0D0D4C56-A4F4-374B-9F00-5A47CCF5E732}"/>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9</a:t>
            </a:r>
          </a:p>
        </p:txBody>
      </p:sp>
      <p:sp>
        <p:nvSpPr>
          <p:cNvPr id="9282" name="Rectangle 19">
            <a:extLst>
              <a:ext uri="{FF2B5EF4-FFF2-40B4-BE49-F238E27FC236}">
                <a16:creationId xmlns:a16="http://schemas.microsoft.com/office/drawing/2014/main" id="{736E4AEC-8440-FFBC-1501-86A64E56B88D}"/>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10</a:t>
            </a:r>
          </a:p>
        </p:txBody>
      </p:sp>
      <p:sp>
        <p:nvSpPr>
          <p:cNvPr id="9283" name="Rectangle 20">
            <a:extLst>
              <a:ext uri="{FF2B5EF4-FFF2-40B4-BE49-F238E27FC236}">
                <a16:creationId xmlns:a16="http://schemas.microsoft.com/office/drawing/2014/main" id="{D5477056-D820-D04D-EFB1-C380635AE712}"/>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11</a:t>
            </a:r>
          </a:p>
        </p:txBody>
      </p:sp>
      <p:sp>
        <p:nvSpPr>
          <p:cNvPr id="9284" name="Rectangle 21">
            <a:extLst>
              <a:ext uri="{FF2B5EF4-FFF2-40B4-BE49-F238E27FC236}">
                <a16:creationId xmlns:a16="http://schemas.microsoft.com/office/drawing/2014/main" id="{6D2E10A8-8D3F-DE31-F4F1-1E0F868051B4}"/>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12</a:t>
            </a:r>
          </a:p>
        </p:txBody>
      </p:sp>
      <p:sp>
        <p:nvSpPr>
          <p:cNvPr id="9285" name="Rectangle 22">
            <a:extLst>
              <a:ext uri="{FF2B5EF4-FFF2-40B4-BE49-F238E27FC236}">
                <a16:creationId xmlns:a16="http://schemas.microsoft.com/office/drawing/2014/main" id="{8D495634-067F-F82C-9E7C-9D36530F96E7}"/>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13</a:t>
            </a:r>
          </a:p>
        </p:txBody>
      </p:sp>
      <p:sp>
        <p:nvSpPr>
          <p:cNvPr id="9286" name="Rectangle 23">
            <a:extLst>
              <a:ext uri="{FF2B5EF4-FFF2-40B4-BE49-F238E27FC236}">
                <a16:creationId xmlns:a16="http://schemas.microsoft.com/office/drawing/2014/main" id="{1FEA4508-B895-DF62-DB92-B62066CACB3B}"/>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14</a:t>
            </a:r>
          </a:p>
        </p:txBody>
      </p:sp>
      <p:sp>
        <p:nvSpPr>
          <p:cNvPr id="9287" name="Rectangle 24">
            <a:extLst>
              <a:ext uri="{FF2B5EF4-FFF2-40B4-BE49-F238E27FC236}">
                <a16:creationId xmlns:a16="http://schemas.microsoft.com/office/drawing/2014/main" id="{F3150347-D797-27CD-DB0B-ED26A7BA5F49}"/>
              </a:ext>
            </a:extLst>
          </p:cNvPr>
          <p:cNvSpPr>
            <a:spLocks noChangeArrowheads="1"/>
          </p:cNvSpPr>
          <p:nvPr/>
        </p:nvSpPr>
        <p:spPr bwMode="auto">
          <a:xfrm>
            <a:off x="10201275" y="5094288"/>
            <a:ext cx="1033463" cy="977900"/>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n-US" altLang="en-US" sz="4800">
                <a:solidFill>
                  <a:srgbClr val="00529B"/>
                </a:solidFill>
              </a:rPr>
              <a:t>15</a:t>
            </a:r>
          </a:p>
        </p:txBody>
      </p:sp>
      <p:sp>
        <p:nvSpPr>
          <p:cNvPr id="9288" name="Rectangle 25">
            <a:extLst>
              <a:ext uri="{FF2B5EF4-FFF2-40B4-BE49-F238E27FC236}">
                <a16:creationId xmlns:a16="http://schemas.microsoft.com/office/drawing/2014/main" id="{CC61225B-8D21-CF73-C8EF-5BE8B94C685C}"/>
              </a:ext>
            </a:extLst>
          </p:cNvPr>
          <p:cNvSpPr>
            <a:spLocks noChangeArrowheads="1"/>
          </p:cNvSpPr>
          <p:nvPr/>
        </p:nvSpPr>
        <p:spPr bwMode="auto">
          <a:xfrm>
            <a:off x="11036300" y="5094288"/>
            <a:ext cx="1155700" cy="977900"/>
          </a:xfrm>
          <a:prstGeom prst="rect">
            <a:avLst/>
          </a:prstGeom>
          <a:solidFill>
            <a:srgbClr val="FFFFFF"/>
          </a:solidFill>
          <a:ln w="12700" cap="flat" algn="ctr">
            <a:solidFill>
              <a:srgbClr val="FFFFFF"/>
            </a:solidFill>
            <a:prstDash val="solid"/>
            <a:miter lim="800000"/>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9289" name="Text Placeholder 2">
            <a:extLst>
              <a:ext uri="{FF2B5EF4-FFF2-40B4-BE49-F238E27FC236}">
                <a16:creationId xmlns:a16="http://schemas.microsoft.com/office/drawing/2014/main" id="{96686037-026B-143D-2B94-FE674A796813}"/>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290" name="Title Placeholder 6">
            <a:extLst>
              <a:ext uri="{FF2B5EF4-FFF2-40B4-BE49-F238E27FC236}">
                <a16:creationId xmlns:a16="http://schemas.microsoft.com/office/drawing/2014/main" id="{D482BB3C-3F51-4F60-9CCD-9C8A2E278D8F}"/>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9291" name="Date Placeholder 2">
            <a:extLst>
              <a:ext uri="{FF2B5EF4-FFF2-40B4-BE49-F238E27FC236}">
                <a16:creationId xmlns:a16="http://schemas.microsoft.com/office/drawing/2014/main" id="{17F5D811-9D5D-3B81-712F-AEBD741120F2}"/>
              </a:ext>
            </a:extLst>
          </p:cNvPr>
          <p:cNvSpPr>
            <a:spLocks noGrp="1" noChangeArrowheads="1"/>
          </p:cNvSpPr>
          <p:nvPr>
            <p:ph type="dt" sz="half" idx="2"/>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chemeClr val="bg1"/>
                </a:solidFill>
                <a:latin typeface="Arial" panose="020B0604020202020204" pitchFamily="34" charset="0"/>
                <a:cs typeface="Arial" panose="020B0604020202020204" pitchFamily="34" charset="0"/>
              </a:defRPr>
            </a:lvl1pPr>
          </a:lstStyle>
          <a:p>
            <a:r>
              <a:rPr lang="en-US" altLang="en-US"/>
              <a:t>May 2022</a:t>
            </a:r>
          </a:p>
        </p:txBody>
      </p:sp>
      <p:sp>
        <p:nvSpPr>
          <p:cNvPr id="9292" name="Footer Placeholder 3">
            <a:extLst>
              <a:ext uri="{FF2B5EF4-FFF2-40B4-BE49-F238E27FC236}">
                <a16:creationId xmlns:a16="http://schemas.microsoft.com/office/drawing/2014/main" id="{6209D78D-0C30-4CF3-B989-937A31EEF1EC}"/>
              </a:ext>
            </a:extLst>
          </p:cNvPr>
          <p:cNvSpPr>
            <a:spLocks noGrp="1" noChangeArrowheads="1"/>
          </p:cNvSpPr>
          <p:nvPr>
            <p:ph type="ftr" sz="quarter" idx="3"/>
          </p:nvPr>
        </p:nvSpPr>
        <p:spPr bwMode="auto">
          <a:xfrm>
            <a:off x="3810000" y="6492875"/>
            <a:ext cx="457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chemeClr val="bg1"/>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
        <p:nvSpPr>
          <p:cNvPr id="9293" name="Slide Number Placeholder 5">
            <a:extLst>
              <a:ext uri="{FF2B5EF4-FFF2-40B4-BE49-F238E27FC236}">
                <a16:creationId xmlns:a16="http://schemas.microsoft.com/office/drawing/2014/main" id="{0640299A-7B91-645F-139D-8456781E991F}"/>
              </a:ext>
            </a:extLst>
          </p:cNvPr>
          <p:cNvSpPr>
            <a:spLocks noGrp="1" noChangeArrowheads="1"/>
          </p:cNvSpPr>
          <p:nvPr>
            <p:ph type="sldNum" sz="quarter" idx="4"/>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fld id="{0855EBD3-43C2-4E9B-800D-CE1E6F403594}" type="slidenum">
              <a:rPr lang="en-US" altLang="en-US"/>
              <a:pPr/>
              <a:t>‹#›</a:t>
            </a:fld>
            <a:endParaRPr lang="en-US" altLang="en-US"/>
          </a:p>
        </p:txBody>
      </p:sp>
    </p:spTree>
    <p:custDataLst>
      <p:tags r:id="rId13"/>
    </p:custData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17250"/>
                                        <p:tgtEl>
                                          <p:spTgt spid="9270"/>
                                        </p:tgtEl>
                                        <p:attrNameLst>
                                          <p:attrName>ppt_x</p:attrName>
                                        </p:attrNameLst>
                                      </p:cBhvr>
                                      <p:tavLst>
                                        <p:tav tm="0">
                                          <p:val>
                                            <p:strVal val="ppt_x"/>
                                          </p:val>
                                        </p:tav>
                                        <p:tav tm="100000">
                                          <p:val>
                                            <p:strVal val="1+ppt_w/2"/>
                                          </p:val>
                                        </p:tav>
                                      </p:tavLst>
                                    </p:anim>
                                    <p:anim calcmode="lin" valueType="num">
                                      <p:cBhvr additive="base">
                                        <p:cTn id="7" dur="17250"/>
                                        <p:tgtEl>
                                          <p:spTgt spid="9270"/>
                                        </p:tgtEl>
                                        <p:attrNameLst>
                                          <p:attrName>ppt_y</p:attrName>
                                        </p:attrNameLst>
                                      </p:cBhvr>
                                      <p:tavLst>
                                        <p:tav tm="0">
                                          <p:val>
                                            <p:strVal val="ppt_y"/>
                                          </p:val>
                                        </p:tav>
                                        <p:tav tm="100000">
                                          <p:val>
                                            <p:strVal val="ppt_y"/>
                                          </p:val>
                                        </p:tav>
                                      </p:tavLst>
                                    </p:anim>
                                    <p:set>
                                      <p:cBhvr>
                                        <p:cTn id="8" dur="1" fill="hold">
                                          <p:stCondLst>
                                            <p:cond delay="17249"/>
                                          </p:stCondLst>
                                        </p:cTn>
                                        <p:tgtEl>
                                          <p:spTgt spid="9270"/>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9287"/>
                                        </p:tgtEl>
                                      </p:cBhvr>
                                    </p:animEffect>
                                    <p:set>
                                      <p:cBhvr>
                                        <p:cTn id="11" dur="1" fill="hold">
                                          <p:stCondLst>
                                            <p:cond delay="499"/>
                                          </p:stCondLst>
                                        </p:cTn>
                                        <p:tgtEl>
                                          <p:spTgt spid="9287"/>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500"/>
                                        <p:tgtEl>
                                          <p:spTgt spid="9286"/>
                                        </p:tgtEl>
                                      </p:cBhvr>
                                    </p:animEffect>
                                    <p:set>
                                      <p:cBhvr>
                                        <p:cTn id="14" dur="1" fill="hold">
                                          <p:stCondLst>
                                            <p:cond delay="499"/>
                                          </p:stCondLst>
                                        </p:cTn>
                                        <p:tgtEl>
                                          <p:spTgt spid="9286"/>
                                        </p:tgtEl>
                                        <p:attrNameLst>
                                          <p:attrName>style.visibility</p:attrName>
                                        </p:attrNameLst>
                                      </p:cBhvr>
                                      <p:to>
                                        <p:strVal val="hidden"/>
                                      </p:to>
                                    </p:set>
                                  </p:childTnLst>
                                </p:cTn>
                              </p:par>
                              <p:par>
                                <p:cTn id="15" presetID="10" presetClass="exit" presetSubtype="0" fill="hold" nodeType="withEffect">
                                  <p:stCondLst>
                                    <p:cond delay="2000"/>
                                  </p:stCondLst>
                                  <p:childTnLst>
                                    <p:animEffect transition="out" filter="fade">
                                      <p:cBhvr>
                                        <p:cTn id="16" dur="500"/>
                                        <p:tgtEl>
                                          <p:spTgt spid="9285"/>
                                        </p:tgtEl>
                                      </p:cBhvr>
                                    </p:animEffect>
                                    <p:set>
                                      <p:cBhvr>
                                        <p:cTn id="17" dur="1" fill="hold">
                                          <p:stCondLst>
                                            <p:cond delay="499"/>
                                          </p:stCondLst>
                                        </p:cTn>
                                        <p:tgtEl>
                                          <p:spTgt spid="9285"/>
                                        </p:tgtEl>
                                        <p:attrNameLst>
                                          <p:attrName>style.visibility</p:attrName>
                                        </p:attrNameLst>
                                      </p:cBhvr>
                                      <p:to>
                                        <p:strVal val="hidden"/>
                                      </p:to>
                                    </p:set>
                                  </p:childTnLst>
                                </p:cTn>
                              </p:par>
                              <p:par>
                                <p:cTn id="18" presetID="10" presetClass="exit" presetSubtype="0" fill="hold" nodeType="withEffect">
                                  <p:stCondLst>
                                    <p:cond delay="3000"/>
                                  </p:stCondLst>
                                  <p:childTnLst>
                                    <p:animEffect transition="out" filter="fade">
                                      <p:cBhvr>
                                        <p:cTn id="19" dur="500"/>
                                        <p:tgtEl>
                                          <p:spTgt spid="9284"/>
                                        </p:tgtEl>
                                      </p:cBhvr>
                                    </p:animEffect>
                                    <p:set>
                                      <p:cBhvr>
                                        <p:cTn id="20" dur="1" fill="hold">
                                          <p:stCondLst>
                                            <p:cond delay="499"/>
                                          </p:stCondLst>
                                        </p:cTn>
                                        <p:tgtEl>
                                          <p:spTgt spid="9284"/>
                                        </p:tgtEl>
                                        <p:attrNameLst>
                                          <p:attrName>style.visibility</p:attrName>
                                        </p:attrNameLst>
                                      </p:cBhvr>
                                      <p:to>
                                        <p:strVal val="hidden"/>
                                      </p:to>
                                    </p:set>
                                  </p:childTnLst>
                                </p:cTn>
                              </p:par>
                              <p:par>
                                <p:cTn id="21" presetID="10" presetClass="exit" presetSubtype="0" fill="hold" nodeType="withEffect">
                                  <p:stCondLst>
                                    <p:cond delay="4000"/>
                                  </p:stCondLst>
                                  <p:childTnLst>
                                    <p:animEffect transition="out" filter="fade">
                                      <p:cBhvr>
                                        <p:cTn id="22" dur="500"/>
                                        <p:tgtEl>
                                          <p:spTgt spid="9283"/>
                                        </p:tgtEl>
                                      </p:cBhvr>
                                    </p:animEffect>
                                    <p:set>
                                      <p:cBhvr>
                                        <p:cTn id="23" dur="1" fill="hold">
                                          <p:stCondLst>
                                            <p:cond delay="499"/>
                                          </p:stCondLst>
                                        </p:cTn>
                                        <p:tgtEl>
                                          <p:spTgt spid="9283"/>
                                        </p:tgtEl>
                                        <p:attrNameLst>
                                          <p:attrName>style.visibility</p:attrName>
                                        </p:attrNameLst>
                                      </p:cBhvr>
                                      <p:to>
                                        <p:strVal val="hidden"/>
                                      </p:to>
                                    </p:set>
                                  </p:childTnLst>
                                </p:cTn>
                              </p:par>
                              <p:par>
                                <p:cTn id="24" presetID="10" presetClass="exit" presetSubtype="0" fill="hold" nodeType="withEffect">
                                  <p:stCondLst>
                                    <p:cond delay="5000"/>
                                  </p:stCondLst>
                                  <p:childTnLst>
                                    <p:animEffect transition="out" filter="fade">
                                      <p:cBhvr>
                                        <p:cTn id="25" dur="500"/>
                                        <p:tgtEl>
                                          <p:spTgt spid="9282"/>
                                        </p:tgtEl>
                                      </p:cBhvr>
                                    </p:animEffect>
                                    <p:set>
                                      <p:cBhvr>
                                        <p:cTn id="26" dur="1" fill="hold">
                                          <p:stCondLst>
                                            <p:cond delay="499"/>
                                          </p:stCondLst>
                                        </p:cTn>
                                        <p:tgtEl>
                                          <p:spTgt spid="9282"/>
                                        </p:tgtEl>
                                        <p:attrNameLst>
                                          <p:attrName>style.visibility</p:attrName>
                                        </p:attrNameLst>
                                      </p:cBhvr>
                                      <p:to>
                                        <p:strVal val="hidden"/>
                                      </p:to>
                                    </p:set>
                                  </p:childTnLst>
                                </p:cTn>
                              </p:par>
                              <p:par>
                                <p:cTn id="27" presetID="10" presetClass="exit" presetSubtype="0" fill="hold" nodeType="withEffect">
                                  <p:stCondLst>
                                    <p:cond delay="6000"/>
                                  </p:stCondLst>
                                  <p:childTnLst>
                                    <p:animEffect transition="out" filter="fade">
                                      <p:cBhvr>
                                        <p:cTn id="28" dur="500"/>
                                        <p:tgtEl>
                                          <p:spTgt spid="9281"/>
                                        </p:tgtEl>
                                      </p:cBhvr>
                                    </p:animEffect>
                                    <p:set>
                                      <p:cBhvr>
                                        <p:cTn id="29" dur="1" fill="hold">
                                          <p:stCondLst>
                                            <p:cond delay="499"/>
                                          </p:stCondLst>
                                        </p:cTn>
                                        <p:tgtEl>
                                          <p:spTgt spid="9281"/>
                                        </p:tgtEl>
                                        <p:attrNameLst>
                                          <p:attrName>style.visibility</p:attrName>
                                        </p:attrNameLst>
                                      </p:cBhvr>
                                      <p:to>
                                        <p:strVal val="hidden"/>
                                      </p:to>
                                    </p:set>
                                  </p:childTnLst>
                                </p:cTn>
                              </p:par>
                              <p:par>
                                <p:cTn id="30" presetID="10" presetClass="exit" presetSubtype="0" fill="hold" nodeType="withEffect">
                                  <p:stCondLst>
                                    <p:cond delay="7000"/>
                                  </p:stCondLst>
                                  <p:childTnLst>
                                    <p:animEffect transition="out" filter="fade">
                                      <p:cBhvr>
                                        <p:cTn id="31" dur="500"/>
                                        <p:tgtEl>
                                          <p:spTgt spid="9280"/>
                                        </p:tgtEl>
                                      </p:cBhvr>
                                    </p:animEffect>
                                    <p:set>
                                      <p:cBhvr>
                                        <p:cTn id="32" dur="1" fill="hold">
                                          <p:stCondLst>
                                            <p:cond delay="499"/>
                                          </p:stCondLst>
                                        </p:cTn>
                                        <p:tgtEl>
                                          <p:spTgt spid="9280"/>
                                        </p:tgtEl>
                                        <p:attrNameLst>
                                          <p:attrName>style.visibility</p:attrName>
                                        </p:attrNameLst>
                                      </p:cBhvr>
                                      <p:to>
                                        <p:strVal val="hidden"/>
                                      </p:to>
                                    </p:set>
                                  </p:childTnLst>
                                </p:cTn>
                              </p:par>
                              <p:par>
                                <p:cTn id="33" presetID="10" presetClass="exit" presetSubtype="0" fill="hold" nodeType="withEffect">
                                  <p:stCondLst>
                                    <p:cond delay="8000"/>
                                  </p:stCondLst>
                                  <p:childTnLst>
                                    <p:animEffect transition="out" filter="fade">
                                      <p:cBhvr>
                                        <p:cTn id="34" dur="500"/>
                                        <p:tgtEl>
                                          <p:spTgt spid="9279"/>
                                        </p:tgtEl>
                                      </p:cBhvr>
                                    </p:animEffect>
                                    <p:set>
                                      <p:cBhvr>
                                        <p:cTn id="35" dur="1" fill="hold">
                                          <p:stCondLst>
                                            <p:cond delay="499"/>
                                          </p:stCondLst>
                                        </p:cTn>
                                        <p:tgtEl>
                                          <p:spTgt spid="9279"/>
                                        </p:tgtEl>
                                        <p:attrNameLst>
                                          <p:attrName>style.visibility</p:attrName>
                                        </p:attrNameLst>
                                      </p:cBhvr>
                                      <p:to>
                                        <p:strVal val="hidden"/>
                                      </p:to>
                                    </p:set>
                                  </p:childTnLst>
                                </p:cTn>
                              </p:par>
                              <p:par>
                                <p:cTn id="36" presetID="10" presetClass="exit" presetSubtype="0" fill="hold" nodeType="withEffect">
                                  <p:stCondLst>
                                    <p:cond delay="9000"/>
                                  </p:stCondLst>
                                  <p:childTnLst>
                                    <p:animEffect transition="out" filter="fade">
                                      <p:cBhvr>
                                        <p:cTn id="37" dur="500"/>
                                        <p:tgtEl>
                                          <p:spTgt spid="9278"/>
                                        </p:tgtEl>
                                      </p:cBhvr>
                                    </p:animEffect>
                                    <p:set>
                                      <p:cBhvr>
                                        <p:cTn id="38" dur="1" fill="hold">
                                          <p:stCondLst>
                                            <p:cond delay="499"/>
                                          </p:stCondLst>
                                        </p:cTn>
                                        <p:tgtEl>
                                          <p:spTgt spid="9278"/>
                                        </p:tgtEl>
                                        <p:attrNameLst>
                                          <p:attrName>style.visibility</p:attrName>
                                        </p:attrNameLst>
                                      </p:cBhvr>
                                      <p:to>
                                        <p:strVal val="hidden"/>
                                      </p:to>
                                    </p:set>
                                  </p:childTnLst>
                                </p:cTn>
                              </p:par>
                              <p:par>
                                <p:cTn id="39" presetID="10" presetClass="exit" presetSubtype="0" fill="hold" nodeType="withEffect">
                                  <p:stCondLst>
                                    <p:cond delay="10000"/>
                                  </p:stCondLst>
                                  <p:childTnLst>
                                    <p:animEffect transition="out" filter="fade">
                                      <p:cBhvr>
                                        <p:cTn id="40" dur="500"/>
                                        <p:tgtEl>
                                          <p:spTgt spid="9277"/>
                                        </p:tgtEl>
                                      </p:cBhvr>
                                    </p:animEffect>
                                    <p:set>
                                      <p:cBhvr>
                                        <p:cTn id="41" dur="1" fill="hold">
                                          <p:stCondLst>
                                            <p:cond delay="499"/>
                                          </p:stCondLst>
                                        </p:cTn>
                                        <p:tgtEl>
                                          <p:spTgt spid="9277"/>
                                        </p:tgtEl>
                                        <p:attrNameLst>
                                          <p:attrName>style.visibility</p:attrName>
                                        </p:attrNameLst>
                                      </p:cBhvr>
                                      <p:to>
                                        <p:strVal val="hidden"/>
                                      </p:to>
                                    </p:set>
                                  </p:childTnLst>
                                </p:cTn>
                              </p:par>
                              <p:par>
                                <p:cTn id="42" presetID="10" presetClass="exit" presetSubtype="0" fill="hold" nodeType="withEffect">
                                  <p:stCondLst>
                                    <p:cond delay="11000"/>
                                  </p:stCondLst>
                                  <p:childTnLst>
                                    <p:animEffect transition="out" filter="fade">
                                      <p:cBhvr>
                                        <p:cTn id="43" dur="500"/>
                                        <p:tgtEl>
                                          <p:spTgt spid="9276"/>
                                        </p:tgtEl>
                                      </p:cBhvr>
                                    </p:animEffect>
                                    <p:set>
                                      <p:cBhvr>
                                        <p:cTn id="44" dur="1" fill="hold">
                                          <p:stCondLst>
                                            <p:cond delay="499"/>
                                          </p:stCondLst>
                                        </p:cTn>
                                        <p:tgtEl>
                                          <p:spTgt spid="9276"/>
                                        </p:tgtEl>
                                        <p:attrNameLst>
                                          <p:attrName>style.visibility</p:attrName>
                                        </p:attrNameLst>
                                      </p:cBhvr>
                                      <p:to>
                                        <p:strVal val="hidden"/>
                                      </p:to>
                                    </p:set>
                                  </p:childTnLst>
                                </p:cTn>
                              </p:par>
                              <p:par>
                                <p:cTn id="45" presetID="10" presetClass="exit" presetSubtype="0" fill="hold" nodeType="withEffect">
                                  <p:stCondLst>
                                    <p:cond delay="12000"/>
                                  </p:stCondLst>
                                  <p:childTnLst>
                                    <p:animEffect transition="out" filter="fade">
                                      <p:cBhvr>
                                        <p:cTn id="46" dur="500"/>
                                        <p:tgtEl>
                                          <p:spTgt spid="9275"/>
                                        </p:tgtEl>
                                      </p:cBhvr>
                                    </p:animEffect>
                                    <p:set>
                                      <p:cBhvr>
                                        <p:cTn id="47" dur="1" fill="hold">
                                          <p:stCondLst>
                                            <p:cond delay="499"/>
                                          </p:stCondLst>
                                        </p:cTn>
                                        <p:tgtEl>
                                          <p:spTgt spid="9275"/>
                                        </p:tgtEl>
                                        <p:attrNameLst>
                                          <p:attrName>style.visibility</p:attrName>
                                        </p:attrNameLst>
                                      </p:cBhvr>
                                      <p:to>
                                        <p:strVal val="hidden"/>
                                      </p:to>
                                    </p:set>
                                  </p:childTnLst>
                                </p:cTn>
                              </p:par>
                              <p:par>
                                <p:cTn id="48" presetID="10" presetClass="exit" presetSubtype="0" fill="hold" nodeType="withEffect">
                                  <p:stCondLst>
                                    <p:cond delay="13000"/>
                                  </p:stCondLst>
                                  <p:childTnLst>
                                    <p:animEffect transition="out" filter="fade">
                                      <p:cBhvr>
                                        <p:cTn id="49" dur="500"/>
                                        <p:tgtEl>
                                          <p:spTgt spid="9274"/>
                                        </p:tgtEl>
                                      </p:cBhvr>
                                    </p:animEffect>
                                    <p:set>
                                      <p:cBhvr>
                                        <p:cTn id="50" dur="1" fill="hold">
                                          <p:stCondLst>
                                            <p:cond delay="499"/>
                                          </p:stCondLst>
                                        </p:cTn>
                                        <p:tgtEl>
                                          <p:spTgt spid="9274"/>
                                        </p:tgtEl>
                                        <p:attrNameLst>
                                          <p:attrName>style.visibility</p:attrName>
                                        </p:attrNameLst>
                                      </p:cBhvr>
                                      <p:to>
                                        <p:strVal val="hidden"/>
                                      </p:to>
                                    </p:set>
                                  </p:childTnLst>
                                </p:cTn>
                              </p:par>
                              <p:par>
                                <p:cTn id="51" presetID="10" presetClass="exit" presetSubtype="0" fill="hold" nodeType="withEffect">
                                  <p:stCondLst>
                                    <p:cond delay="14000"/>
                                  </p:stCondLst>
                                  <p:childTnLst>
                                    <p:animEffect transition="out" filter="fade">
                                      <p:cBhvr>
                                        <p:cTn id="52" dur="500"/>
                                        <p:tgtEl>
                                          <p:spTgt spid="9273"/>
                                        </p:tgtEl>
                                      </p:cBhvr>
                                    </p:animEffect>
                                    <p:set>
                                      <p:cBhvr>
                                        <p:cTn id="53" dur="1" fill="hold">
                                          <p:stCondLst>
                                            <p:cond delay="499"/>
                                          </p:stCondLst>
                                        </p:cTn>
                                        <p:tgtEl>
                                          <p:spTgt spid="9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0" grpId="0" animBg="1"/>
      <p:bldP spid="9273" grpId="1" animBg="1"/>
      <p:bldP spid="9274" grpId="2" animBg="1"/>
      <p:bldP spid="9275" grpId="3" animBg="1"/>
      <p:bldP spid="9276" grpId="4" animBg="1"/>
      <p:bldP spid="9277" grpId="5" animBg="1"/>
      <p:bldP spid="9278" grpId="6" animBg="1"/>
      <p:bldP spid="9279" grpId="7" animBg="1"/>
      <p:bldP spid="9280" grpId="8" animBg="1"/>
      <p:bldP spid="9281" grpId="9" animBg="1"/>
      <p:bldP spid="9282" grpId="10" animBg="1"/>
      <p:bldP spid="9283" grpId="11" animBg="1"/>
      <p:bldP spid="9284" grpId="12" animBg="1"/>
      <p:bldP spid="9285" grpId="13" animBg="1"/>
      <p:bldP spid="9286" grpId="14" animBg="1"/>
      <p:bldP spid="9287" grpId="15" animBg="1"/>
    </p:bldLst>
  </p:timing>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320" name="Text Placeholder 2">
            <a:extLst>
              <a:ext uri="{FF2B5EF4-FFF2-40B4-BE49-F238E27FC236}">
                <a16:creationId xmlns:a16="http://schemas.microsoft.com/office/drawing/2014/main" id="{E0165720-79C3-FDA7-6747-D5243E7A7E35}"/>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1" name="Title Placeholder 6">
            <a:extLst>
              <a:ext uri="{FF2B5EF4-FFF2-40B4-BE49-F238E27FC236}">
                <a16:creationId xmlns:a16="http://schemas.microsoft.com/office/drawing/2014/main" id="{C23C247D-D8F5-3BE9-108B-D4F8F5FF3BE6}"/>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10322" name="Date Placeholder 4">
            <a:extLst>
              <a:ext uri="{FF2B5EF4-FFF2-40B4-BE49-F238E27FC236}">
                <a16:creationId xmlns:a16="http://schemas.microsoft.com/office/drawing/2014/main" id="{9B3B6B94-BF3D-D7A6-B186-127109A57979}"/>
              </a:ext>
            </a:extLst>
          </p:cNvPr>
          <p:cNvSpPr>
            <a:spLocks noGrp="1" noChangeArrowheads="1"/>
          </p:cNvSpPr>
          <p:nvPr>
            <p:ph type="dt" sz="half" idx="2"/>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rgbClr val="8FAADC"/>
                </a:solidFill>
                <a:latin typeface="Arial" panose="020B0604020202020204" pitchFamily="34" charset="0"/>
                <a:cs typeface="Arial" panose="020B0604020202020204" pitchFamily="34" charset="0"/>
              </a:defRPr>
            </a:lvl1pPr>
          </a:lstStyle>
          <a:p>
            <a:r>
              <a:rPr lang="en-US" altLang="en-US"/>
              <a:t>May 2022</a:t>
            </a:r>
          </a:p>
        </p:txBody>
      </p:sp>
      <p:sp>
        <p:nvSpPr>
          <p:cNvPr id="10323" name="Footer Placeholder 2">
            <a:extLst>
              <a:ext uri="{FF2B5EF4-FFF2-40B4-BE49-F238E27FC236}">
                <a16:creationId xmlns:a16="http://schemas.microsoft.com/office/drawing/2014/main" id="{2DC815FD-705F-8C47-C78F-BC6D0D944022}"/>
              </a:ext>
            </a:extLst>
          </p:cNvPr>
          <p:cNvSpPr>
            <a:spLocks noGrp="1" noChangeArrowheads="1"/>
          </p:cNvSpPr>
          <p:nvPr>
            <p:ph type="ftr" sz="quarter" idx="3"/>
          </p:nvPr>
        </p:nvSpPr>
        <p:spPr bwMode="auto">
          <a:xfrm>
            <a:off x="3881438" y="6492875"/>
            <a:ext cx="437356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rgbClr val="8FAADC"/>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
        <p:nvSpPr>
          <p:cNvPr id="10324" name="Slide Number Placeholder 5">
            <a:extLst>
              <a:ext uri="{FF2B5EF4-FFF2-40B4-BE49-F238E27FC236}">
                <a16:creationId xmlns:a16="http://schemas.microsoft.com/office/drawing/2014/main" id="{ECEC481A-2E0A-B8AF-BB06-3907E4CD550E}"/>
              </a:ext>
            </a:extLst>
          </p:cNvPr>
          <p:cNvSpPr>
            <a:spLocks noGrp="1" noChangeArrowheads="1"/>
          </p:cNvSpPr>
          <p:nvPr>
            <p:ph type="sldNum" sz="quarter" idx="4"/>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rgbClr val="8FAADC"/>
                </a:solidFill>
                <a:latin typeface="Arial" panose="020B0604020202020204" pitchFamily="34" charset="0"/>
                <a:cs typeface="Arial" panose="020B0604020202020204" pitchFamily="34" charset="0"/>
              </a:defRPr>
            </a:lvl1pPr>
          </a:lstStyle>
          <a:p>
            <a:fld id="{73C4AE3F-B710-4F79-9D13-A7AD4AD05A49}" type="slidenum">
              <a:rPr lang="en-US" altLang="en-US"/>
              <a:pPr/>
              <a:t>‹#›</a:t>
            </a:fld>
            <a:endParaRPr lang="en-US" altLang="en-US"/>
          </a:p>
        </p:txBody>
      </p:sp>
    </p:spTree>
    <p:custDataLst>
      <p:tags r:id="rId13"/>
    </p:custData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351" name="Text Placeholder 2">
            <a:extLst>
              <a:ext uri="{FF2B5EF4-FFF2-40B4-BE49-F238E27FC236}">
                <a16:creationId xmlns:a16="http://schemas.microsoft.com/office/drawing/2014/main" id="{2A1F62FD-9D21-2205-AA31-0FCDE53B8A59}"/>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52" name="Title Placeholder 6">
            <a:extLst>
              <a:ext uri="{FF2B5EF4-FFF2-40B4-BE49-F238E27FC236}">
                <a16:creationId xmlns:a16="http://schemas.microsoft.com/office/drawing/2014/main" id="{BD253877-45B5-1652-F411-9F471A258003}"/>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
        <p:nvSpPr>
          <p:cNvPr id="11353" name="Date Placeholder 4">
            <a:extLst>
              <a:ext uri="{FF2B5EF4-FFF2-40B4-BE49-F238E27FC236}">
                <a16:creationId xmlns:a16="http://schemas.microsoft.com/office/drawing/2014/main" id="{8A0D4A46-C6B5-4E5C-F5FA-985BD0C940E2}"/>
              </a:ext>
            </a:extLst>
          </p:cNvPr>
          <p:cNvSpPr>
            <a:spLocks noGrp="1" noChangeArrowheads="1"/>
          </p:cNvSpPr>
          <p:nvPr>
            <p:ph type="dt" sz="half" idx="2"/>
          </p:nvPr>
        </p:nvSpPr>
        <p:spPr bwMode="auto">
          <a:xfrm>
            <a:off x="8382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rgbClr val="8FAADC"/>
                </a:solidFill>
                <a:latin typeface="Arial" panose="020B0604020202020204" pitchFamily="34" charset="0"/>
                <a:cs typeface="Arial" panose="020B0604020202020204" pitchFamily="34" charset="0"/>
              </a:defRPr>
            </a:lvl1pPr>
          </a:lstStyle>
          <a:p>
            <a:r>
              <a:rPr lang="en-US" altLang="en-US"/>
              <a:t>May 2022</a:t>
            </a:r>
          </a:p>
        </p:txBody>
      </p:sp>
      <p:sp>
        <p:nvSpPr>
          <p:cNvPr id="11354" name="Slide Number Placeholder 5">
            <a:extLst>
              <a:ext uri="{FF2B5EF4-FFF2-40B4-BE49-F238E27FC236}">
                <a16:creationId xmlns:a16="http://schemas.microsoft.com/office/drawing/2014/main" id="{4A557CDD-2432-91E7-94BD-380151F599F3}"/>
              </a:ext>
            </a:extLst>
          </p:cNvPr>
          <p:cNvSpPr>
            <a:spLocks noGrp="1" noChangeArrowheads="1"/>
          </p:cNvSpPr>
          <p:nvPr>
            <p:ph type="sldNum" sz="quarter" idx="3"/>
          </p:nvPr>
        </p:nvSpPr>
        <p:spPr bwMode="auto">
          <a:xfrm>
            <a:off x="8610600" y="6492875"/>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rgbClr val="8FAADC"/>
                </a:solidFill>
                <a:latin typeface="Arial" panose="020B0604020202020204" pitchFamily="34" charset="0"/>
                <a:cs typeface="Arial" panose="020B0604020202020204" pitchFamily="34" charset="0"/>
              </a:defRPr>
            </a:lvl1pPr>
          </a:lstStyle>
          <a:p>
            <a:fld id="{19527C1D-E225-449C-B117-DE9E3622DF2C}" type="slidenum">
              <a:rPr lang="en-US" altLang="en-US"/>
              <a:pPr/>
              <a:t>‹#›</a:t>
            </a:fld>
            <a:endParaRPr lang="en-US" altLang="en-US"/>
          </a:p>
        </p:txBody>
      </p:sp>
      <p:sp>
        <p:nvSpPr>
          <p:cNvPr id="11355" name="Footer Placeholder 2">
            <a:extLst>
              <a:ext uri="{FF2B5EF4-FFF2-40B4-BE49-F238E27FC236}">
                <a16:creationId xmlns:a16="http://schemas.microsoft.com/office/drawing/2014/main" id="{9DF6C580-3068-DDBA-19A1-65BCB494F8A2}"/>
              </a:ext>
            </a:extLst>
          </p:cNvPr>
          <p:cNvSpPr>
            <a:spLocks noGrp="1" noChangeArrowheads="1"/>
          </p:cNvSpPr>
          <p:nvPr>
            <p:ph type="ftr" sz="quarter" idx="4"/>
          </p:nvPr>
        </p:nvSpPr>
        <p:spPr bwMode="auto">
          <a:xfrm>
            <a:off x="3810000" y="6492875"/>
            <a:ext cx="457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200">
                <a:solidFill>
                  <a:srgbClr val="8FAADC"/>
                </a:solidFill>
                <a:latin typeface="Arial" panose="020B0604020202020204" pitchFamily="34" charset="0"/>
                <a:cs typeface="Arial" panose="020B0604020202020204" pitchFamily="34" charset="0"/>
              </a:defRPr>
            </a:lvl1pPr>
          </a:lstStyle>
          <a:p>
            <a:r>
              <a:rPr lang="en-US" altLang="en-US"/>
              <a:t>Medicare and Medicaid Fraud, Waste, and Abuse Prevention</a:t>
            </a:r>
          </a:p>
        </p:txBody>
      </p:sp>
    </p:spTree>
    <p:custDataLst>
      <p:tags r:id="rId13"/>
    </p:custData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382" name="Text Placeholder 2">
            <a:extLst>
              <a:ext uri="{FF2B5EF4-FFF2-40B4-BE49-F238E27FC236}">
                <a16:creationId xmlns:a16="http://schemas.microsoft.com/office/drawing/2014/main" id="{2F0771D2-BF12-E1EA-CD60-B8C5A4D44904}"/>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83" name="Title Placeholder 6">
            <a:extLst>
              <a:ext uri="{FF2B5EF4-FFF2-40B4-BE49-F238E27FC236}">
                <a16:creationId xmlns:a16="http://schemas.microsoft.com/office/drawing/2014/main" id="{71FDEED4-4E2D-8324-A642-FD47507410B8}"/>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410" name="Text Placeholder 2">
            <a:extLst>
              <a:ext uri="{FF2B5EF4-FFF2-40B4-BE49-F238E27FC236}">
                <a16:creationId xmlns:a16="http://schemas.microsoft.com/office/drawing/2014/main" id="{0DA165DC-DB4C-CC5E-302D-9C62EA97CA11}"/>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411" name="Title Placeholder 6">
            <a:extLst>
              <a:ext uri="{FF2B5EF4-FFF2-40B4-BE49-F238E27FC236}">
                <a16:creationId xmlns:a16="http://schemas.microsoft.com/office/drawing/2014/main" id="{F2BFA4CF-854F-A980-E1CF-69C971DB5A00}"/>
              </a:ext>
            </a:extLst>
          </p:cNvPr>
          <p:cNvSpPr>
            <a:spLocks noGrp="1" noChangeArrowheads="1"/>
          </p:cNvSpPr>
          <p:nvPr>
            <p:ph type="title" idx="1"/>
          </p:nvPr>
        </p:nvSpPr>
        <p:spPr bwMode="auto">
          <a:xfrm>
            <a:off x="838200" y="273050"/>
            <a:ext cx="105156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rtl="0" eaLnBrk="0" fontAlgn="base" hangingPunct="0">
        <a:lnSpc>
          <a:spcPct val="90000"/>
        </a:lnSpc>
        <a:spcBef>
          <a:spcPct val="0"/>
        </a:spcBef>
        <a:spcAft>
          <a:spcPct val="0"/>
        </a:spcAft>
        <a:buSzPct val="100000"/>
        <a:defRPr sz="2800" b="1" kern="12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rtl="0" eaLnBrk="0" fontAlgn="base" hangingPunct="0">
        <a:lnSpc>
          <a:spcPct val="90000"/>
        </a:lnSpc>
        <a:spcBef>
          <a:spcPct val="0"/>
        </a:spcBef>
        <a:spcAft>
          <a:spcPct val="0"/>
        </a:spcAft>
        <a:buSzPct val="100000"/>
        <a:defRPr sz="28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8.png"/><Relationship Id="rId2" Type="http://schemas.openxmlformats.org/officeDocument/2006/relationships/slideLayout" Target="../slideLayouts/slideLayout62.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tags" Target="../tags/tag2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62.xml"/><Relationship Id="rId7" Type="http://schemas.openxmlformats.org/officeDocument/2006/relationships/image" Target="../media/image32.png"/><Relationship Id="rId2" Type="http://schemas.openxmlformats.org/officeDocument/2006/relationships/tags" Target="../tags/tag23.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24.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oleObject" Target="../embeddings/oleObject3.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0.xml"/><Relationship Id="rId7" Type="http://schemas.openxmlformats.org/officeDocument/2006/relationships/oleObject" Target="../embeddings/oleObject5.bin"/><Relationship Id="rId2" Type="http://schemas.openxmlformats.org/officeDocument/2006/relationships/tags" Target="../tags/tag25.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4.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1.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6.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2.xml"/><Relationship Id="rId1" Type="http://schemas.openxmlformats.org/officeDocument/2006/relationships/tags" Target="../tags/tag30.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1.png"/><Relationship Id="rId2" Type="http://schemas.openxmlformats.org/officeDocument/2006/relationships/slideLayout" Target="../slideLayouts/slideLayout6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2.xml"/><Relationship Id="rId1" Type="http://schemas.openxmlformats.org/officeDocument/2006/relationships/tags" Target="../tags/tag3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2.xml"/><Relationship Id="rId1" Type="http://schemas.openxmlformats.org/officeDocument/2006/relationships/tags" Target="../tags/tag3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2.xml"/><Relationship Id="rId1" Type="http://schemas.openxmlformats.org/officeDocument/2006/relationships/tags" Target="../tags/tag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tags" Target="../tags/tag3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5.xml"/><Relationship Id="rId7" Type="http://schemas.openxmlformats.org/officeDocument/2006/relationships/image" Target="../media/image52.png"/><Relationship Id="rId2" Type="http://schemas.openxmlformats.org/officeDocument/2006/relationships/slideLayout" Target="../slideLayouts/slideLayout62.xml"/><Relationship Id="rId1" Type="http://schemas.openxmlformats.org/officeDocument/2006/relationships/tags" Target="../tags/tag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8.png"/><Relationship Id="rId2" Type="http://schemas.openxmlformats.org/officeDocument/2006/relationships/slideLayout" Target="../slideLayouts/slideLayout62.xml"/><Relationship Id="rId1" Type="http://schemas.openxmlformats.org/officeDocument/2006/relationships/tags" Target="../tags/tag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2.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2.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2.png"/><Relationship Id="rId2" Type="http://schemas.openxmlformats.org/officeDocument/2006/relationships/slideLayout" Target="../slideLayouts/slideLayout62.xml"/><Relationship Id="rId1" Type="http://schemas.openxmlformats.org/officeDocument/2006/relationships/tags" Target="../tags/tag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xml"/><Relationship Id="rId1" Type="http://schemas.openxmlformats.org/officeDocument/2006/relationships/tags" Target="../tags/tag41.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2.xml"/><Relationship Id="rId1" Type="http://schemas.openxmlformats.org/officeDocument/2006/relationships/tags" Target="../tags/tag4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3.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3.xml"/><Relationship Id="rId1" Type="http://schemas.openxmlformats.org/officeDocument/2006/relationships/tags" Target="../tags/tag44.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2.xml"/><Relationship Id="rId1" Type="http://schemas.openxmlformats.org/officeDocument/2006/relationships/tags" Target="../tags/tag45.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2.xml"/><Relationship Id="rId1" Type="http://schemas.openxmlformats.org/officeDocument/2006/relationships/tags" Target="../tags/tag46.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2.xml"/><Relationship Id="rId1" Type="http://schemas.openxmlformats.org/officeDocument/2006/relationships/tags" Target="../tags/tag48.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2.xml"/><Relationship Id="rId1" Type="http://schemas.openxmlformats.org/officeDocument/2006/relationships/tags" Target="../tags/tag49.xml"/><Relationship Id="rId5" Type="http://schemas.openxmlformats.org/officeDocument/2006/relationships/image" Target="../media/image71.jpe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4.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2.xml"/><Relationship Id="rId1" Type="http://schemas.openxmlformats.org/officeDocument/2006/relationships/tags" Target="../tags/tag5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1.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5.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2.xml"/><Relationship Id="rId1" Type="http://schemas.openxmlformats.org/officeDocument/2006/relationships/tags" Target="../tags/tag56.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0.xml"/><Relationship Id="rId1" Type="http://schemas.openxmlformats.org/officeDocument/2006/relationships/tags" Target="../tags/tag57.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3.xml"/><Relationship Id="rId1" Type="http://schemas.openxmlformats.org/officeDocument/2006/relationships/tags" Target="../tags/tag58.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3.xml"/><Relationship Id="rId1" Type="http://schemas.openxmlformats.org/officeDocument/2006/relationships/tags" Target="../tags/tag59.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0.xml"/><Relationship Id="rId1" Type="http://schemas.openxmlformats.org/officeDocument/2006/relationships/tags" Target="../tags/tag60.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2.xml"/><Relationship Id="rId1" Type="http://schemas.openxmlformats.org/officeDocument/2006/relationships/tags" Target="../tags/tag61.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2.xml"/><Relationship Id="rId1" Type="http://schemas.openxmlformats.org/officeDocument/2006/relationships/tags" Target="../tags/tag62.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2.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2.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2.xml"/><Relationship Id="rId1" Type="http://schemas.openxmlformats.org/officeDocument/2006/relationships/tags" Target="../tags/tag65.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0.xml"/><Relationship Id="rId1" Type="http://schemas.openxmlformats.org/officeDocument/2006/relationships/tags" Target="../tags/tag66.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2.xml"/><Relationship Id="rId1" Type="http://schemas.openxmlformats.org/officeDocument/2006/relationships/tags" Target="../tags/tag67.xml"/><Relationship Id="rId5" Type="http://schemas.openxmlformats.org/officeDocument/2006/relationships/image" Target="../media/image51.png"/><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2.xml"/><Relationship Id="rId1" Type="http://schemas.openxmlformats.org/officeDocument/2006/relationships/tags" Target="../tags/tag68.xml"/><Relationship Id="rId5" Type="http://schemas.openxmlformats.org/officeDocument/2006/relationships/hyperlink" Target="https://www.consumer.ftc.gov/features/feature-0014-identity-theft" TargetMode="External"/><Relationship Id="rId4" Type="http://schemas.openxmlformats.org/officeDocument/2006/relationships/hyperlink" Target="https://www.identitytheft.gov/"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2.xml"/><Relationship Id="rId1" Type="http://schemas.openxmlformats.org/officeDocument/2006/relationships/tags" Target="../tags/tag69.xml"/><Relationship Id="rId5" Type="http://schemas.openxmlformats.org/officeDocument/2006/relationships/hyperlink" Target="https://www.youtube.com/watch?v=r_RNBFGgw1Q" TargetMode="Externa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2.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2.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8" Type="http://schemas.openxmlformats.org/officeDocument/2006/relationships/hyperlink" Target="https://www.justice.gov/opa/pr/justice-department-takes-action-against-covid-19-fraud" TargetMode="External"/><Relationship Id="rId3" Type="http://schemas.openxmlformats.org/officeDocument/2006/relationships/notesSlide" Target="../notesSlides/notesSlide61.xml"/><Relationship Id="rId7" Type="http://schemas.openxmlformats.org/officeDocument/2006/relationships/hyperlink" Target="https://www.justice.gov/opa/pr/national-health-care-fraud-enforcement-action-results-charges-involving-over-14-billion" TargetMode="External"/><Relationship Id="rId2" Type="http://schemas.openxmlformats.org/officeDocument/2006/relationships/slideLayout" Target="../slideLayouts/slideLayout62.xml"/><Relationship Id="rId1" Type="http://schemas.openxmlformats.org/officeDocument/2006/relationships/tags" Target="../tags/tag72.xml"/><Relationship Id="rId6" Type="http://schemas.openxmlformats.org/officeDocument/2006/relationships/hyperlink" Target="https://www.justice.gov/opa/pr/doj-announces-coordinated-law-enforcement-action-combat-health-care-fraud-related-covid-19" TargetMode="External"/><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hyperlink" Target="https://www.justice.gov/opa/pr/national-health-care-fraud-and-opioid-takedown-results-charges-against-345-defendant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ssa.gov/fraud/" TargetMode="External"/><Relationship Id="rId3" Type="http://schemas.openxmlformats.org/officeDocument/2006/relationships/notesSlide" Target="../notesSlides/notesSlide62.xml"/><Relationship Id="rId7" Type="http://schemas.openxmlformats.org/officeDocument/2006/relationships/hyperlink" Target="http://cms.gov/Medicare-Medicaid-Coordination/Fraud-Prevention/Medicaid-Integrity-Education/edmic-landing.html" TargetMode="External"/><Relationship Id="rId12" Type="http://schemas.openxmlformats.org/officeDocument/2006/relationships/hyperlink" Target="mailto:I-MEDIC_OIG_Hotline@qlarant.com" TargetMode="External"/><Relationship Id="rId2" Type="http://schemas.openxmlformats.org/officeDocument/2006/relationships/slideLayout" Target="../slideLayouts/slideLayout62.xml"/><Relationship Id="rId1" Type="http://schemas.openxmlformats.org/officeDocument/2006/relationships/tags" Target="../tags/tag73.xml"/><Relationship Id="rId6" Type="http://schemas.openxmlformats.org/officeDocument/2006/relationships/hyperlink" Target="https://www.medicare.gov/fraud" TargetMode="External"/><Relationship Id="rId11" Type="http://schemas.openxmlformats.org/officeDocument/2006/relationships/hyperlink" Target="mailto:I-MEDICComplaints@qlarant.com" TargetMode="External"/><Relationship Id="rId5" Type="http://schemas.openxmlformats.org/officeDocument/2006/relationships/hyperlink" Target="https://es.medicare.gov/fraud" TargetMode="External"/><Relationship Id="rId10" Type="http://schemas.openxmlformats.org/officeDocument/2006/relationships/hyperlink" Target="http://www.nhcaa.org/" TargetMode="External"/><Relationship Id="rId4" Type="http://schemas.openxmlformats.org/officeDocument/2006/relationships/hyperlink" Target="https://www.cms.gov/" TargetMode="External"/><Relationship Id="rId9" Type="http://schemas.openxmlformats.org/officeDocument/2006/relationships/hyperlink" Target="http://www.smpresource.org/"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2.xml"/><Relationship Id="rId1" Type="http://schemas.openxmlformats.org/officeDocument/2006/relationships/tags" Target="../tags/tag74.xml"/><Relationship Id="rId5" Type="http://schemas.openxmlformats.org/officeDocument/2006/relationships/hyperlink" Target="https://www.dmecompetitivebid.com/cbic/cbic2021.nsf/DocsCat/H5O2KFK4HO" TargetMode="External"/><Relationship Id="rId4" Type="http://schemas.openxmlformats.org/officeDocument/2006/relationships/hyperlink" Target="https://tips.oig.hhs.gov/"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64.xml"/><Relationship Id="rId7" Type="http://schemas.openxmlformats.org/officeDocument/2006/relationships/hyperlink" Target="https://es.medicare.gov/publications" TargetMode="External"/><Relationship Id="rId2" Type="http://schemas.openxmlformats.org/officeDocument/2006/relationships/slideLayout" Target="../slideLayouts/slideLayout62.xml"/><Relationship Id="rId1" Type="http://schemas.openxmlformats.org/officeDocument/2006/relationships/tags" Target="../tags/tag75.xml"/><Relationship Id="rId6" Type="http://schemas.openxmlformats.org/officeDocument/2006/relationships/hyperlink" Target="https://www.youtube.com/watch?v=N_iI1IkTQZo" TargetMode="External"/><Relationship Id="rId5" Type="http://schemas.openxmlformats.org/officeDocument/2006/relationships/hyperlink" Target="https://www.youtube.com/watch?v=zKZuVdL-GC0" TargetMode="External"/><Relationship Id="rId4" Type="http://schemas.openxmlformats.org/officeDocument/2006/relationships/hyperlink" Target="https://www.youtube.com/watch?v=vScAG7rtPe8&amp;list=PLaV7m2-zFKpiuxlWwMfKHNUrQ2Mxhay4b"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2.xml"/><Relationship Id="rId1" Type="http://schemas.openxmlformats.org/officeDocument/2006/relationships/tags" Target="../tags/tag7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hyperlink" Target="mailto:training@cms.hhs.gov" TargetMode="External"/><Relationship Id="rId2" Type="http://schemas.openxmlformats.org/officeDocument/2006/relationships/slideLayout" Target="../slideLayouts/slideLayout62.xml"/><Relationship Id="rId1" Type="http://schemas.openxmlformats.org/officeDocument/2006/relationships/tags" Target="../tags/tag77.xml"/><Relationship Id="rId6" Type="http://schemas.openxmlformats.org/officeDocument/2006/relationships/image" Target="../media/image89.png"/><Relationship Id="rId5" Type="http://schemas.openxmlformats.org/officeDocument/2006/relationships/hyperlink" Target="https://cmsnationaltrainingprogram.cms.gov/" TargetMode="Externa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39.xml"/><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tags" Target="../tags/tag1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jpeg"/><Relationship Id="rId2" Type="http://schemas.openxmlformats.org/officeDocument/2006/relationships/slideLayout" Target="../slideLayouts/slideLayout40.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42" name="Title 1">
            <a:extLst>
              <a:ext uri="{FF2B5EF4-FFF2-40B4-BE49-F238E27FC236}">
                <a16:creationId xmlns:a16="http://schemas.microsoft.com/office/drawing/2014/main" id="{8BE78DD3-1E24-581D-F8A1-576D9521FF90}"/>
              </a:ext>
            </a:extLst>
          </p:cNvPr>
          <p:cNvSpPr>
            <a:spLocks noGrp="1" noChangeArrowheads="1"/>
          </p:cNvSpPr>
          <p:nvPr>
            <p:ph type="title" idx="4294967295"/>
          </p:nvPr>
        </p:nvSpPr>
        <p:spPr>
          <a:xfrm>
            <a:off x="969963" y="4621213"/>
            <a:ext cx="10515600" cy="928687"/>
          </a:xfrm>
          <a:ln/>
        </p:spPr>
        <p:txBody>
          <a:bodyPr/>
          <a:lstStyle/>
          <a:p>
            <a:pPr algn="l" eaLnBrk="1" hangingPunct="1"/>
            <a:r>
              <a:rPr lang="es-US" altLang="en-US" sz="3600" dirty="0">
                <a:solidFill>
                  <a:srgbClr val="00539A"/>
                </a:solidFill>
              </a:rPr>
              <a:t>Prevención de fraude, derroche y abuso contra Medicare y Medicaid</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65" name="Title 3">
            <a:extLst>
              <a:ext uri="{FF2B5EF4-FFF2-40B4-BE49-F238E27FC236}">
                <a16:creationId xmlns:a16="http://schemas.microsoft.com/office/drawing/2014/main" id="{6BB80888-E9F4-9C06-68F2-1B46FFE8CC42}"/>
              </a:ext>
            </a:extLst>
          </p:cNvPr>
          <p:cNvSpPr>
            <a:spLocks noGrp="1" noChangeArrowheads="1"/>
          </p:cNvSpPr>
          <p:nvPr>
            <p:ph type="title" idx="4294967295"/>
          </p:nvPr>
        </p:nvSpPr>
        <p:spPr>
          <a:xfrm>
            <a:off x="0" y="12700"/>
            <a:ext cx="12192000" cy="928688"/>
          </a:xfrm>
          <a:ln/>
        </p:spPr>
        <p:txBody>
          <a:bodyPr anchor="ctr"/>
          <a:lstStyle/>
          <a:p>
            <a:pPr eaLnBrk="1" hangingPunct="1"/>
            <a:r>
              <a:rPr lang="es-US" altLang="en-US" sz="3000"/>
              <a:t>Cualquiera puede cometer fraude</a:t>
            </a:r>
          </a:p>
        </p:txBody>
      </p:sp>
      <p:sp>
        <p:nvSpPr>
          <p:cNvPr id="42266" name="Rectangle: Rounded Corners 13">
            <a:extLst>
              <a:ext uri="{FF2B5EF4-FFF2-40B4-BE49-F238E27FC236}">
                <a16:creationId xmlns:a16="http://schemas.microsoft.com/office/drawing/2014/main" id="{0400FF78-89BB-C8C7-645F-599F7F319B06}"/>
              </a:ext>
              <a:ext uri="{C183D7F6-B498-43B3-948B-1728B52AA6E4}">
                <adec:decorative xmlns:adec="http://schemas.microsoft.com/office/drawing/2017/decorative" val="1"/>
              </a:ext>
            </a:extLst>
          </p:cNvPr>
          <p:cNvSpPr>
            <a:spLocks noChangeArrowheads="1"/>
          </p:cNvSpPr>
          <p:nvPr/>
        </p:nvSpPr>
        <p:spPr bwMode="auto">
          <a:xfrm>
            <a:off x="19843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42267" name="Picture 5" descr="&quot;&quot;">
            <a:extLst>
              <a:ext uri="{FF2B5EF4-FFF2-40B4-BE49-F238E27FC236}">
                <a16:creationId xmlns:a16="http://schemas.microsoft.com/office/drawing/2014/main" id="{2699ECDF-2140-04E3-9151-E2797AE3172D}"/>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712913"/>
            <a:ext cx="2865438"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68" name="TextBox 23">
            <a:extLst>
              <a:ext uri="{FF2B5EF4-FFF2-40B4-BE49-F238E27FC236}">
                <a16:creationId xmlns:a16="http://schemas.microsoft.com/office/drawing/2014/main" id="{6215F143-6120-6E0E-F709-0560D00D001A}"/>
              </a:ext>
            </a:extLst>
          </p:cNvPr>
          <p:cNvSpPr>
            <a:spLocks noChangeArrowheads="1"/>
          </p:cNvSpPr>
          <p:nvPr/>
        </p:nvSpPr>
        <p:spPr bwMode="auto">
          <a:xfrm>
            <a:off x="249238" y="3662363"/>
            <a:ext cx="2722562"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dirty="0">
                <a:solidFill>
                  <a:srgbClr val="00529B"/>
                </a:solidFill>
                <a:latin typeface="+mj-ea"/>
                <a:ea typeface="+mj-ea"/>
                <a:cs typeface="Arial" panose="020B0604020202020204" pitchFamily="34" charset="0"/>
              </a:rPr>
              <a:t>Los médicos, farmacéuticos,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otros proveedores de servicios médicos y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el personal</a:t>
            </a:r>
          </a:p>
        </p:txBody>
      </p:sp>
      <p:sp>
        <p:nvSpPr>
          <p:cNvPr id="42269" name="Rectangle: Rounded Corners 15">
            <a:extLst>
              <a:ext uri="{FF2B5EF4-FFF2-40B4-BE49-F238E27FC236}">
                <a16:creationId xmlns:a16="http://schemas.microsoft.com/office/drawing/2014/main" id="{246314CE-350C-0B18-91B2-B011ECD191FA}"/>
              </a:ext>
              <a:ext uri="{C183D7F6-B498-43B3-948B-1728B52AA6E4}">
                <adec:decorative xmlns:adec="http://schemas.microsoft.com/office/drawing/2017/decorative" val="1"/>
              </a:ext>
            </a:extLst>
          </p:cNvPr>
          <p:cNvSpPr>
            <a:spLocks noChangeArrowheads="1"/>
          </p:cNvSpPr>
          <p:nvPr/>
        </p:nvSpPr>
        <p:spPr bwMode="auto">
          <a:xfrm>
            <a:off x="3192463"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42270" name="Picture 9" descr="&quot;&quot;">
            <a:extLst>
              <a:ext uri="{FF2B5EF4-FFF2-40B4-BE49-F238E27FC236}">
                <a16:creationId xmlns:a16="http://schemas.microsoft.com/office/drawing/2014/main" id="{91E942BE-8B1C-D773-2F85-8A207D7F2014}"/>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263" y="1719263"/>
            <a:ext cx="2767012" cy="191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71" name="TextBox 24">
            <a:extLst>
              <a:ext uri="{FF2B5EF4-FFF2-40B4-BE49-F238E27FC236}">
                <a16:creationId xmlns:a16="http://schemas.microsoft.com/office/drawing/2014/main" id="{BD10A5A6-FD1F-6893-DE80-991CB9B7C147}"/>
              </a:ext>
            </a:extLst>
          </p:cNvPr>
          <p:cNvSpPr>
            <a:spLocks noChangeArrowheads="1"/>
          </p:cNvSpPr>
          <p:nvPr/>
        </p:nvSpPr>
        <p:spPr bwMode="auto">
          <a:xfrm>
            <a:off x="3165475" y="3622675"/>
            <a:ext cx="2916238"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sz="1700" dirty="0">
                <a:solidFill>
                  <a:srgbClr val="00529B"/>
                </a:solidFill>
                <a:latin typeface="+mj-ea"/>
                <a:ea typeface="+mj-ea"/>
                <a:cs typeface="Arial" panose="020B0604020202020204" pitchFamily="34" charset="0"/>
              </a:rPr>
              <a:t>Los proveedores de equipo médico duradero (DME), hospitales, farmacias, organizaciones de atención médica a domicilio, servicios de ambulancias y empresas de facturación</a:t>
            </a:r>
          </a:p>
        </p:txBody>
      </p:sp>
      <p:sp>
        <p:nvSpPr>
          <p:cNvPr id="42272" name="Rectangle: Rounded Corners 19">
            <a:extLst>
              <a:ext uri="{FF2B5EF4-FFF2-40B4-BE49-F238E27FC236}">
                <a16:creationId xmlns:a16="http://schemas.microsoft.com/office/drawing/2014/main" id="{DEBD53CD-A0AC-1875-3885-066BBF5D3575}"/>
              </a:ext>
              <a:ext uri="{C183D7F6-B498-43B3-948B-1728B52AA6E4}">
                <adec:decorative xmlns:adec="http://schemas.microsoft.com/office/drawing/2017/decorative" val="1"/>
              </a:ext>
            </a:extLst>
          </p:cNvPr>
          <p:cNvSpPr>
            <a:spLocks noChangeArrowheads="1"/>
          </p:cNvSpPr>
          <p:nvPr/>
        </p:nvSpPr>
        <p:spPr bwMode="auto">
          <a:xfrm>
            <a:off x="618648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42273" name="Picture 7" descr="&quot;&quot;">
            <a:extLst>
              <a:ext uri="{FF2B5EF4-FFF2-40B4-BE49-F238E27FC236}">
                <a16:creationId xmlns:a16="http://schemas.microsoft.com/office/drawing/2014/main" id="{2AC699D5-26A5-71BB-8CD9-11E8D4ABC835}"/>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075" y="1719263"/>
            <a:ext cx="2870200" cy="191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74" name="TextBox 25">
            <a:extLst>
              <a:ext uri="{FF2B5EF4-FFF2-40B4-BE49-F238E27FC236}">
                <a16:creationId xmlns:a16="http://schemas.microsoft.com/office/drawing/2014/main" id="{FD3C946F-A766-A31E-9FC6-DD021D1693D7}"/>
              </a:ext>
            </a:extLst>
          </p:cNvPr>
          <p:cNvSpPr>
            <a:spLocks noChangeArrowheads="1"/>
          </p:cNvSpPr>
          <p:nvPr/>
        </p:nvSpPr>
        <p:spPr bwMode="auto">
          <a:xfrm>
            <a:off x="6294438" y="3662363"/>
            <a:ext cx="2693987" cy="159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dirty="0">
                <a:solidFill>
                  <a:srgbClr val="00529B"/>
                </a:solidFill>
                <a:latin typeface="+mj-ea"/>
                <a:ea typeface="+mj-ea"/>
                <a:cs typeface="Arial" panose="020B0604020202020204" pitchFamily="34" charset="0"/>
              </a:rPr>
              <a:t>Personas con Medicare y/o Medicaid, o personas que han robado su identidad</a:t>
            </a:r>
          </a:p>
        </p:txBody>
      </p:sp>
      <p:sp>
        <p:nvSpPr>
          <p:cNvPr id="42275" name="Rectangle: Rounded Corners 17">
            <a:extLst>
              <a:ext uri="{FF2B5EF4-FFF2-40B4-BE49-F238E27FC236}">
                <a16:creationId xmlns:a16="http://schemas.microsoft.com/office/drawing/2014/main" id="{8D463389-AD9A-BFE6-C43B-1E43C16C62C5}"/>
              </a:ext>
              <a:ext uri="{C183D7F6-B498-43B3-948B-1728B52AA6E4}">
                <adec:decorative xmlns:adec="http://schemas.microsoft.com/office/drawing/2017/decorative" val="1"/>
              </a:ext>
            </a:extLst>
          </p:cNvPr>
          <p:cNvSpPr>
            <a:spLocks noChangeArrowheads="1"/>
          </p:cNvSpPr>
          <p:nvPr/>
        </p:nvSpPr>
        <p:spPr bwMode="auto">
          <a:xfrm>
            <a:off x="918368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42276" name="Picture 2" descr="&quot;&quot;">
            <a:extLst>
              <a:ext uri="{FF2B5EF4-FFF2-40B4-BE49-F238E27FC236}">
                <a16:creationId xmlns:a16="http://schemas.microsoft.com/office/drawing/2014/main" id="{7524F0D2-E6E5-8F95-E833-E1EBEF15F04B}"/>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4325" y="1657350"/>
            <a:ext cx="2865438" cy="191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77" name="TextBox 26">
            <a:extLst>
              <a:ext uri="{FF2B5EF4-FFF2-40B4-BE49-F238E27FC236}">
                <a16:creationId xmlns:a16="http://schemas.microsoft.com/office/drawing/2014/main" id="{DE64C2CD-702B-6ABE-6DED-6B79C7E2517A}"/>
              </a:ext>
            </a:extLst>
          </p:cNvPr>
          <p:cNvSpPr>
            <a:spLocks noChangeArrowheads="1"/>
          </p:cNvSpPr>
          <p:nvPr/>
        </p:nvSpPr>
        <p:spPr bwMode="auto">
          <a:xfrm>
            <a:off x="9190038" y="3633788"/>
            <a:ext cx="2789237"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pPr>
            <a:r>
              <a:rPr lang="es-US" altLang="en-US" dirty="0">
                <a:solidFill>
                  <a:srgbClr val="00529B"/>
                </a:solidFill>
                <a:latin typeface="+mj-ea"/>
                <a:ea typeface="+mj-ea"/>
                <a:cs typeface="Arial" panose="020B0604020202020204" pitchFamily="34" charset="0"/>
              </a:rPr>
              <a:t>Empresas de telemercadeo </a:t>
            </a:r>
          </a:p>
          <a:p>
            <a:pPr algn="ctr" eaLnBrk="1" hangingPunct="1">
              <a:lnSpc>
                <a:spcPct val="110000"/>
              </a:lnSpc>
            </a:pPr>
            <a:r>
              <a:rPr lang="es-US" altLang="en-US" dirty="0">
                <a:solidFill>
                  <a:srgbClr val="00529B"/>
                </a:solidFill>
                <a:latin typeface="+mj-ea"/>
                <a:ea typeface="+mj-ea"/>
                <a:cs typeface="Arial" panose="020B0604020202020204" pitchFamily="34" charset="0"/>
              </a:rPr>
              <a:t>y planes de salud</a:t>
            </a:r>
          </a:p>
        </p:txBody>
      </p:sp>
      <p:sp>
        <p:nvSpPr>
          <p:cNvPr id="42279" name="Slide Number Placeholder 4">
            <a:extLst>
              <a:ext uri="{FF2B5EF4-FFF2-40B4-BE49-F238E27FC236}">
                <a16:creationId xmlns:a16="http://schemas.microsoft.com/office/drawing/2014/main" id="{121BD3C6-4F7B-56FD-B803-813807F381E9}"/>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DCD48EB2-7D45-4C52-A36A-242651FB0B97}" type="slidenum">
              <a:rPr lang="en-US" altLang="en-US">
                <a:solidFill>
                  <a:srgbClr val="8FAADC"/>
                </a:solidFill>
              </a:rPr>
              <a:pPr eaLnBrk="1" hangingPunct="1"/>
              <a:t>10</a:t>
            </a:fld>
            <a:endParaRPr lang="en-US" altLang="en-US">
              <a:solidFill>
                <a:srgbClr val="8FAADC"/>
              </a:solidFill>
            </a:endParaRPr>
          </a:p>
        </p:txBody>
      </p:sp>
      <p:sp>
        <p:nvSpPr>
          <p:cNvPr id="42280" name="Date Placeholder 3">
            <a:extLst>
              <a:ext uri="{FF2B5EF4-FFF2-40B4-BE49-F238E27FC236}">
                <a16:creationId xmlns:a16="http://schemas.microsoft.com/office/drawing/2014/main" id="{BB98D150-44F1-764E-0661-09E409C9E5FC}"/>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8" name="Footer Placeholder 4">
            <a:extLst>
              <a:ext uri="{FF2B5EF4-FFF2-40B4-BE49-F238E27FC236}">
                <a16:creationId xmlns:a16="http://schemas.microsoft.com/office/drawing/2014/main" id="{DD2DE8A3-CAD8-AF92-67EE-520A99DEB411}"/>
              </a:ext>
            </a:extLst>
          </p:cNvPr>
          <p:cNvSpPr>
            <a:spLocks noGrp="1" noChangeArrowheads="1"/>
          </p:cNvSpPr>
          <p:nvPr>
            <p:ph type="ftr" sz="quarter" idx="11"/>
          </p:nvPr>
        </p:nvSpPr>
        <p:spPr>
          <a:xfrm>
            <a:off x="0" y="6492240"/>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42268"/>
                                        </p:tgtEl>
                                        <p:attrNameLst>
                                          <p:attrName>style.visibility</p:attrName>
                                        </p:attrNameLst>
                                      </p:cBhvr>
                                      <p:to>
                                        <p:strVal val="visible"/>
                                      </p:to>
                                    </p:set>
                                    <p:animEffect transition="in" filter="fade">
                                      <p:cBhvr>
                                        <p:cTn id="7" dur="500"/>
                                        <p:tgtEl>
                                          <p:spTgt spid="42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4" nodeType="clickEffect">
                                  <p:stCondLst>
                                    <p:cond delay="0"/>
                                  </p:stCondLst>
                                  <p:childTnLst>
                                    <p:set>
                                      <p:cBhvr>
                                        <p:cTn id="11" dur="1" fill="hold">
                                          <p:stCondLst>
                                            <p:cond delay="0"/>
                                          </p:stCondLst>
                                        </p:cTn>
                                        <p:tgtEl>
                                          <p:spTgt spid="42271"/>
                                        </p:tgtEl>
                                        <p:attrNameLst>
                                          <p:attrName>style.visibility</p:attrName>
                                        </p:attrNameLst>
                                      </p:cBhvr>
                                      <p:to>
                                        <p:strVal val="visible"/>
                                      </p:to>
                                    </p:set>
                                    <p:animEffect transition="in" filter="fade">
                                      <p:cBhvr>
                                        <p:cTn id="12" dur="500"/>
                                        <p:tgtEl>
                                          <p:spTgt spid="42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6" nodeType="clickEffect">
                                  <p:stCondLst>
                                    <p:cond delay="0"/>
                                  </p:stCondLst>
                                  <p:childTnLst>
                                    <p:set>
                                      <p:cBhvr>
                                        <p:cTn id="16" dur="1" fill="hold">
                                          <p:stCondLst>
                                            <p:cond delay="0"/>
                                          </p:stCondLst>
                                        </p:cTn>
                                        <p:tgtEl>
                                          <p:spTgt spid="42274"/>
                                        </p:tgtEl>
                                        <p:attrNameLst>
                                          <p:attrName>style.visibility</p:attrName>
                                        </p:attrNameLst>
                                      </p:cBhvr>
                                      <p:to>
                                        <p:strVal val="visible"/>
                                      </p:to>
                                    </p:set>
                                    <p:animEffect transition="in" filter="fade">
                                      <p:cBhvr>
                                        <p:cTn id="17" dur="500"/>
                                        <p:tgtEl>
                                          <p:spTgt spid="422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8" nodeType="clickEffect">
                                  <p:stCondLst>
                                    <p:cond delay="0"/>
                                  </p:stCondLst>
                                  <p:childTnLst>
                                    <p:set>
                                      <p:cBhvr>
                                        <p:cTn id="21" dur="1" fill="hold">
                                          <p:stCondLst>
                                            <p:cond delay="0"/>
                                          </p:stCondLst>
                                        </p:cTn>
                                        <p:tgtEl>
                                          <p:spTgt spid="42277"/>
                                        </p:tgtEl>
                                        <p:attrNameLst>
                                          <p:attrName>style.visibility</p:attrName>
                                        </p:attrNameLst>
                                      </p:cBhvr>
                                      <p:to>
                                        <p:strVal val="visible"/>
                                      </p:to>
                                    </p:set>
                                    <p:animEffect transition="in" filter="fade">
                                      <p:cBhvr>
                                        <p:cTn id="22" dur="500"/>
                                        <p:tgtEl>
                                          <p:spTgt spid="42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68" grpId="1" animBg="1"/>
      <p:bldP spid="42268" grpId="2" autoUpdateAnimBg="0"/>
      <p:bldP spid="42269" grpId="2" animBg="1"/>
      <p:bldP spid="42271" grpId="3" animBg="1"/>
      <p:bldP spid="42271" grpId="4" autoUpdateAnimBg="0"/>
      <p:bldP spid="42272" grpId="4" animBg="1"/>
      <p:bldP spid="42274" grpId="5" animBg="1"/>
      <p:bldP spid="42274" grpId="6" autoUpdateAnimBg="0"/>
      <p:bldP spid="42275" grpId="6" animBg="1"/>
      <p:bldP spid="42277" grpId="7" animBg="1"/>
      <p:bldP spid="42277" grpId="8"/>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07" name="Title 3">
            <a:extLst>
              <a:ext uri="{FF2B5EF4-FFF2-40B4-BE49-F238E27FC236}">
                <a16:creationId xmlns:a16="http://schemas.microsoft.com/office/drawing/2014/main" id="{CFD5E2F8-88E6-655C-C98F-7CF4C6FDCB53}"/>
              </a:ext>
            </a:extLst>
          </p:cNvPr>
          <p:cNvSpPr>
            <a:spLocks noGrp="1" noChangeArrowheads="1"/>
          </p:cNvSpPr>
          <p:nvPr>
            <p:ph type="title" idx="4294967295"/>
          </p:nvPr>
        </p:nvSpPr>
        <p:spPr>
          <a:xfrm>
            <a:off x="0" y="0"/>
            <a:ext cx="12192000" cy="954088"/>
          </a:xfrm>
          <a:ln/>
        </p:spPr>
        <p:txBody>
          <a:bodyPr anchor="ctr"/>
          <a:lstStyle/>
          <a:p>
            <a:pPr eaLnBrk="1" hangingPunct="1"/>
            <a:r>
              <a:rPr lang="es-US" altLang="en-US" sz="3000"/>
              <a:t>Pagos indebidos</a:t>
            </a:r>
          </a:p>
        </p:txBody>
      </p:sp>
      <p:sp>
        <p:nvSpPr>
          <p:cNvPr id="43308" name="Content Placeholder 4">
            <a:extLst>
              <a:ext uri="{FF2B5EF4-FFF2-40B4-BE49-F238E27FC236}">
                <a16:creationId xmlns:a16="http://schemas.microsoft.com/office/drawing/2014/main" id="{D5A4C0CC-DF7E-5EDF-7A90-A57B34452B33}"/>
              </a:ext>
            </a:extLst>
          </p:cNvPr>
          <p:cNvSpPr>
            <a:spLocks noGrp="1" noChangeArrowheads="1"/>
          </p:cNvSpPr>
          <p:nvPr>
            <p:ph sz="half" idx="4294967295"/>
          </p:nvPr>
        </p:nvSpPr>
        <p:spPr>
          <a:xfrm>
            <a:off x="633413" y="2020887"/>
            <a:ext cx="6383337" cy="2357437"/>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ormAutofit fontScale="92500"/>
          </a:bodyPr>
          <a:lstStyle/>
          <a:p>
            <a:pPr marL="547688" indent="-273050" defTabSz="685800" eaLnBrk="1" hangingPunct="1">
              <a:lnSpc>
                <a:spcPct val="100000"/>
              </a:lnSpc>
              <a:spcBef>
                <a:spcPct val="0"/>
              </a:spcBef>
              <a:spcAft>
                <a:spcPts val="1200"/>
              </a:spcAft>
            </a:pPr>
            <a:r>
              <a:rPr lang="es-US" altLang="en-US" sz="2800" dirty="0">
                <a:solidFill>
                  <a:srgbClr val="00529B"/>
                </a:solidFill>
              </a:rPr>
              <a:t>No deberían haberse realizado</a:t>
            </a:r>
          </a:p>
          <a:p>
            <a:pPr marL="547688" indent="-273050" defTabSz="685800" eaLnBrk="1" hangingPunct="1">
              <a:lnSpc>
                <a:spcPct val="100000"/>
              </a:lnSpc>
              <a:spcBef>
                <a:spcPct val="0"/>
              </a:spcBef>
              <a:spcAft>
                <a:spcPts val="1200"/>
              </a:spcAft>
            </a:pPr>
            <a:r>
              <a:rPr lang="es-US" altLang="en-US" sz="2800" dirty="0">
                <a:solidFill>
                  <a:srgbClr val="00529B"/>
                </a:solidFill>
              </a:rPr>
              <a:t>Se realizaron por un costo incorrecto</a:t>
            </a:r>
          </a:p>
          <a:p>
            <a:pPr marL="547688" indent="-273050" defTabSz="685800" eaLnBrk="1" hangingPunct="1">
              <a:lnSpc>
                <a:spcPct val="100000"/>
              </a:lnSpc>
              <a:spcBef>
                <a:spcPct val="0"/>
              </a:spcBef>
              <a:spcAft>
                <a:spcPts val="1200"/>
              </a:spcAft>
            </a:pPr>
            <a:r>
              <a:rPr lang="es-US" altLang="en-US" sz="2800" dirty="0">
                <a:solidFill>
                  <a:srgbClr val="00529B"/>
                </a:solidFill>
              </a:rPr>
              <a:t>Se hicieron debido a esquemas </a:t>
            </a:r>
            <a:br>
              <a:rPr lang="es-US" altLang="en-US" sz="2800" dirty="0">
                <a:solidFill>
                  <a:srgbClr val="00529B"/>
                </a:solidFill>
              </a:rPr>
            </a:br>
            <a:r>
              <a:rPr lang="es-US" altLang="en-US" sz="2800" dirty="0">
                <a:solidFill>
                  <a:srgbClr val="00529B"/>
                </a:solidFill>
              </a:rPr>
              <a:t>de fraude</a:t>
            </a:r>
          </a:p>
          <a:p>
            <a:pPr marL="547688" indent="-273050" defTabSz="685800" eaLnBrk="1" hangingPunct="1">
              <a:spcBef>
                <a:spcPct val="0"/>
              </a:spcBef>
              <a:buFont typeface="Wingdings" panose="05000000000000000000" pitchFamily="2" charset="2"/>
              <a:buNone/>
            </a:pPr>
            <a:endParaRPr lang="en-US" altLang="en-US" dirty="0"/>
          </a:p>
        </p:txBody>
      </p:sp>
      <p:pic>
        <p:nvPicPr>
          <p:cNvPr id="43309" name="Picture 5" descr="una imagen de una mujer con un bloc de notas y una calculadora">
            <a:extLst>
              <a:ext uri="{FF2B5EF4-FFF2-40B4-BE49-F238E27FC236}">
                <a16:creationId xmlns:a16="http://schemas.microsoft.com/office/drawing/2014/main" id="{245C20CE-9565-A4A1-D360-FA0884CF24AC}"/>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1450975"/>
            <a:ext cx="4340225"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10" name="Freeform: Shape 10">
            <a:extLst>
              <a:ext uri="{FF2B5EF4-FFF2-40B4-BE49-F238E27FC236}">
                <a16:creationId xmlns:a16="http://schemas.microsoft.com/office/drawing/2014/main" id="{8767CD57-11C3-033F-1A35-52D0E216C6D7}"/>
              </a:ext>
              <a:ext uri="{C183D7F6-B498-43B3-948B-1728B52AA6E4}">
                <adec:decorative xmlns:adec="http://schemas.microsoft.com/office/drawing/2017/decorative" val="1"/>
              </a:ext>
            </a:extLst>
          </p:cNvPr>
          <p:cNvSpPr>
            <a:spLocks noChangeAspect="1"/>
          </p:cNvSpPr>
          <p:nvPr/>
        </p:nvSpPr>
        <p:spPr bwMode="auto">
          <a:xfrm>
            <a:off x="1020763" y="5446713"/>
            <a:ext cx="274637" cy="274637"/>
          </a:xfrm>
          <a:custGeom>
            <a:avLst/>
            <a:gdLst>
              <a:gd name="T0" fmla="*/ 1828800 w 3657600"/>
              <a:gd name="T1" fmla="*/ 473375 h 3657600"/>
              <a:gd name="T2" fmla="*/ 1526601 w 3657600"/>
              <a:gd name="T3" fmla="*/ 1451335 h 3657600"/>
              <a:gd name="T4" fmla="*/ 548643 w 3657600"/>
              <a:gd name="T5" fmla="*/ 1451328 h 3657600"/>
              <a:gd name="T6" fmla="*/ 1339831 w 3657600"/>
              <a:gd name="T7" fmla="*/ 2055733 h 3657600"/>
              <a:gd name="T8" fmla="*/ 1037619 w 3657600"/>
              <a:gd name="T9" fmla="*/ 3033688 h 3657600"/>
              <a:gd name="T10" fmla="*/ 1828800 w 3657600"/>
              <a:gd name="T11" fmla="*/ 2429272 h 3657600"/>
              <a:gd name="T12" fmla="*/ 2619981 w 3657600"/>
              <a:gd name="T13" fmla="*/ 3033688 h 3657600"/>
              <a:gd name="T14" fmla="*/ 2317769 w 3657600"/>
              <a:gd name="T15" fmla="*/ 2055733 h 3657600"/>
              <a:gd name="T16" fmla="*/ 3108957 w 3657600"/>
              <a:gd name="T17" fmla="*/ 1451328 h 3657600"/>
              <a:gd name="T18" fmla="*/ 2130999 w 3657600"/>
              <a:gd name="T19" fmla="*/ 1451335 h 3657600"/>
              <a:gd name="T20" fmla="*/ 1828800 w 3657600"/>
              <a:gd name="T21" fmla="*/ 0 h 3657600"/>
              <a:gd name="T22" fmla="*/ 3657600 w 3657600"/>
              <a:gd name="T23" fmla="*/ 1828800 h 3657600"/>
              <a:gd name="T24" fmla="*/ 1828800 w 3657600"/>
              <a:gd name="T25" fmla="*/ 3657600 h 3657600"/>
              <a:gd name="T26" fmla="*/ 0 w 3657600"/>
              <a:gd name="T27" fmla="*/ 1828800 h 3657600"/>
              <a:gd name="T28" fmla="*/ 1828800 w 3657600"/>
              <a:gd name="T29" fmla="*/ 0 h 3657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43311" name="TextBox 1" descr="NOTE: Most improper payments are due to unintentional errors, like data entry mistakes or inefficiencies">
            <a:extLst>
              <a:ext uri="{FF2B5EF4-FFF2-40B4-BE49-F238E27FC236}">
                <a16:creationId xmlns:a16="http://schemas.microsoft.com/office/drawing/2014/main" id="{3A06EC9B-C653-9DF8-FB78-9835A04C8405}"/>
              </a:ext>
            </a:extLst>
          </p:cNvPr>
          <p:cNvSpPr>
            <a:spLocks noChangeArrowheads="1"/>
          </p:cNvSpPr>
          <p:nvPr/>
        </p:nvSpPr>
        <p:spPr bwMode="auto">
          <a:xfrm>
            <a:off x="1295400" y="5408613"/>
            <a:ext cx="1005840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b="1" dirty="0">
                <a:solidFill>
                  <a:srgbClr val="00529B"/>
                </a:solidFill>
                <a:latin typeface="+mj-ea"/>
                <a:ea typeface="+mj-ea"/>
                <a:cs typeface="Arial" panose="020B0604020202020204" pitchFamily="34" charset="0"/>
              </a:rPr>
              <a:t>NOTA: </a:t>
            </a:r>
            <a:r>
              <a:rPr lang="es-US" altLang="en-US" dirty="0">
                <a:solidFill>
                  <a:srgbClr val="00529B"/>
                </a:solidFill>
                <a:latin typeface="+mj-ea"/>
                <a:ea typeface="+mj-ea"/>
                <a:cs typeface="Arial" panose="020B0604020202020204" pitchFamily="34" charset="0"/>
              </a:rPr>
              <a:t>La mayoría de los pagos indebidos se deben a errores no intencionales, como errores de introducción de datos o ineficiencias</a:t>
            </a:r>
          </a:p>
          <a:p>
            <a:pPr eaLnBrk="1" hangingPunct="1"/>
            <a:endParaRPr lang="en-US" altLang="en-US" dirty="0">
              <a:cs typeface="Arial" panose="020B0604020202020204" pitchFamily="34" charset="0"/>
            </a:endParaRPr>
          </a:p>
        </p:txBody>
      </p:sp>
      <p:sp>
        <p:nvSpPr>
          <p:cNvPr id="43313" name="Slide Number Placeholder 2">
            <a:extLst>
              <a:ext uri="{FF2B5EF4-FFF2-40B4-BE49-F238E27FC236}">
                <a16:creationId xmlns:a16="http://schemas.microsoft.com/office/drawing/2014/main" id="{937CE62D-4F17-4E33-27F3-9FEAA0911941}"/>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7AB7B741-92A2-462D-B26D-4915DAF545B4}" type="slidenum">
              <a:rPr lang="en-US" altLang="en-US">
                <a:solidFill>
                  <a:srgbClr val="8FAADC"/>
                </a:solidFill>
              </a:rPr>
              <a:pPr eaLnBrk="1" hangingPunct="1"/>
              <a:t>11</a:t>
            </a:fld>
            <a:endParaRPr lang="en-US" altLang="en-US">
              <a:solidFill>
                <a:srgbClr val="8FAADC"/>
              </a:solidFill>
            </a:endParaRPr>
          </a:p>
        </p:txBody>
      </p:sp>
      <p:sp>
        <p:nvSpPr>
          <p:cNvPr id="43314" name="Date Placeholder 3">
            <a:extLst>
              <a:ext uri="{FF2B5EF4-FFF2-40B4-BE49-F238E27FC236}">
                <a16:creationId xmlns:a16="http://schemas.microsoft.com/office/drawing/2014/main" id="{50DF28C6-D6B0-4353-5923-EFFBBA050AEB}"/>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6BF496E8-E8FC-A8CF-EF5E-74D192547613}"/>
              </a:ext>
            </a:extLst>
          </p:cNvPr>
          <p:cNvSpPr>
            <a:spLocks noGrp="1" noChangeArrowheads="1"/>
          </p:cNvSpPr>
          <p:nvPr>
            <p:ph type="ftr" sz="quarter" idx="11"/>
          </p:nvPr>
        </p:nvSpPr>
        <p:spPr>
          <a:xfrm>
            <a:off x="0" y="6492240"/>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08">
                                            <p:txEl>
                                              <p:pRg st="0" end="0"/>
                                            </p:txEl>
                                          </p:spTgt>
                                        </p:tgtEl>
                                        <p:attrNameLst>
                                          <p:attrName>style.visibility</p:attrName>
                                        </p:attrNameLst>
                                      </p:cBhvr>
                                      <p:to>
                                        <p:strVal val="visible"/>
                                      </p:to>
                                    </p:set>
                                    <p:animEffect transition="in" filter="fade">
                                      <p:cBhvr>
                                        <p:cTn id="7" dur="500"/>
                                        <p:tgtEl>
                                          <p:spTgt spid="43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08">
                                            <p:txEl>
                                              <p:pRg st="1" end="1"/>
                                            </p:txEl>
                                          </p:spTgt>
                                        </p:tgtEl>
                                        <p:attrNameLst>
                                          <p:attrName>style.visibility</p:attrName>
                                        </p:attrNameLst>
                                      </p:cBhvr>
                                      <p:to>
                                        <p:strVal val="visible"/>
                                      </p:to>
                                    </p:set>
                                    <p:animEffect transition="in" filter="fade">
                                      <p:cBhvr>
                                        <p:cTn id="12" dur="500"/>
                                        <p:tgtEl>
                                          <p:spTgt spid="433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308">
                                            <p:txEl>
                                              <p:pRg st="2" end="2"/>
                                            </p:txEl>
                                          </p:spTgt>
                                        </p:tgtEl>
                                        <p:attrNameLst>
                                          <p:attrName>style.visibility</p:attrName>
                                        </p:attrNameLst>
                                      </p:cBhvr>
                                      <p:to>
                                        <p:strVal val="visible"/>
                                      </p:to>
                                    </p:set>
                                    <p:animEffect transition="in" filter="fade">
                                      <p:cBhvr>
                                        <p:cTn id="17" dur="500"/>
                                        <p:tgtEl>
                                          <p:spTgt spid="433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3310"/>
                                        </p:tgtEl>
                                        <p:attrNameLst>
                                          <p:attrName>style.visibility</p:attrName>
                                        </p:attrNameLst>
                                      </p:cBhvr>
                                      <p:to>
                                        <p:strVal val="visible"/>
                                      </p:to>
                                    </p:set>
                                    <p:animEffect transition="in" filter="wipe(down)">
                                      <p:cBhvr>
                                        <p:cTn id="22" dur="500"/>
                                        <p:tgtEl>
                                          <p:spTgt spid="433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311"/>
                                        </p:tgtEl>
                                        <p:attrNameLst>
                                          <p:attrName>style.visibility</p:attrName>
                                        </p:attrNameLst>
                                      </p:cBhvr>
                                      <p:to>
                                        <p:strVal val="visible"/>
                                      </p:to>
                                    </p:set>
                                    <p:animEffect transition="in" filter="wipe(down)">
                                      <p:cBhvr>
                                        <p:cTn id="25" dur="500"/>
                                        <p:tgtEl>
                                          <p:spTgt spid="43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0" grpId="0" animBg="1" autoUpdateAnimBg="0"/>
      <p:bldP spid="433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1" name="Title 3">
            <a:extLst>
              <a:ext uri="{FF2B5EF4-FFF2-40B4-BE49-F238E27FC236}">
                <a16:creationId xmlns:a16="http://schemas.microsoft.com/office/drawing/2014/main" id="{4BC0439D-B189-1ABD-6FEA-6F821E31C883}"/>
              </a:ext>
            </a:extLst>
          </p:cNvPr>
          <p:cNvSpPr>
            <a:spLocks noGrp="1" noChangeArrowheads="1"/>
          </p:cNvSpPr>
          <p:nvPr>
            <p:ph type="title" idx="4294967295"/>
          </p:nvPr>
        </p:nvSpPr>
        <p:spPr>
          <a:xfrm>
            <a:off x="0" y="6350"/>
            <a:ext cx="12192000" cy="930275"/>
          </a:xfrm>
          <a:ln/>
        </p:spPr>
        <p:txBody>
          <a:bodyPr anchor="ctr"/>
          <a:lstStyle/>
          <a:p>
            <a:pPr eaLnBrk="1" hangingPunct="1"/>
            <a:r>
              <a:rPr lang="es-US" altLang="en-US" sz="3000"/>
              <a:t>Causas comunes de los pagos indebidos</a:t>
            </a:r>
          </a:p>
        </p:txBody>
      </p:sp>
      <p:graphicFrame>
        <p:nvGraphicFramePr>
          <p:cNvPr id="44342" name="Chart 6" descr="Pie chart showing stats for:Insufficient documentation 64%, $16,052.42.Medical Necessity 13%, $3,393.96.Incorrect coding 11%, $2.662.71.Other 7%, $1,715.37.No documentation 5%, $1,209.73">
            <a:extLst>
              <a:ext uri="{FF2B5EF4-FFF2-40B4-BE49-F238E27FC236}">
                <a16:creationId xmlns:a16="http://schemas.microsoft.com/office/drawing/2014/main" id="{FD726BEB-446D-2AD9-F201-3123A2296021}"/>
              </a:ext>
            </a:extLst>
          </p:cNvPr>
          <p:cNvGraphicFramePr>
            <a:graphicFrameLocks noChangeAspect="1"/>
          </p:cNvGraphicFramePr>
          <p:nvPr/>
        </p:nvGraphicFramePr>
        <p:xfrm>
          <a:off x="1311275" y="1092200"/>
          <a:ext cx="9031288" cy="5354638"/>
        </p:xfrm>
        <a:graphic>
          <a:graphicData uri="http://schemas.openxmlformats.org/presentationml/2006/ole">
            <mc:AlternateContent xmlns:mc="http://schemas.openxmlformats.org/markup-compatibility/2006">
              <mc:Choice xmlns:v="urn:schemas-microsoft-com:vml" Requires="v">
                <p:oleObj spid="_x0000_s1210" name="Chart" r:id="rId5" imgW="9041152" imgH="5364945" progId="Excel.Chart.8">
                  <p:embed/>
                </p:oleObj>
              </mc:Choice>
              <mc:Fallback>
                <p:oleObj name="Chart" r:id="rId5" imgW="9041152" imgH="5364945" progId="Excel.Chart.8">
                  <p:embed/>
                  <p:pic>
                    <p:nvPicPr>
                      <p:cNvPr id="0" name="Chart 6" descr="Pie chart showing stats for:Insufficient documentation 64%, $16,052.42.Medical Necessity 13%, $3,393.96.Incorrect coding 11%, $2.662.71.Other 7%, $1,715.37.No documentation 5%, $1,209.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1275" y="1092200"/>
                        <a:ext cx="903128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44343" name="Arrow: Pentagon 2">
            <a:extLst>
              <a:ext uri="{FF2B5EF4-FFF2-40B4-BE49-F238E27FC236}">
                <a16:creationId xmlns:a16="http://schemas.microsoft.com/office/drawing/2014/main" id="{E1A8F919-5B1A-2DBF-F930-14E935C70BF8}"/>
              </a:ext>
              <a:ext uri="{C183D7F6-B498-43B3-948B-1728B52AA6E4}">
                <adec:decorative xmlns:adec="http://schemas.microsoft.com/office/drawing/2017/decorative" val="1"/>
              </a:ext>
            </a:extLst>
          </p:cNvPr>
          <p:cNvSpPr>
            <a:spLocks noChangeArrowheads="1"/>
          </p:cNvSpPr>
          <p:nvPr/>
        </p:nvSpPr>
        <p:spPr bwMode="auto">
          <a:xfrm rot="10800000">
            <a:off x="8610600" y="1454150"/>
            <a:ext cx="3581400" cy="841375"/>
          </a:xfrm>
          <a:prstGeom prst="homePlate">
            <a:avLst>
              <a:gd name="adj" fmla="val 49995"/>
            </a:avLst>
          </a:prstGeom>
          <a:solidFill>
            <a:srgbClr val="FFD966"/>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44344" name="Graphic 9">
            <a:extLst>
              <a:ext uri="{FF2B5EF4-FFF2-40B4-BE49-F238E27FC236}">
                <a16:creationId xmlns:a16="http://schemas.microsoft.com/office/drawing/2014/main" id="{E57460BB-C0B0-E4C7-6AE6-D58241537A9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7150" y="1365250"/>
            <a:ext cx="930275"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5" name="TextBox 10">
            <a:extLst>
              <a:ext uri="{FF2B5EF4-FFF2-40B4-BE49-F238E27FC236}">
                <a16:creationId xmlns:a16="http://schemas.microsoft.com/office/drawing/2014/main" id="{AA6656C6-CDF6-5D70-10BE-228BF6D78F4A}"/>
              </a:ext>
            </a:extLst>
          </p:cNvPr>
          <p:cNvSpPr>
            <a:spLocks noChangeArrowheads="1"/>
          </p:cNvSpPr>
          <p:nvPr/>
        </p:nvSpPr>
        <p:spPr bwMode="auto">
          <a:xfrm>
            <a:off x="9769475" y="1563514"/>
            <a:ext cx="24257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sz="1400" dirty="0">
                <a:solidFill>
                  <a:srgbClr val="203864"/>
                </a:solidFill>
                <a:latin typeface="+mj-ea"/>
                <a:ea typeface="+mj-ea"/>
              </a:rPr>
              <a:t>Los importes en dólares </a:t>
            </a:r>
            <a:br>
              <a:rPr lang="es-US" altLang="en-US" sz="1400" dirty="0">
                <a:solidFill>
                  <a:srgbClr val="203864"/>
                </a:solidFill>
                <a:latin typeface="+mj-ea"/>
                <a:ea typeface="+mj-ea"/>
              </a:rPr>
            </a:br>
            <a:r>
              <a:rPr lang="es-US" altLang="en-US" sz="1400" dirty="0">
                <a:solidFill>
                  <a:srgbClr val="203864"/>
                </a:solidFill>
                <a:latin typeface="+mj-ea"/>
                <a:ea typeface="+mj-ea"/>
              </a:rPr>
              <a:t>que figuran en el gráfico están en millones</a:t>
            </a:r>
          </a:p>
        </p:txBody>
      </p:sp>
      <p:sp>
        <p:nvSpPr>
          <p:cNvPr id="44347" name="Slide Number Placeholder 5">
            <a:extLst>
              <a:ext uri="{FF2B5EF4-FFF2-40B4-BE49-F238E27FC236}">
                <a16:creationId xmlns:a16="http://schemas.microsoft.com/office/drawing/2014/main" id="{A430A349-7070-3B0C-D277-9340047C4AAE}"/>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A4AA31DC-0DF6-49DF-8B0A-3FD8D329AEEC}" type="slidenum">
              <a:rPr lang="en-US" altLang="en-US">
                <a:solidFill>
                  <a:srgbClr val="8FAADC"/>
                </a:solidFill>
              </a:rPr>
              <a:pPr eaLnBrk="1" hangingPunct="1"/>
              <a:t>12</a:t>
            </a:fld>
            <a:endParaRPr lang="en-US" altLang="en-US">
              <a:solidFill>
                <a:srgbClr val="8FAADC"/>
              </a:solidFill>
            </a:endParaRPr>
          </a:p>
        </p:txBody>
      </p:sp>
      <p:sp>
        <p:nvSpPr>
          <p:cNvPr id="44348" name="Date Placeholder 3">
            <a:extLst>
              <a:ext uri="{FF2B5EF4-FFF2-40B4-BE49-F238E27FC236}">
                <a16:creationId xmlns:a16="http://schemas.microsoft.com/office/drawing/2014/main" id="{89E0A9B0-498B-7673-04F5-3D5F20C1F634}"/>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graphicFrame>
        <p:nvGraphicFramePr>
          <p:cNvPr id="44349" name="Chart 11" descr="Gráfico circular que muestra estadísticas para: Documentación insuficiente 64%, $16,052.42. Necesidad médica 13%, $3,393.96. Codificación incorrecta 11%, $2.662.71. Otro 7%, $1,715.37. Sin documentación 5%, $1,209.73">
            <a:extLst>
              <a:ext uri="{FF2B5EF4-FFF2-40B4-BE49-F238E27FC236}">
                <a16:creationId xmlns:a16="http://schemas.microsoft.com/office/drawing/2014/main" id="{BB1E10BC-CF9F-2D21-1047-83B54B3DAD17}"/>
              </a:ext>
            </a:extLst>
          </p:cNvPr>
          <p:cNvGraphicFramePr>
            <a:graphicFrameLocks noChangeAspect="1"/>
          </p:cNvGraphicFramePr>
          <p:nvPr>
            <p:extLst>
              <p:ext uri="{D42A27DB-BD31-4B8C-83A1-F6EECF244321}">
                <p14:modId xmlns:p14="http://schemas.microsoft.com/office/powerpoint/2010/main" val="419425648"/>
              </p:ext>
            </p:extLst>
          </p:nvPr>
        </p:nvGraphicFramePr>
        <p:xfrm>
          <a:off x="1290638" y="1101725"/>
          <a:ext cx="9031287" cy="5354638"/>
        </p:xfrm>
        <a:graphic>
          <a:graphicData uri="http://schemas.openxmlformats.org/presentationml/2006/ole">
            <mc:AlternateContent xmlns:mc="http://schemas.openxmlformats.org/markup-compatibility/2006">
              <mc:Choice xmlns:v="urn:schemas-microsoft-com:vml" Requires="v">
                <p:oleObj spid="_x0000_s1211" name="Chart" r:id="rId8" imgW="9041152" imgH="5364945" progId="Excel.Chart.8">
                  <p:embed/>
                </p:oleObj>
              </mc:Choice>
              <mc:Fallback>
                <p:oleObj name="Chart" r:id="rId8" imgW="9041152" imgH="5364945" progId="Excel.Chart.8">
                  <p:embed/>
                  <p:pic>
                    <p:nvPicPr>
                      <p:cNvPr id="0" name="Chart 11" descr="Pie chart showing stats for:Insufficient documentation 64%, $16,052.42.Medical Necessity 13%, $3,393.96.Incorrect coding 11%, $2.662.71.Other 7%, $1,715.37.No documentation 5%, $1,209.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638" y="1101725"/>
                        <a:ext cx="9031287"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11" name="Footer Placeholder 4">
            <a:extLst>
              <a:ext uri="{FF2B5EF4-FFF2-40B4-BE49-F238E27FC236}">
                <a16:creationId xmlns:a16="http://schemas.microsoft.com/office/drawing/2014/main" id="{ADC4E063-7ABC-A3EF-84E0-8181060B0EB4}"/>
              </a:ext>
            </a:extLst>
          </p:cNvPr>
          <p:cNvSpPr>
            <a:spLocks noGrp="1" noChangeArrowheads="1"/>
          </p:cNvSpPr>
          <p:nvPr>
            <p:ph type="ftr" sz="quarter" idx="11"/>
          </p:nvPr>
        </p:nvSpPr>
        <p:spPr>
          <a:xfrm>
            <a:off x="0" y="6492240"/>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
        <p:nvSpPr>
          <p:cNvPr id="3" name="TextBox 2">
            <a:extLst>
              <a:ext uri="{FF2B5EF4-FFF2-40B4-BE49-F238E27FC236}">
                <a16:creationId xmlns:a16="http://schemas.microsoft.com/office/drawing/2014/main" id="{555D9BC1-0B04-40DC-92BC-A6F4E3275095}"/>
              </a:ext>
            </a:extLst>
          </p:cNvPr>
          <p:cNvSpPr txBox="1"/>
          <p:nvPr/>
        </p:nvSpPr>
        <p:spPr>
          <a:xfrm>
            <a:off x="1631504" y="1657262"/>
            <a:ext cx="2088232" cy="346249"/>
          </a:xfrm>
          <a:prstGeom prst="rect">
            <a:avLst/>
          </a:prstGeom>
          <a:solidFill>
            <a:schemeClr val="bg1"/>
          </a:solidFill>
        </p:spPr>
        <p:txBody>
          <a:bodyPr wrap="square" rtlCol="0">
            <a:spAutoFit/>
          </a:bodyPr>
          <a:lstStyle/>
          <a:p>
            <a:r>
              <a:rPr lang="es-US" altLang="en-US" sz="1650" b="1" dirty="0">
                <a:solidFill>
                  <a:srgbClr val="00529B"/>
                </a:solidFill>
                <a:latin typeface="+mj-ea"/>
                <a:ea typeface="+mj-ea"/>
              </a:rPr>
              <a:t>Necesidad médica</a:t>
            </a:r>
            <a:endParaRPr lang="en-US" sz="1650" b="1" dirty="0">
              <a:latin typeface="+mj-ea"/>
              <a:ea typeface="+mj-ea"/>
            </a:endParaRPr>
          </a:p>
        </p:txBody>
      </p:sp>
      <p:sp>
        <p:nvSpPr>
          <p:cNvPr id="13" name="TextBox 12">
            <a:extLst>
              <a:ext uri="{FF2B5EF4-FFF2-40B4-BE49-F238E27FC236}">
                <a16:creationId xmlns:a16="http://schemas.microsoft.com/office/drawing/2014/main" id="{77DE8FE3-515E-46FE-B6DD-C87934FD0D1C}"/>
              </a:ext>
            </a:extLst>
          </p:cNvPr>
          <p:cNvSpPr txBox="1"/>
          <p:nvPr/>
        </p:nvSpPr>
        <p:spPr>
          <a:xfrm>
            <a:off x="1271464" y="2924944"/>
            <a:ext cx="2377728" cy="253916"/>
          </a:xfrm>
          <a:prstGeom prst="rect">
            <a:avLst/>
          </a:prstGeom>
          <a:solidFill>
            <a:schemeClr val="bg1"/>
          </a:solidFill>
        </p:spPr>
        <p:txBody>
          <a:bodyPr wrap="square" lIns="0" tIns="0" rIns="0" bIns="0" rtlCol="0">
            <a:spAutoFit/>
          </a:bodyPr>
          <a:lstStyle/>
          <a:p>
            <a:pPr algn="ctr"/>
            <a:r>
              <a:rPr lang="es-US" altLang="en-US" sz="1650" b="1" dirty="0">
                <a:solidFill>
                  <a:srgbClr val="00529B"/>
                </a:solidFill>
                <a:latin typeface="+mj-ea"/>
                <a:ea typeface="+mj-ea"/>
              </a:rPr>
              <a:t>Codificación incorrecta</a:t>
            </a:r>
            <a:endParaRPr lang="en-US" sz="1650" b="1" dirty="0">
              <a:latin typeface="+mj-ea"/>
              <a:ea typeface="+mj-ea"/>
            </a:endParaRPr>
          </a:p>
        </p:txBody>
      </p:sp>
      <p:sp>
        <p:nvSpPr>
          <p:cNvPr id="14" name="TextBox 13">
            <a:extLst>
              <a:ext uri="{FF2B5EF4-FFF2-40B4-BE49-F238E27FC236}">
                <a16:creationId xmlns:a16="http://schemas.microsoft.com/office/drawing/2014/main" id="{E05FAC85-2BB3-4770-A5DB-470FF0E0E84A}"/>
              </a:ext>
            </a:extLst>
          </p:cNvPr>
          <p:cNvSpPr txBox="1"/>
          <p:nvPr/>
        </p:nvSpPr>
        <p:spPr>
          <a:xfrm>
            <a:off x="1991544" y="4139967"/>
            <a:ext cx="720080" cy="253916"/>
          </a:xfrm>
          <a:prstGeom prst="rect">
            <a:avLst/>
          </a:prstGeom>
          <a:solidFill>
            <a:schemeClr val="bg1"/>
          </a:solidFill>
        </p:spPr>
        <p:txBody>
          <a:bodyPr wrap="square" lIns="0" tIns="0" rIns="0" bIns="0" rtlCol="0">
            <a:spAutoFit/>
          </a:bodyPr>
          <a:lstStyle/>
          <a:p>
            <a:pPr algn="ctr"/>
            <a:r>
              <a:rPr lang="es-US" altLang="en-US" sz="1650" b="1" dirty="0">
                <a:solidFill>
                  <a:srgbClr val="00529B"/>
                </a:solidFill>
                <a:latin typeface="+mj-ea"/>
                <a:ea typeface="+mj-ea"/>
              </a:rPr>
              <a:t>Otras</a:t>
            </a:r>
            <a:endParaRPr lang="en-US" sz="1650" b="1" dirty="0">
              <a:latin typeface="+mj-ea"/>
              <a:ea typeface="+mj-ea"/>
            </a:endParaRPr>
          </a:p>
        </p:txBody>
      </p:sp>
      <p:sp>
        <p:nvSpPr>
          <p:cNvPr id="15" name="TextBox 14">
            <a:extLst>
              <a:ext uri="{FF2B5EF4-FFF2-40B4-BE49-F238E27FC236}">
                <a16:creationId xmlns:a16="http://schemas.microsoft.com/office/drawing/2014/main" id="{EC85E0B9-D904-4319-AE0D-9626EDEA57FF}"/>
              </a:ext>
            </a:extLst>
          </p:cNvPr>
          <p:cNvSpPr txBox="1"/>
          <p:nvPr/>
        </p:nvSpPr>
        <p:spPr>
          <a:xfrm>
            <a:off x="1775520" y="5315643"/>
            <a:ext cx="2088232" cy="253916"/>
          </a:xfrm>
          <a:prstGeom prst="rect">
            <a:avLst/>
          </a:prstGeom>
          <a:solidFill>
            <a:schemeClr val="bg1"/>
          </a:solidFill>
        </p:spPr>
        <p:txBody>
          <a:bodyPr wrap="square" lIns="0" tIns="0" rIns="0" bIns="0" rtlCol="0">
            <a:spAutoFit/>
          </a:bodyPr>
          <a:lstStyle/>
          <a:p>
            <a:pPr algn="ctr"/>
            <a:r>
              <a:rPr lang="es-US" altLang="en-US" sz="1650" b="1" dirty="0">
                <a:solidFill>
                  <a:srgbClr val="00529B"/>
                </a:solidFill>
                <a:latin typeface="+mj-ea"/>
                <a:ea typeface="+mj-ea"/>
              </a:rPr>
              <a:t>Sin documentación</a:t>
            </a:r>
            <a:endParaRPr lang="en-US" sz="1650" b="1" dirty="0">
              <a:latin typeface="+mj-ea"/>
              <a:ea typeface="+mj-ea"/>
            </a:endParaRPr>
          </a:p>
        </p:txBody>
      </p:sp>
      <p:sp>
        <p:nvSpPr>
          <p:cNvPr id="16" name="TextBox 15">
            <a:extLst>
              <a:ext uri="{FF2B5EF4-FFF2-40B4-BE49-F238E27FC236}">
                <a16:creationId xmlns:a16="http://schemas.microsoft.com/office/drawing/2014/main" id="{239AF828-4CBE-451C-B9EE-ADA05445B74A}"/>
              </a:ext>
            </a:extLst>
          </p:cNvPr>
          <p:cNvSpPr txBox="1"/>
          <p:nvPr/>
        </p:nvSpPr>
        <p:spPr>
          <a:xfrm>
            <a:off x="8544272" y="3779044"/>
            <a:ext cx="1602904" cy="507831"/>
          </a:xfrm>
          <a:prstGeom prst="rect">
            <a:avLst/>
          </a:prstGeom>
          <a:solidFill>
            <a:schemeClr val="bg1"/>
          </a:solidFill>
        </p:spPr>
        <p:txBody>
          <a:bodyPr wrap="square" lIns="0" tIns="0" rIns="0" bIns="0" rtlCol="0">
            <a:spAutoFit/>
          </a:bodyPr>
          <a:lstStyle/>
          <a:p>
            <a:pPr algn="ctr"/>
            <a:r>
              <a:rPr lang="es-US" altLang="en-US" sz="1650" b="1" dirty="0">
                <a:solidFill>
                  <a:srgbClr val="00529B"/>
                </a:solidFill>
                <a:latin typeface="+mj-ea"/>
                <a:ea typeface="+mj-ea"/>
              </a:rPr>
              <a:t>Documentación insuficiente</a:t>
            </a:r>
            <a:endParaRPr lang="en-US" sz="1650" b="1" dirty="0">
              <a:latin typeface="+mj-ea"/>
              <a:ea typeface="+mj-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6" name="Title 3">
            <a:extLst>
              <a:ext uri="{FF2B5EF4-FFF2-40B4-BE49-F238E27FC236}">
                <a16:creationId xmlns:a16="http://schemas.microsoft.com/office/drawing/2014/main" id="{7BFE92D6-2AEE-E129-B2DE-B040B0107A1A}"/>
              </a:ext>
            </a:extLst>
          </p:cNvPr>
          <p:cNvSpPr>
            <a:spLocks noGrp="1" noChangeArrowheads="1"/>
          </p:cNvSpPr>
          <p:nvPr>
            <p:ph type="title" idx="4294967295"/>
          </p:nvPr>
        </p:nvSpPr>
        <p:spPr>
          <a:xfrm>
            <a:off x="0" y="17463"/>
            <a:ext cx="12192000" cy="935037"/>
          </a:xfrm>
          <a:ln/>
        </p:spPr>
        <p:txBody>
          <a:bodyPr anchor="ctr"/>
          <a:lstStyle/>
          <a:p>
            <a:pPr eaLnBrk="1" hangingPunct="1"/>
            <a:r>
              <a:rPr lang="es-US" altLang="en-US" sz="3000"/>
              <a:t>Transparencia inadecuada en los pagos: Medicare</a:t>
            </a:r>
          </a:p>
        </p:txBody>
      </p:sp>
      <p:graphicFrame>
        <p:nvGraphicFramePr>
          <p:cNvPr id="45383" name="Content Placeholder 5" descr="Gráfico de barras que muestra las tasas históricas de pagos indebidos por servicios de Medicare">
            <a:extLst>
              <a:ext uri="{FF2B5EF4-FFF2-40B4-BE49-F238E27FC236}">
                <a16:creationId xmlns:a16="http://schemas.microsoft.com/office/drawing/2014/main" id="{FD1131E0-14E8-7C2E-619D-F1CDAA9BCDE5}"/>
              </a:ext>
            </a:extLst>
          </p:cNvPr>
          <p:cNvGraphicFramePr>
            <a:graphicFrameLocks noChangeAspect="1"/>
          </p:cNvGraphicFramePr>
          <p:nvPr>
            <p:extLst>
              <p:ext uri="{D42A27DB-BD31-4B8C-83A1-F6EECF244321}">
                <p14:modId xmlns:p14="http://schemas.microsoft.com/office/powerpoint/2010/main" val="3532762915"/>
              </p:ext>
            </p:extLst>
          </p:nvPr>
        </p:nvGraphicFramePr>
        <p:xfrm>
          <a:off x="247650" y="1204913"/>
          <a:ext cx="11033125" cy="4589462"/>
        </p:xfrm>
        <a:graphic>
          <a:graphicData uri="http://schemas.openxmlformats.org/presentationml/2006/ole">
            <mc:AlternateContent xmlns:mc="http://schemas.openxmlformats.org/markup-compatibility/2006">
              <mc:Choice xmlns:v="urn:schemas-microsoft-com:vml" Requires="v">
                <p:oleObj spid="_x0000_s2142" name="Chart" r:id="rId5" imgW="11040813" imgH="4596782" progId="Excel.Chart.8">
                  <p:embed/>
                </p:oleObj>
              </mc:Choice>
              <mc:Fallback>
                <p:oleObj name="Chart" r:id="rId5" imgW="11040813" imgH="4596782" progId="Excel.Chart.8">
                  <p:embed/>
                  <p:pic>
                    <p:nvPicPr>
                      <p:cNvPr id="0" name="Content Placeholder 5" descr="Bar chart showing Medicare fee-for-service historical improper payment r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1204913"/>
                        <a:ext cx="11033125"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45378" name="TextBox 1">
            <a:extLst>
              <a:ext uri="{FF2B5EF4-FFF2-40B4-BE49-F238E27FC236}">
                <a16:creationId xmlns:a16="http://schemas.microsoft.com/office/drawing/2014/main" id="{1147ECA3-9EC3-32F6-AFE5-3196DF7591E8}"/>
              </a:ext>
            </a:extLst>
          </p:cNvPr>
          <p:cNvSpPr>
            <a:spLocks noChangeArrowheads="1"/>
          </p:cNvSpPr>
          <p:nvPr/>
        </p:nvSpPr>
        <p:spPr bwMode="auto">
          <a:xfrm>
            <a:off x="10496550" y="2844800"/>
            <a:ext cx="1576114"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sz="1600" dirty="0">
                <a:cs typeface="Arial" panose="020B0604020202020204" pitchFamily="34" charset="0"/>
              </a:rPr>
              <a:t>10% Límite legal</a:t>
            </a:r>
          </a:p>
        </p:txBody>
      </p:sp>
      <p:sp>
        <p:nvSpPr>
          <p:cNvPr id="45379" name="TextBox 9" descr="Medicare Fiscal Year (FY) 2021 Error Rate: 6.26%">
            <a:extLst>
              <a:ext uri="{FF2B5EF4-FFF2-40B4-BE49-F238E27FC236}">
                <a16:creationId xmlns:a16="http://schemas.microsoft.com/office/drawing/2014/main" id="{9035FE69-9758-0BA2-7AA7-A452290EA8AD}"/>
              </a:ext>
            </a:extLst>
          </p:cNvPr>
          <p:cNvSpPr>
            <a:spLocks noChangeArrowheads="1"/>
          </p:cNvSpPr>
          <p:nvPr/>
        </p:nvSpPr>
        <p:spPr bwMode="auto">
          <a:xfrm>
            <a:off x="1616075" y="5810250"/>
            <a:ext cx="9144000" cy="461963"/>
          </a:xfrm>
          <a:prstGeom prst="rect">
            <a:avLst/>
          </a:prstGeom>
          <a:solidFill>
            <a:srgbClr val="A8B7D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400" b="1" dirty="0">
                <a:cs typeface="Arial" panose="020B0604020202020204" pitchFamily="34" charset="0"/>
              </a:rPr>
              <a:t>Índice de error del año fiscal (FY) 2021 de Medicare: 6.26%</a:t>
            </a:r>
          </a:p>
        </p:txBody>
      </p:sp>
      <p:sp>
        <p:nvSpPr>
          <p:cNvPr id="45381" name="Slide Number Placeholder 4">
            <a:extLst>
              <a:ext uri="{FF2B5EF4-FFF2-40B4-BE49-F238E27FC236}">
                <a16:creationId xmlns:a16="http://schemas.microsoft.com/office/drawing/2014/main" id="{659016C5-AB42-60FD-A5EF-4E19994EFA63}"/>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1D9C92E-080B-407C-92F1-6F33B95CFF0B}" type="slidenum">
              <a:rPr lang="en-US" altLang="en-US">
                <a:solidFill>
                  <a:srgbClr val="8FAADC"/>
                </a:solidFill>
              </a:rPr>
              <a:pPr eaLnBrk="1" hangingPunct="1"/>
              <a:t>13</a:t>
            </a:fld>
            <a:endParaRPr lang="en-US" altLang="en-US">
              <a:solidFill>
                <a:srgbClr val="8FAADC"/>
              </a:solidFill>
            </a:endParaRPr>
          </a:p>
        </p:txBody>
      </p:sp>
      <p:sp>
        <p:nvSpPr>
          <p:cNvPr id="45382" name="Date Placeholder 3">
            <a:extLst>
              <a:ext uri="{FF2B5EF4-FFF2-40B4-BE49-F238E27FC236}">
                <a16:creationId xmlns:a16="http://schemas.microsoft.com/office/drawing/2014/main" id="{862B540F-9A40-D148-5392-0A9D966FDF94}"/>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BB25E266-9C38-34D5-B6E6-13CBA13F9420}"/>
              </a:ext>
            </a:extLst>
          </p:cNvPr>
          <p:cNvSpPr txBox="1">
            <a:spLocks noChangeArrowheads="1"/>
          </p:cNvSpPr>
          <p:nvPr/>
        </p:nvSpPr>
        <p:spPr bwMode="auto">
          <a:xfrm>
            <a:off x="-2468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
        <p:nvSpPr>
          <p:cNvPr id="9" name="TextBox 8">
            <a:extLst>
              <a:ext uri="{FF2B5EF4-FFF2-40B4-BE49-F238E27FC236}">
                <a16:creationId xmlns:a16="http://schemas.microsoft.com/office/drawing/2014/main" id="{E6259800-B4C9-D012-EDC1-45D85F3C977B}"/>
              </a:ext>
            </a:extLst>
          </p:cNvPr>
          <p:cNvSpPr txBox="1"/>
          <p:nvPr/>
        </p:nvSpPr>
        <p:spPr>
          <a:xfrm>
            <a:off x="2351584" y="1159986"/>
            <a:ext cx="7164796" cy="738664"/>
          </a:xfrm>
          <a:prstGeom prst="rect">
            <a:avLst/>
          </a:prstGeom>
          <a:solidFill>
            <a:schemeClr val="bg1"/>
          </a:solidFill>
          <a:ln>
            <a:noFill/>
          </a:ln>
        </p:spPr>
        <p:txBody>
          <a:bodyPr wrap="square" rtlCol="0">
            <a:spAutoFit/>
          </a:bodyPr>
          <a:lstStyle/>
          <a:p>
            <a:pPr algn="ctr"/>
            <a:r>
              <a:rPr lang="es-US" sz="2100" b="1" cap="all" spc="100" dirty="0"/>
              <a:t>Pago por Servicio de Medicare </a:t>
            </a:r>
          </a:p>
          <a:p>
            <a:pPr algn="ctr"/>
            <a:r>
              <a:rPr lang="es-US" sz="2100" b="1" cap="all" spc="100" dirty="0"/>
              <a:t>Índices históricos de pago indebido</a:t>
            </a:r>
          </a:p>
        </p:txBody>
      </p:sp>
      <p:sp>
        <p:nvSpPr>
          <p:cNvPr id="12" name="TextBox 1">
            <a:extLst>
              <a:ext uri="{FF2B5EF4-FFF2-40B4-BE49-F238E27FC236}">
                <a16:creationId xmlns:a16="http://schemas.microsoft.com/office/drawing/2014/main" id="{54367BCE-64FD-85FA-FBDE-8FC7DD9510D6}"/>
              </a:ext>
            </a:extLst>
          </p:cNvPr>
          <p:cNvSpPr>
            <a:spLocks noChangeArrowheads="1"/>
          </p:cNvSpPr>
          <p:nvPr/>
        </p:nvSpPr>
        <p:spPr bwMode="auto">
          <a:xfrm>
            <a:off x="4975994" y="2017415"/>
            <a:ext cx="615950" cy="27940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eaLnBrk="0" hangingPunct="0"/>
            <a:r>
              <a:rPr lang="es-US" altLang="en-US" sz="1400" b="1" dirty="0">
                <a:latin typeface="Arial" panose="020B0604020202020204" pitchFamily="34" charset="0"/>
                <a:cs typeface="Arial" panose="020B0604020202020204" pitchFamily="34" charset="0"/>
              </a:rPr>
              <a:t>Real</a:t>
            </a:r>
          </a:p>
        </p:txBody>
      </p:sp>
      <p:sp>
        <p:nvSpPr>
          <p:cNvPr id="13" name="TextBox 1">
            <a:extLst>
              <a:ext uri="{FF2B5EF4-FFF2-40B4-BE49-F238E27FC236}">
                <a16:creationId xmlns:a16="http://schemas.microsoft.com/office/drawing/2014/main" id="{7271D3A1-852B-05F2-1AD5-E8A7F744EEE8}"/>
              </a:ext>
            </a:extLst>
          </p:cNvPr>
          <p:cNvSpPr>
            <a:spLocks noChangeArrowheads="1"/>
          </p:cNvSpPr>
          <p:nvPr/>
        </p:nvSpPr>
        <p:spPr bwMode="auto">
          <a:xfrm>
            <a:off x="5856908" y="2017415"/>
            <a:ext cx="1319212" cy="22225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eaLnBrk="0" hangingPunct="0"/>
            <a:r>
              <a:rPr lang="es-US" altLang="en-US" sz="1400" b="1" dirty="0">
                <a:latin typeface="Arial" panose="020B0604020202020204" pitchFamily="34" charset="0"/>
                <a:cs typeface="Arial" panose="020B0604020202020204" pitchFamily="34" charset="0"/>
              </a:rPr>
              <a:t>Objetivo CMS</a:t>
            </a:r>
          </a:p>
        </p:txBody>
      </p:sp>
      <p:sp>
        <p:nvSpPr>
          <p:cNvPr id="14" name="TextBox 1">
            <a:extLst>
              <a:ext uri="{FF2B5EF4-FFF2-40B4-BE49-F238E27FC236}">
                <a16:creationId xmlns:a16="http://schemas.microsoft.com/office/drawing/2014/main" id="{FC656BB4-AE68-1180-E8AA-51F63C6B1248}"/>
              </a:ext>
            </a:extLst>
          </p:cNvPr>
          <p:cNvSpPr>
            <a:spLocks noChangeArrowheads="1"/>
          </p:cNvSpPr>
          <p:nvPr/>
        </p:nvSpPr>
        <p:spPr bwMode="auto">
          <a:xfrm>
            <a:off x="5548933" y="5311273"/>
            <a:ext cx="615950" cy="27940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eaLnBrk="0" hangingPunct="0"/>
            <a:r>
              <a:rPr lang="es-US" altLang="en-US" dirty="0">
                <a:latin typeface="Arial" panose="020B0604020202020204" pitchFamily="34" charset="0"/>
                <a:cs typeface="Arial" panose="020B0604020202020204" pitchFamily="34" charset="0"/>
              </a:rPr>
              <a:t>Año</a:t>
            </a:r>
          </a:p>
        </p:txBody>
      </p:sp>
      <p:sp>
        <p:nvSpPr>
          <p:cNvPr id="2" name="TextBox 1">
            <a:extLst>
              <a:ext uri="{FF2B5EF4-FFF2-40B4-BE49-F238E27FC236}">
                <a16:creationId xmlns:a16="http://schemas.microsoft.com/office/drawing/2014/main" id="{4BB4887F-B55C-47F2-BA1E-A0DA9917C786}"/>
              </a:ext>
            </a:extLst>
          </p:cNvPr>
          <p:cNvSpPr txBox="1"/>
          <p:nvPr/>
        </p:nvSpPr>
        <p:spPr>
          <a:xfrm rot="16200000">
            <a:off x="-1161749" y="3265355"/>
            <a:ext cx="3545089" cy="704026"/>
          </a:xfrm>
          <a:prstGeom prst="rect">
            <a:avLst/>
          </a:prstGeom>
          <a:solidFill>
            <a:schemeClr val="bg1"/>
          </a:solidFill>
        </p:spPr>
        <p:txBody>
          <a:bodyPr wrap="square" lIns="0" tIns="0" rIns="0" bIns="0" rtlCol="0">
            <a:noAutofit/>
          </a:bodyPr>
          <a:lstStyle/>
          <a:p>
            <a:pPr algn="ctr"/>
            <a:r>
              <a:rPr lang="es-EC" sz="2000" dirty="0">
                <a:effectLst/>
                <a:latin typeface="+mn-lt"/>
                <a:ea typeface="+mj-ea"/>
                <a:cs typeface="Arial" panose="020B0604020202020204" pitchFamily="34" charset="0"/>
              </a:rPr>
              <a:t>Porcentaje de pagos identificados como inapropiados</a:t>
            </a:r>
            <a:endParaRPr lang="en-US" sz="2000" dirty="0">
              <a:latin typeface="+mn-lt"/>
              <a:ea typeface="+mj-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10" name="Title 3">
            <a:extLst>
              <a:ext uri="{FF2B5EF4-FFF2-40B4-BE49-F238E27FC236}">
                <a16:creationId xmlns:a16="http://schemas.microsoft.com/office/drawing/2014/main" id="{4841A502-CD29-9644-2355-84AF11FAF2E7}"/>
              </a:ext>
            </a:extLst>
          </p:cNvPr>
          <p:cNvSpPr>
            <a:spLocks noGrp="1" noChangeArrowheads="1"/>
          </p:cNvSpPr>
          <p:nvPr>
            <p:ph type="title" idx="4294967295"/>
          </p:nvPr>
        </p:nvSpPr>
        <p:spPr>
          <a:xfrm>
            <a:off x="0" y="0"/>
            <a:ext cx="12192000" cy="915988"/>
          </a:xfrm>
          <a:ln/>
        </p:spPr>
        <p:txBody>
          <a:bodyPr anchor="ctr"/>
          <a:lstStyle/>
          <a:p>
            <a:pPr eaLnBrk="1" hangingPunct="1"/>
            <a:r>
              <a:rPr lang="es-US" altLang="en-US" sz="3000"/>
              <a:t>Transparencia inadecuada en los pagos: Medicaid</a:t>
            </a:r>
          </a:p>
        </p:txBody>
      </p:sp>
      <p:graphicFrame>
        <p:nvGraphicFramePr>
          <p:cNvPr id="46411" name="Content Placeholder 5" descr="Chart of improper Medicaid payments">
            <a:extLst>
              <a:ext uri="{FF2B5EF4-FFF2-40B4-BE49-F238E27FC236}">
                <a16:creationId xmlns:a16="http://schemas.microsoft.com/office/drawing/2014/main" id="{7063742B-7EC7-4589-0D1D-F6848E28B87E}"/>
              </a:ext>
            </a:extLst>
          </p:cNvPr>
          <p:cNvGraphicFramePr>
            <a:graphicFrameLocks noGrp="1" noChangeAspect="1"/>
          </p:cNvGraphicFramePr>
          <p:nvPr>
            <p:ph sz="half" idx="4294967295"/>
          </p:nvPr>
        </p:nvGraphicFramePr>
        <p:xfrm>
          <a:off x="787400" y="1000125"/>
          <a:ext cx="10617200" cy="4857750"/>
        </p:xfrm>
        <a:graphic>
          <a:graphicData uri="http://schemas.openxmlformats.org/presentationml/2006/ole">
            <mc:AlternateContent xmlns:mc="http://schemas.openxmlformats.org/markup-compatibility/2006">
              <mc:Choice xmlns:v="urn:schemas-microsoft-com:vml" Requires="v">
                <p:oleObj spid="_x0000_s3258" name="Chart" r:id="rId5" imgW="10620152" imgH="4858933" progId="Excel.Chart.8">
                  <p:embed/>
                </p:oleObj>
              </mc:Choice>
              <mc:Fallback>
                <p:oleObj name="Chart" r:id="rId5" imgW="10620152" imgH="4858933" progId="Excel.Chart.8">
                  <p:embed/>
                  <p:pic>
                    <p:nvPicPr>
                      <p:cNvPr id="0" name="Content Placeholder 5" descr="Chart of improper Medicaid payments"/>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1000125"/>
                        <a:ext cx="10617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46412" name="TextBox 8">
            <a:extLst>
              <a:ext uri="{FF2B5EF4-FFF2-40B4-BE49-F238E27FC236}">
                <a16:creationId xmlns:a16="http://schemas.microsoft.com/office/drawing/2014/main" id="{344AFE69-0080-1868-3E88-FDDCE0C3CC9E}"/>
              </a:ext>
            </a:extLst>
          </p:cNvPr>
          <p:cNvSpPr>
            <a:spLocks noChangeArrowheads="1"/>
          </p:cNvSpPr>
          <p:nvPr/>
        </p:nvSpPr>
        <p:spPr bwMode="auto">
          <a:xfrm>
            <a:off x="1798638" y="5661025"/>
            <a:ext cx="8777287" cy="400050"/>
          </a:xfrm>
          <a:prstGeom prst="rect">
            <a:avLst/>
          </a:prstGeom>
          <a:solidFill>
            <a:srgbClr val="A8B7D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000" b="1" dirty="0">
                <a:cs typeface="Arial" panose="020B0604020202020204" pitchFamily="34" charset="0"/>
              </a:rPr>
              <a:t>Índice de error del año fiscal 2021 de Medicaid: 21.36%</a:t>
            </a:r>
          </a:p>
        </p:txBody>
      </p:sp>
      <p:sp>
        <p:nvSpPr>
          <p:cNvPr id="46413" name="TextBox 12">
            <a:extLst>
              <a:ext uri="{FF2B5EF4-FFF2-40B4-BE49-F238E27FC236}">
                <a16:creationId xmlns:a16="http://schemas.microsoft.com/office/drawing/2014/main" id="{DDB1039B-8A10-70F8-91B8-710F46550CDC}"/>
              </a:ext>
            </a:extLst>
          </p:cNvPr>
          <p:cNvSpPr>
            <a:spLocks noChangeArrowheads="1"/>
          </p:cNvSpPr>
          <p:nvPr/>
        </p:nvSpPr>
        <p:spPr bwMode="auto">
          <a:xfrm>
            <a:off x="3138488" y="6061075"/>
            <a:ext cx="6097587"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1100">
                <a:cs typeface="Arial" panose="020B0604020202020204" pitchFamily="34" charset="0"/>
              </a:rPr>
              <a:t>NOTA: Los objetivos de CMS correspondientes a 2019 y 2020 no están disponibles.</a:t>
            </a:r>
          </a:p>
        </p:txBody>
      </p:sp>
      <p:sp>
        <p:nvSpPr>
          <p:cNvPr id="46415" name="Slide Number Placeholder 2">
            <a:extLst>
              <a:ext uri="{FF2B5EF4-FFF2-40B4-BE49-F238E27FC236}">
                <a16:creationId xmlns:a16="http://schemas.microsoft.com/office/drawing/2014/main" id="{89914377-428C-5A3A-06E6-9B9E1D7DBE21}"/>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C1028FD5-5364-41A1-81D0-E03D1276D4A0}" type="slidenum">
              <a:rPr lang="en-US" altLang="en-US">
                <a:solidFill>
                  <a:srgbClr val="8FAADC"/>
                </a:solidFill>
              </a:rPr>
              <a:pPr eaLnBrk="1" hangingPunct="1"/>
              <a:t>14</a:t>
            </a:fld>
            <a:endParaRPr lang="en-US" altLang="en-US">
              <a:solidFill>
                <a:srgbClr val="8FAADC"/>
              </a:solidFill>
            </a:endParaRPr>
          </a:p>
        </p:txBody>
      </p:sp>
      <p:sp>
        <p:nvSpPr>
          <p:cNvPr id="46416" name="Date Placeholder 3">
            <a:extLst>
              <a:ext uri="{FF2B5EF4-FFF2-40B4-BE49-F238E27FC236}">
                <a16:creationId xmlns:a16="http://schemas.microsoft.com/office/drawing/2014/main" id="{B280FE02-7E9F-2DDF-37CD-9070154F607C}"/>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graphicFrame>
        <p:nvGraphicFramePr>
          <p:cNvPr id="46417" name="Content Placeholder 5" descr="Tabla de pagos indebidos de Medicaid">
            <a:extLst>
              <a:ext uri="{FF2B5EF4-FFF2-40B4-BE49-F238E27FC236}">
                <a16:creationId xmlns:a16="http://schemas.microsoft.com/office/drawing/2014/main" id="{B7DEA4C6-1FB9-FBD2-8C70-08B51CCC2175}"/>
              </a:ext>
            </a:extLst>
          </p:cNvPr>
          <p:cNvGraphicFramePr>
            <a:graphicFrameLocks noChangeAspect="1"/>
          </p:cNvGraphicFramePr>
          <p:nvPr>
            <p:extLst>
              <p:ext uri="{D42A27DB-BD31-4B8C-83A1-F6EECF244321}">
                <p14:modId xmlns:p14="http://schemas.microsoft.com/office/powerpoint/2010/main" val="2330869221"/>
              </p:ext>
            </p:extLst>
          </p:nvPr>
        </p:nvGraphicFramePr>
        <p:xfrm>
          <a:off x="787400" y="1000125"/>
          <a:ext cx="10617200" cy="4857750"/>
        </p:xfrm>
        <a:graphic>
          <a:graphicData uri="http://schemas.openxmlformats.org/presentationml/2006/ole">
            <mc:AlternateContent xmlns:mc="http://schemas.openxmlformats.org/markup-compatibility/2006">
              <mc:Choice xmlns:v="urn:schemas-microsoft-com:vml" Requires="v">
                <p:oleObj spid="_x0000_s3259" name="Chart" r:id="rId7" imgW="10620152" imgH="4858933" progId="Excel.Chart.8">
                  <p:embed/>
                </p:oleObj>
              </mc:Choice>
              <mc:Fallback>
                <p:oleObj name="Chart" r:id="rId7" imgW="10620152" imgH="4858933" progId="Excel.Chart.8">
                  <p:embed/>
                  <p:pic>
                    <p:nvPicPr>
                      <p:cNvPr id="0" name="Content Placeholder 5" descr="Chart of improper Medicaid payme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400" y="1000125"/>
                        <a:ext cx="10617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46418" name="TextBox 1">
            <a:extLst>
              <a:ext uri="{FF2B5EF4-FFF2-40B4-BE49-F238E27FC236}">
                <a16:creationId xmlns:a16="http://schemas.microsoft.com/office/drawing/2014/main" id="{A3203BC8-6EFA-CFE3-E0A9-D9D703BE84ED}"/>
              </a:ext>
            </a:extLst>
          </p:cNvPr>
          <p:cNvSpPr>
            <a:spLocks noChangeArrowheads="1"/>
          </p:cNvSpPr>
          <p:nvPr/>
        </p:nvSpPr>
        <p:spPr bwMode="auto">
          <a:xfrm>
            <a:off x="5302250" y="1543050"/>
            <a:ext cx="615950" cy="27940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eaLnBrk="0" hangingPunct="0"/>
            <a:r>
              <a:rPr lang="es-US" altLang="en-US" sz="1400" b="1" dirty="0">
                <a:latin typeface="Arial" panose="020B0604020202020204" pitchFamily="34" charset="0"/>
                <a:cs typeface="Arial" panose="020B0604020202020204" pitchFamily="34" charset="0"/>
              </a:rPr>
              <a:t>Real</a:t>
            </a:r>
          </a:p>
        </p:txBody>
      </p:sp>
      <p:sp>
        <p:nvSpPr>
          <p:cNvPr id="46419" name="TextBox 1">
            <a:extLst>
              <a:ext uri="{FF2B5EF4-FFF2-40B4-BE49-F238E27FC236}">
                <a16:creationId xmlns:a16="http://schemas.microsoft.com/office/drawing/2014/main" id="{82A00F1D-1C7B-7BFC-F9DE-7A21602EA97E}"/>
              </a:ext>
            </a:extLst>
          </p:cNvPr>
          <p:cNvSpPr>
            <a:spLocks noChangeArrowheads="1"/>
          </p:cNvSpPr>
          <p:nvPr/>
        </p:nvSpPr>
        <p:spPr bwMode="auto">
          <a:xfrm>
            <a:off x="6180138" y="1547813"/>
            <a:ext cx="1319212" cy="22225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eaLnBrk="0" hangingPunct="0"/>
            <a:r>
              <a:rPr lang="es-US" altLang="en-US" sz="1400" b="1" dirty="0">
                <a:latin typeface="Arial" panose="020B0604020202020204" pitchFamily="34" charset="0"/>
                <a:cs typeface="Arial" panose="020B0604020202020204" pitchFamily="34" charset="0"/>
              </a:rPr>
              <a:t>Objetivo CMS</a:t>
            </a:r>
          </a:p>
        </p:txBody>
      </p:sp>
      <p:sp>
        <p:nvSpPr>
          <p:cNvPr id="12" name="Footer Placeholder 4">
            <a:extLst>
              <a:ext uri="{FF2B5EF4-FFF2-40B4-BE49-F238E27FC236}">
                <a16:creationId xmlns:a16="http://schemas.microsoft.com/office/drawing/2014/main" id="{7845B99B-13C3-6484-D570-4E83824AF065}"/>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
        <p:nvSpPr>
          <p:cNvPr id="3" name="TextBox 2">
            <a:extLst>
              <a:ext uri="{FF2B5EF4-FFF2-40B4-BE49-F238E27FC236}">
                <a16:creationId xmlns:a16="http://schemas.microsoft.com/office/drawing/2014/main" id="{BC0EC8A1-C688-BBAD-F7B3-F1CE23ED771D}"/>
              </a:ext>
            </a:extLst>
          </p:cNvPr>
          <p:cNvSpPr txBox="1"/>
          <p:nvPr/>
        </p:nvSpPr>
        <p:spPr>
          <a:xfrm>
            <a:off x="2335802" y="1015074"/>
            <a:ext cx="7164796" cy="415498"/>
          </a:xfrm>
          <a:prstGeom prst="rect">
            <a:avLst/>
          </a:prstGeom>
          <a:solidFill>
            <a:schemeClr val="bg1"/>
          </a:solidFill>
          <a:ln>
            <a:noFill/>
          </a:ln>
        </p:spPr>
        <p:txBody>
          <a:bodyPr wrap="square" rtlCol="0">
            <a:spAutoFit/>
          </a:bodyPr>
          <a:lstStyle/>
          <a:p>
            <a:pPr algn="ctr"/>
            <a:r>
              <a:rPr lang="es-US" sz="2100" b="1" cap="all" spc="100" dirty="0"/>
              <a:t>ÍNDICES HISTÓRICOS DE PAGO INDEBIDO DE MEDICAID</a:t>
            </a:r>
          </a:p>
        </p:txBody>
      </p:sp>
      <p:sp>
        <p:nvSpPr>
          <p:cNvPr id="15" name="TextBox 1">
            <a:extLst>
              <a:ext uri="{FF2B5EF4-FFF2-40B4-BE49-F238E27FC236}">
                <a16:creationId xmlns:a16="http://schemas.microsoft.com/office/drawing/2014/main" id="{639A8E0A-D4C3-E154-344D-BB4C573CC531}"/>
              </a:ext>
            </a:extLst>
          </p:cNvPr>
          <p:cNvSpPr>
            <a:spLocks noChangeArrowheads="1"/>
          </p:cNvSpPr>
          <p:nvPr/>
        </p:nvSpPr>
        <p:spPr bwMode="auto">
          <a:xfrm>
            <a:off x="6023992" y="5229860"/>
            <a:ext cx="615950" cy="279400"/>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eaLnBrk="0" hangingPunct="0"/>
            <a:r>
              <a:rPr lang="es-US" altLang="en-US" dirty="0">
                <a:latin typeface="Arial" panose="020B0604020202020204" pitchFamily="34" charset="0"/>
                <a:cs typeface="Arial" panose="020B0604020202020204" pitchFamily="34" charset="0"/>
              </a:rPr>
              <a:t>Año</a:t>
            </a:r>
          </a:p>
        </p:txBody>
      </p:sp>
      <p:sp>
        <p:nvSpPr>
          <p:cNvPr id="14" name="TextBox 13">
            <a:extLst>
              <a:ext uri="{FF2B5EF4-FFF2-40B4-BE49-F238E27FC236}">
                <a16:creationId xmlns:a16="http://schemas.microsoft.com/office/drawing/2014/main" id="{E9B1C4C5-9DD6-422C-B8DA-FFDD883A8087}"/>
              </a:ext>
            </a:extLst>
          </p:cNvPr>
          <p:cNvSpPr txBox="1"/>
          <p:nvPr/>
        </p:nvSpPr>
        <p:spPr>
          <a:xfrm rot="16200000">
            <a:off x="-716892" y="3190595"/>
            <a:ext cx="3545089" cy="704026"/>
          </a:xfrm>
          <a:prstGeom prst="rect">
            <a:avLst/>
          </a:prstGeom>
          <a:solidFill>
            <a:schemeClr val="bg1"/>
          </a:solidFill>
        </p:spPr>
        <p:txBody>
          <a:bodyPr wrap="square" lIns="0" tIns="0" rIns="0" bIns="0" rtlCol="0">
            <a:noAutofit/>
          </a:bodyPr>
          <a:lstStyle/>
          <a:p>
            <a:pPr algn="ctr"/>
            <a:r>
              <a:rPr lang="es-EC" sz="2000" dirty="0">
                <a:effectLst/>
                <a:latin typeface="+mn-lt"/>
                <a:ea typeface="+mj-ea"/>
                <a:cs typeface="Arial" panose="020B0604020202020204" pitchFamily="34" charset="0"/>
              </a:rPr>
              <a:t>Porcentaje de pagos identificados como inapropiados</a:t>
            </a:r>
            <a:endParaRPr lang="en-US" sz="2000" dirty="0">
              <a:latin typeface="+mn-lt"/>
              <a:ea typeface="+mj-ea"/>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46" name="Title 3">
            <a:extLst>
              <a:ext uri="{FF2B5EF4-FFF2-40B4-BE49-F238E27FC236}">
                <a16:creationId xmlns:a16="http://schemas.microsoft.com/office/drawing/2014/main" id="{33810EC3-6EA1-B551-A75E-3651DFD4550C}"/>
              </a:ext>
            </a:extLst>
          </p:cNvPr>
          <p:cNvSpPr>
            <a:spLocks noGrp="1" noChangeArrowheads="1"/>
          </p:cNvSpPr>
          <p:nvPr>
            <p:ph type="title" idx="4294967295"/>
          </p:nvPr>
        </p:nvSpPr>
        <p:spPr>
          <a:xfrm>
            <a:off x="0" y="300038"/>
            <a:ext cx="12192000" cy="824706"/>
          </a:xfrm>
          <a:ln/>
        </p:spPr>
        <p:txBody>
          <a:bodyPr/>
          <a:lstStyle/>
          <a:p>
            <a:pPr eaLnBrk="1" hangingPunct="1"/>
            <a:r>
              <a:rPr lang="es-US" altLang="en-US" sz="3000" dirty="0">
                <a:solidFill>
                  <a:srgbClr val="00539A"/>
                </a:solidFill>
              </a:rPr>
              <a:t>Compruebe sus conocimientos: Pregunta 1</a:t>
            </a:r>
          </a:p>
        </p:txBody>
      </p:sp>
      <p:sp>
        <p:nvSpPr>
          <p:cNvPr id="47447" name="Content Placeholder 8">
            <a:extLst>
              <a:ext uri="{FF2B5EF4-FFF2-40B4-BE49-F238E27FC236}">
                <a16:creationId xmlns:a16="http://schemas.microsoft.com/office/drawing/2014/main" id="{A85C6BC7-130F-DA91-3A57-F8215149F592}"/>
              </a:ext>
            </a:extLst>
          </p:cNvPr>
          <p:cNvSpPr>
            <a:spLocks noGrp="1" noChangeArrowheads="1"/>
          </p:cNvSpPr>
          <p:nvPr>
            <p:ph sz="half" idx="4294967295"/>
          </p:nvPr>
        </p:nvSpPr>
        <p:spPr>
          <a:xfrm>
            <a:off x="1838325" y="1495425"/>
            <a:ext cx="8905875" cy="4756150"/>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ts val="1200"/>
              </a:spcBef>
              <a:buFont typeface="Wingdings" panose="05000000000000000000" pitchFamily="2" charset="2"/>
              <a:buNone/>
            </a:pPr>
            <a:r>
              <a:rPr lang="es-US" altLang="en-US" sz="2400" b="1" dirty="0">
                <a:solidFill>
                  <a:srgbClr val="00529B"/>
                </a:solidFill>
              </a:rPr>
              <a:t>_______ tiene lugar cuando alguien engaña o realiza falsas declaraciones intencionalmente para obtener dinero o bienes de un programa de beneficios de atención médica.</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Abuso	</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Pago indebido</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Fraude</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Ninguna de las anteriores</a:t>
            </a:r>
          </a:p>
          <a:p>
            <a:pPr marL="349250" indent="-349250" defTabSz="685800" eaLnBrk="1" hangingPunct="1">
              <a:lnSpc>
                <a:spcPct val="100000"/>
              </a:lnSpc>
              <a:spcBef>
                <a:spcPts val="1200"/>
              </a:spcBef>
              <a:buFont typeface="Wingdings" panose="05000000000000000000" pitchFamily="2" charset="2"/>
              <a:buNone/>
            </a:pPr>
            <a:endParaRPr lang="en-US" altLang="en-US" sz="2400" dirty="0">
              <a:solidFill>
                <a:srgbClr val="00529B"/>
              </a:solidFill>
            </a:endParaRPr>
          </a:p>
        </p:txBody>
      </p:sp>
      <p:sp>
        <p:nvSpPr>
          <p:cNvPr id="47448" name="Rounded Rectangle 7" descr="Recuadro verde resaltando C como la respuesta correcta">
            <a:extLst>
              <a:ext uri="{FF2B5EF4-FFF2-40B4-BE49-F238E27FC236}">
                <a16:creationId xmlns:a16="http://schemas.microsoft.com/office/drawing/2014/main" id="{798D97A3-DBD1-23EA-50BD-D232D78FD6E7}"/>
              </a:ext>
            </a:extLst>
          </p:cNvPr>
          <p:cNvSpPr>
            <a:spLocks noChangeArrowheads="1"/>
          </p:cNvSpPr>
          <p:nvPr/>
        </p:nvSpPr>
        <p:spPr bwMode="auto">
          <a:xfrm>
            <a:off x="1838325" y="3779838"/>
            <a:ext cx="1593379" cy="449262"/>
          </a:xfrm>
          <a:prstGeom prst="roundRect">
            <a:avLst>
              <a:gd name="adj" fmla="val 16667"/>
            </a:avLst>
          </a:prstGeom>
          <a:noFill/>
          <a:ln w="38100" cap="flat"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47449" name="Footer Placeholder 4">
            <a:extLst>
              <a:ext uri="{FF2B5EF4-FFF2-40B4-BE49-F238E27FC236}">
                <a16:creationId xmlns:a16="http://schemas.microsoft.com/office/drawing/2014/main" id="{87CB5F90-C124-6A36-BC6E-E59DCE59A7AB}"/>
              </a:ext>
            </a:extLst>
          </p:cNvPr>
          <p:cNvSpPr>
            <a:spLocks noGrp="1" noChangeArrowheads="1"/>
          </p:cNvSpPr>
          <p:nvPr>
            <p:ph type="ftr" sz="quarter" idx="11"/>
          </p:nvPr>
        </p:nvSpPr>
        <p:spPr>
          <a:xfrm>
            <a:off x="0" y="6453336"/>
            <a:ext cx="12192000" cy="404663"/>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Prevención de fraude, derroche y abuso contra Medicare y Medicaid</a:t>
            </a:r>
          </a:p>
        </p:txBody>
      </p:sp>
      <p:sp>
        <p:nvSpPr>
          <p:cNvPr id="47450" name="Slide Number Placeholder 2">
            <a:extLst>
              <a:ext uri="{FF2B5EF4-FFF2-40B4-BE49-F238E27FC236}">
                <a16:creationId xmlns:a16="http://schemas.microsoft.com/office/drawing/2014/main" id="{4D98DAD5-44C5-5D9E-5EB3-10E832DD2211}"/>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3EC98A81-13B8-49C2-AF4E-97C17162E03B}" type="slidenum">
              <a:rPr lang="en-US" altLang="en-US">
                <a:solidFill>
                  <a:schemeClr val="bg1"/>
                </a:solidFill>
              </a:rPr>
              <a:pPr eaLnBrk="1" hangingPunct="1"/>
              <a:t>15</a:t>
            </a:fld>
            <a:endParaRPr lang="en-US" altLang="en-US">
              <a:solidFill>
                <a:schemeClr val="bg1"/>
              </a:solidFill>
            </a:endParaRPr>
          </a:p>
        </p:txBody>
      </p:sp>
      <p:sp>
        <p:nvSpPr>
          <p:cNvPr id="47451" name="Date Placeholder 3">
            <a:extLst>
              <a:ext uri="{FF2B5EF4-FFF2-40B4-BE49-F238E27FC236}">
                <a16:creationId xmlns:a16="http://schemas.microsoft.com/office/drawing/2014/main" id="{D7522C10-F264-C934-A713-5D474FFCDB2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chemeClr val="bg1"/>
                </a:solidFill>
              </a:rPr>
              <a:t>Mayo de 2022</a:t>
            </a:r>
          </a:p>
        </p:txBody>
      </p:sp>
      <p:sp>
        <p:nvSpPr>
          <p:cNvPr id="8" name="TextBox 7">
            <a:extLst>
              <a:ext uri="{FF2B5EF4-FFF2-40B4-BE49-F238E27FC236}">
                <a16:creationId xmlns:a16="http://schemas.microsoft.com/office/drawing/2014/main" id="{A05DAEF4-8090-691A-CAC3-9CD626DA7E62}"/>
              </a:ext>
            </a:extLst>
          </p:cNvPr>
          <p:cNvSpPr txBox="1"/>
          <p:nvPr/>
        </p:nvSpPr>
        <p:spPr>
          <a:xfrm>
            <a:off x="1854743" y="4849917"/>
            <a:ext cx="9314907"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Cuenta atrás: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448"/>
                                        </p:tgtEl>
                                        <p:attrNameLst>
                                          <p:attrName>style.visibility</p:attrName>
                                        </p:attrNameLst>
                                      </p:cBhvr>
                                      <p:to>
                                        <p:strVal val="visible"/>
                                      </p:to>
                                    </p:set>
                                    <p:animEffect transition="in" filter="fade">
                                      <p:cBhvr>
                                        <p:cTn id="7" dur="500"/>
                                        <p:tgtEl>
                                          <p:spTgt spid="47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78" name="Title 3">
            <a:extLst>
              <a:ext uri="{FF2B5EF4-FFF2-40B4-BE49-F238E27FC236}">
                <a16:creationId xmlns:a16="http://schemas.microsoft.com/office/drawing/2014/main" id="{B27E8DE1-28C0-023E-5F7E-D3D91CE8A756}"/>
              </a:ext>
            </a:extLst>
          </p:cNvPr>
          <p:cNvSpPr>
            <a:spLocks noGrp="1" noChangeArrowheads="1"/>
          </p:cNvSpPr>
          <p:nvPr>
            <p:ph type="title" idx="4294967295"/>
          </p:nvPr>
        </p:nvSpPr>
        <p:spPr>
          <a:xfrm>
            <a:off x="1" y="296863"/>
            <a:ext cx="12192000" cy="755873"/>
          </a:xfrm>
          <a:ln/>
        </p:spPr>
        <p:txBody>
          <a:bodyPr/>
          <a:lstStyle/>
          <a:p>
            <a:pPr eaLnBrk="1" hangingPunct="1"/>
            <a:r>
              <a:rPr lang="es-US" altLang="en-US" sz="3000" dirty="0">
                <a:solidFill>
                  <a:srgbClr val="00539A"/>
                </a:solidFill>
              </a:rPr>
              <a:t>Compruebe sus conocimientos: Pregunta 2</a:t>
            </a:r>
          </a:p>
        </p:txBody>
      </p:sp>
      <p:sp>
        <p:nvSpPr>
          <p:cNvPr id="48479" name="Content Placeholder 8">
            <a:extLst>
              <a:ext uri="{FF2B5EF4-FFF2-40B4-BE49-F238E27FC236}">
                <a16:creationId xmlns:a16="http://schemas.microsoft.com/office/drawing/2014/main" id="{566825E2-C768-7F2C-BC67-7D3E4960946C}"/>
              </a:ext>
            </a:extLst>
          </p:cNvPr>
          <p:cNvSpPr>
            <a:spLocks noGrp="1" noChangeArrowheads="1"/>
          </p:cNvSpPr>
          <p:nvPr>
            <p:ph sz="half" idx="4294967295"/>
          </p:nvPr>
        </p:nvSpPr>
        <p:spPr>
          <a:xfrm>
            <a:off x="1795463" y="1725613"/>
            <a:ext cx="9302750" cy="2971800"/>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ts val="1200"/>
              </a:spcBef>
              <a:buFont typeface="Wingdings" panose="05000000000000000000" pitchFamily="2" charset="2"/>
              <a:buNone/>
            </a:pPr>
            <a:r>
              <a:rPr lang="es-US" altLang="en-US" sz="2400" b="1" dirty="0">
                <a:solidFill>
                  <a:srgbClr val="00529B"/>
                </a:solidFill>
              </a:rPr>
              <a:t>Los errores de facturación siempre muestran la intención </a:t>
            </a:r>
            <a:br>
              <a:rPr lang="es-US" altLang="en-US" sz="2400" b="1" dirty="0">
                <a:solidFill>
                  <a:srgbClr val="00529B"/>
                </a:solidFill>
              </a:rPr>
            </a:br>
            <a:r>
              <a:rPr lang="es-US" altLang="en-US" sz="2400" b="1" dirty="0">
                <a:solidFill>
                  <a:srgbClr val="00529B"/>
                </a:solidFill>
              </a:rPr>
              <a:t>de cometer fraude de un proveedor o prestador de servicios médicos.</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Verdadero	</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Falso</a:t>
            </a:r>
          </a:p>
          <a:p>
            <a:pPr marL="349250" indent="-349250" defTabSz="685800" eaLnBrk="1" hangingPunct="1">
              <a:lnSpc>
                <a:spcPct val="100000"/>
              </a:lnSpc>
              <a:spcBef>
                <a:spcPts val="1200"/>
              </a:spcBef>
              <a:buFont typeface="Wingdings" panose="05000000000000000000" pitchFamily="2" charset="2"/>
              <a:buNone/>
            </a:pPr>
            <a:endParaRPr lang="en-US" altLang="en-US" sz="2000" dirty="0">
              <a:solidFill>
                <a:srgbClr val="00529B"/>
              </a:solidFill>
            </a:endParaRPr>
          </a:p>
        </p:txBody>
      </p:sp>
      <p:sp>
        <p:nvSpPr>
          <p:cNvPr id="48480" name="Rounded Rectangle 7" descr="Recuadro verde resaltando B como la respuesta correcta">
            <a:extLst>
              <a:ext uri="{FF2B5EF4-FFF2-40B4-BE49-F238E27FC236}">
                <a16:creationId xmlns:a16="http://schemas.microsoft.com/office/drawing/2014/main" id="{4AE786D2-F21F-6D01-898C-A83E2F44759A}"/>
              </a:ext>
            </a:extLst>
          </p:cNvPr>
          <p:cNvSpPr>
            <a:spLocks noChangeArrowheads="1"/>
          </p:cNvSpPr>
          <p:nvPr/>
        </p:nvSpPr>
        <p:spPr bwMode="auto">
          <a:xfrm>
            <a:off x="1776413" y="3501008"/>
            <a:ext cx="1511276" cy="450850"/>
          </a:xfrm>
          <a:prstGeom prst="roundRect">
            <a:avLst>
              <a:gd name="adj" fmla="val 16667"/>
            </a:avLst>
          </a:prstGeom>
          <a:noFill/>
          <a:ln w="28575" cap="flat"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8" name="TextBox 7">
            <a:extLst>
              <a:ext uri="{FF2B5EF4-FFF2-40B4-BE49-F238E27FC236}">
                <a16:creationId xmlns:a16="http://schemas.microsoft.com/office/drawing/2014/main" id="{CF3A5DE6-92D7-7B95-6089-B7CD9CC8BEE7}"/>
              </a:ext>
            </a:extLst>
          </p:cNvPr>
          <p:cNvSpPr txBox="1"/>
          <p:nvPr/>
        </p:nvSpPr>
        <p:spPr>
          <a:xfrm>
            <a:off x="1847528" y="4818638"/>
            <a:ext cx="9314907"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Cuenta atrás: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
        <p:nvSpPr>
          <p:cNvPr id="48481" name="Footer Placeholder 4">
            <a:extLst>
              <a:ext uri="{FF2B5EF4-FFF2-40B4-BE49-F238E27FC236}">
                <a16:creationId xmlns:a16="http://schemas.microsoft.com/office/drawing/2014/main" id="{F71AD392-5078-DD01-2041-8F23A6371CEA}"/>
              </a:ext>
            </a:extLst>
          </p:cNvPr>
          <p:cNvSpPr>
            <a:spLocks noGrp="1" noChangeArrowheads="1"/>
          </p:cNvSpPr>
          <p:nvPr>
            <p:ph type="ftr" sz="quarter" idx="11"/>
          </p:nvPr>
        </p:nvSpPr>
        <p:spPr>
          <a:xfrm>
            <a:off x="0" y="6477000"/>
            <a:ext cx="12192000" cy="363538"/>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Prevención de fraude, derroche y abuso contra Medicare y Medicaid</a:t>
            </a:r>
          </a:p>
        </p:txBody>
      </p:sp>
      <p:sp>
        <p:nvSpPr>
          <p:cNvPr id="48482" name="Slide Number Placeholder 2">
            <a:extLst>
              <a:ext uri="{FF2B5EF4-FFF2-40B4-BE49-F238E27FC236}">
                <a16:creationId xmlns:a16="http://schemas.microsoft.com/office/drawing/2014/main" id="{C97AFC02-98E0-FFD9-FAF9-62A184171579}"/>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D17232E-AF1D-48EE-B798-7D660CF04224}" type="slidenum">
              <a:rPr lang="en-US" altLang="en-US">
                <a:solidFill>
                  <a:schemeClr val="bg1"/>
                </a:solidFill>
              </a:rPr>
              <a:pPr eaLnBrk="1" hangingPunct="1"/>
              <a:t>16</a:t>
            </a:fld>
            <a:endParaRPr lang="en-US" altLang="en-US">
              <a:solidFill>
                <a:schemeClr val="bg1"/>
              </a:solidFill>
            </a:endParaRPr>
          </a:p>
        </p:txBody>
      </p:sp>
      <p:sp>
        <p:nvSpPr>
          <p:cNvPr id="48483" name="Date Placeholder 3">
            <a:extLst>
              <a:ext uri="{FF2B5EF4-FFF2-40B4-BE49-F238E27FC236}">
                <a16:creationId xmlns:a16="http://schemas.microsoft.com/office/drawing/2014/main" id="{C103D462-A325-E292-3183-AA3A8836B180}"/>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chemeClr val="bg1"/>
                </a:solidFill>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480"/>
                                        </p:tgtEl>
                                        <p:attrNameLst>
                                          <p:attrName>style.visibility</p:attrName>
                                        </p:attrNameLst>
                                      </p:cBhvr>
                                      <p:to>
                                        <p:strVal val="visible"/>
                                      </p:to>
                                    </p:set>
                                    <p:animEffect transition="in" filter="fade">
                                      <p:cBhvr>
                                        <p:cTn id="7" dur="500"/>
                                        <p:tgtEl>
                                          <p:spTgt spid="48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8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10" name="Title 1">
            <a:extLst>
              <a:ext uri="{FF2B5EF4-FFF2-40B4-BE49-F238E27FC236}">
                <a16:creationId xmlns:a16="http://schemas.microsoft.com/office/drawing/2014/main" id="{BB7EA542-8055-7254-375D-1C9F28BCE7DA}"/>
              </a:ext>
            </a:extLst>
          </p:cNvPr>
          <p:cNvSpPr>
            <a:spLocks noGrp="1" noChangeArrowheads="1"/>
          </p:cNvSpPr>
          <p:nvPr>
            <p:ph type="title" idx="4294967295"/>
          </p:nvPr>
        </p:nvSpPr>
        <p:spPr>
          <a:xfrm>
            <a:off x="3992563" y="1362075"/>
            <a:ext cx="5648325" cy="688975"/>
          </a:xfrm>
          <a:ln/>
        </p:spPr>
        <p:txBody>
          <a:bodyPr/>
          <a:lstStyle/>
          <a:p>
            <a:pPr algn="l" eaLnBrk="1" hangingPunct="1"/>
            <a:r>
              <a:rPr lang="es-US" altLang="en-US" sz="3600">
                <a:solidFill>
                  <a:srgbClr val="00539A"/>
                </a:solidFill>
              </a:rPr>
              <a:t>Lección 2</a:t>
            </a:r>
          </a:p>
        </p:txBody>
      </p:sp>
      <p:sp>
        <p:nvSpPr>
          <p:cNvPr id="49511" name="Text Placeholder 4">
            <a:extLst>
              <a:ext uri="{FF2B5EF4-FFF2-40B4-BE49-F238E27FC236}">
                <a16:creationId xmlns:a16="http://schemas.microsoft.com/office/drawing/2014/main" id="{9CAF8F54-F3E7-7361-239E-701022F53473}"/>
              </a:ext>
            </a:extLst>
          </p:cNvPr>
          <p:cNvSpPr>
            <a:spLocks noGrp="1" noChangeArrowheads="1"/>
          </p:cNvSpPr>
          <p:nvPr>
            <p:ph type="body" idx="4294967295"/>
          </p:nvPr>
        </p:nvSpPr>
        <p:spPr>
          <a:xfrm>
            <a:off x="3992563" y="2051050"/>
            <a:ext cx="6495925" cy="2755900"/>
          </a:xfrm>
          <a:ln/>
        </p:spPr>
        <p:txBody>
          <a:bodyPr/>
          <a:lstStyle/>
          <a:p>
            <a:pPr marL="0" indent="0" eaLnBrk="1" hangingPunct="1">
              <a:buFont typeface="Wingdings" panose="05000000000000000000" pitchFamily="2" charset="2"/>
              <a:buNone/>
            </a:pPr>
            <a:r>
              <a:rPr lang="es-US" altLang="en-US" sz="3600" b="1" dirty="0">
                <a:solidFill>
                  <a:srgbClr val="00539A"/>
                </a:solidFill>
                <a:latin typeface="Arial Black" panose="020B0A04020102020204" pitchFamily="34" charset="0"/>
              </a:rPr>
              <a:t>Organizaciones y estrategias para detectar y prevenir el fraude y el abuso</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38" name="Title 3">
            <a:extLst>
              <a:ext uri="{FF2B5EF4-FFF2-40B4-BE49-F238E27FC236}">
                <a16:creationId xmlns:a16="http://schemas.microsoft.com/office/drawing/2014/main" id="{0B35C7C4-FCB8-5B49-58C0-A262F6C347AA}"/>
              </a:ext>
            </a:extLst>
          </p:cNvPr>
          <p:cNvSpPr>
            <a:spLocks noGrp="1" noChangeArrowheads="1"/>
          </p:cNvSpPr>
          <p:nvPr>
            <p:ph type="title" idx="4294967295"/>
          </p:nvPr>
        </p:nvSpPr>
        <p:spPr>
          <a:xfrm>
            <a:off x="0" y="0"/>
            <a:ext cx="12192000" cy="996950"/>
          </a:xfrm>
          <a:ln/>
        </p:spPr>
        <p:txBody>
          <a:bodyPr anchor="ctr"/>
          <a:lstStyle/>
          <a:p>
            <a:pPr eaLnBrk="1" hangingPunct="1"/>
            <a:r>
              <a:rPr lang="es-US" altLang="en-US" sz="3000"/>
              <a:t>Objetivos de la lección 2: </a:t>
            </a:r>
          </a:p>
        </p:txBody>
      </p:sp>
      <p:sp>
        <p:nvSpPr>
          <p:cNvPr id="50539" name="Text Placeholder 4">
            <a:extLst>
              <a:ext uri="{FF2B5EF4-FFF2-40B4-BE49-F238E27FC236}">
                <a16:creationId xmlns:a16="http://schemas.microsoft.com/office/drawing/2014/main" id="{9F9CAEC3-872B-5838-519F-590D90E36604}"/>
              </a:ext>
            </a:extLst>
          </p:cNvPr>
          <p:cNvSpPr>
            <a:spLocks noGrp="1" noChangeArrowheads="1"/>
          </p:cNvSpPr>
          <p:nvPr>
            <p:ph type="body" sz="quarter" idx="4294967295"/>
          </p:nvPr>
        </p:nvSpPr>
        <p:spPr>
          <a:xfrm>
            <a:off x="914400" y="1463675"/>
            <a:ext cx="9547225" cy="4167188"/>
          </a:xfrm>
          <a:ln/>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a:t>
            </a:r>
          </a:p>
          <a:p>
            <a:pPr marL="547688" indent="-273050" eaLnBrk="1" hangingPunct="1">
              <a:lnSpc>
                <a:spcPct val="100000"/>
              </a:lnSpc>
              <a:spcBef>
                <a:spcPct val="0"/>
              </a:spcBef>
              <a:spcAft>
                <a:spcPts val="1200"/>
              </a:spcAft>
            </a:pPr>
            <a:r>
              <a:rPr lang="es-US" altLang="en-US" dirty="0">
                <a:solidFill>
                  <a:srgbClr val="00529B"/>
                </a:solidFill>
              </a:rPr>
              <a:t>Reconocer los esquemas de fraude </a:t>
            </a:r>
          </a:p>
          <a:p>
            <a:pPr marL="547688" indent="-273050" eaLnBrk="1" hangingPunct="1">
              <a:lnSpc>
                <a:spcPct val="100000"/>
              </a:lnSpc>
              <a:spcBef>
                <a:spcPct val="0"/>
              </a:spcBef>
              <a:spcAft>
                <a:spcPts val="1200"/>
              </a:spcAft>
            </a:pPr>
            <a:r>
              <a:rPr lang="es-US" altLang="en-US" dirty="0">
                <a:solidFill>
                  <a:srgbClr val="00529B"/>
                </a:solidFill>
              </a:rPr>
              <a:t>Explicar cómo puede protegerse del fraude</a:t>
            </a:r>
          </a:p>
          <a:p>
            <a:pPr marL="547688" indent="-273050" eaLnBrk="1" hangingPunct="1">
              <a:lnSpc>
                <a:spcPct val="100000"/>
              </a:lnSpc>
              <a:spcBef>
                <a:spcPct val="0"/>
              </a:spcBef>
              <a:spcAft>
                <a:spcPts val="1200"/>
              </a:spcAft>
            </a:pPr>
            <a:r>
              <a:rPr lang="es-US" altLang="en-US" dirty="0">
                <a:solidFill>
                  <a:srgbClr val="00529B"/>
                </a:solidFill>
              </a:rPr>
              <a:t>Describir qué hacer si tiene dudas sobre la calidad de </a:t>
            </a:r>
            <a:br>
              <a:rPr lang="es-US" altLang="en-US" dirty="0">
                <a:solidFill>
                  <a:srgbClr val="00529B"/>
                </a:solidFill>
              </a:rPr>
            </a:br>
            <a:r>
              <a:rPr lang="es-US" altLang="en-US" dirty="0">
                <a:solidFill>
                  <a:srgbClr val="00529B"/>
                </a:solidFill>
              </a:rPr>
              <a:t>la atención</a:t>
            </a:r>
          </a:p>
          <a:p>
            <a:pPr marL="547688" indent="-273050" eaLnBrk="1" hangingPunct="1">
              <a:lnSpc>
                <a:spcPct val="100000"/>
              </a:lnSpc>
              <a:spcBef>
                <a:spcPct val="0"/>
              </a:spcBef>
              <a:spcAft>
                <a:spcPts val="1200"/>
              </a:spcAft>
            </a:pPr>
            <a:r>
              <a:rPr lang="es-US" altLang="en-US" dirty="0">
                <a:solidFill>
                  <a:srgbClr val="00529B"/>
                </a:solidFill>
              </a:rPr>
              <a:t>Describir las organizaciones y estrategias para detectar y prevenir el fraude</a:t>
            </a:r>
          </a:p>
        </p:txBody>
      </p:sp>
      <p:sp>
        <p:nvSpPr>
          <p:cNvPr id="50541" name="Slide Number Placeholder 7">
            <a:extLst>
              <a:ext uri="{FF2B5EF4-FFF2-40B4-BE49-F238E27FC236}">
                <a16:creationId xmlns:a16="http://schemas.microsoft.com/office/drawing/2014/main" id="{EB3829BB-8B93-00F2-3AD1-2020681612AB}"/>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F9EFFC12-6D1F-4181-AE7A-E16E13144260}" type="slidenum">
              <a:rPr lang="en-US" altLang="en-US">
                <a:solidFill>
                  <a:srgbClr val="8FAADC"/>
                </a:solidFill>
              </a:rPr>
              <a:pPr eaLnBrk="1" hangingPunct="1"/>
              <a:t>18</a:t>
            </a:fld>
            <a:endParaRPr lang="en-US" altLang="en-US">
              <a:solidFill>
                <a:srgbClr val="8FAADC"/>
              </a:solidFill>
            </a:endParaRPr>
          </a:p>
        </p:txBody>
      </p:sp>
      <p:sp>
        <p:nvSpPr>
          <p:cNvPr id="50542" name="Date Placeholder 3">
            <a:extLst>
              <a:ext uri="{FF2B5EF4-FFF2-40B4-BE49-F238E27FC236}">
                <a16:creationId xmlns:a16="http://schemas.microsoft.com/office/drawing/2014/main" id="{528810B4-C187-BB1D-EF09-BA495ADA4716}"/>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EF5B8C68-07B5-8439-8BF1-7C4E0353C82B}"/>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569" name="Title 3">
            <a:extLst>
              <a:ext uri="{FF2B5EF4-FFF2-40B4-BE49-F238E27FC236}">
                <a16:creationId xmlns:a16="http://schemas.microsoft.com/office/drawing/2014/main" id="{BD1B297B-8BDE-E089-2388-CFE886657131}"/>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Esquemas de fraude por COVID-19</a:t>
            </a:r>
          </a:p>
        </p:txBody>
      </p:sp>
      <p:sp>
        <p:nvSpPr>
          <p:cNvPr id="51570" name="Content Placeholder 4">
            <a:extLst>
              <a:ext uri="{FF2B5EF4-FFF2-40B4-BE49-F238E27FC236}">
                <a16:creationId xmlns:a16="http://schemas.microsoft.com/office/drawing/2014/main" id="{5F5F123A-4DA8-BCEA-0EC8-E0CDCFC4E8CE}"/>
              </a:ext>
            </a:extLst>
          </p:cNvPr>
          <p:cNvSpPr>
            <a:spLocks noGrp="1" noChangeArrowheads="1"/>
          </p:cNvSpPr>
          <p:nvPr>
            <p:ph sz="half" idx="4294967295"/>
          </p:nvPr>
        </p:nvSpPr>
        <p:spPr>
          <a:xfrm>
            <a:off x="695400" y="1476375"/>
            <a:ext cx="5886450" cy="4311650"/>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547688" indent="-273050" defTabSz="685800" eaLnBrk="1" hangingPunct="1">
              <a:lnSpc>
                <a:spcPct val="100000"/>
              </a:lnSpc>
              <a:spcBef>
                <a:spcPts val="600"/>
              </a:spcBef>
              <a:spcAft>
                <a:spcPts val="600"/>
              </a:spcAft>
              <a:buFont typeface="Wingdings" panose="05000000000000000000" pitchFamily="2" charset="2"/>
              <a:buNone/>
            </a:pPr>
            <a:r>
              <a:rPr lang="es-US" altLang="en-US" sz="2400" b="1" dirty="0">
                <a:solidFill>
                  <a:srgbClr val="00529B"/>
                </a:solidFill>
              </a:rPr>
              <a:t>Desconfíe si le piden:</a:t>
            </a:r>
          </a:p>
          <a:p>
            <a:pPr marL="547688" indent="-273050" defTabSz="685800" eaLnBrk="1" hangingPunct="1">
              <a:lnSpc>
                <a:spcPct val="100000"/>
              </a:lnSpc>
              <a:spcBef>
                <a:spcPct val="0"/>
              </a:spcBef>
              <a:spcAft>
                <a:spcPts val="600"/>
              </a:spcAft>
            </a:pPr>
            <a:r>
              <a:rPr lang="es-US" altLang="en-US" sz="1900" dirty="0">
                <a:solidFill>
                  <a:srgbClr val="00529B"/>
                </a:solidFill>
              </a:rPr>
              <a:t>Que pague de su bolsillo para recibir una vacuna</a:t>
            </a:r>
          </a:p>
          <a:p>
            <a:pPr marL="547688" indent="-273050" defTabSz="685800" eaLnBrk="1" hangingPunct="1">
              <a:lnSpc>
                <a:spcPct val="100000"/>
              </a:lnSpc>
              <a:spcBef>
                <a:spcPct val="0"/>
              </a:spcBef>
              <a:spcAft>
                <a:spcPts val="600"/>
              </a:spcAft>
            </a:pPr>
            <a:r>
              <a:rPr lang="es-US" altLang="en-US" sz="1900" dirty="0">
                <a:solidFill>
                  <a:srgbClr val="00529B"/>
                </a:solidFill>
              </a:rPr>
              <a:t>Su número de Medicare para obtener la vacuna, el refuerzo o una prueba gratuita </a:t>
            </a:r>
            <a:br>
              <a:rPr lang="es-US" altLang="en-US" sz="1900" dirty="0">
                <a:solidFill>
                  <a:srgbClr val="00529B"/>
                </a:solidFill>
              </a:rPr>
            </a:br>
            <a:r>
              <a:rPr lang="es-US" altLang="en-US" sz="1900" dirty="0">
                <a:solidFill>
                  <a:srgbClr val="00529B"/>
                </a:solidFill>
              </a:rPr>
              <a:t>de COVID-19</a:t>
            </a:r>
          </a:p>
          <a:p>
            <a:pPr marL="547688" indent="-273050" defTabSz="685800" eaLnBrk="1" hangingPunct="1">
              <a:lnSpc>
                <a:spcPct val="100000"/>
              </a:lnSpc>
              <a:spcBef>
                <a:spcPts val="600"/>
              </a:spcBef>
              <a:spcAft>
                <a:spcPts val="600"/>
              </a:spcAft>
              <a:buFont typeface="Wingdings" panose="05000000000000000000" pitchFamily="2" charset="2"/>
              <a:buNone/>
            </a:pPr>
            <a:r>
              <a:rPr lang="es-US" altLang="en-US" sz="2400" b="1" dirty="0">
                <a:solidFill>
                  <a:srgbClr val="00529B"/>
                </a:solidFill>
              </a:rPr>
              <a:t>Siempre:</a:t>
            </a:r>
          </a:p>
          <a:p>
            <a:pPr marL="547688" indent="-273050" defTabSz="685800" eaLnBrk="1" hangingPunct="1">
              <a:lnSpc>
                <a:spcPct val="100000"/>
              </a:lnSpc>
              <a:spcBef>
                <a:spcPct val="0"/>
              </a:spcBef>
              <a:spcAft>
                <a:spcPts val="600"/>
              </a:spcAft>
            </a:pPr>
            <a:r>
              <a:rPr lang="es-US" altLang="en-US" sz="1900" dirty="0">
                <a:solidFill>
                  <a:srgbClr val="00529B"/>
                </a:solidFill>
              </a:rPr>
              <a:t>Proteja su tarjeta de Medicare como si fuera una tarjeta de crédito</a:t>
            </a:r>
          </a:p>
          <a:p>
            <a:pPr marL="547688" indent="-273050" defTabSz="685800" eaLnBrk="1" hangingPunct="1">
              <a:lnSpc>
                <a:spcPct val="100000"/>
              </a:lnSpc>
              <a:spcBef>
                <a:spcPct val="0"/>
              </a:spcBef>
              <a:spcAft>
                <a:spcPts val="600"/>
              </a:spcAft>
            </a:pPr>
            <a:r>
              <a:rPr lang="es-US" altLang="en-US" sz="1900" dirty="0">
                <a:solidFill>
                  <a:srgbClr val="00529B"/>
                </a:solidFill>
              </a:rPr>
              <a:t>Revise si hay errores en los formularios de resumen de reclamaciones de Medicare</a:t>
            </a:r>
          </a:p>
          <a:p>
            <a:pPr marL="547688" indent="-273050" defTabSz="685800" eaLnBrk="1" hangingPunct="1">
              <a:lnSpc>
                <a:spcPct val="100000"/>
              </a:lnSpc>
              <a:spcBef>
                <a:spcPct val="0"/>
              </a:spcBef>
              <a:spcAft>
                <a:spcPts val="600"/>
              </a:spcAft>
            </a:pPr>
            <a:r>
              <a:rPr lang="es-US" altLang="en-US" sz="1900" dirty="0">
                <a:solidFill>
                  <a:srgbClr val="00529B"/>
                </a:solidFill>
              </a:rPr>
              <a:t>Cuelgue si alguien llama preguntando por su número de Medicare </a:t>
            </a:r>
          </a:p>
        </p:txBody>
      </p:sp>
      <p:pic>
        <p:nvPicPr>
          <p:cNvPr id="51571" name="Picture 7" descr="&quot;&quot;">
            <a:extLst>
              <a:ext uri="{FF2B5EF4-FFF2-40B4-BE49-F238E27FC236}">
                <a16:creationId xmlns:a16="http://schemas.microsoft.com/office/drawing/2014/main" id="{ADB5EF4A-7D23-A8AE-D256-9C4450D3B377}"/>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650" y="1390650"/>
            <a:ext cx="4754563" cy="194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72" name="Picture 5" descr="&quot;&quot;">
            <a:extLst>
              <a:ext uri="{FF2B5EF4-FFF2-40B4-BE49-F238E27FC236}">
                <a16:creationId xmlns:a16="http://schemas.microsoft.com/office/drawing/2014/main" id="{C75A0FEC-F6B7-AEE4-7F8B-665B157C8117}"/>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3803650"/>
            <a:ext cx="4765675" cy="195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74" name="Slide Number Placeholder 2">
            <a:extLst>
              <a:ext uri="{FF2B5EF4-FFF2-40B4-BE49-F238E27FC236}">
                <a16:creationId xmlns:a16="http://schemas.microsoft.com/office/drawing/2014/main" id="{20DA148A-6545-2E02-B4A3-67F22A84C838}"/>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BC13544-3A61-4361-A1B9-378A50A65E4B}" type="slidenum">
              <a:rPr lang="en-US" altLang="en-US">
                <a:solidFill>
                  <a:srgbClr val="8FAADC"/>
                </a:solidFill>
              </a:rPr>
              <a:pPr eaLnBrk="1" hangingPunct="1"/>
              <a:t>19</a:t>
            </a:fld>
            <a:endParaRPr lang="en-US" altLang="en-US">
              <a:solidFill>
                <a:srgbClr val="8FAADC"/>
              </a:solidFill>
            </a:endParaRPr>
          </a:p>
        </p:txBody>
      </p:sp>
      <p:sp>
        <p:nvSpPr>
          <p:cNvPr id="51575" name="Date Placeholder 3">
            <a:extLst>
              <a:ext uri="{FF2B5EF4-FFF2-40B4-BE49-F238E27FC236}">
                <a16:creationId xmlns:a16="http://schemas.microsoft.com/office/drawing/2014/main" id="{CFE45F4F-1D79-9441-82EA-FB91BB4BE85A}"/>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B05451E0-7AED-909C-A8C8-95D4274FA08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51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570">
                                            <p:txEl>
                                              <p:pRg st="1" end="1"/>
                                            </p:txEl>
                                          </p:spTgt>
                                        </p:tgtEl>
                                        <p:attrNameLst>
                                          <p:attrName>style.visibility</p:attrName>
                                        </p:attrNameLst>
                                      </p:cBhvr>
                                      <p:to>
                                        <p:strVal val="visible"/>
                                      </p:to>
                                    </p:set>
                                    <p:animEffect transition="in" filter="fade">
                                      <p:cBhvr>
                                        <p:cTn id="11" dur="500"/>
                                        <p:tgtEl>
                                          <p:spTgt spid="5157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570">
                                            <p:txEl>
                                              <p:pRg st="2" end="2"/>
                                            </p:txEl>
                                          </p:spTgt>
                                        </p:tgtEl>
                                        <p:attrNameLst>
                                          <p:attrName>style.visibility</p:attrName>
                                        </p:attrNameLst>
                                      </p:cBhvr>
                                      <p:to>
                                        <p:strVal val="visible"/>
                                      </p:to>
                                    </p:set>
                                    <p:animEffect transition="in" filter="fade">
                                      <p:cBhvr>
                                        <p:cTn id="16" dur="500"/>
                                        <p:tgtEl>
                                          <p:spTgt spid="5157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570">
                                            <p:txEl>
                                              <p:pRg st="3" end="3"/>
                                            </p:txEl>
                                          </p:spTgt>
                                        </p:tgtEl>
                                        <p:attrNameLst>
                                          <p:attrName>style.visibility</p:attrName>
                                        </p:attrNameLst>
                                      </p:cBhvr>
                                      <p:to>
                                        <p:strVal val="visible"/>
                                      </p:to>
                                    </p:set>
                                    <p:animEffect transition="in" filter="fade">
                                      <p:cBhvr>
                                        <p:cTn id="21" dur="500"/>
                                        <p:tgtEl>
                                          <p:spTgt spid="5157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570">
                                            <p:txEl>
                                              <p:pRg st="4" end="4"/>
                                            </p:txEl>
                                          </p:spTgt>
                                        </p:tgtEl>
                                        <p:attrNameLst>
                                          <p:attrName>style.visibility</p:attrName>
                                        </p:attrNameLst>
                                      </p:cBhvr>
                                      <p:to>
                                        <p:strVal val="visible"/>
                                      </p:to>
                                    </p:set>
                                    <p:animEffect transition="in" filter="fade">
                                      <p:cBhvr>
                                        <p:cTn id="26" dur="500"/>
                                        <p:tgtEl>
                                          <p:spTgt spid="5157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570">
                                            <p:txEl>
                                              <p:pRg st="5" end="5"/>
                                            </p:txEl>
                                          </p:spTgt>
                                        </p:tgtEl>
                                        <p:attrNameLst>
                                          <p:attrName>style.visibility</p:attrName>
                                        </p:attrNameLst>
                                      </p:cBhvr>
                                      <p:to>
                                        <p:strVal val="visible"/>
                                      </p:to>
                                    </p:set>
                                    <p:animEffect transition="in" filter="fade">
                                      <p:cBhvr>
                                        <p:cTn id="31" dur="500"/>
                                        <p:tgtEl>
                                          <p:spTgt spid="5157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570">
                                            <p:txEl>
                                              <p:pRg st="6" end="6"/>
                                            </p:txEl>
                                          </p:spTgt>
                                        </p:tgtEl>
                                        <p:attrNameLst>
                                          <p:attrName>style.visibility</p:attrName>
                                        </p:attrNameLst>
                                      </p:cBhvr>
                                      <p:to>
                                        <p:strVal val="visible"/>
                                      </p:to>
                                    </p:set>
                                    <p:animEffect transition="in" filter="fade">
                                      <p:cBhvr>
                                        <p:cTn id="36" dur="500"/>
                                        <p:tgtEl>
                                          <p:spTgt spid="515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69" name="Title 6">
            <a:extLst>
              <a:ext uri="{FF2B5EF4-FFF2-40B4-BE49-F238E27FC236}">
                <a16:creationId xmlns:a16="http://schemas.microsoft.com/office/drawing/2014/main" id="{047009DD-480C-1033-A294-34AEDA0C616D}"/>
              </a:ext>
            </a:extLst>
          </p:cNvPr>
          <p:cNvSpPr>
            <a:spLocks noGrp="1" noChangeArrowheads="1"/>
          </p:cNvSpPr>
          <p:nvPr>
            <p:ph type="title" idx="4294967295"/>
          </p:nvPr>
        </p:nvSpPr>
        <p:spPr>
          <a:xfrm>
            <a:off x="1882775" y="403225"/>
            <a:ext cx="5027613" cy="720725"/>
          </a:xfrm>
          <a:ln/>
        </p:spPr>
        <p:txBody>
          <a:bodyPr/>
          <a:lstStyle/>
          <a:p>
            <a:pPr algn="l" eaLnBrk="1" hangingPunct="1"/>
            <a:r>
              <a:rPr lang="es-US" altLang="en-US" sz="3000">
                <a:solidFill>
                  <a:srgbClr val="00539A"/>
                </a:solidFill>
              </a:rPr>
              <a:t>Contenido</a:t>
            </a:r>
          </a:p>
        </p:txBody>
      </p:sp>
      <p:sp>
        <p:nvSpPr>
          <p:cNvPr id="33970" name="Content Placeholder 7">
            <a:extLst>
              <a:ext uri="{FF2B5EF4-FFF2-40B4-BE49-F238E27FC236}">
                <a16:creationId xmlns:a16="http://schemas.microsoft.com/office/drawing/2014/main" id="{98AAD68D-FE7C-35C5-46F1-4BD544A69CAD}"/>
              </a:ext>
            </a:extLst>
          </p:cNvPr>
          <p:cNvSpPr>
            <a:spLocks noGrp="1" noChangeArrowheads="1"/>
          </p:cNvSpPr>
          <p:nvPr>
            <p:ph type="body" sz="quarter" idx="4294967295"/>
          </p:nvPr>
        </p:nvSpPr>
        <p:spPr>
          <a:xfrm>
            <a:off x="1255712" y="1635224"/>
            <a:ext cx="9952855" cy="3810000"/>
          </a:xfrm>
          <a:ln/>
        </p:spPr>
        <p:txBody>
          <a:bodyPr/>
          <a:lstStyle/>
          <a:p>
            <a:pPr marL="1946275" indent="-1489075" eaLnBrk="1" hangingPunct="1">
              <a:lnSpc>
                <a:spcPct val="100000"/>
              </a:lnSpc>
              <a:spcBef>
                <a:spcPct val="0"/>
              </a:spcBef>
              <a:spcAft>
                <a:spcPts val="600"/>
              </a:spcAft>
              <a:buFontTx/>
              <a:buNone/>
            </a:pPr>
            <a:r>
              <a:rPr lang="es-US" altLang="en-US" sz="2250" b="1" dirty="0">
                <a:solidFill>
                  <a:srgbClr val="00529B"/>
                </a:solidFill>
              </a:rPr>
              <a:t>Lección 1: </a:t>
            </a:r>
            <a:r>
              <a:rPr lang="es-US" altLang="en-US" sz="2250" dirty="0">
                <a:solidFill>
                  <a:srgbClr val="00529B"/>
                </a:solidFill>
              </a:rPr>
              <a:t>Introducción a los conceptos de fraude, derroche </a:t>
            </a:r>
            <a:br>
              <a:rPr lang="es-US" altLang="en-US" sz="2250" dirty="0">
                <a:solidFill>
                  <a:srgbClr val="00529B"/>
                </a:solidFill>
              </a:rPr>
            </a:br>
            <a:r>
              <a:rPr lang="es-US" altLang="en-US" sz="2250" dirty="0">
                <a:solidFill>
                  <a:srgbClr val="00529B"/>
                </a:solidFill>
              </a:rPr>
              <a:t>y abuso......................................................................... 4–16</a:t>
            </a:r>
          </a:p>
          <a:p>
            <a:pPr marL="1941513" indent="-1484313" eaLnBrk="1" hangingPunct="1">
              <a:lnSpc>
                <a:spcPct val="100000"/>
              </a:lnSpc>
              <a:spcBef>
                <a:spcPct val="0"/>
              </a:spcBef>
              <a:spcAft>
                <a:spcPts val="600"/>
              </a:spcAft>
              <a:buFontTx/>
              <a:buNone/>
            </a:pPr>
            <a:r>
              <a:rPr lang="es-US" altLang="en-US" sz="2250" b="1" dirty="0">
                <a:solidFill>
                  <a:srgbClr val="00529B"/>
                </a:solidFill>
              </a:rPr>
              <a:t>Lección 2: </a:t>
            </a:r>
            <a:r>
              <a:rPr lang="es-US" altLang="en-US" sz="2250" dirty="0">
                <a:solidFill>
                  <a:srgbClr val="00529B"/>
                </a:solidFill>
              </a:rPr>
              <a:t>Organizaciones y estrategias para detectar y </a:t>
            </a:r>
            <a:br>
              <a:rPr lang="es-US" altLang="en-US" sz="2250" dirty="0">
                <a:solidFill>
                  <a:srgbClr val="00529B"/>
                </a:solidFill>
              </a:rPr>
            </a:br>
            <a:r>
              <a:rPr lang="es-US" altLang="en-US" sz="2250" dirty="0">
                <a:solidFill>
                  <a:srgbClr val="00529B"/>
                </a:solidFill>
              </a:rPr>
              <a:t>prevenir fraude y abuso ............................................... 17–42</a:t>
            </a:r>
          </a:p>
          <a:p>
            <a:pPr marL="2057400" indent="-1600200" eaLnBrk="1" hangingPunct="1">
              <a:lnSpc>
                <a:spcPct val="100000"/>
              </a:lnSpc>
              <a:spcBef>
                <a:spcPct val="0"/>
              </a:spcBef>
              <a:spcAft>
                <a:spcPts val="600"/>
              </a:spcAft>
              <a:buFontTx/>
              <a:buNone/>
            </a:pPr>
            <a:r>
              <a:rPr lang="es-US" altLang="en-US" sz="2250" b="1" dirty="0">
                <a:solidFill>
                  <a:srgbClr val="00529B"/>
                </a:solidFill>
              </a:rPr>
              <a:t>Lección 3: </a:t>
            </a:r>
            <a:r>
              <a:rPr lang="es-US" altLang="en-US" sz="2250" dirty="0">
                <a:solidFill>
                  <a:srgbClr val="00529B"/>
                </a:solidFill>
              </a:rPr>
              <a:t>Cómo se puede combatir el fraude............................... 43–59</a:t>
            </a:r>
          </a:p>
          <a:p>
            <a:pPr marL="2057400" indent="-1600200" eaLnBrk="1" hangingPunct="1">
              <a:lnSpc>
                <a:spcPct val="100000"/>
              </a:lnSpc>
              <a:spcBef>
                <a:spcPct val="0"/>
              </a:spcBef>
              <a:spcAft>
                <a:spcPts val="600"/>
              </a:spcAft>
              <a:buFontTx/>
              <a:buNone/>
            </a:pPr>
            <a:r>
              <a:rPr lang="es-US" altLang="en-US" sz="2250" b="1" dirty="0">
                <a:solidFill>
                  <a:srgbClr val="00529B"/>
                </a:solidFill>
              </a:rPr>
              <a:t>Puntos clave que debe recordar</a:t>
            </a:r>
            <a:r>
              <a:rPr lang="es-US" altLang="en-US" sz="2250" dirty="0">
                <a:solidFill>
                  <a:srgbClr val="00529B"/>
                </a:solidFill>
              </a:rPr>
              <a:t>................................................... 60</a:t>
            </a:r>
          </a:p>
          <a:p>
            <a:pPr marL="2057400" indent="-1600200" eaLnBrk="1" hangingPunct="1">
              <a:lnSpc>
                <a:spcPct val="100000"/>
              </a:lnSpc>
              <a:spcBef>
                <a:spcPct val="0"/>
              </a:spcBef>
              <a:spcAft>
                <a:spcPts val="600"/>
              </a:spcAft>
              <a:buFontTx/>
              <a:buNone/>
            </a:pPr>
            <a:r>
              <a:rPr lang="es-US" altLang="en-US" sz="2250" b="1" dirty="0">
                <a:solidFill>
                  <a:srgbClr val="00529B"/>
                </a:solidFill>
              </a:rPr>
              <a:t>Apéndices:</a:t>
            </a:r>
          </a:p>
          <a:p>
            <a:pPr marL="2057400" lvl="1" indent="-1600200" eaLnBrk="1" hangingPunct="1">
              <a:lnSpc>
                <a:spcPct val="100000"/>
              </a:lnSpc>
              <a:spcBef>
                <a:spcPct val="0"/>
              </a:spcBef>
              <a:spcAft>
                <a:spcPts val="600"/>
              </a:spcAft>
              <a:buFont typeface="Arial" panose="020B0604020202020204" pitchFamily="34" charset="0"/>
              <a:buNone/>
            </a:pPr>
            <a:r>
              <a:rPr lang="es-US" altLang="en-US" sz="2250" dirty="0">
                <a:solidFill>
                  <a:srgbClr val="00529B"/>
                </a:solidFill>
              </a:rPr>
              <a:t>Ejemplos de éxito en la lucha contra el fraude………..…………...... 61</a:t>
            </a:r>
          </a:p>
          <a:p>
            <a:pPr marL="457200" lvl="1" indent="0" eaLnBrk="1" hangingPunct="1">
              <a:lnSpc>
                <a:spcPct val="100000"/>
              </a:lnSpc>
              <a:spcBef>
                <a:spcPct val="0"/>
              </a:spcBef>
              <a:spcAft>
                <a:spcPts val="600"/>
              </a:spcAft>
              <a:buFont typeface="Arial" panose="020B0604020202020204" pitchFamily="34" charset="0"/>
              <a:buNone/>
            </a:pPr>
            <a:r>
              <a:rPr lang="es-US" altLang="en-US" sz="2250" dirty="0">
                <a:solidFill>
                  <a:srgbClr val="00529B"/>
                </a:solidFill>
              </a:rPr>
              <a:t>Guía de recursos para combatir el fraude y el abuso </a:t>
            </a:r>
            <a:br>
              <a:rPr lang="es-US" altLang="en-US" sz="2250" dirty="0">
                <a:solidFill>
                  <a:srgbClr val="00529B"/>
                </a:solidFill>
              </a:rPr>
            </a:br>
            <a:r>
              <a:rPr lang="es-US" altLang="en-US" sz="2250" dirty="0">
                <a:solidFill>
                  <a:srgbClr val="00529B"/>
                </a:solidFill>
              </a:rPr>
              <a:t>contra Medicare …………………………………………………..……. 62–64</a:t>
            </a:r>
          </a:p>
          <a:p>
            <a:pPr marL="2057400" lvl="1" indent="-1600200" eaLnBrk="1" hangingPunct="1">
              <a:lnSpc>
                <a:spcPct val="100000"/>
              </a:lnSpc>
              <a:spcBef>
                <a:spcPct val="0"/>
              </a:spcBef>
              <a:spcAft>
                <a:spcPts val="600"/>
              </a:spcAft>
              <a:buFont typeface="Arial" panose="020B0604020202020204" pitchFamily="34" charset="0"/>
              <a:buNone/>
            </a:pPr>
            <a:r>
              <a:rPr lang="es-US" altLang="en-US" sz="2250" dirty="0">
                <a:solidFill>
                  <a:srgbClr val="00529B"/>
                </a:solidFill>
              </a:rPr>
              <a:t>Siglas................................................................................................ 65</a:t>
            </a:r>
          </a:p>
        </p:txBody>
      </p:sp>
      <p:sp>
        <p:nvSpPr>
          <p:cNvPr id="33971" name="Footer Placeholder 4">
            <a:extLst>
              <a:ext uri="{FF2B5EF4-FFF2-40B4-BE49-F238E27FC236}">
                <a16:creationId xmlns:a16="http://schemas.microsoft.com/office/drawing/2014/main" id="{08D20F32-DEE8-9532-1726-0F43EAA1F79D}"/>
              </a:ext>
            </a:extLst>
          </p:cNvPr>
          <p:cNvSpPr>
            <a:spLocks noGrp="1" noChangeArrowheads="1"/>
          </p:cNvSpPr>
          <p:nvPr>
            <p:ph type="ftr" sz="quarter" idx="11"/>
          </p:nvPr>
        </p:nvSpPr>
        <p:spPr>
          <a:xfrm>
            <a:off x="3360738" y="6492875"/>
            <a:ext cx="5470525"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Prevención de fraude, derroche y abuso contra Medicare y Medicaid</a:t>
            </a:r>
          </a:p>
        </p:txBody>
      </p:sp>
      <p:sp>
        <p:nvSpPr>
          <p:cNvPr id="33972" name="Slide Number Placeholder 2">
            <a:extLst>
              <a:ext uri="{FF2B5EF4-FFF2-40B4-BE49-F238E27FC236}">
                <a16:creationId xmlns:a16="http://schemas.microsoft.com/office/drawing/2014/main" id="{8DA73A21-ED5F-2AB7-0F07-D5EA34D17B24}"/>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95721CFA-721E-47D7-A86F-CD9552ED2CF9}" type="slidenum">
              <a:rPr lang="en-US" altLang="en-US">
                <a:solidFill>
                  <a:schemeClr val="bg1"/>
                </a:solidFill>
              </a:rPr>
              <a:pPr eaLnBrk="1" hangingPunct="1"/>
              <a:t>2</a:t>
            </a:fld>
            <a:endParaRPr lang="en-US" altLang="en-US" dirty="0">
              <a:solidFill>
                <a:schemeClr val="bg1"/>
              </a:solidFill>
            </a:endParaRPr>
          </a:p>
        </p:txBody>
      </p:sp>
      <p:sp>
        <p:nvSpPr>
          <p:cNvPr id="33973" name="Date Placeholder 3">
            <a:extLst>
              <a:ext uri="{FF2B5EF4-FFF2-40B4-BE49-F238E27FC236}">
                <a16:creationId xmlns:a16="http://schemas.microsoft.com/office/drawing/2014/main" id="{457147D5-3A04-EF31-21DC-0E08A571F99A}"/>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Mayo de 2022</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02" name="Title 2">
            <a:extLst>
              <a:ext uri="{FF2B5EF4-FFF2-40B4-BE49-F238E27FC236}">
                <a16:creationId xmlns:a16="http://schemas.microsoft.com/office/drawing/2014/main" id="{06184BC8-2ADD-A80A-B48E-F41B62F8E878}"/>
              </a:ext>
            </a:extLst>
          </p:cNvPr>
          <p:cNvSpPr>
            <a:spLocks noGrp="1" noChangeArrowheads="1"/>
          </p:cNvSpPr>
          <p:nvPr>
            <p:ph type="title" idx="4294967295"/>
          </p:nvPr>
        </p:nvSpPr>
        <p:spPr>
          <a:xfrm>
            <a:off x="0" y="30163"/>
            <a:ext cx="12192000" cy="930275"/>
          </a:xfrm>
          <a:ln/>
        </p:spPr>
        <p:txBody>
          <a:bodyPr anchor="ctr"/>
          <a:lstStyle/>
          <a:p>
            <a:pPr eaLnBrk="1" hangingPunct="1"/>
            <a:r>
              <a:rPr lang="es-US" altLang="en-US" dirty="0"/>
              <a:t>Consecuencias de compartir su tarjeta o número </a:t>
            </a:r>
            <a:br>
              <a:rPr lang="es-US" altLang="en-US" dirty="0"/>
            </a:br>
            <a:r>
              <a:rPr lang="es-US" altLang="en-US" dirty="0"/>
              <a:t>de atención médica</a:t>
            </a:r>
          </a:p>
        </p:txBody>
      </p:sp>
      <p:sp>
        <p:nvSpPr>
          <p:cNvPr id="52603" name="Rectangle: Rounded Corners 7">
            <a:extLst>
              <a:ext uri="{FF2B5EF4-FFF2-40B4-BE49-F238E27FC236}">
                <a16:creationId xmlns:a16="http://schemas.microsoft.com/office/drawing/2014/main" id="{843CD52F-74F0-3F27-9314-8906548F110F}"/>
              </a:ext>
              <a:ext uri="{C183D7F6-B498-43B3-948B-1728B52AA6E4}">
                <adec:decorative xmlns:adec="http://schemas.microsoft.com/office/drawing/2017/decorative" val="1"/>
              </a:ext>
            </a:extLst>
          </p:cNvPr>
          <p:cNvSpPr>
            <a:spLocks noChangeArrowheads="1"/>
          </p:cNvSpPr>
          <p:nvPr/>
        </p:nvSpPr>
        <p:spPr bwMode="auto">
          <a:xfrm>
            <a:off x="19843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2604" name="Picture 19" descr="&quot;&quot;">
            <a:extLst>
              <a:ext uri="{FF2B5EF4-FFF2-40B4-BE49-F238E27FC236}">
                <a16:creationId xmlns:a16="http://schemas.microsoft.com/office/drawing/2014/main" id="{61FCF8F3-98BD-77FA-FAE0-CFCECEAE9778}"/>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670050"/>
            <a:ext cx="2865438" cy="191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05" name="TextBox 13">
            <a:extLst>
              <a:ext uri="{FF2B5EF4-FFF2-40B4-BE49-F238E27FC236}">
                <a16:creationId xmlns:a16="http://schemas.microsoft.com/office/drawing/2014/main" id="{27532481-F6D1-F50C-9922-9562CB2F9D22}"/>
              </a:ext>
            </a:extLst>
          </p:cNvPr>
          <p:cNvSpPr>
            <a:spLocks noChangeArrowheads="1"/>
          </p:cNvSpPr>
          <p:nvPr/>
        </p:nvSpPr>
        <p:spPr bwMode="auto">
          <a:xfrm>
            <a:off x="249238" y="3662363"/>
            <a:ext cx="2722562"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sz="2000" dirty="0">
                <a:solidFill>
                  <a:srgbClr val="00529B"/>
                </a:solidFill>
                <a:latin typeface="+mj-ea"/>
                <a:ea typeface="+mj-ea"/>
                <a:cs typeface="Arial" panose="020B0604020202020204" pitchFamily="34" charset="0"/>
              </a:rPr>
              <a:t>Su historia clínica podría ser incorrecta</a:t>
            </a:r>
          </a:p>
        </p:txBody>
      </p:sp>
      <p:sp>
        <p:nvSpPr>
          <p:cNvPr id="52606" name="Rectangle: Rounded Corners 8">
            <a:extLst>
              <a:ext uri="{FF2B5EF4-FFF2-40B4-BE49-F238E27FC236}">
                <a16:creationId xmlns:a16="http://schemas.microsoft.com/office/drawing/2014/main" id="{22EE93FD-A3C2-406E-8B77-59A4E75EE71E}"/>
              </a:ext>
              <a:ext uri="{C183D7F6-B498-43B3-948B-1728B52AA6E4}">
                <adec:decorative xmlns:adec="http://schemas.microsoft.com/office/drawing/2017/decorative" val="1"/>
              </a:ext>
            </a:extLst>
          </p:cNvPr>
          <p:cNvSpPr>
            <a:spLocks noChangeArrowheads="1"/>
          </p:cNvSpPr>
          <p:nvPr/>
        </p:nvSpPr>
        <p:spPr bwMode="auto">
          <a:xfrm>
            <a:off x="3192463" y="1247105"/>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2607" name="Picture 23" descr="&quot;&quot;">
            <a:extLst>
              <a:ext uri="{FF2B5EF4-FFF2-40B4-BE49-F238E27FC236}">
                <a16:creationId xmlns:a16="http://schemas.microsoft.com/office/drawing/2014/main" id="{6EF58A86-CED8-E3E2-04C8-504D40182CBB}"/>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100" y="1689100"/>
            <a:ext cx="2863850" cy="191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08" name="TextBox 14">
            <a:extLst>
              <a:ext uri="{FF2B5EF4-FFF2-40B4-BE49-F238E27FC236}">
                <a16:creationId xmlns:a16="http://schemas.microsoft.com/office/drawing/2014/main" id="{AC0EECB0-D552-7E75-01E8-7A36F6523394}"/>
              </a:ext>
            </a:extLst>
          </p:cNvPr>
          <p:cNvSpPr>
            <a:spLocks noChangeArrowheads="1"/>
          </p:cNvSpPr>
          <p:nvPr/>
        </p:nvSpPr>
        <p:spPr bwMode="auto">
          <a:xfrm>
            <a:off x="3165475" y="3622675"/>
            <a:ext cx="2916238"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r>
              <a:rPr lang="es-US" altLang="en-US" sz="2000" dirty="0">
                <a:solidFill>
                  <a:srgbClr val="00529B"/>
                </a:solidFill>
                <a:latin typeface="+mj-ea"/>
                <a:ea typeface="+mj-ea"/>
                <a:cs typeface="Arial" panose="020B0604020202020204" pitchFamily="34" charset="0"/>
              </a:rPr>
              <a:t>Se le podría acusar </a:t>
            </a:r>
            <a:br>
              <a:rPr lang="es-US" altLang="en-US" sz="2000" dirty="0">
                <a:solidFill>
                  <a:srgbClr val="00529B"/>
                </a:solidFill>
                <a:latin typeface="+mj-ea"/>
                <a:ea typeface="+mj-ea"/>
                <a:cs typeface="Arial" panose="020B0604020202020204" pitchFamily="34" charset="0"/>
              </a:rPr>
            </a:br>
            <a:r>
              <a:rPr lang="es-US" altLang="en-US" sz="2000" dirty="0">
                <a:solidFill>
                  <a:srgbClr val="00529B"/>
                </a:solidFill>
                <a:latin typeface="+mj-ea"/>
                <a:ea typeface="+mj-ea"/>
                <a:cs typeface="Arial" panose="020B0604020202020204" pitchFamily="34" charset="0"/>
              </a:rPr>
              <a:t>por fraude de salud </a:t>
            </a:r>
          </a:p>
        </p:txBody>
      </p:sp>
      <p:sp>
        <p:nvSpPr>
          <p:cNvPr id="52609" name="Rectangle: Rounded Corners 10">
            <a:extLst>
              <a:ext uri="{FF2B5EF4-FFF2-40B4-BE49-F238E27FC236}">
                <a16:creationId xmlns:a16="http://schemas.microsoft.com/office/drawing/2014/main" id="{101ADFB4-0798-460B-AEA7-8F97DAEF863C}"/>
              </a:ext>
              <a:ext uri="{C183D7F6-B498-43B3-948B-1728B52AA6E4}">
                <adec:decorative xmlns:adec="http://schemas.microsoft.com/office/drawing/2017/decorative" val="1"/>
              </a:ext>
            </a:extLst>
          </p:cNvPr>
          <p:cNvSpPr>
            <a:spLocks noChangeArrowheads="1"/>
          </p:cNvSpPr>
          <p:nvPr/>
        </p:nvSpPr>
        <p:spPr bwMode="auto">
          <a:xfrm>
            <a:off x="618648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2610" name="Picture 21" descr="&quot;&quot;">
            <a:extLst>
              <a:ext uri="{FF2B5EF4-FFF2-40B4-BE49-F238E27FC236}">
                <a16:creationId xmlns:a16="http://schemas.microsoft.com/office/drawing/2014/main" id="{5DA3D491-C730-F174-66F5-272E1000A8C9}"/>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188" y="1689100"/>
            <a:ext cx="2859087" cy="191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11" name="TextBox 15">
            <a:extLst>
              <a:ext uri="{FF2B5EF4-FFF2-40B4-BE49-F238E27FC236}">
                <a16:creationId xmlns:a16="http://schemas.microsoft.com/office/drawing/2014/main" id="{F7A8D959-70F2-91A8-9EF8-FACCDFA10AF1}"/>
              </a:ext>
            </a:extLst>
          </p:cNvPr>
          <p:cNvSpPr>
            <a:spLocks noChangeArrowheads="1"/>
          </p:cNvSpPr>
          <p:nvPr/>
        </p:nvSpPr>
        <p:spPr bwMode="auto">
          <a:xfrm>
            <a:off x="6294438" y="3662363"/>
            <a:ext cx="2693987"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r>
              <a:rPr lang="es-US" altLang="en-US" sz="2000" dirty="0">
                <a:solidFill>
                  <a:srgbClr val="00529B"/>
                </a:solidFill>
                <a:latin typeface="+mj-ea"/>
                <a:ea typeface="+mj-ea"/>
                <a:cs typeface="Arial" panose="020B0604020202020204" pitchFamily="34" charset="0"/>
              </a:rPr>
              <a:t>Puede perder </a:t>
            </a:r>
            <a:br>
              <a:rPr lang="es-US" altLang="en-US" sz="2000" dirty="0">
                <a:solidFill>
                  <a:srgbClr val="00529B"/>
                </a:solidFill>
                <a:latin typeface="+mj-ea"/>
                <a:ea typeface="+mj-ea"/>
                <a:cs typeface="Arial" panose="020B0604020202020204" pitchFamily="34" charset="0"/>
              </a:rPr>
            </a:br>
            <a:r>
              <a:rPr lang="es-US" altLang="en-US" sz="2000" dirty="0">
                <a:solidFill>
                  <a:srgbClr val="00529B"/>
                </a:solidFill>
                <a:latin typeface="+mj-ea"/>
                <a:ea typeface="+mj-ea"/>
                <a:cs typeface="Arial" panose="020B0604020202020204" pitchFamily="34" charset="0"/>
              </a:rPr>
              <a:t>sus beneficios</a:t>
            </a:r>
          </a:p>
        </p:txBody>
      </p:sp>
      <p:sp>
        <p:nvSpPr>
          <p:cNvPr id="52612" name="Rectangle: Rounded Corners 9">
            <a:extLst>
              <a:ext uri="{FF2B5EF4-FFF2-40B4-BE49-F238E27FC236}">
                <a16:creationId xmlns:a16="http://schemas.microsoft.com/office/drawing/2014/main" id="{6AA5472F-7C2E-65A0-89A2-7806D73D82AE}"/>
              </a:ext>
              <a:ext uri="{C183D7F6-B498-43B3-948B-1728B52AA6E4}">
                <adec:decorative xmlns:adec="http://schemas.microsoft.com/office/drawing/2017/decorative" val="1"/>
              </a:ext>
            </a:extLst>
          </p:cNvPr>
          <p:cNvSpPr>
            <a:spLocks noChangeArrowheads="1"/>
          </p:cNvSpPr>
          <p:nvPr/>
        </p:nvSpPr>
        <p:spPr bwMode="auto">
          <a:xfrm>
            <a:off x="9183688" y="1201738"/>
            <a:ext cx="2874962" cy="4702175"/>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2613" name="Picture 17" descr="&quot;&quot;">
            <a:extLst>
              <a:ext uri="{FF2B5EF4-FFF2-40B4-BE49-F238E27FC236}">
                <a16:creationId xmlns:a16="http://schemas.microsoft.com/office/drawing/2014/main" id="{8E26CC14-3B9A-A855-5CC7-441CCC89A89C}"/>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725" y="1689100"/>
            <a:ext cx="2786063" cy="191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14" name="TextBox 16">
            <a:extLst>
              <a:ext uri="{FF2B5EF4-FFF2-40B4-BE49-F238E27FC236}">
                <a16:creationId xmlns:a16="http://schemas.microsoft.com/office/drawing/2014/main" id="{FBFD130F-9E22-2D5E-B466-F285567A136D}"/>
              </a:ext>
            </a:extLst>
          </p:cNvPr>
          <p:cNvSpPr>
            <a:spLocks noChangeArrowheads="1"/>
          </p:cNvSpPr>
          <p:nvPr/>
        </p:nvSpPr>
        <p:spPr bwMode="auto">
          <a:xfrm>
            <a:off x="9190038" y="3633788"/>
            <a:ext cx="2789237"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r>
              <a:rPr lang="es-US" altLang="en-US" sz="2000" dirty="0">
                <a:solidFill>
                  <a:srgbClr val="00529B"/>
                </a:solidFill>
                <a:latin typeface="+mj-ea"/>
                <a:ea typeface="+mj-ea"/>
                <a:cs typeface="Arial" panose="020B0604020202020204" pitchFamily="34" charset="0"/>
              </a:rPr>
              <a:t>Podrían colocarle </a:t>
            </a:r>
            <a:br>
              <a:rPr lang="es-US" altLang="en-US" sz="2000" dirty="0">
                <a:solidFill>
                  <a:srgbClr val="00529B"/>
                </a:solidFill>
                <a:latin typeface="+mj-ea"/>
                <a:ea typeface="+mj-ea"/>
                <a:cs typeface="Arial" panose="020B0604020202020204" pitchFamily="34" charset="0"/>
              </a:rPr>
            </a:br>
            <a:r>
              <a:rPr lang="es-US" altLang="en-US" sz="2000" dirty="0">
                <a:solidFill>
                  <a:srgbClr val="00529B"/>
                </a:solidFill>
                <a:latin typeface="+mj-ea"/>
                <a:ea typeface="+mj-ea"/>
                <a:cs typeface="Arial" panose="020B0604020202020204" pitchFamily="34" charset="0"/>
              </a:rPr>
              <a:t>en un programa restringido si </a:t>
            </a:r>
            <a:br>
              <a:rPr lang="es-US" altLang="en-US" sz="2000" dirty="0">
                <a:solidFill>
                  <a:srgbClr val="00529B"/>
                </a:solidFill>
                <a:latin typeface="+mj-ea"/>
                <a:ea typeface="+mj-ea"/>
                <a:cs typeface="Arial" panose="020B0604020202020204" pitchFamily="34" charset="0"/>
              </a:rPr>
            </a:br>
            <a:r>
              <a:rPr lang="es-US" altLang="en-US" sz="2000" dirty="0">
                <a:solidFill>
                  <a:srgbClr val="00529B"/>
                </a:solidFill>
                <a:latin typeface="+mj-ea"/>
                <a:ea typeface="+mj-ea"/>
                <a:cs typeface="Arial" panose="020B0604020202020204" pitchFamily="34" charset="0"/>
              </a:rPr>
              <a:t>tiene Medicaid</a:t>
            </a:r>
          </a:p>
        </p:txBody>
      </p:sp>
      <p:sp>
        <p:nvSpPr>
          <p:cNvPr id="52616" name="Slide Number Placeholder 1">
            <a:extLst>
              <a:ext uri="{FF2B5EF4-FFF2-40B4-BE49-F238E27FC236}">
                <a16:creationId xmlns:a16="http://schemas.microsoft.com/office/drawing/2014/main" id="{105C5FD4-1CDE-13EA-F28E-3651BF47B4DC}"/>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C06C9FA2-4522-4020-989C-97B6AFA65BD7}" type="slidenum">
              <a:rPr lang="en-US" altLang="en-US">
                <a:solidFill>
                  <a:srgbClr val="8FAADC"/>
                </a:solidFill>
              </a:rPr>
              <a:pPr eaLnBrk="1" hangingPunct="1"/>
              <a:t>20</a:t>
            </a:fld>
            <a:endParaRPr lang="en-US" altLang="en-US">
              <a:solidFill>
                <a:srgbClr val="8FAADC"/>
              </a:solidFill>
            </a:endParaRPr>
          </a:p>
        </p:txBody>
      </p:sp>
      <p:sp>
        <p:nvSpPr>
          <p:cNvPr id="52617" name="Date Placeholder 4">
            <a:extLst>
              <a:ext uri="{FF2B5EF4-FFF2-40B4-BE49-F238E27FC236}">
                <a16:creationId xmlns:a16="http://schemas.microsoft.com/office/drawing/2014/main" id="{034493A8-230E-A639-0119-8DA4DB3DF29F}"/>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8" name="Footer Placeholder 4">
            <a:extLst>
              <a:ext uri="{FF2B5EF4-FFF2-40B4-BE49-F238E27FC236}">
                <a16:creationId xmlns:a16="http://schemas.microsoft.com/office/drawing/2014/main" id="{A94DF691-F4D8-EF37-36F3-2D784187B1CC}"/>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52605"/>
                                        </p:tgtEl>
                                        <p:attrNameLst>
                                          <p:attrName>style.visibility</p:attrName>
                                        </p:attrNameLst>
                                      </p:cBhvr>
                                      <p:to>
                                        <p:strVal val="visible"/>
                                      </p:to>
                                    </p:set>
                                    <p:animEffect transition="in" filter="fade">
                                      <p:cBhvr>
                                        <p:cTn id="7" dur="500"/>
                                        <p:tgtEl>
                                          <p:spTgt spid="52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4" nodeType="clickEffect">
                                  <p:stCondLst>
                                    <p:cond delay="0"/>
                                  </p:stCondLst>
                                  <p:childTnLst>
                                    <p:set>
                                      <p:cBhvr>
                                        <p:cTn id="11" dur="1" fill="hold">
                                          <p:stCondLst>
                                            <p:cond delay="0"/>
                                          </p:stCondLst>
                                        </p:cTn>
                                        <p:tgtEl>
                                          <p:spTgt spid="52608"/>
                                        </p:tgtEl>
                                        <p:attrNameLst>
                                          <p:attrName>style.visibility</p:attrName>
                                        </p:attrNameLst>
                                      </p:cBhvr>
                                      <p:to>
                                        <p:strVal val="visible"/>
                                      </p:to>
                                    </p:set>
                                    <p:animEffect transition="in" filter="fade">
                                      <p:cBhvr>
                                        <p:cTn id="12" dur="500"/>
                                        <p:tgtEl>
                                          <p:spTgt spid="526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6" nodeType="clickEffect">
                                  <p:stCondLst>
                                    <p:cond delay="0"/>
                                  </p:stCondLst>
                                  <p:childTnLst>
                                    <p:set>
                                      <p:cBhvr>
                                        <p:cTn id="16" dur="1" fill="hold">
                                          <p:stCondLst>
                                            <p:cond delay="0"/>
                                          </p:stCondLst>
                                        </p:cTn>
                                        <p:tgtEl>
                                          <p:spTgt spid="52611"/>
                                        </p:tgtEl>
                                        <p:attrNameLst>
                                          <p:attrName>style.visibility</p:attrName>
                                        </p:attrNameLst>
                                      </p:cBhvr>
                                      <p:to>
                                        <p:strVal val="visible"/>
                                      </p:to>
                                    </p:set>
                                    <p:animEffect transition="in" filter="fade">
                                      <p:cBhvr>
                                        <p:cTn id="17" dur="500"/>
                                        <p:tgtEl>
                                          <p:spTgt spid="526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8" nodeType="clickEffect">
                                  <p:stCondLst>
                                    <p:cond delay="0"/>
                                  </p:stCondLst>
                                  <p:childTnLst>
                                    <p:set>
                                      <p:cBhvr>
                                        <p:cTn id="21" dur="1" fill="hold">
                                          <p:stCondLst>
                                            <p:cond delay="0"/>
                                          </p:stCondLst>
                                        </p:cTn>
                                        <p:tgtEl>
                                          <p:spTgt spid="52614"/>
                                        </p:tgtEl>
                                        <p:attrNameLst>
                                          <p:attrName>style.visibility</p:attrName>
                                        </p:attrNameLst>
                                      </p:cBhvr>
                                      <p:to>
                                        <p:strVal val="visible"/>
                                      </p:to>
                                    </p:set>
                                    <p:animEffect transition="in" filter="fade">
                                      <p:cBhvr>
                                        <p:cTn id="22" dur="500"/>
                                        <p:tgtEl>
                                          <p:spTgt spid="52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05" grpId="1" animBg="1"/>
      <p:bldP spid="52605" grpId="2"/>
      <p:bldP spid="52606" grpId="2" animBg="1"/>
      <p:bldP spid="52608" grpId="3" animBg="1"/>
      <p:bldP spid="52608" grpId="4"/>
      <p:bldP spid="52609" grpId="4" animBg="1"/>
      <p:bldP spid="52611" grpId="5" animBg="1"/>
      <p:bldP spid="52611" grpId="6"/>
      <p:bldP spid="52612" grpId="6" animBg="1"/>
      <p:bldP spid="52614" grpId="7" animBg="1"/>
      <p:bldP spid="52614" grpId="8"/>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44" name="Title 3">
            <a:extLst>
              <a:ext uri="{FF2B5EF4-FFF2-40B4-BE49-F238E27FC236}">
                <a16:creationId xmlns:a16="http://schemas.microsoft.com/office/drawing/2014/main" id="{CCE48B1A-6732-22C1-8205-3ED678E8D878}"/>
              </a:ext>
            </a:extLst>
          </p:cNvPr>
          <p:cNvSpPr>
            <a:spLocks noGrp="1" noChangeArrowheads="1"/>
          </p:cNvSpPr>
          <p:nvPr>
            <p:ph type="title" idx="4294967295"/>
          </p:nvPr>
        </p:nvSpPr>
        <p:spPr>
          <a:xfrm>
            <a:off x="0" y="28575"/>
            <a:ext cx="12192000" cy="930275"/>
          </a:xfrm>
          <a:ln/>
        </p:spPr>
        <p:txBody>
          <a:bodyPr anchor="ctr"/>
          <a:lstStyle/>
          <a:p>
            <a:pPr eaLnBrk="1" hangingPunct="1"/>
            <a:r>
              <a:rPr lang="es-US" altLang="en-US" dirty="0"/>
              <a:t>Prevención de fraude en los planes </a:t>
            </a:r>
            <a:br>
              <a:rPr lang="es-US" altLang="en-US" dirty="0"/>
            </a:br>
            <a:r>
              <a:rPr lang="es-US" altLang="en-US" dirty="0"/>
              <a:t>de salud y medicamentos de Medicare</a:t>
            </a:r>
          </a:p>
        </p:txBody>
      </p:sp>
      <p:sp>
        <p:nvSpPr>
          <p:cNvPr id="53645" name="Rectangle: Rounded Corners 2" descr="Who to call if you have a concern:&#10;&#10;1-800-MEDICARE:&#10;(1-800-633-4227)&#10;&#10;TTY:&#10;1-877-486-2048">
            <a:extLst>
              <a:ext uri="{FF2B5EF4-FFF2-40B4-BE49-F238E27FC236}">
                <a16:creationId xmlns:a16="http://schemas.microsoft.com/office/drawing/2014/main" id="{80FBCC72-0347-12EC-5144-11CA3D81821C}"/>
              </a:ext>
            </a:extLst>
          </p:cNvPr>
          <p:cNvSpPr>
            <a:spLocks noChangeArrowheads="1"/>
          </p:cNvSpPr>
          <p:nvPr/>
        </p:nvSpPr>
        <p:spPr bwMode="auto">
          <a:xfrm>
            <a:off x="4968875" y="1685925"/>
            <a:ext cx="2225675" cy="4257675"/>
          </a:xfrm>
          <a:prstGeom prst="roundRect">
            <a:avLst>
              <a:gd name="adj" fmla="val 10963"/>
            </a:avLst>
          </a:prstGeom>
          <a:solidFill>
            <a:srgbClr val="DAE3F3"/>
          </a:solidFill>
          <a:ln w="12700" cap="flat" algn="ctr">
            <a:solidFill>
              <a:srgbClr val="2F528F"/>
            </a:solidFill>
            <a:prstDash val="solid"/>
            <a:round/>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203864"/>
                </a:solidFill>
              </a:rPr>
              <a:t>A quién llamar si tiene alguna duda o inquietud:</a:t>
            </a:r>
          </a:p>
          <a:p>
            <a:pPr algn="ctr" eaLnBrk="1" hangingPunct="1"/>
            <a:endParaRPr lang="en-US" altLang="en-US" b="1">
              <a:solidFill>
                <a:srgbClr val="203864"/>
              </a:solidFill>
            </a:endParaRPr>
          </a:p>
          <a:p>
            <a:pPr algn="ctr" eaLnBrk="1" hangingPunct="1"/>
            <a:r>
              <a:rPr lang="es-US" altLang="en-US" b="1">
                <a:solidFill>
                  <a:srgbClr val="203864"/>
                </a:solidFill>
              </a:rPr>
              <a:t>1-800-MEDICARE:</a:t>
            </a:r>
          </a:p>
          <a:p>
            <a:pPr algn="ctr" eaLnBrk="1" hangingPunct="1"/>
            <a:r>
              <a:rPr lang="es-US" altLang="en-US" sz="1600">
                <a:solidFill>
                  <a:srgbClr val="203864"/>
                </a:solidFill>
              </a:rPr>
              <a:t>(1-800-633-4227)</a:t>
            </a:r>
          </a:p>
          <a:p>
            <a:pPr algn="ctr" eaLnBrk="1" hangingPunct="1"/>
            <a:endParaRPr lang="en-US" altLang="en-US" sz="1600">
              <a:solidFill>
                <a:srgbClr val="203864"/>
              </a:solidFill>
            </a:endParaRPr>
          </a:p>
          <a:p>
            <a:pPr algn="ctr" eaLnBrk="1" hangingPunct="1"/>
            <a:r>
              <a:rPr lang="es-US" altLang="en-US" sz="1600" b="1">
                <a:solidFill>
                  <a:srgbClr val="203864"/>
                </a:solidFill>
              </a:rPr>
              <a:t>TTY:</a:t>
            </a:r>
          </a:p>
          <a:p>
            <a:pPr algn="ctr" eaLnBrk="1" hangingPunct="1"/>
            <a:r>
              <a:rPr lang="es-US" altLang="en-US" sz="1600">
                <a:solidFill>
                  <a:srgbClr val="203864"/>
                </a:solidFill>
              </a:rPr>
              <a:t>1-877-486-2048</a:t>
            </a:r>
          </a:p>
        </p:txBody>
      </p:sp>
      <p:pic>
        <p:nvPicPr>
          <p:cNvPr id="53646" name="Picture 19">
            <a:extLst>
              <a:ext uri="{FF2B5EF4-FFF2-40B4-BE49-F238E27FC236}">
                <a16:creationId xmlns:a16="http://schemas.microsoft.com/office/drawing/2014/main" id="{1E93C074-1F93-CDA1-BDFF-FC4C149771B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975" y="1608138"/>
            <a:ext cx="2459038" cy="441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47" name="Speech Bubble: Oval 13" descr="El plan distribuye comidas gratis en un evento de marketing">
            <a:extLst>
              <a:ext uri="{FF2B5EF4-FFF2-40B4-BE49-F238E27FC236}">
                <a16:creationId xmlns:a16="http://schemas.microsoft.com/office/drawing/2014/main" id="{A825FA3A-21E6-E5CB-AFC6-41B57C9BD662}"/>
              </a:ext>
            </a:extLst>
          </p:cNvPr>
          <p:cNvSpPr>
            <a:spLocks noChangeArrowheads="1"/>
          </p:cNvSpPr>
          <p:nvPr/>
        </p:nvSpPr>
        <p:spPr bwMode="auto">
          <a:xfrm>
            <a:off x="2084388" y="1239838"/>
            <a:ext cx="2765425" cy="1698625"/>
          </a:xfrm>
          <a:prstGeom prst="wedgeEllipseCallout">
            <a:avLst>
              <a:gd name="adj1" fmla="val 46907"/>
              <a:gd name="adj2" fmla="val 46875"/>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Arial" panose="020B0604020202020204" pitchFamily="34" charset="0"/>
                <a:cs typeface="Arial" panose="020B0604020202020204" pitchFamily="34" charset="0"/>
              </a:rPr>
              <a:t>El plan distribuye comidas gratis en un evento de marketing.</a:t>
            </a:r>
          </a:p>
        </p:txBody>
      </p:sp>
      <p:sp>
        <p:nvSpPr>
          <p:cNvPr id="53648" name="Speech Bubble: Oval 1" descr="Recibí un correo electrónico no deseado sin una función de “cancelación de suscripción”.&#10;">
            <a:extLst>
              <a:ext uri="{FF2B5EF4-FFF2-40B4-BE49-F238E27FC236}">
                <a16:creationId xmlns:a16="http://schemas.microsoft.com/office/drawing/2014/main" id="{2A48819A-674D-787A-2457-D1C317F77712}"/>
              </a:ext>
            </a:extLst>
          </p:cNvPr>
          <p:cNvSpPr>
            <a:spLocks noChangeArrowheads="1"/>
          </p:cNvSpPr>
          <p:nvPr/>
        </p:nvSpPr>
        <p:spPr bwMode="auto">
          <a:xfrm>
            <a:off x="63500" y="2170113"/>
            <a:ext cx="2406650" cy="1912937"/>
          </a:xfrm>
          <a:prstGeom prst="wedgeEllipseCallout">
            <a:avLst>
              <a:gd name="adj1" fmla="val 63074"/>
              <a:gd name="adj2" fmla="val 5472"/>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1600" dirty="0">
                <a:solidFill>
                  <a:srgbClr val="00529B"/>
                </a:solidFill>
                <a:latin typeface="Arial" panose="020B0604020202020204" pitchFamily="34" charset="0"/>
                <a:cs typeface="Arial" panose="020B0604020202020204" pitchFamily="34" charset="0"/>
              </a:rPr>
              <a:t>Recibí un correo electrónico no deseado sin una función de “cancelación de suscripción”.</a:t>
            </a:r>
          </a:p>
        </p:txBody>
      </p:sp>
      <p:sp>
        <p:nvSpPr>
          <p:cNvPr id="53649" name="Speech Bubble: Oval 12" descr="Un representante intentó hablar conmigo sobre su plan en la habitación del hospital.">
            <a:extLst>
              <a:ext uri="{FF2B5EF4-FFF2-40B4-BE49-F238E27FC236}">
                <a16:creationId xmlns:a16="http://schemas.microsoft.com/office/drawing/2014/main" id="{17B468E3-A5FD-8186-41C1-7FB945AB8FB1}"/>
              </a:ext>
            </a:extLst>
          </p:cNvPr>
          <p:cNvSpPr>
            <a:spLocks noChangeArrowheads="1"/>
          </p:cNvSpPr>
          <p:nvPr/>
        </p:nvSpPr>
        <p:spPr bwMode="auto">
          <a:xfrm>
            <a:off x="1966913" y="3367088"/>
            <a:ext cx="2600325" cy="2116137"/>
          </a:xfrm>
          <a:prstGeom prst="wedgeEllipseCallout">
            <a:avLst>
              <a:gd name="adj1" fmla="val 57963"/>
              <a:gd name="adj2" fmla="val 45074"/>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Arial" panose="020B0604020202020204" pitchFamily="34" charset="0"/>
                <a:cs typeface="Arial" panose="020B0604020202020204" pitchFamily="34" charset="0"/>
              </a:rPr>
              <a:t>Un representante intentó hablar conmigo sobre su plan en la habitación del hospital.</a:t>
            </a:r>
          </a:p>
        </p:txBody>
      </p:sp>
      <p:sp>
        <p:nvSpPr>
          <p:cNvPr id="53650" name="Speech Bubble: Oval 14" descr="Un representante del plan visitó mi casa sin invitación y me invitó a inscribirme. &#10;">
            <a:extLst>
              <a:ext uri="{FF2B5EF4-FFF2-40B4-BE49-F238E27FC236}">
                <a16:creationId xmlns:a16="http://schemas.microsoft.com/office/drawing/2014/main" id="{617F5C25-5EB1-27AA-5B1D-CEB13693F7C4}"/>
              </a:ext>
            </a:extLst>
          </p:cNvPr>
          <p:cNvSpPr>
            <a:spLocks noChangeArrowheads="1"/>
          </p:cNvSpPr>
          <p:nvPr/>
        </p:nvSpPr>
        <p:spPr bwMode="auto">
          <a:xfrm>
            <a:off x="7346950" y="1124745"/>
            <a:ext cx="2925514" cy="2024856"/>
          </a:xfrm>
          <a:prstGeom prst="wedgeEllipseCallout">
            <a:avLst>
              <a:gd name="adj1" fmla="val -51236"/>
              <a:gd name="adj2" fmla="val 43231"/>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1750" dirty="0">
                <a:solidFill>
                  <a:srgbClr val="00529B"/>
                </a:solidFill>
                <a:latin typeface="Arial" panose="020B0604020202020204" pitchFamily="34" charset="0"/>
                <a:cs typeface="Arial" panose="020B0604020202020204" pitchFamily="34" charset="0"/>
              </a:rPr>
              <a:t>Un representante del plan visitó mi casa sin invitación y me invitó a inscribirme. </a:t>
            </a:r>
          </a:p>
        </p:txBody>
      </p:sp>
      <p:sp>
        <p:nvSpPr>
          <p:cNvPr id="53651" name="Speech Bubble: Oval 10" descr="Un plan ofrece dinero en efectivo si me afilio.&#10;">
            <a:extLst>
              <a:ext uri="{FF2B5EF4-FFF2-40B4-BE49-F238E27FC236}">
                <a16:creationId xmlns:a16="http://schemas.microsoft.com/office/drawing/2014/main" id="{BBA72CEE-F55E-2329-F793-E157255FD458}"/>
              </a:ext>
            </a:extLst>
          </p:cNvPr>
          <p:cNvSpPr>
            <a:spLocks noChangeArrowheads="1"/>
          </p:cNvSpPr>
          <p:nvPr/>
        </p:nvSpPr>
        <p:spPr bwMode="auto">
          <a:xfrm>
            <a:off x="9983788" y="2228974"/>
            <a:ext cx="2144712" cy="1416050"/>
          </a:xfrm>
          <a:prstGeom prst="wedgeEllipseCallout">
            <a:avLst>
              <a:gd name="adj1" fmla="val -55218"/>
              <a:gd name="adj2" fmla="val 34394"/>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r>
              <a:rPr lang="es-US" altLang="en-US" dirty="0">
                <a:solidFill>
                  <a:srgbClr val="00529B"/>
                </a:solidFill>
                <a:latin typeface="Arial" panose="020B0604020202020204" pitchFamily="34" charset="0"/>
                <a:cs typeface="Arial" panose="020B0604020202020204" pitchFamily="34" charset="0"/>
              </a:rPr>
              <a:t>Un plan ofrece dinero en efectivo si me inscribo.</a:t>
            </a:r>
          </a:p>
        </p:txBody>
      </p:sp>
      <p:sp>
        <p:nvSpPr>
          <p:cNvPr id="53652" name="Speech Bubble: Oval 15" descr="Recibo llamadas y mensajes de un plan sin mi permiso y no soy miembro.&#10;">
            <a:extLst>
              <a:ext uri="{FF2B5EF4-FFF2-40B4-BE49-F238E27FC236}">
                <a16:creationId xmlns:a16="http://schemas.microsoft.com/office/drawing/2014/main" id="{3FAE636D-0433-C9C7-BC0E-65110406D976}"/>
              </a:ext>
            </a:extLst>
          </p:cNvPr>
          <p:cNvSpPr>
            <a:spLocks noChangeArrowheads="1"/>
          </p:cNvSpPr>
          <p:nvPr/>
        </p:nvSpPr>
        <p:spPr bwMode="auto">
          <a:xfrm>
            <a:off x="7491413" y="3428082"/>
            <a:ext cx="3122612" cy="2089150"/>
          </a:xfrm>
          <a:prstGeom prst="wedgeEllipseCallout">
            <a:avLst>
              <a:gd name="adj1" fmla="val -57356"/>
              <a:gd name="adj2" fmla="val 43435"/>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Arial" panose="020B0604020202020204" pitchFamily="34" charset="0"/>
                <a:cs typeface="Arial" panose="020B0604020202020204" pitchFamily="34" charset="0"/>
              </a:rPr>
              <a:t>Recibo llamadas y mensajes de un plan sin mi permiso y no soy miembro.</a:t>
            </a:r>
          </a:p>
        </p:txBody>
      </p:sp>
      <p:sp>
        <p:nvSpPr>
          <p:cNvPr id="53654" name="Slide Number Placeholder 5">
            <a:extLst>
              <a:ext uri="{FF2B5EF4-FFF2-40B4-BE49-F238E27FC236}">
                <a16:creationId xmlns:a16="http://schemas.microsoft.com/office/drawing/2014/main" id="{E71DFA39-FA0E-C488-7C12-28A81D543F14}"/>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DA86F57-F8C6-4F25-B19A-6B4385EE2586}" type="slidenum">
              <a:rPr lang="en-US" altLang="en-US">
                <a:solidFill>
                  <a:srgbClr val="8FAADC"/>
                </a:solidFill>
              </a:rPr>
              <a:pPr eaLnBrk="1" hangingPunct="1"/>
              <a:t>21</a:t>
            </a:fld>
            <a:endParaRPr lang="en-US" altLang="en-US">
              <a:solidFill>
                <a:srgbClr val="8FAADC"/>
              </a:solidFill>
            </a:endParaRPr>
          </a:p>
        </p:txBody>
      </p:sp>
      <p:sp>
        <p:nvSpPr>
          <p:cNvPr id="53655" name="Date Placeholder 3">
            <a:extLst>
              <a:ext uri="{FF2B5EF4-FFF2-40B4-BE49-F238E27FC236}">
                <a16:creationId xmlns:a16="http://schemas.microsoft.com/office/drawing/2014/main" id="{E75F189D-8895-2969-8932-625D8FC86280}"/>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4" name="Footer Placeholder 4">
            <a:extLst>
              <a:ext uri="{FF2B5EF4-FFF2-40B4-BE49-F238E27FC236}">
                <a16:creationId xmlns:a16="http://schemas.microsoft.com/office/drawing/2014/main" id="{1A5D1C22-6A89-6A95-2551-C9867A75B2C5}"/>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47"/>
                                        </p:tgtEl>
                                        <p:attrNameLst>
                                          <p:attrName>style.visibility</p:attrName>
                                        </p:attrNameLst>
                                      </p:cBhvr>
                                      <p:to>
                                        <p:strVal val="visible"/>
                                      </p:to>
                                    </p:set>
                                    <p:animEffect transition="in" filter="fade">
                                      <p:cBhvr>
                                        <p:cTn id="7" dur="500"/>
                                        <p:tgtEl>
                                          <p:spTgt spid="536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53648"/>
                                        </p:tgtEl>
                                        <p:attrNameLst>
                                          <p:attrName>style.visibility</p:attrName>
                                        </p:attrNameLst>
                                      </p:cBhvr>
                                      <p:to>
                                        <p:strVal val="visible"/>
                                      </p:to>
                                    </p:set>
                                    <p:animEffect transition="in" filter="fade">
                                      <p:cBhvr>
                                        <p:cTn id="12" dur="500"/>
                                        <p:tgtEl>
                                          <p:spTgt spid="536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53649"/>
                                        </p:tgtEl>
                                        <p:attrNameLst>
                                          <p:attrName>style.visibility</p:attrName>
                                        </p:attrNameLst>
                                      </p:cBhvr>
                                      <p:to>
                                        <p:strVal val="visible"/>
                                      </p:to>
                                    </p:set>
                                    <p:animEffect transition="in" filter="fade">
                                      <p:cBhvr>
                                        <p:cTn id="17" dur="500"/>
                                        <p:tgtEl>
                                          <p:spTgt spid="536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53650"/>
                                        </p:tgtEl>
                                        <p:attrNameLst>
                                          <p:attrName>style.visibility</p:attrName>
                                        </p:attrNameLst>
                                      </p:cBhvr>
                                      <p:to>
                                        <p:strVal val="visible"/>
                                      </p:to>
                                    </p:set>
                                    <p:animEffect transition="in" filter="fade">
                                      <p:cBhvr>
                                        <p:cTn id="22" dur="500"/>
                                        <p:tgtEl>
                                          <p:spTgt spid="536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5" nodeType="clickEffect">
                                  <p:stCondLst>
                                    <p:cond delay="0"/>
                                  </p:stCondLst>
                                  <p:childTnLst>
                                    <p:set>
                                      <p:cBhvr>
                                        <p:cTn id="26" dur="1" fill="hold">
                                          <p:stCondLst>
                                            <p:cond delay="0"/>
                                          </p:stCondLst>
                                        </p:cTn>
                                        <p:tgtEl>
                                          <p:spTgt spid="53651"/>
                                        </p:tgtEl>
                                        <p:attrNameLst>
                                          <p:attrName>style.visibility</p:attrName>
                                        </p:attrNameLst>
                                      </p:cBhvr>
                                      <p:to>
                                        <p:strVal val="visible"/>
                                      </p:to>
                                    </p:set>
                                    <p:animEffect transition="in" filter="fade">
                                      <p:cBhvr>
                                        <p:cTn id="27" dur="500"/>
                                        <p:tgtEl>
                                          <p:spTgt spid="536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6" nodeType="clickEffect">
                                  <p:stCondLst>
                                    <p:cond delay="0"/>
                                  </p:stCondLst>
                                  <p:childTnLst>
                                    <p:set>
                                      <p:cBhvr>
                                        <p:cTn id="31" dur="1" fill="hold">
                                          <p:stCondLst>
                                            <p:cond delay="0"/>
                                          </p:stCondLst>
                                        </p:cTn>
                                        <p:tgtEl>
                                          <p:spTgt spid="53652"/>
                                        </p:tgtEl>
                                        <p:attrNameLst>
                                          <p:attrName>style.visibility</p:attrName>
                                        </p:attrNameLst>
                                      </p:cBhvr>
                                      <p:to>
                                        <p:strVal val="visible"/>
                                      </p:to>
                                    </p:set>
                                    <p:animEffect transition="in" filter="fade">
                                      <p:cBhvr>
                                        <p:cTn id="32" dur="500"/>
                                        <p:tgtEl>
                                          <p:spTgt spid="5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47" grpId="0" animBg="1"/>
      <p:bldP spid="53648" grpId="1" animBg="1"/>
      <p:bldP spid="53648" grpId="2" animBg="1"/>
      <p:bldP spid="53649" grpId="2" animBg="1"/>
      <p:bldP spid="53649" grpId="3" animBg="1"/>
      <p:bldP spid="53650" grpId="3" animBg="1"/>
      <p:bldP spid="53650" grpId="4" animBg="1"/>
      <p:bldP spid="53651" grpId="4" animBg="1"/>
      <p:bldP spid="53651" grpId="5" animBg="1"/>
      <p:bldP spid="53652" grpId="5" animBg="1"/>
      <p:bldP spid="53652" grpId="6"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 name="Title 3">
            <a:extLst>
              <a:ext uri="{FF2B5EF4-FFF2-40B4-BE49-F238E27FC236}">
                <a16:creationId xmlns:a16="http://schemas.microsoft.com/office/drawing/2014/main" id="{08E86B39-0AFF-C7A5-82C8-2AFCCED93105}"/>
              </a:ext>
            </a:extLst>
          </p:cNvPr>
          <p:cNvSpPr>
            <a:spLocks noGrp="1" noChangeArrowheads="1"/>
          </p:cNvSpPr>
          <p:nvPr>
            <p:ph type="title" idx="4294967295"/>
          </p:nvPr>
        </p:nvSpPr>
        <p:spPr>
          <a:xfrm>
            <a:off x="0" y="20638"/>
            <a:ext cx="12192000" cy="928687"/>
          </a:xfrm>
          <a:ln/>
        </p:spPr>
        <p:txBody>
          <a:bodyPr anchor="ctr"/>
          <a:lstStyle/>
          <a:p>
            <a:pPr eaLnBrk="1" hangingPunct="1"/>
            <a:r>
              <a:rPr lang="es-US" altLang="en-US"/>
              <a:t>Ejemplos comunes de fraude: </a:t>
            </a:r>
            <a:br>
              <a:rPr lang="es-US" altLang="en-US"/>
            </a:br>
            <a:r>
              <a:rPr lang="es-US" altLang="en-US"/>
              <a:t>Pruebas genéticas y soportes ortopédicos</a:t>
            </a:r>
          </a:p>
        </p:txBody>
      </p:sp>
      <p:sp>
        <p:nvSpPr>
          <p:cNvPr id="54683" name="Content Placeholder 4">
            <a:extLst>
              <a:ext uri="{FF2B5EF4-FFF2-40B4-BE49-F238E27FC236}">
                <a16:creationId xmlns:a16="http://schemas.microsoft.com/office/drawing/2014/main" id="{9893EEE2-8276-EA9D-0F1B-D95866018F6E}"/>
              </a:ext>
            </a:extLst>
          </p:cNvPr>
          <p:cNvSpPr>
            <a:spLocks noChangeArrowheads="1"/>
          </p:cNvSpPr>
          <p:nvPr/>
        </p:nvSpPr>
        <p:spPr bwMode="auto">
          <a:xfrm>
            <a:off x="4321175" y="1154113"/>
            <a:ext cx="354965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indent="-227013"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90000"/>
              </a:lnSpc>
              <a:spcBef>
                <a:spcPts val="600"/>
              </a:spcBef>
              <a:spcAft>
                <a:spcPts val="600"/>
              </a:spcAft>
              <a:buClr>
                <a:srgbClr val="00539A"/>
              </a:buClr>
              <a:buFont typeface="Wingdings" panose="05000000000000000000" pitchFamily="2" charset="2"/>
              <a:buNone/>
            </a:pPr>
            <a:r>
              <a:rPr lang="es-US" altLang="en-US" sz="2800" b="1">
                <a:solidFill>
                  <a:srgbClr val="00529B"/>
                </a:solidFill>
                <a:cs typeface="Arial" panose="020B0604020202020204" pitchFamily="34" charset="0"/>
              </a:rPr>
              <a:t>Protéjase:</a:t>
            </a:r>
          </a:p>
          <a:p>
            <a:pPr lvl="1" eaLnBrk="1" hangingPunct="1">
              <a:lnSpc>
                <a:spcPct val="80000"/>
              </a:lnSpc>
              <a:spcBef>
                <a:spcPts val="500"/>
              </a:spcBef>
              <a:buFont typeface="Wingdings" panose="05000000000000000000" pitchFamily="2" charset="2"/>
              <a:buChar char="•"/>
            </a:pPr>
            <a:endParaRPr lang="es-US" altLang="en-US" sz="2800" b="1">
              <a:solidFill>
                <a:srgbClr val="00529B"/>
              </a:solidFill>
              <a:cs typeface="Arial" panose="020B0604020202020204" pitchFamily="34" charset="0"/>
            </a:endParaRPr>
          </a:p>
        </p:txBody>
      </p:sp>
      <p:sp>
        <p:nvSpPr>
          <p:cNvPr id="54684" name="Rectangle: Rounded Corners 17" descr="HHS-OIG Hotline: &#10;1-800-HHS-TIPS &#10;(1-800-447-8477) or&#10;oig.hhs.gov/fraud/hotline&#10;">
            <a:extLst>
              <a:ext uri="{FF2B5EF4-FFF2-40B4-BE49-F238E27FC236}">
                <a16:creationId xmlns:a16="http://schemas.microsoft.com/office/drawing/2014/main" id="{AE408494-3A63-3A74-2711-DB2AEAD240BE}"/>
              </a:ext>
            </a:extLst>
          </p:cNvPr>
          <p:cNvSpPr>
            <a:spLocks noChangeArrowheads="1"/>
          </p:cNvSpPr>
          <p:nvPr/>
        </p:nvSpPr>
        <p:spPr bwMode="auto">
          <a:xfrm>
            <a:off x="4822825" y="1730375"/>
            <a:ext cx="2386013" cy="4322763"/>
          </a:xfrm>
          <a:prstGeom prst="roundRect">
            <a:avLst>
              <a:gd name="adj" fmla="val 10963"/>
            </a:avLst>
          </a:prstGeom>
          <a:solidFill>
            <a:srgbClr val="DAE3F3"/>
          </a:solidFill>
          <a:ln w="12700" cap="flat" algn="ctr">
            <a:solidFill>
              <a:srgbClr val="2F528F"/>
            </a:solidFill>
            <a:prstDash val="solid"/>
            <a:round/>
            <a:headEnd type="none" w="med" len="med"/>
            <a:tailEnd type="none" w="med" len="med"/>
          </a:ln>
        </p:spPr>
        <p:txBody>
          <a:bodyPr tIns="0" bIns="0"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203864"/>
                </a:solidFill>
              </a:rPr>
              <a:t>Línea directa de HHS-OIG: </a:t>
            </a:r>
          </a:p>
          <a:p>
            <a:pPr algn="ctr" eaLnBrk="1" hangingPunct="1"/>
            <a:endParaRPr lang="en-US" altLang="en-US">
              <a:solidFill>
                <a:srgbClr val="203864"/>
              </a:solidFill>
            </a:endParaRPr>
          </a:p>
          <a:p>
            <a:pPr algn="ctr" eaLnBrk="1" hangingPunct="1"/>
            <a:r>
              <a:rPr lang="es-US" altLang="en-US">
                <a:solidFill>
                  <a:srgbClr val="203864"/>
                </a:solidFill>
              </a:rPr>
              <a:t>1-800-HHS-TIPS </a:t>
            </a:r>
            <a:br>
              <a:rPr lang="es-US" altLang="en-US">
                <a:solidFill>
                  <a:srgbClr val="203864"/>
                </a:solidFill>
              </a:rPr>
            </a:br>
            <a:r>
              <a:rPr lang="es-US" altLang="en-US">
                <a:solidFill>
                  <a:srgbClr val="203864"/>
                </a:solidFill>
              </a:rPr>
              <a:t>(1-800-447-8477) o</a:t>
            </a:r>
            <a:br>
              <a:rPr lang="es-US" altLang="en-US">
                <a:solidFill>
                  <a:srgbClr val="203864"/>
                </a:solidFill>
              </a:rPr>
            </a:br>
            <a:br>
              <a:rPr lang="es-US" altLang="en-US">
                <a:solidFill>
                  <a:srgbClr val="203864"/>
                </a:solidFill>
              </a:rPr>
            </a:br>
            <a:r>
              <a:rPr lang="es-US" altLang="en-US" sz="1500">
                <a:solidFill>
                  <a:srgbClr val="203864"/>
                </a:solidFill>
              </a:rPr>
              <a:t>oig.hhs.gov/fraud/hotline</a:t>
            </a:r>
          </a:p>
        </p:txBody>
      </p:sp>
      <p:pic>
        <p:nvPicPr>
          <p:cNvPr id="54685" name="Picture 23">
            <a:extLst>
              <a:ext uri="{FF2B5EF4-FFF2-40B4-BE49-F238E27FC236}">
                <a16:creationId xmlns:a16="http://schemas.microsoft.com/office/drawing/2014/main" id="{DD4D7BAB-867F-643C-8013-A6FF9D291EA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0" y="1662113"/>
            <a:ext cx="2443163"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686" name="Speech Bubble: Oval 10" descr="Desconfíe de cualquier persona que le ofrezca pruebas genéticas o equipo médico “gratis” y luego solicita su número de Medicare.&#10;">
            <a:extLst>
              <a:ext uri="{FF2B5EF4-FFF2-40B4-BE49-F238E27FC236}">
                <a16:creationId xmlns:a16="http://schemas.microsoft.com/office/drawing/2014/main" id="{83DA2B6C-AE28-A79D-ED58-76101F738BB0}"/>
              </a:ext>
            </a:extLst>
          </p:cNvPr>
          <p:cNvSpPr>
            <a:spLocks noChangeArrowheads="1"/>
          </p:cNvSpPr>
          <p:nvPr/>
        </p:nvSpPr>
        <p:spPr bwMode="auto">
          <a:xfrm>
            <a:off x="1397000" y="2589213"/>
            <a:ext cx="3186113" cy="2592387"/>
          </a:xfrm>
          <a:prstGeom prst="wedgeEllipseCallout">
            <a:avLst>
              <a:gd name="adj1" fmla="val 56259"/>
              <a:gd name="adj2" fmla="val 32153"/>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algn="ctr" eaLnBrk="1" hangingPunct="1">
              <a:spcBef>
                <a:spcPts val="600"/>
              </a:spcBef>
              <a:spcAft>
                <a:spcPts val="600"/>
              </a:spcAft>
              <a:buClr>
                <a:srgbClr val="00539A"/>
              </a:buClr>
            </a:pPr>
            <a:r>
              <a:rPr lang="es-US" altLang="en-US" b="1" dirty="0">
                <a:solidFill>
                  <a:srgbClr val="00529B"/>
                </a:solidFill>
                <a:latin typeface="Arial" panose="020B0604020202020204" pitchFamily="34" charset="0"/>
                <a:cs typeface="Arial" panose="020B0604020202020204" pitchFamily="34" charset="0"/>
              </a:rPr>
              <a:t>Desconfíe</a:t>
            </a:r>
            <a:r>
              <a:rPr lang="es-US" altLang="en-US" dirty="0">
                <a:solidFill>
                  <a:srgbClr val="00529B"/>
                </a:solidFill>
                <a:latin typeface="Arial" panose="020B0604020202020204" pitchFamily="34" charset="0"/>
                <a:cs typeface="Arial" panose="020B0604020202020204" pitchFamily="34" charset="0"/>
              </a:rPr>
              <a:t> de cualquier persona que le ofrezca pruebas genéticas o equipo médico “gratis” y luego solicita su número de Medicare.</a:t>
            </a:r>
          </a:p>
        </p:txBody>
      </p:sp>
      <p:sp>
        <p:nvSpPr>
          <p:cNvPr id="54687" name="Speech Bubble: Oval 12" descr="No acepte kits de pruebas genéticas ni soportes ortopédicos que llegan por correo; devuélvalos al remitente&#10;">
            <a:extLst>
              <a:ext uri="{FF2B5EF4-FFF2-40B4-BE49-F238E27FC236}">
                <a16:creationId xmlns:a16="http://schemas.microsoft.com/office/drawing/2014/main" id="{465ECCFA-E12C-4BC5-3313-62E0342CB872}"/>
              </a:ext>
            </a:extLst>
          </p:cNvPr>
          <p:cNvSpPr>
            <a:spLocks noChangeArrowheads="1"/>
          </p:cNvSpPr>
          <p:nvPr/>
        </p:nvSpPr>
        <p:spPr bwMode="auto">
          <a:xfrm>
            <a:off x="7654925" y="1371600"/>
            <a:ext cx="3337619" cy="2159000"/>
          </a:xfrm>
          <a:prstGeom prst="wedgeEllipseCallout">
            <a:avLst>
              <a:gd name="adj1" fmla="val -55528"/>
              <a:gd name="adj2" fmla="val 35620"/>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dirty="0">
                <a:solidFill>
                  <a:srgbClr val="00529B"/>
                </a:solidFill>
                <a:latin typeface="Arial" panose="020B0604020202020204" pitchFamily="34" charset="0"/>
                <a:cs typeface="Arial" panose="020B0604020202020204" pitchFamily="34" charset="0"/>
              </a:rPr>
              <a:t>No acepte</a:t>
            </a:r>
            <a:r>
              <a:rPr lang="es-US" altLang="en-US" dirty="0">
                <a:solidFill>
                  <a:srgbClr val="00529B"/>
                </a:solidFill>
                <a:latin typeface="Arial" panose="020B0604020202020204" pitchFamily="34" charset="0"/>
                <a:cs typeface="Arial" panose="020B0604020202020204" pitchFamily="34" charset="0"/>
              </a:rPr>
              <a:t> kits de pruebas genéticas ni soportes ortopédicos que llegan por correo; devuélvalos al remitente</a:t>
            </a:r>
          </a:p>
        </p:txBody>
      </p:sp>
      <p:sp>
        <p:nvSpPr>
          <p:cNvPr id="54688" name="Speech Bubble: Oval 11" descr="Lleve un registro de los encuentros &#10;">
            <a:extLst>
              <a:ext uri="{FF2B5EF4-FFF2-40B4-BE49-F238E27FC236}">
                <a16:creationId xmlns:a16="http://schemas.microsoft.com/office/drawing/2014/main" id="{A1F91AF7-83F7-950E-2724-AF00E1B40E19}"/>
              </a:ext>
            </a:extLst>
          </p:cNvPr>
          <p:cNvSpPr>
            <a:spLocks noChangeArrowheads="1"/>
          </p:cNvSpPr>
          <p:nvPr/>
        </p:nvSpPr>
        <p:spPr bwMode="auto">
          <a:xfrm>
            <a:off x="7816850" y="3884613"/>
            <a:ext cx="2586038" cy="1822450"/>
          </a:xfrm>
          <a:prstGeom prst="wedgeEllipseCallout">
            <a:avLst>
              <a:gd name="adj1" fmla="val -62144"/>
              <a:gd name="adj2" fmla="val 16991"/>
            </a:avLst>
          </a:prstGeom>
          <a:noFill/>
          <a:ln w="12700" cap="flat" algn="ctr">
            <a:solidFill>
              <a:srgbClr val="2F528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r>
              <a:rPr lang="es-US" altLang="en-US" b="1" dirty="0">
                <a:solidFill>
                  <a:srgbClr val="00529B"/>
                </a:solidFill>
                <a:latin typeface="Arial" panose="020B0604020202020204" pitchFamily="34" charset="0"/>
                <a:cs typeface="Arial" panose="020B0604020202020204" pitchFamily="34" charset="0"/>
              </a:rPr>
              <a:t>Lleve un registro</a:t>
            </a:r>
            <a:r>
              <a:rPr lang="es-US" altLang="en-US" dirty="0">
                <a:solidFill>
                  <a:srgbClr val="00529B"/>
                </a:solidFill>
                <a:latin typeface="Arial" panose="020B0604020202020204" pitchFamily="34" charset="0"/>
                <a:cs typeface="Arial" panose="020B0604020202020204" pitchFamily="34" charset="0"/>
              </a:rPr>
              <a:t> de los encuentros </a:t>
            </a:r>
          </a:p>
        </p:txBody>
      </p:sp>
      <p:sp>
        <p:nvSpPr>
          <p:cNvPr id="54690" name="Slide Number Placeholder 2">
            <a:extLst>
              <a:ext uri="{FF2B5EF4-FFF2-40B4-BE49-F238E27FC236}">
                <a16:creationId xmlns:a16="http://schemas.microsoft.com/office/drawing/2014/main" id="{C483E9C0-3030-BFD5-5574-E94451C88CE7}"/>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37025A34-4549-4015-A7C5-F70EA2DAB006}" type="slidenum">
              <a:rPr lang="en-US" altLang="en-US">
                <a:solidFill>
                  <a:srgbClr val="8FAADC"/>
                </a:solidFill>
              </a:rPr>
              <a:pPr eaLnBrk="1" hangingPunct="1"/>
              <a:t>22</a:t>
            </a:fld>
            <a:endParaRPr lang="en-US" altLang="en-US">
              <a:solidFill>
                <a:srgbClr val="8FAADC"/>
              </a:solidFill>
            </a:endParaRPr>
          </a:p>
        </p:txBody>
      </p:sp>
      <p:sp>
        <p:nvSpPr>
          <p:cNvPr id="54691" name="Date Placeholder 3">
            <a:extLst>
              <a:ext uri="{FF2B5EF4-FFF2-40B4-BE49-F238E27FC236}">
                <a16:creationId xmlns:a16="http://schemas.microsoft.com/office/drawing/2014/main" id="{7EB90475-AE89-48D4-7EF2-ADB49BC5230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2" name="Footer Placeholder 4">
            <a:extLst>
              <a:ext uri="{FF2B5EF4-FFF2-40B4-BE49-F238E27FC236}">
                <a16:creationId xmlns:a16="http://schemas.microsoft.com/office/drawing/2014/main" id="{95D50207-0180-1703-E002-E6BFE8880F4E}"/>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686"/>
                                        </p:tgtEl>
                                        <p:attrNameLst>
                                          <p:attrName>style.visibility</p:attrName>
                                        </p:attrNameLst>
                                      </p:cBhvr>
                                      <p:to>
                                        <p:strVal val="visible"/>
                                      </p:to>
                                    </p:set>
                                    <p:animEffect transition="in" filter="fade">
                                      <p:cBhvr>
                                        <p:cTn id="7" dur="500"/>
                                        <p:tgtEl>
                                          <p:spTgt spid="546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54687"/>
                                        </p:tgtEl>
                                        <p:attrNameLst>
                                          <p:attrName>style.visibility</p:attrName>
                                        </p:attrNameLst>
                                      </p:cBhvr>
                                      <p:to>
                                        <p:strVal val="visible"/>
                                      </p:to>
                                    </p:set>
                                    <p:animEffect transition="in" filter="fade">
                                      <p:cBhvr>
                                        <p:cTn id="12" dur="500"/>
                                        <p:tgtEl>
                                          <p:spTgt spid="546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54688"/>
                                        </p:tgtEl>
                                        <p:attrNameLst>
                                          <p:attrName>style.visibility</p:attrName>
                                        </p:attrNameLst>
                                      </p:cBhvr>
                                      <p:to>
                                        <p:strVal val="visible"/>
                                      </p:to>
                                    </p:set>
                                    <p:animEffect transition="in" filter="fade">
                                      <p:cBhvr>
                                        <p:cTn id="17" dur="500"/>
                                        <p:tgtEl>
                                          <p:spTgt spid="54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6" grpId="0" animBg="1"/>
      <p:bldP spid="54687" grpId="1" animBg="1"/>
      <p:bldP spid="54687" grpId="2" animBg="1"/>
      <p:bldP spid="54688" grpId="2" animBg="1"/>
      <p:bldP spid="54688"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18" name="Title 3">
            <a:extLst>
              <a:ext uri="{FF2B5EF4-FFF2-40B4-BE49-F238E27FC236}">
                <a16:creationId xmlns:a16="http://schemas.microsoft.com/office/drawing/2014/main" id="{70BA525B-C99E-473A-9C14-B03BE78197C6}"/>
              </a:ext>
            </a:extLst>
          </p:cNvPr>
          <p:cNvSpPr>
            <a:spLocks noGrp="1" noChangeArrowheads="1"/>
          </p:cNvSpPr>
          <p:nvPr>
            <p:ph type="title" idx="4294967295"/>
          </p:nvPr>
        </p:nvSpPr>
        <p:spPr>
          <a:xfrm>
            <a:off x="0" y="20638"/>
            <a:ext cx="12192000" cy="930275"/>
          </a:xfrm>
          <a:ln/>
        </p:spPr>
        <p:txBody>
          <a:bodyPr anchor="ctr"/>
          <a:lstStyle/>
          <a:p>
            <a:pPr eaLnBrk="1" hangingPunct="1"/>
            <a:r>
              <a:rPr lang="es-US" altLang="en-US"/>
              <a:t>Telemercadeo y fraude: </a:t>
            </a:r>
            <a:br>
              <a:rPr lang="es-US" altLang="en-US"/>
            </a:br>
            <a:r>
              <a:rPr lang="es-US" altLang="en-US"/>
              <a:t>Equipo Médico Duradero (DME) </a:t>
            </a:r>
          </a:p>
        </p:txBody>
      </p:sp>
      <p:sp>
        <p:nvSpPr>
          <p:cNvPr id="55719" name="Content Placeholder 4">
            <a:extLst>
              <a:ext uri="{FF2B5EF4-FFF2-40B4-BE49-F238E27FC236}">
                <a16:creationId xmlns:a16="http://schemas.microsoft.com/office/drawing/2014/main" id="{5A6DD302-1175-47B4-5A46-E30C73C332E4}"/>
              </a:ext>
            </a:extLst>
          </p:cNvPr>
          <p:cNvSpPr>
            <a:spLocks noGrp="1" noChangeArrowheads="1"/>
          </p:cNvSpPr>
          <p:nvPr>
            <p:ph sz="half" idx="4294967295"/>
          </p:nvPr>
        </p:nvSpPr>
        <p:spPr>
          <a:xfrm>
            <a:off x="0" y="1222375"/>
            <a:ext cx="12191999" cy="542925"/>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algn="ctr" defTabSz="685800" eaLnBrk="1" hangingPunct="1">
              <a:spcBef>
                <a:spcPts val="600"/>
              </a:spcBef>
              <a:spcAft>
                <a:spcPts val="600"/>
              </a:spcAft>
              <a:buFont typeface="Wingdings" panose="05000000000000000000" pitchFamily="2" charset="2"/>
              <a:buNone/>
            </a:pPr>
            <a:r>
              <a:rPr lang="es-US" altLang="en-US" b="1" dirty="0">
                <a:solidFill>
                  <a:srgbClr val="00529B"/>
                </a:solidFill>
              </a:rPr>
              <a:t>Posibles estafas con DME:</a:t>
            </a:r>
          </a:p>
          <a:p>
            <a:pPr defTabSz="685800" eaLnBrk="1" hangingPunct="1">
              <a:lnSpc>
                <a:spcPct val="80000"/>
              </a:lnSpc>
            </a:pPr>
            <a:endParaRPr lang="en-US" altLang="en-US" sz="2400" dirty="0"/>
          </a:p>
        </p:txBody>
      </p:sp>
      <p:sp>
        <p:nvSpPr>
          <p:cNvPr id="55720" name="Rectangle: Rounded Corners 8">
            <a:extLst>
              <a:ext uri="{FF2B5EF4-FFF2-40B4-BE49-F238E27FC236}">
                <a16:creationId xmlns:a16="http://schemas.microsoft.com/office/drawing/2014/main" id="{F50D58DD-603A-EC70-A4C7-E05C5CB5F17F}"/>
              </a:ext>
              <a:ext uri="{C183D7F6-B498-43B3-948B-1728B52AA6E4}">
                <adec:decorative xmlns:adec="http://schemas.microsoft.com/office/drawing/2017/decorative" val="1"/>
              </a:ext>
            </a:extLst>
          </p:cNvPr>
          <p:cNvSpPr>
            <a:spLocks noChangeArrowheads="1"/>
          </p:cNvSpPr>
          <p:nvPr/>
        </p:nvSpPr>
        <p:spPr bwMode="auto">
          <a:xfrm>
            <a:off x="1370013" y="1873250"/>
            <a:ext cx="2874962" cy="4032250"/>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5721" name="Picture 2" descr="&quot;&quot;">
            <a:extLst>
              <a:ext uri="{FF2B5EF4-FFF2-40B4-BE49-F238E27FC236}">
                <a16:creationId xmlns:a16="http://schemas.microsoft.com/office/drawing/2014/main" id="{BF541333-59D7-F70A-FB41-ACBED40F0D83}"/>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2346325"/>
            <a:ext cx="2878138"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22" name="Content Placeholder 4">
            <a:extLst>
              <a:ext uri="{FF2B5EF4-FFF2-40B4-BE49-F238E27FC236}">
                <a16:creationId xmlns:a16="http://schemas.microsoft.com/office/drawing/2014/main" id="{2CA140D8-2DB5-7168-D7AC-47521FAA251F}"/>
              </a:ext>
            </a:extLst>
          </p:cNvPr>
          <p:cNvSpPr>
            <a:spLocks noChangeArrowheads="1"/>
          </p:cNvSpPr>
          <p:nvPr/>
        </p:nvSpPr>
        <p:spPr bwMode="auto">
          <a:xfrm>
            <a:off x="1431925" y="4429125"/>
            <a:ext cx="27432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Llamadas o visitas de personas que dicen representar a Medicare </a:t>
            </a:r>
          </a:p>
        </p:txBody>
      </p:sp>
      <p:sp>
        <p:nvSpPr>
          <p:cNvPr id="55723" name="Rectangle: Rounded Corners 9">
            <a:extLst>
              <a:ext uri="{FF2B5EF4-FFF2-40B4-BE49-F238E27FC236}">
                <a16:creationId xmlns:a16="http://schemas.microsoft.com/office/drawing/2014/main" id="{B8023784-9679-D669-A319-915D5B7F4C03}"/>
              </a:ext>
              <a:ext uri="{C183D7F6-B498-43B3-948B-1728B52AA6E4}">
                <adec:decorative xmlns:adec="http://schemas.microsoft.com/office/drawing/2017/decorative" val="1"/>
              </a:ext>
            </a:extLst>
          </p:cNvPr>
          <p:cNvSpPr>
            <a:spLocks noChangeArrowheads="1"/>
          </p:cNvSpPr>
          <p:nvPr/>
        </p:nvSpPr>
        <p:spPr bwMode="auto">
          <a:xfrm>
            <a:off x="4711700" y="1873250"/>
            <a:ext cx="2874963" cy="4032250"/>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5724" name="Picture 6" descr="&quot;&quot;">
            <a:extLst>
              <a:ext uri="{FF2B5EF4-FFF2-40B4-BE49-F238E27FC236}">
                <a16:creationId xmlns:a16="http://schemas.microsoft.com/office/drawing/2014/main" id="{06BBA961-4EF8-F51B-4092-ADB54C43436A}"/>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497" y="2335213"/>
            <a:ext cx="2876550" cy="191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25" name="Content Placeholder 4">
            <a:extLst>
              <a:ext uri="{FF2B5EF4-FFF2-40B4-BE49-F238E27FC236}">
                <a16:creationId xmlns:a16="http://schemas.microsoft.com/office/drawing/2014/main" id="{B05CB7CB-154D-3BDB-EACE-3CB804EC2BDE}"/>
              </a:ext>
            </a:extLst>
          </p:cNvPr>
          <p:cNvSpPr>
            <a:spLocks noChangeArrowheads="1"/>
          </p:cNvSpPr>
          <p:nvPr/>
        </p:nvSpPr>
        <p:spPr bwMode="auto">
          <a:xfrm>
            <a:off x="4811713" y="4445000"/>
            <a:ext cx="2638425"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Técnicas de ventas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por teléfono o puerta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a puerta</a:t>
            </a:r>
          </a:p>
        </p:txBody>
      </p:sp>
      <p:sp>
        <p:nvSpPr>
          <p:cNvPr id="55726" name="Rectangle: Rounded Corners 10">
            <a:extLst>
              <a:ext uri="{FF2B5EF4-FFF2-40B4-BE49-F238E27FC236}">
                <a16:creationId xmlns:a16="http://schemas.microsoft.com/office/drawing/2014/main" id="{70C4A4D6-D0A2-1784-1C45-212A49A89677}"/>
              </a:ext>
              <a:ext uri="{C183D7F6-B498-43B3-948B-1728B52AA6E4}">
                <adec:decorative xmlns:adec="http://schemas.microsoft.com/office/drawing/2017/decorative" val="1"/>
              </a:ext>
            </a:extLst>
          </p:cNvPr>
          <p:cNvSpPr>
            <a:spLocks noChangeArrowheads="1"/>
          </p:cNvSpPr>
          <p:nvPr/>
        </p:nvSpPr>
        <p:spPr bwMode="auto">
          <a:xfrm>
            <a:off x="8051800" y="1873250"/>
            <a:ext cx="2874963" cy="4032250"/>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5727" name="Picture 20" descr="&quot;&quot;">
            <a:extLst>
              <a:ext uri="{FF2B5EF4-FFF2-40B4-BE49-F238E27FC236}">
                <a16:creationId xmlns:a16="http://schemas.microsoft.com/office/drawing/2014/main" id="{FE2DD324-8803-15E6-3E5D-2951BA04C0EE}"/>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3388" y="2335213"/>
            <a:ext cx="2876550" cy="191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28" name="Content Placeholder 4">
            <a:extLst>
              <a:ext uri="{FF2B5EF4-FFF2-40B4-BE49-F238E27FC236}">
                <a16:creationId xmlns:a16="http://schemas.microsoft.com/office/drawing/2014/main" id="{A257A354-32D5-CBA7-121F-5231188AB4F2}"/>
              </a:ext>
            </a:extLst>
          </p:cNvPr>
          <p:cNvSpPr>
            <a:spLocks noChangeArrowheads="1"/>
          </p:cNvSpPr>
          <p:nvPr/>
        </p:nvSpPr>
        <p:spPr bwMode="auto">
          <a:xfrm>
            <a:off x="8051800" y="4394200"/>
            <a:ext cx="2874963"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Solicitudes de su número de Medicare</a:t>
            </a:r>
          </a:p>
          <a:p>
            <a:pPr eaLnBrk="1" hangingPunct="1">
              <a:spcBef>
                <a:spcPts val="600"/>
              </a:spcBef>
              <a:buClr>
                <a:srgbClr val="00539A"/>
              </a:buClr>
              <a:buFont typeface="Arial" panose="020B0604020202020204" pitchFamily="34" charset="0"/>
              <a:buChar char="§"/>
            </a:pPr>
            <a:endParaRPr lang="en-US" altLang="en-US" sz="1400" dirty="0">
              <a:solidFill>
                <a:srgbClr val="00529B"/>
              </a:solidFill>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None/>
            </a:pPr>
            <a:endParaRPr lang="en-US" altLang="en-US" dirty="0">
              <a:solidFill>
                <a:srgbClr val="00529B"/>
              </a:solidFill>
              <a:latin typeface="Arial" panose="020B0604020202020204" pitchFamily="34" charset="0"/>
              <a:cs typeface="Arial" panose="020B0604020202020204" pitchFamily="34" charset="0"/>
            </a:endParaRPr>
          </a:p>
        </p:txBody>
      </p:sp>
      <p:sp>
        <p:nvSpPr>
          <p:cNvPr id="55730" name="Slide Number Placeholder 5">
            <a:extLst>
              <a:ext uri="{FF2B5EF4-FFF2-40B4-BE49-F238E27FC236}">
                <a16:creationId xmlns:a16="http://schemas.microsoft.com/office/drawing/2014/main" id="{70DC20D6-AFAD-208A-7ADC-ED996A14B700}"/>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348408DB-1314-4B8D-946B-38C3DBD888E3}" type="slidenum">
              <a:rPr lang="en-US" altLang="en-US">
                <a:solidFill>
                  <a:srgbClr val="8FAADC"/>
                </a:solidFill>
              </a:rPr>
              <a:pPr eaLnBrk="1" hangingPunct="1"/>
              <a:t>23</a:t>
            </a:fld>
            <a:endParaRPr lang="en-US" altLang="en-US">
              <a:solidFill>
                <a:srgbClr val="8FAADC"/>
              </a:solidFill>
            </a:endParaRPr>
          </a:p>
        </p:txBody>
      </p:sp>
      <p:sp>
        <p:nvSpPr>
          <p:cNvPr id="55731" name="Date Placeholder 3">
            <a:extLst>
              <a:ext uri="{FF2B5EF4-FFF2-40B4-BE49-F238E27FC236}">
                <a16:creationId xmlns:a16="http://schemas.microsoft.com/office/drawing/2014/main" id="{4925CBEF-5019-F329-9D38-34AFC5B3C7AF}"/>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6" name="Footer Placeholder 4">
            <a:extLst>
              <a:ext uri="{FF2B5EF4-FFF2-40B4-BE49-F238E27FC236}">
                <a16:creationId xmlns:a16="http://schemas.microsoft.com/office/drawing/2014/main" id="{5C64AEFF-72F2-DF32-CD29-F67DBC280518}"/>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55722"/>
                                        </p:tgtEl>
                                        <p:attrNameLst>
                                          <p:attrName>style.visibility</p:attrName>
                                        </p:attrNameLst>
                                      </p:cBhvr>
                                      <p:to>
                                        <p:strVal val="visible"/>
                                      </p:to>
                                    </p:set>
                                    <p:animEffect transition="in" filter="fade">
                                      <p:cBhvr>
                                        <p:cTn id="7" dur="500"/>
                                        <p:tgtEl>
                                          <p:spTgt spid="55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4" nodeType="clickEffect">
                                  <p:stCondLst>
                                    <p:cond delay="0"/>
                                  </p:stCondLst>
                                  <p:childTnLst>
                                    <p:set>
                                      <p:cBhvr>
                                        <p:cTn id="11" dur="1" fill="hold">
                                          <p:stCondLst>
                                            <p:cond delay="0"/>
                                          </p:stCondLst>
                                        </p:cTn>
                                        <p:tgtEl>
                                          <p:spTgt spid="55725"/>
                                        </p:tgtEl>
                                        <p:attrNameLst>
                                          <p:attrName>style.visibility</p:attrName>
                                        </p:attrNameLst>
                                      </p:cBhvr>
                                      <p:to>
                                        <p:strVal val="visible"/>
                                      </p:to>
                                    </p:set>
                                    <p:animEffect transition="in" filter="fade">
                                      <p:cBhvr>
                                        <p:cTn id="12" dur="500"/>
                                        <p:tgtEl>
                                          <p:spTgt spid="557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6" nodeType="clickEffect">
                                  <p:stCondLst>
                                    <p:cond delay="0"/>
                                  </p:stCondLst>
                                  <p:childTnLst>
                                    <p:set>
                                      <p:cBhvr>
                                        <p:cTn id="16" dur="1" fill="hold">
                                          <p:stCondLst>
                                            <p:cond delay="0"/>
                                          </p:stCondLst>
                                        </p:cTn>
                                        <p:tgtEl>
                                          <p:spTgt spid="55728"/>
                                        </p:tgtEl>
                                        <p:attrNameLst>
                                          <p:attrName>style.visibility</p:attrName>
                                        </p:attrNameLst>
                                      </p:cBhvr>
                                      <p:to>
                                        <p:strVal val="visible"/>
                                      </p:to>
                                    </p:set>
                                    <p:animEffect transition="in" filter="fade">
                                      <p:cBhvr>
                                        <p:cTn id="17" dur="500"/>
                                        <p:tgtEl>
                                          <p:spTgt spid="55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22" grpId="1" animBg="1"/>
      <p:bldP spid="55722" grpId="2"/>
      <p:bldP spid="55723" grpId="2" animBg="1"/>
      <p:bldP spid="55725" grpId="3" animBg="1"/>
      <p:bldP spid="55725" grpId="4"/>
      <p:bldP spid="55726" grpId="4" animBg="1"/>
      <p:bldP spid="55728" grpId="5" animBg="1"/>
      <p:bldP spid="55728" grpId="6"/>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758" name="Title 3">
            <a:extLst>
              <a:ext uri="{FF2B5EF4-FFF2-40B4-BE49-F238E27FC236}">
                <a16:creationId xmlns:a16="http://schemas.microsoft.com/office/drawing/2014/main" id="{11E98195-7CB5-4C28-FB7B-D66CDA5BF4F2}"/>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dirty="0"/>
              <a:t>Programa de ofertas competitivas (CBP)</a:t>
            </a:r>
          </a:p>
        </p:txBody>
      </p:sp>
      <p:sp>
        <p:nvSpPr>
          <p:cNvPr id="56759" name="Content Placeholder 4">
            <a:extLst>
              <a:ext uri="{FF2B5EF4-FFF2-40B4-BE49-F238E27FC236}">
                <a16:creationId xmlns:a16="http://schemas.microsoft.com/office/drawing/2014/main" id="{BF9150CD-B370-CCF3-0693-9591F3B4AAB9}"/>
              </a:ext>
            </a:extLst>
          </p:cNvPr>
          <p:cNvSpPr>
            <a:spLocks noGrp="1" noChangeArrowheads="1"/>
          </p:cNvSpPr>
          <p:nvPr>
            <p:ph sz="half" idx="4294967295"/>
          </p:nvPr>
        </p:nvSpPr>
        <p:spPr>
          <a:xfrm>
            <a:off x="838200" y="1325563"/>
            <a:ext cx="7743825" cy="4757737"/>
          </a:xfrm>
          <a:ln/>
        </p:spPr>
        <p:txBody>
          <a:bodyPr/>
          <a:lstStyle/>
          <a:p>
            <a:pPr marL="273050" indent="-273050" defTabSz="685800" eaLnBrk="1" hangingPunct="1">
              <a:lnSpc>
                <a:spcPct val="100000"/>
              </a:lnSpc>
              <a:spcBef>
                <a:spcPct val="0"/>
              </a:spcBef>
              <a:spcAft>
                <a:spcPts val="1200"/>
              </a:spcAft>
            </a:pPr>
            <a:r>
              <a:rPr lang="es-US" altLang="en-US" sz="2800" dirty="0">
                <a:solidFill>
                  <a:srgbClr val="00529B"/>
                </a:solidFill>
              </a:rPr>
              <a:t>Los proveedores compiten para convertirse en proveedores contratados por Medicare</a:t>
            </a:r>
          </a:p>
          <a:p>
            <a:pPr marL="273050" indent="-273050" defTabSz="685800" eaLnBrk="1" hangingPunct="1">
              <a:lnSpc>
                <a:spcPct val="100000"/>
              </a:lnSpc>
              <a:spcBef>
                <a:spcPct val="0"/>
              </a:spcBef>
              <a:spcAft>
                <a:spcPts val="1200"/>
              </a:spcAft>
            </a:pPr>
            <a:r>
              <a:rPr lang="es-US" altLang="en-US" sz="2800" dirty="0">
                <a:solidFill>
                  <a:srgbClr val="00529B"/>
                </a:solidFill>
              </a:rPr>
              <a:t>Una herramienta esencial para ayudar a Medicare a:</a:t>
            </a:r>
          </a:p>
          <a:p>
            <a:pPr marL="822325" lvl="1" indent="-273050" defTabSz="685800" eaLnBrk="1" hangingPunct="1">
              <a:lnSpc>
                <a:spcPct val="100000"/>
              </a:lnSpc>
              <a:spcBef>
                <a:spcPct val="0"/>
              </a:spcBef>
              <a:spcAft>
                <a:spcPts val="1200"/>
              </a:spcAft>
            </a:pPr>
            <a:r>
              <a:rPr lang="es-US" altLang="en-US" sz="2400" dirty="0">
                <a:solidFill>
                  <a:srgbClr val="00529B"/>
                </a:solidFill>
              </a:rPr>
              <a:t>Establecer tarifas de pago basadas en el mercado para los artículos DMEPOS</a:t>
            </a:r>
          </a:p>
          <a:p>
            <a:pPr marL="822325" lvl="1" indent="-273050" defTabSz="685800" eaLnBrk="1" hangingPunct="1">
              <a:lnSpc>
                <a:spcPct val="100000"/>
              </a:lnSpc>
              <a:spcBef>
                <a:spcPct val="0"/>
              </a:spcBef>
              <a:spcAft>
                <a:spcPts val="1200"/>
              </a:spcAft>
            </a:pPr>
            <a:r>
              <a:rPr lang="es-US" altLang="en-US" sz="2400" dirty="0">
                <a:solidFill>
                  <a:srgbClr val="00529B"/>
                </a:solidFill>
              </a:rPr>
              <a:t>Ahorrar dinero a los beneficiarios de Medicare y a los contribuyentes</a:t>
            </a:r>
          </a:p>
          <a:p>
            <a:pPr marL="822325" lvl="1" indent="-273050" defTabSz="685800" eaLnBrk="1" hangingPunct="1">
              <a:lnSpc>
                <a:spcPct val="100000"/>
              </a:lnSpc>
              <a:spcBef>
                <a:spcPct val="0"/>
              </a:spcBef>
              <a:spcAft>
                <a:spcPts val="1200"/>
              </a:spcAft>
            </a:pPr>
            <a:r>
              <a:rPr lang="es-US" altLang="en-US" sz="2400" dirty="0">
                <a:solidFill>
                  <a:srgbClr val="00529B"/>
                </a:solidFill>
              </a:rPr>
              <a:t>Limitar el fraude, el derroche y el abuso en el programa Medicare</a:t>
            </a:r>
          </a:p>
        </p:txBody>
      </p:sp>
      <p:pic>
        <p:nvPicPr>
          <p:cNvPr id="56760" name="Picture 7">
            <a:extLst>
              <a:ext uri="{FF2B5EF4-FFF2-40B4-BE49-F238E27FC236}">
                <a16:creationId xmlns:a16="http://schemas.microsoft.com/office/drawing/2014/main" id="{8B25E4D7-98F9-9703-E1F7-93E19DE6652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25" y="1498600"/>
            <a:ext cx="1598613"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761" name="Picture 8">
            <a:extLst>
              <a:ext uri="{FF2B5EF4-FFF2-40B4-BE49-F238E27FC236}">
                <a16:creationId xmlns:a16="http://schemas.microsoft.com/office/drawing/2014/main" id="{14691664-25EC-C387-E6A1-21EB8D7406F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3913" y="3725863"/>
            <a:ext cx="2092325"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763" name="Slide Number Placeholder 2">
            <a:extLst>
              <a:ext uri="{FF2B5EF4-FFF2-40B4-BE49-F238E27FC236}">
                <a16:creationId xmlns:a16="http://schemas.microsoft.com/office/drawing/2014/main" id="{BEA79D97-DFBC-57BB-124C-7BD55B88705E}"/>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3FCC3916-4A32-4CE6-9BCF-6CEB82E40B19}" type="slidenum">
              <a:rPr lang="en-US" altLang="en-US">
                <a:solidFill>
                  <a:srgbClr val="8FAADC"/>
                </a:solidFill>
              </a:rPr>
              <a:pPr eaLnBrk="1" hangingPunct="1"/>
              <a:t>24</a:t>
            </a:fld>
            <a:endParaRPr lang="en-US" altLang="en-US">
              <a:solidFill>
                <a:srgbClr val="8FAADC"/>
              </a:solidFill>
            </a:endParaRPr>
          </a:p>
        </p:txBody>
      </p:sp>
      <p:sp>
        <p:nvSpPr>
          <p:cNvPr id="56764" name="Date Placeholder 3">
            <a:extLst>
              <a:ext uri="{FF2B5EF4-FFF2-40B4-BE49-F238E27FC236}">
                <a16:creationId xmlns:a16="http://schemas.microsoft.com/office/drawing/2014/main" id="{0F43536B-AC85-B5DB-1B4C-786849163F05}"/>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364FEE42-4429-DB86-02EE-87C4A3E8ED01}"/>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759">
                                            <p:txEl>
                                              <p:pRg st="0" end="0"/>
                                            </p:txEl>
                                          </p:spTgt>
                                        </p:tgtEl>
                                        <p:attrNameLst>
                                          <p:attrName>style.visibility</p:attrName>
                                        </p:attrNameLst>
                                      </p:cBhvr>
                                      <p:to>
                                        <p:strVal val="visible"/>
                                      </p:to>
                                    </p:set>
                                    <p:animEffect transition="in" filter="fade">
                                      <p:cBhvr>
                                        <p:cTn id="7" dur="500"/>
                                        <p:tgtEl>
                                          <p:spTgt spid="567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759">
                                            <p:txEl>
                                              <p:pRg st="1" end="1"/>
                                            </p:txEl>
                                          </p:spTgt>
                                        </p:tgtEl>
                                        <p:attrNameLst>
                                          <p:attrName>style.visibility</p:attrName>
                                        </p:attrNameLst>
                                      </p:cBhvr>
                                      <p:to>
                                        <p:strVal val="visible"/>
                                      </p:to>
                                    </p:set>
                                    <p:animEffect transition="in" filter="fade">
                                      <p:cBhvr>
                                        <p:cTn id="10" dur="500"/>
                                        <p:tgtEl>
                                          <p:spTgt spid="567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759">
                                            <p:txEl>
                                              <p:pRg st="2" end="2"/>
                                            </p:txEl>
                                          </p:spTgt>
                                        </p:tgtEl>
                                        <p:attrNameLst>
                                          <p:attrName>style.visibility</p:attrName>
                                        </p:attrNameLst>
                                      </p:cBhvr>
                                      <p:to>
                                        <p:strVal val="visible"/>
                                      </p:to>
                                    </p:set>
                                    <p:animEffect transition="in" filter="fade">
                                      <p:cBhvr>
                                        <p:cTn id="15" dur="500"/>
                                        <p:tgtEl>
                                          <p:spTgt spid="567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759">
                                            <p:txEl>
                                              <p:pRg st="3" end="3"/>
                                            </p:txEl>
                                          </p:spTgt>
                                        </p:tgtEl>
                                        <p:attrNameLst>
                                          <p:attrName>style.visibility</p:attrName>
                                        </p:attrNameLst>
                                      </p:cBhvr>
                                      <p:to>
                                        <p:strVal val="visible"/>
                                      </p:to>
                                    </p:set>
                                    <p:animEffect transition="in" filter="fade">
                                      <p:cBhvr>
                                        <p:cTn id="20" dur="500"/>
                                        <p:tgtEl>
                                          <p:spTgt spid="5675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759">
                                            <p:txEl>
                                              <p:pRg st="4" end="4"/>
                                            </p:txEl>
                                          </p:spTgt>
                                        </p:tgtEl>
                                        <p:attrNameLst>
                                          <p:attrName>style.visibility</p:attrName>
                                        </p:attrNameLst>
                                      </p:cBhvr>
                                      <p:to>
                                        <p:strVal val="visible"/>
                                      </p:to>
                                    </p:set>
                                    <p:animEffect transition="in" filter="fade">
                                      <p:cBhvr>
                                        <p:cTn id="25" dur="500"/>
                                        <p:tgtEl>
                                          <p:spTgt spid="567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91" name="Title 3">
            <a:extLst>
              <a:ext uri="{FF2B5EF4-FFF2-40B4-BE49-F238E27FC236}">
                <a16:creationId xmlns:a16="http://schemas.microsoft.com/office/drawing/2014/main" id="{9EB49C9B-2681-B6FA-6567-0552E7A08811}"/>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dirty="0"/>
              <a:t>Programa de ofertas competitivas (CBP): </a:t>
            </a:r>
            <a:br>
              <a:rPr lang="es-US" altLang="en-US" sz="3000" dirty="0"/>
            </a:br>
            <a:r>
              <a:rPr lang="es-US" altLang="en-US" sz="3000" dirty="0"/>
              <a:t>Ronda de 2021</a:t>
            </a:r>
          </a:p>
        </p:txBody>
      </p:sp>
      <p:sp>
        <p:nvSpPr>
          <p:cNvPr id="57792" name="Rectangle: Rounded Corners 8">
            <a:extLst>
              <a:ext uri="{FF2B5EF4-FFF2-40B4-BE49-F238E27FC236}">
                <a16:creationId xmlns:a16="http://schemas.microsoft.com/office/drawing/2014/main" id="{A9E44AEC-9925-7382-9ABB-8EACE982068B}"/>
              </a:ext>
              <a:ext uri="{C183D7F6-B498-43B3-948B-1728B52AA6E4}">
                <adec:decorative xmlns:adec="http://schemas.microsoft.com/office/drawing/2017/decorative" val="1"/>
              </a:ext>
            </a:extLst>
          </p:cNvPr>
          <p:cNvSpPr>
            <a:spLocks noChangeArrowheads="1"/>
          </p:cNvSpPr>
          <p:nvPr/>
        </p:nvSpPr>
        <p:spPr bwMode="auto">
          <a:xfrm>
            <a:off x="504083" y="1255713"/>
            <a:ext cx="2460625" cy="339407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grpSp>
        <p:nvGrpSpPr>
          <p:cNvPr id="57793" name="Group 1">
            <a:extLst>
              <a:ext uri="{FF2B5EF4-FFF2-40B4-BE49-F238E27FC236}">
                <a16:creationId xmlns:a16="http://schemas.microsoft.com/office/drawing/2014/main" id="{42120B96-D83C-A8B1-8F63-A44ACE2AEF66}"/>
              </a:ext>
              <a:ext uri="{C183D7F6-B498-43B3-948B-1728B52AA6E4}">
                <adec:decorative xmlns:adec="http://schemas.microsoft.com/office/drawing/2017/decorative" val="1"/>
              </a:ext>
            </a:extLst>
          </p:cNvPr>
          <p:cNvGrpSpPr>
            <a:grpSpLocks/>
          </p:cNvGrpSpPr>
          <p:nvPr/>
        </p:nvGrpSpPr>
        <p:grpSpPr bwMode="auto">
          <a:xfrm>
            <a:off x="800100" y="1371600"/>
            <a:ext cx="1800225" cy="1800225"/>
            <a:chOff x="800244" y="1372013"/>
            <a:chExt cx="1800068" cy="1800068"/>
          </a:xfrm>
        </p:grpSpPr>
        <p:pic>
          <p:nvPicPr>
            <p:cNvPr id="57794" name="Graphic 2">
              <a:extLst>
                <a:ext uri="{FF2B5EF4-FFF2-40B4-BE49-F238E27FC236}">
                  <a16:creationId xmlns:a16="http://schemas.microsoft.com/office/drawing/2014/main" id="{81B97E89-1823-F222-531A-FEFDE8B96BC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44" y="1372013"/>
              <a:ext cx="1800068" cy="1800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795" name="Graphic 17">
              <a:extLst>
                <a:ext uri="{FF2B5EF4-FFF2-40B4-BE49-F238E27FC236}">
                  <a16:creationId xmlns:a16="http://schemas.microsoft.com/office/drawing/2014/main" id="{DF88E783-687D-DAB4-51C6-30249FA08FF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312" y="1629166"/>
              <a:ext cx="761934" cy="761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796" name="TextBox 12">
            <a:extLst>
              <a:ext uri="{FF2B5EF4-FFF2-40B4-BE49-F238E27FC236}">
                <a16:creationId xmlns:a16="http://schemas.microsoft.com/office/drawing/2014/main" id="{14ADE7FA-B6EE-7363-8DF1-61C40206FA04}"/>
              </a:ext>
            </a:extLst>
          </p:cNvPr>
          <p:cNvSpPr>
            <a:spLocks noChangeArrowheads="1"/>
          </p:cNvSpPr>
          <p:nvPr/>
        </p:nvSpPr>
        <p:spPr bwMode="auto">
          <a:xfrm>
            <a:off x="469900" y="3165475"/>
            <a:ext cx="2460625" cy="128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pPr>
            <a:r>
              <a:rPr lang="es-US" altLang="en-US" b="1" dirty="0">
                <a:solidFill>
                  <a:srgbClr val="00529B"/>
                </a:solidFill>
                <a:latin typeface="+mj-ea"/>
                <a:ea typeface="+mj-ea"/>
                <a:cs typeface="Arial" panose="020B0604020202020204" pitchFamily="34" charset="0"/>
              </a:rPr>
              <a:t>Calidad:</a:t>
            </a:r>
            <a:r>
              <a:rPr lang="es-US" altLang="en-US" dirty="0">
                <a:solidFill>
                  <a:srgbClr val="00529B"/>
                </a:solidFill>
                <a:latin typeface="+mj-ea"/>
                <a:ea typeface="+mj-ea"/>
                <a:cs typeface="Arial" panose="020B0604020202020204" pitchFamily="34" charset="0"/>
              </a:rPr>
              <a:t> Garantiza que las personas con Medicare tengan acceso a artículos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de calidad.</a:t>
            </a:r>
          </a:p>
        </p:txBody>
      </p:sp>
      <p:sp>
        <p:nvSpPr>
          <p:cNvPr id="57797" name="Rectangle: Rounded Corners 10">
            <a:extLst>
              <a:ext uri="{FF2B5EF4-FFF2-40B4-BE49-F238E27FC236}">
                <a16:creationId xmlns:a16="http://schemas.microsoft.com/office/drawing/2014/main" id="{0513BE65-C5C7-E1DC-3B05-BE14371C197F}"/>
              </a:ext>
              <a:ext uri="{C183D7F6-B498-43B3-948B-1728B52AA6E4}">
                <adec:decorative xmlns:adec="http://schemas.microsoft.com/office/drawing/2017/decorative" val="1"/>
              </a:ext>
            </a:extLst>
          </p:cNvPr>
          <p:cNvSpPr>
            <a:spLocks noChangeArrowheads="1"/>
          </p:cNvSpPr>
          <p:nvPr/>
        </p:nvSpPr>
        <p:spPr bwMode="auto">
          <a:xfrm>
            <a:off x="3357563" y="1270000"/>
            <a:ext cx="2459037" cy="339407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57798" name="Graphic 19">
            <a:extLst>
              <a:ext uri="{FF2B5EF4-FFF2-40B4-BE49-F238E27FC236}">
                <a16:creationId xmlns:a16="http://schemas.microsoft.com/office/drawing/2014/main" id="{C0320957-40A3-0120-17B5-4787B115F15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013" y="1371600"/>
            <a:ext cx="1862137" cy="186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799" name="TextBox 13">
            <a:extLst>
              <a:ext uri="{FF2B5EF4-FFF2-40B4-BE49-F238E27FC236}">
                <a16:creationId xmlns:a16="http://schemas.microsoft.com/office/drawing/2014/main" id="{7A3ABE64-9257-327C-897F-5E763F7D9E58}"/>
              </a:ext>
            </a:extLst>
          </p:cNvPr>
          <p:cNvSpPr>
            <a:spLocks noChangeArrowheads="1"/>
          </p:cNvSpPr>
          <p:nvPr/>
        </p:nvSpPr>
        <p:spPr bwMode="auto">
          <a:xfrm>
            <a:off x="3357563" y="3165475"/>
            <a:ext cx="2459037" cy="98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b="1" dirty="0">
                <a:solidFill>
                  <a:srgbClr val="00529B"/>
                </a:solidFill>
                <a:latin typeface="+mj-ea"/>
                <a:ea typeface="+mj-ea"/>
                <a:cs typeface="Arial" panose="020B0604020202020204" pitchFamily="34" charset="0"/>
              </a:rPr>
              <a:t>Protección:</a:t>
            </a:r>
            <a:r>
              <a:rPr lang="es-US" altLang="en-US" dirty="0">
                <a:solidFill>
                  <a:srgbClr val="00529B"/>
                </a:solidFill>
                <a:latin typeface="+mj-ea"/>
                <a:ea typeface="+mj-ea"/>
                <a:cs typeface="Arial" panose="020B0604020202020204" pitchFamily="34" charset="0"/>
              </a:rPr>
              <a:t> Limita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el fraude y el abuso en Medicare </a:t>
            </a:r>
          </a:p>
        </p:txBody>
      </p:sp>
      <p:sp>
        <p:nvSpPr>
          <p:cNvPr id="57800" name="Rectangle: Rounded Corners 9">
            <a:extLst>
              <a:ext uri="{FF2B5EF4-FFF2-40B4-BE49-F238E27FC236}">
                <a16:creationId xmlns:a16="http://schemas.microsoft.com/office/drawing/2014/main" id="{3B7F6F3B-5DB1-2448-3988-E945E4B0FF51}"/>
              </a:ext>
              <a:ext uri="{C183D7F6-B498-43B3-948B-1728B52AA6E4}">
                <adec:decorative xmlns:adec="http://schemas.microsoft.com/office/drawing/2017/decorative" val="1"/>
              </a:ext>
            </a:extLst>
          </p:cNvPr>
          <p:cNvSpPr>
            <a:spLocks noChangeArrowheads="1"/>
          </p:cNvSpPr>
          <p:nvPr/>
        </p:nvSpPr>
        <p:spPr bwMode="auto">
          <a:xfrm>
            <a:off x="6216650" y="1270000"/>
            <a:ext cx="2459038" cy="339407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57801" name="Group 22">
            <a:extLst>
              <a:ext uri="{FF2B5EF4-FFF2-40B4-BE49-F238E27FC236}">
                <a16:creationId xmlns:a16="http://schemas.microsoft.com/office/drawing/2014/main" id="{90F381FA-5366-B140-DAF7-CDEF328EA31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0" y="1006475"/>
            <a:ext cx="2255838" cy="225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802" name="TextBox 14">
            <a:extLst>
              <a:ext uri="{FF2B5EF4-FFF2-40B4-BE49-F238E27FC236}">
                <a16:creationId xmlns:a16="http://schemas.microsoft.com/office/drawing/2014/main" id="{3EA4CAA9-10B3-E7D1-5EE3-C062F809860A}"/>
              </a:ext>
            </a:extLst>
          </p:cNvPr>
          <p:cNvSpPr>
            <a:spLocks noChangeArrowheads="1"/>
          </p:cNvSpPr>
          <p:nvPr/>
        </p:nvSpPr>
        <p:spPr bwMode="auto">
          <a:xfrm>
            <a:off x="6096001" y="3186113"/>
            <a:ext cx="254158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b="1" dirty="0">
                <a:solidFill>
                  <a:srgbClr val="00529B"/>
                </a:solidFill>
                <a:latin typeface="+mj-ea"/>
                <a:ea typeface="+mj-ea"/>
                <a:cs typeface="Arial" panose="020B0604020202020204" pitchFamily="34" charset="0"/>
              </a:rPr>
              <a:t>Ahorros:</a:t>
            </a:r>
            <a:r>
              <a:rPr lang="es-US" altLang="en-US" dirty="0">
                <a:solidFill>
                  <a:srgbClr val="00529B"/>
                </a:solidFill>
                <a:latin typeface="+mj-ea"/>
                <a:ea typeface="+mj-ea"/>
                <a:cs typeface="Arial" panose="020B0604020202020204" pitchFamily="34" charset="0"/>
              </a:rPr>
              <a:t> Ahorra dinero de los contribuyentes</a:t>
            </a:r>
          </a:p>
        </p:txBody>
      </p:sp>
      <p:sp>
        <p:nvSpPr>
          <p:cNvPr id="57803" name="Rectangle: Rounded Corners 11">
            <a:extLst>
              <a:ext uri="{FF2B5EF4-FFF2-40B4-BE49-F238E27FC236}">
                <a16:creationId xmlns:a16="http://schemas.microsoft.com/office/drawing/2014/main" id="{9FC5C08D-F125-6E08-ECC2-9AB3915DA24F}"/>
              </a:ext>
              <a:ext uri="{C183D7F6-B498-43B3-948B-1728B52AA6E4}">
                <adec:decorative xmlns:adec="http://schemas.microsoft.com/office/drawing/2017/decorative" val="1"/>
              </a:ext>
            </a:extLst>
          </p:cNvPr>
          <p:cNvSpPr>
            <a:spLocks noChangeArrowheads="1"/>
          </p:cNvSpPr>
          <p:nvPr/>
        </p:nvSpPr>
        <p:spPr bwMode="auto">
          <a:xfrm>
            <a:off x="9075738" y="1255713"/>
            <a:ext cx="2459037" cy="339407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grpSp>
        <p:nvGrpSpPr>
          <p:cNvPr id="57804" name="Group 5">
            <a:extLst>
              <a:ext uri="{FF2B5EF4-FFF2-40B4-BE49-F238E27FC236}">
                <a16:creationId xmlns:a16="http://schemas.microsoft.com/office/drawing/2014/main" id="{49D83505-3237-02F6-6591-4ABB5C8D5C25}"/>
              </a:ext>
              <a:ext uri="{C183D7F6-B498-43B3-948B-1728B52AA6E4}">
                <adec:decorative xmlns:adec="http://schemas.microsoft.com/office/drawing/2017/decorative" val="1"/>
              </a:ext>
            </a:extLst>
          </p:cNvPr>
          <p:cNvGrpSpPr>
            <a:grpSpLocks/>
          </p:cNvGrpSpPr>
          <p:nvPr/>
        </p:nvGrpSpPr>
        <p:grpSpPr bwMode="auto">
          <a:xfrm>
            <a:off x="9439275" y="1371600"/>
            <a:ext cx="1952625" cy="1606550"/>
            <a:chOff x="9400586" y="1464719"/>
            <a:chExt cx="1953214" cy="1607671"/>
          </a:xfrm>
        </p:grpSpPr>
        <p:pic>
          <p:nvPicPr>
            <p:cNvPr id="57805" name="Graphic 23">
              <a:extLst>
                <a:ext uri="{FF2B5EF4-FFF2-40B4-BE49-F238E27FC236}">
                  <a16:creationId xmlns:a16="http://schemas.microsoft.com/office/drawing/2014/main" id="{9A264FAC-258D-E8D3-984C-4CACE367DB76}"/>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0586" y="1469484"/>
              <a:ext cx="1603859" cy="1602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06" name="Graphic 27">
              <a:extLst>
                <a:ext uri="{FF2B5EF4-FFF2-40B4-BE49-F238E27FC236}">
                  <a16:creationId xmlns:a16="http://schemas.microsoft.com/office/drawing/2014/main" id="{886DE880-7CB8-8412-B973-C23D014CFDA0}"/>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7922" y="1464719"/>
              <a:ext cx="755878" cy="756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807" name="TextBox 15">
            <a:extLst>
              <a:ext uri="{FF2B5EF4-FFF2-40B4-BE49-F238E27FC236}">
                <a16:creationId xmlns:a16="http://schemas.microsoft.com/office/drawing/2014/main" id="{B67A397E-000D-257C-BB49-1F821297637F}"/>
              </a:ext>
            </a:extLst>
          </p:cNvPr>
          <p:cNvSpPr>
            <a:spLocks noChangeArrowheads="1"/>
          </p:cNvSpPr>
          <p:nvPr/>
        </p:nvSpPr>
        <p:spPr bwMode="auto">
          <a:xfrm>
            <a:off x="8943975" y="3186113"/>
            <a:ext cx="2722563"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b="1" dirty="0">
                <a:solidFill>
                  <a:srgbClr val="00529B"/>
                </a:solidFill>
                <a:latin typeface="+mj-ea"/>
                <a:ea typeface="+mj-ea"/>
                <a:cs typeface="Arial" panose="020B0604020202020204" pitchFamily="34" charset="0"/>
              </a:rPr>
              <a:t>Eficiencia:</a:t>
            </a:r>
            <a:r>
              <a:rPr lang="es-US" altLang="en-US" dirty="0">
                <a:solidFill>
                  <a:srgbClr val="00529B"/>
                </a:solidFill>
                <a:latin typeface="+mj-ea"/>
                <a:ea typeface="+mj-ea"/>
                <a:cs typeface="Arial" panose="020B0604020202020204" pitchFamily="34" charset="0"/>
              </a:rPr>
              <a:t> Medicare establece un Monto de Pago Único (SPA)</a:t>
            </a:r>
          </a:p>
        </p:txBody>
      </p:sp>
      <p:sp>
        <p:nvSpPr>
          <p:cNvPr id="57808" name="TextBox 20" descr="People with Medicare who live in or travel to a Competitive Bidding Area (CBA) must use an approved supplier for Medicare to cover their back or knee brace.">
            <a:extLst>
              <a:ext uri="{FF2B5EF4-FFF2-40B4-BE49-F238E27FC236}">
                <a16:creationId xmlns:a16="http://schemas.microsoft.com/office/drawing/2014/main" id="{2203BE60-1C48-441D-D696-28CC247B1D97}"/>
              </a:ext>
            </a:extLst>
          </p:cNvPr>
          <p:cNvSpPr>
            <a:spLocks noChangeArrowheads="1"/>
          </p:cNvSpPr>
          <p:nvPr/>
        </p:nvSpPr>
        <p:spPr bwMode="auto">
          <a:xfrm>
            <a:off x="1209675" y="5051425"/>
            <a:ext cx="9710861" cy="924878"/>
          </a:xfrm>
          <a:prstGeom prst="rect">
            <a:avLst/>
          </a:prstGeom>
          <a:solidFill>
            <a:srgbClr val="DAE3F3"/>
          </a:solidFill>
          <a:ln w="9525" cap="flat" algn="ctr">
            <a:solidFill>
              <a:srgbClr val="00529B"/>
            </a:solidFill>
            <a:prstDash val="solid"/>
            <a:miter lim="800000"/>
            <a:headEnd type="none" w="med" len="med"/>
            <a:tailEnd type="none" w="med" len="med"/>
          </a:ln>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mj-ea"/>
                <a:ea typeface="+mj-ea"/>
                <a:cs typeface="Arial" panose="020B0604020202020204" pitchFamily="34" charset="0"/>
              </a:rPr>
              <a:t>Las personas con Medicare que viven en un área de ofertas competitiva (CBA) o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viajan a ella deben usar un proveedor aprobado por Medicare para cubrir un soporte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para la espalda o la rodilla.</a:t>
            </a:r>
          </a:p>
        </p:txBody>
      </p:sp>
      <p:sp>
        <p:nvSpPr>
          <p:cNvPr id="57810" name="Slide Number Placeholder 4">
            <a:extLst>
              <a:ext uri="{FF2B5EF4-FFF2-40B4-BE49-F238E27FC236}">
                <a16:creationId xmlns:a16="http://schemas.microsoft.com/office/drawing/2014/main" id="{59D21DF7-34D4-9AAB-097C-1EA5994DB956}"/>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4A5745F6-EE1B-4F9D-AB64-7A20A79B3B04}" type="slidenum">
              <a:rPr lang="en-US" altLang="en-US">
                <a:solidFill>
                  <a:srgbClr val="8FAADC"/>
                </a:solidFill>
              </a:rPr>
              <a:pPr eaLnBrk="1" hangingPunct="1"/>
              <a:t>25</a:t>
            </a:fld>
            <a:endParaRPr lang="en-US" altLang="en-US">
              <a:solidFill>
                <a:srgbClr val="8FAADC"/>
              </a:solidFill>
            </a:endParaRPr>
          </a:p>
        </p:txBody>
      </p:sp>
      <p:sp>
        <p:nvSpPr>
          <p:cNvPr id="57811" name="Date Placeholder 3">
            <a:extLst>
              <a:ext uri="{FF2B5EF4-FFF2-40B4-BE49-F238E27FC236}">
                <a16:creationId xmlns:a16="http://schemas.microsoft.com/office/drawing/2014/main" id="{0F1A6A6A-3FB6-7AD1-244B-D76670C1C170}"/>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23" name="Footer Placeholder 4">
            <a:extLst>
              <a:ext uri="{FF2B5EF4-FFF2-40B4-BE49-F238E27FC236}">
                <a16:creationId xmlns:a16="http://schemas.microsoft.com/office/drawing/2014/main" id="{1C069A39-323D-6828-CDC4-F71F546FED45}"/>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792"/>
                                        </p:tgtEl>
                                        <p:attrNameLst>
                                          <p:attrName>style.visibility</p:attrName>
                                        </p:attrNameLst>
                                      </p:cBhvr>
                                      <p:to>
                                        <p:strVal val="visible"/>
                                      </p:to>
                                    </p:set>
                                  </p:childTnLst>
                                </p:cTn>
                              </p:par>
                              <p:par>
                                <p:cTn id="7" presetID="0" presetClass="entr" presetSubtype="0" fill="hold" nodeType="withEffect">
                                  <p:stCondLst>
                                    <p:cond delay="0"/>
                                  </p:stCondLst>
                                  <p:childTnLst>
                                    <p:set>
                                      <p:cBhvr>
                                        <p:cTn id="8" dur="1" fill="hold">
                                          <p:stCondLst>
                                            <p:cond delay="499"/>
                                          </p:stCondLst>
                                        </p:cTn>
                                        <p:tgtEl>
                                          <p:spTgt spid="57798"/>
                                        </p:tgtEl>
                                        <p:attrNameLst>
                                          <p:attrName>style.visibility</p:attrName>
                                        </p:attrNameLst>
                                      </p:cBhvr>
                                      <p:to>
                                        <p:strVal val="visible"/>
                                      </p:to>
                                    </p:set>
                                  </p:childTnLst>
                                </p:cTn>
                              </p:par>
                              <p:par>
                                <p:cTn id="9" presetID="0" presetClass="entr" presetSubtype="0" fill="hold" grpId="3" nodeType="withEffect">
                                  <p:stCondLst>
                                    <p:cond delay="0"/>
                                  </p:stCondLst>
                                  <p:childTnLst>
                                    <p:set>
                                      <p:cBhvr>
                                        <p:cTn id="10" dur="1" fill="hold">
                                          <p:stCondLst>
                                            <p:cond delay="499"/>
                                          </p:stCondLst>
                                        </p:cTn>
                                        <p:tgtEl>
                                          <p:spTgt spid="57797"/>
                                        </p:tgtEl>
                                        <p:attrNameLst>
                                          <p:attrName>style.visibility</p:attrName>
                                        </p:attrNameLst>
                                      </p:cBhvr>
                                      <p:to>
                                        <p:strVal val="visible"/>
                                      </p:to>
                                    </p:set>
                                  </p:childTnLst>
                                </p:cTn>
                              </p:par>
                              <p:par>
                                <p:cTn id="11" presetID="0" presetClass="entr" presetSubtype="0" fill="hold" grpId="5" nodeType="withEffect">
                                  <p:stCondLst>
                                    <p:cond delay="0"/>
                                  </p:stCondLst>
                                  <p:childTnLst>
                                    <p:set>
                                      <p:cBhvr>
                                        <p:cTn id="12" dur="1" fill="hold">
                                          <p:stCondLst>
                                            <p:cond delay="499"/>
                                          </p:stCondLst>
                                        </p:cTn>
                                        <p:tgtEl>
                                          <p:spTgt spid="57800"/>
                                        </p:tgtEl>
                                        <p:attrNameLst>
                                          <p:attrName>style.visibility</p:attrName>
                                        </p:attrNameLst>
                                      </p:cBhvr>
                                      <p:to>
                                        <p:strVal val="visible"/>
                                      </p:to>
                                    </p:set>
                                  </p:childTnLst>
                                </p:cTn>
                              </p:par>
                              <p:par>
                                <p:cTn id="13" presetID="0" presetClass="entr" presetSubtype="0" fill="hold" grpId="7" nodeType="withEffect">
                                  <p:stCondLst>
                                    <p:cond delay="0"/>
                                  </p:stCondLst>
                                  <p:childTnLst>
                                    <p:set>
                                      <p:cBhvr>
                                        <p:cTn id="14" dur="1" fill="hold">
                                          <p:stCondLst>
                                            <p:cond delay="499"/>
                                          </p:stCondLst>
                                        </p:cTn>
                                        <p:tgtEl>
                                          <p:spTgt spid="578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57796"/>
                                        </p:tgtEl>
                                        <p:attrNameLst>
                                          <p:attrName>style.visibility</p:attrName>
                                        </p:attrNameLst>
                                      </p:cBhvr>
                                      <p:to>
                                        <p:strVal val="visible"/>
                                      </p:to>
                                    </p:set>
                                    <p:animEffect transition="in" filter="fade">
                                      <p:cBhvr>
                                        <p:cTn id="19" dur="500"/>
                                        <p:tgtEl>
                                          <p:spTgt spid="5779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4" nodeType="clickEffect">
                                  <p:stCondLst>
                                    <p:cond delay="0"/>
                                  </p:stCondLst>
                                  <p:childTnLst>
                                    <p:set>
                                      <p:cBhvr>
                                        <p:cTn id="23" dur="1" fill="hold">
                                          <p:stCondLst>
                                            <p:cond delay="0"/>
                                          </p:stCondLst>
                                        </p:cTn>
                                        <p:tgtEl>
                                          <p:spTgt spid="57799"/>
                                        </p:tgtEl>
                                        <p:attrNameLst>
                                          <p:attrName>style.visibility</p:attrName>
                                        </p:attrNameLst>
                                      </p:cBhvr>
                                      <p:to>
                                        <p:strVal val="visible"/>
                                      </p:to>
                                    </p:set>
                                    <p:animEffect transition="in" filter="fade">
                                      <p:cBhvr>
                                        <p:cTn id="24" dur="500"/>
                                        <p:tgtEl>
                                          <p:spTgt spid="577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6" nodeType="clickEffect">
                                  <p:stCondLst>
                                    <p:cond delay="0"/>
                                  </p:stCondLst>
                                  <p:childTnLst>
                                    <p:set>
                                      <p:cBhvr>
                                        <p:cTn id="28" dur="1" fill="hold">
                                          <p:stCondLst>
                                            <p:cond delay="0"/>
                                          </p:stCondLst>
                                        </p:cTn>
                                        <p:tgtEl>
                                          <p:spTgt spid="57802"/>
                                        </p:tgtEl>
                                        <p:attrNameLst>
                                          <p:attrName>style.visibility</p:attrName>
                                        </p:attrNameLst>
                                      </p:cBhvr>
                                      <p:to>
                                        <p:strVal val="visible"/>
                                      </p:to>
                                    </p:set>
                                    <p:animEffect transition="in" filter="fade">
                                      <p:cBhvr>
                                        <p:cTn id="29" dur="500"/>
                                        <p:tgtEl>
                                          <p:spTgt spid="578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8" nodeType="clickEffect">
                                  <p:stCondLst>
                                    <p:cond delay="0"/>
                                  </p:stCondLst>
                                  <p:childTnLst>
                                    <p:set>
                                      <p:cBhvr>
                                        <p:cTn id="33" dur="1" fill="hold">
                                          <p:stCondLst>
                                            <p:cond delay="0"/>
                                          </p:stCondLst>
                                        </p:cTn>
                                        <p:tgtEl>
                                          <p:spTgt spid="57807"/>
                                        </p:tgtEl>
                                        <p:attrNameLst>
                                          <p:attrName>style.visibility</p:attrName>
                                        </p:attrNameLst>
                                      </p:cBhvr>
                                      <p:to>
                                        <p:strVal val="visible"/>
                                      </p:to>
                                    </p:set>
                                    <p:animEffect transition="in" filter="fade">
                                      <p:cBhvr>
                                        <p:cTn id="34" dur="500"/>
                                        <p:tgtEl>
                                          <p:spTgt spid="57807"/>
                                        </p:tgtEl>
                                      </p:cBhvr>
                                    </p:animEffect>
                                  </p:childTnLst>
                                </p:cTn>
                              </p:par>
                              <p:par>
                                <p:cTn id="35" presetID="0" presetClass="entr" presetSubtype="0" fill="hold" grpId="9" nodeType="withEffect">
                                  <p:stCondLst>
                                    <p:cond delay="0"/>
                                  </p:stCondLst>
                                  <p:childTnLst>
                                    <p:set>
                                      <p:cBhvr>
                                        <p:cTn id="36" dur="1" fill="hold">
                                          <p:stCondLst>
                                            <p:cond delay="499"/>
                                          </p:stCondLst>
                                        </p:cTn>
                                        <p:tgtEl>
                                          <p:spTgt spid="57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92" grpId="0" animBg="1"/>
      <p:bldP spid="57796" grpId="1" animBg="1"/>
      <p:bldP spid="57796" grpId="2"/>
      <p:bldP spid="57797" grpId="2" animBg="1"/>
      <p:bldP spid="57797" grpId="3" animBg="1" autoUpdateAnimBg="0"/>
      <p:bldP spid="57799" grpId="3" animBg="1"/>
      <p:bldP spid="57799" grpId="4"/>
      <p:bldP spid="57800" grpId="4" animBg="1"/>
      <p:bldP spid="57800" grpId="5" animBg="1" autoUpdateAnimBg="0"/>
      <p:bldP spid="57802" grpId="5" animBg="1"/>
      <p:bldP spid="57802" grpId="6"/>
      <p:bldP spid="57803" grpId="6" animBg="1"/>
      <p:bldP spid="57803" grpId="7" animBg="1" autoUpdateAnimBg="0"/>
      <p:bldP spid="57807" grpId="7" animBg="1"/>
      <p:bldP spid="57807" grpId="8"/>
      <p:bldP spid="57808" grpId="8" animBg="1"/>
      <p:bldP spid="57808" grpId="9"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38" name="Title 3">
            <a:extLst>
              <a:ext uri="{FF2B5EF4-FFF2-40B4-BE49-F238E27FC236}">
                <a16:creationId xmlns:a16="http://schemas.microsoft.com/office/drawing/2014/main" id="{402A2969-AECB-805E-BAF0-C09C1E1B16BF}"/>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Problemas en la calidad de la atención</a:t>
            </a:r>
          </a:p>
        </p:txBody>
      </p:sp>
      <p:sp>
        <p:nvSpPr>
          <p:cNvPr id="58839" name="Content Placeholder 4">
            <a:extLst>
              <a:ext uri="{FF2B5EF4-FFF2-40B4-BE49-F238E27FC236}">
                <a16:creationId xmlns:a16="http://schemas.microsoft.com/office/drawing/2014/main" id="{3B8D74F9-4729-8D26-6D0C-F853A848D0A8}"/>
              </a:ext>
            </a:extLst>
          </p:cNvPr>
          <p:cNvSpPr>
            <a:spLocks noChangeArrowheads="1"/>
          </p:cNvSpPr>
          <p:nvPr/>
        </p:nvSpPr>
        <p:spPr bwMode="auto">
          <a:xfrm>
            <a:off x="673100" y="1020763"/>
            <a:ext cx="10912475" cy="1339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buClr>
                <a:srgbClr val="00539A"/>
              </a:buClr>
              <a:buFont typeface="Wingdings" panose="05000000000000000000" pitchFamily="2" charset="2"/>
              <a:buNone/>
            </a:pPr>
            <a:r>
              <a:rPr lang="es-US" altLang="en-US" sz="2400" b="1" dirty="0">
                <a:solidFill>
                  <a:srgbClr val="00529B"/>
                </a:solidFill>
                <a:latin typeface="+mj-ea"/>
                <a:ea typeface="+mj-ea"/>
                <a:cs typeface="Arial" panose="020B0604020202020204" pitchFamily="34" charset="0"/>
              </a:rPr>
              <a:t>Su Organización para el Mejoramiento de la Calidad de la Atención Centrada en el Beneficiario y la Familia (BFCC-QIO) puede ocuparse de:</a:t>
            </a:r>
          </a:p>
          <a:p>
            <a:pPr eaLnBrk="1" hangingPunct="1">
              <a:lnSpc>
                <a:spcPct val="90000"/>
              </a:lnSpc>
              <a:spcBef>
                <a:spcPts val="1000"/>
              </a:spcBef>
              <a:buClr>
                <a:srgbClr val="00539A"/>
              </a:buClr>
              <a:buFont typeface="Wingdings" panose="05000000000000000000" pitchFamily="2" charset="2"/>
              <a:buChar char="§"/>
            </a:pPr>
            <a:endParaRPr lang="es-US" altLang="en-US" sz="2400" b="1" dirty="0">
              <a:solidFill>
                <a:srgbClr val="00529B"/>
              </a:solidFill>
              <a:cs typeface="Arial" panose="020B0604020202020204" pitchFamily="34" charset="0"/>
            </a:endParaRPr>
          </a:p>
        </p:txBody>
      </p:sp>
      <p:sp>
        <p:nvSpPr>
          <p:cNvPr id="58840" name="Rectangle: Rounded Corners 8">
            <a:extLst>
              <a:ext uri="{FF2B5EF4-FFF2-40B4-BE49-F238E27FC236}">
                <a16:creationId xmlns:a16="http://schemas.microsoft.com/office/drawing/2014/main" id="{A7838D2A-624E-6902-819E-AD781FDCA0CF}"/>
              </a:ext>
              <a:ext uri="{C183D7F6-B498-43B3-948B-1728B52AA6E4}">
                <adec:decorative xmlns:adec="http://schemas.microsoft.com/office/drawing/2017/decorative" val="1"/>
              </a:ext>
            </a:extLst>
          </p:cNvPr>
          <p:cNvSpPr>
            <a:spLocks noChangeArrowheads="1"/>
          </p:cNvSpPr>
          <p:nvPr/>
        </p:nvSpPr>
        <p:spPr bwMode="auto">
          <a:xfrm>
            <a:off x="125413" y="1908175"/>
            <a:ext cx="2874962" cy="4014788"/>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8841" name="Picture 2" descr="&quot;&quot;">
            <a:extLst>
              <a:ext uri="{FF2B5EF4-FFF2-40B4-BE49-F238E27FC236}">
                <a16:creationId xmlns:a16="http://schemas.microsoft.com/office/drawing/2014/main" id="{B9E8FE04-B1EA-299F-A8A9-EB232142B9CE}"/>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2425700"/>
            <a:ext cx="2884487"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42" name="TextBox 15">
            <a:extLst>
              <a:ext uri="{FF2B5EF4-FFF2-40B4-BE49-F238E27FC236}">
                <a16:creationId xmlns:a16="http://schemas.microsoft.com/office/drawing/2014/main" id="{45DC385D-12D2-45F8-1C87-396BE20DA063}"/>
              </a:ext>
            </a:extLst>
          </p:cNvPr>
          <p:cNvSpPr>
            <a:spLocks noChangeArrowheads="1"/>
          </p:cNvSpPr>
          <p:nvPr/>
        </p:nvSpPr>
        <p:spPr bwMode="auto">
          <a:xfrm>
            <a:off x="263525" y="4657725"/>
            <a:ext cx="2720975" cy="37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85000" lnSpcReduction="10000"/>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dirty="0">
                <a:solidFill>
                  <a:srgbClr val="00529B"/>
                </a:solidFill>
                <a:latin typeface="+mj-ea"/>
                <a:ea typeface="+mj-ea"/>
                <a:cs typeface="Arial" panose="020B0604020202020204" pitchFamily="34" charset="0"/>
              </a:rPr>
              <a:t>Errores en sus medicamentos </a:t>
            </a:r>
          </a:p>
        </p:txBody>
      </p:sp>
      <p:sp>
        <p:nvSpPr>
          <p:cNvPr id="58843" name="Rectangle: Rounded Corners 9">
            <a:extLst>
              <a:ext uri="{FF2B5EF4-FFF2-40B4-BE49-F238E27FC236}">
                <a16:creationId xmlns:a16="http://schemas.microsoft.com/office/drawing/2014/main" id="{16F6A0D8-F361-8C94-B5C0-37D092D7B1D8}"/>
              </a:ext>
              <a:ext uri="{C183D7F6-B498-43B3-948B-1728B52AA6E4}">
                <adec:decorative xmlns:adec="http://schemas.microsoft.com/office/drawing/2017/decorative" val="1"/>
              </a:ext>
            </a:extLst>
          </p:cNvPr>
          <p:cNvSpPr>
            <a:spLocks noChangeArrowheads="1"/>
          </p:cNvSpPr>
          <p:nvPr/>
        </p:nvSpPr>
        <p:spPr bwMode="auto">
          <a:xfrm>
            <a:off x="3148013" y="1884363"/>
            <a:ext cx="2874962" cy="4014787"/>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8844" name="Picture 23" descr="&quot;&quot;">
            <a:extLst>
              <a:ext uri="{FF2B5EF4-FFF2-40B4-BE49-F238E27FC236}">
                <a16:creationId xmlns:a16="http://schemas.microsoft.com/office/drawing/2014/main" id="{36FD292E-7B4D-BF53-6236-121DC44FD7D0}"/>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675" y="2408238"/>
            <a:ext cx="2878138" cy="191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45" name="TextBox 16">
            <a:extLst>
              <a:ext uri="{FF2B5EF4-FFF2-40B4-BE49-F238E27FC236}">
                <a16:creationId xmlns:a16="http://schemas.microsoft.com/office/drawing/2014/main" id="{2A4D7A3E-A8BE-ED76-407F-9E0C1D09280B}"/>
              </a:ext>
            </a:extLst>
          </p:cNvPr>
          <p:cNvSpPr>
            <a:spLocks noChangeArrowheads="1"/>
          </p:cNvSpPr>
          <p:nvPr/>
        </p:nvSpPr>
        <p:spPr bwMode="auto">
          <a:xfrm>
            <a:off x="3165475" y="4605338"/>
            <a:ext cx="29162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dirty="0">
                <a:solidFill>
                  <a:srgbClr val="00529B"/>
                </a:solidFill>
                <a:latin typeface="+mj-ea"/>
                <a:ea typeface="+mj-ea"/>
                <a:cs typeface="Arial" panose="020B0604020202020204" pitchFamily="34" charset="0"/>
              </a:rPr>
              <a:t>Cambio de condición  médica que no se trato</a:t>
            </a:r>
          </a:p>
        </p:txBody>
      </p:sp>
      <p:sp>
        <p:nvSpPr>
          <p:cNvPr id="58846" name="Rectangle: Rounded Corners 11">
            <a:extLst>
              <a:ext uri="{FF2B5EF4-FFF2-40B4-BE49-F238E27FC236}">
                <a16:creationId xmlns:a16="http://schemas.microsoft.com/office/drawing/2014/main" id="{2C9A715F-2E4E-68C2-C620-F18F9594E424}"/>
              </a:ext>
              <a:ext uri="{C183D7F6-B498-43B3-948B-1728B52AA6E4}">
                <adec:decorative xmlns:adec="http://schemas.microsoft.com/office/drawing/2017/decorative" val="1"/>
              </a:ext>
            </a:extLst>
          </p:cNvPr>
          <p:cNvSpPr>
            <a:spLocks noChangeArrowheads="1"/>
          </p:cNvSpPr>
          <p:nvPr/>
        </p:nvSpPr>
        <p:spPr bwMode="auto">
          <a:xfrm>
            <a:off x="6186488" y="1889125"/>
            <a:ext cx="2874962" cy="4014788"/>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8847" name="Picture 5" descr="&quot;&quot;">
            <a:extLst>
              <a:ext uri="{FF2B5EF4-FFF2-40B4-BE49-F238E27FC236}">
                <a16:creationId xmlns:a16="http://schemas.microsoft.com/office/drawing/2014/main" id="{85F2C228-F624-8FAE-E883-8E1BF2010BB1}"/>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375" y="2408238"/>
            <a:ext cx="2876550" cy="191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48" name="TextBox 17">
            <a:extLst>
              <a:ext uri="{FF2B5EF4-FFF2-40B4-BE49-F238E27FC236}">
                <a16:creationId xmlns:a16="http://schemas.microsoft.com/office/drawing/2014/main" id="{40FCF666-7A50-A32B-8D6B-D61D39AA04B4}"/>
              </a:ext>
            </a:extLst>
          </p:cNvPr>
          <p:cNvSpPr>
            <a:spLocks noChangeArrowheads="1"/>
          </p:cNvSpPr>
          <p:nvPr/>
        </p:nvSpPr>
        <p:spPr bwMode="auto">
          <a:xfrm>
            <a:off x="6215063" y="4605338"/>
            <a:ext cx="2693987"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spcBef>
                <a:spcPts val="600"/>
              </a:spcBef>
            </a:pPr>
            <a:r>
              <a:rPr lang="es-US" altLang="en-US" dirty="0">
                <a:solidFill>
                  <a:srgbClr val="00529B"/>
                </a:solidFill>
                <a:latin typeface="+mj-ea"/>
                <a:ea typeface="+mj-ea"/>
                <a:cs typeface="Arial" panose="020B0604020202020204" pitchFamily="34" charset="0"/>
              </a:rPr>
              <a:t>Dado de alta del hospital demasiado pronto</a:t>
            </a:r>
          </a:p>
        </p:txBody>
      </p:sp>
      <p:sp>
        <p:nvSpPr>
          <p:cNvPr id="58849" name="Rectangle: Rounded Corners 10">
            <a:extLst>
              <a:ext uri="{FF2B5EF4-FFF2-40B4-BE49-F238E27FC236}">
                <a16:creationId xmlns:a16="http://schemas.microsoft.com/office/drawing/2014/main" id="{10530CC1-3324-9CC7-D57E-7F10345F96F3}"/>
              </a:ext>
              <a:ext uri="{C183D7F6-B498-43B3-948B-1728B52AA6E4}">
                <adec:decorative xmlns:adec="http://schemas.microsoft.com/office/drawing/2017/decorative" val="1"/>
              </a:ext>
            </a:extLst>
          </p:cNvPr>
          <p:cNvSpPr>
            <a:spLocks noChangeArrowheads="1"/>
          </p:cNvSpPr>
          <p:nvPr/>
        </p:nvSpPr>
        <p:spPr bwMode="auto">
          <a:xfrm>
            <a:off x="9183688" y="1889125"/>
            <a:ext cx="2874962" cy="4014788"/>
          </a:xfrm>
          <a:prstGeom prst="roundRect">
            <a:avLst>
              <a:gd name="adj" fmla="val 16667"/>
            </a:avLst>
          </a:prstGeom>
          <a:noFill/>
          <a:ln w="38100" cap="flat" algn="ctr">
            <a:solidFill>
              <a:srgbClr val="5C84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58850" name="Picture 25" descr="&quot;&quot;">
            <a:extLst>
              <a:ext uri="{FF2B5EF4-FFF2-40B4-BE49-F238E27FC236}">
                <a16:creationId xmlns:a16="http://schemas.microsoft.com/office/drawing/2014/main" id="{43EFEAEA-84E8-62D1-EDE9-7DADF36E171C}"/>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213" y="2401888"/>
            <a:ext cx="2876550"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51" name="TextBox 18">
            <a:extLst>
              <a:ext uri="{FF2B5EF4-FFF2-40B4-BE49-F238E27FC236}">
                <a16:creationId xmlns:a16="http://schemas.microsoft.com/office/drawing/2014/main" id="{152FEE84-E0A7-AD58-9EE9-70D70C0CF75C}"/>
              </a:ext>
            </a:extLst>
          </p:cNvPr>
          <p:cNvSpPr>
            <a:spLocks noChangeArrowheads="1"/>
          </p:cNvSpPr>
          <p:nvPr/>
        </p:nvSpPr>
        <p:spPr bwMode="auto">
          <a:xfrm>
            <a:off x="9140825" y="4605338"/>
            <a:ext cx="2787650"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110000"/>
              </a:lnSpc>
            </a:pPr>
            <a:r>
              <a:rPr lang="es-US" altLang="en-US" dirty="0">
                <a:solidFill>
                  <a:srgbClr val="00529B"/>
                </a:solidFill>
                <a:latin typeface="+mj-ea"/>
                <a:ea typeface="+mj-ea"/>
                <a:cs typeface="Arial" panose="020B0604020202020204" pitchFamily="34" charset="0"/>
              </a:rPr>
              <a:t>Instrucciones y/o disposiciones de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alta incompletas</a:t>
            </a:r>
          </a:p>
        </p:txBody>
      </p:sp>
      <p:sp>
        <p:nvSpPr>
          <p:cNvPr id="58853" name="Slide Number Placeholder 4">
            <a:extLst>
              <a:ext uri="{FF2B5EF4-FFF2-40B4-BE49-F238E27FC236}">
                <a16:creationId xmlns:a16="http://schemas.microsoft.com/office/drawing/2014/main" id="{5631A528-8F5A-7E78-3970-8DF5599C3E98}"/>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9E726F56-AC9A-4985-9295-1594E5674FCD}" type="slidenum">
              <a:rPr lang="en-US" altLang="en-US">
                <a:solidFill>
                  <a:srgbClr val="8FAADC"/>
                </a:solidFill>
              </a:rPr>
              <a:pPr eaLnBrk="1" hangingPunct="1"/>
              <a:t>26</a:t>
            </a:fld>
            <a:endParaRPr lang="en-US" altLang="en-US">
              <a:solidFill>
                <a:srgbClr val="8FAADC"/>
              </a:solidFill>
            </a:endParaRPr>
          </a:p>
        </p:txBody>
      </p:sp>
      <p:sp>
        <p:nvSpPr>
          <p:cNvPr id="58854" name="Date Placeholder 3">
            <a:extLst>
              <a:ext uri="{FF2B5EF4-FFF2-40B4-BE49-F238E27FC236}">
                <a16:creationId xmlns:a16="http://schemas.microsoft.com/office/drawing/2014/main" id="{FA0BA2D1-A83D-B1FA-FC26-153985731DEF}"/>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9" name="Footer Placeholder 4">
            <a:extLst>
              <a:ext uri="{FF2B5EF4-FFF2-40B4-BE49-F238E27FC236}">
                <a16:creationId xmlns:a16="http://schemas.microsoft.com/office/drawing/2014/main" id="{49E1B83C-D463-B304-8303-4A392D74347D}"/>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58840"/>
                                        </p:tgtEl>
                                        <p:attrNameLst>
                                          <p:attrName>style.visibility</p:attrName>
                                        </p:attrNameLst>
                                      </p:cBhvr>
                                      <p:to>
                                        <p:strVal val="visible"/>
                                      </p:to>
                                    </p:set>
                                  </p:childTnLst>
                                </p:cTn>
                              </p:par>
                              <p:par>
                                <p:cTn id="7" presetID="0" presetClass="entr" presetSubtype="0" fill="hold" grpId="3" nodeType="withEffect">
                                  <p:stCondLst>
                                    <p:cond delay="0"/>
                                  </p:stCondLst>
                                  <p:childTnLst>
                                    <p:set>
                                      <p:cBhvr>
                                        <p:cTn id="8" dur="1" fill="hold">
                                          <p:stCondLst>
                                            <p:cond delay="499"/>
                                          </p:stCondLst>
                                        </p:cTn>
                                        <p:tgtEl>
                                          <p:spTgt spid="58843"/>
                                        </p:tgtEl>
                                        <p:attrNameLst>
                                          <p:attrName>style.visibility</p:attrName>
                                        </p:attrNameLst>
                                      </p:cBhvr>
                                      <p:to>
                                        <p:strVal val="visible"/>
                                      </p:to>
                                    </p:set>
                                  </p:childTnLst>
                                </p:cTn>
                              </p:par>
                              <p:par>
                                <p:cTn id="9" presetID="0" presetClass="entr" presetSubtype="0" fill="hold" grpId="5" nodeType="withEffect">
                                  <p:stCondLst>
                                    <p:cond delay="0"/>
                                  </p:stCondLst>
                                  <p:childTnLst>
                                    <p:set>
                                      <p:cBhvr>
                                        <p:cTn id="10" dur="1" fill="hold">
                                          <p:stCondLst>
                                            <p:cond delay="499"/>
                                          </p:stCondLst>
                                        </p:cTn>
                                        <p:tgtEl>
                                          <p:spTgt spid="58846"/>
                                        </p:tgtEl>
                                        <p:attrNameLst>
                                          <p:attrName>style.visibility</p:attrName>
                                        </p:attrNameLst>
                                      </p:cBhvr>
                                      <p:to>
                                        <p:strVal val="visible"/>
                                      </p:to>
                                    </p:set>
                                  </p:childTnLst>
                                </p:cTn>
                              </p:par>
                              <p:par>
                                <p:cTn id="11" presetID="0" presetClass="entr" presetSubtype="0" fill="hold" grpId="7" nodeType="withEffect">
                                  <p:stCondLst>
                                    <p:cond delay="0"/>
                                  </p:stCondLst>
                                  <p:childTnLst>
                                    <p:set>
                                      <p:cBhvr>
                                        <p:cTn id="12" dur="1" fill="hold">
                                          <p:stCondLst>
                                            <p:cond delay="499"/>
                                          </p:stCondLst>
                                        </p:cTn>
                                        <p:tgtEl>
                                          <p:spTgt spid="5884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58842"/>
                                        </p:tgtEl>
                                        <p:attrNameLst>
                                          <p:attrName>style.visibility</p:attrName>
                                        </p:attrNameLst>
                                      </p:cBhvr>
                                      <p:to>
                                        <p:strVal val="visible"/>
                                      </p:to>
                                    </p:set>
                                    <p:animEffect transition="in" filter="fade">
                                      <p:cBhvr>
                                        <p:cTn id="17" dur="500"/>
                                        <p:tgtEl>
                                          <p:spTgt spid="588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58845"/>
                                        </p:tgtEl>
                                        <p:attrNameLst>
                                          <p:attrName>style.visibility</p:attrName>
                                        </p:attrNameLst>
                                      </p:cBhvr>
                                      <p:to>
                                        <p:strVal val="visible"/>
                                      </p:to>
                                    </p:set>
                                    <p:animEffect transition="in" filter="fade">
                                      <p:cBhvr>
                                        <p:cTn id="22" dur="500"/>
                                        <p:tgtEl>
                                          <p:spTgt spid="588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6" nodeType="clickEffect">
                                  <p:stCondLst>
                                    <p:cond delay="0"/>
                                  </p:stCondLst>
                                  <p:childTnLst>
                                    <p:set>
                                      <p:cBhvr>
                                        <p:cTn id="26" dur="1" fill="hold">
                                          <p:stCondLst>
                                            <p:cond delay="0"/>
                                          </p:stCondLst>
                                        </p:cTn>
                                        <p:tgtEl>
                                          <p:spTgt spid="58848"/>
                                        </p:tgtEl>
                                        <p:attrNameLst>
                                          <p:attrName>style.visibility</p:attrName>
                                        </p:attrNameLst>
                                      </p:cBhvr>
                                      <p:to>
                                        <p:strVal val="visible"/>
                                      </p:to>
                                    </p:set>
                                    <p:animEffect transition="in" filter="fade">
                                      <p:cBhvr>
                                        <p:cTn id="27" dur="500"/>
                                        <p:tgtEl>
                                          <p:spTgt spid="588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8" nodeType="clickEffect">
                                  <p:stCondLst>
                                    <p:cond delay="0"/>
                                  </p:stCondLst>
                                  <p:childTnLst>
                                    <p:set>
                                      <p:cBhvr>
                                        <p:cTn id="31" dur="1" fill="hold">
                                          <p:stCondLst>
                                            <p:cond delay="0"/>
                                          </p:stCondLst>
                                        </p:cTn>
                                        <p:tgtEl>
                                          <p:spTgt spid="58851"/>
                                        </p:tgtEl>
                                        <p:attrNameLst>
                                          <p:attrName>style.visibility</p:attrName>
                                        </p:attrNameLst>
                                      </p:cBhvr>
                                      <p:to>
                                        <p:strVal val="visible"/>
                                      </p:to>
                                    </p:set>
                                    <p:animEffect transition="in" filter="fade">
                                      <p:cBhvr>
                                        <p:cTn id="32" dur="500"/>
                                        <p:tgtEl>
                                          <p:spTgt spid="5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40" grpId="0" animBg="1" autoUpdateAnimBg="0"/>
      <p:bldP spid="58842" grpId="1" animBg="1"/>
      <p:bldP spid="58842" grpId="2"/>
      <p:bldP spid="58843" grpId="2" animBg="1"/>
      <p:bldP spid="58843" grpId="3" animBg="1" autoUpdateAnimBg="0"/>
      <p:bldP spid="58845" grpId="3" animBg="1"/>
      <p:bldP spid="58845" grpId="4"/>
      <p:bldP spid="58846" grpId="4" animBg="1"/>
      <p:bldP spid="58846" grpId="5" animBg="1" autoUpdateAnimBg="0"/>
      <p:bldP spid="58848" grpId="5" animBg="1"/>
      <p:bldP spid="58848" grpId="6"/>
      <p:bldP spid="58849" grpId="6" animBg="1"/>
      <p:bldP spid="58849" grpId="7" animBg="1" autoUpdateAnimBg="0"/>
      <p:bldP spid="58851" grpId="7" animBg="1"/>
      <p:bldP spid="58851" grpId="8"/>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881" name="Title 3">
            <a:extLst>
              <a:ext uri="{FF2B5EF4-FFF2-40B4-BE49-F238E27FC236}">
                <a16:creationId xmlns:a16="http://schemas.microsoft.com/office/drawing/2014/main" id="{BAA65881-AD09-5AB3-AAE9-63569F6B3EA4}"/>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a:t>Esfuerzos por detener el fraude, derroche y abuso</a:t>
            </a:r>
          </a:p>
        </p:txBody>
      </p:sp>
      <p:sp>
        <p:nvSpPr>
          <p:cNvPr id="59882" name="Content Placeholder 4">
            <a:extLst>
              <a:ext uri="{FF2B5EF4-FFF2-40B4-BE49-F238E27FC236}">
                <a16:creationId xmlns:a16="http://schemas.microsoft.com/office/drawing/2014/main" id="{BE260C20-1F47-8ECB-703B-BB7015451281}"/>
              </a:ext>
            </a:extLst>
          </p:cNvPr>
          <p:cNvSpPr>
            <a:spLocks noGrp="1" noChangeArrowheads="1"/>
          </p:cNvSpPr>
          <p:nvPr>
            <p:ph sz="half" idx="4294967295"/>
          </p:nvPr>
        </p:nvSpPr>
        <p:spPr>
          <a:xfrm>
            <a:off x="1552575" y="1192213"/>
            <a:ext cx="9302750" cy="749300"/>
          </a:xfrm>
          <a:ln/>
        </p:spPr>
        <p:txBody>
          <a:bodyPr/>
          <a:lstStyle/>
          <a:p>
            <a:pPr marL="0" indent="0" algn="ctr" defTabSz="685800" eaLnBrk="1" hangingPunct="1">
              <a:lnSpc>
                <a:spcPct val="100000"/>
              </a:lnSpc>
              <a:spcBef>
                <a:spcPts val="600"/>
              </a:spcBef>
              <a:spcAft>
                <a:spcPts val="600"/>
              </a:spcAft>
              <a:buFont typeface="Wingdings" panose="05000000000000000000" pitchFamily="2" charset="2"/>
              <a:buNone/>
            </a:pPr>
            <a:r>
              <a:rPr lang="es-US" altLang="en-US" sz="2800" b="1">
                <a:solidFill>
                  <a:srgbClr val="00529B"/>
                </a:solidFill>
              </a:rPr>
              <a:t>Las medidas de CMS incluyen:</a:t>
            </a:r>
          </a:p>
          <a:p>
            <a:pPr marL="0" indent="0" defTabSz="685800" eaLnBrk="1" hangingPunct="1">
              <a:buFont typeface="Wingdings" panose="05000000000000000000" pitchFamily="2" charset="2"/>
              <a:buNone/>
            </a:pPr>
            <a:endParaRPr lang="en-US" altLang="en-US"/>
          </a:p>
        </p:txBody>
      </p:sp>
      <p:sp>
        <p:nvSpPr>
          <p:cNvPr id="59883" name="Content Placeholder 4">
            <a:extLst>
              <a:ext uri="{FF2B5EF4-FFF2-40B4-BE49-F238E27FC236}">
                <a16:creationId xmlns:a16="http://schemas.microsoft.com/office/drawing/2014/main" id="{789CF46B-BC74-E0A9-815C-959988E9D5C1}"/>
              </a:ext>
            </a:extLst>
          </p:cNvPr>
          <p:cNvSpPr>
            <a:spLocks noChangeArrowheads="1"/>
          </p:cNvSpPr>
          <p:nvPr/>
        </p:nvSpPr>
        <p:spPr bwMode="auto">
          <a:xfrm>
            <a:off x="930275" y="1962150"/>
            <a:ext cx="4749800" cy="475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73050" indent="-273050"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Realizar controles rigurosos</a:t>
            </a:r>
            <a:r>
              <a:rPr lang="es-US" altLang="en-US" sz="2000" dirty="0">
                <a:solidFill>
                  <a:srgbClr val="00529B"/>
                </a:solidFill>
                <a:latin typeface="+mj-ea"/>
                <a:ea typeface="+mj-ea"/>
                <a:cs typeface="Arial" panose="020B0604020202020204" pitchFamily="34" charset="0"/>
              </a:rPr>
              <a:t> de </a:t>
            </a:r>
            <a:br>
              <a:rPr lang="es-US" altLang="en-US" sz="2000" dirty="0">
                <a:solidFill>
                  <a:srgbClr val="00529B"/>
                </a:solidFill>
                <a:latin typeface="+mj-ea"/>
                <a:ea typeface="+mj-ea"/>
                <a:cs typeface="Arial" panose="020B0604020202020204" pitchFamily="34" charset="0"/>
              </a:rPr>
            </a:br>
            <a:r>
              <a:rPr lang="es-US" altLang="en-US" sz="2000" dirty="0">
                <a:solidFill>
                  <a:srgbClr val="00529B"/>
                </a:solidFill>
                <a:latin typeface="+mj-ea"/>
                <a:ea typeface="+mj-ea"/>
                <a:cs typeface="Arial" panose="020B0604020202020204" pitchFamily="34" charset="0"/>
              </a:rPr>
              <a:t>los proveedores y prestadores de atención médica.</a:t>
            </a:r>
          </a:p>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Detener </a:t>
            </a:r>
            <a:r>
              <a:rPr lang="es-US" altLang="en-US" sz="2000" dirty="0">
                <a:solidFill>
                  <a:srgbClr val="00529B"/>
                </a:solidFill>
                <a:latin typeface="+mj-ea"/>
                <a:ea typeface="+mj-ea"/>
                <a:cs typeface="Arial" panose="020B0604020202020204" pitchFamily="34" charset="0"/>
              </a:rPr>
              <a:t>temporalmente</a:t>
            </a:r>
            <a:r>
              <a:rPr lang="es-US" altLang="en-US" sz="2000" b="1" dirty="0">
                <a:solidFill>
                  <a:srgbClr val="00529B"/>
                </a:solidFill>
                <a:latin typeface="+mj-ea"/>
                <a:ea typeface="+mj-ea"/>
                <a:cs typeface="Arial" panose="020B0604020202020204" pitchFamily="34" charset="0"/>
              </a:rPr>
              <a:t> la inscripción</a:t>
            </a:r>
            <a:r>
              <a:rPr lang="es-US" altLang="en-US" sz="2000" dirty="0">
                <a:solidFill>
                  <a:srgbClr val="00529B"/>
                </a:solidFill>
                <a:latin typeface="+mj-ea"/>
                <a:ea typeface="+mj-ea"/>
                <a:cs typeface="Arial" panose="020B0604020202020204" pitchFamily="34" charset="0"/>
              </a:rPr>
              <a:t> en áreas de alto riesgo.</a:t>
            </a:r>
          </a:p>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Prohibir o dar de baja</a:t>
            </a:r>
            <a:r>
              <a:rPr lang="es-US" altLang="en-US" sz="2000" dirty="0">
                <a:solidFill>
                  <a:srgbClr val="00529B"/>
                </a:solidFill>
                <a:latin typeface="+mj-ea"/>
                <a:ea typeface="+mj-ea"/>
                <a:cs typeface="Arial" panose="020B0604020202020204" pitchFamily="34" charset="0"/>
              </a:rPr>
              <a:t> a los proveedores y prestadores de servicios de todos los programas de Medicaid y los Programas del Seguro Médico para Niños (CHIP) a quienes se les revoquen los privilegios de facturación de Medicare.</a:t>
            </a:r>
          </a:p>
          <a:p>
            <a:pPr eaLnBrk="1" hangingPunct="1">
              <a:spcBef>
                <a:spcPts val="600"/>
              </a:spcBef>
              <a:spcAft>
                <a:spcPts val="600"/>
              </a:spcAft>
              <a:buClr>
                <a:srgbClr val="00539A"/>
              </a:buClr>
              <a:buFont typeface="Wingdings" panose="05000000000000000000" pitchFamily="2" charset="2"/>
              <a:buChar char="§"/>
            </a:pPr>
            <a:endParaRPr lang="en-US" altLang="en-US" sz="2000" dirty="0">
              <a:solidFill>
                <a:srgbClr val="00529B"/>
              </a:solidFill>
              <a:latin typeface="Arial" panose="020B0604020202020204" pitchFamily="34" charset="0"/>
              <a:cs typeface="Arial" panose="020B0604020202020204" pitchFamily="34" charset="0"/>
            </a:endParaRPr>
          </a:p>
          <a:p>
            <a:pPr eaLnBrk="1" hangingPunct="1">
              <a:spcBef>
                <a:spcPts val="600"/>
              </a:spcBef>
              <a:spcAft>
                <a:spcPts val="600"/>
              </a:spcAft>
              <a:buClr>
                <a:srgbClr val="00539A"/>
              </a:buClr>
              <a:buFont typeface="Wingdings" panose="05000000000000000000" pitchFamily="2" charset="2"/>
              <a:buChar char="§"/>
            </a:pPr>
            <a:endParaRPr lang="en-US" altLang="en-US" sz="2000" dirty="0">
              <a:solidFill>
                <a:srgbClr val="00529B"/>
              </a:solidFill>
              <a:latin typeface="Arial" panose="020B0604020202020204" pitchFamily="34" charset="0"/>
              <a:cs typeface="Arial" panose="020B0604020202020204" pitchFamily="34" charset="0"/>
            </a:endParaRPr>
          </a:p>
          <a:p>
            <a:pPr eaLnBrk="1" hangingPunct="1">
              <a:lnSpc>
                <a:spcPct val="90000"/>
              </a:lnSpc>
              <a:spcBef>
                <a:spcPts val="1000"/>
              </a:spcBef>
              <a:buClr>
                <a:srgbClr val="00539A"/>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p:txBody>
      </p:sp>
      <p:cxnSp>
        <p:nvCxnSpPr>
          <p:cNvPr id="59884" name="Straight Connector 2">
            <a:extLst>
              <a:ext uri="{FF2B5EF4-FFF2-40B4-BE49-F238E27FC236}">
                <a16:creationId xmlns:a16="http://schemas.microsoft.com/office/drawing/2014/main" id="{D81B0BE7-3C5A-CF39-1A60-DAF443488103}"/>
              </a:ext>
              <a:ext uri="{C183D7F6-B498-43B3-948B-1728B52AA6E4}">
                <adec:decorative xmlns:adec="http://schemas.microsoft.com/office/drawing/2017/decorative" val="1"/>
              </a:ext>
            </a:extLst>
          </p:cNvPr>
          <p:cNvCxnSpPr>
            <a:cxnSpLocks noChangeShapeType="1"/>
          </p:cNvCxnSpPr>
          <p:nvPr/>
        </p:nvCxnSpPr>
        <p:spPr bwMode="auto">
          <a:xfrm flipH="1">
            <a:off x="6073775" y="2087563"/>
            <a:ext cx="0" cy="3606800"/>
          </a:xfrm>
          <a:prstGeom prst="line">
            <a:avLst/>
          </a:prstGeom>
          <a:noFill/>
          <a:ln w="6350" cap="flat" algn="ctr">
            <a:solidFill>
              <a:srgbClr val="9DC3E6"/>
            </a:solidFill>
            <a:prstDash val="solid"/>
            <a:round/>
            <a:headEnd type="none" w="med" len="med"/>
            <a:tailEnd type="none" w="med" len="med"/>
          </a:ln>
          <a:extLst>
            <a:ext uri="{909E8E84-426E-40DD-AFC4-6F175D3DCCD1}">
              <a14:hiddenFill xmlns:a14="http://schemas.microsoft.com/office/drawing/2010/main">
                <a:noFill/>
              </a14:hiddenFill>
            </a:ext>
          </a:extLst>
        </p:spPr>
      </p:cxnSp>
      <p:sp>
        <p:nvSpPr>
          <p:cNvPr id="59885" name="Content Placeholder 4">
            <a:extLst>
              <a:ext uri="{FF2B5EF4-FFF2-40B4-BE49-F238E27FC236}">
                <a16:creationId xmlns:a16="http://schemas.microsoft.com/office/drawing/2014/main" id="{D7EA7B80-0158-5B45-E37F-B1DF5013576F}"/>
              </a:ext>
            </a:extLst>
          </p:cNvPr>
          <p:cNvSpPr>
            <a:spLocks noChangeArrowheads="1"/>
          </p:cNvSpPr>
          <p:nvPr/>
        </p:nvSpPr>
        <p:spPr bwMode="auto">
          <a:xfrm>
            <a:off x="6203950" y="1951038"/>
            <a:ext cx="5346700" cy="475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Detener los pagos de Medicare</a:t>
            </a:r>
            <a:r>
              <a:rPr lang="es-US" altLang="en-US" sz="2000" dirty="0">
                <a:solidFill>
                  <a:srgbClr val="00529B"/>
                </a:solidFill>
                <a:latin typeface="+mj-ea"/>
                <a:ea typeface="+mj-ea"/>
                <a:cs typeface="Arial" panose="020B0604020202020204" pitchFamily="34" charset="0"/>
              </a:rPr>
              <a:t> temporalmente en casos de alegatos creíbles de fraude.</a:t>
            </a:r>
          </a:p>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Brindar difusión y educación</a:t>
            </a:r>
            <a:r>
              <a:rPr lang="es-US" altLang="en-US" sz="2000" dirty="0">
                <a:solidFill>
                  <a:srgbClr val="00529B"/>
                </a:solidFill>
                <a:latin typeface="+mj-ea"/>
                <a:ea typeface="+mj-ea"/>
                <a:cs typeface="Arial" panose="020B0604020202020204" pitchFamily="34" charset="0"/>
              </a:rPr>
              <a:t> para alcanzar los objetivos del programa.</a:t>
            </a:r>
          </a:p>
          <a:p>
            <a:pPr eaLnBrk="1" hangingPunct="1">
              <a:spcAft>
                <a:spcPts val="1200"/>
              </a:spcAft>
              <a:buClr>
                <a:srgbClr val="00539A"/>
              </a:buClr>
              <a:buFont typeface="Wingdings" panose="05000000000000000000" pitchFamily="2" charset="2"/>
              <a:buChar char="§"/>
            </a:pPr>
            <a:r>
              <a:rPr lang="es-US" altLang="en-US" sz="2000" b="1" dirty="0">
                <a:solidFill>
                  <a:srgbClr val="00529B"/>
                </a:solidFill>
                <a:latin typeface="+mj-ea"/>
                <a:ea typeface="+mj-ea"/>
                <a:cs typeface="Arial" panose="020B0604020202020204" pitchFamily="34" charset="0"/>
              </a:rPr>
              <a:t>Coordinarse</a:t>
            </a:r>
            <a:r>
              <a:rPr lang="es-US" altLang="en-US" sz="2000" dirty="0">
                <a:solidFill>
                  <a:srgbClr val="00529B"/>
                </a:solidFill>
                <a:latin typeface="+mj-ea"/>
                <a:ea typeface="+mj-ea"/>
                <a:cs typeface="Arial" panose="020B0604020202020204" pitchFamily="34" charset="0"/>
              </a:rPr>
              <a:t> con pagadores de salud públicos y privados y otras partes interesadas para detectar y detener comportamientos fraudulentos dentro del sistema de cuidado de la salud.</a:t>
            </a:r>
          </a:p>
          <a:p>
            <a:pPr eaLnBrk="1" hangingPunct="1">
              <a:spcBef>
                <a:spcPts val="600"/>
              </a:spcBef>
              <a:spcAft>
                <a:spcPts val="600"/>
              </a:spcAft>
              <a:buClr>
                <a:srgbClr val="00539A"/>
              </a:buClr>
              <a:buFont typeface="Wingdings" panose="05000000000000000000" pitchFamily="2" charset="2"/>
              <a:buChar char="§"/>
            </a:pPr>
            <a:endParaRPr lang="en-US" altLang="en-US" sz="2000" dirty="0">
              <a:solidFill>
                <a:srgbClr val="00529B"/>
              </a:solidFill>
              <a:latin typeface="Arial" panose="020B0604020202020204" pitchFamily="34" charset="0"/>
              <a:cs typeface="Arial" panose="020B0604020202020204" pitchFamily="34" charset="0"/>
            </a:endParaRPr>
          </a:p>
          <a:p>
            <a:pPr eaLnBrk="1" hangingPunct="1">
              <a:lnSpc>
                <a:spcPct val="90000"/>
              </a:lnSpc>
              <a:spcBef>
                <a:spcPts val="1000"/>
              </a:spcBef>
              <a:buClr>
                <a:srgbClr val="00539A"/>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
        <p:nvSpPr>
          <p:cNvPr id="59887" name="Slide Number Placeholder 5">
            <a:extLst>
              <a:ext uri="{FF2B5EF4-FFF2-40B4-BE49-F238E27FC236}">
                <a16:creationId xmlns:a16="http://schemas.microsoft.com/office/drawing/2014/main" id="{CFD9B0FD-04E2-D2C2-873A-C62DD90F28ED}"/>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9CF7678-95BA-43AD-809F-B24B48913E84}" type="slidenum">
              <a:rPr lang="en-US" altLang="en-US">
                <a:solidFill>
                  <a:srgbClr val="8FAADC"/>
                </a:solidFill>
              </a:rPr>
              <a:pPr eaLnBrk="1" hangingPunct="1"/>
              <a:t>27</a:t>
            </a:fld>
            <a:endParaRPr lang="en-US" altLang="en-US">
              <a:solidFill>
                <a:srgbClr val="8FAADC"/>
              </a:solidFill>
            </a:endParaRPr>
          </a:p>
        </p:txBody>
      </p:sp>
      <p:sp>
        <p:nvSpPr>
          <p:cNvPr id="59888" name="Date Placeholder 3">
            <a:extLst>
              <a:ext uri="{FF2B5EF4-FFF2-40B4-BE49-F238E27FC236}">
                <a16:creationId xmlns:a16="http://schemas.microsoft.com/office/drawing/2014/main" id="{5433CAA1-5888-A224-5940-0821A7EBFBC4}"/>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4C443837-86DF-B285-11C1-0AA653D49F4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882">
                                            <p:txEl>
                                              <p:pRg st="0" end="0"/>
                                            </p:txEl>
                                          </p:spTgt>
                                        </p:tgtEl>
                                        <p:attrNameLst>
                                          <p:attrName>style.visibility</p:attrName>
                                        </p:attrNameLst>
                                      </p:cBhvr>
                                      <p:to>
                                        <p:strVal val="visible"/>
                                      </p:to>
                                    </p:set>
                                    <p:animEffect transition="in" filter="fade">
                                      <p:cBhvr>
                                        <p:cTn id="7" dur="500"/>
                                        <p:tgtEl>
                                          <p:spTgt spid="598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883">
                                            <p:txEl>
                                              <p:pRg st="0" end="0"/>
                                            </p:txEl>
                                          </p:spTgt>
                                        </p:tgtEl>
                                        <p:attrNameLst>
                                          <p:attrName>style.visibility</p:attrName>
                                        </p:attrNameLst>
                                      </p:cBhvr>
                                      <p:to>
                                        <p:strVal val="visible"/>
                                      </p:to>
                                    </p:set>
                                    <p:animEffect transition="in" filter="fade">
                                      <p:cBhvr>
                                        <p:cTn id="12" dur="500"/>
                                        <p:tgtEl>
                                          <p:spTgt spid="598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883">
                                            <p:txEl>
                                              <p:pRg st="1" end="1"/>
                                            </p:txEl>
                                          </p:spTgt>
                                        </p:tgtEl>
                                        <p:attrNameLst>
                                          <p:attrName>style.visibility</p:attrName>
                                        </p:attrNameLst>
                                      </p:cBhvr>
                                      <p:to>
                                        <p:strVal val="visible"/>
                                      </p:to>
                                    </p:set>
                                    <p:animEffect transition="in" filter="fade">
                                      <p:cBhvr>
                                        <p:cTn id="17" dur="500"/>
                                        <p:tgtEl>
                                          <p:spTgt spid="598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883">
                                            <p:txEl>
                                              <p:pRg st="2" end="2"/>
                                            </p:txEl>
                                          </p:spTgt>
                                        </p:tgtEl>
                                        <p:attrNameLst>
                                          <p:attrName>style.visibility</p:attrName>
                                        </p:attrNameLst>
                                      </p:cBhvr>
                                      <p:to>
                                        <p:strVal val="visible"/>
                                      </p:to>
                                    </p:set>
                                    <p:animEffect transition="in" filter="fade">
                                      <p:cBhvr>
                                        <p:cTn id="22" dur="500"/>
                                        <p:tgtEl>
                                          <p:spTgt spid="59883">
                                            <p:txEl>
                                              <p:pRg st="2" end="2"/>
                                            </p:txEl>
                                          </p:spTgt>
                                        </p:tgtEl>
                                      </p:cBhvr>
                                    </p:animEffect>
                                  </p:childTnLst>
                                </p:cTn>
                              </p:par>
                              <p:par>
                                <p:cTn id="23" presetID="1" presetClass="entr" presetSubtype="0" fill="hold" nodeType="withEffect">
                                  <p:stCondLst>
                                    <p:cond delay="0"/>
                                  </p:stCondLst>
                                  <p:childTnLst>
                                    <p:set>
                                      <p:cBhvr>
                                        <p:cTn id="24" dur="1" fill="hold">
                                          <p:stCondLst>
                                            <p:cond delay="499"/>
                                          </p:stCondLst>
                                        </p:cTn>
                                        <p:tgtEl>
                                          <p:spTgt spid="598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9885">
                                            <p:txEl>
                                              <p:pRg st="0" end="0"/>
                                            </p:txEl>
                                          </p:spTgt>
                                        </p:tgtEl>
                                        <p:attrNameLst>
                                          <p:attrName>style.visibility</p:attrName>
                                        </p:attrNameLst>
                                      </p:cBhvr>
                                      <p:to>
                                        <p:strVal val="visible"/>
                                      </p:to>
                                    </p:set>
                                    <p:animEffect transition="in" filter="fade">
                                      <p:cBhvr>
                                        <p:cTn id="29" dur="500"/>
                                        <p:tgtEl>
                                          <p:spTgt spid="5988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9885">
                                            <p:txEl>
                                              <p:pRg st="1" end="1"/>
                                            </p:txEl>
                                          </p:spTgt>
                                        </p:tgtEl>
                                        <p:attrNameLst>
                                          <p:attrName>style.visibility</p:attrName>
                                        </p:attrNameLst>
                                      </p:cBhvr>
                                      <p:to>
                                        <p:strVal val="visible"/>
                                      </p:to>
                                    </p:set>
                                    <p:animEffect transition="in" filter="fade">
                                      <p:cBhvr>
                                        <p:cTn id="34" dur="500"/>
                                        <p:tgtEl>
                                          <p:spTgt spid="5988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885">
                                            <p:txEl>
                                              <p:pRg st="2" end="2"/>
                                            </p:txEl>
                                          </p:spTgt>
                                        </p:tgtEl>
                                        <p:attrNameLst>
                                          <p:attrName>style.visibility</p:attrName>
                                        </p:attrNameLst>
                                      </p:cBhvr>
                                      <p:to>
                                        <p:strVal val="visible"/>
                                      </p:to>
                                    </p:set>
                                    <p:animEffect transition="in" filter="fade">
                                      <p:cBhvr>
                                        <p:cTn id="39" dur="500"/>
                                        <p:tgtEl>
                                          <p:spTgt spid="598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8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15" name="Title 3">
            <a:extLst>
              <a:ext uri="{FF2B5EF4-FFF2-40B4-BE49-F238E27FC236}">
                <a16:creationId xmlns:a16="http://schemas.microsoft.com/office/drawing/2014/main" id="{623D78B3-6A96-9ACF-1E93-75C91146458D}"/>
              </a:ext>
            </a:extLst>
          </p:cNvPr>
          <p:cNvSpPr>
            <a:spLocks noGrp="1" noChangeArrowheads="1"/>
          </p:cNvSpPr>
          <p:nvPr>
            <p:ph type="title" idx="4294967295"/>
          </p:nvPr>
        </p:nvSpPr>
        <p:spPr>
          <a:xfrm>
            <a:off x="0" y="4763"/>
            <a:ext cx="12192000" cy="928687"/>
          </a:xfrm>
          <a:ln/>
        </p:spPr>
        <p:txBody>
          <a:bodyPr anchor="ctr"/>
          <a:lstStyle/>
          <a:p>
            <a:pPr eaLnBrk="1" hangingPunct="1"/>
            <a:r>
              <a:rPr lang="es-US" altLang="en-US" sz="3000"/>
              <a:t>Centro para la Integridad del Programa (CPI) de los CMS</a:t>
            </a:r>
          </a:p>
        </p:txBody>
      </p:sp>
      <p:sp>
        <p:nvSpPr>
          <p:cNvPr id="60916" name="Hexagon 5" descr="Inscripción de proveedores&#10;">
            <a:extLst>
              <a:ext uri="{FF2B5EF4-FFF2-40B4-BE49-F238E27FC236}">
                <a16:creationId xmlns:a16="http://schemas.microsoft.com/office/drawing/2014/main" id="{37988BAB-F833-77CA-FA46-224144DCF211}"/>
              </a:ext>
            </a:extLst>
          </p:cNvPr>
          <p:cNvSpPr>
            <a:spLocks noChangeArrowheads="1"/>
          </p:cNvSpPr>
          <p:nvPr/>
        </p:nvSpPr>
        <p:spPr bwMode="auto">
          <a:xfrm>
            <a:off x="4133850" y="1047750"/>
            <a:ext cx="3635375" cy="2517775"/>
          </a:xfrm>
          <a:prstGeom prst="hexagon">
            <a:avLst>
              <a:gd name="adj" fmla="val 25001"/>
              <a:gd name="vf" fmla="val 115470"/>
            </a:avLst>
          </a:prstGeom>
          <a:solidFill>
            <a:srgbClr val="00529B"/>
          </a:solidFill>
          <a:ln w="57150" cap="flat" algn="ctr">
            <a:solidFill>
              <a:srgbClr val="FFC000"/>
            </a:solidFill>
            <a:prstDash val="solid"/>
            <a:miter lim="800000"/>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800" dirty="0">
                <a:solidFill>
                  <a:schemeClr val="bg1"/>
                </a:solidFill>
                <a:latin typeface="Arial" panose="020B0604020202020204" pitchFamily="34" charset="0"/>
                <a:cs typeface="Arial" panose="020B0604020202020204" pitchFamily="34" charset="0"/>
              </a:rPr>
              <a:t>Inscripción de proveedores</a:t>
            </a:r>
          </a:p>
        </p:txBody>
      </p:sp>
      <p:sp>
        <p:nvSpPr>
          <p:cNvPr id="60917" name="Hexagon 15" descr="Análisis de datos&#10;">
            <a:extLst>
              <a:ext uri="{FF2B5EF4-FFF2-40B4-BE49-F238E27FC236}">
                <a16:creationId xmlns:a16="http://schemas.microsoft.com/office/drawing/2014/main" id="{E9CC0FC6-B8E6-6967-B62B-74DB200B1C70}"/>
              </a:ext>
            </a:extLst>
          </p:cNvPr>
          <p:cNvSpPr>
            <a:spLocks noChangeArrowheads="1"/>
          </p:cNvSpPr>
          <p:nvPr/>
        </p:nvSpPr>
        <p:spPr bwMode="auto">
          <a:xfrm>
            <a:off x="1047750" y="2381250"/>
            <a:ext cx="3636963" cy="2513013"/>
          </a:xfrm>
          <a:prstGeom prst="hexagon">
            <a:avLst>
              <a:gd name="adj" fmla="val 24999"/>
              <a:gd name="vf" fmla="val 115470"/>
            </a:avLst>
          </a:prstGeom>
          <a:solidFill>
            <a:srgbClr val="00529B"/>
          </a:solidFill>
          <a:ln w="57150" cap="flat" algn="ctr">
            <a:solidFill>
              <a:srgbClr val="FFC000"/>
            </a:solidFill>
            <a:prstDash val="solid"/>
            <a:miter lim="800000"/>
            <a:headEnd type="none" w="med" len="med"/>
            <a:tailEnd type="none" w="med" len="med"/>
          </a:ln>
        </p:spPr>
        <p:txBody>
          <a:bodyPr lIns="0" rIns="0"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800" dirty="0">
                <a:solidFill>
                  <a:schemeClr val="bg1"/>
                </a:solidFill>
                <a:latin typeface="Arial" panose="020B0604020202020204" pitchFamily="34" charset="0"/>
                <a:cs typeface="Arial" panose="020B0604020202020204" pitchFamily="34" charset="0"/>
              </a:rPr>
              <a:t>Análisis de datos</a:t>
            </a:r>
          </a:p>
        </p:txBody>
      </p:sp>
      <p:sp>
        <p:nvSpPr>
          <p:cNvPr id="60918" name="Hexagon 18" descr="Revisiones y auditorías médicas&#10;">
            <a:extLst>
              <a:ext uri="{FF2B5EF4-FFF2-40B4-BE49-F238E27FC236}">
                <a16:creationId xmlns:a16="http://schemas.microsoft.com/office/drawing/2014/main" id="{802F11E0-3F98-20BE-AD4A-551DE9B3F6CD}"/>
              </a:ext>
            </a:extLst>
          </p:cNvPr>
          <p:cNvSpPr>
            <a:spLocks noChangeArrowheads="1"/>
          </p:cNvSpPr>
          <p:nvPr/>
        </p:nvSpPr>
        <p:spPr bwMode="auto">
          <a:xfrm>
            <a:off x="7243763" y="2330450"/>
            <a:ext cx="3636962" cy="2513013"/>
          </a:xfrm>
          <a:prstGeom prst="hexagon">
            <a:avLst>
              <a:gd name="adj" fmla="val 24999"/>
              <a:gd name="vf" fmla="val 115470"/>
            </a:avLst>
          </a:prstGeom>
          <a:solidFill>
            <a:srgbClr val="00529B"/>
          </a:solidFill>
          <a:ln w="57150" cap="flat" algn="ctr">
            <a:solidFill>
              <a:srgbClr val="FFC000"/>
            </a:solidFill>
            <a:prstDash val="solid"/>
            <a:miter lim="800000"/>
            <a:headEnd type="none" w="med" len="med"/>
            <a:tailEnd type="none" w="med" len="med"/>
          </a:ln>
        </p:spPr>
        <p:txBody>
          <a:bodyPr lIns="0" rIns="0"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800" dirty="0">
                <a:solidFill>
                  <a:schemeClr val="bg1"/>
                </a:solidFill>
                <a:latin typeface="Arial" panose="020B0604020202020204" pitchFamily="34" charset="0"/>
                <a:cs typeface="Arial" panose="020B0604020202020204" pitchFamily="34" charset="0"/>
              </a:rPr>
              <a:t>Revisiones y auditorías médicas</a:t>
            </a:r>
          </a:p>
        </p:txBody>
      </p:sp>
      <p:sp>
        <p:nvSpPr>
          <p:cNvPr id="60919" name="Hexagon 19" descr="Colaboración con los estados&#10;">
            <a:extLst>
              <a:ext uri="{FF2B5EF4-FFF2-40B4-BE49-F238E27FC236}">
                <a16:creationId xmlns:a16="http://schemas.microsoft.com/office/drawing/2014/main" id="{9A83C43A-C440-6D85-B68C-9E673F64B435}"/>
              </a:ext>
            </a:extLst>
          </p:cNvPr>
          <p:cNvSpPr>
            <a:spLocks noChangeArrowheads="1"/>
          </p:cNvSpPr>
          <p:nvPr/>
        </p:nvSpPr>
        <p:spPr bwMode="auto">
          <a:xfrm>
            <a:off x="4157663" y="3663950"/>
            <a:ext cx="3635375" cy="2513013"/>
          </a:xfrm>
          <a:prstGeom prst="hexagon">
            <a:avLst>
              <a:gd name="adj" fmla="val 25001"/>
              <a:gd name="vf" fmla="val 115470"/>
            </a:avLst>
          </a:prstGeom>
          <a:solidFill>
            <a:srgbClr val="00529B"/>
          </a:solidFill>
          <a:ln w="57150" cap="flat" algn="ctr">
            <a:solidFill>
              <a:srgbClr val="FFC000"/>
            </a:solidFill>
            <a:prstDash val="solid"/>
            <a:miter lim="800000"/>
            <a:headEnd type="none" w="med" len="med"/>
            <a:tailEnd type="none" w="med" len="med"/>
          </a:ln>
        </p:spPr>
        <p:txBody>
          <a:bodyPr lIns="0" rIns="0"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800" dirty="0">
                <a:solidFill>
                  <a:schemeClr val="bg1"/>
                </a:solidFill>
                <a:latin typeface="Arial" panose="020B0604020202020204" pitchFamily="34" charset="0"/>
                <a:cs typeface="Arial" panose="020B0604020202020204" pitchFamily="34" charset="0"/>
              </a:rPr>
              <a:t>Colaboración con los estados</a:t>
            </a:r>
          </a:p>
        </p:txBody>
      </p:sp>
      <p:sp>
        <p:nvSpPr>
          <p:cNvPr id="60921" name="Slide Number Placeholder 2">
            <a:extLst>
              <a:ext uri="{FF2B5EF4-FFF2-40B4-BE49-F238E27FC236}">
                <a16:creationId xmlns:a16="http://schemas.microsoft.com/office/drawing/2014/main" id="{5C403E64-4D26-0BB6-638C-B2C57A868E37}"/>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3B0A43B-DBAF-419A-9E7E-23A84F7FC0F1}" type="slidenum">
              <a:rPr lang="en-US" altLang="en-US">
                <a:solidFill>
                  <a:srgbClr val="8FAADC"/>
                </a:solidFill>
              </a:rPr>
              <a:pPr eaLnBrk="1" hangingPunct="1"/>
              <a:t>28</a:t>
            </a:fld>
            <a:endParaRPr lang="en-US" altLang="en-US">
              <a:solidFill>
                <a:srgbClr val="8FAADC"/>
              </a:solidFill>
            </a:endParaRPr>
          </a:p>
        </p:txBody>
      </p:sp>
      <p:sp>
        <p:nvSpPr>
          <p:cNvPr id="60922" name="Date Placeholder 3">
            <a:extLst>
              <a:ext uri="{FF2B5EF4-FFF2-40B4-BE49-F238E27FC236}">
                <a16:creationId xmlns:a16="http://schemas.microsoft.com/office/drawing/2014/main" id="{601FF9B2-DF8A-6734-DBAD-ABB648669601}"/>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6E561AE0-0563-0C82-1D70-5A6CBC897259}"/>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49" name="Title 3">
            <a:extLst>
              <a:ext uri="{FF2B5EF4-FFF2-40B4-BE49-F238E27FC236}">
                <a16:creationId xmlns:a16="http://schemas.microsoft.com/office/drawing/2014/main" id="{42BF9E4C-02D3-299B-B927-742CACF01117}"/>
              </a:ext>
            </a:extLst>
          </p:cNvPr>
          <p:cNvSpPr>
            <a:spLocks noGrp="1" noChangeArrowheads="1"/>
          </p:cNvSpPr>
          <p:nvPr>
            <p:ph type="title" idx="4294967295"/>
          </p:nvPr>
        </p:nvSpPr>
        <p:spPr>
          <a:xfrm>
            <a:off x="0" y="-9525"/>
            <a:ext cx="12192000" cy="928688"/>
          </a:xfrm>
          <a:ln/>
        </p:spPr>
        <p:txBody>
          <a:bodyPr anchor="ctr"/>
          <a:lstStyle/>
          <a:p>
            <a:pPr eaLnBrk="1" hangingPunct="1"/>
            <a:r>
              <a:rPr lang="es-US" altLang="en-US" sz="3000"/>
              <a:t>Contratistas de Integridad del Programa</a:t>
            </a:r>
          </a:p>
        </p:txBody>
      </p:sp>
      <p:sp>
        <p:nvSpPr>
          <p:cNvPr id="61950" name="Rectangle: Rounded Corners 8">
            <a:extLst>
              <a:ext uri="{FF2B5EF4-FFF2-40B4-BE49-F238E27FC236}">
                <a16:creationId xmlns:a16="http://schemas.microsoft.com/office/drawing/2014/main" id="{CD7E8A34-8B2A-60B1-8ADB-860CE27AB56C}"/>
              </a:ext>
              <a:ext uri="{C183D7F6-B498-43B3-948B-1728B52AA6E4}">
                <adec:decorative xmlns:adec="http://schemas.microsoft.com/office/drawing/2017/decorative" val="1"/>
              </a:ext>
            </a:extLst>
          </p:cNvPr>
          <p:cNvSpPr>
            <a:spLocks noChangeArrowheads="1"/>
          </p:cNvSpPr>
          <p:nvPr/>
        </p:nvSpPr>
        <p:spPr bwMode="auto">
          <a:xfrm>
            <a:off x="469900" y="1703388"/>
            <a:ext cx="2514600" cy="3662362"/>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61951" name="Picture 19" descr="&quot;&quot;">
            <a:extLst>
              <a:ext uri="{FF2B5EF4-FFF2-40B4-BE49-F238E27FC236}">
                <a16:creationId xmlns:a16="http://schemas.microsoft.com/office/drawing/2014/main" id="{006520EE-88A7-5799-5871-FD17246D3EC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2133600"/>
            <a:ext cx="2549525" cy="168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2" name="TextBox 12">
            <a:extLst>
              <a:ext uri="{FF2B5EF4-FFF2-40B4-BE49-F238E27FC236}">
                <a16:creationId xmlns:a16="http://schemas.microsoft.com/office/drawing/2014/main" id="{46775AD1-755F-DFD3-EAC1-035CA37D05E0}"/>
              </a:ext>
            </a:extLst>
          </p:cNvPr>
          <p:cNvSpPr>
            <a:spLocks noChangeArrowheads="1"/>
          </p:cNvSpPr>
          <p:nvPr/>
        </p:nvSpPr>
        <p:spPr bwMode="auto">
          <a:xfrm>
            <a:off x="515938" y="3956050"/>
            <a:ext cx="2459037"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mj-ea"/>
                <a:ea typeface="+mj-ea"/>
                <a:cs typeface="Arial" panose="020B0604020202020204" pitchFamily="34" charset="0"/>
              </a:rPr>
              <a:t>Contratistas para la integridad del programa unificado </a:t>
            </a:r>
          </a:p>
          <a:p>
            <a:pPr algn="ctr" eaLnBrk="1" hangingPunct="1"/>
            <a:r>
              <a:rPr lang="es-US" altLang="en-US" dirty="0">
                <a:solidFill>
                  <a:srgbClr val="00529B"/>
                </a:solidFill>
                <a:latin typeface="+mj-ea"/>
                <a:ea typeface="+mj-ea"/>
                <a:cs typeface="Arial" panose="020B0604020202020204" pitchFamily="34" charset="0"/>
              </a:rPr>
              <a:t>(UPIC)</a:t>
            </a:r>
          </a:p>
        </p:txBody>
      </p:sp>
      <p:sp>
        <p:nvSpPr>
          <p:cNvPr id="61953" name="Rectangle: Rounded Corners 10">
            <a:extLst>
              <a:ext uri="{FF2B5EF4-FFF2-40B4-BE49-F238E27FC236}">
                <a16:creationId xmlns:a16="http://schemas.microsoft.com/office/drawing/2014/main" id="{8850D011-36A2-5548-53F3-E7BE0912EFB1}"/>
              </a:ext>
              <a:ext uri="{C183D7F6-B498-43B3-948B-1728B52AA6E4}">
                <adec:decorative xmlns:adec="http://schemas.microsoft.com/office/drawing/2017/decorative" val="1"/>
              </a:ext>
            </a:extLst>
          </p:cNvPr>
          <p:cNvSpPr>
            <a:spLocks noChangeArrowheads="1"/>
          </p:cNvSpPr>
          <p:nvPr/>
        </p:nvSpPr>
        <p:spPr bwMode="auto">
          <a:xfrm>
            <a:off x="3357563" y="1703388"/>
            <a:ext cx="2514600" cy="3662362"/>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61954" name="Picture 7" descr="&quot;&quot;">
            <a:extLst>
              <a:ext uri="{FF2B5EF4-FFF2-40B4-BE49-F238E27FC236}">
                <a16:creationId xmlns:a16="http://schemas.microsoft.com/office/drawing/2014/main" id="{DB049832-9B0A-4901-7843-E744747D7B21}"/>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723" y="2133600"/>
            <a:ext cx="2511425" cy="167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5" name="TextBox 13">
            <a:extLst>
              <a:ext uri="{FF2B5EF4-FFF2-40B4-BE49-F238E27FC236}">
                <a16:creationId xmlns:a16="http://schemas.microsoft.com/office/drawing/2014/main" id="{398E332A-0045-34F8-FFD6-7B6DC27EC6F6}"/>
              </a:ext>
            </a:extLst>
          </p:cNvPr>
          <p:cNvSpPr>
            <a:spLocks noChangeArrowheads="1"/>
          </p:cNvSpPr>
          <p:nvPr/>
        </p:nvSpPr>
        <p:spPr bwMode="auto">
          <a:xfrm>
            <a:off x="3422650" y="3885034"/>
            <a:ext cx="24606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1700" dirty="0">
                <a:solidFill>
                  <a:srgbClr val="00529B"/>
                </a:solidFill>
                <a:latin typeface="+mj-ea"/>
                <a:ea typeface="+mj-ea"/>
                <a:cs typeface="Arial" panose="020B0604020202020204" pitchFamily="34" charset="0"/>
              </a:rPr>
              <a:t>Contratistas para la integridad del programa del plan de medicamentos de Medicare (PPI MEDIC)</a:t>
            </a:r>
          </a:p>
        </p:txBody>
      </p:sp>
      <p:sp>
        <p:nvSpPr>
          <p:cNvPr id="61956" name="Rectangle: Rounded Corners 9">
            <a:extLst>
              <a:ext uri="{FF2B5EF4-FFF2-40B4-BE49-F238E27FC236}">
                <a16:creationId xmlns:a16="http://schemas.microsoft.com/office/drawing/2014/main" id="{54F672F1-CB5C-A0FE-0C1D-EF3E60933A5C}"/>
              </a:ext>
              <a:ext uri="{C183D7F6-B498-43B3-948B-1728B52AA6E4}">
                <adec:decorative xmlns:adec="http://schemas.microsoft.com/office/drawing/2017/decorative" val="1"/>
              </a:ext>
            </a:extLst>
          </p:cNvPr>
          <p:cNvSpPr>
            <a:spLocks noChangeArrowheads="1"/>
          </p:cNvSpPr>
          <p:nvPr/>
        </p:nvSpPr>
        <p:spPr bwMode="auto">
          <a:xfrm>
            <a:off x="6216650" y="1703388"/>
            <a:ext cx="2514600" cy="3662362"/>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61957" name="Picture 21" descr="&quot;&quot;">
            <a:extLst>
              <a:ext uri="{FF2B5EF4-FFF2-40B4-BE49-F238E27FC236}">
                <a16:creationId xmlns:a16="http://schemas.microsoft.com/office/drawing/2014/main" id="{14F50526-7B0D-16FB-8178-01E2499F9D93}"/>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2051" y="2115696"/>
            <a:ext cx="2511425"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8" name="TextBox 14">
            <a:extLst>
              <a:ext uri="{FF2B5EF4-FFF2-40B4-BE49-F238E27FC236}">
                <a16:creationId xmlns:a16="http://schemas.microsoft.com/office/drawing/2014/main" id="{E83B8790-70CC-3C7C-62E3-76D44004FAB5}"/>
              </a:ext>
            </a:extLst>
          </p:cNvPr>
          <p:cNvSpPr>
            <a:spLocks noChangeArrowheads="1"/>
          </p:cNvSpPr>
          <p:nvPr/>
        </p:nvSpPr>
        <p:spPr bwMode="auto">
          <a:xfrm>
            <a:off x="6281738" y="3941763"/>
            <a:ext cx="239395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dirty="0">
                <a:solidFill>
                  <a:srgbClr val="00529B"/>
                </a:solidFill>
                <a:latin typeface="+mj-ea"/>
                <a:ea typeface="+mj-ea"/>
                <a:cs typeface="Arial" panose="020B0604020202020204" pitchFamily="34" charset="0"/>
              </a:rPr>
              <a:t>Programa de auditoría de recuperación</a:t>
            </a:r>
          </a:p>
        </p:txBody>
      </p:sp>
      <p:sp>
        <p:nvSpPr>
          <p:cNvPr id="61959" name="Rectangle: Rounded Corners 11">
            <a:extLst>
              <a:ext uri="{FF2B5EF4-FFF2-40B4-BE49-F238E27FC236}">
                <a16:creationId xmlns:a16="http://schemas.microsoft.com/office/drawing/2014/main" id="{84779BB3-7AD7-175B-6427-6B204FCA477B}"/>
              </a:ext>
              <a:ext uri="{C183D7F6-B498-43B3-948B-1728B52AA6E4}">
                <adec:decorative xmlns:adec="http://schemas.microsoft.com/office/drawing/2017/decorative" val="1"/>
              </a:ext>
            </a:extLst>
          </p:cNvPr>
          <p:cNvSpPr>
            <a:spLocks noChangeArrowheads="1"/>
          </p:cNvSpPr>
          <p:nvPr/>
        </p:nvSpPr>
        <p:spPr bwMode="auto">
          <a:xfrm>
            <a:off x="9075738" y="1689100"/>
            <a:ext cx="2514600" cy="3662363"/>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pPr>
            <a:endParaRPr lang="en-US" altLang="en-US" sz="2400">
              <a:solidFill>
                <a:srgbClr val="00529B"/>
              </a:solidFill>
            </a:endParaRPr>
          </a:p>
        </p:txBody>
      </p:sp>
      <p:pic>
        <p:nvPicPr>
          <p:cNvPr id="61960" name="Picture 17" descr="&quot;&quot;">
            <a:extLst>
              <a:ext uri="{FF2B5EF4-FFF2-40B4-BE49-F238E27FC236}">
                <a16:creationId xmlns:a16="http://schemas.microsoft.com/office/drawing/2014/main" id="{3D06BB15-2481-3D8B-5DEE-B69E8014E367}"/>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7964" y="2108840"/>
            <a:ext cx="2511425" cy="167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61" name="TextBox 15">
            <a:extLst>
              <a:ext uri="{FF2B5EF4-FFF2-40B4-BE49-F238E27FC236}">
                <a16:creationId xmlns:a16="http://schemas.microsoft.com/office/drawing/2014/main" id="{8C7CB5C8-F753-3143-F150-4C75D196F3B6}"/>
              </a:ext>
            </a:extLst>
          </p:cNvPr>
          <p:cNvSpPr>
            <a:spLocks noChangeArrowheads="1"/>
          </p:cNvSpPr>
          <p:nvPr/>
        </p:nvSpPr>
        <p:spPr bwMode="auto">
          <a:xfrm>
            <a:off x="9065121" y="3865984"/>
            <a:ext cx="2503487"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1700" dirty="0">
                <a:solidFill>
                  <a:srgbClr val="00529B"/>
                </a:solidFill>
                <a:latin typeface="+mj-ea"/>
                <a:ea typeface="+mj-ea"/>
                <a:cs typeface="Arial" panose="020B0604020202020204" pitchFamily="34" charset="0"/>
              </a:rPr>
              <a:t>Contratistas para la integridad en la investigación del uso de medicamentos de Medicare  (I-MEDIC)</a:t>
            </a:r>
          </a:p>
        </p:txBody>
      </p:sp>
      <p:sp>
        <p:nvSpPr>
          <p:cNvPr id="61963" name="Slide Number Placeholder 2">
            <a:extLst>
              <a:ext uri="{FF2B5EF4-FFF2-40B4-BE49-F238E27FC236}">
                <a16:creationId xmlns:a16="http://schemas.microsoft.com/office/drawing/2014/main" id="{03666E33-70CB-88F4-5195-857CDE99C812}"/>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3E4C61C-8A85-46D6-9796-BAF4ED257629}" type="slidenum">
              <a:rPr lang="en-US" altLang="en-US">
                <a:solidFill>
                  <a:srgbClr val="8FAADC"/>
                </a:solidFill>
              </a:rPr>
              <a:pPr eaLnBrk="1" hangingPunct="1"/>
              <a:t>29</a:t>
            </a:fld>
            <a:endParaRPr lang="en-US" altLang="en-US">
              <a:solidFill>
                <a:srgbClr val="8FAADC"/>
              </a:solidFill>
            </a:endParaRPr>
          </a:p>
        </p:txBody>
      </p:sp>
      <p:sp>
        <p:nvSpPr>
          <p:cNvPr id="61964" name="Date Placeholder 3">
            <a:extLst>
              <a:ext uri="{FF2B5EF4-FFF2-40B4-BE49-F238E27FC236}">
                <a16:creationId xmlns:a16="http://schemas.microsoft.com/office/drawing/2014/main" id="{E9499678-3DBF-CD01-5BF2-C66D73D3FFAD}"/>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8" name="Footer Placeholder 4">
            <a:extLst>
              <a:ext uri="{FF2B5EF4-FFF2-40B4-BE49-F238E27FC236}">
                <a16:creationId xmlns:a16="http://schemas.microsoft.com/office/drawing/2014/main" id="{11159745-0347-9E5E-7E92-AE08B000CCE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950"/>
                                        </p:tgtEl>
                                        <p:attrNameLst>
                                          <p:attrName>style.visibility</p:attrName>
                                        </p:attrNameLst>
                                      </p:cBhvr>
                                      <p:to>
                                        <p:strVal val="visible"/>
                                      </p:to>
                                    </p:set>
                                    <p:animEffect transition="in" filter="fade">
                                      <p:cBhvr>
                                        <p:cTn id="7" dur="500"/>
                                        <p:tgtEl>
                                          <p:spTgt spid="61950"/>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61953"/>
                                        </p:tgtEl>
                                        <p:attrNameLst>
                                          <p:attrName>style.visibility</p:attrName>
                                        </p:attrNameLst>
                                      </p:cBhvr>
                                      <p:to>
                                        <p:strVal val="visible"/>
                                      </p:to>
                                    </p:set>
                                    <p:animEffect transition="in" filter="fade">
                                      <p:cBhvr>
                                        <p:cTn id="10" dur="500"/>
                                        <p:tgtEl>
                                          <p:spTgt spid="61953"/>
                                        </p:tgtEl>
                                      </p:cBhvr>
                                    </p:animEffect>
                                  </p:childTnLst>
                                </p:cTn>
                              </p:par>
                              <p:par>
                                <p:cTn id="11" presetID="10" presetClass="entr" presetSubtype="0" fill="hold" grpId="5" nodeType="withEffect">
                                  <p:stCondLst>
                                    <p:cond delay="0"/>
                                  </p:stCondLst>
                                  <p:childTnLst>
                                    <p:set>
                                      <p:cBhvr>
                                        <p:cTn id="12" dur="1" fill="hold">
                                          <p:stCondLst>
                                            <p:cond delay="0"/>
                                          </p:stCondLst>
                                        </p:cTn>
                                        <p:tgtEl>
                                          <p:spTgt spid="61956"/>
                                        </p:tgtEl>
                                        <p:attrNameLst>
                                          <p:attrName>style.visibility</p:attrName>
                                        </p:attrNameLst>
                                      </p:cBhvr>
                                      <p:to>
                                        <p:strVal val="visible"/>
                                      </p:to>
                                    </p:set>
                                    <p:animEffect transition="in" filter="fade">
                                      <p:cBhvr>
                                        <p:cTn id="13" dur="500"/>
                                        <p:tgtEl>
                                          <p:spTgt spid="61956"/>
                                        </p:tgtEl>
                                      </p:cBhvr>
                                    </p:animEffect>
                                  </p:childTnLst>
                                </p:cTn>
                              </p:par>
                              <p:par>
                                <p:cTn id="14" presetID="10" presetClass="entr" presetSubtype="0" fill="hold" grpId="7" nodeType="withEffect">
                                  <p:stCondLst>
                                    <p:cond delay="0"/>
                                  </p:stCondLst>
                                  <p:childTnLst>
                                    <p:set>
                                      <p:cBhvr>
                                        <p:cTn id="15" dur="1" fill="hold">
                                          <p:stCondLst>
                                            <p:cond delay="0"/>
                                          </p:stCondLst>
                                        </p:cTn>
                                        <p:tgtEl>
                                          <p:spTgt spid="61959"/>
                                        </p:tgtEl>
                                        <p:attrNameLst>
                                          <p:attrName>style.visibility</p:attrName>
                                        </p:attrNameLst>
                                      </p:cBhvr>
                                      <p:to>
                                        <p:strVal val="visible"/>
                                      </p:to>
                                    </p:set>
                                    <p:animEffect transition="in" filter="fade">
                                      <p:cBhvr>
                                        <p:cTn id="16" dur="500"/>
                                        <p:tgtEl>
                                          <p:spTgt spid="619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61952"/>
                                        </p:tgtEl>
                                        <p:attrNameLst>
                                          <p:attrName>style.visibility</p:attrName>
                                        </p:attrNameLst>
                                      </p:cBhvr>
                                      <p:to>
                                        <p:strVal val="visible"/>
                                      </p:to>
                                    </p:set>
                                    <p:animEffect transition="in" filter="fade">
                                      <p:cBhvr>
                                        <p:cTn id="21" dur="500"/>
                                        <p:tgtEl>
                                          <p:spTgt spid="6195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4" nodeType="clickEffect">
                                  <p:stCondLst>
                                    <p:cond delay="0"/>
                                  </p:stCondLst>
                                  <p:childTnLst>
                                    <p:set>
                                      <p:cBhvr>
                                        <p:cTn id="25" dur="1" fill="hold">
                                          <p:stCondLst>
                                            <p:cond delay="0"/>
                                          </p:stCondLst>
                                        </p:cTn>
                                        <p:tgtEl>
                                          <p:spTgt spid="61955"/>
                                        </p:tgtEl>
                                        <p:attrNameLst>
                                          <p:attrName>style.visibility</p:attrName>
                                        </p:attrNameLst>
                                      </p:cBhvr>
                                      <p:to>
                                        <p:strVal val="visible"/>
                                      </p:to>
                                    </p:set>
                                    <p:animEffect transition="in" filter="fade">
                                      <p:cBhvr>
                                        <p:cTn id="26" dur="500"/>
                                        <p:tgtEl>
                                          <p:spTgt spid="61955"/>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6" nodeType="clickEffect">
                                  <p:stCondLst>
                                    <p:cond delay="0"/>
                                  </p:stCondLst>
                                  <p:childTnLst>
                                    <p:set>
                                      <p:cBhvr>
                                        <p:cTn id="30" dur="1" fill="hold">
                                          <p:stCondLst>
                                            <p:cond delay="499"/>
                                          </p:stCondLst>
                                        </p:cTn>
                                        <p:tgtEl>
                                          <p:spTgt spid="619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8" nodeType="clickEffect">
                                  <p:stCondLst>
                                    <p:cond delay="0"/>
                                  </p:stCondLst>
                                  <p:childTnLst>
                                    <p:set>
                                      <p:cBhvr>
                                        <p:cTn id="34" dur="1" fill="hold">
                                          <p:stCondLst>
                                            <p:cond delay="0"/>
                                          </p:stCondLst>
                                        </p:cTn>
                                        <p:tgtEl>
                                          <p:spTgt spid="61961"/>
                                        </p:tgtEl>
                                        <p:attrNameLst>
                                          <p:attrName>style.visibility</p:attrName>
                                        </p:attrNameLst>
                                      </p:cBhvr>
                                      <p:to>
                                        <p:strVal val="visible"/>
                                      </p:to>
                                    </p:set>
                                    <p:animEffect transition="in" filter="fade">
                                      <p:cBhvr>
                                        <p:cTn id="35" dur="500"/>
                                        <p:tgtEl>
                                          <p:spTgt spid="61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0" grpId="0" animBg="1" autoUpdateAnimBg="0"/>
      <p:bldP spid="61952" grpId="1" animBg="1"/>
      <p:bldP spid="61952" grpId="2" autoUpdateAnimBg="0"/>
      <p:bldP spid="61953" grpId="2" animBg="1"/>
      <p:bldP spid="61953" grpId="3" animBg="1"/>
      <p:bldP spid="61955" grpId="3" animBg="1"/>
      <p:bldP spid="61955" grpId="4"/>
      <p:bldP spid="61956" grpId="4" animBg="1"/>
      <p:bldP spid="61956" grpId="5" animBg="1"/>
      <p:bldP spid="61958" grpId="5" animBg="1"/>
      <p:bldP spid="61958" grpId="6" autoUpdateAnimBg="0"/>
      <p:bldP spid="61959" grpId="6" animBg="1"/>
      <p:bldP spid="61959" grpId="7" animBg="1" autoUpdateAnimBg="0"/>
      <p:bldP spid="61961" grpId="7" animBg="1"/>
      <p:bldP spid="61961" grpId="8"/>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00" name="Title 1">
            <a:extLst>
              <a:ext uri="{FF2B5EF4-FFF2-40B4-BE49-F238E27FC236}">
                <a16:creationId xmlns:a16="http://schemas.microsoft.com/office/drawing/2014/main" id="{3B716CAE-AC5D-14D4-B4CC-F450EE133E20}"/>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cs typeface="Arial" panose="020B0604020202020204" pitchFamily="34" charset="0"/>
              </a:rPr>
              <a:t>Objetivos de la sesión</a:t>
            </a:r>
          </a:p>
        </p:txBody>
      </p:sp>
      <p:sp>
        <p:nvSpPr>
          <p:cNvPr id="35001" name="Content Placeholder 12">
            <a:extLst>
              <a:ext uri="{FF2B5EF4-FFF2-40B4-BE49-F238E27FC236}">
                <a16:creationId xmlns:a16="http://schemas.microsoft.com/office/drawing/2014/main" id="{0D001C5C-C4B0-D859-70D1-F94B17D50357}"/>
              </a:ext>
            </a:extLst>
          </p:cNvPr>
          <p:cNvSpPr>
            <a:spLocks noGrp="1" noChangeArrowheads="1"/>
          </p:cNvSpPr>
          <p:nvPr>
            <p:ph sz="half" idx="4294967295"/>
          </p:nvPr>
        </p:nvSpPr>
        <p:spPr>
          <a:xfrm>
            <a:off x="1371600" y="1371600"/>
            <a:ext cx="9302750" cy="4757738"/>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547688" indent="-273050" defTabSz="68580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sesión, usted podrá:</a:t>
            </a:r>
          </a:p>
          <a:p>
            <a:pPr marL="547688" indent="-273050" defTabSz="685800" eaLnBrk="1" hangingPunct="1">
              <a:lnSpc>
                <a:spcPct val="100000"/>
              </a:lnSpc>
              <a:spcBef>
                <a:spcPct val="0"/>
              </a:spcBef>
              <a:spcAft>
                <a:spcPts val="1200"/>
              </a:spcAft>
            </a:pPr>
            <a:r>
              <a:rPr lang="es-US" altLang="en-US" dirty="0">
                <a:solidFill>
                  <a:srgbClr val="00529B"/>
                </a:solidFill>
              </a:rPr>
              <a:t>Definir fraude, derroche y abuso en la atención médica </a:t>
            </a:r>
          </a:p>
          <a:p>
            <a:pPr marL="547688" indent="-273050" defTabSz="685800" eaLnBrk="1" hangingPunct="1">
              <a:lnSpc>
                <a:spcPct val="100000"/>
              </a:lnSpc>
              <a:spcBef>
                <a:spcPct val="0"/>
              </a:spcBef>
              <a:spcAft>
                <a:spcPts val="1200"/>
              </a:spcAft>
            </a:pPr>
            <a:r>
              <a:rPr lang="es-US" altLang="en-US" dirty="0">
                <a:solidFill>
                  <a:srgbClr val="00529B"/>
                </a:solidFill>
              </a:rPr>
              <a:t>Identificar las causas de los pagos indebidos</a:t>
            </a:r>
          </a:p>
          <a:p>
            <a:pPr marL="547688" indent="-273050" defTabSz="685800" eaLnBrk="1" hangingPunct="1">
              <a:lnSpc>
                <a:spcPct val="100000"/>
              </a:lnSpc>
              <a:spcBef>
                <a:spcPct val="0"/>
              </a:spcBef>
              <a:spcAft>
                <a:spcPts val="1200"/>
              </a:spcAft>
            </a:pPr>
            <a:r>
              <a:rPr lang="es-US" altLang="en-US" dirty="0">
                <a:solidFill>
                  <a:srgbClr val="00529B"/>
                </a:solidFill>
              </a:rPr>
              <a:t>Explicar cómo los Centros de Servicios de Medicaid y Medicare (CMS) combaten el fraude y el abuso</a:t>
            </a:r>
          </a:p>
          <a:p>
            <a:pPr marL="547688" indent="-273050" defTabSz="685800" eaLnBrk="1" hangingPunct="1">
              <a:lnSpc>
                <a:spcPct val="100000"/>
              </a:lnSpc>
              <a:spcBef>
                <a:spcPct val="0"/>
              </a:spcBef>
              <a:spcAft>
                <a:spcPts val="1200"/>
              </a:spcAft>
            </a:pPr>
            <a:r>
              <a:rPr lang="es-US" altLang="en-US" dirty="0">
                <a:solidFill>
                  <a:srgbClr val="00529B"/>
                </a:solidFill>
              </a:rPr>
              <a:t>Explicar de qué manera se puede combatir el fraude y </a:t>
            </a:r>
            <a:br>
              <a:rPr lang="es-US" altLang="en-US" dirty="0">
                <a:solidFill>
                  <a:srgbClr val="00529B"/>
                </a:solidFill>
              </a:rPr>
            </a:br>
            <a:r>
              <a:rPr lang="es-US" altLang="en-US" dirty="0">
                <a:solidFill>
                  <a:srgbClr val="00529B"/>
                </a:solidFill>
              </a:rPr>
              <a:t>el abuso</a:t>
            </a:r>
          </a:p>
          <a:p>
            <a:pPr marL="547688" indent="-273050" defTabSz="685800" eaLnBrk="1" hangingPunct="1">
              <a:lnSpc>
                <a:spcPct val="100000"/>
              </a:lnSpc>
              <a:spcBef>
                <a:spcPct val="0"/>
              </a:spcBef>
              <a:spcAft>
                <a:spcPts val="1200"/>
              </a:spcAft>
            </a:pPr>
            <a:r>
              <a:rPr lang="es-US" altLang="en-US" dirty="0">
                <a:solidFill>
                  <a:srgbClr val="00529B"/>
                </a:solidFill>
              </a:rPr>
              <a:t>Encontrar recursos con información adicional</a:t>
            </a:r>
          </a:p>
          <a:p>
            <a:pPr marL="547688" indent="-273050" defTabSz="685800" eaLnBrk="1" hangingPunct="1">
              <a:buFont typeface="Wingdings" panose="05000000000000000000" pitchFamily="2" charset="2"/>
              <a:buNone/>
            </a:pPr>
            <a:endParaRPr lang="en-US" altLang="en-US" dirty="0"/>
          </a:p>
          <a:p>
            <a:pPr marL="547688" indent="-273050" defTabSz="685800" eaLnBrk="1" hangingPunct="1"/>
            <a:endParaRPr lang="en-US" altLang="en-US" dirty="0"/>
          </a:p>
        </p:txBody>
      </p:sp>
      <p:sp>
        <p:nvSpPr>
          <p:cNvPr id="35003" name="Slide Number Placeholder 5">
            <a:extLst>
              <a:ext uri="{FF2B5EF4-FFF2-40B4-BE49-F238E27FC236}">
                <a16:creationId xmlns:a16="http://schemas.microsoft.com/office/drawing/2014/main" id="{FAC6441E-BDEF-FC48-483F-0C57F11FAB66}"/>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7A0517D-43E9-4D60-9DEB-B807943631B5}" type="slidenum">
              <a:rPr lang="en-US" altLang="en-US">
                <a:solidFill>
                  <a:srgbClr val="8FAADC"/>
                </a:solidFill>
              </a:rPr>
              <a:pPr eaLnBrk="1" hangingPunct="1"/>
              <a:t>3</a:t>
            </a:fld>
            <a:endParaRPr lang="en-US" altLang="en-US">
              <a:solidFill>
                <a:srgbClr val="8FAADC"/>
              </a:solidFill>
            </a:endParaRPr>
          </a:p>
        </p:txBody>
      </p:sp>
      <p:sp>
        <p:nvSpPr>
          <p:cNvPr id="35004" name="Date Placeholder 3">
            <a:extLst>
              <a:ext uri="{FF2B5EF4-FFF2-40B4-BE49-F238E27FC236}">
                <a16:creationId xmlns:a16="http://schemas.microsoft.com/office/drawing/2014/main" id="{42565BB2-2807-A4CD-F140-FA37BDA320DC}"/>
              </a:ext>
            </a:extLst>
          </p:cNvPr>
          <p:cNvSpPr>
            <a:spLocks noGrp="1" noChangeArrowheads="1"/>
          </p:cNvSpPr>
          <p:nvPr>
            <p:ph type="dt" sz="quarter" idx="10"/>
          </p:nvPr>
        </p:nvSpPr>
        <p:spPr>
          <a:xfrm>
            <a:off x="838200" y="6492240"/>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01A89950-8554-2C5C-DCF1-66FB4267ADCD}"/>
              </a:ext>
            </a:extLst>
          </p:cNvPr>
          <p:cNvSpPr>
            <a:spLocks noGrp="1" noChangeArrowheads="1"/>
          </p:cNvSpPr>
          <p:nvPr>
            <p:ph type="ftr" sz="quarter" idx="11"/>
          </p:nvPr>
        </p:nvSpPr>
        <p:spPr>
          <a:xfrm>
            <a:off x="0" y="6492240"/>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91" name="Title 3">
            <a:extLst>
              <a:ext uri="{FF2B5EF4-FFF2-40B4-BE49-F238E27FC236}">
                <a16:creationId xmlns:a16="http://schemas.microsoft.com/office/drawing/2014/main" id="{BD7430D4-361B-20A7-ABB7-595AAC98EE12}"/>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Contratista de Integridad Unificada del Programa (UPIC)</a:t>
            </a:r>
          </a:p>
        </p:txBody>
      </p:sp>
      <p:pic>
        <p:nvPicPr>
          <p:cNvPr id="62992" name="Picture 7" descr="Un mapa que muestra los contratistas actuales de UPIC para las 5 jurisdicciones geográficas en los EE. UU.">
            <a:extLst>
              <a:ext uri="{FF2B5EF4-FFF2-40B4-BE49-F238E27FC236}">
                <a16:creationId xmlns:a16="http://schemas.microsoft.com/office/drawing/2014/main" id="{D1255732-5ECA-B3A0-9C0D-9AAC38A2E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201738"/>
            <a:ext cx="7585075" cy="484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994" name="Slide Number Placeholder 2">
            <a:extLst>
              <a:ext uri="{FF2B5EF4-FFF2-40B4-BE49-F238E27FC236}">
                <a16:creationId xmlns:a16="http://schemas.microsoft.com/office/drawing/2014/main" id="{C95A0CDF-789C-BEF8-57A2-A8391089C516}"/>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8263FD3-A477-4484-8671-0E71FA4BDD47}" type="slidenum">
              <a:rPr lang="en-US" altLang="en-US">
                <a:solidFill>
                  <a:srgbClr val="8FAADC"/>
                </a:solidFill>
              </a:rPr>
              <a:pPr eaLnBrk="1" hangingPunct="1"/>
              <a:t>30</a:t>
            </a:fld>
            <a:endParaRPr lang="en-US" altLang="en-US">
              <a:solidFill>
                <a:srgbClr val="8FAADC"/>
              </a:solidFill>
            </a:endParaRPr>
          </a:p>
        </p:txBody>
      </p:sp>
      <p:sp>
        <p:nvSpPr>
          <p:cNvPr id="62995" name="Date Placeholder 3">
            <a:extLst>
              <a:ext uri="{FF2B5EF4-FFF2-40B4-BE49-F238E27FC236}">
                <a16:creationId xmlns:a16="http://schemas.microsoft.com/office/drawing/2014/main" id="{DA0D90A0-43D5-9268-191F-EC944C60041F}"/>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8CF82061-995A-DEC5-FFD8-B887F14A361B}"/>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022" name="Title 3">
            <a:extLst>
              <a:ext uri="{FF2B5EF4-FFF2-40B4-BE49-F238E27FC236}">
                <a16:creationId xmlns:a16="http://schemas.microsoft.com/office/drawing/2014/main" id="{FBDC3D14-9A74-325C-9EFB-45388EA16378}"/>
              </a:ext>
            </a:extLst>
          </p:cNvPr>
          <p:cNvSpPr>
            <a:spLocks noGrp="1" noChangeArrowheads="1"/>
          </p:cNvSpPr>
          <p:nvPr>
            <p:ph type="title" idx="4294967295"/>
          </p:nvPr>
        </p:nvSpPr>
        <p:spPr>
          <a:xfrm>
            <a:off x="0" y="31750"/>
            <a:ext cx="12192000" cy="930275"/>
          </a:xfrm>
          <a:ln/>
        </p:spPr>
        <p:txBody>
          <a:bodyPr anchor="ctr"/>
          <a:lstStyle/>
          <a:p>
            <a:pPr eaLnBrk="1" hangingPunct="1"/>
            <a:r>
              <a:rPr lang="es-US" altLang="en-US"/>
              <a:t>Datos comparados de Medicare-Medicaid (Medi-Medi)</a:t>
            </a:r>
          </a:p>
        </p:txBody>
      </p:sp>
      <p:sp>
        <p:nvSpPr>
          <p:cNvPr id="64023" name="Content Placeholder 4">
            <a:extLst>
              <a:ext uri="{FF2B5EF4-FFF2-40B4-BE49-F238E27FC236}">
                <a16:creationId xmlns:a16="http://schemas.microsoft.com/office/drawing/2014/main" id="{BC9755A6-4F74-4105-13D8-5E8A6EB39C0E}"/>
              </a:ext>
            </a:extLst>
          </p:cNvPr>
          <p:cNvSpPr>
            <a:spLocks noGrp="1" noChangeArrowheads="1"/>
          </p:cNvSpPr>
          <p:nvPr>
            <p:ph sz="half" idx="4294967295"/>
          </p:nvPr>
        </p:nvSpPr>
        <p:spPr>
          <a:xfrm>
            <a:off x="1069975" y="1573213"/>
            <a:ext cx="5389563" cy="3989387"/>
          </a:xfrm>
          <a:ln/>
        </p:spPr>
        <p:txBody>
          <a:bodyPr/>
          <a:lstStyle/>
          <a:p>
            <a:pPr marL="273050" indent="-273050" defTabSz="685800" eaLnBrk="1" hangingPunct="1">
              <a:lnSpc>
                <a:spcPct val="100000"/>
              </a:lnSpc>
              <a:spcBef>
                <a:spcPct val="0"/>
              </a:spcBef>
              <a:spcAft>
                <a:spcPts val="1200"/>
              </a:spcAft>
            </a:pPr>
            <a:r>
              <a:rPr lang="es-US" altLang="en-US" dirty="0">
                <a:solidFill>
                  <a:srgbClr val="00529B"/>
                </a:solidFill>
              </a:rPr>
              <a:t>Colaboración entre las oficinas estatales de Asistencia Médica (Medicaid) </a:t>
            </a:r>
          </a:p>
          <a:p>
            <a:pPr marL="273050" indent="-273050" defTabSz="685800" eaLnBrk="1" hangingPunct="1">
              <a:lnSpc>
                <a:spcPct val="100000"/>
              </a:lnSpc>
              <a:spcBef>
                <a:spcPct val="0"/>
              </a:spcBef>
              <a:spcAft>
                <a:spcPts val="1200"/>
              </a:spcAft>
            </a:pPr>
            <a:r>
              <a:rPr lang="es-US" altLang="en-US" dirty="0">
                <a:solidFill>
                  <a:srgbClr val="00529B"/>
                </a:solidFill>
              </a:rPr>
              <a:t>Realizar análisis de datos e investigaciones </a:t>
            </a:r>
          </a:p>
          <a:p>
            <a:pPr marL="273050" indent="-273050" defTabSz="685800" eaLnBrk="1" hangingPunct="1">
              <a:lnSpc>
                <a:spcPct val="100000"/>
              </a:lnSpc>
              <a:spcBef>
                <a:spcPct val="0"/>
              </a:spcBef>
              <a:spcAft>
                <a:spcPts val="1200"/>
              </a:spcAft>
            </a:pPr>
            <a:r>
              <a:rPr lang="es-US" altLang="en-US" dirty="0">
                <a:solidFill>
                  <a:srgbClr val="00529B"/>
                </a:solidFill>
              </a:rPr>
              <a:t>La participación estatal es voluntaria</a:t>
            </a:r>
          </a:p>
          <a:p>
            <a:pPr marL="273050" indent="-273050" defTabSz="685800" eaLnBrk="1" hangingPunct="1">
              <a:lnSpc>
                <a:spcPct val="100000"/>
              </a:lnSpc>
              <a:spcBef>
                <a:spcPct val="0"/>
              </a:spcBef>
              <a:spcAft>
                <a:spcPts val="1200"/>
              </a:spcAft>
            </a:pPr>
            <a:r>
              <a:rPr lang="es-US" altLang="en-US" dirty="0">
                <a:solidFill>
                  <a:srgbClr val="00529B"/>
                </a:solidFill>
              </a:rPr>
              <a:t>Las actividades son tareas separadas según los contratos de los UPIC</a:t>
            </a:r>
          </a:p>
        </p:txBody>
      </p:sp>
      <p:pic>
        <p:nvPicPr>
          <p:cNvPr id="64024" name="Picture 5" descr="&quot;&quot;">
            <a:extLst>
              <a:ext uri="{FF2B5EF4-FFF2-40B4-BE49-F238E27FC236}">
                <a16:creationId xmlns:a16="http://schemas.microsoft.com/office/drawing/2014/main" id="{C4138F2E-D0FA-0D4F-7068-7504F5FE2F5D}"/>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884363"/>
            <a:ext cx="5108575" cy="340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026" name="Slide Number Placeholder 2">
            <a:extLst>
              <a:ext uri="{FF2B5EF4-FFF2-40B4-BE49-F238E27FC236}">
                <a16:creationId xmlns:a16="http://schemas.microsoft.com/office/drawing/2014/main" id="{03CB3673-A52B-84B0-E5CB-22D2DADB3C6A}"/>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4D21ED96-56B7-4E34-A493-47D18031B19C}" type="slidenum">
              <a:rPr lang="en-US" altLang="en-US">
                <a:solidFill>
                  <a:srgbClr val="8FAADC"/>
                </a:solidFill>
              </a:rPr>
              <a:pPr eaLnBrk="1" hangingPunct="1"/>
              <a:t>31</a:t>
            </a:fld>
            <a:endParaRPr lang="en-US" altLang="en-US">
              <a:solidFill>
                <a:srgbClr val="8FAADC"/>
              </a:solidFill>
            </a:endParaRPr>
          </a:p>
        </p:txBody>
      </p:sp>
      <p:sp>
        <p:nvSpPr>
          <p:cNvPr id="64027" name="Date Placeholder 3">
            <a:extLst>
              <a:ext uri="{FF2B5EF4-FFF2-40B4-BE49-F238E27FC236}">
                <a16:creationId xmlns:a16="http://schemas.microsoft.com/office/drawing/2014/main" id="{BB027883-03F1-9078-2A06-3EC30DBE6F50}"/>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346C8425-C1D2-65CC-0292-5072D3AB7D6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23">
                                            <p:txEl>
                                              <p:pRg st="0" end="0"/>
                                            </p:txEl>
                                          </p:spTgt>
                                        </p:tgtEl>
                                        <p:attrNameLst>
                                          <p:attrName>style.visibility</p:attrName>
                                        </p:attrNameLst>
                                      </p:cBhvr>
                                      <p:to>
                                        <p:strVal val="visible"/>
                                      </p:to>
                                    </p:set>
                                    <p:animEffect transition="in" filter="fade">
                                      <p:cBhvr>
                                        <p:cTn id="7" dur="500"/>
                                        <p:tgtEl>
                                          <p:spTgt spid="640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023">
                                            <p:txEl>
                                              <p:pRg st="1" end="1"/>
                                            </p:txEl>
                                          </p:spTgt>
                                        </p:tgtEl>
                                        <p:attrNameLst>
                                          <p:attrName>style.visibility</p:attrName>
                                        </p:attrNameLst>
                                      </p:cBhvr>
                                      <p:to>
                                        <p:strVal val="visible"/>
                                      </p:to>
                                    </p:set>
                                    <p:animEffect transition="in" filter="fade">
                                      <p:cBhvr>
                                        <p:cTn id="12" dur="500"/>
                                        <p:tgtEl>
                                          <p:spTgt spid="64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023">
                                            <p:txEl>
                                              <p:pRg st="2" end="2"/>
                                            </p:txEl>
                                          </p:spTgt>
                                        </p:tgtEl>
                                        <p:attrNameLst>
                                          <p:attrName>style.visibility</p:attrName>
                                        </p:attrNameLst>
                                      </p:cBhvr>
                                      <p:to>
                                        <p:strVal val="visible"/>
                                      </p:to>
                                    </p:set>
                                    <p:animEffect transition="in" filter="fade">
                                      <p:cBhvr>
                                        <p:cTn id="17" dur="500"/>
                                        <p:tgtEl>
                                          <p:spTgt spid="640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023">
                                            <p:txEl>
                                              <p:pRg st="3" end="3"/>
                                            </p:txEl>
                                          </p:spTgt>
                                        </p:tgtEl>
                                        <p:attrNameLst>
                                          <p:attrName>style.visibility</p:attrName>
                                        </p:attrNameLst>
                                      </p:cBhvr>
                                      <p:to>
                                        <p:strVal val="visible"/>
                                      </p:to>
                                    </p:set>
                                    <p:animEffect transition="in" filter="fade">
                                      <p:cBhvr>
                                        <p:cTn id="22" dur="500"/>
                                        <p:tgtEl>
                                          <p:spTgt spid="640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054" name="Title 3">
            <a:extLst>
              <a:ext uri="{FF2B5EF4-FFF2-40B4-BE49-F238E27FC236}">
                <a16:creationId xmlns:a16="http://schemas.microsoft.com/office/drawing/2014/main" id="{6D01958D-16CB-8344-4703-B0DED8A37EDB}"/>
              </a:ext>
            </a:extLst>
          </p:cNvPr>
          <p:cNvSpPr>
            <a:spLocks noGrp="1" noChangeArrowheads="1"/>
          </p:cNvSpPr>
          <p:nvPr>
            <p:ph type="title" idx="4294967295"/>
          </p:nvPr>
        </p:nvSpPr>
        <p:spPr>
          <a:xfrm>
            <a:off x="0" y="12700"/>
            <a:ext cx="12192000" cy="923925"/>
          </a:xfrm>
          <a:ln/>
        </p:spPr>
        <p:txBody>
          <a:bodyPr anchor="ctr"/>
          <a:lstStyle/>
          <a:p>
            <a:pPr eaLnBrk="1" hangingPunct="1"/>
            <a:r>
              <a:rPr lang="es-US" altLang="en-US" sz="3000"/>
              <a:t>Programas de auditoría de recuperación</a:t>
            </a:r>
          </a:p>
        </p:txBody>
      </p:sp>
      <p:sp>
        <p:nvSpPr>
          <p:cNvPr id="65055" name="Content Placeholder 4">
            <a:extLst>
              <a:ext uri="{FF2B5EF4-FFF2-40B4-BE49-F238E27FC236}">
                <a16:creationId xmlns:a16="http://schemas.microsoft.com/office/drawing/2014/main" id="{038D7285-BC71-31FA-0DA8-22123CA95BD2}"/>
              </a:ext>
            </a:extLst>
          </p:cNvPr>
          <p:cNvSpPr>
            <a:spLocks noGrp="1" noChangeArrowheads="1"/>
          </p:cNvSpPr>
          <p:nvPr>
            <p:ph sz="half" idx="4294967295"/>
          </p:nvPr>
        </p:nvSpPr>
        <p:spPr>
          <a:xfrm>
            <a:off x="688975" y="1173163"/>
            <a:ext cx="5257800" cy="4757737"/>
          </a:xfrm>
          <a:ln/>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Lst>
        </p:spPr>
        <p:txBody>
          <a:bodyPr/>
          <a:lstStyle/>
          <a:p>
            <a:pPr defTabSz="685800" eaLnBrk="1" hangingPunct="1">
              <a:lnSpc>
                <a:spcPct val="100000"/>
              </a:lnSpc>
              <a:spcBef>
                <a:spcPts val="600"/>
              </a:spcBef>
              <a:spcAft>
                <a:spcPts val="1200"/>
              </a:spcAft>
              <a:buFont typeface="Wingdings" panose="05000000000000000000" pitchFamily="2" charset="2"/>
              <a:buNone/>
            </a:pPr>
            <a:r>
              <a:rPr lang="es-US" altLang="en-US" sz="2800" b="1" dirty="0">
                <a:solidFill>
                  <a:srgbClr val="00529B"/>
                </a:solidFill>
              </a:rPr>
              <a:t>Misión</a:t>
            </a:r>
          </a:p>
          <a:p>
            <a:pPr marL="0" indent="0" defTabSz="685800" eaLnBrk="1" hangingPunct="1">
              <a:lnSpc>
                <a:spcPct val="100000"/>
              </a:lnSpc>
              <a:spcBef>
                <a:spcPts val="600"/>
              </a:spcBef>
              <a:spcAft>
                <a:spcPts val="1200"/>
              </a:spcAft>
              <a:buFont typeface="Wingdings" panose="05000000000000000000" pitchFamily="2" charset="2"/>
              <a:buNone/>
            </a:pPr>
            <a:r>
              <a:rPr lang="es-US" altLang="en-US" dirty="0">
                <a:solidFill>
                  <a:srgbClr val="00529B"/>
                </a:solidFill>
              </a:rPr>
              <a:t>Reducir los pagos indebidos de Medicare mediante:</a:t>
            </a:r>
          </a:p>
          <a:p>
            <a:pPr marL="731838" lvl="1" indent="-457200" defTabSz="685800" eaLnBrk="1" hangingPunct="1">
              <a:lnSpc>
                <a:spcPct val="100000"/>
              </a:lnSpc>
              <a:spcBef>
                <a:spcPct val="0"/>
              </a:spcBef>
              <a:spcAft>
                <a:spcPts val="1200"/>
              </a:spcAft>
              <a:buFont typeface="Wingdings" panose="05000000000000000000" pitchFamily="2" charset="2"/>
              <a:buChar char="§"/>
            </a:pPr>
            <a:r>
              <a:rPr lang="es-US" altLang="en-US" sz="2600" dirty="0">
                <a:solidFill>
                  <a:srgbClr val="00529B"/>
                </a:solidFill>
              </a:rPr>
              <a:t>Detección y recuperación de sobrepagos</a:t>
            </a:r>
          </a:p>
          <a:p>
            <a:pPr marL="731838" lvl="1" indent="-457200" defTabSz="685800" eaLnBrk="1" hangingPunct="1">
              <a:lnSpc>
                <a:spcPct val="100000"/>
              </a:lnSpc>
              <a:spcBef>
                <a:spcPct val="0"/>
              </a:spcBef>
              <a:spcAft>
                <a:spcPts val="1200"/>
              </a:spcAft>
              <a:buFont typeface="Wingdings" panose="05000000000000000000" pitchFamily="2" charset="2"/>
              <a:buChar char="§"/>
            </a:pPr>
            <a:r>
              <a:rPr lang="es-US" altLang="en-US" sz="2600" dirty="0">
                <a:solidFill>
                  <a:srgbClr val="00529B"/>
                </a:solidFill>
              </a:rPr>
              <a:t>Identificación de pagos incompletos</a:t>
            </a:r>
          </a:p>
          <a:p>
            <a:pPr marL="731838" lvl="1" indent="-457200" defTabSz="685800" eaLnBrk="1" hangingPunct="1">
              <a:lnSpc>
                <a:spcPct val="100000"/>
              </a:lnSpc>
              <a:spcBef>
                <a:spcPct val="0"/>
              </a:spcBef>
              <a:spcAft>
                <a:spcPts val="1200"/>
              </a:spcAft>
              <a:buFont typeface="Wingdings" panose="05000000000000000000" pitchFamily="2" charset="2"/>
              <a:buChar char="§"/>
            </a:pPr>
            <a:r>
              <a:rPr lang="es-US" altLang="en-US" sz="2600" dirty="0">
                <a:solidFill>
                  <a:srgbClr val="00529B"/>
                </a:solidFill>
              </a:rPr>
              <a:t>Implementación de acciones para evitar futuros pagos indebidos</a:t>
            </a:r>
          </a:p>
          <a:p>
            <a:pPr defTabSz="685800" eaLnBrk="1" hangingPunct="1">
              <a:buFont typeface="Wingdings" panose="05000000000000000000" pitchFamily="2" charset="2"/>
              <a:buNone/>
            </a:pPr>
            <a:endParaRPr lang="en-US" altLang="en-US" dirty="0"/>
          </a:p>
          <a:p>
            <a:pPr defTabSz="685800" eaLnBrk="1" hangingPunct="1"/>
            <a:endParaRPr lang="en-US" altLang="en-US" dirty="0"/>
          </a:p>
        </p:txBody>
      </p:sp>
      <p:cxnSp>
        <p:nvCxnSpPr>
          <p:cNvPr id="65056" name="Straight Connector 2">
            <a:extLst>
              <a:ext uri="{FF2B5EF4-FFF2-40B4-BE49-F238E27FC236}">
                <a16:creationId xmlns:a16="http://schemas.microsoft.com/office/drawing/2014/main" id="{6750D476-938C-6478-7038-1F22A864FE8D}"/>
              </a:ext>
              <a:ext uri="{C183D7F6-B498-43B3-948B-1728B52AA6E4}">
                <adec:decorative xmlns:adec="http://schemas.microsoft.com/office/drawing/2017/decorative" val="1"/>
              </a:ext>
            </a:extLst>
          </p:cNvPr>
          <p:cNvCxnSpPr>
            <a:cxnSpLocks noChangeShapeType="1"/>
          </p:cNvCxnSpPr>
          <p:nvPr/>
        </p:nvCxnSpPr>
        <p:spPr bwMode="auto">
          <a:xfrm flipH="1">
            <a:off x="6045200" y="1338263"/>
            <a:ext cx="0" cy="4583112"/>
          </a:xfrm>
          <a:prstGeom prst="line">
            <a:avLst/>
          </a:prstGeom>
          <a:noFill/>
          <a:ln w="6350" cap="flat" algn="ctr">
            <a:solidFill>
              <a:srgbClr val="BDD7EE"/>
            </a:solidFill>
            <a:prstDash val="solid"/>
            <a:round/>
            <a:headEnd type="none" w="med" len="med"/>
            <a:tailEnd type="none" w="med" len="med"/>
          </a:ln>
          <a:extLst>
            <a:ext uri="{909E8E84-426E-40DD-AFC4-6F175D3DCCD1}">
              <a14:hiddenFill xmlns:a14="http://schemas.microsoft.com/office/drawing/2010/main">
                <a:noFill/>
              </a14:hiddenFill>
            </a:ext>
          </a:extLst>
        </p:spPr>
      </p:cxnSp>
      <p:sp>
        <p:nvSpPr>
          <p:cNvPr id="65057" name="Content Placeholder 4">
            <a:extLst>
              <a:ext uri="{FF2B5EF4-FFF2-40B4-BE49-F238E27FC236}">
                <a16:creationId xmlns:a16="http://schemas.microsoft.com/office/drawing/2014/main" id="{C8B0931E-6FE4-5598-96EE-CBFC3B371EBE}"/>
              </a:ext>
            </a:extLst>
          </p:cNvPr>
          <p:cNvSpPr>
            <a:spLocks noChangeArrowheads="1"/>
          </p:cNvSpPr>
          <p:nvPr/>
        </p:nvSpPr>
        <p:spPr bwMode="auto">
          <a:xfrm>
            <a:off x="6245225" y="1173163"/>
            <a:ext cx="5257800" cy="4757737"/>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defTabSz="685800" eaLnBrk="0" hangingPunct="0">
              <a:defRPr>
                <a:solidFill>
                  <a:schemeClr val="tx1"/>
                </a:solidFill>
                <a:latin typeface="Calibri" panose="020F0502020204030204" pitchFamily="34" charset="0"/>
                <a:cs typeface="Calibri" panose="020F0502020204030204" pitchFamily="34" charset="0"/>
              </a:defRPr>
            </a:lvl1pPr>
            <a:lvl2pPr marL="547688" indent="-273050"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1200"/>
              </a:spcAft>
              <a:buClr>
                <a:srgbClr val="00539A"/>
              </a:buClr>
              <a:buFont typeface="Wingdings" panose="05000000000000000000" pitchFamily="2" charset="2"/>
              <a:buNone/>
            </a:pPr>
            <a:r>
              <a:rPr lang="es-US" altLang="en-US" sz="2800" b="1" dirty="0">
                <a:solidFill>
                  <a:srgbClr val="00529B"/>
                </a:solidFill>
                <a:latin typeface="+mj-ea"/>
                <a:ea typeface="+mj-ea"/>
                <a:cs typeface="Arial" panose="020B0604020202020204" pitchFamily="34" charset="0"/>
              </a:rPr>
              <a:t>Programas estatales</a:t>
            </a:r>
          </a:p>
          <a:p>
            <a:pPr marL="0" indent="0" eaLnBrk="1" hangingPunct="1">
              <a:spcBef>
                <a:spcPts val="600"/>
              </a:spcBef>
              <a:spcAft>
                <a:spcPts val="1200"/>
              </a:spcAft>
              <a:buClr>
                <a:srgbClr val="00539A"/>
              </a:buClr>
              <a:buFont typeface="Wingdings" panose="05000000000000000000" pitchFamily="2" charset="2"/>
              <a:buNone/>
            </a:pPr>
            <a:r>
              <a:rPr lang="es-US" altLang="en-US" sz="2600" dirty="0">
                <a:solidFill>
                  <a:srgbClr val="00529B"/>
                </a:solidFill>
                <a:latin typeface="+mj-ea"/>
                <a:ea typeface="+mj-ea"/>
                <a:cs typeface="Arial" panose="020B0604020202020204" pitchFamily="34" charset="0"/>
              </a:rPr>
              <a:t>Programas de Contratistas de Auditorías de Recuperación de Medicaid (RAC):</a:t>
            </a:r>
          </a:p>
          <a:p>
            <a:pPr marL="731838" lvl="1" indent="-457200" eaLnBrk="1" hangingPunct="1">
              <a:spcAft>
                <a:spcPts val="1200"/>
              </a:spcAft>
              <a:buClr>
                <a:srgbClr val="00539A"/>
              </a:buClr>
              <a:buFont typeface="Wingdings" panose="05000000000000000000" pitchFamily="2" charset="2"/>
              <a:buChar char="§"/>
            </a:pPr>
            <a:r>
              <a:rPr lang="es-US" altLang="en-US" sz="2600" dirty="0">
                <a:solidFill>
                  <a:srgbClr val="00529B"/>
                </a:solidFill>
                <a:latin typeface="+mj-ea"/>
                <a:ea typeface="+mj-ea"/>
                <a:cs typeface="Arial" panose="020B0604020202020204" pitchFamily="34" charset="0"/>
              </a:rPr>
              <a:t>Identifican sobrepagos y pagos incompletos</a:t>
            </a:r>
          </a:p>
          <a:p>
            <a:pPr marL="731838" lvl="1" indent="-457200" eaLnBrk="1" hangingPunct="1">
              <a:spcAft>
                <a:spcPts val="1200"/>
              </a:spcAft>
              <a:buClr>
                <a:srgbClr val="00539A"/>
              </a:buClr>
              <a:buFont typeface="Wingdings" panose="05000000000000000000" pitchFamily="2" charset="2"/>
              <a:buChar char="§"/>
            </a:pPr>
            <a:r>
              <a:rPr lang="es-US" altLang="en-US" sz="2600" dirty="0">
                <a:solidFill>
                  <a:srgbClr val="00529B"/>
                </a:solidFill>
                <a:latin typeface="+mj-ea"/>
                <a:ea typeface="+mj-ea"/>
                <a:cs typeface="Arial" panose="020B0604020202020204" pitchFamily="34" charset="0"/>
              </a:rPr>
              <a:t>Coordinan esfuerzos </a:t>
            </a:r>
            <a:br>
              <a:rPr lang="es-US" altLang="en-US" sz="2600" dirty="0">
                <a:solidFill>
                  <a:srgbClr val="00529B"/>
                </a:solidFill>
                <a:latin typeface="+mj-ea"/>
                <a:ea typeface="+mj-ea"/>
                <a:cs typeface="Arial" panose="020B0604020202020204" pitchFamily="34" charset="0"/>
              </a:rPr>
            </a:br>
            <a:r>
              <a:rPr lang="es-US" altLang="en-US" sz="2600" dirty="0">
                <a:solidFill>
                  <a:srgbClr val="00529B"/>
                </a:solidFill>
                <a:latin typeface="+mj-ea"/>
                <a:ea typeface="+mj-ea"/>
                <a:cs typeface="Arial" panose="020B0604020202020204" pitchFamily="34" charset="0"/>
              </a:rPr>
              <a:t>con auditores federales </a:t>
            </a:r>
            <a:br>
              <a:rPr lang="es-US" altLang="en-US" sz="2600" dirty="0">
                <a:solidFill>
                  <a:srgbClr val="00529B"/>
                </a:solidFill>
                <a:latin typeface="+mj-ea"/>
                <a:ea typeface="+mj-ea"/>
                <a:cs typeface="Arial" panose="020B0604020202020204" pitchFamily="34" charset="0"/>
              </a:rPr>
            </a:br>
            <a:r>
              <a:rPr lang="es-US" altLang="en-US" sz="2600" dirty="0">
                <a:solidFill>
                  <a:srgbClr val="00529B"/>
                </a:solidFill>
                <a:latin typeface="+mj-ea"/>
                <a:ea typeface="+mj-ea"/>
                <a:cs typeface="Arial" panose="020B0604020202020204" pitchFamily="34" charset="0"/>
              </a:rPr>
              <a:t>y estatales</a:t>
            </a:r>
          </a:p>
          <a:p>
            <a:pPr eaLnBrk="1" hangingPunct="1">
              <a:lnSpc>
                <a:spcPct val="90000"/>
              </a:lnSpc>
              <a:spcBef>
                <a:spcPts val="1000"/>
              </a:spcBef>
              <a:buClr>
                <a:srgbClr val="00539A"/>
              </a:buClr>
              <a:buFont typeface="Wingdings" panose="05000000000000000000" pitchFamily="2" charset="2"/>
              <a:buNone/>
            </a:pPr>
            <a:endParaRPr lang="es-US" altLang="en-US" sz="2600" dirty="0">
              <a:solidFill>
                <a:srgbClr val="00529B"/>
              </a:solidFill>
              <a:cs typeface="Arial" panose="020B0604020202020204" pitchFamily="34" charset="0"/>
            </a:endParaRPr>
          </a:p>
          <a:p>
            <a:pPr eaLnBrk="1" hangingPunct="1">
              <a:lnSpc>
                <a:spcPct val="90000"/>
              </a:lnSpc>
              <a:spcBef>
                <a:spcPts val="1000"/>
              </a:spcBef>
              <a:buClr>
                <a:srgbClr val="00539A"/>
              </a:buClr>
              <a:buFont typeface="Wingdings" panose="05000000000000000000" pitchFamily="2" charset="2"/>
              <a:buChar char="§"/>
            </a:pPr>
            <a:endParaRPr lang="es-US" altLang="en-US" sz="2600" dirty="0">
              <a:solidFill>
                <a:srgbClr val="00529B"/>
              </a:solidFill>
              <a:cs typeface="Arial" panose="020B0604020202020204" pitchFamily="34" charset="0"/>
            </a:endParaRPr>
          </a:p>
        </p:txBody>
      </p:sp>
      <p:sp>
        <p:nvSpPr>
          <p:cNvPr id="65059" name="Slide Number Placeholder 5">
            <a:extLst>
              <a:ext uri="{FF2B5EF4-FFF2-40B4-BE49-F238E27FC236}">
                <a16:creationId xmlns:a16="http://schemas.microsoft.com/office/drawing/2014/main" id="{C387EEB6-5548-4594-A4FA-4C8EAB36B90C}"/>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2D15547-9909-483B-A341-A583D94C317C}" type="slidenum">
              <a:rPr lang="en-US" altLang="en-US">
                <a:solidFill>
                  <a:srgbClr val="8FAADC"/>
                </a:solidFill>
              </a:rPr>
              <a:pPr eaLnBrk="1" hangingPunct="1"/>
              <a:t>32</a:t>
            </a:fld>
            <a:endParaRPr lang="en-US" altLang="en-US">
              <a:solidFill>
                <a:srgbClr val="8FAADC"/>
              </a:solidFill>
            </a:endParaRPr>
          </a:p>
        </p:txBody>
      </p:sp>
      <p:sp>
        <p:nvSpPr>
          <p:cNvPr id="65060" name="Date Placeholder 3">
            <a:extLst>
              <a:ext uri="{FF2B5EF4-FFF2-40B4-BE49-F238E27FC236}">
                <a16:creationId xmlns:a16="http://schemas.microsoft.com/office/drawing/2014/main" id="{4CC90234-CE42-BAA4-F31C-D4F806ED5EBE}"/>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02306EFF-7E5D-5560-6FBD-799EAD4F8908}"/>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65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5055">
                                            <p:txEl>
                                              <p:pRg st="1" end="1"/>
                                            </p:txEl>
                                          </p:spTgt>
                                        </p:tgtEl>
                                        <p:attrNameLst>
                                          <p:attrName>style.visibility</p:attrName>
                                        </p:attrNameLst>
                                      </p:cBhvr>
                                      <p:to>
                                        <p:strVal val="visible"/>
                                      </p:to>
                                    </p:set>
                                    <p:animEffect transition="in" filter="fade">
                                      <p:cBhvr>
                                        <p:cTn id="11" dur="500"/>
                                        <p:tgtEl>
                                          <p:spTgt spid="6505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5055">
                                            <p:txEl>
                                              <p:pRg st="2" end="2"/>
                                            </p:txEl>
                                          </p:spTgt>
                                        </p:tgtEl>
                                        <p:attrNameLst>
                                          <p:attrName>style.visibility</p:attrName>
                                        </p:attrNameLst>
                                      </p:cBhvr>
                                      <p:to>
                                        <p:strVal val="visible"/>
                                      </p:to>
                                    </p:set>
                                    <p:animEffect transition="in" filter="fade">
                                      <p:cBhvr>
                                        <p:cTn id="14" dur="500"/>
                                        <p:tgtEl>
                                          <p:spTgt spid="6505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5055">
                                            <p:txEl>
                                              <p:pRg st="3" end="3"/>
                                            </p:txEl>
                                          </p:spTgt>
                                        </p:tgtEl>
                                        <p:attrNameLst>
                                          <p:attrName>style.visibility</p:attrName>
                                        </p:attrNameLst>
                                      </p:cBhvr>
                                      <p:to>
                                        <p:strVal val="visible"/>
                                      </p:to>
                                    </p:set>
                                    <p:animEffect transition="in" filter="fade">
                                      <p:cBhvr>
                                        <p:cTn id="17" dur="500"/>
                                        <p:tgtEl>
                                          <p:spTgt spid="6505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5055">
                                            <p:txEl>
                                              <p:pRg st="4" end="4"/>
                                            </p:txEl>
                                          </p:spTgt>
                                        </p:tgtEl>
                                        <p:attrNameLst>
                                          <p:attrName>style.visibility</p:attrName>
                                        </p:attrNameLst>
                                      </p:cBhvr>
                                      <p:to>
                                        <p:strVal val="visible"/>
                                      </p:to>
                                    </p:set>
                                    <p:animEffect transition="in" filter="fade">
                                      <p:cBhvr>
                                        <p:cTn id="20" dur="500"/>
                                        <p:tgtEl>
                                          <p:spTgt spid="6505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057"/>
                                        </p:tgtEl>
                                        <p:attrNameLst>
                                          <p:attrName>style.visibility</p:attrName>
                                        </p:attrNameLst>
                                      </p:cBhvr>
                                      <p:to>
                                        <p:strVal val="visible"/>
                                      </p:to>
                                    </p:set>
                                    <p:animEffect transition="in" filter="fade">
                                      <p:cBhvr>
                                        <p:cTn id="25" dur="500"/>
                                        <p:tgtEl>
                                          <p:spTgt spid="650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057">
                                            <p:txEl>
                                              <p:pRg st="1" end="1"/>
                                            </p:txEl>
                                          </p:spTgt>
                                        </p:tgtEl>
                                        <p:attrNameLst>
                                          <p:attrName>style.visibility</p:attrName>
                                        </p:attrNameLst>
                                      </p:cBhvr>
                                      <p:to>
                                        <p:strVal val="visible"/>
                                      </p:to>
                                    </p:set>
                                    <p:animEffect transition="in" filter="fade">
                                      <p:cBhvr>
                                        <p:cTn id="30" dur="500"/>
                                        <p:tgtEl>
                                          <p:spTgt spid="6505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5057">
                                            <p:txEl>
                                              <p:pRg st="2" end="2"/>
                                            </p:txEl>
                                          </p:spTgt>
                                        </p:tgtEl>
                                        <p:attrNameLst>
                                          <p:attrName>style.visibility</p:attrName>
                                        </p:attrNameLst>
                                      </p:cBhvr>
                                      <p:to>
                                        <p:strVal val="visible"/>
                                      </p:to>
                                    </p:set>
                                    <p:animEffect transition="in" filter="fade">
                                      <p:cBhvr>
                                        <p:cTn id="33" dur="500"/>
                                        <p:tgtEl>
                                          <p:spTgt spid="65057">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5057">
                                            <p:txEl>
                                              <p:pRg st="3" end="3"/>
                                            </p:txEl>
                                          </p:spTgt>
                                        </p:tgtEl>
                                        <p:attrNameLst>
                                          <p:attrName>style.visibility</p:attrName>
                                        </p:attrNameLst>
                                      </p:cBhvr>
                                      <p:to>
                                        <p:strVal val="visible"/>
                                      </p:to>
                                    </p:set>
                                    <p:animEffect transition="in" filter="fade">
                                      <p:cBhvr>
                                        <p:cTn id="36" dur="500"/>
                                        <p:tgtEl>
                                          <p:spTgt spid="650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55" grpId="0" autoUpdateAnimBg="0"/>
      <p:bldP spid="6505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87" name="Title 3">
            <a:extLst>
              <a:ext uri="{FF2B5EF4-FFF2-40B4-BE49-F238E27FC236}">
                <a16:creationId xmlns:a16="http://schemas.microsoft.com/office/drawing/2014/main" id="{94017C50-7945-422C-EB88-2D6F209BF96F}"/>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Contratistas para la integridad en el uso de medicamentos de Medicare (MEDIC)</a:t>
            </a:r>
          </a:p>
        </p:txBody>
      </p:sp>
      <p:sp>
        <p:nvSpPr>
          <p:cNvPr id="66088" name="Content Placeholder 4">
            <a:extLst>
              <a:ext uri="{FF2B5EF4-FFF2-40B4-BE49-F238E27FC236}">
                <a16:creationId xmlns:a16="http://schemas.microsoft.com/office/drawing/2014/main" id="{0993304E-6781-B576-B7ED-40E76F930E59}"/>
              </a:ext>
            </a:extLst>
          </p:cNvPr>
          <p:cNvSpPr>
            <a:spLocks noChangeArrowheads="1"/>
          </p:cNvSpPr>
          <p:nvPr/>
        </p:nvSpPr>
        <p:spPr bwMode="auto">
          <a:xfrm>
            <a:off x="622300" y="1084263"/>
            <a:ext cx="11053763"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None/>
            </a:pPr>
            <a:r>
              <a:rPr lang="es-US" altLang="en-US" sz="2800" b="1" dirty="0">
                <a:solidFill>
                  <a:srgbClr val="00529B"/>
                </a:solidFill>
                <a:latin typeface="+mj-ea"/>
                <a:ea typeface="+mj-ea"/>
                <a:cs typeface="Arial" panose="020B0604020202020204" pitchFamily="34" charset="0"/>
              </a:rPr>
              <a:t>Las responsabilidades principales incluyen:</a:t>
            </a:r>
          </a:p>
        </p:txBody>
      </p:sp>
      <p:pic>
        <p:nvPicPr>
          <p:cNvPr id="66089" name="Graphic 2">
            <a:extLst>
              <a:ext uri="{FF2B5EF4-FFF2-40B4-BE49-F238E27FC236}">
                <a16:creationId xmlns:a16="http://schemas.microsoft.com/office/drawing/2014/main" id="{E59A89E9-C6AC-4BA3-42EF-71FD287BA09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1944340"/>
            <a:ext cx="1409700" cy="140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090" name="Content Placeholder 4">
            <a:extLst>
              <a:ext uri="{FF2B5EF4-FFF2-40B4-BE49-F238E27FC236}">
                <a16:creationId xmlns:a16="http://schemas.microsoft.com/office/drawing/2014/main" id="{4470F6FA-8EC0-EB84-6DDD-8A01ACFE9069}"/>
              </a:ext>
            </a:extLst>
          </p:cNvPr>
          <p:cNvSpPr>
            <a:spLocks noChangeArrowheads="1"/>
          </p:cNvSpPr>
          <p:nvPr/>
        </p:nvSpPr>
        <p:spPr bwMode="auto">
          <a:xfrm>
            <a:off x="2992438" y="1787972"/>
            <a:ext cx="7935912" cy="178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marL="228600" indent="-228600" defTabSz="685800" eaLnBrk="0" hangingPunct="0">
              <a:defRPr>
                <a:solidFill>
                  <a:schemeClr val="tx1"/>
                </a:solidFill>
                <a:latin typeface="Calibri" panose="020F0502020204030204" pitchFamily="34" charset="0"/>
                <a:cs typeface="Calibri" panose="020F0502020204030204" pitchFamily="34" charset="0"/>
              </a:defRPr>
            </a:lvl1pPr>
            <a:lvl2pPr marL="547688" indent="-273050"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400"/>
              </a:spcAft>
              <a:buClr>
                <a:srgbClr val="00539A"/>
              </a:buClr>
              <a:buFont typeface="Wingdings" panose="05000000000000000000" pitchFamily="2" charset="2"/>
              <a:buNone/>
            </a:pPr>
            <a:r>
              <a:rPr lang="es-US" altLang="en-US" sz="1900" b="1" dirty="0">
                <a:solidFill>
                  <a:srgbClr val="00529B"/>
                </a:solidFill>
                <a:latin typeface="+mj-ea"/>
                <a:ea typeface="+mj-ea"/>
                <a:cs typeface="Arial" panose="020B0604020202020204" pitchFamily="34" charset="0"/>
              </a:rPr>
              <a:t>Ser responsable</a:t>
            </a:r>
          </a:p>
          <a:p>
            <a:pPr marL="617538" lvl="1" indent="-342900" eaLnBrk="1" hangingPunct="1">
              <a:spcAft>
                <a:spcPts val="6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Investigar posibles fraudes, derroche y abusos en los planes </a:t>
            </a:r>
            <a:br>
              <a:rPr lang="es-US" altLang="en-US" sz="1900" dirty="0">
                <a:solidFill>
                  <a:srgbClr val="00529B"/>
                </a:solidFill>
                <a:latin typeface="+mj-ea"/>
                <a:ea typeface="+mj-ea"/>
                <a:cs typeface="Arial" panose="020B0604020202020204" pitchFamily="34" charset="0"/>
              </a:rPr>
            </a:br>
            <a:r>
              <a:rPr lang="es-US" altLang="en-US" sz="1900" dirty="0">
                <a:solidFill>
                  <a:srgbClr val="00529B"/>
                </a:solidFill>
                <a:latin typeface="+mj-ea"/>
                <a:ea typeface="+mj-ea"/>
                <a:cs typeface="Arial" panose="020B0604020202020204" pitchFamily="34" charset="0"/>
              </a:rPr>
              <a:t>de Medicare</a:t>
            </a:r>
          </a:p>
          <a:p>
            <a:pPr marL="617538" lvl="1" indent="-342900" eaLnBrk="1" hangingPunct="1">
              <a:spcAft>
                <a:spcPts val="6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Investigar reclamaciones en las que se alegue fraude </a:t>
            </a:r>
            <a:br>
              <a:rPr lang="es-US" altLang="en-US" sz="1900" dirty="0">
                <a:solidFill>
                  <a:srgbClr val="00529B"/>
                </a:solidFill>
                <a:latin typeface="+mj-ea"/>
                <a:ea typeface="+mj-ea"/>
                <a:cs typeface="Arial" panose="020B0604020202020204" pitchFamily="34" charset="0"/>
              </a:rPr>
            </a:br>
            <a:r>
              <a:rPr lang="es-US" altLang="en-US" sz="1900" dirty="0">
                <a:solidFill>
                  <a:srgbClr val="00529B"/>
                </a:solidFill>
                <a:latin typeface="+mj-ea"/>
                <a:ea typeface="+mj-ea"/>
                <a:cs typeface="Arial" panose="020B0604020202020204" pitchFamily="34" charset="0"/>
              </a:rPr>
              <a:t>contra Medicare</a:t>
            </a:r>
          </a:p>
          <a:p>
            <a:pPr marL="617538" lvl="1" indent="-342900" eaLnBrk="1" hangingPunct="1">
              <a:spcAft>
                <a:spcPts val="4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Remitir los posibles casos de fraude a las fuerzas del orden</a:t>
            </a:r>
          </a:p>
          <a:p>
            <a:pPr eaLnBrk="1" hangingPunct="1">
              <a:spcBef>
                <a:spcPts val="1000"/>
              </a:spcBef>
              <a:buClr>
                <a:srgbClr val="00539A"/>
              </a:buClr>
              <a:buFont typeface="Wingdings" panose="05000000000000000000" pitchFamily="2" charset="2"/>
              <a:buNone/>
            </a:pPr>
            <a:endParaRPr lang="en-US" altLang="en-US" sz="2200" dirty="0">
              <a:latin typeface="+mj-ea"/>
              <a:ea typeface="+mj-ea"/>
              <a:cs typeface="Arial" panose="020B0604020202020204" pitchFamily="34" charset="0"/>
            </a:endParaRPr>
          </a:p>
          <a:p>
            <a:pPr eaLnBrk="1" hangingPunct="1">
              <a:lnSpc>
                <a:spcPct val="80000"/>
              </a:lnSpc>
              <a:spcBef>
                <a:spcPts val="1000"/>
              </a:spcBef>
              <a:buClr>
                <a:srgbClr val="00539A"/>
              </a:buClr>
              <a:buFont typeface="Wingdings" panose="05000000000000000000" pitchFamily="2" charset="2"/>
              <a:buChar char="§"/>
            </a:pPr>
            <a:endParaRPr lang="en-US" altLang="en-US" sz="2200" dirty="0">
              <a:latin typeface="Arial" panose="020B0604020202020204" pitchFamily="34" charset="0"/>
              <a:cs typeface="Arial" panose="020B0604020202020204" pitchFamily="34" charset="0"/>
            </a:endParaRPr>
          </a:p>
        </p:txBody>
      </p:sp>
      <p:pic>
        <p:nvPicPr>
          <p:cNvPr id="66091" name="Graphic 19">
            <a:extLst>
              <a:ext uri="{FF2B5EF4-FFF2-40B4-BE49-F238E27FC236}">
                <a16:creationId xmlns:a16="http://schemas.microsoft.com/office/drawing/2014/main" id="{D70ADC90-2F82-751B-DD19-8D591F37D2F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 y="4052540"/>
            <a:ext cx="1700213" cy="170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092" name="Content Placeholder 4">
            <a:extLst>
              <a:ext uri="{FF2B5EF4-FFF2-40B4-BE49-F238E27FC236}">
                <a16:creationId xmlns:a16="http://schemas.microsoft.com/office/drawing/2014/main" id="{939D72B5-9459-1311-B658-F7A329BDB21F}"/>
              </a:ext>
            </a:extLst>
          </p:cNvPr>
          <p:cNvSpPr>
            <a:spLocks noChangeArrowheads="1"/>
          </p:cNvSpPr>
          <p:nvPr/>
        </p:nvSpPr>
        <p:spPr bwMode="auto">
          <a:xfrm>
            <a:off x="2992438" y="3987824"/>
            <a:ext cx="8112125" cy="224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marL="547688" indent="-273050"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lvl="1" eaLnBrk="1" hangingPunct="1">
              <a:spcBef>
                <a:spcPts val="600"/>
              </a:spcBef>
              <a:spcAft>
                <a:spcPts val="400"/>
              </a:spcAft>
              <a:buClr>
                <a:srgbClr val="00539A"/>
              </a:buClr>
              <a:buFont typeface="Arial" panose="020B0604020202020204" pitchFamily="34" charset="0"/>
              <a:buNone/>
            </a:pPr>
            <a:r>
              <a:rPr lang="es-US" altLang="en-US" sz="1900" b="1" dirty="0">
                <a:solidFill>
                  <a:srgbClr val="00529B"/>
                </a:solidFill>
                <a:latin typeface="+mj-ea"/>
                <a:ea typeface="+mj-ea"/>
                <a:cs typeface="Arial" panose="020B0604020202020204" pitchFamily="34" charset="0"/>
              </a:rPr>
              <a:t>Ser proactivo</a:t>
            </a:r>
          </a:p>
          <a:p>
            <a:pPr marL="617538" lvl="1" indent="-342900" eaLnBrk="1" hangingPunct="1">
              <a:spcAft>
                <a:spcPts val="6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Analizar los datos</a:t>
            </a:r>
          </a:p>
          <a:p>
            <a:pPr marL="617538" lvl="1" indent="-342900" eaLnBrk="1" hangingPunct="1">
              <a:spcAft>
                <a:spcPts val="6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Identificar las vulnerabilidades del programa</a:t>
            </a:r>
          </a:p>
          <a:p>
            <a:pPr marL="617538" lvl="1" indent="-342900" eaLnBrk="1" hangingPunct="1">
              <a:spcAft>
                <a:spcPts val="6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Realizar auditorías de los planes Medicare </a:t>
            </a:r>
            <a:r>
              <a:rPr lang="es-US" altLang="en-US" sz="1900" dirty="0" err="1">
                <a:solidFill>
                  <a:srgbClr val="00529B"/>
                </a:solidFill>
                <a:latin typeface="+mj-ea"/>
                <a:ea typeface="+mj-ea"/>
                <a:cs typeface="Arial" panose="020B0604020202020204" pitchFamily="34" charset="0"/>
              </a:rPr>
              <a:t>Advantage</a:t>
            </a:r>
            <a:r>
              <a:rPr lang="es-US" altLang="en-US" sz="1900" dirty="0">
                <a:solidFill>
                  <a:srgbClr val="00529B"/>
                </a:solidFill>
                <a:latin typeface="+mj-ea"/>
                <a:ea typeface="+mj-ea"/>
                <a:cs typeface="Arial" panose="020B0604020202020204" pitchFamily="34" charset="0"/>
              </a:rPr>
              <a:t> y del plan de medicamentos de Medicare</a:t>
            </a:r>
          </a:p>
          <a:p>
            <a:pPr marL="617538" lvl="1" indent="-342900" eaLnBrk="1" hangingPunct="1">
              <a:spcAft>
                <a:spcPts val="400"/>
              </a:spcAft>
              <a:buClr>
                <a:srgbClr val="00539A"/>
              </a:buClr>
              <a:buFont typeface="Wingdings" panose="05000000000000000000" pitchFamily="2" charset="2"/>
              <a:buChar char="§"/>
            </a:pPr>
            <a:r>
              <a:rPr lang="es-US" altLang="en-US" sz="1900" dirty="0">
                <a:solidFill>
                  <a:srgbClr val="00529B"/>
                </a:solidFill>
                <a:latin typeface="+mj-ea"/>
                <a:ea typeface="+mj-ea"/>
                <a:cs typeface="Arial" panose="020B0604020202020204" pitchFamily="34" charset="0"/>
              </a:rPr>
              <a:t>Proporcionar difusión y educación a los patrocinadores de </a:t>
            </a:r>
            <a:br>
              <a:rPr lang="es-US" altLang="en-US" sz="1900" dirty="0">
                <a:solidFill>
                  <a:srgbClr val="00529B"/>
                </a:solidFill>
                <a:latin typeface="+mj-ea"/>
                <a:ea typeface="+mj-ea"/>
                <a:cs typeface="Arial" panose="020B0604020202020204" pitchFamily="34" charset="0"/>
              </a:rPr>
            </a:br>
            <a:r>
              <a:rPr lang="es-US" altLang="en-US" sz="1900" dirty="0">
                <a:solidFill>
                  <a:srgbClr val="00529B"/>
                </a:solidFill>
                <a:latin typeface="+mj-ea"/>
                <a:ea typeface="+mj-ea"/>
                <a:cs typeface="Arial" panose="020B0604020202020204" pitchFamily="34" charset="0"/>
              </a:rPr>
              <a:t>los planes</a:t>
            </a:r>
          </a:p>
        </p:txBody>
      </p:sp>
      <p:sp>
        <p:nvSpPr>
          <p:cNvPr id="66094" name="Slide Number Placeholder 4">
            <a:extLst>
              <a:ext uri="{FF2B5EF4-FFF2-40B4-BE49-F238E27FC236}">
                <a16:creationId xmlns:a16="http://schemas.microsoft.com/office/drawing/2014/main" id="{A27E041E-DF9F-2EF6-5414-CA39F5A85134}"/>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DFD20CDF-DB88-453B-B114-BFF4237975F8}" type="slidenum">
              <a:rPr lang="en-US" altLang="en-US">
                <a:solidFill>
                  <a:srgbClr val="8FAADC"/>
                </a:solidFill>
              </a:rPr>
              <a:pPr eaLnBrk="1" hangingPunct="1"/>
              <a:t>33</a:t>
            </a:fld>
            <a:endParaRPr lang="en-US" altLang="en-US">
              <a:solidFill>
                <a:srgbClr val="8FAADC"/>
              </a:solidFill>
            </a:endParaRPr>
          </a:p>
        </p:txBody>
      </p:sp>
      <p:sp>
        <p:nvSpPr>
          <p:cNvPr id="66095" name="Date Placeholder 3">
            <a:extLst>
              <a:ext uri="{FF2B5EF4-FFF2-40B4-BE49-F238E27FC236}">
                <a16:creationId xmlns:a16="http://schemas.microsoft.com/office/drawing/2014/main" id="{A444880F-50E0-D210-9FC5-23F571BB9757}"/>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1" name="Footer Placeholder 4">
            <a:extLst>
              <a:ext uri="{FF2B5EF4-FFF2-40B4-BE49-F238E27FC236}">
                <a16:creationId xmlns:a16="http://schemas.microsoft.com/office/drawing/2014/main" id="{254031B2-2721-7CF6-5011-47D84496F1B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088">
                                            <p:txEl>
                                              <p:pRg st="0" end="0"/>
                                            </p:txEl>
                                          </p:spTgt>
                                        </p:tgtEl>
                                        <p:attrNameLst>
                                          <p:attrName>style.visibility</p:attrName>
                                        </p:attrNameLst>
                                      </p:cBhvr>
                                      <p:to>
                                        <p:strVal val="visible"/>
                                      </p:to>
                                    </p:set>
                                    <p:animEffect transition="in" filter="fade">
                                      <p:cBhvr>
                                        <p:cTn id="7" dur="500"/>
                                        <p:tgtEl>
                                          <p:spTgt spid="660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122" name="Title 3">
            <a:extLst>
              <a:ext uri="{FF2B5EF4-FFF2-40B4-BE49-F238E27FC236}">
                <a16:creationId xmlns:a16="http://schemas.microsoft.com/office/drawing/2014/main" id="{CCB83461-F9EA-1475-D5A2-89292FBEE307}"/>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Medidas administrativas de CMS</a:t>
            </a:r>
          </a:p>
        </p:txBody>
      </p:sp>
      <p:sp>
        <p:nvSpPr>
          <p:cNvPr id="67123" name="Content Placeholder 4">
            <a:extLst>
              <a:ext uri="{FF2B5EF4-FFF2-40B4-BE49-F238E27FC236}">
                <a16:creationId xmlns:a16="http://schemas.microsoft.com/office/drawing/2014/main" id="{8AB69A99-4849-6BD9-A4E5-6CC173213D9E}"/>
              </a:ext>
            </a:extLst>
          </p:cNvPr>
          <p:cNvSpPr>
            <a:spLocks noChangeArrowheads="1"/>
          </p:cNvSpPr>
          <p:nvPr/>
        </p:nvSpPr>
        <p:spPr bwMode="auto">
          <a:xfrm>
            <a:off x="622300" y="1084263"/>
            <a:ext cx="11053763"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1200"/>
              </a:spcAft>
              <a:buClr>
                <a:srgbClr val="00539A"/>
              </a:buClr>
              <a:buFont typeface="Wingdings" panose="05000000000000000000" pitchFamily="2" charset="2"/>
              <a:buNone/>
            </a:pPr>
            <a:r>
              <a:rPr lang="es-US" altLang="en-US" sz="2800" b="1" dirty="0">
                <a:solidFill>
                  <a:srgbClr val="00529B"/>
                </a:solidFill>
                <a:cs typeface="Arial" panose="020B0604020202020204" pitchFamily="34" charset="0"/>
              </a:rPr>
              <a:t>Cuando CMS sospechan de la existencia de fraude, las medidas administrativas incluyen:</a:t>
            </a:r>
          </a:p>
        </p:txBody>
      </p:sp>
      <p:pic>
        <p:nvPicPr>
          <p:cNvPr id="67124" name="Picture 5" descr="&quot;&quot;">
            <a:extLst>
              <a:ext uri="{FF2B5EF4-FFF2-40B4-BE49-F238E27FC236}">
                <a16:creationId xmlns:a16="http://schemas.microsoft.com/office/drawing/2014/main" id="{317D39CC-7E2A-8747-CD55-8C0A3AC617C1}"/>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2103438"/>
            <a:ext cx="4584700" cy="331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25" name="Content Placeholder 4">
            <a:extLst>
              <a:ext uri="{FF2B5EF4-FFF2-40B4-BE49-F238E27FC236}">
                <a16:creationId xmlns:a16="http://schemas.microsoft.com/office/drawing/2014/main" id="{EAB532B9-CB4C-2C3D-BEC8-BC291F662E19}"/>
              </a:ext>
            </a:extLst>
          </p:cNvPr>
          <p:cNvSpPr>
            <a:spLocks noGrp="1" noChangeArrowheads="1"/>
          </p:cNvSpPr>
          <p:nvPr>
            <p:ph sz="half" idx="4294967295"/>
          </p:nvPr>
        </p:nvSpPr>
        <p:spPr>
          <a:xfrm>
            <a:off x="6038850" y="2100263"/>
            <a:ext cx="5314950" cy="3525837"/>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ormAutofit fontScale="92500" lnSpcReduction="20000"/>
          </a:bodyPr>
          <a:lstStyle/>
          <a:p>
            <a:pPr marL="273050" indent="-273050" defTabSz="685800" eaLnBrk="1" hangingPunct="1">
              <a:lnSpc>
                <a:spcPct val="100000"/>
              </a:lnSpc>
              <a:spcBef>
                <a:spcPct val="0"/>
              </a:spcBef>
              <a:spcAft>
                <a:spcPts val="1200"/>
              </a:spcAft>
            </a:pPr>
            <a:r>
              <a:rPr lang="es-US" altLang="en-US" sz="2400" dirty="0">
                <a:solidFill>
                  <a:srgbClr val="00529B"/>
                </a:solidFill>
              </a:rPr>
              <a:t>Denegación automática de pagos</a:t>
            </a:r>
          </a:p>
          <a:p>
            <a:pPr marL="273050" indent="-273050" defTabSz="685800" eaLnBrk="1" hangingPunct="1">
              <a:lnSpc>
                <a:spcPct val="100000"/>
              </a:lnSpc>
              <a:spcBef>
                <a:spcPct val="0"/>
              </a:spcBef>
              <a:spcAft>
                <a:spcPts val="1200"/>
              </a:spcAft>
            </a:pPr>
            <a:r>
              <a:rPr lang="es-US" altLang="en-US" sz="2400" dirty="0">
                <a:solidFill>
                  <a:srgbClr val="00529B"/>
                </a:solidFill>
              </a:rPr>
              <a:t>Suspensión de pagos</a:t>
            </a:r>
          </a:p>
          <a:p>
            <a:pPr marL="273050" indent="-273050" defTabSz="685800" eaLnBrk="1" hangingPunct="1">
              <a:lnSpc>
                <a:spcPct val="100000"/>
              </a:lnSpc>
              <a:spcBef>
                <a:spcPct val="0"/>
              </a:spcBef>
              <a:spcAft>
                <a:spcPts val="1200"/>
              </a:spcAft>
            </a:pPr>
            <a:r>
              <a:rPr lang="es-US" altLang="en-US" sz="2400" dirty="0">
                <a:solidFill>
                  <a:srgbClr val="00529B"/>
                </a:solidFill>
              </a:rPr>
              <a:t>Revisión de pagos anticipados</a:t>
            </a:r>
          </a:p>
          <a:p>
            <a:pPr marL="273050" indent="-273050" defTabSz="685800" eaLnBrk="1" hangingPunct="1">
              <a:lnSpc>
                <a:spcPct val="100000"/>
              </a:lnSpc>
              <a:spcBef>
                <a:spcPct val="0"/>
              </a:spcBef>
              <a:spcAft>
                <a:spcPts val="1200"/>
              </a:spcAft>
            </a:pPr>
            <a:r>
              <a:rPr lang="es-US" altLang="en-US" sz="2400" dirty="0">
                <a:solidFill>
                  <a:srgbClr val="00529B"/>
                </a:solidFill>
              </a:rPr>
              <a:t>Revocación de privilegios de facturación</a:t>
            </a:r>
          </a:p>
          <a:p>
            <a:pPr marL="273050" indent="-273050" defTabSz="685800" eaLnBrk="1" hangingPunct="1">
              <a:lnSpc>
                <a:spcPct val="100000"/>
              </a:lnSpc>
              <a:spcBef>
                <a:spcPct val="0"/>
              </a:spcBef>
              <a:spcAft>
                <a:spcPts val="1200"/>
              </a:spcAft>
            </a:pPr>
            <a:r>
              <a:rPr lang="es-US" altLang="en-US" sz="2400" dirty="0">
                <a:solidFill>
                  <a:srgbClr val="00529B"/>
                </a:solidFill>
              </a:rPr>
              <a:t>Realización de revisiones posteriores al pago </a:t>
            </a:r>
          </a:p>
          <a:p>
            <a:pPr marL="273050" indent="-273050" defTabSz="685800" eaLnBrk="1" hangingPunct="1">
              <a:lnSpc>
                <a:spcPct val="100000"/>
              </a:lnSpc>
              <a:spcBef>
                <a:spcPct val="0"/>
              </a:spcBef>
              <a:spcAft>
                <a:spcPts val="1200"/>
              </a:spcAft>
            </a:pPr>
            <a:r>
              <a:rPr lang="es-US" altLang="en-US" sz="2400" dirty="0">
                <a:solidFill>
                  <a:srgbClr val="00529B"/>
                </a:solidFill>
              </a:rPr>
              <a:t>Referencia a las agencias que </a:t>
            </a:r>
            <a:r>
              <a:rPr lang="es-US" altLang="en-US" sz="2400" dirty="0" err="1">
                <a:solidFill>
                  <a:srgbClr val="00529B"/>
                </a:solidFill>
              </a:rPr>
              <a:t>enforzan</a:t>
            </a:r>
            <a:r>
              <a:rPr lang="es-US" altLang="en-US" sz="2400" dirty="0">
                <a:solidFill>
                  <a:srgbClr val="00529B"/>
                </a:solidFill>
              </a:rPr>
              <a:t> la lay</a:t>
            </a:r>
            <a:endParaRPr lang="en-US" altLang="en-US" dirty="0"/>
          </a:p>
          <a:p>
            <a:pPr marL="273050" indent="-273050" defTabSz="685800" eaLnBrk="1" hangingPunct="1"/>
            <a:endParaRPr lang="en-US" altLang="en-US" dirty="0"/>
          </a:p>
          <a:p>
            <a:pPr marL="273050" indent="-273050" defTabSz="685800" eaLnBrk="1" hangingPunct="1"/>
            <a:endParaRPr lang="en-US" altLang="en-US" dirty="0"/>
          </a:p>
        </p:txBody>
      </p:sp>
      <p:sp>
        <p:nvSpPr>
          <p:cNvPr id="67127" name="Slide Number Placeholder 2">
            <a:extLst>
              <a:ext uri="{FF2B5EF4-FFF2-40B4-BE49-F238E27FC236}">
                <a16:creationId xmlns:a16="http://schemas.microsoft.com/office/drawing/2014/main" id="{6666337F-26B7-1BFA-F398-E364AFB729B1}"/>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B8B35ABF-AE80-4D02-A528-21C4ADE288DB}" type="slidenum">
              <a:rPr lang="en-US" altLang="en-US">
                <a:solidFill>
                  <a:srgbClr val="8FAADC"/>
                </a:solidFill>
              </a:rPr>
              <a:pPr eaLnBrk="1" hangingPunct="1"/>
              <a:t>34</a:t>
            </a:fld>
            <a:endParaRPr lang="en-US" altLang="en-US">
              <a:solidFill>
                <a:srgbClr val="8FAADC"/>
              </a:solidFill>
            </a:endParaRPr>
          </a:p>
        </p:txBody>
      </p:sp>
      <p:sp>
        <p:nvSpPr>
          <p:cNvPr id="67128" name="Date Placeholder 3">
            <a:extLst>
              <a:ext uri="{FF2B5EF4-FFF2-40B4-BE49-F238E27FC236}">
                <a16:creationId xmlns:a16="http://schemas.microsoft.com/office/drawing/2014/main" id="{5D12D505-CE96-314B-52C7-234EC354F36F}"/>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36708E9C-0E3E-2F20-DB40-E48B8E834B1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123">
                                            <p:txEl>
                                              <p:pRg st="0" end="0"/>
                                            </p:txEl>
                                          </p:spTgt>
                                        </p:tgtEl>
                                        <p:attrNameLst>
                                          <p:attrName>style.visibility</p:attrName>
                                        </p:attrNameLst>
                                      </p:cBhvr>
                                      <p:to>
                                        <p:strVal val="visible"/>
                                      </p:to>
                                    </p:set>
                                    <p:animEffect transition="in" filter="fade">
                                      <p:cBhvr>
                                        <p:cTn id="7" dur="500"/>
                                        <p:tgtEl>
                                          <p:spTgt spid="67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125">
                                            <p:txEl>
                                              <p:pRg st="0" end="0"/>
                                            </p:txEl>
                                          </p:spTgt>
                                        </p:tgtEl>
                                        <p:attrNameLst>
                                          <p:attrName>style.visibility</p:attrName>
                                        </p:attrNameLst>
                                      </p:cBhvr>
                                      <p:to>
                                        <p:strVal val="visible"/>
                                      </p:to>
                                    </p:set>
                                    <p:animEffect transition="in" filter="fade">
                                      <p:cBhvr>
                                        <p:cTn id="12" dur="500"/>
                                        <p:tgtEl>
                                          <p:spTgt spid="671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125">
                                            <p:txEl>
                                              <p:pRg st="1" end="1"/>
                                            </p:txEl>
                                          </p:spTgt>
                                        </p:tgtEl>
                                        <p:attrNameLst>
                                          <p:attrName>style.visibility</p:attrName>
                                        </p:attrNameLst>
                                      </p:cBhvr>
                                      <p:to>
                                        <p:strVal val="visible"/>
                                      </p:to>
                                    </p:set>
                                    <p:animEffect transition="in" filter="fade">
                                      <p:cBhvr>
                                        <p:cTn id="17" dur="500"/>
                                        <p:tgtEl>
                                          <p:spTgt spid="671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125">
                                            <p:txEl>
                                              <p:pRg st="2" end="2"/>
                                            </p:txEl>
                                          </p:spTgt>
                                        </p:tgtEl>
                                        <p:attrNameLst>
                                          <p:attrName>style.visibility</p:attrName>
                                        </p:attrNameLst>
                                      </p:cBhvr>
                                      <p:to>
                                        <p:strVal val="visible"/>
                                      </p:to>
                                    </p:set>
                                    <p:animEffect transition="in" filter="fade">
                                      <p:cBhvr>
                                        <p:cTn id="22" dur="500"/>
                                        <p:tgtEl>
                                          <p:spTgt spid="671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125">
                                            <p:txEl>
                                              <p:pRg st="3" end="3"/>
                                            </p:txEl>
                                          </p:spTgt>
                                        </p:tgtEl>
                                        <p:attrNameLst>
                                          <p:attrName>style.visibility</p:attrName>
                                        </p:attrNameLst>
                                      </p:cBhvr>
                                      <p:to>
                                        <p:strVal val="visible"/>
                                      </p:to>
                                    </p:set>
                                    <p:animEffect transition="in" filter="fade">
                                      <p:cBhvr>
                                        <p:cTn id="27" dur="500"/>
                                        <p:tgtEl>
                                          <p:spTgt spid="671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125">
                                            <p:txEl>
                                              <p:pRg st="4" end="4"/>
                                            </p:txEl>
                                          </p:spTgt>
                                        </p:tgtEl>
                                        <p:attrNameLst>
                                          <p:attrName>style.visibility</p:attrName>
                                        </p:attrNameLst>
                                      </p:cBhvr>
                                      <p:to>
                                        <p:strVal val="visible"/>
                                      </p:to>
                                    </p:set>
                                    <p:animEffect transition="in" filter="fade">
                                      <p:cBhvr>
                                        <p:cTn id="32" dur="500"/>
                                        <p:tgtEl>
                                          <p:spTgt spid="6712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125">
                                            <p:txEl>
                                              <p:pRg st="5" end="5"/>
                                            </p:txEl>
                                          </p:spTgt>
                                        </p:tgtEl>
                                        <p:attrNameLst>
                                          <p:attrName>style.visibility</p:attrName>
                                        </p:attrNameLst>
                                      </p:cBhvr>
                                      <p:to>
                                        <p:strVal val="visible"/>
                                      </p:to>
                                    </p:set>
                                    <p:animEffect transition="in" filter="fade">
                                      <p:cBhvr>
                                        <p:cTn id="37" dur="500"/>
                                        <p:tgtEl>
                                          <p:spTgt spid="671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155" name="Title 3">
            <a:extLst>
              <a:ext uri="{FF2B5EF4-FFF2-40B4-BE49-F238E27FC236}">
                <a16:creationId xmlns:a16="http://schemas.microsoft.com/office/drawing/2014/main" id="{A5AEE961-C1F4-BF04-9B80-19DC87A0BFB1}"/>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dirty="0"/>
              <a:t>Medidas de leyes y el sistema judicial</a:t>
            </a:r>
          </a:p>
        </p:txBody>
      </p:sp>
      <p:sp>
        <p:nvSpPr>
          <p:cNvPr id="68156" name="Content Placeholder 4">
            <a:extLst>
              <a:ext uri="{FF2B5EF4-FFF2-40B4-BE49-F238E27FC236}">
                <a16:creationId xmlns:a16="http://schemas.microsoft.com/office/drawing/2014/main" id="{8723911D-7651-86BA-0C9B-3B111C2C3172}"/>
              </a:ext>
            </a:extLst>
          </p:cNvPr>
          <p:cNvSpPr>
            <a:spLocks noGrp="1" noChangeArrowheads="1"/>
          </p:cNvSpPr>
          <p:nvPr>
            <p:ph sz="half" idx="4294967295"/>
          </p:nvPr>
        </p:nvSpPr>
        <p:spPr>
          <a:xfrm>
            <a:off x="838200" y="1517873"/>
            <a:ext cx="5740400" cy="4143375"/>
          </a:xfrm>
          <a:ln/>
        </p:spPr>
        <p:txBody>
          <a:bodyPr>
            <a:normAutofit lnSpcReduction="10000"/>
          </a:bodyPr>
          <a:lstStyle/>
          <a:p>
            <a:pPr marL="273050" indent="-273050" defTabSz="685800" eaLnBrk="1" hangingPunct="1">
              <a:lnSpc>
                <a:spcPct val="100000"/>
              </a:lnSpc>
              <a:spcBef>
                <a:spcPct val="0"/>
              </a:spcBef>
              <a:spcAft>
                <a:spcPts val="1200"/>
              </a:spcAft>
            </a:pPr>
            <a:r>
              <a:rPr lang="es-US" altLang="en-US" sz="2400" dirty="0">
                <a:solidFill>
                  <a:srgbClr val="00529B"/>
                </a:solidFill>
              </a:rPr>
              <a:t>Prohibir a los proveedores o empresas la participación en los programas</a:t>
            </a:r>
          </a:p>
          <a:p>
            <a:pPr marL="273050" indent="-273050" defTabSz="685800" eaLnBrk="1" hangingPunct="1">
              <a:lnSpc>
                <a:spcPct val="100000"/>
              </a:lnSpc>
              <a:spcBef>
                <a:spcPct val="0"/>
              </a:spcBef>
              <a:spcAft>
                <a:spcPts val="1200"/>
              </a:spcAft>
            </a:pPr>
            <a:r>
              <a:rPr lang="es-US" altLang="en-US" sz="2400" dirty="0">
                <a:solidFill>
                  <a:srgbClr val="00529B"/>
                </a:solidFill>
              </a:rPr>
              <a:t>Restringir a los proveedores o empresas la facturación a Medicare, Medicaid o CHIP</a:t>
            </a:r>
          </a:p>
          <a:p>
            <a:pPr marL="273050" indent="-273050" defTabSz="685800" eaLnBrk="1" hangingPunct="1">
              <a:lnSpc>
                <a:spcPct val="100000"/>
              </a:lnSpc>
              <a:spcBef>
                <a:spcPct val="0"/>
              </a:spcBef>
              <a:spcAft>
                <a:spcPts val="1200"/>
              </a:spcAft>
            </a:pPr>
            <a:r>
              <a:rPr lang="es-US" altLang="en-US" sz="2400" dirty="0">
                <a:solidFill>
                  <a:srgbClr val="00529B"/>
                </a:solidFill>
              </a:rPr>
              <a:t>Multar a los proveedores o empresas </a:t>
            </a:r>
          </a:p>
          <a:p>
            <a:pPr marL="273050" indent="-273050" defTabSz="685800" eaLnBrk="1" hangingPunct="1">
              <a:lnSpc>
                <a:spcPct val="100000"/>
              </a:lnSpc>
              <a:spcBef>
                <a:spcPct val="0"/>
              </a:spcBef>
              <a:spcAft>
                <a:spcPts val="1200"/>
              </a:spcAft>
            </a:pPr>
            <a:r>
              <a:rPr lang="es-US" altLang="en-US" sz="2400" dirty="0">
                <a:solidFill>
                  <a:srgbClr val="00529B"/>
                </a:solidFill>
              </a:rPr>
              <a:t>Realización de detenciones y condenas</a:t>
            </a:r>
          </a:p>
          <a:p>
            <a:pPr marL="273050" indent="-273050" defTabSz="685800" eaLnBrk="1" hangingPunct="1">
              <a:lnSpc>
                <a:spcPct val="100000"/>
              </a:lnSpc>
              <a:spcBef>
                <a:spcPct val="0"/>
              </a:spcBef>
              <a:spcAft>
                <a:spcPts val="1200"/>
              </a:spcAft>
            </a:pPr>
            <a:r>
              <a:rPr lang="es-US" altLang="en-US" sz="2400" dirty="0">
                <a:solidFill>
                  <a:srgbClr val="00529B"/>
                </a:solidFill>
              </a:rPr>
              <a:t>Negociación de acuerdos de integridad empresarial</a:t>
            </a:r>
          </a:p>
        </p:txBody>
      </p:sp>
      <p:pic>
        <p:nvPicPr>
          <p:cNvPr id="68157" name="Picture 5" descr="&quot;&quot;">
            <a:extLst>
              <a:ext uri="{FF2B5EF4-FFF2-40B4-BE49-F238E27FC236}">
                <a16:creationId xmlns:a16="http://schemas.microsoft.com/office/drawing/2014/main" id="{988AE049-E992-1F0B-3D6B-D0FD8518EAE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1725613"/>
            <a:ext cx="4797425"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159" name="Slide Number Placeholder 2">
            <a:extLst>
              <a:ext uri="{FF2B5EF4-FFF2-40B4-BE49-F238E27FC236}">
                <a16:creationId xmlns:a16="http://schemas.microsoft.com/office/drawing/2014/main" id="{1E39D318-51B4-8695-CE40-60C5C26A981E}"/>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D0C91DF1-A59D-49A4-8AA4-6EF19E6ECD3A}" type="slidenum">
              <a:rPr lang="en-US" altLang="en-US">
                <a:solidFill>
                  <a:srgbClr val="8FAADC"/>
                </a:solidFill>
              </a:rPr>
              <a:pPr eaLnBrk="1" hangingPunct="1"/>
              <a:t>35</a:t>
            </a:fld>
            <a:endParaRPr lang="en-US" altLang="en-US">
              <a:solidFill>
                <a:srgbClr val="8FAADC"/>
              </a:solidFill>
            </a:endParaRPr>
          </a:p>
        </p:txBody>
      </p:sp>
      <p:sp>
        <p:nvSpPr>
          <p:cNvPr id="68160" name="Date Placeholder 3">
            <a:extLst>
              <a:ext uri="{FF2B5EF4-FFF2-40B4-BE49-F238E27FC236}">
                <a16:creationId xmlns:a16="http://schemas.microsoft.com/office/drawing/2014/main" id="{0286D7A3-9889-6A3B-AB28-0CEBF2FAEE0C}"/>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2059BD27-75B6-1D00-E76F-4BA096B1DBB4}"/>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56">
                                            <p:txEl>
                                              <p:pRg st="0" end="0"/>
                                            </p:txEl>
                                          </p:spTgt>
                                        </p:tgtEl>
                                        <p:attrNameLst>
                                          <p:attrName>style.visibility</p:attrName>
                                        </p:attrNameLst>
                                      </p:cBhvr>
                                      <p:to>
                                        <p:strVal val="visible"/>
                                      </p:to>
                                    </p:set>
                                    <p:animEffect transition="in" filter="fade">
                                      <p:cBhvr>
                                        <p:cTn id="7" dur="500"/>
                                        <p:tgtEl>
                                          <p:spTgt spid="68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156">
                                            <p:txEl>
                                              <p:pRg st="1" end="1"/>
                                            </p:txEl>
                                          </p:spTgt>
                                        </p:tgtEl>
                                        <p:attrNameLst>
                                          <p:attrName>style.visibility</p:attrName>
                                        </p:attrNameLst>
                                      </p:cBhvr>
                                      <p:to>
                                        <p:strVal val="visible"/>
                                      </p:to>
                                    </p:set>
                                    <p:animEffect transition="in" filter="fade">
                                      <p:cBhvr>
                                        <p:cTn id="12" dur="500"/>
                                        <p:tgtEl>
                                          <p:spTgt spid="681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156">
                                            <p:txEl>
                                              <p:pRg st="2" end="2"/>
                                            </p:txEl>
                                          </p:spTgt>
                                        </p:tgtEl>
                                        <p:attrNameLst>
                                          <p:attrName>style.visibility</p:attrName>
                                        </p:attrNameLst>
                                      </p:cBhvr>
                                      <p:to>
                                        <p:strVal val="visible"/>
                                      </p:to>
                                    </p:set>
                                    <p:animEffect transition="in" filter="fade">
                                      <p:cBhvr>
                                        <p:cTn id="17" dur="500"/>
                                        <p:tgtEl>
                                          <p:spTgt spid="681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56">
                                            <p:txEl>
                                              <p:pRg st="3" end="3"/>
                                            </p:txEl>
                                          </p:spTgt>
                                        </p:tgtEl>
                                        <p:attrNameLst>
                                          <p:attrName>style.visibility</p:attrName>
                                        </p:attrNameLst>
                                      </p:cBhvr>
                                      <p:to>
                                        <p:strVal val="visible"/>
                                      </p:to>
                                    </p:set>
                                    <p:animEffect transition="in" filter="fade">
                                      <p:cBhvr>
                                        <p:cTn id="22" dur="500"/>
                                        <p:tgtEl>
                                          <p:spTgt spid="681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156">
                                            <p:txEl>
                                              <p:pRg st="4" end="4"/>
                                            </p:txEl>
                                          </p:spTgt>
                                        </p:tgtEl>
                                        <p:attrNameLst>
                                          <p:attrName>style.visibility</p:attrName>
                                        </p:attrNameLst>
                                      </p:cBhvr>
                                      <p:to>
                                        <p:strVal val="visible"/>
                                      </p:to>
                                    </p:set>
                                    <p:animEffect transition="in" filter="fade">
                                      <p:cBhvr>
                                        <p:cTn id="27" dur="500"/>
                                        <p:tgtEl>
                                          <p:spTgt spid="681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187" name="Title 3">
            <a:extLst>
              <a:ext uri="{FF2B5EF4-FFF2-40B4-BE49-F238E27FC236}">
                <a16:creationId xmlns:a16="http://schemas.microsoft.com/office/drawing/2014/main" id="{6451215D-AB87-BF69-7A87-9BD824E7CA76}"/>
              </a:ext>
            </a:extLst>
          </p:cNvPr>
          <p:cNvSpPr>
            <a:spLocks noGrp="1" noChangeArrowheads="1"/>
          </p:cNvSpPr>
          <p:nvPr>
            <p:ph type="title" idx="4294967295"/>
          </p:nvPr>
        </p:nvSpPr>
        <p:spPr>
          <a:xfrm>
            <a:off x="0" y="0"/>
            <a:ext cx="12192000" cy="977900"/>
          </a:xfrm>
          <a:ln/>
        </p:spPr>
        <p:txBody>
          <a:bodyPr anchor="ctr"/>
          <a:lstStyle/>
          <a:p>
            <a:pPr eaLnBrk="1" hangingPunct="1"/>
            <a:r>
              <a:rPr lang="es-US" altLang="en-US" sz="3000" dirty="0"/>
              <a:t>Programa de control de fraude y abuso </a:t>
            </a:r>
            <a:br>
              <a:rPr lang="es-US" altLang="en-US" sz="3000" dirty="0"/>
            </a:br>
            <a:r>
              <a:rPr lang="es-US" altLang="en-US" sz="3000" dirty="0"/>
              <a:t>en la atención médica (HCFAC)</a:t>
            </a:r>
          </a:p>
        </p:txBody>
      </p:sp>
      <p:sp>
        <p:nvSpPr>
          <p:cNvPr id="69188" name="Content Placeholder 4">
            <a:extLst>
              <a:ext uri="{FF2B5EF4-FFF2-40B4-BE49-F238E27FC236}">
                <a16:creationId xmlns:a16="http://schemas.microsoft.com/office/drawing/2014/main" id="{DF75CDC3-FEC8-8516-0524-CCD9A4D0932E}"/>
              </a:ext>
            </a:extLst>
          </p:cNvPr>
          <p:cNvSpPr>
            <a:spLocks noGrp="1" noChangeArrowheads="1"/>
          </p:cNvSpPr>
          <p:nvPr>
            <p:ph type="body" sz="quarter" idx="4294967295"/>
          </p:nvPr>
        </p:nvSpPr>
        <p:spPr>
          <a:xfrm>
            <a:off x="695400" y="1268760"/>
            <a:ext cx="10801200" cy="4167188"/>
          </a:xfrm>
          <a:ln/>
        </p:spPr>
        <p:txBody>
          <a:bodyPr/>
          <a:lstStyle/>
          <a:p>
            <a:pPr marL="273050" indent="-273050" defTabSz="685800" eaLnBrk="1" hangingPunct="1">
              <a:lnSpc>
                <a:spcPct val="100000"/>
              </a:lnSpc>
              <a:spcBef>
                <a:spcPct val="0"/>
              </a:spcBef>
              <a:spcAft>
                <a:spcPts val="1200"/>
              </a:spcAft>
            </a:pPr>
            <a:r>
              <a:rPr lang="es-US" altLang="en-US" sz="2400" dirty="0">
                <a:solidFill>
                  <a:srgbClr val="00529B"/>
                </a:solidFill>
              </a:rPr>
              <a:t>Dirigido conjuntamente por el Procurador General de los Estados Unidos y el Secretario del Departamento de Salud y Servicios Humanos</a:t>
            </a:r>
          </a:p>
          <a:p>
            <a:pPr marL="273050" indent="-273050" defTabSz="685800" eaLnBrk="1" hangingPunct="1">
              <a:lnSpc>
                <a:spcPct val="100000"/>
              </a:lnSpc>
              <a:spcBef>
                <a:spcPct val="0"/>
              </a:spcBef>
              <a:spcAft>
                <a:spcPts val="1200"/>
              </a:spcAft>
            </a:pPr>
            <a:r>
              <a:rPr lang="es-US" altLang="en-US" sz="2400" dirty="0">
                <a:solidFill>
                  <a:srgbClr val="00529B"/>
                </a:solidFill>
              </a:rPr>
              <a:t>Diseñado para coordinar las acciones federales, estatales y locales para hacer cumplir la ley con respecto al fraude y el abuso en la atención médica</a:t>
            </a:r>
          </a:p>
          <a:p>
            <a:pPr marL="273050" indent="-273050" defTabSz="685800" eaLnBrk="1" hangingPunct="1">
              <a:lnSpc>
                <a:spcPct val="100000"/>
              </a:lnSpc>
              <a:spcBef>
                <a:spcPct val="0"/>
              </a:spcBef>
              <a:spcAft>
                <a:spcPts val="1200"/>
              </a:spcAft>
            </a:pPr>
            <a:r>
              <a:rPr lang="es-US" altLang="en-US" sz="2400" dirty="0">
                <a:solidFill>
                  <a:srgbClr val="00529B"/>
                </a:solidFill>
              </a:rPr>
              <a:t>Informa anualmente sobre los esfuerzos realizados</a:t>
            </a:r>
          </a:p>
          <a:p>
            <a:pPr marL="273050" indent="-273050" defTabSz="685800" eaLnBrk="1" hangingPunct="1">
              <a:lnSpc>
                <a:spcPct val="100000"/>
              </a:lnSpc>
              <a:spcBef>
                <a:spcPct val="0"/>
              </a:spcBef>
              <a:spcAft>
                <a:spcPts val="1200"/>
              </a:spcAft>
            </a:pPr>
            <a:r>
              <a:rPr lang="es-US" altLang="en-US" sz="2400" dirty="0">
                <a:solidFill>
                  <a:srgbClr val="00529B"/>
                </a:solidFill>
              </a:rPr>
              <a:t>Los esfuerzos incluyen:</a:t>
            </a:r>
          </a:p>
          <a:p>
            <a:pPr marL="822325" lvl="1" indent="-273050" defTabSz="685800" eaLnBrk="1" hangingPunct="1">
              <a:lnSpc>
                <a:spcPct val="100000"/>
              </a:lnSpc>
              <a:spcBef>
                <a:spcPct val="0"/>
              </a:spcBef>
              <a:spcAft>
                <a:spcPts val="600"/>
              </a:spcAft>
            </a:pPr>
            <a:r>
              <a:rPr lang="es-US" altLang="en-US" sz="2000" dirty="0">
                <a:solidFill>
                  <a:srgbClr val="00529B"/>
                </a:solidFill>
              </a:rPr>
              <a:t>Equipos de fuerza de choque contra el fraude en la atención médica</a:t>
            </a:r>
          </a:p>
          <a:p>
            <a:pPr marL="822325" lvl="1" indent="-273050" defTabSz="685800" eaLnBrk="1" hangingPunct="1">
              <a:lnSpc>
                <a:spcPct val="100000"/>
              </a:lnSpc>
              <a:spcBef>
                <a:spcPct val="0"/>
              </a:spcBef>
              <a:spcAft>
                <a:spcPts val="600"/>
              </a:spcAft>
            </a:pPr>
            <a:r>
              <a:rPr lang="es-US" altLang="en-US" sz="2000" dirty="0">
                <a:solidFill>
                  <a:srgbClr val="00529B"/>
                </a:solidFill>
              </a:rPr>
              <a:t>Equipo de acción para la prevención del fraude en la atención médica y la aplicación de la ley (HEAT)</a:t>
            </a:r>
          </a:p>
          <a:p>
            <a:pPr marL="822325" lvl="1" indent="-273050" defTabSz="685800" eaLnBrk="1" hangingPunct="1">
              <a:lnSpc>
                <a:spcPct val="100000"/>
              </a:lnSpc>
              <a:spcBef>
                <a:spcPct val="0"/>
              </a:spcBef>
              <a:spcAft>
                <a:spcPts val="600"/>
              </a:spcAft>
            </a:pPr>
            <a:r>
              <a:rPr lang="es-US" altLang="en-US" sz="2000" dirty="0">
                <a:solidFill>
                  <a:srgbClr val="00529B"/>
                </a:solidFill>
              </a:rPr>
              <a:t>Asociación para la prevención del fraude en la atención médica (HFPP)</a:t>
            </a:r>
          </a:p>
          <a:p>
            <a:pPr marL="822325" lvl="1" indent="-273050" defTabSz="685800" eaLnBrk="1" hangingPunct="1">
              <a:lnSpc>
                <a:spcPct val="100000"/>
              </a:lnSpc>
              <a:spcBef>
                <a:spcPct val="0"/>
              </a:spcBef>
              <a:spcAft>
                <a:spcPts val="600"/>
              </a:spcAft>
            </a:pPr>
            <a:r>
              <a:rPr lang="es-US" altLang="en-US" sz="2000" dirty="0">
                <a:solidFill>
                  <a:srgbClr val="00529B"/>
                </a:solidFill>
              </a:rPr>
              <a:t>Coordinación de casos mayores</a:t>
            </a:r>
          </a:p>
        </p:txBody>
      </p:sp>
      <p:sp>
        <p:nvSpPr>
          <p:cNvPr id="69190" name="Slide Number Placeholder 2">
            <a:extLst>
              <a:ext uri="{FF2B5EF4-FFF2-40B4-BE49-F238E27FC236}">
                <a16:creationId xmlns:a16="http://schemas.microsoft.com/office/drawing/2014/main" id="{1D1458A1-968A-894C-A912-F1893A274C7D}"/>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5E9EF243-4332-45E9-A3C9-A4F48C4F18ED}" type="slidenum">
              <a:rPr lang="en-US" altLang="en-US">
                <a:solidFill>
                  <a:srgbClr val="8FAADC"/>
                </a:solidFill>
              </a:rPr>
              <a:pPr eaLnBrk="1" hangingPunct="1"/>
              <a:t>36</a:t>
            </a:fld>
            <a:endParaRPr lang="en-US" altLang="en-US">
              <a:solidFill>
                <a:srgbClr val="8FAADC"/>
              </a:solidFill>
            </a:endParaRPr>
          </a:p>
        </p:txBody>
      </p:sp>
      <p:sp>
        <p:nvSpPr>
          <p:cNvPr id="69191" name="Date Placeholder 3">
            <a:extLst>
              <a:ext uri="{FF2B5EF4-FFF2-40B4-BE49-F238E27FC236}">
                <a16:creationId xmlns:a16="http://schemas.microsoft.com/office/drawing/2014/main" id="{3B76F5C2-AEAE-A9C2-D698-F7D56BFADDD0}"/>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E7BC0CD3-4316-3520-9E87-944A09757228}"/>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88">
                                            <p:txEl>
                                              <p:pRg st="0" end="0"/>
                                            </p:txEl>
                                          </p:spTgt>
                                        </p:tgtEl>
                                        <p:attrNameLst>
                                          <p:attrName>style.visibility</p:attrName>
                                        </p:attrNameLst>
                                      </p:cBhvr>
                                      <p:to>
                                        <p:strVal val="visible"/>
                                      </p:to>
                                    </p:set>
                                    <p:animEffect transition="in" filter="fade">
                                      <p:cBhvr>
                                        <p:cTn id="7" dur="500"/>
                                        <p:tgtEl>
                                          <p:spTgt spid="691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188">
                                            <p:txEl>
                                              <p:pRg st="1" end="1"/>
                                            </p:txEl>
                                          </p:spTgt>
                                        </p:tgtEl>
                                        <p:attrNameLst>
                                          <p:attrName>style.visibility</p:attrName>
                                        </p:attrNameLst>
                                      </p:cBhvr>
                                      <p:to>
                                        <p:strVal val="visible"/>
                                      </p:to>
                                    </p:set>
                                    <p:animEffect transition="in" filter="fade">
                                      <p:cBhvr>
                                        <p:cTn id="12" dur="500"/>
                                        <p:tgtEl>
                                          <p:spTgt spid="691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188">
                                            <p:txEl>
                                              <p:pRg st="2" end="2"/>
                                            </p:txEl>
                                          </p:spTgt>
                                        </p:tgtEl>
                                        <p:attrNameLst>
                                          <p:attrName>style.visibility</p:attrName>
                                        </p:attrNameLst>
                                      </p:cBhvr>
                                      <p:to>
                                        <p:strVal val="visible"/>
                                      </p:to>
                                    </p:set>
                                    <p:animEffect transition="in" filter="fade">
                                      <p:cBhvr>
                                        <p:cTn id="17" dur="500"/>
                                        <p:tgtEl>
                                          <p:spTgt spid="691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188">
                                            <p:txEl>
                                              <p:pRg st="3" end="3"/>
                                            </p:txEl>
                                          </p:spTgt>
                                        </p:tgtEl>
                                        <p:attrNameLst>
                                          <p:attrName>style.visibility</p:attrName>
                                        </p:attrNameLst>
                                      </p:cBhvr>
                                      <p:to>
                                        <p:strVal val="visible"/>
                                      </p:to>
                                    </p:set>
                                    <p:animEffect transition="in" filter="fade">
                                      <p:cBhvr>
                                        <p:cTn id="22" dur="500"/>
                                        <p:tgtEl>
                                          <p:spTgt spid="691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188">
                                            <p:txEl>
                                              <p:pRg st="4" end="4"/>
                                            </p:txEl>
                                          </p:spTgt>
                                        </p:tgtEl>
                                        <p:attrNameLst>
                                          <p:attrName>style.visibility</p:attrName>
                                        </p:attrNameLst>
                                      </p:cBhvr>
                                      <p:to>
                                        <p:strVal val="visible"/>
                                      </p:to>
                                    </p:set>
                                    <p:animEffect transition="in" filter="fade">
                                      <p:cBhvr>
                                        <p:cTn id="27" dur="500"/>
                                        <p:tgtEl>
                                          <p:spTgt spid="691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188">
                                            <p:txEl>
                                              <p:pRg st="5" end="5"/>
                                            </p:txEl>
                                          </p:spTgt>
                                        </p:tgtEl>
                                        <p:attrNameLst>
                                          <p:attrName>style.visibility</p:attrName>
                                        </p:attrNameLst>
                                      </p:cBhvr>
                                      <p:to>
                                        <p:strVal val="visible"/>
                                      </p:to>
                                    </p:set>
                                    <p:animEffect transition="in" filter="fade">
                                      <p:cBhvr>
                                        <p:cTn id="32" dur="500"/>
                                        <p:tgtEl>
                                          <p:spTgt spid="691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188">
                                            <p:txEl>
                                              <p:pRg st="6" end="6"/>
                                            </p:txEl>
                                          </p:spTgt>
                                        </p:tgtEl>
                                        <p:attrNameLst>
                                          <p:attrName>style.visibility</p:attrName>
                                        </p:attrNameLst>
                                      </p:cBhvr>
                                      <p:to>
                                        <p:strVal val="visible"/>
                                      </p:to>
                                    </p:set>
                                    <p:animEffect transition="in" filter="fade">
                                      <p:cBhvr>
                                        <p:cTn id="37" dur="500"/>
                                        <p:tgtEl>
                                          <p:spTgt spid="6918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188">
                                            <p:txEl>
                                              <p:pRg st="7" end="7"/>
                                            </p:txEl>
                                          </p:spTgt>
                                        </p:tgtEl>
                                        <p:attrNameLst>
                                          <p:attrName>style.visibility</p:attrName>
                                        </p:attrNameLst>
                                      </p:cBhvr>
                                      <p:to>
                                        <p:strVal val="visible"/>
                                      </p:to>
                                    </p:set>
                                    <p:animEffect transition="in" filter="fade">
                                      <p:cBhvr>
                                        <p:cTn id="42" dur="500"/>
                                        <p:tgtEl>
                                          <p:spTgt spid="6918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18" name="Title 3">
            <a:extLst>
              <a:ext uri="{FF2B5EF4-FFF2-40B4-BE49-F238E27FC236}">
                <a16:creationId xmlns:a16="http://schemas.microsoft.com/office/drawing/2014/main" id="{A6EFF684-A0BE-5281-871F-6D387BA290E4}"/>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dirty="0"/>
              <a:t>Equipos para combatir </a:t>
            </a:r>
            <a:br>
              <a:rPr lang="es-US" altLang="en-US" dirty="0"/>
            </a:br>
            <a:r>
              <a:rPr lang="es-US" altLang="en-US" dirty="0"/>
              <a:t>el fraude contra Medicare</a:t>
            </a:r>
          </a:p>
        </p:txBody>
      </p:sp>
      <p:sp>
        <p:nvSpPr>
          <p:cNvPr id="70219" name="TextBox 2">
            <a:extLst>
              <a:ext uri="{FF2B5EF4-FFF2-40B4-BE49-F238E27FC236}">
                <a16:creationId xmlns:a16="http://schemas.microsoft.com/office/drawing/2014/main" id="{33AC48A6-683C-13E1-4AF0-7AF82B9A7DDF}"/>
              </a:ext>
            </a:extLst>
          </p:cNvPr>
          <p:cNvSpPr>
            <a:spLocks noChangeArrowheads="1"/>
          </p:cNvSpPr>
          <p:nvPr/>
        </p:nvSpPr>
        <p:spPr bwMode="auto">
          <a:xfrm>
            <a:off x="840120" y="1458120"/>
            <a:ext cx="5600700" cy="298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73050" indent="-273050"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Font typeface="Wingdings" panose="05000000000000000000" pitchFamily="2" charset="2"/>
              <a:buChar char="§"/>
            </a:pPr>
            <a:r>
              <a:rPr lang="es-US" altLang="en-US" sz="2800" dirty="0">
                <a:solidFill>
                  <a:srgbClr val="00529B"/>
                </a:solidFill>
                <a:latin typeface="+mj-ea"/>
                <a:ea typeface="+mj-ea"/>
                <a:cs typeface="Arial" panose="020B0604020202020204" pitchFamily="34" charset="0"/>
              </a:rPr>
              <a:t>Están ubicados en zonas de “puntos calientes” de fraude</a:t>
            </a:r>
          </a:p>
          <a:p>
            <a:pPr eaLnBrk="1" hangingPunct="1">
              <a:spcAft>
                <a:spcPts val="1200"/>
              </a:spcAft>
              <a:buFont typeface="Wingdings" panose="05000000000000000000" pitchFamily="2" charset="2"/>
              <a:buChar char="§"/>
            </a:pPr>
            <a:r>
              <a:rPr lang="es-US" altLang="en-US" sz="2800" dirty="0">
                <a:solidFill>
                  <a:srgbClr val="00529B"/>
                </a:solidFill>
                <a:latin typeface="+mj-ea"/>
                <a:ea typeface="+mj-ea"/>
                <a:cs typeface="Arial" panose="020B0604020202020204" pitchFamily="34" charset="0"/>
              </a:rPr>
              <a:t>Usan análisis de datos avanzado para identificar niveles de alta facturación en puntos calientes de fraude en la atención médica</a:t>
            </a:r>
          </a:p>
          <a:p>
            <a:pPr eaLnBrk="1" hangingPunct="1">
              <a:spcAft>
                <a:spcPts val="1200"/>
              </a:spcAft>
              <a:buFont typeface="Wingdings" panose="05000000000000000000" pitchFamily="2" charset="2"/>
              <a:buChar char="§"/>
            </a:pPr>
            <a:r>
              <a:rPr lang="es-US" altLang="en-US" sz="2800" dirty="0">
                <a:solidFill>
                  <a:srgbClr val="00529B"/>
                </a:solidFill>
                <a:latin typeface="+mj-ea"/>
                <a:ea typeface="+mj-ea"/>
                <a:cs typeface="Arial" panose="020B0604020202020204" pitchFamily="34" charset="0"/>
              </a:rPr>
              <a:t>Coordinan detenciones a nivel nacional</a:t>
            </a:r>
          </a:p>
        </p:txBody>
      </p:sp>
      <p:pic>
        <p:nvPicPr>
          <p:cNvPr id="70220" name="Picture 4" descr="&quot;&quot;">
            <a:extLst>
              <a:ext uri="{FF2B5EF4-FFF2-40B4-BE49-F238E27FC236}">
                <a16:creationId xmlns:a16="http://schemas.microsoft.com/office/drawing/2014/main" id="{283AC3FD-A218-B59B-9B4D-1164C06C1748}"/>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901825"/>
            <a:ext cx="5145088"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222" name="Slide Number Placeholder 5">
            <a:extLst>
              <a:ext uri="{FF2B5EF4-FFF2-40B4-BE49-F238E27FC236}">
                <a16:creationId xmlns:a16="http://schemas.microsoft.com/office/drawing/2014/main" id="{76170B2B-70E6-7DF2-FD4A-23FF93F3CDEC}"/>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77D240B8-BC83-4952-9746-057BE1204D71}" type="slidenum">
              <a:rPr lang="en-US" altLang="en-US">
                <a:solidFill>
                  <a:srgbClr val="8FAADC"/>
                </a:solidFill>
              </a:rPr>
              <a:pPr eaLnBrk="1" hangingPunct="1"/>
              <a:t>37</a:t>
            </a:fld>
            <a:endParaRPr lang="en-US" altLang="en-US">
              <a:solidFill>
                <a:srgbClr val="8FAADC"/>
              </a:solidFill>
            </a:endParaRPr>
          </a:p>
        </p:txBody>
      </p:sp>
      <p:sp>
        <p:nvSpPr>
          <p:cNvPr id="70223" name="Date Placeholder 3">
            <a:extLst>
              <a:ext uri="{FF2B5EF4-FFF2-40B4-BE49-F238E27FC236}">
                <a16:creationId xmlns:a16="http://schemas.microsoft.com/office/drawing/2014/main" id="{55E28159-DBE8-31A8-1A6A-A19E9B08CADC}"/>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521F13C7-6B24-3094-0CE9-C17EB9F8FF1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250" name="Title 3">
            <a:extLst>
              <a:ext uri="{FF2B5EF4-FFF2-40B4-BE49-F238E27FC236}">
                <a16:creationId xmlns:a16="http://schemas.microsoft.com/office/drawing/2014/main" id="{98C47EAF-900F-39AF-2339-DA8A50E33782}"/>
              </a:ext>
            </a:extLst>
          </p:cNvPr>
          <p:cNvSpPr>
            <a:spLocks noGrp="1" noChangeArrowheads="1"/>
          </p:cNvSpPr>
          <p:nvPr>
            <p:ph type="title" idx="4294967295"/>
          </p:nvPr>
        </p:nvSpPr>
        <p:spPr>
          <a:xfrm>
            <a:off x="0" y="17463"/>
            <a:ext cx="12192000" cy="930275"/>
          </a:xfrm>
          <a:ln/>
        </p:spPr>
        <p:txBody>
          <a:bodyPr anchor="ctr"/>
          <a:lstStyle/>
          <a:p>
            <a:pPr eaLnBrk="1" hangingPunct="1"/>
            <a:r>
              <a:rPr lang="es-US" altLang="en-US" dirty="0"/>
              <a:t>Equipo de acción para la prevención del fraude de salud y la aplicación de la ley (HEAT)</a:t>
            </a:r>
          </a:p>
        </p:txBody>
      </p:sp>
      <p:sp>
        <p:nvSpPr>
          <p:cNvPr id="71251" name="Content Placeholder 4">
            <a:extLst>
              <a:ext uri="{FF2B5EF4-FFF2-40B4-BE49-F238E27FC236}">
                <a16:creationId xmlns:a16="http://schemas.microsoft.com/office/drawing/2014/main" id="{74C78F28-9901-844D-AC40-DF0815C22AF9}"/>
              </a:ext>
            </a:extLst>
          </p:cNvPr>
          <p:cNvSpPr>
            <a:spLocks noGrp="1" noChangeArrowheads="1"/>
          </p:cNvSpPr>
          <p:nvPr>
            <p:ph sz="half" idx="4294967295"/>
          </p:nvPr>
        </p:nvSpPr>
        <p:spPr>
          <a:xfrm>
            <a:off x="838200" y="1340768"/>
            <a:ext cx="8620125" cy="4443413"/>
          </a:xfrm>
          <a:ln/>
        </p:spPr>
        <p:txBody>
          <a:bodyPr/>
          <a:lstStyle/>
          <a:p>
            <a:pPr marL="273050" indent="-273050" defTabSz="685800" eaLnBrk="1" hangingPunct="1">
              <a:lnSpc>
                <a:spcPct val="100000"/>
              </a:lnSpc>
              <a:spcBef>
                <a:spcPct val="0"/>
              </a:spcBef>
              <a:spcAft>
                <a:spcPts val="1200"/>
              </a:spcAft>
            </a:pPr>
            <a:r>
              <a:rPr lang="es-US" altLang="en-US" sz="2400" dirty="0">
                <a:solidFill>
                  <a:srgbClr val="00529B"/>
                </a:solidFill>
              </a:rPr>
              <a:t>Ayuda a prevenir el fraude, el derroche y el abuso en los programas de Medicare y Medicaid</a:t>
            </a:r>
          </a:p>
          <a:p>
            <a:pPr marL="273050" indent="-273050" defTabSz="685800" eaLnBrk="1" hangingPunct="1">
              <a:lnSpc>
                <a:spcPct val="100000"/>
              </a:lnSpc>
              <a:spcBef>
                <a:spcPct val="0"/>
              </a:spcBef>
              <a:spcAft>
                <a:spcPts val="1200"/>
              </a:spcAft>
            </a:pPr>
            <a:r>
              <a:rPr lang="es-US" altLang="en-US" sz="2400" dirty="0">
                <a:solidFill>
                  <a:srgbClr val="00529B"/>
                </a:solidFill>
              </a:rPr>
              <a:t>Reduce los costos de la atención médica y mejora la calidad de la atención</a:t>
            </a:r>
          </a:p>
          <a:p>
            <a:pPr marL="273050" indent="-273050" defTabSz="685800" eaLnBrk="1" hangingPunct="1">
              <a:lnSpc>
                <a:spcPct val="100000"/>
              </a:lnSpc>
              <a:spcBef>
                <a:spcPct val="0"/>
              </a:spcBef>
              <a:spcAft>
                <a:spcPts val="1200"/>
              </a:spcAft>
            </a:pPr>
            <a:r>
              <a:rPr lang="es-US" altLang="en-US" sz="2400" dirty="0">
                <a:solidFill>
                  <a:srgbClr val="00529B"/>
                </a:solidFill>
              </a:rPr>
              <a:t>Destaca las mejores prácticas de proveedores y empleados del sector público dedicadas a eliminar el derroche, fraude y abuso en Medicare</a:t>
            </a:r>
          </a:p>
          <a:p>
            <a:pPr marL="273050" indent="-273050" defTabSz="685800" eaLnBrk="1" hangingPunct="1">
              <a:lnSpc>
                <a:spcPct val="100000"/>
              </a:lnSpc>
              <a:spcBef>
                <a:spcPct val="0"/>
              </a:spcBef>
              <a:spcAft>
                <a:spcPts val="1200"/>
              </a:spcAft>
            </a:pPr>
            <a:r>
              <a:rPr lang="es-US" altLang="en-US" sz="2400" dirty="0">
                <a:solidFill>
                  <a:srgbClr val="00529B"/>
                </a:solidFill>
              </a:rPr>
              <a:t>Se basa en las asociaciones existentes entre el Departamento de Salud y Servicios Humanos (HHS) y el Departamento de Justicia (DOJ) de los EE. UU. para reducir el fraude y recuperar el dinero de los contribuyentes</a:t>
            </a:r>
          </a:p>
        </p:txBody>
      </p:sp>
      <p:pic>
        <p:nvPicPr>
          <p:cNvPr id="71252" name="Picture 2">
            <a:extLst>
              <a:ext uri="{FF2B5EF4-FFF2-40B4-BE49-F238E27FC236}">
                <a16:creationId xmlns:a16="http://schemas.microsoft.com/office/drawing/2014/main" id="{AEC15E05-88D5-04F8-F776-34EB0E0FB22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1331913"/>
            <a:ext cx="1960562" cy="196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253" name="Picture 6">
            <a:extLst>
              <a:ext uri="{FF2B5EF4-FFF2-40B4-BE49-F238E27FC236}">
                <a16:creationId xmlns:a16="http://schemas.microsoft.com/office/drawing/2014/main" id="{38B903E1-C237-296A-E8CF-BDFBEDC4E3E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75" y="3676650"/>
            <a:ext cx="1960563" cy="196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255" name="Slide Number Placeholder 5">
            <a:extLst>
              <a:ext uri="{FF2B5EF4-FFF2-40B4-BE49-F238E27FC236}">
                <a16:creationId xmlns:a16="http://schemas.microsoft.com/office/drawing/2014/main" id="{58752BD9-84C3-09E6-B2B2-689F70FBF8EF}"/>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11D0214-BF08-4AF9-ACC8-89FC8E1DE212}" type="slidenum">
              <a:rPr lang="en-US" altLang="en-US">
                <a:solidFill>
                  <a:srgbClr val="8FAADC"/>
                </a:solidFill>
              </a:rPr>
              <a:pPr eaLnBrk="1" hangingPunct="1"/>
              <a:t>38</a:t>
            </a:fld>
            <a:endParaRPr lang="en-US" altLang="en-US">
              <a:solidFill>
                <a:srgbClr val="8FAADC"/>
              </a:solidFill>
            </a:endParaRPr>
          </a:p>
        </p:txBody>
      </p:sp>
      <p:sp>
        <p:nvSpPr>
          <p:cNvPr id="71256" name="Date Placeholder 3">
            <a:extLst>
              <a:ext uri="{FF2B5EF4-FFF2-40B4-BE49-F238E27FC236}">
                <a16:creationId xmlns:a16="http://schemas.microsoft.com/office/drawing/2014/main" id="{4A127C9D-0742-4378-F35B-EC30E2E98EE3}"/>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3BB26681-1BD3-654C-E6FB-EFFBDAE978C8}"/>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51">
                                            <p:txEl>
                                              <p:pRg st="0" end="0"/>
                                            </p:txEl>
                                          </p:spTgt>
                                        </p:tgtEl>
                                        <p:attrNameLst>
                                          <p:attrName>style.visibility</p:attrName>
                                        </p:attrNameLst>
                                      </p:cBhvr>
                                      <p:to>
                                        <p:strVal val="visible"/>
                                      </p:to>
                                    </p:set>
                                    <p:animEffect transition="in" filter="fade">
                                      <p:cBhvr>
                                        <p:cTn id="7" dur="500"/>
                                        <p:tgtEl>
                                          <p:spTgt spid="71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251">
                                            <p:txEl>
                                              <p:pRg st="1" end="1"/>
                                            </p:txEl>
                                          </p:spTgt>
                                        </p:tgtEl>
                                        <p:attrNameLst>
                                          <p:attrName>style.visibility</p:attrName>
                                        </p:attrNameLst>
                                      </p:cBhvr>
                                      <p:to>
                                        <p:strVal val="visible"/>
                                      </p:to>
                                    </p:set>
                                    <p:animEffect transition="in" filter="fade">
                                      <p:cBhvr>
                                        <p:cTn id="12" dur="500"/>
                                        <p:tgtEl>
                                          <p:spTgt spid="71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251">
                                            <p:txEl>
                                              <p:pRg st="2" end="2"/>
                                            </p:txEl>
                                          </p:spTgt>
                                        </p:tgtEl>
                                        <p:attrNameLst>
                                          <p:attrName>style.visibility</p:attrName>
                                        </p:attrNameLst>
                                      </p:cBhvr>
                                      <p:to>
                                        <p:strVal val="visible"/>
                                      </p:to>
                                    </p:set>
                                    <p:animEffect transition="in" filter="fade">
                                      <p:cBhvr>
                                        <p:cTn id="17" dur="500"/>
                                        <p:tgtEl>
                                          <p:spTgt spid="71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251">
                                            <p:txEl>
                                              <p:pRg st="3" end="3"/>
                                            </p:txEl>
                                          </p:spTgt>
                                        </p:tgtEl>
                                        <p:attrNameLst>
                                          <p:attrName>style.visibility</p:attrName>
                                        </p:attrNameLst>
                                      </p:cBhvr>
                                      <p:to>
                                        <p:strVal val="visible"/>
                                      </p:to>
                                    </p:set>
                                    <p:animEffect transition="in" filter="fade">
                                      <p:cBhvr>
                                        <p:cTn id="22" dur="500"/>
                                        <p:tgtEl>
                                          <p:spTgt spid="71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283" name="Title 3">
            <a:extLst>
              <a:ext uri="{FF2B5EF4-FFF2-40B4-BE49-F238E27FC236}">
                <a16:creationId xmlns:a16="http://schemas.microsoft.com/office/drawing/2014/main" id="{8F89EF3A-1872-9559-AB33-DC18FB933FF3}"/>
              </a:ext>
            </a:extLst>
          </p:cNvPr>
          <p:cNvSpPr>
            <a:spLocks noGrp="1" noChangeArrowheads="1"/>
          </p:cNvSpPr>
          <p:nvPr>
            <p:ph type="title" idx="4294967295"/>
          </p:nvPr>
        </p:nvSpPr>
        <p:spPr>
          <a:xfrm>
            <a:off x="0" y="0"/>
            <a:ext cx="12192000" cy="977900"/>
          </a:xfrm>
          <a:ln/>
        </p:spPr>
        <p:txBody>
          <a:bodyPr anchor="ctr"/>
          <a:lstStyle/>
          <a:p>
            <a:pPr eaLnBrk="1" hangingPunct="1"/>
            <a:r>
              <a:rPr lang="es-US" altLang="en-US" sz="3000" dirty="0"/>
              <a:t>Asociación para la prevención del fraude </a:t>
            </a:r>
            <a:br>
              <a:rPr lang="es-US" altLang="en-US" sz="3000" dirty="0"/>
            </a:br>
            <a:r>
              <a:rPr lang="es-US" altLang="en-US" sz="3000" dirty="0"/>
              <a:t>en la salud (HFPP)</a:t>
            </a:r>
          </a:p>
        </p:txBody>
      </p:sp>
      <p:sp>
        <p:nvSpPr>
          <p:cNvPr id="72284" name="Content Placeholder 4">
            <a:extLst>
              <a:ext uri="{FF2B5EF4-FFF2-40B4-BE49-F238E27FC236}">
                <a16:creationId xmlns:a16="http://schemas.microsoft.com/office/drawing/2014/main" id="{4B2A8803-2A8D-447D-1F5D-6C195FDFE4A3}"/>
              </a:ext>
            </a:extLst>
          </p:cNvPr>
          <p:cNvSpPr>
            <a:spLocks noGrp="1" noChangeArrowheads="1"/>
          </p:cNvSpPr>
          <p:nvPr>
            <p:ph type="body" sz="quarter" idx="4294967295"/>
          </p:nvPr>
        </p:nvSpPr>
        <p:spPr>
          <a:xfrm>
            <a:off x="725988" y="1412776"/>
            <a:ext cx="10644188" cy="4167187"/>
          </a:xfrm>
          <a:ln/>
        </p:spPr>
        <p:txBody>
          <a:bodyPr/>
          <a:lstStyle/>
          <a:p>
            <a:pPr marL="288925" indent="0" defTabSz="68580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Mejora la detección y la prevención del fraude en la atención médica mediante lo siguiente: </a:t>
            </a:r>
          </a:p>
          <a:p>
            <a:pPr marL="547688" indent="-273050" defTabSz="685800" eaLnBrk="1" hangingPunct="1">
              <a:lnSpc>
                <a:spcPct val="100000"/>
              </a:lnSpc>
              <a:spcBef>
                <a:spcPct val="0"/>
              </a:spcBef>
              <a:spcAft>
                <a:spcPts val="1200"/>
              </a:spcAft>
            </a:pPr>
            <a:r>
              <a:rPr lang="es-US" altLang="en-US" sz="2400" dirty="0">
                <a:solidFill>
                  <a:srgbClr val="00529B"/>
                </a:solidFill>
              </a:rPr>
              <a:t>Intercambiar datos e información entre los </a:t>
            </a:r>
            <a:br>
              <a:rPr lang="es-US" altLang="en-US" sz="2400" dirty="0">
                <a:solidFill>
                  <a:srgbClr val="00529B"/>
                </a:solidFill>
              </a:rPr>
            </a:br>
            <a:r>
              <a:rPr lang="es-US" altLang="en-US" sz="2400" dirty="0">
                <a:solidFill>
                  <a:srgbClr val="00529B"/>
                </a:solidFill>
              </a:rPr>
              <a:t>sectores público y privado</a:t>
            </a:r>
          </a:p>
          <a:p>
            <a:pPr marL="547688" indent="-273050" defTabSz="685800" eaLnBrk="1" hangingPunct="1">
              <a:lnSpc>
                <a:spcPct val="100000"/>
              </a:lnSpc>
              <a:spcBef>
                <a:spcPct val="0"/>
              </a:spcBef>
              <a:spcAft>
                <a:spcPts val="1200"/>
              </a:spcAft>
            </a:pPr>
            <a:r>
              <a:rPr lang="es-US" altLang="en-US" sz="2400" dirty="0">
                <a:solidFill>
                  <a:srgbClr val="00529B"/>
                </a:solidFill>
              </a:rPr>
              <a:t>Aplicar diversas herramientas de análisis a los </a:t>
            </a:r>
            <a:br>
              <a:rPr lang="es-US" altLang="en-US" sz="2400" dirty="0">
                <a:solidFill>
                  <a:srgbClr val="00529B"/>
                </a:solidFill>
              </a:rPr>
            </a:br>
            <a:r>
              <a:rPr lang="es-US" altLang="en-US" sz="2400" dirty="0">
                <a:solidFill>
                  <a:srgbClr val="00529B"/>
                </a:solidFill>
              </a:rPr>
              <a:t>conjuntos de datos proporcionados por socios </a:t>
            </a:r>
            <a:br>
              <a:rPr lang="es-US" altLang="en-US" sz="2400" dirty="0">
                <a:solidFill>
                  <a:srgbClr val="00529B"/>
                </a:solidFill>
              </a:rPr>
            </a:br>
            <a:r>
              <a:rPr lang="es-US" altLang="en-US" sz="2400" dirty="0">
                <a:solidFill>
                  <a:srgbClr val="00529B"/>
                </a:solidFill>
              </a:rPr>
              <a:t>de la HFPP</a:t>
            </a:r>
          </a:p>
          <a:p>
            <a:pPr marL="547688" indent="-273050" defTabSz="685800" eaLnBrk="1" hangingPunct="1">
              <a:lnSpc>
                <a:spcPct val="100000"/>
              </a:lnSpc>
              <a:spcBef>
                <a:spcPct val="0"/>
              </a:spcBef>
              <a:spcAft>
                <a:spcPts val="1200"/>
              </a:spcAft>
            </a:pPr>
            <a:r>
              <a:rPr lang="es-US" altLang="en-US" sz="2400" dirty="0">
                <a:solidFill>
                  <a:srgbClr val="00529B"/>
                </a:solidFill>
              </a:rPr>
              <a:t>Proporcionar un foro para los líderes públicos y </a:t>
            </a:r>
            <a:br>
              <a:rPr lang="es-US" altLang="en-US" sz="2400" dirty="0">
                <a:solidFill>
                  <a:srgbClr val="00529B"/>
                </a:solidFill>
              </a:rPr>
            </a:br>
            <a:r>
              <a:rPr lang="es-US" altLang="en-US" sz="2400" dirty="0">
                <a:solidFill>
                  <a:srgbClr val="00529B"/>
                </a:solidFill>
              </a:rPr>
              <a:t>privados y expertos en la materia para compartir </a:t>
            </a:r>
            <a:br>
              <a:rPr lang="es-US" altLang="en-US" sz="2400" dirty="0">
                <a:solidFill>
                  <a:srgbClr val="00529B"/>
                </a:solidFill>
              </a:rPr>
            </a:br>
            <a:r>
              <a:rPr lang="es-US" altLang="en-US" sz="2400" dirty="0">
                <a:solidFill>
                  <a:srgbClr val="00529B"/>
                </a:solidFill>
              </a:rPr>
              <a:t>prácticas antifraude exitosas</a:t>
            </a:r>
          </a:p>
        </p:txBody>
      </p:sp>
      <p:pic>
        <p:nvPicPr>
          <p:cNvPr id="72285" name="Picture 2">
            <a:extLst>
              <a:ext uri="{FF2B5EF4-FFF2-40B4-BE49-F238E27FC236}">
                <a16:creationId xmlns:a16="http://schemas.microsoft.com/office/drawing/2014/main" id="{34C1167B-B24F-42F4-22D1-E3A35167445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113" y="2233613"/>
            <a:ext cx="3003550" cy="300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287" name="Slide Number Placeholder 2">
            <a:extLst>
              <a:ext uri="{FF2B5EF4-FFF2-40B4-BE49-F238E27FC236}">
                <a16:creationId xmlns:a16="http://schemas.microsoft.com/office/drawing/2014/main" id="{E5B87262-F56C-CC4B-296A-2A99306218D2}"/>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EA941AA-9EE1-49E9-9639-D6FAC8C99670}" type="slidenum">
              <a:rPr lang="en-US" altLang="en-US">
                <a:solidFill>
                  <a:srgbClr val="8FAADC"/>
                </a:solidFill>
              </a:rPr>
              <a:pPr eaLnBrk="1" hangingPunct="1"/>
              <a:t>39</a:t>
            </a:fld>
            <a:endParaRPr lang="en-US" altLang="en-US">
              <a:solidFill>
                <a:srgbClr val="8FAADC"/>
              </a:solidFill>
            </a:endParaRPr>
          </a:p>
        </p:txBody>
      </p:sp>
      <p:sp>
        <p:nvSpPr>
          <p:cNvPr id="72288" name="Date Placeholder 3">
            <a:extLst>
              <a:ext uri="{FF2B5EF4-FFF2-40B4-BE49-F238E27FC236}">
                <a16:creationId xmlns:a16="http://schemas.microsoft.com/office/drawing/2014/main" id="{A5D6D7A2-177F-B37D-82CB-48F370D47E31}"/>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40F698CB-6750-2EBA-7E3F-D30CF7AEF160}"/>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284">
                                            <p:txEl>
                                              <p:pRg st="0" end="0"/>
                                            </p:txEl>
                                          </p:spTgt>
                                        </p:tgtEl>
                                        <p:attrNameLst>
                                          <p:attrName>style.visibility</p:attrName>
                                        </p:attrNameLst>
                                      </p:cBhvr>
                                      <p:to>
                                        <p:strVal val="visible"/>
                                      </p:to>
                                    </p:set>
                                    <p:animEffect transition="in" filter="fade">
                                      <p:cBhvr>
                                        <p:cTn id="7" dur="500"/>
                                        <p:tgtEl>
                                          <p:spTgt spid="722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284">
                                            <p:txEl>
                                              <p:pRg st="1" end="1"/>
                                            </p:txEl>
                                          </p:spTgt>
                                        </p:tgtEl>
                                        <p:attrNameLst>
                                          <p:attrName>style.visibility</p:attrName>
                                        </p:attrNameLst>
                                      </p:cBhvr>
                                      <p:to>
                                        <p:strVal val="visible"/>
                                      </p:to>
                                    </p:set>
                                    <p:animEffect transition="in" filter="fade">
                                      <p:cBhvr>
                                        <p:cTn id="12" dur="500"/>
                                        <p:tgtEl>
                                          <p:spTgt spid="722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284">
                                            <p:txEl>
                                              <p:pRg st="2" end="2"/>
                                            </p:txEl>
                                          </p:spTgt>
                                        </p:tgtEl>
                                        <p:attrNameLst>
                                          <p:attrName>style.visibility</p:attrName>
                                        </p:attrNameLst>
                                      </p:cBhvr>
                                      <p:to>
                                        <p:strVal val="visible"/>
                                      </p:to>
                                    </p:set>
                                    <p:animEffect transition="in" filter="fade">
                                      <p:cBhvr>
                                        <p:cTn id="17" dur="500"/>
                                        <p:tgtEl>
                                          <p:spTgt spid="722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284">
                                            <p:txEl>
                                              <p:pRg st="3" end="3"/>
                                            </p:txEl>
                                          </p:spTgt>
                                        </p:tgtEl>
                                        <p:attrNameLst>
                                          <p:attrName>style.visibility</p:attrName>
                                        </p:attrNameLst>
                                      </p:cBhvr>
                                      <p:to>
                                        <p:strVal val="visible"/>
                                      </p:to>
                                    </p:set>
                                    <p:animEffect transition="in" filter="fade">
                                      <p:cBhvr>
                                        <p:cTn id="22" dur="500"/>
                                        <p:tgtEl>
                                          <p:spTgt spid="722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31" name="Title 1">
            <a:extLst>
              <a:ext uri="{FF2B5EF4-FFF2-40B4-BE49-F238E27FC236}">
                <a16:creationId xmlns:a16="http://schemas.microsoft.com/office/drawing/2014/main" id="{4532571F-464A-2838-76BD-EA8D6D8F023D}"/>
              </a:ext>
            </a:extLst>
          </p:cNvPr>
          <p:cNvSpPr>
            <a:spLocks noGrp="1" noChangeArrowheads="1"/>
          </p:cNvSpPr>
          <p:nvPr>
            <p:ph type="title" idx="4294967295"/>
          </p:nvPr>
        </p:nvSpPr>
        <p:spPr>
          <a:xfrm>
            <a:off x="3992563" y="1362075"/>
            <a:ext cx="5648325" cy="688975"/>
          </a:xfrm>
          <a:ln/>
        </p:spPr>
        <p:txBody>
          <a:bodyPr/>
          <a:lstStyle/>
          <a:p>
            <a:pPr algn="l" eaLnBrk="1" hangingPunct="1"/>
            <a:r>
              <a:rPr lang="es-US" altLang="en-US" sz="3600">
                <a:solidFill>
                  <a:srgbClr val="00539A"/>
                </a:solidFill>
              </a:rPr>
              <a:t>Lección 1	</a:t>
            </a:r>
          </a:p>
        </p:txBody>
      </p:sp>
      <p:sp>
        <p:nvSpPr>
          <p:cNvPr id="36032" name="Text Placeholder 4">
            <a:extLst>
              <a:ext uri="{FF2B5EF4-FFF2-40B4-BE49-F238E27FC236}">
                <a16:creationId xmlns:a16="http://schemas.microsoft.com/office/drawing/2014/main" id="{0905D177-1F42-EECB-36B9-012AF9478387}"/>
              </a:ext>
            </a:extLst>
          </p:cNvPr>
          <p:cNvSpPr>
            <a:spLocks noGrp="1" noChangeArrowheads="1"/>
          </p:cNvSpPr>
          <p:nvPr>
            <p:ph type="body" idx="4294967295"/>
          </p:nvPr>
        </p:nvSpPr>
        <p:spPr>
          <a:xfrm>
            <a:off x="3992563" y="2051050"/>
            <a:ext cx="6967537" cy="2755900"/>
          </a:xfrm>
          <a:ln/>
        </p:spPr>
        <p:txBody>
          <a:bodyPr/>
          <a:lstStyle/>
          <a:p>
            <a:pPr marL="0" indent="0" eaLnBrk="1" hangingPunct="1">
              <a:buFont typeface="Wingdings" panose="05000000000000000000" pitchFamily="2" charset="2"/>
              <a:buNone/>
            </a:pPr>
            <a:r>
              <a:rPr lang="es-US" altLang="en-US" sz="3600" b="1">
                <a:solidFill>
                  <a:srgbClr val="00539A"/>
                </a:solidFill>
                <a:latin typeface="Arial Black" panose="020B0A04020102020204" pitchFamily="34" charset="0"/>
              </a:rPr>
              <a:t>Introducción a los conceptos de fraude, derroche y abuso</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315" name="Title 3">
            <a:extLst>
              <a:ext uri="{FF2B5EF4-FFF2-40B4-BE49-F238E27FC236}">
                <a16:creationId xmlns:a16="http://schemas.microsoft.com/office/drawing/2014/main" id="{0C3DC0F9-0E62-D1B3-4B33-E88D840615D4}"/>
              </a:ext>
            </a:extLst>
          </p:cNvPr>
          <p:cNvSpPr>
            <a:spLocks noGrp="1" noChangeArrowheads="1"/>
          </p:cNvSpPr>
          <p:nvPr>
            <p:ph type="title" idx="4294967295"/>
          </p:nvPr>
        </p:nvSpPr>
        <p:spPr>
          <a:xfrm>
            <a:off x="0" y="0"/>
            <a:ext cx="12192000" cy="977900"/>
          </a:xfrm>
          <a:ln/>
        </p:spPr>
        <p:txBody>
          <a:bodyPr anchor="ctr"/>
          <a:lstStyle/>
          <a:p>
            <a:pPr eaLnBrk="1" hangingPunct="1"/>
            <a:r>
              <a:rPr lang="es-US" altLang="en-US" sz="3000"/>
              <a:t>Coordinación de casos mayores</a:t>
            </a:r>
          </a:p>
        </p:txBody>
      </p:sp>
      <p:sp>
        <p:nvSpPr>
          <p:cNvPr id="73316" name="Content Placeholder 4">
            <a:extLst>
              <a:ext uri="{FF2B5EF4-FFF2-40B4-BE49-F238E27FC236}">
                <a16:creationId xmlns:a16="http://schemas.microsoft.com/office/drawing/2014/main" id="{C78A76CE-ED18-9E30-A001-7757F1352FB3}"/>
              </a:ext>
            </a:extLst>
          </p:cNvPr>
          <p:cNvSpPr>
            <a:spLocks noGrp="1" noChangeArrowheads="1"/>
          </p:cNvSpPr>
          <p:nvPr>
            <p:ph type="body" sz="quarter" idx="4294967295"/>
          </p:nvPr>
        </p:nvSpPr>
        <p:spPr>
          <a:xfrm>
            <a:off x="696913" y="1344613"/>
            <a:ext cx="10644187" cy="4167187"/>
          </a:xfrm>
          <a:ln/>
        </p:spPr>
        <p:txBody>
          <a:bodyPr/>
          <a:lstStyle/>
          <a:p>
            <a:pPr marL="288925" indent="0" defTabSz="685800" eaLnBrk="1" hangingPunct="1">
              <a:lnSpc>
                <a:spcPct val="100000"/>
              </a:lnSpc>
              <a:spcBef>
                <a:spcPct val="0"/>
              </a:spcBef>
              <a:spcAft>
                <a:spcPts val="1200"/>
              </a:spcAft>
              <a:buFont typeface="Wingdings" panose="05000000000000000000" pitchFamily="2" charset="2"/>
              <a:buNone/>
            </a:pPr>
            <a:r>
              <a:rPr lang="es-US" altLang="en-US" sz="2500" b="1" dirty="0">
                <a:solidFill>
                  <a:srgbClr val="00529B"/>
                </a:solidFill>
              </a:rPr>
              <a:t>Brinda una oportunidad para que los expertos en políticas de Medicare y Medicaid, las autoridades policiales, los clínicos y los investigadores de fraudes colaboren antes, durante y después del desarrollo de las pistas de fraude, lo que ha dado por resultado:</a:t>
            </a:r>
          </a:p>
          <a:p>
            <a:pPr marL="547688" indent="-273050" defTabSz="685800" eaLnBrk="1" hangingPunct="1">
              <a:lnSpc>
                <a:spcPct val="100000"/>
              </a:lnSpc>
              <a:spcBef>
                <a:spcPct val="0"/>
              </a:spcBef>
              <a:spcAft>
                <a:spcPts val="1200"/>
              </a:spcAft>
            </a:pPr>
            <a:r>
              <a:rPr lang="es-US" altLang="en-US" sz="2400" dirty="0">
                <a:solidFill>
                  <a:srgbClr val="00529B"/>
                </a:solidFill>
              </a:rPr>
              <a:t>2,200 revisiones</a:t>
            </a:r>
          </a:p>
          <a:p>
            <a:pPr marL="547688" indent="-273050" defTabSz="685800" eaLnBrk="1" hangingPunct="1">
              <a:lnSpc>
                <a:spcPct val="100000"/>
              </a:lnSpc>
              <a:spcBef>
                <a:spcPct val="0"/>
              </a:spcBef>
              <a:spcAft>
                <a:spcPts val="1200"/>
              </a:spcAft>
            </a:pPr>
            <a:r>
              <a:rPr lang="es-US" altLang="en-US" sz="2400" dirty="0">
                <a:solidFill>
                  <a:srgbClr val="00529B"/>
                </a:solidFill>
              </a:rPr>
              <a:t>1,750 remisiones de las fuerzas del orden</a:t>
            </a:r>
          </a:p>
          <a:p>
            <a:pPr marL="547688" indent="-273050" defTabSz="685800" eaLnBrk="1" hangingPunct="1">
              <a:lnSpc>
                <a:spcPct val="100000"/>
              </a:lnSpc>
              <a:spcBef>
                <a:spcPct val="0"/>
              </a:spcBef>
              <a:spcAft>
                <a:spcPts val="1200"/>
              </a:spcAft>
            </a:pPr>
            <a:r>
              <a:rPr lang="es-US" altLang="en-US" sz="2400" dirty="0">
                <a:solidFill>
                  <a:srgbClr val="00529B"/>
                </a:solidFill>
              </a:rPr>
              <a:t>Una acción histórica de aplicación de la ley a nivel nacional en septiembre de 2020</a:t>
            </a:r>
          </a:p>
          <a:p>
            <a:pPr marL="1096963" lvl="1" indent="-273050" defTabSz="685800" eaLnBrk="1" hangingPunct="1">
              <a:lnSpc>
                <a:spcPct val="100000"/>
              </a:lnSpc>
              <a:spcBef>
                <a:spcPct val="0"/>
              </a:spcBef>
              <a:spcAft>
                <a:spcPts val="1200"/>
              </a:spcAft>
            </a:pPr>
            <a:r>
              <a:rPr lang="es-US" altLang="en-US" sz="2000" dirty="0">
                <a:solidFill>
                  <a:srgbClr val="00529B"/>
                </a:solidFill>
              </a:rPr>
              <a:t>345 acusados (incluidos más de 100 médicos)</a:t>
            </a:r>
          </a:p>
          <a:p>
            <a:pPr marL="1096963" lvl="1" indent="-273050" defTabSz="685800" eaLnBrk="1" hangingPunct="1">
              <a:lnSpc>
                <a:spcPct val="100000"/>
              </a:lnSpc>
              <a:spcBef>
                <a:spcPct val="0"/>
              </a:spcBef>
              <a:spcAft>
                <a:spcPts val="1200"/>
              </a:spcAft>
            </a:pPr>
            <a:r>
              <a:rPr lang="es-US" altLang="en-US" sz="2000" dirty="0">
                <a:solidFill>
                  <a:srgbClr val="00529B"/>
                </a:solidFill>
              </a:rPr>
              <a:t>En 51 distritos federales</a:t>
            </a:r>
          </a:p>
          <a:p>
            <a:pPr marL="1096963" lvl="1" indent="-273050" defTabSz="685800" eaLnBrk="1" hangingPunct="1">
              <a:lnSpc>
                <a:spcPct val="100000"/>
              </a:lnSpc>
              <a:spcBef>
                <a:spcPts val="600"/>
              </a:spcBef>
              <a:spcAft>
                <a:spcPts val="600"/>
              </a:spcAft>
            </a:pPr>
            <a:endParaRPr lang="en-US" altLang="en-US" sz="2000" dirty="0">
              <a:solidFill>
                <a:srgbClr val="00529B"/>
              </a:solidFill>
            </a:endParaRPr>
          </a:p>
        </p:txBody>
      </p:sp>
      <p:sp>
        <p:nvSpPr>
          <p:cNvPr id="73318" name="Slide Number Placeholder 2">
            <a:extLst>
              <a:ext uri="{FF2B5EF4-FFF2-40B4-BE49-F238E27FC236}">
                <a16:creationId xmlns:a16="http://schemas.microsoft.com/office/drawing/2014/main" id="{EF6B7098-FA98-2035-6B8C-F448E1586175}"/>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9E729A4-EE97-48FF-98DB-4F877E3159CE}" type="slidenum">
              <a:rPr lang="en-US" altLang="en-US">
                <a:solidFill>
                  <a:srgbClr val="8FAADC"/>
                </a:solidFill>
              </a:rPr>
              <a:pPr eaLnBrk="1" hangingPunct="1"/>
              <a:t>40</a:t>
            </a:fld>
            <a:endParaRPr lang="en-US" altLang="en-US">
              <a:solidFill>
                <a:srgbClr val="8FAADC"/>
              </a:solidFill>
            </a:endParaRPr>
          </a:p>
        </p:txBody>
      </p:sp>
      <p:sp>
        <p:nvSpPr>
          <p:cNvPr id="73319" name="Date Placeholder 3">
            <a:extLst>
              <a:ext uri="{FF2B5EF4-FFF2-40B4-BE49-F238E27FC236}">
                <a16:creationId xmlns:a16="http://schemas.microsoft.com/office/drawing/2014/main" id="{5AE0EEB0-770E-81C6-FDAF-5796BB1EB12E}"/>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1F7F901C-858C-E5E2-B4BA-82F5412F0570}"/>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16">
                                            <p:txEl>
                                              <p:pRg st="0" end="0"/>
                                            </p:txEl>
                                          </p:spTgt>
                                        </p:tgtEl>
                                        <p:attrNameLst>
                                          <p:attrName>style.visibility</p:attrName>
                                        </p:attrNameLst>
                                      </p:cBhvr>
                                      <p:to>
                                        <p:strVal val="visible"/>
                                      </p:to>
                                    </p:set>
                                    <p:animEffect transition="in" filter="fade">
                                      <p:cBhvr>
                                        <p:cTn id="7" dur="500"/>
                                        <p:tgtEl>
                                          <p:spTgt spid="73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316">
                                            <p:txEl>
                                              <p:pRg st="1" end="1"/>
                                            </p:txEl>
                                          </p:spTgt>
                                        </p:tgtEl>
                                        <p:attrNameLst>
                                          <p:attrName>style.visibility</p:attrName>
                                        </p:attrNameLst>
                                      </p:cBhvr>
                                      <p:to>
                                        <p:strVal val="visible"/>
                                      </p:to>
                                    </p:set>
                                    <p:animEffect transition="in" filter="fade">
                                      <p:cBhvr>
                                        <p:cTn id="12" dur="500"/>
                                        <p:tgtEl>
                                          <p:spTgt spid="733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316">
                                            <p:txEl>
                                              <p:pRg st="2" end="2"/>
                                            </p:txEl>
                                          </p:spTgt>
                                        </p:tgtEl>
                                        <p:attrNameLst>
                                          <p:attrName>style.visibility</p:attrName>
                                        </p:attrNameLst>
                                      </p:cBhvr>
                                      <p:to>
                                        <p:strVal val="visible"/>
                                      </p:to>
                                    </p:set>
                                    <p:animEffect transition="in" filter="fade">
                                      <p:cBhvr>
                                        <p:cTn id="17" dur="500"/>
                                        <p:tgtEl>
                                          <p:spTgt spid="733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316">
                                            <p:txEl>
                                              <p:pRg st="3" end="3"/>
                                            </p:txEl>
                                          </p:spTgt>
                                        </p:tgtEl>
                                        <p:attrNameLst>
                                          <p:attrName>style.visibility</p:attrName>
                                        </p:attrNameLst>
                                      </p:cBhvr>
                                      <p:to>
                                        <p:strVal val="visible"/>
                                      </p:to>
                                    </p:set>
                                    <p:animEffect transition="in" filter="fade">
                                      <p:cBhvr>
                                        <p:cTn id="22" dur="500"/>
                                        <p:tgtEl>
                                          <p:spTgt spid="733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316">
                                            <p:txEl>
                                              <p:pRg st="4" end="4"/>
                                            </p:txEl>
                                          </p:spTgt>
                                        </p:tgtEl>
                                        <p:attrNameLst>
                                          <p:attrName>style.visibility</p:attrName>
                                        </p:attrNameLst>
                                      </p:cBhvr>
                                      <p:to>
                                        <p:strVal val="visible"/>
                                      </p:to>
                                    </p:set>
                                    <p:animEffect transition="in" filter="fade">
                                      <p:cBhvr>
                                        <p:cTn id="27" dur="500"/>
                                        <p:tgtEl>
                                          <p:spTgt spid="733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316">
                                            <p:txEl>
                                              <p:pRg st="5" end="5"/>
                                            </p:txEl>
                                          </p:spTgt>
                                        </p:tgtEl>
                                        <p:attrNameLst>
                                          <p:attrName>style.visibility</p:attrName>
                                        </p:attrNameLst>
                                      </p:cBhvr>
                                      <p:to>
                                        <p:strVal val="visible"/>
                                      </p:to>
                                    </p:set>
                                    <p:animEffect transition="in" filter="fade">
                                      <p:cBhvr>
                                        <p:cTn id="32" dur="500"/>
                                        <p:tgtEl>
                                          <p:spTgt spid="733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6" name="Title 3">
            <a:extLst>
              <a:ext uri="{FF2B5EF4-FFF2-40B4-BE49-F238E27FC236}">
                <a16:creationId xmlns:a16="http://schemas.microsoft.com/office/drawing/2014/main" id="{6B2E5B0C-4425-66F5-E963-94A89DD57D71}"/>
              </a:ext>
            </a:extLst>
          </p:cNvPr>
          <p:cNvSpPr>
            <a:spLocks noGrp="1" noChangeArrowheads="1"/>
          </p:cNvSpPr>
          <p:nvPr>
            <p:ph type="title" idx="4294967295"/>
          </p:nvPr>
        </p:nvSpPr>
        <p:spPr>
          <a:xfrm>
            <a:off x="0" y="0"/>
            <a:ext cx="12192000" cy="965200"/>
          </a:xfrm>
          <a:ln/>
        </p:spPr>
        <p:txBody>
          <a:bodyPr anchor="ctr"/>
          <a:lstStyle/>
          <a:p>
            <a:pPr eaLnBrk="1" hangingPunct="1"/>
            <a:r>
              <a:rPr lang="es-US" altLang="en-US" sz="3000"/>
              <a:t>Educación</a:t>
            </a:r>
          </a:p>
        </p:txBody>
      </p:sp>
      <p:sp>
        <p:nvSpPr>
          <p:cNvPr id="74347" name="Content Placeholder 4">
            <a:extLst>
              <a:ext uri="{FF2B5EF4-FFF2-40B4-BE49-F238E27FC236}">
                <a16:creationId xmlns:a16="http://schemas.microsoft.com/office/drawing/2014/main" id="{603DB1EF-7C40-E80B-B5A4-41CDF30832DC}"/>
              </a:ext>
            </a:extLst>
          </p:cNvPr>
          <p:cNvSpPr>
            <a:spLocks noGrp="1" noChangeArrowheads="1"/>
          </p:cNvSpPr>
          <p:nvPr>
            <p:ph sz="half" idx="4294967295"/>
          </p:nvPr>
        </p:nvSpPr>
        <p:spPr>
          <a:xfrm>
            <a:off x="5214938" y="1484784"/>
            <a:ext cx="6457950" cy="4635500"/>
          </a:xfrm>
          <a:ln/>
        </p:spPr>
        <p:txBody>
          <a:bodyPr/>
          <a:lstStyle/>
          <a:p>
            <a:pPr marL="273050" indent="-273050" defTabSz="685800" eaLnBrk="1" hangingPunct="1">
              <a:lnSpc>
                <a:spcPct val="100000"/>
              </a:lnSpc>
              <a:spcBef>
                <a:spcPct val="0"/>
              </a:spcBef>
              <a:spcAft>
                <a:spcPts val="1200"/>
              </a:spcAft>
            </a:pPr>
            <a:r>
              <a:rPr lang="es-US" altLang="en-US" sz="2400" dirty="0">
                <a:solidFill>
                  <a:srgbClr val="00529B"/>
                </a:solidFill>
              </a:rPr>
              <a:t>Ayuda a corregir vulnerabilidades para que los proveedores puedan:</a:t>
            </a:r>
          </a:p>
          <a:p>
            <a:pPr marL="822325" lvl="1" indent="-273050" defTabSz="685800" eaLnBrk="1" hangingPunct="1">
              <a:lnSpc>
                <a:spcPct val="100000"/>
              </a:lnSpc>
              <a:spcBef>
                <a:spcPct val="0"/>
              </a:spcBef>
              <a:spcAft>
                <a:spcPts val="600"/>
              </a:spcAft>
            </a:pPr>
            <a:r>
              <a:rPr lang="es-US" altLang="en-US" sz="2000" dirty="0">
                <a:solidFill>
                  <a:srgbClr val="00529B"/>
                </a:solidFill>
              </a:rPr>
              <a:t>Mantener la documentación correcta </a:t>
            </a:r>
          </a:p>
          <a:p>
            <a:pPr marL="822325" lvl="1" indent="-273050" defTabSz="685800" eaLnBrk="1" hangingPunct="1">
              <a:lnSpc>
                <a:spcPct val="100000"/>
              </a:lnSpc>
              <a:spcBef>
                <a:spcPct val="0"/>
              </a:spcBef>
              <a:spcAft>
                <a:spcPts val="600"/>
              </a:spcAft>
            </a:pPr>
            <a:r>
              <a:rPr lang="es-US" altLang="en-US" sz="2000" dirty="0">
                <a:solidFill>
                  <a:srgbClr val="00529B"/>
                </a:solidFill>
              </a:rPr>
              <a:t>Reducir el envío de reclamaciones improcedentes</a:t>
            </a:r>
          </a:p>
          <a:p>
            <a:pPr marL="822325" lvl="1" indent="-273050" defTabSz="685800" eaLnBrk="1" hangingPunct="1">
              <a:lnSpc>
                <a:spcPct val="100000"/>
              </a:lnSpc>
              <a:spcBef>
                <a:spcPct val="0"/>
              </a:spcBef>
              <a:spcAft>
                <a:spcPts val="600"/>
              </a:spcAft>
            </a:pPr>
            <a:r>
              <a:rPr lang="es-US" altLang="en-US" sz="2000" dirty="0">
                <a:solidFill>
                  <a:srgbClr val="00529B"/>
                </a:solidFill>
              </a:rPr>
              <a:t>Proteger la información de identidad del paciente y del proveedor</a:t>
            </a:r>
          </a:p>
          <a:p>
            <a:pPr marL="822325" lvl="1" indent="-273050" defTabSz="685800" eaLnBrk="1" hangingPunct="1">
              <a:lnSpc>
                <a:spcPct val="100000"/>
              </a:lnSpc>
              <a:spcBef>
                <a:spcPct val="0"/>
              </a:spcBef>
              <a:spcAft>
                <a:spcPts val="600"/>
              </a:spcAft>
            </a:pPr>
            <a:r>
              <a:rPr lang="es-US" altLang="en-US" sz="2000" dirty="0">
                <a:solidFill>
                  <a:srgbClr val="00529B"/>
                </a:solidFill>
              </a:rPr>
              <a:t>Establecer una cultura de cumplimiento </a:t>
            </a:r>
            <a:br>
              <a:rPr lang="es-US" altLang="en-US" sz="2000" dirty="0">
                <a:solidFill>
                  <a:srgbClr val="00529B"/>
                </a:solidFill>
              </a:rPr>
            </a:br>
            <a:r>
              <a:rPr lang="es-US" altLang="en-US" sz="2000" dirty="0">
                <a:solidFill>
                  <a:srgbClr val="00529B"/>
                </a:solidFill>
              </a:rPr>
              <a:t>más amplia</a:t>
            </a:r>
          </a:p>
          <a:p>
            <a:pPr marL="273050" indent="-273050" defTabSz="685800" eaLnBrk="1" hangingPunct="1">
              <a:lnSpc>
                <a:spcPct val="100000"/>
              </a:lnSpc>
              <a:spcBef>
                <a:spcPct val="0"/>
              </a:spcBef>
              <a:spcAft>
                <a:spcPts val="1200"/>
              </a:spcAft>
            </a:pPr>
            <a:r>
              <a:rPr lang="es-US" altLang="en-US" sz="2400" dirty="0">
                <a:solidFill>
                  <a:srgbClr val="00529B"/>
                </a:solidFill>
              </a:rPr>
              <a:t>Educar a las personas con Medicare a identificar y denunciar sospechas de fraude</a:t>
            </a:r>
          </a:p>
        </p:txBody>
      </p:sp>
      <p:pic>
        <p:nvPicPr>
          <p:cNvPr id="74348" name="Picture 2" descr="&quot;&quot;">
            <a:extLst>
              <a:ext uri="{FF2B5EF4-FFF2-40B4-BE49-F238E27FC236}">
                <a16:creationId xmlns:a16="http://schemas.microsoft.com/office/drawing/2014/main" id="{8036059C-3441-F123-E950-8354CC5516A9}"/>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1844824"/>
            <a:ext cx="4365625" cy="352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350" name="Slide Number Placeholder 5">
            <a:extLst>
              <a:ext uri="{FF2B5EF4-FFF2-40B4-BE49-F238E27FC236}">
                <a16:creationId xmlns:a16="http://schemas.microsoft.com/office/drawing/2014/main" id="{326DCB0E-B374-A68A-E41F-18AFEEC712DC}"/>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F9FA290C-E3EF-427D-B0BD-F22F48C82F62}" type="slidenum">
              <a:rPr lang="en-US" altLang="en-US">
                <a:solidFill>
                  <a:srgbClr val="8FAADC"/>
                </a:solidFill>
              </a:rPr>
              <a:pPr eaLnBrk="1" hangingPunct="1"/>
              <a:t>41</a:t>
            </a:fld>
            <a:endParaRPr lang="en-US" altLang="en-US">
              <a:solidFill>
                <a:srgbClr val="8FAADC"/>
              </a:solidFill>
            </a:endParaRPr>
          </a:p>
        </p:txBody>
      </p:sp>
      <p:sp>
        <p:nvSpPr>
          <p:cNvPr id="74351" name="Date Placeholder 3">
            <a:extLst>
              <a:ext uri="{FF2B5EF4-FFF2-40B4-BE49-F238E27FC236}">
                <a16:creationId xmlns:a16="http://schemas.microsoft.com/office/drawing/2014/main" id="{076A6BEC-4B4F-FEFC-5C2F-608249908819}"/>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98C6BB3B-472E-8341-57E8-E8BA1840E3A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47">
                                            <p:txEl>
                                              <p:pRg st="0" end="0"/>
                                            </p:txEl>
                                          </p:spTgt>
                                        </p:tgtEl>
                                        <p:attrNameLst>
                                          <p:attrName>style.visibility</p:attrName>
                                        </p:attrNameLst>
                                      </p:cBhvr>
                                      <p:to>
                                        <p:strVal val="visible"/>
                                      </p:to>
                                    </p:set>
                                    <p:animEffect transition="in" filter="fade">
                                      <p:cBhvr>
                                        <p:cTn id="7" dur="500"/>
                                        <p:tgtEl>
                                          <p:spTgt spid="74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347">
                                            <p:txEl>
                                              <p:pRg st="1" end="1"/>
                                            </p:txEl>
                                          </p:spTgt>
                                        </p:tgtEl>
                                        <p:attrNameLst>
                                          <p:attrName>style.visibility</p:attrName>
                                        </p:attrNameLst>
                                      </p:cBhvr>
                                      <p:to>
                                        <p:strVal val="visible"/>
                                      </p:to>
                                    </p:set>
                                    <p:animEffect transition="in" filter="fade">
                                      <p:cBhvr>
                                        <p:cTn id="12" dur="500"/>
                                        <p:tgtEl>
                                          <p:spTgt spid="74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347">
                                            <p:txEl>
                                              <p:pRg st="2" end="2"/>
                                            </p:txEl>
                                          </p:spTgt>
                                        </p:tgtEl>
                                        <p:attrNameLst>
                                          <p:attrName>style.visibility</p:attrName>
                                        </p:attrNameLst>
                                      </p:cBhvr>
                                      <p:to>
                                        <p:strVal val="visible"/>
                                      </p:to>
                                    </p:set>
                                    <p:animEffect transition="in" filter="fade">
                                      <p:cBhvr>
                                        <p:cTn id="17" dur="500"/>
                                        <p:tgtEl>
                                          <p:spTgt spid="74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347">
                                            <p:txEl>
                                              <p:pRg st="3" end="3"/>
                                            </p:txEl>
                                          </p:spTgt>
                                        </p:tgtEl>
                                        <p:attrNameLst>
                                          <p:attrName>style.visibility</p:attrName>
                                        </p:attrNameLst>
                                      </p:cBhvr>
                                      <p:to>
                                        <p:strVal val="visible"/>
                                      </p:to>
                                    </p:set>
                                    <p:animEffect transition="in" filter="fade">
                                      <p:cBhvr>
                                        <p:cTn id="22" dur="500"/>
                                        <p:tgtEl>
                                          <p:spTgt spid="74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347">
                                            <p:txEl>
                                              <p:pRg st="4" end="4"/>
                                            </p:txEl>
                                          </p:spTgt>
                                        </p:tgtEl>
                                        <p:attrNameLst>
                                          <p:attrName>style.visibility</p:attrName>
                                        </p:attrNameLst>
                                      </p:cBhvr>
                                      <p:to>
                                        <p:strVal val="visible"/>
                                      </p:to>
                                    </p:set>
                                    <p:animEffect transition="in" filter="fade">
                                      <p:cBhvr>
                                        <p:cTn id="27" dur="500"/>
                                        <p:tgtEl>
                                          <p:spTgt spid="743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347">
                                            <p:txEl>
                                              <p:pRg st="5" end="5"/>
                                            </p:txEl>
                                          </p:spTgt>
                                        </p:tgtEl>
                                        <p:attrNameLst>
                                          <p:attrName>style.visibility</p:attrName>
                                        </p:attrNameLst>
                                      </p:cBhvr>
                                      <p:to>
                                        <p:strVal val="visible"/>
                                      </p:to>
                                    </p:set>
                                    <p:animEffect transition="in" filter="fade">
                                      <p:cBhvr>
                                        <p:cTn id="32" dur="500"/>
                                        <p:tgtEl>
                                          <p:spTgt spid="743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78" name="Title 3">
            <a:extLst>
              <a:ext uri="{FF2B5EF4-FFF2-40B4-BE49-F238E27FC236}">
                <a16:creationId xmlns:a16="http://schemas.microsoft.com/office/drawing/2014/main" id="{F3C68C52-C912-5DD3-DC7A-87A117BBDA0D}"/>
              </a:ext>
            </a:extLst>
          </p:cNvPr>
          <p:cNvSpPr>
            <a:spLocks noGrp="1" noChangeArrowheads="1"/>
          </p:cNvSpPr>
          <p:nvPr>
            <p:ph type="title" idx="4294967295"/>
          </p:nvPr>
        </p:nvSpPr>
        <p:spPr>
          <a:xfrm>
            <a:off x="0" y="300038"/>
            <a:ext cx="12192000" cy="752698"/>
          </a:xfrm>
          <a:ln/>
        </p:spPr>
        <p:txBody>
          <a:bodyPr/>
          <a:lstStyle/>
          <a:p>
            <a:pPr eaLnBrk="1" hangingPunct="1"/>
            <a:r>
              <a:rPr lang="es-US" altLang="en-US" sz="3100" dirty="0">
                <a:solidFill>
                  <a:srgbClr val="00539A"/>
                </a:solidFill>
              </a:rPr>
              <a:t>Compruebe sus conocimientos: Pregunta 3</a:t>
            </a:r>
          </a:p>
        </p:txBody>
      </p:sp>
      <p:sp>
        <p:nvSpPr>
          <p:cNvPr id="75379" name="Content Placeholder 4">
            <a:extLst>
              <a:ext uri="{FF2B5EF4-FFF2-40B4-BE49-F238E27FC236}">
                <a16:creationId xmlns:a16="http://schemas.microsoft.com/office/drawing/2014/main" id="{04F0DF30-2182-3390-B731-5A6CEE4842A9}"/>
              </a:ext>
            </a:extLst>
          </p:cNvPr>
          <p:cNvSpPr>
            <a:spLocks noGrp="1" noChangeArrowheads="1"/>
          </p:cNvSpPr>
          <p:nvPr>
            <p:ph sz="half" idx="4294967295"/>
          </p:nvPr>
        </p:nvSpPr>
        <p:spPr>
          <a:xfrm>
            <a:off x="1743075" y="1681163"/>
            <a:ext cx="9610725" cy="2944812"/>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ct val="0"/>
              </a:spcBef>
              <a:spcAft>
                <a:spcPts val="600"/>
              </a:spcAft>
              <a:buFont typeface="Wingdings" panose="05000000000000000000" pitchFamily="2" charset="2"/>
              <a:buNone/>
            </a:pPr>
            <a:r>
              <a:rPr lang="es-US" altLang="en-US" sz="2350" b="1" dirty="0">
                <a:solidFill>
                  <a:srgbClr val="00529B"/>
                </a:solidFill>
              </a:rPr>
              <a:t>El Equipo de acción para la prevención del fraude en la atención médica y la aplicación de la ley (HEAT) es una iniciativa antifraude conjunta entre el Departamento de Salud y Servicios Humanos (HHS) y el Departamento de Justicia (DOJ) de los EE. UU. </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Verdadero	</a:t>
            </a:r>
          </a:p>
          <a:p>
            <a:pPr marL="349250" indent="-349250"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Falso</a:t>
            </a:r>
          </a:p>
          <a:p>
            <a:pPr marL="349250" indent="-349250" defTabSz="685800" eaLnBrk="1" hangingPunct="1">
              <a:lnSpc>
                <a:spcPct val="80000"/>
              </a:lnSpc>
              <a:spcBef>
                <a:spcPts val="600"/>
              </a:spcBef>
              <a:spcAft>
                <a:spcPts val="600"/>
              </a:spcAft>
              <a:buFont typeface="Wingdings" panose="05000000000000000000" pitchFamily="2" charset="2"/>
              <a:buNone/>
            </a:pPr>
            <a:endParaRPr lang="en-US" altLang="en-US" sz="2400" dirty="0">
              <a:solidFill>
                <a:srgbClr val="00529B"/>
              </a:solidFill>
            </a:endParaRPr>
          </a:p>
          <a:p>
            <a:pPr marL="349250" indent="-349250" defTabSz="685800" eaLnBrk="1" hangingPunct="1">
              <a:buFont typeface="Wingdings" panose="05000000000000000000" pitchFamily="2" charset="2"/>
              <a:buNone/>
            </a:pPr>
            <a:endParaRPr lang="en-US" altLang="en-US" dirty="0"/>
          </a:p>
          <a:p>
            <a:pPr marL="349250" indent="-349250" defTabSz="685800" eaLnBrk="1" hangingPunct="1"/>
            <a:endParaRPr lang="en-US" altLang="en-US" dirty="0"/>
          </a:p>
        </p:txBody>
      </p:sp>
      <p:sp>
        <p:nvSpPr>
          <p:cNvPr id="75380" name="Rounded Rectangle 6" descr="Recuadro verde resaltando A como la respuesta correcta">
            <a:extLst>
              <a:ext uri="{FF2B5EF4-FFF2-40B4-BE49-F238E27FC236}">
                <a16:creationId xmlns:a16="http://schemas.microsoft.com/office/drawing/2014/main" id="{1E3EFA00-CBBE-AAA4-C182-D31D65E6A559}"/>
              </a:ext>
            </a:extLst>
          </p:cNvPr>
          <p:cNvSpPr>
            <a:spLocks noChangeArrowheads="1"/>
          </p:cNvSpPr>
          <p:nvPr/>
        </p:nvSpPr>
        <p:spPr bwMode="auto">
          <a:xfrm>
            <a:off x="1731962" y="3365500"/>
            <a:ext cx="1987773" cy="449263"/>
          </a:xfrm>
          <a:prstGeom prst="roundRect">
            <a:avLst>
              <a:gd name="adj" fmla="val 16667"/>
            </a:avLst>
          </a:prstGeom>
          <a:noFill/>
          <a:ln w="28575" cap="flat"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8" name="TextBox 7">
            <a:extLst>
              <a:ext uri="{FF2B5EF4-FFF2-40B4-BE49-F238E27FC236}">
                <a16:creationId xmlns:a16="http://schemas.microsoft.com/office/drawing/2014/main" id="{3AFD47F3-F09D-0CE2-0F50-8552EB16B490}"/>
              </a:ext>
            </a:extLst>
          </p:cNvPr>
          <p:cNvSpPr txBox="1"/>
          <p:nvPr/>
        </p:nvSpPr>
        <p:spPr>
          <a:xfrm>
            <a:off x="1854743" y="4849917"/>
            <a:ext cx="9314907"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Cuenta atrás: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
        <p:nvSpPr>
          <p:cNvPr id="75381" name="Footer Placeholder 4">
            <a:extLst>
              <a:ext uri="{FF2B5EF4-FFF2-40B4-BE49-F238E27FC236}">
                <a16:creationId xmlns:a16="http://schemas.microsoft.com/office/drawing/2014/main" id="{73DFB8A4-E93A-8D5F-4CD3-DE9536E681DC}"/>
              </a:ext>
            </a:extLst>
          </p:cNvPr>
          <p:cNvSpPr>
            <a:spLocks noGrp="1" noChangeArrowheads="1"/>
          </p:cNvSpPr>
          <p:nvPr>
            <p:ph type="ftr" sz="quarter" idx="11"/>
          </p:nvPr>
        </p:nvSpPr>
        <p:spPr>
          <a:xfrm>
            <a:off x="0" y="6475413"/>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Prevención de fraude, derroche y abuso contra Medicare y Medicaid</a:t>
            </a:r>
          </a:p>
        </p:txBody>
      </p:sp>
      <p:sp>
        <p:nvSpPr>
          <p:cNvPr id="75382" name="Slide Number Placeholder 2">
            <a:extLst>
              <a:ext uri="{FF2B5EF4-FFF2-40B4-BE49-F238E27FC236}">
                <a16:creationId xmlns:a16="http://schemas.microsoft.com/office/drawing/2014/main" id="{B77824DD-456D-FDA9-0701-E3AF75B052D9}"/>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EF35349-A9D0-44AA-B9E7-F5A9FEA9B531}" type="slidenum">
              <a:rPr lang="en-US" altLang="en-US">
                <a:solidFill>
                  <a:schemeClr val="bg1"/>
                </a:solidFill>
              </a:rPr>
              <a:pPr eaLnBrk="1" hangingPunct="1"/>
              <a:t>42</a:t>
            </a:fld>
            <a:endParaRPr lang="en-US" altLang="en-US">
              <a:solidFill>
                <a:schemeClr val="bg1"/>
              </a:solidFill>
            </a:endParaRPr>
          </a:p>
        </p:txBody>
      </p:sp>
      <p:sp>
        <p:nvSpPr>
          <p:cNvPr id="75383" name="Date Placeholder 3">
            <a:extLst>
              <a:ext uri="{FF2B5EF4-FFF2-40B4-BE49-F238E27FC236}">
                <a16:creationId xmlns:a16="http://schemas.microsoft.com/office/drawing/2014/main" id="{5F0F9BC1-E3F1-A08B-94EA-7D0572D3470C}"/>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chemeClr val="bg1"/>
                </a:solidFill>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380"/>
                                        </p:tgtEl>
                                        <p:attrNameLst>
                                          <p:attrName>style.visibility</p:attrName>
                                        </p:attrNameLst>
                                      </p:cBhvr>
                                      <p:to>
                                        <p:strVal val="visible"/>
                                      </p:to>
                                    </p:set>
                                    <p:animEffect transition="in" filter="fade">
                                      <p:cBhvr>
                                        <p:cTn id="7" dur="500"/>
                                        <p:tgtEl>
                                          <p:spTgt spid="75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8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10" name="Title 1">
            <a:extLst>
              <a:ext uri="{FF2B5EF4-FFF2-40B4-BE49-F238E27FC236}">
                <a16:creationId xmlns:a16="http://schemas.microsoft.com/office/drawing/2014/main" id="{14102019-338F-B01A-3AD4-DDBC93120437}"/>
              </a:ext>
            </a:extLst>
          </p:cNvPr>
          <p:cNvSpPr>
            <a:spLocks noGrp="1" noChangeArrowheads="1"/>
          </p:cNvSpPr>
          <p:nvPr>
            <p:ph type="title" idx="4294967295"/>
          </p:nvPr>
        </p:nvSpPr>
        <p:spPr>
          <a:xfrm>
            <a:off x="3992563" y="1362075"/>
            <a:ext cx="5648325" cy="688975"/>
          </a:xfrm>
          <a:ln/>
        </p:spPr>
        <p:txBody>
          <a:bodyPr/>
          <a:lstStyle/>
          <a:p>
            <a:pPr algn="l" eaLnBrk="1" hangingPunct="1"/>
            <a:r>
              <a:rPr lang="es-US" altLang="en-US" sz="3600">
                <a:solidFill>
                  <a:srgbClr val="00539A"/>
                </a:solidFill>
              </a:rPr>
              <a:t>Lección 3	</a:t>
            </a:r>
          </a:p>
        </p:txBody>
      </p:sp>
      <p:sp>
        <p:nvSpPr>
          <p:cNvPr id="76411" name="Text Placeholder 4">
            <a:extLst>
              <a:ext uri="{FF2B5EF4-FFF2-40B4-BE49-F238E27FC236}">
                <a16:creationId xmlns:a16="http://schemas.microsoft.com/office/drawing/2014/main" id="{E19C803C-79A8-AEFD-3A64-2814828FA0C9}"/>
              </a:ext>
            </a:extLst>
          </p:cNvPr>
          <p:cNvSpPr>
            <a:spLocks noGrp="1" noChangeArrowheads="1"/>
          </p:cNvSpPr>
          <p:nvPr>
            <p:ph type="body" idx="4294967295"/>
          </p:nvPr>
        </p:nvSpPr>
        <p:spPr>
          <a:xfrm>
            <a:off x="3992563" y="2051050"/>
            <a:ext cx="6967537" cy="2755900"/>
          </a:xfrm>
          <a:ln/>
        </p:spPr>
        <p:txBody>
          <a:bodyPr/>
          <a:lstStyle/>
          <a:p>
            <a:pPr marL="0" indent="0" eaLnBrk="1" hangingPunct="1">
              <a:buFont typeface="Wingdings" panose="05000000000000000000" pitchFamily="2" charset="2"/>
              <a:buNone/>
            </a:pPr>
            <a:r>
              <a:rPr lang="es-US" altLang="en-US" sz="3600" b="1">
                <a:solidFill>
                  <a:srgbClr val="00539A"/>
                </a:solidFill>
                <a:latin typeface="Arial Black" panose="020B0A04020102020204" pitchFamily="34" charset="0"/>
              </a:rPr>
              <a:t>Cómo las personas con Medicare y Medicaid pueden combatir el fraude</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38" name="Title 3">
            <a:extLst>
              <a:ext uri="{FF2B5EF4-FFF2-40B4-BE49-F238E27FC236}">
                <a16:creationId xmlns:a16="http://schemas.microsoft.com/office/drawing/2014/main" id="{B2CF3E9B-18DF-55AF-E783-88F5CAF9638E}"/>
              </a:ext>
            </a:extLst>
          </p:cNvPr>
          <p:cNvSpPr>
            <a:spLocks noGrp="1" noChangeArrowheads="1"/>
          </p:cNvSpPr>
          <p:nvPr>
            <p:ph type="title" idx="4294967295"/>
          </p:nvPr>
        </p:nvSpPr>
        <p:spPr>
          <a:xfrm>
            <a:off x="0" y="-1588"/>
            <a:ext cx="12192000" cy="965201"/>
          </a:xfrm>
          <a:ln/>
        </p:spPr>
        <p:txBody>
          <a:bodyPr anchor="ctr"/>
          <a:lstStyle/>
          <a:p>
            <a:pPr eaLnBrk="1" hangingPunct="1"/>
            <a:r>
              <a:rPr lang="es-US" altLang="en-US" sz="3000"/>
              <a:t>Objetivos de la lección 3: </a:t>
            </a:r>
          </a:p>
        </p:txBody>
      </p:sp>
      <p:sp>
        <p:nvSpPr>
          <p:cNvPr id="77439" name="Text Placeholder 4">
            <a:extLst>
              <a:ext uri="{FF2B5EF4-FFF2-40B4-BE49-F238E27FC236}">
                <a16:creationId xmlns:a16="http://schemas.microsoft.com/office/drawing/2014/main" id="{6C97E8A1-EF04-882E-6340-A98C1AD21287}"/>
              </a:ext>
            </a:extLst>
          </p:cNvPr>
          <p:cNvSpPr>
            <a:spLocks noGrp="1" noChangeArrowheads="1"/>
          </p:cNvSpPr>
          <p:nvPr>
            <p:ph type="body" sz="quarter" idx="4294967295"/>
          </p:nvPr>
        </p:nvSpPr>
        <p:spPr>
          <a:xfrm>
            <a:off x="838200" y="1658938"/>
            <a:ext cx="10644188" cy="4167187"/>
          </a:xfrm>
          <a:ln/>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a:t>
            </a:r>
          </a:p>
          <a:p>
            <a:pPr marL="547688" indent="-273050" eaLnBrk="1" hangingPunct="1">
              <a:lnSpc>
                <a:spcPct val="100000"/>
              </a:lnSpc>
              <a:spcBef>
                <a:spcPct val="0"/>
              </a:spcBef>
              <a:spcAft>
                <a:spcPts val="1200"/>
              </a:spcAft>
            </a:pPr>
            <a:r>
              <a:rPr lang="es-US" altLang="en-US" dirty="0">
                <a:solidFill>
                  <a:srgbClr val="00529B"/>
                </a:solidFill>
              </a:rPr>
              <a:t>Identificar los recursos que le ayudarán a combatir el fraude</a:t>
            </a:r>
          </a:p>
          <a:p>
            <a:pPr marL="547688" indent="-273050" eaLnBrk="1" hangingPunct="1">
              <a:lnSpc>
                <a:spcPct val="100000"/>
              </a:lnSpc>
              <a:spcBef>
                <a:spcPct val="0"/>
              </a:spcBef>
              <a:spcAft>
                <a:spcPts val="1200"/>
              </a:spcAft>
            </a:pPr>
            <a:r>
              <a:rPr lang="es-US" altLang="en-US" dirty="0">
                <a:solidFill>
                  <a:srgbClr val="00529B"/>
                </a:solidFill>
              </a:rPr>
              <a:t>Explicar las "4 R" para combatir el fraude contra Medicare</a:t>
            </a:r>
          </a:p>
          <a:p>
            <a:pPr marL="547688" indent="-273050" eaLnBrk="1" hangingPunct="1">
              <a:lnSpc>
                <a:spcPct val="100000"/>
              </a:lnSpc>
              <a:spcBef>
                <a:spcPct val="0"/>
              </a:spcBef>
              <a:spcAft>
                <a:spcPts val="1200"/>
              </a:spcAft>
            </a:pPr>
            <a:r>
              <a:rPr lang="es-US" altLang="en-US" dirty="0">
                <a:solidFill>
                  <a:srgbClr val="00529B"/>
                </a:solidFill>
              </a:rPr>
              <a:t>Describir cómo prevenir y denunciar el robo de identidad</a:t>
            </a:r>
          </a:p>
          <a:p>
            <a:pPr marL="547688" indent="-273050" eaLnBrk="1" hangingPunct="1">
              <a:lnSpc>
                <a:spcPct val="100000"/>
              </a:lnSpc>
              <a:spcBef>
                <a:spcPct val="0"/>
              </a:spcBef>
              <a:spcAft>
                <a:spcPts val="1200"/>
              </a:spcAft>
            </a:pPr>
            <a:r>
              <a:rPr lang="es-US" altLang="en-US" dirty="0">
                <a:solidFill>
                  <a:srgbClr val="00529B"/>
                </a:solidFill>
              </a:rPr>
              <a:t>Saber cómo denunciar un posible fraude contra Medicare </a:t>
            </a:r>
            <a:br>
              <a:rPr lang="es-US" altLang="en-US" dirty="0">
                <a:solidFill>
                  <a:srgbClr val="00529B"/>
                </a:solidFill>
              </a:rPr>
            </a:br>
            <a:r>
              <a:rPr lang="es-US" altLang="en-US" dirty="0">
                <a:solidFill>
                  <a:srgbClr val="00529B"/>
                </a:solidFill>
              </a:rPr>
              <a:t>y Medicaid</a:t>
            </a:r>
          </a:p>
        </p:txBody>
      </p:sp>
      <p:sp>
        <p:nvSpPr>
          <p:cNvPr id="77441" name="Slide Number Placeholder 7">
            <a:extLst>
              <a:ext uri="{FF2B5EF4-FFF2-40B4-BE49-F238E27FC236}">
                <a16:creationId xmlns:a16="http://schemas.microsoft.com/office/drawing/2014/main" id="{C8200FA1-6078-16F7-38FE-71B8E53DDC79}"/>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3DE65BAC-7C23-4A79-A9E7-4924D0AAAC98}" type="slidenum">
              <a:rPr lang="en-US" altLang="en-US">
                <a:solidFill>
                  <a:srgbClr val="8FAADC"/>
                </a:solidFill>
              </a:rPr>
              <a:pPr eaLnBrk="1" hangingPunct="1"/>
              <a:t>44</a:t>
            </a:fld>
            <a:endParaRPr lang="en-US" altLang="en-US">
              <a:solidFill>
                <a:srgbClr val="8FAADC"/>
              </a:solidFill>
            </a:endParaRPr>
          </a:p>
        </p:txBody>
      </p:sp>
      <p:sp>
        <p:nvSpPr>
          <p:cNvPr id="77442" name="Date Placeholder 6">
            <a:extLst>
              <a:ext uri="{FF2B5EF4-FFF2-40B4-BE49-F238E27FC236}">
                <a16:creationId xmlns:a16="http://schemas.microsoft.com/office/drawing/2014/main" id="{E0F70AC1-3DBD-FE01-76BB-13AD06A8CB6A}"/>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E887F798-1E30-C809-7549-3E84D4F01D28}"/>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469" name="Title 3" descr="Logotipo de la Patrulla Medicare de Adultos Mayores (SMP)">
            <a:extLst>
              <a:ext uri="{FF2B5EF4-FFF2-40B4-BE49-F238E27FC236}">
                <a16:creationId xmlns:a16="http://schemas.microsoft.com/office/drawing/2014/main" id="{9FEA42FA-7BC6-B759-EC03-701B388F8C4B}"/>
              </a:ext>
            </a:extLst>
          </p:cNvPr>
          <p:cNvSpPr>
            <a:spLocks noGrp="1" noChangeArrowheads="1"/>
          </p:cNvSpPr>
          <p:nvPr>
            <p:ph type="title" idx="4294967295"/>
          </p:nvPr>
        </p:nvSpPr>
        <p:spPr>
          <a:xfrm>
            <a:off x="0" y="7938"/>
            <a:ext cx="12192000" cy="928687"/>
          </a:xfrm>
          <a:ln/>
        </p:spPr>
        <p:txBody>
          <a:bodyPr anchor="ctr"/>
          <a:lstStyle/>
          <a:p>
            <a:pPr eaLnBrk="1" hangingPunct="1"/>
            <a:r>
              <a:rPr lang="es-US" altLang="en-US" sz="3000" dirty="0"/>
              <a:t>La Patrulla Medicare de Adultos Mayores (SMP)</a:t>
            </a:r>
          </a:p>
        </p:txBody>
      </p:sp>
      <p:sp>
        <p:nvSpPr>
          <p:cNvPr id="78470" name="Content Placeholder 4">
            <a:extLst>
              <a:ext uri="{FF2B5EF4-FFF2-40B4-BE49-F238E27FC236}">
                <a16:creationId xmlns:a16="http://schemas.microsoft.com/office/drawing/2014/main" id="{D5E25424-89C0-36EA-2B12-17BD5BEECAD5}"/>
              </a:ext>
            </a:extLst>
          </p:cNvPr>
          <p:cNvSpPr>
            <a:spLocks noGrp="1" noChangeArrowheads="1"/>
          </p:cNvSpPr>
          <p:nvPr>
            <p:ph sz="half" idx="4294967295"/>
          </p:nvPr>
        </p:nvSpPr>
        <p:spPr>
          <a:xfrm>
            <a:off x="670936" y="1792607"/>
            <a:ext cx="7657312" cy="2189162"/>
          </a:xfrm>
          <a:ln/>
        </p:spPr>
        <p:txBody>
          <a:bodyPr/>
          <a:lstStyle/>
          <a:p>
            <a:pPr marL="273050" indent="-273050" defTabSz="685800" eaLnBrk="1" hangingPunct="1">
              <a:lnSpc>
                <a:spcPct val="100000"/>
              </a:lnSpc>
              <a:spcBef>
                <a:spcPct val="0"/>
              </a:spcBef>
              <a:spcAft>
                <a:spcPts val="1200"/>
              </a:spcAft>
            </a:pPr>
            <a:r>
              <a:rPr lang="es-US" altLang="en-US" sz="2400" b="1" dirty="0">
                <a:solidFill>
                  <a:srgbClr val="00529B"/>
                </a:solidFill>
              </a:rPr>
              <a:t>Capacita a las personas con Medicare</a:t>
            </a:r>
            <a:r>
              <a:rPr lang="es-US" altLang="en-US" sz="2400" dirty="0">
                <a:solidFill>
                  <a:srgbClr val="00529B"/>
                </a:solidFill>
              </a:rPr>
              <a:t> sobre </a:t>
            </a:r>
            <a:br>
              <a:rPr lang="es-US" altLang="en-US" sz="2400" dirty="0">
                <a:solidFill>
                  <a:srgbClr val="00529B"/>
                </a:solidFill>
              </a:rPr>
            </a:br>
            <a:r>
              <a:rPr lang="es-US" altLang="en-US" sz="2400" dirty="0">
                <a:solidFill>
                  <a:srgbClr val="00529B"/>
                </a:solidFill>
              </a:rPr>
              <a:t>la prevención, identificación y denuncia del fraude en la atención médica</a:t>
            </a:r>
          </a:p>
          <a:p>
            <a:pPr marL="273050" indent="-273050" defTabSz="685800" eaLnBrk="1" hangingPunct="1">
              <a:lnSpc>
                <a:spcPct val="100000"/>
              </a:lnSpc>
              <a:spcBef>
                <a:spcPts val="600"/>
              </a:spcBef>
              <a:spcAft>
                <a:spcPts val="1200"/>
              </a:spcAft>
            </a:pPr>
            <a:r>
              <a:rPr lang="es-US" altLang="en-US" sz="2400" b="1" dirty="0">
                <a:solidFill>
                  <a:srgbClr val="00529B"/>
                </a:solidFill>
              </a:rPr>
              <a:t>Busca voluntarios</a:t>
            </a:r>
            <a:r>
              <a:rPr lang="es-US" altLang="en-US" sz="2400" dirty="0">
                <a:solidFill>
                  <a:srgbClr val="00529B"/>
                </a:solidFill>
              </a:rPr>
              <a:t> para representar a sus comunidades</a:t>
            </a:r>
          </a:p>
          <a:p>
            <a:pPr marL="273050" indent="-273050" defTabSz="685800" eaLnBrk="1" hangingPunct="1">
              <a:lnSpc>
                <a:spcPct val="100000"/>
              </a:lnSpc>
              <a:spcBef>
                <a:spcPts val="600"/>
              </a:spcBef>
              <a:spcAft>
                <a:spcPts val="1200"/>
              </a:spcAft>
            </a:pPr>
            <a:r>
              <a:rPr lang="es-US" altLang="en-US" sz="2400" b="1" dirty="0">
                <a:solidFill>
                  <a:srgbClr val="00529B"/>
                </a:solidFill>
              </a:rPr>
              <a:t>Recibe quejas</a:t>
            </a:r>
            <a:r>
              <a:rPr lang="es-US" altLang="en-US" sz="2400" dirty="0">
                <a:solidFill>
                  <a:srgbClr val="00529B"/>
                </a:solidFill>
              </a:rPr>
              <a:t> de personas que tienen Medicare</a:t>
            </a:r>
          </a:p>
        </p:txBody>
      </p:sp>
      <p:pic>
        <p:nvPicPr>
          <p:cNvPr id="78471" name="Picture 2">
            <a:extLst>
              <a:ext uri="{FF2B5EF4-FFF2-40B4-BE49-F238E27FC236}">
                <a16:creationId xmlns:a16="http://schemas.microsoft.com/office/drawing/2014/main" id="{B3E1E76B-9965-C1E4-18BE-F094BF0BF0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525" y="1530350"/>
            <a:ext cx="3648075" cy="331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472" name="Picture 6">
            <a:extLst>
              <a:ext uri="{FF2B5EF4-FFF2-40B4-BE49-F238E27FC236}">
                <a16:creationId xmlns:a16="http://schemas.microsoft.com/office/drawing/2014/main" id="{4A8F9BAB-0DAE-4490-9CD2-B08D8CE5871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5181600"/>
            <a:ext cx="2730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473" name="Rectangle: Rounded Corners 1">
            <a:extLst>
              <a:ext uri="{FF2B5EF4-FFF2-40B4-BE49-F238E27FC236}">
                <a16:creationId xmlns:a16="http://schemas.microsoft.com/office/drawing/2014/main" id="{633C135E-8961-16BF-D8E6-B892B663BD35}"/>
              </a:ext>
            </a:extLst>
          </p:cNvPr>
          <p:cNvSpPr>
            <a:spLocks noChangeArrowheads="1"/>
          </p:cNvSpPr>
          <p:nvPr/>
        </p:nvSpPr>
        <p:spPr bwMode="auto">
          <a:xfrm>
            <a:off x="763588" y="5084763"/>
            <a:ext cx="10772775" cy="7493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600"/>
              </a:spcAft>
            </a:pPr>
            <a:r>
              <a:rPr lang="es-US" altLang="en-US" b="1" dirty="0">
                <a:solidFill>
                  <a:srgbClr val="00529B"/>
                </a:solidFill>
                <a:latin typeface="Arial" panose="020B0604020202020204" pitchFamily="34" charset="0"/>
                <a:cs typeface="Arial" panose="020B0604020202020204" pitchFamily="34" charset="0"/>
              </a:rPr>
              <a:t>NOTA: </a:t>
            </a:r>
            <a:r>
              <a:rPr lang="es-US" altLang="en-US" dirty="0">
                <a:solidFill>
                  <a:srgbClr val="00529B"/>
                </a:solidFill>
                <a:latin typeface="Arial" panose="020B0604020202020204" pitchFamily="34" charset="0"/>
                <a:cs typeface="Arial" panose="020B0604020202020204" pitchFamily="34" charset="0"/>
              </a:rPr>
              <a:t>SMP tiene programas activos en todos los estados, el Distrito de Columbia, Puerto Rico, las Islas Vírgenes de los EE. UU. y Guam</a:t>
            </a:r>
          </a:p>
        </p:txBody>
      </p:sp>
      <p:sp>
        <p:nvSpPr>
          <p:cNvPr id="78475" name="Slide Number Placeholder 6">
            <a:extLst>
              <a:ext uri="{FF2B5EF4-FFF2-40B4-BE49-F238E27FC236}">
                <a16:creationId xmlns:a16="http://schemas.microsoft.com/office/drawing/2014/main" id="{BBBF6A4C-680F-E51F-0EF9-E9D9B99957C0}"/>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890551D2-ABF4-4290-8231-53F292F215A3}" type="slidenum">
              <a:rPr lang="en-US" altLang="en-US">
                <a:solidFill>
                  <a:srgbClr val="8FAADC"/>
                </a:solidFill>
              </a:rPr>
              <a:pPr eaLnBrk="1" hangingPunct="1"/>
              <a:t>45</a:t>
            </a:fld>
            <a:endParaRPr lang="en-US" altLang="en-US">
              <a:solidFill>
                <a:srgbClr val="8FAADC"/>
              </a:solidFill>
            </a:endParaRPr>
          </a:p>
        </p:txBody>
      </p:sp>
      <p:sp>
        <p:nvSpPr>
          <p:cNvPr id="78476" name="Date Placeholder 3">
            <a:extLst>
              <a:ext uri="{FF2B5EF4-FFF2-40B4-BE49-F238E27FC236}">
                <a16:creationId xmlns:a16="http://schemas.microsoft.com/office/drawing/2014/main" id="{07A0580B-D421-EC31-66C5-2EC87918F3C6}"/>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A0A256DB-D904-90CB-346A-5F1079765970}"/>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70">
                                            <p:txEl>
                                              <p:pRg st="0" end="0"/>
                                            </p:txEl>
                                          </p:spTgt>
                                        </p:tgtEl>
                                        <p:attrNameLst>
                                          <p:attrName>style.visibility</p:attrName>
                                        </p:attrNameLst>
                                      </p:cBhvr>
                                      <p:to>
                                        <p:strVal val="visible"/>
                                      </p:to>
                                    </p:set>
                                    <p:animEffect transition="in" filter="fade">
                                      <p:cBhvr>
                                        <p:cTn id="7" dur="500"/>
                                        <p:tgtEl>
                                          <p:spTgt spid="78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470">
                                            <p:txEl>
                                              <p:pRg st="1" end="1"/>
                                            </p:txEl>
                                          </p:spTgt>
                                        </p:tgtEl>
                                        <p:attrNameLst>
                                          <p:attrName>style.visibility</p:attrName>
                                        </p:attrNameLst>
                                      </p:cBhvr>
                                      <p:to>
                                        <p:strVal val="visible"/>
                                      </p:to>
                                    </p:set>
                                    <p:animEffect transition="in" filter="fade">
                                      <p:cBhvr>
                                        <p:cTn id="12" dur="500"/>
                                        <p:tgtEl>
                                          <p:spTgt spid="78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70">
                                            <p:txEl>
                                              <p:pRg st="2" end="2"/>
                                            </p:txEl>
                                          </p:spTgt>
                                        </p:tgtEl>
                                        <p:attrNameLst>
                                          <p:attrName>style.visibility</p:attrName>
                                        </p:attrNameLst>
                                      </p:cBhvr>
                                      <p:to>
                                        <p:strVal val="visible"/>
                                      </p:to>
                                    </p:set>
                                    <p:animEffect transition="in" filter="fade">
                                      <p:cBhvr>
                                        <p:cTn id="17" dur="500"/>
                                        <p:tgtEl>
                                          <p:spTgt spid="78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9"/>
                                          </p:stCondLst>
                                        </p:cTn>
                                        <p:tgtEl>
                                          <p:spTgt spid="7847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9"/>
                                          </p:stCondLst>
                                        </p:cTn>
                                        <p:tgtEl>
                                          <p:spTgt spid="78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03" name="Title 3">
            <a:extLst>
              <a:ext uri="{FF2B5EF4-FFF2-40B4-BE49-F238E27FC236}">
                <a16:creationId xmlns:a16="http://schemas.microsoft.com/office/drawing/2014/main" id="{C1D0BD38-DEEC-BF34-84C8-8ABA53BC7BEB}"/>
              </a:ext>
            </a:extLst>
          </p:cNvPr>
          <p:cNvSpPr>
            <a:spLocks noGrp="1" noChangeArrowheads="1"/>
          </p:cNvSpPr>
          <p:nvPr>
            <p:ph type="title" idx="4294967295"/>
          </p:nvPr>
        </p:nvSpPr>
        <p:spPr>
          <a:xfrm>
            <a:off x="838200" y="-20638"/>
            <a:ext cx="10515600" cy="1049338"/>
          </a:xfrm>
          <a:ln/>
        </p:spPr>
        <p:txBody>
          <a:bodyPr anchor="ctr"/>
          <a:lstStyle/>
          <a:p>
            <a:pPr eaLnBrk="1" hangingPunct="1"/>
            <a:r>
              <a:rPr lang="es-US" altLang="en-US" sz="3000" dirty="0"/>
              <a:t>Información sobre fraude y abuso en Medicare.gov</a:t>
            </a:r>
          </a:p>
        </p:txBody>
      </p:sp>
      <p:pic>
        <p:nvPicPr>
          <p:cNvPr id="79504" name="Picture 4" descr="Una captura de pantalla de la página web Informes sobre fraude y abuso de Medicare del sitio web es.Medicare.gov">
            <a:extLst>
              <a:ext uri="{FF2B5EF4-FFF2-40B4-BE49-F238E27FC236}">
                <a16:creationId xmlns:a16="http://schemas.microsoft.com/office/drawing/2014/main" id="{08CA6F50-1D73-5217-0E05-9E4399A41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456"/>
          <a:stretch>
            <a:fillRect/>
          </a:stretch>
        </p:blipFill>
        <p:spPr bwMode="auto">
          <a:xfrm>
            <a:off x="371475" y="1028700"/>
            <a:ext cx="11449050" cy="529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506" name="Slide Number Placeholder 5">
            <a:extLst>
              <a:ext uri="{FF2B5EF4-FFF2-40B4-BE49-F238E27FC236}">
                <a16:creationId xmlns:a16="http://schemas.microsoft.com/office/drawing/2014/main" id="{E16B8213-C393-4A44-CBDD-2BCB86D071BF}"/>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BBF37DE1-E66B-43B6-BB4B-A90C700C3B6D}" type="slidenum">
              <a:rPr lang="en-US" altLang="en-US">
                <a:solidFill>
                  <a:srgbClr val="8FAADC"/>
                </a:solidFill>
              </a:rPr>
              <a:pPr eaLnBrk="1" hangingPunct="1"/>
              <a:t>46</a:t>
            </a:fld>
            <a:endParaRPr lang="en-US" altLang="en-US">
              <a:solidFill>
                <a:srgbClr val="8FAADC"/>
              </a:solidFill>
            </a:endParaRPr>
          </a:p>
        </p:txBody>
      </p:sp>
      <p:sp>
        <p:nvSpPr>
          <p:cNvPr id="79507" name="Date Placeholder 3">
            <a:extLst>
              <a:ext uri="{FF2B5EF4-FFF2-40B4-BE49-F238E27FC236}">
                <a16:creationId xmlns:a16="http://schemas.microsoft.com/office/drawing/2014/main" id="{B75D5DFA-9F60-E98F-1F52-24229ED81939}"/>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7" name="Footer Placeholder 4">
            <a:extLst>
              <a:ext uri="{FF2B5EF4-FFF2-40B4-BE49-F238E27FC236}">
                <a16:creationId xmlns:a16="http://schemas.microsoft.com/office/drawing/2014/main" id="{CE78B660-7CA1-DC50-7587-1F59FF27B11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34" name="Title 1">
            <a:extLst>
              <a:ext uri="{FF2B5EF4-FFF2-40B4-BE49-F238E27FC236}">
                <a16:creationId xmlns:a16="http://schemas.microsoft.com/office/drawing/2014/main" id="{F28C3846-55CE-6BC0-4C53-8B6C8DF57C8C}"/>
              </a:ext>
            </a:extLst>
          </p:cNvPr>
          <p:cNvSpPr>
            <a:spLocks noGrp="1" noChangeArrowheads="1"/>
          </p:cNvSpPr>
          <p:nvPr>
            <p:ph type="title" idx="4294967295"/>
          </p:nvPr>
        </p:nvSpPr>
        <p:spPr>
          <a:xfrm>
            <a:off x="0" y="17463"/>
            <a:ext cx="12192000" cy="935037"/>
          </a:xfrm>
          <a:ln/>
        </p:spPr>
        <p:txBody>
          <a:bodyPr anchor="ctr"/>
          <a:lstStyle/>
          <a:p>
            <a:pPr eaLnBrk="1" hangingPunct="1"/>
            <a:r>
              <a:rPr lang="es-US" altLang="en-US" sz="3000"/>
              <a:t>Notificación de Resumen de Medicare (MSN)</a:t>
            </a:r>
          </a:p>
        </p:txBody>
      </p:sp>
      <p:pic>
        <p:nvPicPr>
          <p:cNvPr id="80535" name="Picture 4" descr="Captura de pantalla de la página 1 de MSN">
            <a:extLst>
              <a:ext uri="{FF2B5EF4-FFF2-40B4-BE49-F238E27FC236}">
                <a16:creationId xmlns:a16="http://schemas.microsoft.com/office/drawing/2014/main" id="{AA6064EC-F7C8-9ABD-85BF-C908A4BBF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25" y="1114425"/>
            <a:ext cx="4129088" cy="53435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80536" name="Picture 6" descr="Captura de pantalla de la página 2 de MSN">
            <a:extLst>
              <a:ext uri="{FF2B5EF4-FFF2-40B4-BE49-F238E27FC236}">
                <a16:creationId xmlns:a16="http://schemas.microsoft.com/office/drawing/2014/main" id="{233C6DD7-C7D8-CF9F-A35A-3B8783A16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1114425"/>
            <a:ext cx="4127500" cy="53435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80537" name="Rectangle 8" descr="Cuadro amarillo que resalta la información sobre cómo denunciar el fraude publicada en la página dos de la MSN">
            <a:extLst>
              <a:ext uri="{FF2B5EF4-FFF2-40B4-BE49-F238E27FC236}">
                <a16:creationId xmlns:a16="http://schemas.microsoft.com/office/drawing/2014/main" id="{76400E5D-5916-66D8-E547-456F6A8F3F17}"/>
              </a:ext>
            </a:extLst>
          </p:cNvPr>
          <p:cNvSpPr>
            <a:spLocks noChangeArrowheads="1"/>
          </p:cNvSpPr>
          <p:nvPr/>
        </p:nvSpPr>
        <p:spPr bwMode="auto">
          <a:xfrm>
            <a:off x="6734175" y="3271838"/>
            <a:ext cx="1827213" cy="1462087"/>
          </a:xfrm>
          <a:prstGeom prst="rect">
            <a:avLst/>
          </a:prstGeom>
          <a:solidFill>
            <a:srgbClr val="FFC000">
              <a:alpha val="5098"/>
            </a:srgbClr>
          </a:solidFill>
          <a:ln w="38100" cap="flat" algn="ctr">
            <a:solidFill>
              <a:srgbClr val="FEC736"/>
            </a:solidFill>
            <a:prstDash val="solid"/>
            <a:miter lim="800000"/>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80539" name="Slide Number Placeholder 3">
            <a:extLst>
              <a:ext uri="{FF2B5EF4-FFF2-40B4-BE49-F238E27FC236}">
                <a16:creationId xmlns:a16="http://schemas.microsoft.com/office/drawing/2014/main" id="{3FFF281C-62F9-D563-EF11-7E935C9CA9D2}"/>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967CF425-A325-4D6F-B01B-7A7A2AD903AE}" type="slidenum">
              <a:rPr lang="en-US" altLang="en-US">
                <a:solidFill>
                  <a:srgbClr val="8FAADC"/>
                </a:solidFill>
              </a:rPr>
              <a:pPr eaLnBrk="1" hangingPunct="1"/>
              <a:t>47</a:t>
            </a:fld>
            <a:endParaRPr lang="en-US" altLang="en-US">
              <a:solidFill>
                <a:srgbClr val="8FAADC"/>
              </a:solidFill>
            </a:endParaRPr>
          </a:p>
        </p:txBody>
      </p:sp>
      <p:sp>
        <p:nvSpPr>
          <p:cNvPr id="80540" name="Date Placeholder 3">
            <a:extLst>
              <a:ext uri="{FF2B5EF4-FFF2-40B4-BE49-F238E27FC236}">
                <a16:creationId xmlns:a16="http://schemas.microsoft.com/office/drawing/2014/main" id="{2859FAD7-A131-DA51-17C7-735A6F1337E7}"/>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3C835DB8-930C-765B-62D5-A8FDBF637ABB}"/>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537"/>
                                        </p:tgtEl>
                                        <p:attrNameLst>
                                          <p:attrName>style.visibility</p:attrName>
                                        </p:attrNameLst>
                                      </p:cBhvr>
                                      <p:to>
                                        <p:strVal val="visible"/>
                                      </p:to>
                                    </p:set>
                                    <p:animEffect transition="in" filter="fade">
                                      <p:cBhvr>
                                        <p:cTn id="7" dur="500"/>
                                        <p:tgtEl>
                                          <p:spTgt spid="8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67" name="Title 1">
            <a:extLst>
              <a:ext uri="{FF2B5EF4-FFF2-40B4-BE49-F238E27FC236}">
                <a16:creationId xmlns:a16="http://schemas.microsoft.com/office/drawing/2014/main" id="{D26D0383-9511-7337-057A-81C59A36BC4B}"/>
              </a:ext>
            </a:extLst>
          </p:cNvPr>
          <p:cNvSpPr>
            <a:spLocks noGrp="1" noChangeArrowheads="1"/>
          </p:cNvSpPr>
          <p:nvPr>
            <p:ph type="title" idx="4294967295"/>
          </p:nvPr>
        </p:nvSpPr>
        <p:spPr>
          <a:xfrm>
            <a:off x="0" y="17463"/>
            <a:ext cx="12192000" cy="935037"/>
          </a:xfrm>
          <a:ln/>
        </p:spPr>
        <p:txBody>
          <a:bodyPr anchor="ctr"/>
          <a:lstStyle/>
          <a:p>
            <a:pPr eaLnBrk="1" hangingPunct="1"/>
            <a:r>
              <a:rPr lang="es-US" altLang="en-US" sz="3000"/>
              <a:t>Resumen electrónico de Medicare (eMSN)</a:t>
            </a:r>
          </a:p>
        </p:txBody>
      </p:sp>
      <p:sp>
        <p:nvSpPr>
          <p:cNvPr id="81568" name="Text Placeholder 4">
            <a:extLst>
              <a:ext uri="{FF2B5EF4-FFF2-40B4-BE49-F238E27FC236}">
                <a16:creationId xmlns:a16="http://schemas.microsoft.com/office/drawing/2014/main" id="{BA1D5258-EC6F-353E-1E46-9AE451195AE6}"/>
              </a:ext>
            </a:extLst>
          </p:cNvPr>
          <p:cNvSpPr>
            <a:spLocks noChangeArrowheads="1"/>
          </p:cNvSpPr>
          <p:nvPr/>
        </p:nvSpPr>
        <p:spPr bwMode="auto">
          <a:xfrm>
            <a:off x="925513" y="1124744"/>
            <a:ext cx="10450512" cy="416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288925" indent="0" eaLnBrk="1" hangingPunct="1">
              <a:spcAft>
                <a:spcPts val="1000"/>
              </a:spcAft>
              <a:buClr>
                <a:srgbClr val="00539A"/>
              </a:buClr>
              <a:buFont typeface="Wingdings" panose="05000000000000000000" pitchFamily="2" charset="2"/>
              <a:buNone/>
            </a:pPr>
            <a:r>
              <a:rPr lang="es-US" altLang="en-US" sz="2800" b="1" dirty="0">
                <a:solidFill>
                  <a:srgbClr val="00529B"/>
                </a:solidFill>
                <a:latin typeface="+mj-ea"/>
                <a:ea typeface="+mj-ea"/>
                <a:cs typeface="Arial" panose="020B0604020202020204" pitchFamily="34" charset="0"/>
              </a:rPr>
              <a:t>Puede inscribirse para recibir sus MSN electrónicamente (</a:t>
            </a:r>
            <a:r>
              <a:rPr lang="es-US" altLang="en-US" sz="2800" b="1" dirty="0" err="1">
                <a:solidFill>
                  <a:srgbClr val="00529B"/>
                </a:solidFill>
                <a:latin typeface="+mj-ea"/>
                <a:ea typeface="+mj-ea"/>
                <a:cs typeface="Arial" panose="020B0604020202020204" pitchFamily="34" charset="0"/>
              </a:rPr>
              <a:t>eMSN</a:t>
            </a:r>
            <a:r>
              <a:rPr lang="es-US" altLang="en-US" sz="2800" b="1" dirty="0">
                <a:solidFill>
                  <a:srgbClr val="00529B"/>
                </a:solidFill>
                <a:latin typeface="+mj-ea"/>
                <a:ea typeface="+mj-ea"/>
                <a:cs typeface="Arial" panose="020B0604020202020204" pitchFamily="34" charset="0"/>
              </a:rPr>
              <a:t>) </a:t>
            </a:r>
          </a:p>
          <a:p>
            <a:pPr eaLnBrk="1" hangingPunct="1">
              <a:spcAft>
                <a:spcPts val="1000"/>
              </a:spcAft>
              <a:buClr>
                <a:srgbClr val="00539A"/>
              </a:buClr>
              <a:buFont typeface="Wingdings" panose="05000000000000000000" pitchFamily="2" charset="2"/>
              <a:buChar char="§"/>
            </a:pPr>
            <a:r>
              <a:rPr lang="es-US" altLang="en-US" sz="2600" dirty="0">
                <a:solidFill>
                  <a:srgbClr val="00529B"/>
                </a:solidFill>
                <a:latin typeface="+mj-ea"/>
                <a:ea typeface="+mj-ea"/>
                <a:cs typeface="Arial" panose="020B0604020202020204" pitchFamily="34" charset="0"/>
              </a:rPr>
              <a:t>Recibirá un correo electrónico cada mes cuando sus MSN estén disponibles en su cuenta de Medicare</a:t>
            </a:r>
          </a:p>
          <a:p>
            <a:pPr eaLnBrk="1" hangingPunct="1">
              <a:spcAft>
                <a:spcPts val="1000"/>
              </a:spcAft>
              <a:buClr>
                <a:srgbClr val="00539A"/>
              </a:buClr>
              <a:buFont typeface="Wingdings" panose="05000000000000000000" pitchFamily="2" charset="2"/>
              <a:buChar char="§"/>
            </a:pPr>
            <a:r>
              <a:rPr lang="es-US" altLang="en-US" sz="2600" dirty="0">
                <a:solidFill>
                  <a:srgbClr val="00529B"/>
                </a:solidFill>
                <a:latin typeface="+mj-ea"/>
                <a:ea typeface="+mj-ea"/>
                <a:cs typeface="Arial" panose="020B0604020202020204" pitchFamily="34" charset="0"/>
              </a:rPr>
              <a:t>No tendrá que esperar 3 meses</a:t>
            </a:r>
          </a:p>
          <a:p>
            <a:pPr eaLnBrk="1" hangingPunct="1">
              <a:spcAft>
                <a:spcPts val="1200"/>
              </a:spcAft>
              <a:buClr>
                <a:srgbClr val="00539A"/>
              </a:buClr>
              <a:buFont typeface="Wingdings" panose="05000000000000000000" pitchFamily="2" charset="2"/>
              <a:buChar char="§"/>
            </a:pPr>
            <a:r>
              <a:rPr lang="es-US" altLang="en-US" sz="2600" dirty="0">
                <a:solidFill>
                  <a:srgbClr val="00529B"/>
                </a:solidFill>
                <a:latin typeface="+mj-ea"/>
                <a:ea typeface="+mj-ea"/>
                <a:cs typeface="Arial" panose="020B0604020202020204" pitchFamily="34" charset="0"/>
              </a:rPr>
              <a:t>Ya no recibirá la copia impresa por correo</a:t>
            </a:r>
          </a:p>
        </p:txBody>
      </p:sp>
      <p:pic>
        <p:nvPicPr>
          <p:cNvPr id="81569" name="Picture 4" descr="&quot;&quot;">
            <a:extLst>
              <a:ext uri="{FF2B5EF4-FFF2-40B4-BE49-F238E27FC236}">
                <a16:creationId xmlns:a16="http://schemas.microsoft.com/office/drawing/2014/main" id="{C43F7750-C06F-BD03-D069-7C55AC1931D9}"/>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4022725"/>
            <a:ext cx="4767263"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571" name="Slide Number Placeholder 3">
            <a:extLst>
              <a:ext uri="{FF2B5EF4-FFF2-40B4-BE49-F238E27FC236}">
                <a16:creationId xmlns:a16="http://schemas.microsoft.com/office/drawing/2014/main" id="{F29CB57D-124A-E106-732C-03D3B8E20E5E}"/>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0660E395-15D9-4406-84EE-E9ABF255A4D8}" type="slidenum">
              <a:rPr lang="en-US" altLang="en-US">
                <a:solidFill>
                  <a:srgbClr val="8FAADC"/>
                </a:solidFill>
              </a:rPr>
              <a:pPr eaLnBrk="1" hangingPunct="1"/>
              <a:t>48</a:t>
            </a:fld>
            <a:endParaRPr lang="en-US" altLang="en-US">
              <a:solidFill>
                <a:srgbClr val="8FAADC"/>
              </a:solidFill>
            </a:endParaRPr>
          </a:p>
        </p:txBody>
      </p:sp>
      <p:sp>
        <p:nvSpPr>
          <p:cNvPr id="81572" name="Date Placeholder 3">
            <a:extLst>
              <a:ext uri="{FF2B5EF4-FFF2-40B4-BE49-F238E27FC236}">
                <a16:creationId xmlns:a16="http://schemas.microsoft.com/office/drawing/2014/main" id="{AE683D93-C594-0185-011E-FBA1CE5E39C5}"/>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6B7456A1-8795-93B2-3B86-99FD4F9D5D0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599" name="Title 3">
            <a:extLst>
              <a:ext uri="{FF2B5EF4-FFF2-40B4-BE49-F238E27FC236}">
                <a16:creationId xmlns:a16="http://schemas.microsoft.com/office/drawing/2014/main" id="{9BD9CF55-5D79-22E9-C2BF-F01A7E2579DD}"/>
              </a:ext>
            </a:extLst>
          </p:cNvPr>
          <p:cNvSpPr>
            <a:spLocks noGrp="1" noChangeArrowheads="1"/>
          </p:cNvSpPr>
          <p:nvPr>
            <p:ph type="title" idx="4294967295"/>
          </p:nvPr>
        </p:nvSpPr>
        <p:spPr>
          <a:xfrm>
            <a:off x="0" y="0"/>
            <a:ext cx="12192000" cy="958850"/>
          </a:xfrm>
          <a:ln/>
        </p:spPr>
        <p:txBody>
          <a:bodyPr anchor="ctr"/>
          <a:lstStyle/>
          <a:p>
            <a:pPr eaLnBrk="1" hangingPunct="1"/>
            <a:r>
              <a:rPr lang="es-US" altLang="en-US" sz="3000"/>
              <a:t>Explicación de beneficios (EOB)</a:t>
            </a:r>
          </a:p>
        </p:txBody>
      </p:sp>
      <p:sp>
        <p:nvSpPr>
          <p:cNvPr id="82600" name="Content Placeholder 4">
            <a:extLst>
              <a:ext uri="{FF2B5EF4-FFF2-40B4-BE49-F238E27FC236}">
                <a16:creationId xmlns:a16="http://schemas.microsoft.com/office/drawing/2014/main" id="{B8006BA7-8F8C-4942-551C-6E8AAB72E73A}"/>
              </a:ext>
            </a:extLst>
          </p:cNvPr>
          <p:cNvSpPr>
            <a:spLocks noGrp="1" noChangeArrowheads="1"/>
          </p:cNvSpPr>
          <p:nvPr>
            <p:ph sz="half" idx="4294967295"/>
          </p:nvPr>
        </p:nvSpPr>
        <p:spPr>
          <a:xfrm>
            <a:off x="1041400" y="1389063"/>
            <a:ext cx="10404475" cy="1206500"/>
          </a:xfrm>
          <a:ln/>
        </p:spPr>
        <p:txBody>
          <a:bodyPr/>
          <a:lstStyle/>
          <a:p>
            <a:pPr marL="273050" indent="-273050" defTabSz="685800" eaLnBrk="1" hangingPunct="1">
              <a:lnSpc>
                <a:spcPct val="100000"/>
              </a:lnSpc>
              <a:spcBef>
                <a:spcPts val="600"/>
              </a:spcBef>
              <a:spcAft>
                <a:spcPts val="600"/>
              </a:spcAft>
            </a:pPr>
            <a:r>
              <a:rPr lang="es-US" altLang="en-US" sz="2400" dirty="0">
                <a:solidFill>
                  <a:srgbClr val="00529B"/>
                </a:solidFill>
              </a:rPr>
              <a:t>Proporcionada por los planes Medicare </a:t>
            </a:r>
            <a:r>
              <a:rPr lang="es-US" altLang="en-US" sz="2400" dirty="0" err="1">
                <a:solidFill>
                  <a:srgbClr val="00529B"/>
                </a:solidFill>
              </a:rPr>
              <a:t>Advantage</a:t>
            </a:r>
            <a:r>
              <a:rPr lang="es-US" altLang="en-US" sz="2400" dirty="0">
                <a:solidFill>
                  <a:srgbClr val="00529B"/>
                </a:solidFill>
              </a:rPr>
              <a:t> y los planes de medicamentos de Medicare</a:t>
            </a:r>
          </a:p>
          <a:p>
            <a:pPr marL="273050" indent="-273050" defTabSz="685800" eaLnBrk="1" hangingPunct="1">
              <a:lnSpc>
                <a:spcPct val="100000"/>
              </a:lnSpc>
              <a:spcBef>
                <a:spcPts val="600"/>
              </a:spcBef>
              <a:spcAft>
                <a:spcPts val="600"/>
              </a:spcAft>
            </a:pPr>
            <a:r>
              <a:rPr lang="es-US" altLang="en-US" sz="2400" dirty="0">
                <a:solidFill>
                  <a:srgbClr val="00529B"/>
                </a:solidFill>
              </a:rPr>
              <a:t>Proporciona a los afiliados información clara y oportuna sobre sus reclamaciones médicas y/o de medicamentos</a:t>
            </a:r>
          </a:p>
        </p:txBody>
      </p:sp>
      <p:pic>
        <p:nvPicPr>
          <p:cNvPr id="82601" name="Picture 4" descr="Una captura de pantalla de EOB que muestra la información del reclamo médico y/o de medicamentos.">
            <a:extLst>
              <a:ext uri="{FF2B5EF4-FFF2-40B4-BE49-F238E27FC236}">
                <a16:creationId xmlns:a16="http://schemas.microsoft.com/office/drawing/2014/main" id="{58958FDC-7AE5-314F-7BBA-4F98890AC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3329533"/>
            <a:ext cx="7362825" cy="19716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82603" name="Slide Number Placeholder 5">
            <a:extLst>
              <a:ext uri="{FF2B5EF4-FFF2-40B4-BE49-F238E27FC236}">
                <a16:creationId xmlns:a16="http://schemas.microsoft.com/office/drawing/2014/main" id="{DB70F691-8E31-6DF3-26CA-0BAFC6CCDF30}"/>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CD66E655-B598-4C58-A68A-B0300C42F137}" type="slidenum">
              <a:rPr lang="en-US" altLang="en-US">
                <a:solidFill>
                  <a:srgbClr val="8FAADC"/>
                </a:solidFill>
              </a:rPr>
              <a:pPr eaLnBrk="1" hangingPunct="1"/>
              <a:t>49</a:t>
            </a:fld>
            <a:endParaRPr lang="en-US" altLang="en-US">
              <a:solidFill>
                <a:srgbClr val="8FAADC"/>
              </a:solidFill>
            </a:endParaRPr>
          </a:p>
        </p:txBody>
      </p:sp>
      <p:sp>
        <p:nvSpPr>
          <p:cNvPr id="82604" name="Date Placeholder 3">
            <a:extLst>
              <a:ext uri="{FF2B5EF4-FFF2-40B4-BE49-F238E27FC236}">
                <a16:creationId xmlns:a16="http://schemas.microsoft.com/office/drawing/2014/main" id="{6D891BCC-ED64-C006-0A53-A9C5D0FBAEBB}"/>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377527E0-C185-2FE4-53DC-B11B78C01EEF}"/>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00">
                                            <p:txEl>
                                              <p:pRg st="0" end="0"/>
                                            </p:txEl>
                                          </p:spTgt>
                                        </p:tgtEl>
                                        <p:attrNameLst>
                                          <p:attrName>style.visibility</p:attrName>
                                        </p:attrNameLst>
                                      </p:cBhvr>
                                      <p:to>
                                        <p:strVal val="visible"/>
                                      </p:to>
                                    </p:set>
                                    <p:animEffect transition="in" filter="fade">
                                      <p:cBhvr>
                                        <p:cTn id="7" dur="500"/>
                                        <p:tgtEl>
                                          <p:spTgt spid="826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600">
                                            <p:txEl>
                                              <p:pRg st="1" end="1"/>
                                            </p:txEl>
                                          </p:spTgt>
                                        </p:tgtEl>
                                        <p:attrNameLst>
                                          <p:attrName>style.visibility</p:attrName>
                                        </p:attrNameLst>
                                      </p:cBhvr>
                                      <p:to>
                                        <p:strVal val="visible"/>
                                      </p:to>
                                    </p:set>
                                    <p:animEffect transition="in" filter="fade">
                                      <p:cBhvr>
                                        <p:cTn id="12" dur="500"/>
                                        <p:tgtEl>
                                          <p:spTgt spid="82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59" name="Title 3">
            <a:extLst>
              <a:ext uri="{FF2B5EF4-FFF2-40B4-BE49-F238E27FC236}">
                <a16:creationId xmlns:a16="http://schemas.microsoft.com/office/drawing/2014/main" id="{E794A760-7C4C-8206-E668-726C70DCF5E9}"/>
              </a:ext>
            </a:extLst>
          </p:cNvPr>
          <p:cNvSpPr>
            <a:spLocks noGrp="1" noChangeArrowheads="1"/>
          </p:cNvSpPr>
          <p:nvPr>
            <p:ph type="title" idx="4294967295"/>
          </p:nvPr>
        </p:nvSpPr>
        <p:spPr>
          <a:xfrm>
            <a:off x="0" y="17463"/>
            <a:ext cx="12192000" cy="896937"/>
          </a:xfrm>
          <a:ln/>
        </p:spPr>
        <p:txBody>
          <a:bodyPr anchor="ctr"/>
          <a:lstStyle/>
          <a:p>
            <a:pPr eaLnBrk="1" hangingPunct="1"/>
            <a:r>
              <a:rPr lang="es-US" altLang="en-US" sz="3000"/>
              <a:t>Objetivos de la lección 1: </a:t>
            </a:r>
          </a:p>
        </p:txBody>
      </p:sp>
      <p:sp>
        <p:nvSpPr>
          <p:cNvPr id="37060" name="Text Placeholder 9">
            <a:extLst>
              <a:ext uri="{FF2B5EF4-FFF2-40B4-BE49-F238E27FC236}">
                <a16:creationId xmlns:a16="http://schemas.microsoft.com/office/drawing/2014/main" id="{7A2CB08E-16DB-3D61-ACC4-7F58AEE3E77A}"/>
              </a:ext>
            </a:extLst>
          </p:cNvPr>
          <p:cNvSpPr>
            <a:spLocks noGrp="1" noChangeArrowheads="1"/>
          </p:cNvSpPr>
          <p:nvPr>
            <p:ph type="body" sz="quarter" idx="4294967295"/>
          </p:nvPr>
        </p:nvSpPr>
        <p:spPr>
          <a:xfrm>
            <a:off x="914400" y="1366838"/>
            <a:ext cx="11104563" cy="4124325"/>
          </a:xfrm>
          <a:ln/>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a:t>
            </a:r>
          </a:p>
          <a:p>
            <a:pPr marL="547688" indent="-273050" eaLnBrk="1" hangingPunct="1">
              <a:lnSpc>
                <a:spcPct val="100000"/>
              </a:lnSpc>
              <a:spcBef>
                <a:spcPct val="0"/>
              </a:spcBef>
              <a:spcAft>
                <a:spcPts val="1200"/>
              </a:spcAft>
            </a:pPr>
            <a:r>
              <a:rPr lang="es-US" altLang="en-US" dirty="0">
                <a:solidFill>
                  <a:srgbClr val="00529B"/>
                </a:solidFill>
              </a:rPr>
              <a:t>Definir fraude, derroche y abuso en la atención médica </a:t>
            </a:r>
          </a:p>
          <a:p>
            <a:pPr marL="547688" indent="-273050" eaLnBrk="1" hangingPunct="1">
              <a:lnSpc>
                <a:spcPct val="100000"/>
              </a:lnSpc>
              <a:spcBef>
                <a:spcPct val="0"/>
              </a:spcBef>
              <a:spcAft>
                <a:spcPts val="1200"/>
              </a:spcAft>
            </a:pPr>
            <a:r>
              <a:rPr lang="es-US" altLang="en-US" dirty="0">
                <a:solidFill>
                  <a:srgbClr val="00529B"/>
                </a:solidFill>
              </a:rPr>
              <a:t>Explicar cómo los Centros de Servicios de Medicaid y Medicare </a:t>
            </a:r>
            <a:br>
              <a:rPr lang="es-US" altLang="en-US" dirty="0">
                <a:solidFill>
                  <a:srgbClr val="00529B"/>
                </a:solidFill>
              </a:rPr>
            </a:br>
            <a:r>
              <a:rPr lang="es-US" altLang="en-US" dirty="0">
                <a:solidFill>
                  <a:srgbClr val="00529B"/>
                </a:solidFill>
              </a:rPr>
              <a:t>(CMS) protegen la integridad de los programas</a:t>
            </a:r>
          </a:p>
          <a:p>
            <a:pPr marL="547688" indent="-273050" eaLnBrk="1" hangingPunct="1">
              <a:lnSpc>
                <a:spcPct val="100000"/>
              </a:lnSpc>
              <a:spcBef>
                <a:spcPct val="0"/>
              </a:spcBef>
              <a:spcAft>
                <a:spcPts val="1200"/>
              </a:spcAft>
            </a:pPr>
            <a:r>
              <a:rPr lang="es-US" altLang="en-US" dirty="0">
                <a:solidFill>
                  <a:srgbClr val="00529B"/>
                </a:solidFill>
              </a:rPr>
              <a:t>Reconocer ejemplos de fraude contra Medicare y Medicaid</a:t>
            </a:r>
          </a:p>
          <a:p>
            <a:pPr marL="547688" indent="-273050" eaLnBrk="1" hangingPunct="1">
              <a:lnSpc>
                <a:spcPct val="100000"/>
              </a:lnSpc>
              <a:spcBef>
                <a:spcPct val="0"/>
              </a:spcBef>
              <a:spcAft>
                <a:spcPts val="1200"/>
              </a:spcAft>
            </a:pPr>
            <a:r>
              <a:rPr lang="es-US" altLang="en-US" dirty="0">
                <a:solidFill>
                  <a:srgbClr val="00529B"/>
                </a:solidFill>
              </a:rPr>
              <a:t>Explicar quién puede cometer fraude</a:t>
            </a:r>
          </a:p>
          <a:p>
            <a:pPr marL="547688" indent="-273050" eaLnBrk="1" hangingPunct="1">
              <a:lnSpc>
                <a:spcPct val="100000"/>
              </a:lnSpc>
              <a:spcBef>
                <a:spcPct val="0"/>
              </a:spcBef>
              <a:spcAft>
                <a:spcPts val="1200"/>
              </a:spcAft>
            </a:pPr>
            <a:r>
              <a:rPr lang="es-US" altLang="en-US" dirty="0">
                <a:solidFill>
                  <a:srgbClr val="00529B"/>
                </a:solidFill>
              </a:rPr>
              <a:t>Describir las causas de los pagos indebidos</a:t>
            </a:r>
          </a:p>
        </p:txBody>
      </p:sp>
      <p:sp>
        <p:nvSpPr>
          <p:cNvPr id="37062" name="Slide Number Placeholder 2">
            <a:extLst>
              <a:ext uri="{FF2B5EF4-FFF2-40B4-BE49-F238E27FC236}">
                <a16:creationId xmlns:a16="http://schemas.microsoft.com/office/drawing/2014/main" id="{549682A0-448F-14EA-B563-D77C2890C16D}"/>
              </a:ext>
            </a:extLst>
          </p:cNvPr>
          <p:cNvSpPr>
            <a:spLocks noGrp="1" noChangeArrowheads="1"/>
          </p:cNvSpPr>
          <p:nvPr>
            <p:ph type="sldNum"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7BDC8EC9-A3A3-4E1D-A425-9C29AC763C7D}" type="slidenum">
              <a:rPr lang="en-US" altLang="en-US">
                <a:solidFill>
                  <a:srgbClr val="8FAADC"/>
                </a:solidFill>
              </a:rPr>
              <a:pPr eaLnBrk="1" hangingPunct="1"/>
              <a:t>5</a:t>
            </a:fld>
            <a:endParaRPr lang="en-US" altLang="en-US">
              <a:solidFill>
                <a:srgbClr val="8FAADC"/>
              </a:solidFill>
            </a:endParaRPr>
          </a:p>
        </p:txBody>
      </p:sp>
      <p:sp>
        <p:nvSpPr>
          <p:cNvPr id="37063" name="Date Placeholder 3">
            <a:extLst>
              <a:ext uri="{FF2B5EF4-FFF2-40B4-BE49-F238E27FC236}">
                <a16:creationId xmlns:a16="http://schemas.microsoft.com/office/drawing/2014/main" id="{2BCE6500-8E9C-7847-476E-1DC1C04894CD}"/>
              </a:ext>
            </a:extLst>
          </p:cNvPr>
          <p:cNvSpPr>
            <a:spLocks noGrp="1" noChangeArrowheads="1"/>
          </p:cNvSpPr>
          <p:nvPr>
            <p:ph type="dt"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9D39D7E2-D18B-6F1E-D1A9-ACD28CB67A2E}"/>
              </a:ext>
            </a:extLst>
          </p:cNvPr>
          <p:cNvSpPr txBox="1">
            <a:spLocks noChangeArrowheads="1"/>
          </p:cNvSpPr>
          <p:nvPr/>
        </p:nvSpPr>
        <p:spPr bwMode="auto">
          <a:xfrm>
            <a:off x="24680" y="6492875"/>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31" name="Title 3">
            <a:extLst>
              <a:ext uri="{FF2B5EF4-FFF2-40B4-BE49-F238E27FC236}">
                <a16:creationId xmlns:a16="http://schemas.microsoft.com/office/drawing/2014/main" id="{D10B763E-5F0A-25F5-40CD-C8E9B240D255}"/>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Cuenta de Medicare en Medicare.gov</a:t>
            </a:r>
          </a:p>
        </p:txBody>
      </p:sp>
      <p:sp>
        <p:nvSpPr>
          <p:cNvPr id="83632" name="Content Placeholder 4">
            <a:extLst>
              <a:ext uri="{FF2B5EF4-FFF2-40B4-BE49-F238E27FC236}">
                <a16:creationId xmlns:a16="http://schemas.microsoft.com/office/drawing/2014/main" id="{B74F7078-35DA-3771-0007-5FC03AFB61B1}"/>
              </a:ext>
            </a:extLst>
          </p:cNvPr>
          <p:cNvSpPr>
            <a:spLocks noChangeArrowheads="1"/>
          </p:cNvSpPr>
          <p:nvPr/>
        </p:nvSpPr>
        <p:spPr bwMode="auto">
          <a:xfrm>
            <a:off x="282005" y="1076672"/>
            <a:ext cx="7542187"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marL="547688" indent="-273050"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None/>
            </a:pPr>
            <a:r>
              <a:rPr lang="es-US" altLang="en-US" sz="2800" b="1" dirty="0">
                <a:solidFill>
                  <a:srgbClr val="00529B"/>
                </a:solidFill>
                <a:cs typeface="Arial" panose="020B0604020202020204" pitchFamily="34" charset="0"/>
              </a:rPr>
              <a:t>Obtenga acceso a su información de Medicare en cualquier momento para:</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Imprimir una copia oficial de su tarjeta de Medicare.</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Acceder y compartir su información médica </a:t>
            </a:r>
            <a:br>
              <a:rPr lang="es-US" altLang="en-US" sz="2300" dirty="0">
                <a:solidFill>
                  <a:srgbClr val="00529B"/>
                </a:solidFill>
                <a:cs typeface="Arial" panose="020B0604020202020204" pitchFamily="34" charset="0"/>
              </a:rPr>
            </a:br>
            <a:r>
              <a:rPr lang="es-US" altLang="en-US" sz="2300" dirty="0">
                <a:solidFill>
                  <a:srgbClr val="00529B"/>
                </a:solidFill>
                <a:cs typeface="Arial" panose="020B0604020202020204" pitchFamily="34" charset="0"/>
              </a:rPr>
              <a:t>electrónica</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Pagar sus primas de Medicare Original en línea</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Ver sus reclamaciones de Medicare Original</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Buscar planes en su área</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Crear una lista de sus medicamentos</a:t>
            </a:r>
          </a:p>
          <a:p>
            <a:pPr marL="617538" lvl="1" indent="-342900" eaLnBrk="1" hangingPunct="1">
              <a:spcAft>
                <a:spcPts val="1200"/>
              </a:spcAft>
              <a:buClr>
                <a:srgbClr val="00539A"/>
              </a:buClr>
              <a:buFont typeface="Wingdings" panose="05000000000000000000" pitchFamily="2" charset="2"/>
              <a:buChar char="§"/>
            </a:pPr>
            <a:r>
              <a:rPr lang="es-US" altLang="en-US" sz="2300" dirty="0">
                <a:solidFill>
                  <a:srgbClr val="00529B"/>
                </a:solidFill>
                <a:cs typeface="Arial" panose="020B0604020202020204" pitchFamily="34" charset="0"/>
              </a:rPr>
              <a:t>Recibir ayuda a través de un chat en vivo</a:t>
            </a:r>
          </a:p>
          <a:p>
            <a:pPr eaLnBrk="1" hangingPunct="1">
              <a:lnSpc>
                <a:spcPct val="90000"/>
              </a:lnSpc>
              <a:spcBef>
                <a:spcPts val="600"/>
              </a:spcBef>
              <a:buClr>
                <a:srgbClr val="00539A"/>
              </a:buClr>
              <a:buFont typeface="Wingdings" panose="05000000000000000000" pitchFamily="2" charset="2"/>
              <a:buNone/>
            </a:pPr>
            <a:endParaRPr lang="en-US" altLang="en-US" sz="2800" b="1" dirty="0">
              <a:solidFill>
                <a:srgbClr val="00529B"/>
              </a:solidFill>
              <a:latin typeface="Arial" panose="020B0604020202020204" pitchFamily="34" charset="0"/>
              <a:cs typeface="Arial" panose="020B0604020202020204" pitchFamily="34" charset="0"/>
            </a:endParaRPr>
          </a:p>
        </p:txBody>
      </p:sp>
      <p:pic>
        <p:nvPicPr>
          <p:cNvPr id="83633" name="Picture 1" descr="&quot;&quot;">
            <a:extLst>
              <a:ext uri="{FF2B5EF4-FFF2-40B4-BE49-F238E27FC236}">
                <a16:creationId xmlns:a16="http://schemas.microsoft.com/office/drawing/2014/main" id="{D750F2DC-CE6F-A129-17E6-5B63E9741F2A}"/>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488" y="2492896"/>
            <a:ext cx="4733925" cy="261937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83635" name="Slide Number Placeholder 2">
            <a:extLst>
              <a:ext uri="{FF2B5EF4-FFF2-40B4-BE49-F238E27FC236}">
                <a16:creationId xmlns:a16="http://schemas.microsoft.com/office/drawing/2014/main" id="{39945443-6DD8-D728-3A70-0AC7D9DBE5F9}"/>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4200A230-06F4-4ACB-BC5F-2C98778A75A9}" type="slidenum">
              <a:rPr lang="en-US" altLang="en-US">
                <a:solidFill>
                  <a:srgbClr val="8FAADC"/>
                </a:solidFill>
              </a:rPr>
              <a:pPr eaLnBrk="1" hangingPunct="1"/>
              <a:t>50</a:t>
            </a:fld>
            <a:endParaRPr lang="en-US" altLang="en-US">
              <a:solidFill>
                <a:srgbClr val="8FAADC"/>
              </a:solidFill>
            </a:endParaRPr>
          </a:p>
        </p:txBody>
      </p:sp>
      <p:sp>
        <p:nvSpPr>
          <p:cNvPr id="83636" name="Date Placeholder 3">
            <a:extLst>
              <a:ext uri="{FF2B5EF4-FFF2-40B4-BE49-F238E27FC236}">
                <a16:creationId xmlns:a16="http://schemas.microsoft.com/office/drawing/2014/main" id="{CE3A3D92-A4A6-EEE4-75E2-6E3E54CA6D7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9DDDDFE1-B5FA-46FD-3BE0-1DCA12DB0562}"/>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632">
                                            <p:txEl>
                                              <p:pRg st="0" end="0"/>
                                            </p:txEl>
                                          </p:spTgt>
                                        </p:tgtEl>
                                        <p:attrNameLst>
                                          <p:attrName>style.visibility</p:attrName>
                                        </p:attrNameLst>
                                      </p:cBhvr>
                                      <p:to>
                                        <p:strVal val="visible"/>
                                      </p:to>
                                    </p:set>
                                    <p:animEffect transition="in" filter="fade">
                                      <p:cBhvr>
                                        <p:cTn id="7" dur="500"/>
                                        <p:tgtEl>
                                          <p:spTgt spid="8363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3632">
                                            <p:txEl>
                                              <p:pRg st="1" end="1"/>
                                            </p:txEl>
                                          </p:spTgt>
                                        </p:tgtEl>
                                        <p:attrNameLst>
                                          <p:attrName>style.visibility</p:attrName>
                                        </p:attrNameLst>
                                      </p:cBhvr>
                                      <p:to>
                                        <p:strVal val="visible"/>
                                      </p:to>
                                    </p:set>
                                    <p:animEffect transition="in" filter="fade">
                                      <p:cBhvr>
                                        <p:cTn id="10" dur="500"/>
                                        <p:tgtEl>
                                          <p:spTgt spid="8363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3632">
                                            <p:txEl>
                                              <p:pRg st="2" end="2"/>
                                            </p:txEl>
                                          </p:spTgt>
                                        </p:tgtEl>
                                        <p:attrNameLst>
                                          <p:attrName>style.visibility</p:attrName>
                                        </p:attrNameLst>
                                      </p:cBhvr>
                                      <p:to>
                                        <p:strVal val="visible"/>
                                      </p:to>
                                    </p:set>
                                    <p:animEffect transition="in" filter="fade">
                                      <p:cBhvr>
                                        <p:cTn id="13" dur="500"/>
                                        <p:tgtEl>
                                          <p:spTgt spid="8363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3632">
                                            <p:txEl>
                                              <p:pRg st="3" end="3"/>
                                            </p:txEl>
                                          </p:spTgt>
                                        </p:tgtEl>
                                        <p:attrNameLst>
                                          <p:attrName>style.visibility</p:attrName>
                                        </p:attrNameLst>
                                      </p:cBhvr>
                                      <p:to>
                                        <p:strVal val="visible"/>
                                      </p:to>
                                    </p:set>
                                    <p:animEffect transition="in" filter="fade">
                                      <p:cBhvr>
                                        <p:cTn id="16" dur="500"/>
                                        <p:tgtEl>
                                          <p:spTgt spid="8363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3632">
                                            <p:txEl>
                                              <p:pRg st="4" end="4"/>
                                            </p:txEl>
                                          </p:spTgt>
                                        </p:tgtEl>
                                        <p:attrNameLst>
                                          <p:attrName>style.visibility</p:attrName>
                                        </p:attrNameLst>
                                      </p:cBhvr>
                                      <p:to>
                                        <p:strVal val="visible"/>
                                      </p:to>
                                    </p:set>
                                    <p:animEffect transition="in" filter="fade">
                                      <p:cBhvr>
                                        <p:cTn id="19" dur="500"/>
                                        <p:tgtEl>
                                          <p:spTgt spid="8363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3632">
                                            <p:txEl>
                                              <p:pRg st="5" end="5"/>
                                            </p:txEl>
                                          </p:spTgt>
                                        </p:tgtEl>
                                        <p:attrNameLst>
                                          <p:attrName>style.visibility</p:attrName>
                                        </p:attrNameLst>
                                      </p:cBhvr>
                                      <p:to>
                                        <p:strVal val="visible"/>
                                      </p:to>
                                    </p:set>
                                    <p:animEffect transition="in" filter="fade">
                                      <p:cBhvr>
                                        <p:cTn id="22" dur="500"/>
                                        <p:tgtEl>
                                          <p:spTgt spid="8363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3632">
                                            <p:txEl>
                                              <p:pRg st="6" end="6"/>
                                            </p:txEl>
                                          </p:spTgt>
                                        </p:tgtEl>
                                        <p:attrNameLst>
                                          <p:attrName>style.visibility</p:attrName>
                                        </p:attrNameLst>
                                      </p:cBhvr>
                                      <p:to>
                                        <p:strVal val="visible"/>
                                      </p:to>
                                    </p:set>
                                    <p:animEffect transition="in" filter="fade">
                                      <p:cBhvr>
                                        <p:cTn id="25" dur="500"/>
                                        <p:tgtEl>
                                          <p:spTgt spid="8363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3632">
                                            <p:txEl>
                                              <p:pRg st="7" end="7"/>
                                            </p:txEl>
                                          </p:spTgt>
                                        </p:tgtEl>
                                        <p:attrNameLst>
                                          <p:attrName>style.visibility</p:attrName>
                                        </p:attrNameLst>
                                      </p:cBhvr>
                                      <p:to>
                                        <p:strVal val="visible"/>
                                      </p:to>
                                    </p:set>
                                    <p:animEffect transition="in" filter="fade">
                                      <p:cBhvr>
                                        <p:cTn id="28" dur="500"/>
                                        <p:tgtEl>
                                          <p:spTgt spid="836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663" name="Title 3">
            <a:extLst>
              <a:ext uri="{FF2B5EF4-FFF2-40B4-BE49-F238E27FC236}">
                <a16:creationId xmlns:a16="http://schemas.microsoft.com/office/drawing/2014/main" id="{EE5CAD6A-6959-2B66-E006-F1809F74026B}"/>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Las “4 R” para combatir el fraude contra Medicare</a:t>
            </a:r>
          </a:p>
        </p:txBody>
      </p:sp>
      <p:sp>
        <p:nvSpPr>
          <p:cNvPr id="84664" name="Content Placeholder 4">
            <a:extLst>
              <a:ext uri="{FF2B5EF4-FFF2-40B4-BE49-F238E27FC236}">
                <a16:creationId xmlns:a16="http://schemas.microsoft.com/office/drawing/2014/main" id="{8909F1C0-FBE4-566C-1DFB-EB8253F4CBDE}"/>
              </a:ext>
            </a:extLst>
          </p:cNvPr>
          <p:cNvSpPr>
            <a:spLocks noGrp="1" noChangeArrowheads="1"/>
          </p:cNvSpPr>
          <p:nvPr>
            <p:ph sz="half" idx="4294967295"/>
          </p:nvPr>
        </p:nvSpPr>
        <p:spPr>
          <a:xfrm>
            <a:off x="1119188" y="1720850"/>
            <a:ext cx="5912916" cy="2989263"/>
          </a:xfrm>
          <a:ln/>
        </p:spPr>
        <p:txBody>
          <a:bodyPr/>
          <a:lstStyle/>
          <a:p>
            <a:pPr marL="273050" indent="-273050" defTabSz="685800" eaLnBrk="1" hangingPunct="1">
              <a:lnSpc>
                <a:spcPct val="100000"/>
              </a:lnSpc>
              <a:spcBef>
                <a:spcPct val="0"/>
              </a:spcBef>
              <a:spcAft>
                <a:spcPts val="1200"/>
              </a:spcAft>
            </a:pPr>
            <a:r>
              <a:rPr lang="es-US" altLang="en-US" sz="2800" b="1" dirty="0">
                <a:solidFill>
                  <a:srgbClr val="00529B"/>
                </a:solidFill>
              </a:rPr>
              <a:t>Registrar</a:t>
            </a:r>
            <a:r>
              <a:rPr lang="es-US" altLang="en-US" sz="2800" dirty="0">
                <a:solidFill>
                  <a:srgbClr val="00529B"/>
                </a:solidFill>
              </a:rPr>
              <a:t> citas y servicios</a:t>
            </a:r>
          </a:p>
          <a:p>
            <a:pPr marL="273050" indent="-273050" defTabSz="685800" eaLnBrk="1" hangingPunct="1">
              <a:lnSpc>
                <a:spcPct val="100000"/>
              </a:lnSpc>
              <a:spcBef>
                <a:spcPct val="0"/>
              </a:spcBef>
              <a:spcAft>
                <a:spcPts val="1200"/>
              </a:spcAft>
            </a:pPr>
            <a:r>
              <a:rPr lang="es-US" altLang="en-US" sz="2800" b="1" dirty="0">
                <a:solidFill>
                  <a:srgbClr val="00529B"/>
                </a:solidFill>
              </a:rPr>
              <a:t>Revisar</a:t>
            </a:r>
            <a:r>
              <a:rPr lang="es-US" altLang="en-US" sz="2800" dirty="0">
                <a:solidFill>
                  <a:srgbClr val="00529B"/>
                </a:solidFill>
              </a:rPr>
              <a:t> los servicios prestados</a:t>
            </a:r>
          </a:p>
          <a:p>
            <a:pPr marL="273050" indent="-273050" defTabSz="685800" eaLnBrk="1" hangingPunct="1">
              <a:lnSpc>
                <a:spcPct val="100000"/>
              </a:lnSpc>
              <a:spcBef>
                <a:spcPct val="0"/>
              </a:spcBef>
              <a:spcAft>
                <a:spcPts val="1200"/>
              </a:spcAft>
            </a:pPr>
            <a:r>
              <a:rPr lang="es-US" altLang="en-US" sz="2800" b="1" dirty="0">
                <a:solidFill>
                  <a:srgbClr val="00529B"/>
                </a:solidFill>
              </a:rPr>
              <a:t>Reportar</a:t>
            </a:r>
            <a:r>
              <a:rPr lang="es-US" altLang="en-US" sz="2800" dirty="0">
                <a:solidFill>
                  <a:srgbClr val="00529B"/>
                </a:solidFill>
              </a:rPr>
              <a:t> las sospechas </a:t>
            </a:r>
            <a:br>
              <a:rPr lang="es-US" altLang="en-US" sz="2800" dirty="0">
                <a:solidFill>
                  <a:srgbClr val="00529B"/>
                </a:solidFill>
              </a:rPr>
            </a:br>
            <a:r>
              <a:rPr lang="es-US" altLang="en-US" sz="2800" dirty="0">
                <a:solidFill>
                  <a:srgbClr val="00529B"/>
                </a:solidFill>
              </a:rPr>
              <a:t>de fraude </a:t>
            </a:r>
          </a:p>
          <a:p>
            <a:pPr marL="273050" indent="-273050" defTabSz="685800" eaLnBrk="1" hangingPunct="1">
              <a:lnSpc>
                <a:spcPct val="100000"/>
              </a:lnSpc>
              <a:spcBef>
                <a:spcPct val="0"/>
              </a:spcBef>
              <a:spcAft>
                <a:spcPts val="1200"/>
              </a:spcAft>
            </a:pPr>
            <a:r>
              <a:rPr lang="es-US" altLang="en-US" sz="2800" b="1" dirty="0">
                <a:solidFill>
                  <a:srgbClr val="00529B"/>
                </a:solidFill>
              </a:rPr>
              <a:t>Recordar</a:t>
            </a:r>
            <a:r>
              <a:rPr lang="es-US" altLang="en-US" sz="2800" dirty="0">
                <a:solidFill>
                  <a:srgbClr val="00529B"/>
                </a:solidFill>
              </a:rPr>
              <a:t> proteger la información personal (“proteja su tarjeta”)</a:t>
            </a:r>
          </a:p>
        </p:txBody>
      </p:sp>
      <p:pic>
        <p:nvPicPr>
          <p:cNvPr id="84665" name="Picture 1" descr="&quot;&quot;">
            <a:extLst>
              <a:ext uri="{FF2B5EF4-FFF2-40B4-BE49-F238E27FC236}">
                <a16:creationId xmlns:a16="http://schemas.microsoft.com/office/drawing/2014/main" id="{6C973EE8-AE67-5483-B047-69BFAE3C2627}"/>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050" y="1290638"/>
            <a:ext cx="4302125" cy="3036887"/>
          </a:xfrm>
          <a:prstGeom prst="rect">
            <a:avLst/>
          </a:prstGeom>
          <a:noFill/>
          <a:ln w="38100" algn="ctr">
            <a:solidFill>
              <a:srgbClr val="000000"/>
            </a:solidFill>
            <a:prstDash val="solid"/>
            <a:miter lim="800000"/>
            <a:headEnd type="none" w="med" len="med"/>
            <a:tailEnd type="none" w="med" len="me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84666" name="TextBox 6">
            <a:extLst>
              <a:ext uri="{FF2B5EF4-FFF2-40B4-BE49-F238E27FC236}">
                <a16:creationId xmlns:a16="http://schemas.microsoft.com/office/drawing/2014/main" id="{971901BD-0D15-21B8-EFFF-2D0867E70441}"/>
              </a:ext>
            </a:extLst>
          </p:cNvPr>
          <p:cNvSpPr>
            <a:spLocks noChangeArrowheads="1"/>
          </p:cNvSpPr>
          <p:nvPr/>
        </p:nvSpPr>
        <p:spPr bwMode="auto">
          <a:xfrm>
            <a:off x="7351713" y="4403725"/>
            <a:ext cx="4114800"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00529B"/>
                </a:solidFill>
                <a:cs typeface="Arial" panose="020B0604020202020204" pitchFamily="34" charset="0"/>
              </a:rPr>
              <a:t>Para obtener más información, visite </a:t>
            </a:r>
            <a:r>
              <a:rPr lang="es-US" altLang="en-US" u="sng" dirty="0">
                <a:cs typeface="Arial" panose="020B0604020202020204" pitchFamily="34" charset="0"/>
                <a:hlinkClick r:id="rId5"/>
              </a:rPr>
              <a:t>Medicare.gov/</a:t>
            </a:r>
            <a:r>
              <a:rPr lang="es-US" altLang="en-US" u="sng" dirty="0" err="1">
                <a:cs typeface="Arial" panose="020B0604020202020204" pitchFamily="34" charset="0"/>
                <a:hlinkClick r:id="rId5"/>
              </a:rPr>
              <a:t>publications</a:t>
            </a:r>
            <a:r>
              <a:rPr lang="es-US" altLang="en-US" dirty="0">
                <a:solidFill>
                  <a:srgbClr val="00529B"/>
                </a:solidFill>
                <a:cs typeface="Arial" panose="020B0604020202020204" pitchFamily="34" charset="0"/>
              </a:rPr>
              <a:t> y revise el documento “Las 4 R para combatir el fraude contra Medicare” (Producto de Medicare Núm. 11610)</a:t>
            </a:r>
          </a:p>
          <a:p>
            <a:pPr eaLnBrk="1" hangingPunct="1"/>
            <a:endParaRPr lang="en-US" altLang="en-US" dirty="0">
              <a:cs typeface="Arial" panose="020B0604020202020204" pitchFamily="34" charset="0"/>
            </a:endParaRPr>
          </a:p>
        </p:txBody>
      </p:sp>
      <p:sp>
        <p:nvSpPr>
          <p:cNvPr id="84668" name="Slide Number Placeholder 2">
            <a:extLst>
              <a:ext uri="{FF2B5EF4-FFF2-40B4-BE49-F238E27FC236}">
                <a16:creationId xmlns:a16="http://schemas.microsoft.com/office/drawing/2014/main" id="{150F9F98-F830-3F7B-8E67-D41CEFD4BA5D}"/>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F029FCA4-D78D-4FA3-AFD5-D3E632DE4566}" type="slidenum">
              <a:rPr lang="en-US" altLang="en-US">
                <a:solidFill>
                  <a:srgbClr val="8FAADC"/>
                </a:solidFill>
              </a:rPr>
              <a:pPr eaLnBrk="1" hangingPunct="1"/>
              <a:t>51</a:t>
            </a:fld>
            <a:endParaRPr lang="en-US" altLang="en-US">
              <a:solidFill>
                <a:srgbClr val="8FAADC"/>
              </a:solidFill>
            </a:endParaRPr>
          </a:p>
        </p:txBody>
      </p:sp>
      <p:sp>
        <p:nvSpPr>
          <p:cNvPr id="84669" name="Date Placeholder 3">
            <a:extLst>
              <a:ext uri="{FF2B5EF4-FFF2-40B4-BE49-F238E27FC236}">
                <a16:creationId xmlns:a16="http://schemas.microsoft.com/office/drawing/2014/main" id="{FB5E4556-37B7-1E12-4C87-A3C09E0D0CF5}"/>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0EC91E3E-0D4C-BF49-C701-47AC9ECA6E4E}"/>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666"/>
                                        </p:tgtEl>
                                        <p:attrNameLst>
                                          <p:attrName>style.visibility</p:attrName>
                                        </p:attrNameLst>
                                      </p:cBhvr>
                                      <p:to>
                                        <p:strVal val="visible"/>
                                      </p:to>
                                    </p:set>
                                    <p:animEffect transition="in" filter="fade">
                                      <p:cBhvr>
                                        <p:cTn id="7" dur="500"/>
                                        <p:tgtEl>
                                          <p:spTgt spid="84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664">
                                            <p:txEl>
                                              <p:pRg st="0" end="0"/>
                                            </p:txEl>
                                          </p:spTgt>
                                        </p:tgtEl>
                                        <p:attrNameLst>
                                          <p:attrName>style.visibility</p:attrName>
                                        </p:attrNameLst>
                                      </p:cBhvr>
                                      <p:to>
                                        <p:strVal val="visible"/>
                                      </p:to>
                                    </p:set>
                                    <p:animEffect transition="in" filter="fade">
                                      <p:cBhvr>
                                        <p:cTn id="12" dur="500"/>
                                        <p:tgtEl>
                                          <p:spTgt spid="846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664">
                                            <p:txEl>
                                              <p:pRg st="1" end="1"/>
                                            </p:txEl>
                                          </p:spTgt>
                                        </p:tgtEl>
                                        <p:attrNameLst>
                                          <p:attrName>style.visibility</p:attrName>
                                        </p:attrNameLst>
                                      </p:cBhvr>
                                      <p:to>
                                        <p:strVal val="visible"/>
                                      </p:to>
                                    </p:set>
                                    <p:animEffect transition="in" filter="fade">
                                      <p:cBhvr>
                                        <p:cTn id="17" dur="500"/>
                                        <p:tgtEl>
                                          <p:spTgt spid="8466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664">
                                            <p:txEl>
                                              <p:pRg st="2" end="2"/>
                                            </p:txEl>
                                          </p:spTgt>
                                        </p:tgtEl>
                                        <p:attrNameLst>
                                          <p:attrName>style.visibility</p:attrName>
                                        </p:attrNameLst>
                                      </p:cBhvr>
                                      <p:to>
                                        <p:strVal val="visible"/>
                                      </p:to>
                                    </p:set>
                                    <p:animEffect transition="in" filter="fade">
                                      <p:cBhvr>
                                        <p:cTn id="22" dur="500"/>
                                        <p:tgtEl>
                                          <p:spTgt spid="8466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664">
                                            <p:txEl>
                                              <p:pRg st="3" end="3"/>
                                            </p:txEl>
                                          </p:spTgt>
                                        </p:tgtEl>
                                        <p:attrNameLst>
                                          <p:attrName>style.visibility</p:attrName>
                                        </p:attrNameLst>
                                      </p:cBhvr>
                                      <p:to>
                                        <p:strVal val="visible"/>
                                      </p:to>
                                    </p:set>
                                    <p:animEffect transition="in" filter="fade">
                                      <p:cBhvr>
                                        <p:cTn id="27" dur="500"/>
                                        <p:tgtEl>
                                          <p:spTgt spid="846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6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696" name="Title 3">
            <a:extLst>
              <a:ext uri="{FF2B5EF4-FFF2-40B4-BE49-F238E27FC236}">
                <a16:creationId xmlns:a16="http://schemas.microsoft.com/office/drawing/2014/main" id="{E05EAB50-A83B-4ADD-D3CF-10633E21ADEE}"/>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Contacto con Medicare</a:t>
            </a:r>
          </a:p>
        </p:txBody>
      </p:sp>
      <p:sp>
        <p:nvSpPr>
          <p:cNvPr id="85697" name="Content Placeholder 4">
            <a:extLst>
              <a:ext uri="{FF2B5EF4-FFF2-40B4-BE49-F238E27FC236}">
                <a16:creationId xmlns:a16="http://schemas.microsoft.com/office/drawing/2014/main" id="{908AC936-AB69-FB40-01F4-DB04E7C13F84}"/>
              </a:ext>
            </a:extLst>
          </p:cNvPr>
          <p:cNvSpPr>
            <a:spLocks noGrp="1" noChangeArrowheads="1"/>
          </p:cNvSpPr>
          <p:nvPr>
            <p:ph sz="half" idx="4294967295"/>
          </p:nvPr>
        </p:nvSpPr>
        <p:spPr>
          <a:xfrm>
            <a:off x="838200" y="1333500"/>
            <a:ext cx="8858200" cy="4640263"/>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273050" indent="-273050" defTabSz="685800" eaLnBrk="1" hangingPunct="1">
              <a:lnSpc>
                <a:spcPct val="100000"/>
              </a:lnSpc>
              <a:spcBef>
                <a:spcPct val="0"/>
              </a:spcBef>
              <a:spcAft>
                <a:spcPts val="1200"/>
              </a:spcAft>
            </a:pPr>
            <a:r>
              <a:rPr lang="es-US" altLang="en-US" sz="2800" dirty="0">
                <a:solidFill>
                  <a:srgbClr val="00529B"/>
                </a:solidFill>
              </a:rPr>
              <a:t>Llame para presentar una queja y denunciar fraude</a:t>
            </a:r>
          </a:p>
          <a:p>
            <a:pPr marL="0" indent="-273050" defTabSz="685800" eaLnBrk="1" hangingPunct="1">
              <a:lnSpc>
                <a:spcPct val="100000"/>
              </a:lnSpc>
              <a:spcBef>
                <a:spcPct val="0"/>
              </a:spcBef>
              <a:spcAft>
                <a:spcPts val="1200"/>
              </a:spcAft>
            </a:pPr>
            <a:r>
              <a:rPr lang="es-US" altLang="en-US" sz="2800" dirty="0">
                <a:solidFill>
                  <a:srgbClr val="00529B"/>
                </a:solidFill>
              </a:rPr>
              <a:t>Tenga esta información a la mano:</a:t>
            </a:r>
          </a:p>
          <a:p>
            <a:pPr marL="547688" lvl="1" indent="-273050" defTabSz="685800" eaLnBrk="1" hangingPunct="1">
              <a:lnSpc>
                <a:spcPct val="100000"/>
              </a:lnSpc>
              <a:spcBef>
                <a:spcPct val="0"/>
              </a:spcBef>
              <a:spcAft>
                <a:spcPts val="1200"/>
              </a:spcAft>
            </a:pPr>
            <a:r>
              <a:rPr lang="es-US" altLang="en-US" sz="2400" dirty="0">
                <a:solidFill>
                  <a:srgbClr val="00529B"/>
                </a:solidFill>
              </a:rPr>
              <a:t>Nombre del proveedor y cualquier número </a:t>
            </a:r>
            <a:br>
              <a:rPr lang="es-US" altLang="en-US" sz="2400" dirty="0">
                <a:solidFill>
                  <a:srgbClr val="00529B"/>
                </a:solidFill>
              </a:rPr>
            </a:br>
            <a:r>
              <a:rPr lang="es-US" altLang="en-US" sz="2400" dirty="0">
                <a:solidFill>
                  <a:srgbClr val="00529B"/>
                </a:solidFill>
              </a:rPr>
              <a:t>de identificación que tenga</a:t>
            </a:r>
          </a:p>
          <a:p>
            <a:pPr marL="547688" lvl="1" indent="-273050" defTabSz="685800" eaLnBrk="1" hangingPunct="1">
              <a:lnSpc>
                <a:spcPct val="100000"/>
              </a:lnSpc>
              <a:spcBef>
                <a:spcPct val="0"/>
              </a:spcBef>
              <a:spcAft>
                <a:spcPts val="1200"/>
              </a:spcAft>
            </a:pPr>
            <a:r>
              <a:rPr lang="es-US" altLang="en-US" sz="2400" dirty="0">
                <a:solidFill>
                  <a:srgbClr val="00529B"/>
                </a:solidFill>
              </a:rPr>
              <a:t>Información sobre el artículo o servicio </a:t>
            </a:r>
            <a:br>
              <a:rPr lang="es-US" altLang="en-US" sz="2400" dirty="0">
                <a:solidFill>
                  <a:srgbClr val="00529B"/>
                </a:solidFill>
              </a:rPr>
            </a:br>
            <a:r>
              <a:rPr lang="es-US" altLang="en-US" sz="2400" dirty="0">
                <a:solidFill>
                  <a:srgbClr val="00529B"/>
                </a:solidFill>
              </a:rPr>
              <a:t>en cuestión, incluida la fecha y el importe </a:t>
            </a:r>
            <a:br>
              <a:rPr lang="es-US" altLang="en-US" sz="2400" dirty="0">
                <a:solidFill>
                  <a:srgbClr val="00529B"/>
                </a:solidFill>
              </a:rPr>
            </a:br>
            <a:r>
              <a:rPr lang="es-US" altLang="en-US" sz="2400" dirty="0">
                <a:solidFill>
                  <a:srgbClr val="00529B"/>
                </a:solidFill>
              </a:rPr>
              <a:t>del pago</a:t>
            </a:r>
          </a:p>
          <a:p>
            <a:pPr marL="547688" lvl="1" indent="-273050" defTabSz="685800" eaLnBrk="1" hangingPunct="1">
              <a:lnSpc>
                <a:spcPct val="100000"/>
              </a:lnSpc>
              <a:spcBef>
                <a:spcPct val="0"/>
              </a:spcBef>
              <a:spcAft>
                <a:spcPts val="1200"/>
              </a:spcAft>
            </a:pPr>
            <a:r>
              <a:rPr lang="es-US" altLang="en-US" sz="2400" dirty="0">
                <a:solidFill>
                  <a:srgbClr val="00529B"/>
                </a:solidFill>
              </a:rPr>
              <a:t>La fecha de su MSN</a:t>
            </a:r>
          </a:p>
          <a:p>
            <a:pPr marL="547688" lvl="1" indent="-273050" defTabSz="685800" eaLnBrk="1" hangingPunct="1">
              <a:lnSpc>
                <a:spcPct val="100000"/>
              </a:lnSpc>
              <a:spcBef>
                <a:spcPct val="0"/>
              </a:spcBef>
              <a:spcAft>
                <a:spcPts val="1200"/>
              </a:spcAft>
            </a:pPr>
            <a:r>
              <a:rPr lang="es-US" altLang="en-US" sz="2400" dirty="0">
                <a:solidFill>
                  <a:srgbClr val="00529B"/>
                </a:solidFill>
              </a:rPr>
              <a:t>Su nombre y número de Medicare</a:t>
            </a:r>
          </a:p>
          <a:p>
            <a:pPr marL="547688" lvl="1" indent="-273050" defTabSz="685800" eaLnBrk="1" hangingPunct="1"/>
            <a:endParaRPr lang="en-US" altLang="en-US" dirty="0"/>
          </a:p>
          <a:p>
            <a:pPr marL="547688" lvl="1" indent="-273050" defTabSz="685800" eaLnBrk="1" hangingPunct="1">
              <a:buFont typeface="Arial" panose="020B0604020202020204" pitchFamily="34" charset="0"/>
              <a:buNone/>
            </a:pPr>
            <a:endParaRPr lang="en-US" altLang="en-US" dirty="0"/>
          </a:p>
          <a:p>
            <a:pPr marL="0" indent="-273050" defTabSz="685800" eaLnBrk="1" hangingPunct="1"/>
            <a:endParaRPr lang="en-US" altLang="en-US" dirty="0"/>
          </a:p>
        </p:txBody>
      </p:sp>
      <p:sp>
        <p:nvSpPr>
          <p:cNvPr id="85698" name="Rectangle: Rounded Corners 5">
            <a:extLst>
              <a:ext uri="{FF2B5EF4-FFF2-40B4-BE49-F238E27FC236}">
                <a16:creationId xmlns:a16="http://schemas.microsoft.com/office/drawing/2014/main" id="{8A535EAE-25FE-A928-BBF1-93891F52E6F7}"/>
              </a:ext>
              <a:ext uri="{C183D7F6-B498-43B3-948B-1728B52AA6E4}">
                <adec:decorative xmlns:adec="http://schemas.microsoft.com/office/drawing/2017/decorative" val="1"/>
              </a:ext>
            </a:extLst>
          </p:cNvPr>
          <p:cNvSpPr>
            <a:spLocks noChangeArrowheads="1"/>
          </p:cNvSpPr>
          <p:nvPr/>
        </p:nvSpPr>
        <p:spPr bwMode="auto">
          <a:xfrm>
            <a:off x="7608168" y="3356992"/>
            <a:ext cx="4244975" cy="1516062"/>
          </a:xfrm>
          <a:prstGeom prst="roundRect">
            <a:avLst>
              <a:gd name="adj" fmla="val 16667"/>
            </a:avLst>
          </a:prstGeom>
          <a:solidFill>
            <a:srgbClr val="00529B"/>
          </a:solidFill>
          <a:ln w="38100" cap="flat" algn="ctr">
            <a:solidFill>
              <a:srgbClr val="0052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63550" indent="-231775"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ts val="600"/>
              </a:spcBef>
              <a:spcAft>
                <a:spcPts val="600"/>
              </a:spcAft>
            </a:pPr>
            <a:endParaRPr lang="en-US" altLang="en-US">
              <a:solidFill>
                <a:schemeClr val="bg1"/>
              </a:solidFill>
            </a:endParaRPr>
          </a:p>
        </p:txBody>
      </p:sp>
      <p:sp>
        <p:nvSpPr>
          <p:cNvPr id="85699" name="TextBox 6">
            <a:extLst>
              <a:ext uri="{FF2B5EF4-FFF2-40B4-BE49-F238E27FC236}">
                <a16:creationId xmlns:a16="http://schemas.microsoft.com/office/drawing/2014/main" id="{1E882038-4F9C-15EE-D46C-6365392FFD56}"/>
              </a:ext>
            </a:extLst>
          </p:cNvPr>
          <p:cNvSpPr>
            <a:spLocks noChangeArrowheads="1"/>
          </p:cNvSpPr>
          <p:nvPr/>
        </p:nvSpPr>
        <p:spPr bwMode="auto">
          <a:xfrm>
            <a:off x="7680176" y="3578150"/>
            <a:ext cx="42497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1200"/>
              </a:spcAft>
            </a:pPr>
            <a:r>
              <a:rPr lang="es-US" altLang="en-US" b="1" dirty="0">
                <a:solidFill>
                  <a:srgbClr val="FFFFFF"/>
                </a:solidFill>
                <a:latin typeface="Arial" panose="020B0604020202020204" pitchFamily="34" charset="0"/>
                <a:cs typeface="Arial" panose="020B0604020202020204" pitchFamily="34" charset="0"/>
              </a:rPr>
              <a:t>Si tiene alguna duda o inquietud, llame a Medicare al</a:t>
            </a:r>
            <a:r>
              <a:rPr lang="es-US" altLang="en-US" dirty="0">
                <a:solidFill>
                  <a:srgbClr val="FFFFFF"/>
                </a:solidFill>
                <a:latin typeface="Arial" panose="020B0604020202020204" pitchFamily="34" charset="0"/>
                <a:cs typeface="Arial" panose="020B0604020202020204" pitchFamily="34" charset="0"/>
              </a:rPr>
              <a:t> </a:t>
            </a:r>
            <a:br>
              <a:rPr lang="es-US" altLang="en-US" dirty="0">
                <a:solidFill>
                  <a:srgbClr val="FFFFFF"/>
                </a:solidFill>
                <a:latin typeface="Arial" panose="020B0604020202020204" pitchFamily="34" charset="0"/>
                <a:cs typeface="Arial" panose="020B0604020202020204" pitchFamily="34" charset="0"/>
              </a:rPr>
            </a:br>
            <a:r>
              <a:rPr lang="es-US" altLang="en-US" dirty="0">
                <a:solidFill>
                  <a:srgbClr val="FFFFFF"/>
                </a:solidFill>
                <a:latin typeface="Arial" panose="020B0604020202020204" pitchFamily="34" charset="0"/>
                <a:cs typeface="Arial" panose="020B0604020202020204" pitchFamily="34" charset="0"/>
              </a:rPr>
              <a:t>1-800-MEDICARE (1-800-633-4227); </a:t>
            </a:r>
            <a:br>
              <a:rPr lang="es-US" altLang="en-US" dirty="0">
                <a:solidFill>
                  <a:srgbClr val="FFFFFF"/>
                </a:solidFill>
                <a:latin typeface="Arial" panose="020B0604020202020204" pitchFamily="34" charset="0"/>
                <a:cs typeface="Arial" panose="020B0604020202020204" pitchFamily="34" charset="0"/>
              </a:rPr>
            </a:br>
            <a:r>
              <a:rPr lang="es-US" altLang="en-US" dirty="0">
                <a:solidFill>
                  <a:srgbClr val="FFFFFF"/>
                </a:solidFill>
                <a:latin typeface="Arial" panose="020B0604020202020204" pitchFamily="34" charset="0"/>
                <a:cs typeface="Arial" panose="020B0604020202020204" pitchFamily="34" charset="0"/>
              </a:rPr>
              <a:t>TTY: 1-877-486-2048</a:t>
            </a:r>
          </a:p>
        </p:txBody>
      </p:sp>
      <p:sp>
        <p:nvSpPr>
          <p:cNvPr id="85701" name="Slide Number Placeholder 2">
            <a:extLst>
              <a:ext uri="{FF2B5EF4-FFF2-40B4-BE49-F238E27FC236}">
                <a16:creationId xmlns:a16="http://schemas.microsoft.com/office/drawing/2014/main" id="{3E8DDD32-F8D8-9EE4-42E3-FA8A94ADA294}"/>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0D113ACC-A996-4D35-BF5E-FA33739C9E8E}" type="slidenum">
              <a:rPr lang="en-US" altLang="en-US">
                <a:solidFill>
                  <a:srgbClr val="8FAADC"/>
                </a:solidFill>
              </a:rPr>
              <a:pPr eaLnBrk="1" hangingPunct="1"/>
              <a:t>52</a:t>
            </a:fld>
            <a:endParaRPr lang="en-US" altLang="en-US">
              <a:solidFill>
                <a:srgbClr val="8FAADC"/>
              </a:solidFill>
            </a:endParaRPr>
          </a:p>
        </p:txBody>
      </p:sp>
      <p:sp>
        <p:nvSpPr>
          <p:cNvPr id="85702" name="Date Placeholder 3">
            <a:extLst>
              <a:ext uri="{FF2B5EF4-FFF2-40B4-BE49-F238E27FC236}">
                <a16:creationId xmlns:a16="http://schemas.microsoft.com/office/drawing/2014/main" id="{E0FAECE0-BF73-5811-4497-FED3FCDC2224}"/>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103B8BC0-B03B-F91C-BADA-52B1B6AEA12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697">
                                            <p:txEl>
                                              <p:pRg st="0" end="0"/>
                                            </p:txEl>
                                          </p:spTgt>
                                        </p:tgtEl>
                                        <p:attrNameLst>
                                          <p:attrName>style.visibility</p:attrName>
                                        </p:attrNameLst>
                                      </p:cBhvr>
                                      <p:to>
                                        <p:strVal val="visible"/>
                                      </p:to>
                                    </p:set>
                                    <p:animEffect transition="in" filter="fade">
                                      <p:cBhvr>
                                        <p:cTn id="7" dur="500"/>
                                        <p:tgtEl>
                                          <p:spTgt spid="856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697">
                                            <p:txEl>
                                              <p:pRg st="1" end="1"/>
                                            </p:txEl>
                                          </p:spTgt>
                                        </p:tgtEl>
                                        <p:attrNameLst>
                                          <p:attrName>style.visibility</p:attrName>
                                        </p:attrNameLst>
                                      </p:cBhvr>
                                      <p:to>
                                        <p:strVal val="visible"/>
                                      </p:to>
                                    </p:set>
                                    <p:animEffect transition="in" filter="fade">
                                      <p:cBhvr>
                                        <p:cTn id="12" dur="500"/>
                                        <p:tgtEl>
                                          <p:spTgt spid="856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697">
                                            <p:txEl>
                                              <p:pRg st="2" end="2"/>
                                            </p:txEl>
                                          </p:spTgt>
                                        </p:tgtEl>
                                        <p:attrNameLst>
                                          <p:attrName>style.visibility</p:attrName>
                                        </p:attrNameLst>
                                      </p:cBhvr>
                                      <p:to>
                                        <p:strVal val="visible"/>
                                      </p:to>
                                    </p:set>
                                    <p:animEffect transition="in" filter="fade">
                                      <p:cBhvr>
                                        <p:cTn id="17" dur="500"/>
                                        <p:tgtEl>
                                          <p:spTgt spid="856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697">
                                            <p:txEl>
                                              <p:pRg st="3" end="3"/>
                                            </p:txEl>
                                          </p:spTgt>
                                        </p:tgtEl>
                                        <p:attrNameLst>
                                          <p:attrName>style.visibility</p:attrName>
                                        </p:attrNameLst>
                                      </p:cBhvr>
                                      <p:to>
                                        <p:strVal val="visible"/>
                                      </p:to>
                                    </p:set>
                                    <p:animEffect transition="in" filter="fade">
                                      <p:cBhvr>
                                        <p:cTn id="22" dur="500"/>
                                        <p:tgtEl>
                                          <p:spTgt spid="856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697">
                                            <p:txEl>
                                              <p:pRg st="4" end="4"/>
                                            </p:txEl>
                                          </p:spTgt>
                                        </p:tgtEl>
                                        <p:attrNameLst>
                                          <p:attrName>style.visibility</p:attrName>
                                        </p:attrNameLst>
                                      </p:cBhvr>
                                      <p:to>
                                        <p:strVal val="visible"/>
                                      </p:to>
                                    </p:set>
                                    <p:animEffect transition="in" filter="fade">
                                      <p:cBhvr>
                                        <p:cTn id="27" dur="500"/>
                                        <p:tgtEl>
                                          <p:spTgt spid="856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697">
                                            <p:txEl>
                                              <p:pRg st="5" end="5"/>
                                            </p:txEl>
                                          </p:spTgt>
                                        </p:tgtEl>
                                        <p:attrNameLst>
                                          <p:attrName>style.visibility</p:attrName>
                                        </p:attrNameLst>
                                      </p:cBhvr>
                                      <p:to>
                                        <p:strVal val="visible"/>
                                      </p:to>
                                    </p:set>
                                    <p:animEffect transition="in" filter="fade">
                                      <p:cBhvr>
                                        <p:cTn id="32" dur="500"/>
                                        <p:tgtEl>
                                          <p:spTgt spid="856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729" name="Title 3">
            <a:extLst>
              <a:ext uri="{FF2B5EF4-FFF2-40B4-BE49-F238E27FC236}">
                <a16:creationId xmlns:a16="http://schemas.microsoft.com/office/drawing/2014/main" id="{F6107390-AEDF-AA1B-E240-AECF119E626F}"/>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Luchar contra el fraude puede valer la pena</a:t>
            </a:r>
          </a:p>
        </p:txBody>
      </p:sp>
      <p:sp>
        <p:nvSpPr>
          <p:cNvPr id="86730" name="Content Placeholder 4">
            <a:extLst>
              <a:ext uri="{FF2B5EF4-FFF2-40B4-BE49-F238E27FC236}">
                <a16:creationId xmlns:a16="http://schemas.microsoft.com/office/drawing/2014/main" id="{130C0553-C8E7-A806-3AB6-21CBF66F1407}"/>
              </a:ext>
            </a:extLst>
          </p:cNvPr>
          <p:cNvSpPr>
            <a:spLocks noGrp="1" noChangeArrowheads="1"/>
          </p:cNvSpPr>
          <p:nvPr>
            <p:ph sz="half" idx="4294967295"/>
          </p:nvPr>
        </p:nvSpPr>
        <p:spPr>
          <a:xfrm>
            <a:off x="700088" y="1387475"/>
            <a:ext cx="6605587" cy="4398963"/>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547688" indent="-273050" defTabSz="68580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Puede obtener una recompensa si:</a:t>
            </a:r>
          </a:p>
          <a:p>
            <a:pPr marL="547688" indent="-273050" defTabSz="685800" eaLnBrk="1" hangingPunct="1">
              <a:lnSpc>
                <a:spcPct val="100000"/>
              </a:lnSpc>
              <a:spcBef>
                <a:spcPct val="0"/>
              </a:spcBef>
              <a:spcAft>
                <a:spcPts val="1200"/>
              </a:spcAft>
            </a:pPr>
            <a:r>
              <a:rPr lang="es-US" altLang="en-US" sz="2200" dirty="0">
                <a:solidFill>
                  <a:srgbClr val="00529B"/>
                </a:solidFill>
              </a:rPr>
              <a:t>Se demuestra que el fraude que denuncia es un posible fraude y se remite formalmente a la Oficina del Inspector General (OIG) del HHS</a:t>
            </a:r>
          </a:p>
          <a:p>
            <a:pPr marL="547688" indent="-273050" defTabSz="685800" eaLnBrk="1" hangingPunct="1">
              <a:lnSpc>
                <a:spcPct val="100000"/>
              </a:lnSpc>
              <a:spcBef>
                <a:spcPct val="0"/>
              </a:spcBef>
              <a:spcAft>
                <a:spcPts val="1200"/>
              </a:spcAft>
            </a:pPr>
            <a:r>
              <a:rPr lang="es-US" altLang="en-US" sz="2200" dirty="0">
                <a:solidFill>
                  <a:srgbClr val="00529B"/>
                </a:solidFill>
              </a:rPr>
              <a:t>Usted no es una “persona excluida”</a:t>
            </a:r>
          </a:p>
          <a:p>
            <a:pPr marL="547688" indent="-273050" defTabSz="685800" eaLnBrk="1" hangingPunct="1">
              <a:lnSpc>
                <a:spcPct val="100000"/>
              </a:lnSpc>
              <a:spcBef>
                <a:spcPct val="0"/>
              </a:spcBef>
              <a:spcAft>
                <a:spcPts val="1200"/>
              </a:spcAft>
            </a:pPr>
            <a:r>
              <a:rPr lang="es-US" altLang="en-US" sz="2200" dirty="0">
                <a:solidFill>
                  <a:srgbClr val="00529B"/>
                </a:solidFill>
              </a:rPr>
              <a:t>La persona u organización denunciada aún </a:t>
            </a:r>
            <a:br>
              <a:rPr lang="es-US" altLang="en-US" sz="2200" dirty="0">
                <a:solidFill>
                  <a:srgbClr val="00529B"/>
                </a:solidFill>
              </a:rPr>
            </a:br>
            <a:r>
              <a:rPr lang="es-US" altLang="en-US" sz="2200" dirty="0">
                <a:solidFill>
                  <a:srgbClr val="00529B"/>
                </a:solidFill>
              </a:rPr>
              <a:t>no está bajo investigación por las fuerzas </a:t>
            </a:r>
            <a:br>
              <a:rPr lang="es-US" altLang="en-US" sz="2200" dirty="0">
                <a:solidFill>
                  <a:srgbClr val="00529B"/>
                </a:solidFill>
              </a:rPr>
            </a:br>
            <a:r>
              <a:rPr lang="es-US" altLang="en-US" sz="2200" dirty="0">
                <a:solidFill>
                  <a:srgbClr val="00529B"/>
                </a:solidFill>
              </a:rPr>
              <a:t>del orden</a:t>
            </a:r>
          </a:p>
          <a:p>
            <a:pPr marL="547688" indent="-273050" defTabSz="685800" eaLnBrk="1" hangingPunct="1">
              <a:lnSpc>
                <a:spcPct val="100000"/>
              </a:lnSpc>
              <a:spcBef>
                <a:spcPct val="0"/>
              </a:spcBef>
              <a:spcAft>
                <a:spcPts val="1200"/>
              </a:spcAft>
            </a:pPr>
            <a:r>
              <a:rPr lang="es-US" altLang="en-US" sz="2200" dirty="0">
                <a:solidFill>
                  <a:srgbClr val="00529B"/>
                </a:solidFill>
              </a:rPr>
              <a:t>Su denuncia conduce directamente a la recuperación de al menos $100 de los fondos de Medicare</a:t>
            </a:r>
          </a:p>
          <a:p>
            <a:pPr marL="547688" indent="-273050" defTabSz="685800" eaLnBrk="1" hangingPunct="1">
              <a:lnSpc>
                <a:spcPct val="100000"/>
              </a:lnSpc>
            </a:pPr>
            <a:endParaRPr lang="en-US" altLang="en-US" dirty="0"/>
          </a:p>
          <a:p>
            <a:pPr marL="547688" indent="-273050" defTabSz="685800" eaLnBrk="1" hangingPunct="1">
              <a:lnSpc>
                <a:spcPct val="100000"/>
              </a:lnSpc>
            </a:pPr>
            <a:endParaRPr lang="en-US" altLang="en-US" dirty="0"/>
          </a:p>
        </p:txBody>
      </p:sp>
      <p:sp>
        <p:nvSpPr>
          <p:cNvPr id="86731" name="Rectangle: Rounded Corners 5">
            <a:extLst>
              <a:ext uri="{FF2B5EF4-FFF2-40B4-BE49-F238E27FC236}">
                <a16:creationId xmlns:a16="http://schemas.microsoft.com/office/drawing/2014/main" id="{EC9F70C0-A359-226A-93C8-431930CFB368}"/>
              </a:ext>
              <a:ext uri="{C183D7F6-B498-43B3-948B-1728B52AA6E4}">
                <adec:decorative xmlns:adec="http://schemas.microsoft.com/office/drawing/2017/decorative" val="1"/>
              </a:ext>
            </a:extLst>
          </p:cNvPr>
          <p:cNvSpPr>
            <a:spLocks noChangeArrowheads="1"/>
          </p:cNvSpPr>
          <p:nvPr/>
        </p:nvSpPr>
        <p:spPr bwMode="auto">
          <a:xfrm>
            <a:off x="7453313" y="2438400"/>
            <a:ext cx="4331318" cy="2159000"/>
          </a:xfrm>
          <a:prstGeom prst="roundRect">
            <a:avLst>
              <a:gd name="adj" fmla="val 16667"/>
            </a:avLst>
          </a:prstGeom>
          <a:solidFill>
            <a:srgbClr val="00529B"/>
          </a:solidFill>
          <a:ln w="38100" cap="flat" algn="ctr">
            <a:solidFill>
              <a:srgbClr val="0052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63550" indent="-231775"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ts val="600"/>
              </a:spcBef>
              <a:spcAft>
                <a:spcPts val="600"/>
              </a:spcAft>
            </a:pPr>
            <a:endParaRPr lang="en-US" altLang="en-US">
              <a:solidFill>
                <a:srgbClr val="00529B"/>
              </a:solidFill>
            </a:endParaRPr>
          </a:p>
        </p:txBody>
      </p:sp>
      <p:sp>
        <p:nvSpPr>
          <p:cNvPr id="86732" name="TextBox 6">
            <a:extLst>
              <a:ext uri="{FF2B5EF4-FFF2-40B4-BE49-F238E27FC236}">
                <a16:creationId xmlns:a16="http://schemas.microsoft.com/office/drawing/2014/main" id="{FF0EE270-C07B-A486-23D1-DB547E96CAEC}"/>
              </a:ext>
            </a:extLst>
          </p:cNvPr>
          <p:cNvSpPr>
            <a:spLocks noChangeArrowheads="1"/>
          </p:cNvSpPr>
          <p:nvPr/>
        </p:nvSpPr>
        <p:spPr bwMode="auto">
          <a:xfrm>
            <a:off x="7453312" y="2601913"/>
            <a:ext cx="4331319"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5750" indent="-285750"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288925" indent="3175" eaLnBrk="1" hangingPunct="1">
              <a:spcBef>
                <a:spcPts val="600"/>
              </a:spcBef>
              <a:spcAft>
                <a:spcPts val="1200"/>
              </a:spcAft>
            </a:pPr>
            <a:r>
              <a:rPr lang="es-US" altLang="en-US" sz="2000" b="1" dirty="0">
                <a:solidFill>
                  <a:srgbClr val="FFFFFF"/>
                </a:solidFill>
                <a:latin typeface="Arial" panose="020B0604020202020204" pitchFamily="34" charset="0"/>
                <a:cs typeface="Arial" panose="020B0604020202020204" pitchFamily="34" charset="0"/>
              </a:rPr>
              <a:t>Para denunciar una sospecha de fraude, llame a:</a:t>
            </a:r>
          </a:p>
          <a:p>
            <a:pPr eaLnBrk="1" hangingPunct="1">
              <a:spcBef>
                <a:spcPts val="600"/>
              </a:spcBef>
              <a:spcAft>
                <a:spcPts val="1200"/>
              </a:spcAft>
              <a:buFont typeface="Wingdings" panose="05000000000000000000" pitchFamily="2" charset="2"/>
              <a:buChar char="Ø"/>
            </a:pPr>
            <a:r>
              <a:rPr lang="es-US" altLang="en-US" dirty="0">
                <a:solidFill>
                  <a:srgbClr val="FFFFFF"/>
                </a:solidFill>
                <a:latin typeface="Arial" panose="020B0604020202020204" pitchFamily="34" charset="0"/>
                <a:cs typeface="Arial" panose="020B0604020202020204" pitchFamily="34" charset="0"/>
              </a:rPr>
              <a:t>1-800-HHS-TIPS (1-800-447-8477), o </a:t>
            </a:r>
          </a:p>
          <a:p>
            <a:pPr eaLnBrk="1" hangingPunct="1">
              <a:spcBef>
                <a:spcPts val="600"/>
              </a:spcBef>
              <a:spcAft>
                <a:spcPts val="1200"/>
              </a:spcAft>
              <a:buFont typeface="Wingdings" panose="05000000000000000000" pitchFamily="2" charset="2"/>
              <a:buChar char="Ø"/>
            </a:pPr>
            <a:r>
              <a:rPr lang="es-US" altLang="en-US" dirty="0">
                <a:solidFill>
                  <a:srgbClr val="FFFFFF"/>
                </a:solidFill>
                <a:latin typeface="Arial" panose="020B0604020202020204" pitchFamily="34" charset="0"/>
                <a:cs typeface="Arial" panose="020B0604020202020204" pitchFamily="34" charset="0"/>
              </a:rPr>
              <a:t>1-800-MEDICARE (1-800-633-4227); TTY: 1‑877‑486- 2048</a:t>
            </a:r>
          </a:p>
        </p:txBody>
      </p:sp>
      <p:sp>
        <p:nvSpPr>
          <p:cNvPr id="86734" name="Slide Number Placeholder 2">
            <a:extLst>
              <a:ext uri="{FF2B5EF4-FFF2-40B4-BE49-F238E27FC236}">
                <a16:creationId xmlns:a16="http://schemas.microsoft.com/office/drawing/2014/main" id="{72D0CA08-12AC-8BF8-EB29-1244CEB0D941}"/>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69522C2-C2AC-478F-B2FC-B6DC686DCFF2}" type="slidenum">
              <a:rPr lang="en-US" altLang="en-US">
                <a:solidFill>
                  <a:srgbClr val="8FAADC"/>
                </a:solidFill>
              </a:rPr>
              <a:pPr eaLnBrk="1" hangingPunct="1"/>
              <a:t>53</a:t>
            </a:fld>
            <a:endParaRPr lang="en-US" altLang="en-US">
              <a:solidFill>
                <a:srgbClr val="8FAADC"/>
              </a:solidFill>
            </a:endParaRPr>
          </a:p>
        </p:txBody>
      </p:sp>
      <p:sp>
        <p:nvSpPr>
          <p:cNvPr id="86735" name="Date Placeholder 3">
            <a:extLst>
              <a:ext uri="{FF2B5EF4-FFF2-40B4-BE49-F238E27FC236}">
                <a16:creationId xmlns:a16="http://schemas.microsoft.com/office/drawing/2014/main" id="{2507E44F-9C34-765D-DD2D-A02066DF7B2F}"/>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F2D11C69-2BE2-4625-F5CF-CA27C0B2696C}"/>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731"/>
                                        </p:tgtEl>
                                        <p:attrNameLst>
                                          <p:attrName>style.visibility</p:attrName>
                                        </p:attrNameLst>
                                      </p:cBhvr>
                                      <p:to>
                                        <p:strVal val="visible"/>
                                      </p:to>
                                    </p:set>
                                    <p:animEffect transition="in" filter="fade">
                                      <p:cBhvr>
                                        <p:cTn id="7" dur="500"/>
                                        <p:tgtEl>
                                          <p:spTgt spid="8673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86732"/>
                                        </p:tgtEl>
                                        <p:attrNameLst>
                                          <p:attrName>style.visibility</p:attrName>
                                        </p:attrNameLst>
                                      </p:cBhvr>
                                      <p:to>
                                        <p:strVal val="visible"/>
                                      </p:to>
                                    </p:set>
                                    <p:animEffect transition="in" filter="fade">
                                      <p:cBhvr>
                                        <p:cTn id="10" dur="500"/>
                                        <p:tgtEl>
                                          <p:spTgt spid="867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730">
                                            <p:txEl>
                                              <p:pRg st="0" end="0"/>
                                            </p:txEl>
                                          </p:spTgt>
                                        </p:tgtEl>
                                        <p:attrNameLst>
                                          <p:attrName>style.visibility</p:attrName>
                                        </p:attrNameLst>
                                      </p:cBhvr>
                                      <p:to>
                                        <p:strVal val="visible"/>
                                      </p:to>
                                    </p:set>
                                    <p:animEffect transition="in" filter="fade">
                                      <p:cBhvr>
                                        <p:cTn id="15" dur="500"/>
                                        <p:tgtEl>
                                          <p:spTgt spid="867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6730">
                                            <p:txEl>
                                              <p:pRg st="1" end="1"/>
                                            </p:txEl>
                                          </p:spTgt>
                                        </p:tgtEl>
                                        <p:attrNameLst>
                                          <p:attrName>style.visibility</p:attrName>
                                        </p:attrNameLst>
                                      </p:cBhvr>
                                      <p:to>
                                        <p:strVal val="visible"/>
                                      </p:to>
                                    </p:set>
                                    <p:animEffect transition="in" filter="fade">
                                      <p:cBhvr>
                                        <p:cTn id="20" dur="500"/>
                                        <p:tgtEl>
                                          <p:spTgt spid="867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6730">
                                            <p:txEl>
                                              <p:pRg st="2" end="2"/>
                                            </p:txEl>
                                          </p:spTgt>
                                        </p:tgtEl>
                                        <p:attrNameLst>
                                          <p:attrName>style.visibility</p:attrName>
                                        </p:attrNameLst>
                                      </p:cBhvr>
                                      <p:to>
                                        <p:strVal val="visible"/>
                                      </p:to>
                                    </p:set>
                                    <p:animEffect transition="in" filter="fade">
                                      <p:cBhvr>
                                        <p:cTn id="25" dur="500"/>
                                        <p:tgtEl>
                                          <p:spTgt spid="867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6730">
                                            <p:txEl>
                                              <p:pRg st="3" end="3"/>
                                            </p:txEl>
                                          </p:spTgt>
                                        </p:tgtEl>
                                        <p:attrNameLst>
                                          <p:attrName>style.visibility</p:attrName>
                                        </p:attrNameLst>
                                      </p:cBhvr>
                                      <p:to>
                                        <p:strVal val="visible"/>
                                      </p:to>
                                    </p:set>
                                    <p:animEffect transition="in" filter="fade">
                                      <p:cBhvr>
                                        <p:cTn id="30" dur="500"/>
                                        <p:tgtEl>
                                          <p:spTgt spid="867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6730">
                                            <p:txEl>
                                              <p:pRg st="4" end="4"/>
                                            </p:txEl>
                                          </p:spTgt>
                                        </p:tgtEl>
                                        <p:attrNameLst>
                                          <p:attrName>style.visibility</p:attrName>
                                        </p:attrNameLst>
                                      </p:cBhvr>
                                      <p:to>
                                        <p:strVal val="visible"/>
                                      </p:to>
                                    </p:set>
                                    <p:animEffect transition="in" filter="fade">
                                      <p:cBhvr>
                                        <p:cTn id="35" dur="500"/>
                                        <p:tgtEl>
                                          <p:spTgt spid="867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1" grpId="0" animBg="1"/>
      <p:bldP spid="86732" grpId="1" animBg="1"/>
      <p:bldP spid="86732" grpId="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762" name="Title 3">
            <a:extLst>
              <a:ext uri="{FF2B5EF4-FFF2-40B4-BE49-F238E27FC236}">
                <a16:creationId xmlns:a16="http://schemas.microsoft.com/office/drawing/2014/main" id="{78DA12AA-A0C0-4BD8-2599-8F97E72836E9}"/>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Actividad de Aprendizaje</a:t>
            </a:r>
          </a:p>
        </p:txBody>
      </p:sp>
      <p:sp>
        <p:nvSpPr>
          <p:cNvPr id="87763" name="Content Placeholder 4">
            <a:extLst>
              <a:ext uri="{FF2B5EF4-FFF2-40B4-BE49-F238E27FC236}">
                <a16:creationId xmlns:a16="http://schemas.microsoft.com/office/drawing/2014/main" id="{45052D15-4602-5150-9A8C-C4B1F29AB5D1}"/>
              </a:ext>
            </a:extLst>
          </p:cNvPr>
          <p:cNvSpPr>
            <a:spLocks noGrp="1" noChangeArrowheads="1"/>
          </p:cNvSpPr>
          <p:nvPr>
            <p:ph sz="half" idx="4294967295"/>
          </p:nvPr>
        </p:nvSpPr>
        <p:spPr>
          <a:xfrm>
            <a:off x="1254125" y="2336800"/>
            <a:ext cx="5184775" cy="2195513"/>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ct val="0"/>
              </a:spcBef>
              <a:spcAft>
                <a:spcPts val="600"/>
              </a:spcAft>
              <a:buFont typeface="Wingdings" panose="05000000000000000000" pitchFamily="2" charset="2"/>
              <a:buNone/>
            </a:pPr>
            <a:r>
              <a:rPr lang="es-US" altLang="en-US" sz="2400" dirty="0">
                <a:solidFill>
                  <a:srgbClr val="00529B"/>
                </a:solidFill>
              </a:rPr>
              <a:t>Jennifer tiene inquietudes y quiere analizar su MSN con usted.</a:t>
            </a:r>
          </a:p>
          <a:p>
            <a:pPr marL="0" indent="0" defTabSz="685800" eaLnBrk="1" hangingPunct="1">
              <a:lnSpc>
                <a:spcPct val="100000"/>
              </a:lnSpc>
              <a:spcBef>
                <a:spcPct val="0"/>
              </a:spcBef>
              <a:spcAft>
                <a:spcPts val="600"/>
              </a:spcAft>
              <a:buFont typeface="Wingdings" panose="05000000000000000000" pitchFamily="2" charset="2"/>
              <a:buNone/>
            </a:pPr>
            <a:endParaRPr lang="en-US" altLang="en-US" sz="2400" dirty="0">
              <a:solidFill>
                <a:srgbClr val="00529B"/>
              </a:solidFill>
            </a:endParaRPr>
          </a:p>
          <a:p>
            <a:pPr marL="0" indent="0" defTabSz="685800" eaLnBrk="1" hangingPunct="1">
              <a:lnSpc>
                <a:spcPct val="100000"/>
              </a:lnSpc>
              <a:spcBef>
                <a:spcPct val="0"/>
              </a:spcBef>
              <a:spcAft>
                <a:spcPts val="600"/>
              </a:spcAft>
              <a:buFont typeface="Wingdings" panose="05000000000000000000" pitchFamily="2" charset="2"/>
              <a:buNone/>
            </a:pPr>
            <a:r>
              <a:rPr lang="es-US" altLang="en-US" sz="2400" dirty="0">
                <a:solidFill>
                  <a:srgbClr val="00529B"/>
                </a:solidFill>
              </a:rPr>
              <a:t>¿Cuáles son algunas cosas que podrían indicar fraude?</a:t>
            </a:r>
          </a:p>
          <a:p>
            <a:pPr marL="0" indent="0" defTabSz="685800" eaLnBrk="1" hangingPunct="1">
              <a:lnSpc>
                <a:spcPct val="100000"/>
              </a:lnSpc>
              <a:spcBef>
                <a:spcPct val="0"/>
              </a:spcBef>
              <a:spcAft>
                <a:spcPts val="600"/>
              </a:spcAft>
            </a:pPr>
            <a:endParaRPr lang="en-US" altLang="en-US" dirty="0"/>
          </a:p>
          <a:p>
            <a:pPr marL="0" indent="0" defTabSz="685800" eaLnBrk="1" hangingPunct="1">
              <a:lnSpc>
                <a:spcPct val="100000"/>
              </a:lnSpc>
              <a:spcBef>
                <a:spcPct val="0"/>
              </a:spcBef>
              <a:spcAft>
                <a:spcPts val="600"/>
              </a:spcAft>
              <a:buFont typeface="Wingdings" panose="05000000000000000000" pitchFamily="2" charset="2"/>
              <a:buNone/>
            </a:pPr>
            <a:endParaRPr lang="en-US" altLang="en-US" dirty="0"/>
          </a:p>
        </p:txBody>
      </p:sp>
      <p:pic>
        <p:nvPicPr>
          <p:cNvPr id="87764" name="Picture 2" descr="Captura de pantalla de la página 3 del MSN que muestra la información de los servicios prestados">
            <a:extLst>
              <a:ext uri="{FF2B5EF4-FFF2-40B4-BE49-F238E27FC236}">
                <a16:creationId xmlns:a16="http://schemas.microsoft.com/office/drawing/2014/main" id="{A08AB19F-2B3D-0F40-690C-DF85DAE7C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080" y="1124744"/>
            <a:ext cx="3829050" cy="49418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87766" name="Slide Number Placeholder 4">
            <a:extLst>
              <a:ext uri="{FF2B5EF4-FFF2-40B4-BE49-F238E27FC236}">
                <a16:creationId xmlns:a16="http://schemas.microsoft.com/office/drawing/2014/main" id="{A75C37AC-3ADA-CF19-35A9-5048DDE74743}"/>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B727E4A-0479-4D6E-851A-47C96A267C7F}" type="slidenum">
              <a:rPr lang="en-US" altLang="en-US">
                <a:solidFill>
                  <a:srgbClr val="8FAADC"/>
                </a:solidFill>
              </a:rPr>
              <a:pPr eaLnBrk="1" hangingPunct="1"/>
              <a:t>54</a:t>
            </a:fld>
            <a:endParaRPr lang="en-US" altLang="en-US">
              <a:solidFill>
                <a:srgbClr val="8FAADC"/>
              </a:solidFill>
            </a:endParaRPr>
          </a:p>
        </p:txBody>
      </p:sp>
      <p:sp>
        <p:nvSpPr>
          <p:cNvPr id="87767" name="Date Placeholder 3">
            <a:extLst>
              <a:ext uri="{FF2B5EF4-FFF2-40B4-BE49-F238E27FC236}">
                <a16:creationId xmlns:a16="http://schemas.microsoft.com/office/drawing/2014/main" id="{3C46630D-63C6-B479-6940-978B63D853B3}"/>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0675677A-116A-F107-C9F2-A251399C48D9}"/>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763">
                                            <p:txEl>
                                              <p:pRg st="0" end="0"/>
                                            </p:txEl>
                                          </p:spTgt>
                                        </p:tgtEl>
                                        <p:attrNameLst>
                                          <p:attrName>style.visibility</p:attrName>
                                        </p:attrNameLst>
                                      </p:cBhvr>
                                      <p:to>
                                        <p:strVal val="visible"/>
                                      </p:to>
                                    </p:set>
                                    <p:animEffect transition="in" filter="fade">
                                      <p:cBhvr>
                                        <p:cTn id="7" dur="500"/>
                                        <p:tgtEl>
                                          <p:spTgt spid="877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763">
                                            <p:txEl>
                                              <p:pRg st="2" end="2"/>
                                            </p:txEl>
                                          </p:spTgt>
                                        </p:tgtEl>
                                        <p:attrNameLst>
                                          <p:attrName>style.visibility</p:attrName>
                                        </p:attrNameLst>
                                      </p:cBhvr>
                                      <p:to>
                                        <p:strVal val="visible"/>
                                      </p:to>
                                    </p:set>
                                    <p:animEffect transition="in" filter="fade">
                                      <p:cBhvr>
                                        <p:cTn id="10" dur="500"/>
                                        <p:tgtEl>
                                          <p:spTgt spid="87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6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94" name="Title 3">
            <a:extLst>
              <a:ext uri="{FF2B5EF4-FFF2-40B4-BE49-F238E27FC236}">
                <a16:creationId xmlns:a16="http://schemas.microsoft.com/office/drawing/2014/main" id="{A1E1BD1F-399F-441F-BB4E-96A3DF6DD5F7}"/>
              </a:ext>
            </a:extLst>
          </p:cNvPr>
          <p:cNvSpPr>
            <a:spLocks noGrp="1" noChangeArrowheads="1"/>
          </p:cNvSpPr>
          <p:nvPr>
            <p:ph type="title" idx="4294967295"/>
          </p:nvPr>
        </p:nvSpPr>
        <p:spPr>
          <a:xfrm>
            <a:off x="838200" y="222250"/>
            <a:ext cx="10515600" cy="754063"/>
          </a:xfrm>
          <a:ln/>
        </p:spPr>
        <p:txBody>
          <a:bodyPr anchor="ctr"/>
          <a:lstStyle/>
          <a:p>
            <a:pPr eaLnBrk="1" hangingPunct="1"/>
            <a:r>
              <a:rPr lang="es-US" altLang="en-US" sz="3000"/>
              <a:t>Actividad de Aprendizaje (continuación)</a:t>
            </a:r>
          </a:p>
        </p:txBody>
      </p:sp>
      <p:sp>
        <p:nvSpPr>
          <p:cNvPr id="88795" name="Content Placeholder 4">
            <a:extLst>
              <a:ext uri="{FF2B5EF4-FFF2-40B4-BE49-F238E27FC236}">
                <a16:creationId xmlns:a16="http://schemas.microsoft.com/office/drawing/2014/main" id="{39375734-0876-8204-405C-CAC938F7972E}"/>
              </a:ext>
            </a:extLst>
          </p:cNvPr>
          <p:cNvSpPr>
            <a:spLocks noGrp="1" noChangeArrowheads="1"/>
          </p:cNvSpPr>
          <p:nvPr>
            <p:ph idx="4294967295"/>
          </p:nvPr>
        </p:nvSpPr>
        <p:spPr>
          <a:xfrm>
            <a:off x="814388" y="1028700"/>
            <a:ext cx="10515600" cy="2128838"/>
          </a:xfrm>
          <a:ln/>
        </p:spPr>
        <p:txBody>
          <a:bodyPr/>
          <a:lstStyle/>
          <a:p>
            <a:pPr marL="346075" indent="-346075" eaLnBrk="1" hangingPunct="1">
              <a:lnSpc>
                <a:spcPct val="100000"/>
              </a:lnSpc>
              <a:spcBef>
                <a:spcPct val="0"/>
              </a:spcBef>
              <a:spcAft>
                <a:spcPts val="600"/>
              </a:spcAft>
              <a:buFont typeface="Wingdings" panose="05000000000000000000" pitchFamily="2" charset="2"/>
              <a:buAutoNum type="arabicPeriod"/>
            </a:pPr>
            <a:r>
              <a:rPr lang="es-US" altLang="en-US" dirty="0">
                <a:solidFill>
                  <a:srgbClr val="00529B"/>
                </a:solidFill>
              </a:rPr>
              <a:t>¿Ella conoce al proveedor o el centro?</a:t>
            </a:r>
          </a:p>
          <a:p>
            <a:pPr marL="346075" indent="-346075" eaLnBrk="1" hangingPunct="1">
              <a:lnSpc>
                <a:spcPct val="100000"/>
              </a:lnSpc>
              <a:spcBef>
                <a:spcPct val="0"/>
              </a:spcBef>
              <a:spcAft>
                <a:spcPts val="600"/>
              </a:spcAft>
              <a:buFont typeface="Wingdings" panose="05000000000000000000" pitchFamily="2" charset="2"/>
              <a:buAutoNum type="arabicPeriod"/>
            </a:pPr>
            <a:r>
              <a:rPr lang="es-US" altLang="en-US" dirty="0">
                <a:solidFill>
                  <a:srgbClr val="00529B"/>
                </a:solidFill>
              </a:rPr>
              <a:t>¿Recibió estos servicios?</a:t>
            </a:r>
          </a:p>
          <a:p>
            <a:pPr marL="346075" indent="-346075" eaLnBrk="1" hangingPunct="1">
              <a:lnSpc>
                <a:spcPct val="100000"/>
              </a:lnSpc>
              <a:spcBef>
                <a:spcPct val="0"/>
              </a:spcBef>
              <a:spcAft>
                <a:spcPts val="600"/>
              </a:spcAft>
              <a:buFont typeface="Wingdings" panose="05000000000000000000" pitchFamily="2" charset="2"/>
              <a:buAutoNum type="arabicPeriod"/>
            </a:pPr>
            <a:r>
              <a:rPr lang="es-US" altLang="en-US" dirty="0">
                <a:solidFill>
                  <a:srgbClr val="00529B"/>
                </a:solidFill>
              </a:rPr>
              <a:t>¿Es correcta la fecha de los servicios?</a:t>
            </a:r>
          </a:p>
          <a:p>
            <a:pPr marL="346075" indent="-346075" eaLnBrk="1" hangingPunct="1">
              <a:lnSpc>
                <a:spcPct val="100000"/>
              </a:lnSpc>
              <a:spcBef>
                <a:spcPct val="0"/>
              </a:spcBef>
              <a:spcAft>
                <a:spcPts val="600"/>
              </a:spcAft>
              <a:buFont typeface="Wingdings" panose="05000000000000000000" pitchFamily="2" charset="2"/>
              <a:buAutoNum type="arabicPeriod"/>
            </a:pPr>
            <a:r>
              <a:rPr lang="es-US" altLang="en-US" dirty="0">
                <a:solidFill>
                  <a:srgbClr val="00529B"/>
                </a:solidFill>
              </a:rPr>
              <a:t>¿Aparecen servicios dos veces cuando no deberían?</a:t>
            </a:r>
          </a:p>
        </p:txBody>
      </p:sp>
      <p:pic>
        <p:nvPicPr>
          <p:cNvPr id="88796" name="Picture 4" descr="Captura de pantalla del cuadro de información de MSN">
            <a:extLst>
              <a:ext uri="{FF2B5EF4-FFF2-40B4-BE49-F238E27FC236}">
                <a16:creationId xmlns:a16="http://schemas.microsoft.com/office/drawing/2014/main" id="{6722FAFA-48FE-75C0-5569-428A061D8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3135313"/>
            <a:ext cx="8035925" cy="31861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grpSp>
        <p:nvGrpSpPr>
          <p:cNvPr id="88797" name="Group 14" descr="Recuadro rojo 1 que destaca la ubicación del proveedor de servicios en la MSN">
            <a:extLst>
              <a:ext uri="{FF2B5EF4-FFF2-40B4-BE49-F238E27FC236}">
                <a16:creationId xmlns:a16="http://schemas.microsoft.com/office/drawing/2014/main" id="{66A5CD8D-425D-A9BE-B0F0-FF589F14B241}"/>
              </a:ext>
            </a:extLst>
          </p:cNvPr>
          <p:cNvGrpSpPr>
            <a:grpSpLocks/>
          </p:cNvGrpSpPr>
          <p:nvPr/>
        </p:nvGrpSpPr>
        <p:grpSpPr bwMode="auto">
          <a:xfrm>
            <a:off x="1571625" y="3536950"/>
            <a:ext cx="6581775" cy="457200"/>
            <a:chOff x="1571411" y="3646597"/>
            <a:chExt cx="6581989" cy="457200"/>
          </a:xfrm>
        </p:grpSpPr>
        <p:sp>
          <p:nvSpPr>
            <p:cNvPr id="88798" name="Oval 10">
              <a:extLst>
                <a:ext uri="{FF2B5EF4-FFF2-40B4-BE49-F238E27FC236}">
                  <a16:creationId xmlns:a16="http://schemas.microsoft.com/office/drawing/2014/main" id="{FC464146-7C3C-EF65-B03B-FDA8D8D734B4}"/>
                </a:ext>
                <a:ext uri="{C183D7F6-B498-43B3-948B-1728B52AA6E4}">
                  <adec:decorative xmlns:adec="http://schemas.microsoft.com/office/drawing/2017/decorative" val="1"/>
                </a:ext>
              </a:extLst>
            </p:cNvPr>
            <p:cNvSpPr>
              <a:spLocks noChangeArrowheads="1"/>
            </p:cNvSpPr>
            <p:nvPr/>
          </p:nvSpPr>
          <p:spPr bwMode="auto">
            <a:xfrm>
              <a:off x="1571411" y="3700572"/>
              <a:ext cx="339736" cy="339725"/>
            </a:xfrm>
            <a:prstGeom prst="ellipse">
              <a:avLst/>
            </a:prstGeom>
            <a:solidFill>
              <a:srgbClr val="FF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FFFFFF"/>
                  </a:solidFill>
                </a:rPr>
                <a:t>1</a:t>
              </a:r>
            </a:p>
          </p:txBody>
        </p:sp>
        <p:sp>
          <p:nvSpPr>
            <p:cNvPr id="88799" name="Rectangle 6">
              <a:extLst>
                <a:ext uri="{FF2B5EF4-FFF2-40B4-BE49-F238E27FC236}">
                  <a16:creationId xmlns:a16="http://schemas.microsoft.com/office/drawing/2014/main" id="{70FA9B8E-F3DA-E1B8-7EE1-D4DAE7D62AB4}"/>
                </a:ext>
                <a:ext uri="{C183D7F6-B498-43B3-948B-1728B52AA6E4}">
                  <adec:decorative xmlns:adec="http://schemas.microsoft.com/office/drawing/2017/decorative" val="1"/>
                </a:ext>
              </a:extLst>
            </p:cNvPr>
            <p:cNvSpPr>
              <a:spLocks noChangeArrowheads="1"/>
            </p:cNvSpPr>
            <p:nvPr/>
          </p:nvSpPr>
          <p:spPr bwMode="auto">
            <a:xfrm>
              <a:off x="1923847" y="3646597"/>
              <a:ext cx="6229553" cy="457200"/>
            </a:xfrm>
            <a:prstGeom prst="rect">
              <a:avLst/>
            </a:prstGeom>
            <a:noFill/>
            <a:ln w="38100" cap="flat" algn="ctr">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grpSp>
      <p:grpSp>
        <p:nvGrpSpPr>
          <p:cNvPr id="88800" name="Group 16" descr="Recuadro rojo 2 que destaca la ubicación de los servicios prestados y los códigos de facturación en la MSN">
            <a:extLst>
              <a:ext uri="{FF2B5EF4-FFF2-40B4-BE49-F238E27FC236}">
                <a16:creationId xmlns:a16="http://schemas.microsoft.com/office/drawing/2014/main" id="{E6F4224D-93C6-7807-6880-3AFEFECC4D52}"/>
              </a:ext>
            </a:extLst>
          </p:cNvPr>
          <p:cNvGrpSpPr>
            <a:grpSpLocks/>
          </p:cNvGrpSpPr>
          <p:nvPr/>
        </p:nvGrpSpPr>
        <p:grpSpPr bwMode="auto">
          <a:xfrm>
            <a:off x="1552575" y="4327525"/>
            <a:ext cx="2933700" cy="1554163"/>
            <a:chOff x="1552353" y="4436972"/>
            <a:chExt cx="2934585" cy="1554480"/>
          </a:xfrm>
        </p:grpSpPr>
        <p:sp>
          <p:nvSpPr>
            <p:cNvPr id="88801" name="Oval 11">
              <a:extLst>
                <a:ext uri="{FF2B5EF4-FFF2-40B4-BE49-F238E27FC236}">
                  <a16:creationId xmlns:a16="http://schemas.microsoft.com/office/drawing/2014/main" id="{F9E384FF-B5C8-6BEF-0187-1260259D34EE}"/>
                </a:ext>
                <a:ext uri="{C183D7F6-B498-43B3-948B-1728B52AA6E4}">
                  <adec:decorative xmlns:adec="http://schemas.microsoft.com/office/drawing/2017/decorative" val="1"/>
                </a:ext>
              </a:extLst>
            </p:cNvPr>
            <p:cNvSpPr>
              <a:spLocks noChangeArrowheads="1"/>
            </p:cNvSpPr>
            <p:nvPr/>
          </p:nvSpPr>
          <p:spPr bwMode="auto">
            <a:xfrm>
              <a:off x="1552353" y="4948251"/>
              <a:ext cx="339827" cy="339794"/>
            </a:xfrm>
            <a:prstGeom prst="ellipse">
              <a:avLst/>
            </a:prstGeom>
            <a:solidFill>
              <a:srgbClr val="FF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FFFFFF"/>
                  </a:solidFill>
                </a:rPr>
                <a:t>2</a:t>
              </a:r>
            </a:p>
          </p:txBody>
        </p:sp>
        <p:sp>
          <p:nvSpPr>
            <p:cNvPr id="88802" name="Rectangle 7">
              <a:extLst>
                <a:ext uri="{FF2B5EF4-FFF2-40B4-BE49-F238E27FC236}">
                  <a16:creationId xmlns:a16="http://schemas.microsoft.com/office/drawing/2014/main" id="{9AB4F0D1-53D6-5486-340E-44E59B8724C4}"/>
                </a:ext>
                <a:ext uri="{C183D7F6-B498-43B3-948B-1728B52AA6E4}">
                  <adec:decorative xmlns:adec="http://schemas.microsoft.com/office/drawing/2017/decorative" val="1"/>
                </a:ext>
              </a:extLst>
            </p:cNvPr>
            <p:cNvSpPr>
              <a:spLocks noChangeArrowheads="1"/>
            </p:cNvSpPr>
            <p:nvPr/>
          </p:nvSpPr>
          <p:spPr bwMode="auto">
            <a:xfrm>
              <a:off x="1892180" y="4436972"/>
              <a:ext cx="2594758" cy="1554480"/>
            </a:xfrm>
            <a:prstGeom prst="rect">
              <a:avLst/>
            </a:prstGeom>
            <a:noFill/>
            <a:ln w="38100" cap="flat" algn="ctr">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grpSp>
      <p:grpSp>
        <p:nvGrpSpPr>
          <p:cNvPr id="88803" name="Group 15" descr="Recuadro rojo 3 que destaca la ubicación de la fecha del servicio en la MSN">
            <a:extLst>
              <a:ext uri="{FF2B5EF4-FFF2-40B4-BE49-F238E27FC236}">
                <a16:creationId xmlns:a16="http://schemas.microsoft.com/office/drawing/2014/main" id="{A6D8853E-5014-5351-CA6C-291800151528}"/>
              </a:ext>
            </a:extLst>
          </p:cNvPr>
          <p:cNvGrpSpPr>
            <a:grpSpLocks/>
          </p:cNvGrpSpPr>
          <p:nvPr/>
        </p:nvGrpSpPr>
        <p:grpSpPr bwMode="auto">
          <a:xfrm>
            <a:off x="1571625" y="3154363"/>
            <a:ext cx="2941638" cy="363537"/>
            <a:chOff x="1570676" y="3281699"/>
            <a:chExt cx="2941066" cy="363500"/>
          </a:xfrm>
        </p:grpSpPr>
        <p:sp>
          <p:nvSpPr>
            <p:cNvPr id="88804" name="Oval 12">
              <a:extLst>
                <a:ext uri="{FF2B5EF4-FFF2-40B4-BE49-F238E27FC236}">
                  <a16:creationId xmlns:a16="http://schemas.microsoft.com/office/drawing/2014/main" id="{55237CD8-94F0-52B5-1065-4FF02C1B3B6C}"/>
                </a:ext>
                <a:ext uri="{C183D7F6-B498-43B3-948B-1728B52AA6E4}">
                  <adec:decorative xmlns:adec="http://schemas.microsoft.com/office/drawing/2017/decorative" val="1"/>
                </a:ext>
              </a:extLst>
            </p:cNvPr>
            <p:cNvSpPr>
              <a:spLocks noChangeArrowheads="1"/>
            </p:cNvSpPr>
            <p:nvPr/>
          </p:nvSpPr>
          <p:spPr bwMode="auto">
            <a:xfrm>
              <a:off x="1570676" y="3295985"/>
              <a:ext cx="339659" cy="339690"/>
            </a:xfrm>
            <a:prstGeom prst="ellipse">
              <a:avLst/>
            </a:prstGeom>
            <a:solidFill>
              <a:srgbClr val="FF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FFFFFF"/>
                  </a:solidFill>
                </a:rPr>
                <a:t>3</a:t>
              </a:r>
            </a:p>
          </p:txBody>
        </p:sp>
        <p:sp>
          <p:nvSpPr>
            <p:cNvPr id="88805" name="Rectangle 9">
              <a:extLst>
                <a:ext uri="{FF2B5EF4-FFF2-40B4-BE49-F238E27FC236}">
                  <a16:creationId xmlns:a16="http://schemas.microsoft.com/office/drawing/2014/main" id="{B7828770-2F86-2960-AC9B-549C85CD385D}"/>
                </a:ext>
                <a:ext uri="{C183D7F6-B498-43B3-948B-1728B52AA6E4}">
                  <adec:decorative xmlns:adec="http://schemas.microsoft.com/office/drawing/2017/decorative" val="1"/>
                </a:ext>
              </a:extLst>
            </p:cNvPr>
            <p:cNvSpPr>
              <a:spLocks noChangeArrowheads="1"/>
            </p:cNvSpPr>
            <p:nvPr/>
          </p:nvSpPr>
          <p:spPr bwMode="auto">
            <a:xfrm>
              <a:off x="1916684" y="3281699"/>
              <a:ext cx="2595058" cy="363500"/>
            </a:xfrm>
            <a:prstGeom prst="rect">
              <a:avLst/>
            </a:prstGeom>
            <a:noFill/>
            <a:ln w="38100" cap="flat" algn="ctr">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dirty="0">
                <a:solidFill>
                  <a:srgbClr val="FFFFFF"/>
                </a:solidFill>
              </a:endParaRPr>
            </a:p>
          </p:txBody>
        </p:sp>
      </p:grpSp>
      <p:grpSp>
        <p:nvGrpSpPr>
          <p:cNvPr id="88806" name="Group 18" descr="Recuadro rojo 4 que destaca la ubicación de: &#10;Los servicios prestados.&#10;Los importes cobrados por el proveedor.&#10;Los importes aprobados por Medicare.&#10;El importe pagado por Medicare.&#10;El importe máximo que se le puede facturar a usted. &#10;Notas. El proveedor de servicios en la MSN">
            <a:extLst>
              <a:ext uri="{FF2B5EF4-FFF2-40B4-BE49-F238E27FC236}">
                <a16:creationId xmlns:a16="http://schemas.microsoft.com/office/drawing/2014/main" id="{09FFD44B-D29C-7EC3-97EF-746ABBB3DF4F}"/>
              </a:ext>
            </a:extLst>
          </p:cNvPr>
          <p:cNvGrpSpPr>
            <a:grpSpLocks/>
          </p:cNvGrpSpPr>
          <p:nvPr/>
        </p:nvGrpSpPr>
        <p:grpSpPr bwMode="auto">
          <a:xfrm>
            <a:off x="1885950" y="4068763"/>
            <a:ext cx="8424863" cy="1871662"/>
            <a:chOff x="1885518" y="4178228"/>
            <a:chExt cx="8424502" cy="1872240"/>
          </a:xfrm>
        </p:grpSpPr>
        <p:sp>
          <p:nvSpPr>
            <p:cNvPr id="88807" name="Oval 13">
              <a:extLst>
                <a:ext uri="{FF2B5EF4-FFF2-40B4-BE49-F238E27FC236}">
                  <a16:creationId xmlns:a16="http://schemas.microsoft.com/office/drawing/2014/main" id="{08719F5D-BBE4-D5DA-2C10-3095DA54C63F}"/>
                </a:ext>
              </a:extLst>
            </p:cNvPr>
            <p:cNvSpPr>
              <a:spLocks noChangeArrowheads="1"/>
            </p:cNvSpPr>
            <p:nvPr/>
          </p:nvSpPr>
          <p:spPr bwMode="auto">
            <a:xfrm>
              <a:off x="9970310" y="4921407"/>
              <a:ext cx="339710" cy="339830"/>
            </a:xfrm>
            <a:prstGeom prst="ellipse">
              <a:avLst/>
            </a:prstGeom>
            <a:solidFill>
              <a:srgbClr val="FF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b="1">
                  <a:solidFill>
                    <a:srgbClr val="FFFFFF"/>
                  </a:solidFill>
                </a:rPr>
                <a:t>4</a:t>
              </a:r>
            </a:p>
          </p:txBody>
        </p:sp>
        <p:sp>
          <p:nvSpPr>
            <p:cNvPr id="88808" name="Rectangle 17">
              <a:extLst>
                <a:ext uri="{FF2B5EF4-FFF2-40B4-BE49-F238E27FC236}">
                  <a16:creationId xmlns:a16="http://schemas.microsoft.com/office/drawing/2014/main" id="{4B2B17E0-BD86-6A74-9FC4-76BA44B4349E}"/>
                </a:ext>
              </a:extLst>
            </p:cNvPr>
            <p:cNvSpPr>
              <a:spLocks noChangeArrowheads="1"/>
            </p:cNvSpPr>
            <p:nvPr/>
          </p:nvSpPr>
          <p:spPr bwMode="auto">
            <a:xfrm>
              <a:off x="1885518" y="4178228"/>
              <a:ext cx="8075267" cy="1872240"/>
            </a:xfrm>
            <a:prstGeom prst="rect">
              <a:avLst/>
            </a:prstGeom>
            <a:noFill/>
            <a:ln w="38100" cap="flat" algn="ctr">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grpSp>
      <p:sp>
        <p:nvSpPr>
          <p:cNvPr id="88810" name="Slide Number Placeholder 20">
            <a:extLst>
              <a:ext uri="{FF2B5EF4-FFF2-40B4-BE49-F238E27FC236}">
                <a16:creationId xmlns:a16="http://schemas.microsoft.com/office/drawing/2014/main" id="{216BF263-3CE9-89F9-1886-66B1BFB2500E}"/>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E85310E-C50A-4779-9DAE-0275379E479F}" type="slidenum">
              <a:rPr lang="en-US" altLang="en-US">
                <a:solidFill>
                  <a:srgbClr val="8FAADC"/>
                </a:solidFill>
              </a:rPr>
              <a:pPr eaLnBrk="1" hangingPunct="1"/>
              <a:t>55</a:t>
            </a:fld>
            <a:endParaRPr lang="en-US" altLang="en-US">
              <a:solidFill>
                <a:srgbClr val="8FAADC"/>
              </a:solidFill>
            </a:endParaRPr>
          </a:p>
        </p:txBody>
      </p:sp>
      <p:sp>
        <p:nvSpPr>
          <p:cNvPr id="88811" name="Date Placeholder 1">
            <a:extLst>
              <a:ext uri="{FF2B5EF4-FFF2-40B4-BE49-F238E27FC236}">
                <a16:creationId xmlns:a16="http://schemas.microsoft.com/office/drawing/2014/main" id="{302C8B16-6045-B566-475B-D966807053E3}"/>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20" name="Footer Placeholder 4">
            <a:extLst>
              <a:ext uri="{FF2B5EF4-FFF2-40B4-BE49-F238E27FC236}">
                <a16:creationId xmlns:a16="http://schemas.microsoft.com/office/drawing/2014/main" id="{A1A463D6-CB22-9255-B961-9F387451924E}"/>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88797"/>
                                        </p:tgtEl>
                                        <p:attrNameLst>
                                          <p:attrName>style.visibility</p:attrName>
                                        </p:attrNameLst>
                                      </p:cBhvr>
                                      <p:to>
                                        <p:strVal val="visible"/>
                                      </p:to>
                                    </p:set>
                                    <p:animEffect transition="in" filter="wipe(left)">
                                      <p:cBhvr>
                                        <p:cTn id="11" dur="500"/>
                                        <p:tgtEl>
                                          <p:spTgt spid="887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8879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8800"/>
                                        </p:tgtEl>
                                        <p:attrNameLst>
                                          <p:attrName>style.visibility</p:attrName>
                                        </p:attrNameLst>
                                      </p:cBhvr>
                                      <p:to>
                                        <p:strVal val="visible"/>
                                      </p:to>
                                    </p:set>
                                    <p:animEffect transition="in" filter="wipe(left)">
                                      <p:cBhvr>
                                        <p:cTn id="20" dur="500"/>
                                        <p:tgtEl>
                                          <p:spTgt spid="888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879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8803"/>
                                        </p:tgtEl>
                                        <p:attrNameLst>
                                          <p:attrName>style.visibility</p:attrName>
                                        </p:attrNameLst>
                                      </p:cBhvr>
                                      <p:to>
                                        <p:strVal val="visible"/>
                                      </p:to>
                                    </p:set>
                                    <p:animEffect transition="in" filter="wipe(left)">
                                      <p:cBhvr>
                                        <p:cTn id="29" dur="500"/>
                                        <p:tgtEl>
                                          <p:spTgt spid="8880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88795">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8806"/>
                                        </p:tgtEl>
                                        <p:attrNameLst>
                                          <p:attrName>style.visibility</p:attrName>
                                        </p:attrNameLst>
                                      </p:cBhvr>
                                      <p:to>
                                        <p:strVal val="visible"/>
                                      </p:to>
                                    </p:set>
                                    <p:animEffect transition="in" filter="wipe(left)">
                                      <p:cBhvr>
                                        <p:cTn id="38" dur="500"/>
                                        <p:tgtEl>
                                          <p:spTgt spid="88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838" name="Title 3">
            <a:extLst>
              <a:ext uri="{FF2B5EF4-FFF2-40B4-BE49-F238E27FC236}">
                <a16:creationId xmlns:a16="http://schemas.microsoft.com/office/drawing/2014/main" id="{0B6D3053-A3CB-D3A6-A82E-E08E3C6A5197}"/>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Protección de la información personal</a:t>
            </a:r>
          </a:p>
        </p:txBody>
      </p:sp>
      <p:sp>
        <p:nvSpPr>
          <p:cNvPr id="89839" name="Content Placeholder 4">
            <a:extLst>
              <a:ext uri="{FF2B5EF4-FFF2-40B4-BE49-F238E27FC236}">
                <a16:creationId xmlns:a16="http://schemas.microsoft.com/office/drawing/2014/main" id="{11416AC2-3602-B8F9-209E-0ADF8702FD93}"/>
              </a:ext>
            </a:extLst>
          </p:cNvPr>
          <p:cNvSpPr>
            <a:spLocks noGrp="1" noChangeArrowheads="1"/>
          </p:cNvSpPr>
          <p:nvPr>
            <p:ph sz="half" idx="4294967295"/>
          </p:nvPr>
        </p:nvSpPr>
        <p:spPr>
          <a:xfrm>
            <a:off x="4257675" y="1400969"/>
            <a:ext cx="7096125" cy="4056062"/>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273050" indent="-273050" defTabSz="685800" eaLnBrk="1" hangingPunct="1">
              <a:lnSpc>
                <a:spcPct val="100000"/>
              </a:lnSpc>
              <a:spcBef>
                <a:spcPct val="0"/>
              </a:spcBef>
              <a:spcAft>
                <a:spcPts val="1200"/>
              </a:spcAft>
            </a:pPr>
            <a:r>
              <a:rPr lang="es-US" altLang="en-US" sz="2800" dirty="0">
                <a:solidFill>
                  <a:srgbClr val="00529B"/>
                </a:solidFill>
              </a:rPr>
              <a:t>Su tarjeta de Medicare tiene un número que es exclusivo de usted</a:t>
            </a:r>
          </a:p>
          <a:p>
            <a:pPr marL="273050" indent="-273050" defTabSz="685800" eaLnBrk="1" hangingPunct="1">
              <a:lnSpc>
                <a:spcPct val="100000"/>
              </a:lnSpc>
              <a:spcBef>
                <a:spcPct val="0"/>
              </a:spcBef>
              <a:spcAft>
                <a:spcPts val="1200"/>
              </a:spcAft>
            </a:pPr>
            <a:r>
              <a:rPr lang="es-US" altLang="en-US" sz="2800" dirty="0">
                <a:solidFill>
                  <a:srgbClr val="00529B"/>
                </a:solidFill>
              </a:rPr>
              <a:t>Comparta información personal solo con personas en las que confía:</a:t>
            </a:r>
          </a:p>
          <a:p>
            <a:pPr marL="822325" lvl="1" indent="-273050" defTabSz="685800" eaLnBrk="1" hangingPunct="1">
              <a:lnSpc>
                <a:spcPct val="100000"/>
              </a:lnSpc>
              <a:spcBef>
                <a:spcPct val="0"/>
              </a:spcBef>
              <a:spcAft>
                <a:spcPts val="1200"/>
              </a:spcAft>
            </a:pPr>
            <a:r>
              <a:rPr lang="es-US" altLang="en-US" sz="2400" dirty="0">
                <a:solidFill>
                  <a:srgbClr val="00529B"/>
                </a:solidFill>
              </a:rPr>
              <a:t>Médicos, otros proveedores de atención médica y planes aprobados por Medicare</a:t>
            </a:r>
          </a:p>
          <a:p>
            <a:pPr marL="822325" lvl="1" indent="-273050" defTabSz="685800" eaLnBrk="1" hangingPunct="1">
              <a:lnSpc>
                <a:spcPct val="100000"/>
              </a:lnSpc>
              <a:spcBef>
                <a:spcPct val="0"/>
              </a:spcBef>
              <a:spcAft>
                <a:spcPts val="1200"/>
              </a:spcAft>
            </a:pPr>
            <a:r>
              <a:rPr lang="es-US" altLang="en-US" sz="2400" dirty="0">
                <a:solidFill>
                  <a:srgbClr val="00529B"/>
                </a:solidFill>
              </a:rPr>
              <a:t>Aseguradores que pagan los beneficios en su nombre</a:t>
            </a:r>
          </a:p>
          <a:p>
            <a:pPr marL="822325" lvl="1" indent="-273050" defTabSz="685800" eaLnBrk="1" hangingPunct="1">
              <a:lnSpc>
                <a:spcPct val="100000"/>
              </a:lnSpc>
              <a:spcBef>
                <a:spcPct val="0"/>
              </a:spcBef>
              <a:spcAft>
                <a:spcPts val="1200"/>
              </a:spcAft>
            </a:pPr>
            <a:r>
              <a:rPr lang="es-US" altLang="en-US" sz="2400" dirty="0">
                <a:solidFill>
                  <a:srgbClr val="00529B"/>
                </a:solidFill>
              </a:rPr>
              <a:t>Personas de confianza en la comunidad que trabajan con Medicare </a:t>
            </a:r>
          </a:p>
          <a:p>
            <a:pPr marL="273050" indent="-273050" defTabSz="685800" eaLnBrk="1" hangingPunct="1"/>
            <a:endParaRPr lang="en-US" altLang="en-US" dirty="0"/>
          </a:p>
          <a:p>
            <a:pPr marL="273050" indent="-273050" defTabSz="685800" eaLnBrk="1" hangingPunct="1"/>
            <a:endParaRPr lang="en-US" altLang="en-US" dirty="0"/>
          </a:p>
        </p:txBody>
      </p:sp>
      <p:pic>
        <p:nvPicPr>
          <p:cNvPr id="89840" name="Graphic 28">
            <a:extLst>
              <a:ext uri="{FF2B5EF4-FFF2-40B4-BE49-F238E27FC236}">
                <a16:creationId xmlns:a16="http://schemas.microsoft.com/office/drawing/2014/main" id="{B2B5C8C9-A2FC-60E8-900F-5DD9F238BDF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3" y="1803400"/>
            <a:ext cx="2211387"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841" name="Graphic 5">
            <a:extLst>
              <a:ext uri="{FF2B5EF4-FFF2-40B4-BE49-F238E27FC236}">
                <a16:creationId xmlns:a16="http://schemas.microsoft.com/office/drawing/2014/main" id="{92E3D9D7-E299-3698-E62B-C5C7B12D519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464" y="3356992"/>
            <a:ext cx="2211388" cy="221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843" name="Slide Number Placeholder 2">
            <a:extLst>
              <a:ext uri="{FF2B5EF4-FFF2-40B4-BE49-F238E27FC236}">
                <a16:creationId xmlns:a16="http://schemas.microsoft.com/office/drawing/2014/main" id="{82C16B78-FA83-D576-534A-063AE6BA083F}"/>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B3186BC-BB4E-4794-B6D3-7A5DF76B6069}" type="slidenum">
              <a:rPr lang="en-US" altLang="en-US">
                <a:solidFill>
                  <a:srgbClr val="8FAADC"/>
                </a:solidFill>
              </a:rPr>
              <a:pPr eaLnBrk="1" hangingPunct="1"/>
              <a:t>56</a:t>
            </a:fld>
            <a:endParaRPr lang="en-US" altLang="en-US">
              <a:solidFill>
                <a:srgbClr val="8FAADC"/>
              </a:solidFill>
            </a:endParaRPr>
          </a:p>
        </p:txBody>
      </p:sp>
      <p:sp>
        <p:nvSpPr>
          <p:cNvPr id="89844" name="Date Placeholder 3">
            <a:extLst>
              <a:ext uri="{FF2B5EF4-FFF2-40B4-BE49-F238E27FC236}">
                <a16:creationId xmlns:a16="http://schemas.microsoft.com/office/drawing/2014/main" id="{31CE8F06-EB59-5882-DB15-77D7D4DE2BD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A923D53E-1965-BDD8-2773-D57DD6512B86}"/>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841"/>
                                        </p:tgtEl>
                                        <p:attrNameLst>
                                          <p:attrName>style.visibility</p:attrName>
                                        </p:attrNameLst>
                                      </p:cBhvr>
                                      <p:to>
                                        <p:strVal val="visible"/>
                                      </p:to>
                                    </p:set>
                                    <p:animEffect transition="in" filter="fade">
                                      <p:cBhvr>
                                        <p:cTn id="7" dur="500"/>
                                        <p:tgtEl>
                                          <p:spTgt spid="89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839">
                                            <p:txEl>
                                              <p:pRg st="0" end="0"/>
                                            </p:txEl>
                                          </p:spTgt>
                                        </p:tgtEl>
                                        <p:attrNameLst>
                                          <p:attrName>style.visibility</p:attrName>
                                        </p:attrNameLst>
                                      </p:cBhvr>
                                      <p:to>
                                        <p:strVal val="visible"/>
                                      </p:to>
                                    </p:set>
                                    <p:animEffect transition="in" filter="fade">
                                      <p:cBhvr>
                                        <p:cTn id="12" dur="500"/>
                                        <p:tgtEl>
                                          <p:spTgt spid="898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839">
                                            <p:txEl>
                                              <p:pRg st="1" end="1"/>
                                            </p:txEl>
                                          </p:spTgt>
                                        </p:tgtEl>
                                        <p:attrNameLst>
                                          <p:attrName>style.visibility</p:attrName>
                                        </p:attrNameLst>
                                      </p:cBhvr>
                                      <p:to>
                                        <p:strVal val="visible"/>
                                      </p:to>
                                    </p:set>
                                    <p:animEffect transition="in" filter="fade">
                                      <p:cBhvr>
                                        <p:cTn id="17" dur="500"/>
                                        <p:tgtEl>
                                          <p:spTgt spid="898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839">
                                            <p:txEl>
                                              <p:pRg st="2" end="2"/>
                                            </p:txEl>
                                          </p:spTgt>
                                        </p:tgtEl>
                                        <p:attrNameLst>
                                          <p:attrName>style.visibility</p:attrName>
                                        </p:attrNameLst>
                                      </p:cBhvr>
                                      <p:to>
                                        <p:strVal val="visible"/>
                                      </p:to>
                                    </p:set>
                                    <p:animEffect transition="in" filter="fade">
                                      <p:cBhvr>
                                        <p:cTn id="22" dur="500"/>
                                        <p:tgtEl>
                                          <p:spTgt spid="898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839">
                                            <p:txEl>
                                              <p:pRg st="3" end="3"/>
                                            </p:txEl>
                                          </p:spTgt>
                                        </p:tgtEl>
                                        <p:attrNameLst>
                                          <p:attrName>style.visibility</p:attrName>
                                        </p:attrNameLst>
                                      </p:cBhvr>
                                      <p:to>
                                        <p:strVal val="visible"/>
                                      </p:to>
                                    </p:set>
                                    <p:animEffect transition="in" filter="fade">
                                      <p:cBhvr>
                                        <p:cTn id="27" dur="500"/>
                                        <p:tgtEl>
                                          <p:spTgt spid="898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839">
                                            <p:txEl>
                                              <p:pRg st="4" end="4"/>
                                            </p:txEl>
                                          </p:spTgt>
                                        </p:tgtEl>
                                        <p:attrNameLst>
                                          <p:attrName>style.visibility</p:attrName>
                                        </p:attrNameLst>
                                      </p:cBhvr>
                                      <p:to>
                                        <p:strVal val="visible"/>
                                      </p:to>
                                    </p:set>
                                    <p:animEffect transition="in" filter="fade">
                                      <p:cBhvr>
                                        <p:cTn id="32" dur="500"/>
                                        <p:tgtEl>
                                          <p:spTgt spid="898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871" name="Title 3">
            <a:extLst>
              <a:ext uri="{FF2B5EF4-FFF2-40B4-BE49-F238E27FC236}">
                <a16:creationId xmlns:a16="http://schemas.microsoft.com/office/drawing/2014/main" id="{FCB59719-6D1B-0C6C-6AC3-A7394374655F}"/>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Robo de identidad</a:t>
            </a:r>
          </a:p>
        </p:txBody>
      </p:sp>
      <p:sp>
        <p:nvSpPr>
          <p:cNvPr id="90872" name="Content Placeholder 8">
            <a:extLst>
              <a:ext uri="{FF2B5EF4-FFF2-40B4-BE49-F238E27FC236}">
                <a16:creationId xmlns:a16="http://schemas.microsoft.com/office/drawing/2014/main" id="{A7B18646-F414-7A6E-616F-569BBECF53E4}"/>
              </a:ext>
            </a:extLst>
          </p:cNvPr>
          <p:cNvSpPr>
            <a:spLocks noGrp="1" noChangeArrowheads="1"/>
          </p:cNvSpPr>
          <p:nvPr>
            <p:ph sz="half" idx="4294967295"/>
          </p:nvPr>
        </p:nvSpPr>
        <p:spPr>
          <a:xfrm>
            <a:off x="838200" y="1201738"/>
            <a:ext cx="6667500" cy="5176837"/>
          </a:xfrm>
          <a:ln/>
        </p:spPr>
        <p:txBody>
          <a:bodyPr/>
          <a:lstStyle/>
          <a:p>
            <a:pPr marL="273050" indent="-273050" defTabSz="685800" eaLnBrk="1" hangingPunct="1">
              <a:lnSpc>
                <a:spcPct val="100000"/>
              </a:lnSpc>
              <a:spcBef>
                <a:spcPct val="0"/>
              </a:spcBef>
              <a:spcAft>
                <a:spcPts val="1200"/>
              </a:spcAft>
            </a:pPr>
            <a:r>
              <a:rPr lang="es-US" altLang="en-US" sz="2800" dirty="0">
                <a:solidFill>
                  <a:srgbClr val="00529B"/>
                </a:solidFill>
              </a:rPr>
              <a:t>El robo de identidad sucede cuando otra persona utiliza su información personal, como su número de </a:t>
            </a:r>
            <a:br>
              <a:rPr lang="es-US" altLang="en-US" sz="2800" dirty="0">
                <a:solidFill>
                  <a:srgbClr val="00529B"/>
                </a:solidFill>
              </a:rPr>
            </a:br>
            <a:r>
              <a:rPr lang="es-US" altLang="en-US" sz="2800" dirty="0">
                <a:solidFill>
                  <a:srgbClr val="00529B"/>
                </a:solidFill>
              </a:rPr>
              <a:t>Seguro Social </a:t>
            </a:r>
          </a:p>
          <a:p>
            <a:pPr marL="273050" lvl="2" indent="-273050" defTabSz="685800" eaLnBrk="1" hangingPunct="1">
              <a:lnSpc>
                <a:spcPct val="100000"/>
              </a:lnSpc>
              <a:spcBef>
                <a:spcPct val="0"/>
              </a:spcBef>
              <a:spcAft>
                <a:spcPts val="1200"/>
              </a:spcAft>
              <a:buFont typeface="Wingdings" panose="05000000000000000000" pitchFamily="2" charset="2"/>
              <a:buChar char="§"/>
            </a:pPr>
            <a:r>
              <a:rPr lang="es-US" altLang="en-US" sz="2800" dirty="0">
                <a:solidFill>
                  <a:srgbClr val="00529B"/>
                </a:solidFill>
                <a:latin typeface="Arial" panose="020B0604020202020204" pitchFamily="34" charset="0"/>
              </a:rPr>
              <a:t>Si usted piensa que alguien está utilizando su información:</a:t>
            </a:r>
          </a:p>
          <a:p>
            <a:pPr marL="822325" lvl="3" indent="-273050" defTabSz="685800" eaLnBrk="1" hangingPunct="1">
              <a:lnSpc>
                <a:spcPct val="100000"/>
              </a:lnSpc>
              <a:spcBef>
                <a:spcPct val="0"/>
              </a:spcBef>
              <a:spcAft>
                <a:spcPts val="1200"/>
              </a:spcAft>
            </a:pPr>
            <a:r>
              <a:rPr lang="es-US" altLang="en-US" sz="2400" dirty="0">
                <a:solidFill>
                  <a:srgbClr val="00529B"/>
                </a:solidFill>
                <a:latin typeface="Arial" panose="020B0604020202020204" pitchFamily="34" charset="0"/>
              </a:rPr>
              <a:t>Visite </a:t>
            </a:r>
            <a:r>
              <a:rPr lang="es-US" altLang="en-US" sz="2400" dirty="0">
                <a:solidFill>
                  <a:srgbClr val="00529B"/>
                </a:solidFill>
                <a:latin typeface="Arial" panose="020B0604020202020204" pitchFamily="34" charset="0"/>
                <a:hlinkClick r:id="rId4"/>
              </a:rPr>
              <a:t>identitytheft.gov</a:t>
            </a:r>
          </a:p>
          <a:p>
            <a:pPr marL="822325" lvl="3" indent="-273050" defTabSz="685800" eaLnBrk="1" hangingPunct="1">
              <a:lnSpc>
                <a:spcPct val="100000"/>
              </a:lnSpc>
              <a:spcBef>
                <a:spcPct val="0"/>
              </a:spcBef>
              <a:spcAft>
                <a:spcPts val="1200"/>
              </a:spcAft>
            </a:pPr>
            <a:r>
              <a:rPr lang="es-US" altLang="en-US" sz="2400" dirty="0">
                <a:solidFill>
                  <a:srgbClr val="00529B"/>
                </a:solidFill>
                <a:latin typeface="Arial" panose="020B0604020202020204" pitchFamily="34" charset="0"/>
              </a:rPr>
              <a:t>Visite </a:t>
            </a:r>
            <a:r>
              <a:rPr lang="es-US" altLang="en-US" sz="2400" dirty="0">
                <a:solidFill>
                  <a:srgbClr val="00529B"/>
                </a:solidFill>
                <a:latin typeface="Arial" panose="020B0604020202020204" pitchFamily="34" charset="0"/>
                <a:hlinkClick r:id="rId5"/>
              </a:rPr>
              <a:t>ftc.gov/</a:t>
            </a:r>
            <a:r>
              <a:rPr lang="es-US" altLang="en-US" sz="2400" dirty="0" err="1">
                <a:solidFill>
                  <a:srgbClr val="00529B"/>
                </a:solidFill>
                <a:latin typeface="Arial" panose="020B0604020202020204" pitchFamily="34" charset="0"/>
                <a:hlinkClick r:id="rId5"/>
              </a:rPr>
              <a:t>idtheft</a:t>
            </a:r>
            <a:r>
              <a:rPr lang="es-US" altLang="en-US" sz="2400" dirty="0">
                <a:solidFill>
                  <a:srgbClr val="00529B"/>
                </a:solidFill>
                <a:latin typeface="Arial" panose="020B0604020202020204" pitchFamily="34" charset="0"/>
              </a:rPr>
              <a:t> para obtener más información sobre robo de identidad o para presentar una queja en línea. </a:t>
            </a:r>
          </a:p>
          <a:p>
            <a:pPr marL="822325" lvl="3" indent="-273050" defTabSz="685800" eaLnBrk="1" hangingPunct="1">
              <a:buFont typeface="Calibri" panose="020F0502020204030204" pitchFamily="34" charset="0"/>
              <a:buNone/>
            </a:pPr>
            <a:endParaRPr lang="en-US" altLang="en-US" sz="2800" dirty="0"/>
          </a:p>
        </p:txBody>
      </p:sp>
      <p:sp>
        <p:nvSpPr>
          <p:cNvPr id="90873" name="Rectangle: Rounded Corners 5">
            <a:extLst>
              <a:ext uri="{FF2B5EF4-FFF2-40B4-BE49-F238E27FC236}">
                <a16:creationId xmlns:a16="http://schemas.microsoft.com/office/drawing/2014/main" id="{274C0927-D5D0-513A-4A00-EE83649BF71B}"/>
              </a:ext>
              <a:ext uri="{C183D7F6-B498-43B3-948B-1728B52AA6E4}">
                <adec:decorative xmlns:adec="http://schemas.microsoft.com/office/drawing/2017/decorative" val="1"/>
              </a:ext>
            </a:extLst>
          </p:cNvPr>
          <p:cNvSpPr>
            <a:spLocks noChangeArrowheads="1"/>
          </p:cNvSpPr>
          <p:nvPr/>
        </p:nvSpPr>
        <p:spPr bwMode="auto">
          <a:xfrm>
            <a:off x="7278688" y="2600324"/>
            <a:ext cx="4573587" cy="1764779"/>
          </a:xfrm>
          <a:prstGeom prst="roundRect">
            <a:avLst>
              <a:gd name="adj" fmla="val 16667"/>
            </a:avLst>
          </a:prstGeom>
          <a:solidFill>
            <a:srgbClr val="00529B"/>
          </a:solidFill>
          <a:ln w="38100" cap="flat" algn="ctr">
            <a:solidFill>
              <a:srgbClr val="0052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63550" indent="-231775"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ts val="600"/>
              </a:spcBef>
              <a:spcAft>
                <a:spcPts val="600"/>
              </a:spcAft>
            </a:pPr>
            <a:endParaRPr lang="en-US" altLang="en-US">
              <a:solidFill>
                <a:srgbClr val="00529B"/>
              </a:solidFill>
            </a:endParaRPr>
          </a:p>
        </p:txBody>
      </p:sp>
      <p:sp>
        <p:nvSpPr>
          <p:cNvPr id="90874" name="TextBox 6">
            <a:extLst>
              <a:ext uri="{FF2B5EF4-FFF2-40B4-BE49-F238E27FC236}">
                <a16:creationId xmlns:a16="http://schemas.microsoft.com/office/drawing/2014/main" id="{E27FC046-18F8-29B0-463F-91131633A822}"/>
              </a:ext>
            </a:extLst>
          </p:cNvPr>
          <p:cNvSpPr>
            <a:spLocks noChangeArrowheads="1"/>
          </p:cNvSpPr>
          <p:nvPr/>
        </p:nvSpPr>
        <p:spPr bwMode="auto">
          <a:xfrm>
            <a:off x="7494588" y="2797175"/>
            <a:ext cx="4362450"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pPr>
            <a:r>
              <a:rPr lang="es-US" altLang="en-US" sz="2000" b="1" dirty="0">
                <a:solidFill>
                  <a:schemeClr val="bg1"/>
                </a:solidFill>
                <a:latin typeface="Arial" panose="020B0604020202020204" pitchFamily="34" charset="0"/>
                <a:cs typeface="Arial" panose="020B0604020202020204" pitchFamily="34" charset="0"/>
              </a:rPr>
              <a:t>Llame a la línea directa contra robo de identidad de la Comisión Federal de Comercio</a:t>
            </a:r>
            <a:r>
              <a:rPr lang="es-US" altLang="en-US" sz="2000" dirty="0">
                <a:solidFill>
                  <a:schemeClr val="bg1"/>
                </a:solidFill>
                <a:latin typeface="Arial" panose="020B0604020202020204" pitchFamily="34" charset="0"/>
                <a:cs typeface="Arial" panose="020B0604020202020204" pitchFamily="34" charset="0"/>
              </a:rPr>
              <a:t> al</a:t>
            </a:r>
            <a:r>
              <a:rPr lang="es-US" altLang="en-US" dirty="0">
                <a:solidFill>
                  <a:schemeClr val="bg1"/>
                </a:solidFill>
                <a:latin typeface="Arial" panose="020B0604020202020204" pitchFamily="34" charset="0"/>
                <a:cs typeface="Arial" panose="020B0604020202020204" pitchFamily="34" charset="0"/>
              </a:rPr>
              <a:t> </a:t>
            </a:r>
            <a:br>
              <a:rPr lang="es-US" altLang="en-US" dirty="0">
                <a:solidFill>
                  <a:schemeClr val="bg1"/>
                </a:solidFill>
                <a:latin typeface="Arial" panose="020B0604020202020204" pitchFamily="34" charset="0"/>
                <a:cs typeface="Arial" panose="020B0604020202020204" pitchFamily="34" charset="0"/>
              </a:rPr>
            </a:br>
            <a:r>
              <a:rPr lang="es-US" altLang="en-US" dirty="0">
                <a:solidFill>
                  <a:schemeClr val="bg1"/>
                </a:solidFill>
                <a:latin typeface="Arial" panose="020B0604020202020204" pitchFamily="34" charset="0"/>
                <a:cs typeface="Arial" panose="020B0604020202020204" pitchFamily="34" charset="0"/>
              </a:rPr>
              <a:t>1-877-438-4338; TTY: 1-866-653-4261</a:t>
            </a:r>
          </a:p>
        </p:txBody>
      </p:sp>
      <p:sp>
        <p:nvSpPr>
          <p:cNvPr id="90876" name="Slide Number Placeholder 2">
            <a:extLst>
              <a:ext uri="{FF2B5EF4-FFF2-40B4-BE49-F238E27FC236}">
                <a16:creationId xmlns:a16="http://schemas.microsoft.com/office/drawing/2014/main" id="{E4DE8683-7091-E2A4-F04C-FDE555ABF1D0}"/>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619B4337-338C-420B-A2B2-DF82AEA24262}" type="slidenum">
              <a:rPr lang="en-US" altLang="en-US">
                <a:solidFill>
                  <a:srgbClr val="8FAADC"/>
                </a:solidFill>
              </a:rPr>
              <a:pPr eaLnBrk="1" hangingPunct="1"/>
              <a:t>57</a:t>
            </a:fld>
            <a:endParaRPr lang="en-US" altLang="en-US">
              <a:solidFill>
                <a:srgbClr val="8FAADC"/>
              </a:solidFill>
            </a:endParaRPr>
          </a:p>
        </p:txBody>
      </p:sp>
      <p:sp>
        <p:nvSpPr>
          <p:cNvPr id="90877" name="Date Placeholder 3">
            <a:extLst>
              <a:ext uri="{FF2B5EF4-FFF2-40B4-BE49-F238E27FC236}">
                <a16:creationId xmlns:a16="http://schemas.microsoft.com/office/drawing/2014/main" id="{1FE73E57-7CA0-1F9E-D705-AC73DF66765E}"/>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518F14E4-DA45-B15B-348F-40F71411F81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72">
                                            <p:txEl>
                                              <p:pRg st="0" end="0"/>
                                            </p:txEl>
                                          </p:spTgt>
                                        </p:tgtEl>
                                        <p:attrNameLst>
                                          <p:attrName>style.visibility</p:attrName>
                                        </p:attrNameLst>
                                      </p:cBhvr>
                                      <p:to>
                                        <p:strVal val="visible"/>
                                      </p:to>
                                    </p:set>
                                    <p:animEffect transition="in" filter="fade">
                                      <p:cBhvr>
                                        <p:cTn id="7" dur="500"/>
                                        <p:tgtEl>
                                          <p:spTgt spid="9087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0872">
                                            <p:txEl>
                                              <p:pRg st="1" end="1"/>
                                            </p:txEl>
                                          </p:spTgt>
                                        </p:tgtEl>
                                        <p:attrNameLst>
                                          <p:attrName>style.visibility</p:attrName>
                                        </p:attrNameLst>
                                      </p:cBhvr>
                                      <p:to>
                                        <p:strVal val="visible"/>
                                      </p:to>
                                    </p:set>
                                    <p:animEffect transition="in" filter="fade">
                                      <p:cBhvr>
                                        <p:cTn id="10" dur="500"/>
                                        <p:tgtEl>
                                          <p:spTgt spid="9087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90874"/>
                                        </p:tgtEl>
                                        <p:attrNameLst>
                                          <p:attrName>style.visibility</p:attrName>
                                        </p:attrNameLst>
                                      </p:cBhvr>
                                      <p:to>
                                        <p:strVal val="visible"/>
                                      </p:to>
                                    </p:set>
                                    <p:animEffect transition="in" filter="fade">
                                      <p:cBhvr>
                                        <p:cTn id="15" dur="500"/>
                                        <p:tgtEl>
                                          <p:spTgt spid="908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0873"/>
                                        </p:tgtEl>
                                        <p:attrNameLst>
                                          <p:attrName>style.visibility</p:attrName>
                                        </p:attrNameLst>
                                      </p:cBhvr>
                                      <p:to>
                                        <p:strVal val="visible"/>
                                      </p:to>
                                    </p:set>
                                    <p:animEffect transition="in" filter="fade">
                                      <p:cBhvr>
                                        <p:cTn id="18" dur="500"/>
                                        <p:tgtEl>
                                          <p:spTgt spid="90873"/>
                                        </p:tgtEl>
                                      </p:cBhvr>
                                    </p:animEffect>
                                  </p:childTnLst>
                                </p:cTn>
                              </p:par>
                              <p:par>
                                <p:cTn id="19" presetID="10" presetClass="entr" presetSubtype="0" fill="hold" nodeType="withEffect">
                                  <p:stCondLst>
                                    <p:cond delay="0"/>
                                  </p:stCondLst>
                                  <p:childTnLst>
                                    <p:set>
                                      <p:cBhvr>
                                        <p:cTn id="20" dur="1" fill="hold">
                                          <p:stCondLst>
                                            <p:cond delay="0"/>
                                          </p:stCondLst>
                                        </p:cTn>
                                        <p:tgtEl>
                                          <p:spTgt spid="90872">
                                            <p:txEl>
                                              <p:pRg st="2" end="2"/>
                                            </p:txEl>
                                          </p:spTgt>
                                        </p:tgtEl>
                                        <p:attrNameLst>
                                          <p:attrName>style.visibility</p:attrName>
                                        </p:attrNameLst>
                                      </p:cBhvr>
                                      <p:to>
                                        <p:strVal val="visible"/>
                                      </p:to>
                                    </p:set>
                                    <p:animEffect transition="in" filter="fade">
                                      <p:cBhvr>
                                        <p:cTn id="21" dur="500"/>
                                        <p:tgtEl>
                                          <p:spTgt spid="9087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0872">
                                            <p:txEl>
                                              <p:pRg st="3" end="3"/>
                                            </p:txEl>
                                          </p:spTgt>
                                        </p:tgtEl>
                                        <p:attrNameLst>
                                          <p:attrName>style.visibility</p:attrName>
                                        </p:attrNameLst>
                                      </p:cBhvr>
                                      <p:to>
                                        <p:strVal val="visible"/>
                                      </p:to>
                                    </p:set>
                                    <p:animEffect transition="in" filter="fade">
                                      <p:cBhvr>
                                        <p:cTn id="24" dur="500"/>
                                        <p:tgtEl>
                                          <p:spTgt spid="908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73" grpId="0" animBg="1"/>
      <p:bldP spid="90874" grpId="1" animBg="1"/>
      <p:bldP spid="90874" grpId="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04" name="Title 3">
            <a:extLst>
              <a:ext uri="{FF2B5EF4-FFF2-40B4-BE49-F238E27FC236}">
                <a16:creationId xmlns:a16="http://schemas.microsoft.com/office/drawing/2014/main" id="{73EF3DF6-B499-44BF-6F33-DE0D4462A7F8}"/>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Robo de identidad médica</a:t>
            </a:r>
          </a:p>
        </p:txBody>
      </p:sp>
      <p:sp>
        <p:nvSpPr>
          <p:cNvPr id="91905" name="Content Placeholder 4">
            <a:extLst>
              <a:ext uri="{FF2B5EF4-FFF2-40B4-BE49-F238E27FC236}">
                <a16:creationId xmlns:a16="http://schemas.microsoft.com/office/drawing/2014/main" id="{7CC5F952-CFCB-ABB2-D42C-313A688D0208}"/>
              </a:ext>
            </a:extLst>
          </p:cNvPr>
          <p:cNvSpPr>
            <a:spLocks noChangeArrowheads="1"/>
          </p:cNvSpPr>
          <p:nvPr/>
        </p:nvSpPr>
        <p:spPr bwMode="auto">
          <a:xfrm>
            <a:off x="509588" y="1412776"/>
            <a:ext cx="6881812" cy="377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marL="547688" indent="-273050"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ts val="600"/>
              </a:spcBef>
              <a:spcAft>
                <a:spcPts val="1200"/>
              </a:spcAft>
              <a:buClr>
                <a:srgbClr val="00539A"/>
              </a:buClr>
              <a:buFont typeface="Wingdings" panose="05000000000000000000" pitchFamily="2" charset="2"/>
              <a:buNone/>
            </a:pPr>
            <a:r>
              <a:rPr lang="es-US" altLang="en-US" sz="2800" b="1" dirty="0">
                <a:solidFill>
                  <a:srgbClr val="00529B"/>
                </a:solidFill>
                <a:cs typeface="Arial" panose="020B0604020202020204" pitchFamily="34" charset="0"/>
              </a:rPr>
              <a:t>El robo de identidad médica puede provocar:</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Diagnósticos falsos o perdidos</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Tratamientos de enfermedades que no padece</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Resultados de laboratorio incorrectos</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Facturas de servicios que no recibió</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Servicios o medicamentos recetados denegados</a:t>
            </a:r>
          </a:p>
          <a:p>
            <a:pPr marL="617538" lvl="1" indent="-342900" eaLnBrk="1" hangingPunct="1">
              <a:spcAft>
                <a:spcPts val="1200"/>
              </a:spcAft>
              <a:buClr>
                <a:srgbClr val="00539A"/>
              </a:buClr>
              <a:buFont typeface="Wingdings" panose="05000000000000000000" pitchFamily="2" charset="2"/>
              <a:buChar char="§"/>
            </a:pPr>
            <a:r>
              <a:rPr lang="es-US" altLang="en-US" sz="2500" dirty="0">
                <a:solidFill>
                  <a:srgbClr val="00529B"/>
                </a:solidFill>
                <a:cs typeface="Arial" panose="020B0604020202020204" pitchFamily="34" charset="0"/>
              </a:rPr>
              <a:t>Registros incorrectos de antecedentes médicos</a:t>
            </a:r>
          </a:p>
          <a:p>
            <a:pPr marL="0" lvl="2" eaLnBrk="1" hangingPunct="1">
              <a:spcBef>
                <a:spcPts val="600"/>
              </a:spcBef>
              <a:buFont typeface="Arial" panose="020B0604020202020204" pitchFamily="34" charset="0"/>
              <a:buNone/>
            </a:pPr>
            <a:endParaRPr lang="en-US" altLang="en-US" sz="3000" dirty="0">
              <a:solidFill>
                <a:srgbClr val="000000"/>
              </a:solidFill>
              <a:cs typeface="Arial" panose="020B0604020202020204" pitchFamily="34" charset="0"/>
            </a:endParaRPr>
          </a:p>
          <a:p>
            <a:pPr eaLnBrk="1" hangingPunct="1">
              <a:spcBef>
                <a:spcPts val="600"/>
              </a:spcBef>
              <a:buFont typeface="Wingdings" panose="05000000000000000000" pitchFamily="2" charset="2"/>
              <a:buChar char="§"/>
            </a:pPr>
            <a:endParaRPr lang="en-US" altLang="en-US" sz="3200" dirty="0">
              <a:solidFill>
                <a:srgbClr val="000000"/>
              </a:solidFill>
              <a:cs typeface="Arial" panose="020B0604020202020204" pitchFamily="34" charset="0"/>
            </a:endParaRPr>
          </a:p>
          <a:p>
            <a:pPr eaLnBrk="1" hangingPunct="1">
              <a:spcBef>
                <a:spcPts val="600"/>
              </a:spcBef>
              <a:buFont typeface="Wingdings" panose="05000000000000000000" pitchFamily="2" charset="2"/>
              <a:buChar char="§"/>
            </a:pPr>
            <a:endParaRPr lang="en-US" altLang="en-US" sz="3200" dirty="0">
              <a:solidFill>
                <a:srgbClr val="000000"/>
              </a:solidFill>
              <a:cs typeface="Arial" panose="020B0604020202020204" pitchFamily="34" charset="0"/>
            </a:endParaRPr>
          </a:p>
        </p:txBody>
      </p:sp>
      <p:sp>
        <p:nvSpPr>
          <p:cNvPr id="91906" name="Rectangle: Rounded Corners 13">
            <a:extLst>
              <a:ext uri="{FF2B5EF4-FFF2-40B4-BE49-F238E27FC236}">
                <a16:creationId xmlns:a16="http://schemas.microsoft.com/office/drawing/2014/main" id="{91378D38-52CA-C1AC-7761-DF34B731DF0D}"/>
              </a:ext>
              <a:ext uri="{C183D7F6-B498-43B3-948B-1728B52AA6E4}">
                <adec:decorative xmlns:adec="http://schemas.microsoft.com/office/drawing/2017/decorative" val="1"/>
              </a:ext>
            </a:extLst>
          </p:cNvPr>
          <p:cNvSpPr>
            <a:spLocks noChangeArrowheads="1"/>
          </p:cNvSpPr>
          <p:nvPr/>
        </p:nvSpPr>
        <p:spPr bwMode="auto">
          <a:xfrm>
            <a:off x="7391400" y="1397000"/>
            <a:ext cx="4479925" cy="1368425"/>
          </a:xfrm>
          <a:prstGeom prst="roundRect">
            <a:avLst>
              <a:gd name="adj" fmla="val 16667"/>
            </a:avLst>
          </a:prstGeom>
          <a:solidFill>
            <a:srgbClr val="00529B"/>
          </a:solidFill>
          <a:ln w="38100" cap="flat" algn="ctr">
            <a:solidFill>
              <a:srgbClr val="0052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63550" indent="-231775"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ts val="600"/>
              </a:spcBef>
              <a:spcAft>
                <a:spcPts val="600"/>
              </a:spcAft>
            </a:pPr>
            <a:endParaRPr lang="en-US" altLang="en-US">
              <a:solidFill>
                <a:srgbClr val="00529B"/>
              </a:solidFill>
            </a:endParaRPr>
          </a:p>
        </p:txBody>
      </p:sp>
      <p:sp>
        <p:nvSpPr>
          <p:cNvPr id="91907" name="TextBox 14">
            <a:extLst>
              <a:ext uri="{FF2B5EF4-FFF2-40B4-BE49-F238E27FC236}">
                <a16:creationId xmlns:a16="http://schemas.microsoft.com/office/drawing/2014/main" id="{4997DC3A-B375-B0A5-FAA1-3396BD9EBC3F}"/>
              </a:ext>
              <a:ext uri="{C183D7F6-B498-43B3-948B-1728B52AA6E4}">
                <adec:decorative xmlns:adec="http://schemas.microsoft.com/office/drawing/2017/decorative" val="1"/>
              </a:ext>
            </a:extLst>
          </p:cNvPr>
          <p:cNvSpPr>
            <a:spLocks noChangeArrowheads="1"/>
          </p:cNvSpPr>
          <p:nvPr/>
        </p:nvSpPr>
        <p:spPr bwMode="auto">
          <a:xfrm>
            <a:off x="7475538" y="1524000"/>
            <a:ext cx="4484687" cy="112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600"/>
              </a:spcAft>
            </a:pPr>
            <a:r>
              <a:rPr lang="es-US" altLang="en-US" sz="2000" b="1" dirty="0">
                <a:solidFill>
                  <a:schemeClr val="bg1"/>
                </a:solidFill>
                <a:latin typeface="Arial" panose="020B0604020202020204" pitchFamily="34" charset="0"/>
                <a:cs typeface="Arial" panose="020B0604020202020204" pitchFamily="34" charset="0"/>
              </a:rPr>
              <a:t>Para reemplazar su tarjeta, llame a Medicare al</a:t>
            </a:r>
            <a:r>
              <a:rPr lang="es-US" altLang="en-US" sz="2000" dirty="0">
                <a:solidFill>
                  <a:schemeClr val="bg1"/>
                </a:solidFill>
                <a:latin typeface="Arial" panose="020B0604020202020204" pitchFamily="34" charset="0"/>
                <a:cs typeface="Arial" panose="020B0604020202020204" pitchFamily="34" charset="0"/>
              </a:rPr>
              <a:t> </a:t>
            </a:r>
            <a:r>
              <a:rPr lang="es-US" altLang="en-US" dirty="0">
                <a:solidFill>
                  <a:schemeClr val="bg1"/>
                </a:solidFill>
                <a:latin typeface="Arial" panose="020B0604020202020204" pitchFamily="34" charset="0"/>
                <a:cs typeface="Arial" panose="020B0604020202020204" pitchFamily="34" charset="0"/>
              </a:rPr>
              <a:t>1-800-MEDICARE </a:t>
            </a:r>
          </a:p>
          <a:p>
            <a:pPr eaLnBrk="1" hangingPunct="1">
              <a:spcBef>
                <a:spcPts val="600"/>
              </a:spcBef>
              <a:spcAft>
                <a:spcPts val="600"/>
              </a:spcAft>
            </a:pPr>
            <a:r>
              <a:rPr lang="es-US" altLang="en-US" dirty="0">
                <a:solidFill>
                  <a:schemeClr val="bg1"/>
                </a:solidFill>
                <a:latin typeface="Arial" panose="020B0604020202020204" pitchFamily="34" charset="0"/>
                <a:cs typeface="Arial" panose="020B0604020202020204" pitchFamily="34" charset="0"/>
              </a:rPr>
              <a:t>(1-800-633-4227);  TTY: 1-877-486-2048</a:t>
            </a:r>
          </a:p>
        </p:txBody>
      </p:sp>
      <p:grpSp>
        <p:nvGrpSpPr>
          <p:cNvPr id="91908" name="Group 6" descr="Recuadro para reproducir el vídeo del anuncio de servicio público de View del OIG sobre el robo de identidad médica.">
            <a:extLst>
              <a:ext uri="{FF2B5EF4-FFF2-40B4-BE49-F238E27FC236}">
                <a16:creationId xmlns:a16="http://schemas.microsoft.com/office/drawing/2014/main" id="{21C04BF3-6E8D-4379-9E1C-EC5844BED275}"/>
              </a:ext>
            </a:extLst>
          </p:cNvPr>
          <p:cNvGrpSpPr>
            <a:grpSpLocks/>
          </p:cNvGrpSpPr>
          <p:nvPr/>
        </p:nvGrpSpPr>
        <p:grpSpPr bwMode="auto">
          <a:xfrm>
            <a:off x="7391400" y="2984500"/>
            <a:ext cx="4479925" cy="2916238"/>
            <a:chOff x="9210562" y="3298875"/>
            <a:chExt cx="2102840" cy="2064194"/>
          </a:xfrm>
        </p:grpSpPr>
        <p:pic>
          <p:nvPicPr>
            <p:cNvPr id="91909" name="Picture 7">
              <a:extLst>
                <a:ext uri="{FF2B5EF4-FFF2-40B4-BE49-F238E27FC236}">
                  <a16:creationId xmlns:a16="http://schemas.microsoft.com/office/drawing/2014/main" id="{411E3BFF-013E-B7E6-3096-088192ECD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0562" y="3298875"/>
              <a:ext cx="2102840" cy="1431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910" name="Action Button: Forward or Next 8">
              <a:hlinkClick r:id="rId5"/>
              <a:extLst>
                <a:ext uri="{FF2B5EF4-FFF2-40B4-BE49-F238E27FC236}">
                  <a16:creationId xmlns:a16="http://schemas.microsoft.com/office/drawing/2014/main" id="{101DEC7D-C243-1E9F-07C8-39D2DE8482A9}"/>
                </a:ext>
                <a:ext uri="{C183D7F6-B498-43B3-948B-1728B52AA6E4}">
                  <adec:decorative xmlns:adec="http://schemas.microsoft.com/office/drawing/2017/decorative" val="1"/>
                </a:ext>
              </a:extLst>
            </p:cNvPr>
            <p:cNvSpPr>
              <a:spLocks noChangeArrowheads="1"/>
            </p:cNvSpPr>
            <p:nvPr/>
          </p:nvSpPr>
          <p:spPr bwMode="auto">
            <a:xfrm>
              <a:off x="9774648" y="3774190"/>
              <a:ext cx="893446" cy="607909"/>
            </a:xfrm>
            <a:prstGeom prst="actionButtonForwardNext">
              <a:avLst/>
            </a:prstGeom>
            <a:solidFill>
              <a:srgbClr val="4472C4">
                <a:alpha val="45882"/>
              </a:srgbClr>
            </a:solidFill>
            <a:ln w="12700" cap="flat" algn="ctr">
              <a:solidFill>
                <a:srgbClr val="2F528F"/>
              </a:solidFill>
              <a:prstDash val="solid"/>
              <a:miter lim="800000"/>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91911" name="TextBox 9">
              <a:extLst>
                <a:ext uri="{FF2B5EF4-FFF2-40B4-BE49-F238E27FC236}">
                  <a16:creationId xmlns:a16="http://schemas.microsoft.com/office/drawing/2014/main" id="{84580A27-354A-F00E-FDDF-ACE72A9097D1}"/>
                </a:ext>
              </a:extLst>
            </p:cNvPr>
            <p:cNvSpPr>
              <a:spLocks noChangeArrowheads="1"/>
            </p:cNvSpPr>
            <p:nvPr/>
          </p:nvSpPr>
          <p:spPr bwMode="auto">
            <a:xfrm>
              <a:off x="9210562" y="4725033"/>
              <a:ext cx="2102840" cy="6380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sz="1600" dirty="0">
                  <a:cs typeface="Arial" panose="020B0604020202020204" pitchFamily="34" charset="0"/>
                  <a:hlinkClick r:id="rId5"/>
                </a:rPr>
                <a:t>Vea el anuncio de servicios públicos de OIG sobre el robo de identidad médica</a:t>
              </a:r>
            </a:p>
          </p:txBody>
        </p:sp>
      </p:grpSp>
      <p:sp>
        <p:nvSpPr>
          <p:cNvPr id="91913" name="Slide Number Placeholder 2">
            <a:extLst>
              <a:ext uri="{FF2B5EF4-FFF2-40B4-BE49-F238E27FC236}">
                <a16:creationId xmlns:a16="http://schemas.microsoft.com/office/drawing/2014/main" id="{C841D830-CE57-3D08-491C-FE3C5B5F572F}"/>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E0C3C301-24AD-493F-87B4-B06839F139CC}" type="slidenum">
              <a:rPr lang="en-US" altLang="en-US">
                <a:solidFill>
                  <a:srgbClr val="8FAADC"/>
                </a:solidFill>
              </a:rPr>
              <a:pPr eaLnBrk="1" hangingPunct="1"/>
              <a:t>58</a:t>
            </a:fld>
            <a:endParaRPr lang="en-US" altLang="en-US">
              <a:solidFill>
                <a:srgbClr val="8FAADC"/>
              </a:solidFill>
            </a:endParaRPr>
          </a:p>
        </p:txBody>
      </p:sp>
      <p:sp>
        <p:nvSpPr>
          <p:cNvPr id="91914" name="Date Placeholder 3">
            <a:extLst>
              <a:ext uri="{FF2B5EF4-FFF2-40B4-BE49-F238E27FC236}">
                <a16:creationId xmlns:a16="http://schemas.microsoft.com/office/drawing/2014/main" id="{0B056BA5-6BC5-50D4-4595-E5C4B7CA2403}"/>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4" name="Footer Placeholder 4">
            <a:extLst>
              <a:ext uri="{FF2B5EF4-FFF2-40B4-BE49-F238E27FC236}">
                <a16:creationId xmlns:a16="http://schemas.microsoft.com/office/drawing/2014/main" id="{2F1E0A53-F9B3-51A0-9C40-4CA48574B192}"/>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905">
                                            <p:txEl>
                                              <p:pRg st="0" end="0"/>
                                            </p:txEl>
                                          </p:spTgt>
                                        </p:tgtEl>
                                        <p:attrNameLst>
                                          <p:attrName>style.visibility</p:attrName>
                                        </p:attrNameLst>
                                      </p:cBhvr>
                                      <p:to>
                                        <p:strVal val="visible"/>
                                      </p:to>
                                    </p:set>
                                    <p:animEffect transition="in" filter="fade">
                                      <p:cBhvr>
                                        <p:cTn id="7" dur="500"/>
                                        <p:tgtEl>
                                          <p:spTgt spid="919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905">
                                            <p:txEl>
                                              <p:pRg st="1" end="1"/>
                                            </p:txEl>
                                          </p:spTgt>
                                        </p:tgtEl>
                                        <p:attrNameLst>
                                          <p:attrName>style.visibility</p:attrName>
                                        </p:attrNameLst>
                                      </p:cBhvr>
                                      <p:to>
                                        <p:strVal val="visible"/>
                                      </p:to>
                                    </p:set>
                                    <p:animEffect transition="in" filter="fade">
                                      <p:cBhvr>
                                        <p:cTn id="12" dur="500"/>
                                        <p:tgtEl>
                                          <p:spTgt spid="919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905">
                                            <p:txEl>
                                              <p:pRg st="2" end="2"/>
                                            </p:txEl>
                                          </p:spTgt>
                                        </p:tgtEl>
                                        <p:attrNameLst>
                                          <p:attrName>style.visibility</p:attrName>
                                        </p:attrNameLst>
                                      </p:cBhvr>
                                      <p:to>
                                        <p:strVal val="visible"/>
                                      </p:to>
                                    </p:set>
                                    <p:animEffect transition="in" filter="fade">
                                      <p:cBhvr>
                                        <p:cTn id="17" dur="500"/>
                                        <p:tgtEl>
                                          <p:spTgt spid="919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905">
                                            <p:txEl>
                                              <p:pRg st="3" end="3"/>
                                            </p:txEl>
                                          </p:spTgt>
                                        </p:tgtEl>
                                        <p:attrNameLst>
                                          <p:attrName>style.visibility</p:attrName>
                                        </p:attrNameLst>
                                      </p:cBhvr>
                                      <p:to>
                                        <p:strVal val="visible"/>
                                      </p:to>
                                    </p:set>
                                    <p:animEffect transition="in" filter="fade">
                                      <p:cBhvr>
                                        <p:cTn id="22" dur="500"/>
                                        <p:tgtEl>
                                          <p:spTgt spid="919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905">
                                            <p:txEl>
                                              <p:pRg st="4" end="4"/>
                                            </p:txEl>
                                          </p:spTgt>
                                        </p:tgtEl>
                                        <p:attrNameLst>
                                          <p:attrName>style.visibility</p:attrName>
                                        </p:attrNameLst>
                                      </p:cBhvr>
                                      <p:to>
                                        <p:strVal val="visible"/>
                                      </p:to>
                                    </p:set>
                                    <p:animEffect transition="in" filter="fade">
                                      <p:cBhvr>
                                        <p:cTn id="27" dur="500"/>
                                        <p:tgtEl>
                                          <p:spTgt spid="919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905">
                                            <p:txEl>
                                              <p:pRg st="5" end="5"/>
                                            </p:txEl>
                                          </p:spTgt>
                                        </p:tgtEl>
                                        <p:attrNameLst>
                                          <p:attrName>style.visibility</p:attrName>
                                        </p:attrNameLst>
                                      </p:cBhvr>
                                      <p:to>
                                        <p:strVal val="visible"/>
                                      </p:to>
                                    </p:set>
                                    <p:animEffect transition="in" filter="fade">
                                      <p:cBhvr>
                                        <p:cTn id="32" dur="500"/>
                                        <p:tgtEl>
                                          <p:spTgt spid="919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905">
                                            <p:txEl>
                                              <p:pRg st="6" end="6"/>
                                            </p:txEl>
                                          </p:spTgt>
                                        </p:tgtEl>
                                        <p:attrNameLst>
                                          <p:attrName>style.visibility</p:attrName>
                                        </p:attrNameLst>
                                      </p:cBhvr>
                                      <p:to>
                                        <p:strVal val="visible"/>
                                      </p:to>
                                    </p:set>
                                    <p:animEffect transition="in" filter="fade">
                                      <p:cBhvr>
                                        <p:cTn id="37" dur="500"/>
                                        <p:tgtEl>
                                          <p:spTgt spid="9190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1906"/>
                                        </p:tgtEl>
                                        <p:attrNameLst>
                                          <p:attrName>style.visibility</p:attrName>
                                        </p:attrNameLst>
                                      </p:cBhvr>
                                      <p:to>
                                        <p:strVal val="visible"/>
                                      </p:to>
                                    </p:set>
                                    <p:animEffect transition="in" filter="fade">
                                      <p:cBhvr>
                                        <p:cTn id="42" dur="500"/>
                                        <p:tgtEl>
                                          <p:spTgt spid="91906"/>
                                        </p:tgtEl>
                                      </p:cBhvr>
                                    </p:animEffect>
                                  </p:childTnLst>
                                </p:cTn>
                              </p:par>
                              <p:par>
                                <p:cTn id="43" presetID="0" presetClass="entr" presetSubtype="0" fill="hold" grpId="2" nodeType="withEffect">
                                  <p:stCondLst>
                                    <p:cond delay="0"/>
                                  </p:stCondLst>
                                  <p:childTnLst>
                                    <p:set>
                                      <p:cBhvr>
                                        <p:cTn id="44" dur="1" fill="hold">
                                          <p:stCondLst>
                                            <p:cond delay="499"/>
                                          </p:stCondLst>
                                        </p:cTn>
                                        <p:tgtEl>
                                          <p:spTgt spid="91907"/>
                                        </p:tgtEl>
                                        <p:attrNameLst>
                                          <p:attrName>style.visibility</p:attrName>
                                        </p:attrNameLst>
                                      </p:cBhvr>
                                      <p:to>
                                        <p:strVal val="visible"/>
                                      </p:to>
                                    </p:set>
                                  </p:childTnLst>
                                </p:cTn>
                              </p:par>
                              <p:par>
                                <p:cTn id="45" presetID="0" presetClass="entr" presetSubtype="0" fill="hold" nodeType="withEffect">
                                  <p:stCondLst>
                                    <p:cond delay="0"/>
                                  </p:stCondLst>
                                  <p:childTnLst>
                                    <p:set>
                                      <p:cBhvr>
                                        <p:cTn id="46" dur="1" fill="hold">
                                          <p:stCondLst>
                                            <p:cond delay="499"/>
                                          </p:stCondLst>
                                        </p:cTn>
                                        <p:tgtEl>
                                          <p:spTgt spid="91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06" grpId="0" animBg="1" autoUpdateAnimBg="0"/>
      <p:bldP spid="91907" grpId="1" animBg="1"/>
      <p:bldP spid="91907" grpId="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41" name="Title 3">
            <a:extLst>
              <a:ext uri="{FF2B5EF4-FFF2-40B4-BE49-F238E27FC236}">
                <a16:creationId xmlns:a16="http://schemas.microsoft.com/office/drawing/2014/main" id="{E7454BC4-17E9-1D2C-D5F9-CB743C5A772A}"/>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Denuncia de sospechas de fraude contra Medicaid</a:t>
            </a:r>
          </a:p>
        </p:txBody>
      </p:sp>
      <p:sp>
        <p:nvSpPr>
          <p:cNvPr id="92942" name="Content Placeholder 4">
            <a:extLst>
              <a:ext uri="{FF2B5EF4-FFF2-40B4-BE49-F238E27FC236}">
                <a16:creationId xmlns:a16="http://schemas.microsoft.com/office/drawing/2014/main" id="{921325F5-852C-5C90-38E7-476A28B431FF}"/>
              </a:ext>
            </a:extLst>
          </p:cNvPr>
          <p:cNvSpPr>
            <a:spLocks noChangeArrowheads="1"/>
          </p:cNvSpPr>
          <p:nvPr/>
        </p:nvSpPr>
        <p:spPr bwMode="auto">
          <a:xfrm>
            <a:off x="1444625" y="1370013"/>
            <a:ext cx="9302750"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spcAft>
                <a:spcPts val="600"/>
              </a:spcAft>
              <a:buClr>
                <a:srgbClr val="00539A"/>
              </a:buClr>
              <a:buFont typeface="Wingdings" panose="05000000000000000000" pitchFamily="2" charset="2"/>
              <a:buNone/>
            </a:pPr>
            <a:r>
              <a:rPr lang="es-US" altLang="en-US" sz="2800" b="1" dirty="0">
                <a:solidFill>
                  <a:srgbClr val="00529B"/>
                </a:solidFill>
                <a:cs typeface="Arial" panose="020B0604020202020204" pitchFamily="34" charset="0"/>
              </a:rPr>
              <a:t>Puede denunciar las sospechas de fraude contra Medicaid a:</a:t>
            </a:r>
          </a:p>
          <a:p>
            <a:pPr eaLnBrk="1" hangingPunct="1">
              <a:lnSpc>
                <a:spcPct val="90000"/>
              </a:lnSpc>
              <a:spcBef>
                <a:spcPts val="1000"/>
              </a:spcBef>
              <a:buClr>
                <a:srgbClr val="00539A"/>
              </a:buClr>
              <a:buFont typeface="Wingdings" panose="05000000000000000000" pitchFamily="2" charset="2"/>
              <a:buNone/>
            </a:pPr>
            <a:endParaRPr lang="en-US" altLang="en-US" sz="2600" dirty="0">
              <a:latin typeface="Arial" panose="020B0604020202020204" pitchFamily="34" charset="0"/>
              <a:cs typeface="Arial" panose="020B0604020202020204" pitchFamily="34" charset="0"/>
            </a:endParaRPr>
          </a:p>
        </p:txBody>
      </p:sp>
      <p:sp>
        <p:nvSpPr>
          <p:cNvPr id="92943" name="Rectangle: Rounded Corners 6" descr="Unidad de Control de Fraude contra Medicaid (MFCU)&#10;">
            <a:extLst>
              <a:ext uri="{FF2B5EF4-FFF2-40B4-BE49-F238E27FC236}">
                <a16:creationId xmlns:a16="http://schemas.microsoft.com/office/drawing/2014/main" id="{D021B7A2-290A-9A78-007D-57B9DA822302}"/>
              </a:ext>
            </a:extLst>
          </p:cNvPr>
          <p:cNvSpPr>
            <a:spLocks noChangeArrowheads="1"/>
          </p:cNvSpPr>
          <p:nvPr/>
        </p:nvSpPr>
        <p:spPr bwMode="auto">
          <a:xfrm>
            <a:off x="1284288" y="2747963"/>
            <a:ext cx="3024187" cy="197802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400" dirty="0">
                <a:solidFill>
                  <a:srgbClr val="00529B"/>
                </a:solidFill>
                <a:latin typeface="Arial" panose="020B0604020202020204" pitchFamily="34" charset="0"/>
                <a:cs typeface="Arial" panose="020B0604020202020204" pitchFamily="34" charset="0"/>
              </a:rPr>
              <a:t>Unidad de Control de Fraude contra Medicaid</a:t>
            </a:r>
          </a:p>
          <a:p>
            <a:pPr algn="ctr" eaLnBrk="1" hangingPunct="1"/>
            <a:r>
              <a:rPr lang="es-US" altLang="en-US" sz="2400" dirty="0">
                <a:solidFill>
                  <a:srgbClr val="00529B"/>
                </a:solidFill>
                <a:latin typeface="Arial" panose="020B0604020202020204" pitchFamily="34" charset="0"/>
                <a:cs typeface="Arial" panose="020B0604020202020204" pitchFamily="34" charset="0"/>
              </a:rPr>
              <a:t>(MFCU)</a:t>
            </a:r>
          </a:p>
        </p:txBody>
      </p:sp>
      <p:sp>
        <p:nvSpPr>
          <p:cNvPr id="92944" name="Rectangle: Rounded Corners 7" descr="Oficina del Inspector General (OIG)">
            <a:extLst>
              <a:ext uri="{FF2B5EF4-FFF2-40B4-BE49-F238E27FC236}">
                <a16:creationId xmlns:a16="http://schemas.microsoft.com/office/drawing/2014/main" id="{BEF917D9-B2C5-98F7-DC81-2C1EECDCFF33}"/>
              </a:ext>
            </a:extLst>
          </p:cNvPr>
          <p:cNvSpPr>
            <a:spLocks noChangeArrowheads="1"/>
          </p:cNvSpPr>
          <p:nvPr/>
        </p:nvSpPr>
        <p:spPr bwMode="auto">
          <a:xfrm>
            <a:off x="4919663" y="2735263"/>
            <a:ext cx="2352675" cy="197802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400" dirty="0">
                <a:solidFill>
                  <a:srgbClr val="00529B"/>
                </a:solidFill>
                <a:latin typeface="Arial" panose="020B0604020202020204" pitchFamily="34" charset="0"/>
                <a:cs typeface="Arial" panose="020B0604020202020204" pitchFamily="34" charset="0"/>
              </a:rPr>
              <a:t>Oficina del Inspector General</a:t>
            </a:r>
          </a:p>
          <a:p>
            <a:pPr algn="ctr" eaLnBrk="1" hangingPunct="1"/>
            <a:r>
              <a:rPr lang="es-US" altLang="en-US" sz="2400" dirty="0">
                <a:solidFill>
                  <a:srgbClr val="00529B"/>
                </a:solidFill>
                <a:latin typeface="Arial" panose="020B0604020202020204" pitchFamily="34" charset="0"/>
                <a:cs typeface="Arial" panose="020B0604020202020204" pitchFamily="34" charset="0"/>
              </a:rPr>
              <a:t>(OIG)</a:t>
            </a:r>
          </a:p>
        </p:txBody>
      </p:sp>
      <p:sp>
        <p:nvSpPr>
          <p:cNvPr id="92945" name="Rectangle: Rounded Corners 8" descr="Oficinas estatales de Asistencia Médica &#10;(Medicaid)">
            <a:extLst>
              <a:ext uri="{FF2B5EF4-FFF2-40B4-BE49-F238E27FC236}">
                <a16:creationId xmlns:a16="http://schemas.microsoft.com/office/drawing/2014/main" id="{8DE4B1C8-FB20-2615-D347-2C5C17029971}"/>
              </a:ext>
            </a:extLst>
          </p:cNvPr>
          <p:cNvSpPr>
            <a:spLocks noChangeArrowheads="1"/>
          </p:cNvSpPr>
          <p:nvPr/>
        </p:nvSpPr>
        <p:spPr bwMode="auto">
          <a:xfrm>
            <a:off x="7891463" y="2747963"/>
            <a:ext cx="3016250" cy="1978025"/>
          </a:xfrm>
          <a:prstGeom prst="roundRect">
            <a:avLst>
              <a:gd name="adj" fmla="val 16667"/>
            </a:avLst>
          </a:prstGeom>
          <a:noFill/>
          <a:ln w="38100" cap="flat" algn="ctr">
            <a:solidFill>
              <a:srgbClr val="FEC73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400" dirty="0">
                <a:solidFill>
                  <a:srgbClr val="00529B"/>
                </a:solidFill>
                <a:latin typeface="Arial" panose="020B0604020202020204" pitchFamily="34" charset="0"/>
                <a:cs typeface="Arial" panose="020B0604020202020204" pitchFamily="34" charset="0"/>
              </a:rPr>
              <a:t>Oficinas estatales de Asistencia Médica </a:t>
            </a:r>
          </a:p>
          <a:p>
            <a:pPr algn="ctr" eaLnBrk="1" hangingPunct="1"/>
            <a:r>
              <a:rPr lang="es-US" altLang="en-US" sz="2400" dirty="0">
                <a:solidFill>
                  <a:srgbClr val="00529B"/>
                </a:solidFill>
                <a:latin typeface="Arial" panose="020B0604020202020204" pitchFamily="34" charset="0"/>
                <a:cs typeface="Arial" panose="020B0604020202020204" pitchFamily="34" charset="0"/>
              </a:rPr>
              <a:t>(Medicaid)</a:t>
            </a:r>
          </a:p>
        </p:txBody>
      </p:sp>
      <p:sp>
        <p:nvSpPr>
          <p:cNvPr id="92947" name="Slide Number Placeholder 2">
            <a:extLst>
              <a:ext uri="{FF2B5EF4-FFF2-40B4-BE49-F238E27FC236}">
                <a16:creationId xmlns:a16="http://schemas.microsoft.com/office/drawing/2014/main" id="{8921C216-CA80-055F-E867-352A3FB19FC8}"/>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20E3197B-133D-4210-926E-40137DD672D2}" type="slidenum">
              <a:rPr lang="en-US" altLang="en-US">
                <a:solidFill>
                  <a:srgbClr val="8FAADC"/>
                </a:solidFill>
              </a:rPr>
              <a:pPr eaLnBrk="1" hangingPunct="1"/>
              <a:t>59</a:t>
            </a:fld>
            <a:endParaRPr lang="en-US" altLang="en-US">
              <a:solidFill>
                <a:srgbClr val="8FAADC"/>
              </a:solidFill>
            </a:endParaRPr>
          </a:p>
        </p:txBody>
      </p:sp>
      <p:sp>
        <p:nvSpPr>
          <p:cNvPr id="92948" name="Date Placeholder 3">
            <a:extLst>
              <a:ext uri="{FF2B5EF4-FFF2-40B4-BE49-F238E27FC236}">
                <a16:creationId xmlns:a16="http://schemas.microsoft.com/office/drawing/2014/main" id="{CA7CD445-F18B-3FDE-E804-E884AA2121F4}"/>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1" name="Footer Placeholder 4">
            <a:extLst>
              <a:ext uri="{FF2B5EF4-FFF2-40B4-BE49-F238E27FC236}">
                <a16:creationId xmlns:a16="http://schemas.microsoft.com/office/drawing/2014/main" id="{E707440D-1FFA-0829-7778-D4BAF0DFBDF1}"/>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942"/>
                                        </p:tgtEl>
                                        <p:attrNameLst>
                                          <p:attrName>style.visibility</p:attrName>
                                        </p:attrNameLst>
                                      </p:cBhvr>
                                      <p:to>
                                        <p:strVal val="visible"/>
                                      </p:to>
                                    </p:set>
                                    <p:animEffect transition="in" filter="fade">
                                      <p:cBhvr>
                                        <p:cTn id="7" dur="500"/>
                                        <p:tgtEl>
                                          <p:spTgt spid="92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92943"/>
                                        </p:tgtEl>
                                        <p:attrNameLst>
                                          <p:attrName>style.visibility</p:attrName>
                                        </p:attrNameLst>
                                      </p:cBhvr>
                                      <p:to>
                                        <p:strVal val="visible"/>
                                      </p:to>
                                    </p:set>
                                    <p:animEffect transition="in" filter="fade">
                                      <p:cBhvr>
                                        <p:cTn id="12" dur="500"/>
                                        <p:tgtEl>
                                          <p:spTgt spid="92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92944"/>
                                        </p:tgtEl>
                                        <p:attrNameLst>
                                          <p:attrName>style.visibility</p:attrName>
                                        </p:attrNameLst>
                                      </p:cBhvr>
                                      <p:to>
                                        <p:strVal val="visible"/>
                                      </p:to>
                                    </p:set>
                                    <p:animEffect transition="in" filter="fade">
                                      <p:cBhvr>
                                        <p:cTn id="17" dur="500"/>
                                        <p:tgtEl>
                                          <p:spTgt spid="929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92945"/>
                                        </p:tgtEl>
                                        <p:attrNameLst>
                                          <p:attrName>style.visibility</p:attrName>
                                        </p:attrNameLst>
                                      </p:cBhvr>
                                      <p:to>
                                        <p:strVal val="visible"/>
                                      </p:to>
                                    </p:set>
                                    <p:animEffect transition="in" filter="fade">
                                      <p:cBhvr>
                                        <p:cTn id="22" dur="500"/>
                                        <p:tgtEl>
                                          <p:spTgt spid="9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42" grpId="0"/>
      <p:bldP spid="92943" grpId="1" animBg="1"/>
      <p:bldP spid="92943" grpId="2" animBg="1" autoUpdateAnimBg="0"/>
      <p:bldP spid="92944" grpId="2" animBg="1"/>
      <p:bldP spid="92944" grpId="3" animBg="1"/>
      <p:bldP spid="92945" grpId="3" animBg="1"/>
      <p:bldP spid="92945"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0" name="Title 3">
            <a:extLst>
              <a:ext uri="{FF2B5EF4-FFF2-40B4-BE49-F238E27FC236}">
                <a16:creationId xmlns:a16="http://schemas.microsoft.com/office/drawing/2014/main" id="{F218B772-8EA4-C242-8961-1515AF158B4D}"/>
              </a:ext>
            </a:extLst>
          </p:cNvPr>
          <p:cNvSpPr>
            <a:spLocks noGrp="1" noChangeArrowheads="1"/>
          </p:cNvSpPr>
          <p:nvPr>
            <p:ph type="title" idx="4294967295"/>
          </p:nvPr>
        </p:nvSpPr>
        <p:spPr>
          <a:xfrm>
            <a:off x="0" y="-3175"/>
            <a:ext cx="12192000" cy="971550"/>
          </a:xfrm>
          <a:ln/>
        </p:spPr>
        <p:txBody>
          <a:bodyPr anchor="ctr"/>
          <a:lstStyle/>
          <a:p>
            <a:pPr eaLnBrk="1" hangingPunct="1"/>
            <a:r>
              <a:rPr lang="es-US" altLang="en-US" sz="3000"/>
              <a:t>Fraude, derroche y abuso: ¿qué diferencia hay? </a:t>
            </a:r>
          </a:p>
        </p:txBody>
      </p:sp>
      <p:sp>
        <p:nvSpPr>
          <p:cNvPr id="38091" name="Rectangle: Rounded Corners 54" descr="Fraude&#10;">
            <a:extLst>
              <a:ext uri="{FF2B5EF4-FFF2-40B4-BE49-F238E27FC236}">
                <a16:creationId xmlns:a16="http://schemas.microsoft.com/office/drawing/2014/main" id="{11567978-A471-7F0D-6359-ACA614A3E4C5}"/>
              </a:ext>
            </a:extLst>
          </p:cNvPr>
          <p:cNvSpPr>
            <a:spLocks noChangeArrowheads="1"/>
          </p:cNvSpPr>
          <p:nvPr/>
        </p:nvSpPr>
        <p:spPr bwMode="auto">
          <a:xfrm>
            <a:off x="571500" y="1476375"/>
            <a:ext cx="3517900" cy="3905250"/>
          </a:xfrm>
          <a:prstGeom prst="roundRect">
            <a:avLst>
              <a:gd name="adj" fmla="val 16667"/>
            </a:avLst>
          </a:prstGeom>
          <a:solidFill>
            <a:srgbClr val="FFFFFF"/>
          </a:solidFill>
          <a:ln w="28575" cap="flat" algn="ctr">
            <a:solidFill>
              <a:srgbClr val="00529B"/>
            </a:solidFill>
            <a:prstDash val="solid"/>
            <a:round/>
            <a:headEnd type="none" w="med" len="med"/>
            <a:tailEnd type="none" w="med" len="med"/>
          </a:ln>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algn="ctr" eaLnBrk="1" hangingPunct="1">
              <a:spcBef>
                <a:spcPts val="600"/>
              </a:spcBef>
            </a:pPr>
            <a:r>
              <a:rPr lang="es-US" altLang="en-US" sz="2800" b="1" dirty="0">
                <a:solidFill>
                  <a:srgbClr val="00529B"/>
                </a:solidFill>
                <a:latin typeface="Arial" panose="020B0604020202020204" pitchFamily="34" charset="0"/>
              </a:rPr>
              <a:t>Fraude</a:t>
            </a:r>
          </a:p>
        </p:txBody>
      </p:sp>
      <p:sp>
        <p:nvSpPr>
          <p:cNvPr id="38092" name="Rectangle: Rounded Corners 55" descr="Cuando alguien engaña, oculta o tergiversa intencionalmente para obtener dinero o bienes de cualquier programa de beneficios de atención médica.&#10;">
            <a:extLst>
              <a:ext uri="{FF2B5EF4-FFF2-40B4-BE49-F238E27FC236}">
                <a16:creationId xmlns:a16="http://schemas.microsoft.com/office/drawing/2014/main" id="{AE81DA25-446B-5F20-F6FA-9505BD8056A4}"/>
              </a:ext>
            </a:extLst>
          </p:cNvPr>
          <p:cNvSpPr>
            <a:spLocks noChangeArrowheads="1"/>
          </p:cNvSpPr>
          <p:nvPr/>
        </p:nvSpPr>
        <p:spPr bwMode="auto">
          <a:xfrm>
            <a:off x="571500" y="2212975"/>
            <a:ext cx="3517900" cy="1966913"/>
          </a:xfrm>
          <a:prstGeom prst="roundRect">
            <a:avLst>
              <a:gd name="adj" fmla="val 16667"/>
            </a:avLst>
          </a:prstGeom>
          <a:solidFill>
            <a:srgbClr val="DEEBF7"/>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00529B"/>
                </a:solidFill>
                <a:latin typeface="Arial" panose="020B0604020202020204" pitchFamily="34" charset="0"/>
                <a:cs typeface="Arial" panose="020B0604020202020204" pitchFamily="34" charset="0"/>
              </a:rPr>
              <a:t>Cuando alguien engaña, oculta o falsifica intencionalmente para obtener dinero o bienes de cualquier programa de beneficios de salud.</a:t>
            </a:r>
          </a:p>
        </p:txBody>
      </p:sp>
      <p:grpSp>
        <p:nvGrpSpPr>
          <p:cNvPr id="38093" name="Group 1">
            <a:extLst>
              <a:ext uri="{FF2B5EF4-FFF2-40B4-BE49-F238E27FC236}">
                <a16:creationId xmlns:a16="http://schemas.microsoft.com/office/drawing/2014/main" id="{3EBD993A-FCBF-AD60-2183-507F85FDE21E}"/>
              </a:ext>
              <a:ext uri="{C183D7F6-B498-43B3-948B-1728B52AA6E4}">
                <adec:decorative xmlns:adec="http://schemas.microsoft.com/office/drawing/2017/decorative" val="1"/>
              </a:ext>
            </a:extLst>
          </p:cNvPr>
          <p:cNvGrpSpPr>
            <a:grpSpLocks/>
          </p:cNvGrpSpPr>
          <p:nvPr/>
        </p:nvGrpSpPr>
        <p:grpSpPr bwMode="auto">
          <a:xfrm>
            <a:off x="1522413" y="4329113"/>
            <a:ext cx="1568450" cy="784225"/>
            <a:chOff x="1522571" y="4329364"/>
            <a:chExt cx="1567748" cy="784284"/>
          </a:xfrm>
        </p:grpSpPr>
        <p:grpSp>
          <p:nvGrpSpPr>
            <p:cNvPr id="38094" name="Group 16">
              <a:extLst>
                <a:ext uri="{FF2B5EF4-FFF2-40B4-BE49-F238E27FC236}">
                  <a16:creationId xmlns:a16="http://schemas.microsoft.com/office/drawing/2014/main" id="{18C8191D-A1E7-43CD-2270-584F7796E02A}"/>
                </a:ext>
              </a:extLst>
            </p:cNvPr>
            <p:cNvGrpSpPr>
              <a:grpSpLocks/>
            </p:cNvGrpSpPr>
            <p:nvPr/>
          </p:nvGrpSpPr>
          <p:grpSpPr bwMode="auto">
            <a:xfrm>
              <a:off x="1522571" y="4329364"/>
              <a:ext cx="1567748" cy="784284"/>
              <a:chOff x="-4893100" y="1362147"/>
              <a:chExt cx="7380059" cy="3691961"/>
            </a:xfrm>
          </p:grpSpPr>
          <p:pic>
            <p:nvPicPr>
              <p:cNvPr id="38095" name="Picture 15" descr="IconDescription automatically generated">
                <a:extLst>
                  <a:ext uri="{FF2B5EF4-FFF2-40B4-BE49-F238E27FC236}">
                    <a16:creationId xmlns:a16="http://schemas.microsoft.com/office/drawing/2014/main" id="{CDBFDC4A-4787-A2C6-3F9E-DE2866A87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100" y="1362147"/>
                <a:ext cx="7380059" cy="3691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96" name="Picture 9" descr="A picture containing iconDescription automatically generated">
                <a:extLst>
                  <a:ext uri="{FF2B5EF4-FFF2-40B4-BE49-F238E27FC236}">
                    <a16:creationId xmlns:a16="http://schemas.microsoft.com/office/drawing/2014/main" id="{332BC2D3-1332-32E9-7C14-2E9B5C320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43"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97" name="Picture 11" descr="IconDescription automatically generated">
                <a:extLst>
                  <a:ext uri="{FF2B5EF4-FFF2-40B4-BE49-F238E27FC236}">
                    <a16:creationId xmlns:a16="http://schemas.microsoft.com/office/drawing/2014/main" id="{B859AD1E-F608-7EF1-C12F-97A87F496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857"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98" name="Picture 13" descr="IconDescription automatically generated">
                <a:extLst>
                  <a:ext uri="{FF2B5EF4-FFF2-40B4-BE49-F238E27FC236}">
                    <a16:creationId xmlns:a16="http://schemas.microsoft.com/office/drawing/2014/main" id="{25FB9FF1-8646-18B8-0F36-33A451D53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348" y="1516932"/>
                <a:ext cx="3568032" cy="217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099" name="Picture 18" descr="Background pattern, arrowDescription automatically generated">
              <a:extLst>
                <a:ext uri="{FF2B5EF4-FFF2-40B4-BE49-F238E27FC236}">
                  <a16:creationId xmlns:a16="http://schemas.microsoft.com/office/drawing/2014/main" id="{BA3B0A8A-6178-5D8A-4B59-CE2F889CF8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60000" flipH="1">
              <a:off x="2403165" y="4632260"/>
              <a:ext cx="173933" cy="597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100" name="Rectangle: Rounded Corners 56" descr="Derroche&#10;">
            <a:extLst>
              <a:ext uri="{FF2B5EF4-FFF2-40B4-BE49-F238E27FC236}">
                <a16:creationId xmlns:a16="http://schemas.microsoft.com/office/drawing/2014/main" id="{46231382-B00C-2A3D-CB30-811AE347E0F6}"/>
              </a:ext>
            </a:extLst>
          </p:cNvPr>
          <p:cNvSpPr>
            <a:spLocks noChangeArrowheads="1"/>
          </p:cNvSpPr>
          <p:nvPr/>
        </p:nvSpPr>
        <p:spPr bwMode="auto">
          <a:xfrm>
            <a:off x="4283075" y="1476375"/>
            <a:ext cx="3516313" cy="3905250"/>
          </a:xfrm>
          <a:prstGeom prst="roundRect">
            <a:avLst>
              <a:gd name="adj" fmla="val 16667"/>
            </a:avLst>
          </a:prstGeom>
          <a:solidFill>
            <a:srgbClr val="FFFFFF"/>
          </a:solidFill>
          <a:ln w="28575" cap="flat" algn="ctr">
            <a:solidFill>
              <a:srgbClr val="00529B"/>
            </a:solidFill>
            <a:prstDash val="solid"/>
            <a:round/>
            <a:headEnd type="none" w="med" len="med"/>
            <a:tailEnd type="none" w="med" len="med"/>
          </a:ln>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algn="ctr" eaLnBrk="1" hangingPunct="1">
              <a:spcBef>
                <a:spcPts val="600"/>
              </a:spcBef>
            </a:pPr>
            <a:r>
              <a:rPr lang="es-US" altLang="en-US" sz="2800" b="1" dirty="0">
                <a:solidFill>
                  <a:srgbClr val="00529B"/>
                </a:solidFill>
                <a:latin typeface="Arial" panose="020B0604020202020204" pitchFamily="34" charset="0"/>
              </a:rPr>
              <a:t>Derroche</a:t>
            </a:r>
          </a:p>
        </p:txBody>
      </p:sp>
      <p:sp>
        <p:nvSpPr>
          <p:cNvPr id="38101" name="Rectangle: Rounded Corners 57" descr="Uso excesivo de los servicios y otras prácticas que directa &#10;o indirectamente generan costos innecesarios a algún programa de beneficios de atención médica.&#10;&#10;">
            <a:extLst>
              <a:ext uri="{FF2B5EF4-FFF2-40B4-BE49-F238E27FC236}">
                <a16:creationId xmlns:a16="http://schemas.microsoft.com/office/drawing/2014/main" id="{DDCB5A37-A11F-328B-52F4-ED480DD42AAC}"/>
              </a:ext>
            </a:extLst>
          </p:cNvPr>
          <p:cNvSpPr>
            <a:spLocks noChangeArrowheads="1"/>
          </p:cNvSpPr>
          <p:nvPr/>
        </p:nvSpPr>
        <p:spPr bwMode="auto">
          <a:xfrm>
            <a:off x="4283075" y="2212975"/>
            <a:ext cx="3516313" cy="1966913"/>
          </a:xfrm>
          <a:prstGeom prst="roundRect">
            <a:avLst>
              <a:gd name="adj" fmla="val 16667"/>
            </a:avLst>
          </a:prstGeom>
          <a:solidFill>
            <a:srgbClr val="DEEBF7"/>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00529B"/>
                </a:solidFill>
                <a:latin typeface="Arial" panose="020B0604020202020204" pitchFamily="34" charset="0"/>
                <a:cs typeface="Arial" panose="020B0604020202020204" pitchFamily="34" charset="0"/>
              </a:rPr>
              <a:t>Uso excesivo de los servicios y otras prácticas que directa </a:t>
            </a:r>
            <a:br>
              <a:rPr lang="es-US" altLang="en-US" dirty="0">
                <a:solidFill>
                  <a:srgbClr val="00529B"/>
                </a:solidFill>
                <a:latin typeface="Arial" panose="020B0604020202020204" pitchFamily="34" charset="0"/>
                <a:cs typeface="Arial" panose="020B0604020202020204" pitchFamily="34" charset="0"/>
              </a:rPr>
            </a:br>
            <a:r>
              <a:rPr lang="es-US" altLang="en-US" dirty="0">
                <a:solidFill>
                  <a:srgbClr val="00529B"/>
                </a:solidFill>
                <a:latin typeface="Arial" panose="020B0604020202020204" pitchFamily="34" charset="0"/>
                <a:cs typeface="Arial" panose="020B0604020202020204" pitchFamily="34" charset="0"/>
              </a:rPr>
              <a:t>o indirectamente generan costos innecesarios a algún programa de beneficios de salud.</a:t>
            </a:r>
          </a:p>
        </p:txBody>
      </p:sp>
      <p:grpSp>
        <p:nvGrpSpPr>
          <p:cNvPr id="38102" name="Group 2">
            <a:extLst>
              <a:ext uri="{FF2B5EF4-FFF2-40B4-BE49-F238E27FC236}">
                <a16:creationId xmlns:a16="http://schemas.microsoft.com/office/drawing/2014/main" id="{BF0E9254-9429-80D5-B972-FB32AFFDBD03}"/>
              </a:ext>
              <a:ext uri="{C183D7F6-B498-43B3-948B-1728B52AA6E4}">
                <adec:decorative xmlns:adec="http://schemas.microsoft.com/office/drawing/2017/decorative" val="1"/>
              </a:ext>
            </a:extLst>
          </p:cNvPr>
          <p:cNvGrpSpPr>
            <a:grpSpLocks/>
          </p:cNvGrpSpPr>
          <p:nvPr/>
        </p:nvGrpSpPr>
        <p:grpSpPr bwMode="auto">
          <a:xfrm>
            <a:off x="5253038" y="4311650"/>
            <a:ext cx="1568450" cy="784225"/>
            <a:chOff x="5253809" y="4311829"/>
            <a:chExt cx="1567748" cy="784284"/>
          </a:xfrm>
        </p:grpSpPr>
        <p:grpSp>
          <p:nvGrpSpPr>
            <p:cNvPr id="38103" name="Group 64">
              <a:extLst>
                <a:ext uri="{FF2B5EF4-FFF2-40B4-BE49-F238E27FC236}">
                  <a16:creationId xmlns:a16="http://schemas.microsoft.com/office/drawing/2014/main" id="{B32D1A96-DFAF-4A0E-6EE2-1E21FF288777}"/>
                </a:ext>
              </a:extLst>
            </p:cNvPr>
            <p:cNvGrpSpPr>
              <a:grpSpLocks/>
            </p:cNvGrpSpPr>
            <p:nvPr/>
          </p:nvGrpSpPr>
          <p:grpSpPr bwMode="auto">
            <a:xfrm>
              <a:off x="5253809" y="4311829"/>
              <a:ext cx="1567748" cy="784284"/>
              <a:chOff x="-4893100" y="1362147"/>
              <a:chExt cx="7380059" cy="3691961"/>
            </a:xfrm>
          </p:grpSpPr>
          <p:pic>
            <p:nvPicPr>
              <p:cNvPr id="38104" name="Picture 65" descr="IconDescription automatically generated">
                <a:extLst>
                  <a:ext uri="{FF2B5EF4-FFF2-40B4-BE49-F238E27FC236}">
                    <a16:creationId xmlns:a16="http://schemas.microsoft.com/office/drawing/2014/main" id="{643E4807-9509-701C-671B-3FCEE2C9F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100" y="1362147"/>
                <a:ext cx="7380059" cy="3691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05" name="Picture 66" descr="A picture containing iconDescription automatically generated">
                <a:extLst>
                  <a:ext uri="{FF2B5EF4-FFF2-40B4-BE49-F238E27FC236}">
                    <a16:creationId xmlns:a16="http://schemas.microsoft.com/office/drawing/2014/main" id="{308AC1E9-C14C-342A-3B3A-5164EB0F0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43"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06" name="Picture 67" descr="IconDescription automatically generated">
                <a:extLst>
                  <a:ext uri="{FF2B5EF4-FFF2-40B4-BE49-F238E27FC236}">
                    <a16:creationId xmlns:a16="http://schemas.microsoft.com/office/drawing/2014/main" id="{D36F0854-DB22-CE1D-CB3C-5A014E18B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857"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07" name="Picture 68" descr="IconDescription automatically generated">
                <a:extLst>
                  <a:ext uri="{FF2B5EF4-FFF2-40B4-BE49-F238E27FC236}">
                    <a16:creationId xmlns:a16="http://schemas.microsoft.com/office/drawing/2014/main" id="{901FAFCF-93E8-5B29-E072-3103C863F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348" y="1516932"/>
                <a:ext cx="3568032" cy="217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108" name="Picture 69" descr="Background pattern, arrowDescription automatically generated">
              <a:extLst>
                <a:ext uri="{FF2B5EF4-FFF2-40B4-BE49-F238E27FC236}">
                  <a16:creationId xmlns:a16="http://schemas.microsoft.com/office/drawing/2014/main" id="{A62B4201-0542-8CF1-DC1A-D4D06CA8F8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160000" flipH="1">
              <a:off x="5751079" y="4631725"/>
              <a:ext cx="173933" cy="597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109" name="Rectangle: Rounded Corners 58" descr="Abuso&#10;">
            <a:extLst>
              <a:ext uri="{FF2B5EF4-FFF2-40B4-BE49-F238E27FC236}">
                <a16:creationId xmlns:a16="http://schemas.microsoft.com/office/drawing/2014/main" id="{D10B2AC8-D64D-FA66-3533-0ACAEDE017D8}"/>
              </a:ext>
            </a:extLst>
          </p:cNvPr>
          <p:cNvSpPr>
            <a:spLocks noChangeArrowheads="1"/>
          </p:cNvSpPr>
          <p:nvPr/>
        </p:nvSpPr>
        <p:spPr bwMode="auto">
          <a:xfrm>
            <a:off x="7993063" y="1476375"/>
            <a:ext cx="3516312" cy="3905250"/>
          </a:xfrm>
          <a:prstGeom prst="roundRect">
            <a:avLst>
              <a:gd name="adj" fmla="val 16667"/>
            </a:avLst>
          </a:prstGeom>
          <a:solidFill>
            <a:srgbClr val="FFFFFF"/>
          </a:solidFill>
          <a:ln w="28575" cap="flat" algn="ctr">
            <a:solidFill>
              <a:srgbClr val="00529B"/>
            </a:solidFill>
            <a:prstDash val="solid"/>
            <a:round/>
            <a:headEnd type="none" w="med" len="med"/>
            <a:tailEnd type="none" w="med" len="med"/>
          </a:ln>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algn="ctr" eaLnBrk="1" hangingPunct="1">
              <a:spcBef>
                <a:spcPts val="600"/>
              </a:spcBef>
            </a:pPr>
            <a:r>
              <a:rPr lang="es-US" altLang="en-US" sz="2800" b="1" dirty="0">
                <a:solidFill>
                  <a:srgbClr val="00529B"/>
                </a:solidFill>
                <a:latin typeface="Arial" panose="020B0604020202020204" pitchFamily="34" charset="0"/>
              </a:rPr>
              <a:t>Abuso</a:t>
            </a:r>
          </a:p>
        </p:txBody>
      </p:sp>
      <p:sp>
        <p:nvSpPr>
          <p:cNvPr id="38110" name="Rectangle: Rounded Corners 63" descr="Cuando los proveedores o suministradores de atención médica realizan acciones directas o indirectas que generan costos innecesarios a algún programa de beneficios de atención médica.&#10;&#10;">
            <a:extLst>
              <a:ext uri="{FF2B5EF4-FFF2-40B4-BE49-F238E27FC236}">
                <a16:creationId xmlns:a16="http://schemas.microsoft.com/office/drawing/2014/main" id="{5E755254-EC3B-B682-BB95-3C71F67EFB01}"/>
              </a:ext>
            </a:extLst>
          </p:cNvPr>
          <p:cNvSpPr>
            <a:spLocks noChangeArrowheads="1"/>
          </p:cNvSpPr>
          <p:nvPr/>
        </p:nvSpPr>
        <p:spPr bwMode="auto">
          <a:xfrm>
            <a:off x="7993063" y="2212975"/>
            <a:ext cx="3516312" cy="1966913"/>
          </a:xfrm>
          <a:prstGeom prst="roundRect">
            <a:avLst>
              <a:gd name="adj" fmla="val 16667"/>
            </a:avLst>
          </a:prstGeom>
          <a:solidFill>
            <a:srgbClr val="DEEBF7"/>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sz="1700" dirty="0">
                <a:solidFill>
                  <a:srgbClr val="00529B"/>
                </a:solidFill>
                <a:latin typeface="Arial" panose="020B0604020202020204" pitchFamily="34" charset="0"/>
                <a:cs typeface="Arial" panose="020B0604020202020204" pitchFamily="34" charset="0"/>
              </a:rPr>
              <a:t>Cuando los proveedores o suministradores de atención médica realizan acciones directas o indirectas que generan costos innecesarios a algún programa de beneficios de salud.</a:t>
            </a:r>
          </a:p>
        </p:txBody>
      </p:sp>
      <p:grpSp>
        <p:nvGrpSpPr>
          <p:cNvPr id="38111" name="Group 5">
            <a:extLst>
              <a:ext uri="{FF2B5EF4-FFF2-40B4-BE49-F238E27FC236}">
                <a16:creationId xmlns:a16="http://schemas.microsoft.com/office/drawing/2014/main" id="{F4D2C43B-34D6-8F17-21D4-0D068084F64F}"/>
              </a:ext>
              <a:ext uri="{C183D7F6-B498-43B3-948B-1728B52AA6E4}">
                <adec:decorative xmlns:adec="http://schemas.microsoft.com/office/drawing/2017/decorative" val="1"/>
              </a:ext>
            </a:extLst>
          </p:cNvPr>
          <p:cNvGrpSpPr>
            <a:grpSpLocks/>
          </p:cNvGrpSpPr>
          <p:nvPr/>
        </p:nvGrpSpPr>
        <p:grpSpPr bwMode="auto">
          <a:xfrm>
            <a:off x="9072563" y="4344988"/>
            <a:ext cx="1566862" cy="784225"/>
            <a:chOff x="9072314" y="4344710"/>
            <a:chExt cx="1567748" cy="784284"/>
          </a:xfrm>
        </p:grpSpPr>
        <p:grpSp>
          <p:nvGrpSpPr>
            <p:cNvPr id="38112" name="Group 70">
              <a:extLst>
                <a:ext uri="{FF2B5EF4-FFF2-40B4-BE49-F238E27FC236}">
                  <a16:creationId xmlns:a16="http://schemas.microsoft.com/office/drawing/2014/main" id="{D6CAB00A-E85F-8805-E257-875E35BD56BE}"/>
                </a:ext>
              </a:extLst>
            </p:cNvPr>
            <p:cNvGrpSpPr>
              <a:grpSpLocks/>
            </p:cNvGrpSpPr>
            <p:nvPr/>
          </p:nvGrpSpPr>
          <p:grpSpPr bwMode="auto">
            <a:xfrm>
              <a:off x="9072314" y="4344710"/>
              <a:ext cx="1567748" cy="784284"/>
              <a:chOff x="-4893100" y="1362147"/>
              <a:chExt cx="7380059" cy="3691961"/>
            </a:xfrm>
          </p:grpSpPr>
          <p:pic>
            <p:nvPicPr>
              <p:cNvPr id="38113" name="Picture 71" descr="IconDescription automatically generated">
                <a:extLst>
                  <a:ext uri="{FF2B5EF4-FFF2-40B4-BE49-F238E27FC236}">
                    <a16:creationId xmlns:a16="http://schemas.microsoft.com/office/drawing/2014/main" id="{708DDB86-B00F-7E2B-B6F3-B3F547DF9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100" y="1362147"/>
                <a:ext cx="7380059" cy="3691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14" name="Picture 72" descr="A picture containing iconDescription automatically generated">
                <a:extLst>
                  <a:ext uri="{FF2B5EF4-FFF2-40B4-BE49-F238E27FC236}">
                    <a16:creationId xmlns:a16="http://schemas.microsoft.com/office/drawing/2014/main" id="{D35E08A4-7D12-008F-D21F-95373A3FD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43"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15" name="Picture 73" descr="IconDescription automatically generated">
                <a:extLst>
                  <a:ext uri="{FF2B5EF4-FFF2-40B4-BE49-F238E27FC236}">
                    <a16:creationId xmlns:a16="http://schemas.microsoft.com/office/drawing/2014/main" id="{E86FF945-CCB2-CD5C-B842-866985CFF2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857" y="1941368"/>
                <a:ext cx="2923011" cy="3018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16" name="Picture 74" descr="IconDescription automatically generated">
                <a:extLst>
                  <a:ext uri="{FF2B5EF4-FFF2-40B4-BE49-F238E27FC236}">
                    <a16:creationId xmlns:a16="http://schemas.microsoft.com/office/drawing/2014/main" id="{FC1B29C8-7E4A-8204-5E79-FE6F4DD05E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348" y="1516932"/>
                <a:ext cx="3568032" cy="217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117" name="Picture 75" descr="Background pattern, arrowDescription automatically generated">
              <a:extLst>
                <a:ext uri="{FF2B5EF4-FFF2-40B4-BE49-F238E27FC236}">
                  <a16:creationId xmlns:a16="http://schemas.microsoft.com/office/drawing/2014/main" id="{593387DB-7898-DFE7-A910-35EC4AFE7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71022" y="4531701"/>
              <a:ext cx="173933" cy="597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119" name="Slide Number Placeholder 4">
            <a:extLst>
              <a:ext uri="{FF2B5EF4-FFF2-40B4-BE49-F238E27FC236}">
                <a16:creationId xmlns:a16="http://schemas.microsoft.com/office/drawing/2014/main" id="{10E8526D-4672-C803-63C2-77DEB1D38FAB}"/>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050AA69-A140-45F3-B60E-D3509E999854}" type="slidenum">
              <a:rPr lang="en-US" altLang="en-US">
                <a:solidFill>
                  <a:srgbClr val="8FAADC"/>
                </a:solidFill>
              </a:rPr>
              <a:pPr eaLnBrk="1" hangingPunct="1"/>
              <a:t>6</a:t>
            </a:fld>
            <a:endParaRPr lang="en-US" altLang="en-US">
              <a:solidFill>
                <a:srgbClr val="8FAADC"/>
              </a:solidFill>
            </a:endParaRPr>
          </a:p>
        </p:txBody>
      </p:sp>
      <p:sp>
        <p:nvSpPr>
          <p:cNvPr id="38120" name="Date Placeholder 3">
            <a:extLst>
              <a:ext uri="{FF2B5EF4-FFF2-40B4-BE49-F238E27FC236}">
                <a16:creationId xmlns:a16="http://schemas.microsoft.com/office/drawing/2014/main" id="{F548E263-3911-94DA-C4A2-7DA5D2E4A9FA}"/>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Mayo de 2022</a:t>
            </a:r>
          </a:p>
        </p:txBody>
      </p:sp>
      <p:sp>
        <p:nvSpPr>
          <p:cNvPr id="35" name="Footer Placeholder 4">
            <a:extLst>
              <a:ext uri="{FF2B5EF4-FFF2-40B4-BE49-F238E27FC236}">
                <a16:creationId xmlns:a16="http://schemas.microsoft.com/office/drawing/2014/main" id="{6A7F2457-8621-CD24-9EC1-2A2852B5A413}"/>
              </a:ext>
            </a:extLst>
          </p:cNvPr>
          <p:cNvSpPr txBox="1">
            <a:spLocks noChangeArrowheads="1"/>
          </p:cNvSpPr>
          <p:nvPr/>
        </p:nvSpPr>
        <p:spPr bwMode="auto">
          <a:xfrm>
            <a:off x="24680" y="6492875"/>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092"/>
                                        </p:tgtEl>
                                        <p:attrNameLst>
                                          <p:attrName>style.visibility</p:attrName>
                                        </p:attrNameLst>
                                      </p:cBhvr>
                                      <p:to>
                                        <p:strVal val="visible"/>
                                      </p:to>
                                    </p:set>
                                    <p:animEffect transition="in" filter="fade">
                                      <p:cBhvr>
                                        <p:cTn id="7" dur="1000"/>
                                        <p:tgtEl>
                                          <p:spTgt spid="38092"/>
                                        </p:tgtEl>
                                      </p:cBhvr>
                                    </p:animEffect>
                                    <p:anim calcmode="lin" valueType="num">
                                      <p:cBhvr>
                                        <p:cTn id="8" dur="1000" fill="hold"/>
                                        <p:tgtEl>
                                          <p:spTgt spid="38092"/>
                                        </p:tgtEl>
                                        <p:attrNameLst>
                                          <p:attrName>ppt_x</p:attrName>
                                        </p:attrNameLst>
                                      </p:cBhvr>
                                      <p:tavLst>
                                        <p:tav tm="0">
                                          <p:val>
                                            <p:strVal val="#ppt_x"/>
                                          </p:val>
                                        </p:tav>
                                        <p:tav tm="100000">
                                          <p:val>
                                            <p:strVal val="#ppt_x"/>
                                          </p:val>
                                        </p:tav>
                                      </p:tavLst>
                                    </p:anim>
                                    <p:anim calcmode="lin" valueType="num">
                                      <p:cBhvr>
                                        <p:cTn id="9" dur="1000" fill="hold"/>
                                        <p:tgtEl>
                                          <p:spTgt spid="3809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2" nodeType="clickEffect">
                                  <p:stCondLst>
                                    <p:cond delay="0"/>
                                  </p:stCondLst>
                                  <p:childTnLst>
                                    <p:set>
                                      <p:cBhvr>
                                        <p:cTn id="13" dur="1" fill="hold">
                                          <p:stCondLst>
                                            <p:cond delay="0"/>
                                          </p:stCondLst>
                                        </p:cTn>
                                        <p:tgtEl>
                                          <p:spTgt spid="38101"/>
                                        </p:tgtEl>
                                        <p:attrNameLst>
                                          <p:attrName>style.visibility</p:attrName>
                                        </p:attrNameLst>
                                      </p:cBhvr>
                                      <p:to>
                                        <p:strVal val="visible"/>
                                      </p:to>
                                    </p:set>
                                    <p:animEffect transition="in" filter="fade">
                                      <p:cBhvr>
                                        <p:cTn id="14" dur="1000"/>
                                        <p:tgtEl>
                                          <p:spTgt spid="38101"/>
                                        </p:tgtEl>
                                      </p:cBhvr>
                                    </p:animEffect>
                                    <p:anim calcmode="lin" valueType="num">
                                      <p:cBhvr>
                                        <p:cTn id="15" dur="1000" fill="hold"/>
                                        <p:tgtEl>
                                          <p:spTgt spid="38101"/>
                                        </p:tgtEl>
                                        <p:attrNameLst>
                                          <p:attrName>ppt_x</p:attrName>
                                        </p:attrNameLst>
                                      </p:cBhvr>
                                      <p:tavLst>
                                        <p:tav tm="0">
                                          <p:val>
                                            <p:strVal val="#ppt_x"/>
                                          </p:val>
                                        </p:tav>
                                        <p:tav tm="100000">
                                          <p:val>
                                            <p:strVal val="#ppt_x"/>
                                          </p:val>
                                        </p:tav>
                                      </p:tavLst>
                                    </p:anim>
                                    <p:anim calcmode="lin" valueType="num">
                                      <p:cBhvr>
                                        <p:cTn id="16" dur="1000" fill="hold"/>
                                        <p:tgtEl>
                                          <p:spTgt spid="3810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3" nodeType="clickEffect">
                                  <p:stCondLst>
                                    <p:cond delay="0"/>
                                  </p:stCondLst>
                                  <p:childTnLst>
                                    <p:set>
                                      <p:cBhvr>
                                        <p:cTn id="20" dur="1" fill="hold">
                                          <p:stCondLst>
                                            <p:cond delay="0"/>
                                          </p:stCondLst>
                                        </p:cTn>
                                        <p:tgtEl>
                                          <p:spTgt spid="38110"/>
                                        </p:tgtEl>
                                        <p:attrNameLst>
                                          <p:attrName>style.visibility</p:attrName>
                                        </p:attrNameLst>
                                      </p:cBhvr>
                                      <p:to>
                                        <p:strVal val="visible"/>
                                      </p:to>
                                    </p:set>
                                    <p:animEffect transition="in" filter="fade">
                                      <p:cBhvr>
                                        <p:cTn id="21" dur="1000"/>
                                        <p:tgtEl>
                                          <p:spTgt spid="38110"/>
                                        </p:tgtEl>
                                      </p:cBhvr>
                                    </p:animEffect>
                                    <p:anim calcmode="lin" valueType="num">
                                      <p:cBhvr>
                                        <p:cTn id="22" dur="1000" fill="hold"/>
                                        <p:tgtEl>
                                          <p:spTgt spid="38110"/>
                                        </p:tgtEl>
                                        <p:attrNameLst>
                                          <p:attrName>ppt_x</p:attrName>
                                        </p:attrNameLst>
                                      </p:cBhvr>
                                      <p:tavLst>
                                        <p:tav tm="0">
                                          <p:val>
                                            <p:strVal val="#ppt_x"/>
                                          </p:val>
                                        </p:tav>
                                        <p:tav tm="100000">
                                          <p:val>
                                            <p:strVal val="#ppt_x"/>
                                          </p:val>
                                        </p:tav>
                                      </p:tavLst>
                                    </p:anim>
                                    <p:anim calcmode="lin" valueType="num">
                                      <p:cBhvr>
                                        <p:cTn id="23" dur="1000" fill="hold"/>
                                        <p:tgtEl>
                                          <p:spTgt spid="38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2" grpId="0" animBg="1"/>
      <p:bldP spid="38101" grpId="1" animBg="1"/>
      <p:bldP spid="38101" grpId="2" animBg="1"/>
      <p:bldP spid="38110" grpId="2" animBg="1"/>
      <p:bldP spid="38110" grpId="3"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975" name="Title 3">
            <a:extLst>
              <a:ext uri="{FF2B5EF4-FFF2-40B4-BE49-F238E27FC236}">
                <a16:creationId xmlns:a16="http://schemas.microsoft.com/office/drawing/2014/main" id="{2A0E532F-99D1-6542-1CB0-2E0C22CD75EE}"/>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Puntos clave para recordar</a:t>
            </a:r>
          </a:p>
        </p:txBody>
      </p:sp>
      <p:sp>
        <p:nvSpPr>
          <p:cNvPr id="93976" name="Content Placeholder 4">
            <a:extLst>
              <a:ext uri="{FF2B5EF4-FFF2-40B4-BE49-F238E27FC236}">
                <a16:creationId xmlns:a16="http://schemas.microsoft.com/office/drawing/2014/main" id="{018822A9-71B6-3C2F-1E3F-CD510B90E62D}"/>
              </a:ext>
            </a:extLst>
          </p:cNvPr>
          <p:cNvSpPr>
            <a:spLocks noGrp="1" noChangeArrowheads="1"/>
          </p:cNvSpPr>
          <p:nvPr>
            <p:ph sz="half" idx="4294967295"/>
          </p:nvPr>
        </p:nvSpPr>
        <p:spPr>
          <a:xfrm>
            <a:off x="838200" y="1196752"/>
            <a:ext cx="10871200" cy="4213225"/>
          </a:xfrm>
          <a:ln/>
        </p:spPr>
        <p:txBody>
          <a:bodyPr/>
          <a:lstStyle/>
          <a:p>
            <a:pPr marL="273050" indent="-273050" defTabSz="685800" eaLnBrk="1" hangingPunct="1">
              <a:lnSpc>
                <a:spcPct val="100000"/>
              </a:lnSpc>
              <a:spcBef>
                <a:spcPct val="0"/>
              </a:spcBef>
              <a:spcAft>
                <a:spcPts val="1200"/>
              </a:spcAft>
              <a:buFont typeface="Wingdings" panose="05000000000000000000" pitchFamily="2" charset="2"/>
              <a:buChar char="ü"/>
            </a:pPr>
            <a:r>
              <a:rPr lang="es-US" altLang="en-US" sz="2400" dirty="0">
                <a:solidFill>
                  <a:srgbClr val="00529B"/>
                </a:solidFill>
              </a:rPr>
              <a:t>Las diferencias entre fraude, derroche, y abuso depende de las circunstancias, la intención, y el conocimiento</a:t>
            </a:r>
          </a:p>
          <a:p>
            <a:pPr marL="273050" indent="-273050" defTabSz="685800" eaLnBrk="1" hangingPunct="1">
              <a:lnSpc>
                <a:spcPct val="100000"/>
              </a:lnSpc>
              <a:spcBef>
                <a:spcPct val="0"/>
              </a:spcBef>
              <a:spcAft>
                <a:spcPts val="1200"/>
              </a:spcAft>
              <a:buFont typeface="Wingdings" panose="05000000000000000000" pitchFamily="2" charset="2"/>
              <a:buChar char="ü"/>
            </a:pPr>
            <a:r>
              <a:rPr lang="es-US" altLang="en-US" sz="2400" dirty="0">
                <a:solidFill>
                  <a:srgbClr val="00529B"/>
                </a:solidFill>
              </a:rPr>
              <a:t>Los pagos indebidos suelen ser errores</a:t>
            </a:r>
          </a:p>
          <a:p>
            <a:pPr marL="273050" indent="-273050" defTabSz="685800" eaLnBrk="1" hangingPunct="1">
              <a:lnSpc>
                <a:spcPct val="100000"/>
              </a:lnSpc>
              <a:spcBef>
                <a:spcPct val="0"/>
              </a:spcBef>
              <a:spcAft>
                <a:spcPts val="1200"/>
              </a:spcAft>
              <a:buFont typeface="Wingdings" panose="05000000000000000000" pitchFamily="2" charset="2"/>
              <a:buChar char="ü"/>
            </a:pPr>
            <a:r>
              <a:rPr lang="es-US" altLang="en-US" sz="2400" dirty="0">
                <a:solidFill>
                  <a:srgbClr val="00529B"/>
                </a:solidFill>
                <a:ea typeface="游ゴシック" panose="020B0400000000000000" pitchFamily="34" charset="-128"/>
              </a:rPr>
              <a:t>Los contratistas de Integridad del Programa y las asociaciones con organizaciones ayudan a los CMS a luchar contra el fraude, el derroche y </a:t>
            </a:r>
            <a:br>
              <a:rPr lang="es-US" altLang="en-US" sz="2400" dirty="0">
                <a:solidFill>
                  <a:srgbClr val="00529B"/>
                </a:solidFill>
                <a:ea typeface="游ゴシック" panose="020B0400000000000000" pitchFamily="34" charset="-128"/>
              </a:rPr>
            </a:br>
            <a:r>
              <a:rPr lang="es-US" altLang="en-US" sz="2400" dirty="0">
                <a:solidFill>
                  <a:srgbClr val="00529B"/>
                </a:solidFill>
                <a:ea typeface="游ゴシック" panose="020B0400000000000000" pitchFamily="34" charset="-128"/>
              </a:rPr>
              <a:t>el abuso</a:t>
            </a:r>
          </a:p>
          <a:p>
            <a:pPr marL="273050" indent="-273050" defTabSz="685800" eaLnBrk="1" hangingPunct="1">
              <a:lnSpc>
                <a:spcPct val="100000"/>
              </a:lnSpc>
              <a:spcBef>
                <a:spcPct val="0"/>
              </a:spcBef>
              <a:spcAft>
                <a:spcPts val="1200"/>
              </a:spcAft>
              <a:buFont typeface="Wingdings" panose="05000000000000000000" pitchFamily="2" charset="2"/>
              <a:buChar char="ü"/>
            </a:pPr>
            <a:r>
              <a:rPr lang="es-US" altLang="en-US" sz="2400" dirty="0">
                <a:solidFill>
                  <a:srgbClr val="00529B"/>
                </a:solidFill>
              </a:rPr>
              <a:t>Consulte los recursos en línea para obtener la información más actualizada sobre esquemas de fraude</a:t>
            </a:r>
          </a:p>
          <a:p>
            <a:pPr marL="273050" indent="-273050" defTabSz="685800" eaLnBrk="1" hangingPunct="1">
              <a:lnSpc>
                <a:spcPct val="100000"/>
              </a:lnSpc>
              <a:spcBef>
                <a:spcPct val="0"/>
              </a:spcBef>
              <a:spcAft>
                <a:spcPts val="1200"/>
              </a:spcAft>
              <a:buFont typeface="Wingdings" panose="05000000000000000000" pitchFamily="2" charset="2"/>
              <a:buChar char="ü"/>
            </a:pPr>
            <a:r>
              <a:rPr lang="es-US" altLang="en-US" sz="2400" dirty="0">
                <a:solidFill>
                  <a:srgbClr val="00529B"/>
                </a:solidFill>
              </a:rPr>
              <a:t>Para combatir el fraude, el derroche y el abuso: </a:t>
            </a:r>
            <a:r>
              <a:rPr lang="es-US" altLang="en-US" sz="2400" b="1" dirty="0">
                <a:solidFill>
                  <a:srgbClr val="00529B"/>
                </a:solidFill>
              </a:rPr>
              <a:t>registre</a:t>
            </a:r>
            <a:r>
              <a:rPr lang="es-US" altLang="en-US" sz="2400" dirty="0">
                <a:solidFill>
                  <a:srgbClr val="00529B"/>
                </a:solidFill>
              </a:rPr>
              <a:t> la información de sus consultas,</a:t>
            </a:r>
            <a:r>
              <a:rPr lang="es-US" altLang="en-US" sz="2400" b="1" dirty="0">
                <a:solidFill>
                  <a:srgbClr val="00529B"/>
                </a:solidFill>
              </a:rPr>
              <a:t> revise</a:t>
            </a:r>
            <a:r>
              <a:rPr lang="es-US" altLang="en-US" sz="2400" dirty="0">
                <a:solidFill>
                  <a:srgbClr val="00529B"/>
                </a:solidFill>
              </a:rPr>
              <a:t> sus estados de cuenta, </a:t>
            </a:r>
            <a:r>
              <a:rPr lang="es-US" altLang="en-US" sz="2400" b="1" dirty="0">
                <a:solidFill>
                  <a:srgbClr val="00529B"/>
                </a:solidFill>
              </a:rPr>
              <a:t>denuncie</a:t>
            </a:r>
            <a:r>
              <a:rPr lang="es-US" altLang="en-US" sz="2400" dirty="0">
                <a:solidFill>
                  <a:srgbClr val="00529B"/>
                </a:solidFill>
              </a:rPr>
              <a:t> la actividad sospechosa y </a:t>
            </a:r>
            <a:r>
              <a:rPr lang="es-US" altLang="en-US" sz="2400" b="1" dirty="0">
                <a:solidFill>
                  <a:srgbClr val="00529B"/>
                </a:solidFill>
              </a:rPr>
              <a:t>recuerde</a:t>
            </a:r>
            <a:r>
              <a:rPr lang="es-US" altLang="en-US" sz="2400" dirty="0">
                <a:solidFill>
                  <a:srgbClr val="00529B"/>
                </a:solidFill>
              </a:rPr>
              <a:t> proteger su información.(4 R)</a:t>
            </a:r>
          </a:p>
        </p:txBody>
      </p:sp>
      <p:sp>
        <p:nvSpPr>
          <p:cNvPr id="93978" name="Slide Number Placeholder 2">
            <a:extLst>
              <a:ext uri="{FF2B5EF4-FFF2-40B4-BE49-F238E27FC236}">
                <a16:creationId xmlns:a16="http://schemas.microsoft.com/office/drawing/2014/main" id="{D7107996-5582-7016-C6E7-0E52B6B2D5CC}"/>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A3EC024B-2D8E-4A59-A629-DEADBEACDBBE}" type="slidenum">
              <a:rPr lang="en-US" altLang="en-US">
                <a:solidFill>
                  <a:srgbClr val="8FAADC"/>
                </a:solidFill>
              </a:rPr>
              <a:pPr eaLnBrk="1" hangingPunct="1"/>
              <a:t>60</a:t>
            </a:fld>
            <a:endParaRPr lang="en-US" altLang="en-US">
              <a:solidFill>
                <a:srgbClr val="8FAADC"/>
              </a:solidFill>
            </a:endParaRPr>
          </a:p>
        </p:txBody>
      </p:sp>
      <p:sp>
        <p:nvSpPr>
          <p:cNvPr id="93979" name="Date Placeholder 3">
            <a:extLst>
              <a:ext uri="{FF2B5EF4-FFF2-40B4-BE49-F238E27FC236}">
                <a16:creationId xmlns:a16="http://schemas.microsoft.com/office/drawing/2014/main" id="{90ABE1CD-87CD-0469-D57B-ED50948015D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D5CDE62E-963E-CB6B-E308-08546000AEC3}"/>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976">
                                            <p:txEl>
                                              <p:pRg st="0" end="0"/>
                                            </p:txEl>
                                          </p:spTgt>
                                        </p:tgtEl>
                                        <p:attrNameLst>
                                          <p:attrName>style.visibility</p:attrName>
                                        </p:attrNameLst>
                                      </p:cBhvr>
                                      <p:to>
                                        <p:strVal val="visible"/>
                                      </p:to>
                                    </p:set>
                                    <p:animEffect transition="in" filter="fade">
                                      <p:cBhvr>
                                        <p:cTn id="7" dur="500"/>
                                        <p:tgtEl>
                                          <p:spTgt spid="939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976">
                                            <p:txEl>
                                              <p:pRg st="1" end="1"/>
                                            </p:txEl>
                                          </p:spTgt>
                                        </p:tgtEl>
                                        <p:attrNameLst>
                                          <p:attrName>style.visibility</p:attrName>
                                        </p:attrNameLst>
                                      </p:cBhvr>
                                      <p:to>
                                        <p:strVal val="visible"/>
                                      </p:to>
                                    </p:set>
                                    <p:animEffect transition="in" filter="fade">
                                      <p:cBhvr>
                                        <p:cTn id="12" dur="500"/>
                                        <p:tgtEl>
                                          <p:spTgt spid="939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976">
                                            <p:txEl>
                                              <p:pRg st="2" end="2"/>
                                            </p:txEl>
                                          </p:spTgt>
                                        </p:tgtEl>
                                        <p:attrNameLst>
                                          <p:attrName>style.visibility</p:attrName>
                                        </p:attrNameLst>
                                      </p:cBhvr>
                                      <p:to>
                                        <p:strVal val="visible"/>
                                      </p:to>
                                    </p:set>
                                    <p:animEffect transition="in" filter="fade">
                                      <p:cBhvr>
                                        <p:cTn id="17" dur="500"/>
                                        <p:tgtEl>
                                          <p:spTgt spid="939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976">
                                            <p:txEl>
                                              <p:pRg st="3" end="3"/>
                                            </p:txEl>
                                          </p:spTgt>
                                        </p:tgtEl>
                                        <p:attrNameLst>
                                          <p:attrName>style.visibility</p:attrName>
                                        </p:attrNameLst>
                                      </p:cBhvr>
                                      <p:to>
                                        <p:strVal val="visible"/>
                                      </p:to>
                                    </p:set>
                                    <p:animEffect transition="in" filter="fade">
                                      <p:cBhvr>
                                        <p:cTn id="22" dur="500"/>
                                        <p:tgtEl>
                                          <p:spTgt spid="939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976">
                                            <p:txEl>
                                              <p:pRg st="4" end="4"/>
                                            </p:txEl>
                                          </p:spTgt>
                                        </p:tgtEl>
                                        <p:attrNameLst>
                                          <p:attrName>style.visibility</p:attrName>
                                        </p:attrNameLst>
                                      </p:cBhvr>
                                      <p:to>
                                        <p:strVal val="visible"/>
                                      </p:to>
                                    </p:set>
                                    <p:animEffect transition="in" filter="fade">
                                      <p:cBhvr>
                                        <p:cTn id="27" dur="500"/>
                                        <p:tgtEl>
                                          <p:spTgt spid="939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06" name="Title 3">
            <a:extLst>
              <a:ext uri="{FF2B5EF4-FFF2-40B4-BE49-F238E27FC236}">
                <a16:creationId xmlns:a16="http://schemas.microsoft.com/office/drawing/2014/main" id="{E0428CE2-53A9-A949-DC4A-D2B37471D43E}"/>
              </a:ext>
            </a:extLst>
          </p:cNvPr>
          <p:cNvSpPr>
            <a:spLocks noGrp="1" noChangeArrowheads="1"/>
          </p:cNvSpPr>
          <p:nvPr>
            <p:ph type="title" idx="4294967295"/>
          </p:nvPr>
        </p:nvSpPr>
        <p:spPr>
          <a:xfrm>
            <a:off x="0" y="0"/>
            <a:ext cx="12192000" cy="928688"/>
          </a:xfrm>
          <a:ln/>
        </p:spPr>
        <p:txBody>
          <a:bodyPr anchor="ctr"/>
          <a:lstStyle/>
          <a:p>
            <a:pPr eaLnBrk="1" hangingPunct="1"/>
            <a:r>
              <a:rPr lang="es-US" altLang="en-US" sz="3000"/>
              <a:t>Ejemplos de éxito en la lucha contra el fraude </a:t>
            </a:r>
          </a:p>
        </p:txBody>
      </p:sp>
      <p:pic>
        <p:nvPicPr>
          <p:cNvPr id="95007" name="Picture 5" descr="Sello del Departamento de Justicia">
            <a:extLst>
              <a:ext uri="{FF2B5EF4-FFF2-40B4-BE49-F238E27FC236}">
                <a16:creationId xmlns:a16="http://schemas.microsoft.com/office/drawing/2014/main" id="{AE45BE79-7A45-97C2-A3F4-A31D0A2B0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1262063"/>
            <a:ext cx="1233488" cy="1233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008" name="Picture 2" descr="El Departamento de Justicia de los Estados Unidos">
            <a:extLst>
              <a:ext uri="{FF2B5EF4-FFF2-40B4-BE49-F238E27FC236}">
                <a16:creationId xmlns:a16="http://schemas.microsoft.com/office/drawing/2014/main" id="{9ACFB7F3-8B45-A525-FBC8-A242298D5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911"/>
          <a:stretch>
            <a:fillRect/>
          </a:stretch>
        </p:blipFill>
        <p:spPr bwMode="auto">
          <a:xfrm>
            <a:off x="4787900" y="1341438"/>
            <a:ext cx="3948113"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009" name="Content Placeholder 4">
            <a:extLst>
              <a:ext uri="{FF2B5EF4-FFF2-40B4-BE49-F238E27FC236}">
                <a16:creationId xmlns:a16="http://schemas.microsoft.com/office/drawing/2014/main" id="{D9EDB3BE-DCCE-2707-931A-03767C64D794}"/>
              </a:ext>
            </a:extLst>
          </p:cNvPr>
          <p:cNvSpPr>
            <a:spLocks noGrp="1" noChangeArrowheads="1"/>
          </p:cNvSpPr>
          <p:nvPr>
            <p:ph sz="half" idx="4294967295"/>
          </p:nvPr>
        </p:nvSpPr>
        <p:spPr>
          <a:xfrm>
            <a:off x="838200" y="2780928"/>
            <a:ext cx="10960100" cy="4756150"/>
          </a:xfrm>
          <a:ln/>
        </p:spPr>
        <p:txBody>
          <a:bodyPr/>
          <a:lstStyle/>
          <a:p>
            <a:pPr marL="346075" indent="-346075" eaLnBrk="1" hangingPunct="1">
              <a:lnSpc>
                <a:spcPct val="100000"/>
              </a:lnSpc>
              <a:spcBef>
                <a:spcPct val="0"/>
              </a:spcBef>
              <a:spcAft>
                <a:spcPts val="1200"/>
              </a:spcAft>
            </a:pPr>
            <a:r>
              <a:rPr lang="es-US" altLang="en-US" sz="2300" u="sng" dirty="0">
                <a:hlinkClick r:id="rId6"/>
              </a:rPr>
              <a:t>Acción coordinada de las fuerzas del orden por COVID-19</a:t>
            </a:r>
          </a:p>
          <a:p>
            <a:pPr marL="346075" indent="-346075" eaLnBrk="1" hangingPunct="1">
              <a:lnSpc>
                <a:spcPct val="100000"/>
              </a:lnSpc>
              <a:spcBef>
                <a:spcPct val="0"/>
              </a:spcBef>
              <a:spcAft>
                <a:spcPts val="1200"/>
              </a:spcAft>
            </a:pPr>
            <a:r>
              <a:rPr lang="es-US" altLang="en-US" sz="2300" u="sng" dirty="0">
                <a:hlinkClick r:id="rId7"/>
              </a:rPr>
              <a:t>La acción nacional de lucha contra el fraude en la atención médica se traduce en cargos que implican más de 1,400 millones de dólares en presuntas pérdidas</a:t>
            </a:r>
          </a:p>
          <a:p>
            <a:pPr marL="346075" indent="-346075" eaLnBrk="1" hangingPunct="1">
              <a:lnSpc>
                <a:spcPct val="100000"/>
              </a:lnSpc>
              <a:spcBef>
                <a:spcPct val="0"/>
              </a:spcBef>
              <a:spcAft>
                <a:spcPts val="1200"/>
              </a:spcAft>
            </a:pPr>
            <a:r>
              <a:rPr lang="es-US" altLang="en-US" sz="2300" u="sng" dirty="0">
                <a:hlinkClick r:id="rId8"/>
              </a:rPr>
              <a:t>El Departamento de Justicia toma medidas contra el fraude por COVID-19</a:t>
            </a:r>
          </a:p>
          <a:p>
            <a:pPr marL="346075" indent="-346075" eaLnBrk="1" hangingPunct="1">
              <a:lnSpc>
                <a:spcPct val="100000"/>
              </a:lnSpc>
              <a:spcBef>
                <a:spcPct val="0"/>
              </a:spcBef>
              <a:spcAft>
                <a:spcPts val="1200"/>
              </a:spcAft>
            </a:pPr>
            <a:r>
              <a:rPr lang="es-US" altLang="en-US" sz="2300" dirty="0">
                <a:hlinkClick r:id="rId9"/>
              </a:rPr>
              <a:t>Fraude sanitario y desmantelamiento de una red de opiáceos a nivel nacional se traduce en la imputación de 345 acusados responsables de más de 6,000 millones de dólares en pérdidas por presunto fraude </a:t>
            </a:r>
          </a:p>
          <a:p>
            <a:pPr marL="346075" indent="-346075" eaLnBrk="1" hangingPunct="1">
              <a:lnSpc>
                <a:spcPct val="100000"/>
              </a:lnSpc>
              <a:spcBef>
                <a:spcPct val="0"/>
              </a:spcBef>
              <a:spcAft>
                <a:spcPts val="600"/>
              </a:spcAft>
            </a:pPr>
            <a:endParaRPr lang="en-US" altLang="en-US" sz="2400" u="sng" dirty="0">
              <a:hlinkClick r:id="rId9"/>
            </a:endParaRPr>
          </a:p>
        </p:txBody>
      </p:sp>
      <p:sp>
        <p:nvSpPr>
          <p:cNvPr id="95011" name="Slide Number Placeholder 2">
            <a:extLst>
              <a:ext uri="{FF2B5EF4-FFF2-40B4-BE49-F238E27FC236}">
                <a16:creationId xmlns:a16="http://schemas.microsoft.com/office/drawing/2014/main" id="{F5369229-5BC7-C713-2558-881881713532}"/>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C3775D6A-47F7-4865-8B55-93681F2E8988}" type="slidenum">
              <a:rPr lang="en-US" altLang="en-US">
                <a:solidFill>
                  <a:srgbClr val="8FAADC"/>
                </a:solidFill>
              </a:rPr>
              <a:pPr eaLnBrk="1" hangingPunct="1"/>
              <a:t>61</a:t>
            </a:fld>
            <a:endParaRPr lang="en-US" altLang="en-US">
              <a:solidFill>
                <a:srgbClr val="8FAADC"/>
              </a:solidFill>
            </a:endParaRPr>
          </a:p>
        </p:txBody>
      </p:sp>
      <p:sp>
        <p:nvSpPr>
          <p:cNvPr id="95012" name="Date Placeholder 3">
            <a:extLst>
              <a:ext uri="{FF2B5EF4-FFF2-40B4-BE49-F238E27FC236}">
                <a16:creationId xmlns:a16="http://schemas.microsoft.com/office/drawing/2014/main" id="{3F305192-3709-D3F5-A2BF-555A79AC3BED}"/>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0" name="Footer Placeholder 4">
            <a:extLst>
              <a:ext uri="{FF2B5EF4-FFF2-40B4-BE49-F238E27FC236}">
                <a16:creationId xmlns:a16="http://schemas.microsoft.com/office/drawing/2014/main" id="{9972A846-B0D2-0298-B7C5-6E4368A59A40}"/>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39" name="Title 1">
            <a:extLst>
              <a:ext uri="{FF2B5EF4-FFF2-40B4-BE49-F238E27FC236}">
                <a16:creationId xmlns:a16="http://schemas.microsoft.com/office/drawing/2014/main" id="{9EFA3A66-E303-4F36-8593-D98DEA95CB3A}"/>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dirty="0"/>
              <a:t>Guía de recursos para combatir el fraude y </a:t>
            </a:r>
            <a:br>
              <a:rPr lang="es-US" altLang="en-US" dirty="0"/>
            </a:br>
            <a:r>
              <a:rPr lang="es-US" altLang="en-US" dirty="0"/>
              <a:t>el abuso contra Medicare y Medicaid</a:t>
            </a:r>
          </a:p>
        </p:txBody>
      </p:sp>
      <p:graphicFrame>
        <p:nvGraphicFramePr>
          <p:cNvPr id="96040" name="Content Placeholder 7">
            <a:extLst>
              <a:ext uri="{FF2B5EF4-FFF2-40B4-BE49-F238E27FC236}">
                <a16:creationId xmlns:a16="http://schemas.microsoft.com/office/drawing/2014/main" id="{6124B7A2-4010-206C-E9CF-BD1E3E23E654}"/>
              </a:ext>
            </a:extLst>
          </p:cNvPr>
          <p:cNvGraphicFramePr>
            <a:graphicFrameLocks noGrp="1"/>
          </p:cNvGraphicFramePr>
          <p:nvPr>
            <p:extLst>
              <p:ext uri="{D42A27DB-BD31-4B8C-83A1-F6EECF244321}">
                <p14:modId xmlns:p14="http://schemas.microsoft.com/office/powerpoint/2010/main" val="24525719"/>
              </p:ext>
            </p:extLst>
          </p:nvPr>
        </p:nvGraphicFramePr>
        <p:xfrm>
          <a:off x="983432" y="1124744"/>
          <a:ext cx="10471645" cy="4846320"/>
        </p:xfrm>
        <a:graphic>
          <a:graphicData uri="http://schemas.openxmlformats.org/drawingml/2006/table">
            <a:tbl>
              <a:tblPr firstRow="1"/>
              <a:tblGrid>
                <a:gridCol w="4356744">
                  <a:extLst>
                    <a:ext uri="{9D8B030D-6E8A-4147-A177-3AD203B41FA5}">
                      <a16:colId xmlns:a16="http://schemas.microsoft.com/office/drawing/2014/main" val="3004450219"/>
                    </a:ext>
                  </a:extLst>
                </a:gridCol>
                <a:gridCol w="6114901">
                  <a:extLst>
                    <a:ext uri="{9D8B030D-6E8A-4147-A177-3AD203B41FA5}">
                      <a16:colId xmlns:a16="http://schemas.microsoft.com/office/drawing/2014/main" val="2798816456"/>
                    </a:ext>
                  </a:extLst>
                </a:gridCol>
              </a:tblGrid>
              <a:tr h="371475">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Centros de Servicios de </a:t>
                      </a:r>
                    </a:p>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Medicaid y Medicare (CMS)</a:t>
                      </a:r>
                    </a:p>
                    <a:p>
                      <a:pPr marL="0" marR="0" lvl="0" indent="0" algn="l" defTabSz="914400" rtl="0" eaLnBrk="1" fontAlgn="base" latinLnBrk="0" hangingPunct="1">
                        <a:lnSpc>
                          <a:spcPct val="100000"/>
                        </a:lnSpc>
                        <a:spcBef>
                          <a:spcPct val="0"/>
                        </a:spcBef>
                        <a:spcAft>
                          <a:spcPct val="0"/>
                        </a:spcAft>
                        <a:buClrTx/>
                        <a:buSzPct val="100000"/>
                        <a:buFontTx/>
                        <a:buNone/>
                        <a:tabLst/>
                      </a:pPr>
                      <a:endParaRPr kumimoji="0" lang="en-US" altLang="en-US" sz="18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marL="228600" indent="-2286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Llame al 1-800-MEDICARE (1-800-633-4227); </a:t>
                      </a:r>
                      <a:b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TTY: 1-877-486-2048</a:t>
                      </a: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CMS.gov</a:t>
                      </a: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rPr>
                        <a:t> </a:t>
                      </a: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5"/>
                        </a:rPr>
                        <a:t>es.Medicare.gov/</a:t>
                      </a:r>
                      <a:r>
                        <a:rPr kumimoji="0" lang="es-US" altLang="en-US" sz="1800" b="0" i="0" u="sng"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5"/>
                        </a:rPr>
                        <a:t>fraud</a:t>
                      </a:r>
                      <a:endPar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6"/>
                      </a:endParaRP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CMS.gov/Medicare-Medicaid-</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Coordination</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Fraud-Prevention</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/Medicaid-</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Integrity</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Education</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7" tooltip="http://cms.gov/Medicare-Medicaid-Coordination/Fraud-Prevention/Medicaid-Integrity-Education/edmic-landing.html"/>
                        </a:rPr>
                        <a:t>/edmic-landing.html </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1836371"/>
                  </a:ext>
                </a:extLst>
              </a:tr>
              <a:tr h="371475">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Seguro Social</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marL="228600" indent="-2286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Llame al 1‑800‑772‑1213 </a:t>
                      </a:r>
                      <a:b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TTY: 1‑800‑325‑0778</a:t>
                      </a: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sng" strike="noStrike" cap="none" normalizeH="0" baseline="0">
                          <a:ln>
                            <a:noFill/>
                          </a:ln>
                          <a:solidFill>
                            <a:srgbClr val="00529B"/>
                          </a:solidFill>
                          <a:effectLst/>
                          <a:latin typeface="Calibri" panose="020F0502020204030204" pitchFamily="34" charset="0"/>
                          <a:cs typeface="Arial" panose="020B0604020202020204" pitchFamily="34" charset="0"/>
                          <a:hlinkClick r:id="rId8"/>
                        </a:rPr>
                        <a:t>socialsecurity.gov/fraud</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2263045350"/>
                  </a:ext>
                </a:extLst>
              </a:tr>
              <a:tr h="371475">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Patrulla Medicare de Adultos Mayores (SMP)</a:t>
                      </a:r>
                    </a:p>
                  </a:txBody>
                  <a:tcPr horzOverflow="overflow">
                    <a:lnL>
                      <a:noFill/>
                    </a:lnL>
                    <a:lnR>
                      <a:noFill/>
                    </a:lnR>
                    <a:lnT>
                      <a:noFill/>
                    </a:lnT>
                    <a:lnB>
                      <a:noFill/>
                    </a:lnB>
                    <a:lnTlToBr>
                      <a:noFill/>
                    </a:lnTlToBr>
                    <a:lnBlToTr>
                      <a:noFill/>
                    </a:lnBlToTr>
                    <a:noFill/>
                  </a:tcPr>
                </a:tc>
                <a:tc>
                  <a:txBody>
                    <a:bodyPr/>
                    <a:lstStyle>
                      <a:lvl1pPr marL="228600" indent="-228600"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0" indent="-228600" algn="l" defTabSz="6858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Llame al 1-877-808-2468</a:t>
                      </a:r>
                    </a:p>
                    <a:p>
                      <a:pPr marL="228600" marR="0" lvl="0" indent="-228600" algn="l" defTabSz="6858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hlinkClick r:id="rId9"/>
                        </a:rPr>
                        <a:t>smpresource.org </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69725888"/>
                  </a:ext>
                </a:extLst>
              </a:tr>
              <a:tr h="371475">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Asociación Nacional contra el Fraude en </a:t>
                      </a:r>
                      <a:b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el Sistema de Salud </a:t>
                      </a:r>
                    </a:p>
                  </a:txBody>
                  <a:tcPr horzOverflow="overflow">
                    <a:lnL>
                      <a:noFill/>
                    </a:lnL>
                    <a:lnR>
                      <a:noFill/>
                    </a:lnR>
                    <a:lnT>
                      <a:noFill/>
                    </a:lnT>
                    <a:lnB>
                      <a:noFill/>
                    </a:lnB>
                    <a:lnTlToBr>
                      <a:noFill/>
                    </a:lnTlToBr>
                    <a:lnBlToTr>
                      <a:noFill/>
                    </a:lnBlToTr>
                    <a:solidFill>
                      <a:srgbClr val="5B9BD5">
                        <a:alpha val="20000"/>
                      </a:srgbClr>
                    </a:solidFill>
                  </a:tcPr>
                </a:tc>
                <a:tc>
                  <a:txBody>
                    <a:bodyPr/>
                    <a:lstStyle>
                      <a:lvl1pPr marL="228600" indent="-228600"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0" indent="-228600" algn="l" defTabSz="6858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hlinkClick r:id="rId10" tooltip="NHCAA.org"/>
                        </a:rPr>
                        <a:t>NHCAA.org</a:t>
                      </a:r>
                    </a:p>
                  </a:txBody>
                  <a:tcPr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640508277"/>
                  </a:ext>
                </a:extLst>
              </a:tr>
              <a:tr h="371475">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Contratista de Investigaciones de Fraude de las Partes C y D PPI MEDIC e I-MEDIC</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marL="228600" indent="-2286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Llame al 1-877-7SAFERX (1-877-772‑3379)</a:t>
                      </a: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11"/>
                        </a:rPr>
                        <a:t>I-MEDICComplaints@qlarant.com</a:t>
                      </a:r>
                    </a:p>
                    <a:p>
                      <a:pPr marL="228600" marR="0" lvl="0" indent="-228600" algn="l" defTabSz="9144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12"/>
                        </a:rPr>
                        <a:t>I-MEDIC_OIG_Hotline@qlarant.com</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2780608"/>
                  </a:ext>
                </a:extLst>
              </a:tr>
            </a:tbl>
          </a:graphicData>
        </a:graphic>
      </p:graphicFrame>
      <p:sp>
        <p:nvSpPr>
          <p:cNvPr id="96061" name="Slide Number Placeholder 3">
            <a:extLst>
              <a:ext uri="{FF2B5EF4-FFF2-40B4-BE49-F238E27FC236}">
                <a16:creationId xmlns:a16="http://schemas.microsoft.com/office/drawing/2014/main" id="{2FEE40D4-5E7A-64C1-21C7-720474381687}"/>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1AC47E40-3F03-4114-B30D-5C98DD63D49E}" type="slidenum">
              <a:rPr lang="en-US" altLang="en-US">
                <a:solidFill>
                  <a:srgbClr val="8FAADC"/>
                </a:solidFill>
              </a:rPr>
              <a:pPr eaLnBrk="1" hangingPunct="1"/>
              <a:t>62</a:t>
            </a:fld>
            <a:endParaRPr lang="en-US" altLang="en-US">
              <a:solidFill>
                <a:srgbClr val="8FAADC"/>
              </a:solidFill>
            </a:endParaRPr>
          </a:p>
        </p:txBody>
      </p:sp>
      <p:sp>
        <p:nvSpPr>
          <p:cNvPr id="96062" name="Date Placeholder 3">
            <a:extLst>
              <a:ext uri="{FF2B5EF4-FFF2-40B4-BE49-F238E27FC236}">
                <a16:creationId xmlns:a16="http://schemas.microsoft.com/office/drawing/2014/main" id="{2408EE47-E7FC-B49A-68C9-4740F810773D}"/>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379042D3-F217-F758-CFDB-5934E0210485}"/>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89" name="Title 1">
            <a:extLst>
              <a:ext uri="{FF2B5EF4-FFF2-40B4-BE49-F238E27FC236}">
                <a16:creationId xmlns:a16="http://schemas.microsoft.com/office/drawing/2014/main" id="{4B3D791B-C0D2-2658-73B4-3FCEBA303E87}"/>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dirty="0"/>
              <a:t>Guía de recursos para combatir el fraude y </a:t>
            </a:r>
            <a:br>
              <a:rPr lang="es-US" altLang="en-US" dirty="0"/>
            </a:br>
            <a:r>
              <a:rPr lang="es-US" altLang="en-US" dirty="0"/>
              <a:t>el abuso contra Medicare y Medicaid </a:t>
            </a:r>
            <a:r>
              <a:rPr lang="es-US" altLang="en-US" sz="2000" dirty="0"/>
              <a:t>(continuación)</a:t>
            </a:r>
          </a:p>
        </p:txBody>
      </p:sp>
      <p:graphicFrame>
        <p:nvGraphicFramePr>
          <p:cNvPr id="97090" name="Content Placeholder 7">
            <a:extLst>
              <a:ext uri="{FF2B5EF4-FFF2-40B4-BE49-F238E27FC236}">
                <a16:creationId xmlns:a16="http://schemas.microsoft.com/office/drawing/2014/main" id="{D55967AD-632E-E7AB-AD34-A9CA7F91156F}"/>
              </a:ext>
            </a:extLst>
          </p:cNvPr>
          <p:cNvGraphicFramePr>
            <a:graphicFrameLocks noGrp="1"/>
          </p:cNvGraphicFramePr>
          <p:nvPr>
            <p:extLst>
              <p:ext uri="{D42A27DB-BD31-4B8C-83A1-F6EECF244321}">
                <p14:modId xmlns:p14="http://schemas.microsoft.com/office/powerpoint/2010/main" val="1199908718"/>
              </p:ext>
            </p:extLst>
          </p:nvPr>
        </p:nvGraphicFramePr>
        <p:xfrm>
          <a:off x="1057275" y="1863725"/>
          <a:ext cx="10077450" cy="2022475"/>
        </p:xfrm>
        <a:graphic>
          <a:graphicData uri="http://schemas.openxmlformats.org/drawingml/2006/table">
            <a:tbl>
              <a:tblPr firstRow="1"/>
              <a:tblGrid>
                <a:gridCol w="5038725">
                  <a:extLst>
                    <a:ext uri="{9D8B030D-6E8A-4147-A177-3AD203B41FA5}">
                      <a16:colId xmlns:a16="http://schemas.microsoft.com/office/drawing/2014/main" val="2556103297"/>
                    </a:ext>
                  </a:extLst>
                </a:gridCol>
                <a:gridCol w="5038725">
                  <a:extLst>
                    <a:ext uri="{9D8B030D-6E8A-4147-A177-3AD203B41FA5}">
                      <a16:colId xmlns:a16="http://schemas.microsoft.com/office/drawing/2014/main" val="1532803217"/>
                    </a:ext>
                  </a:extLst>
                </a:gridCol>
              </a:tblGrid>
              <a:tr h="755650">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Oficina del Inspector General del Departamento de Salud y Servicios Humanos de los EE. UU.</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228600" indent="-228600"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28600" marR="0" lvl="1" indent="-228600" algn="l" defTabSz="6858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Llame al 1-800-HHS-TIPS; (1-800-447-8477);             TTY: 1-800-377-4950</a:t>
                      </a:r>
                    </a:p>
                    <a:p>
                      <a:pPr marL="228600" marR="0" lvl="1" indent="-228600" algn="l" defTabSz="685800" rtl="0" eaLnBrk="1" fontAlgn="base" latinLnBrk="0" hangingPunct="1">
                        <a:lnSpc>
                          <a:spcPct val="100000"/>
                        </a:lnSpc>
                        <a:spcBef>
                          <a:spcPct val="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tips.oig.hhs.gov</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6105532"/>
                  </a:ext>
                </a:extLst>
              </a:tr>
              <a:tr h="1108075">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ts val="600"/>
                        </a:spcBef>
                        <a:spcAft>
                          <a:spcPct val="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Áreas de licitaciones competitivas (CBA)</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85750" indent="-285750"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85750" marR="0" lvl="0" indent="-285750" algn="l" defTabSz="6858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5"/>
                        </a:rPr>
                        <a:t>dmecompetitivebid.com/</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5"/>
                        </a:rPr>
                        <a:t>cbic</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5"/>
                        </a:rPr>
                        <a:t>/cbic2021.nsf/</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5"/>
                        </a:rPr>
                        <a:t>DocsCat</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5"/>
                        </a:rPr>
                        <a:t>/H5O2KFK4HO</a:t>
                      </a:r>
                    </a:p>
                    <a:p>
                      <a:pPr marL="285750" marR="0" lvl="0" indent="-285750" algn="l" defTabSz="685800" rtl="0" eaLnBrk="1" fontAlgn="base" latinLnBrk="0" hangingPunct="1">
                        <a:lnSpc>
                          <a:spcPct val="100000"/>
                        </a:lnSpc>
                        <a:spcBef>
                          <a:spcPts val="600"/>
                        </a:spcBef>
                        <a:spcAft>
                          <a:spcPct val="0"/>
                        </a:spcAft>
                        <a:buClrTx/>
                        <a:buSzPct val="100000"/>
                        <a:buFont typeface="Wingdings" panose="05000000000000000000" pitchFamily="2" charset="2"/>
                        <a:buNone/>
                        <a:tabLst/>
                      </a:pPr>
                      <a:endParaRPr kumimoji="0" lang="en-US" altLang="en-US" sz="1800" b="0" i="0" u="none" strike="noStrike" cap="none" normalizeH="0" baseline="0" dirty="0">
                        <a:ln>
                          <a:noFill/>
                        </a:ln>
                        <a:solidFill>
                          <a:srgbClr val="00529B"/>
                        </a:solidFill>
                        <a:effectLst/>
                        <a:latin typeface="Arial" panose="020B0604020202020204" pitchFamily="34" charset="0"/>
                        <a:ea typeface="MS PGothic" panose="020B0600070205080204" pitchFamily="34" charset="-128"/>
                        <a:cs typeface="Calibri" panose="020F0502020204030204" pitchFamily="34" charset="0"/>
                        <a:hlinkClick r:id="rId5"/>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271839953"/>
                  </a:ext>
                </a:extLst>
              </a:tr>
            </a:tbl>
          </a:graphicData>
        </a:graphic>
      </p:graphicFrame>
      <p:sp>
        <p:nvSpPr>
          <p:cNvPr id="97102" name="Slide Number Placeholder 3">
            <a:extLst>
              <a:ext uri="{FF2B5EF4-FFF2-40B4-BE49-F238E27FC236}">
                <a16:creationId xmlns:a16="http://schemas.microsoft.com/office/drawing/2014/main" id="{D4D5780F-5A75-C20A-DE3F-E2132F064BEF}"/>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DA94EE14-E7AB-4C35-90CD-B19350AD6190}" type="slidenum">
              <a:rPr lang="en-US" altLang="en-US">
                <a:solidFill>
                  <a:srgbClr val="8FAADC"/>
                </a:solidFill>
              </a:rPr>
              <a:pPr eaLnBrk="1" hangingPunct="1"/>
              <a:t>63</a:t>
            </a:fld>
            <a:endParaRPr lang="en-US" altLang="en-US">
              <a:solidFill>
                <a:srgbClr val="8FAADC"/>
              </a:solidFill>
            </a:endParaRPr>
          </a:p>
        </p:txBody>
      </p:sp>
      <p:sp>
        <p:nvSpPr>
          <p:cNvPr id="97103" name="Date Placeholder 3">
            <a:extLst>
              <a:ext uri="{FF2B5EF4-FFF2-40B4-BE49-F238E27FC236}">
                <a16:creationId xmlns:a16="http://schemas.microsoft.com/office/drawing/2014/main" id="{BF8C906A-FFF5-C1BD-CBF6-3030BE1FB283}"/>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87196815-B8C8-DC02-F1AD-1B95A0B99E84}"/>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30" name="Title 1">
            <a:extLst>
              <a:ext uri="{FF2B5EF4-FFF2-40B4-BE49-F238E27FC236}">
                <a16:creationId xmlns:a16="http://schemas.microsoft.com/office/drawing/2014/main" id="{D91072F7-6878-4D97-E069-8141B1763C8C}"/>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dirty="0"/>
              <a:t>Guía de recursos para combatir el fraude y </a:t>
            </a:r>
            <a:br>
              <a:rPr lang="es-US" altLang="en-US" dirty="0"/>
            </a:br>
            <a:r>
              <a:rPr lang="es-US" altLang="en-US" dirty="0"/>
              <a:t>el abuso contra Medicare</a:t>
            </a:r>
          </a:p>
        </p:txBody>
      </p:sp>
      <p:graphicFrame>
        <p:nvGraphicFramePr>
          <p:cNvPr id="98131" name="Content Placeholder 7">
            <a:extLst>
              <a:ext uri="{FF2B5EF4-FFF2-40B4-BE49-F238E27FC236}">
                <a16:creationId xmlns:a16="http://schemas.microsoft.com/office/drawing/2014/main" id="{A44C47A4-5B3A-D6E5-5162-6BCB329A06C6}"/>
              </a:ext>
            </a:extLst>
          </p:cNvPr>
          <p:cNvGraphicFramePr>
            <a:graphicFrameLocks noGrp="1"/>
          </p:cNvGraphicFramePr>
          <p:nvPr>
            <p:extLst>
              <p:ext uri="{D42A27DB-BD31-4B8C-83A1-F6EECF244321}">
                <p14:modId xmlns:p14="http://schemas.microsoft.com/office/powerpoint/2010/main" val="815428639"/>
              </p:ext>
            </p:extLst>
          </p:nvPr>
        </p:nvGraphicFramePr>
        <p:xfrm>
          <a:off x="757238" y="1103313"/>
          <a:ext cx="10677525" cy="3168652"/>
        </p:xfrm>
        <a:graphic>
          <a:graphicData uri="http://schemas.openxmlformats.org/drawingml/2006/table">
            <a:tbl>
              <a:tblPr firstRow="1"/>
              <a:tblGrid>
                <a:gridCol w="6303962">
                  <a:extLst>
                    <a:ext uri="{9D8B030D-6E8A-4147-A177-3AD203B41FA5}">
                      <a16:colId xmlns:a16="http://schemas.microsoft.com/office/drawing/2014/main" val="2783518040"/>
                    </a:ext>
                  </a:extLst>
                </a:gridCol>
                <a:gridCol w="4373563">
                  <a:extLst>
                    <a:ext uri="{9D8B030D-6E8A-4147-A177-3AD203B41FA5}">
                      <a16:colId xmlns:a16="http://schemas.microsoft.com/office/drawing/2014/main" val="3784598919"/>
                    </a:ext>
                  </a:extLst>
                </a:gridCol>
              </a:tblGrid>
              <a:tr h="671513">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“Fraude contra Medicare: No les dé oportunidad” (Campaña “Proteja su tarjeta de Medicare”)</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youtube.com/</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4"/>
                        </a:rPr>
                        <a:t>watch?v</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=vScAG7rtPe8&amp;list=PLaV7m2-zFKpiuxlWwMfKHNUrQ2Mxhay4b</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660812"/>
                  </a:ext>
                </a:extLst>
              </a:tr>
              <a:tr h="671513">
                <a:tc>
                  <a:txBody>
                    <a:bodyPr/>
                    <a:lstStyle>
                      <a:lvl1pPr marL="234950" indent="-23495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4950" marR="0" lvl="0" indent="-234950" algn="l" defTabSz="914400" rtl="0" eaLnBrk="0" fontAlgn="base" latinLnBrk="0" hangingPunct="0">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“Medicare y usted: Prevención del fraude contra Medicare” (video de los CMS)</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hlinkClick r:id="rId5"/>
                        </a:rPr>
                        <a:t>youtube.com/watch?v=zKZuVdL-GC0</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70901774"/>
                  </a:ext>
                </a:extLst>
              </a:tr>
              <a:tr h="671513">
                <a:tc>
                  <a:txBody>
                    <a:bodyPr/>
                    <a:lstStyle>
                      <a:lvl1pPr marL="234950" indent="-23495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4950" marR="0" lvl="0" indent="-234950" algn="l" defTabSz="914400" rtl="0" eaLnBrk="0" fontAlgn="base" latinLnBrk="0" hangingPunct="0">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“Fraude contra Medicare: Estafas relacionadas con el coronavirus” (video de los CMS)</a:t>
                      </a:r>
                    </a:p>
                  </a:txBody>
                  <a:tcPr horzOverflow="overflow">
                    <a:lnL>
                      <a:noFill/>
                    </a:lnL>
                    <a:lnR>
                      <a:noFill/>
                    </a:lnR>
                    <a:lnT>
                      <a:noFill/>
                    </a:lnT>
                    <a:lnB>
                      <a:noFill/>
                    </a:lnB>
                    <a:lnTlToBr>
                      <a:noFill/>
                    </a:lnTlToBr>
                    <a:lnBlToTr>
                      <a:noFill/>
                    </a:lnBlToTr>
                    <a:noFill/>
                  </a:tcPr>
                </a:tc>
                <a:tc>
                  <a:txBody>
                    <a:bodyPr/>
                    <a:lstStyle>
                      <a:lvl1pPr defTabSz="685800"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hlinkClick r:id="rId6"/>
                        </a:rPr>
                        <a:t>youtube.com/watch?v=N_iI1IkTQZo</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72982280"/>
                  </a:ext>
                </a:extLst>
              </a:tr>
              <a:tr h="671513">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“Protéjase usted mismo y a Medicare contra el fraude” </a:t>
                      </a:r>
                      <a:b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br>
                      <a:endPar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endParaRPr>
                    </a:p>
                  </a:txBody>
                  <a:tcPr horzOverflow="overflow">
                    <a:lnL>
                      <a:noFill/>
                    </a:lnL>
                    <a:lnR>
                      <a:noFill/>
                    </a:lnR>
                    <a:lnT>
                      <a:noFill/>
                    </a:lnT>
                    <a:lnB>
                      <a:noFill/>
                    </a:lnB>
                    <a:lnTlToBr>
                      <a:noFill/>
                    </a:lnTlToBr>
                    <a:lnBlToTr>
                      <a:noFill/>
                    </a:lnBlToTr>
                    <a:solidFill>
                      <a:srgbClr val="5B9BD5">
                        <a:alpha val="20000"/>
                      </a:srgbClr>
                    </a:solidFill>
                  </a:tcPr>
                </a:tc>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 Producto de CMS N.</a:t>
                      </a:r>
                      <a:r>
                        <a:rPr kumimoji="0" lang="es-US" altLang="en-US" sz="1800" b="0" i="0" u="sng" strike="noStrike" cap="none" normalizeH="0" baseline="30000">
                          <a:ln>
                            <a:noFill/>
                          </a:ln>
                          <a:solidFill>
                            <a:srgbClr val="00529B"/>
                          </a:solidFill>
                          <a:effectLst/>
                          <a:latin typeface="Calibri" panose="020F0502020204030204" pitchFamily="34" charset="0"/>
                          <a:cs typeface="Arial" panose="020B0604020202020204" pitchFamily="34" charset="0"/>
                        </a:rPr>
                        <a:t>o</a:t>
                      </a: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 10111</a:t>
                      </a:r>
                    </a:p>
                  </a:txBody>
                  <a:tcPr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1139873919"/>
                  </a:ext>
                </a:extLst>
              </a:tr>
              <a:tr h="482600">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“Las 4 R para combatir el fraude” </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Producto de CMS </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rPr>
                        <a:t>N.</a:t>
                      </a:r>
                      <a:r>
                        <a:rPr kumimoji="0" lang="es-US" altLang="en-US" sz="1800" b="0" i="0" u="sng" strike="noStrike" cap="none" normalizeH="0" baseline="30000" dirty="0" err="1">
                          <a:ln>
                            <a:noFill/>
                          </a:ln>
                          <a:solidFill>
                            <a:srgbClr val="00529B"/>
                          </a:solidFill>
                          <a:effectLst/>
                          <a:latin typeface="Calibri" panose="020F0502020204030204" pitchFamily="34" charset="0"/>
                          <a:cs typeface="Arial" panose="020B0604020202020204" pitchFamily="34" charset="0"/>
                        </a:rPr>
                        <a:t>o</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 11610</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6946222"/>
                  </a:ext>
                </a:extLst>
              </a:tr>
            </a:tbl>
          </a:graphicData>
        </a:graphic>
      </p:graphicFrame>
      <p:sp>
        <p:nvSpPr>
          <p:cNvPr id="98151" name="TextBox 5">
            <a:extLst>
              <a:ext uri="{FF2B5EF4-FFF2-40B4-BE49-F238E27FC236}">
                <a16:creationId xmlns:a16="http://schemas.microsoft.com/office/drawing/2014/main" id="{8AD90B91-CBCE-C88A-DFEA-2393E0E0607C}"/>
              </a:ext>
            </a:extLst>
          </p:cNvPr>
          <p:cNvSpPr>
            <a:spLocks noChangeArrowheads="1"/>
          </p:cNvSpPr>
          <p:nvPr/>
        </p:nvSpPr>
        <p:spPr bwMode="auto">
          <a:xfrm>
            <a:off x="1150938" y="4389338"/>
            <a:ext cx="8831262" cy="163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pPr>
            <a:r>
              <a:rPr lang="es-US" altLang="en-US" b="1" dirty="0">
                <a:solidFill>
                  <a:srgbClr val="00529B"/>
                </a:solidFill>
                <a:latin typeface="+mj-ea"/>
                <a:ea typeface="+mj-ea"/>
              </a:rPr>
              <a:t>Para acceder a estos y otros productos útiles:</a:t>
            </a:r>
          </a:p>
          <a:p>
            <a:pPr marL="228600" indent="-228600" eaLnBrk="1" hangingPunct="1">
              <a:spcAft>
                <a:spcPts val="1200"/>
              </a:spcAft>
              <a:buFont typeface="Wingdings" panose="05000000000000000000" pitchFamily="2" charset="2"/>
              <a:buChar char="§"/>
            </a:pPr>
            <a:r>
              <a:rPr lang="es-US" altLang="en-US" dirty="0">
                <a:solidFill>
                  <a:srgbClr val="00529B"/>
                </a:solidFill>
                <a:latin typeface="+mj-ea"/>
                <a:ea typeface="+mj-ea"/>
              </a:rPr>
              <a:t>Vea o descargue en </a:t>
            </a:r>
            <a:r>
              <a:rPr lang="es-US" altLang="en-US" dirty="0">
                <a:solidFill>
                  <a:srgbClr val="00529B"/>
                </a:solidFill>
                <a:latin typeface="+mj-ea"/>
                <a:ea typeface="+mj-ea"/>
                <a:hlinkClick r:id="rId7"/>
              </a:rPr>
              <a:t>es.Medicare.gov/</a:t>
            </a:r>
            <a:r>
              <a:rPr lang="es-US" altLang="en-US" dirty="0" err="1">
                <a:solidFill>
                  <a:srgbClr val="00529B"/>
                </a:solidFill>
                <a:latin typeface="+mj-ea"/>
                <a:ea typeface="+mj-ea"/>
                <a:hlinkClick r:id="rId7"/>
              </a:rPr>
              <a:t>publications</a:t>
            </a:r>
            <a:r>
              <a:rPr lang="es-US" altLang="en-US" dirty="0">
                <a:solidFill>
                  <a:srgbClr val="00529B"/>
                </a:solidFill>
                <a:latin typeface="+mj-ea"/>
                <a:ea typeface="+mj-ea"/>
              </a:rPr>
              <a:t> y busque por palabra clave o número de producto.</a:t>
            </a:r>
          </a:p>
          <a:p>
            <a:pPr marL="228600" indent="-228600" eaLnBrk="1" hangingPunct="1">
              <a:spcAft>
                <a:spcPts val="1200"/>
              </a:spcAft>
              <a:buFont typeface="Wingdings" panose="05000000000000000000" pitchFamily="2" charset="2"/>
              <a:buChar char="§"/>
            </a:pPr>
            <a:r>
              <a:rPr lang="es-US" altLang="en-US" dirty="0">
                <a:solidFill>
                  <a:srgbClr val="00529B"/>
                </a:solidFill>
                <a:latin typeface="+mj-ea"/>
                <a:ea typeface="+mj-ea"/>
              </a:rPr>
              <a:t>Solicite varias copias (solo socios) en </a:t>
            </a:r>
            <a:r>
              <a:rPr lang="es-US" altLang="en-US" dirty="0">
                <a:solidFill>
                  <a:srgbClr val="00529B"/>
                </a:solidFill>
                <a:latin typeface="+mj-ea"/>
                <a:ea typeface="+mj-ea"/>
                <a:hlinkClick r:id="rId8"/>
              </a:rPr>
              <a:t>Productordering.cms.hhs.gov</a:t>
            </a:r>
            <a:r>
              <a:rPr lang="es-US" altLang="en-US" dirty="0">
                <a:solidFill>
                  <a:srgbClr val="00529B"/>
                </a:solidFill>
                <a:latin typeface="+mj-ea"/>
                <a:ea typeface="+mj-ea"/>
              </a:rPr>
              <a:t>. Debe inscribir a su organización.</a:t>
            </a:r>
          </a:p>
        </p:txBody>
      </p:sp>
      <p:sp>
        <p:nvSpPr>
          <p:cNvPr id="98153" name="Slide Number Placeholder 3">
            <a:extLst>
              <a:ext uri="{FF2B5EF4-FFF2-40B4-BE49-F238E27FC236}">
                <a16:creationId xmlns:a16="http://schemas.microsoft.com/office/drawing/2014/main" id="{32A01530-A460-1325-ECCC-244176553056}"/>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7F532736-D64D-416D-8070-BF84C8159708}" type="slidenum">
              <a:rPr lang="en-US" altLang="en-US">
                <a:solidFill>
                  <a:srgbClr val="8FAADC"/>
                </a:solidFill>
              </a:rPr>
              <a:pPr eaLnBrk="1" hangingPunct="1"/>
              <a:t>64</a:t>
            </a:fld>
            <a:endParaRPr lang="en-US" altLang="en-US">
              <a:solidFill>
                <a:srgbClr val="8FAADC"/>
              </a:solidFill>
            </a:endParaRPr>
          </a:p>
        </p:txBody>
      </p:sp>
      <p:sp>
        <p:nvSpPr>
          <p:cNvPr id="98154" name="Date Placeholder 3">
            <a:extLst>
              <a:ext uri="{FF2B5EF4-FFF2-40B4-BE49-F238E27FC236}">
                <a16:creationId xmlns:a16="http://schemas.microsoft.com/office/drawing/2014/main" id="{041A5E92-A668-AAF3-93B9-86EAF805FF36}"/>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08941884-038A-D833-A838-0F786EF6FADD}"/>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81" name="Title 1">
            <a:extLst>
              <a:ext uri="{FF2B5EF4-FFF2-40B4-BE49-F238E27FC236}">
                <a16:creationId xmlns:a16="http://schemas.microsoft.com/office/drawing/2014/main" id="{B22067DD-1E9F-C1E6-9434-FF2F9FF19592}"/>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a:t>Siglas</a:t>
            </a:r>
          </a:p>
        </p:txBody>
      </p:sp>
      <p:sp>
        <p:nvSpPr>
          <p:cNvPr id="99182" name="Content Placeholder 4">
            <a:extLst>
              <a:ext uri="{FF2B5EF4-FFF2-40B4-BE49-F238E27FC236}">
                <a16:creationId xmlns:a16="http://schemas.microsoft.com/office/drawing/2014/main" id="{3CBF3272-A5DC-275E-F973-D31630A32F53}"/>
              </a:ext>
            </a:extLst>
          </p:cNvPr>
          <p:cNvSpPr>
            <a:spLocks noChangeArrowheads="1"/>
          </p:cNvSpPr>
          <p:nvPr/>
        </p:nvSpPr>
        <p:spPr bwMode="auto">
          <a:xfrm>
            <a:off x="488901" y="1139825"/>
            <a:ext cx="5453558" cy="502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BFCC-QIO: </a:t>
            </a:r>
            <a:r>
              <a:rPr lang="es-US" altLang="en-US" sz="1550" dirty="0">
                <a:solidFill>
                  <a:srgbClr val="00529B"/>
                </a:solidFill>
                <a:latin typeface="+mj-ea"/>
                <a:ea typeface="+mj-ea"/>
                <a:cs typeface="Arial" panose="020B0604020202020204" pitchFamily="34" charset="0"/>
              </a:rPr>
              <a:t>Organización para el Mejoramiento de la Calidad de la Atención Centrada en el Beneficiario y la Familia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CBA:</a:t>
            </a:r>
            <a:r>
              <a:rPr lang="es-US" altLang="en-US" sz="1550" dirty="0">
                <a:solidFill>
                  <a:srgbClr val="00529B"/>
                </a:solidFill>
                <a:latin typeface="+mj-ea"/>
                <a:ea typeface="+mj-ea"/>
                <a:cs typeface="Arial" panose="020B0604020202020204" pitchFamily="34" charset="0"/>
              </a:rPr>
              <a:t> Área de licitaciones competitivas</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CBP</a:t>
            </a:r>
            <a:r>
              <a:rPr lang="es-US" altLang="en-US" sz="1550" dirty="0">
                <a:solidFill>
                  <a:srgbClr val="00529B"/>
                </a:solidFill>
                <a:latin typeface="+mj-ea"/>
                <a:ea typeface="+mj-ea"/>
                <a:cs typeface="Arial" panose="020B0604020202020204" pitchFamily="34" charset="0"/>
              </a:rPr>
              <a:t>: Programa de Licitaciones Competitivas</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CHIP</a:t>
            </a:r>
            <a:r>
              <a:rPr lang="es-US" altLang="en-US" sz="1550" dirty="0">
                <a:solidFill>
                  <a:srgbClr val="00529B"/>
                </a:solidFill>
                <a:latin typeface="+mj-ea"/>
                <a:ea typeface="+mj-ea"/>
                <a:cs typeface="Arial" panose="020B0604020202020204" pitchFamily="34" charset="0"/>
              </a:rPr>
              <a:t>: Programa de Seguro Médico para Niños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CMS:</a:t>
            </a:r>
            <a:r>
              <a:rPr lang="es-US" altLang="en-US" sz="1550" dirty="0">
                <a:solidFill>
                  <a:srgbClr val="00529B"/>
                </a:solidFill>
                <a:latin typeface="+mj-ea"/>
                <a:ea typeface="+mj-ea"/>
                <a:cs typeface="Arial" panose="020B0604020202020204" pitchFamily="34" charset="0"/>
              </a:rPr>
              <a:t> Centros de Servicios de Medicare y Medicaid</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COVID-19:</a:t>
            </a:r>
            <a:r>
              <a:rPr lang="es-US" altLang="en-US" sz="1550" dirty="0">
                <a:solidFill>
                  <a:srgbClr val="00529B"/>
                </a:solidFill>
                <a:latin typeface="+mj-ea"/>
                <a:ea typeface="+mj-ea"/>
                <a:cs typeface="Arial" panose="020B0604020202020204" pitchFamily="34" charset="0"/>
              </a:rPr>
              <a:t> Nuevo coronavirus 2019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CPI:</a:t>
            </a:r>
            <a:r>
              <a:rPr lang="es-US" altLang="en-US" sz="1550" dirty="0">
                <a:solidFill>
                  <a:srgbClr val="00529B"/>
                </a:solidFill>
                <a:latin typeface="+mj-ea"/>
                <a:ea typeface="+mj-ea"/>
                <a:cs typeface="Arial" panose="020B0604020202020204" pitchFamily="34" charset="0"/>
              </a:rPr>
              <a:t> Centro para la Integridad del Programa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DME:</a:t>
            </a:r>
            <a:r>
              <a:rPr lang="es-US" altLang="en-US" sz="1550" dirty="0">
                <a:solidFill>
                  <a:srgbClr val="00529B"/>
                </a:solidFill>
                <a:latin typeface="+mj-ea"/>
                <a:ea typeface="+mj-ea"/>
                <a:cs typeface="Arial" panose="020B0604020202020204" pitchFamily="34" charset="0"/>
              </a:rPr>
              <a:t> Equipo médico duradero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DOJ:</a:t>
            </a:r>
            <a:r>
              <a:rPr lang="es-US" altLang="en-US" sz="1550" dirty="0">
                <a:solidFill>
                  <a:srgbClr val="00529B"/>
                </a:solidFill>
                <a:latin typeface="+mj-ea"/>
                <a:ea typeface="+mj-ea"/>
                <a:cs typeface="Arial" panose="020B0604020202020204" pitchFamily="34" charset="0"/>
              </a:rPr>
              <a:t> Departamento de Justicia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EOB:</a:t>
            </a:r>
            <a:r>
              <a:rPr lang="es-US" altLang="en-US" sz="1550" dirty="0">
                <a:solidFill>
                  <a:srgbClr val="00529B"/>
                </a:solidFill>
                <a:latin typeface="+mj-ea"/>
                <a:ea typeface="+mj-ea"/>
                <a:cs typeface="Arial" panose="020B0604020202020204" pitchFamily="34" charset="0"/>
              </a:rPr>
              <a:t> Explicación de Beneficios</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FFS:</a:t>
            </a:r>
            <a:r>
              <a:rPr lang="es-US" altLang="en-US" sz="1550" dirty="0">
                <a:solidFill>
                  <a:srgbClr val="00529B"/>
                </a:solidFill>
                <a:latin typeface="+mj-ea"/>
                <a:ea typeface="+mj-ea"/>
                <a:cs typeface="Arial" panose="020B0604020202020204" pitchFamily="34" charset="0"/>
              </a:rPr>
              <a:t> Pago por servicio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FY:</a:t>
            </a:r>
            <a:r>
              <a:rPr lang="es-US" altLang="en-US" sz="1550" dirty="0">
                <a:solidFill>
                  <a:srgbClr val="00529B"/>
                </a:solidFill>
                <a:latin typeface="+mj-ea"/>
                <a:ea typeface="+mj-ea"/>
                <a:cs typeface="Arial" panose="020B0604020202020204" pitchFamily="34" charset="0"/>
              </a:rPr>
              <a:t> Año Fiscal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HCFAC</a:t>
            </a:r>
            <a:r>
              <a:rPr lang="es-US" altLang="en-US" sz="1550" dirty="0">
                <a:solidFill>
                  <a:srgbClr val="00529B"/>
                </a:solidFill>
                <a:latin typeface="+mj-ea"/>
                <a:ea typeface="+mj-ea"/>
                <a:cs typeface="Arial" panose="020B0604020202020204" pitchFamily="34" charset="0"/>
              </a:rPr>
              <a:t>: Programa de control de fraude y abuso en la atención médica</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HEAT:</a:t>
            </a:r>
            <a:r>
              <a:rPr lang="es-US" altLang="en-US" sz="1550" dirty="0">
                <a:solidFill>
                  <a:srgbClr val="00529B"/>
                </a:solidFill>
                <a:latin typeface="+mj-ea"/>
                <a:ea typeface="+mj-ea"/>
                <a:cs typeface="Arial" panose="020B0604020202020204" pitchFamily="34" charset="0"/>
              </a:rPr>
              <a:t> Equipo de acción para la prevención del fraude en la atención médica y la aplicación de la ley </a:t>
            </a:r>
          </a:p>
          <a:p>
            <a:pPr eaLnBrk="1" hangingPunct="1">
              <a:spcAft>
                <a:spcPts val="600"/>
              </a:spcAft>
              <a:buClr>
                <a:srgbClr val="00539A"/>
              </a:buClr>
              <a:buFont typeface="Wingdings" panose="05000000000000000000" pitchFamily="2" charset="2"/>
              <a:buNone/>
            </a:pPr>
            <a:endParaRPr lang="en-US" altLang="en-US" sz="1600" dirty="0">
              <a:solidFill>
                <a:srgbClr val="00529B"/>
              </a:solidFill>
              <a:latin typeface="Arial" panose="020B0604020202020204" pitchFamily="34" charset="0"/>
              <a:cs typeface="Arial" panose="020B0604020202020204" pitchFamily="34" charset="0"/>
            </a:endParaRPr>
          </a:p>
          <a:p>
            <a:pPr eaLnBrk="1" hangingPunct="1">
              <a:lnSpc>
                <a:spcPct val="80000"/>
              </a:lnSpc>
              <a:spcBef>
                <a:spcPts val="600"/>
              </a:spcBef>
              <a:spcAft>
                <a:spcPts val="600"/>
              </a:spcAft>
              <a:buClr>
                <a:srgbClr val="00539A"/>
              </a:buClr>
              <a:buFont typeface="Wingdings" panose="05000000000000000000" pitchFamily="2" charset="2"/>
              <a:buNone/>
            </a:pPr>
            <a:endParaRPr lang="en-US" altLang="en-US" sz="1600" dirty="0">
              <a:solidFill>
                <a:srgbClr val="00529B"/>
              </a:solidFill>
              <a:latin typeface="Arial" panose="020B0604020202020204" pitchFamily="34" charset="0"/>
              <a:cs typeface="Arial" panose="020B0604020202020204" pitchFamily="34" charset="0"/>
            </a:endParaRPr>
          </a:p>
          <a:p>
            <a:pPr eaLnBrk="1" hangingPunct="1">
              <a:spcBef>
                <a:spcPts val="600"/>
              </a:spcBef>
              <a:buFont typeface="Wingdings" panose="05000000000000000000" pitchFamily="2" charset="2"/>
              <a:buNone/>
            </a:pPr>
            <a:endParaRPr lang="en-US" altLang="en-US" dirty="0">
              <a:solidFill>
                <a:srgbClr val="000000"/>
              </a:solidFill>
              <a:cs typeface="Arial" panose="020B0604020202020204" pitchFamily="34" charset="0"/>
            </a:endParaRPr>
          </a:p>
        </p:txBody>
      </p:sp>
      <p:cxnSp>
        <p:nvCxnSpPr>
          <p:cNvPr id="99183" name="Straight Connector 8">
            <a:extLst>
              <a:ext uri="{FF2B5EF4-FFF2-40B4-BE49-F238E27FC236}">
                <a16:creationId xmlns:a16="http://schemas.microsoft.com/office/drawing/2014/main" id="{DE45FCB0-5E40-744E-8CE5-1CC5DB2E6EC2}"/>
              </a:ext>
              <a:ext uri="{C183D7F6-B498-43B3-948B-1728B52AA6E4}">
                <adec:decorative xmlns:adec="http://schemas.microsoft.com/office/drawing/2017/decorative" val="1"/>
              </a:ext>
            </a:extLst>
          </p:cNvPr>
          <p:cNvCxnSpPr>
            <a:cxnSpLocks noChangeShapeType="1"/>
          </p:cNvCxnSpPr>
          <p:nvPr/>
        </p:nvCxnSpPr>
        <p:spPr bwMode="auto">
          <a:xfrm>
            <a:off x="6086475" y="1108075"/>
            <a:ext cx="9525" cy="4791075"/>
          </a:xfrm>
          <a:prstGeom prst="line">
            <a:avLst/>
          </a:prstGeom>
          <a:noFill/>
          <a:ln w="6350" cap="flat" algn="ctr">
            <a:solidFill>
              <a:srgbClr val="BDD7EE"/>
            </a:solidFill>
            <a:prstDash val="solid"/>
            <a:round/>
            <a:headEnd type="none" w="med" len="med"/>
            <a:tailEnd type="none" w="med" len="med"/>
          </a:ln>
          <a:extLst>
            <a:ext uri="{909E8E84-426E-40DD-AFC4-6F175D3DCCD1}">
              <a14:hiddenFill xmlns:a14="http://schemas.microsoft.com/office/drawing/2010/main">
                <a:noFill/>
              </a14:hiddenFill>
            </a:ext>
          </a:extLst>
        </p:spPr>
      </p:cxnSp>
      <p:sp>
        <p:nvSpPr>
          <p:cNvPr id="99184" name="Content Placeholder 4">
            <a:extLst>
              <a:ext uri="{FF2B5EF4-FFF2-40B4-BE49-F238E27FC236}">
                <a16:creationId xmlns:a16="http://schemas.microsoft.com/office/drawing/2014/main" id="{20890D26-BBE2-5DF0-0952-129154162323}"/>
              </a:ext>
            </a:extLst>
          </p:cNvPr>
          <p:cNvSpPr>
            <a:spLocks noChangeArrowheads="1"/>
          </p:cNvSpPr>
          <p:nvPr/>
        </p:nvSpPr>
        <p:spPr bwMode="auto">
          <a:xfrm>
            <a:off x="6240016" y="1108075"/>
            <a:ext cx="5659438" cy="504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HFPP:</a:t>
            </a:r>
            <a:r>
              <a:rPr lang="es-US" altLang="en-US" sz="1550" dirty="0">
                <a:solidFill>
                  <a:srgbClr val="00529B"/>
                </a:solidFill>
                <a:latin typeface="+mj-ea"/>
                <a:ea typeface="+mj-ea"/>
                <a:cs typeface="Arial" panose="020B0604020202020204" pitchFamily="34" charset="0"/>
              </a:rPr>
              <a:t> Asociación para la prevención del fraude en la atención médica</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HHS:</a:t>
            </a:r>
            <a:r>
              <a:rPr lang="es-US" altLang="en-US" sz="1550" dirty="0">
                <a:solidFill>
                  <a:srgbClr val="00529B"/>
                </a:solidFill>
                <a:latin typeface="+mj-ea"/>
                <a:ea typeface="+mj-ea"/>
                <a:cs typeface="Arial" panose="020B0604020202020204" pitchFamily="34" charset="0"/>
              </a:rPr>
              <a:t> Departamento de Salud y Servicios Humanos de los EE. UU.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MEDIC:</a:t>
            </a:r>
            <a:r>
              <a:rPr lang="es-US" altLang="en-US" sz="1550" dirty="0">
                <a:solidFill>
                  <a:srgbClr val="00529B"/>
                </a:solidFill>
                <a:latin typeface="+mj-ea"/>
                <a:ea typeface="+mj-ea"/>
                <a:cs typeface="Arial" panose="020B0604020202020204" pitchFamily="34" charset="0"/>
              </a:rPr>
              <a:t> Contratista para la Integridad del Uso de los Medicamentos de Medicare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MFCU:</a:t>
            </a:r>
            <a:r>
              <a:rPr lang="es-US" altLang="en-US" sz="1550" dirty="0">
                <a:solidFill>
                  <a:srgbClr val="00529B"/>
                </a:solidFill>
                <a:latin typeface="+mj-ea"/>
                <a:ea typeface="+mj-ea"/>
                <a:cs typeface="Arial" panose="020B0604020202020204" pitchFamily="34" charset="0"/>
              </a:rPr>
              <a:t> Unidad de Control de Fraude contra Medicaid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MSN:</a:t>
            </a:r>
            <a:r>
              <a:rPr lang="es-US" altLang="en-US" sz="1550" dirty="0">
                <a:solidFill>
                  <a:srgbClr val="00529B"/>
                </a:solidFill>
                <a:latin typeface="+mj-ea"/>
                <a:ea typeface="+mj-ea"/>
                <a:cs typeface="Arial" panose="020B0604020202020204" pitchFamily="34" charset="0"/>
              </a:rPr>
              <a:t> Resumen de Medicare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NTP</a:t>
            </a:r>
            <a:r>
              <a:rPr lang="es-US" altLang="en-US" sz="1550" dirty="0">
                <a:solidFill>
                  <a:srgbClr val="00529B"/>
                </a:solidFill>
                <a:latin typeface="+mj-ea"/>
                <a:ea typeface="+mj-ea"/>
                <a:cs typeface="Arial" panose="020B0604020202020204" pitchFamily="34" charset="0"/>
              </a:rPr>
              <a:t>: Programa Nacional de Capacitación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OIG:</a:t>
            </a:r>
            <a:r>
              <a:rPr lang="es-US" altLang="en-US" sz="1550" dirty="0">
                <a:solidFill>
                  <a:srgbClr val="00529B"/>
                </a:solidFill>
                <a:latin typeface="+mj-ea"/>
                <a:ea typeface="+mj-ea"/>
                <a:cs typeface="Arial" panose="020B0604020202020204" pitchFamily="34" charset="0"/>
              </a:rPr>
              <a:t> Oficina del Inspector General </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PPI</a:t>
            </a:r>
            <a:r>
              <a:rPr lang="es-US" altLang="en-US" sz="1550" dirty="0">
                <a:solidFill>
                  <a:srgbClr val="00529B"/>
                </a:solidFill>
                <a:latin typeface="+mj-ea"/>
                <a:ea typeface="+mj-ea"/>
                <a:cs typeface="Arial" panose="020B0604020202020204" pitchFamily="34" charset="0"/>
              </a:rPr>
              <a:t>: Plan de Integridad del Programa</a:t>
            </a:r>
          </a:p>
          <a:p>
            <a:pPr eaLnBrk="1" hangingPunct="1">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QIO:</a:t>
            </a:r>
            <a:r>
              <a:rPr lang="es-US" altLang="en-US" sz="1550" dirty="0">
                <a:solidFill>
                  <a:srgbClr val="00529B"/>
                </a:solidFill>
                <a:latin typeface="+mj-ea"/>
                <a:ea typeface="+mj-ea"/>
                <a:cs typeface="Arial" panose="020B0604020202020204" pitchFamily="34" charset="0"/>
              </a:rPr>
              <a:t> Organización para el mejoramiento de la calidad </a:t>
            </a:r>
          </a:p>
          <a:p>
            <a:pPr eaLnBrk="1" hangingPunct="1">
              <a:spcBef>
                <a:spcPts val="600"/>
              </a:spcBef>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SMP:</a:t>
            </a:r>
            <a:r>
              <a:rPr lang="es-US" altLang="en-US" sz="1550" dirty="0">
                <a:solidFill>
                  <a:srgbClr val="00529B"/>
                </a:solidFill>
                <a:latin typeface="+mj-ea"/>
                <a:ea typeface="+mj-ea"/>
                <a:cs typeface="Arial" panose="020B0604020202020204" pitchFamily="34" charset="0"/>
              </a:rPr>
              <a:t> Patrulla Medicare de Adultos Mayores </a:t>
            </a:r>
          </a:p>
          <a:p>
            <a:pPr eaLnBrk="1" hangingPunct="1">
              <a:spcBef>
                <a:spcPts val="600"/>
              </a:spcBef>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TTY:</a:t>
            </a:r>
            <a:r>
              <a:rPr lang="es-US" altLang="en-US" sz="1550" dirty="0">
                <a:solidFill>
                  <a:srgbClr val="00529B"/>
                </a:solidFill>
                <a:latin typeface="+mj-ea"/>
                <a:ea typeface="+mj-ea"/>
                <a:cs typeface="Arial" panose="020B0604020202020204" pitchFamily="34" charset="0"/>
              </a:rPr>
              <a:t> Teletipo </a:t>
            </a:r>
          </a:p>
          <a:p>
            <a:pPr eaLnBrk="1" hangingPunct="1">
              <a:spcBef>
                <a:spcPts val="600"/>
              </a:spcBef>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UPIC:</a:t>
            </a:r>
            <a:r>
              <a:rPr lang="es-US" altLang="en-US" sz="1550" dirty="0">
                <a:solidFill>
                  <a:srgbClr val="00529B"/>
                </a:solidFill>
                <a:latin typeface="+mj-ea"/>
                <a:ea typeface="+mj-ea"/>
                <a:cs typeface="Arial" panose="020B0604020202020204" pitchFamily="34" charset="0"/>
              </a:rPr>
              <a:t> Contratistas para la integridad del programa unificado</a:t>
            </a:r>
          </a:p>
          <a:p>
            <a:pPr eaLnBrk="1" hangingPunct="1">
              <a:spcBef>
                <a:spcPts val="600"/>
              </a:spcBef>
              <a:spcAft>
                <a:spcPts val="400"/>
              </a:spcAft>
              <a:buClr>
                <a:srgbClr val="00539A"/>
              </a:buClr>
              <a:buFont typeface="Wingdings" panose="05000000000000000000" pitchFamily="2" charset="2"/>
              <a:buNone/>
            </a:pPr>
            <a:r>
              <a:rPr lang="es-US" altLang="en-US" sz="1550" b="1" dirty="0">
                <a:solidFill>
                  <a:srgbClr val="00529B"/>
                </a:solidFill>
                <a:latin typeface="+mj-ea"/>
                <a:ea typeface="+mj-ea"/>
                <a:cs typeface="Arial" panose="020B0604020202020204" pitchFamily="34" charset="0"/>
              </a:rPr>
              <a:t>ZPIC:</a:t>
            </a:r>
            <a:r>
              <a:rPr lang="es-US" altLang="en-US" sz="1550" dirty="0">
                <a:solidFill>
                  <a:srgbClr val="00529B"/>
                </a:solidFill>
                <a:latin typeface="+mj-ea"/>
                <a:ea typeface="+mj-ea"/>
                <a:cs typeface="Arial" panose="020B0604020202020204" pitchFamily="34" charset="0"/>
              </a:rPr>
              <a:t> Contratista zonal de Integridad del Programa </a:t>
            </a:r>
          </a:p>
          <a:p>
            <a:pPr eaLnBrk="1" hangingPunct="1">
              <a:spcAft>
                <a:spcPts val="600"/>
              </a:spcAft>
              <a:buClr>
                <a:srgbClr val="00539A"/>
              </a:buClr>
              <a:buFont typeface="Wingdings" panose="05000000000000000000" pitchFamily="2" charset="2"/>
              <a:buNone/>
            </a:pPr>
            <a:endParaRPr lang="en-US" altLang="en-US" sz="1600" dirty="0">
              <a:solidFill>
                <a:srgbClr val="00529B"/>
              </a:solidFill>
              <a:latin typeface="Arial" panose="020B0604020202020204" pitchFamily="34" charset="0"/>
              <a:cs typeface="Arial" panose="020B0604020202020204" pitchFamily="34" charset="0"/>
            </a:endParaRPr>
          </a:p>
          <a:p>
            <a:pPr eaLnBrk="1" hangingPunct="1">
              <a:spcAft>
                <a:spcPts val="600"/>
              </a:spcAft>
              <a:buClr>
                <a:srgbClr val="00539A"/>
              </a:buClr>
              <a:buFont typeface="Wingdings" panose="05000000000000000000" pitchFamily="2" charset="2"/>
              <a:buNone/>
            </a:pPr>
            <a:endParaRPr lang="en-US" altLang="en-US" sz="1600" dirty="0">
              <a:solidFill>
                <a:srgbClr val="00529B"/>
              </a:solidFill>
              <a:latin typeface="Arial" panose="020B0604020202020204" pitchFamily="34" charset="0"/>
              <a:cs typeface="Arial" panose="020B0604020202020204" pitchFamily="34" charset="0"/>
            </a:endParaRPr>
          </a:p>
          <a:p>
            <a:pPr eaLnBrk="1" hangingPunct="1">
              <a:spcAft>
                <a:spcPts val="600"/>
              </a:spcAft>
              <a:buFont typeface="Wingdings" panose="05000000000000000000" pitchFamily="2" charset="2"/>
              <a:buNone/>
            </a:pPr>
            <a:r>
              <a:rPr lang="es-US" altLang="en-US" sz="1600" dirty="0">
                <a:cs typeface="Arial" panose="020B0604020202020204" pitchFamily="34" charset="0"/>
              </a:rPr>
              <a:t> </a:t>
            </a:r>
          </a:p>
        </p:txBody>
      </p:sp>
      <p:sp>
        <p:nvSpPr>
          <p:cNvPr id="99186" name="Slide Number Placeholder 3">
            <a:extLst>
              <a:ext uri="{FF2B5EF4-FFF2-40B4-BE49-F238E27FC236}">
                <a16:creationId xmlns:a16="http://schemas.microsoft.com/office/drawing/2014/main" id="{00A47EA9-046F-13E8-9B8C-B96700ACEDA1}"/>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FA9C2647-6314-4D70-A249-9AD37A3EE3F8}" type="slidenum">
              <a:rPr lang="en-US" altLang="en-US">
                <a:solidFill>
                  <a:srgbClr val="8FAADC"/>
                </a:solidFill>
              </a:rPr>
              <a:pPr eaLnBrk="1" hangingPunct="1"/>
              <a:t>65</a:t>
            </a:fld>
            <a:endParaRPr lang="en-US" altLang="en-US">
              <a:solidFill>
                <a:srgbClr val="8FAADC"/>
              </a:solidFill>
            </a:endParaRPr>
          </a:p>
        </p:txBody>
      </p:sp>
      <p:sp>
        <p:nvSpPr>
          <p:cNvPr id="99187" name="Date Placeholder 3">
            <a:extLst>
              <a:ext uri="{FF2B5EF4-FFF2-40B4-BE49-F238E27FC236}">
                <a16:creationId xmlns:a16="http://schemas.microsoft.com/office/drawing/2014/main" id="{7E609C3B-901B-C384-7C2E-DED0CDD488A7}"/>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9" name="Footer Placeholder 4">
            <a:extLst>
              <a:ext uri="{FF2B5EF4-FFF2-40B4-BE49-F238E27FC236}">
                <a16:creationId xmlns:a16="http://schemas.microsoft.com/office/drawing/2014/main" id="{B8398DF9-348A-1376-61E3-443280902ED0}"/>
              </a:ext>
            </a:extLst>
          </p:cNvPr>
          <p:cNvSpPr txBox="1">
            <a:spLocks noChangeArrowheads="1"/>
          </p:cNvSpPr>
          <p:nvPr/>
        </p:nvSpPr>
        <p:spPr bwMode="auto">
          <a:xfrm>
            <a:off x="0"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14" name="Title 5">
            <a:extLst>
              <a:ext uri="{FF2B5EF4-FFF2-40B4-BE49-F238E27FC236}">
                <a16:creationId xmlns:a16="http://schemas.microsoft.com/office/drawing/2014/main" id="{6E838AA0-B007-5CC4-911A-AD29A46EF210}"/>
              </a:ext>
            </a:extLst>
          </p:cNvPr>
          <p:cNvSpPr>
            <a:spLocks noChangeArrowheads="1"/>
          </p:cNvSpPr>
          <p:nvPr/>
        </p:nvSpPr>
        <p:spPr bwMode="auto">
          <a:xfrm>
            <a:off x="0" y="17463"/>
            <a:ext cx="12192000" cy="92868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Pct val="100000"/>
              <a:buFontTx/>
              <a:buNone/>
              <a:tabLst/>
              <a:defRPr/>
            </a:pPr>
            <a:r>
              <a:rPr kumimoji="0" lang="es-US" altLang="en-US" sz="3000" b="1" i="0" u="none" strike="noStrike" kern="1200" cap="none" spc="0" normalizeH="0" baseline="0" noProof="0">
                <a:ln>
                  <a:noFill/>
                </a:ln>
                <a:solidFill>
                  <a:schemeClr val="bg1"/>
                </a:solidFill>
                <a:effectLst/>
                <a:uLnTx/>
                <a:uFillTx/>
                <a:latin typeface="Arial Black" panose="020B0A04020102020204" pitchFamily="34" charset="0"/>
                <a:ea typeface="Arial Black" panose="020B0A04020102020204" pitchFamily="34" charset="0"/>
                <a:cs typeface="Arial Black" panose="020B0A04020102020204" pitchFamily="34" charset="0"/>
              </a:rPr>
              <a:t>Manténgase conectado </a:t>
            </a:r>
          </a:p>
        </p:txBody>
      </p:sp>
      <p:grpSp>
        <p:nvGrpSpPr>
          <p:cNvPr id="100216" name="Group 20">
            <a:extLst>
              <a:ext uri="{FF2B5EF4-FFF2-40B4-BE49-F238E27FC236}">
                <a16:creationId xmlns:a16="http://schemas.microsoft.com/office/drawing/2014/main" id="{E7B32EEC-5601-61E8-2058-5533FC4C3D57}"/>
              </a:ext>
              <a:ext uri="{C183D7F6-B498-43B3-948B-1728B52AA6E4}">
                <adec:decorative xmlns:adec="http://schemas.microsoft.com/office/drawing/2017/decorative" val="1"/>
              </a:ext>
            </a:extLst>
          </p:cNvPr>
          <p:cNvGrpSpPr>
            <a:grpSpLocks/>
          </p:cNvGrpSpPr>
          <p:nvPr/>
        </p:nvGrpSpPr>
        <p:grpSpPr bwMode="auto">
          <a:xfrm>
            <a:off x="2543770" y="1916832"/>
            <a:ext cx="2289175" cy="1695450"/>
            <a:chOff x="1604513" y="1515733"/>
            <a:chExt cx="4416725" cy="3268763"/>
          </a:xfrm>
        </p:grpSpPr>
        <p:grpSp>
          <p:nvGrpSpPr>
            <p:cNvPr id="100217" name="Group 21">
              <a:extLst>
                <a:ext uri="{FF2B5EF4-FFF2-40B4-BE49-F238E27FC236}">
                  <a16:creationId xmlns:a16="http://schemas.microsoft.com/office/drawing/2014/main" id="{3EE34548-C1EE-BA3A-9DCF-DBB032BD3D5B}"/>
                </a:ext>
              </a:extLst>
            </p:cNvPr>
            <p:cNvGrpSpPr>
              <a:grpSpLocks/>
            </p:cNvGrpSpPr>
            <p:nvPr/>
          </p:nvGrpSpPr>
          <p:grpSpPr bwMode="auto">
            <a:xfrm>
              <a:off x="1604513" y="1515733"/>
              <a:ext cx="4416725" cy="3268763"/>
              <a:chOff x="1604513" y="1515733"/>
              <a:chExt cx="4416725" cy="3268763"/>
            </a:xfrm>
          </p:grpSpPr>
          <p:sp>
            <p:nvSpPr>
              <p:cNvPr id="100218" name="Rectangle: Rounded Corners 26">
                <a:extLst>
                  <a:ext uri="{FF2B5EF4-FFF2-40B4-BE49-F238E27FC236}">
                    <a16:creationId xmlns:a16="http://schemas.microsoft.com/office/drawing/2014/main" id="{AB9C7C82-26D4-6EBB-07BE-7E96B88D3090}"/>
                  </a:ext>
                </a:extLst>
              </p:cNvPr>
              <p:cNvSpPr>
                <a:spLocks noChangeArrowheads="1"/>
              </p:cNvSpPr>
              <p:nvPr/>
            </p:nvSpPr>
            <p:spPr bwMode="auto">
              <a:xfrm>
                <a:off x="1604513" y="1515733"/>
                <a:ext cx="4416725" cy="3268763"/>
              </a:xfrm>
              <a:prstGeom prst="roundRect">
                <a:avLst>
                  <a:gd name="adj" fmla="val 2958"/>
                </a:avLst>
              </a:prstGeom>
              <a:solidFill>
                <a:srgbClr val="FFFFFF"/>
              </a:solidFill>
              <a:ln w="76200" cap="flat" algn="ctr">
                <a:solidFill>
                  <a:srgbClr val="000000"/>
                </a:solidFill>
                <a:prstDash val="solid"/>
                <a:round/>
                <a:headEnd type="none" w="med" len="med"/>
                <a:tailEnd type="none" w="med" len="med"/>
              </a:ln>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100219" name="Straight Connector 27">
                <a:extLst>
                  <a:ext uri="{FF2B5EF4-FFF2-40B4-BE49-F238E27FC236}">
                    <a16:creationId xmlns:a16="http://schemas.microsoft.com/office/drawing/2014/main" id="{0F4FB367-3B6D-F6B9-6099-2EACACBA9891}"/>
                  </a:ext>
                </a:extLst>
              </p:cNvPr>
              <p:cNvSpPr>
                <a:spLocks noChangeShapeType="1"/>
              </p:cNvSpPr>
              <p:nvPr/>
            </p:nvSpPr>
            <p:spPr bwMode="auto">
              <a:xfrm>
                <a:off x="1604513" y="1928920"/>
                <a:ext cx="4416725" cy="0"/>
              </a:xfrm>
              <a:prstGeom prst="line">
                <a:avLst/>
              </a:prstGeom>
              <a:noFill/>
              <a:ln w="76200" cap="flat" algn="ctr">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grpSp>
        <p:sp>
          <p:nvSpPr>
            <p:cNvPr id="100220" name="Oval 22">
              <a:extLst>
                <a:ext uri="{FF2B5EF4-FFF2-40B4-BE49-F238E27FC236}">
                  <a16:creationId xmlns:a16="http://schemas.microsoft.com/office/drawing/2014/main" id="{9DFB1DD5-ADCB-8B4D-CAF1-C3DD6E40D133}"/>
                </a:ext>
              </a:extLst>
            </p:cNvPr>
            <p:cNvSpPr>
              <a:spLocks noChangeAspect="1" noChangeArrowheads="1"/>
            </p:cNvSpPr>
            <p:nvPr/>
          </p:nvSpPr>
          <p:spPr bwMode="auto">
            <a:xfrm>
              <a:off x="5733324" y="1650401"/>
              <a:ext cx="137830" cy="137730"/>
            </a:xfrm>
            <a:prstGeom prst="ellipse">
              <a:avLst/>
            </a:prstGeom>
            <a:solidFill>
              <a:srgbClr val="00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100221" name="Oval 23">
              <a:extLst>
                <a:ext uri="{FF2B5EF4-FFF2-40B4-BE49-F238E27FC236}">
                  <a16:creationId xmlns:a16="http://schemas.microsoft.com/office/drawing/2014/main" id="{90A42A6E-109C-BC3E-A338-3DF86DED499F}"/>
                </a:ext>
              </a:extLst>
            </p:cNvPr>
            <p:cNvSpPr>
              <a:spLocks noChangeAspect="1" noChangeArrowheads="1"/>
            </p:cNvSpPr>
            <p:nvPr/>
          </p:nvSpPr>
          <p:spPr bwMode="auto">
            <a:xfrm>
              <a:off x="5552611" y="1650401"/>
              <a:ext cx="137832" cy="137730"/>
            </a:xfrm>
            <a:prstGeom prst="ellipse">
              <a:avLst/>
            </a:prstGeom>
            <a:solidFill>
              <a:srgbClr val="00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sp>
          <p:nvSpPr>
            <p:cNvPr id="100222" name="Oval 24">
              <a:extLst>
                <a:ext uri="{FF2B5EF4-FFF2-40B4-BE49-F238E27FC236}">
                  <a16:creationId xmlns:a16="http://schemas.microsoft.com/office/drawing/2014/main" id="{85D199AF-89FA-96AF-D5CD-F27798B09511}"/>
                </a:ext>
              </a:extLst>
            </p:cNvPr>
            <p:cNvSpPr>
              <a:spLocks noChangeAspect="1" noChangeArrowheads="1"/>
            </p:cNvSpPr>
            <p:nvPr/>
          </p:nvSpPr>
          <p:spPr bwMode="auto">
            <a:xfrm>
              <a:off x="5381088" y="1650401"/>
              <a:ext cx="137832" cy="137730"/>
            </a:xfrm>
            <a:prstGeom prst="ellipse">
              <a:avLst/>
            </a:prstGeom>
            <a:solidFill>
              <a:srgbClr val="000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endParaRPr>
            </a:p>
          </p:txBody>
        </p:sp>
        <p:pic>
          <p:nvPicPr>
            <p:cNvPr id="100223" name="Graphic 25" descr="Cursor">
              <a:extLst>
                <a:ext uri="{FF2B5EF4-FFF2-40B4-BE49-F238E27FC236}">
                  <a16:creationId xmlns:a16="http://schemas.microsoft.com/office/drawing/2014/main" id="{F539AE36-6CBF-D643-E8A5-41CF0189B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661" y="3300087"/>
              <a:ext cx="1019950" cy="1022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215" name="Content Placeholder 4">
            <a:extLst>
              <a:ext uri="{FF2B5EF4-FFF2-40B4-BE49-F238E27FC236}">
                <a16:creationId xmlns:a16="http://schemas.microsoft.com/office/drawing/2014/main" id="{6C65A956-57C1-C013-73E0-362B615240F7}"/>
              </a:ext>
            </a:extLst>
          </p:cNvPr>
          <p:cNvSpPr>
            <a:spLocks noChangeArrowheads="1"/>
          </p:cNvSpPr>
          <p:nvPr/>
        </p:nvSpPr>
        <p:spPr bwMode="auto">
          <a:xfrm>
            <a:off x="838200" y="3781425"/>
            <a:ext cx="5689848" cy="199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ct val="90000"/>
              </a:lnSpc>
              <a:spcBef>
                <a:spcPts val="1000"/>
              </a:spcBef>
              <a:buFont typeface="Arial" panose="020B0604020202020204" pitchFamily="34" charset="0"/>
              <a:buNone/>
            </a:pPr>
            <a:r>
              <a:rPr lang="es-US" altLang="en-US" sz="2400" dirty="0">
                <a:solidFill>
                  <a:srgbClr val="2F5597"/>
                </a:solidFill>
                <a:latin typeface="+mj-ea"/>
                <a:ea typeface="+mj-ea"/>
                <a:cs typeface="Arial" panose="020B0604020202020204" pitchFamily="34" charset="0"/>
              </a:rPr>
              <a:t>Para ver los materiales de capacitación disponibles, o para suscribirse a nuestra lista de correo electrónico, visite:</a:t>
            </a:r>
          </a:p>
          <a:p>
            <a:pPr algn="ctr" eaLnBrk="1" hangingPunct="1">
              <a:lnSpc>
                <a:spcPct val="90000"/>
              </a:lnSpc>
              <a:spcBef>
                <a:spcPts val="1000"/>
              </a:spcBef>
              <a:buFont typeface="Arial" panose="020B0604020202020204" pitchFamily="34" charset="0"/>
              <a:buNone/>
            </a:pPr>
            <a:r>
              <a:rPr lang="es-US" altLang="en-US" sz="2400" dirty="0">
                <a:solidFill>
                  <a:srgbClr val="2F5597"/>
                </a:solidFill>
                <a:latin typeface="+mj-ea"/>
                <a:ea typeface="+mj-ea"/>
                <a:cs typeface="Arial" panose="020B0604020202020204" pitchFamily="34" charset="0"/>
                <a:hlinkClick r:id="rId5"/>
              </a:rPr>
              <a:t>CMSnationaltrainingprogram.cms.gov</a:t>
            </a:r>
            <a:r>
              <a:rPr lang="es-US" altLang="en-US" sz="2400" dirty="0">
                <a:solidFill>
                  <a:srgbClr val="2F5597"/>
                </a:solidFill>
                <a:latin typeface="+mj-ea"/>
                <a:ea typeface="+mj-ea"/>
                <a:cs typeface="Arial" panose="020B0604020202020204" pitchFamily="34" charset="0"/>
              </a:rPr>
              <a:t>.</a:t>
            </a:r>
          </a:p>
        </p:txBody>
      </p:sp>
      <p:pic>
        <p:nvPicPr>
          <p:cNvPr id="100224" name="Picture 16">
            <a:extLst>
              <a:ext uri="{FF2B5EF4-FFF2-40B4-BE49-F238E27FC236}">
                <a16:creationId xmlns:a16="http://schemas.microsoft.com/office/drawing/2014/main" id="{3EF98565-365F-0A62-6A8C-D2616C4542F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5364" y="1268760"/>
            <a:ext cx="2863850" cy="286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225" name="TextBox 17">
            <a:extLst>
              <a:ext uri="{FF2B5EF4-FFF2-40B4-BE49-F238E27FC236}">
                <a16:creationId xmlns:a16="http://schemas.microsoft.com/office/drawing/2014/main" id="{ECE048A1-8372-66DE-C87E-0C6BC6943357}"/>
              </a:ext>
            </a:extLst>
          </p:cNvPr>
          <p:cNvSpPr>
            <a:spLocks noGrp="1" noChangeArrowheads="1"/>
          </p:cNvSpPr>
          <p:nvPr>
            <p:ph type="title" idx="4294967295"/>
          </p:nvPr>
        </p:nvSpPr>
        <p:spPr bwMode="auto">
          <a:xfrm>
            <a:off x="7135813" y="3722688"/>
            <a:ext cx="3298825"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2F5597"/>
                </a:solidFill>
                <a:effectLst/>
                <a:uLnTx/>
                <a:uFillTx/>
                <a:latin typeface="+mj-ea"/>
                <a:ea typeface="+mj-ea"/>
                <a:cs typeface="Arial" panose="020B0604020202020204" pitchFamily="34" charset="0"/>
              </a:rPr>
              <a:t>Comuníquese con nosotros en </a:t>
            </a:r>
            <a:r>
              <a:rPr kumimoji="0" lang="es-US" altLang="en-US" sz="2400" b="0" i="0" u="none" strike="noStrike" kern="1200" cap="none" spc="0" normalizeH="0" baseline="0" noProof="0" dirty="0">
                <a:ln>
                  <a:noFill/>
                </a:ln>
                <a:solidFill>
                  <a:srgbClr val="2F5597"/>
                </a:solidFill>
                <a:effectLst/>
                <a:uLnTx/>
                <a:uFillTx/>
                <a:latin typeface="+mj-ea"/>
                <a:ea typeface="+mj-ea"/>
                <a:cs typeface="Arial" panose="020B0604020202020204" pitchFamily="34" charset="0"/>
                <a:hlinkClick r:id="rId7"/>
              </a:rPr>
              <a:t>training@cms.hhs.gov</a:t>
            </a:r>
            <a:r>
              <a:rPr kumimoji="0" lang="es-US" altLang="en-US" sz="2400" b="0" i="0" u="none" strike="noStrike" kern="1200" cap="none" spc="0" normalizeH="0" baseline="0" noProof="0" dirty="0">
                <a:ln>
                  <a:noFill/>
                </a:ln>
                <a:solidFill>
                  <a:srgbClr val="2F5597"/>
                </a:solidFill>
                <a:effectLst/>
                <a:uLnTx/>
                <a:uFillTx/>
                <a:latin typeface="+mj-ea"/>
                <a:ea typeface="+mj-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Pct val="100000"/>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226" name="Footer Placeholder 4">
            <a:extLst>
              <a:ext uri="{FF2B5EF4-FFF2-40B4-BE49-F238E27FC236}">
                <a16:creationId xmlns:a16="http://schemas.microsoft.com/office/drawing/2014/main" id="{C6C2815F-D5DC-1E09-B733-1BCB8B2D6CA2}"/>
              </a:ext>
            </a:extLst>
          </p:cNvPr>
          <p:cNvSpPr>
            <a:spLocks noGrp="1" noChangeArrowheads="1"/>
          </p:cNvSpPr>
          <p:nvPr>
            <p:ph type="ftr" sz="quarter" idx="11"/>
          </p:nvPr>
        </p:nvSpPr>
        <p:spPr>
          <a:xfrm>
            <a:off x="3930650" y="6480176"/>
            <a:ext cx="4757638" cy="360362"/>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
        <p:nvSpPr>
          <p:cNvPr id="100227" name="Slide Number Placeholder 2">
            <a:extLst>
              <a:ext uri="{FF2B5EF4-FFF2-40B4-BE49-F238E27FC236}">
                <a16:creationId xmlns:a16="http://schemas.microsoft.com/office/drawing/2014/main" id="{6193CB2D-B6D8-C6C9-8EEE-58236F5186F0}"/>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69</a:t>
            </a:r>
          </a:p>
        </p:txBody>
      </p:sp>
      <p:sp>
        <p:nvSpPr>
          <p:cNvPr id="100228" name="Date Placeholder 3">
            <a:extLst>
              <a:ext uri="{FF2B5EF4-FFF2-40B4-BE49-F238E27FC236}">
                <a16:creationId xmlns:a16="http://schemas.microsoft.com/office/drawing/2014/main" id="{A86886E2-526A-9D79-7511-6C292854D5D5}"/>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446"/>
            <a:ext cx="12192000" cy="961028"/>
          </a:xfrm>
        </p:spPr>
        <p:txBody>
          <a:bodyPr anchor="ctr">
            <a:normAutofit/>
          </a:bodyPr>
          <a:lstStyle/>
          <a:p>
            <a:r>
              <a:rPr lang="es-US" altLang="en-US" sz="3000" dirty="0"/>
              <a:t>Nivel de intención</a:t>
            </a:r>
            <a:endParaRPr lang="en-US" sz="3000" dirty="0">
              <a:latin typeface="Arial Black" panose="020B0A04020102020204" pitchFamily="34" charset="0"/>
            </a:endParaRPr>
          </a:p>
        </p:txBody>
      </p:sp>
      <p:grpSp>
        <p:nvGrpSpPr>
          <p:cNvPr id="2" name="Group 1" descr="Gráfico de indicador que muestra de izquierda a derecha:&#10;Errores, ineficiencias, flexibilización de las normas, engaño intencionales">
            <a:extLst>
              <a:ext uri="{FF2B5EF4-FFF2-40B4-BE49-F238E27FC236}">
                <a16:creationId xmlns:a16="http://schemas.microsoft.com/office/drawing/2014/main" id="{2A94CA04-8C9E-496C-A1A7-288E864DA208}"/>
              </a:ext>
            </a:extLst>
          </p:cNvPr>
          <p:cNvGrpSpPr/>
          <p:nvPr/>
        </p:nvGrpSpPr>
        <p:grpSpPr>
          <a:xfrm>
            <a:off x="2224503" y="1691063"/>
            <a:ext cx="7742993" cy="3873522"/>
            <a:chOff x="2224503" y="1691063"/>
            <a:chExt cx="7742993" cy="3873522"/>
          </a:xfrm>
        </p:grpSpPr>
        <p:pic>
          <p:nvPicPr>
            <p:cNvPr id="76" name="Picture 75">
              <a:extLst>
                <a:ext uri="{FF2B5EF4-FFF2-40B4-BE49-F238E27FC236}">
                  <a16:creationId xmlns:a16="http://schemas.microsoft.com/office/drawing/2014/main" id="{0C65D96A-5292-4B82-AE0C-CB64631F38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24503" y="1691063"/>
              <a:ext cx="7742993" cy="3873522"/>
            </a:xfrm>
            <a:prstGeom prst="rect">
              <a:avLst/>
            </a:prstGeom>
          </p:spPr>
        </p:pic>
        <p:grpSp>
          <p:nvGrpSpPr>
            <p:cNvPr id="14" name="Group 13" descr="Gauge graphic showing from left to right :&#10;Mistakes, Inefficiencies, Bending the rules, intentional deception">
              <a:extLst>
                <a:ext uri="{FF2B5EF4-FFF2-40B4-BE49-F238E27FC236}">
                  <a16:creationId xmlns:a16="http://schemas.microsoft.com/office/drawing/2014/main" id="{52150175-2B3F-4B9D-AC5E-6B2E89856DFE}"/>
                </a:ext>
              </a:extLst>
            </p:cNvPr>
            <p:cNvGrpSpPr/>
            <p:nvPr/>
          </p:nvGrpSpPr>
          <p:grpSpPr>
            <a:xfrm>
              <a:off x="2814197" y="2244522"/>
              <a:ext cx="6569530" cy="3320063"/>
              <a:chOff x="2729918" y="2075148"/>
              <a:chExt cx="6569530" cy="3320063"/>
            </a:xfrm>
          </p:grpSpPr>
          <p:pic>
            <p:nvPicPr>
              <p:cNvPr id="5" name="Picture 4">
                <a:extLst>
                  <a:ext uri="{FF2B5EF4-FFF2-40B4-BE49-F238E27FC236}">
                    <a16:creationId xmlns:a16="http://schemas.microsoft.com/office/drawing/2014/main" id="{B1B5D8EE-C31B-402A-9C6B-920F0C9471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2564" y="2075148"/>
                <a:ext cx="2326632" cy="2284330"/>
              </a:xfrm>
              <a:prstGeom prst="rect">
                <a:avLst/>
              </a:prstGeom>
            </p:spPr>
          </p:pic>
          <p:pic>
            <p:nvPicPr>
              <p:cNvPr id="8" name="Picture 7">
                <a:extLst>
                  <a:ext uri="{FF2B5EF4-FFF2-40B4-BE49-F238E27FC236}">
                    <a16:creationId xmlns:a16="http://schemas.microsoft.com/office/drawing/2014/main" id="{2265F2C9-82C2-49A3-AFA4-9C5E2AF348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5932" y="2075148"/>
                <a:ext cx="2326632" cy="2284330"/>
              </a:xfrm>
              <a:prstGeom prst="rect">
                <a:avLst/>
              </a:prstGeom>
            </p:spPr>
          </p:pic>
          <p:pic>
            <p:nvPicPr>
              <p:cNvPr id="11" name="Picture 10">
                <a:extLst>
                  <a:ext uri="{FF2B5EF4-FFF2-40B4-BE49-F238E27FC236}">
                    <a16:creationId xmlns:a16="http://schemas.microsoft.com/office/drawing/2014/main" id="{A4666E61-249B-4B59-BB4F-E23160A854B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07351" y="3026852"/>
                <a:ext cx="2292097" cy="2368359"/>
              </a:xfrm>
              <a:prstGeom prst="rect">
                <a:avLst/>
              </a:prstGeom>
            </p:spPr>
          </p:pic>
          <p:pic>
            <p:nvPicPr>
              <p:cNvPr id="13" name="Picture 12">
                <a:extLst>
                  <a:ext uri="{FF2B5EF4-FFF2-40B4-BE49-F238E27FC236}">
                    <a16:creationId xmlns:a16="http://schemas.microsoft.com/office/drawing/2014/main" id="{54FAFB5F-DCDC-4379-B471-0F7CEF631B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29918" y="3026851"/>
                <a:ext cx="2287859" cy="2368358"/>
              </a:xfrm>
              <a:prstGeom prst="rect">
                <a:avLst/>
              </a:prstGeom>
            </p:spPr>
          </p:pic>
        </p:grpSp>
        <p:sp>
          <p:nvSpPr>
            <p:cNvPr id="15" name="TextBox 14">
              <a:extLst>
                <a:ext uri="{FF2B5EF4-FFF2-40B4-BE49-F238E27FC236}">
                  <a16:creationId xmlns:a16="http://schemas.microsoft.com/office/drawing/2014/main" id="{6E6DF55D-4BC4-4125-9800-F75C68C7A88F}"/>
                </a:ext>
              </a:extLst>
            </p:cNvPr>
            <p:cNvSpPr txBox="1"/>
            <p:nvPr/>
          </p:nvSpPr>
          <p:spPr>
            <a:xfrm>
              <a:off x="3186442" y="4529884"/>
              <a:ext cx="1323765" cy="369332"/>
            </a:xfrm>
            <a:prstGeom prst="rect">
              <a:avLst/>
            </a:prstGeom>
            <a:noFill/>
          </p:spPr>
          <p:txBody>
            <a:bodyPr wrap="square" rtlCol="0">
              <a:spAutoFit/>
            </a:bodyPr>
            <a:lstStyle/>
            <a:p>
              <a:pPr algn="ctr" fontAlgn="auto">
                <a:spcBef>
                  <a:spcPts val="0"/>
                </a:spcBef>
                <a:spcAft>
                  <a:spcPts val="0"/>
                </a:spcAft>
                <a:buSzTx/>
                <a:defRPr/>
              </a:pPr>
              <a:r>
                <a:rPr lang="en-US" altLang="en-US" sz="1800" b="1" dirty="0" err="1">
                  <a:solidFill>
                    <a:srgbClr val="000000"/>
                  </a:solidFill>
                  <a:latin typeface="+mj-ea"/>
                  <a:ea typeface="+mj-ea"/>
                </a:rPr>
                <a:t>Errores</a:t>
              </a:r>
              <a:endParaRPr lang="en-US" altLang="en-US" sz="1800" b="1" dirty="0">
                <a:solidFill>
                  <a:srgbClr val="000000"/>
                </a:solidFill>
                <a:latin typeface="+mj-ea"/>
                <a:ea typeface="+mj-ea"/>
              </a:endParaRPr>
            </a:p>
          </p:txBody>
        </p:sp>
        <p:sp>
          <p:nvSpPr>
            <p:cNvPr id="81" name="TextBox 80">
              <a:extLst>
                <a:ext uri="{FF2B5EF4-FFF2-40B4-BE49-F238E27FC236}">
                  <a16:creationId xmlns:a16="http://schemas.microsoft.com/office/drawing/2014/main" id="{51430294-CEA6-47EA-BD46-4AF527F50184}"/>
                </a:ext>
              </a:extLst>
            </p:cNvPr>
            <p:cNvSpPr txBox="1"/>
            <p:nvPr/>
          </p:nvSpPr>
          <p:spPr>
            <a:xfrm>
              <a:off x="4262698" y="3181055"/>
              <a:ext cx="1795372" cy="369332"/>
            </a:xfrm>
            <a:prstGeom prst="rect">
              <a:avLst/>
            </a:prstGeom>
            <a:noFill/>
          </p:spPr>
          <p:txBody>
            <a:bodyPr wrap="square" rtlCol="0">
              <a:spAutoFit/>
            </a:bodyPr>
            <a:lstStyle/>
            <a:p>
              <a:pPr algn="ctr" fontAlgn="auto">
                <a:spcBef>
                  <a:spcPts val="0"/>
                </a:spcBef>
                <a:spcAft>
                  <a:spcPts val="0"/>
                </a:spcAft>
                <a:buSzTx/>
                <a:defRPr/>
              </a:pPr>
              <a:r>
                <a:rPr lang="en-US" altLang="en-US" sz="1800" b="1" dirty="0" err="1">
                  <a:solidFill>
                    <a:srgbClr val="000000"/>
                  </a:solidFill>
                  <a:latin typeface="+mj-ea"/>
                  <a:ea typeface="+mj-ea"/>
                </a:rPr>
                <a:t>Ineficiencias</a:t>
              </a:r>
              <a:endParaRPr lang="en-US" altLang="en-US" sz="1800" b="1" dirty="0">
                <a:solidFill>
                  <a:srgbClr val="000000"/>
                </a:solidFill>
                <a:latin typeface="+mj-ea"/>
                <a:ea typeface="+mj-ea"/>
              </a:endParaRPr>
            </a:p>
          </p:txBody>
        </p:sp>
        <p:sp>
          <p:nvSpPr>
            <p:cNvPr id="82" name="TextBox 81">
              <a:extLst>
                <a:ext uri="{FF2B5EF4-FFF2-40B4-BE49-F238E27FC236}">
                  <a16:creationId xmlns:a16="http://schemas.microsoft.com/office/drawing/2014/main" id="{207953F2-E712-49F9-BCF7-6A2B5F4FF4D0}"/>
                </a:ext>
              </a:extLst>
            </p:cNvPr>
            <p:cNvSpPr txBox="1"/>
            <p:nvPr/>
          </p:nvSpPr>
          <p:spPr>
            <a:xfrm>
              <a:off x="6193944" y="3066071"/>
              <a:ext cx="1795372" cy="646331"/>
            </a:xfrm>
            <a:prstGeom prst="rect">
              <a:avLst/>
            </a:prstGeom>
            <a:noFill/>
          </p:spPr>
          <p:txBody>
            <a:bodyPr wrap="square" rtlCol="0">
              <a:spAutoFit/>
            </a:bodyPr>
            <a:lstStyle/>
            <a:p>
              <a:pPr algn="ctr" eaLnBrk="1" hangingPunct="1">
                <a:lnSpc>
                  <a:spcPct val="100000"/>
                </a:lnSpc>
                <a:spcBef>
                  <a:spcPct val="0"/>
                </a:spcBef>
                <a:buClrTx/>
                <a:buFontTx/>
                <a:buNone/>
              </a:pPr>
              <a:r>
                <a:rPr lang="en-US" altLang="en-US" sz="1800" b="1" dirty="0" err="1">
                  <a:solidFill>
                    <a:srgbClr val="000000"/>
                  </a:solidFill>
                  <a:latin typeface="+mj-ea"/>
                  <a:ea typeface="+mj-ea"/>
                </a:rPr>
                <a:t>Violando</a:t>
              </a:r>
              <a:r>
                <a:rPr lang="en-US" altLang="en-US" sz="1800" b="1" dirty="0">
                  <a:solidFill>
                    <a:srgbClr val="000000"/>
                  </a:solidFill>
                  <a:latin typeface="+mj-ea"/>
                  <a:ea typeface="+mj-ea"/>
                </a:rPr>
                <a:t>  </a:t>
              </a:r>
              <a:r>
                <a:rPr lang="en-US" altLang="en-US" sz="1800" b="1" dirty="0" err="1">
                  <a:solidFill>
                    <a:srgbClr val="000000"/>
                  </a:solidFill>
                  <a:latin typeface="+mj-ea"/>
                  <a:ea typeface="+mj-ea"/>
                </a:rPr>
                <a:t>normas</a:t>
              </a:r>
              <a:endParaRPr lang="en-US" altLang="en-US" sz="1800" b="1" dirty="0">
                <a:solidFill>
                  <a:srgbClr val="000000"/>
                </a:solidFill>
                <a:latin typeface="+mj-ea"/>
                <a:ea typeface="+mj-ea"/>
              </a:endParaRPr>
            </a:p>
          </p:txBody>
        </p:sp>
        <p:sp>
          <p:nvSpPr>
            <p:cNvPr id="83" name="TextBox 82">
              <a:extLst>
                <a:ext uri="{FF2B5EF4-FFF2-40B4-BE49-F238E27FC236}">
                  <a16:creationId xmlns:a16="http://schemas.microsoft.com/office/drawing/2014/main" id="{52AF2886-6328-43DC-9269-192F2232D45A}"/>
                </a:ext>
              </a:extLst>
            </p:cNvPr>
            <p:cNvSpPr txBox="1"/>
            <p:nvPr/>
          </p:nvSpPr>
          <p:spPr>
            <a:xfrm>
              <a:off x="7428688" y="4441992"/>
              <a:ext cx="1795372" cy="646331"/>
            </a:xfrm>
            <a:prstGeom prst="rect">
              <a:avLst/>
            </a:prstGeom>
            <a:noFill/>
          </p:spPr>
          <p:txBody>
            <a:bodyPr wrap="square" rtlCol="0">
              <a:spAutoFit/>
            </a:bodyPr>
            <a:lstStyle/>
            <a:p>
              <a:pPr algn="ctr" eaLnBrk="1" hangingPunct="1">
                <a:lnSpc>
                  <a:spcPct val="100000"/>
                </a:lnSpc>
                <a:spcBef>
                  <a:spcPct val="0"/>
                </a:spcBef>
                <a:buClrTx/>
                <a:buFontTx/>
                <a:buNone/>
              </a:pPr>
              <a:r>
                <a:rPr lang="en-US" altLang="en-US" sz="1800" b="1" dirty="0" err="1">
                  <a:solidFill>
                    <a:srgbClr val="000000"/>
                  </a:solidFill>
                  <a:latin typeface="+mj-ea"/>
                  <a:ea typeface="+mj-ea"/>
                </a:rPr>
                <a:t>Engaños</a:t>
              </a:r>
              <a:r>
                <a:rPr lang="en-US" altLang="en-US" sz="1800" b="1" dirty="0">
                  <a:solidFill>
                    <a:srgbClr val="000000"/>
                  </a:solidFill>
                  <a:latin typeface="+mj-ea"/>
                  <a:ea typeface="+mj-ea"/>
                </a:rPr>
                <a:t> </a:t>
              </a:r>
              <a:r>
                <a:rPr lang="en-US" altLang="en-US" sz="1800" b="1" dirty="0" err="1">
                  <a:solidFill>
                    <a:srgbClr val="000000"/>
                  </a:solidFill>
                  <a:latin typeface="+mj-ea"/>
                  <a:ea typeface="+mj-ea"/>
                </a:rPr>
                <a:t>intencionales</a:t>
              </a:r>
              <a:endParaRPr lang="en-US" altLang="en-US" sz="1800" b="1" dirty="0">
                <a:solidFill>
                  <a:srgbClr val="000000"/>
                </a:solidFill>
                <a:latin typeface="+mj-ea"/>
                <a:ea typeface="+mj-ea"/>
              </a:endParaRPr>
            </a:p>
          </p:txBody>
        </p:sp>
      </p:grpSp>
      <p:sp>
        <p:nvSpPr>
          <p:cNvPr id="68" name="TextBox 67" descr="Da lugar a errores: Codificación incorrecta que no es de uso generalizado">
            <a:extLst>
              <a:ext uri="{FF2B5EF4-FFF2-40B4-BE49-F238E27FC236}">
                <a16:creationId xmlns:a16="http://schemas.microsoft.com/office/drawing/2014/main" id="{59086656-EED8-4BCD-8B00-3C321CE99668}"/>
              </a:ext>
            </a:extLst>
          </p:cNvPr>
          <p:cNvSpPr txBox="1"/>
          <p:nvPr/>
        </p:nvSpPr>
        <p:spPr>
          <a:xfrm>
            <a:off x="884849" y="3151873"/>
            <a:ext cx="2287859" cy="1015663"/>
          </a:xfrm>
          <a:prstGeom prst="rect">
            <a:avLst/>
          </a:prstGeom>
          <a:solidFill>
            <a:schemeClr val="bg1"/>
          </a:solidFill>
          <a:ln w="28575">
            <a:solidFill>
              <a:srgbClr val="C00000"/>
            </a:solidFill>
          </a:ln>
        </p:spPr>
        <p:txBody>
          <a:bodyPr wrap="square" rtlCol="0">
            <a:spAutoFit/>
          </a:bodyPr>
          <a:lstStyle/>
          <a:p>
            <a:pPr eaLnBrk="1" hangingPunct="1">
              <a:lnSpc>
                <a:spcPts val="1800"/>
              </a:lnSpc>
              <a:buNone/>
            </a:pPr>
            <a:r>
              <a:rPr lang="es-US" altLang="en-US" sz="1700" b="1" dirty="0">
                <a:solidFill>
                  <a:srgbClr val="000000"/>
                </a:solidFill>
                <a:latin typeface="+mj-ea"/>
                <a:ea typeface="+mj-ea"/>
              </a:rPr>
              <a:t>Da lugar a </a:t>
            </a:r>
            <a:r>
              <a:rPr lang="es-US" altLang="en-US" sz="1700" b="1" u="sng" dirty="0">
                <a:solidFill>
                  <a:srgbClr val="000000"/>
                </a:solidFill>
                <a:latin typeface="+mj-ea"/>
                <a:ea typeface="+mj-ea"/>
              </a:rPr>
              <a:t>errores</a:t>
            </a:r>
            <a:r>
              <a:rPr lang="es-US" altLang="en-US" sz="1700" b="1" dirty="0">
                <a:solidFill>
                  <a:srgbClr val="000000"/>
                </a:solidFill>
                <a:latin typeface="+mj-ea"/>
                <a:ea typeface="+mj-ea"/>
              </a:rPr>
              <a:t>: </a:t>
            </a:r>
            <a:r>
              <a:rPr lang="es-US" altLang="en-US" sz="1700" dirty="0">
                <a:solidFill>
                  <a:srgbClr val="000000"/>
                </a:solidFill>
                <a:latin typeface="+mj-ea"/>
                <a:ea typeface="+mj-ea"/>
              </a:rPr>
              <a:t>Codificación incorrecta que no es de uso generalizado</a:t>
            </a:r>
          </a:p>
        </p:txBody>
      </p:sp>
      <p:pic>
        <p:nvPicPr>
          <p:cNvPr id="80" name="Picture 79" descr="Aguja de indicación que apunta a errores">
            <a:extLst>
              <a:ext uri="{FF2B5EF4-FFF2-40B4-BE49-F238E27FC236}">
                <a16:creationId xmlns:a16="http://schemas.microsoft.com/office/drawing/2014/main" id="{A0B40C0F-2C54-4F24-B63C-EB6F93B7B6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flipH="1">
            <a:off x="5031006" y="4372538"/>
            <a:ext cx="580374" cy="1993028"/>
          </a:xfrm>
          <a:prstGeom prst="rect">
            <a:avLst/>
          </a:prstGeom>
          <a:effectLst>
            <a:outerShdw blurRad="50800" dist="38100" dir="10800000" algn="r" rotWithShape="0">
              <a:prstClr val="black">
                <a:alpha val="40000"/>
              </a:prstClr>
            </a:outerShdw>
          </a:effectLst>
        </p:spPr>
      </p:pic>
      <p:sp>
        <p:nvSpPr>
          <p:cNvPr id="69" name="TextBox 68" descr="Da lugar a derroche: Pedir un número excesivo de pruebas diagnósticas">
            <a:extLst>
              <a:ext uri="{FF2B5EF4-FFF2-40B4-BE49-F238E27FC236}">
                <a16:creationId xmlns:a16="http://schemas.microsoft.com/office/drawing/2014/main" id="{82F3E1A3-3D56-4171-A709-412507C51D95}"/>
              </a:ext>
            </a:extLst>
          </p:cNvPr>
          <p:cNvSpPr txBox="1"/>
          <p:nvPr/>
        </p:nvSpPr>
        <p:spPr>
          <a:xfrm>
            <a:off x="2472940" y="1525425"/>
            <a:ext cx="2470932" cy="1015663"/>
          </a:xfrm>
          <a:prstGeom prst="rect">
            <a:avLst/>
          </a:prstGeom>
          <a:solidFill>
            <a:schemeClr val="bg1"/>
          </a:solidFill>
          <a:ln w="28575">
            <a:solidFill>
              <a:srgbClr val="C00000"/>
            </a:solidFill>
          </a:ln>
        </p:spPr>
        <p:txBody>
          <a:bodyPr wrap="square" rtlCol="0">
            <a:spAutoFit/>
          </a:bodyPr>
          <a:lstStyle/>
          <a:p>
            <a:pPr eaLnBrk="1" hangingPunct="1">
              <a:lnSpc>
                <a:spcPts val="1800"/>
              </a:lnSpc>
              <a:buNone/>
            </a:pPr>
            <a:r>
              <a:rPr lang="es-US" altLang="en-US" sz="1700" b="1" dirty="0">
                <a:solidFill>
                  <a:srgbClr val="000000"/>
                </a:solidFill>
                <a:latin typeface="+mj-ea"/>
                <a:ea typeface="+mj-ea"/>
              </a:rPr>
              <a:t>Da lugar a </a:t>
            </a:r>
            <a:r>
              <a:rPr lang="es-US" altLang="en-US" sz="1700" b="1" u="sng" dirty="0">
                <a:solidFill>
                  <a:srgbClr val="000000"/>
                </a:solidFill>
                <a:latin typeface="+mj-ea"/>
                <a:ea typeface="+mj-ea"/>
              </a:rPr>
              <a:t>derroche</a:t>
            </a:r>
            <a:r>
              <a:rPr lang="es-US" altLang="en-US" sz="1700" b="1" dirty="0">
                <a:solidFill>
                  <a:srgbClr val="000000"/>
                </a:solidFill>
                <a:latin typeface="+mj-ea"/>
                <a:ea typeface="+mj-ea"/>
              </a:rPr>
              <a:t>:</a:t>
            </a:r>
            <a:r>
              <a:rPr lang="es-US" altLang="en-US" sz="1700" dirty="0">
                <a:solidFill>
                  <a:srgbClr val="000000"/>
                </a:solidFill>
                <a:latin typeface="+mj-ea"/>
                <a:ea typeface="+mj-ea"/>
              </a:rPr>
              <a:t> Pedir un número excesivo de pruebas diagnósticas</a:t>
            </a:r>
          </a:p>
        </p:txBody>
      </p:sp>
      <p:pic>
        <p:nvPicPr>
          <p:cNvPr id="84" name="Picture 83" descr="Aguja de indicación que apunta a ineficiencias">
            <a:extLst>
              <a:ext uri="{FF2B5EF4-FFF2-40B4-BE49-F238E27FC236}">
                <a16:creationId xmlns:a16="http://schemas.microsoft.com/office/drawing/2014/main" id="{6CB5AE1D-293D-4038-AC1C-28030E0014D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9610789" flipH="1">
            <a:off x="5470773" y="3712079"/>
            <a:ext cx="580374" cy="1993028"/>
          </a:xfrm>
          <a:prstGeom prst="rect">
            <a:avLst/>
          </a:prstGeom>
          <a:effectLst>
            <a:outerShdw blurRad="50800" dist="38100" dir="8100000" algn="tr" rotWithShape="0">
              <a:prstClr val="black">
                <a:alpha val="40000"/>
              </a:prstClr>
            </a:outerShdw>
          </a:effectLst>
        </p:spPr>
      </p:pic>
      <p:sp>
        <p:nvSpPr>
          <p:cNvPr id="70" name="TextBox 69" descr="Da lugar a abusos: &#10;Prácticas de facturación inadecuadas (como usar códigos de servicios más costosos)&#10;">
            <a:extLst>
              <a:ext uri="{FF2B5EF4-FFF2-40B4-BE49-F238E27FC236}">
                <a16:creationId xmlns:a16="http://schemas.microsoft.com/office/drawing/2014/main" id="{B2237746-3AD0-4658-AC05-BAB299B56DB4}"/>
              </a:ext>
            </a:extLst>
          </p:cNvPr>
          <p:cNvSpPr txBox="1"/>
          <p:nvPr/>
        </p:nvSpPr>
        <p:spPr>
          <a:xfrm>
            <a:off x="7680176" y="1523733"/>
            <a:ext cx="3440291" cy="1015663"/>
          </a:xfrm>
          <a:prstGeom prst="rect">
            <a:avLst/>
          </a:prstGeom>
          <a:solidFill>
            <a:schemeClr val="bg1"/>
          </a:solidFill>
          <a:ln w="28575">
            <a:solidFill>
              <a:srgbClr val="C00000"/>
            </a:solidFill>
          </a:ln>
        </p:spPr>
        <p:txBody>
          <a:bodyPr wrap="square" rtlCol="0">
            <a:spAutoFit/>
          </a:bodyPr>
          <a:lstStyle/>
          <a:p>
            <a:pPr eaLnBrk="1" hangingPunct="1">
              <a:lnSpc>
                <a:spcPts val="1800"/>
              </a:lnSpc>
              <a:buNone/>
            </a:pPr>
            <a:r>
              <a:rPr lang="es-US" altLang="en-US" sz="1700" b="1" dirty="0">
                <a:solidFill>
                  <a:srgbClr val="000000"/>
                </a:solidFill>
                <a:latin typeface="+mj-ea"/>
                <a:ea typeface="+mj-ea"/>
              </a:rPr>
              <a:t>Da lugar a </a:t>
            </a:r>
            <a:r>
              <a:rPr lang="es-US" altLang="en-US" sz="1700" b="1" u="sng" dirty="0">
                <a:solidFill>
                  <a:srgbClr val="000000"/>
                </a:solidFill>
                <a:latin typeface="+mj-ea"/>
                <a:ea typeface="+mj-ea"/>
              </a:rPr>
              <a:t>abusos</a:t>
            </a:r>
            <a:r>
              <a:rPr lang="es-US" altLang="en-US" sz="1700" b="1" dirty="0">
                <a:solidFill>
                  <a:srgbClr val="000000"/>
                </a:solidFill>
                <a:latin typeface="+mj-ea"/>
                <a:ea typeface="+mj-ea"/>
              </a:rPr>
              <a:t>:</a:t>
            </a:r>
            <a:r>
              <a:rPr lang="es-US" altLang="en-US" sz="1700" dirty="0">
                <a:solidFill>
                  <a:srgbClr val="000000"/>
                </a:solidFill>
                <a:latin typeface="+mj-ea"/>
                <a:ea typeface="+mj-ea"/>
              </a:rPr>
              <a:t> </a:t>
            </a:r>
            <a:br>
              <a:rPr lang="es-US" altLang="en-US" sz="1700" dirty="0">
                <a:solidFill>
                  <a:srgbClr val="000000"/>
                </a:solidFill>
                <a:latin typeface="+mj-ea"/>
                <a:ea typeface="+mj-ea"/>
              </a:rPr>
            </a:br>
            <a:r>
              <a:rPr lang="es-US" altLang="en-US" sz="1700" dirty="0">
                <a:solidFill>
                  <a:srgbClr val="000000"/>
                </a:solidFill>
                <a:latin typeface="+mj-ea"/>
                <a:ea typeface="+mj-ea"/>
              </a:rPr>
              <a:t>Prácticas de facturación inadecuadas (como usar códigos de servicios más costosos)</a:t>
            </a:r>
          </a:p>
        </p:txBody>
      </p:sp>
      <p:pic>
        <p:nvPicPr>
          <p:cNvPr id="85" name="Picture 84" descr="Aguja de indicación que apunta a romper las reglas">
            <a:extLst>
              <a:ext uri="{FF2B5EF4-FFF2-40B4-BE49-F238E27FC236}">
                <a16:creationId xmlns:a16="http://schemas.microsoft.com/office/drawing/2014/main" id="{83747EEA-95CD-46D7-BF79-8CABF349183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361465" flipH="1">
            <a:off x="6170535" y="3716557"/>
            <a:ext cx="580374" cy="1993028"/>
          </a:xfrm>
          <a:prstGeom prst="rect">
            <a:avLst/>
          </a:prstGeom>
          <a:effectLst>
            <a:outerShdw blurRad="50800" dist="38100" dir="5400000" algn="t" rotWithShape="0">
              <a:prstClr val="black">
                <a:alpha val="40000"/>
              </a:prstClr>
            </a:outerShdw>
          </a:effectLst>
        </p:spPr>
      </p:pic>
      <p:sp>
        <p:nvSpPr>
          <p:cNvPr id="71" name="TextBox 70" descr="Da lugar a fraude: Facturación de servicios o suministros que no se han prestado">
            <a:extLst>
              <a:ext uri="{FF2B5EF4-FFF2-40B4-BE49-F238E27FC236}">
                <a16:creationId xmlns:a16="http://schemas.microsoft.com/office/drawing/2014/main" id="{05019F67-3690-4ABA-854E-21C9532F48B8}"/>
              </a:ext>
            </a:extLst>
          </p:cNvPr>
          <p:cNvSpPr txBox="1"/>
          <p:nvPr/>
        </p:nvSpPr>
        <p:spPr>
          <a:xfrm>
            <a:off x="9259672" y="3151873"/>
            <a:ext cx="2524959" cy="1015663"/>
          </a:xfrm>
          <a:prstGeom prst="rect">
            <a:avLst/>
          </a:prstGeom>
          <a:solidFill>
            <a:schemeClr val="bg1"/>
          </a:solidFill>
          <a:ln w="28575">
            <a:solidFill>
              <a:srgbClr val="C00000"/>
            </a:solidFill>
          </a:ln>
        </p:spPr>
        <p:txBody>
          <a:bodyPr wrap="square" rtlCol="0">
            <a:spAutoFit/>
          </a:bodyPr>
          <a:lstStyle/>
          <a:p>
            <a:pPr eaLnBrk="1" hangingPunct="1">
              <a:lnSpc>
                <a:spcPts val="1800"/>
              </a:lnSpc>
              <a:buNone/>
            </a:pPr>
            <a:r>
              <a:rPr lang="es-US" altLang="en-US" sz="1700" b="1" dirty="0">
                <a:solidFill>
                  <a:srgbClr val="000000"/>
                </a:solidFill>
                <a:latin typeface="+mj-ea"/>
                <a:ea typeface="+mj-ea"/>
              </a:rPr>
              <a:t>Da lugar a </a:t>
            </a:r>
            <a:r>
              <a:rPr lang="es-US" altLang="en-US" sz="1700" b="1" u="sng" dirty="0">
                <a:solidFill>
                  <a:srgbClr val="000000"/>
                </a:solidFill>
                <a:latin typeface="+mj-ea"/>
                <a:ea typeface="+mj-ea"/>
              </a:rPr>
              <a:t>fraude</a:t>
            </a:r>
            <a:r>
              <a:rPr lang="es-US" altLang="en-US" sz="1700" b="1" dirty="0">
                <a:solidFill>
                  <a:srgbClr val="000000"/>
                </a:solidFill>
                <a:latin typeface="+mj-ea"/>
                <a:ea typeface="+mj-ea"/>
              </a:rPr>
              <a:t>:</a:t>
            </a:r>
            <a:r>
              <a:rPr lang="es-US" altLang="en-US" sz="1700" dirty="0">
                <a:solidFill>
                  <a:srgbClr val="000000"/>
                </a:solidFill>
                <a:latin typeface="+mj-ea"/>
                <a:ea typeface="+mj-ea"/>
              </a:rPr>
              <a:t> Facturación de servicios o suministros que no se han prestado</a:t>
            </a:r>
          </a:p>
        </p:txBody>
      </p:sp>
      <p:pic>
        <p:nvPicPr>
          <p:cNvPr id="86" name="Picture 85" descr="Aguja de indicación que apunta al engaño intencional">
            <a:extLst>
              <a:ext uri="{FF2B5EF4-FFF2-40B4-BE49-F238E27FC236}">
                <a16:creationId xmlns:a16="http://schemas.microsoft.com/office/drawing/2014/main" id="{6E436110-50DB-41A1-BEC4-FAF956A2684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flipH="1">
            <a:off x="6666934" y="4397522"/>
            <a:ext cx="580374" cy="1993028"/>
          </a:xfrm>
          <a:prstGeom prst="rect">
            <a:avLst/>
          </a:prstGeom>
          <a:effectLst>
            <a:outerShdw blurRad="50800" dist="38100" dir="2700000" algn="tl" rotWithShape="0">
              <a:prstClr val="black">
                <a:alpha val="40000"/>
              </a:prstClr>
            </a:outerShdw>
          </a:effectLst>
        </p:spPr>
      </p:pic>
      <p:sp>
        <p:nvSpPr>
          <p:cNvPr id="73" name="Content Placeholder 4">
            <a:extLst>
              <a:ext uri="{FF2B5EF4-FFF2-40B4-BE49-F238E27FC236}">
                <a16:creationId xmlns:a16="http://schemas.microsoft.com/office/drawing/2014/main" id="{7C6D21EC-ADCF-4B7B-8388-082780169B46}"/>
              </a:ext>
            </a:extLst>
          </p:cNvPr>
          <p:cNvSpPr txBox="1">
            <a:spLocks/>
          </p:cNvSpPr>
          <p:nvPr/>
        </p:nvSpPr>
        <p:spPr>
          <a:xfrm>
            <a:off x="893862" y="5822492"/>
            <a:ext cx="10108919" cy="591104"/>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539A"/>
              </a:buClr>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rPr>
              <a:t>NOTA: </a:t>
            </a:r>
            <a:r>
              <a:rPr lang="es-US" altLang="en-US" sz="1600" dirty="0">
                <a:solidFill>
                  <a:srgbClr val="00529B"/>
                </a:solidFill>
                <a:cs typeface="Arial" panose="020B0604020202020204" pitchFamily="34" charset="0"/>
              </a:rPr>
              <a:t>Debido a que nuestro sistema judicial es el que determina el fraude en última instancia, por lo general decimos "posible fraude" hasta que el sistema judicial haya tomado una decisión.</a:t>
            </a:r>
            <a:endParaRPr kumimoji="0" lang="en-US" sz="2000" b="0" i="0" u="none" strike="noStrike" kern="1200" cap="none" spc="0" normalizeH="0" baseline="0" noProof="0" dirty="0">
              <a:ln>
                <a:noFill/>
              </a:ln>
              <a:solidFill>
                <a:prstClr val="black"/>
              </a:solidFill>
              <a:effectLst/>
              <a:uLnTx/>
              <a:uFillTx/>
            </a:endParaRPr>
          </a:p>
        </p:txBody>
      </p:sp>
      <p:pic>
        <p:nvPicPr>
          <p:cNvPr id="74" name="Picture 73">
            <a:extLst>
              <a:ext uri="{FF2B5EF4-FFF2-40B4-BE49-F238E27FC236}">
                <a16:creationId xmlns:a16="http://schemas.microsoft.com/office/drawing/2014/main" id="{F938A527-79AB-44E1-9303-2D288D991DE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17320" y="5818573"/>
            <a:ext cx="274320" cy="274320"/>
          </a:xfrm>
          <a:prstGeom prst="rect">
            <a:avLst/>
          </a:prstGeom>
        </p:spPr>
      </p:pic>
      <p:sp>
        <p:nvSpPr>
          <p:cNvPr id="27" name="Footer Placeholder 4">
            <a:extLst>
              <a:ext uri="{FF2B5EF4-FFF2-40B4-BE49-F238E27FC236}">
                <a16:creationId xmlns:a16="http://schemas.microsoft.com/office/drawing/2014/main" id="{58C183FB-92F3-8F1F-0A12-08ABF297CAB1}"/>
              </a:ext>
            </a:extLst>
          </p:cNvPr>
          <p:cNvSpPr>
            <a:spLocks noGrp="1" noChangeArrowheads="1"/>
          </p:cNvSpPr>
          <p:nvPr>
            <p:ph type="ftr" sz="quarter" idx="12"/>
          </p:nvPr>
        </p:nvSpPr>
        <p:spPr bwMode="auto">
          <a:xfrm>
            <a:off x="47328" y="6500813"/>
            <a:ext cx="12144671" cy="397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buNone/>
            </a:pPr>
            <a:r>
              <a:rPr lang="es-US" altLang="en-US" sz="1200" dirty="0">
                <a:solidFill>
                  <a:srgbClr val="8FAADC"/>
                </a:solidFill>
                <a:latin typeface="+mn-lt"/>
              </a:rPr>
              <a:t>Prevención de fraude, derroche y abuso contra Medicare y Medicaid</a:t>
            </a:r>
          </a:p>
        </p:txBody>
      </p:sp>
      <p:sp>
        <p:nvSpPr>
          <p:cNvPr id="30" name="Slide Number Placeholder 2">
            <a:extLst>
              <a:ext uri="{FF2B5EF4-FFF2-40B4-BE49-F238E27FC236}">
                <a16:creationId xmlns:a16="http://schemas.microsoft.com/office/drawing/2014/main" id="{F804AC21-E2F6-0068-6C5F-D155B4663A4B}"/>
              </a:ext>
            </a:extLst>
          </p:cNvPr>
          <p:cNvSpPr>
            <a:spLocks noGrp="1" noChangeArrowheads="1"/>
          </p:cNvSpPr>
          <p:nvPr>
            <p:ph type="sldNum" sz="quarter" idx="10"/>
          </p:nvPr>
        </p:nvSpPr>
        <p:spPr bwMode="auto">
          <a:xfrm>
            <a:off x="86106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ClrTx/>
              <a:buFontTx/>
              <a:buNone/>
            </a:pPr>
            <a:fld id="{0EB028F6-10CE-48D0-AD65-1497CC41A816}" type="slidenum">
              <a:rPr lang="en-US" altLang="en-US" sz="1200" smtClean="0">
                <a:solidFill>
                  <a:srgbClr val="8FAADC"/>
                </a:solidFill>
                <a:latin typeface="+mn-lt"/>
              </a:rPr>
              <a:pPr fontAlgn="base">
                <a:lnSpc>
                  <a:spcPct val="100000"/>
                </a:lnSpc>
                <a:spcBef>
                  <a:spcPct val="0"/>
                </a:spcBef>
                <a:spcAft>
                  <a:spcPct val="0"/>
                </a:spcAft>
                <a:buClrTx/>
                <a:buFontTx/>
                <a:buNone/>
              </a:pPr>
              <a:t>7</a:t>
            </a:fld>
            <a:endParaRPr lang="en-US" altLang="en-US" sz="1200" dirty="0">
              <a:solidFill>
                <a:srgbClr val="8FAADC"/>
              </a:solidFill>
              <a:latin typeface="+mn-lt"/>
            </a:endParaRPr>
          </a:p>
        </p:txBody>
      </p:sp>
      <p:sp>
        <p:nvSpPr>
          <p:cNvPr id="31" name="Date Placeholder 3">
            <a:extLst>
              <a:ext uri="{FF2B5EF4-FFF2-40B4-BE49-F238E27FC236}">
                <a16:creationId xmlns:a16="http://schemas.microsoft.com/office/drawing/2014/main" id="{15A3E721-76B9-F13E-E9AE-DB326B489E1E}"/>
              </a:ext>
            </a:extLst>
          </p:cNvPr>
          <p:cNvSpPr>
            <a:spLocks noGrp="1" noChangeArrowheads="1"/>
          </p:cNvSpPr>
          <p:nvPr>
            <p:ph type="dt" sz="quarter" idx="11"/>
          </p:nvPr>
        </p:nvSpPr>
        <p:spPr bwMode="auto">
          <a:xfrm>
            <a:off x="8382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eaLnBrk="1" hangingPunct="1">
              <a:buNone/>
            </a:pPr>
            <a:r>
              <a:rPr lang="es-US" altLang="en-US" sz="1200" dirty="0">
                <a:solidFill>
                  <a:srgbClr val="8FAADC"/>
                </a:solidFill>
                <a:latin typeface="+mn-lt"/>
              </a:rPr>
              <a:t>Mayo de 2022</a:t>
            </a:r>
          </a:p>
        </p:txBody>
      </p:sp>
    </p:spTree>
    <p:custDataLst>
      <p:tags r:id="rId1"/>
    </p:custDataLst>
    <p:extLst>
      <p:ext uri="{BB962C8B-B14F-4D97-AF65-F5344CB8AC3E}">
        <p14:creationId xmlns:p14="http://schemas.microsoft.com/office/powerpoint/2010/main" val="19571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0"/>
                                        </p:tgtEl>
                                      </p:cBhvr>
                                    </p:animEffect>
                                    <p:set>
                                      <p:cBhvr>
                                        <p:cTn id="15" dur="1" fill="hold">
                                          <p:stCondLst>
                                            <p:cond delay="499"/>
                                          </p:stCondLst>
                                        </p:cTn>
                                        <p:tgtEl>
                                          <p:spTgt spid="8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4"/>
                                        </p:tgtEl>
                                      </p:cBhvr>
                                    </p:animEffect>
                                    <p:set>
                                      <p:cBhvr>
                                        <p:cTn id="26" dur="1" fill="hold">
                                          <p:stCondLst>
                                            <p:cond delay="499"/>
                                          </p:stCondLst>
                                        </p:cTn>
                                        <p:tgtEl>
                                          <p:spTgt spid="8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198" name="Title 3">
            <a:extLst>
              <a:ext uri="{FF2B5EF4-FFF2-40B4-BE49-F238E27FC236}">
                <a16:creationId xmlns:a16="http://schemas.microsoft.com/office/drawing/2014/main" id="{A6DC79E8-F1EB-B2F7-3F81-5811EBD21C64}"/>
              </a:ext>
            </a:extLst>
          </p:cNvPr>
          <p:cNvSpPr>
            <a:spLocks noGrp="1" noChangeArrowheads="1"/>
          </p:cNvSpPr>
          <p:nvPr>
            <p:ph type="title" idx="4294967295"/>
          </p:nvPr>
        </p:nvSpPr>
        <p:spPr>
          <a:xfrm>
            <a:off x="0" y="17463"/>
            <a:ext cx="12192000" cy="928687"/>
          </a:xfrm>
          <a:ln/>
        </p:spPr>
        <p:txBody>
          <a:bodyPr anchor="ctr"/>
          <a:lstStyle/>
          <a:p>
            <a:pPr eaLnBrk="1" hangingPunct="1"/>
            <a:r>
              <a:rPr lang="es-US" altLang="en-US" sz="3000" dirty="0"/>
              <a:t>Protección a los pacientes</a:t>
            </a:r>
          </a:p>
        </p:txBody>
      </p:sp>
      <p:sp>
        <p:nvSpPr>
          <p:cNvPr id="40199" name="Content Placeholder 4">
            <a:extLst>
              <a:ext uri="{FF2B5EF4-FFF2-40B4-BE49-F238E27FC236}">
                <a16:creationId xmlns:a16="http://schemas.microsoft.com/office/drawing/2014/main" id="{0515BCD6-E80B-DB97-0E68-233DE494DD99}"/>
              </a:ext>
            </a:extLst>
          </p:cNvPr>
          <p:cNvSpPr>
            <a:spLocks noGrp="1" noChangeArrowheads="1"/>
          </p:cNvSpPr>
          <p:nvPr>
            <p:ph sz="half" idx="4294967295"/>
          </p:nvPr>
        </p:nvSpPr>
        <p:spPr>
          <a:xfrm>
            <a:off x="575312" y="1325367"/>
            <a:ext cx="5764213" cy="4052888"/>
          </a:xfrm>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ormAutofit fontScale="92500" lnSpcReduction="10000"/>
          </a:bodyPr>
          <a:lstStyle/>
          <a:p>
            <a:pPr marL="288925" indent="0" defTabSz="685800" eaLnBrk="1" hangingPunct="1">
              <a:lnSpc>
                <a:spcPct val="100000"/>
              </a:lnSpc>
              <a:spcBef>
                <a:spcPct val="0"/>
              </a:spcBef>
              <a:spcAft>
                <a:spcPts val="1200"/>
              </a:spcAft>
              <a:buFont typeface="Wingdings" panose="05000000000000000000" pitchFamily="2" charset="2"/>
              <a:buNone/>
            </a:pPr>
            <a:r>
              <a:rPr lang="es-US" altLang="en-US" sz="2200" b="1" dirty="0">
                <a:solidFill>
                  <a:srgbClr val="00529B"/>
                </a:solidFill>
              </a:rPr>
              <a:t>Ponemos a los pacientes primero porque:</a:t>
            </a:r>
          </a:p>
          <a:p>
            <a:pPr marL="547688" indent="-273050" defTabSz="685800" eaLnBrk="1" hangingPunct="1">
              <a:lnSpc>
                <a:spcPct val="100000"/>
              </a:lnSpc>
              <a:spcBef>
                <a:spcPct val="0"/>
              </a:spcBef>
              <a:spcAft>
                <a:spcPts val="600"/>
              </a:spcAft>
            </a:pPr>
            <a:r>
              <a:rPr lang="es-US" altLang="en-US" sz="2000" dirty="0">
                <a:solidFill>
                  <a:srgbClr val="00529B"/>
                </a:solidFill>
              </a:rPr>
              <a:t>Apoyamos enfoques innovadores </a:t>
            </a:r>
          </a:p>
          <a:p>
            <a:pPr marL="547688" indent="-273050" defTabSz="685800" eaLnBrk="1" hangingPunct="1">
              <a:lnSpc>
                <a:spcPct val="100000"/>
              </a:lnSpc>
              <a:spcBef>
                <a:spcPct val="0"/>
              </a:spcBef>
              <a:spcAft>
                <a:spcPts val="600"/>
              </a:spcAft>
            </a:pPr>
            <a:r>
              <a:rPr lang="es-US" altLang="en-US" sz="2000" dirty="0">
                <a:solidFill>
                  <a:srgbClr val="00529B"/>
                </a:solidFill>
              </a:rPr>
              <a:t>Protegemos los Fondos Fiduciarios </a:t>
            </a:r>
            <a:br>
              <a:rPr lang="es-US" altLang="en-US" sz="2000" dirty="0">
                <a:solidFill>
                  <a:srgbClr val="00529B"/>
                </a:solidFill>
              </a:rPr>
            </a:br>
            <a:r>
              <a:rPr lang="es-US" altLang="en-US" sz="2000" dirty="0">
                <a:solidFill>
                  <a:srgbClr val="00529B"/>
                </a:solidFill>
              </a:rPr>
              <a:t>de Medicare</a:t>
            </a:r>
          </a:p>
          <a:p>
            <a:pPr marL="547688" indent="-273050" defTabSz="685800" eaLnBrk="1" hangingPunct="1">
              <a:lnSpc>
                <a:spcPct val="100000"/>
              </a:lnSpc>
              <a:spcBef>
                <a:spcPct val="0"/>
              </a:spcBef>
              <a:spcAft>
                <a:spcPts val="600"/>
              </a:spcAft>
            </a:pPr>
            <a:r>
              <a:rPr lang="es-US" altLang="en-US" sz="2000" dirty="0">
                <a:solidFill>
                  <a:srgbClr val="00529B"/>
                </a:solidFill>
              </a:rPr>
              <a:t>Protegemos los recursos públicos que financian los programas de Medicaid</a:t>
            </a:r>
          </a:p>
          <a:p>
            <a:pPr marL="547688" indent="-273050" defTabSz="685800" eaLnBrk="1" hangingPunct="1">
              <a:lnSpc>
                <a:spcPct val="100000"/>
              </a:lnSpc>
              <a:spcBef>
                <a:spcPct val="0"/>
              </a:spcBef>
              <a:spcAft>
                <a:spcPts val="600"/>
              </a:spcAft>
            </a:pPr>
            <a:r>
              <a:rPr lang="es-US" altLang="en-US" sz="2000" dirty="0">
                <a:solidFill>
                  <a:srgbClr val="00529B"/>
                </a:solidFill>
              </a:rPr>
              <a:t>Mejoramos la integridad y la supervisión de los programas</a:t>
            </a:r>
          </a:p>
          <a:p>
            <a:pPr marL="547688" indent="-273050" defTabSz="685800" eaLnBrk="1" hangingPunct="1">
              <a:lnSpc>
                <a:spcPct val="100000"/>
              </a:lnSpc>
              <a:spcBef>
                <a:spcPct val="0"/>
              </a:spcBef>
              <a:spcAft>
                <a:spcPts val="600"/>
              </a:spcAft>
            </a:pPr>
            <a:r>
              <a:rPr lang="es-US" altLang="en-US" sz="2000" dirty="0">
                <a:solidFill>
                  <a:srgbClr val="00529B"/>
                </a:solidFill>
              </a:rPr>
              <a:t>Excluimos a los proveedores que tienen antecedentes de fraude</a:t>
            </a:r>
          </a:p>
          <a:p>
            <a:pPr marL="547688" indent="-273050" defTabSz="685800" eaLnBrk="1" hangingPunct="1">
              <a:lnSpc>
                <a:spcPct val="100000"/>
              </a:lnSpc>
              <a:spcBef>
                <a:spcPct val="0"/>
              </a:spcBef>
              <a:spcAft>
                <a:spcPts val="600"/>
              </a:spcAft>
            </a:pPr>
            <a:r>
              <a:rPr lang="es-US" altLang="en-US" sz="2000" dirty="0">
                <a:solidFill>
                  <a:srgbClr val="00529B"/>
                </a:solidFill>
              </a:rPr>
              <a:t>Impedimos el reembolso a los proveedores de servicios sin la documentación adecuada</a:t>
            </a:r>
          </a:p>
          <a:p>
            <a:pPr marL="547688" indent="-273050" defTabSz="685800" eaLnBrk="1" hangingPunct="1">
              <a:lnSpc>
                <a:spcPct val="70000"/>
              </a:lnSpc>
              <a:buFont typeface="Wingdings" panose="05000000000000000000" pitchFamily="2" charset="2"/>
              <a:buNone/>
            </a:pPr>
            <a:endParaRPr lang="en-US" altLang="en-US" sz="2000" dirty="0"/>
          </a:p>
        </p:txBody>
      </p:sp>
      <p:pic>
        <p:nvPicPr>
          <p:cNvPr id="40200" name="Picture 2" descr="&quot;&quot;">
            <a:extLst>
              <a:ext uri="{FF2B5EF4-FFF2-40B4-BE49-F238E27FC236}">
                <a16:creationId xmlns:a16="http://schemas.microsoft.com/office/drawing/2014/main" id="{807F7711-1BA8-8ABD-6D38-3A1643AFA52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2011363"/>
            <a:ext cx="5102225" cy="339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02" name="Slide Number Placeholder 5">
            <a:extLst>
              <a:ext uri="{FF2B5EF4-FFF2-40B4-BE49-F238E27FC236}">
                <a16:creationId xmlns:a16="http://schemas.microsoft.com/office/drawing/2014/main" id="{AED160F6-CE02-2304-1D04-B709A81E7A5A}"/>
              </a:ext>
            </a:extLst>
          </p:cNvPr>
          <p:cNvSpPr>
            <a:spLocks noGrp="1" noChangeArrowheads="1"/>
          </p:cNvSpPr>
          <p:nvPr>
            <p:ph type="sldNum" sz="quarter" idx="12"/>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FD7F03B8-4BE2-4020-AF97-64CB7CF27A0A}" type="slidenum">
              <a:rPr lang="en-US" altLang="en-US">
                <a:solidFill>
                  <a:srgbClr val="8FAADC"/>
                </a:solidFill>
              </a:rPr>
              <a:pPr eaLnBrk="1" hangingPunct="1"/>
              <a:t>8</a:t>
            </a:fld>
            <a:endParaRPr lang="en-US" altLang="en-US">
              <a:solidFill>
                <a:srgbClr val="8FAADC"/>
              </a:solidFill>
            </a:endParaRPr>
          </a:p>
        </p:txBody>
      </p:sp>
      <p:sp>
        <p:nvSpPr>
          <p:cNvPr id="40203" name="Date Placeholder 3">
            <a:extLst>
              <a:ext uri="{FF2B5EF4-FFF2-40B4-BE49-F238E27FC236}">
                <a16:creationId xmlns:a16="http://schemas.microsoft.com/office/drawing/2014/main" id="{B749BBF3-9063-B96C-D308-8EC2993C9891}"/>
              </a:ext>
            </a:extLst>
          </p:cNvPr>
          <p:cNvSpPr>
            <a:spLocks noGrp="1" noChangeArrowheads="1"/>
          </p:cNvSpPr>
          <p:nvPr>
            <p:ph type="dt" sz="quarter" idx="10"/>
          </p:nvPr>
        </p:nvSpPr>
        <p:spPr>
          <a:xfrm>
            <a:off x="838200" y="6475413"/>
            <a:ext cx="27432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8" name="Footer Placeholder 4">
            <a:extLst>
              <a:ext uri="{FF2B5EF4-FFF2-40B4-BE49-F238E27FC236}">
                <a16:creationId xmlns:a16="http://schemas.microsoft.com/office/drawing/2014/main" id="{2EB43204-D668-A8A3-7CFC-6104ACA6A065}"/>
              </a:ext>
            </a:extLst>
          </p:cNvPr>
          <p:cNvSpPr>
            <a:spLocks noGrp="1" noChangeArrowheads="1"/>
          </p:cNvSpPr>
          <p:nvPr>
            <p:ph type="ftr" sz="quarter" idx="11"/>
          </p:nvPr>
        </p:nvSpPr>
        <p:spPr>
          <a:xfrm>
            <a:off x="0" y="6492240"/>
            <a:ext cx="12192000" cy="36512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40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199">
                                            <p:txEl>
                                              <p:pRg st="1" end="1"/>
                                            </p:txEl>
                                          </p:spTgt>
                                        </p:tgtEl>
                                        <p:attrNameLst>
                                          <p:attrName>style.visibility</p:attrName>
                                        </p:attrNameLst>
                                      </p:cBhvr>
                                      <p:to>
                                        <p:strVal val="visible"/>
                                      </p:to>
                                    </p:set>
                                    <p:animEffect transition="in" filter="fade">
                                      <p:cBhvr>
                                        <p:cTn id="11" dur="500"/>
                                        <p:tgtEl>
                                          <p:spTgt spid="4019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199">
                                            <p:txEl>
                                              <p:pRg st="2" end="2"/>
                                            </p:txEl>
                                          </p:spTgt>
                                        </p:tgtEl>
                                        <p:attrNameLst>
                                          <p:attrName>style.visibility</p:attrName>
                                        </p:attrNameLst>
                                      </p:cBhvr>
                                      <p:to>
                                        <p:strVal val="visible"/>
                                      </p:to>
                                    </p:set>
                                    <p:animEffect transition="in" filter="fade">
                                      <p:cBhvr>
                                        <p:cTn id="16" dur="500"/>
                                        <p:tgtEl>
                                          <p:spTgt spid="4019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199">
                                            <p:txEl>
                                              <p:pRg st="3" end="3"/>
                                            </p:txEl>
                                          </p:spTgt>
                                        </p:tgtEl>
                                        <p:attrNameLst>
                                          <p:attrName>style.visibility</p:attrName>
                                        </p:attrNameLst>
                                      </p:cBhvr>
                                      <p:to>
                                        <p:strVal val="visible"/>
                                      </p:to>
                                    </p:set>
                                    <p:animEffect transition="in" filter="fade">
                                      <p:cBhvr>
                                        <p:cTn id="21" dur="500"/>
                                        <p:tgtEl>
                                          <p:spTgt spid="4019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199">
                                            <p:txEl>
                                              <p:pRg st="4" end="4"/>
                                            </p:txEl>
                                          </p:spTgt>
                                        </p:tgtEl>
                                        <p:attrNameLst>
                                          <p:attrName>style.visibility</p:attrName>
                                        </p:attrNameLst>
                                      </p:cBhvr>
                                      <p:to>
                                        <p:strVal val="visible"/>
                                      </p:to>
                                    </p:set>
                                    <p:animEffect transition="in" filter="fade">
                                      <p:cBhvr>
                                        <p:cTn id="26" dur="500"/>
                                        <p:tgtEl>
                                          <p:spTgt spid="4019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199">
                                            <p:txEl>
                                              <p:pRg st="5" end="5"/>
                                            </p:txEl>
                                          </p:spTgt>
                                        </p:tgtEl>
                                        <p:attrNameLst>
                                          <p:attrName>style.visibility</p:attrName>
                                        </p:attrNameLst>
                                      </p:cBhvr>
                                      <p:to>
                                        <p:strVal val="visible"/>
                                      </p:to>
                                    </p:set>
                                    <p:animEffect transition="in" filter="fade">
                                      <p:cBhvr>
                                        <p:cTn id="31" dur="500"/>
                                        <p:tgtEl>
                                          <p:spTgt spid="4019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199">
                                            <p:txEl>
                                              <p:pRg st="6" end="6"/>
                                            </p:txEl>
                                          </p:spTgt>
                                        </p:tgtEl>
                                        <p:attrNameLst>
                                          <p:attrName>style.visibility</p:attrName>
                                        </p:attrNameLst>
                                      </p:cBhvr>
                                      <p:to>
                                        <p:strVal val="visible"/>
                                      </p:to>
                                    </p:set>
                                    <p:animEffect transition="in" filter="fade">
                                      <p:cBhvr>
                                        <p:cTn id="36" dur="500"/>
                                        <p:tgtEl>
                                          <p:spTgt spid="401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30" name="Title 3">
            <a:extLst>
              <a:ext uri="{FF2B5EF4-FFF2-40B4-BE49-F238E27FC236}">
                <a16:creationId xmlns:a16="http://schemas.microsoft.com/office/drawing/2014/main" id="{67894017-6D29-3280-72E0-CB7BD25BD5BC}"/>
              </a:ext>
            </a:extLst>
          </p:cNvPr>
          <p:cNvSpPr>
            <a:spLocks noGrp="1" noChangeArrowheads="1"/>
          </p:cNvSpPr>
          <p:nvPr>
            <p:ph type="title" idx="4294967295"/>
          </p:nvPr>
        </p:nvSpPr>
        <p:spPr>
          <a:xfrm>
            <a:off x="0" y="0"/>
            <a:ext cx="12192000" cy="939800"/>
          </a:xfrm>
          <a:ln/>
        </p:spPr>
        <p:txBody>
          <a:bodyPr anchor="ctr"/>
          <a:lstStyle/>
          <a:p>
            <a:pPr eaLnBrk="1" hangingPunct="1"/>
            <a:r>
              <a:rPr lang="es-US" altLang="en-US" sz="3000"/>
              <a:t>Ejemplos de posibles fraudes</a:t>
            </a:r>
          </a:p>
        </p:txBody>
      </p:sp>
      <p:sp>
        <p:nvSpPr>
          <p:cNvPr id="41231" name="Content Placeholder 4">
            <a:extLst>
              <a:ext uri="{FF2B5EF4-FFF2-40B4-BE49-F238E27FC236}">
                <a16:creationId xmlns:a16="http://schemas.microsoft.com/office/drawing/2014/main" id="{696696A1-C6D4-D941-603E-B2291BA1CD82}"/>
              </a:ext>
            </a:extLst>
          </p:cNvPr>
          <p:cNvSpPr>
            <a:spLocks noChangeArrowheads="1"/>
          </p:cNvSpPr>
          <p:nvPr/>
        </p:nvSpPr>
        <p:spPr bwMode="auto">
          <a:xfrm>
            <a:off x="2079625" y="1249363"/>
            <a:ext cx="9056935" cy="5059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lvl1pPr marL="547688" indent="-273050" defTabSz="685800" eaLnBrk="0" hangingPunct="0">
              <a:defRPr>
                <a:solidFill>
                  <a:schemeClr val="tx1"/>
                </a:solidFill>
                <a:latin typeface="Calibri" panose="020F0502020204030204" pitchFamily="34" charset="0"/>
                <a:cs typeface="Calibri" panose="020F0502020204030204" pitchFamily="34" charset="0"/>
              </a:defRPr>
            </a:lvl1pPr>
            <a:lvl2pPr defTabSz="685800" eaLnBrk="0" hangingPunct="0">
              <a:defRPr>
                <a:solidFill>
                  <a:schemeClr val="tx1"/>
                </a:solidFill>
                <a:latin typeface="Calibri" panose="020F0502020204030204" pitchFamily="34" charset="0"/>
                <a:cs typeface="Calibri" panose="020F0502020204030204" pitchFamily="34" charset="0"/>
              </a:defRPr>
            </a:lvl2pPr>
            <a:lvl3pPr defTabSz="685800" eaLnBrk="0" hangingPunct="0">
              <a:defRPr>
                <a:solidFill>
                  <a:schemeClr val="tx1"/>
                </a:solidFill>
                <a:latin typeface="Calibri" panose="020F0502020204030204" pitchFamily="34" charset="0"/>
                <a:cs typeface="Calibri" panose="020F0502020204030204" pitchFamily="34" charset="0"/>
              </a:defRPr>
            </a:lvl3pPr>
            <a:lvl4pPr defTabSz="685800" eaLnBrk="0" hangingPunct="0">
              <a:defRPr>
                <a:solidFill>
                  <a:schemeClr val="tx1"/>
                </a:solidFill>
                <a:latin typeface="Calibri" panose="020F0502020204030204" pitchFamily="34" charset="0"/>
                <a:cs typeface="Calibri" panose="020F0502020204030204" pitchFamily="34" charset="0"/>
              </a:defRPr>
            </a:lvl4pPr>
            <a:lvl5pPr defTabSz="685800" eaLnBrk="0" hangingPunct="0">
              <a:defRPr>
                <a:solidFill>
                  <a:schemeClr val="tx1"/>
                </a:solidFill>
                <a:latin typeface="Calibri" panose="020F0502020204030204" pitchFamily="34" charset="0"/>
                <a:cs typeface="Calibri" panose="020F0502020204030204" pitchFamily="34" charset="0"/>
              </a:defRPr>
            </a:lvl5pPr>
            <a:lvl6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Se facturan a Medicare o a Medicaid servicios que usted nunca obtuvo o equipos </a:t>
            </a:r>
            <a:r>
              <a:rPr lang="es-US" altLang="en-US" sz="2400" dirty="0" err="1">
                <a:solidFill>
                  <a:srgbClr val="00529B"/>
                </a:solidFill>
                <a:latin typeface="+mj-ea"/>
                <a:ea typeface="+mj-ea"/>
                <a:cs typeface="Arial" panose="020B0604020202020204" pitchFamily="34" charset="0"/>
              </a:rPr>
              <a:t>medicos</a:t>
            </a:r>
            <a:r>
              <a:rPr lang="es-US" altLang="en-US" sz="2400" dirty="0">
                <a:solidFill>
                  <a:srgbClr val="00529B"/>
                </a:solidFill>
                <a:latin typeface="+mj-ea"/>
                <a:ea typeface="+mj-ea"/>
                <a:cs typeface="Arial" panose="020B0604020202020204" pitchFamily="34" charset="0"/>
              </a:rPr>
              <a:t> que nunca tuvo o que devolvió</a:t>
            </a:r>
          </a:p>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Un proveedor factura a Medicare o Medicaid servicios que se consideran imposibles</a:t>
            </a:r>
          </a:p>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Alguien modifica documentos para obtener un pago mas alto</a:t>
            </a:r>
          </a:p>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Las fechas, las descripciones de los servicios o su identidad se falsifican </a:t>
            </a:r>
          </a:p>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Una empresa utiliza información falsa para inducirlo a que se inscriba en un plan de salud o medicamentos de Medicare</a:t>
            </a:r>
          </a:p>
          <a:p>
            <a:pPr eaLnBrk="1" hangingPunct="1">
              <a:spcAft>
                <a:spcPts val="12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Otra persona utiliza su tarjeta de Medicare o Medicaid</a:t>
            </a:r>
          </a:p>
        </p:txBody>
      </p:sp>
      <p:pic>
        <p:nvPicPr>
          <p:cNvPr id="41232" name="Graphic 33" descr="un gráfico de una página con un símbolo de dólar en el medio">
            <a:extLst>
              <a:ext uri="{FF2B5EF4-FFF2-40B4-BE49-F238E27FC236}">
                <a16:creationId xmlns:a16="http://schemas.microsoft.com/office/drawing/2014/main" id="{1F5F9A2E-A391-EBBA-F35B-7B24B9A06726}"/>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1200150"/>
            <a:ext cx="1338262" cy="133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3" name="Graphic 35" descr="Dollar with solid fill">
            <a:extLst>
              <a:ext uri="{FF2B5EF4-FFF2-40B4-BE49-F238E27FC236}">
                <a16:creationId xmlns:a16="http://schemas.microsoft.com/office/drawing/2014/main" id="{F82863A0-E470-7491-2744-E2D5087EC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1743075"/>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4" name="Graphic 26">
            <a:extLst>
              <a:ext uri="{FF2B5EF4-FFF2-40B4-BE49-F238E27FC236}">
                <a16:creationId xmlns:a16="http://schemas.microsoft.com/office/drawing/2014/main" id="{7ED2C7BA-F83D-E773-BEF5-6AB15C77471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2916238"/>
            <a:ext cx="1401763" cy="140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5" name="Graphic 28">
            <a:extLst>
              <a:ext uri="{FF2B5EF4-FFF2-40B4-BE49-F238E27FC236}">
                <a16:creationId xmlns:a16="http://schemas.microsoft.com/office/drawing/2014/main" id="{80B704EE-A635-2933-FBA3-E62BEB80F4F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4957763"/>
            <a:ext cx="1282700"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37" name="Slide Number Placeholder 4">
            <a:extLst>
              <a:ext uri="{FF2B5EF4-FFF2-40B4-BE49-F238E27FC236}">
                <a16:creationId xmlns:a16="http://schemas.microsoft.com/office/drawing/2014/main" id="{361D8F52-FA47-9844-6F21-4FB47B2AC269}"/>
              </a:ext>
            </a:extLst>
          </p:cNvPr>
          <p:cNvSpPr>
            <a:spLocks noGrp="1" noChangeArrowheads="1"/>
          </p:cNvSpPr>
          <p:nvPr>
            <p:ph type="sldNum" sz="quarter" idx="10"/>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fld id="{4341FDCB-CEC7-4083-B6B9-00AD3D97AD51}" type="slidenum">
              <a:rPr lang="en-US" altLang="en-US">
                <a:solidFill>
                  <a:srgbClr val="8FAADC"/>
                </a:solidFill>
              </a:rPr>
              <a:pPr eaLnBrk="1" hangingPunct="1"/>
              <a:t>9</a:t>
            </a:fld>
            <a:endParaRPr lang="en-US" altLang="en-US">
              <a:solidFill>
                <a:srgbClr val="8FAADC"/>
              </a:solidFill>
            </a:endParaRPr>
          </a:p>
        </p:txBody>
      </p:sp>
      <p:sp>
        <p:nvSpPr>
          <p:cNvPr id="41238" name="Date Placeholder 3">
            <a:extLst>
              <a:ext uri="{FF2B5EF4-FFF2-40B4-BE49-F238E27FC236}">
                <a16:creationId xmlns:a16="http://schemas.microsoft.com/office/drawing/2014/main" id="{2A77A49A-3620-ECD0-A1BE-F4DE7E7D7575}"/>
              </a:ext>
            </a:extLst>
          </p:cNvPr>
          <p:cNvSpPr>
            <a:spLocks noGrp="1" noChangeArrowheads="1"/>
          </p:cNvSpPr>
          <p:nvPr>
            <p:ph type="dt" sz="quarter" idx="11"/>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eaLnBrk="0" hangingPunct="0">
              <a:defRPr>
                <a:solidFill>
                  <a:schemeClr val="tx1"/>
                </a:solidFill>
                <a:latin typeface="Calibri" panose="020F0502020204030204" pitchFamily="34" charset="0"/>
                <a:cs typeface="Calibri" panose="020F0502020204030204" pitchFamily="34" charset="0"/>
              </a:defRPr>
            </a:lvl1pPr>
            <a:lvl2pPr eaLnBrk="0" hangingPunct="0">
              <a:defRPr>
                <a:solidFill>
                  <a:schemeClr val="tx1"/>
                </a:solidFill>
                <a:latin typeface="Calibri" panose="020F0502020204030204" pitchFamily="34" charset="0"/>
                <a:cs typeface="Calibri" panose="020F0502020204030204" pitchFamily="34" charset="0"/>
              </a:defRPr>
            </a:lvl2pPr>
            <a:lvl3pPr eaLnBrk="0" hangingPunct="0">
              <a:defRPr>
                <a:solidFill>
                  <a:schemeClr val="tx1"/>
                </a:solidFill>
                <a:latin typeface="Calibri" panose="020F0502020204030204" pitchFamily="34" charset="0"/>
                <a:cs typeface="Calibri" panose="020F0502020204030204" pitchFamily="34" charset="0"/>
              </a:defRPr>
            </a:lvl3pPr>
            <a:lvl4pPr eaLnBrk="0" hangingPunct="0">
              <a:defRPr>
                <a:solidFill>
                  <a:schemeClr val="tx1"/>
                </a:solidFill>
                <a:latin typeface="Calibri" panose="020F0502020204030204" pitchFamily="34" charset="0"/>
                <a:cs typeface="Calibri" panose="020F0502020204030204" pitchFamily="34" charset="0"/>
              </a:defRPr>
            </a:lvl4pPr>
            <a:lvl5pPr eaLnBrk="0" hangingPunct="0">
              <a:defRPr>
                <a:solidFill>
                  <a:schemeClr val="tx1"/>
                </a:solidFill>
                <a:latin typeface="Calibri" panose="020F0502020204030204" pitchFamily="34" charset="0"/>
                <a:cs typeface="Calibri" panose="020F0502020204030204" pitchFamily="34" charset="0"/>
              </a:defRPr>
            </a:lvl5pPr>
            <a:lvl6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r>
              <a:rPr lang="es-US" altLang="en-US">
                <a:solidFill>
                  <a:srgbClr val="8FAADC"/>
                </a:solidFill>
              </a:rPr>
              <a:t>Mayo de 2022</a:t>
            </a:r>
          </a:p>
        </p:txBody>
      </p:sp>
      <p:sp>
        <p:nvSpPr>
          <p:cNvPr id="11" name="Footer Placeholder 4">
            <a:extLst>
              <a:ext uri="{FF2B5EF4-FFF2-40B4-BE49-F238E27FC236}">
                <a16:creationId xmlns:a16="http://schemas.microsoft.com/office/drawing/2014/main" id="{7F631D26-B4F0-F3AD-B127-A7BD45A6DDB1}"/>
              </a:ext>
            </a:extLst>
          </p:cNvPr>
          <p:cNvSpPr txBox="1">
            <a:spLocks noChangeArrowheads="1"/>
          </p:cNvSpPr>
          <p:nvPr/>
        </p:nvSpPr>
        <p:spPr bwMode="auto">
          <a:xfrm>
            <a:off x="47328" y="6492240"/>
            <a:ext cx="121920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buSzPct val="100000"/>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0" fontAlgn="base" latinLnBrk="0" hangingPunct="0">
              <a:spcBef>
                <a:spcPct val="0"/>
              </a:spcBef>
              <a:spcAft>
                <a:spcPct val="0"/>
              </a:spcAft>
              <a:buSzPct val="100000"/>
              <a:defRPr kern="1200">
                <a:solidFill>
                  <a:schemeClr val="tx1"/>
                </a:solidFill>
                <a:latin typeface="Calibri" panose="020F0502020204030204" pitchFamily="34" charset="0"/>
                <a:ea typeface="+mn-ea"/>
                <a:cs typeface="Calibri" panose="020F0502020204030204" pitchFamily="34" charset="0"/>
              </a:defRPr>
            </a:lvl9pPr>
          </a:lstStyle>
          <a:p>
            <a:pPr algn="ctr" eaLnBrk="1" hangingPunct="1"/>
            <a:r>
              <a:rPr lang="es-US" altLang="en-US" dirty="0">
                <a:solidFill>
                  <a:srgbClr val="8FAADC"/>
                </a:solidFill>
              </a:rPr>
              <a:t>Prevención de fraude, derroche y abuso contra Medicare y Medicaid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31">
                                            <p:txEl>
                                              <p:pRg st="0" end="0"/>
                                            </p:txEl>
                                          </p:spTgt>
                                        </p:tgtEl>
                                        <p:attrNameLst>
                                          <p:attrName>style.visibility</p:attrName>
                                        </p:attrNameLst>
                                      </p:cBhvr>
                                      <p:to>
                                        <p:strVal val="visible"/>
                                      </p:to>
                                    </p:set>
                                    <p:animEffect transition="in" filter="fade">
                                      <p:cBhvr>
                                        <p:cTn id="7" dur="500"/>
                                        <p:tgtEl>
                                          <p:spTgt spid="41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231">
                                            <p:txEl>
                                              <p:pRg st="1" end="1"/>
                                            </p:txEl>
                                          </p:spTgt>
                                        </p:tgtEl>
                                        <p:attrNameLst>
                                          <p:attrName>style.visibility</p:attrName>
                                        </p:attrNameLst>
                                      </p:cBhvr>
                                      <p:to>
                                        <p:strVal val="visible"/>
                                      </p:to>
                                    </p:set>
                                    <p:animEffect transition="in" filter="fade">
                                      <p:cBhvr>
                                        <p:cTn id="12" dur="500"/>
                                        <p:tgtEl>
                                          <p:spTgt spid="4123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231">
                                            <p:txEl>
                                              <p:pRg st="2" end="2"/>
                                            </p:txEl>
                                          </p:spTgt>
                                        </p:tgtEl>
                                        <p:attrNameLst>
                                          <p:attrName>style.visibility</p:attrName>
                                        </p:attrNameLst>
                                      </p:cBhvr>
                                      <p:to>
                                        <p:strVal val="visible"/>
                                      </p:to>
                                    </p:set>
                                    <p:animEffect transition="in" filter="fade">
                                      <p:cBhvr>
                                        <p:cTn id="15" dur="500"/>
                                        <p:tgtEl>
                                          <p:spTgt spid="412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231">
                                            <p:txEl>
                                              <p:pRg st="3" end="3"/>
                                            </p:txEl>
                                          </p:spTgt>
                                        </p:tgtEl>
                                        <p:attrNameLst>
                                          <p:attrName>style.visibility</p:attrName>
                                        </p:attrNameLst>
                                      </p:cBhvr>
                                      <p:to>
                                        <p:strVal val="visible"/>
                                      </p:to>
                                    </p:set>
                                    <p:animEffect transition="in" filter="fade">
                                      <p:cBhvr>
                                        <p:cTn id="20" dur="500"/>
                                        <p:tgtEl>
                                          <p:spTgt spid="4123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1231">
                                            <p:txEl>
                                              <p:pRg st="4" end="4"/>
                                            </p:txEl>
                                          </p:spTgt>
                                        </p:tgtEl>
                                        <p:attrNameLst>
                                          <p:attrName>style.visibility</p:attrName>
                                        </p:attrNameLst>
                                      </p:cBhvr>
                                      <p:to>
                                        <p:strVal val="visible"/>
                                      </p:to>
                                    </p:set>
                                    <p:animEffect transition="in" filter="fade">
                                      <p:cBhvr>
                                        <p:cTn id="23" dur="500"/>
                                        <p:tgtEl>
                                          <p:spTgt spid="4123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231">
                                            <p:txEl>
                                              <p:pRg st="5" end="5"/>
                                            </p:txEl>
                                          </p:spTgt>
                                        </p:tgtEl>
                                        <p:attrNameLst>
                                          <p:attrName>style.visibility</p:attrName>
                                        </p:attrNameLst>
                                      </p:cBhvr>
                                      <p:to>
                                        <p:strVal val="visible"/>
                                      </p:to>
                                    </p:set>
                                    <p:animEffect transition="in" filter="fade">
                                      <p:cBhvr>
                                        <p:cTn id="26" dur="500"/>
                                        <p:tgtEl>
                                          <p:spTgt spid="412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THEME1" val="eaGGqIYQ"/>
  <p:tag name="ARTICULATE_PROJECT_OPEN" val="0"/>
  <p:tag name="ARTICULATE_SLIDE_COUNT" val="66"/>
  <p:tag name="AS_NET" val="4.0.30319.42000"/>
  <p:tag name="AS_OS" val="Microsoft Windows NT 10.0.19044.0"/>
  <p:tag name="AS_RELEASE_DATE" val="2018.01.17"/>
  <p:tag name="AS_TITLE" val="Aspose.Slides for .NET 4.0 Client Profile"/>
  <p:tag name="AS_VERSION" val="18.1"/>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re &amp;amp; Medicaid Fraud, Waste, &amp;amp; Abuse Prevention&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amp;#x09;&amp;quot;&quot;/&gt;&lt;property id=&quot;20307&quot; value=&quot;363&quot;/&gt;&lt;/object&gt;&lt;object type=&quot;3&quot; unique_id=&quot;17355&quot;&gt;&lt;property id=&quot;20148&quot; value=&quot;5&quot;/&gt;&lt;property id=&quot;20300&quot; value=&quot;Slide 62 - &amp;quot;Medicare &amp;amp; Medicaid Fraud &amp;amp; Abuse  Resource Guide&amp;quot;&quot;/&gt;&lt;property id=&quot;20307&quot; value=&quot;371&quot;/&gt;&lt;/object&gt;&lt;object type=&quot;3&quot; unique_id=&quot;372539&quot;&gt;&lt;property id=&quot;20148&quot; value=&quot;5&quot;/&gt;&lt;property id=&quot;20300&quot; value=&quot;Slide 8 - &amp;quot;Protecting Patients&amp;quot;&quot;/&gt;&lt;property id=&quot;20307&quot; value=&quot;392&quot;/&gt;&lt;/object&gt;&lt;object type=&quot;3&quot; unique_id=&quot;372540&quot;&gt;&lt;property id=&quot;20148&quot; value=&quot;5&quot;/&gt;&lt;property id=&quot;20300&quot; value=&quot;Slide 9 - &amp;quot;Examples of Possible Fraud&amp;quot;&quot;/&gt;&lt;property id=&quot;20307&quot; value=&quot;393&quot;/&gt;&lt;/object&gt;&lt;object type=&quot;3&quot; unique_id=&quot;372541&quot;&gt;&lt;property id=&quot;20148&quot; value=&quot;5&quot;/&gt;&lt;property id=&quot;20300&quot; value=&quot;Slide 10 - &amp;quot;Anyone Can Commit Fraud&amp;quot;&quot;/&gt;&lt;property id=&quot;20307&quot; value=&quot;394&quot;/&gt;&lt;/object&gt;&lt;object type=&quot;3&quot; unique_id=&quot;372542&quot;&gt;&lt;property id=&quot;20148&quot; value=&quot;5&quot;/&gt;&lt;property id=&quot;20300&quot; value=&quot;Slide 11 - &amp;quot;Improper Payments&amp;quot;&quot;/&gt;&lt;property id=&quot;20307&quot; value=&quot;395&quot;/&gt;&lt;/object&gt;&lt;object type=&quot;3&quot; unique_id=&quot;372544&quot;&gt;&lt;property id=&quot;20148&quot; value=&quot;5&quot;/&gt;&lt;property id=&quot;20300&quot; value=&quot;Slide 13 - &amp;quot;Improper Payment Transparency: Medicare&amp;quot;&quot;/&gt;&lt;property id=&quot;20307&quot; value=&quot;397&quot;/&gt;&lt;/object&gt;&lt;object type=&quot;3&quot; unique_id=&quot;372545&quot;&gt;&lt;property id=&quot;20148&quot; value=&quot;5&quot;/&gt;&lt;property id=&quot;20300&quot; value=&quot;Slide 14 - &amp;quot;Improper Payment Transparency: Medicaid&amp;quot;&quot;/&gt;&lt;property id=&quot;20307&quot; value=&quot;398&quot;/&gt;&lt;/object&gt;&lt;object type=&quot;3&quot; unique_id=&quot;372547&quot;&gt;&lt;property id=&quot;20148&quot; value=&quot;5&quot;/&gt;&lt;property id=&quot;20300&quot; value=&quot;Slide 21 - &amp;quot;Preventing Fraud in  Medicare Health &amp;amp; Drug Plans&amp;quot;&quot;/&gt;&lt;property id=&quot;20307&quot; value=&quot;400&quot;/&gt;&lt;/object&gt;&lt;object type=&quot;3&quot; unique_id=&quot;372548&quot;&gt;&lt;property id=&quot;20148&quot; value=&quot;5&quot;/&gt;&lt;property id=&quot;20300&quot; value=&quot;Slide 23 - &amp;quot;Telemarketing &amp;amp; Fraud:  Durable Medical Equipment (DME) &amp;quot;&quot;/&gt;&lt;property id=&quot;20307&quot; value=&quot;401&quot;/&gt;&lt;/object&gt;&lt;object type=&quot;3&quot; unique_id=&quot;372549&quot;&gt;&lt;property id=&quot;20148&quot; value=&quot;5&quot;/&gt;&lt;property id=&quot;20300&quot; value=&quot;Slide 22 - &amp;quot;Common Fraud Examples:  Genetic Testing &amp;amp; Braces&amp;quot;&quot;/&gt;&lt;property id=&quot;20307&quot; value=&quot;402&quot;/&gt;&lt;/object&gt;&lt;object type=&quot;3&quot; unique_id=&quot;372550&quot;&gt;&lt;property id=&quot;20148&quot; value=&quot;5&quot;/&gt;&lt;property id=&quot;20300&quot; value=&quot;Slide 24 - &amp;quot;Competitive Bidding Program (CBP)&amp;quot;&quot;/&gt;&lt;property id=&quot;20307&quot; value=&quot;403&quot;/&gt;&lt;/object&gt;&lt;object type=&quot;3&quot; unique_id=&quot;372551&quot;&gt;&lt;property id=&quot;20148&quot; value=&quot;5&quot;/&gt;&lt;property id=&quot;20300&quot; value=&quot;Slide 25 - &amp;quot;Competitive Bidding Program (CBP): Round 2021&amp;quot;&quot;/&gt;&lt;property id=&quot;20307&quot; value=&quot;404&quot;/&gt;&lt;/object&gt;&lt;object type=&quot;3&quot; unique_id=&quot;372552&quot;&gt;&lt;property id=&quot;20148&quot; value=&quot;5&quot;/&gt;&lt;property id=&quot;20300&quot; value=&quot;Slide 26 - &amp;quot;Quality of Care Concerns&amp;quot;&quot;/&gt;&lt;property id=&quot;20307&quot; value=&quot;405&quot;/&gt;&lt;/object&gt;&lt;object type=&quot;3&quot; unique_id=&quot;374029&quot;&gt;&lt;property id=&quot;20148&quot; value=&quot;5&quot;/&gt;&lt;property id=&quot;20300&quot; value=&quot;Slide 15 - &amp;quot;Check Your Knowledge: Question 1&amp;quot;&quot;/&gt;&lt;property id=&quot;20307&quot; value=&quot;423&quot;/&gt;&lt;/object&gt;&lt;object type=&quot;3&quot; unique_id=&quot;374030&quot;&gt;&lt;property id=&quot;20148&quot; value=&quot;5&quot;/&gt;&lt;property id=&quot;20300&quot; value=&quot;Slide 16 - &amp;quot;Check Your Knowledge: Question 2&amp;quot;&quot;/&gt;&lt;property id=&quot;20307&quot; value=&quot;424&quot;/&gt;&lt;/object&gt;&lt;object type=&quot;3&quot; unique_id=&quot;374031&quot;&gt;&lt;property id=&quot;20148&quot; value=&quot;5&quot;/&gt;&lt;property id=&quot;20300&quot; value=&quot;Slide 17 - &amp;quot;Lesson 2&amp;quot;&quot;/&gt;&lt;property id=&quot;20307&quot; value=&quot;425&quot;/&gt;&lt;/object&gt;&lt;object type=&quot;3&quot; unique_id=&quot;374033&quot;&gt;&lt;property id=&quot;20148&quot; value=&quot;5&quot;/&gt;&lt;property id=&quot;20300&quot; value=&quot;Slide 28 - &amp;quot;CMS’ Center for Program Integrity (CPI)&amp;quot;&quot;/&gt;&lt;property id=&quot;20307&quot; value=&quot;407&quot;/&gt;&lt;/object&gt;&lt;object type=&quot;3&quot; unique_id=&quot;374035&quot;&gt;&lt;property id=&quot;20148&quot; value=&quot;5&quot;/&gt;&lt;property id=&quot;20300&quot; value=&quot;Slide 30 - &amp;quot;Unified Program Integrity Contractor (UPIC)&amp;quot;&quot;/&gt;&lt;property id=&quot;20307&quot; value=&quot;409&quot;/&gt;&lt;/object&gt;&lt;object type=&quot;3&quot; unique_id=&quot;374036&quot;&gt;&lt;property id=&quot;20148&quot; value=&quot;5&quot;/&gt;&lt;property id=&quot;20300&quot; value=&quot;Slide 31 - &amp;quot;Medicare-Medicaid (Medi-Medi)  Data Matching&amp;quot;&quot;/&gt;&lt;property id=&quot;20307&quot; value=&quot;410&quot;/&gt;&lt;/object&gt;&lt;object type=&quot;3&quot; unique_id=&quot;374037&quot;&gt;&lt;property id=&quot;20148&quot; value=&quot;5&quot;/&gt;&lt;property id=&quot;20300&quot; value=&quot;Slide 32 - &amp;quot;Recovery Audit Programs&amp;quot;&quot;/&gt;&lt;property id=&quot;20307&quot; value=&quot;411&quot;/&gt;&lt;/object&gt;&lt;object type=&quot;3&quot; unique_id=&quot;374038&quot;&gt;&lt;property id=&quot;20148&quot; value=&quot;5&quot;/&gt;&lt;property id=&quot;20300&quot; value=&quot;Slide 33 - &amp;quot;Medicare Drug Integrity Contractors (MEDICs)&amp;quot;&quot;/&gt;&lt;property id=&quot;20307&quot; value=&quot;412&quot;/&gt;&lt;/object&gt;&lt;object type=&quot;3&quot; unique_id=&quot;374039&quot;&gt;&lt;property id=&quot;20148&quot; value=&quot;5&quot;/&gt;&lt;property id=&quot;20300&quot; value=&quot;Slide 34 - &amp;quot;CMS Administrative Actions&amp;quot;&quot;/&gt;&lt;property id=&quot;20307&quot; value=&quot;413&quot;/&gt;&lt;/object&gt;&lt;object type=&quot;3&quot; unique_id=&quot;374040&quot;&gt;&lt;property id=&quot;20148&quot; value=&quot;5&quot;/&gt;&lt;property id=&quot;20300&quot; value=&quot;Slide 35 - &amp;quot;Law Enforcement &amp;amp; Judicial System Actions&amp;quot;&quot;/&gt;&lt;property id=&quot;20307&quot; value=&quot;414&quot;/&gt;&lt;/object&gt;&lt;object type=&quot;3&quot; unique_id=&quot;374041&quot;&gt;&lt;property id=&quot;20148&quot; value=&quot;5&quot;/&gt;&lt;property id=&quot;20300&quot; value=&quot;Slide 36 - &amp;quot;Health Care Fraud &amp;amp; Abuse Control (HCFAC) Program&amp;quot;&quot;/&gt;&lt;property id=&quot;20307&quot; value=&quot;415&quot;/&gt;&lt;/object&gt;&lt;object type=&quot;3&quot; unique_id=&quot;374042&quot;&gt;&lt;property id=&quot;20148&quot; value=&quot;5&quot;/&gt;&lt;property id=&quot;20300&quot; value=&quot;Slide 38 - &amp;quot;Health Care Prevention &amp;amp;  Enforcement Action Team (HEAT)&amp;quot;&quot;/&gt;&lt;property id=&quot;20307&quot; value=&quot;416&quot;/&gt;&lt;/object&gt;&lt;object type=&quot;3&quot; unique_id=&quot;374043&quot;&gt;&lt;property id=&quot;20148&quot; value=&quot;5&quot;/&gt;&lt;property id=&quot;20300&quot; value=&quot;Slide 37 - &amp;quot;Medicare Fraud Strike Force Teams&amp;quot;&quot;/&gt;&lt;property id=&quot;20307&quot; value=&quot;417&quot;/&gt;&lt;/object&gt;&lt;object type=&quot;3&quot; unique_id=&quot;374044&quot;&gt;&lt;property id=&quot;20148&quot; value=&quot;5&quot;/&gt;&lt;property id=&quot;20300&quot; value=&quot;Slide 41 - &amp;quot;Education&amp;quot;&quot;/&gt;&lt;property id=&quot;20307&quot; value=&quot;418&quot;/&gt;&lt;/object&gt;&lt;object type=&quot;3&quot; unique_id=&quot;374045&quot;&gt;&lt;property id=&quot;20148&quot; value=&quot;5&quot;/&gt;&lt;property id=&quot;20300&quot; value=&quot;Slide 42 - &amp;quot;Check Your Knowledge: Question 3&amp;quot;&quot;/&gt;&lt;property id=&quot;20307&quot; value=&quot;427&quot;/&gt;&lt;/object&gt;&lt;object type=&quot;3&quot; unique_id=&quot;374046&quot;&gt;&lt;property id=&quot;20148&quot; value=&quot;5&quot;/&gt;&lt;property id=&quot;20300&quot; value=&quot;Slide 43 - &amp;quot;Lesson 3&amp;amp;#x09;&amp;quot;&quot;/&gt;&lt;property id=&quot;20307&quot; value=&quot;426&quot;/&gt;&lt;/object&gt;&lt;object type=&quot;3&quot; unique_id=&quot;374047&quot;&gt;&lt;property id=&quot;20148&quot; value=&quot;5&quot;/&gt;&lt;property id=&quot;20300&quot; value=&quot;Slide 45 - &amp;quot;The Senior Medicare Patrol (SMP)&amp;quot;&quot;/&gt;&lt;property id=&quot;20307&quot; value=&quot;419&quot;/&gt;&lt;/object&gt;&lt;object type=&quot;3&quot; unique_id=&quot;374048&quot;&gt;&lt;property id=&quot;20148&quot; value=&quot;5&quot;/&gt;&lt;property id=&quot;20300&quot; value=&quot;Slide 46 - &amp;quot;Fraud &amp;amp; Abuse Information on Medicare.gov&amp;quot;&quot;/&gt;&lt;property id=&quot;20307&quot; value=&quot;420&quot;/&gt;&lt;/object&gt;&lt;object type=&quot;3&quot; unique_id=&quot;374049&quot;&gt;&lt;property id=&quot;20148&quot; value=&quot;5&quot;/&gt;&lt;property id=&quot;20300&quot; value=&quot;Slide 47 - &amp;quot;Medicare Summary Notice (MSN)&amp;quot;&quot;/&gt;&lt;property id=&quot;20307&quot; value=&quot;421&quot;/&gt;&lt;/object&gt;&lt;object type=&quot;3&quot; unique_id=&quot;374050&quot;&gt;&lt;property id=&quot;20148&quot; value=&quot;5&quot;/&gt;&lt;property id=&quot;20300&quot; value=&quot;Slide 50 - &amp;quot;Medicare Account on Medicare.gov&amp;quot;&quot;/&gt;&lt;property id=&quot;20307&quot; value=&quot;422&quot;/&gt;&lt;/object&gt;&lt;object type=&quot;3&quot; unique_id=&quot;374051&quot;&gt;&lt;property id=&quot;20148&quot; value=&quot;5&quot;/&gt;&lt;property id=&quot;20300&quot; value=&quot;Slide 51 - &amp;quot;“4 Rs” for Fighting Medicare Fraud&amp;quot;&quot;/&gt;&lt;property id=&quot;20307&quot; value=&quot;428&quot;/&gt;&lt;/object&gt;&lt;object type=&quot;3&quot; unique_id=&quot;374054&quot;&gt;&lt;property id=&quot;20148&quot; value=&quot;5&quot;/&gt;&lt;property id=&quot;20300&quot; value=&quot;Slide 54 - &amp;quot;Learning Activity&amp;quot;&quot;/&gt;&lt;property id=&quot;20307&quot; value=&quot;431&quot;/&gt;&lt;/object&gt;&lt;object type=&quot;3&quot; unique_id=&quot;374055&quot;&gt;&lt;property id=&quot;20148&quot; value=&quot;5&quot;/&gt;&lt;property id=&quot;20300&quot; value=&quot;Slide 55 - &amp;quot;Learning Activity (continued)&amp;quot;&quot;/&gt;&lt;property id=&quot;20307&quot; value=&quot;432&quot;/&gt;&lt;/object&gt;&lt;object type=&quot;3&quot; unique_id=&quot;374056&quot;&gt;&lt;property id=&quot;20148&quot; value=&quot;5&quot;/&gt;&lt;property id=&quot;20300&quot; value=&quot;Slide 56 - &amp;quot;Protecting Personal Information&amp;quot;&quot;/&gt;&lt;property id=&quot;20307&quot; value=&quot;433&quot;/&gt;&lt;/object&gt;&lt;object type=&quot;3&quot; unique_id=&quot;374057&quot;&gt;&lt;property id=&quot;20148&quot; value=&quot;5&quot;/&gt;&lt;property id=&quot;20300&quot; value=&quot;Slide 57 - &amp;quot;Identity Theft&amp;quot;&quot;/&gt;&lt;property id=&quot;20307&quot; value=&quot;434&quot;/&gt;&lt;/object&gt;&lt;object type=&quot;3&quot; unique_id=&quot;374058&quot;&gt;&lt;property id=&quot;20148&quot; value=&quot;5&quot;/&gt;&lt;property id=&quot;20300&quot; value=&quot;Slide 58 - &amp;quot;Medical Identity Theft&amp;quot;&quot;/&gt;&lt;property id=&quot;20307&quot; value=&quot;435&quot;/&gt;&lt;/object&gt;&lt;object type=&quot;3&quot; unique_id=&quot;374059&quot;&gt;&lt;property id=&quot;20148&quot; value=&quot;5&quot;/&gt;&lt;property id=&quot;20300&quot; value=&quot;Slide 60 - &amp;quot;Key Points to Remember&amp;quot;&quot;/&gt;&lt;property id=&quot;20307&quot; value=&quot;436&quot;/&gt;&lt;/object&gt;&lt;object type=&quot;3&quot; unique_id=&quot;374060&quot;&gt;&lt;property id=&quot;20148&quot; value=&quot;5&quot;/&gt;&lt;property id=&quot;20300&quot; value=&quot;Slide 63 - &amp;quot;Medicare &amp;amp; Medicaid Fraud &amp;amp; Abuse  Resource Guide (continued)&amp;quot;&quot;/&gt;&lt;property id=&quot;20307&quot; value=&quot;437&quot;/&gt;&lt;/object&gt;&lt;object type=&quot;3&quot; unique_id=&quot;374062&quot;&gt;&lt;property id=&quot;20148&quot; value=&quot;5&quot;/&gt;&lt;property id=&quot;20300&quot; value=&quot;Slide 65 - &amp;quot;Acronyms&amp;quot;&quot;/&gt;&lt;property id=&quot;20307&quot; value=&quot;439&quot;/&gt;&lt;/object&gt;&lt;object type=&quot;3&quot; unique_id=&quot;374251&quot;&gt;&lt;property id=&quot;20148&quot; value=&quot;5&quot;/&gt;&lt;property id=&quot;20300&quot; value=&quot;Slide 59 - &amp;quot;Reporting Suspected Medicaid Fraud&amp;quot;&quot;/&gt;&lt;property id=&quot;20307&quot; value=&quot;441&quot;/&gt;&lt;/object&gt;&lt;object type=&quot;3&quot; unique_id=&quot;374691&quot;&gt;&lt;property id=&quot;20148&quot; value=&quot;5&quot;/&gt;&lt;property id=&quot;20300&quot; value=&quot;Slide 19 - &amp;quot;COVID-19 Fraud Schemes&amp;quot;&quot;/&gt;&lt;property id=&quot;20307&quot; value=&quot;442&quot;/&gt;&lt;/object&gt;&lt;object type=&quot;3&quot; unique_id=&quot;380783&quot;&gt;&lt;property id=&quot;20148&quot; value=&quot;5&quot;/&gt;&lt;property id=&quot;20300&quot; value=&quot;Slide 49 - &amp;quot;Explanation of Benefits (EOB)&amp;quot;&quot;/&gt;&lt;property id=&quot;20307&quot; value=&quot;446&quot;/&gt;&lt;/object&gt;&lt;object type=&quot;3&quot; unique_id=&quot;380785&quot;&gt;&lt;property id=&quot;20148&quot; value=&quot;5&quot;/&gt;&lt;property id=&quot;20300&quot; value=&quot;Slide 5 - &amp;quot;Lesson 1 Objectives &amp;quot;&quot;/&gt;&lt;property id=&quot;20307&quot; value=&quot;465&quot;/&gt;&lt;/object&gt;&lt;object type=&quot;3&quot; unique_id=&quot;380786&quot;&gt;&lt;property id=&quot;20148&quot; value=&quot;5&quot;/&gt;&lt;property id=&quot;20300&quot; value=&quot;Slide 6 - &amp;quot;Fraud, Waste, &amp;amp; Abuse: What’s the Difference? &amp;quot;&quot;/&gt;&lt;property id=&quot;20307&quot; value=&quot;455&quot;/&gt;&lt;/object&gt;&lt;object type=&quot;3&quot; unique_id=&quot;380787&quot;&gt;&lt;property id=&quot;20148&quot; value=&quot;5&quot;/&gt;&lt;property id=&quot;20300&quot; value=&quot;Slide 7 - &amp;quot;Level of Intent&amp;quot;&quot;/&gt;&lt;property id=&quot;20307&quot; value=&quot;454&quot;/&gt;&lt;/object&gt;&lt;object type=&quot;3&quot; unique_id=&quot;380788&quot;&gt;&lt;property id=&quot;20148&quot; value=&quot;5&quot;/&gt;&lt;property id=&quot;20300&quot; value=&quot;Slide 18 - &amp;quot;Lesson 2 Objectives &amp;quot;&quot;/&gt;&lt;property id=&quot;20307&quot; value=&quot;464&quot;/&gt;&lt;/object&gt;&lt;object type=&quot;3&quot; unique_id=&quot;380789&quot;&gt;&lt;property id=&quot;20148&quot; value=&quot;5&quot;/&gt;&lt;property id=&quot;20300&quot; value=&quot;Slide 20 - &amp;quot;Consequences of Sharing Your  Health Care Card or Number&amp;quot;&quot;/&gt;&lt;property id=&quot;20307&quot; value=&quot;458&quot;/&gt;&lt;/object&gt;&lt;object type=&quot;3&quot; unique_id=&quot;380791&quot;&gt;&lt;property id=&quot;20148&quot; value=&quot;5&quot;/&gt;&lt;property id=&quot;20300&quot; value=&quot;Slide 29 - &amp;quot;Program Integrity Contractors&amp;quot;&quot;/&gt;&lt;property id=&quot;20307&quot; value=&quot;459&quot;/&gt;&lt;/object&gt;&lt;object type=&quot;3&quot; unique_id=&quot;380792&quot;&gt;&lt;property id=&quot;20148&quot; value=&quot;5&quot;/&gt;&lt;property id=&quot;20300&quot; value=&quot;Slide 44 - &amp;quot;Lesson 3 Objectives &amp;quot;&quot;/&gt;&lt;property id=&quot;20307&quot; value=&quot;463&quot;/&gt;&lt;/object&gt;&lt;object type=&quot;3&quot; unique_id=&quot;380793&quot;&gt;&lt;property id=&quot;20148&quot; value=&quot;5&quot;/&gt;&lt;property id=&quot;20300&quot; value=&quot;Slide 52 - &amp;quot;Contact Medicare&amp;quot;&quot;/&gt;&lt;property id=&quot;20307&quot; value=&quot;461&quot;/&gt;&lt;/object&gt;&lt;object type=&quot;3&quot; unique_id=&quot;380794&quot;&gt;&lt;property id=&quot;20148&quot; value=&quot;5&quot;/&gt;&lt;property id=&quot;20300&quot; value=&quot;Slide 53 - &amp;quot;Fighting Fraud Can Pay&amp;quot;&quot;/&gt;&lt;property id=&quot;20307&quot; value=&quot;462&quot;/&gt;&lt;/object&gt;&lt;object type=&quot;3&quot; unique_id=&quot;380795&quot;&gt;&lt;property id=&quot;20148&quot; value=&quot;5&quot;/&gt;&lt;property id=&quot;20300&quot; value=&quot;Slide 61 - &amp;quot;Examples of Successful Fraud Takedowns &amp;quot;&quot;/&gt;&lt;property id=&quot;20307&quot; value=&quot;453&quot;/&gt;&lt;/object&gt;&lt;object type=&quot;3&quot; unique_id=&quot;381117&quot;&gt;&lt;property id=&quot;20148&quot; value=&quot;5&quot;/&gt;&lt;property id=&quot;20300&quot; value=&quot;Slide 48 - &amp;quot;Electronic Medicare Summary Notice (eMSN)&amp;quot;&quot;/&gt;&lt;property id=&quot;20307&quot; value=&quot;466&quot;/&gt;&lt;/object&gt;&lt;object type=&quot;3&quot; unique_id=&quot;381458&quot;&gt;&lt;property id=&quot;20148&quot; value=&quot;5&quot;/&gt;&lt;property id=&quot;20300&quot; value=&quot;Slide 39 - &amp;quot;Health Care Fraud Prevention Partnership (HFPP)&amp;quot;&quot;/&gt;&lt;property id=&quot;20307&quot; value=&quot;467&quot;/&gt;&lt;/object&gt;&lt;object type=&quot;3&quot; unique_id=&quot;381949&quot;&gt;&lt;property id=&quot;20148&quot; value=&quot;5&quot;/&gt;&lt;property id=&quot;20300&quot; value=&quot;Slide 40 - &amp;quot;Major Case Coordination&amp;quot;&quot;/&gt;&lt;property id=&quot;20307&quot; value=&quot;468&quot;/&gt;&lt;/object&gt;&lt;object type=&quot;3&quot; unique_id=&quot;382879&quot;&gt;&lt;property id=&quot;20148&quot; value=&quot;5&quot;/&gt;&lt;property id=&quot;20300&quot; value=&quot;Slide 66 - &amp;quot;Stay Connected &amp;quot;&quot;/&gt;&lt;property id=&quot;20307&quot; value=&quot;469&quot;/&gt;&lt;/object&gt;&lt;object type=&quot;3&quot; unique_id=&quot;382881&quot;&gt;&lt;property id=&quot;20148&quot; value=&quot;5&quot;/&gt;&lt;property id=&quot;20300&quot; value=&quot;Slide 12 - &amp;quot;Common Causes of Improper Payments&amp;quot;&quot;/&gt;&lt;property id=&quot;20307&quot; value=&quot;474&quot;/&gt;&lt;/object&gt;&lt;object type=&quot;3&quot; unique_id=&quot;382882&quot;&gt;&lt;property id=&quot;20148&quot; value=&quot;5&quot;/&gt;&lt;property id=&quot;20300&quot; value=&quot;Slide 27 - &amp;quot;Efforts to Stop Fraud, Waste, &amp;amp; Abuse&amp;quot;&quot;/&gt;&lt;property id=&quot;20307&quot; value=&quot;473&quot;/&gt;&lt;/object&gt;&lt;object type=&quot;3&quot; unique_id=&quot;383088&quot;&gt;&lt;property id=&quot;20148&quot; value=&quot;5&quot;/&gt;&lt;property id=&quot;20300&quot; value=&quot;Slide 64 - &amp;quot;Medicare Fraud &amp;amp; Abuse  Resource Guide&amp;quot;&quot;/&gt;&lt;property id=&quot;20307&quot; value=&quot;475&quot;/&gt;&lt;/object&gt;&lt;/object&gt;&lt;object type=&quot;8&quot; unique_id=&quot;17389&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10.xml><?xml version="1.0" encoding="utf-8"?>
<a:theme xmlns:a="http://schemas.openxmlformats.org/drawingml/2006/main" name="19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3.xml><?xml version="1.0" encoding="utf-8"?>
<a:theme xmlns:a="http://schemas.openxmlformats.org/drawingml/2006/main" name="5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4.xml><?xml version="1.0" encoding="utf-8"?>
<a:theme xmlns:a="http://schemas.openxmlformats.org/drawingml/2006/main" name="7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5.xml><?xml version="1.0" encoding="utf-8"?>
<a:theme xmlns:a="http://schemas.openxmlformats.org/drawingml/2006/main" name="9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6.xml><?xml version="1.0" encoding="utf-8"?>
<a:theme xmlns:a="http://schemas.openxmlformats.org/drawingml/2006/main" name="10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7.xml><?xml version="1.0" encoding="utf-8"?>
<a:theme xmlns:a="http://schemas.openxmlformats.org/drawingml/2006/main" name="1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8.xml><?xml version="1.0" encoding="utf-8"?>
<a:theme xmlns:a="http://schemas.openxmlformats.org/drawingml/2006/main" name="1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9.xml><?xml version="1.0" encoding="utf-8"?>
<a:theme xmlns:a="http://schemas.openxmlformats.org/drawingml/2006/main" name="13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Theme1" id="{E3ED8B6F-44DB-4B7B-8DC8-A310C741309D}" vid="{98C482D1-297E-4D3F-AF8E-5544A41D497A}"/>
    </a:ext>
  </a:extLst>
</a:theme>
</file>

<file path=docProps/app.xml><?xml version="1.0" encoding="utf-8"?>
<Properties xmlns="http://schemas.openxmlformats.org/officeDocument/2006/extended-properties" xmlns:vt="http://schemas.openxmlformats.org/officeDocument/2006/docPropsVTypes">
  <Template/>
  <TotalTime>4568</TotalTime>
  <Words>19637</Words>
  <Application>Microsoft Office PowerPoint</Application>
  <PresentationFormat>Widescreen</PresentationFormat>
  <Paragraphs>1197</Paragraphs>
  <Slides>66</Slides>
  <Notes>66</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66</vt:i4>
      </vt:variant>
    </vt:vector>
  </HeadingPairs>
  <TitlesOfParts>
    <vt:vector size="87" baseType="lpstr">
      <vt:lpstr>DengXian</vt:lpstr>
      <vt:lpstr>MS PGothic</vt:lpstr>
      <vt:lpstr>游ゴシック</vt:lpstr>
      <vt:lpstr>Arial</vt:lpstr>
      <vt:lpstr>Arial Black</vt:lpstr>
      <vt:lpstr>Calibri</vt:lpstr>
      <vt:lpstr>Calibri </vt:lpstr>
      <vt:lpstr>Calibri Light</vt:lpstr>
      <vt:lpstr>Times New Roman</vt:lpstr>
      <vt:lpstr>Wingdings</vt:lpstr>
      <vt:lpstr>2_Theme1</vt:lpstr>
      <vt:lpstr>4_Theme1</vt:lpstr>
      <vt:lpstr>5_Theme1</vt:lpstr>
      <vt:lpstr>7_Theme1</vt:lpstr>
      <vt:lpstr>9_Theme1</vt:lpstr>
      <vt:lpstr>10_Theme1</vt:lpstr>
      <vt:lpstr>11_Theme1</vt:lpstr>
      <vt:lpstr>12_Theme1</vt:lpstr>
      <vt:lpstr>13_Theme1</vt:lpstr>
      <vt:lpstr>19_Theme1</vt:lpstr>
      <vt:lpstr>Chart</vt:lpstr>
      <vt:lpstr>Prevención de fraude, derroche y abuso contra Medicare y Medicaid</vt:lpstr>
      <vt:lpstr>Contenido</vt:lpstr>
      <vt:lpstr>Objetivos de la sesión</vt:lpstr>
      <vt:lpstr>Lección 1 </vt:lpstr>
      <vt:lpstr>Objetivos de la lección 1: </vt:lpstr>
      <vt:lpstr>Fraude, derroche y abuso: ¿qué diferencia hay? </vt:lpstr>
      <vt:lpstr>Nivel de intención</vt:lpstr>
      <vt:lpstr>Protección a los pacientes</vt:lpstr>
      <vt:lpstr>Ejemplos de posibles fraudes</vt:lpstr>
      <vt:lpstr>Cualquiera puede cometer fraude</vt:lpstr>
      <vt:lpstr>Pagos indebidos</vt:lpstr>
      <vt:lpstr>Causas comunes de los pagos indebidos</vt:lpstr>
      <vt:lpstr>Transparencia inadecuada en los pagos: Medicare</vt:lpstr>
      <vt:lpstr>Transparencia inadecuada en los pagos: Medicaid</vt:lpstr>
      <vt:lpstr>Compruebe sus conocimientos: Pregunta 1</vt:lpstr>
      <vt:lpstr>Compruebe sus conocimientos: Pregunta 2</vt:lpstr>
      <vt:lpstr>Lección 2</vt:lpstr>
      <vt:lpstr>Objetivos de la lección 2: </vt:lpstr>
      <vt:lpstr>Esquemas de fraude por COVID-19</vt:lpstr>
      <vt:lpstr>Consecuencias de compartir su tarjeta o número  de atención médica</vt:lpstr>
      <vt:lpstr>Prevención de fraude en los planes  de salud y medicamentos de Medicare</vt:lpstr>
      <vt:lpstr>Ejemplos comunes de fraude:  Pruebas genéticas y soportes ortopédicos</vt:lpstr>
      <vt:lpstr>Telemercadeo y fraude:  Equipo Médico Duradero (DME) </vt:lpstr>
      <vt:lpstr>Programa de ofertas competitivas (CBP)</vt:lpstr>
      <vt:lpstr>Programa de ofertas competitivas (CBP):  Ronda de 2021</vt:lpstr>
      <vt:lpstr>Problemas en la calidad de la atención</vt:lpstr>
      <vt:lpstr>Esfuerzos por detener el fraude, derroche y abuso</vt:lpstr>
      <vt:lpstr>Centro para la Integridad del Programa (CPI) de los CMS</vt:lpstr>
      <vt:lpstr>Contratistas de Integridad del Programa</vt:lpstr>
      <vt:lpstr>Contratista de Integridad Unificada del Programa (UPIC)</vt:lpstr>
      <vt:lpstr>Datos comparados de Medicare-Medicaid (Medi-Medi)</vt:lpstr>
      <vt:lpstr>Programas de auditoría de recuperación</vt:lpstr>
      <vt:lpstr>Contratistas para la integridad en el uso de medicamentos de Medicare (MEDIC)</vt:lpstr>
      <vt:lpstr>Medidas administrativas de CMS</vt:lpstr>
      <vt:lpstr>Medidas de leyes y el sistema judicial</vt:lpstr>
      <vt:lpstr>Programa de control de fraude y abuso  en la atención médica (HCFAC)</vt:lpstr>
      <vt:lpstr>Equipos para combatir  el fraude contra Medicare</vt:lpstr>
      <vt:lpstr>Equipo de acción para la prevención del fraude de salud y la aplicación de la ley (HEAT)</vt:lpstr>
      <vt:lpstr>Asociación para la prevención del fraude  en la salud (HFPP)</vt:lpstr>
      <vt:lpstr>Coordinación de casos mayores</vt:lpstr>
      <vt:lpstr>Educación</vt:lpstr>
      <vt:lpstr>Compruebe sus conocimientos: Pregunta 3</vt:lpstr>
      <vt:lpstr>Lección 3 </vt:lpstr>
      <vt:lpstr>Objetivos de la lección 3: </vt:lpstr>
      <vt:lpstr>La Patrulla Medicare de Adultos Mayores (SMP)</vt:lpstr>
      <vt:lpstr>Información sobre fraude y abuso en Medicare.gov</vt:lpstr>
      <vt:lpstr>Notificación de Resumen de Medicare (MSN)</vt:lpstr>
      <vt:lpstr>Resumen electrónico de Medicare (eMSN)</vt:lpstr>
      <vt:lpstr>Explicación de beneficios (EOB)</vt:lpstr>
      <vt:lpstr>Cuenta de Medicare en Medicare.gov</vt:lpstr>
      <vt:lpstr>Las “4 R” para combatir el fraude contra Medicare</vt:lpstr>
      <vt:lpstr>Contacto con Medicare</vt:lpstr>
      <vt:lpstr>Luchar contra el fraude puede valer la pena</vt:lpstr>
      <vt:lpstr>Actividad de Aprendizaje</vt:lpstr>
      <vt:lpstr>Actividad de Aprendizaje (continuación)</vt:lpstr>
      <vt:lpstr>Protección de la información personal</vt:lpstr>
      <vt:lpstr>Robo de identidad</vt:lpstr>
      <vt:lpstr>Robo de identidad médica</vt:lpstr>
      <vt:lpstr>Denuncia de sospechas de fraude contra Medicaid</vt:lpstr>
      <vt:lpstr>Puntos clave para recordar</vt:lpstr>
      <vt:lpstr>Ejemplos de éxito en la lucha contra el fraude </vt:lpstr>
      <vt:lpstr>Guía de recursos para combatir el fraude y  el abuso contra Medicare y Medicaid</vt:lpstr>
      <vt:lpstr>Guía de recursos para combatir el fraude y  el abuso contra Medicare y Medicaid (continuación)</vt:lpstr>
      <vt:lpstr>Guía de recursos para combatir el fraude y  el abuso contra Medicare</vt:lpstr>
      <vt:lpstr>Siglas</vt:lpstr>
      <vt:lpstr>Comuníquese con nosotros en training@cms.hhs.gov.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Koelbl, Judith (CMS/OC)</dc:creator>
  <cp:keywords/>
  <dc:description/>
  <cp:lastModifiedBy>Santana, David (CMS/OC)</cp:lastModifiedBy>
  <cp:revision>469</cp:revision>
  <cp:lastPrinted>2022-07-19T18:54:36Z</cp:lastPrinted>
  <dcterms:created xsi:type="dcterms:W3CDTF">2019-11-14T20:32:59Z</dcterms:created>
  <dcterms:modified xsi:type="dcterms:W3CDTF">2022-09-29T20:38:36Z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6BEC2CF0-A6EE-4379-8050-97EA100CE025</vt:lpwstr>
  </property>
  <property fmtid="{D5CDD505-2E9C-101B-9397-08002B2CF9AE}" pid="3" name="ArticulatePath">
    <vt:lpwstr>2021_FraudWasteAbuse_DT edits_cm</vt:lpwstr>
  </property>
  <property fmtid="{D5CDD505-2E9C-101B-9397-08002B2CF9AE}" pid="4" name="ContentTypeId">
    <vt:lpwstr>0x0101007D9DC2E4582D5D4982FF35358BA9F759</vt:lpwstr>
  </property>
</Properties>
</file>