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41.xml" ContentType="application/vnd.openxmlformats-officedocument.presentationml.tags+xml"/>
  <Override PartName="/ppt/notesSlides/notesSlide1.xml" ContentType="application/vnd.openxmlformats-officedocument.presentationml.notesSlide+xml"/>
  <Override PartName="/ppt/tags/tag42.xml" ContentType="application/vnd.openxmlformats-officedocument.presentationml.tags+xml"/>
  <Override PartName="/ppt/notesSlides/notesSlide2.xml" ContentType="application/vnd.openxmlformats-officedocument.presentationml.notesSlide+xml"/>
  <Override PartName="/ppt/tags/tag43.xml" ContentType="application/vnd.openxmlformats-officedocument.presentationml.tags+xml"/>
  <Override PartName="/ppt/notesSlides/notesSlide3.xml" ContentType="application/vnd.openxmlformats-officedocument.presentationml.notesSlide+xml"/>
  <Override PartName="/ppt/tags/tag44.xml" ContentType="application/vnd.openxmlformats-officedocument.presentationml.tags+xml"/>
  <Override PartName="/ppt/notesSlides/notesSlide4.xml" ContentType="application/vnd.openxmlformats-officedocument.presentationml.notesSlide+xml"/>
  <Override PartName="/ppt/tags/tag45.xml" ContentType="application/vnd.openxmlformats-officedocument.presentationml.tags+xml"/>
  <Override PartName="/ppt/notesSlides/notesSlide5.xml" ContentType="application/vnd.openxmlformats-officedocument.presentationml.notesSlide+xml"/>
  <Override PartName="/ppt/tags/tag46.xml" ContentType="application/vnd.openxmlformats-officedocument.presentationml.tags+xml"/>
  <Override PartName="/ppt/notesSlides/notesSlide6.xml" ContentType="application/vnd.openxmlformats-officedocument.presentationml.notesSlide+xml"/>
  <Override PartName="/ppt/tags/tag47.xml" ContentType="application/vnd.openxmlformats-officedocument.presentationml.tags+xml"/>
  <Override PartName="/ppt/notesSlides/notesSlide7.xml" ContentType="application/vnd.openxmlformats-officedocument.presentationml.notesSlide+xml"/>
  <Override PartName="/ppt/tags/tag48.xml" ContentType="application/vnd.openxmlformats-officedocument.presentationml.tags+xml"/>
  <Override PartName="/ppt/notesSlides/notesSlide8.xml" ContentType="application/vnd.openxmlformats-officedocument.presentationml.notesSlide+xml"/>
  <Override PartName="/ppt/tags/tag49.xml" ContentType="application/vnd.openxmlformats-officedocument.presentationml.tags+xml"/>
  <Override PartName="/ppt/notesSlides/notesSlide9.xml" ContentType="application/vnd.openxmlformats-officedocument.presentationml.notesSlide+xml"/>
  <Override PartName="/ppt/tags/tag50.xml" ContentType="application/vnd.openxmlformats-officedocument.presentationml.tags+xml"/>
  <Override PartName="/ppt/notesSlides/notesSlide10.xml" ContentType="application/vnd.openxmlformats-officedocument.presentationml.notesSlide+xml"/>
  <Override PartName="/ppt/tags/tag51.xml" ContentType="application/vnd.openxmlformats-officedocument.presentationml.tags+xml"/>
  <Override PartName="/ppt/notesSlides/notesSlide11.xml" ContentType="application/vnd.openxmlformats-officedocument.presentationml.notesSlide+xml"/>
  <Override PartName="/ppt/tags/tag52.xml" ContentType="application/vnd.openxmlformats-officedocument.presentationml.tags+xml"/>
  <Override PartName="/ppt/notesSlides/notesSlide12.xml" ContentType="application/vnd.openxmlformats-officedocument.presentationml.notesSlide+xml"/>
  <Override PartName="/ppt/tags/tag53.xml" ContentType="application/vnd.openxmlformats-officedocument.presentationml.tags+xml"/>
  <Override PartName="/ppt/notesSlides/notesSlide13.xml" ContentType="application/vnd.openxmlformats-officedocument.presentationml.notesSlide+xml"/>
  <Override PartName="/ppt/tags/tag54.xml" ContentType="application/vnd.openxmlformats-officedocument.presentationml.tags+xml"/>
  <Override PartName="/ppt/notesSlides/notesSlide14.xml" ContentType="application/vnd.openxmlformats-officedocument.presentationml.notesSlide+xml"/>
  <Override PartName="/ppt/tags/tag55.xml" ContentType="application/vnd.openxmlformats-officedocument.presentationml.tags+xml"/>
  <Override PartName="/ppt/notesSlides/notesSlide15.xml" ContentType="application/vnd.openxmlformats-officedocument.presentationml.notesSlide+xml"/>
  <Override PartName="/ppt/tags/tag56.xml" ContentType="application/vnd.openxmlformats-officedocument.presentationml.tags+xml"/>
  <Override PartName="/ppt/notesSlides/notesSlide16.xml" ContentType="application/vnd.openxmlformats-officedocument.presentationml.notesSlide+xml"/>
  <Override PartName="/ppt/tags/tag57.xml" ContentType="application/vnd.openxmlformats-officedocument.presentationml.tags+xml"/>
  <Override PartName="/ppt/notesSlides/notesSlide17.xml" ContentType="application/vnd.openxmlformats-officedocument.presentationml.notesSlide+xml"/>
  <Override PartName="/ppt/tags/tag58.xml" ContentType="application/vnd.openxmlformats-officedocument.presentationml.tags+xml"/>
  <Override PartName="/ppt/notesSlides/notesSlide18.xml" ContentType="application/vnd.openxmlformats-officedocument.presentationml.notesSlide+xml"/>
  <Override PartName="/ppt/tags/tag59.xml" ContentType="application/vnd.openxmlformats-officedocument.presentationml.tags+xml"/>
  <Override PartName="/ppt/notesSlides/notesSlide19.xml" ContentType="application/vnd.openxmlformats-officedocument.presentationml.notesSlide+xml"/>
  <Override PartName="/ppt/tags/tag60.xml" ContentType="application/vnd.openxmlformats-officedocument.presentationml.tags+xml"/>
  <Override PartName="/ppt/notesSlides/notesSlide20.xml" ContentType="application/vnd.openxmlformats-officedocument.presentationml.notesSlide+xml"/>
  <Override PartName="/ppt/tags/tag61.xml" ContentType="application/vnd.openxmlformats-officedocument.presentationml.tags+xml"/>
  <Override PartName="/ppt/notesSlides/notesSlide21.xml" ContentType="application/vnd.openxmlformats-officedocument.presentationml.notesSlide+xml"/>
  <Override PartName="/ppt/tags/tag62.xml" ContentType="application/vnd.openxmlformats-officedocument.presentationml.tags+xml"/>
  <Override PartName="/ppt/notesSlides/notesSlide22.xml" ContentType="application/vnd.openxmlformats-officedocument.presentationml.notesSlide+xml"/>
  <Override PartName="/ppt/tags/tag63.xml" ContentType="application/vnd.openxmlformats-officedocument.presentationml.tags+xml"/>
  <Override PartName="/ppt/notesSlides/notesSlide23.xml" ContentType="application/vnd.openxmlformats-officedocument.presentationml.notesSlide+xml"/>
  <Override PartName="/ppt/tags/tag64.xml" ContentType="application/vnd.openxmlformats-officedocument.presentationml.tags+xml"/>
  <Override PartName="/ppt/notesSlides/notesSlide24.xml" ContentType="application/vnd.openxmlformats-officedocument.presentationml.notesSlide+xml"/>
  <Override PartName="/ppt/tags/tag65.xml" ContentType="application/vnd.openxmlformats-officedocument.presentationml.tags+xml"/>
  <Override PartName="/ppt/notesSlides/notesSlide25.xml" ContentType="application/vnd.openxmlformats-officedocument.presentationml.notesSlide+xml"/>
  <Override PartName="/ppt/tags/tag66.xml" ContentType="application/vnd.openxmlformats-officedocument.presentationml.tags+xml"/>
  <Override PartName="/ppt/notesSlides/notesSlide26.xml" ContentType="application/vnd.openxmlformats-officedocument.presentationml.notesSlide+xml"/>
  <Override PartName="/ppt/tags/tag67.xml" ContentType="application/vnd.openxmlformats-officedocument.presentationml.tags+xml"/>
  <Override PartName="/ppt/notesSlides/notesSlide27.xml" ContentType="application/vnd.openxmlformats-officedocument.presentationml.notesSlide+xml"/>
  <Override PartName="/ppt/tags/tag68.xml" ContentType="application/vnd.openxmlformats-officedocument.presentationml.tags+xml"/>
  <Override PartName="/ppt/notesSlides/notesSlide28.xml" ContentType="application/vnd.openxmlformats-officedocument.presentationml.notesSlide+xml"/>
  <Override PartName="/ppt/tags/tag69.xml" ContentType="application/vnd.openxmlformats-officedocument.presentationml.tags+xml"/>
  <Override PartName="/ppt/notesSlides/notesSlide29.xml" ContentType="application/vnd.openxmlformats-officedocument.presentationml.notesSlide+xml"/>
  <Override PartName="/ppt/tags/tag70.xml" ContentType="application/vnd.openxmlformats-officedocument.presentationml.tags+xml"/>
  <Override PartName="/ppt/notesSlides/notesSlide30.xml" ContentType="application/vnd.openxmlformats-officedocument.presentationml.notesSlide+xml"/>
  <Override PartName="/ppt/tags/tag71.xml" ContentType="application/vnd.openxmlformats-officedocument.presentationml.tags+xml"/>
  <Override PartName="/ppt/notesSlides/notesSlide31.xml" ContentType="application/vnd.openxmlformats-officedocument.presentationml.notesSlide+xml"/>
  <Override PartName="/ppt/tags/tag72.xml" ContentType="application/vnd.openxmlformats-officedocument.presentationml.tags+xml"/>
  <Override PartName="/ppt/notesSlides/notesSlide32.xml" ContentType="application/vnd.openxmlformats-officedocument.presentationml.notesSlide+xml"/>
  <Override PartName="/ppt/tags/tag73.xml" ContentType="application/vnd.openxmlformats-officedocument.presentationml.tags+xml"/>
  <Override PartName="/ppt/notesSlides/notesSlide33.xml" ContentType="application/vnd.openxmlformats-officedocument.presentationml.notesSlide+xml"/>
  <Override PartName="/ppt/tags/tag74.xml" ContentType="application/vnd.openxmlformats-officedocument.presentationml.tags+xml"/>
  <Override PartName="/ppt/notesSlides/notesSlide34.xml" ContentType="application/vnd.openxmlformats-officedocument.presentationml.notesSlide+xml"/>
  <Override PartName="/ppt/tags/tag75.xml" ContentType="application/vnd.openxmlformats-officedocument.presentationml.tags+xml"/>
  <Override PartName="/ppt/notesSlides/notesSlide35.xml" ContentType="application/vnd.openxmlformats-officedocument.presentationml.notesSlide+xml"/>
  <Override PartName="/ppt/tags/tag76.xml" ContentType="application/vnd.openxmlformats-officedocument.presentationml.tags+xml"/>
  <Override PartName="/ppt/notesSlides/notesSlide36.xml" ContentType="application/vnd.openxmlformats-officedocument.presentationml.notesSlide+xml"/>
  <Override PartName="/ppt/tags/tag77.xml" ContentType="application/vnd.openxmlformats-officedocument.presentationml.tags+xml"/>
  <Override PartName="/ppt/notesSlides/notesSlide37.xml" ContentType="application/vnd.openxmlformats-officedocument.presentationml.notesSlide+xml"/>
  <Override PartName="/ppt/tags/tag78.xml" ContentType="application/vnd.openxmlformats-officedocument.presentationml.tags+xml"/>
  <Override PartName="/ppt/notesSlides/notesSlide38.xml" ContentType="application/vnd.openxmlformats-officedocument.presentationml.notesSlide+xml"/>
  <Override PartName="/ppt/tags/tag79.xml" ContentType="application/vnd.openxmlformats-officedocument.presentationml.tags+xml"/>
  <Override PartName="/ppt/notesSlides/notesSlide39.xml" ContentType="application/vnd.openxmlformats-officedocument.presentationml.notesSlide+xml"/>
  <Override PartName="/ppt/tags/tag80.xml" ContentType="application/vnd.openxmlformats-officedocument.presentationml.tags+xml"/>
  <Override PartName="/ppt/notesSlides/notesSlide40.xml" ContentType="application/vnd.openxmlformats-officedocument.presentationml.notesSlide+xml"/>
  <Override PartName="/ppt/tags/tag81.xml" ContentType="application/vnd.openxmlformats-officedocument.presentationml.tags+xml"/>
  <Override PartName="/ppt/notesSlides/notesSlide41.xml" ContentType="application/vnd.openxmlformats-officedocument.presentationml.notesSlide+xml"/>
  <Override PartName="/ppt/tags/tag82.xml" ContentType="application/vnd.openxmlformats-officedocument.presentationml.tags+xml"/>
  <Override PartName="/ppt/notesSlides/notesSlide42.xml" ContentType="application/vnd.openxmlformats-officedocument.presentationml.notesSlide+xml"/>
  <Override PartName="/ppt/tags/tag83.xml" ContentType="application/vnd.openxmlformats-officedocument.presentationml.tags+xml"/>
  <Override PartName="/ppt/notesSlides/notesSlide43.xml" ContentType="application/vnd.openxmlformats-officedocument.presentationml.notesSlide+xml"/>
  <Override PartName="/ppt/tags/tag84.xml" ContentType="application/vnd.openxmlformats-officedocument.presentationml.tags+xml"/>
  <Override PartName="/ppt/notesSlides/notesSlide44.xml" ContentType="application/vnd.openxmlformats-officedocument.presentationml.notesSlide+xml"/>
  <Override PartName="/ppt/tags/tag85.xml" ContentType="application/vnd.openxmlformats-officedocument.presentationml.tags+xml"/>
  <Override PartName="/ppt/notesSlides/notesSlide45.xml" ContentType="application/vnd.openxmlformats-officedocument.presentationml.notesSlide+xml"/>
  <Override PartName="/ppt/tags/tag86.xml" ContentType="application/vnd.openxmlformats-officedocument.presentationml.tags+xml"/>
  <Override PartName="/ppt/notesSlides/notesSlide46.xml" ContentType="application/vnd.openxmlformats-officedocument.presentationml.notesSlide+xml"/>
  <Override PartName="/ppt/tags/tag87.xml" ContentType="application/vnd.openxmlformats-officedocument.presentationml.tags+xml"/>
  <Override PartName="/ppt/notesSlides/notesSlide47.xml" ContentType="application/vnd.openxmlformats-officedocument.presentationml.notesSlide+xml"/>
  <Override PartName="/ppt/tags/tag88.xml" ContentType="application/vnd.openxmlformats-officedocument.presentationml.tags+xml"/>
  <Override PartName="/ppt/notesSlides/notesSlide48.xml" ContentType="application/vnd.openxmlformats-officedocument.presentationml.notesSlide+xml"/>
  <Override PartName="/ppt/tags/tag89.xml" ContentType="application/vnd.openxmlformats-officedocument.presentationml.tags+xml"/>
  <Override PartName="/ppt/notesSlides/notesSlide49.xml" ContentType="application/vnd.openxmlformats-officedocument.presentationml.notesSlide+xml"/>
  <Override PartName="/ppt/tags/tag90.xml" ContentType="application/vnd.openxmlformats-officedocument.presentationml.tags+xml"/>
  <Override PartName="/ppt/notesSlides/notesSlide50.xml" ContentType="application/vnd.openxmlformats-officedocument.presentationml.notesSlide+xml"/>
  <Override PartName="/ppt/tags/tag91.xml" ContentType="application/vnd.openxmlformats-officedocument.presentationml.tags+xml"/>
  <Override PartName="/ppt/notesSlides/notesSlide51.xml" ContentType="application/vnd.openxmlformats-officedocument.presentationml.notesSlide+xml"/>
  <Override PartName="/ppt/tags/tag92.xml" ContentType="application/vnd.openxmlformats-officedocument.presentationml.tags+xml"/>
  <Override PartName="/ppt/notesSlides/notesSlide52.xml" ContentType="application/vnd.openxmlformats-officedocument.presentationml.notesSlide+xml"/>
  <Override PartName="/ppt/tags/tag93.xml" ContentType="application/vnd.openxmlformats-officedocument.presentationml.tags+xml"/>
  <Override PartName="/ppt/notesSlides/notesSlide53.xml" ContentType="application/vnd.openxmlformats-officedocument.presentationml.notesSlide+xml"/>
  <Override PartName="/ppt/tags/tag94.xml" ContentType="application/vnd.openxmlformats-officedocument.presentationml.tags+xml"/>
  <Override PartName="/ppt/notesSlides/notesSlide54.xml" ContentType="application/vnd.openxmlformats-officedocument.presentationml.notesSlide+xml"/>
  <Override PartName="/ppt/tags/tag95.xml" ContentType="application/vnd.openxmlformats-officedocument.presentationml.tags+xml"/>
  <Override PartName="/ppt/notesSlides/notesSlide55.xml" ContentType="application/vnd.openxmlformats-officedocument.presentationml.notesSlide+xml"/>
  <Override PartName="/ppt/tags/tag96.xml" ContentType="application/vnd.openxmlformats-officedocument.presentationml.tags+xml"/>
  <Override PartName="/ppt/notesSlides/notesSlide56.xml" ContentType="application/vnd.openxmlformats-officedocument.presentationml.notesSlide+xml"/>
  <Override PartName="/ppt/tags/tag97.xml" ContentType="application/vnd.openxmlformats-officedocument.presentationml.tags+xml"/>
  <Override PartName="/ppt/notesSlides/notesSlide57.xml" ContentType="application/vnd.openxmlformats-officedocument.presentationml.notesSlide+xml"/>
  <Override PartName="/ppt/tags/tag98.xml" ContentType="application/vnd.openxmlformats-officedocument.presentationml.tags+xml"/>
  <Override PartName="/ppt/notesSlides/notesSlide58.xml" ContentType="application/vnd.openxmlformats-officedocument.presentationml.notesSlide+xml"/>
  <Override PartName="/ppt/tags/tag99.xml" ContentType="application/vnd.openxmlformats-officedocument.presentationml.tags+xml"/>
  <Override PartName="/ppt/notesSlides/notesSlide59.xml" ContentType="application/vnd.openxmlformats-officedocument.presentationml.notesSlide+xml"/>
  <Override PartName="/ppt/tags/tag100.xml" ContentType="application/vnd.openxmlformats-officedocument.presentationml.tags+xml"/>
  <Override PartName="/ppt/notesSlides/notesSlide60.xml" ContentType="application/vnd.openxmlformats-officedocument.presentationml.notesSlide+xml"/>
  <Override PartName="/ppt/tags/tag101.xml" ContentType="application/vnd.openxmlformats-officedocument.presentationml.tags+xml"/>
  <Override PartName="/ppt/notesSlides/notesSlide61.xml" ContentType="application/vnd.openxmlformats-officedocument.presentationml.notesSlide+xml"/>
  <Override PartName="/ppt/tags/tag102.xml" ContentType="application/vnd.openxmlformats-officedocument.presentationml.tags+xml"/>
  <Override PartName="/ppt/notesSlides/notesSlide62.xml" ContentType="application/vnd.openxmlformats-officedocument.presentationml.notesSlide+xml"/>
  <Override PartName="/ppt/tags/tag103.xml" ContentType="application/vnd.openxmlformats-officedocument.presentationml.tags+xml"/>
  <Override PartName="/ppt/notesSlides/notesSlide63.xml" ContentType="application/vnd.openxmlformats-officedocument.presentationml.notesSlide+xml"/>
  <Override PartName="/ppt/tags/tag104.xml" ContentType="application/vnd.openxmlformats-officedocument.presentationml.tags+xml"/>
  <Override PartName="/ppt/notesSlides/notesSlide64.xml" ContentType="application/vnd.openxmlformats-officedocument.presentationml.notesSlide+xml"/>
  <Override PartName="/ppt/tags/tag105.xml" ContentType="application/vnd.openxmlformats-officedocument.presentationml.tags+xml"/>
  <Override PartName="/ppt/notesSlides/notesSlide65.xml" ContentType="application/vnd.openxmlformats-officedocument.presentationml.notesSlide+xml"/>
  <Override PartName="/ppt/tags/tag106.xml" ContentType="application/vnd.openxmlformats-officedocument.presentationml.tags+xml"/>
  <Override PartName="/ppt/notesSlides/notesSlide66.xml" ContentType="application/vnd.openxmlformats-officedocument.presentationml.notesSlide+xml"/>
  <Override PartName="/ppt/tags/tag107.xml" ContentType="application/vnd.openxmlformats-officedocument.presentationml.tags+xml"/>
  <Override PartName="/ppt/notesSlides/notesSlide67.xml" ContentType="application/vnd.openxmlformats-officedocument.presentationml.notesSlide+xml"/>
  <Override PartName="/ppt/tags/tag108.xml" ContentType="application/vnd.openxmlformats-officedocument.presentationml.tags+xml"/>
  <Override PartName="/ppt/notesSlides/notesSlide68.xml" ContentType="application/vnd.openxmlformats-officedocument.presentationml.notesSlide+xml"/>
  <Override PartName="/ppt/tags/tag109.xml" ContentType="application/vnd.openxmlformats-officedocument.presentationml.tags+xml"/>
  <Override PartName="/ppt/notesSlides/notesSlide69.xml" ContentType="application/vnd.openxmlformats-officedocument.presentationml.notesSlide+xml"/>
  <Override PartName="/ppt/tags/tag110.xml" ContentType="application/vnd.openxmlformats-officedocument.presentationml.tags+xml"/>
  <Override PartName="/ppt/notesSlides/notesSlide70.xml" ContentType="application/vnd.openxmlformats-officedocument.presentationml.notesSlide+xml"/>
  <Override PartName="/ppt/tags/tag111.xml" ContentType="application/vnd.openxmlformats-officedocument.presentationml.tags+xml"/>
  <Override PartName="/ppt/notesSlides/notesSlide71.xml" ContentType="application/vnd.openxmlformats-officedocument.presentationml.notesSlide+xml"/>
  <Override PartName="/ppt/tags/tag112.xml" ContentType="application/vnd.openxmlformats-officedocument.presentationml.tags+xml"/>
  <Override PartName="/ppt/notesSlides/notesSlide72.xml" ContentType="application/vnd.openxmlformats-officedocument.presentationml.notesSlide+xml"/>
  <Override PartName="/ppt/tags/tag113.xml" ContentType="application/vnd.openxmlformats-officedocument.presentationml.tags+xml"/>
  <Override PartName="/ppt/notesSlides/notesSlide73.xml" ContentType="application/vnd.openxmlformats-officedocument.presentationml.notesSlide+xml"/>
  <Override PartName="/ppt/tags/tag114.xml" ContentType="application/vnd.openxmlformats-officedocument.presentationml.tags+xml"/>
  <Override PartName="/ppt/notesSlides/notesSlide74.xml" ContentType="application/vnd.openxmlformats-officedocument.presentationml.notesSlide+xml"/>
  <Override PartName="/ppt/tags/tag115.xml" ContentType="application/vnd.openxmlformats-officedocument.presentationml.tags+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0" r:id="rId4"/>
    <p:sldMasterId id="2147483751" r:id="rId5"/>
  </p:sldMasterIdLst>
  <p:notesMasterIdLst>
    <p:notesMasterId r:id="rId81"/>
  </p:notesMasterIdLst>
  <p:handoutMasterIdLst>
    <p:handoutMasterId r:id="rId82"/>
  </p:handoutMasterIdLst>
  <p:sldIdLst>
    <p:sldId id="359" r:id="rId6"/>
    <p:sldId id="360" r:id="rId7"/>
    <p:sldId id="378" r:id="rId8"/>
    <p:sldId id="363" r:id="rId9"/>
    <p:sldId id="468" r:id="rId10"/>
    <p:sldId id="379" r:id="rId11"/>
    <p:sldId id="392" r:id="rId12"/>
    <p:sldId id="487" r:id="rId13"/>
    <p:sldId id="474" r:id="rId14"/>
    <p:sldId id="475" r:id="rId15"/>
    <p:sldId id="476" r:id="rId16"/>
    <p:sldId id="387" r:id="rId17"/>
    <p:sldId id="477" r:id="rId18"/>
    <p:sldId id="389" r:id="rId19"/>
    <p:sldId id="478" r:id="rId20"/>
    <p:sldId id="459" r:id="rId21"/>
    <p:sldId id="486" r:id="rId22"/>
    <p:sldId id="479" r:id="rId23"/>
    <p:sldId id="409" r:id="rId24"/>
    <p:sldId id="399" r:id="rId25"/>
    <p:sldId id="485" r:id="rId26"/>
    <p:sldId id="402" r:id="rId27"/>
    <p:sldId id="464" r:id="rId28"/>
    <p:sldId id="489" r:id="rId29"/>
    <p:sldId id="465" r:id="rId30"/>
    <p:sldId id="406" r:id="rId31"/>
    <p:sldId id="407" r:id="rId32"/>
    <p:sldId id="411" r:id="rId33"/>
    <p:sldId id="381" r:id="rId34"/>
    <p:sldId id="417" r:id="rId35"/>
    <p:sldId id="416" r:id="rId36"/>
    <p:sldId id="469" r:id="rId37"/>
    <p:sldId id="418" r:id="rId38"/>
    <p:sldId id="419" r:id="rId39"/>
    <p:sldId id="420" r:id="rId40"/>
    <p:sldId id="421" r:id="rId41"/>
    <p:sldId id="422" r:id="rId42"/>
    <p:sldId id="367" r:id="rId43"/>
    <p:sldId id="470" r:id="rId44"/>
    <p:sldId id="410" r:id="rId45"/>
    <p:sldId id="382" r:id="rId46"/>
    <p:sldId id="423" r:id="rId47"/>
    <p:sldId id="424" r:id="rId48"/>
    <p:sldId id="466" r:id="rId49"/>
    <p:sldId id="369" r:id="rId50"/>
    <p:sldId id="471" r:id="rId51"/>
    <p:sldId id="383" r:id="rId52"/>
    <p:sldId id="427" r:id="rId53"/>
    <p:sldId id="428" r:id="rId54"/>
    <p:sldId id="442" r:id="rId55"/>
    <p:sldId id="430" r:id="rId56"/>
    <p:sldId id="431" r:id="rId57"/>
    <p:sldId id="490" r:id="rId58"/>
    <p:sldId id="433" r:id="rId59"/>
    <p:sldId id="434" r:id="rId60"/>
    <p:sldId id="480" r:id="rId61"/>
    <p:sldId id="436" r:id="rId62"/>
    <p:sldId id="437" r:id="rId63"/>
    <p:sldId id="438" r:id="rId64"/>
    <p:sldId id="439" r:id="rId65"/>
    <p:sldId id="374" r:id="rId66"/>
    <p:sldId id="443" r:id="rId67"/>
    <p:sldId id="375" r:id="rId68"/>
    <p:sldId id="384" r:id="rId69"/>
    <p:sldId id="444" r:id="rId70"/>
    <p:sldId id="445" r:id="rId71"/>
    <p:sldId id="446" r:id="rId72"/>
    <p:sldId id="447" r:id="rId73"/>
    <p:sldId id="448" r:id="rId74"/>
    <p:sldId id="449" r:id="rId75"/>
    <p:sldId id="453" r:id="rId76"/>
    <p:sldId id="450" r:id="rId77"/>
    <p:sldId id="376" r:id="rId78"/>
    <p:sldId id="452" r:id="rId79"/>
    <p:sldId id="362" r:id="rId80"/>
  </p:sldIdLst>
  <p:sldSz cx="12192000" cy="6858000"/>
  <p:notesSz cx="7315200" cy="9601200"/>
  <p:custDataLst>
    <p:tags r:id="rId8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y Miner" initials="AM" lastIdx="42" clrIdx="0">
    <p:extLst>
      <p:ext uri="{19B8F6BF-5375-455C-9EA6-DF929625EA0E}">
        <p15:presenceInfo xmlns:p15="http://schemas.microsoft.com/office/powerpoint/2012/main" userId="S-1-5-21-4095628063-3556742122-3606576086-8437" providerId="AD"/>
      </p:ext>
    </p:extLst>
  </p:cmAuthor>
  <p:cmAuthor id="2" name="Erin Gordon" initials="EG" lastIdx="93" clrIdx="1">
    <p:extLst>
      <p:ext uri="{19B8F6BF-5375-455C-9EA6-DF929625EA0E}">
        <p15:presenceInfo xmlns:p15="http://schemas.microsoft.com/office/powerpoint/2012/main" userId="S-1-5-21-4095628063-3556742122-3606576086-10842" providerId="AD"/>
      </p:ext>
    </p:extLst>
  </p:cmAuthor>
  <p:cmAuthor id="3" name="Leslie Long" initials="LL" lastIdx="224" clrIdx="2">
    <p:extLst>
      <p:ext uri="{19B8F6BF-5375-455C-9EA6-DF929625EA0E}">
        <p15:presenceInfo xmlns:p15="http://schemas.microsoft.com/office/powerpoint/2012/main" userId="S-1-5-21-4095628063-3556742122-3606576086-120535" providerId="AD"/>
      </p:ext>
    </p:extLst>
  </p:cmAuthor>
  <p:cmAuthor id="4" name="Doria Diacogiannis" initials="DD" lastIdx="223" clrIdx="3">
    <p:extLst>
      <p:ext uri="{19B8F6BF-5375-455C-9EA6-DF929625EA0E}">
        <p15:presenceInfo xmlns:p15="http://schemas.microsoft.com/office/powerpoint/2012/main" userId="S-1-5-21-4095628063-3556742122-3606576086-197501" providerId="AD"/>
      </p:ext>
    </p:extLst>
  </p:cmAuthor>
  <p:cmAuthor id="5" name="David Santana" initials="DS" lastIdx="6" clrIdx="4">
    <p:extLst>
      <p:ext uri="{19B8F6BF-5375-455C-9EA6-DF929625EA0E}">
        <p15:presenceInfo xmlns:p15="http://schemas.microsoft.com/office/powerpoint/2012/main" userId="S-1-5-21-4095628063-3556742122-3606576086-6751" providerId="AD"/>
      </p:ext>
    </p:extLst>
  </p:cmAuthor>
  <p:cmAuthor id="6" name="Carla McClure" initials="CM" lastIdx="72" clrIdx="5">
    <p:extLst>
      <p:ext uri="{19B8F6BF-5375-455C-9EA6-DF929625EA0E}">
        <p15:presenceInfo xmlns:p15="http://schemas.microsoft.com/office/powerpoint/2012/main" userId="Carla McClure" providerId="None"/>
      </p:ext>
    </p:extLst>
  </p:cmAuthor>
  <p:cmAuthor id="7" name="Yliana Barrera" initials="YB" lastIdx="15" clrIdx="6">
    <p:extLst>
      <p:ext uri="{19B8F6BF-5375-455C-9EA6-DF929625EA0E}">
        <p15:presenceInfo xmlns:p15="http://schemas.microsoft.com/office/powerpoint/2012/main" userId="Yliana Barrera" providerId="None"/>
      </p:ext>
    </p:extLst>
  </p:cmAuthor>
  <p:cmAuthor id="8" name="Carla McClure" initials="CM [2]" lastIdx="15" clrIdx="7">
    <p:extLst>
      <p:ext uri="{19B8F6BF-5375-455C-9EA6-DF929625EA0E}">
        <p15:presenceInfo xmlns:p15="http://schemas.microsoft.com/office/powerpoint/2012/main" userId="S::cmcclure@seiservices.com::fde6e194-4821-4e48-b273-ef3313c9dc98" providerId="AD"/>
      </p:ext>
    </p:extLst>
  </p:cmAuthor>
  <p:cmAuthor id="9" name="Chelsea Heffernan" initials="CH" lastIdx="14" clrIdx="8">
    <p:extLst>
      <p:ext uri="{19B8F6BF-5375-455C-9EA6-DF929625EA0E}">
        <p15:presenceInfo xmlns:p15="http://schemas.microsoft.com/office/powerpoint/2012/main" userId="S::CHeffernan@seiservices.com::7050c5c2-1bd2-4717-9519-2d7b917433fa" providerId="AD"/>
      </p:ext>
    </p:extLst>
  </p:cmAuthor>
  <p:cmAuthor id="10" name="Kathleen Bethke" initials="KB" lastIdx="8" clrIdx="9">
    <p:extLst>
      <p:ext uri="{19B8F6BF-5375-455C-9EA6-DF929625EA0E}">
        <p15:presenceInfo xmlns:p15="http://schemas.microsoft.com/office/powerpoint/2012/main" userId="Kathleen Bethke" providerId="None"/>
      </p:ext>
    </p:extLst>
  </p:cmAuthor>
  <p:cmAuthor id="11" name="Kathleen Bethke" initials="KB [2]" lastIdx="2" clrIdx="10">
    <p:extLst>
      <p:ext uri="{19B8F6BF-5375-455C-9EA6-DF929625EA0E}">
        <p15:presenceInfo xmlns:p15="http://schemas.microsoft.com/office/powerpoint/2012/main" userId="S::kbethke@seiservices.com::597e6176-bd2f-46eb-aaca-c344fe83e283" providerId="AD"/>
      </p:ext>
    </p:extLst>
  </p:cmAuthor>
  <p:cmAuthor id="12" name="Mohamad Al-Issa" initials="MA" lastIdx="92" clrIdx="11">
    <p:extLst>
      <p:ext uri="{19B8F6BF-5375-455C-9EA6-DF929625EA0E}">
        <p15:presenceInfo xmlns:p15="http://schemas.microsoft.com/office/powerpoint/2012/main" userId="S-1-5-21-4095628063-3556742122-3606576086-234970" providerId="AD"/>
      </p:ext>
    </p:extLst>
  </p:cmAuthor>
  <p:cmAuthor id="13" name="Alicia Lew" initials="AL" lastIdx="6" clrIdx="12">
    <p:extLst>
      <p:ext uri="{19B8F6BF-5375-455C-9EA6-DF929625EA0E}">
        <p15:presenceInfo xmlns:p15="http://schemas.microsoft.com/office/powerpoint/2012/main" userId="S-1-5-21-4095628063-3556742122-3606576086-2247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9B"/>
    <a:srgbClr val="D6E6F4"/>
    <a:srgbClr val="8FAADC"/>
    <a:srgbClr val="006BB4"/>
    <a:srgbClr val="203864"/>
    <a:srgbClr val="2F5597"/>
    <a:srgbClr val="4472C4"/>
    <a:srgbClr val="FEBF22"/>
    <a:srgbClr val="FFFFFF"/>
    <a:srgbClr val="FFEB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57" autoAdjust="0"/>
    <p:restoredTop sz="72010" autoAdjust="0"/>
  </p:normalViewPr>
  <p:slideViewPr>
    <p:cSldViewPr snapToGrid="0">
      <p:cViewPr varScale="1">
        <p:scale>
          <a:sx n="106" d="100"/>
          <a:sy n="106" d="100"/>
        </p:scale>
        <p:origin x="966" y="96"/>
      </p:cViewPr>
      <p:guideLst>
        <p:guide orient="horz" pos="2160"/>
        <p:guide pos="3840"/>
      </p:guideLst>
    </p:cSldViewPr>
  </p:slideViewPr>
  <p:outlineViewPr>
    <p:cViewPr>
      <p:scale>
        <a:sx n="33" d="100"/>
        <a:sy n="33" d="100"/>
      </p:scale>
      <p:origin x="0" y="-21246"/>
    </p:cViewPr>
  </p:outlineViewPr>
  <p:notesTextViewPr>
    <p:cViewPr>
      <p:scale>
        <a:sx n="110" d="100"/>
        <a:sy n="110" d="100"/>
      </p:scale>
      <p:origin x="0" y="0"/>
    </p:cViewPr>
  </p:notesTextViewPr>
  <p:sorterViewPr>
    <p:cViewPr>
      <p:scale>
        <a:sx n="100" d="100"/>
        <a:sy n="100" d="100"/>
      </p:scale>
      <p:origin x="0" y="-25752"/>
    </p:cViewPr>
  </p:sorterViewPr>
  <p:notesViewPr>
    <p:cSldViewPr snapToGrid="0">
      <p:cViewPr>
        <p:scale>
          <a:sx n="80" d="100"/>
          <a:sy n="80" d="100"/>
        </p:scale>
        <p:origin x="3804"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commentAuthors" Target="commentAuthor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tags" Target="tags/tag1.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notesMaster" Target="notesMasters/notesMaster1.xml"/><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theme" Target="theme/theme1.xml"/><Relationship Id="rId61" Type="http://schemas.openxmlformats.org/officeDocument/2006/relationships/slide" Target="slides/slide56.xml"/><Relationship Id="rId8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6A42CB-F667-704F-95F5-D94D13F7A508}"/>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a:extLst>
              <a:ext uri="{FF2B5EF4-FFF2-40B4-BE49-F238E27FC236}">
                <a16:creationId xmlns:a16="http://schemas.microsoft.com/office/drawing/2014/main" id="{45252E29-C32E-9C43-92D1-DD73DC848603}"/>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CCB6EDC4-4B3F-6948-B71B-1CB10AB2DC17}" type="datetimeFigureOut">
              <a:rPr lang="en-US" smtClean="0"/>
              <a:t>06/13/2023</a:t>
            </a:fld>
            <a:endParaRPr lang="en-US" dirty="0"/>
          </a:p>
        </p:txBody>
      </p:sp>
      <p:sp>
        <p:nvSpPr>
          <p:cNvPr id="4" name="Footer Placeholder 3">
            <a:extLst>
              <a:ext uri="{FF2B5EF4-FFF2-40B4-BE49-F238E27FC236}">
                <a16:creationId xmlns:a16="http://schemas.microsoft.com/office/drawing/2014/main" id="{75663639-ABBE-3149-A268-3D3CAC63C61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a:extLst>
              <a:ext uri="{FF2B5EF4-FFF2-40B4-BE49-F238E27FC236}">
                <a16:creationId xmlns:a16="http://schemas.microsoft.com/office/drawing/2014/main" id="{43402B22-5D33-004E-9260-F6388C9235AA}"/>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3D4C2DC1-DD1A-9240-BD1F-C5F549950A18}" type="slidenum">
              <a:rPr lang="en-US" smtClean="0"/>
              <a:t>‹#›</a:t>
            </a:fld>
            <a:endParaRPr lang="en-US" dirty="0"/>
          </a:p>
        </p:txBody>
      </p:sp>
    </p:spTree>
    <p:extLst>
      <p:ext uri="{BB962C8B-B14F-4D97-AF65-F5344CB8AC3E}">
        <p14:creationId xmlns:p14="http://schemas.microsoft.com/office/powerpoint/2010/main" val="80244469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77875" y="341313"/>
            <a:ext cx="5759450" cy="3240087"/>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3757507"/>
            <a:ext cx="5852160" cy="5144347"/>
          </a:xfrm>
          <a:prstGeom prst="rect">
            <a:avLst/>
          </a:prstGeom>
        </p:spPr>
        <p:txBody>
          <a:bodyPr vert="horz" lIns="96661" tIns="48331" rIns="96661" bIns="48331" rtlCol="0"/>
          <a:lstStyle/>
          <a:p>
            <a:pPr lvl="0"/>
            <a:r>
              <a:rPr lang="en-US" dirty="0"/>
              <a:t>Edit Master text styles</a:t>
            </a:r>
          </a:p>
        </p:txBody>
      </p:sp>
    </p:spTree>
    <p:extLst>
      <p:ext uri="{BB962C8B-B14F-4D97-AF65-F5344CB8AC3E}">
        <p14:creationId xmlns:p14="http://schemas.microsoft.com/office/powerpoint/2010/main" val="123249777"/>
      </p:ext>
    </p:extLst>
  </p:cSld>
  <p:clrMap bg1="lt1" tx1="dk1" bg2="lt2" tx2="dk2" accent1="accent1" accent2="accent2" accent3="accent3" accent4="accent4" accent5="accent5" accent6="accent6" hlink="hlink" folHlink="folHlink"/>
  <p:hf sldNum="0" hdr="0" ftr="0" dt="0"/>
  <p:notesStyle>
    <a:lvl1pPr marL="114300" indent="-114300" algn="l" defTabSz="914400" rtl="0" eaLnBrk="1" latinLnBrk="0" hangingPunct="1">
      <a:buFont typeface="Wingdings" panose="05000000000000000000" pitchFamily="2" charset="2"/>
      <a:buChar char="§"/>
      <a:defRPr sz="1200" kern="1200">
        <a:solidFill>
          <a:schemeClr val="tx1"/>
        </a:solidFill>
        <a:latin typeface="+mn-lt"/>
        <a:ea typeface="+mn-ea"/>
        <a:cs typeface="Arial" panose="020B0604020202020204" pitchFamily="34" charset="0"/>
      </a:defRPr>
    </a:lvl1pPr>
    <a:lvl2pPr marL="230188"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sz="12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12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12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mailto:press@cms.hhs.gov"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medicare.gov/"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medicare.gov/plan-compare/#/?lang=es&amp;year=2021"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ssa.gov/forms/ssa-44-ext.pdf"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medicare.gov/plan-compare/#/?lang=e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medicare.gov/plan-compare/#/?lang=e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cms.gov/files/document/cy2021-ma-enrollment-and-disenrollment-guidance.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medicare.gov/publication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cms.gov/files/document/cy2021-ma-enrollment-and-disenrollment-guidance.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cms.gov/files/document/cy2021-ma-enrollment-and-disenrollment-guidance.pdf"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cms.gov/Regulations-and-Guidance/Guidance/Manuals/Downloads/mc86c04.pdf"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medicare.gov/plan-compare/#/?lang=en"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innovation.cms.gov/innovation-models#views=models"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medicare.gov/plan-compare/#/pace?lang=es&amp;year=2021"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medicare.gov/publications"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medicare.gov/basics/your-medicare-rights/your-rights"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medicare.gov/claims-appeals/file-a-complaint-grievance/filing-complaints-about-a-doctor-hospital-or-provider"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cms.gov/Medicare/Appeals-and-Grievances/MMCAG/"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www.cms.gov/Medicare/Appeals-and-Grievances/MMCAG/Downloads/Managed-Care-Appeals-Flow-Chart-.pdf"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cms.gov/medicare/health-plans/managedcaremarketing"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s://www.cms.gov/Medicare/Health-Plans/ManagedCareMarketing"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medicare.gov/plan-compare/#/?lang=es&amp;year=2021"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www.cms.gov/files/document/medicare-communications-and-marketing-guidelines-3-16-2022.pdf"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oig.hhs.gov/compliance/advisory-opinions/index.asp"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cms.gov/files/document/medicare-communications-and-marketing-guidelines-3-16-2022.pdf"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cms.gov/files/document/medicare-communications-and-marketing-guidelines-3-16-2022.pdf"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ww.cms.gov/regulations-and-guidance/guidance/manuals/downloads/mc86c04.pdf"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cms.gov/files/document/medicare-communications-and-marketing-guidelines-3-16-2022.pdf"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Medicare.gov/publications/12026-Understanding-Medicare-Advantage-Plans.pdf"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75.xml"/><Relationship Id="rId1" Type="http://schemas.openxmlformats.org/officeDocument/2006/relationships/notesMaster" Target="../notesMasters/notesMaster1.xml"/><Relationship Id="rId4" Type="http://schemas.openxmlformats.org/officeDocument/2006/relationships/hyperlink" Target="mailto:training@cms.hhs.gov"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ms.gov/Regulations-and-Guidance/Guidance/Manuals/Downloads/mc86c04.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47776" y="3793808"/>
            <a:ext cx="5835904" cy="5165946"/>
          </a:xfrm>
        </p:spPr>
        <p:txBody>
          <a:bodyPr/>
          <a:lstStyle/>
          <a:p>
            <a:pPr marL="0" indent="0" fontAlgn="base">
              <a:spcAft>
                <a:spcPts val="600"/>
              </a:spcAft>
              <a:buNone/>
            </a:pPr>
            <a:r>
              <a:rPr lang="es-US" b="1" dirty="0">
                <a:solidFill>
                  <a:srgbClr val="000000"/>
                </a:solidFill>
              </a:rPr>
              <a:t>Introducción al Contenido del Módulo</a:t>
            </a:r>
            <a:r>
              <a:rPr lang="es-US" dirty="0">
                <a:solidFill>
                  <a:srgbClr val="444444"/>
                </a:solidFill>
              </a:rPr>
              <a:t>​</a:t>
            </a:r>
          </a:p>
          <a:p>
            <a:pPr marL="0" indent="0" fontAlgn="base">
              <a:spcAft>
                <a:spcPts val="600"/>
              </a:spcAft>
              <a:buNone/>
            </a:pPr>
            <a:r>
              <a:rPr lang="es-US" dirty="0">
                <a:solidFill>
                  <a:srgbClr val="000000"/>
                </a:solidFill>
              </a:rPr>
              <a:t>Este módulo, "Medicare </a:t>
            </a:r>
            <a:r>
              <a:rPr lang="es-US" dirty="0" err="1">
                <a:solidFill>
                  <a:srgbClr val="000000"/>
                </a:solidFill>
              </a:rPr>
              <a:t>Advantage</a:t>
            </a:r>
            <a:r>
              <a:rPr lang="es-US" dirty="0">
                <a:solidFill>
                  <a:srgbClr val="000000"/>
                </a:solidFill>
              </a:rPr>
              <a:t> y otros planes de salud de Medicare," </a:t>
            </a:r>
            <a:r>
              <a:rPr lang="es-US" dirty="0">
                <a:solidFill>
                  <a:prstClr val="black"/>
                </a:solidFill>
              </a:rPr>
              <a:t>explica las opciones de planes de salud de Medicare distintas del Medicare Original.</a:t>
            </a:r>
            <a:r>
              <a:rPr lang="es-US" dirty="0">
                <a:solidFill>
                  <a:srgbClr val="000000"/>
                </a:solidFill>
              </a:rPr>
              <a:t> </a:t>
            </a:r>
          </a:p>
          <a:p>
            <a:pPr marL="0" indent="0" fontAlgn="base">
              <a:spcAft>
                <a:spcPts val="600"/>
              </a:spcAft>
              <a:buNone/>
            </a:pPr>
            <a:r>
              <a:rPr lang="es-US" b="1" dirty="0">
                <a:solidFill>
                  <a:srgbClr val="000000"/>
                </a:solidFill>
              </a:rPr>
              <a:t>Exención de responsabilidad</a:t>
            </a:r>
            <a:r>
              <a:rPr lang="es-US" dirty="0">
                <a:solidFill>
                  <a:srgbClr val="444444"/>
                </a:solidFill>
              </a:rPr>
              <a:t>​</a:t>
            </a:r>
          </a:p>
          <a:p>
            <a:pPr algn="l" rtl="0" fontAlgn="base">
              <a:spcAft>
                <a:spcPts val="600"/>
              </a:spcAft>
            </a:pPr>
            <a:r>
              <a:rPr lang="es-US" dirty="0">
                <a:solidFill>
                  <a:srgbClr val="000000"/>
                </a:solidFill>
              </a:rPr>
              <a:t>Este módulo de capacitación fue desarrollado y aprobado por los Centros de Servicios de Medicare y Medicaid (CMS), la agencia federal que administra Medicare, Medicaid, el Programa de Seguro Médico para Niños (CHIP) y el Mercado de Seguros Médicos®. </a:t>
            </a:r>
            <a:r>
              <a:rPr lang="es-US" dirty="0">
                <a:solidFill>
                  <a:srgbClr val="444444"/>
                </a:solidFill>
              </a:rPr>
              <a:t>​</a:t>
            </a:r>
          </a:p>
          <a:p>
            <a:pPr algn="l" rtl="0" fontAlgn="base">
              <a:spcAft>
                <a:spcPts val="600"/>
              </a:spcAft>
            </a:pPr>
            <a:r>
              <a:rPr lang="es-US" dirty="0">
                <a:solidFill>
                  <a:srgbClr val="000000"/>
                </a:solidFill>
              </a:rPr>
              <a:t>La información en este módulo era válida a </a:t>
            </a:r>
            <a:r>
              <a:rPr lang="es-US" b="1" dirty="0">
                <a:solidFill>
                  <a:srgbClr val="000000"/>
                </a:solidFill>
              </a:rPr>
              <a:t>marzo de 2023</a:t>
            </a:r>
            <a:r>
              <a:rPr lang="es-US" dirty="0">
                <a:solidFill>
                  <a:srgbClr val="000000"/>
                </a:solidFill>
              </a:rPr>
              <a:t>. Para consultar una versión actualizada, visite</a:t>
            </a:r>
            <a:r>
              <a:rPr lang="es-US" u="sng" dirty="0">
                <a:solidFill>
                  <a:srgbClr val="0563C1"/>
                </a:solidFill>
                <a:hlinkClick r:id="rId3"/>
              </a:rPr>
              <a:t>CMSnationaltrainingprogram.cms.gov</a:t>
            </a:r>
            <a:r>
              <a:rPr lang="es-US" dirty="0">
                <a:solidFill>
                  <a:srgbClr val="000000"/>
                </a:solidFill>
              </a:rPr>
              <a:t>. El Programa Nacional de Capacitación de los CMS proporciona esta información como un recurso para nuestros colaboradores. El presente no es un documento legal ni está dirigido para la prensa. La prensa puede contactar a la Oficina de Prensa de los CMS en </a:t>
            </a:r>
            <a:r>
              <a:rPr lang="es-US" u="sng" dirty="0">
                <a:solidFill>
                  <a:srgbClr val="0563C1"/>
                </a:solidFill>
                <a:hlinkClick r:id="rId4"/>
              </a:rPr>
              <a:t>press@cms.hhs.gov</a:t>
            </a:r>
            <a:r>
              <a:rPr lang="es-US" dirty="0">
                <a:solidFill>
                  <a:srgbClr val="000000"/>
                </a:solidFill>
              </a:rPr>
              <a:t>. Las directrices legales oficiales del Programa Medicare están contenidas en los estatutos, reglamentos y resoluciones correspondientes.</a:t>
            </a:r>
            <a:r>
              <a:rPr lang="es-US" dirty="0">
                <a:solidFill>
                  <a:srgbClr val="444444"/>
                </a:solidFill>
              </a:rPr>
              <a:t>​</a:t>
            </a:r>
          </a:p>
          <a:p>
            <a:pPr algn="l" rtl="0" fontAlgn="base">
              <a:spcAft>
                <a:spcPts val="600"/>
              </a:spcAft>
            </a:pPr>
            <a:r>
              <a:rPr lang="es-US" dirty="0">
                <a:solidFill>
                  <a:srgbClr val="000000"/>
                </a:solidFill>
              </a:rPr>
              <a:t>Esta comunicación fue impresa, publicada o producida y difundida gracias a los contribuyentes de los Estados Unidos.</a:t>
            </a:r>
            <a:r>
              <a:rPr lang="es-US" dirty="0">
                <a:solidFill>
                  <a:srgbClr val="444444"/>
                </a:solidFill>
              </a:rPr>
              <a:t>​</a:t>
            </a:r>
          </a:p>
          <a:p>
            <a:pPr algn="l" rtl="0" fontAlgn="base">
              <a:spcAft>
                <a:spcPts val="600"/>
              </a:spcAft>
            </a:pPr>
            <a:r>
              <a:rPr lang="es-US" dirty="0" err="1">
                <a:solidFill>
                  <a:srgbClr val="000000"/>
                </a:solidFill>
              </a:rPr>
              <a:t>Health</a:t>
            </a:r>
            <a:r>
              <a:rPr lang="es-US" dirty="0">
                <a:solidFill>
                  <a:srgbClr val="000000"/>
                </a:solidFill>
              </a:rPr>
              <a:t> </a:t>
            </a:r>
            <a:r>
              <a:rPr lang="es-US" dirty="0" err="1">
                <a:solidFill>
                  <a:srgbClr val="000000"/>
                </a:solidFill>
              </a:rPr>
              <a:t>Insurance</a:t>
            </a:r>
            <a:r>
              <a:rPr lang="es-US" dirty="0">
                <a:solidFill>
                  <a:srgbClr val="000000"/>
                </a:solidFill>
              </a:rPr>
              <a:t> Marketplace® (Mercado de Seguros Médicos) es una marca de servicio registrada del Departamento de Salud y Servicios Humanos (HHS) de los Estados Unidos.</a:t>
            </a:r>
            <a:r>
              <a:rPr lang="es-US" dirty="0">
                <a:solidFill>
                  <a:srgbClr val="444444"/>
                </a:solidFill>
              </a:rPr>
              <a:t>​</a:t>
            </a:r>
          </a:p>
        </p:txBody>
      </p:sp>
    </p:spTree>
    <p:extLst>
      <p:ext uri="{BB962C8B-B14F-4D97-AF65-F5344CB8AC3E}">
        <p14:creationId xmlns:p14="http://schemas.microsoft.com/office/powerpoint/2010/main" val="3862791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62560" y="3757507"/>
            <a:ext cx="7044267" cy="5336963"/>
          </a:xfrm>
        </p:spPr>
        <p:txBody>
          <a:bodyPr/>
          <a:lstStyle/>
          <a:p>
            <a:pPr marL="0" indent="0" defTabSz="966612">
              <a:spcAft>
                <a:spcPts val="600"/>
              </a:spcAft>
              <a:buNone/>
              <a:defRPr/>
            </a:pPr>
            <a:r>
              <a:rPr lang="es-US" b="1" dirty="0">
                <a:solidFill>
                  <a:prstClr val="black"/>
                </a:solidFill>
                <a:ea typeface="ＭＳ Ｐゴシック" pitchFamily="84" charset="-128"/>
              </a:rPr>
              <a:t>Esta diapositiva tiene animación.</a:t>
            </a:r>
          </a:p>
          <a:p>
            <a:pPr marL="0" indent="0" defTabSz="966612">
              <a:spcAft>
                <a:spcPts val="600"/>
              </a:spcAft>
              <a:buNone/>
              <a:defRPr/>
            </a:pPr>
            <a:r>
              <a:rPr lang="es-US" b="1" dirty="0">
                <a:solidFill>
                  <a:prstClr val="black"/>
                </a:solidFill>
                <a:ea typeface="ＭＳ Ｐゴシック" pitchFamily="84" charset="-128"/>
              </a:rPr>
              <a:t>Notas del presentador</a:t>
            </a:r>
          </a:p>
          <a:p>
            <a:pPr marL="120827" indent="-120827" defTabSz="966612">
              <a:spcAft>
                <a:spcPts val="600"/>
              </a:spcAft>
              <a:defRPr/>
            </a:pPr>
            <a:r>
              <a:rPr lang="es-US" dirty="0">
                <a:solidFill>
                  <a:prstClr val="black"/>
                </a:solidFill>
              </a:rPr>
              <a:t>En un Plan PPO, usted</a:t>
            </a:r>
            <a:r>
              <a:rPr lang="es-US" dirty="0">
                <a:solidFill>
                  <a:srgbClr val="000000"/>
                </a:solidFill>
              </a:rPr>
              <a:t> cuenta con médicos, especialistas, hospitales y otros proveedores de asistencia médica de la red PPO, pero también puede recurrir a proveedores fuera de la red para los servicios cubiertos, normalmente a un costo mayor. Siempre tendrá cobertura para la atención de emergencia y de urgencia.</a:t>
            </a:r>
          </a:p>
          <a:p>
            <a:pPr marL="120827" indent="-120827" defTabSz="966612">
              <a:spcAft>
                <a:spcPts val="600"/>
              </a:spcAft>
              <a:defRPr/>
            </a:pPr>
            <a:r>
              <a:rPr lang="es-US" dirty="0">
                <a:solidFill>
                  <a:srgbClr val="000000"/>
                </a:solidFill>
              </a:rPr>
              <a:t>En la mayoría de los casos, los medicamentos bajo prescripción están cubiertos. Si desea la cobertura de medicamentos de Medicare, deberá inscribirse en un plan PPO que ofrezca cobertura de medicamentos. Si se inscribe en un plan PPO sin cobertura de medicamentos, no podrá inscribirse en otro plan de medicamentos de Medicare.</a:t>
            </a:r>
          </a:p>
          <a:p>
            <a:pPr marL="120827" indent="-120827" defTabSz="966612">
              <a:spcAft>
                <a:spcPts val="600"/>
              </a:spcAft>
              <a:defRPr/>
            </a:pPr>
            <a:r>
              <a:rPr lang="es-US" dirty="0">
                <a:solidFill>
                  <a:prstClr val="black"/>
                </a:solidFill>
              </a:rPr>
              <a:t>No necesita elegir un médico de atención primaria y, en la mayoría de los casos, no tiene que obtener autorización para ver a un especialista. Pero si recurre a especialistas del plan (dentro de la red), los costos por los servicios cubiertos serán normalmente más bajos que si recurre a especialistas que no pertenecen al plan (fuera de la red).</a:t>
            </a:r>
          </a:p>
          <a:p>
            <a:pPr marL="120827" lvl="1" indent="-120827" defTabSz="966612">
              <a:spcBef>
                <a:spcPts val="0"/>
              </a:spcBef>
              <a:spcAft>
                <a:spcPts val="600"/>
              </a:spcAft>
              <a:buFont typeface="Wingdings" panose="05000000000000000000" pitchFamily="2" charset="2"/>
              <a:buChar char="§"/>
              <a:defRPr/>
            </a:pPr>
            <a:r>
              <a:rPr lang="es-US" dirty="0">
                <a:solidFill>
                  <a:srgbClr val="000000"/>
                </a:solidFill>
                <a:cs typeface="Arial" panose="020B0604020202020204" pitchFamily="34" charset="0"/>
              </a:rPr>
              <a:t>Hay otras cosas que debe saber sobre este tipo de plan:</a:t>
            </a:r>
          </a:p>
          <a:p>
            <a:pPr marL="241653" lvl="1" indent="-120827" defTabSz="966612">
              <a:spcBef>
                <a:spcPts val="0"/>
              </a:spcBef>
              <a:spcAft>
                <a:spcPts val="600"/>
              </a:spcAft>
              <a:buFont typeface="Arial" panose="020B0604020202020204" pitchFamily="34" charset="0"/>
              <a:buChar char="•"/>
              <a:defRPr/>
            </a:pPr>
            <a:r>
              <a:rPr lang="es-US" dirty="0">
                <a:solidFill>
                  <a:prstClr val="black"/>
                </a:solidFill>
                <a:cs typeface="Arial" panose="020B0604020202020204" pitchFamily="34" charset="0"/>
              </a:rPr>
              <a:t>Debido a que ciertos proveedores son "preferidos", puede ahorrar dinero acudiendo a ellos.</a:t>
            </a:r>
          </a:p>
          <a:p>
            <a:pPr marL="241653" lvl="1" indent="-120827" defTabSz="966612">
              <a:spcBef>
                <a:spcPts val="0"/>
              </a:spcBef>
              <a:spcAft>
                <a:spcPts val="600"/>
              </a:spcAft>
              <a:buFont typeface="Arial" panose="020B0604020202020204" pitchFamily="34" charset="0"/>
              <a:buChar char="•"/>
              <a:defRPr/>
            </a:pPr>
            <a:r>
              <a:rPr lang="es-US" dirty="0">
                <a:solidFill>
                  <a:prstClr val="black"/>
                </a:solidFill>
                <a:cs typeface="Arial" panose="020B0604020202020204" pitchFamily="34" charset="0"/>
              </a:rPr>
              <a:t>Un plan PPO no es lo mismo que Medicare Original o un Seguro Suplementario Medicare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a:t>
            </a:r>
          </a:p>
          <a:p>
            <a:pPr marL="241653" lvl="1" indent="-120827" defTabSz="966612">
              <a:spcBef>
                <a:spcPts val="0"/>
              </a:spcBef>
              <a:spcAft>
                <a:spcPts val="600"/>
              </a:spcAft>
              <a:buFont typeface="Arial" panose="020B0604020202020204" pitchFamily="34" charset="0"/>
              <a:buChar char="•"/>
              <a:defRPr/>
            </a:pPr>
            <a:r>
              <a:rPr lang="es-US" dirty="0">
                <a:solidFill>
                  <a:prstClr val="black"/>
                </a:solidFill>
                <a:cs typeface="Arial" panose="020B0604020202020204" pitchFamily="34" charset="0"/>
              </a:rPr>
              <a:t>Suele ofrecer más prestaciones que el Medicare Original, pero es posible que haya que pagar un extra por estas prestaciones.</a:t>
            </a:r>
          </a:p>
          <a:p>
            <a:pPr marL="241653" lvl="1" indent="-120827" defTabSz="966612">
              <a:spcBef>
                <a:spcPts val="0"/>
              </a:spcBef>
              <a:spcAft>
                <a:spcPts val="600"/>
              </a:spcAft>
              <a:buFont typeface="Arial" panose="020B0604020202020204" pitchFamily="34" charset="0"/>
              <a:buChar char="•"/>
              <a:defRPr/>
            </a:pPr>
            <a:r>
              <a:rPr lang="es-US" dirty="0">
                <a:solidFill>
                  <a:prstClr val="black"/>
                </a:solidFill>
                <a:cs typeface="Arial" panose="020B0604020202020204" pitchFamily="34" charset="0"/>
              </a:rPr>
              <a:t>Consulte con el plan para obtener más información.</a:t>
            </a:r>
          </a:p>
          <a:p>
            <a:pPr marL="0" indent="0">
              <a:spcAft>
                <a:spcPts val="600"/>
              </a:spcAft>
              <a:buNone/>
            </a:pPr>
            <a:endParaRPr lang="en-US" dirty="0">
              <a:cs typeface="Arial" panose="020B0604020202020204" pitchFamily="34" charset="0"/>
            </a:endParaRPr>
          </a:p>
        </p:txBody>
      </p:sp>
    </p:spTree>
    <p:extLst>
      <p:ext uri="{BB962C8B-B14F-4D97-AF65-F5344CB8AC3E}">
        <p14:creationId xmlns:p14="http://schemas.microsoft.com/office/powerpoint/2010/main" val="575675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61507" y="3757507"/>
            <a:ext cx="6613452" cy="5336963"/>
          </a:xfrm>
        </p:spPr>
        <p:txBody>
          <a:bodyPr/>
          <a:lstStyle/>
          <a:p>
            <a:pPr marL="0" indent="0" defTabSz="966612">
              <a:spcAft>
                <a:spcPts val="600"/>
              </a:spcAft>
              <a:buNone/>
              <a:defRPr/>
            </a:pPr>
            <a:r>
              <a:rPr lang="es-US" b="1">
                <a:solidFill>
                  <a:prstClr val="black"/>
                </a:solidFill>
                <a:ea typeface="ＭＳ Ｐゴシック" pitchFamily="84" charset="-128"/>
              </a:rPr>
              <a:t>Esta diapositiva tiene animación.</a:t>
            </a:r>
          </a:p>
          <a:p>
            <a:pPr marL="0" indent="0" defTabSz="966612">
              <a:spcAft>
                <a:spcPts val="600"/>
              </a:spcAft>
              <a:buNone/>
              <a:defRPr/>
            </a:pPr>
            <a:r>
              <a:rPr lang="es-US" b="1">
                <a:solidFill>
                  <a:prstClr val="black"/>
                </a:solidFill>
                <a:ea typeface="ＭＳ Ｐゴシック" pitchFamily="84" charset="-128"/>
              </a:rPr>
              <a:t>Notas del presentador</a:t>
            </a:r>
          </a:p>
          <a:p>
            <a:pPr marL="0" indent="0" defTabSz="966612">
              <a:spcAft>
                <a:spcPts val="600"/>
              </a:spcAft>
              <a:buNone/>
              <a:defRPr/>
            </a:pPr>
            <a:r>
              <a:rPr lang="es-US">
                <a:solidFill>
                  <a:prstClr val="black"/>
                </a:solidFill>
              </a:rPr>
              <a:t>Un SNP proporciona prestaciones y servicios a personas con enfermedades específicas, determinadas necesidades de asistencia médica o ingresos limitados. Los SNP adaptan sus beneficios, opciones de proveedores y listas de medicamentos (formularios) para satisfacer mejor las necesidades específicas de los grupos a los que sirven.</a:t>
            </a:r>
          </a:p>
          <a:p>
            <a:pPr marL="120827" indent="-120827" defTabSz="966612">
              <a:spcAft>
                <a:spcPts val="600"/>
              </a:spcAft>
              <a:defRPr/>
            </a:pPr>
            <a:r>
              <a:rPr lang="es-US">
                <a:solidFill>
                  <a:prstClr val="black"/>
                </a:solidFill>
              </a:rPr>
              <a:t>En general debe atenderse con médicos, otros proveedores de servicios de salud u hospitales que se encuentran en la red del plan (salvo en caso de atención de emergencia, atención urgente o diálisis fuera del área). </a:t>
            </a:r>
          </a:p>
          <a:p>
            <a:pPr marL="120827" indent="-120827" defTabSz="966612">
              <a:spcAft>
                <a:spcPts val="600"/>
              </a:spcAft>
              <a:defRPr/>
            </a:pPr>
            <a:r>
              <a:rPr lang="es-US">
                <a:solidFill>
                  <a:prstClr val="black"/>
                </a:solidFill>
              </a:rPr>
              <a:t>Todos los SNP deben ofrecer cobertura de medicamentos para Medicare (Parte D). </a:t>
            </a:r>
          </a:p>
          <a:p>
            <a:pPr marL="120827" indent="-120827" defTabSz="966612">
              <a:spcAft>
                <a:spcPts val="600"/>
              </a:spcAft>
              <a:defRPr/>
            </a:pPr>
            <a:r>
              <a:rPr lang="es-US">
                <a:solidFill>
                  <a:prstClr val="black"/>
                </a:solidFill>
              </a:rPr>
              <a:t>En general necesita elegir un médico de cabecera.</a:t>
            </a:r>
          </a:p>
          <a:p>
            <a:pPr marL="120827" indent="-120827" defTabSz="966612">
              <a:spcAft>
                <a:spcPts val="600"/>
              </a:spcAft>
              <a:defRPr/>
            </a:pPr>
            <a:r>
              <a:rPr lang="es-US">
                <a:solidFill>
                  <a:prstClr val="black"/>
                </a:solidFill>
              </a:rPr>
              <a:t>En la mayoría de los casos, necesita autorización para ver a un especialista. Ciertos servicios, como las mamografías anuales, no necesitan una autorización. </a:t>
            </a:r>
          </a:p>
          <a:p>
            <a:pPr marL="0" indent="0">
              <a:spcAft>
                <a:spcPts val="600"/>
              </a:spcAft>
              <a:buNone/>
            </a:pPr>
            <a:endParaRPr lang="en-US" dirty="0">
              <a:cs typeface="Arial" panose="020B0604020202020204" pitchFamily="34" charset="0"/>
            </a:endParaRPr>
          </a:p>
        </p:txBody>
      </p:sp>
    </p:spTree>
    <p:extLst>
      <p:ext uri="{BB962C8B-B14F-4D97-AF65-F5344CB8AC3E}">
        <p14:creationId xmlns:p14="http://schemas.microsoft.com/office/powerpoint/2010/main" val="575675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852160" cy="5419454"/>
          </a:xfrm>
        </p:spPr>
        <p:txBody>
          <a:bodyPr/>
          <a:lstStyle/>
          <a:p>
            <a:pPr marL="0" indent="0" defTabSz="981958">
              <a:spcAft>
                <a:spcPts val="600"/>
              </a:spcAft>
              <a:buNone/>
              <a:defRPr/>
            </a:pPr>
            <a:r>
              <a:rPr lang="es-US" b="1" dirty="0">
                <a:solidFill>
                  <a:prstClr val="black"/>
                </a:solidFill>
                <a:ea typeface="ＭＳ Ｐゴシック" pitchFamily="84" charset="-128"/>
              </a:rPr>
              <a:t>Esta diapositiva tiene animación.</a:t>
            </a:r>
          </a:p>
          <a:p>
            <a:pPr marL="0" indent="0" defTabSz="981958">
              <a:spcAft>
                <a:spcPts val="600"/>
              </a:spcAft>
              <a:buNone/>
              <a:defRPr/>
            </a:pPr>
            <a:r>
              <a:rPr lang="es-US" b="1" dirty="0">
                <a:solidFill>
                  <a:prstClr val="black"/>
                </a:solidFill>
                <a:ea typeface="ＭＳ Ｐゴシック" pitchFamily="84" charset="-128"/>
              </a:rPr>
              <a:t>Notas del presentador</a:t>
            </a:r>
          </a:p>
          <a:p>
            <a:pPr marL="0" indent="0" defTabSz="981958">
              <a:spcAft>
                <a:spcPts val="600"/>
              </a:spcAft>
              <a:buNone/>
              <a:defRPr/>
            </a:pPr>
            <a:r>
              <a:rPr lang="es-US" dirty="0">
                <a:solidFill>
                  <a:srgbClr val="000000"/>
                </a:solidFill>
              </a:rPr>
              <a:t>Hay otras cosas que debe saber sobre los SNP de Medicare. Los SNP de Medicare son Planes Medicare </a:t>
            </a:r>
            <a:r>
              <a:rPr lang="es-US" dirty="0" err="1">
                <a:solidFill>
                  <a:srgbClr val="000000"/>
                </a:solidFill>
              </a:rPr>
              <a:t>Advantage</a:t>
            </a:r>
            <a:r>
              <a:rPr lang="es-US" dirty="0">
                <a:solidFill>
                  <a:srgbClr val="000000"/>
                </a:solidFill>
              </a:rPr>
              <a:t> que limitan la membresía a personas con enfermedades o características especiales. </a:t>
            </a:r>
          </a:p>
          <a:p>
            <a:pPr marL="0" indent="0" defTabSz="981958">
              <a:spcAft>
                <a:spcPts val="600"/>
              </a:spcAft>
              <a:buNone/>
              <a:defRPr/>
            </a:pPr>
            <a:r>
              <a:rPr lang="es-US" dirty="0"/>
              <a:t>Cada SNP limita su membresía a personas en uno de estos grupos, o una parte de uno de estos grupos. Usted solamente puede mantenerse inscrito en un SNP si cumple las condiciones especiales del plan.</a:t>
            </a:r>
          </a:p>
          <a:p>
            <a:pPr marL="120827" indent="-120827" defTabSz="981958">
              <a:spcAft>
                <a:spcPts val="600"/>
              </a:spcAft>
              <a:buFont typeface="Wingdings" pitchFamily="84" charset="2"/>
              <a:buChar char="§"/>
              <a:defRPr/>
            </a:pPr>
            <a:r>
              <a:rPr lang="es-US" dirty="0">
                <a:solidFill>
                  <a:srgbClr val="000000"/>
                </a:solidFill>
              </a:rPr>
              <a:t>Puede inscribirse en un SNP si: </a:t>
            </a:r>
          </a:p>
          <a:p>
            <a:pPr marL="241653" lvl="1" indent="-117470" defTabSz="981958">
              <a:spcBef>
                <a:spcPts val="0"/>
              </a:spcBef>
              <a:spcAft>
                <a:spcPts val="600"/>
              </a:spcAft>
              <a:buFont typeface="Arial" panose="020B0604020202020204" pitchFamily="34" charset="0"/>
              <a:buChar char="•"/>
              <a:defRPr/>
            </a:pPr>
            <a:r>
              <a:rPr lang="es-US" dirty="0">
                <a:solidFill>
                  <a:srgbClr val="000000"/>
                </a:solidFill>
                <a:cs typeface="Arial" panose="020B0604020202020204" pitchFamily="34" charset="0"/>
              </a:rPr>
              <a:t>Usted </a:t>
            </a:r>
            <a:r>
              <a:rPr lang="es-US" dirty="0"/>
              <a:t>vive en determinadas instituciones (como asilos de ancianos) o requiere cuidados de enfermería a domicilio (también denominado "SNP institucional" o "I-SNP"). </a:t>
            </a:r>
          </a:p>
          <a:p>
            <a:pPr marL="241653" lvl="1" indent="-117470" defTabSz="981958">
              <a:spcBef>
                <a:spcPts val="0"/>
              </a:spcBef>
              <a:spcAft>
                <a:spcPts val="600"/>
              </a:spcAft>
              <a:buFont typeface="Arial" panose="020B0604020202020204" pitchFamily="34" charset="0"/>
              <a:buChar char="•"/>
              <a:defRPr/>
            </a:pPr>
            <a:r>
              <a:rPr lang="es-US" dirty="0"/>
              <a:t>Es elegible tanto para Medicare como para Medicaid (también llamado "SNP de elegibilidad doble" o D-SNP). Los D-SNP tienen contrato con su programa estatal de Medicaid para ayudar a coordinar sus beneficios de Medicare y Medicaid. </a:t>
            </a:r>
          </a:p>
          <a:p>
            <a:pPr marL="295633" lvl="1" indent="-171450" defTabSz="981958">
              <a:spcBef>
                <a:spcPts val="0"/>
              </a:spcBef>
              <a:spcAft>
                <a:spcPts val="600"/>
              </a:spcAft>
              <a:buFont typeface="Arial" panose="020B0604020202020204" pitchFamily="34" charset="0"/>
              <a:buChar char="•"/>
              <a:defRPr/>
            </a:pPr>
            <a:r>
              <a:rPr lang="es-US" dirty="0"/>
              <a:t>Tiene afecciones crónicas graves o </a:t>
            </a:r>
            <a:r>
              <a:rPr lang="es-US" dirty="0" err="1"/>
              <a:t>discapacitantes</a:t>
            </a:r>
            <a:r>
              <a:rPr lang="es-US" dirty="0"/>
              <a:t> específicas (como diabetes, Enfermedad Renal en Etapa Terminal (ESRD), VIH/SIDA, insuficiencia cardíaca crónica o demencia (también denominada “SNP de afección crónica” o “C-SNP”). </a:t>
            </a:r>
          </a:p>
          <a:p>
            <a:pPr marL="171450" lvl="1" indent="-171450" defTabSz="981958">
              <a:spcBef>
                <a:spcPts val="0"/>
              </a:spcBef>
              <a:spcAft>
                <a:spcPts val="600"/>
              </a:spcAft>
              <a:buFont typeface="Wingdings" panose="05000000000000000000" pitchFamily="2" charset="2"/>
              <a:buChar char="§"/>
              <a:defRPr/>
            </a:pPr>
            <a:r>
              <a:rPr lang="es-US" dirty="0"/>
              <a:t>Un SNP ofrece prestaciones para las necesidades especiales de sus afiliados, incluidos servicios de coordinación de la atención médica. </a:t>
            </a:r>
          </a:p>
          <a:p>
            <a:pPr defTabSz="981958">
              <a:spcAft>
                <a:spcPts val="600"/>
              </a:spcAft>
              <a:defRPr/>
            </a:pPr>
            <a:r>
              <a:rPr lang="es-US" dirty="0"/>
              <a:t>Consulte con el plan para obtener más información.</a:t>
            </a:r>
          </a:p>
        </p:txBody>
      </p:sp>
    </p:spTree>
    <p:extLst>
      <p:ext uri="{BB962C8B-B14F-4D97-AF65-F5344CB8AC3E}">
        <p14:creationId xmlns:p14="http://schemas.microsoft.com/office/powerpoint/2010/main" val="2589715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606056" y="3757507"/>
            <a:ext cx="6113721" cy="5336963"/>
          </a:xfrm>
        </p:spPr>
        <p:txBody>
          <a:bodyPr/>
          <a:lstStyle/>
          <a:p>
            <a:pPr marL="0" indent="0" defTabSz="966612">
              <a:spcAft>
                <a:spcPts val="600"/>
              </a:spcAft>
              <a:buNone/>
              <a:defRPr/>
            </a:pPr>
            <a:r>
              <a:rPr lang="es-US" b="1">
                <a:solidFill>
                  <a:prstClr val="black"/>
                </a:solidFill>
                <a:ea typeface="ＭＳ Ｐゴシック" pitchFamily="84" charset="-128"/>
              </a:rPr>
              <a:t>Esta diapositiva tiene animación.</a:t>
            </a:r>
          </a:p>
          <a:p>
            <a:pPr marL="0" indent="0" defTabSz="966612">
              <a:spcAft>
                <a:spcPts val="600"/>
              </a:spcAft>
              <a:buNone/>
              <a:defRPr/>
            </a:pPr>
            <a:r>
              <a:rPr lang="es-US" b="1">
                <a:solidFill>
                  <a:prstClr val="black"/>
                </a:solidFill>
                <a:ea typeface="ＭＳ Ｐゴシック" pitchFamily="84" charset="-128"/>
              </a:rPr>
              <a:t>Notas del presentador</a:t>
            </a:r>
          </a:p>
          <a:p>
            <a:pPr marL="120827" indent="-120827" defTabSz="966612">
              <a:spcAft>
                <a:spcPts val="600"/>
              </a:spcAft>
              <a:defRPr/>
            </a:pPr>
            <a:r>
              <a:rPr lang="es-US">
                <a:solidFill>
                  <a:prstClr val="black"/>
                </a:solidFill>
              </a:rPr>
              <a:t>En un Plan PFFS, puede visitar a cualquier médico aprobado por Medicare, otro proveedor de servicios de salud u hospital que acepte los términos de pago del plan y esté de acuerdo en brindarle tratamiento. Si se inscribe en un plan PFFS en red, podrá acudir a cualquiera de los proveedores de la red que hayan aceptado atender siempre a los afiliados del plan. También puede elegir un médico, hospital u otro proveedor fuera de la red, que acepte las condiciones del plan, pero es posible que haya que pagar más.</a:t>
            </a:r>
          </a:p>
          <a:p>
            <a:pPr marL="120827" indent="-120827" defTabSz="966612">
              <a:spcAft>
                <a:spcPts val="600"/>
              </a:spcAft>
              <a:defRPr/>
            </a:pPr>
            <a:r>
              <a:rPr lang="es-US">
                <a:solidFill>
                  <a:srgbClr val="000000"/>
                </a:solidFill>
              </a:rPr>
              <a:t>Los medicamentos bajo prescripción algunas veces están cubiertos. Si se inscribe en un plan PFFS sin cobertura de medicamentos, podrá inscribirse en otro plan de medicamentos de Medicare.</a:t>
            </a:r>
          </a:p>
          <a:p>
            <a:pPr marL="120827" indent="-120827" defTabSz="966612">
              <a:spcAft>
                <a:spcPts val="600"/>
              </a:spcAft>
              <a:defRPr/>
            </a:pPr>
            <a:r>
              <a:rPr lang="es-US">
                <a:solidFill>
                  <a:srgbClr val="000000"/>
                </a:solidFill>
              </a:rPr>
              <a:t>No necesita elegir un médico de cabecera y tampoco tendrá que obtener autorización para ver a un especialista.</a:t>
            </a:r>
          </a:p>
          <a:p>
            <a:pPr marL="0" indent="0">
              <a:spcAft>
                <a:spcPts val="600"/>
              </a:spcAft>
              <a:buNone/>
            </a:pPr>
            <a:endParaRPr lang="en-US" dirty="0">
              <a:cs typeface="Arial" panose="020B0604020202020204" pitchFamily="34" charset="0"/>
            </a:endParaRPr>
          </a:p>
        </p:txBody>
      </p:sp>
    </p:spTree>
    <p:extLst>
      <p:ext uri="{BB962C8B-B14F-4D97-AF65-F5344CB8AC3E}">
        <p14:creationId xmlns:p14="http://schemas.microsoft.com/office/powerpoint/2010/main" val="575675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81958">
              <a:spcAft>
                <a:spcPts val="600"/>
              </a:spcAft>
              <a:buNone/>
              <a:defRPr/>
            </a:pPr>
            <a:r>
              <a:rPr lang="es-US" b="1">
                <a:solidFill>
                  <a:prstClr val="black"/>
                </a:solidFill>
                <a:ea typeface="ＭＳ Ｐゴシック" pitchFamily="84" charset="-128"/>
              </a:rPr>
              <a:t>Esta diapositiva tiene animación.</a:t>
            </a:r>
          </a:p>
          <a:p>
            <a:pPr marL="0" indent="0" defTabSz="981958">
              <a:spcAft>
                <a:spcPts val="600"/>
              </a:spcAft>
              <a:buNone/>
              <a:defRPr/>
            </a:pPr>
            <a:r>
              <a:rPr lang="es-US" b="1">
                <a:solidFill>
                  <a:prstClr val="black"/>
                </a:solidFill>
                <a:ea typeface="ＭＳ Ｐゴシック" pitchFamily="84" charset="-128"/>
              </a:rPr>
              <a:t>Notas del presentador</a:t>
            </a:r>
          </a:p>
          <a:p>
            <a:pPr marL="0" indent="0" defTabSz="981958">
              <a:spcAft>
                <a:spcPts val="600"/>
              </a:spcAft>
              <a:buNone/>
              <a:defRPr/>
            </a:pPr>
            <a:r>
              <a:rPr lang="es-US">
                <a:solidFill>
                  <a:srgbClr val="000000"/>
                </a:solidFill>
              </a:rPr>
              <a:t>Hay otras cosas que debe saber sobre los SNP de Medicare</a:t>
            </a:r>
            <a:r>
              <a:rPr lang="es-US">
                <a:solidFill>
                  <a:prstClr val="black"/>
                </a:solidFill>
              </a:rPr>
              <a:t> Planes PF</a:t>
            </a:r>
            <a:r>
              <a:rPr lang="es-US">
                <a:solidFill>
                  <a:srgbClr val="000000"/>
                </a:solidFill>
              </a:rPr>
              <a:t>FS: </a:t>
            </a:r>
          </a:p>
          <a:p>
            <a:pPr>
              <a:spcAft>
                <a:spcPts val="600"/>
              </a:spcAft>
            </a:pPr>
            <a:r>
              <a:rPr lang="es-US"/>
              <a:t>El plan decide cuánto deberá pagar por los servicios. El plan le informará sobre sus costos compartidos en los documentos "Notificación Anual de Cambio" y "Evidencia de Cobertura" que envía cada año en septiembre. </a:t>
            </a:r>
          </a:p>
          <a:p>
            <a:pPr>
              <a:spcAft>
                <a:spcPts val="600"/>
              </a:spcAft>
            </a:pPr>
            <a:r>
              <a:rPr lang="es-US"/>
              <a:t>Algunos planes PFFS contratan con una red de proveedores que se comprometen a atenderle siempre, aunque usted nunca los conozca. </a:t>
            </a:r>
          </a:p>
          <a:p>
            <a:pPr>
              <a:spcAft>
                <a:spcPts val="600"/>
              </a:spcAft>
            </a:pPr>
            <a:r>
              <a:rPr lang="es-US"/>
              <a:t>Los médicos, hospitales y otros proveedores fuera de la red pueden decidir no tratarlo, incluso si los ha visto antes. </a:t>
            </a:r>
          </a:p>
          <a:p>
            <a:pPr>
              <a:spcAft>
                <a:spcPts val="600"/>
              </a:spcAft>
            </a:pPr>
            <a:r>
              <a:rPr lang="es-US"/>
              <a:t>En una emergencia médica, los médicos, hospitales y otros proveedores deberán atenderlo. </a:t>
            </a:r>
          </a:p>
          <a:p>
            <a:pPr>
              <a:spcAft>
                <a:spcPts val="600"/>
              </a:spcAft>
            </a:pPr>
            <a:r>
              <a:rPr lang="es-US"/>
              <a:t>Consulte con el plan para obtener más información.</a:t>
            </a:r>
          </a:p>
        </p:txBody>
      </p:sp>
    </p:spTree>
    <p:extLst>
      <p:ext uri="{BB962C8B-B14F-4D97-AF65-F5344CB8AC3E}">
        <p14:creationId xmlns:p14="http://schemas.microsoft.com/office/powerpoint/2010/main" val="3395069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595423" y="3757507"/>
            <a:ext cx="6209414" cy="5336963"/>
          </a:xfrm>
        </p:spPr>
        <p:txBody>
          <a:bodyPr/>
          <a:lstStyle/>
          <a:p>
            <a:pPr marL="0" indent="0" defTabSz="966612">
              <a:spcAft>
                <a:spcPts val="600"/>
              </a:spcAft>
              <a:buNone/>
              <a:defRPr/>
            </a:pPr>
            <a:r>
              <a:rPr lang="es-US" b="1">
                <a:solidFill>
                  <a:prstClr val="black"/>
                </a:solidFill>
                <a:ea typeface="ＭＳ Ｐゴシック" pitchFamily="84" charset="-128"/>
              </a:rPr>
              <a:t>Esta diapositiva tiene animación.</a:t>
            </a:r>
          </a:p>
          <a:p>
            <a:pPr marL="0" indent="0" defTabSz="966612">
              <a:spcAft>
                <a:spcPts val="600"/>
              </a:spcAft>
              <a:buNone/>
              <a:defRPr/>
            </a:pPr>
            <a:r>
              <a:rPr lang="es-US" b="1">
                <a:solidFill>
                  <a:prstClr val="black"/>
                </a:solidFill>
                <a:ea typeface="ＭＳ Ｐゴシック" pitchFamily="84" charset="-128"/>
              </a:rPr>
              <a:t>Notas del presentador</a:t>
            </a:r>
          </a:p>
          <a:p>
            <a:pPr marL="119149" indent="-119149">
              <a:spcAft>
                <a:spcPts val="600"/>
              </a:spcAft>
            </a:pPr>
            <a:r>
              <a:rPr lang="es-US"/>
              <a:t>Existen otros tipos de planes Medicare Advantage menos comunes, como los planes Medicare MSA. Los planes MSA combinan un plan de salud con deducible alto con una cuenta bancaria de ahorros médicos.</a:t>
            </a:r>
          </a:p>
          <a:p>
            <a:pPr marL="119149" indent="-119149">
              <a:spcAft>
                <a:spcPts val="600"/>
              </a:spcAft>
            </a:pPr>
            <a:r>
              <a:rPr lang="es-US"/>
              <a:t>En un plan MSA, puede recibir los servicios de la Parte A y la Parte B de Medicare de todo proveedor que reúna los requisitos de Medicare en los Estados Unidos o en los territorios de los Estados Unidos. </a:t>
            </a:r>
          </a:p>
          <a:p>
            <a:pPr marL="119149" indent="-119149">
              <a:spcAft>
                <a:spcPts val="600"/>
              </a:spcAft>
            </a:pPr>
            <a:r>
              <a:rPr lang="es-US"/>
              <a:t>Los medicamentos recetados no están cubiertos. Si se inscribe en un plan MSA sin cobertura de medicamentos, no podrá inscribirse en otro plan de medicamentos de Medicare.</a:t>
            </a:r>
          </a:p>
          <a:p>
            <a:pPr marL="119149" indent="-119149">
              <a:spcAft>
                <a:spcPts val="600"/>
              </a:spcAft>
            </a:pPr>
            <a:r>
              <a:rPr lang="es-US"/>
              <a:t>No es necesario que elija un médico de atención primaria ni una autorización para ver a un especialista.</a:t>
            </a:r>
          </a:p>
          <a:p>
            <a:pPr marL="0" indent="0">
              <a:spcAft>
                <a:spcPts val="600"/>
              </a:spcAft>
              <a:buNone/>
            </a:pPr>
            <a:r>
              <a:rPr lang="es-US" b="1"/>
              <a:t>NOTA</a:t>
            </a:r>
            <a:r>
              <a:rPr lang="es-US"/>
              <a:t>: Una vez que haya decidido cuál es el plan MSA que desea, tendrá que comunicarse con el plan para solicitar información e inscribirse. Cuando reciba el formulario de inscripción, complételo y envíelo al plan, o entrégueselo a un representante del plan. El plan le avisará cómo establecer su cuenta con un banco elegido por el plan. Usted deberá tener una cuenta antes de que se pueda procesar su inscripción.</a:t>
            </a:r>
          </a:p>
          <a:p>
            <a:pPr marL="0" indent="0">
              <a:spcAft>
                <a:spcPts val="600"/>
              </a:spcAft>
              <a:buNone/>
            </a:pPr>
            <a:endParaRPr lang="en-US" dirty="0">
              <a:cs typeface="Arial" panose="020B0604020202020204" pitchFamily="34" charset="0"/>
            </a:endParaRPr>
          </a:p>
        </p:txBody>
      </p:sp>
    </p:spTree>
    <p:extLst>
      <p:ext uri="{BB962C8B-B14F-4D97-AF65-F5344CB8AC3E}">
        <p14:creationId xmlns:p14="http://schemas.microsoft.com/office/powerpoint/2010/main" val="5756757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60853" y="3757507"/>
            <a:ext cx="6884227" cy="5296648"/>
          </a:xfrm>
        </p:spPr>
        <p:txBody>
          <a:bodyPr/>
          <a:lstStyle/>
          <a:p>
            <a:pPr marL="0" indent="0" defTabSz="981958">
              <a:spcAft>
                <a:spcPts val="600"/>
              </a:spcAft>
              <a:buNone/>
              <a:defRPr/>
            </a:pPr>
            <a:r>
              <a:rPr lang="es-US" b="1" dirty="0">
                <a:solidFill>
                  <a:prstClr val="black"/>
                </a:solidFill>
                <a:ea typeface="ＭＳ Ｐゴシック" pitchFamily="84" charset="-128"/>
              </a:rPr>
              <a:t>Esta diapositiva tiene animación.</a:t>
            </a:r>
          </a:p>
          <a:p>
            <a:pPr marL="0" indent="0" defTabSz="966612">
              <a:spcAft>
                <a:spcPts val="600"/>
              </a:spcAft>
              <a:buNone/>
              <a:defRPr/>
            </a:pPr>
            <a:r>
              <a:rPr lang="es-US" b="1" dirty="0">
                <a:solidFill>
                  <a:prstClr val="black"/>
                </a:solidFill>
                <a:ea typeface="ＭＳ Ｐゴシック" pitchFamily="84" charset="-128"/>
                <a:cs typeface="+mn-cs"/>
              </a:rPr>
              <a:t>Notas del presentador</a:t>
            </a:r>
          </a:p>
          <a:p>
            <a:pPr marL="0" indent="0">
              <a:spcAft>
                <a:spcPts val="600"/>
              </a:spcAft>
              <a:buNone/>
            </a:pPr>
            <a:r>
              <a:rPr lang="es-US" dirty="0">
                <a:solidFill>
                  <a:srgbClr val="000000"/>
                </a:solidFill>
              </a:rPr>
              <a:t>Hay otras cosas que debe saber sobre de Medicare</a:t>
            </a:r>
            <a:r>
              <a:rPr lang="es-US" dirty="0">
                <a:solidFill>
                  <a:prstClr val="black"/>
                </a:solidFill>
              </a:rPr>
              <a:t> </a:t>
            </a:r>
            <a:r>
              <a:rPr lang="es-US" dirty="0" err="1">
                <a:solidFill>
                  <a:prstClr val="black"/>
                </a:solidFill>
              </a:rPr>
              <a:t>Planes</a:t>
            </a:r>
            <a:r>
              <a:rPr lang="es-US" dirty="0" err="1">
                <a:solidFill>
                  <a:srgbClr val="000000"/>
                </a:solidFill>
              </a:rPr>
              <a:t>MSA</a:t>
            </a:r>
            <a:r>
              <a:rPr lang="es-US" dirty="0">
                <a:solidFill>
                  <a:srgbClr val="000000"/>
                </a:solidFill>
              </a:rPr>
              <a:t>. </a:t>
            </a:r>
          </a:p>
          <a:p>
            <a:pPr marL="119149" indent="-119149">
              <a:spcAft>
                <a:spcPts val="600"/>
              </a:spcAft>
            </a:pPr>
            <a:r>
              <a:rPr lang="es-US" dirty="0"/>
              <a:t>Medicare envía cierta cantidad de dinero anualmente para su asistencia médica. El plan deposita el dinero en una cuenta de ahorros especial. El monto varía según el plan. Puede usar este dinero para pagar sus costos de atención médica cubiertos por Medicare antes de alcanzar el deducible (incluidos los costos de atención médica no cubiertos por Medicare). Cuando usa el dinero para servicios cubiertos bajo la Parte A y Parte B de Medicare, se aplica al deducible de su plan. Si utiliza todo el dinero de su cuenta y tiene gastos de asistencia médica adicionales, tendrá que pagar directo de su bolsillo los servicios cubiertos por Medicare hasta llegar al deducible de su plan. Una vez alcanzado el deducible, su plan cubrirá los servicios cubiertos por Medicare. </a:t>
            </a:r>
          </a:p>
          <a:p>
            <a:pPr marL="119149" indent="-119149">
              <a:spcAft>
                <a:spcPts val="600"/>
              </a:spcAft>
            </a:pPr>
            <a:r>
              <a:rPr lang="es-US" dirty="0"/>
              <a:t>No puede depositar su propio dinero en su cuenta. Solamente vía el plan se pueden hacer depósitos a su cuenta MSA.</a:t>
            </a:r>
          </a:p>
          <a:p>
            <a:pPr marL="119149" indent="-119149">
              <a:spcAft>
                <a:spcPts val="600"/>
              </a:spcAft>
            </a:pPr>
            <a:r>
              <a:rPr lang="es-US" dirty="0"/>
              <a:t>El dinero que queda en su cuenta al final del año permanece allí y puede usarse para gastos de atención médica en un futuro. Si conserva su plan el año siguiente, se le agregarán nuevos depósitos a la cantidad restante. </a:t>
            </a:r>
          </a:p>
          <a:p>
            <a:pPr marL="241653" lvl="1" indent="-115993">
              <a:spcBef>
                <a:spcPts val="0"/>
              </a:spcBef>
              <a:spcAft>
                <a:spcPts val="600"/>
              </a:spcAft>
              <a:buFont typeface="Arial" panose="020B0604020202020204" pitchFamily="34" charset="0"/>
              <a:buChar char="•"/>
            </a:pPr>
            <a:r>
              <a:rPr lang="es-US" dirty="0"/>
              <a:t>Los planes MSA no cobran prima, pero usted debe seguir pagando la prima de la Parte B. </a:t>
            </a:r>
          </a:p>
          <a:p>
            <a:pPr marL="241653" lvl="1" indent="-115993">
              <a:spcBef>
                <a:spcPts val="0"/>
              </a:spcBef>
              <a:spcAft>
                <a:spcPts val="600"/>
              </a:spcAft>
              <a:buFont typeface="Arial" panose="020B0604020202020204" pitchFamily="34" charset="0"/>
              <a:buChar char="•"/>
            </a:pPr>
            <a:r>
              <a:rPr lang="es-US" dirty="0"/>
              <a:t>Algunos planes pueden cubrir beneficios adicionales, como servicios dentales, visión y auditivos. Usted pudiera tener que pagar una prima por estos servicios. </a:t>
            </a:r>
          </a:p>
          <a:p>
            <a:pPr marL="241653" lvl="1" indent="-115993">
              <a:spcBef>
                <a:spcPts val="0"/>
              </a:spcBef>
              <a:spcAft>
                <a:spcPts val="600"/>
              </a:spcAft>
              <a:buFont typeface="Arial" panose="020B0604020202020204" pitchFamily="34" charset="0"/>
              <a:buChar char="•"/>
            </a:pPr>
            <a:r>
              <a:rPr lang="es-US" dirty="0"/>
              <a:t>Para más información sobre el plan MSA visite </a:t>
            </a:r>
            <a:r>
              <a:rPr lang="es-US" dirty="0">
                <a:hlinkClick r:id="rId3"/>
              </a:rPr>
              <a:t>Medicare.gov</a:t>
            </a:r>
            <a:r>
              <a:rPr lang="es-US" dirty="0"/>
              <a:t>, o consulte directamente con su plan.</a:t>
            </a:r>
          </a:p>
          <a:p>
            <a:pPr marL="241653" lvl="1" indent="-115993">
              <a:spcBef>
                <a:spcPts val="0"/>
              </a:spcBef>
              <a:spcAft>
                <a:spcPts val="600"/>
              </a:spcAft>
              <a:buFont typeface="Arial" panose="020B0604020202020204" pitchFamily="34" charset="0"/>
              <a:buChar char="•"/>
            </a:pPr>
            <a:r>
              <a:rPr lang="es-US" dirty="0">
                <a:solidFill>
                  <a:schemeClr val="dk1"/>
                </a:solidFill>
              </a:rPr>
              <a:t>Consulte </a:t>
            </a:r>
            <a:r>
              <a:rPr lang="es-US" dirty="0">
                <a:solidFill>
                  <a:schemeClr val="dk1"/>
                </a:solidFill>
                <a:hlinkClick r:id="rId4"/>
              </a:rPr>
              <a:t>Medicare.gov/plan-compare</a:t>
            </a:r>
            <a:r>
              <a:rPr lang="es-US" dirty="0">
                <a:solidFill>
                  <a:schemeClr val="dk1"/>
                </a:solidFill>
              </a:rPr>
              <a:t> para ver si hay planes MSA disponibles en su área.</a:t>
            </a:r>
          </a:p>
          <a:p>
            <a:pPr>
              <a:spcBef>
                <a:spcPts val="600"/>
              </a:spcBef>
              <a:spcAft>
                <a:spcPts val="600"/>
              </a:spcAft>
            </a:pPr>
            <a:endParaRPr lang="en-US" dirty="0">
              <a:solidFill>
                <a:srgbClr val="000000"/>
              </a:solidFill>
            </a:endParaRPr>
          </a:p>
          <a:p>
            <a:pPr>
              <a:spcBef>
                <a:spcPts val="600"/>
              </a:spcBef>
              <a:spcAft>
                <a:spcPts val="600"/>
              </a:spcAft>
            </a:pPr>
            <a:endParaRPr lang="en-US" dirty="0"/>
          </a:p>
        </p:txBody>
      </p:sp>
    </p:spTree>
    <p:extLst>
      <p:ext uri="{BB962C8B-B14F-4D97-AF65-F5344CB8AC3E}">
        <p14:creationId xmlns:p14="http://schemas.microsoft.com/office/powerpoint/2010/main" val="42325466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48857" y="3620916"/>
            <a:ext cx="7028121" cy="5501820"/>
          </a:xfrm>
        </p:spPr>
        <p:txBody>
          <a:bodyPr/>
          <a:lstStyle/>
          <a:p>
            <a:pPr marL="0" indent="0" defTabSz="966612">
              <a:spcAft>
                <a:spcPts val="600"/>
              </a:spcAft>
              <a:buNone/>
              <a:defRPr/>
            </a:pPr>
            <a:r>
              <a:rPr lang="es-US" sz="1100" b="1" dirty="0">
                <a:solidFill>
                  <a:prstClr val="black"/>
                </a:solidFill>
                <a:ea typeface="ＭＳ Ｐゴシック" pitchFamily="84" charset="-128"/>
              </a:rPr>
              <a:t>Notas del presentador</a:t>
            </a:r>
          </a:p>
          <a:p>
            <a:pPr marL="0" indent="0" defTabSz="966612">
              <a:spcAft>
                <a:spcPts val="600"/>
              </a:spcAft>
              <a:buNone/>
              <a:defRPr/>
            </a:pPr>
            <a:r>
              <a:rPr lang="es-US" sz="1100" dirty="0">
                <a:solidFill>
                  <a:prstClr val="black"/>
                </a:solidFill>
                <a:ea typeface="Arial" pitchFamily="84" charset="0"/>
              </a:rPr>
              <a:t>Los gastos directos de su bolsillo en un plan Medicare </a:t>
            </a:r>
            <a:r>
              <a:rPr lang="es-US" sz="1100" dirty="0" err="1">
                <a:solidFill>
                  <a:prstClr val="black"/>
                </a:solidFill>
                <a:ea typeface="Arial" pitchFamily="84" charset="0"/>
              </a:rPr>
              <a:t>Advantage</a:t>
            </a:r>
            <a:r>
              <a:rPr lang="es-US" sz="1100" dirty="0">
                <a:solidFill>
                  <a:prstClr val="black"/>
                </a:solidFill>
                <a:ea typeface="Arial" pitchFamily="84" charset="0"/>
              </a:rPr>
              <a:t> varían en función de:</a:t>
            </a:r>
          </a:p>
          <a:p>
            <a:pPr marL="0" indent="0" defTabSz="966612">
              <a:spcAft>
                <a:spcPts val="600"/>
              </a:spcAft>
              <a:buNone/>
              <a:defRPr/>
            </a:pPr>
            <a:r>
              <a:rPr lang="es-US" sz="1100" b="1" dirty="0">
                <a:solidFill>
                  <a:prstClr val="black"/>
                </a:solidFill>
                <a:ea typeface="Arial" pitchFamily="84" charset="0"/>
              </a:rPr>
              <a:t>Primas:</a:t>
            </a:r>
          </a:p>
          <a:p>
            <a:pPr marL="120827" indent="-120827" defTabSz="966612">
              <a:spcAft>
                <a:spcPts val="600"/>
              </a:spcAft>
              <a:defRPr/>
            </a:pPr>
            <a:r>
              <a:rPr lang="es-US" sz="1100" dirty="0">
                <a:solidFill>
                  <a:prstClr val="black"/>
                </a:solidFill>
              </a:rPr>
              <a:t>Si el plan cobra una prima mensual, usted paga esto además de la prima de la Parte B. </a:t>
            </a:r>
            <a:r>
              <a:rPr lang="es-US" sz="1100" dirty="0">
                <a:solidFill>
                  <a:prstClr val="black"/>
                </a:solidFill>
                <a:ea typeface="Arial" pitchFamily="84" charset="0"/>
              </a:rPr>
              <a:t>La prima mensual estándar de la Parte B en 2023 es de $164.90 Puede pagar más en función de sus ingresos de los últimos 2 años.</a:t>
            </a:r>
          </a:p>
          <a:p>
            <a:pPr marL="120827" indent="-120827" defTabSz="966612">
              <a:spcAft>
                <a:spcPts val="600"/>
              </a:spcAft>
              <a:defRPr/>
            </a:pPr>
            <a:r>
              <a:rPr lang="es-US" sz="1100" dirty="0">
                <a:solidFill>
                  <a:prstClr val="black"/>
                </a:solidFill>
              </a:rPr>
              <a:t>Si el plan paga alguna de sus primas mensuales de Medicare. Algunos planes Medicare </a:t>
            </a:r>
            <a:r>
              <a:rPr lang="es-US" sz="1100" dirty="0" err="1">
                <a:solidFill>
                  <a:prstClr val="black"/>
                </a:solidFill>
              </a:rPr>
              <a:t>Advantage</a:t>
            </a:r>
            <a:r>
              <a:rPr lang="es-US" sz="1100" dirty="0">
                <a:solidFill>
                  <a:prstClr val="black"/>
                </a:solidFill>
              </a:rPr>
              <a:t> ayudarán a pagar parte o la totalidad de su prima de la Parte B. Este beneficio se llama “reducción de la prima de la Parte B de Medicare”. </a:t>
            </a:r>
          </a:p>
          <a:p>
            <a:pPr marL="0" indent="0" defTabSz="966612">
              <a:spcAft>
                <a:spcPts val="600"/>
              </a:spcAft>
              <a:buNone/>
              <a:defRPr/>
            </a:pPr>
            <a:r>
              <a:rPr lang="es-US" sz="1100" b="1" dirty="0">
                <a:solidFill>
                  <a:prstClr val="black"/>
                </a:solidFill>
              </a:rPr>
              <a:t>Deducibles: </a:t>
            </a:r>
            <a:r>
              <a:rPr lang="es-US" sz="1100" dirty="0">
                <a:solidFill>
                  <a:prstClr val="black"/>
                </a:solidFill>
              </a:rPr>
              <a:t>Si el plan tiene una franquicia anual o alguna franquicia adicional para determinados servicios. </a:t>
            </a:r>
          </a:p>
          <a:p>
            <a:pPr marL="0" indent="0" defTabSz="966612">
              <a:spcAft>
                <a:spcPts val="600"/>
              </a:spcAft>
              <a:buNone/>
              <a:defRPr/>
            </a:pPr>
            <a:r>
              <a:rPr lang="es-US" sz="1100" b="1" dirty="0">
                <a:solidFill>
                  <a:prstClr val="black"/>
                </a:solidFill>
              </a:rPr>
              <a:t>Copagos o coaseguro: </a:t>
            </a:r>
            <a:r>
              <a:rPr lang="es-US" sz="1100" dirty="0">
                <a:solidFill>
                  <a:prstClr val="black"/>
                </a:solidFill>
              </a:rPr>
              <a:t>Cuánto paga por cada visita o servicio (copagos o coaseguro). Por ejemplo, el plan puede cobrarle un copago de $10 o $20 dólares cada vez que vaya al médico. </a:t>
            </a:r>
          </a:p>
          <a:p>
            <a:pPr marL="0" indent="0" defTabSz="966612">
              <a:spcAft>
                <a:spcPts val="600"/>
              </a:spcAft>
              <a:buNone/>
              <a:defRPr/>
            </a:pPr>
            <a:r>
              <a:rPr lang="es-US" sz="1100" b="1" dirty="0">
                <a:solidFill>
                  <a:prstClr val="black"/>
                </a:solidFill>
              </a:rPr>
              <a:t>Servicios de asistencia médica:</a:t>
            </a:r>
          </a:p>
          <a:p>
            <a:pPr marL="120827" indent="-120827" defTabSz="966612">
              <a:spcAft>
                <a:spcPts val="600"/>
              </a:spcAft>
              <a:defRPr/>
            </a:pPr>
            <a:r>
              <a:rPr lang="es-US" sz="1100" dirty="0">
                <a:solidFill>
                  <a:prstClr val="black"/>
                </a:solidFill>
              </a:rPr>
              <a:t>El tipo de servicios de asistencia médica que necesita y la frecuencia con que los recibe. </a:t>
            </a:r>
          </a:p>
          <a:p>
            <a:pPr marL="120827" indent="-120827" defTabSz="966612">
              <a:spcAft>
                <a:spcPts val="600"/>
              </a:spcAft>
              <a:defRPr/>
            </a:pPr>
            <a:r>
              <a:rPr lang="es-US" sz="1100" dirty="0">
                <a:solidFill>
                  <a:prstClr val="black"/>
                </a:solidFill>
              </a:rPr>
              <a:t>Si obtiene servicios de un proveedor que está en la red del pian. </a:t>
            </a:r>
          </a:p>
          <a:p>
            <a:pPr marL="0" indent="0" defTabSz="966612">
              <a:spcAft>
                <a:spcPts val="600"/>
              </a:spcAft>
              <a:buNone/>
              <a:defRPr/>
            </a:pPr>
            <a:r>
              <a:rPr lang="es-US" sz="1100" b="1" dirty="0">
                <a:solidFill>
                  <a:prstClr val="black"/>
                </a:solidFill>
              </a:rPr>
              <a:t>Prestaciones adicionales/prima: </a:t>
            </a:r>
            <a:r>
              <a:rPr lang="es-US" sz="1100" dirty="0">
                <a:solidFill>
                  <a:prstClr val="black"/>
                </a:solidFill>
              </a:rPr>
              <a:t>Si el plan ofrece beneficios adicionales que requieran una prima adicional. </a:t>
            </a:r>
          </a:p>
          <a:p>
            <a:pPr marL="0" indent="0" defTabSz="966612">
              <a:spcAft>
                <a:spcPts val="600"/>
              </a:spcAft>
              <a:buNone/>
              <a:defRPr/>
            </a:pPr>
            <a:r>
              <a:rPr lang="es-US" sz="1100" b="1" dirty="0">
                <a:solidFill>
                  <a:prstClr val="black"/>
                </a:solidFill>
              </a:rPr>
              <a:t>Gastos directos de su bolsillo por año: </a:t>
            </a:r>
            <a:r>
              <a:rPr lang="es-US" sz="1100" dirty="0">
                <a:solidFill>
                  <a:prstClr val="black"/>
                </a:solidFill>
              </a:rPr>
              <a:t>El límite anual del plan de gastos directos de su bolsillo para todos los servicios médicos. Una vez que alcance el límite, no pagará nada por los servicios que cubren la Parte A y la Parte B. Algunos planes pueden tener un límite en los gastos directos de su bolsillo adicionales para las prestaciones complementarias.</a:t>
            </a:r>
          </a:p>
          <a:p>
            <a:pPr marL="0" indent="0" defTabSz="966612">
              <a:spcAft>
                <a:spcPts val="600"/>
              </a:spcAft>
              <a:buNone/>
              <a:defRPr/>
            </a:pPr>
            <a:r>
              <a:rPr lang="es-US" sz="1100" b="1" dirty="0">
                <a:solidFill>
                  <a:prstClr val="black"/>
                </a:solidFill>
              </a:rPr>
              <a:t>Ya sea que usted tenga Medicaid: </a:t>
            </a:r>
            <a:r>
              <a:rPr lang="es-US" sz="1100" dirty="0">
                <a:solidFill>
                  <a:prstClr val="black"/>
                </a:solidFill>
              </a:rPr>
              <a:t>Si tiene Medicaid o recibe ayuda estatal para gastos de asistencia médica.</a:t>
            </a:r>
          </a:p>
          <a:p>
            <a:pPr marL="0" indent="0" defTabSz="966612">
              <a:spcAft>
                <a:spcPts val="600"/>
              </a:spcAft>
              <a:buNone/>
              <a:defRPr/>
            </a:pPr>
            <a:r>
              <a:rPr lang="es-US" sz="1100" dirty="0">
                <a:solidFill>
                  <a:prstClr val="black"/>
                </a:solidFill>
              </a:rPr>
              <a:t>Cada año, los planes fijan las cantidades que cobrarán por concepto de primas, deducibles y servicios. El plan (y no Medicare) decide cuánto paga usted por los servicios cubiertos recibidos conforme las normas establecidas por Medicare. Lo que usted paga por el plan podrá cambiar solamente una vez al año, el 1 de enero. </a:t>
            </a:r>
          </a:p>
        </p:txBody>
      </p:sp>
    </p:spTree>
    <p:extLst>
      <p:ext uri="{BB962C8B-B14F-4D97-AF65-F5344CB8AC3E}">
        <p14:creationId xmlns:p14="http://schemas.microsoft.com/office/powerpoint/2010/main" val="905052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62560" y="3757507"/>
            <a:ext cx="7044267" cy="5336963"/>
          </a:xfrm>
        </p:spPr>
        <p:txBody>
          <a:bodyPr/>
          <a:lstStyle/>
          <a:p>
            <a:pPr marL="0" indent="0" defTabSz="966612">
              <a:spcAft>
                <a:spcPts val="600"/>
              </a:spcAft>
              <a:buNone/>
              <a:defRPr/>
            </a:pPr>
            <a:r>
              <a:rPr lang="es-US" b="1" dirty="0">
                <a:solidFill>
                  <a:prstClr val="black"/>
                </a:solidFill>
                <a:ea typeface="ＭＳ Ｐゴシック" pitchFamily="84" charset="-128"/>
              </a:rPr>
              <a:t>Esta diapositiva tiene animación.</a:t>
            </a:r>
          </a:p>
          <a:p>
            <a:pPr marL="0" indent="0" defTabSz="966612">
              <a:spcAft>
                <a:spcPts val="600"/>
              </a:spcAft>
              <a:buNone/>
              <a:defRPr/>
            </a:pPr>
            <a:r>
              <a:rPr lang="es-US" b="1" dirty="0">
                <a:solidFill>
                  <a:prstClr val="black"/>
                </a:solidFill>
                <a:ea typeface="ＭＳ Ｐゴシック" pitchFamily="84" charset="-128"/>
              </a:rPr>
              <a:t>Notas del presentador</a:t>
            </a:r>
          </a:p>
          <a:p>
            <a:pPr marL="119149" indent="-119149">
              <a:spcAft>
                <a:spcPts val="600"/>
              </a:spcAft>
              <a:defRPr/>
            </a:pPr>
            <a:r>
              <a:rPr lang="es-US" dirty="0">
                <a:solidFill>
                  <a:prstClr val="black"/>
                </a:solidFill>
              </a:rPr>
              <a:t>Un grupo pequeño, menos del 7% de las personas con Medicare, puede pagar una prima mensual más elevada en función de sus ingresos (según la declaración de impuestos del Servicio de Impuestos Internos (IRS) de hace 2 años). Esto se denomina Cantidad de Ajuste Mensual Relacionado con los Ingresos de la Parte D (IRMAA). Si sus ingresos están por encima de cierto límite, pagará un monto adicional además de la prima de su plan. El Seguro Social consulta los datos de ingresos provenientes del IRS para averiguar si usted deberá pagar una prima más elevada. Los límites de ingresos son los mismos que aquellos de la Parte B de la IRMAA. Por lo general, el monto adicional se tomará de su cheque del Seguro Social. Si no tiene suficiente dinero en su cheque del Seguro Social, o no recibe un cheque del Seguro Social, Medicare o (si corresponde) la Junta de Retiro Ferroviario (RRB), se le cobrará la cantidad adicional cada mes. Esto significa que cada mes pagará a su plan la prima mensual y cada mes pagará a Medicare o a la RRB el importe de su IRMAA, es decir, pagará el importe de la IRMAA de la Parte D directamente al gobierno y no a su plan.</a:t>
            </a:r>
          </a:p>
          <a:p>
            <a:pPr marL="119149" indent="-119149">
              <a:spcAft>
                <a:spcPts val="600"/>
              </a:spcAft>
              <a:defRPr/>
            </a:pPr>
            <a:r>
              <a:rPr lang="es-US" dirty="0">
                <a:solidFill>
                  <a:prstClr val="black"/>
                </a:solidFill>
              </a:rPr>
              <a:t> Si no paga, se le dará de baja de su plan de medicamentos de Medicare, o de su plan Medicare </a:t>
            </a:r>
            <a:r>
              <a:rPr lang="es-US" dirty="0" err="1">
                <a:solidFill>
                  <a:prstClr val="black"/>
                </a:solidFill>
              </a:rPr>
              <a:t>Advantage</a:t>
            </a:r>
            <a:r>
              <a:rPr lang="es-US" dirty="0">
                <a:solidFill>
                  <a:prstClr val="black"/>
                </a:solidFill>
              </a:rPr>
              <a:t> con cobertura de medicamentos, si es que recibe la cobertura de medicamentos de Medicare a través de un plan Medicare </a:t>
            </a:r>
            <a:r>
              <a:rPr lang="es-US" dirty="0" err="1">
                <a:solidFill>
                  <a:prstClr val="black"/>
                </a:solidFill>
              </a:rPr>
              <a:t>Advantage</a:t>
            </a:r>
            <a:r>
              <a:rPr lang="es-US" dirty="0">
                <a:solidFill>
                  <a:prstClr val="black"/>
                </a:solidFill>
              </a:rPr>
              <a:t>. </a:t>
            </a:r>
          </a:p>
          <a:p>
            <a:pPr marL="119149" indent="-119149" defTabSz="966612">
              <a:spcAft>
                <a:spcPts val="600"/>
              </a:spcAft>
              <a:defRPr/>
            </a:pPr>
            <a:r>
              <a:rPr lang="es-US" dirty="0">
                <a:solidFill>
                  <a:prstClr val="black"/>
                </a:solidFill>
              </a:rPr>
              <a:t>Deberá pagar el monto adicional (la IRMAA de la Parte D) y la prima de su plan cada mes para mantener la cobertura de medicamentos.</a:t>
            </a:r>
          </a:p>
          <a:p>
            <a:pPr marL="119149" indent="-119149" defTabSz="966612">
              <a:spcAft>
                <a:spcPts val="600"/>
              </a:spcAft>
              <a:defRPr/>
            </a:pPr>
            <a:r>
              <a:rPr lang="es-US" dirty="0">
                <a:solidFill>
                  <a:prstClr val="black"/>
                </a:solidFill>
              </a:rPr>
              <a:t>Si tiene que pagar una cantidad adicional y no está de acuerdo (por ejemplo, si sufre un imprevisto en su vida que reduzca sus ingresos), llame al Seguro Social al 1-800-772-1213; TTY: 1-800-325-0778. </a:t>
            </a:r>
          </a:p>
          <a:p>
            <a:pPr marL="0" indent="0" defTabSz="966612">
              <a:spcBef>
                <a:spcPts val="600"/>
              </a:spcBef>
              <a:spcAft>
                <a:spcPts val="600"/>
              </a:spcAft>
              <a:buNone/>
              <a:defRPr/>
            </a:pPr>
            <a:endParaRPr lang="en-US" dirty="0">
              <a:solidFill>
                <a:prstClr val="black"/>
              </a:solidFill>
            </a:endParaRPr>
          </a:p>
          <a:p>
            <a:pPr marL="0" indent="0">
              <a:spcBef>
                <a:spcPts val="600"/>
              </a:spcBef>
              <a:spcAft>
                <a:spcPts val="600"/>
              </a:spcAft>
              <a:buNone/>
            </a:pPr>
            <a:endParaRPr lang="en-US" dirty="0">
              <a:cs typeface="Arial" panose="020B0604020202020204" pitchFamily="34" charset="0"/>
            </a:endParaRPr>
          </a:p>
        </p:txBody>
      </p:sp>
    </p:spTree>
    <p:extLst>
      <p:ext uri="{BB962C8B-B14F-4D97-AF65-F5344CB8AC3E}">
        <p14:creationId xmlns:p14="http://schemas.microsoft.com/office/powerpoint/2010/main" val="5756757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86247" y="3661252"/>
            <a:ext cx="6702950" cy="5598636"/>
          </a:xfrm>
        </p:spPr>
        <p:txBody>
          <a:bodyPr/>
          <a:lstStyle/>
          <a:p>
            <a:pPr marL="0" indent="0" defTabSz="966612">
              <a:spcBef>
                <a:spcPts val="600"/>
              </a:spcBef>
              <a:spcAft>
                <a:spcPts val="600"/>
              </a:spcAft>
              <a:buNone/>
              <a:defRPr/>
            </a:pPr>
            <a:r>
              <a:rPr lang="es-US" sz="1100" b="1" dirty="0">
                <a:solidFill>
                  <a:prstClr val="black"/>
                </a:solidFill>
                <a:ea typeface="ＭＳ Ｐゴシック" pitchFamily="84" charset="-128"/>
              </a:rPr>
              <a:t>Notas del presentador</a:t>
            </a:r>
          </a:p>
          <a:p>
            <a:pPr marL="0" lvl="0" indent="0">
              <a:spcBef>
                <a:spcPts val="634"/>
              </a:spcBef>
              <a:spcAft>
                <a:spcPts val="600"/>
              </a:spcAft>
              <a:buNone/>
              <a:defRPr/>
            </a:pPr>
            <a:r>
              <a:rPr lang="es-US" sz="1100" dirty="0">
                <a:solidFill>
                  <a:prstClr val="black"/>
                </a:solidFill>
              </a:rPr>
              <a:t>Total de las primas de la Parte D para personas con mayores ingresos para 2023 como se muestra en la diapositiva.</a:t>
            </a:r>
          </a:p>
          <a:p>
            <a:pPr marL="0" indent="0">
              <a:spcBef>
                <a:spcPts val="634"/>
              </a:spcBef>
              <a:spcAft>
                <a:spcPts val="600"/>
              </a:spcAft>
              <a:buNone/>
              <a:defRPr/>
            </a:pPr>
            <a:r>
              <a:rPr lang="es-US" sz="1100" dirty="0">
                <a:solidFill>
                  <a:prstClr val="black"/>
                </a:solidFill>
                <a:cs typeface="Arial"/>
              </a:rPr>
              <a:t>La Ley Presupuestaria Bipartidista de 2018, Sección 402, Ajuste de Primas en función de los Ingresos para la Parte B y la Parte D, ordenó ajustes a la política de primas en función de los ingresos y ajustó los umbrales de ingresos para determinar la IRMAA.</a:t>
            </a:r>
            <a:r>
              <a:rPr lang="es-US" sz="1100" dirty="0">
                <a:solidFill>
                  <a:srgbClr val="FF0000"/>
                </a:solidFill>
                <a:cs typeface="Arial"/>
              </a:rPr>
              <a:t> </a:t>
            </a:r>
            <a:r>
              <a:rPr lang="es-US" sz="1100" dirty="0"/>
              <a:t>La IRMAA se ajusta todos los años. Se calcula sobre la base de la prima del beneficiario nacional.</a:t>
            </a:r>
          </a:p>
          <a:p>
            <a:pPr marL="0" indent="0" defTabSz="1021718">
              <a:spcBef>
                <a:spcPts val="686"/>
              </a:spcBef>
              <a:spcAft>
                <a:spcPts val="600"/>
              </a:spcAft>
              <a:buNone/>
              <a:defRPr/>
            </a:pPr>
            <a:r>
              <a:rPr lang="es-US" sz="1100" b="1" dirty="0">
                <a:solidFill>
                  <a:prstClr val="black"/>
                </a:solidFill>
              </a:rPr>
              <a:t>Para 2023:</a:t>
            </a:r>
          </a:p>
          <a:p>
            <a:pPr marL="118813" indent="-118813" defTabSz="1021718">
              <a:spcBef>
                <a:spcPts val="683"/>
              </a:spcBef>
              <a:spcAft>
                <a:spcPts val="600"/>
              </a:spcAft>
              <a:defRPr/>
            </a:pPr>
            <a:r>
              <a:rPr lang="es-US" sz="1100" dirty="0">
                <a:solidFill>
                  <a:prstClr val="black"/>
                </a:solidFill>
              </a:rPr>
              <a:t>Sólo paga la prima del plan si sus ingresos anuales en 2021 eran iguales o inferiores a $97,000 dólares en el caso de un individuo, o iguales o inferiores a $194,000 dólares en el caso de un matrimonio.</a:t>
            </a:r>
          </a:p>
          <a:p>
            <a:pPr marL="118813" indent="-118813" defTabSz="1021718">
              <a:spcBef>
                <a:spcPts val="683"/>
              </a:spcBef>
              <a:spcAft>
                <a:spcPts val="600"/>
              </a:spcAft>
              <a:defRPr/>
            </a:pPr>
            <a:r>
              <a:rPr lang="es-US" sz="1100" dirty="0">
                <a:solidFill>
                  <a:prstClr val="black"/>
                </a:solidFill>
              </a:rPr>
              <a:t>Si declaró un Ingreso Bruto Ajustado Modificado (MAGI) superior a $97,000 (persona física) o $194,000 (personas casadas que presentan una declaración conjunta) en su declaración de impuestos del 2021 del Servicio de Impuestos Internos (IRS), (la información más reciente de la declaración de impuestos facilitada al Seguro Social por el IRS), tendrá que pagar la IRMAA de la Parte D además de su prima mensual del plan de medicamentos (YPP). </a:t>
            </a:r>
          </a:p>
          <a:p>
            <a:pPr marL="118813" indent="-118813" defTabSz="1021718">
              <a:spcBef>
                <a:spcPts val="683"/>
              </a:spcBef>
              <a:spcAft>
                <a:spcPts val="600"/>
              </a:spcAft>
              <a:defRPr/>
            </a:pPr>
            <a:r>
              <a:rPr lang="es-US" sz="1100" dirty="0">
                <a:solidFill>
                  <a:prstClr val="black"/>
                </a:solidFill>
              </a:rPr>
              <a:t>Si declaró un MAGI superior de $183,000 a $500,000 dólares y presenta una declaración de impuestos individual, o declaración de impuestos conjunta con un ingreso superior de $366,000 a $750,000 dólares, usted paga la prima de su plan y su IRMAA de $70.00 dólares por mes.</a:t>
            </a:r>
          </a:p>
          <a:p>
            <a:pPr marL="0" indent="0" defTabSz="966612">
              <a:spcBef>
                <a:spcPts val="600"/>
              </a:spcBef>
              <a:spcAft>
                <a:spcPts val="600"/>
              </a:spcAft>
              <a:buNone/>
              <a:defRPr/>
            </a:pPr>
            <a:r>
              <a:rPr lang="es-US" sz="1100" b="1" dirty="0">
                <a:solidFill>
                  <a:prstClr val="black"/>
                </a:solidFill>
              </a:rPr>
              <a:t>NOTA: </a:t>
            </a:r>
            <a:r>
              <a:rPr lang="es-US" sz="1100" dirty="0">
                <a:solidFill>
                  <a:prstClr val="black"/>
                </a:solidFill>
              </a:rPr>
              <a:t>Si está casado y presenta la declaración por separado, pero ha convivido con su cónyuge en algún momento del ejercicio fiscal y sus ingresos oscilan entre $97,000 y $403,000 dólares, pagará la prima de su plan y la IRMAA de $70.00 dólares.</a:t>
            </a:r>
          </a:p>
          <a:p>
            <a:pPr marL="0" indent="0" defTabSz="966612">
              <a:spcBef>
                <a:spcPts val="600"/>
              </a:spcBef>
              <a:spcAft>
                <a:spcPts val="600"/>
              </a:spcAft>
              <a:buNone/>
              <a:defRPr/>
            </a:pPr>
            <a:r>
              <a:rPr lang="es-US" sz="1100" dirty="0">
                <a:solidFill>
                  <a:prstClr val="black"/>
                </a:solidFill>
              </a:rPr>
              <a:t>Si su ingreso cambia por ciertas razones, como divorcio o la jubilación, es posible que pueda reducir su IRMAA. Consulte </a:t>
            </a:r>
            <a:r>
              <a:rPr lang="es-US" sz="1100" dirty="0">
                <a:solidFill>
                  <a:prstClr val="black"/>
                </a:solidFill>
                <a:hlinkClick r:id="rId3"/>
              </a:rPr>
              <a:t>ssa.gov/</a:t>
            </a:r>
            <a:r>
              <a:rPr lang="es-US" sz="1100" dirty="0" err="1">
                <a:solidFill>
                  <a:prstClr val="black"/>
                </a:solidFill>
                <a:hlinkClick r:id="rId3"/>
              </a:rPr>
              <a:t>forms</a:t>
            </a:r>
            <a:r>
              <a:rPr lang="es-US" sz="1100" dirty="0">
                <a:solidFill>
                  <a:prstClr val="black"/>
                </a:solidFill>
                <a:hlinkClick r:id="rId3"/>
              </a:rPr>
              <a:t>/ssa-44-ext.pdf</a:t>
            </a:r>
            <a:r>
              <a:rPr lang="es-US" sz="1100" dirty="0">
                <a:solidFill>
                  <a:prstClr val="black"/>
                </a:solidFill>
              </a:rPr>
              <a:t> para ver e imprimir una copia del "Formulario de cantidad en ajuste mensual relacionado con el ingreso de Medicare - Evento que cambia la vida".</a:t>
            </a:r>
          </a:p>
          <a:p>
            <a:pPr marL="0" indent="0">
              <a:spcBef>
                <a:spcPts val="600"/>
              </a:spcBef>
              <a:spcAft>
                <a:spcPts val="600"/>
              </a:spcAft>
              <a:buNone/>
            </a:pPr>
            <a:endParaRPr lang="en-US" sz="1100" dirty="0"/>
          </a:p>
          <a:p>
            <a:pPr marL="0" indent="0">
              <a:spcBef>
                <a:spcPts val="600"/>
              </a:spcBef>
              <a:spcAft>
                <a:spcPts val="600"/>
              </a:spcAft>
              <a:buNone/>
            </a:pPr>
            <a:endParaRPr lang="en-US" sz="1100" dirty="0"/>
          </a:p>
        </p:txBody>
      </p:sp>
    </p:spTree>
    <p:extLst>
      <p:ext uri="{BB962C8B-B14F-4D97-AF65-F5344CB8AC3E}">
        <p14:creationId xmlns:p14="http://schemas.microsoft.com/office/powerpoint/2010/main" val="1546586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s-US" b="1">
                <a:solidFill>
                  <a:prstClr val="black"/>
                </a:solidFill>
              </a:rPr>
              <a:t>Notas del presentador</a:t>
            </a:r>
          </a:p>
          <a:p>
            <a:pPr marL="0" indent="0" defTabSz="966612">
              <a:spcAft>
                <a:spcPts val="600"/>
              </a:spcAft>
              <a:buNone/>
              <a:defRPr/>
            </a:pPr>
            <a:r>
              <a:rPr lang="es-US">
                <a:solidFill>
                  <a:prstClr val="black"/>
                </a:solidFill>
              </a:rPr>
              <a:t>Este material está destinado a instructores familiarizados con Medicare que deseen información para sus presentaciones.</a:t>
            </a:r>
          </a:p>
          <a:p>
            <a:pPr marL="0" indent="0" defTabSz="966612">
              <a:spcAft>
                <a:spcPts val="600"/>
              </a:spcAft>
              <a:buNone/>
              <a:defRPr/>
            </a:pPr>
            <a:r>
              <a:rPr lang="es-US">
                <a:solidFill>
                  <a:prstClr val="black"/>
                </a:solidFill>
              </a:rPr>
              <a:t>El módulo consta de 75 diapositivas con notas del ponente e incluye enlaces a recursos y preguntas para comprobar conocimientos. </a:t>
            </a:r>
          </a:p>
          <a:p>
            <a:pPr marL="0" indent="0" defTabSz="966612">
              <a:spcAft>
                <a:spcPts val="600"/>
              </a:spcAft>
              <a:buNone/>
              <a:defRPr/>
            </a:pPr>
            <a:r>
              <a:rPr lang="es-US">
                <a:solidFill>
                  <a:prstClr val="black"/>
                </a:solidFill>
              </a:rPr>
              <a:t>Las lecciones de este módulo explican las opciones de planes de salud de Medicare distintas de Medicare Original. </a:t>
            </a:r>
          </a:p>
          <a:p>
            <a:pPr marL="0" indent="0" fontAlgn="base">
              <a:spcAft>
                <a:spcPts val="600"/>
              </a:spcAft>
              <a:buNone/>
            </a:pPr>
            <a:r>
              <a:rPr lang="es-US">
                <a:solidFill>
                  <a:prstClr val="black"/>
                </a:solidFill>
              </a:rPr>
              <a:t>La presentación dura 60 minutos. Añada aproximadamente 15 minutos adicionales para el debate y la sesión de preguntas y respuestas. Usted deberá </a:t>
            </a:r>
            <a:r>
              <a:rPr lang="es-US">
                <a:solidFill>
                  <a:srgbClr val="000000"/>
                </a:solidFill>
              </a:rPr>
              <a:t>considerar más tiempo para actividades adicionales.</a:t>
            </a:r>
          </a:p>
          <a:p>
            <a:pPr marL="0" indent="0" fontAlgn="base">
              <a:spcBef>
                <a:spcPts val="600"/>
              </a:spcBef>
              <a:spcAft>
                <a:spcPts val="600"/>
              </a:spcAft>
              <a:buNone/>
            </a:pPr>
            <a:endParaRPr lang="en-US" dirty="0">
              <a:solidFill>
                <a:srgbClr val="000000"/>
              </a:solidFill>
            </a:endParaRPr>
          </a:p>
          <a:p>
            <a:pPr marL="0" indent="0" fontAlgn="base">
              <a:spcBef>
                <a:spcPts val="600"/>
              </a:spcBef>
              <a:spcAft>
                <a:spcPts val="600"/>
              </a:spcAft>
              <a:buNone/>
            </a:pPr>
            <a:endParaRPr lang="en-US" dirty="0">
              <a:solidFill>
                <a:prstClr val="black"/>
              </a:solidFill>
            </a:endParaRPr>
          </a:p>
        </p:txBody>
      </p:sp>
    </p:spTree>
    <p:extLst>
      <p:ext uri="{BB962C8B-B14F-4D97-AF65-F5344CB8AC3E}">
        <p14:creationId xmlns:p14="http://schemas.microsoft.com/office/powerpoint/2010/main" val="3295748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94788" y="3757507"/>
            <a:ext cx="6502400" cy="5144347"/>
          </a:xfrm>
        </p:spPr>
        <p:txBody>
          <a:bodyPr/>
          <a:lstStyle/>
          <a:p>
            <a:pPr marL="0" indent="0" defTabSz="966612">
              <a:spcAft>
                <a:spcPts val="600"/>
              </a:spcAft>
              <a:buNone/>
              <a:defRPr/>
            </a:pPr>
            <a:r>
              <a:rPr lang="es-US" b="1" dirty="0">
                <a:solidFill>
                  <a:prstClr val="black"/>
                </a:solidFill>
                <a:ea typeface="ＭＳ Ｐゴシック" pitchFamily="84" charset="-128"/>
              </a:rPr>
              <a:t>Esta diapositiva tiene animación.</a:t>
            </a:r>
          </a:p>
          <a:p>
            <a:pPr marL="0" indent="0" defTabSz="966612">
              <a:spcAft>
                <a:spcPts val="600"/>
              </a:spcAft>
              <a:buNone/>
              <a:defRPr/>
            </a:pPr>
            <a:r>
              <a:rPr lang="es-US" b="1" dirty="0">
                <a:solidFill>
                  <a:prstClr val="black"/>
                </a:solidFill>
                <a:ea typeface="ＭＳ Ｐゴシック" pitchFamily="84" charset="-128"/>
              </a:rPr>
              <a:t>Notas del presentador</a:t>
            </a:r>
          </a:p>
          <a:p>
            <a:pPr marL="120827" indent="-120827" defTabSz="966612">
              <a:spcAft>
                <a:spcPts val="600"/>
              </a:spcAft>
              <a:defRPr/>
            </a:pPr>
            <a:r>
              <a:rPr lang="es-US" dirty="0">
                <a:solidFill>
                  <a:prstClr val="black"/>
                </a:solidFill>
              </a:rPr>
              <a:t>Los planes Medicare </a:t>
            </a:r>
            <a:r>
              <a:rPr lang="es-US" dirty="0" err="1">
                <a:solidFill>
                  <a:prstClr val="black"/>
                </a:solidFill>
              </a:rPr>
              <a:t>Advantage</a:t>
            </a:r>
            <a:r>
              <a:rPr lang="es-US" dirty="0">
                <a:solidFill>
                  <a:prstClr val="black"/>
                </a:solidFill>
              </a:rPr>
              <a:t> están disponibles para la mayoría de personas con Medicare. Para poder inscribirse en un plan Medicare </a:t>
            </a:r>
            <a:r>
              <a:rPr lang="es-US" dirty="0" err="1">
                <a:solidFill>
                  <a:prstClr val="black"/>
                </a:solidFill>
              </a:rPr>
              <a:t>Advantage</a:t>
            </a:r>
            <a:r>
              <a:rPr lang="es-US" dirty="0">
                <a:solidFill>
                  <a:prstClr val="black"/>
                </a:solidFill>
              </a:rPr>
              <a:t>, debe tener la Parte A y la Parte B. También debe vivir en el área geográfica donde haya cobertura del plan. Debe ser un ciudadano estadounidense o estar en los Estados Unidos de forma legal y no estar preso.</a:t>
            </a:r>
          </a:p>
          <a:p>
            <a:pPr marL="120827" indent="-120827" defTabSz="966612">
              <a:spcAft>
                <a:spcPts val="600"/>
              </a:spcAft>
              <a:defRPr/>
            </a:pPr>
            <a:r>
              <a:rPr lang="es-US" dirty="0">
                <a:solidFill>
                  <a:prstClr val="black"/>
                </a:solidFill>
              </a:rPr>
              <a:t>Para inscribirse, también debe aceptar:</a:t>
            </a:r>
          </a:p>
          <a:p>
            <a:pPr marL="241653" lvl="1" indent="-120827" defTabSz="966612">
              <a:spcBef>
                <a:spcPts val="0"/>
              </a:spcBef>
              <a:spcAft>
                <a:spcPts val="600"/>
              </a:spcAft>
              <a:buFont typeface="Arial" panose="020B0604020202020204" pitchFamily="34" charset="0"/>
              <a:buChar char="•"/>
              <a:defRPr/>
            </a:pPr>
            <a:r>
              <a:rPr lang="es-US" dirty="0">
                <a:solidFill>
                  <a:prstClr val="black"/>
                </a:solidFill>
                <a:cs typeface="Arial" panose="020B0604020202020204" pitchFamily="34" charset="0"/>
              </a:rPr>
              <a:t>Proporcione la información necesaria al plan, como su número de Medicare, domicilio, fecha de nacimiento y otra información importante.</a:t>
            </a:r>
          </a:p>
          <a:p>
            <a:pPr marL="241653" lvl="1" indent="-120827" defTabSz="966612">
              <a:spcBef>
                <a:spcPts val="0"/>
              </a:spcBef>
              <a:spcAft>
                <a:spcPts val="600"/>
              </a:spcAft>
              <a:buFont typeface="Arial" panose="020B0604020202020204" pitchFamily="34" charset="0"/>
              <a:buChar char="•"/>
              <a:defRPr/>
            </a:pPr>
            <a:r>
              <a:rPr lang="es-US" dirty="0">
                <a:solidFill>
                  <a:prstClr val="black"/>
                </a:solidFill>
                <a:cs typeface="Arial" panose="020B0604020202020204" pitchFamily="34" charset="0"/>
              </a:rPr>
              <a:t>Seguir las reglas del plan.</a:t>
            </a:r>
          </a:p>
          <a:p>
            <a:pPr marL="241653" lvl="1" indent="-120827" defTabSz="966612">
              <a:spcBef>
                <a:spcPts val="0"/>
              </a:spcBef>
              <a:spcAft>
                <a:spcPts val="600"/>
              </a:spcAft>
              <a:buFont typeface="Arial" panose="020B0604020202020204" pitchFamily="34" charset="0"/>
              <a:buChar char="•"/>
              <a:defRPr/>
            </a:pPr>
            <a:r>
              <a:rPr lang="es-US" dirty="0">
                <a:solidFill>
                  <a:prstClr val="black"/>
                </a:solidFill>
                <a:cs typeface="Arial" panose="020B0604020202020204" pitchFamily="34" charset="0"/>
              </a:rPr>
              <a:t>Tener a un plan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a la vez. Sin embargo, se le permite tener un plan MSA y un plan de medicamentos al mismo tiempo. Además, si su plan PFFS no tiene cobertura de medicamentos, puede tener al mismo tiempo otro plan de medicamentos.</a:t>
            </a:r>
          </a:p>
          <a:p>
            <a:pPr marL="0" lvl="1" defTabSz="966512">
              <a:spcBef>
                <a:spcPts val="0"/>
              </a:spcBef>
              <a:spcAft>
                <a:spcPts val="600"/>
              </a:spcAft>
              <a:defRPr/>
            </a:pPr>
            <a:r>
              <a:rPr lang="es-US" dirty="0"/>
              <a:t>Para averiguar qué planes Medicare </a:t>
            </a:r>
            <a:r>
              <a:rPr lang="es-US" dirty="0" err="1"/>
              <a:t>Advantage</a:t>
            </a:r>
            <a:r>
              <a:rPr lang="es-US" dirty="0"/>
              <a:t> están disponibles en su área</a:t>
            </a:r>
            <a:r>
              <a:rPr lang="es-US" dirty="0">
                <a:solidFill>
                  <a:prstClr val="black"/>
                </a:solidFill>
                <a:cs typeface="Arial" panose="020B0604020202020204" pitchFamily="34" charset="0"/>
              </a:rPr>
              <a:t>, visite </a:t>
            </a:r>
            <a:r>
              <a:rPr lang="es-US" dirty="0">
                <a:cs typeface="Arial" panose="020B0604020202020204" pitchFamily="34" charset="0"/>
                <a:hlinkClick r:id="rId3"/>
              </a:rPr>
              <a:t>Medicare.gov/plan-compare</a:t>
            </a:r>
            <a:r>
              <a:rPr lang="es-US" dirty="0">
                <a:solidFill>
                  <a:prstClr val="black"/>
                </a:solidFill>
                <a:cs typeface="Arial" panose="020B0604020202020204" pitchFamily="34" charset="0"/>
              </a:rPr>
              <a:t> o llame al 1-800-MEDICARE (1‐800‐633‐4227); TTY: 1‑877-486-2048.</a:t>
            </a:r>
          </a:p>
          <a:p>
            <a:pPr marL="0" indent="0">
              <a:spcAft>
                <a:spcPts val="600"/>
              </a:spcAft>
              <a:buNone/>
            </a:pPr>
            <a:endParaRPr lang="en-US" dirty="0">
              <a:cs typeface="Arial" panose="020B0604020202020204" pitchFamily="34" charset="0"/>
            </a:endParaRPr>
          </a:p>
          <a:p>
            <a:pPr marL="0" indent="0" defTabSz="966612">
              <a:spcAft>
                <a:spcPts val="600"/>
              </a:spcAft>
              <a:buNone/>
              <a:defRPr/>
            </a:pPr>
            <a:endParaRPr lang="en-US" dirty="0">
              <a:cs typeface="Arial" panose="020B0604020202020204" pitchFamily="34" charset="0"/>
            </a:endParaRPr>
          </a:p>
          <a:p>
            <a:pPr marL="0" indent="0">
              <a:spcAft>
                <a:spcPts val="600"/>
              </a:spcAft>
              <a:buNone/>
            </a:pPr>
            <a:endParaRPr lang="en-US" b="1" dirty="0">
              <a:cs typeface="Arial" panose="020B0604020202020204" pitchFamily="34" charset="0"/>
            </a:endParaRPr>
          </a:p>
        </p:txBody>
      </p:sp>
    </p:spTree>
    <p:extLst>
      <p:ext uri="{BB962C8B-B14F-4D97-AF65-F5344CB8AC3E}">
        <p14:creationId xmlns:p14="http://schemas.microsoft.com/office/powerpoint/2010/main" val="34447729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62925" y="3757507"/>
            <a:ext cx="6498620" cy="5501983"/>
          </a:xfrm>
        </p:spPr>
        <p:txBody>
          <a:bodyPr/>
          <a:lstStyle/>
          <a:p>
            <a:pPr marL="0" indent="0" defTabSz="966612">
              <a:spcAft>
                <a:spcPts val="600"/>
              </a:spcAft>
              <a:buNone/>
              <a:defRPr/>
            </a:pPr>
            <a:r>
              <a:rPr lang="es-US" b="1" dirty="0">
                <a:solidFill>
                  <a:prstClr val="black"/>
                </a:solidFill>
                <a:ea typeface="ＭＳ Ｐゴシック" pitchFamily="84" charset="-128"/>
              </a:rPr>
              <a:t>Esta diapositiva tiene animación.</a:t>
            </a:r>
          </a:p>
          <a:p>
            <a:pPr marL="0" indent="0" defTabSz="966612">
              <a:spcAft>
                <a:spcPts val="600"/>
              </a:spcAft>
              <a:buNone/>
              <a:defRPr/>
            </a:pPr>
            <a:r>
              <a:rPr lang="es-US" b="1" dirty="0">
                <a:solidFill>
                  <a:prstClr val="black"/>
                </a:solidFill>
                <a:ea typeface="ＭＳ Ｐゴシック" pitchFamily="84" charset="-128"/>
              </a:rPr>
              <a:t>Notas del presentador</a:t>
            </a:r>
          </a:p>
          <a:p>
            <a:pPr marL="0" indent="0">
              <a:spcAft>
                <a:spcPts val="600"/>
              </a:spcAft>
              <a:buNone/>
              <a:defRPr/>
            </a:pPr>
            <a:r>
              <a:rPr lang="es-US" dirty="0">
                <a:solidFill>
                  <a:prstClr val="black"/>
                </a:solidFill>
              </a:rPr>
              <a:t>No todos los planes de Medicare </a:t>
            </a:r>
            <a:r>
              <a:rPr lang="es-US" dirty="0" err="1">
                <a:solidFill>
                  <a:prstClr val="black"/>
                </a:solidFill>
              </a:rPr>
              <a:t>Advantage</a:t>
            </a:r>
            <a:r>
              <a:rPr lang="es-US" dirty="0">
                <a:solidFill>
                  <a:prstClr val="black"/>
                </a:solidFill>
              </a:rPr>
              <a:t> funcionan igual. </a:t>
            </a:r>
            <a:r>
              <a:rPr lang="es-US" dirty="0"/>
              <a:t>Antes de inscribirse, puede buscar y comparar planes de salud de Medicare en su área visitando</a:t>
            </a:r>
            <a:r>
              <a:rPr lang="es-US" dirty="0">
                <a:solidFill>
                  <a:prstClr val="black"/>
                </a:solidFill>
              </a:rPr>
              <a:t> </a:t>
            </a:r>
            <a:r>
              <a:rPr lang="es-US" dirty="0">
                <a:cs typeface="Arial" panose="020B0604020202020204" pitchFamily="34" charset="0"/>
                <a:hlinkClick r:id="rId3"/>
              </a:rPr>
              <a:t>Medicare.gov/plan-compare.</a:t>
            </a:r>
            <a:r>
              <a:rPr lang="es-US" dirty="0">
                <a:solidFill>
                  <a:prstClr val="black"/>
                </a:solidFill>
              </a:rPr>
              <a:t> Una vez que conozca las reglas y los costos del plan, inscríbase mediante una de las siguientes maneras: </a:t>
            </a:r>
          </a:p>
          <a:p>
            <a:pPr>
              <a:spcAft>
                <a:spcPts val="600"/>
              </a:spcAft>
              <a:defRPr/>
            </a:pPr>
            <a:r>
              <a:rPr lang="es-US" dirty="0"/>
              <a:t>Consulte </a:t>
            </a:r>
            <a:r>
              <a:rPr lang="es-US" dirty="0">
                <a:cs typeface="Arial" panose="020B0604020202020204" pitchFamily="34" charset="0"/>
                <a:hlinkClick r:id="rId3"/>
              </a:rPr>
              <a:t>Medicare.gov/plan-compare</a:t>
            </a:r>
            <a:r>
              <a:rPr lang="es-US" dirty="0"/>
              <a:t> y busque por código postal para encontrar un plan. También puede iniciar sesión para resultados personalizados. Si tiene preguntas sobre un plan en particular, seleccione “Detalles del plan” para obtener información. </a:t>
            </a:r>
          </a:p>
          <a:p>
            <a:pPr>
              <a:spcAft>
                <a:spcPts val="600"/>
              </a:spcAft>
              <a:defRPr/>
            </a:pPr>
            <a:r>
              <a:rPr lang="es-US" dirty="0"/>
              <a:t>Consulte el sitio web del plan para averiguar si puede inscribirse en línea. </a:t>
            </a:r>
          </a:p>
          <a:p>
            <a:pPr>
              <a:spcAft>
                <a:spcPts val="600"/>
              </a:spcAft>
              <a:defRPr/>
            </a:pPr>
            <a:r>
              <a:rPr lang="es-US" dirty="0"/>
              <a:t>Complete un formulario de inscripción en papel. Comuníquese con el plan para obtener un formulario de inscripción, complételo y envíelo. Todos los planes deben ofrecer esta opción. </a:t>
            </a:r>
          </a:p>
          <a:p>
            <a:pPr>
              <a:spcAft>
                <a:spcPts val="600"/>
              </a:spcAft>
              <a:defRPr/>
            </a:pPr>
            <a:r>
              <a:rPr lang="es-US" dirty="0"/>
              <a:t>Llame al plan en el que desea inscribirse. Consulte </a:t>
            </a:r>
            <a:r>
              <a:rPr lang="es-US" dirty="0">
                <a:cs typeface="Arial" panose="020B0604020202020204" pitchFamily="34" charset="0"/>
                <a:hlinkClick r:id="rId3"/>
              </a:rPr>
              <a:t>Medicare.gov/plan-compare</a:t>
            </a:r>
            <a:r>
              <a:rPr lang="es-US" dirty="0"/>
              <a:t> para obtener la información de contacto del plan. </a:t>
            </a:r>
          </a:p>
          <a:p>
            <a:pPr>
              <a:spcAft>
                <a:spcPts val="600"/>
              </a:spcAft>
              <a:defRPr/>
            </a:pPr>
            <a:r>
              <a:rPr lang="es-US" dirty="0"/>
              <a:t>Llame al 1-800-MEDICARE (1-800-633-4227); los usuarios de TTY pueden llamar al 1-877-486-2048. </a:t>
            </a:r>
          </a:p>
          <a:p>
            <a:pPr marL="0" indent="0">
              <a:spcAft>
                <a:spcPts val="600"/>
              </a:spcAft>
              <a:buNone/>
              <a:defRPr/>
            </a:pPr>
            <a:r>
              <a:rPr lang="es-US" dirty="0"/>
              <a:t>Cuando se inscribe en un plan de Medicare </a:t>
            </a:r>
            <a:r>
              <a:rPr lang="es-US" dirty="0" err="1"/>
              <a:t>Advantage</a:t>
            </a:r>
            <a:r>
              <a:rPr lang="es-US" dirty="0"/>
              <a:t>, tendrá que proporcionar los siguientes datos de su tarjeta de Medicare: </a:t>
            </a:r>
          </a:p>
          <a:p>
            <a:pPr>
              <a:spcAft>
                <a:spcPts val="600"/>
              </a:spcAft>
              <a:defRPr/>
            </a:pPr>
            <a:r>
              <a:rPr lang="es-US" dirty="0"/>
              <a:t>Su Número de Medicare </a:t>
            </a:r>
          </a:p>
          <a:p>
            <a:pPr>
              <a:spcAft>
                <a:spcPts val="600"/>
              </a:spcAft>
              <a:defRPr/>
            </a:pPr>
            <a:r>
              <a:rPr lang="es-US" dirty="0"/>
              <a:t>La fecha en que comenzó su cobertura de la Parte A y/o la Parte B</a:t>
            </a:r>
          </a:p>
          <a:p>
            <a:pPr marL="0" indent="0">
              <a:spcAft>
                <a:spcPts val="600"/>
              </a:spcAft>
              <a:buNone/>
              <a:defRPr/>
            </a:pPr>
            <a:r>
              <a:rPr lang="es-US" dirty="0"/>
              <a:t>Recuerde que, cuando se inscribe en un plan de Medicare </a:t>
            </a:r>
            <a:r>
              <a:rPr lang="es-US" dirty="0" err="1"/>
              <a:t>Advantage</a:t>
            </a:r>
            <a:r>
              <a:rPr lang="es-US" dirty="0"/>
              <a:t>, en la mayoría de los casos, deberá usar la tarjeta de su plan de Medicare </a:t>
            </a:r>
            <a:r>
              <a:rPr lang="es-US" dirty="0" err="1"/>
              <a:t>Advantage</a:t>
            </a:r>
            <a:r>
              <a:rPr lang="es-US" dirty="0"/>
              <a:t> para obtener los servicios de Medicare. Para algunos servicios, se le puede pedir que muestre su tarjeta roja, blanca y azul de Medicare.</a:t>
            </a:r>
          </a:p>
          <a:p>
            <a:pPr marL="0" indent="0">
              <a:spcAft>
                <a:spcPts val="600"/>
              </a:spcAft>
              <a:buNone/>
              <a:defRPr/>
            </a:pPr>
            <a:endParaRPr lang="en-US" dirty="0">
              <a:solidFill>
                <a:prstClr val="black"/>
              </a:solidFill>
            </a:endParaRPr>
          </a:p>
        </p:txBody>
      </p:sp>
    </p:spTree>
    <p:extLst>
      <p:ext uri="{BB962C8B-B14F-4D97-AF65-F5344CB8AC3E}">
        <p14:creationId xmlns:p14="http://schemas.microsoft.com/office/powerpoint/2010/main" val="39309996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93041" y="3757507"/>
            <a:ext cx="6939280" cy="5501984"/>
          </a:xfrm>
        </p:spPr>
        <p:txBody>
          <a:bodyPr/>
          <a:lstStyle/>
          <a:p>
            <a:pPr marL="0" indent="0" defTabSz="966612">
              <a:spcBef>
                <a:spcPts val="600"/>
              </a:spcBef>
              <a:buNone/>
              <a:defRPr/>
            </a:pPr>
            <a:r>
              <a:rPr lang="es-US" b="1" dirty="0">
                <a:solidFill>
                  <a:prstClr val="black"/>
                </a:solidFill>
                <a:ea typeface="ＭＳ Ｐゴシック" pitchFamily="84" charset="-128"/>
              </a:rPr>
              <a:t>Esta diapositiva tiene animación.</a:t>
            </a:r>
          </a:p>
          <a:p>
            <a:pPr marL="0" indent="0" defTabSz="966612">
              <a:spcBef>
                <a:spcPts val="600"/>
              </a:spcBef>
              <a:buNone/>
              <a:defRPr/>
            </a:pPr>
            <a:r>
              <a:rPr lang="es-US" b="1" dirty="0">
                <a:solidFill>
                  <a:prstClr val="black"/>
                </a:solidFill>
                <a:ea typeface="ＭＳ Ｐゴシック" pitchFamily="84" charset="-128"/>
              </a:rPr>
              <a:t>Notas del presentador</a:t>
            </a:r>
          </a:p>
          <a:p>
            <a:pPr marL="0" indent="0" defTabSz="966612">
              <a:spcBef>
                <a:spcPts val="600"/>
              </a:spcBef>
              <a:buNone/>
              <a:defRPr/>
            </a:pPr>
            <a:r>
              <a:rPr lang="es-US" dirty="0">
                <a:solidFill>
                  <a:prstClr val="black"/>
                </a:solidFill>
              </a:rPr>
              <a:t>Usted puede inscribirse o cambiar de planes Medicare </a:t>
            </a:r>
            <a:r>
              <a:rPr lang="es-US" dirty="0" err="1">
                <a:solidFill>
                  <a:prstClr val="black"/>
                </a:solidFill>
              </a:rPr>
              <a:t>Advantage</a:t>
            </a:r>
            <a:r>
              <a:rPr lang="es-US" dirty="0">
                <a:solidFill>
                  <a:prstClr val="black"/>
                </a:solidFill>
              </a:rPr>
              <a:t>:</a:t>
            </a:r>
          </a:p>
          <a:p>
            <a:pPr lvl="0">
              <a:spcBef>
                <a:spcPts val="600"/>
              </a:spcBef>
              <a:buClrTx/>
              <a:defRPr/>
            </a:pPr>
            <a:r>
              <a:rPr lang="es-US" dirty="0"/>
              <a:t>Durante su Periodo de Inscripción Inicial (IEP), que comienza 3 meses inmediatamente antes de su primer derecho tanto a la Parte A como a la Parte B de Medicare, y finaliza el último día del mes anterior a su derecho tanto a la Parte A como a la Parte B, o el último día de su periodo de inscripción inicial de la Parte B.</a:t>
            </a:r>
          </a:p>
          <a:p>
            <a:pPr lvl="0">
              <a:spcBef>
                <a:spcPts val="600"/>
              </a:spcBef>
              <a:defRPr/>
            </a:pPr>
            <a:r>
              <a:rPr lang="es-US" dirty="0"/>
              <a:t>La fecha de entrada en vigor no puede ser anterior al primer día en que tenga derecho tanto a la Parte A como a la Parte B de Medicare.</a:t>
            </a:r>
          </a:p>
          <a:p>
            <a:pPr marL="228600" lvl="1" indent="-104775">
              <a:buFont typeface="Arial" panose="020B0604020202020204" pitchFamily="34" charset="0"/>
              <a:buChar char="•"/>
              <a:defRPr/>
            </a:pPr>
            <a:r>
              <a:rPr lang="es-US" dirty="0"/>
              <a:t>Si se inscribe durante los 3 primeros meses de su PIE, la cobertura comienza el 1</a:t>
            </a:r>
            <a:r>
              <a:rPr lang="es-US" baseline="30000" dirty="0">
                <a:cs typeface="Arial" panose="020B0604020202020204" pitchFamily="34" charset="0"/>
              </a:rPr>
              <a:t>er</a:t>
            </a:r>
            <a:r>
              <a:rPr lang="es-US" dirty="0"/>
              <a:t> día del mes en que tenga derecho tanto a la Parte A como a la Parte B.</a:t>
            </a:r>
          </a:p>
          <a:p>
            <a:pPr marL="228600" lvl="1" indent="-104775">
              <a:buFont typeface="Arial" panose="020B0604020202020204" pitchFamily="34" charset="0"/>
              <a:buChar char="•"/>
              <a:defRPr/>
            </a:pPr>
            <a:r>
              <a:rPr lang="es-US" dirty="0"/>
              <a:t>Si se inscribe después de tener derecho a la Parte A y la Parte B, la cobertura comienza el 1</a:t>
            </a:r>
            <a:r>
              <a:rPr lang="es-US" baseline="30000" dirty="0">
                <a:cs typeface="Arial" panose="020B0604020202020204" pitchFamily="34" charset="0"/>
              </a:rPr>
              <a:t>er</a:t>
            </a:r>
            <a:r>
              <a:rPr lang="es-US" dirty="0"/>
              <a:t> día del mes siguiente al mes en que solicitó la inscripción.</a:t>
            </a:r>
          </a:p>
          <a:p>
            <a:pPr>
              <a:spcBef>
                <a:spcPts val="600"/>
              </a:spcBef>
              <a:defRPr/>
            </a:pPr>
            <a:r>
              <a:rPr lang="es-US" dirty="0">
                <a:solidFill>
                  <a:prstClr val="black"/>
                </a:solidFill>
              </a:rPr>
              <a:t>Durante el </a:t>
            </a:r>
            <a:r>
              <a:rPr lang="es-US" dirty="0" err="1">
                <a:solidFill>
                  <a:prstClr val="black"/>
                </a:solidFill>
              </a:rPr>
              <a:t>Periodo</a:t>
            </a:r>
            <a:r>
              <a:rPr lang="es-US" dirty="0" err="1">
                <a:solidFill>
                  <a:prstClr val="black"/>
                </a:solidFill>
                <a:cs typeface="Arial" panose="020B0604020202020204" pitchFamily="34" charset="0"/>
              </a:rPr>
              <a:t>de</a:t>
            </a:r>
            <a:r>
              <a:rPr lang="es-US" dirty="0">
                <a:solidFill>
                  <a:prstClr val="black"/>
                </a:solidFill>
                <a:cs typeface="Arial" panose="020B0604020202020204" pitchFamily="34" charset="0"/>
              </a:rPr>
              <a:t> Inscripción Abierta (OEP), que va del 15 de octubre al 7 de diciembre, t</a:t>
            </a:r>
            <a:r>
              <a:rPr lang="es-US" dirty="0">
                <a:solidFill>
                  <a:prstClr val="black"/>
                </a:solidFill>
              </a:rPr>
              <a:t>odo el que </a:t>
            </a:r>
            <a:r>
              <a:rPr lang="es-US" dirty="0">
                <a:solidFill>
                  <a:prstClr val="black"/>
                </a:solidFill>
                <a:cs typeface="Arial" panose="020B0604020202020204" pitchFamily="34" charset="0"/>
              </a:rPr>
              <a:t>tenga Medicare puede inscribirse, cambiar, o dejar un Plan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Su cobertura iniciará el 1 de enero.</a:t>
            </a:r>
          </a:p>
          <a:p>
            <a:pPr marL="0" indent="0" defTabSz="948439">
              <a:spcBef>
                <a:spcPts val="600"/>
              </a:spcBef>
              <a:buNone/>
              <a:defRPr/>
            </a:pPr>
            <a:endParaRPr lang="en-US" dirty="0">
              <a:solidFill>
                <a:prstClr val="black"/>
              </a:solidFill>
            </a:endParaRPr>
          </a:p>
        </p:txBody>
      </p:sp>
    </p:spTree>
    <p:extLst>
      <p:ext uri="{BB962C8B-B14F-4D97-AF65-F5344CB8AC3E}">
        <p14:creationId xmlns:p14="http://schemas.microsoft.com/office/powerpoint/2010/main" val="7054374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62560" y="3757508"/>
            <a:ext cx="6961254" cy="5502380"/>
          </a:xfrm>
        </p:spPr>
        <p:txBody>
          <a:bodyPr/>
          <a:lstStyle/>
          <a:p>
            <a:pPr marL="0" indent="0" defTabSz="966612">
              <a:spcAft>
                <a:spcPts val="600"/>
              </a:spcAft>
              <a:buNone/>
              <a:defRPr/>
            </a:pPr>
            <a:r>
              <a:rPr lang="es-US" b="1" dirty="0">
                <a:solidFill>
                  <a:prstClr val="black"/>
                </a:solidFill>
                <a:ea typeface="ＭＳ Ｐゴシック" pitchFamily="84" charset="-128"/>
              </a:rPr>
              <a:t>Esta diapositiva tiene animación.</a:t>
            </a:r>
          </a:p>
          <a:p>
            <a:pPr marL="0" indent="0" defTabSz="966612">
              <a:spcAft>
                <a:spcPts val="600"/>
              </a:spcAft>
              <a:buNone/>
              <a:defRPr/>
            </a:pPr>
            <a:r>
              <a:rPr lang="es-US" b="1" dirty="0">
                <a:solidFill>
                  <a:prstClr val="black"/>
                </a:solidFill>
                <a:ea typeface="ＭＳ Ｐゴシック" pitchFamily="84" charset="-128"/>
              </a:rPr>
              <a:t>Notas del presentador</a:t>
            </a:r>
          </a:p>
          <a:p>
            <a:pPr>
              <a:spcAft>
                <a:spcPts val="600"/>
              </a:spcAft>
              <a:defRPr/>
            </a:pPr>
            <a:r>
              <a:rPr lang="es-US" dirty="0">
                <a:solidFill>
                  <a:prstClr val="black"/>
                </a:solidFill>
                <a:cs typeface="Arial" panose="020B0604020202020204" pitchFamily="34" charset="0"/>
              </a:rPr>
              <a:t>Puede inscribirse en otro Plan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o darse de baja de un Plan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y volver a Medicare Original durante el Período de Inscripción Abierta de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(OEP de MA), que es del 1 de enero al 31 de marzo de cada año. Su cobertura inicia el 1</a:t>
            </a:r>
            <a:r>
              <a:rPr lang="es-US" baseline="30000" dirty="0">
                <a:solidFill>
                  <a:prstClr val="black"/>
                </a:solidFill>
                <a:cs typeface="Arial" panose="020B0604020202020204" pitchFamily="34" charset="0"/>
              </a:rPr>
              <a:t>er</a:t>
            </a:r>
            <a:r>
              <a:rPr lang="es-US" dirty="0">
                <a:solidFill>
                  <a:prstClr val="black"/>
                </a:solidFill>
                <a:cs typeface="Arial" panose="020B0604020202020204" pitchFamily="34" charset="0"/>
              </a:rPr>
              <a:t> día del mes siguiente a su inscripción en el nuevo plan o a su regreso a Medicare Original. Si usted está inscrito </a:t>
            </a:r>
            <a:r>
              <a:rPr lang="es-US" dirty="0">
                <a:solidFill>
                  <a:prstClr val="black"/>
                </a:solidFill>
              </a:rPr>
              <a:t>en cualquier momento durante los 3 primeros meses del año, puede utilizar este periodo de inscripción para inscribirse o cambiar de plan Medicare </a:t>
            </a:r>
            <a:r>
              <a:rPr lang="es-US" dirty="0" err="1">
                <a:solidFill>
                  <a:prstClr val="black"/>
                </a:solidFill>
              </a:rPr>
              <a:t>Advantage</a:t>
            </a:r>
            <a:r>
              <a:rPr lang="es-US" dirty="0">
                <a:solidFill>
                  <a:prstClr val="black"/>
                </a:solidFill>
              </a:rPr>
              <a:t>. </a:t>
            </a:r>
          </a:p>
          <a:p>
            <a:pPr marL="124183" lvl="1">
              <a:spcBef>
                <a:spcPts val="0"/>
              </a:spcBef>
              <a:spcAft>
                <a:spcPts val="600"/>
              </a:spcAft>
              <a:defRPr/>
            </a:pPr>
            <a:r>
              <a:rPr lang="es-US" dirty="0"/>
              <a:t>También puede utilizar el OEP de MA si es elegible para un plan Medicare </a:t>
            </a:r>
            <a:r>
              <a:rPr lang="es-US" dirty="0" err="1"/>
              <a:t>Advantage</a:t>
            </a:r>
            <a:r>
              <a:rPr lang="es-US" dirty="0"/>
              <a:t> (tiene Medicare Parte A y Parte B) por primera vez y se inscribe durante los 3 primeros meses de ser elegible. El OEP de MA comienza cuando usted tiene por primera vez Medicare Parte A y Parte B y termina el último día del 3</a:t>
            </a:r>
            <a:r>
              <a:rPr lang="es-US" baseline="30000" dirty="0"/>
              <a:t>er</a:t>
            </a:r>
            <a:r>
              <a:rPr lang="es-US" dirty="0"/>
              <a:t> mes de derecho a la prestación. </a:t>
            </a:r>
          </a:p>
          <a:p>
            <a:pPr marL="120827" indent="0">
              <a:spcAft>
                <a:spcPts val="600"/>
              </a:spcAft>
              <a:buNone/>
              <a:defRPr/>
            </a:pPr>
            <a:r>
              <a:rPr lang="es-US" b="1" dirty="0">
                <a:cs typeface="Arial" panose="020B0604020202020204" pitchFamily="34" charset="0"/>
              </a:rPr>
              <a:t>NOTA</a:t>
            </a:r>
            <a:r>
              <a:rPr lang="es-US" dirty="0"/>
              <a:t>: Solo puede realizar un cambio durante el OEP de MA. T</a:t>
            </a:r>
            <a:r>
              <a:rPr lang="es-US" dirty="0">
                <a:solidFill>
                  <a:prstClr val="black"/>
                </a:solidFill>
                <a:cs typeface="Arial" panose="020B0604020202020204" pitchFamily="34" charset="0"/>
              </a:rPr>
              <a:t>odo cambio que usted haga será efectivo el 1</a:t>
            </a:r>
            <a:r>
              <a:rPr lang="es-US" baseline="30000" dirty="0">
                <a:solidFill>
                  <a:prstClr val="black"/>
                </a:solidFill>
                <a:cs typeface="Arial" panose="020B0604020202020204" pitchFamily="34" charset="0"/>
              </a:rPr>
              <a:t>er</a:t>
            </a:r>
            <a:r>
              <a:rPr lang="es-US" dirty="0">
                <a:solidFill>
                  <a:prstClr val="black"/>
                </a:solidFill>
                <a:cs typeface="Arial" panose="020B0604020202020204" pitchFamily="34" charset="0"/>
              </a:rPr>
              <a:t> día del mes siguiente al que el plan reciba su solicitud. </a:t>
            </a:r>
            <a:r>
              <a:rPr lang="es-US" dirty="0"/>
              <a:t>Los planes MSA no están incluidos en el OEP de MA.</a:t>
            </a:r>
          </a:p>
          <a:p>
            <a:pPr>
              <a:spcAft>
                <a:spcPts val="600"/>
              </a:spcAft>
              <a:defRPr/>
            </a:pPr>
            <a:r>
              <a:rPr lang="es-US" dirty="0"/>
              <a:t>Periodo de Inscripción Abierta para personas institucionalizadas. Una persona que reúna los requisitos para elegir un plan Medicare </a:t>
            </a:r>
            <a:r>
              <a:rPr lang="es-US" dirty="0" err="1"/>
              <a:t>Advantage</a:t>
            </a:r>
            <a:r>
              <a:rPr lang="es-US" dirty="0"/>
              <a:t> y que esté internada, no tiene limitaciones en cuanto al número de elecciones o cambios que puede realizar. Una persona institucionalizada elegible para Medicare </a:t>
            </a:r>
            <a:r>
              <a:rPr lang="es-US" dirty="0" err="1"/>
              <a:t>Advantage</a:t>
            </a:r>
            <a:r>
              <a:rPr lang="es-US" dirty="0"/>
              <a:t> puede elegir en cualquier momento un Plan Medicare </a:t>
            </a:r>
            <a:r>
              <a:rPr lang="es-US" dirty="0" err="1"/>
              <a:t>Advantage</a:t>
            </a:r>
            <a:r>
              <a:rPr lang="es-US" dirty="0"/>
              <a:t> o cambiar su elección de un Plan Medicare </a:t>
            </a:r>
            <a:r>
              <a:rPr lang="es-US" dirty="0" err="1"/>
              <a:t>Advantage</a:t>
            </a:r>
            <a:r>
              <a:rPr lang="es-US" dirty="0"/>
              <a:t> a Medicare Original, a un Plan Medicare </a:t>
            </a:r>
            <a:r>
              <a:rPr lang="es-US" dirty="0" err="1"/>
              <a:t>Advantage</a:t>
            </a:r>
            <a:r>
              <a:rPr lang="es-US" dirty="0"/>
              <a:t> diferente, o de Medicare Original a un Plan Medicare </a:t>
            </a:r>
            <a:r>
              <a:rPr lang="es-US" dirty="0" err="1"/>
              <a:t>Advantage</a:t>
            </a:r>
            <a:r>
              <a:rPr lang="es-US" dirty="0"/>
              <a:t>.</a:t>
            </a:r>
          </a:p>
        </p:txBody>
      </p:sp>
    </p:spTree>
    <p:extLst>
      <p:ext uri="{BB962C8B-B14F-4D97-AF65-F5344CB8AC3E}">
        <p14:creationId xmlns:p14="http://schemas.microsoft.com/office/powerpoint/2010/main" val="39516422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62560" y="3757508"/>
            <a:ext cx="6990080" cy="5502380"/>
          </a:xfrm>
        </p:spPr>
        <p:txBody>
          <a:bodyPr/>
          <a:lstStyle/>
          <a:p>
            <a:pPr marL="0" indent="0" defTabSz="966612">
              <a:spcBef>
                <a:spcPts val="600"/>
              </a:spcBef>
              <a:buNone/>
              <a:defRPr/>
            </a:pPr>
            <a:r>
              <a:rPr lang="es-US" b="1" dirty="0">
                <a:solidFill>
                  <a:prstClr val="black"/>
                </a:solidFill>
                <a:ea typeface="ＭＳ Ｐゴシック" pitchFamily="84" charset="-128"/>
              </a:rPr>
              <a:t>Esta diapositiva tiene animación.</a:t>
            </a:r>
          </a:p>
          <a:p>
            <a:pPr marL="0" indent="0" defTabSz="966612">
              <a:spcBef>
                <a:spcPts val="600"/>
              </a:spcBef>
              <a:buNone/>
              <a:defRPr/>
            </a:pPr>
            <a:r>
              <a:rPr lang="es-US" b="1" dirty="0">
                <a:solidFill>
                  <a:prstClr val="black"/>
                </a:solidFill>
                <a:ea typeface="ＭＳ Ｐゴシック" pitchFamily="84" charset="-128"/>
              </a:rPr>
              <a:t>Notas del presentador</a:t>
            </a:r>
          </a:p>
          <a:p>
            <a:pPr>
              <a:spcBef>
                <a:spcPts val="600"/>
              </a:spcBef>
              <a:defRPr/>
            </a:pPr>
            <a:r>
              <a:rPr lang="es-US" dirty="0">
                <a:solidFill>
                  <a:prstClr val="black"/>
                </a:solidFill>
                <a:cs typeface="Arial" panose="020B0604020202020204" pitchFamily="34" charset="0"/>
              </a:rPr>
              <a:t>En la mayoría de los casos, debe permanecer inscrito durante el año calendario desde la fecha en que comienza su cobertura. Sin embargo, en determinadas situaciones, es posible que pueda inscribirse, cambiar o cancelar un plan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durante un período de inscripción especial (SEP) cuando suceden ciertos eventos en su vida. </a:t>
            </a:r>
            <a:r>
              <a:rPr lang="es-US" dirty="0"/>
              <a:t>Existen varios tipos de SEP, como los SEP para personas con doble derecho, y para personas cuyo plan actual finaliza, que cambian de residencia y que cubren "condiciones excepcionales", según dispongan los CMS, de acuerdo con el §1851(e)(4) de la Ley y el §422.62(b) de las regulaciones de Medicare </a:t>
            </a:r>
            <a:r>
              <a:rPr lang="es-US" dirty="0" err="1"/>
              <a:t>Advantage</a:t>
            </a:r>
            <a:r>
              <a:rPr lang="es-US" dirty="0"/>
              <a:t>. </a:t>
            </a:r>
            <a:r>
              <a:rPr lang="es-US" dirty="0">
                <a:solidFill>
                  <a:prstClr val="black"/>
                </a:solidFill>
                <a:cs typeface="Arial" panose="020B0604020202020204" pitchFamily="34" charset="0"/>
              </a:rPr>
              <a:t>Consulte con su plan para obtener más información. </a:t>
            </a:r>
          </a:p>
          <a:p>
            <a:pPr>
              <a:spcBef>
                <a:spcPts val="600"/>
              </a:spcBef>
              <a:defRPr/>
            </a:pPr>
            <a:r>
              <a:rPr lang="es-US" dirty="0">
                <a:solidFill>
                  <a:prstClr val="black"/>
                </a:solidFill>
                <a:cs typeface="Arial" panose="020B0604020202020204" pitchFamily="34" charset="0"/>
              </a:rPr>
              <a:t>La cobertura inicia el 1</a:t>
            </a:r>
            <a:r>
              <a:rPr lang="es-US" baseline="30000" dirty="0">
                <a:solidFill>
                  <a:prstClr val="black"/>
                </a:solidFill>
                <a:cs typeface="Arial" panose="020B0604020202020204" pitchFamily="34" charset="0"/>
              </a:rPr>
              <a:t>er</a:t>
            </a:r>
            <a:r>
              <a:rPr lang="es-US" dirty="0">
                <a:solidFill>
                  <a:prstClr val="black"/>
                </a:solidFill>
                <a:cs typeface="Arial" panose="020B0604020202020204" pitchFamily="34" charset="0"/>
              </a:rPr>
              <a:t> día del mes siguiente al mes en que el plan reciba su solicitud de afiliación, salvo que se indique lo contrario.</a:t>
            </a:r>
          </a:p>
          <a:p>
            <a:pPr marL="0" indent="0">
              <a:spcBef>
                <a:spcPts val="600"/>
              </a:spcBef>
              <a:buNone/>
              <a:defRPr/>
            </a:pPr>
            <a:r>
              <a:rPr lang="es-US" dirty="0">
                <a:solidFill>
                  <a:prstClr val="black"/>
                </a:solidFill>
                <a:cs typeface="Arial" panose="020B0604020202020204" pitchFamily="34" charset="0"/>
              </a:rPr>
              <a:t>Puede encontrar más información sobre las condiciones que permiten una excepción en el "Manual de atención administrada de Medicare, Capítulo 2-Inscripción y cancelación de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Sección 30.4, en </a:t>
            </a:r>
            <a:r>
              <a:rPr lang="es-US" dirty="0">
                <a:solidFill>
                  <a:prstClr val="black"/>
                </a:solidFill>
                <a:cs typeface="Arial" panose="020B0604020202020204" pitchFamily="34" charset="0"/>
                <a:hlinkClick r:id="rId3"/>
              </a:rPr>
              <a:t>CMS.gov/files/</a:t>
            </a:r>
            <a:r>
              <a:rPr lang="es-US" dirty="0" err="1">
                <a:solidFill>
                  <a:prstClr val="black"/>
                </a:solidFill>
                <a:cs typeface="Arial" panose="020B0604020202020204" pitchFamily="34" charset="0"/>
                <a:hlinkClick r:id="rId3"/>
              </a:rPr>
              <a:t>document</a:t>
            </a:r>
            <a:r>
              <a:rPr lang="es-US" dirty="0">
                <a:solidFill>
                  <a:prstClr val="black"/>
                </a:solidFill>
                <a:cs typeface="Arial" panose="020B0604020202020204" pitchFamily="34" charset="0"/>
                <a:hlinkClick r:id="rId3"/>
              </a:rPr>
              <a:t>/cy2021-ma-enrollment-and-disenrollment-guidance.pdf</a:t>
            </a:r>
            <a:r>
              <a:rPr lang="es-US" dirty="0">
                <a:solidFill>
                  <a:prstClr val="black"/>
                </a:solidFill>
                <a:cs typeface="Arial" panose="020B0604020202020204" pitchFamily="34" charset="0"/>
              </a:rPr>
              <a:t>. </a:t>
            </a:r>
          </a:p>
        </p:txBody>
      </p:sp>
    </p:spTree>
    <p:extLst>
      <p:ext uri="{BB962C8B-B14F-4D97-AF65-F5344CB8AC3E}">
        <p14:creationId xmlns:p14="http://schemas.microsoft.com/office/powerpoint/2010/main" val="36109363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12821" y="3757507"/>
            <a:ext cx="6725653" cy="5144347"/>
          </a:xfrm>
        </p:spPr>
        <p:txBody>
          <a:bodyPr/>
          <a:lstStyle/>
          <a:p>
            <a:pPr marL="0" indent="0" defTabSz="966612">
              <a:spcBef>
                <a:spcPts val="600"/>
              </a:spcBef>
              <a:buNone/>
              <a:defRPr/>
            </a:pPr>
            <a:r>
              <a:rPr lang="es-US" b="1" dirty="0">
                <a:solidFill>
                  <a:prstClr val="black"/>
                </a:solidFill>
                <a:ea typeface="ＭＳ Ｐゴシック" pitchFamily="84" charset="-128"/>
              </a:rPr>
              <a:t>Esta diapositiva tiene animación.</a:t>
            </a:r>
          </a:p>
          <a:p>
            <a:pPr marL="0" indent="0" defTabSz="966612">
              <a:spcBef>
                <a:spcPts val="600"/>
              </a:spcBef>
              <a:buNone/>
              <a:defRPr/>
            </a:pPr>
            <a:r>
              <a:rPr lang="es-US" b="1" dirty="0">
                <a:solidFill>
                  <a:prstClr val="black"/>
                </a:solidFill>
                <a:ea typeface="ＭＳ Ｐゴシック" pitchFamily="84" charset="-128"/>
              </a:rPr>
              <a:t>Notas del presentador</a:t>
            </a:r>
          </a:p>
          <a:p>
            <a:pPr marL="0" indent="0">
              <a:spcBef>
                <a:spcPts val="600"/>
              </a:spcBef>
              <a:buNone/>
            </a:pPr>
            <a:r>
              <a:rPr lang="es-US" dirty="0"/>
              <a:t>Si ya está inscrito en un plan Medicare </a:t>
            </a:r>
            <a:r>
              <a:rPr lang="es-US" dirty="0" err="1"/>
              <a:t>Advantage</a:t>
            </a:r>
            <a:r>
              <a:rPr lang="es-US" dirty="0"/>
              <a:t> y quiere darse de baja o cambiarse a otro plan, puede hacerlo:</a:t>
            </a:r>
          </a:p>
          <a:p>
            <a:pPr>
              <a:spcBef>
                <a:spcPts val="600"/>
              </a:spcBef>
            </a:pPr>
            <a:r>
              <a:rPr lang="es-US" dirty="0"/>
              <a:t>Elegir un nuevo plan Medicare </a:t>
            </a:r>
            <a:r>
              <a:rPr lang="es-US" dirty="0" err="1"/>
              <a:t>Advantage</a:t>
            </a:r>
            <a:r>
              <a:rPr lang="es-US" dirty="0"/>
              <a:t> mientras aún es asegurado de un plan diferente, en el cual será dado de baja automáticamente del plan anterior y será inscrito en el nuevo plan por los sistemas de los CMS sin duplicación ni demora en la cobertura.</a:t>
            </a:r>
          </a:p>
          <a:p>
            <a:pPr>
              <a:spcBef>
                <a:spcPts val="600"/>
              </a:spcBef>
            </a:pPr>
            <a:r>
              <a:rPr lang="es-US" dirty="0"/>
              <a:t>Cancelar la inscripción a través de la organización del plan Medicare </a:t>
            </a:r>
            <a:r>
              <a:rPr lang="es-US" dirty="0" err="1"/>
              <a:t>Advantage</a:t>
            </a:r>
            <a:r>
              <a:rPr lang="es-US" dirty="0"/>
              <a:t> o del 1-800-MEDICARE (1-800-</a:t>
            </a:r>
            <a:r>
              <a:rPr lang="es-US" dirty="0">
                <a:solidFill>
                  <a:prstClr val="black"/>
                </a:solidFill>
              </a:rPr>
              <a:t>633‑4227); TTY: 1-877-486-2048, en cuyo caso se le devolverá automáticamente a Medicare Original.</a:t>
            </a:r>
          </a:p>
          <a:p>
            <a:pPr indent="-109538">
              <a:defRPr/>
            </a:pPr>
            <a:r>
              <a:rPr lang="es-US" dirty="0">
                <a:solidFill>
                  <a:prstClr val="black"/>
                </a:solidFill>
                <a:cs typeface="Arial" panose="020B0604020202020204" pitchFamily="34" charset="0"/>
              </a:rPr>
              <a:t>Si está en un plan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y se inscribe en un plan de medicamentos por separado, en la mayoría de los casos, se cancelará su inscripción en su plan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y volverá a Medicare Original. </a:t>
            </a:r>
          </a:p>
          <a:p>
            <a:pPr indent="-109538">
              <a:defRPr/>
            </a:pPr>
            <a:r>
              <a:rPr lang="es-US" dirty="0">
                <a:solidFill>
                  <a:prstClr val="black"/>
                </a:solidFill>
                <a:cs typeface="Arial" panose="020B0604020202020204" pitchFamily="34" charset="0"/>
              </a:rPr>
              <a:t>Si está inscrito en un Plan PFFS de Medicare o en un Plan MSA de Medicare que no ofrece cobertura de medicamentos, puede inscribirse en otro plan para añadir la cobertura de medicamentos. </a:t>
            </a:r>
          </a:p>
          <a:p>
            <a:pPr marL="0" indent="0">
              <a:spcBef>
                <a:spcPts val="600"/>
              </a:spcBef>
              <a:buNone/>
            </a:pPr>
            <a:r>
              <a:rPr lang="es-US" dirty="0"/>
              <a:t>Si desea darse de baja de un plan Medicare </a:t>
            </a:r>
            <a:r>
              <a:rPr lang="es-US" dirty="0" err="1"/>
              <a:t>Advantage</a:t>
            </a:r>
            <a:r>
              <a:rPr lang="es-US" dirty="0"/>
              <a:t>, puede ponerse en contacto con su plan actual o llamar al </a:t>
            </a:r>
            <a:r>
              <a:rPr lang="es-US" dirty="0">
                <a:solidFill>
                  <a:prstClr val="black"/>
                </a:solidFill>
                <a:cs typeface="Arial" panose="020B0604020202020204" pitchFamily="34" charset="0"/>
              </a:rPr>
              <a:t>1‑800‑MEDICARE.</a:t>
            </a:r>
          </a:p>
          <a:p>
            <a:pPr marL="0" indent="0">
              <a:spcBef>
                <a:spcPts val="600"/>
              </a:spcBef>
              <a:buNone/>
              <a:defRPr/>
            </a:pPr>
            <a:r>
              <a:rPr lang="es-US" b="1" dirty="0">
                <a:solidFill>
                  <a:prstClr val="black"/>
                </a:solidFill>
                <a:cs typeface="Arial" panose="020B0604020202020204" pitchFamily="34" charset="0"/>
              </a:rPr>
              <a:t>NOTA</a:t>
            </a:r>
            <a:r>
              <a:rPr lang="es-US" dirty="0">
                <a:solidFill>
                  <a:prstClr val="black"/>
                </a:solidFill>
                <a:cs typeface="Arial" panose="020B0604020202020204" pitchFamily="34" charset="0"/>
              </a:rPr>
              <a:t>: También puede considerar unirse 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si es elegible. Las pólizas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solo suplementan sus beneficios de Medicare Original. </a:t>
            </a:r>
            <a:r>
              <a:rPr lang="es-US" dirty="0"/>
              <a:t>Consulte </a:t>
            </a:r>
            <a:r>
              <a:rPr lang="es-US" dirty="0">
                <a:hlinkClick r:id="rId3"/>
              </a:rPr>
              <a:t>Medicare.gov/</a:t>
            </a:r>
            <a:r>
              <a:rPr lang="es-US" dirty="0" err="1">
                <a:hlinkClick r:id="rId3"/>
              </a:rPr>
              <a:t>publications</a:t>
            </a:r>
            <a:r>
              <a:rPr lang="es-US" dirty="0"/>
              <a:t> para revisar el folleto "Cómo elegir una póliza </a:t>
            </a:r>
            <a:r>
              <a:rPr lang="es-US" dirty="0" err="1"/>
              <a:t>Medigap</a:t>
            </a:r>
            <a:r>
              <a:rPr lang="es-US" dirty="0"/>
              <a:t>: Una guía del seguro médico para personas con Medicare.” (Producto CMS No. 02110).</a:t>
            </a:r>
          </a:p>
          <a:p>
            <a:pPr marL="0" indent="0">
              <a:spcBef>
                <a:spcPts val="600"/>
              </a:spcBef>
              <a:buNone/>
              <a:defRPr/>
            </a:pPr>
            <a:r>
              <a:rPr lang="es-US" dirty="0">
                <a:solidFill>
                  <a:prstClr val="black"/>
                </a:solidFill>
                <a:cs typeface="Arial" panose="020B0604020202020204" pitchFamily="34" charset="0"/>
              </a:rPr>
              <a:t>Para más información sobre los planes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a:t>
            </a:r>
            <a:r>
              <a:rPr lang="es-US" dirty="0">
                <a:solidFill>
                  <a:prstClr val="black"/>
                </a:solidFill>
              </a:rPr>
              <a:t>consulte </a:t>
            </a:r>
            <a:r>
              <a:rPr lang="es-US" dirty="0">
                <a:solidFill>
                  <a:prstClr val="black"/>
                </a:solidFill>
                <a:hlinkClick r:id="rId3"/>
              </a:rPr>
              <a:t>Medicare.gov/</a:t>
            </a:r>
            <a:r>
              <a:rPr lang="es-US" dirty="0" err="1">
                <a:solidFill>
                  <a:prstClr val="black"/>
                </a:solidFill>
                <a:hlinkClick r:id="rId3"/>
              </a:rPr>
              <a:t>publications</a:t>
            </a:r>
            <a:r>
              <a:rPr lang="es-US" dirty="0">
                <a:solidFill>
                  <a:prstClr val="black"/>
                </a:solidFill>
              </a:rPr>
              <a:t> para </a:t>
            </a:r>
            <a:r>
              <a:rPr lang="es-US" dirty="0">
                <a:solidFill>
                  <a:prstClr val="black"/>
                </a:solidFill>
                <a:cs typeface="Arial" panose="020B0604020202020204" pitchFamily="34" charset="0"/>
              </a:rPr>
              <a:t>revisar "Entender los planes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(Producto CMS No. 12026). </a:t>
            </a:r>
          </a:p>
          <a:p>
            <a:pPr marL="0" indent="0">
              <a:spcBef>
                <a:spcPts val="600"/>
              </a:spcBef>
              <a:buNone/>
            </a:pPr>
            <a:endParaRPr lang="en-US" dirty="0">
              <a:cs typeface="Arial" panose="020B0604020202020204" pitchFamily="34" charset="0"/>
            </a:endParaRPr>
          </a:p>
        </p:txBody>
      </p:sp>
    </p:spTree>
    <p:extLst>
      <p:ext uri="{BB962C8B-B14F-4D97-AF65-F5344CB8AC3E}">
        <p14:creationId xmlns:p14="http://schemas.microsoft.com/office/powerpoint/2010/main" val="23377305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21920" y="3757507"/>
            <a:ext cx="7132320" cy="5502380"/>
          </a:xfrm>
        </p:spPr>
        <p:txBody>
          <a:bodyPr/>
          <a:lstStyle/>
          <a:p>
            <a:pPr marL="0" indent="0" defTabSz="966612">
              <a:spcAft>
                <a:spcPts val="600"/>
              </a:spcAft>
              <a:buNone/>
              <a:defRPr/>
            </a:pPr>
            <a:r>
              <a:rPr lang="es-US" sz="1050" b="1" dirty="0">
                <a:solidFill>
                  <a:prstClr val="black"/>
                </a:solidFill>
                <a:ea typeface="ＭＳ Ｐゴシック" pitchFamily="84" charset="-128"/>
              </a:rPr>
              <a:t>Esta diapositiva tiene animación.</a:t>
            </a:r>
          </a:p>
          <a:p>
            <a:pPr marL="0" indent="0" defTabSz="966612">
              <a:spcAft>
                <a:spcPts val="600"/>
              </a:spcAft>
              <a:buNone/>
              <a:defRPr/>
            </a:pPr>
            <a:r>
              <a:rPr lang="es-US" sz="1050" b="1" dirty="0">
                <a:solidFill>
                  <a:prstClr val="black"/>
                </a:solidFill>
                <a:ea typeface="ＭＳ Ｐゴシック" pitchFamily="84" charset="-128"/>
              </a:rPr>
              <a:t>Notas del presentador</a:t>
            </a:r>
          </a:p>
          <a:p>
            <a:pPr marL="119149" indent="-119149">
              <a:spcAft>
                <a:spcPts val="600"/>
              </a:spcAft>
              <a:defRPr/>
            </a:pPr>
            <a:r>
              <a:rPr lang="es-US" sz="1050" dirty="0">
                <a:solidFill>
                  <a:prstClr val="black"/>
                </a:solidFill>
              </a:rPr>
              <a:t>Cuando las personas con Medicaid que están inscritas en un plan de atención administrada de Medicaid, reúnen los requisitos para Medicare, a veces se utiliza la inscripción predeterminada para facilitar la inscripción en la atención integrada mientras se mantiene la continuidad de los servicios de atención administrada de Medicaid. </a:t>
            </a:r>
            <a:r>
              <a:rPr lang="es-US" sz="1050" dirty="0"/>
              <a:t>La inscripción </a:t>
            </a:r>
            <a:r>
              <a:rPr lang="es-US" sz="1050" dirty="0">
                <a:solidFill>
                  <a:prstClr val="black"/>
                </a:solidFill>
              </a:rPr>
              <a:t>predeterminada </a:t>
            </a:r>
            <a:r>
              <a:rPr lang="es-US" sz="1050" dirty="0"/>
              <a:t>es un mecanismo de inscripción que permite a las organizaciones Medicare </a:t>
            </a:r>
            <a:r>
              <a:rPr lang="es-US" sz="1050" dirty="0" err="1"/>
              <a:t>Advantage</a:t>
            </a:r>
            <a:r>
              <a:rPr lang="es-US" sz="1050" dirty="0"/>
              <a:t> ofrecer una continuidad de la cobertura sin interrupciones cuando usted cumple los requisitos para Medicare. </a:t>
            </a:r>
            <a:r>
              <a:rPr lang="es-US" sz="1050" dirty="0">
                <a:solidFill>
                  <a:prstClr val="black"/>
                </a:solidFill>
              </a:rPr>
              <a:t>A través de la inscripción predeterminada, las personas con Medicaid en la atención administrada por capitación, y que permanecen en la atención administrada de Medicaid al obtener de nuevo la elegibilidad de Medicare, pueden ser inscritos automáticamente en un D-SNP afiliado a la Organización de Atención Administrada de Medicaid de los individuos (MCO). La inscripción predeterminada en el D-SNP siempre entra en vigor en la fecha en que usted tiene tanto la Parte A como la Parte B por primera vez. </a:t>
            </a:r>
            <a:r>
              <a:rPr lang="es-US" sz="1050" dirty="0"/>
              <a:t>Usted</a:t>
            </a:r>
            <a:r>
              <a:rPr lang="es-US" sz="1050" dirty="0">
                <a:solidFill>
                  <a:srgbClr val="FF0000"/>
                </a:solidFill>
              </a:rPr>
              <a:t> </a:t>
            </a:r>
            <a:r>
              <a:rPr lang="es-US" sz="1050" dirty="0">
                <a:solidFill>
                  <a:prstClr val="black"/>
                </a:solidFill>
              </a:rPr>
              <a:t>puede optar cancelar ("declinar") la inscripción predeterminada antes de que surta efecto y, en su lugar, obtener </a:t>
            </a:r>
            <a:r>
              <a:rPr lang="es-US" sz="1050" dirty="0"/>
              <a:t>sus</a:t>
            </a:r>
            <a:r>
              <a:rPr lang="es-US" sz="1050" dirty="0">
                <a:solidFill>
                  <a:srgbClr val="FF0000"/>
                </a:solidFill>
              </a:rPr>
              <a:t> </a:t>
            </a:r>
            <a:r>
              <a:rPr lang="es-US" sz="1050" dirty="0">
                <a:solidFill>
                  <a:prstClr val="black"/>
                </a:solidFill>
              </a:rPr>
              <a:t>servicios Medicare a través de Medicare Original, Programas de Atención Integral para Ancianos (PACE) u otro plan Medicare </a:t>
            </a:r>
            <a:r>
              <a:rPr lang="es-US" sz="1050" dirty="0" err="1">
                <a:solidFill>
                  <a:prstClr val="black"/>
                </a:solidFill>
              </a:rPr>
              <a:t>Advantage</a:t>
            </a:r>
            <a:r>
              <a:rPr lang="es-US" sz="1050" dirty="0">
                <a:solidFill>
                  <a:prstClr val="black"/>
                </a:solidFill>
              </a:rPr>
              <a:t>. </a:t>
            </a:r>
          </a:p>
          <a:p>
            <a:pPr marL="119149" indent="-119149" defTabSz="966612">
              <a:spcAft>
                <a:spcPts val="600"/>
              </a:spcAft>
              <a:defRPr/>
            </a:pPr>
            <a:r>
              <a:rPr lang="es-US" sz="1050" dirty="0">
                <a:solidFill>
                  <a:prstClr val="black"/>
                </a:solidFill>
              </a:rPr>
              <a:t>La inscripción predeterminada solo se permite desde los planes de atención administrada de Medicaid en los D-SNP de la misma organización cuando un afiliado es elegible por primera vez para Medicare. Las organizaciones ya no pueden llevar a cabo la inscripción por defecto (anteriormente conocida como "inscripción de conversión sin problemas") de los planes de atención administrada que no son de Medicaid. Este proceso de aprobación debe volver a realizarse cada 5 años.</a:t>
            </a:r>
          </a:p>
          <a:p>
            <a:pPr marL="119149" indent="-119149">
              <a:spcAft>
                <a:spcPts val="600"/>
              </a:spcAft>
              <a:defRPr/>
            </a:pPr>
            <a:r>
              <a:rPr lang="es-US" sz="1050" dirty="0">
                <a:solidFill>
                  <a:prstClr val="black"/>
                </a:solidFill>
              </a:rPr>
              <a:t>Una organización Medicare </a:t>
            </a:r>
            <a:r>
              <a:rPr lang="es-US" sz="1050" dirty="0" err="1">
                <a:solidFill>
                  <a:prstClr val="black"/>
                </a:solidFill>
              </a:rPr>
              <a:t>Advantage</a:t>
            </a:r>
            <a:r>
              <a:rPr lang="es-US" sz="1050" dirty="0">
                <a:solidFill>
                  <a:prstClr val="black"/>
                </a:solidFill>
              </a:rPr>
              <a:t> puede ofrecer la inscripción por defecto si se cubren todas las condiciones siguientes:</a:t>
            </a:r>
          </a:p>
          <a:p>
            <a:pPr marL="246688" lvl="2" indent="-122505" defTabSz="966612">
              <a:spcBef>
                <a:spcPts val="0"/>
              </a:spcBef>
              <a:spcAft>
                <a:spcPts val="600"/>
              </a:spcAft>
              <a:buSzTx/>
              <a:buFont typeface="Arial" panose="020B0604020202020204" pitchFamily="34" charset="0"/>
              <a:buChar char="•"/>
              <a:defRPr/>
            </a:pPr>
            <a:r>
              <a:rPr lang="es-US" sz="1050" dirty="0">
                <a:solidFill>
                  <a:prstClr val="black"/>
                </a:solidFill>
                <a:cs typeface="Arial" panose="020B0604020202020204" pitchFamily="34" charset="0"/>
              </a:rPr>
              <a:t>El plan debe solicitar y obtener la aprobación de los CMS antes de implementar la inscripción predeterminada; las aprobaciones duran hasta 5 años</a:t>
            </a:r>
          </a:p>
          <a:p>
            <a:pPr marL="246688" lvl="2" indent="-122505" defTabSz="966612">
              <a:spcBef>
                <a:spcPts val="0"/>
              </a:spcBef>
              <a:spcAft>
                <a:spcPts val="600"/>
              </a:spcAft>
              <a:buSzTx/>
              <a:buFont typeface="Arial" panose="020B0604020202020204" pitchFamily="34" charset="0"/>
              <a:buChar char="•"/>
              <a:defRPr/>
            </a:pPr>
            <a:r>
              <a:rPr lang="es-US" sz="1050" dirty="0">
                <a:solidFill>
                  <a:prstClr val="black"/>
                </a:solidFill>
                <a:cs typeface="Arial" panose="020B0604020202020204" pitchFamily="34" charset="0"/>
              </a:rPr>
              <a:t>El estado(s) determina(n) si el plan Medicare </a:t>
            </a:r>
            <a:r>
              <a:rPr lang="es-US" sz="1050" dirty="0" err="1">
                <a:solidFill>
                  <a:prstClr val="black"/>
                </a:solidFill>
                <a:cs typeface="Arial" panose="020B0604020202020204" pitchFamily="34" charset="0"/>
              </a:rPr>
              <a:t>Advantage</a:t>
            </a:r>
            <a:r>
              <a:rPr lang="es-US" sz="1050" dirty="0">
                <a:solidFill>
                  <a:prstClr val="black"/>
                </a:solidFill>
                <a:cs typeface="Arial" panose="020B0604020202020204" pitchFamily="34" charset="0"/>
              </a:rPr>
              <a:t> puede utilizar la inscripción predeterminada con </a:t>
            </a:r>
          </a:p>
          <a:p>
            <a:pPr marL="246688" lvl="2" indent="-122505" defTabSz="966612">
              <a:spcBef>
                <a:spcPts val="0"/>
              </a:spcBef>
              <a:spcAft>
                <a:spcPts val="600"/>
              </a:spcAft>
              <a:buSzTx/>
              <a:buFont typeface="Arial" panose="020B0604020202020204" pitchFamily="34" charset="0"/>
              <a:buChar char="•"/>
              <a:defRPr/>
            </a:pPr>
            <a:r>
              <a:rPr lang="es-US" sz="1050" dirty="0">
                <a:solidFill>
                  <a:prstClr val="black"/>
                </a:solidFill>
                <a:cs typeface="Arial" panose="020B0604020202020204" pitchFamily="34" charset="0"/>
              </a:rPr>
              <a:t>Notificación previa de 60 días; puede optar por la cancelación de la inscripción por defecto en Medicare D-SNP hasta el día anterior a la fecha de entrada en vigor de la inscripción</a:t>
            </a:r>
          </a:p>
          <a:p>
            <a:pPr marL="246688" lvl="2" indent="-122505" defTabSz="966612">
              <a:spcBef>
                <a:spcPts val="0"/>
              </a:spcBef>
              <a:spcAft>
                <a:spcPts val="600"/>
              </a:spcAft>
              <a:buSzTx/>
              <a:buFont typeface="Arial" panose="020B0604020202020204" pitchFamily="34" charset="0"/>
              <a:buChar char="•"/>
              <a:defRPr/>
            </a:pPr>
            <a:r>
              <a:rPr lang="es-US" sz="1050" dirty="0">
                <a:solidFill>
                  <a:prstClr val="black"/>
                </a:solidFill>
                <a:cs typeface="Arial" panose="020B0604020202020204" pitchFamily="34" charset="0"/>
              </a:rPr>
              <a:t>La cobertura del plan Medicare </a:t>
            </a:r>
            <a:r>
              <a:rPr lang="es-US" sz="1050" dirty="0" err="1">
                <a:solidFill>
                  <a:prstClr val="black"/>
                </a:solidFill>
                <a:cs typeface="Arial" panose="020B0604020202020204" pitchFamily="34" charset="0"/>
              </a:rPr>
              <a:t>Advantage</a:t>
            </a:r>
            <a:r>
              <a:rPr lang="es-US" sz="1050" dirty="0">
                <a:solidFill>
                  <a:prstClr val="black"/>
                </a:solidFill>
                <a:cs typeface="Arial" panose="020B0604020202020204" pitchFamily="34" charset="0"/>
              </a:rPr>
              <a:t> comienza el mismo día que las fechas de entrada en vigor de la Parte A/Parte B</a:t>
            </a:r>
          </a:p>
          <a:p>
            <a:pPr marL="246688" lvl="2" indent="-122505" defTabSz="966612">
              <a:spcBef>
                <a:spcPts val="0"/>
              </a:spcBef>
              <a:spcAft>
                <a:spcPts val="600"/>
              </a:spcAft>
              <a:buSzTx/>
              <a:buFont typeface="Arial" panose="020B0604020202020204" pitchFamily="34" charset="0"/>
              <a:buChar char="•"/>
              <a:defRPr/>
            </a:pPr>
            <a:r>
              <a:rPr lang="es-US" sz="1050" dirty="0">
                <a:solidFill>
                  <a:prstClr val="black"/>
                </a:solidFill>
                <a:cs typeface="Arial" panose="020B0604020202020204" pitchFamily="34" charset="0"/>
              </a:rPr>
              <a:t>Puede utilizar la OEP de Medicare </a:t>
            </a:r>
            <a:r>
              <a:rPr lang="es-US" sz="1050" dirty="0" err="1">
                <a:solidFill>
                  <a:prstClr val="black"/>
                </a:solidFill>
                <a:cs typeface="Arial" panose="020B0604020202020204" pitchFamily="34" charset="0"/>
              </a:rPr>
              <a:t>Advantage</a:t>
            </a:r>
            <a:r>
              <a:rPr lang="es-US" sz="1050" dirty="0">
                <a:solidFill>
                  <a:prstClr val="black"/>
                </a:solidFill>
                <a:cs typeface="Arial" panose="020B0604020202020204" pitchFamily="34" charset="0"/>
              </a:rPr>
              <a:t> o una SEP para cambiar una vez iniciada la inscripción</a:t>
            </a:r>
          </a:p>
          <a:p>
            <a:pPr marL="0" lvl="1" defTabSz="966612">
              <a:spcBef>
                <a:spcPts val="0"/>
              </a:spcBef>
              <a:spcAft>
                <a:spcPts val="600"/>
              </a:spcAft>
              <a:defRPr/>
            </a:pPr>
            <a:r>
              <a:rPr lang="es-US" sz="1050" b="1" dirty="0">
                <a:solidFill>
                  <a:prstClr val="black"/>
                </a:solidFill>
                <a:cs typeface="Arial" panose="020B0604020202020204" pitchFamily="34" charset="0"/>
              </a:rPr>
              <a:t>Recurso</a:t>
            </a:r>
            <a:r>
              <a:rPr lang="es-US" sz="1050" dirty="0">
                <a:solidFill>
                  <a:prstClr val="black"/>
                </a:solidFill>
                <a:cs typeface="Arial" panose="020B0604020202020204" pitchFamily="34" charset="0"/>
              </a:rPr>
              <a:t>: Manual de atención administrada de Medicare, Capítulo 2: Inscripción y cancelación de la inscripción en Medicare </a:t>
            </a:r>
            <a:r>
              <a:rPr lang="es-US" sz="1050" dirty="0" err="1">
                <a:solidFill>
                  <a:prstClr val="black"/>
                </a:solidFill>
                <a:cs typeface="Arial" panose="020B0604020202020204" pitchFamily="34" charset="0"/>
              </a:rPr>
              <a:t>Advantage</a:t>
            </a:r>
            <a:r>
              <a:rPr lang="es-US" sz="1050" dirty="0">
                <a:solidFill>
                  <a:prstClr val="black"/>
                </a:solidFill>
                <a:cs typeface="Arial" panose="020B0604020202020204" pitchFamily="34" charset="0"/>
              </a:rPr>
              <a:t> (</a:t>
            </a:r>
            <a:r>
              <a:rPr lang="es-US" sz="1050" dirty="0">
                <a:solidFill>
                  <a:prstClr val="black"/>
                </a:solidFill>
                <a:cs typeface="Arial" panose="020B0604020202020204" pitchFamily="34" charset="0"/>
                <a:hlinkClick r:id="rId3"/>
              </a:rPr>
              <a:t>CMS.gov/files/</a:t>
            </a:r>
            <a:r>
              <a:rPr lang="es-US" sz="1050" dirty="0" err="1">
                <a:solidFill>
                  <a:prstClr val="black"/>
                </a:solidFill>
                <a:cs typeface="Arial" panose="020B0604020202020204" pitchFamily="34" charset="0"/>
                <a:hlinkClick r:id="rId3"/>
              </a:rPr>
              <a:t>document</a:t>
            </a:r>
            <a:r>
              <a:rPr lang="es-US" sz="1050" dirty="0">
                <a:solidFill>
                  <a:prstClr val="black"/>
                </a:solidFill>
                <a:cs typeface="Arial" panose="020B0604020202020204" pitchFamily="34" charset="0"/>
                <a:hlinkClick r:id="rId3"/>
              </a:rPr>
              <a:t>/cy2021-ma-enrollment-and-disenrollment-guidance.pdf</a:t>
            </a:r>
            <a:r>
              <a:rPr lang="es-US" sz="1050" dirty="0">
                <a:solidFill>
                  <a:prstClr val="black"/>
                </a:solidFill>
                <a:cs typeface="Arial" panose="020B0604020202020204" pitchFamily="34" charset="0"/>
              </a:rPr>
              <a:t>). </a:t>
            </a:r>
          </a:p>
        </p:txBody>
      </p:sp>
    </p:spTree>
    <p:extLst>
      <p:ext uri="{BB962C8B-B14F-4D97-AF65-F5344CB8AC3E}">
        <p14:creationId xmlns:p14="http://schemas.microsoft.com/office/powerpoint/2010/main" val="30966458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36883" y="3757507"/>
            <a:ext cx="6593305" cy="5501983"/>
          </a:xfrm>
        </p:spPr>
        <p:txBody>
          <a:bodyPr/>
          <a:lstStyle/>
          <a:p>
            <a:pPr marL="0" indent="0" defTabSz="966612">
              <a:spcAft>
                <a:spcPts val="600"/>
              </a:spcAft>
              <a:buNone/>
              <a:defRPr/>
            </a:pPr>
            <a:r>
              <a:rPr lang="es-US" sz="1100" b="1" dirty="0">
                <a:solidFill>
                  <a:prstClr val="black"/>
                </a:solidFill>
                <a:ea typeface="ＭＳ Ｐゴシック" pitchFamily="84" charset="-128"/>
              </a:rPr>
              <a:t>Esta diapositiva tiene animación.</a:t>
            </a:r>
          </a:p>
          <a:p>
            <a:pPr marL="0" indent="0" defTabSz="966612">
              <a:spcAft>
                <a:spcPts val="600"/>
              </a:spcAft>
              <a:buNone/>
              <a:defRPr/>
            </a:pPr>
            <a:r>
              <a:rPr lang="es-US" sz="1100" b="1" dirty="0">
                <a:solidFill>
                  <a:prstClr val="black"/>
                </a:solidFill>
              </a:rPr>
              <a:t>Notas del presentador</a:t>
            </a:r>
          </a:p>
          <a:p>
            <a:pPr marL="0" indent="0">
              <a:spcAft>
                <a:spcPts val="600"/>
              </a:spcAft>
              <a:buNone/>
              <a:defRPr/>
            </a:pPr>
            <a:r>
              <a:rPr lang="es-US" sz="1100" dirty="0">
                <a:solidFill>
                  <a:prstClr val="black"/>
                </a:solidFill>
              </a:rPr>
              <a:t>El mecanismo de inscripción simplificada permite a una organización Medicare </a:t>
            </a:r>
            <a:r>
              <a:rPr lang="es-US" sz="1100" dirty="0" err="1">
                <a:solidFill>
                  <a:prstClr val="black"/>
                </a:solidFill>
              </a:rPr>
              <a:t>Advantage</a:t>
            </a:r>
            <a:r>
              <a:rPr lang="es-US" sz="1100" dirty="0">
                <a:solidFill>
                  <a:prstClr val="black"/>
                </a:solidFill>
              </a:rPr>
              <a:t> utilizar los datos que tiene de sus líneas de negocio no relacionadas con Medicare (comercial, Mercado de Seguros Médicos, Medicaid, etc.) para identificar a las personas que están</a:t>
            </a:r>
            <a:r>
              <a:rPr lang="es-US" sz="1100" dirty="0"/>
              <a:t> próximas a tener derecho a Medicare (o que se hayan inscrito recientemente) y que se encuentren en el Periodo de Elección de Cobertura Inicial (ICEP)/IEP,</a:t>
            </a:r>
            <a:r>
              <a:rPr lang="es-US" sz="1100" dirty="0">
                <a:solidFill>
                  <a:prstClr val="black"/>
                </a:solidFill>
              </a:rPr>
              <a:t> para obtener parte de la información que normalmente necesitaría obtener de la persona con Medicare en la solicitud de inscripción. </a:t>
            </a:r>
            <a:r>
              <a:rPr lang="es-US" sz="1100" dirty="0"/>
              <a:t>Puede llevar a cabo actividades de divulgación dirigidas a estos asegurados actuales y ofrecerles la oportunidad de inscribirse en su plan. </a:t>
            </a:r>
            <a:r>
              <a:rPr lang="es-US" sz="1100" dirty="0">
                <a:solidFill>
                  <a:prstClr val="black"/>
                </a:solidFill>
              </a:rPr>
              <a:t>La organización debe obtener los datos necesarios de </a:t>
            </a:r>
            <a:r>
              <a:rPr lang="es-US" sz="1100" dirty="0"/>
              <a:t>usted</a:t>
            </a:r>
            <a:r>
              <a:rPr lang="es-US" sz="1100" dirty="0">
                <a:solidFill>
                  <a:srgbClr val="FF0000"/>
                </a:solidFill>
              </a:rPr>
              <a:t> </a:t>
            </a:r>
            <a:r>
              <a:rPr lang="es-US" sz="1100" dirty="0">
                <a:solidFill>
                  <a:prstClr val="black"/>
                </a:solidFill>
              </a:rPr>
              <a:t>que no tenga de su intercambio de datos. </a:t>
            </a:r>
          </a:p>
          <a:p>
            <a:pPr marL="0" indent="0">
              <a:spcAft>
                <a:spcPts val="600"/>
              </a:spcAft>
              <a:buNone/>
              <a:defRPr/>
            </a:pPr>
            <a:r>
              <a:rPr lang="es-US" sz="1100" b="1" dirty="0">
                <a:solidFill>
                  <a:prstClr val="black"/>
                </a:solidFill>
              </a:rPr>
              <a:t>NOTA</a:t>
            </a:r>
            <a:r>
              <a:rPr lang="es-US" sz="1100" dirty="0">
                <a:solidFill>
                  <a:prstClr val="black"/>
                </a:solidFill>
              </a:rPr>
              <a:t>: </a:t>
            </a:r>
            <a:r>
              <a:rPr lang="es-US" sz="1100" dirty="0"/>
              <a:t>No es obligatorio utilizar este mecanismo simplificado de inscripción. Depende de la organización Medicare </a:t>
            </a:r>
            <a:r>
              <a:rPr lang="es-US" sz="1100" dirty="0" err="1"/>
              <a:t>Advantage</a:t>
            </a:r>
            <a:r>
              <a:rPr lang="es-US" sz="1100" dirty="0"/>
              <a:t> si tiene la capacidad y desea compartir datos entre sus líneas de negocio Medicare y no Medicare.</a:t>
            </a:r>
          </a:p>
          <a:p>
            <a:pPr marL="120827" indent="-120827" defTabSz="966612">
              <a:spcAft>
                <a:spcPts val="600"/>
              </a:spcAft>
              <a:defRPr/>
            </a:pPr>
            <a:r>
              <a:rPr lang="es-US" sz="1100" dirty="0"/>
              <a:t>Las organizaciones Medicare </a:t>
            </a:r>
            <a:r>
              <a:rPr lang="es-US" sz="1100" dirty="0" err="1"/>
              <a:t>Advantage</a:t>
            </a:r>
            <a:r>
              <a:rPr lang="es-US" sz="1100" dirty="0"/>
              <a:t> sólo pueden ofrecerle la inscripción simplificada si usted: </a:t>
            </a:r>
          </a:p>
          <a:p>
            <a:pPr marL="236715" lvl="1" indent="-120827" defTabSz="966612">
              <a:spcBef>
                <a:spcPts val="0"/>
              </a:spcBef>
              <a:spcAft>
                <a:spcPts val="600"/>
              </a:spcAft>
              <a:defRPr/>
            </a:pPr>
            <a:r>
              <a:rPr lang="es-US" sz="1100" dirty="0"/>
              <a:t>• Está inscrito en el ICEP en función de su inscripción inicial en Medicare (una vez iniciada la inscripción, la persona puede utilizar un periodo de elección, para el que reúne los requisitos, para darse de baja del plan si así lo desea); </a:t>
            </a:r>
          </a:p>
          <a:p>
            <a:pPr marL="236715" lvl="1" indent="-120827" defTabSz="966612">
              <a:spcBef>
                <a:spcPts val="0"/>
              </a:spcBef>
              <a:spcAft>
                <a:spcPts val="600"/>
              </a:spcAft>
              <a:defRPr/>
            </a:pPr>
            <a:r>
              <a:rPr lang="es-US" sz="1100" dirty="0"/>
              <a:t>• Está inscrito en cualquier tipo de plan que no sea de Medicare y que pertenezca a la misma organización (o a una entidad que pertenezca a la misma organización matriz que la organización Medicare </a:t>
            </a:r>
            <a:r>
              <a:rPr lang="es-US" sz="1100" dirty="0" err="1"/>
              <a:t>Advantage</a:t>
            </a:r>
            <a:r>
              <a:rPr lang="es-US" sz="1100" dirty="0"/>
              <a:t>); y </a:t>
            </a:r>
          </a:p>
          <a:p>
            <a:pPr marL="236715" lvl="1" indent="-120827" defTabSz="966612">
              <a:spcBef>
                <a:spcPts val="0"/>
              </a:spcBef>
              <a:spcAft>
                <a:spcPts val="600"/>
              </a:spcAft>
              <a:defRPr/>
            </a:pPr>
            <a:r>
              <a:rPr lang="es-US" sz="1100" dirty="0"/>
              <a:t>• No tiene interrupción de cobertura entre el plan que no es de Medicare y el plan Medicare </a:t>
            </a:r>
            <a:r>
              <a:rPr lang="es-US" sz="1100" dirty="0" err="1"/>
              <a:t>Advantage</a:t>
            </a:r>
            <a:endParaRPr lang="es-US" sz="1100" dirty="0"/>
          </a:p>
          <a:p>
            <a:pPr marL="120827" indent="-120827" defTabSz="966612">
              <a:spcAft>
                <a:spcPts val="600"/>
              </a:spcAft>
              <a:defRPr/>
            </a:pPr>
            <a:r>
              <a:rPr lang="es-US" sz="1100" dirty="0">
                <a:solidFill>
                  <a:prstClr val="black"/>
                </a:solidFill>
              </a:rPr>
              <a:t>Puede usar el OEP o SEP de Medicare </a:t>
            </a:r>
            <a:r>
              <a:rPr lang="es-US" sz="1100" dirty="0" err="1">
                <a:solidFill>
                  <a:prstClr val="black"/>
                </a:solidFill>
              </a:rPr>
              <a:t>Advantage</a:t>
            </a:r>
            <a:r>
              <a:rPr lang="es-US" sz="1100" dirty="0">
                <a:solidFill>
                  <a:prstClr val="black"/>
                </a:solidFill>
              </a:rPr>
              <a:t> para cambiar después de que comience la inscripción</a:t>
            </a:r>
          </a:p>
          <a:p>
            <a:pPr marL="0" indent="0" defTabSz="966612">
              <a:spcAft>
                <a:spcPts val="600"/>
              </a:spcAft>
              <a:buNone/>
              <a:defRPr/>
            </a:pPr>
            <a:r>
              <a:rPr lang="es-US" sz="1100" dirty="0">
                <a:solidFill>
                  <a:prstClr val="black"/>
                </a:solidFill>
              </a:rPr>
              <a:t>Los agentes deben seguir el proceso de inscripción en el plan. </a:t>
            </a:r>
          </a:p>
          <a:p>
            <a:pPr marL="0" indent="0">
              <a:spcAft>
                <a:spcPts val="600"/>
              </a:spcAft>
              <a:buNone/>
              <a:defRPr/>
            </a:pPr>
            <a:r>
              <a:rPr lang="es-US" sz="1100" b="1" dirty="0">
                <a:solidFill>
                  <a:prstClr val="black"/>
                </a:solidFill>
              </a:rPr>
              <a:t>Fuente</a:t>
            </a:r>
            <a:r>
              <a:rPr lang="es-US" sz="1100" dirty="0">
                <a:solidFill>
                  <a:prstClr val="black"/>
                </a:solidFill>
              </a:rPr>
              <a:t>: Manual de atención médica administrada de Medicare, Capítulo 2: Inscripción y cancelación de la inscripción en Medicare </a:t>
            </a:r>
            <a:r>
              <a:rPr lang="es-US" sz="1100" dirty="0" err="1">
                <a:solidFill>
                  <a:prstClr val="black"/>
                </a:solidFill>
              </a:rPr>
              <a:t>Advantage</a:t>
            </a:r>
            <a:r>
              <a:rPr lang="es-US" sz="1100" dirty="0">
                <a:solidFill>
                  <a:prstClr val="black"/>
                </a:solidFill>
              </a:rPr>
              <a:t> (</a:t>
            </a:r>
            <a:r>
              <a:rPr lang="es-US" sz="1100" dirty="0">
                <a:solidFill>
                  <a:prstClr val="black"/>
                </a:solidFill>
                <a:hlinkClick r:id="rId3"/>
              </a:rPr>
              <a:t>CMS.gov/files/</a:t>
            </a:r>
            <a:r>
              <a:rPr lang="es-US" sz="1100" dirty="0" err="1">
                <a:solidFill>
                  <a:prstClr val="black"/>
                </a:solidFill>
                <a:hlinkClick r:id="rId3"/>
              </a:rPr>
              <a:t>document</a:t>
            </a:r>
            <a:r>
              <a:rPr lang="es-US" sz="1100" dirty="0">
                <a:solidFill>
                  <a:prstClr val="black"/>
                </a:solidFill>
                <a:hlinkClick r:id="rId3"/>
              </a:rPr>
              <a:t>/cy2021-ma-enrollment-and-disenrollment-guidance.pdf</a:t>
            </a:r>
            <a:r>
              <a:rPr lang="es-US" sz="1100" dirty="0">
                <a:solidFill>
                  <a:prstClr val="black"/>
                </a:solidFill>
              </a:rPr>
              <a:t>). </a:t>
            </a:r>
          </a:p>
          <a:p>
            <a:pPr marL="0" indent="0" defTabSz="966612">
              <a:spcAft>
                <a:spcPts val="600"/>
              </a:spcAft>
              <a:buNone/>
              <a:defRPr/>
            </a:pPr>
            <a:endParaRPr lang="en-US" sz="1100" dirty="0">
              <a:solidFill>
                <a:prstClr val="black"/>
              </a:solidFill>
            </a:endParaRPr>
          </a:p>
          <a:p>
            <a:pPr marL="0" indent="0" defTabSz="966612">
              <a:spcAft>
                <a:spcPts val="600"/>
              </a:spcAft>
              <a:buNone/>
              <a:defRPr/>
            </a:pPr>
            <a:endParaRPr lang="en-US" sz="1100" dirty="0">
              <a:solidFill>
                <a:prstClr val="black"/>
              </a:solidFill>
              <a:cs typeface="+mn-cs"/>
            </a:endParaRPr>
          </a:p>
        </p:txBody>
      </p:sp>
    </p:spTree>
    <p:extLst>
      <p:ext uri="{BB962C8B-B14F-4D97-AF65-F5344CB8AC3E}">
        <p14:creationId xmlns:p14="http://schemas.microsoft.com/office/powerpoint/2010/main" val="4613589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15488" y="3757507"/>
            <a:ext cx="6861543" cy="5501983"/>
          </a:xfrm>
        </p:spPr>
        <p:txBody>
          <a:bodyPr/>
          <a:lstStyle/>
          <a:p>
            <a:pPr marL="0" indent="0" defTabSz="966612">
              <a:spcAft>
                <a:spcPts val="600"/>
              </a:spcAft>
              <a:buNone/>
              <a:defRPr/>
            </a:pPr>
            <a:r>
              <a:rPr lang="es-US" b="1" dirty="0">
                <a:solidFill>
                  <a:prstClr val="black"/>
                </a:solidFill>
                <a:ea typeface="ＭＳ Ｐゴシック" pitchFamily="84" charset="-128"/>
              </a:rPr>
              <a:t>Esta diapositiva tiene animación.</a:t>
            </a:r>
          </a:p>
          <a:p>
            <a:pPr marL="0" indent="0" defTabSz="966612">
              <a:spcAft>
                <a:spcPts val="600"/>
              </a:spcAft>
              <a:buNone/>
              <a:defRPr/>
            </a:pPr>
            <a:r>
              <a:rPr lang="es-US" b="1" dirty="0">
                <a:solidFill>
                  <a:prstClr val="black"/>
                </a:solidFill>
                <a:ea typeface="ＭＳ Ｐゴシック" pitchFamily="84" charset="-128"/>
              </a:rPr>
              <a:t>Notas del presentador</a:t>
            </a:r>
          </a:p>
          <a:p>
            <a:pPr marL="119149" indent="-119149" defTabSz="966612">
              <a:spcAft>
                <a:spcPts val="600"/>
              </a:spcAft>
              <a:defRPr/>
            </a:pPr>
            <a:r>
              <a:rPr lang="es-US" dirty="0">
                <a:solidFill>
                  <a:prstClr val="black"/>
                </a:solidFill>
              </a:rPr>
              <a:t>Los planes Medicare </a:t>
            </a:r>
            <a:r>
              <a:rPr lang="es-US" dirty="0" err="1">
                <a:solidFill>
                  <a:prstClr val="black"/>
                </a:solidFill>
              </a:rPr>
              <a:t>Advantage</a:t>
            </a:r>
            <a:r>
              <a:rPr lang="es-US" dirty="0">
                <a:solidFill>
                  <a:prstClr val="black"/>
                </a:solidFill>
              </a:rPr>
              <a:t> basados en la red pueden realizar cambios a su red de proveedores contratados en cualquier momento durante el año. Es importante tener en cuenta que los CMS cuentan con recursos para asegurar que esté protegido de las interrupciones de atención médica. </a:t>
            </a:r>
          </a:p>
          <a:p>
            <a:pPr marL="119149" indent="-119149" defTabSz="966612">
              <a:spcAft>
                <a:spcPts val="600"/>
              </a:spcAft>
              <a:defRPr/>
            </a:pPr>
            <a:r>
              <a:rPr lang="es-US" dirty="0">
                <a:solidFill>
                  <a:prstClr val="black"/>
                </a:solidFill>
              </a:rPr>
              <a:t>Cuando los planes Medicare </a:t>
            </a:r>
            <a:r>
              <a:rPr lang="es-US" dirty="0" err="1">
                <a:solidFill>
                  <a:prstClr val="black"/>
                </a:solidFill>
              </a:rPr>
              <a:t>Advantage</a:t>
            </a:r>
            <a:r>
              <a:rPr lang="es-US" dirty="0">
                <a:solidFill>
                  <a:prstClr val="black"/>
                </a:solidFill>
              </a:rPr>
              <a:t> realizan cambios en sus redes, los CMS requieren que mantengan un acceso adecuado a todos los servicios de la Parte A y la Parte B médicamente necesarios a través de su red de proveedores restante. Si la red restante no cumple con las normas de acceso y disponibilidad de Medicare, los planes deben agregar nuevos proveedores para cumplir con los requisitos de acceso de los CMS.</a:t>
            </a:r>
          </a:p>
          <a:p>
            <a:pPr marL="119149" indent="-119149" defTabSz="966612">
              <a:spcAft>
                <a:spcPts val="600"/>
              </a:spcAft>
              <a:defRPr/>
            </a:pPr>
            <a:r>
              <a:rPr lang="es-US" dirty="0">
                <a:solidFill>
                  <a:prstClr val="black"/>
                </a:solidFill>
              </a:rPr>
              <a:t>Además, cuando un plan Medicare </a:t>
            </a:r>
            <a:r>
              <a:rPr lang="es-US" dirty="0" err="1">
                <a:solidFill>
                  <a:prstClr val="black"/>
                </a:solidFill>
              </a:rPr>
              <a:t>Advantage</a:t>
            </a:r>
            <a:r>
              <a:rPr lang="es-US" dirty="0">
                <a:solidFill>
                  <a:prstClr val="black"/>
                </a:solidFill>
              </a:rPr>
              <a:t> modifica su red de proveedores, debe hacer un esfuerzo de buena fe para </a:t>
            </a:r>
            <a:r>
              <a:rPr lang="es-US" dirty="0"/>
              <a:t>enviarle a </a:t>
            </a:r>
            <a:r>
              <a:rPr lang="es-US" dirty="0" err="1"/>
              <a:t>usted</a:t>
            </a:r>
            <a:r>
              <a:rPr lang="es-US" dirty="0" err="1">
                <a:solidFill>
                  <a:prstClr val="black"/>
                </a:solidFill>
              </a:rPr>
              <a:t>aviso</a:t>
            </a:r>
            <a:r>
              <a:rPr lang="es-US" dirty="0">
                <a:solidFill>
                  <a:prstClr val="black"/>
                </a:solidFill>
              </a:rPr>
              <a:t> por escrito </a:t>
            </a:r>
            <a:r>
              <a:rPr lang="es-US" dirty="0"/>
              <a:t>si usted es un </a:t>
            </a:r>
            <a:r>
              <a:rPr lang="es-US" dirty="0">
                <a:solidFill>
                  <a:prstClr val="black"/>
                </a:solidFill>
              </a:rPr>
              <a:t>asegurado que de manera regular v</a:t>
            </a:r>
            <a:r>
              <a:rPr lang="es-US" dirty="0"/>
              <a:t>e</a:t>
            </a:r>
            <a:r>
              <a:rPr lang="es-US" dirty="0">
                <a:solidFill>
                  <a:prstClr val="black"/>
                </a:solidFill>
              </a:rPr>
              <a:t> al proveedor cuyo contrato finaliza al menos 30 días antes de la fecha de terminación. El plan Medicare </a:t>
            </a:r>
            <a:r>
              <a:rPr lang="es-US" dirty="0" err="1">
                <a:solidFill>
                  <a:prstClr val="black"/>
                </a:solidFill>
              </a:rPr>
              <a:t>Advantage</a:t>
            </a:r>
            <a:r>
              <a:rPr lang="es-US" dirty="0">
                <a:solidFill>
                  <a:prstClr val="black"/>
                </a:solidFill>
              </a:rPr>
              <a:t> debe </a:t>
            </a:r>
            <a:r>
              <a:rPr lang="es-US" dirty="0"/>
              <a:t>notificarle a usted si es paciente </a:t>
            </a:r>
            <a:r>
              <a:rPr lang="es-US" dirty="0">
                <a:solidFill>
                  <a:prstClr val="black"/>
                </a:solidFill>
              </a:rPr>
              <a:t>de un proveedor de atención primaria que cesa. Para más información sobre el aviso por escrito para los afiliados, visite</a:t>
            </a:r>
            <a:r>
              <a:rPr lang="es-US" dirty="0">
                <a:solidFill>
                  <a:prstClr val="black"/>
                </a:solidFill>
                <a:hlinkClick r:id="rId3"/>
              </a:rPr>
              <a:t>CMS.gov/</a:t>
            </a:r>
            <a:r>
              <a:rPr lang="es-US" dirty="0" err="1">
                <a:solidFill>
                  <a:prstClr val="black"/>
                </a:solidFill>
                <a:hlinkClick r:id="rId3"/>
              </a:rPr>
              <a:t>Regulations</a:t>
            </a:r>
            <a:r>
              <a:rPr lang="es-US" dirty="0">
                <a:solidFill>
                  <a:prstClr val="black"/>
                </a:solidFill>
                <a:hlinkClick r:id="rId3"/>
              </a:rPr>
              <a:t>-and-</a:t>
            </a:r>
            <a:r>
              <a:rPr lang="es-US" dirty="0" err="1">
                <a:solidFill>
                  <a:prstClr val="black"/>
                </a:solidFill>
                <a:hlinkClick r:id="rId3"/>
              </a:rPr>
              <a:t>Guidance</a:t>
            </a:r>
            <a:r>
              <a:rPr lang="es-US" dirty="0">
                <a:solidFill>
                  <a:prstClr val="black"/>
                </a:solidFill>
                <a:hlinkClick r:id="rId3"/>
              </a:rPr>
              <a:t>/</a:t>
            </a:r>
            <a:r>
              <a:rPr lang="es-US" dirty="0" err="1">
                <a:solidFill>
                  <a:prstClr val="black"/>
                </a:solidFill>
                <a:hlinkClick r:id="rId3"/>
              </a:rPr>
              <a:t>Guidance</a:t>
            </a:r>
            <a:r>
              <a:rPr lang="es-US" dirty="0">
                <a:solidFill>
                  <a:prstClr val="black"/>
                </a:solidFill>
                <a:hlinkClick r:id="rId3"/>
              </a:rPr>
              <a:t>/</a:t>
            </a:r>
            <a:r>
              <a:rPr lang="es-US" dirty="0" err="1">
                <a:solidFill>
                  <a:prstClr val="black"/>
                </a:solidFill>
                <a:hlinkClick r:id="rId3"/>
              </a:rPr>
              <a:t>Manuals</a:t>
            </a:r>
            <a:r>
              <a:rPr lang="es-US" dirty="0">
                <a:solidFill>
                  <a:prstClr val="black"/>
                </a:solidFill>
                <a:hlinkClick r:id="rId3"/>
              </a:rPr>
              <a:t>/</a:t>
            </a:r>
            <a:r>
              <a:rPr lang="es-US" dirty="0" err="1">
                <a:solidFill>
                  <a:prstClr val="black"/>
                </a:solidFill>
                <a:hlinkClick r:id="rId3"/>
              </a:rPr>
              <a:t>Downloads</a:t>
            </a:r>
            <a:r>
              <a:rPr lang="es-US" dirty="0">
                <a:solidFill>
                  <a:prstClr val="black"/>
                </a:solidFill>
                <a:hlinkClick r:id="rId3"/>
              </a:rPr>
              <a:t>/mc86c04.pdf</a:t>
            </a:r>
            <a:r>
              <a:rPr lang="es-US" dirty="0">
                <a:solidFill>
                  <a:prstClr val="black"/>
                </a:solidFill>
              </a:rPr>
              <a:t>. </a:t>
            </a:r>
          </a:p>
          <a:p>
            <a:pPr marL="119149" indent="-119149" defTabSz="966612">
              <a:spcAft>
                <a:spcPts val="600"/>
              </a:spcAft>
              <a:defRPr/>
            </a:pPr>
            <a:r>
              <a:rPr lang="es-US" dirty="0">
                <a:solidFill>
                  <a:prstClr val="black"/>
                </a:solidFill>
              </a:rPr>
              <a:t>En la mayoría de los casos, los cambios de red de proveedores a mitad de año no son fundamento para una excepción de inscripción/SEP. En estas instancias, Medicare determina los SEP según cada caso. </a:t>
            </a:r>
          </a:p>
          <a:p>
            <a:pPr marL="119149" indent="-119149" defTabSz="966612">
              <a:spcAft>
                <a:spcPts val="600"/>
              </a:spcAft>
              <a:defRPr/>
            </a:pPr>
            <a:r>
              <a:rPr lang="es-US" dirty="0">
                <a:solidFill>
                  <a:prstClr val="black"/>
                </a:solidFill>
              </a:rPr>
              <a:t>Una organización de Medicare </a:t>
            </a:r>
            <a:r>
              <a:rPr lang="es-US" dirty="0" err="1">
                <a:solidFill>
                  <a:prstClr val="black"/>
                </a:solidFill>
              </a:rPr>
              <a:t>Advantage</a:t>
            </a:r>
            <a:r>
              <a:rPr lang="es-US" dirty="0">
                <a:solidFill>
                  <a:prstClr val="black"/>
                </a:solidFill>
              </a:rPr>
              <a:t> y un proveedor contratado deben proporcionar un aviso escrito al menos 60 días antes entre sí para rescindir un contrato sin causa. Un contrato entre una organización Medicare </a:t>
            </a:r>
            <a:r>
              <a:rPr lang="es-US" dirty="0" err="1">
                <a:solidFill>
                  <a:prstClr val="black"/>
                </a:solidFill>
              </a:rPr>
              <a:t>Advantage</a:t>
            </a:r>
            <a:r>
              <a:rPr lang="es-US" dirty="0">
                <a:solidFill>
                  <a:prstClr val="black"/>
                </a:solidFill>
              </a:rPr>
              <a:t> y un proveedor contratante puede requerir la notificación de terminación sin causa por un período de tiempo más largo. </a:t>
            </a:r>
          </a:p>
          <a:p>
            <a:pPr marL="0" indent="0">
              <a:spcAft>
                <a:spcPts val="600"/>
              </a:spcAft>
              <a:buNone/>
            </a:pPr>
            <a:endParaRPr lang="en-US" dirty="0"/>
          </a:p>
        </p:txBody>
      </p:sp>
    </p:spTree>
    <p:extLst>
      <p:ext uri="{BB962C8B-B14F-4D97-AF65-F5344CB8AC3E}">
        <p14:creationId xmlns:p14="http://schemas.microsoft.com/office/powerpoint/2010/main" val="11566759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fontAlgn="base">
              <a:spcAft>
                <a:spcPts val="600"/>
              </a:spcAft>
              <a:buNone/>
            </a:pPr>
            <a:r>
              <a:rPr lang="es-US" b="1" dirty="0">
                <a:solidFill>
                  <a:srgbClr val="000000"/>
                </a:solidFill>
              </a:rPr>
              <a:t>Esta diapositiva tiene animación.</a:t>
            </a:r>
          </a:p>
          <a:p>
            <a:pPr marL="0" indent="0" fontAlgn="base">
              <a:spcAft>
                <a:spcPts val="600"/>
              </a:spcAft>
              <a:buNone/>
            </a:pPr>
            <a:r>
              <a:rPr lang="es-US" b="1" dirty="0">
                <a:solidFill>
                  <a:srgbClr val="000000"/>
                </a:solidFill>
              </a:rPr>
              <a:t>Notas del presentador</a:t>
            </a:r>
          </a:p>
          <a:p>
            <a:pPr marL="0" indent="0" defTabSz="966612">
              <a:spcAft>
                <a:spcPts val="600"/>
              </a:spcAft>
              <a:buNone/>
              <a:defRPr/>
            </a:pPr>
            <a:r>
              <a:rPr lang="es-US" dirty="0">
                <a:solidFill>
                  <a:prstClr val="black"/>
                </a:solidFill>
              </a:rPr>
              <a:t>Verifique sus conocimientos: Pregunta 1</a:t>
            </a:r>
          </a:p>
          <a:p>
            <a:pPr marL="0" indent="0" defTabSz="966612">
              <a:spcAft>
                <a:spcPts val="600"/>
              </a:spcAft>
              <a:buNone/>
              <a:defRPr/>
            </a:pPr>
            <a:r>
              <a:rPr lang="es-US" b="1" dirty="0">
                <a:solidFill>
                  <a:prstClr val="black"/>
                </a:solidFill>
              </a:rPr>
              <a:t>Sólo puede inscribirse o cambiar de plan Medicare </a:t>
            </a:r>
            <a:r>
              <a:rPr lang="es-US" b="1" dirty="0" err="1">
                <a:solidFill>
                  <a:prstClr val="black"/>
                </a:solidFill>
              </a:rPr>
              <a:t>Advantage</a:t>
            </a:r>
            <a:r>
              <a:rPr lang="es-US" b="1" dirty="0">
                <a:solidFill>
                  <a:prstClr val="black"/>
                </a:solidFill>
              </a:rPr>
              <a:t> durante 2 periodos.</a:t>
            </a:r>
          </a:p>
          <a:p>
            <a:pPr marL="241170" indent="-241170" defTabSz="966612">
              <a:spcAft>
                <a:spcPts val="600"/>
              </a:spcAft>
              <a:buFont typeface="+mj-lt"/>
              <a:buAutoNum type="alphaLcPeriod"/>
              <a:defRPr/>
            </a:pPr>
            <a:r>
              <a:rPr lang="es-US" dirty="0">
                <a:solidFill>
                  <a:prstClr val="black"/>
                </a:solidFill>
              </a:rPr>
              <a:t>Verdadero</a:t>
            </a:r>
          </a:p>
          <a:p>
            <a:pPr marL="241170" indent="-241170" defTabSz="966612">
              <a:spcAft>
                <a:spcPts val="600"/>
              </a:spcAft>
              <a:buFont typeface="+mj-lt"/>
              <a:buAutoNum type="alphaLcPeriod"/>
              <a:defRPr/>
            </a:pPr>
            <a:r>
              <a:rPr lang="es-US" dirty="0">
                <a:solidFill>
                  <a:prstClr val="black"/>
                </a:solidFill>
              </a:rPr>
              <a:t>Falso</a:t>
            </a:r>
          </a:p>
          <a:p>
            <a:pPr marL="0" indent="0" defTabSz="966612">
              <a:spcAft>
                <a:spcPts val="600"/>
              </a:spcAft>
              <a:buNone/>
              <a:defRPr/>
            </a:pPr>
            <a:r>
              <a:rPr lang="es-US" b="1" dirty="0">
                <a:solidFill>
                  <a:prstClr val="black"/>
                </a:solidFill>
                <a:ea typeface="ＭＳ Ｐゴシック" pitchFamily="84" charset="-128"/>
              </a:rPr>
              <a:t>Respuesta</a:t>
            </a:r>
            <a:r>
              <a:rPr lang="es-US" b="1" dirty="0">
                <a:solidFill>
                  <a:prstClr val="black"/>
                </a:solidFill>
              </a:rPr>
              <a:t>: b. Falso </a:t>
            </a:r>
          </a:p>
          <a:p>
            <a:pPr marL="0" indent="0">
              <a:spcAft>
                <a:spcPts val="600"/>
              </a:spcAft>
              <a:buNone/>
            </a:pPr>
            <a:r>
              <a:rPr lang="es-US" dirty="0"/>
              <a:t>Sólo puede inscribirse o cambiar de plan Medicare </a:t>
            </a:r>
            <a:r>
              <a:rPr lang="es-US" dirty="0" err="1"/>
              <a:t>Advantage</a:t>
            </a:r>
            <a:r>
              <a:rPr lang="es-US" dirty="0"/>
              <a:t> durante 5 periodos: el Periodo de Inscripción Inicial (IEP), el Periodo de Inscripción Abierta (OEP), el Periodo de Inscripción Abierta de Medicare </a:t>
            </a:r>
            <a:r>
              <a:rPr lang="es-US" dirty="0" err="1"/>
              <a:t>Advantage</a:t>
            </a:r>
            <a:r>
              <a:rPr lang="es-US" dirty="0"/>
              <a:t> (OEP de MA ), el Periodo de Inscripción Abierta para Individuos Institucionalizados y el Periodo de Inscripción Especial (SEP). </a:t>
            </a:r>
          </a:p>
        </p:txBody>
      </p:sp>
    </p:spTree>
    <p:extLst>
      <p:ext uri="{BB962C8B-B14F-4D97-AF65-F5344CB8AC3E}">
        <p14:creationId xmlns:p14="http://schemas.microsoft.com/office/powerpoint/2010/main" val="949482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83577">
              <a:spcAft>
                <a:spcPts val="600"/>
              </a:spcAft>
              <a:buNone/>
              <a:defRPr/>
            </a:pPr>
            <a:r>
              <a:rPr lang="es-US" b="1" dirty="0">
                <a:ea typeface="ＭＳ Ｐゴシック" pitchFamily="84" charset="-128"/>
              </a:rPr>
              <a:t>Notas del presentador</a:t>
            </a:r>
          </a:p>
          <a:p>
            <a:pPr marL="0" indent="0" defTabSz="983577">
              <a:spcAft>
                <a:spcPts val="600"/>
              </a:spcAft>
              <a:buNone/>
              <a:defRPr/>
            </a:pPr>
            <a:r>
              <a:rPr lang="es-US" dirty="0"/>
              <a:t>Al final de esta sesión, usted podrá:</a:t>
            </a:r>
          </a:p>
          <a:p>
            <a:pPr marL="125660" indent="-125660" defTabSz="724959">
              <a:spcAft>
                <a:spcPts val="600"/>
              </a:spcAft>
            </a:pPr>
            <a:r>
              <a:rPr lang="es-US" dirty="0"/>
              <a:t>Describir los planes Medicare </a:t>
            </a:r>
            <a:r>
              <a:rPr lang="es-US" dirty="0" err="1"/>
              <a:t>Advantage</a:t>
            </a:r>
            <a:r>
              <a:rPr lang="es-US" dirty="0"/>
              <a:t> y su funcionamiento</a:t>
            </a:r>
          </a:p>
          <a:p>
            <a:pPr marL="125660" indent="-125660" defTabSz="724959">
              <a:spcAft>
                <a:spcPts val="600"/>
              </a:spcAft>
            </a:pPr>
            <a:r>
              <a:rPr lang="es-US" dirty="0"/>
              <a:t>Explicar la elegibilidad e inscripción en Medicare </a:t>
            </a:r>
            <a:r>
              <a:rPr lang="es-US" dirty="0" err="1"/>
              <a:t>Advantage</a:t>
            </a:r>
            <a:endParaRPr lang="es-US" dirty="0"/>
          </a:p>
          <a:p>
            <a:pPr marL="125660" indent="-125660" defTabSz="724959">
              <a:spcAft>
                <a:spcPts val="600"/>
              </a:spcAft>
            </a:pPr>
            <a:r>
              <a:rPr lang="es-US" dirty="0"/>
              <a:t>Reconocer los tipos de planes de Medicare </a:t>
            </a:r>
            <a:r>
              <a:rPr lang="es-US" dirty="0" err="1"/>
              <a:t>Advantage</a:t>
            </a:r>
            <a:endParaRPr lang="es-US" dirty="0"/>
          </a:p>
          <a:p>
            <a:pPr marL="125660" indent="-125660" defTabSz="724959">
              <a:spcAft>
                <a:spcPts val="600"/>
              </a:spcAft>
            </a:pPr>
            <a:r>
              <a:rPr lang="es-US" dirty="0"/>
              <a:t>Identificar otros planes de salud de Medicare</a:t>
            </a:r>
          </a:p>
          <a:p>
            <a:pPr marL="125660" indent="-125660" defTabSz="724959">
              <a:spcAft>
                <a:spcPts val="600"/>
              </a:spcAft>
            </a:pPr>
            <a:r>
              <a:rPr lang="es-US" dirty="0"/>
              <a:t>Explicar derechos, protecciones y apelaciones</a:t>
            </a:r>
          </a:p>
          <a:p>
            <a:pPr marL="125660" indent="-125660" defTabSz="983577">
              <a:spcAft>
                <a:spcPts val="600"/>
              </a:spcAft>
              <a:buFont typeface="Wingdings" pitchFamily="84" charset="2"/>
              <a:buChar char="§"/>
              <a:defRPr/>
            </a:pPr>
            <a:r>
              <a:rPr lang="es-US" dirty="0"/>
              <a:t>Resumir las Reglas de Comunicación y Comercialización de Medicare (MCMG): conocer las regulaciones sobre los regalos, recompensas e incentivos, actividades educativas y promocionales, y sobre agentes y corredores.</a:t>
            </a:r>
          </a:p>
          <a:p>
            <a:pPr marL="120827" indent="-120827" defTabSz="983577">
              <a:spcBef>
                <a:spcPts val="600"/>
              </a:spcBef>
              <a:buFont typeface="Wingdings" pitchFamily="84" charset="2"/>
              <a:buChar char="§"/>
              <a:defRPr/>
            </a:pPr>
            <a:endParaRPr 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2928827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fontAlgn="base">
              <a:spcAft>
                <a:spcPts val="600"/>
              </a:spcAft>
              <a:buNone/>
            </a:pPr>
            <a:r>
              <a:rPr lang="es-US" b="1" dirty="0">
                <a:solidFill>
                  <a:srgbClr val="000000"/>
                </a:solidFill>
              </a:rPr>
              <a:t>Esta diapositiva tiene animación.</a:t>
            </a:r>
          </a:p>
          <a:p>
            <a:pPr marL="0" indent="0" fontAlgn="base">
              <a:spcAft>
                <a:spcPts val="600"/>
              </a:spcAft>
              <a:buNone/>
            </a:pPr>
            <a:r>
              <a:rPr lang="es-US" b="1" dirty="0">
                <a:solidFill>
                  <a:srgbClr val="000000"/>
                </a:solidFill>
              </a:rPr>
              <a:t>Notas del presentador</a:t>
            </a:r>
          </a:p>
          <a:p>
            <a:pPr marL="196375" indent="-392745" defTabSz="983577">
              <a:spcAft>
                <a:spcPts val="600"/>
              </a:spcAft>
              <a:buNone/>
              <a:defRPr/>
            </a:pPr>
            <a:r>
              <a:rPr lang="es-US" dirty="0">
                <a:solidFill>
                  <a:prstClr val="black"/>
                </a:solidFill>
              </a:rPr>
              <a:t>Verifique sus conocimientos: Pregunta 2</a:t>
            </a:r>
          </a:p>
          <a:p>
            <a:pPr marL="0" indent="-196716" defTabSz="983577">
              <a:spcAft>
                <a:spcPts val="600"/>
              </a:spcAft>
              <a:buNone/>
              <a:defRPr/>
            </a:pPr>
            <a:r>
              <a:rPr lang="es-US" b="1" dirty="0">
                <a:solidFill>
                  <a:prstClr val="black"/>
                </a:solidFill>
              </a:rPr>
              <a:t>La mayoría de las personas inscritas en un plan Medicare </a:t>
            </a:r>
            <a:r>
              <a:rPr lang="es-US" b="1" dirty="0" err="1">
                <a:solidFill>
                  <a:prstClr val="black"/>
                </a:solidFill>
              </a:rPr>
              <a:t>Advantage</a:t>
            </a:r>
            <a:r>
              <a:rPr lang="es-US" b="1" dirty="0">
                <a:solidFill>
                  <a:prstClr val="black"/>
                </a:solidFill>
              </a:rPr>
              <a:t> seguirán pagando una prima mensual de la Parte B.</a:t>
            </a:r>
            <a:r>
              <a:rPr lang="es-US" b="1" dirty="0">
                <a:solidFill>
                  <a:prstClr val="black"/>
                </a:solidFill>
                <a:ea typeface="ＭＳ Ｐゴシック" pitchFamily="84" charset="-128"/>
              </a:rPr>
              <a:t> </a:t>
            </a:r>
          </a:p>
          <a:p>
            <a:pPr marL="181240" lvl="1" indent="-181240" defTabSz="983577">
              <a:spcBef>
                <a:spcPts val="0"/>
              </a:spcBef>
              <a:spcAft>
                <a:spcPts val="600"/>
              </a:spcAft>
              <a:buFont typeface="+mj-lt"/>
              <a:buAutoNum type="alphaLcPeriod"/>
              <a:defRPr/>
            </a:pPr>
            <a:r>
              <a:rPr lang="es-US" dirty="0">
                <a:solidFill>
                  <a:prstClr val="black"/>
                </a:solidFill>
                <a:ea typeface="ＭＳ Ｐゴシック" pitchFamily="84" charset="-128"/>
                <a:cs typeface="Arial" panose="020B0604020202020204" pitchFamily="34" charset="0"/>
              </a:rPr>
              <a:t>Verdadero</a:t>
            </a:r>
          </a:p>
          <a:p>
            <a:pPr marL="181240" lvl="1" indent="-181240" defTabSz="983577">
              <a:spcBef>
                <a:spcPts val="0"/>
              </a:spcBef>
              <a:spcAft>
                <a:spcPts val="600"/>
              </a:spcAft>
              <a:buFont typeface="+mj-lt"/>
              <a:buAutoNum type="alphaLcPeriod"/>
              <a:defRPr/>
            </a:pPr>
            <a:r>
              <a:rPr lang="es-US" dirty="0">
                <a:solidFill>
                  <a:prstClr val="black"/>
                </a:solidFill>
                <a:ea typeface="ＭＳ Ｐゴシック" pitchFamily="84" charset="-128"/>
                <a:cs typeface="Arial" panose="020B0604020202020204" pitchFamily="34" charset="0"/>
              </a:rPr>
              <a:t>Falso</a:t>
            </a:r>
          </a:p>
          <a:p>
            <a:pPr marL="0" indent="0" defTabSz="983577">
              <a:spcAft>
                <a:spcPts val="600"/>
              </a:spcAft>
              <a:buNone/>
              <a:defRPr/>
            </a:pPr>
            <a:r>
              <a:rPr lang="es-US" b="1" dirty="0">
                <a:solidFill>
                  <a:prstClr val="black"/>
                </a:solidFill>
                <a:ea typeface="ＭＳ Ｐゴシック" pitchFamily="84" charset="-128"/>
              </a:rPr>
              <a:t>Respuesta: a. Verdadero</a:t>
            </a:r>
          </a:p>
          <a:p>
            <a:pPr marL="0" indent="0" defTabSz="983577">
              <a:spcAft>
                <a:spcPts val="600"/>
              </a:spcAft>
              <a:buNone/>
              <a:defRPr/>
            </a:pPr>
            <a:r>
              <a:rPr lang="es-US" dirty="0">
                <a:solidFill>
                  <a:prstClr val="black"/>
                </a:solidFill>
                <a:ea typeface="Arial" pitchFamily="84" charset="0"/>
              </a:rPr>
              <a:t>S</a:t>
            </a:r>
            <a:r>
              <a:rPr lang="es-US" dirty="0">
                <a:solidFill>
                  <a:prstClr val="black"/>
                </a:solidFill>
              </a:rPr>
              <a:t>i se inscribe a un plan Medicare </a:t>
            </a:r>
            <a:r>
              <a:rPr lang="es-US" dirty="0" err="1">
                <a:solidFill>
                  <a:prstClr val="black"/>
                </a:solidFill>
              </a:rPr>
              <a:t>Advantage</a:t>
            </a:r>
            <a:r>
              <a:rPr lang="es-US" dirty="0">
                <a:solidFill>
                  <a:prstClr val="black"/>
                </a:solidFill>
              </a:rPr>
              <a:t> Plan, deberá seguir pagando la prima mensual de la parte B. La prima estándar de la Parte B para 2023 es de $164.90 dólares. Las personas con ingresos más altos suelen pagar más.</a:t>
            </a:r>
          </a:p>
          <a:p>
            <a:pPr marL="120827" lvl="1" indent="-120827" defTabSz="966612">
              <a:spcBef>
                <a:spcPts val="0"/>
              </a:spcBef>
              <a:spcAft>
                <a:spcPts val="600"/>
              </a:spcAft>
              <a:buFont typeface="Wingdings" pitchFamily="2" charset="2"/>
              <a:buChar char="§"/>
              <a:defRPr/>
            </a:pPr>
            <a:r>
              <a:rPr lang="es-US" dirty="0">
                <a:solidFill>
                  <a:prstClr val="black"/>
                </a:solidFill>
                <a:ea typeface="Arial" pitchFamily="84" charset="0"/>
                <a:cs typeface="Arial" panose="020B0604020202020204" pitchFamily="34" charset="0"/>
              </a:rPr>
              <a:t>Algunos pocos planes podrían cubrir la totalidad o parte de la prima de la Parte B.</a:t>
            </a:r>
          </a:p>
          <a:p>
            <a:pPr marL="120827" lvl="1" indent="-120827" defTabSz="966612">
              <a:spcBef>
                <a:spcPts val="0"/>
              </a:spcBef>
              <a:spcAft>
                <a:spcPts val="600"/>
              </a:spcAft>
              <a:buFont typeface="Wingdings" pitchFamily="2" charset="2"/>
              <a:buChar char="§"/>
              <a:defRPr/>
            </a:pPr>
            <a:r>
              <a:rPr lang="es-US" dirty="0">
                <a:solidFill>
                  <a:prstClr val="black"/>
                </a:solidFill>
                <a:ea typeface="Arial" pitchFamily="84" charset="0"/>
                <a:cs typeface="Arial" panose="020B0604020202020204" pitchFamily="34" charset="0"/>
              </a:rPr>
              <a:t>Algunas personas pueden ser elegibles para Medicaid u obtener ayuda estatal (programas para personas con Medicare que tienen ingresos y recursos limitados)</a:t>
            </a:r>
          </a:p>
          <a:p>
            <a:pPr marL="0" lvl="1" defTabSz="966612">
              <a:spcAft>
                <a:spcPts val="600"/>
              </a:spcAft>
              <a:defRPr/>
            </a:pPr>
            <a:endParaRPr lang="en-US" dirty="0">
              <a:solidFill>
                <a:prstClr val="black"/>
              </a:solidFill>
              <a:ea typeface="Arial" pitchFamily="84" charset="0"/>
              <a:cs typeface="Arial" panose="020B0604020202020204" pitchFamily="34" charset="0"/>
            </a:endParaRPr>
          </a:p>
          <a:p>
            <a:pPr marL="0" lvl="1" defTabSz="966612">
              <a:spcAft>
                <a:spcPts val="600"/>
              </a:spcAft>
              <a:defRPr/>
            </a:pPr>
            <a:endParaRPr lang="en-US" dirty="0">
              <a:solidFill>
                <a:prstClr val="black"/>
              </a:solidFill>
              <a:ea typeface="Arial" pitchFamily="84" charset="0"/>
              <a:cs typeface="Arial" panose="020B0604020202020204" pitchFamily="34" charset="0"/>
            </a:endParaRPr>
          </a:p>
        </p:txBody>
      </p:sp>
    </p:spTree>
    <p:extLst>
      <p:ext uri="{BB962C8B-B14F-4D97-AF65-F5344CB8AC3E}">
        <p14:creationId xmlns:p14="http://schemas.microsoft.com/office/powerpoint/2010/main" val="8833929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196716" indent="-196716" defTabSz="966612">
              <a:spcAft>
                <a:spcPts val="600"/>
              </a:spcAft>
              <a:buNone/>
              <a:defRPr/>
            </a:pPr>
            <a:r>
              <a:rPr lang="es-US" b="1">
                <a:solidFill>
                  <a:prstClr val="black"/>
                </a:solidFill>
                <a:ea typeface="ＭＳ Ｐゴシック" pitchFamily="84" charset="-128"/>
              </a:rPr>
              <a:t>Notas del presentador</a:t>
            </a:r>
          </a:p>
          <a:p>
            <a:pPr marL="196716" indent="-196716" defTabSz="966612">
              <a:spcAft>
                <a:spcPts val="600"/>
              </a:spcAft>
              <a:buNone/>
              <a:defRPr/>
            </a:pPr>
            <a:r>
              <a:rPr lang="es-US">
                <a:solidFill>
                  <a:prstClr val="black"/>
                </a:solidFill>
              </a:rPr>
              <a:t>La Lección 2, “Otros planes de salud de Medicare” ofrece información sobre lo siguiente: </a:t>
            </a:r>
          </a:p>
          <a:p>
            <a:pPr marL="120827" indent="-120827" defTabSz="966612">
              <a:spcAft>
                <a:spcPts val="600"/>
              </a:spcAft>
              <a:defRPr/>
            </a:pPr>
            <a:r>
              <a:rPr lang="es-US">
                <a:solidFill>
                  <a:prstClr val="black"/>
                </a:solidFill>
              </a:rPr>
              <a:t>Planes de costos de Medicare</a:t>
            </a:r>
          </a:p>
          <a:p>
            <a:pPr marL="120827" lvl="1" indent="-120827" defTabSz="966612">
              <a:spcBef>
                <a:spcPts val="0"/>
              </a:spcBef>
              <a:spcAft>
                <a:spcPts val="600"/>
              </a:spcAft>
              <a:buFont typeface="Wingdings" panose="05000000000000000000" pitchFamily="2" charset="2"/>
              <a:buChar char="§"/>
              <a:defRPr/>
            </a:pPr>
            <a:r>
              <a:rPr lang="es-US">
                <a:solidFill>
                  <a:prstClr val="black"/>
                </a:solidFill>
                <a:cs typeface="Arial" panose="020B0604020202020204" pitchFamily="34" charset="0"/>
              </a:rPr>
              <a:t>Proyectos de innovación de Medicare (modelos, demostraciones y programas piloto)</a:t>
            </a:r>
          </a:p>
          <a:p>
            <a:pPr marL="120827" lvl="1" indent="-120827" defTabSz="966612">
              <a:spcBef>
                <a:spcPts val="0"/>
              </a:spcBef>
              <a:spcAft>
                <a:spcPts val="600"/>
              </a:spcAft>
              <a:buFont typeface="Wingdings" panose="05000000000000000000" pitchFamily="2" charset="2"/>
              <a:buChar char="§"/>
              <a:defRPr/>
            </a:pPr>
            <a:r>
              <a:rPr lang="es-US">
                <a:solidFill>
                  <a:prstClr val="black"/>
                </a:solidFill>
                <a:cs typeface="Arial" panose="020B0604020202020204" pitchFamily="34" charset="0"/>
              </a:rPr>
              <a:t>Programa de Atención Integral para Personas Mayores (PACE)</a:t>
            </a:r>
          </a:p>
        </p:txBody>
      </p:sp>
    </p:spTree>
    <p:extLst>
      <p:ext uri="{BB962C8B-B14F-4D97-AF65-F5344CB8AC3E}">
        <p14:creationId xmlns:p14="http://schemas.microsoft.com/office/powerpoint/2010/main" val="34185931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83577">
              <a:spcAft>
                <a:spcPts val="600"/>
              </a:spcAft>
              <a:buNone/>
              <a:defRPr/>
            </a:pPr>
            <a:r>
              <a:rPr lang="es-US" b="1">
                <a:ea typeface="ＭＳ Ｐゴシック" pitchFamily="84" charset="-128"/>
              </a:rPr>
              <a:t>Notas del presentador</a:t>
            </a:r>
          </a:p>
          <a:p>
            <a:pPr marL="0" indent="0" defTabSz="983577">
              <a:spcAft>
                <a:spcPts val="600"/>
              </a:spcAft>
              <a:buNone/>
              <a:defRPr/>
            </a:pPr>
            <a:r>
              <a:rPr lang="es-US"/>
              <a:t>Al final de esta lección, usted podrá:</a:t>
            </a:r>
          </a:p>
          <a:p>
            <a:pPr marL="125660" indent="-125660" defTabSz="724959">
              <a:spcAft>
                <a:spcPts val="600"/>
              </a:spcAft>
            </a:pPr>
            <a:r>
              <a:rPr lang="es-US"/>
              <a:t>Describir otros planes de salud de Medicare que no sean planes Medicare Advantage</a:t>
            </a:r>
          </a:p>
          <a:p>
            <a:pPr marL="125660" indent="-125660" defTabSz="724959">
              <a:spcAft>
                <a:spcPts val="600"/>
              </a:spcAft>
            </a:pPr>
            <a:r>
              <a:rPr lang="es-US"/>
              <a:t>Explicar los planes de costos de Medicare y su funcionamiento</a:t>
            </a:r>
          </a:p>
          <a:p>
            <a:pPr marL="125660" indent="-125660" defTabSz="724959">
              <a:spcAft>
                <a:spcPts val="600"/>
              </a:spcAft>
            </a:pPr>
            <a:r>
              <a:rPr lang="es-US"/>
              <a:t>Describir los proyectos de innovación de Medicare y modelos actuales</a:t>
            </a:r>
          </a:p>
          <a:p>
            <a:pPr marL="125660" indent="-125660" defTabSz="724959">
              <a:spcAft>
                <a:spcPts val="600"/>
              </a:spcAft>
            </a:pPr>
            <a:r>
              <a:rPr lang="es-US"/>
              <a:t>Explicar los planes PACE y las cualificaciones</a:t>
            </a:r>
          </a:p>
          <a:p>
            <a:pPr marL="0" indent="0" defTabSz="983577">
              <a:spcBef>
                <a:spcPts val="600"/>
              </a:spcBef>
              <a:buNone/>
              <a:defRPr/>
            </a:pPr>
            <a:endParaRPr 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1313114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19" y="3757507"/>
            <a:ext cx="5945505" cy="5144347"/>
          </a:xfrm>
        </p:spPr>
        <p:txBody>
          <a:bodyPr/>
          <a:lstStyle/>
          <a:p>
            <a:pPr marL="0" indent="0" defTabSz="981958">
              <a:spcAft>
                <a:spcPts val="600"/>
              </a:spcAft>
              <a:buNone/>
              <a:defRPr/>
            </a:pPr>
            <a:r>
              <a:rPr lang="es-US" b="1" dirty="0">
                <a:solidFill>
                  <a:prstClr val="black"/>
                </a:solidFill>
                <a:ea typeface="ＭＳ Ｐゴシック" pitchFamily="84" charset="-128"/>
              </a:rPr>
              <a:t>Notas del presentador</a:t>
            </a:r>
          </a:p>
          <a:p>
            <a:pPr marL="0" indent="0" defTabSz="981958">
              <a:spcAft>
                <a:spcPts val="600"/>
              </a:spcAft>
              <a:buNone/>
              <a:defRPr/>
            </a:pPr>
            <a:r>
              <a:rPr lang="es-US" dirty="0">
                <a:solidFill>
                  <a:prstClr val="black"/>
                </a:solidFill>
              </a:rPr>
              <a:t>Algunos tipos de planes de salud de Medicare que brindan cobertura de atención médica no son planes Medicare </a:t>
            </a:r>
            <a:r>
              <a:rPr lang="es-US" dirty="0" err="1">
                <a:solidFill>
                  <a:prstClr val="black"/>
                </a:solidFill>
              </a:rPr>
              <a:t>Advantage</a:t>
            </a:r>
            <a:r>
              <a:rPr lang="es-US" dirty="0">
                <a:solidFill>
                  <a:prstClr val="black"/>
                </a:solidFill>
              </a:rPr>
              <a:t>, pero siguen siendo parte de Medicare. Algunos de estos planes, como los planes de costos de Medicare, los Proyectos de Innovación de Medicare y el Programa de Atención Integral a las Personas Mayores (PACE), pueden proporcionar:</a:t>
            </a:r>
          </a:p>
          <a:p>
            <a:pPr marL="120827" indent="-120827" defTabSz="981958">
              <a:spcAft>
                <a:spcPts val="600"/>
              </a:spcAft>
              <a:defRPr/>
            </a:pPr>
            <a:r>
              <a:rPr lang="es-US" dirty="0">
                <a:solidFill>
                  <a:prstClr val="black"/>
                </a:solidFill>
              </a:rPr>
              <a:t>Cobertura de Parte A (Seguro de hospital) o Parte B (Seguro médico)</a:t>
            </a:r>
          </a:p>
          <a:p>
            <a:pPr marL="120827" indent="-120827" defTabSz="981958">
              <a:spcAft>
                <a:spcPts val="600"/>
              </a:spcAft>
              <a:defRPr/>
            </a:pPr>
            <a:r>
              <a:rPr lang="es-US" dirty="0">
                <a:solidFill>
                  <a:prstClr val="black"/>
                </a:solidFill>
              </a:rPr>
              <a:t>Cobertura de medicamentos de Medicare (Parte D) </a:t>
            </a:r>
          </a:p>
          <a:p>
            <a:pPr marL="0" indent="0" defTabSz="981958">
              <a:spcAft>
                <a:spcPts val="600"/>
              </a:spcAft>
              <a:buNone/>
              <a:defRPr/>
            </a:pPr>
            <a:r>
              <a:rPr lang="es-US" dirty="0">
                <a:solidFill>
                  <a:prstClr val="black"/>
                </a:solidFill>
              </a:rPr>
              <a:t>Estos planes tienen algunas de las mismas reglas que los planes Medicare </a:t>
            </a:r>
            <a:r>
              <a:rPr lang="es-US" dirty="0" err="1">
                <a:solidFill>
                  <a:prstClr val="black"/>
                </a:solidFill>
              </a:rPr>
              <a:t>Advantage</a:t>
            </a:r>
            <a:r>
              <a:rPr lang="es-US" dirty="0">
                <a:solidFill>
                  <a:prstClr val="black"/>
                </a:solidFill>
              </a:rPr>
              <a:t>. Algunas de estas reglas se explican brevemente en las próximas diapositivas. Sin embargo, cada tipo de plan tiene reglas y excepciones especiales. Consulte </a:t>
            </a:r>
            <a:r>
              <a:rPr lang="es-US" dirty="0">
                <a:hlinkClick r:id="rId3"/>
              </a:rPr>
              <a:t>Medicare.gov/plan-compare</a:t>
            </a:r>
            <a:r>
              <a:rPr lang="es-US" dirty="0">
                <a:solidFill>
                  <a:prstClr val="black"/>
                </a:solidFill>
              </a:rPr>
              <a:t>, o llame al 1-800-MEDICARE (1-800-633-4227); TTY: 1-877-486-2048 para saber más de los planes que le interesen y obtener más información.</a:t>
            </a:r>
          </a:p>
          <a:p>
            <a:pPr marL="0" indent="0">
              <a:spcBef>
                <a:spcPts val="600"/>
              </a:spcBef>
              <a:spcAft>
                <a:spcPts val="600"/>
              </a:spcAft>
              <a:buNone/>
            </a:pPr>
            <a:endParaRPr lang="en-US" dirty="0"/>
          </a:p>
          <a:p>
            <a:pPr marL="0" indent="0">
              <a:spcBef>
                <a:spcPts val="600"/>
              </a:spcBef>
              <a:spcAft>
                <a:spcPts val="600"/>
              </a:spcAft>
              <a:buNone/>
            </a:pPr>
            <a:endParaRPr lang="en-US" b="0" dirty="0"/>
          </a:p>
        </p:txBody>
      </p:sp>
    </p:spTree>
    <p:extLst>
      <p:ext uri="{BB962C8B-B14F-4D97-AF65-F5344CB8AC3E}">
        <p14:creationId xmlns:p14="http://schemas.microsoft.com/office/powerpoint/2010/main" val="16733662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97712" y="3697346"/>
            <a:ext cx="6677246" cy="5586917"/>
          </a:xfrm>
        </p:spPr>
        <p:txBody>
          <a:bodyPr/>
          <a:lstStyle/>
          <a:p>
            <a:pPr marL="0" indent="0" defTabSz="966612">
              <a:spcAft>
                <a:spcPts val="600"/>
              </a:spcAft>
              <a:buNone/>
              <a:defRPr/>
            </a:pPr>
            <a:r>
              <a:rPr lang="es-US" sz="1100" b="1" dirty="0">
                <a:solidFill>
                  <a:prstClr val="black"/>
                </a:solidFill>
                <a:ea typeface="ＭＳ Ｐゴシック" pitchFamily="84" charset="-128"/>
              </a:rPr>
              <a:t>Esta diapositiva tiene animación.</a:t>
            </a:r>
          </a:p>
          <a:p>
            <a:pPr marL="0" indent="0" defTabSz="966612">
              <a:spcAft>
                <a:spcPts val="600"/>
              </a:spcAft>
              <a:buNone/>
              <a:defRPr/>
            </a:pPr>
            <a:r>
              <a:rPr lang="es-US" sz="1100" b="1" dirty="0">
                <a:solidFill>
                  <a:prstClr val="black"/>
                </a:solidFill>
                <a:ea typeface="ＭＳ Ｐゴシック" pitchFamily="84" charset="-128"/>
              </a:rPr>
              <a:t>Notas del presentador</a:t>
            </a:r>
          </a:p>
          <a:p>
            <a:pPr marL="0" indent="0" defTabSz="966612">
              <a:spcAft>
                <a:spcPts val="600"/>
              </a:spcAft>
              <a:buNone/>
              <a:defRPr/>
            </a:pPr>
            <a:r>
              <a:rPr lang="es-US" sz="1100" dirty="0">
                <a:solidFill>
                  <a:prstClr val="black"/>
                </a:solidFill>
              </a:rPr>
              <a:t>Los planes de costos de Medicare o "planes de costos" son operados por una entidad legal con licencia de Organización de Mantenimiento de la Salud (HMO), de acuerdo con un contrato de reembolso de costos en virtud de la Sección 1876 de la Ley de Seguridad Social, y el Título 42, Parte 417, del Código de Regulaciones Federales. Sin embargo, los CMS ya no aceptan solicitudes de nuevos planes de costos, aunque pueden requerir la ampliación de sus zonas de servicio existentes. </a:t>
            </a:r>
          </a:p>
          <a:p>
            <a:pPr marL="0" indent="0" defTabSz="966612">
              <a:spcAft>
                <a:spcPts val="600"/>
              </a:spcAft>
              <a:buNone/>
              <a:defRPr/>
            </a:pPr>
            <a:r>
              <a:rPr lang="es-US" sz="1100" dirty="0">
                <a:solidFill>
                  <a:prstClr val="black"/>
                </a:solidFill>
              </a:rPr>
              <a:t>Los planes de costos solo están disponibles en áreas limitadas del país. Los planes de costos no son planes Medicare </a:t>
            </a:r>
            <a:r>
              <a:rPr lang="es-US" sz="1100" dirty="0" err="1">
                <a:solidFill>
                  <a:prstClr val="black"/>
                </a:solidFill>
              </a:rPr>
              <a:t>Advantage</a:t>
            </a:r>
            <a:r>
              <a:rPr lang="es-US" sz="1100" dirty="0">
                <a:solidFill>
                  <a:prstClr val="black"/>
                </a:solidFill>
              </a:rPr>
              <a:t> porque están autorizados bajo una sección diferente de la Ley del Seguro Social que los planes Medicare </a:t>
            </a:r>
            <a:r>
              <a:rPr lang="es-US" sz="1100" dirty="0" err="1">
                <a:solidFill>
                  <a:prstClr val="black"/>
                </a:solidFill>
              </a:rPr>
              <a:t>Advantage</a:t>
            </a:r>
            <a:r>
              <a:rPr lang="es-US" sz="1100" dirty="0">
                <a:solidFill>
                  <a:prstClr val="black"/>
                </a:solidFill>
              </a:rPr>
              <a:t>.</a:t>
            </a:r>
          </a:p>
          <a:p>
            <a:pPr marL="0" indent="0" defTabSz="966612">
              <a:spcAft>
                <a:spcPts val="600"/>
              </a:spcAft>
              <a:buNone/>
              <a:defRPr/>
            </a:pPr>
            <a:r>
              <a:rPr lang="es-US" sz="1100" dirty="0">
                <a:solidFill>
                  <a:prstClr val="black"/>
                </a:solidFill>
              </a:rPr>
              <a:t>Estos planes tienen diferencias exclusivas en comparación con otros planes de salud de Medicare. Por ejemplo, pueden inscribir a personas que tienen la Parte A y la Parte B, o aquellas que solo tienen la Parte B. También pueden ofrecer cobertura de medicamentos de Medicare. Incluso si el plan de costo ofrece cobertura de medicamentos, puede elegir la cobertura de medicamentos de un plan de medicamentos de Medicare por separado. Puede añadir o cancelar la cobertura de medicamentos de Medicare sólo en determinados periodos de tiempo.</a:t>
            </a:r>
          </a:p>
          <a:p>
            <a:pPr marL="0" indent="0" defTabSz="966612">
              <a:spcAft>
                <a:spcPts val="600"/>
              </a:spcAft>
              <a:buNone/>
              <a:defRPr/>
            </a:pPr>
            <a:r>
              <a:rPr lang="es-US" sz="1100" dirty="0">
                <a:solidFill>
                  <a:prstClr val="black"/>
                </a:solidFill>
              </a:rPr>
              <a:t>Las personas con Medicare que se inscriben en un plan de costos:</a:t>
            </a:r>
          </a:p>
          <a:p>
            <a:pPr defTabSz="966612">
              <a:spcAft>
                <a:spcPts val="600"/>
              </a:spcAft>
              <a:defRPr/>
            </a:pPr>
            <a:r>
              <a:rPr lang="es-US" sz="1100" dirty="0">
                <a:solidFill>
                  <a:prstClr val="black"/>
                </a:solidFill>
              </a:rPr>
              <a:t>No están limitados a utilizar la red HMO del plan para obtener los servicios cubiertos de la Parte A y la Parte B. Pueden optar por salirse de la red del plan y acudir a proveedores que no pertenezcan al Plan HMO, a los que Medicare Original reembolsa por separado.</a:t>
            </a:r>
          </a:p>
          <a:p>
            <a:pPr defTabSz="966612">
              <a:spcAft>
                <a:spcPts val="600"/>
              </a:spcAft>
              <a:defRPr/>
            </a:pPr>
            <a:r>
              <a:rPr lang="es-US" sz="1100" dirty="0"/>
              <a:t>Puede afiliarse en cualquier momento en que el plan de costos acepte nuevos asegurados.</a:t>
            </a:r>
          </a:p>
          <a:p>
            <a:pPr defTabSz="966612">
              <a:spcAft>
                <a:spcPts val="600"/>
              </a:spcAft>
              <a:defRPr/>
            </a:pPr>
            <a:r>
              <a:rPr lang="es-US" sz="1100" dirty="0"/>
              <a:t>Puede darse de baja en cualquier momento y volver a Medicare Original.</a:t>
            </a:r>
          </a:p>
          <a:p>
            <a:pPr defTabSz="966612">
              <a:spcAft>
                <a:spcPts val="600"/>
              </a:spcAft>
              <a:defRPr/>
            </a:pPr>
            <a:r>
              <a:rPr lang="es-US" sz="1100" dirty="0"/>
              <a:t>Puede añadir o cancelar la cobertura de medicamentos de Medicare sólo en determinados momentos.</a:t>
            </a:r>
          </a:p>
          <a:p>
            <a:pPr defTabSz="966612">
              <a:spcAft>
                <a:spcPts val="600"/>
              </a:spcAft>
              <a:defRPr/>
            </a:pPr>
            <a:r>
              <a:rPr lang="es-US" sz="1100" dirty="0"/>
              <a:t>No tiene que aceptar la cobertura de medicamentos del plan de costos y puede optar por obtener la cobertura de medicamentos de un plan de medicamentos de Medicare independiente.</a:t>
            </a:r>
          </a:p>
          <a:p>
            <a:pPr marL="0" indent="0">
              <a:spcAft>
                <a:spcPts val="600"/>
              </a:spcAft>
              <a:buNone/>
              <a:defRPr/>
            </a:pPr>
            <a:r>
              <a:rPr lang="es-US" sz="1100" b="1" dirty="0"/>
              <a:t>NOTA</a:t>
            </a:r>
            <a:r>
              <a:rPr lang="es-US" sz="1100" dirty="0"/>
              <a:t>:</a:t>
            </a:r>
            <a:r>
              <a:rPr lang="es-US" sz="1100" b="1" dirty="0"/>
              <a:t> </a:t>
            </a:r>
            <a:r>
              <a:rPr lang="es-US" sz="1100" dirty="0"/>
              <a:t>Los Planes de Cuenta de Ahorros Médicos de Medicare (MSA) no están incluidos en el Período de Inscripción Abierta de Medicare </a:t>
            </a:r>
            <a:r>
              <a:rPr lang="es-US" sz="1100" dirty="0" err="1"/>
              <a:t>Advantage</a:t>
            </a:r>
            <a:r>
              <a:rPr lang="es-US" sz="1100" dirty="0"/>
              <a:t> (MA OEP).</a:t>
            </a:r>
          </a:p>
          <a:p>
            <a:pPr marL="0" indent="0" defTabSz="966612">
              <a:spcAft>
                <a:spcPts val="600"/>
              </a:spcAft>
              <a:buNone/>
              <a:defRPr/>
            </a:pPr>
            <a:endParaRPr lang="en-US" sz="1100" dirty="0">
              <a:solidFill>
                <a:prstClr val="black"/>
              </a:solidFill>
            </a:endParaRPr>
          </a:p>
          <a:p>
            <a:pPr marL="0" indent="0">
              <a:spcAft>
                <a:spcPts val="600"/>
              </a:spcAft>
              <a:buNone/>
            </a:pPr>
            <a:endParaRPr lang="en-US" sz="1100" b="0" dirty="0"/>
          </a:p>
        </p:txBody>
      </p:sp>
    </p:spTree>
    <p:extLst>
      <p:ext uri="{BB962C8B-B14F-4D97-AF65-F5344CB8AC3E}">
        <p14:creationId xmlns:p14="http://schemas.microsoft.com/office/powerpoint/2010/main" val="13817140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96254" y="3676650"/>
            <a:ext cx="7110662" cy="5734050"/>
          </a:xfrm>
        </p:spPr>
        <p:txBody>
          <a:bodyPr/>
          <a:lstStyle/>
          <a:p>
            <a:pPr marL="0" indent="0" defTabSz="966612">
              <a:spcAft>
                <a:spcPts val="600"/>
              </a:spcAft>
              <a:buNone/>
              <a:defRPr/>
            </a:pPr>
            <a:r>
              <a:rPr lang="es-US" sz="1000" b="1" dirty="0">
                <a:solidFill>
                  <a:prstClr val="black"/>
                </a:solidFill>
                <a:ea typeface="ＭＳ Ｐゴシック" pitchFamily="84" charset="-128"/>
              </a:rPr>
              <a:t>Esta diapositiva tiene animación.</a:t>
            </a:r>
          </a:p>
          <a:p>
            <a:pPr marL="0" indent="0" defTabSz="966612">
              <a:spcAft>
                <a:spcPts val="600"/>
              </a:spcAft>
              <a:buNone/>
              <a:defRPr/>
            </a:pPr>
            <a:r>
              <a:rPr lang="es-US" sz="1000" b="1" dirty="0">
                <a:solidFill>
                  <a:prstClr val="black"/>
                </a:solidFill>
                <a:ea typeface="ＭＳ Ｐゴシック" pitchFamily="84" charset="-128"/>
              </a:rPr>
              <a:t>Notas del presentador</a:t>
            </a:r>
          </a:p>
          <a:p>
            <a:pPr marL="0" indent="0">
              <a:spcAft>
                <a:spcPts val="600"/>
              </a:spcAft>
              <a:buNone/>
              <a:defRPr/>
            </a:pPr>
            <a:r>
              <a:rPr lang="es-US" sz="1000" dirty="0"/>
              <a:t>Medicare desarrolla modelos, demostraciones y proyectos piloto innovadores para probar y medir el efecto de posibles cambios en Medicare. Estos proyectos ayudan a encontrar nuevas formas de mejorar la calidad de la asistencia médica y reducir gastos. Por lo general, operan solo por un tiempo limitado y para un grupo específico de personas y/o se ofrecen solo en áreas específicas. </a:t>
            </a:r>
          </a:p>
          <a:p>
            <a:pPr marL="0" indent="0">
              <a:spcAft>
                <a:spcPts val="600"/>
              </a:spcAft>
              <a:buNone/>
              <a:defRPr/>
            </a:pPr>
            <a:r>
              <a:rPr lang="es-US" sz="1000" dirty="0"/>
              <a:t>Entre los ejemplos de modelos, demostraciones y proyectos piloto actuales figuran los siguientes (en vigor desde febrero de 2023):</a:t>
            </a:r>
          </a:p>
          <a:p>
            <a:pPr>
              <a:spcAft>
                <a:spcPts val="600"/>
              </a:spcAft>
              <a:defRPr/>
            </a:pPr>
            <a:r>
              <a:rPr lang="es-US" sz="1000" dirty="0"/>
              <a:t>Las Organizaciones de Cuidados Responsables (ACO) Alcanzando la Equidad, el Acceso y el Modelo de Alcance de Salud de la Comunidad - permiten a los CMS probar un modelo ACO que puede informar el Programa de Ahorros Compartidos de Medicare y futuros modelos haciendo cambios importantes al Modelo GPDC en 3 áreas: </a:t>
            </a:r>
          </a:p>
          <a:p>
            <a:pPr marL="228600" lvl="1" indent="-114300">
              <a:spcAft>
                <a:spcPts val="600"/>
              </a:spcAft>
              <a:buFont typeface="Arial" panose="020B0604020202020204" pitchFamily="34" charset="0"/>
              <a:buChar char="•"/>
              <a:defRPr/>
            </a:pPr>
            <a:r>
              <a:rPr lang="es-US" sz="1000" dirty="0"/>
              <a:t>Promover la equidad en materia de salud para llevar los beneficios de la asistencia médica responsable a las comunidades desatendidas.</a:t>
            </a:r>
          </a:p>
          <a:p>
            <a:pPr marL="228600" lvl="1" indent="-114300">
              <a:spcAft>
                <a:spcPts val="600"/>
              </a:spcAft>
              <a:buFont typeface="Arial" panose="020B0604020202020204" pitchFamily="34" charset="0"/>
              <a:buChar char="•"/>
              <a:defRPr/>
            </a:pPr>
            <a:r>
              <a:rPr lang="es-US" sz="1000" dirty="0"/>
              <a:t>Promover el liderazgo y la gobernanza de los proveedores.</a:t>
            </a:r>
          </a:p>
          <a:p>
            <a:pPr marL="228600" lvl="1" indent="-114300">
              <a:spcAft>
                <a:spcPts val="600"/>
              </a:spcAft>
              <a:buFont typeface="Arial" panose="020B0604020202020204" pitchFamily="34" charset="0"/>
              <a:buChar char="•"/>
              <a:defRPr/>
            </a:pPr>
            <a:r>
              <a:rPr lang="es-US" sz="1000" dirty="0"/>
              <a:t>Proteger a los beneficiarios y al modelo con más investigación de los participantes, supervisión y mayor transparencia.</a:t>
            </a:r>
          </a:p>
          <a:p>
            <a:pPr>
              <a:spcAft>
                <a:spcPts val="600"/>
              </a:spcAft>
              <a:defRPr/>
            </a:pPr>
            <a:r>
              <a:rPr lang="es-US" sz="1000" dirty="0"/>
              <a:t>Modelo de Atención Integral para las Prótesis Articulares: pretende mejorar la atención y reducir los gastos de las prótesis de cadera y rodilla mediante pagos por episodios.</a:t>
            </a:r>
          </a:p>
          <a:p>
            <a:pPr>
              <a:spcAft>
                <a:spcPts val="600"/>
              </a:spcAft>
              <a:defRPr/>
            </a:pPr>
            <a:r>
              <a:rPr lang="es-US" sz="1000" dirty="0"/>
              <a:t>Modelo de Opciones de Atención Renal: incentiva la prevención de la enfermedad renal, fomenta el trasplante de riñón y ofrece distintas opciones de pago para promover estos objetivos.</a:t>
            </a:r>
          </a:p>
          <a:p>
            <a:pPr>
              <a:spcAft>
                <a:spcPts val="600"/>
              </a:spcAft>
              <a:defRPr/>
            </a:pPr>
            <a:r>
              <a:rPr lang="es-US" sz="1000" dirty="0"/>
              <a:t>Modelo de Mejora Oncológica: pretende impulsar la transformación y mejorar la coordinación de la atención oncológica preservando y mejorando la calidad de la atención prestada a las personas con Medicare en tratamiento contra el cáncer y reduciendo al mismo tiempo el gasto del programa de pago por servicio de Medicare.</a:t>
            </a:r>
          </a:p>
          <a:p>
            <a:pPr>
              <a:spcAft>
                <a:spcPts val="600"/>
              </a:spcAft>
              <a:defRPr/>
            </a:pPr>
            <a:r>
              <a:rPr lang="es-US" sz="1000" dirty="0"/>
              <a:t>Opciones del Modelo de Atención Primaria Prioritaria: opciones de modelo de pago voluntario que recompensan el valor y la calidad mediante estructuras de pago innovadoras y haciendo hincapié en la relación médico-paciente en apoyo de una atención primaria avanzada.</a:t>
            </a:r>
          </a:p>
          <a:p>
            <a:pPr marL="0" indent="0">
              <a:spcAft>
                <a:spcPts val="600"/>
              </a:spcAft>
              <a:buNone/>
              <a:defRPr/>
            </a:pPr>
            <a:r>
              <a:rPr lang="es-US" sz="1000" dirty="0"/>
              <a:t>Pregúntele a su médico si participan en estos modelos y qué significan para su atención.</a:t>
            </a:r>
          </a:p>
          <a:p>
            <a:pPr marL="0" indent="0">
              <a:spcAft>
                <a:spcPts val="600"/>
              </a:spcAft>
              <a:buNone/>
              <a:defRPr/>
            </a:pPr>
            <a:r>
              <a:rPr lang="es-US" sz="1000" dirty="0">
                <a:solidFill>
                  <a:prstClr val="black"/>
                </a:solidFill>
              </a:rPr>
              <a:t>Para más información sobre los actuales modelos, demostraciones y proyectos piloto de Medicare, consulte </a:t>
            </a:r>
            <a:r>
              <a:rPr lang="es-US" sz="1000" dirty="0">
                <a:solidFill>
                  <a:prstClr val="black"/>
                </a:solidFill>
                <a:hlinkClick r:id="rId3"/>
              </a:rPr>
              <a:t>innovation.CMS.gov/</a:t>
            </a:r>
            <a:r>
              <a:rPr lang="es-US" sz="1000" dirty="0" err="1">
                <a:solidFill>
                  <a:prstClr val="black"/>
                </a:solidFill>
                <a:hlinkClick r:id="rId3"/>
              </a:rPr>
              <a:t>innovation-models#views</a:t>
            </a:r>
            <a:r>
              <a:rPr lang="es-US" sz="1000" dirty="0">
                <a:solidFill>
                  <a:prstClr val="black"/>
                </a:solidFill>
                <a:hlinkClick r:id="rId3"/>
              </a:rPr>
              <a:t>=</a:t>
            </a:r>
            <a:r>
              <a:rPr lang="es-US" sz="1000" dirty="0" err="1">
                <a:solidFill>
                  <a:prstClr val="black"/>
                </a:solidFill>
                <a:hlinkClick r:id="rId3"/>
              </a:rPr>
              <a:t>models</a:t>
            </a:r>
            <a:r>
              <a:rPr lang="es-US" sz="1000" dirty="0">
                <a:solidFill>
                  <a:prstClr val="black"/>
                </a:solidFill>
              </a:rPr>
              <a:t>, o llame al 1-800-MEDICARE (1-800-633-4227); TTY: 1-877-486-2048.</a:t>
            </a:r>
          </a:p>
          <a:p>
            <a:pPr marL="0" indent="0" defTabSz="966612">
              <a:spcAft>
                <a:spcPts val="600"/>
              </a:spcAft>
              <a:buNone/>
              <a:defRPr/>
            </a:pPr>
            <a:r>
              <a:rPr lang="es-US" sz="1000" b="1" dirty="0">
                <a:solidFill>
                  <a:prstClr val="black"/>
                </a:solidFill>
              </a:rPr>
              <a:t>NOTA:</a:t>
            </a:r>
            <a:r>
              <a:rPr lang="es-US" sz="1000" dirty="0">
                <a:solidFill>
                  <a:prstClr val="black"/>
                </a:solidFill>
              </a:rPr>
              <a:t> El instructor puede agregar contenido específico del estado o dar un ejemplo local.</a:t>
            </a:r>
          </a:p>
          <a:p>
            <a:pPr marL="0" indent="0">
              <a:spcAft>
                <a:spcPts val="600"/>
              </a:spcAft>
              <a:buNone/>
            </a:pPr>
            <a:endParaRPr lang="en-US" sz="1000" dirty="0"/>
          </a:p>
        </p:txBody>
      </p:sp>
    </p:spTree>
    <p:extLst>
      <p:ext uri="{BB962C8B-B14F-4D97-AF65-F5344CB8AC3E}">
        <p14:creationId xmlns:p14="http://schemas.microsoft.com/office/powerpoint/2010/main" val="10244716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15487" y="3757507"/>
            <a:ext cx="6974958" cy="5501983"/>
          </a:xfrm>
        </p:spPr>
        <p:txBody>
          <a:bodyPr/>
          <a:lstStyle/>
          <a:p>
            <a:pPr marL="0" indent="0" defTabSz="966612">
              <a:spcAft>
                <a:spcPts val="600"/>
              </a:spcAft>
              <a:buNone/>
              <a:defRPr/>
            </a:pPr>
            <a:r>
              <a:rPr lang="es-US" b="1" dirty="0">
                <a:solidFill>
                  <a:prstClr val="black"/>
                </a:solidFill>
                <a:ea typeface="ＭＳ Ｐゴシック" pitchFamily="84" charset="-128"/>
              </a:rPr>
              <a:t>Esta diapositiva tiene animación.</a:t>
            </a:r>
          </a:p>
          <a:p>
            <a:pPr marL="0" indent="0" defTabSz="966612">
              <a:spcAft>
                <a:spcPts val="600"/>
              </a:spcAft>
              <a:buNone/>
              <a:defRPr/>
            </a:pPr>
            <a:r>
              <a:rPr lang="es-US" b="1" dirty="0">
                <a:solidFill>
                  <a:prstClr val="black"/>
                </a:solidFill>
                <a:ea typeface="ＭＳ Ｐゴシック" pitchFamily="84" charset="-128"/>
              </a:rPr>
              <a:t>Notas del presentador</a:t>
            </a:r>
          </a:p>
          <a:p>
            <a:pPr marL="0" indent="0" defTabSz="966612">
              <a:spcAft>
                <a:spcPts val="600"/>
              </a:spcAft>
              <a:buNone/>
              <a:defRPr/>
            </a:pPr>
            <a:r>
              <a:rPr lang="es-US" dirty="0">
                <a:solidFill>
                  <a:prstClr val="black"/>
                </a:solidFill>
              </a:rPr>
              <a:t>El Programa de Atención Integral a las Personas Mayores (PACE) es un programa de Medicare y Medicaid que se ofrece en muchos estados y que permite permanecer en la comunidad a personas que, de otro modo, necesitarían cuidados en una residencia. </a:t>
            </a:r>
            <a:r>
              <a:rPr lang="es-US" dirty="0"/>
              <a:t>Para calificar para PACE, debe cumplir con las siguientes condiciones: </a:t>
            </a:r>
          </a:p>
          <a:p>
            <a:pPr>
              <a:spcAft>
                <a:spcPts val="600"/>
              </a:spcAft>
              <a:defRPr/>
            </a:pPr>
            <a:r>
              <a:rPr lang="es-US" dirty="0"/>
              <a:t>Tener 55 años o más</a:t>
            </a:r>
          </a:p>
          <a:p>
            <a:pPr>
              <a:spcAft>
                <a:spcPts val="600"/>
              </a:spcAft>
              <a:defRPr/>
            </a:pPr>
            <a:r>
              <a:rPr lang="es-US" dirty="0"/>
              <a:t>Vivir en el área de servicio de una organización PACE.</a:t>
            </a:r>
          </a:p>
          <a:p>
            <a:pPr>
              <a:spcAft>
                <a:spcPts val="600"/>
              </a:spcAft>
              <a:defRPr/>
            </a:pPr>
            <a:r>
              <a:rPr lang="es-US" dirty="0"/>
              <a:t>Necesita un nivel de atención en un asilo de ancianos (según lo certificado por su estado)</a:t>
            </a:r>
          </a:p>
          <a:p>
            <a:pPr>
              <a:spcAft>
                <a:spcPts val="600"/>
              </a:spcAft>
              <a:defRPr/>
            </a:pPr>
            <a:r>
              <a:rPr lang="es-US" dirty="0"/>
              <a:t>Poder vivir de forma segura en la comunidad con la ayuda de PACE</a:t>
            </a:r>
          </a:p>
          <a:p>
            <a:pPr marL="0" indent="0">
              <a:spcAft>
                <a:spcPts val="600"/>
              </a:spcAft>
              <a:buNone/>
              <a:defRPr/>
            </a:pPr>
            <a:r>
              <a:rPr lang="es-US" dirty="0"/>
              <a:t>PACE cubre todos los servicios y la atención cubiertos por Medicare y Medicaid, y otros servicios que el equipo de profesionales de atención médica de PACE decida que son necesarios para mejorar y mantener su salud. Esto incluye medicamentos, así como cualquier otra atención médicamente necesaria, como visitas al médico o al proveedor de atención médica, transporte, atención domiciliaria, visitas al hospital e incluso estadías en un asilo de ancianos cuando sea necesario.</a:t>
            </a:r>
          </a:p>
          <a:p>
            <a:pPr marL="0" indent="0">
              <a:spcAft>
                <a:spcPts val="600"/>
              </a:spcAft>
              <a:buNone/>
              <a:defRPr/>
            </a:pPr>
            <a:r>
              <a:rPr lang="es-US" dirty="0"/>
              <a:t>Si tiene Medicaid, no tendrá que pagar una prima mensual por la parte de cuidados a largo plazo del beneficio de PACE. Si tiene Medicare pero no Medicaid, se le cobrará una prima mensual para cubrir la parte de cuidados a largo plazo del beneficio de PACE y una prima por la cobertura de medicamentos de Medicare. Sin embargo, en PACE, no hay deducible o copago para un medicamento, servicio o atención proporcionados por el equipo de profesionales de atención médica de PACE. </a:t>
            </a:r>
          </a:p>
          <a:p>
            <a:pPr marL="0" indent="0">
              <a:spcAft>
                <a:spcPts val="600"/>
              </a:spcAft>
              <a:buNone/>
              <a:defRPr/>
            </a:pPr>
            <a:r>
              <a:rPr lang="es-US" dirty="0"/>
              <a:t>Consulte </a:t>
            </a:r>
            <a:r>
              <a:rPr lang="es-US" dirty="0">
                <a:cs typeface="Arial" panose="020B0604020202020204" pitchFamily="34" charset="0"/>
                <a:hlinkClick r:id="rId3"/>
              </a:rPr>
              <a:t>Medicare.gov/plan-compare/#pace</a:t>
            </a:r>
            <a:r>
              <a:rPr lang="es-US" dirty="0"/>
              <a:t> para ver si hay una organización PACE que sirva a su comunidad.</a:t>
            </a:r>
          </a:p>
          <a:p>
            <a:pPr marL="0" indent="0" defTabSz="966612">
              <a:spcAft>
                <a:spcPts val="600"/>
              </a:spcAft>
              <a:buNone/>
              <a:defRPr/>
            </a:pPr>
            <a:r>
              <a:rPr lang="es-US" b="1" dirty="0">
                <a:solidFill>
                  <a:prstClr val="black"/>
                </a:solidFill>
              </a:rPr>
              <a:t>NOTA:</a:t>
            </a:r>
            <a:r>
              <a:rPr lang="es-US" dirty="0">
                <a:solidFill>
                  <a:prstClr val="black"/>
                </a:solidFill>
              </a:rPr>
              <a:t> El instructor puede resaltar los planes locales.</a:t>
            </a:r>
          </a:p>
          <a:p>
            <a:pPr marL="0" indent="0" defTabSz="966612">
              <a:spcAft>
                <a:spcPts val="600"/>
              </a:spcAft>
              <a:buNone/>
              <a:defRPr/>
            </a:pPr>
            <a:r>
              <a:rPr lang="es-US" u="sng" dirty="0">
                <a:solidFill>
                  <a:srgbClr val="0000FF"/>
                </a:solidFill>
                <a:ea typeface="Calibri"/>
              </a:rPr>
              <a:t> </a:t>
            </a:r>
          </a:p>
        </p:txBody>
      </p:sp>
    </p:spTree>
    <p:extLst>
      <p:ext uri="{BB962C8B-B14F-4D97-AF65-F5344CB8AC3E}">
        <p14:creationId xmlns:p14="http://schemas.microsoft.com/office/powerpoint/2010/main" val="8299270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fontAlgn="base">
              <a:spcAft>
                <a:spcPts val="600"/>
              </a:spcAft>
              <a:buNone/>
            </a:pPr>
            <a:r>
              <a:rPr lang="es-US" b="1" dirty="0">
                <a:solidFill>
                  <a:srgbClr val="000000"/>
                </a:solidFill>
              </a:rPr>
              <a:t>Esta diapositiva tiene animación.</a:t>
            </a:r>
          </a:p>
          <a:p>
            <a:pPr marL="0" indent="0" fontAlgn="base">
              <a:spcAft>
                <a:spcPts val="600"/>
              </a:spcAft>
              <a:buNone/>
            </a:pPr>
            <a:r>
              <a:rPr lang="es-US" b="1" dirty="0">
                <a:solidFill>
                  <a:srgbClr val="000000"/>
                </a:solidFill>
              </a:rPr>
              <a:t>Notas del presentador</a:t>
            </a:r>
          </a:p>
          <a:p>
            <a:pPr marL="196716" indent="-196716" defTabSz="983577">
              <a:spcAft>
                <a:spcPts val="600"/>
              </a:spcAft>
              <a:buNone/>
              <a:defRPr/>
            </a:pPr>
            <a:r>
              <a:rPr lang="es-US" dirty="0">
                <a:solidFill>
                  <a:prstClr val="black"/>
                </a:solidFill>
              </a:rPr>
              <a:t>Verifique sus conocimientos: Pregunta 3</a:t>
            </a:r>
          </a:p>
          <a:p>
            <a:pPr marL="0" indent="0" defTabSz="983577">
              <a:spcAft>
                <a:spcPts val="600"/>
              </a:spcAft>
              <a:buNone/>
              <a:defRPr/>
            </a:pPr>
            <a:r>
              <a:rPr lang="es-US" b="1" dirty="0">
                <a:solidFill>
                  <a:prstClr val="black"/>
                </a:solidFill>
              </a:rPr>
              <a:t>El Programa de Todo Incluido C</a:t>
            </a:r>
            <a:r>
              <a:rPr lang="es-US" b="1" dirty="0">
                <a:solidFill>
                  <a:prstClr val="black"/>
                </a:solidFill>
                <a:ea typeface="ＭＳ Ｐゴシック" pitchFamily="84" charset="-128"/>
              </a:rPr>
              <a:t>es para las Personas Mayores (PACE) es un tipo de plan Medicare </a:t>
            </a:r>
            <a:r>
              <a:rPr lang="es-US" b="1" dirty="0" err="1">
                <a:solidFill>
                  <a:prstClr val="black"/>
                </a:solidFill>
                <a:ea typeface="ＭＳ Ｐゴシック" pitchFamily="84" charset="-128"/>
              </a:rPr>
              <a:t>Advantage</a:t>
            </a:r>
            <a:r>
              <a:rPr lang="es-US" b="1" dirty="0">
                <a:solidFill>
                  <a:prstClr val="black"/>
                </a:solidFill>
                <a:ea typeface="ＭＳ Ｐゴシック" pitchFamily="84" charset="-128"/>
              </a:rPr>
              <a:t>. </a:t>
            </a:r>
          </a:p>
          <a:p>
            <a:pPr marL="196313" lvl="1" indent="-196313" defTabSz="983577">
              <a:spcBef>
                <a:spcPts val="0"/>
              </a:spcBef>
              <a:spcAft>
                <a:spcPts val="600"/>
              </a:spcAft>
              <a:buFont typeface="+mj-lt"/>
              <a:buAutoNum type="alphaLcPeriod"/>
              <a:defRPr/>
            </a:pPr>
            <a:r>
              <a:rPr lang="es-US" dirty="0">
                <a:solidFill>
                  <a:prstClr val="black"/>
                </a:solidFill>
                <a:ea typeface="ＭＳ Ｐゴシック" pitchFamily="84" charset="-128"/>
                <a:cs typeface="Arial" panose="020B0604020202020204" pitchFamily="34" charset="0"/>
              </a:rPr>
              <a:t>Verdadero</a:t>
            </a:r>
          </a:p>
          <a:p>
            <a:pPr marL="196313" lvl="1" indent="-196313" defTabSz="983577">
              <a:spcBef>
                <a:spcPts val="0"/>
              </a:spcBef>
              <a:spcAft>
                <a:spcPts val="600"/>
              </a:spcAft>
              <a:buFont typeface="+mj-lt"/>
              <a:buAutoNum type="alphaLcPeriod"/>
              <a:defRPr/>
            </a:pPr>
            <a:r>
              <a:rPr lang="es-US" dirty="0">
                <a:solidFill>
                  <a:prstClr val="black"/>
                </a:solidFill>
                <a:ea typeface="ＭＳ Ｐゴシック" pitchFamily="84" charset="-128"/>
                <a:cs typeface="Arial" panose="020B0604020202020204" pitchFamily="34" charset="0"/>
              </a:rPr>
              <a:t>Falso</a:t>
            </a:r>
          </a:p>
          <a:p>
            <a:pPr marL="0" indent="0" defTabSz="983577">
              <a:spcAft>
                <a:spcPts val="600"/>
              </a:spcAft>
              <a:buNone/>
              <a:defRPr/>
            </a:pPr>
            <a:r>
              <a:rPr lang="es-US" b="1" dirty="0">
                <a:solidFill>
                  <a:prstClr val="black"/>
                </a:solidFill>
                <a:ea typeface="ＭＳ Ｐゴシック" pitchFamily="84" charset="-128"/>
              </a:rPr>
              <a:t>Respuesta: b. Falso</a:t>
            </a:r>
          </a:p>
          <a:p>
            <a:pPr marL="0" indent="0" defTabSz="983577">
              <a:spcAft>
                <a:spcPts val="600"/>
              </a:spcAft>
              <a:buNone/>
              <a:defRPr/>
            </a:pPr>
            <a:r>
              <a:rPr lang="es-US" dirty="0">
                <a:solidFill>
                  <a:prstClr val="black"/>
                </a:solidFill>
              </a:rPr>
              <a:t>PACE no es un plan Medicare </a:t>
            </a:r>
            <a:r>
              <a:rPr lang="es-US" dirty="0" err="1">
                <a:solidFill>
                  <a:prstClr val="black"/>
                </a:solidFill>
              </a:rPr>
              <a:t>Advantage</a:t>
            </a:r>
            <a:r>
              <a:rPr lang="es-US" dirty="0">
                <a:solidFill>
                  <a:prstClr val="black"/>
                </a:solidFill>
              </a:rPr>
              <a:t>, pero sigue siendo parte de Medicare. Es un programa conjunto de Medicare y Medicaid que puede estar disponible en estados que lo han elegido como un beneficio opcional de Medicaid. Los requisitos para inscribirse en PACE varían de un estado a otro. </a:t>
            </a:r>
          </a:p>
          <a:p>
            <a:pPr marL="0" indent="0" defTabSz="966612">
              <a:spcAft>
                <a:spcPts val="600"/>
              </a:spcAft>
              <a:buNone/>
              <a:defRPr/>
            </a:pPr>
            <a:r>
              <a:rPr lang="es-US" dirty="0">
                <a:solidFill>
                  <a:prstClr val="black"/>
                </a:solidFill>
              </a:rPr>
              <a:t>PACE combina servicios médicos, sociales y de cuidados a largo plazo para personas mayores y vulnerables que viven y reciben servicios de salud en la comunidad. PACE provee todos los servicios necesarios por razones médicas, incluso los medicamentos recetados. Según las circunstancias, PACE podría ser la mejor opción para algunas personas en lugar de recibir atención en un asilo de ancianos. </a:t>
            </a:r>
          </a:p>
        </p:txBody>
      </p:sp>
    </p:spTree>
    <p:extLst>
      <p:ext uri="{BB962C8B-B14F-4D97-AF65-F5344CB8AC3E}">
        <p14:creationId xmlns:p14="http://schemas.microsoft.com/office/powerpoint/2010/main" val="26268295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s-US" b="1">
                <a:solidFill>
                  <a:prstClr val="black"/>
                </a:solidFill>
                <a:ea typeface="ＭＳ Ｐゴシック" pitchFamily="84" charset="-128"/>
              </a:rPr>
              <a:t>Notas del presentador</a:t>
            </a:r>
          </a:p>
          <a:p>
            <a:pPr marL="0" indent="0" defTabSz="966612">
              <a:spcAft>
                <a:spcPts val="600"/>
              </a:spcAft>
              <a:buNone/>
              <a:defRPr/>
            </a:pPr>
            <a:r>
              <a:rPr lang="es-US">
                <a:solidFill>
                  <a:prstClr val="black"/>
                </a:solidFill>
              </a:rPr>
              <a:t>La Lección 3, "Derechos, protecciones y apelaciones</a:t>
            </a:r>
            <a:r>
              <a:rPr lang="es-US" i="1">
                <a:solidFill>
                  <a:prstClr val="black"/>
                </a:solidFill>
              </a:rPr>
              <a:t>,”</a:t>
            </a:r>
            <a:r>
              <a:rPr lang="es-US">
                <a:solidFill>
                  <a:prstClr val="black"/>
                </a:solidFill>
              </a:rPr>
              <a:t> brinda información sobre:</a:t>
            </a:r>
          </a:p>
          <a:p>
            <a:pPr marL="120827" indent="-120827" defTabSz="966612">
              <a:spcAft>
                <a:spcPts val="600"/>
              </a:spcAft>
              <a:buFont typeface="Wingdings" pitchFamily="84" charset="2"/>
              <a:buChar char="§"/>
              <a:defRPr/>
            </a:pPr>
            <a:r>
              <a:rPr lang="es-US">
                <a:solidFill>
                  <a:prstClr val="black"/>
                </a:solidFill>
                <a:ea typeface="Arial" pitchFamily="84" charset="0"/>
              </a:rPr>
              <a:t>Derechos y protecciones garantizados</a:t>
            </a:r>
          </a:p>
          <a:p>
            <a:pPr marL="120827" indent="-120827" defTabSz="966612">
              <a:spcAft>
                <a:spcPts val="600"/>
              </a:spcAft>
              <a:buFont typeface="Wingdings" pitchFamily="84" charset="2"/>
              <a:buChar char="§"/>
              <a:defRPr/>
            </a:pPr>
            <a:r>
              <a:rPr lang="es-US">
                <a:solidFill>
                  <a:prstClr val="black"/>
                </a:solidFill>
                <a:ea typeface="Arial" pitchFamily="84" charset="0"/>
              </a:rPr>
              <a:t>Apelaciones y quejas</a:t>
            </a:r>
          </a:p>
          <a:p>
            <a:pPr marL="120827" indent="-120827" defTabSz="966612">
              <a:spcAft>
                <a:spcPts val="600"/>
              </a:spcAft>
              <a:buFont typeface="Wingdings" pitchFamily="84" charset="2"/>
              <a:buChar char="§"/>
              <a:defRPr/>
            </a:pPr>
            <a:r>
              <a:rPr lang="es-US">
                <a:solidFill>
                  <a:prstClr val="black"/>
                </a:solidFill>
                <a:ea typeface="Arial" pitchFamily="84" charset="0"/>
              </a:rPr>
              <a:t>Notificaciones obligatorias</a:t>
            </a:r>
          </a:p>
          <a:p>
            <a:pPr marL="186879" indent="-186879" defTabSz="966612">
              <a:lnSpc>
                <a:spcPct val="90000"/>
              </a:lnSpc>
              <a:spcAft>
                <a:spcPts val="600"/>
              </a:spcAft>
              <a:buNone/>
              <a:defRPr/>
            </a:pPr>
            <a:endParaRPr lang="en-US" dirty="0">
              <a:solidFill>
                <a:prstClr val="black"/>
              </a:solidFill>
              <a:cs typeface="+mn-cs"/>
            </a:endParaRPr>
          </a:p>
        </p:txBody>
      </p:sp>
    </p:spTree>
    <p:extLst>
      <p:ext uri="{BB962C8B-B14F-4D97-AF65-F5344CB8AC3E}">
        <p14:creationId xmlns:p14="http://schemas.microsoft.com/office/powerpoint/2010/main" val="40847208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83577">
              <a:spcBef>
                <a:spcPts val="600"/>
              </a:spcBef>
              <a:buNone/>
              <a:defRPr/>
            </a:pPr>
            <a:r>
              <a:rPr lang="es-US" b="1">
                <a:ea typeface="ＭＳ Ｐゴシック" pitchFamily="84" charset="-128"/>
              </a:rPr>
              <a:t>Notas del presentador</a:t>
            </a:r>
          </a:p>
          <a:p>
            <a:pPr marL="0" indent="0" defTabSz="983577">
              <a:spcBef>
                <a:spcPts val="600"/>
              </a:spcBef>
              <a:buNone/>
              <a:defRPr/>
            </a:pPr>
            <a:r>
              <a:rPr lang="es-US"/>
              <a:t>Al final de esta lección, usted podrá:</a:t>
            </a:r>
          </a:p>
          <a:p>
            <a:pPr marL="119149" indent="-119149" defTabSz="983577">
              <a:spcBef>
                <a:spcPts val="600"/>
              </a:spcBef>
              <a:defRPr/>
            </a:pPr>
            <a:r>
              <a:rPr lang="es-US"/>
              <a:t>Explicar los derechos en los juicios de Medicare Advantage y Medigap</a:t>
            </a:r>
          </a:p>
          <a:p>
            <a:pPr marL="119149" indent="-119149" defTabSz="983577">
              <a:spcBef>
                <a:spcPts val="600"/>
              </a:spcBef>
              <a:defRPr/>
            </a:pPr>
            <a:r>
              <a:rPr lang="es-US" b="0" i="0">
                <a:effectLst/>
              </a:rPr>
              <a:t>Describir los derechos y protecciones garantizados a todos los beneficiarios de Medicare</a:t>
            </a:r>
          </a:p>
          <a:p>
            <a:pPr marL="119149" indent="-119149" defTabSz="983577">
              <a:spcBef>
                <a:spcPts val="600"/>
              </a:spcBef>
              <a:defRPr/>
            </a:pPr>
            <a:r>
              <a:rPr lang="es-US" b="0" i="0">
                <a:effectLst/>
              </a:rPr>
              <a:t>Explicar el proceso y los plazos de apelación de Medicare Advantage</a:t>
            </a:r>
          </a:p>
          <a:p>
            <a:pPr marL="0" indent="0" defTabSz="983577">
              <a:spcBef>
                <a:spcPts val="600"/>
              </a:spcBef>
              <a:buNone/>
              <a:defRPr/>
            </a:pPr>
            <a:endParaRPr lang="en-US" dirty="0">
              <a:solidFill>
                <a:prstClr val="black"/>
              </a:solidFill>
            </a:endParaRPr>
          </a:p>
        </p:txBody>
      </p:sp>
    </p:spTree>
    <p:extLst>
      <p:ext uri="{BB962C8B-B14F-4D97-AF65-F5344CB8AC3E}">
        <p14:creationId xmlns:p14="http://schemas.microsoft.com/office/powerpoint/2010/main" val="3603367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83577">
              <a:spcAft>
                <a:spcPts val="600"/>
              </a:spcAft>
              <a:buNone/>
              <a:defRPr/>
            </a:pPr>
            <a:r>
              <a:rPr lang="es-US" b="1">
                <a:solidFill>
                  <a:prstClr val="black"/>
                </a:solidFill>
                <a:ea typeface="ＭＳ Ｐゴシック" pitchFamily="84" charset="-128"/>
              </a:rPr>
              <a:t>Notas del presentador</a:t>
            </a:r>
          </a:p>
          <a:p>
            <a:pPr marL="0" indent="0" defTabSz="983577">
              <a:spcAft>
                <a:spcPts val="600"/>
              </a:spcAft>
              <a:buNone/>
              <a:defRPr/>
            </a:pPr>
            <a:r>
              <a:rPr lang="es-US">
                <a:solidFill>
                  <a:prstClr val="black"/>
                </a:solidFill>
                <a:ea typeface="ＭＳ Ｐゴシック" pitchFamily="84" charset="-128"/>
              </a:rPr>
              <a:t>La Lección 1, “Resumen del </a:t>
            </a:r>
            <a:r>
              <a:rPr lang="es-US">
                <a:solidFill>
                  <a:prstClr val="black"/>
                </a:solidFill>
                <a:ea typeface="Arial" pitchFamily="84" charset="0"/>
              </a:rPr>
              <a:t>plan Medicare Advantage,”</a:t>
            </a:r>
            <a:r>
              <a:rPr lang="es-US" i="1">
                <a:solidFill>
                  <a:prstClr val="black"/>
                </a:solidFill>
                <a:ea typeface="Arial" pitchFamily="84" charset="0"/>
              </a:rPr>
              <a:t> </a:t>
            </a:r>
            <a:r>
              <a:rPr lang="es-US">
                <a:solidFill>
                  <a:prstClr val="black"/>
                </a:solidFill>
                <a:ea typeface="Arial" pitchFamily="84" charset="0"/>
              </a:rPr>
              <a:t>explica los tipos </a:t>
            </a:r>
            <a:r>
              <a:rPr lang="es-US">
                <a:solidFill>
                  <a:prstClr val="black"/>
                </a:solidFill>
                <a:ea typeface="Arial" pitchFamily="84" charset="0"/>
                <a:cs typeface="Arial" panose="020B0604020202020204" pitchFamily="34" charset="0"/>
              </a:rPr>
              <a:t>de </a:t>
            </a:r>
            <a:r>
              <a:rPr lang="es-US">
                <a:solidFill>
                  <a:prstClr val="black"/>
                </a:solidFill>
                <a:ea typeface="Arial" pitchFamily="84" charset="0"/>
              </a:rPr>
              <a:t>planes Medicare Advantage, cómo funcionan, costos asociados, cómo inscribirse o cambiar de plan, y más.</a:t>
            </a:r>
          </a:p>
          <a:p>
            <a:pPr marL="0" indent="0">
              <a:buNone/>
            </a:pPr>
            <a:endParaRPr lang="en-US" dirty="0">
              <a:cs typeface="Arial" panose="020B0604020202020204" pitchFamily="34" charset="0"/>
            </a:endParaRPr>
          </a:p>
        </p:txBody>
      </p:sp>
    </p:spTree>
    <p:extLst>
      <p:ext uri="{BB962C8B-B14F-4D97-AF65-F5344CB8AC3E}">
        <p14:creationId xmlns:p14="http://schemas.microsoft.com/office/powerpoint/2010/main" val="2233897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33137" y="3757506"/>
            <a:ext cx="6569242" cy="5620409"/>
          </a:xfrm>
        </p:spPr>
        <p:txBody>
          <a:bodyPr>
            <a:normAutofit fontScale="92500"/>
          </a:bodyPr>
          <a:lstStyle/>
          <a:p>
            <a:pPr marL="0" lvl="1" defTabSz="966612">
              <a:lnSpc>
                <a:spcPct val="110000"/>
              </a:lnSpc>
              <a:spcBef>
                <a:spcPts val="0"/>
              </a:spcBef>
              <a:spcAft>
                <a:spcPts val="600"/>
              </a:spcAft>
              <a:defRPr/>
            </a:pPr>
            <a:r>
              <a:rPr lang="es-US" b="1" dirty="0">
                <a:solidFill>
                  <a:prstClr val="black"/>
                </a:solidFill>
                <a:ea typeface="ＭＳ Ｐゴシック" pitchFamily="84" charset="-128"/>
                <a:cs typeface="Arial" panose="020B0604020202020204" pitchFamily="34" charset="0"/>
              </a:rPr>
              <a:t>Esta diapositiva tiene animación.</a:t>
            </a:r>
          </a:p>
          <a:p>
            <a:pPr marL="0" lvl="1" defTabSz="966612">
              <a:lnSpc>
                <a:spcPct val="110000"/>
              </a:lnSpc>
              <a:spcBef>
                <a:spcPts val="0"/>
              </a:spcBef>
              <a:spcAft>
                <a:spcPts val="600"/>
              </a:spcAft>
              <a:defRPr/>
            </a:pPr>
            <a:r>
              <a:rPr lang="es-US" b="1" dirty="0">
                <a:solidFill>
                  <a:prstClr val="black"/>
                </a:solidFill>
                <a:ea typeface="ＭＳ Ｐゴシック" pitchFamily="84" charset="-128"/>
                <a:cs typeface="Arial" panose="020B0604020202020204" pitchFamily="34" charset="0"/>
              </a:rPr>
              <a:t>Notas del presentador</a:t>
            </a:r>
          </a:p>
          <a:p>
            <a:pPr marL="0" lvl="1" defTabSz="966612">
              <a:lnSpc>
                <a:spcPct val="110000"/>
              </a:lnSpc>
              <a:spcBef>
                <a:spcPts val="0"/>
              </a:spcBef>
              <a:spcAft>
                <a:spcPts val="600"/>
              </a:spcAft>
              <a:defRPr/>
            </a:pPr>
            <a:r>
              <a:rPr lang="es-US" dirty="0"/>
              <a:t>Las pólizas de Seguro Suplementario de Medicare (</a:t>
            </a:r>
            <a:r>
              <a:rPr lang="es-US" dirty="0" err="1"/>
              <a:t>Medigap</a:t>
            </a:r>
            <a:r>
              <a:rPr lang="es-US" dirty="0"/>
              <a:t>) no pueden funcionar con los Planes Medicare </a:t>
            </a:r>
            <a:r>
              <a:rPr lang="es-US" dirty="0" err="1"/>
              <a:t>Advantage</a:t>
            </a:r>
            <a:r>
              <a:rPr lang="es-US" dirty="0"/>
              <a:t>. Si tiene una póliza de </a:t>
            </a:r>
            <a:r>
              <a:rPr lang="es-US" dirty="0" err="1"/>
              <a:t>Medigap</a:t>
            </a:r>
            <a:r>
              <a:rPr lang="es-US" dirty="0"/>
              <a:t> y se inscribe en un plan de Medicare </a:t>
            </a:r>
            <a:r>
              <a:rPr lang="es-US" dirty="0" err="1"/>
              <a:t>Advantage</a:t>
            </a:r>
            <a:r>
              <a:rPr lang="es-US" dirty="0"/>
              <a:t>, debería pensar en descontinuar su póliza de </a:t>
            </a:r>
            <a:r>
              <a:rPr lang="es-US" dirty="0" err="1"/>
              <a:t>Medigap</a:t>
            </a:r>
            <a:r>
              <a:rPr lang="es-US" dirty="0"/>
              <a:t>. Su póliza de </a:t>
            </a:r>
            <a:r>
              <a:rPr lang="es-US" dirty="0" err="1"/>
              <a:t>Medigap</a:t>
            </a:r>
            <a:r>
              <a:rPr lang="es-US" dirty="0"/>
              <a:t> no se puede usar para pagar los copagos, deducibles y primas del plan de Medicare </a:t>
            </a:r>
            <a:r>
              <a:rPr lang="es-US" dirty="0" err="1"/>
              <a:t>Advantage</a:t>
            </a:r>
            <a:r>
              <a:rPr lang="es-US" dirty="0"/>
              <a:t>.</a:t>
            </a:r>
          </a:p>
          <a:p>
            <a:pPr marL="0" lvl="1" defTabSz="966612">
              <a:lnSpc>
                <a:spcPct val="110000"/>
              </a:lnSpc>
              <a:spcBef>
                <a:spcPts val="0"/>
              </a:spcBef>
              <a:spcAft>
                <a:spcPts val="600"/>
              </a:spcAft>
              <a:defRPr/>
            </a:pPr>
            <a:r>
              <a:rPr lang="es-US" dirty="0">
                <a:solidFill>
                  <a:prstClr val="black"/>
                </a:solidFill>
                <a:cs typeface="Arial" panose="020B0604020202020204" pitchFamily="34" charset="0"/>
              </a:rPr>
              <a:t>En determinadas circunstancias, es posible que tenga derechos especiales en virtud de la ley federal conocida como Derechos de Prueba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para adquirir una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y un plan de medicamentos de Medicare junto con la baja de un Plan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a:t>
            </a:r>
          </a:p>
          <a:p>
            <a:pPr defTabSz="966512">
              <a:lnSpc>
                <a:spcPct val="110000"/>
              </a:lnSpc>
              <a:spcAft>
                <a:spcPts val="600"/>
              </a:spcAft>
              <a:defRPr/>
            </a:pPr>
            <a:r>
              <a:rPr lang="es-US" dirty="0"/>
              <a:t>Si se inscribió en un plan Medicare </a:t>
            </a:r>
            <a:r>
              <a:rPr lang="es-US" dirty="0" err="1"/>
              <a:t>Advantage</a:t>
            </a:r>
            <a:r>
              <a:rPr lang="es-US" dirty="0"/>
              <a:t> o en un Programa de Atención Integral para las Personas Mayores (PACE) cuando cumplía los requisitos para acogerse por primera vez a la Parte A de Medicare (Seguro Hospitalario) a los 65 años y, en los 12 primeros meses de inscripción, decide que quiere cambiarse a Medicare Original. Tiene derecho a comprar cualquier póliza </a:t>
            </a:r>
            <a:r>
              <a:rPr lang="es-US" dirty="0" err="1"/>
              <a:t>Medigap</a:t>
            </a:r>
            <a:r>
              <a:rPr lang="es-US" dirty="0"/>
              <a:t> que venda en su estado cualquier compañía de seguros.</a:t>
            </a:r>
          </a:p>
          <a:p>
            <a:pPr defTabSz="966512">
              <a:lnSpc>
                <a:spcPct val="110000"/>
              </a:lnSpc>
              <a:spcAft>
                <a:spcPts val="600"/>
              </a:spcAft>
              <a:defRPr/>
            </a:pPr>
            <a:r>
              <a:rPr lang="es-US" dirty="0"/>
              <a:t>Si se da de baja de una póliza </a:t>
            </a:r>
            <a:r>
              <a:rPr lang="es-US" dirty="0" err="1"/>
              <a:t>Medigap</a:t>
            </a:r>
            <a:r>
              <a:rPr lang="es-US" dirty="0"/>
              <a:t> para inscribirse por primera vez en un plan Medicare </a:t>
            </a:r>
            <a:r>
              <a:rPr lang="es-US" dirty="0" err="1"/>
              <a:t>Advantage</a:t>
            </a:r>
            <a:r>
              <a:rPr lang="es-US" dirty="0"/>
              <a:t> y, en los 12 primeros meses de inscripción, decide que desea cambiarse a Medicare Original. Tiene derecho a comprar la póliza </a:t>
            </a:r>
            <a:r>
              <a:rPr lang="es-US" dirty="0" err="1"/>
              <a:t>Medigap</a:t>
            </a:r>
            <a:r>
              <a:rPr lang="es-US" dirty="0"/>
              <a:t> que tenía antes de inscribirse en el Plan Medicare </a:t>
            </a:r>
            <a:r>
              <a:rPr lang="es-US" dirty="0" err="1"/>
              <a:t>Advantage</a:t>
            </a:r>
            <a:r>
              <a:rPr lang="es-US" dirty="0"/>
              <a:t>, si la misma compañía de seguros que tenía antes sigue vendiéndola. Si su antigua póliza de </a:t>
            </a:r>
            <a:r>
              <a:rPr lang="es-US" dirty="0" err="1"/>
              <a:t>Medigap</a:t>
            </a:r>
            <a:r>
              <a:rPr lang="es-US" dirty="0"/>
              <a:t> no está disponible, puede adquirir determinados planes de </a:t>
            </a:r>
            <a:r>
              <a:rPr lang="es-US" dirty="0" err="1"/>
              <a:t>Medigap</a:t>
            </a:r>
            <a:r>
              <a:rPr lang="es-US" dirty="0"/>
              <a:t> que vende en su estado cualquier compañía de seguros.</a:t>
            </a:r>
          </a:p>
          <a:p>
            <a:pPr marL="0" indent="0" defTabSz="966512">
              <a:lnSpc>
                <a:spcPct val="110000"/>
              </a:lnSpc>
              <a:spcAft>
                <a:spcPts val="600"/>
              </a:spcAft>
              <a:buNone/>
              <a:defRPr/>
            </a:pPr>
            <a:r>
              <a:rPr lang="es-US" b="1" dirty="0">
                <a:solidFill>
                  <a:prstClr val="black"/>
                </a:solidFill>
              </a:rPr>
              <a:t>NOTA: </a:t>
            </a:r>
            <a:r>
              <a:rPr lang="es-US" dirty="0">
                <a:solidFill>
                  <a:prstClr val="black"/>
                </a:solidFill>
              </a:rPr>
              <a:t>La póliza </a:t>
            </a:r>
            <a:r>
              <a:rPr lang="es-US" dirty="0" err="1">
                <a:solidFill>
                  <a:prstClr val="black"/>
                </a:solidFill>
              </a:rPr>
              <a:t>Medigap</a:t>
            </a:r>
            <a:r>
              <a:rPr lang="es-US" dirty="0">
                <a:solidFill>
                  <a:prstClr val="black"/>
                </a:solidFill>
              </a:rPr>
              <a:t> no puede tener cobertura de medicamentos aunque usted la tuviera antes, pero es posible que pueda inscribirse en un plan de medicamentos de Medicare. Puede comprar una póliza de </a:t>
            </a:r>
            <a:r>
              <a:rPr lang="es-US" dirty="0" err="1">
                <a:solidFill>
                  <a:prstClr val="black"/>
                </a:solidFill>
              </a:rPr>
              <a:t>Medigap</a:t>
            </a:r>
            <a:r>
              <a:rPr lang="es-US" dirty="0">
                <a:solidFill>
                  <a:prstClr val="black"/>
                </a:solidFill>
              </a:rPr>
              <a:t> en cualquier momento en que el plan le venda una, pero es posible que deba pagar más por su nueva póliza y responder algunas preguntas médicas si compra una póliza de </a:t>
            </a:r>
            <a:r>
              <a:rPr lang="es-US" dirty="0" err="1">
                <a:solidFill>
                  <a:prstClr val="black"/>
                </a:solidFill>
              </a:rPr>
              <a:t>Medigap</a:t>
            </a:r>
            <a:r>
              <a:rPr lang="es-US" dirty="0">
                <a:solidFill>
                  <a:prstClr val="black"/>
                </a:solidFill>
              </a:rPr>
              <a:t> fuera de su Período de Inscripción Abierta (OEP) de </a:t>
            </a:r>
            <a:r>
              <a:rPr lang="es-US" dirty="0" err="1">
                <a:solidFill>
                  <a:prstClr val="black"/>
                </a:solidFill>
              </a:rPr>
              <a:t>Medigap</a:t>
            </a:r>
            <a:r>
              <a:rPr lang="es-US" dirty="0">
                <a:solidFill>
                  <a:prstClr val="black"/>
                </a:solidFill>
              </a:rPr>
              <a:t> o si no tiene un derecho garantizado de emisión. Para más información sobre las pólizas </a:t>
            </a:r>
            <a:r>
              <a:rPr lang="es-US" dirty="0" err="1">
                <a:solidFill>
                  <a:prstClr val="black"/>
                </a:solidFill>
              </a:rPr>
              <a:t>Medigap</a:t>
            </a:r>
            <a:r>
              <a:rPr lang="es-US" dirty="0">
                <a:solidFill>
                  <a:prstClr val="black"/>
                </a:solidFill>
              </a:rPr>
              <a:t>, consulte "Cómo elegir una póliza </a:t>
            </a:r>
            <a:r>
              <a:rPr lang="es-US" dirty="0" err="1">
                <a:solidFill>
                  <a:prstClr val="black"/>
                </a:solidFill>
              </a:rPr>
              <a:t>Medigap</a:t>
            </a:r>
            <a:r>
              <a:rPr lang="es-US" dirty="0">
                <a:solidFill>
                  <a:prstClr val="black"/>
                </a:solidFill>
              </a:rPr>
              <a:t>: Una guía sobre el seguro médico para personas con Medicare" ( Producto CMS No. 2110) consultando </a:t>
            </a:r>
            <a:r>
              <a:rPr lang="es-US" dirty="0">
                <a:solidFill>
                  <a:prstClr val="black"/>
                </a:solidFill>
                <a:hlinkClick r:id="rId3"/>
              </a:rPr>
              <a:t>Medicare.gov/</a:t>
            </a:r>
            <a:r>
              <a:rPr lang="es-US" dirty="0" err="1">
                <a:solidFill>
                  <a:prstClr val="black"/>
                </a:solidFill>
                <a:hlinkClick r:id="rId3"/>
              </a:rPr>
              <a:t>publications</a:t>
            </a:r>
            <a:r>
              <a:rPr lang="es-US" dirty="0">
                <a:solidFill>
                  <a:prstClr val="black"/>
                </a:solidFill>
              </a:rPr>
              <a:t>.</a:t>
            </a:r>
          </a:p>
        </p:txBody>
      </p:sp>
    </p:spTree>
    <p:extLst>
      <p:ext uri="{BB962C8B-B14F-4D97-AF65-F5344CB8AC3E}">
        <p14:creationId xmlns:p14="http://schemas.microsoft.com/office/powerpoint/2010/main" val="12708030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s-US" b="1">
                <a:solidFill>
                  <a:prstClr val="black"/>
                </a:solidFill>
                <a:ea typeface="ＭＳ Ｐゴシック" pitchFamily="84" charset="-128"/>
              </a:rPr>
              <a:t>Esta diapositiva tiene animación.</a:t>
            </a:r>
          </a:p>
          <a:p>
            <a:pPr marL="0" indent="0" defTabSz="966612">
              <a:spcAft>
                <a:spcPts val="600"/>
              </a:spcAft>
              <a:buNone/>
              <a:defRPr/>
            </a:pPr>
            <a:r>
              <a:rPr lang="es-US" b="1">
                <a:solidFill>
                  <a:prstClr val="black"/>
                </a:solidFill>
                <a:ea typeface="ＭＳ Ｐゴシック" pitchFamily="84" charset="-128"/>
              </a:rPr>
              <a:t>Notas del presentador</a:t>
            </a:r>
          </a:p>
          <a:p>
            <a:pPr marL="0" indent="0" defTabSz="966612">
              <a:spcAft>
                <a:spcPts val="600"/>
              </a:spcAft>
              <a:buNone/>
              <a:defRPr/>
            </a:pPr>
            <a:r>
              <a:rPr lang="es-US">
                <a:solidFill>
                  <a:prstClr val="black"/>
                </a:solidFill>
              </a:rPr>
              <a:t>Todas las personas que tienen Medicare tienen ciertos derechos y protecciones garantizados. Usted tiene estos derechos y protecciones tanto si está inscrito en el Medicare Original, en un Plan Medicare Advantage, en otro plan de salud de Medicare, en un plan Medicare de medicamentos recetados (Parte D) o si tiene una póliza Medigap. </a:t>
            </a:r>
          </a:p>
          <a:p>
            <a:pPr marL="0" indent="0" defTabSz="966612">
              <a:spcAft>
                <a:spcPts val="600"/>
              </a:spcAft>
              <a:buNone/>
              <a:defRPr/>
            </a:pPr>
            <a:r>
              <a:rPr lang="es-US">
                <a:solidFill>
                  <a:prstClr val="black"/>
                </a:solidFill>
              </a:rPr>
              <a:t>Todas las personas con Medicare tienen derechos garantizados a:</a:t>
            </a:r>
          </a:p>
          <a:p>
            <a:pPr marL="127539" indent="-130895">
              <a:spcAft>
                <a:spcPts val="600"/>
              </a:spcAft>
              <a:defRPr/>
            </a:pPr>
            <a:r>
              <a:rPr lang="es-US">
                <a:solidFill>
                  <a:prstClr val="black"/>
                </a:solidFill>
              </a:rPr>
              <a:t>Recibir los servicios de atención médica que necesitan</a:t>
            </a:r>
          </a:p>
          <a:p>
            <a:pPr marL="127539" indent="-130895">
              <a:spcAft>
                <a:spcPts val="600"/>
              </a:spcAft>
              <a:defRPr/>
            </a:pPr>
            <a:r>
              <a:rPr lang="es-US">
                <a:solidFill>
                  <a:prstClr val="black"/>
                </a:solidFill>
              </a:rPr>
              <a:t>Obtener información fácil de entender</a:t>
            </a:r>
          </a:p>
          <a:p>
            <a:pPr marL="127539" indent="-130895">
              <a:spcAft>
                <a:spcPts val="600"/>
              </a:spcAft>
              <a:defRPr/>
            </a:pPr>
            <a:r>
              <a:rPr lang="es-US">
                <a:solidFill>
                  <a:prstClr val="black"/>
                </a:solidFill>
              </a:rPr>
              <a:t>Mantener la privacidad de la información médica personal</a:t>
            </a:r>
          </a:p>
          <a:p>
            <a:pPr marL="0" indent="-286945" defTabSz="966512">
              <a:spcAft>
                <a:spcPts val="600"/>
              </a:spcAft>
              <a:buNone/>
              <a:defRPr/>
            </a:pPr>
            <a:r>
              <a:rPr lang="es-US">
                <a:solidFill>
                  <a:prstClr val="black"/>
                </a:solidFill>
              </a:rPr>
              <a:t>Para consultar la lista de derechos y protecciones de los beneficiarios de Medicare, visite </a:t>
            </a:r>
            <a:r>
              <a:rPr lang="es-US">
                <a:solidFill>
                  <a:prstClr val="black"/>
                </a:solidFill>
                <a:hlinkClick r:id="rId3"/>
              </a:rPr>
              <a:t>Medicare.gov/basics/your-medicare-rights/your-rights</a:t>
            </a:r>
            <a:r>
              <a:rPr lang="es-US">
                <a:solidFill>
                  <a:prstClr val="black"/>
                </a:solidFill>
              </a:rPr>
              <a:t>.  </a:t>
            </a:r>
          </a:p>
          <a:p>
            <a:pPr marL="0" indent="0">
              <a:spcAft>
                <a:spcPts val="600"/>
              </a:spcAft>
              <a:buNone/>
            </a:pPr>
            <a:endParaRPr lang="en-US" dirty="0"/>
          </a:p>
        </p:txBody>
      </p:sp>
    </p:spTree>
    <p:extLst>
      <p:ext uri="{BB962C8B-B14F-4D97-AF65-F5344CB8AC3E}">
        <p14:creationId xmlns:p14="http://schemas.microsoft.com/office/powerpoint/2010/main" val="14803131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10258" y="3684182"/>
            <a:ext cx="7115887" cy="5575705"/>
          </a:xfrm>
        </p:spPr>
        <p:txBody>
          <a:bodyPr/>
          <a:lstStyle/>
          <a:p>
            <a:pPr marL="0" indent="0" defTabSz="966612">
              <a:spcAft>
                <a:spcPts val="600"/>
              </a:spcAft>
              <a:buNone/>
              <a:defRPr/>
            </a:pPr>
            <a:r>
              <a:rPr lang="es-US" sz="1100" b="1" dirty="0">
                <a:solidFill>
                  <a:prstClr val="black"/>
                </a:solidFill>
                <a:ea typeface="ＭＳ Ｐゴシック" pitchFamily="84" charset="-128"/>
              </a:rPr>
              <a:t>Esta diapositiva tiene animación.</a:t>
            </a:r>
          </a:p>
          <a:p>
            <a:pPr marL="0" indent="0" defTabSz="966612">
              <a:spcAft>
                <a:spcPts val="600"/>
              </a:spcAft>
              <a:buNone/>
              <a:defRPr/>
            </a:pPr>
            <a:r>
              <a:rPr lang="es-US" sz="1100" b="1" dirty="0">
                <a:solidFill>
                  <a:prstClr val="black"/>
                </a:solidFill>
                <a:ea typeface="ＭＳ Ｐゴシック" pitchFamily="84" charset="-128"/>
              </a:rPr>
              <a:t>Notas del presentador</a:t>
            </a:r>
          </a:p>
          <a:p>
            <a:pPr marL="0" indent="0" defTabSz="966612">
              <a:spcAft>
                <a:spcPts val="600"/>
              </a:spcAft>
              <a:buNone/>
              <a:defRPr/>
            </a:pPr>
            <a:r>
              <a:rPr lang="es-US" sz="1100" dirty="0">
                <a:solidFill>
                  <a:prstClr val="black"/>
                </a:solidFill>
              </a:rPr>
              <a:t>Si pertenece a un plan de salud de Medicare, además de los derechos y protecciones antes descritos, también tiene derecho a:</a:t>
            </a:r>
          </a:p>
          <a:p>
            <a:pPr marL="120827" lvl="1" indent="-120827" defTabSz="966612">
              <a:spcBef>
                <a:spcPts val="0"/>
              </a:spcBef>
              <a:spcAft>
                <a:spcPts val="600"/>
              </a:spcAft>
              <a:buFont typeface="Wingdings" pitchFamily="2" charset="2"/>
              <a:buChar char="§"/>
              <a:defRPr/>
            </a:pPr>
            <a:r>
              <a:rPr lang="es-US" sz="1100" dirty="0">
                <a:solidFill>
                  <a:prstClr val="black"/>
                </a:solidFill>
                <a:cs typeface="Arial" panose="020B0604020202020204" pitchFamily="34" charset="0"/>
              </a:rPr>
              <a:t>Elegir proveedores de servicios de salud del plan, para poder recibir atención médica cubierta. </a:t>
            </a:r>
          </a:p>
          <a:p>
            <a:pPr marL="120827" lvl="1" indent="-120827" defTabSz="966612">
              <a:spcBef>
                <a:spcPts val="0"/>
              </a:spcBef>
              <a:spcAft>
                <a:spcPts val="600"/>
              </a:spcAft>
              <a:buFont typeface="Wingdings" pitchFamily="2" charset="2"/>
              <a:buChar char="§"/>
              <a:defRPr/>
            </a:pPr>
            <a:r>
              <a:rPr lang="es-US" sz="1100" dirty="0">
                <a:solidFill>
                  <a:prstClr val="black"/>
                </a:solidFill>
                <a:cs typeface="Arial" panose="020B0604020202020204" pitchFamily="34" charset="0"/>
              </a:rPr>
              <a:t>Obtener un plan de tratamiento de su médico. Si tiene una afección médica compleja o grave, un plan de tratamiento le permite ver directamente a un especialista dentro del plan tantas veces como usted y su médico crean que es necesario. Las mujeres tienen derecho a acudir directamente a un especialista en atención médica para mujeres sin una autorización dentro del plan para recibir servicios de atención médica preventiva y de rutina. </a:t>
            </a:r>
          </a:p>
          <a:p>
            <a:pPr marL="120827" lvl="1" indent="-120827" defTabSz="966612">
              <a:spcBef>
                <a:spcPts val="0"/>
              </a:spcBef>
              <a:spcAft>
                <a:spcPts val="600"/>
              </a:spcAft>
              <a:buFont typeface="Wingdings" pitchFamily="2" charset="2"/>
              <a:buChar char="§"/>
              <a:defRPr/>
            </a:pPr>
            <a:r>
              <a:rPr lang="es-US" sz="1100" dirty="0">
                <a:solidFill>
                  <a:prstClr val="black"/>
                </a:solidFill>
                <a:cs typeface="Arial" panose="020B0604020202020204" pitchFamily="34" charset="0"/>
              </a:rPr>
              <a:t>Conozca cómo se les paga a sus médicos. Cuando usted pregunta a su plan cómo le paga a sus médicos, el plan debe informárselo. Medicare no permite que un plan pague honorarios a los médicos de tal manera que interfiera con la atención médica que usted necesita.</a:t>
            </a:r>
          </a:p>
          <a:p>
            <a:pPr marL="120827" lvl="1" indent="-120827" defTabSz="966612">
              <a:spcBef>
                <a:spcPts val="0"/>
              </a:spcBef>
              <a:spcAft>
                <a:spcPts val="600"/>
              </a:spcAft>
              <a:buFont typeface="Wingdings" pitchFamily="2" charset="2"/>
              <a:buChar char="§"/>
              <a:defRPr/>
            </a:pPr>
            <a:r>
              <a:rPr lang="es-US" sz="1100" dirty="0">
                <a:solidFill>
                  <a:prstClr val="black"/>
                </a:solidFill>
                <a:cs typeface="Arial" panose="020B0604020202020204" pitchFamily="34" charset="0"/>
              </a:rPr>
              <a:t>Solicitar una apelación para resolver diferencias con su plan. Tiene derecho a pedir a su plan que brinde o pague por un artículo o servicio que cree debe estar cubierto, brindado o continuado. </a:t>
            </a:r>
          </a:p>
          <a:p>
            <a:pPr marL="120827" lvl="1" indent="-120827" defTabSz="966612">
              <a:spcBef>
                <a:spcPts val="0"/>
              </a:spcBef>
              <a:spcAft>
                <a:spcPts val="600"/>
              </a:spcAft>
              <a:buFont typeface="Wingdings" pitchFamily="2" charset="2"/>
              <a:buChar char="§"/>
              <a:defRPr/>
            </a:pPr>
            <a:r>
              <a:rPr lang="es-US" sz="1100" dirty="0">
                <a:solidFill>
                  <a:prstClr val="black"/>
                </a:solidFill>
                <a:cs typeface="Arial" panose="020B0604020202020204" pitchFamily="34" charset="0"/>
              </a:rPr>
              <a:t>Presentar una queja (conocida como reclamación) sobre otras cuestiones o problemas relacionados con su plan (por ejemplo, si cree que el horario de atención al público de su plan debería ser diferente o que no hay suficientes especialistas en el plan para cubrir sus necesidades). Revise los materiales de afiliación o llame a su plan para averiguar de qué manera puede presentar una reclamación. También puede ponerse en contacto con su Organización para la Mejora de la Calidad de la Atención Centrada en el Beneficiario y la Familia (BFCC-QIO) (</a:t>
            </a:r>
            <a:r>
              <a:rPr lang="es-US" sz="1100" dirty="0">
                <a:solidFill>
                  <a:prstClr val="black"/>
                </a:solidFill>
                <a:cs typeface="Arial" panose="020B0604020202020204" pitchFamily="34" charset="0"/>
                <a:hlinkClick r:id="rId3"/>
              </a:rPr>
              <a:t>Medicare.gov/</a:t>
            </a:r>
            <a:r>
              <a:rPr lang="es-US" sz="1100" dirty="0" err="1">
                <a:solidFill>
                  <a:prstClr val="black"/>
                </a:solidFill>
                <a:cs typeface="Arial" panose="020B0604020202020204" pitchFamily="34" charset="0"/>
                <a:hlinkClick r:id="rId3"/>
              </a:rPr>
              <a:t>claims</a:t>
            </a:r>
            <a:r>
              <a:rPr lang="es-US" sz="1100" dirty="0">
                <a:solidFill>
                  <a:prstClr val="black"/>
                </a:solidFill>
                <a:cs typeface="Arial" panose="020B0604020202020204" pitchFamily="34" charset="0"/>
                <a:hlinkClick r:id="rId3"/>
              </a:rPr>
              <a:t>-appeals/file-a-</a:t>
            </a:r>
            <a:r>
              <a:rPr lang="es-US" sz="1100" dirty="0" err="1">
                <a:solidFill>
                  <a:prstClr val="black"/>
                </a:solidFill>
                <a:cs typeface="Arial" panose="020B0604020202020204" pitchFamily="34" charset="0"/>
                <a:hlinkClick r:id="rId3"/>
              </a:rPr>
              <a:t>complaint</a:t>
            </a:r>
            <a:r>
              <a:rPr lang="es-US" sz="1100" dirty="0">
                <a:solidFill>
                  <a:prstClr val="black"/>
                </a:solidFill>
                <a:cs typeface="Arial" panose="020B0604020202020204" pitchFamily="34" charset="0"/>
                <a:hlinkClick r:id="rId3"/>
              </a:rPr>
              <a:t>-</a:t>
            </a:r>
            <a:r>
              <a:rPr lang="es-US" sz="1100" dirty="0" err="1">
                <a:solidFill>
                  <a:prstClr val="black"/>
                </a:solidFill>
                <a:cs typeface="Arial" panose="020B0604020202020204" pitchFamily="34" charset="0"/>
                <a:hlinkClick r:id="rId3"/>
              </a:rPr>
              <a:t>grievance</a:t>
            </a:r>
            <a:r>
              <a:rPr lang="es-US" sz="1100" dirty="0">
                <a:solidFill>
                  <a:prstClr val="black"/>
                </a:solidFill>
                <a:cs typeface="Arial" panose="020B0604020202020204" pitchFamily="34" charset="0"/>
                <a:hlinkClick r:id="rId3"/>
              </a:rPr>
              <a:t>/</a:t>
            </a:r>
            <a:r>
              <a:rPr lang="es-US" sz="1100" dirty="0" err="1">
                <a:solidFill>
                  <a:prstClr val="black"/>
                </a:solidFill>
                <a:cs typeface="Arial" panose="020B0604020202020204" pitchFamily="34" charset="0"/>
                <a:hlinkClick r:id="rId3"/>
              </a:rPr>
              <a:t>filing</a:t>
            </a:r>
            <a:r>
              <a:rPr lang="es-US" sz="1100" dirty="0">
                <a:solidFill>
                  <a:prstClr val="black"/>
                </a:solidFill>
                <a:cs typeface="Arial" panose="020B0604020202020204" pitchFamily="34" charset="0"/>
                <a:hlinkClick r:id="rId3"/>
              </a:rPr>
              <a:t>-</a:t>
            </a:r>
            <a:r>
              <a:rPr lang="es-US" sz="1100" dirty="0" err="1">
                <a:solidFill>
                  <a:prstClr val="black"/>
                </a:solidFill>
                <a:cs typeface="Arial" panose="020B0604020202020204" pitchFamily="34" charset="0"/>
                <a:hlinkClick r:id="rId3"/>
              </a:rPr>
              <a:t>complaints</a:t>
            </a:r>
            <a:r>
              <a:rPr lang="es-US" sz="1100" dirty="0">
                <a:solidFill>
                  <a:prstClr val="black"/>
                </a:solidFill>
                <a:cs typeface="Arial" panose="020B0604020202020204" pitchFamily="34" charset="0"/>
                <a:hlinkClick r:id="rId3"/>
              </a:rPr>
              <a:t>-</a:t>
            </a:r>
            <a:r>
              <a:rPr lang="es-US" sz="1100" dirty="0" err="1">
                <a:solidFill>
                  <a:prstClr val="black"/>
                </a:solidFill>
                <a:cs typeface="Arial" panose="020B0604020202020204" pitchFamily="34" charset="0"/>
                <a:hlinkClick r:id="rId3"/>
              </a:rPr>
              <a:t>about</a:t>
            </a:r>
            <a:r>
              <a:rPr lang="es-US" sz="1100" dirty="0">
                <a:solidFill>
                  <a:prstClr val="black"/>
                </a:solidFill>
                <a:cs typeface="Arial" panose="020B0604020202020204" pitchFamily="34" charset="0"/>
                <a:hlinkClick r:id="rId3"/>
              </a:rPr>
              <a:t>-a-doctor-hospital-</a:t>
            </a:r>
            <a:r>
              <a:rPr lang="es-US" sz="1100" dirty="0" err="1">
                <a:solidFill>
                  <a:prstClr val="black"/>
                </a:solidFill>
                <a:cs typeface="Arial" panose="020B0604020202020204" pitchFamily="34" charset="0"/>
                <a:hlinkClick r:id="rId3"/>
              </a:rPr>
              <a:t>or</a:t>
            </a:r>
            <a:r>
              <a:rPr lang="es-US" sz="1100" dirty="0">
                <a:solidFill>
                  <a:prstClr val="black"/>
                </a:solidFill>
                <a:cs typeface="Arial" panose="020B0604020202020204" pitchFamily="34" charset="0"/>
                <a:hlinkClick r:id="rId3"/>
              </a:rPr>
              <a:t>-</a:t>
            </a:r>
            <a:r>
              <a:rPr lang="es-US" sz="1100" dirty="0" err="1">
                <a:solidFill>
                  <a:prstClr val="black"/>
                </a:solidFill>
                <a:cs typeface="Arial" panose="020B0604020202020204" pitchFamily="34" charset="0"/>
                <a:hlinkClick r:id="rId3"/>
              </a:rPr>
              <a:t>provider</a:t>
            </a:r>
            <a:r>
              <a:rPr lang="es-US" sz="1100" dirty="0">
                <a:solidFill>
                  <a:prstClr val="black"/>
                </a:solidFill>
                <a:cs typeface="Arial" panose="020B0604020202020204" pitchFamily="34" charset="0"/>
              </a:rPr>
              <a:t>) para las quejas sobre la calidad de la atención que recibió de un proveedor de Medicare.</a:t>
            </a:r>
          </a:p>
          <a:p>
            <a:pPr marL="120827" lvl="1" indent="-120827" defTabSz="966612">
              <a:spcBef>
                <a:spcPts val="0"/>
              </a:spcBef>
              <a:spcAft>
                <a:spcPts val="600"/>
              </a:spcAft>
              <a:buFont typeface="Wingdings" pitchFamily="2" charset="2"/>
              <a:buChar char="§"/>
              <a:defRPr/>
            </a:pPr>
            <a:r>
              <a:rPr lang="es-US" sz="1100" dirty="0">
                <a:solidFill>
                  <a:prstClr val="black"/>
                </a:solidFill>
                <a:cs typeface="Arial" panose="020B0604020202020204" pitchFamily="34" charset="0"/>
              </a:rPr>
              <a:t>Obtener una decisión de cobertura (a veces llamada determinación de la organización) o información de cobertura por escrito de su plan antes de recibir un servicio para averiguar si el artículo o servicio estará cubierto, o para obtener información sobre las reglas de cobertura del plan. También puede llamar a su plan si tiene alguna duda sobre los derechos y protecciones de atención médica a domicilio. Su plan debe brindarle información si usted lo pregunta. </a:t>
            </a:r>
          </a:p>
          <a:p>
            <a:pPr marL="120827" lvl="1" indent="-120827" defTabSz="966612">
              <a:spcBef>
                <a:spcPts val="0"/>
              </a:spcBef>
              <a:spcAft>
                <a:spcPts val="600"/>
              </a:spcAft>
              <a:buFont typeface="Wingdings" pitchFamily="2" charset="2"/>
              <a:buChar char="§"/>
              <a:defRPr/>
            </a:pPr>
            <a:r>
              <a:rPr lang="es-US" sz="1100" dirty="0">
                <a:solidFill>
                  <a:prstClr val="black"/>
                </a:solidFill>
                <a:cs typeface="Arial" panose="020B0604020202020204" pitchFamily="34" charset="0"/>
              </a:rPr>
              <a:t>Mantener la privacidad de la información de salud personal. </a:t>
            </a:r>
          </a:p>
          <a:p>
            <a:pPr marL="0" lvl="1" defTabSz="966612">
              <a:spcBef>
                <a:spcPts val="0"/>
              </a:spcBef>
              <a:spcAft>
                <a:spcPts val="600"/>
              </a:spcAft>
              <a:defRPr/>
            </a:pPr>
            <a:r>
              <a:rPr lang="es-US" sz="1100" dirty="0">
                <a:solidFill>
                  <a:prstClr val="black"/>
                </a:solidFill>
                <a:cs typeface="Arial" panose="020B0604020202020204" pitchFamily="34" charset="0"/>
              </a:rPr>
              <a:t>Si desea más información, lea los materiales de afiliación de su plan o llame a su plan. </a:t>
            </a:r>
          </a:p>
          <a:p>
            <a:pPr marL="0" lvl="1" defTabSz="966612">
              <a:spcBef>
                <a:spcPts val="0"/>
              </a:spcBef>
              <a:spcAft>
                <a:spcPts val="600"/>
              </a:spcAft>
              <a:defRPr/>
            </a:pPr>
            <a:endParaRPr lang="en-US" sz="1100" dirty="0">
              <a:solidFill>
                <a:prstClr val="black"/>
              </a:solidFill>
              <a:cs typeface="Arial" panose="020B0604020202020204" pitchFamily="34" charset="0"/>
            </a:endParaRPr>
          </a:p>
        </p:txBody>
      </p:sp>
    </p:spTree>
    <p:extLst>
      <p:ext uri="{BB962C8B-B14F-4D97-AF65-F5344CB8AC3E}">
        <p14:creationId xmlns:p14="http://schemas.microsoft.com/office/powerpoint/2010/main" val="37468245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852160" cy="5290240"/>
          </a:xfrm>
        </p:spPr>
        <p:txBody>
          <a:bodyPr/>
          <a:lstStyle/>
          <a:p>
            <a:pPr marL="0" indent="0" defTabSz="966612">
              <a:spcAft>
                <a:spcPts val="600"/>
              </a:spcAft>
              <a:buNone/>
              <a:defRPr/>
            </a:pPr>
            <a:r>
              <a:rPr lang="es-US" b="1" dirty="0">
                <a:solidFill>
                  <a:prstClr val="black"/>
                </a:solidFill>
                <a:ea typeface="ＭＳ Ｐゴシック" pitchFamily="84" charset="-128"/>
              </a:rPr>
              <a:t>Esta diapositiva tiene animación.</a:t>
            </a:r>
          </a:p>
          <a:p>
            <a:pPr marL="0" indent="0" defTabSz="966612">
              <a:spcAft>
                <a:spcPts val="600"/>
              </a:spcAft>
              <a:buNone/>
              <a:defRPr/>
            </a:pPr>
            <a:r>
              <a:rPr lang="es-US" b="1" dirty="0">
                <a:solidFill>
                  <a:prstClr val="black"/>
                </a:solidFill>
                <a:ea typeface="ＭＳ Ｐゴシック" pitchFamily="84" charset="-128"/>
              </a:rPr>
              <a:t>Notas del presentador</a:t>
            </a:r>
          </a:p>
          <a:p>
            <a:pPr marL="119149" indent="-119149">
              <a:spcAft>
                <a:spcPts val="600"/>
              </a:spcAft>
              <a:defRPr/>
            </a:pPr>
            <a:r>
              <a:rPr lang="es-US" dirty="0">
                <a:solidFill>
                  <a:prstClr val="black"/>
                </a:solidFill>
              </a:rPr>
              <a:t>Se le notificará por escrito cómo puede apelar si su plan no paga, no permite, interrumpe o reduce un tratamiento previamente autorizado que usted cree que debe ser cubierto o prestado. Usted o su médico pueden presentar una apelación. </a:t>
            </a:r>
          </a:p>
          <a:p>
            <a:pPr marL="119149" indent="-119149">
              <a:spcAft>
                <a:spcPts val="600"/>
              </a:spcAft>
              <a:defRPr/>
            </a:pPr>
            <a:r>
              <a:rPr lang="es-US" dirty="0"/>
              <a:t>Al apelar la decisión del plan, podrá pedir una copia de su expediente que contiene la información médica y otra información de su caso. Su plan podrá cobrarle por esta copia.</a:t>
            </a:r>
            <a:r>
              <a:rPr lang="es-US" dirty="0">
                <a:solidFill>
                  <a:prstClr val="black"/>
                </a:solidFill>
                <a:cs typeface="Arial" panose="020B0604020202020204" pitchFamily="34" charset="0"/>
              </a:rPr>
              <a:t> Para obtener el número de teléfono o la dirección de su plan, consulte su "Evidencia de Cobertura" o el aviso que recibió explicándole por qué no podía obtener la cobertura que había solicitado. </a:t>
            </a:r>
          </a:p>
          <a:p>
            <a:pPr marL="119149" indent="-119149" defTabSz="966612">
              <a:spcAft>
                <a:spcPts val="600"/>
              </a:spcAft>
              <a:defRPr/>
            </a:pPr>
            <a:r>
              <a:rPr lang="es-US" dirty="0">
                <a:solidFill>
                  <a:prstClr val="black"/>
                </a:solidFill>
              </a:rPr>
              <a:t>Si cree que su salud podría verse gravemente deteriorada al tener que esperar una decisión sobre un servicio, debe pedir al plan que tome una decisión acelerada (rápida). Si su médico solicita o respalda una decisión acelerada, el plan tomará una decisión en un plazo de 24 horas para un medicamento de la Parte B de Medicare (Seguro Médico), o en un plazo de 72 horas para un artículo o servicio. Usted o el plan pueden ampliar el plazo hasta 14 días para obtener más información médica (los plazos para los medicamentos de la Parte B no se pueden ampliar). Si el plan decide ampliar el plazo, debe notificárselo por escrito e informarle de su derecho a presentar una reclamación acelerada si no está de acuerdo con la decisión del plan de ampliar el plazo. Una vez presentado el recurso, el plan revisará su decisión. A continuación, si el plan no decide a su favor, una organización independiente que trabaja para Medicare (y no para el plan) revisa automáticamente la decisión. </a:t>
            </a:r>
          </a:p>
          <a:p>
            <a:pPr marL="119149" indent="-119149" defTabSz="966612">
              <a:spcAft>
                <a:spcPts val="600"/>
              </a:spcAft>
              <a:defRPr/>
            </a:pPr>
            <a:r>
              <a:rPr lang="es-US" dirty="0">
                <a:solidFill>
                  <a:prstClr val="black"/>
                </a:solidFill>
              </a:rPr>
              <a:t>Consulte los materiales de membresía del plan o comuníquese con el plan para obtener detalles sobre sus derechos de apelación de Medicare.</a:t>
            </a:r>
          </a:p>
          <a:p>
            <a:pPr marL="0" indent="0" defTabSz="966612">
              <a:spcAft>
                <a:spcPts val="600"/>
              </a:spcAft>
              <a:buNone/>
              <a:defRPr/>
            </a:pPr>
            <a:endParaRPr lang="en-US" dirty="0">
              <a:solidFill>
                <a:prstClr val="black"/>
              </a:solidFill>
              <a:cs typeface="+mn-cs"/>
            </a:endParaRPr>
          </a:p>
        </p:txBody>
      </p:sp>
    </p:spTree>
    <p:extLst>
      <p:ext uri="{BB962C8B-B14F-4D97-AF65-F5344CB8AC3E}">
        <p14:creationId xmlns:p14="http://schemas.microsoft.com/office/powerpoint/2010/main" val="39894744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otes Placeholder 2">
            <a:extLst>
              <a:ext uri="{FF2B5EF4-FFF2-40B4-BE49-F238E27FC236}">
                <a16:creationId xmlns:a16="http://schemas.microsoft.com/office/drawing/2014/main" id="{0EE1D3F7-BB38-4B21-90EA-541456B399B4}"/>
              </a:ext>
            </a:extLst>
          </p:cNvPr>
          <p:cNvSpPr txBox="1">
            <a:spLocks/>
          </p:cNvSpPr>
          <p:nvPr/>
        </p:nvSpPr>
        <p:spPr>
          <a:xfrm>
            <a:off x="102073" y="88433"/>
            <a:ext cx="7133738" cy="9312742"/>
          </a:xfrm>
          <a:prstGeom prst="rect">
            <a:avLst/>
          </a:prstGeom>
        </p:spPr>
        <p:txBody>
          <a:bodyPr vert="horz" lIns="96661" tIns="48331" rIns="96661" bIns="48331" rtlCol="0"/>
          <a:lstStyle>
            <a:lvl1pPr marL="114300" indent="-114300" algn="l" defTabSz="914400" rtl="0" eaLnBrk="1" latinLnBrk="0" hangingPunct="1">
              <a:buFont typeface="Wingdings" panose="05000000000000000000" pitchFamily="2" charset="2"/>
              <a:buChar char="§"/>
              <a:defRPr sz="1200" kern="1200">
                <a:solidFill>
                  <a:schemeClr val="tx1"/>
                </a:solidFill>
                <a:latin typeface="+mn-lt"/>
                <a:ea typeface="+mn-ea"/>
                <a:cs typeface="Arial" panose="020B0604020202020204" pitchFamily="34" charset="0"/>
              </a:defRPr>
            </a:lvl1pPr>
            <a:lvl2pPr marL="230188"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sz="12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12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12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0" indent="0" defTabSz="993001">
              <a:spcBef>
                <a:spcPts val="600"/>
              </a:spcBef>
              <a:buNone/>
              <a:defRPr/>
            </a:pPr>
            <a:endParaRPr lang="en-US" sz="1150" dirty="0">
              <a:latin typeface="Calibri "/>
            </a:endParaRPr>
          </a:p>
        </p:txBody>
      </p:sp>
      <p:sp>
        <p:nvSpPr>
          <p:cNvPr id="2" name="Notes Placeholder 1">
            <a:extLst>
              <a:ext uri="{FF2B5EF4-FFF2-40B4-BE49-F238E27FC236}">
                <a16:creationId xmlns:a16="http://schemas.microsoft.com/office/drawing/2014/main" id="{4F08EA98-B277-4CE1-8C94-EE1F2A1D3CF9}"/>
              </a:ext>
            </a:extLst>
          </p:cNvPr>
          <p:cNvSpPr>
            <a:spLocks noGrp="1"/>
          </p:cNvSpPr>
          <p:nvPr>
            <p:ph type="body" idx="1"/>
          </p:nvPr>
        </p:nvSpPr>
        <p:spPr>
          <a:xfrm>
            <a:off x="102073" y="88433"/>
            <a:ext cx="7111054" cy="8851030"/>
          </a:xfrm>
        </p:spPr>
        <p:txBody>
          <a:bodyPr/>
          <a:lstStyle/>
          <a:p>
            <a:pPr marL="0" indent="0">
              <a:spcBef>
                <a:spcPts val="617"/>
              </a:spcBef>
              <a:buNone/>
              <a:defRPr/>
            </a:pPr>
            <a:r>
              <a:rPr lang="es-US" sz="1050" b="1" dirty="0">
                <a:solidFill>
                  <a:prstClr val="black"/>
                </a:solidFill>
                <a:latin typeface="Calibri "/>
              </a:rPr>
              <a:t>Notas del presentador</a:t>
            </a:r>
          </a:p>
          <a:p>
            <a:pPr marL="0" indent="0">
              <a:spcBef>
                <a:spcPts val="617"/>
              </a:spcBef>
              <a:buNone/>
              <a:defRPr/>
            </a:pPr>
            <a:r>
              <a:rPr lang="es-US" sz="1050" dirty="0">
                <a:solidFill>
                  <a:prstClr val="black"/>
                </a:solidFill>
                <a:latin typeface="Calibri "/>
              </a:rPr>
              <a:t>Este cuadro muestra el proceso de apelaciones para las personas con un plan Medicare </a:t>
            </a:r>
            <a:r>
              <a:rPr lang="es-US" sz="1050" dirty="0" err="1">
                <a:solidFill>
                  <a:prstClr val="black"/>
                </a:solidFill>
                <a:latin typeface="Calibri "/>
              </a:rPr>
              <a:t>Advantage</a:t>
            </a:r>
            <a:r>
              <a:rPr lang="es-US" sz="1050" dirty="0">
                <a:solidFill>
                  <a:prstClr val="black"/>
                </a:solidFill>
                <a:latin typeface="Calibri "/>
              </a:rPr>
              <a:t> u otro plan de salud de Medicare. Los plazos establecidos difieren según si está solicitando una apelación estándar, o si usted cumple los requisitos para una apelación acelerada. </a:t>
            </a:r>
          </a:p>
          <a:p>
            <a:pPr marL="0" indent="0">
              <a:spcBef>
                <a:spcPts val="617"/>
              </a:spcBef>
              <a:buNone/>
              <a:defRPr/>
            </a:pPr>
            <a:r>
              <a:rPr lang="es-US" sz="1050" dirty="0">
                <a:solidFill>
                  <a:prstClr val="black"/>
                </a:solidFill>
                <a:latin typeface="Calibri "/>
              </a:rPr>
              <a:t>Si le pide a su plan que le proporcione o pague un artículo o servicio y se le deniega esa solicitud, puede apelar la decisión inicial del plan (la "determinación de la organización"). Recibirá una notificación en la que explique por qué se denegó su solicitud y las instrucciones sobre cómo apelar la decisión de su plan. </a:t>
            </a:r>
          </a:p>
          <a:p>
            <a:pPr marL="0" indent="0">
              <a:spcBef>
                <a:spcPts val="617"/>
              </a:spcBef>
              <a:buNone/>
              <a:defRPr/>
            </a:pPr>
            <a:r>
              <a:rPr lang="es-US" sz="1050" b="1" dirty="0">
                <a:solidFill>
                  <a:prstClr val="black"/>
                </a:solidFill>
                <a:latin typeface="Calibri "/>
              </a:rPr>
              <a:t>Hay 5 niveles de apelación. Si no está de acuerdo con una decisión tomada en cualquier nivel del proceso, puede dirigirse al siguiente nivel si cumple con los requisitos. </a:t>
            </a:r>
          </a:p>
          <a:p>
            <a:pPr marL="0" indent="0">
              <a:spcBef>
                <a:spcPts val="617"/>
              </a:spcBef>
              <a:buNone/>
              <a:defRPr/>
            </a:pPr>
            <a:r>
              <a:rPr lang="es-US" sz="1050" dirty="0">
                <a:latin typeface="Calibri "/>
              </a:rPr>
              <a:t>Primero, su plan tomará una determinación de organización. Los plazos previos al servicio podrían ampliarse 14 días más (salvo para las solicitudes de medicamentos de la Parte B). Después de cada nivel, recibirá las instrucciones sobre cómo proceder para pasar al siguiente nivel de apelación. Los 5 niveles de apelación son los siguientes:</a:t>
            </a:r>
          </a:p>
          <a:p>
            <a:pPr marL="120813" lvl="1" indent="-120813" defTabSz="966511">
              <a:buFont typeface="Wingdings" panose="05000000000000000000" pitchFamily="2" charset="2"/>
              <a:buChar char="§"/>
              <a:defRPr/>
            </a:pPr>
            <a:r>
              <a:rPr lang="es-US" sz="1050" b="1" dirty="0">
                <a:solidFill>
                  <a:prstClr val="black"/>
                </a:solidFill>
                <a:latin typeface="Calibri "/>
                <a:cs typeface="Arial" panose="020B0604020202020204" pitchFamily="34" charset="0"/>
              </a:rPr>
              <a:t>Nivel 1</a:t>
            </a:r>
            <a:r>
              <a:rPr lang="es-US" sz="1050" dirty="0">
                <a:solidFill>
                  <a:prstClr val="black"/>
                </a:solidFill>
                <a:latin typeface="Calibri "/>
                <a:cs typeface="Arial" panose="020B0604020202020204" pitchFamily="34" charset="0"/>
              </a:rPr>
              <a:t>: </a:t>
            </a:r>
            <a:r>
              <a:rPr lang="es-US" sz="1050" b="1" dirty="0">
                <a:solidFill>
                  <a:prstClr val="black"/>
                </a:solidFill>
                <a:latin typeface="Calibri "/>
                <a:cs typeface="Arial" panose="020B0604020202020204" pitchFamily="34" charset="0"/>
              </a:rPr>
              <a:t>Reconsideración por parte de su plan.</a:t>
            </a:r>
          </a:p>
          <a:p>
            <a:pPr marL="244983" lvl="2" indent="-122493" defTabSz="966511">
              <a:buSzPct val="100000"/>
              <a:buFont typeface="Arial" panose="020B0604020202020204" pitchFamily="34" charset="0"/>
              <a:buChar char="•"/>
              <a:defRPr/>
            </a:pPr>
            <a:r>
              <a:rPr lang="es-US" sz="1050" dirty="0">
                <a:solidFill>
                  <a:prstClr val="black"/>
                </a:solidFill>
                <a:latin typeface="Calibri "/>
                <a:cs typeface="Arial" panose="020B0604020202020204" pitchFamily="34" charset="0"/>
              </a:rPr>
              <a:t>Deberá solicitar la reconsideración dentro de 60 días a partir de la fecha de la notificación de la determinación de la organización. </a:t>
            </a:r>
          </a:p>
          <a:p>
            <a:pPr marL="244983" lvl="2" indent="-122493" defTabSz="966511">
              <a:buSzPct val="100000"/>
              <a:buFont typeface="Arial" panose="020B0604020202020204" pitchFamily="34" charset="0"/>
              <a:buChar char="•"/>
              <a:defRPr/>
            </a:pPr>
            <a:r>
              <a:rPr lang="es-US" sz="1050" dirty="0">
                <a:solidFill>
                  <a:prstClr val="black"/>
                </a:solidFill>
                <a:latin typeface="Calibri "/>
                <a:cs typeface="Arial" panose="020B0604020202020204" pitchFamily="34" charset="0"/>
              </a:rPr>
              <a:t>Si su plan está de acuerdo con usted y cambia su decisión original, recibirá un aviso sobre el cambio. Si su plan decide en su contra (total o parcialmente) o no cumple con el plazo de respuesta, su apelación se envía automáticamente a una Entidad de Revisión Independiente (IRE), lo cual es el nivel 2. </a:t>
            </a:r>
          </a:p>
          <a:p>
            <a:pPr marL="120813" lvl="1" indent="-120813" defTabSz="966511">
              <a:buFont typeface="Wingdings" panose="05000000000000000000" pitchFamily="2" charset="2"/>
              <a:buChar char="§"/>
              <a:defRPr/>
            </a:pPr>
            <a:r>
              <a:rPr lang="es-US" sz="1050" b="1" dirty="0">
                <a:solidFill>
                  <a:prstClr val="black"/>
                </a:solidFill>
                <a:latin typeface="Calibri "/>
                <a:cs typeface="Arial" panose="020B0604020202020204" pitchFamily="34" charset="0"/>
              </a:rPr>
              <a:t>Nivel 2</a:t>
            </a:r>
            <a:r>
              <a:rPr lang="es-US" sz="1050" dirty="0">
                <a:solidFill>
                  <a:prstClr val="black"/>
                </a:solidFill>
                <a:latin typeface="Calibri "/>
                <a:cs typeface="Arial" panose="020B0604020202020204" pitchFamily="34" charset="0"/>
              </a:rPr>
              <a:t>: </a:t>
            </a:r>
            <a:r>
              <a:rPr lang="es-US" sz="1050" b="1" dirty="0">
                <a:solidFill>
                  <a:prstClr val="black"/>
                </a:solidFill>
                <a:latin typeface="Calibri "/>
                <a:cs typeface="Arial" panose="020B0604020202020204" pitchFamily="34" charset="0"/>
              </a:rPr>
              <a:t>Revisión por parte de una IRE</a:t>
            </a:r>
          </a:p>
          <a:p>
            <a:pPr marL="244983" lvl="2" indent="-122493" defTabSz="966511">
              <a:buSzPct val="100000"/>
              <a:buFont typeface="Arial" panose="020B0604020202020204" pitchFamily="34" charset="0"/>
              <a:buChar char="•"/>
              <a:defRPr/>
            </a:pPr>
            <a:r>
              <a:rPr lang="es-US" sz="1050" dirty="0">
                <a:solidFill>
                  <a:prstClr val="black"/>
                </a:solidFill>
                <a:latin typeface="Calibri "/>
                <a:cs typeface="Arial" panose="020B0604020202020204" pitchFamily="34" charset="0"/>
              </a:rPr>
              <a:t>La IRE revisará de forma independiente la decisión de su plan y decidirá si han tomado la decisión correcta. </a:t>
            </a:r>
          </a:p>
          <a:p>
            <a:pPr marL="244983" lvl="2" indent="-122493" defTabSz="966511">
              <a:buSzPct val="100000"/>
              <a:buFont typeface="Arial" panose="020B0604020202020204" pitchFamily="34" charset="0"/>
              <a:buChar char="•"/>
              <a:defRPr/>
            </a:pPr>
            <a:r>
              <a:rPr lang="es-US" sz="1050" dirty="0">
                <a:solidFill>
                  <a:prstClr val="black"/>
                </a:solidFill>
                <a:latin typeface="Calibri "/>
                <a:cs typeface="Arial" panose="020B0604020202020204" pitchFamily="34" charset="0"/>
              </a:rPr>
              <a:t>Si no está de acuerdo con la decisión de la IRE en el nivel 2, dispone de 60 días después de recibir la decisión de la IRE para solicitar una decisión de audiencia por parte de la Oficina de Audiencias y Apelaciones Médicas (OMHA), que es el nivel 3.</a:t>
            </a:r>
          </a:p>
          <a:p>
            <a:pPr marL="120813" lvl="1" indent="-120813" defTabSz="966511">
              <a:buFont typeface="Wingdings" panose="05000000000000000000" pitchFamily="2" charset="2"/>
              <a:buChar char="§"/>
              <a:defRPr/>
            </a:pPr>
            <a:r>
              <a:rPr lang="es-US" sz="1050" b="1" dirty="0">
                <a:solidFill>
                  <a:prstClr val="black"/>
                </a:solidFill>
                <a:latin typeface="Calibri "/>
                <a:cs typeface="Arial" panose="020B0604020202020204" pitchFamily="34" charset="0"/>
              </a:rPr>
              <a:t>Nivel 3</a:t>
            </a:r>
            <a:r>
              <a:rPr lang="es-US" sz="1050" dirty="0">
                <a:solidFill>
                  <a:prstClr val="black"/>
                </a:solidFill>
                <a:latin typeface="Calibri "/>
                <a:cs typeface="Arial" panose="020B0604020202020204" pitchFamily="34" charset="0"/>
              </a:rPr>
              <a:t>: </a:t>
            </a:r>
            <a:r>
              <a:rPr lang="es-US" sz="1050" b="1" dirty="0">
                <a:solidFill>
                  <a:prstClr val="black"/>
                </a:solidFill>
                <a:latin typeface="Calibri "/>
                <a:cs typeface="Arial" panose="020B0604020202020204" pitchFamily="34" charset="0"/>
              </a:rPr>
              <a:t>Decisión de la OMHA. </a:t>
            </a:r>
          </a:p>
          <a:p>
            <a:pPr marL="244983" lvl="1" indent="-122493" defTabSz="966511">
              <a:buFont typeface="Arial" panose="020B0604020202020204" pitchFamily="34" charset="0"/>
              <a:buChar char="•"/>
              <a:defRPr/>
            </a:pPr>
            <a:r>
              <a:rPr lang="es-US" sz="1050" dirty="0">
                <a:latin typeface="Calibri "/>
                <a:cs typeface="Arial" panose="020B0604020202020204" pitchFamily="34" charset="0"/>
              </a:rPr>
              <a:t>Una audiencia ante un Juez de Derecho Administrativo (ALJ) le permite presentar su recurso ante una nueva persona que revisará de forma independiente los hechos de su recurso y escuchará su testimonio antes de tomar una decisión nueva e imparcial. </a:t>
            </a:r>
          </a:p>
          <a:p>
            <a:pPr marL="244983" lvl="1" indent="-122493" defTabSz="966511">
              <a:buFont typeface="Arial" panose="020B0604020202020204" pitchFamily="34" charset="0"/>
              <a:buChar char="•"/>
              <a:defRPr/>
            </a:pPr>
            <a:r>
              <a:rPr lang="es-US" sz="1050" dirty="0">
                <a:solidFill>
                  <a:prstClr val="black"/>
                </a:solidFill>
                <a:latin typeface="Calibri "/>
                <a:cs typeface="Arial" panose="020B0604020202020204" pitchFamily="34" charset="0"/>
              </a:rPr>
              <a:t>Para obtener audiencia o revisión por parte de OMHA, el monto de su caso debe cumplir con un monto mínimo en dólares que se actualiza anualmente. La cantidad requerida para 2023 es de $180 dólares </a:t>
            </a:r>
          </a:p>
          <a:p>
            <a:pPr marL="244983" lvl="1" indent="-122493" defTabSz="966511">
              <a:buFont typeface="Arial" panose="020B0604020202020204" pitchFamily="34" charset="0"/>
              <a:buChar char="•"/>
              <a:defRPr/>
            </a:pPr>
            <a:r>
              <a:rPr lang="es-US" sz="1050" dirty="0">
                <a:solidFill>
                  <a:prstClr val="black"/>
                </a:solidFill>
                <a:latin typeface="Calibri "/>
                <a:cs typeface="Arial" panose="020B0604020202020204" pitchFamily="34" charset="0"/>
              </a:rPr>
              <a:t>Si no está de acuerdo con la decisión de OMHA en el nivel 3, tiene 60 días después de recibir la decisión de OMHA para solicitar una revisión por parte del Consejo de Apelaciones de Medicare (Consejo de Apelaciones), que es el nivel 4. </a:t>
            </a:r>
          </a:p>
          <a:p>
            <a:pPr marL="120813" lvl="1" indent="-120813" defTabSz="966511">
              <a:buFont typeface="Wingdings" panose="05000000000000000000" pitchFamily="2" charset="2"/>
              <a:buChar char="§"/>
              <a:defRPr/>
            </a:pPr>
            <a:r>
              <a:rPr lang="es-US" sz="1050" b="1" dirty="0">
                <a:solidFill>
                  <a:prstClr val="black"/>
                </a:solidFill>
                <a:latin typeface="Calibri "/>
                <a:cs typeface="Arial" panose="020B0604020202020204" pitchFamily="34" charset="0"/>
              </a:rPr>
              <a:t>Nivel 4</a:t>
            </a:r>
            <a:r>
              <a:rPr lang="es-US" sz="1050" dirty="0">
                <a:solidFill>
                  <a:prstClr val="black"/>
                </a:solidFill>
                <a:latin typeface="Calibri "/>
                <a:cs typeface="Arial" panose="020B0604020202020204" pitchFamily="34" charset="0"/>
              </a:rPr>
              <a:t>:</a:t>
            </a:r>
            <a:r>
              <a:rPr lang="es-US" sz="1050" b="1" dirty="0">
                <a:solidFill>
                  <a:prstClr val="black"/>
                </a:solidFill>
                <a:latin typeface="Calibri "/>
                <a:cs typeface="Arial" panose="020B0604020202020204" pitchFamily="34" charset="0"/>
              </a:rPr>
              <a:t> Revisión por el Consejo de Apelaciones. </a:t>
            </a:r>
          </a:p>
          <a:p>
            <a:pPr marL="244983" lvl="1" indent="-122493" defTabSz="966511">
              <a:buFont typeface="Arial" panose="020B0604020202020204" pitchFamily="34" charset="0"/>
              <a:buChar char="•"/>
              <a:defRPr/>
            </a:pPr>
            <a:r>
              <a:rPr lang="es-US" sz="1050" dirty="0">
                <a:solidFill>
                  <a:prstClr val="black"/>
                </a:solidFill>
                <a:latin typeface="Calibri "/>
                <a:cs typeface="Arial" panose="020B0604020202020204" pitchFamily="34" charset="0"/>
              </a:rPr>
              <a:t>Usted puede solicitar que el Consejo de Apelaciones revise su caso independientemente de la cantidad en dólares de su caso. </a:t>
            </a:r>
          </a:p>
          <a:p>
            <a:pPr marL="244983" lvl="1" indent="-122493" defTabSz="966511">
              <a:buFont typeface="Arial" panose="020B0604020202020204" pitchFamily="34" charset="0"/>
              <a:buChar char="•"/>
              <a:defRPr/>
            </a:pPr>
            <a:r>
              <a:rPr lang="es-US" sz="1050" dirty="0">
                <a:solidFill>
                  <a:prstClr val="black"/>
                </a:solidFill>
                <a:latin typeface="Calibri "/>
                <a:cs typeface="Arial" panose="020B0604020202020204" pitchFamily="34" charset="0"/>
              </a:rPr>
              <a:t>Si no está de acuerdo con la decisión del Consejo de Apelaciones en el nivel 4, tendrá 60 días a partir de la fecha en que recibe la decisión del Consejo para solicitar una revisión judicial por un Tribunal Federal de Distrito, lo cual es el nivel 5.</a:t>
            </a:r>
          </a:p>
          <a:p>
            <a:pPr marL="244983" lvl="1" indent="-122493" defTabSz="966511">
              <a:buFont typeface="Arial" panose="020B0604020202020204" pitchFamily="34" charset="0"/>
              <a:buChar char="•"/>
              <a:defRPr/>
            </a:pPr>
            <a:r>
              <a:rPr lang="es-US" sz="1050" dirty="0">
                <a:solidFill>
                  <a:prstClr val="black"/>
                </a:solidFill>
                <a:latin typeface="Calibri "/>
                <a:cs typeface="Arial" panose="020B0604020202020204" pitchFamily="34" charset="0"/>
              </a:rPr>
              <a:t>Si el Consejo rechaza una solicitud de revisión presentada por usted o por usted (incluso por su plan), y si su caso cumple con el monto mínimo en dólares, usted o la parte pueden solicitar una Revisión Judicial de la decisión de OMHA.</a:t>
            </a:r>
          </a:p>
          <a:p>
            <a:pPr marL="120813" lvl="1" indent="-120813" defTabSz="966511">
              <a:buFont typeface="Wingdings" panose="05000000000000000000" pitchFamily="2" charset="2"/>
              <a:buChar char="§"/>
              <a:defRPr/>
            </a:pPr>
            <a:r>
              <a:rPr lang="es-US" sz="1050" b="1" dirty="0">
                <a:solidFill>
                  <a:prstClr val="black"/>
                </a:solidFill>
                <a:latin typeface="Calibri "/>
                <a:cs typeface="Arial" panose="020B0604020202020204" pitchFamily="34" charset="0"/>
              </a:rPr>
              <a:t>Nivel 5</a:t>
            </a:r>
            <a:r>
              <a:rPr lang="es-US" sz="1050" dirty="0">
                <a:solidFill>
                  <a:prstClr val="black"/>
                </a:solidFill>
                <a:latin typeface="Calibri "/>
                <a:cs typeface="Arial" panose="020B0604020202020204" pitchFamily="34" charset="0"/>
              </a:rPr>
              <a:t>: </a:t>
            </a:r>
            <a:r>
              <a:rPr lang="es-US" sz="1050" b="1" dirty="0">
                <a:solidFill>
                  <a:prstClr val="black"/>
                </a:solidFill>
                <a:latin typeface="Calibri "/>
                <a:cs typeface="Arial" panose="020B0604020202020204" pitchFamily="34" charset="0"/>
              </a:rPr>
              <a:t>Revisión judicial por un Tribunal del Distrito Federal. </a:t>
            </a:r>
            <a:r>
              <a:rPr lang="es-US" sz="1050" dirty="0">
                <a:solidFill>
                  <a:prstClr val="black"/>
                </a:solidFill>
                <a:latin typeface="Calibri "/>
                <a:cs typeface="Arial" panose="020B0604020202020204" pitchFamily="34" charset="0"/>
              </a:rPr>
              <a:t>Para obtener una revisión, el monto de su caso debe alcanzar un monto mínimo en dólares, que se actualiza anualmente. La cantidad mínima para 2023 es de $1,850 dólares</a:t>
            </a:r>
          </a:p>
          <a:p>
            <a:pPr marL="0" indent="0" defTabSz="966411">
              <a:spcBef>
                <a:spcPts val="617"/>
              </a:spcBef>
              <a:buNone/>
              <a:defRPr/>
            </a:pPr>
            <a:r>
              <a:rPr lang="es-US" sz="1050" dirty="0">
                <a:solidFill>
                  <a:prstClr val="black"/>
                </a:solidFill>
                <a:latin typeface="Calibri "/>
              </a:rPr>
              <a:t>Para obtener más información, consulte </a:t>
            </a:r>
            <a:r>
              <a:rPr lang="es-US" sz="1050" u="sng" dirty="0">
                <a:solidFill>
                  <a:prstClr val="black"/>
                </a:solidFill>
                <a:latin typeface="Calibri "/>
                <a:hlinkClick r:id="rId3"/>
              </a:rPr>
              <a:t>CMS.gov/Medicare/Appeals-and-</a:t>
            </a:r>
            <a:r>
              <a:rPr lang="es-US" sz="1050" u="sng" dirty="0" err="1">
                <a:solidFill>
                  <a:prstClr val="black"/>
                </a:solidFill>
                <a:latin typeface="Calibri "/>
                <a:hlinkClick r:id="rId3"/>
              </a:rPr>
              <a:t>Grievances</a:t>
            </a:r>
            <a:r>
              <a:rPr lang="es-US" sz="1050" u="sng" dirty="0">
                <a:solidFill>
                  <a:prstClr val="black"/>
                </a:solidFill>
                <a:latin typeface="Calibri "/>
                <a:hlinkClick r:id="rId3"/>
              </a:rPr>
              <a:t>/MMCAG</a:t>
            </a:r>
            <a:r>
              <a:rPr lang="es-US" sz="1050" dirty="0">
                <a:solidFill>
                  <a:prstClr val="black"/>
                </a:solidFill>
                <a:latin typeface="Calibri "/>
              </a:rPr>
              <a:t>. </a:t>
            </a:r>
            <a:r>
              <a:rPr lang="es-US" sz="1050" dirty="0">
                <a:latin typeface="Calibri "/>
              </a:rPr>
              <a:t>Para obtener una copia en tamaño completo del diagrama de flujo del proceso de apelación de Medicare </a:t>
            </a:r>
            <a:r>
              <a:rPr lang="es-US" sz="1050" dirty="0" err="1">
                <a:latin typeface="Calibri "/>
              </a:rPr>
              <a:t>Advantage</a:t>
            </a:r>
            <a:r>
              <a:rPr lang="es-US" sz="1050" dirty="0">
                <a:latin typeface="Calibri "/>
              </a:rPr>
              <a:t> (Parte C), consulte </a:t>
            </a:r>
            <a:r>
              <a:rPr lang="es-US" sz="1050" dirty="0">
                <a:latin typeface="Calibri "/>
                <a:hlinkClick r:id="rId4"/>
              </a:rPr>
              <a:t>CMS.gov/Medicare/Appeals-and-</a:t>
            </a:r>
            <a:r>
              <a:rPr lang="es-US" sz="1050" dirty="0" err="1">
                <a:latin typeface="Calibri "/>
                <a:hlinkClick r:id="rId4"/>
              </a:rPr>
              <a:t>Grievances</a:t>
            </a:r>
            <a:r>
              <a:rPr lang="es-US" sz="1050" dirty="0">
                <a:latin typeface="Calibri "/>
                <a:hlinkClick r:id="rId4"/>
              </a:rPr>
              <a:t>/MMCAG/</a:t>
            </a:r>
            <a:r>
              <a:rPr lang="es-US" sz="1050" dirty="0" err="1">
                <a:latin typeface="Calibri "/>
                <a:hlinkClick r:id="rId4"/>
              </a:rPr>
              <a:t>Downloads</a:t>
            </a:r>
            <a:r>
              <a:rPr lang="es-US" sz="1050" dirty="0">
                <a:latin typeface="Calibri "/>
                <a:hlinkClick r:id="rId4"/>
              </a:rPr>
              <a:t>/Managed-Care-Appeals-Flow-Chart-.pdf</a:t>
            </a:r>
            <a:r>
              <a:rPr lang="es-US" sz="1050" dirty="0">
                <a:latin typeface="Calibri "/>
              </a:rPr>
              <a:t>.   </a:t>
            </a:r>
          </a:p>
          <a:p>
            <a:pPr defTabSz="966411">
              <a:spcBef>
                <a:spcPts val="617"/>
              </a:spcBef>
              <a:defRPr/>
            </a:pPr>
            <a:endParaRPr lang="en-US" sz="1050" dirty="0">
              <a:latin typeface="Calibri "/>
            </a:endParaRPr>
          </a:p>
          <a:p>
            <a:pPr marL="0" indent="0">
              <a:buNone/>
            </a:pPr>
            <a:endParaRPr lang="en-US" sz="1100" dirty="0"/>
          </a:p>
        </p:txBody>
      </p:sp>
    </p:spTree>
    <p:extLst>
      <p:ext uri="{BB962C8B-B14F-4D97-AF65-F5344CB8AC3E}">
        <p14:creationId xmlns:p14="http://schemas.microsoft.com/office/powerpoint/2010/main" val="31182587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512">
              <a:spcAft>
                <a:spcPts val="600"/>
              </a:spcAft>
              <a:buNone/>
              <a:defRPr/>
            </a:pPr>
            <a:r>
              <a:rPr lang="es-US" b="1" dirty="0">
                <a:solidFill>
                  <a:prstClr val="black"/>
                </a:solidFill>
                <a:ea typeface="ＭＳ Ｐゴシック" pitchFamily="84" charset="-128"/>
              </a:rPr>
              <a:t>Notas del presentador</a:t>
            </a:r>
          </a:p>
          <a:p>
            <a:pPr marL="0" indent="0" defTabSz="966512">
              <a:spcAft>
                <a:spcPts val="600"/>
              </a:spcAft>
              <a:buNone/>
              <a:defRPr/>
            </a:pPr>
            <a:r>
              <a:rPr lang="es-US" dirty="0">
                <a:solidFill>
                  <a:prstClr val="black"/>
                </a:solidFill>
              </a:rPr>
              <a:t>En la Lección 4 se brinda información sobre lo siguiente:</a:t>
            </a:r>
          </a:p>
          <a:p>
            <a:pPr marL="125660" indent="-125660" defTabSz="966612">
              <a:spcAft>
                <a:spcPts val="600"/>
              </a:spcAft>
              <a:defRPr/>
            </a:pPr>
            <a:r>
              <a:rPr lang="es-US" dirty="0">
                <a:solidFill>
                  <a:prstClr val="black"/>
                </a:solidFill>
              </a:rPr>
              <a:t>Materiales de comunicación y comercialización</a:t>
            </a:r>
          </a:p>
          <a:p>
            <a:pPr marL="125660" indent="-125660" defTabSz="966612">
              <a:spcAft>
                <a:spcPts val="600"/>
              </a:spcAft>
              <a:defRPr/>
            </a:pPr>
            <a:r>
              <a:rPr lang="es-US" dirty="0">
                <a:solidFill>
                  <a:prstClr val="black"/>
                </a:solidFill>
              </a:rPr>
              <a:t>Recordatorios de comercialización</a:t>
            </a:r>
          </a:p>
          <a:p>
            <a:pPr marL="125660" indent="-125660" defTabSz="966612">
              <a:spcAft>
                <a:spcPts val="600"/>
              </a:spcAft>
              <a:defRPr/>
            </a:pPr>
            <a:r>
              <a:rPr lang="es-US" dirty="0">
                <a:solidFill>
                  <a:prstClr val="black"/>
                </a:solidFill>
              </a:rPr>
              <a:t>Divulgación de información del plan para miembros nuevos y renovados</a:t>
            </a:r>
          </a:p>
          <a:p>
            <a:pPr marL="125660" indent="-125660" defTabSz="966612">
              <a:spcAft>
                <a:spcPts val="600"/>
              </a:spcAft>
              <a:defRPr/>
            </a:pPr>
            <a:r>
              <a:rPr lang="es-US" dirty="0">
                <a:solidFill>
                  <a:prstClr val="black"/>
                </a:solidFill>
              </a:rPr>
              <a:t>Recordatorios sobre regalos nominales</a:t>
            </a:r>
          </a:p>
          <a:p>
            <a:pPr marL="125660" indent="-125660" defTabSz="966612">
              <a:spcAft>
                <a:spcPts val="600"/>
              </a:spcAft>
              <a:defRPr/>
            </a:pPr>
            <a:r>
              <a:rPr lang="es-US" dirty="0">
                <a:solidFill>
                  <a:prstClr val="black"/>
                </a:solidFill>
              </a:rPr>
              <a:t>Contacto no solicitado por el beneficiario </a:t>
            </a:r>
          </a:p>
          <a:p>
            <a:pPr marL="125660" indent="-125660" defTabSz="966612">
              <a:spcAft>
                <a:spcPts val="600"/>
              </a:spcAft>
              <a:defRPr/>
            </a:pPr>
            <a:r>
              <a:rPr lang="es-US" dirty="0">
                <a:solidFill>
                  <a:prstClr val="black"/>
                </a:solidFill>
              </a:rPr>
              <a:t>Prohibición de ventas cruzadas</a:t>
            </a:r>
          </a:p>
          <a:p>
            <a:pPr marL="125660" indent="-125660" defTabSz="966612">
              <a:spcAft>
                <a:spcPts val="600"/>
              </a:spcAft>
              <a:defRPr/>
            </a:pPr>
            <a:r>
              <a:rPr lang="es-US" dirty="0">
                <a:solidFill>
                  <a:prstClr val="black"/>
                </a:solidFill>
              </a:rPr>
              <a:t>Alcance de los recordatorios de citas</a:t>
            </a:r>
          </a:p>
          <a:p>
            <a:pPr marL="125660" indent="-125660" defTabSz="966612">
              <a:spcAft>
                <a:spcPts val="600"/>
              </a:spcAft>
              <a:defRPr/>
            </a:pPr>
            <a:r>
              <a:rPr lang="es-US" dirty="0">
                <a:solidFill>
                  <a:prstClr val="black"/>
                </a:solidFill>
              </a:rPr>
              <a:t>Recordatorios de actividades promocionales</a:t>
            </a:r>
          </a:p>
          <a:p>
            <a:pPr marL="125660" indent="-125660" defTabSz="966612">
              <a:spcAft>
                <a:spcPts val="600"/>
              </a:spcAft>
              <a:defRPr/>
            </a:pPr>
            <a:r>
              <a:rPr lang="es-US" dirty="0">
                <a:solidFill>
                  <a:prstClr val="black"/>
                </a:solidFill>
              </a:rPr>
              <a:t>Eventos educativos</a:t>
            </a:r>
          </a:p>
          <a:p>
            <a:pPr marL="125660" indent="-125660" defTabSz="966612">
              <a:spcAft>
                <a:spcPts val="600"/>
              </a:spcAft>
              <a:defRPr/>
            </a:pPr>
            <a:r>
              <a:rPr lang="es-US" dirty="0">
                <a:solidFill>
                  <a:prstClr val="black"/>
                </a:solidFill>
              </a:rPr>
              <a:t>Eventos de comercialización/ventas</a:t>
            </a:r>
          </a:p>
          <a:p>
            <a:pPr marL="125660" indent="-125660" defTabSz="966612">
              <a:spcAft>
                <a:spcPts val="600"/>
              </a:spcAft>
              <a:defRPr/>
            </a:pPr>
            <a:r>
              <a:rPr lang="es-US" dirty="0">
                <a:solidFill>
                  <a:prstClr val="black"/>
                </a:solidFill>
              </a:rPr>
              <a:t>Licenciamiento nombramiento y cese de agentes y corredores</a:t>
            </a:r>
          </a:p>
          <a:p>
            <a:pPr marL="125660" indent="-125660" defTabSz="966612">
              <a:spcAft>
                <a:spcPts val="600"/>
              </a:spcAft>
              <a:defRPr/>
            </a:pPr>
            <a:r>
              <a:rPr lang="es-US" dirty="0">
                <a:solidFill>
                  <a:prstClr val="black"/>
                </a:solidFill>
              </a:rPr>
              <a:t>Capacitación y evaluación del agente/corredor</a:t>
            </a:r>
          </a:p>
          <a:p>
            <a:pPr marL="125660" indent="-125660" defTabSz="966612">
              <a:spcAft>
                <a:spcPts val="600"/>
              </a:spcAft>
              <a:defRPr/>
            </a:pPr>
            <a:r>
              <a:rPr lang="es-US" dirty="0">
                <a:solidFill>
                  <a:prstClr val="black"/>
                </a:solidFill>
              </a:rPr>
              <a:t>Recompensas e incentivos</a:t>
            </a:r>
          </a:p>
          <a:p>
            <a:pPr marL="241653" indent="-241653">
              <a:spcAft>
                <a:spcPts val="600"/>
              </a:spcAft>
              <a:defRPr/>
            </a:pPr>
            <a:endParaRPr lang="en-US" dirty="0">
              <a:solidFill>
                <a:prstClr val="black"/>
              </a:solidFill>
              <a:cs typeface="Arial" panose="020B0604020202020204" pitchFamily="34" charset="0"/>
            </a:endParaRPr>
          </a:p>
          <a:p>
            <a:pPr marL="0" indent="0">
              <a:spcAft>
                <a:spcPts val="600"/>
              </a:spcAft>
              <a:buNone/>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21694598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83577">
              <a:spcAft>
                <a:spcPts val="600"/>
              </a:spcAft>
              <a:buNone/>
              <a:defRPr/>
            </a:pPr>
            <a:r>
              <a:rPr lang="es-US" b="1">
                <a:solidFill>
                  <a:prstClr val="black"/>
                </a:solidFill>
                <a:ea typeface="ＭＳ Ｐゴシック" pitchFamily="84" charset="-128"/>
              </a:rPr>
              <a:t>Notas del presentador</a:t>
            </a:r>
          </a:p>
          <a:p>
            <a:pPr marL="0" indent="0" defTabSz="983577">
              <a:spcAft>
                <a:spcPts val="600"/>
              </a:spcAft>
              <a:buNone/>
              <a:defRPr/>
            </a:pPr>
            <a:r>
              <a:rPr lang="es-US">
                <a:solidFill>
                  <a:prstClr val="black"/>
                </a:solidFill>
              </a:rPr>
              <a:t>Al final de esta lección, usted podrá:</a:t>
            </a:r>
          </a:p>
          <a:p>
            <a:pPr marL="125660" indent="-125660" defTabSz="983577">
              <a:spcAft>
                <a:spcPts val="600"/>
              </a:spcAft>
              <a:defRPr/>
            </a:pPr>
            <a:r>
              <a:rPr lang="es-US" b="0" i="0">
                <a:solidFill>
                  <a:srgbClr val="000000"/>
                </a:solidFill>
                <a:effectLst/>
              </a:rPr>
              <a:t>Describir cómo acceder a las actuales Pautas de Comunicación y Comercialización de Medicare (MCMG) para los planes Medicare Advantage.</a:t>
            </a:r>
          </a:p>
          <a:p>
            <a:pPr marL="125660" indent="-125660" defTabSz="983577">
              <a:spcAft>
                <a:spcPts val="600"/>
              </a:spcAft>
              <a:defRPr/>
            </a:pPr>
            <a:r>
              <a:rPr lang="es-US" b="0" i="0">
                <a:solidFill>
                  <a:srgbClr val="000000"/>
                </a:solidFill>
                <a:effectLst/>
              </a:rPr>
              <a:t>Explicar las directrices para utilizar las clasificaciones por estrellas de los Centros de Servicios de Medicare y Medicaid (CMS) en los materiales de comercialización del plan. </a:t>
            </a:r>
          </a:p>
          <a:p>
            <a:pPr marL="125660" indent="-125660" defTabSz="983577">
              <a:spcAft>
                <a:spcPts val="600"/>
              </a:spcAft>
              <a:defRPr/>
            </a:pPr>
            <a:r>
              <a:rPr lang="es-US" b="0" i="0">
                <a:solidFill>
                  <a:srgbClr val="000000"/>
                </a:solidFill>
                <a:effectLst/>
              </a:rPr>
              <a:t>Explicar otras directrices para materiales de comercialización y eventos</a:t>
            </a:r>
          </a:p>
          <a:p>
            <a:pPr marL="125660" indent="-125660" defTabSz="983577">
              <a:spcAft>
                <a:spcPts val="600"/>
              </a:spcAft>
              <a:defRPr/>
            </a:pPr>
            <a:r>
              <a:rPr lang="es-US" b="0" i="0">
                <a:solidFill>
                  <a:srgbClr val="000000"/>
                </a:solidFill>
                <a:effectLst/>
              </a:rPr>
              <a:t>Explicar las directrices para la autorización, el nombramiento y el cese de agentes y corredores</a:t>
            </a:r>
          </a:p>
          <a:p>
            <a:pPr marL="125660" indent="-125660" defTabSz="983577">
              <a:spcAft>
                <a:spcPts val="600"/>
              </a:spcAft>
              <a:defRPr/>
            </a:pPr>
            <a:r>
              <a:rPr lang="es-US" b="0" i="0">
                <a:solidFill>
                  <a:srgbClr val="000000"/>
                </a:solidFill>
                <a:effectLst/>
              </a:rPr>
              <a:t>Explicar las directrices sobre recompensas e incentivos a la comercialización</a:t>
            </a:r>
          </a:p>
        </p:txBody>
      </p:sp>
    </p:spTree>
    <p:extLst>
      <p:ext uri="{BB962C8B-B14F-4D97-AF65-F5344CB8AC3E}">
        <p14:creationId xmlns:p14="http://schemas.microsoft.com/office/powerpoint/2010/main" val="18715561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27221" y="3647124"/>
            <a:ext cx="7081962" cy="5612763"/>
          </a:xfrm>
        </p:spPr>
        <p:txBody>
          <a:bodyPr/>
          <a:lstStyle/>
          <a:p>
            <a:pPr marL="0" lvl="1" defTabSz="966612">
              <a:spcBef>
                <a:spcPts val="0"/>
              </a:spcBef>
              <a:spcAft>
                <a:spcPts val="600"/>
              </a:spcAft>
              <a:defRPr/>
            </a:pPr>
            <a:r>
              <a:rPr lang="es-US" sz="1100" b="1" dirty="0">
                <a:solidFill>
                  <a:prstClr val="black"/>
                </a:solidFill>
                <a:ea typeface="ＭＳ Ｐゴシック" pitchFamily="84" charset="-128"/>
                <a:cs typeface="Arial" panose="020B0604020202020204" pitchFamily="34" charset="0"/>
              </a:rPr>
              <a:t>Esta diapositiva tiene animación.</a:t>
            </a:r>
          </a:p>
          <a:p>
            <a:pPr marL="0" lvl="1" defTabSz="966612">
              <a:spcBef>
                <a:spcPts val="0"/>
              </a:spcBef>
              <a:spcAft>
                <a:spcPts val="600"/>
              </a:spcAft>
              <a:defRPr/>
            </a:pPr>
            <a:r>
              <a:rPr lang="es-US" sz="1100" b="1" dirty="0">
                <a:solidFill>
                  <a:prstClr val="black"/>
                </a:solidFill>
                <a:ea typeface="ＭＳ Ｐゴシック" pitchFamily="84" charset="-128"/>
                <a:cs typeface="Arial" panose="020B0604020202020204" pitchFamily="34" charset="0"/>
              </a:rPr>
              <a:t>Notas del presentador</a:t>
            </a:r>
          </a:p>
          <a:p>
            <a:pPr marL="0" lvl="1" defTabSz="966612">
              <a:spcBef>
                <a:spcPts val="0"/>
              </a:spcBef>
              <a:spcAft>
                <a:spcPts val="600"/>
              </a:spcAft>
              <a:defRPr/>
            </a:pPr>
            <a:r>
              <a:rPr lang="es-US" sz="1100" dirty="0">
                <a:solidFill>
                  <a:prstClr val="black"/>
                </a:solidFill>
                <a:ea typeface="Times New Roman" pitchFamily="84" charset="0"/>
                <a:cs typeface="Arial" panose="020B0604020202020204" pitchFamily="34" charset="0"/>
              </a:rPr>
              <a:t>Las MCMG definen las comunicaciones como las actividades y el uso de materiales para proporcionar información a los asegurados actuales y potenciales. Definen la comercialización como un subconjunto de comunicaciones. La comercialización incluye las actividades y el uso de materiales de comunicación por parte del plan de salud o de medicamentos con la intención de llamar la atención de una persona sobre un plan o planes Medicare </a:t>
            </a:r>
            <a:r>
              <a:rPr lang="es-US" sz="1100" dirty="0" err="1">
                <a:solidFill>
                  <a:prstClr val="black"/>
                </a:solidFill>
                <a:ea typeface="Times New Roman" pitchFamily="84" charset="0"/>
                <a:cs typeface="Arial" panose="020B0604020202020204" pitchFamily="34" charset="0"/>
              </a:rPr>
              <a:t>Advantage</a:t>
            </a:r>
            <a:r>
              <a:rPr lang="es-US" sz="1100" dirty="0">
                <a:solidFill>
                  <a:prstClr val="black"/>
                </a:solidFill>
                <a:ea typeface="Times New Roman" pitchFamily="84" charset="0"/>
                <a:cs typeface="Arial" panose="020B0604020202020204" pitchFamily="34" charset="0"/>
              </a:rPr>
              <a:t>, influir en su proceso de toma de decisiones a la hora de seleccionar un plan para la inscripción o decidir permanecer inscrito en un plan (comercialización basada en la retención). La comercialización también incluye el contenido de la estructura de prestaciones del plan, las primas o el reparto de gastos; los estándares de medición o clasificación, como las calificaciones por estrellas o las comparaciones de planes; o las recompensas e incentivos.</a:t>
            </a:r>
          </a:p>
          <a:p>
            <a:pPr marL="120827" lvl="1" indent="-120827" defTabSz="966612">
              <a:spcBef>
                <a:spcPts val="0"/>
              </a:spcBef>
              <a:spcAft>
                <a:spcPts val="600"/>
              </a:spcAft>
              <a:buFont typeface="Wingdings" pitchFamily="2" charset="2"/>
              <a:buChar char="§"/>
              <a:defRPr/>
            </a:pPr>
            <a:r>
              <a:rPr lang="es-US" sz="1100" dirty="0">
                <a:solidFill>
                  <a:prstClr val="black"/>
                </a:solidFill>
                <a:ea typeface="Times New Roman" pitchFamily="84" charset="0"/>
                <a:cs typeface="Arial" panose="020B0604020202020204" pitchFamily="34" charset="0"/>
              </a:rPr>
              <a:t>Los CMS exigen que todos los materiales de comercialización, formularios de elección y ciertos materiales de comunicación designados utilizados por el plan, incluidos los utilizados por terceros y entidades derivadas, se presenten a los CMS para su revisión (</a:t>
            </a:r>
            <a:r>
              <a:rPr lang="es-US" sz="1100" dirty="0"/>
              <a:t>42 CFR 422,2261(a) y 423,2261 (a))</a:t>
            </a:r>
          </a:p>
          <a:p>
            <a:pPr marL="120827" lvl="1" indent="-120827" defTabSz="966612">
              <a:spcBef>
                <a:spcPts val="0"/>
              </a:spcBef>
              <a:spcAft>
                <a:spcPts val="600"/>
              </a:spcAft>
              <a:buFont typeface="Wingdings" pitchFamily="2" charset="2"/>
              <a:buChar char="§"/>
              <a:defRPr/>
            </a:pPr>
            <a:r>
              <a:rPr lang="es-US" sz="1100" dirty="0">
                <a:solidFill>
                  <a:prstClr val="black"/>
                </a:solidFill>
                <a:ea typeface="Times New Roman" pitchFamily="84" charset="0"/>
                <a:cs typeface="Arial" panose="020B0604020202020204" pitchFamily="34" charset="0"/>
              </a:rPr>
              <a:t>Aunque ciertos materiales no están sujetos al proceso de revisión y aprobación, los planes deben conservarlos y ponerlos a disposición de los CMS que los soliciten.</a:t>
            </a:r>
          </a:p>
          <a:p>
            <a:pPr marL="120827" lvl="1" indent="-120827" defTabSz="966612">
              <a:spcBef>
                <a:spcPts val="0"/>
              </a:spcBef>
              <a:spcAft>
                <a:spcPts val="600"/>
              </a:spcAft>
              <a:buFont typeface="Wingdings" pitchFamily="2" charset="2"/>
              <a:buChar char="§"/>
              <a:defRPr/>
            </a:pPr>
            <a:r>
              <a:rPr lang="es-US" sz="1100" dirty="0">
                <a:solidFill>
                  <a:prstClr val="black"/>
                </a:solidFill>
                <a:ea typeface="Times New Roman" pitchFamily="84" charset="0"/>
                <a:cs typeface="Arial" panose="020B0604020202020204" pitchFamily="34" charset="0"/>
              </a:rPr>
              <a:t>Los planes de salud y de medicamentos de Medicare deben usar un lenguaje y formato estandarizado para el material de comercialización, sin modificaciones (excepto cuando lo especifique el CMS). Algunos ejemplos de documentos estandarizados incluyen, entre otros:</a:t>
            </a:r>
          </a:p>
          <a:p>
            <a:pPr marL="241653" lvl="1" indent="-120827" defTabSz="966612">
              <a:spcBef>
                <a:spcPts val="0"/>
              </a:spcBef>
              <a:spcAft>
                <a:spcPts val="600"/>
              </a:spcAft>
              <a:buFont typeface="Arial" panose="020B0604020202020204" pitchFamily="34" charset="0"/>
              <a:buChar char="•"/>
              <a:defRPr/>
            </a:pPr>
            <a:r>
              <a:rPr lang="es-US" sz="1100" dirty="0">
                <a:solidFill>
                  <a:prstClr val="black"/>
                </a:solidFill>
                <a:cs typeface="Arial" panose="020B0604020202020204" pitchFamily="34" charset="0"/>
              </a:rPr>
              <a:t>Plan ANOC - Su plan le envía el ANOC cada otoño. Incluye los cambios en la cobertura, los gastos, etc. que entrarán en vigor en enero. </a:t>
            </a:r>
          </a:p>
          <a:p>
            <a:pPr marL="241653" lvl="1" indent="-120827" defTabSz="966612">
              <a:spcBef>
                <a:spcPts val="0"/>
              </a:spcBef>
              <a:spcAft>
                <a:spcPts val="600"/>
              </a:spcAft>
              <a:buFont typeface="Arial" panose="020B0604020202020204" pitchFamily="34" charset="0"/>
              <a:buChar char="•"/>
              <a:defRPr/>
            </a:pPr>
            <a:r>
              <a:rPr lang="es-US" sz="1100" dirty="0">
                <a:solidFill>
                  <a:prstClr val="black"/>
                </a:solidFill>
                <a:ea typeface="Times New Roman" pitchFamily="84" charset="0"/>
                <a:cs typeface="Arial" panose="020B0604020202020204" pitchFamily="34" charset="0"/>
              </a:rPr>
              <a:t>Evidencia de Cobertura (EOC) - Su plan le envía la EOC cada otoño. Le ofrece información detallada sobre lo que cubre el plan, cuánto paga y mucho más.</a:t>
            </a:r>
          </a:p>
          <a:p>
            <a:pPr marL="120827" lvl="1" indent="-120827" defTabSz="966612">
              <a:spcBef>
                <a:spcPts val="0"/>
              </a:spcBef>
              <a:spcAft>
                <a:spcPts val="600"/>
              </a:spcAft>
              <a:buFont typeface="Wingdings" panose="05000000000000000000" pitchFamily="2" charset="2"/>
              <a:buChar char="§"/>
              <a:defRPr/>
            </a:pPr>
            <a:r>
              <a:rPr lang="es-US" sz="1100" dirty="0">
                <a:solidFill>
                  <a:prstClr val="black"/>
                </a:solidFill>
                <a:ea typeface="Times New Roman" pitchFamily="84" charset="0"/>
                <a:cs typeface="Arial" panose="020B0604020202020204" pitchFamily="34" charset="0"/>
              </a:rPr>
              <a:t>Los CMS también crean modelos de materiales de comunicación, como directorios de proveedores y farmacias (</a:t>
            </a:r>
            <a:r>
              <a:rPr lang="es-US" sz="1100" dirty="0">
                <a:solidFill>
                  <a:prstClr val="black"/>
                </a:solidFill>
                <a:ea typeface="Times New Roman" pitchFamily="84" charset="0"/>
                <a:cs typeface="Arial" panose="020B0604020202020204" pitchFamily="34" charset="0"/>
                <a:hlinkClick r:id="rId3"/>
              </a:rPr>
              <a:t>CMS.gov/medicare/</a:t>
            </a:r>
            <a:r>
              <a:rPr lang="es-US" sz="1100" dirty="0" err="1">
                <a:solidFill>
                  <a:prstClr val="black"/>
                </a:solidFill>
                <a:ea typeface="Times New Roman" pitchFamily="84" charset="0"/>
                <a:cs typeface="Arial" panose="020B0604020202020204" pitchFamily="34" charset="0"/>
                <a:hlinkClick r:id="rId3"/>
              </a:rPr>
              <a:t>health-plans</a:t>
            </a:r>
            <a:r>
              <a:rPr lang="es-US" sz="1100" dirty="0">
                <a:solidFill>
                  <a:prstClr val="black"/>
                </a:solidFill>
                <a:ea typeface="Times New Roman" pitchFamily="84" charset="0"/>
                <a:cs typeface="Arial" panose="020B0604020202020204" pitchFamily="34" charset="0"/>
                <a:hlinkClick r:id="rId3"/>
              </a:rPr>
              <a:t>/</a:t>
            </a:r>
            <a:r>
              <a:rPr lang="es-US" sz="1100" dirty="0" err="1">
                <a:solidFill>
                  <a:prstClr val="black"/>
                </a:solidFill>
                <a:ea typeface="Times New Roman" pitchFamily="84" charset="0"/>
                <a:cs typeface="Arial" panose="020B0604020202020204" pitchFamily="34" charset="0"/>
                <a:hlinkClick r:id="rId3"/>
              </a:rPr>
              <a:t>managedcaremarketing</a:t>
            </a:r>
            <a:r>
              <a:rPr lang="es-US" sz="1100" dirty="0">
                <a:solidFill>
                  <a:prstClr val="black"/>
                </a:solidFill>
                <a:ea typeface="Times New Roman" pitchFamily="84" charset="0"/>
                <a:cs typeface="Arial" panose="020B0604020202020204" pitchFamily="34" charset="0"/>
              </a:rPr>
              <a:t>).  </a:t>
            </a:r>
          </a:p>
          <a:p>
            <a:pPr marL="0" lvl="1" defTabSz="966612">
              <a:spcBef>
                <a:spcPts val="0"/>
              </a:spcBef>
              <a:spcAft>
                <a:spcPts val="600"/>
              </a:spcAft>
              <a:defRPr/>
            </a:pPr>
            <a:r>
              <a:rPr lang="es-US" sz="1100" dirty="0">
                <a:solidFill>
                  <a:prstClr val="black"/>
                </a:solidFill>
                <a:ea typeface="Times New Roman" pitchFamily="84" charset="0"/>
                <a:cs typeface="Arial" panose="020B0604020202020204" pitchFamily="34" charset="0"/>
              </a:rPr>
              <a:t>Para mayor información, consulte </a:t>
            </a:r>
            <a:r>
              <a:rPr lang="es-US" sz="1100" u="sng" dirty="0">
                <a:hlinkClick r:id="rId4"/>
              </a:rPr>
              <a:t>CMS.gov/Medicare/</a:t>
            </a:r>
            <a:r>
              <a:rPr lang="es-US" sz="1100" u="sng" dirty="0" err="1">
                <a:hlinkClick r:id="rId4"/>
              </a:rPr>
              <a:t>Health-Plans</a:t>
            </a:r>
            <a:r>
              <a:rPr lang="es-US" sz="1100" u="sng" dirty="0">
                <a:hlinkClick r:id="rId4"/>
              </a:rPr>
              <a:t>/</a:t>
            </a:r>
            <a:r>
              <a:rPr lang="es-US" sz="1100" u="sng" dirty="0" err="1">
                <a:hlinkClick r:id="rId4"/>
              </a:rPr>
              <a:t>ManagedCareMarketing</a:t>
            </a:r>
            <a:r>
              <a:rPr lang="es-US" sz="1100" dirty="0"/>
              <a:t>. </a:t>
            </a:r>
            <a:r>
              <a:rPr lang="es-US" sz="1100" dirty="0">
                <a:solidFill>
                  <a:prstClr val="black"/>
                </a:solidFill>
                <a:ea typeface="Times New Roman" pitchFamily="84" charset="0"/>
                <a:cs typeface="Arial" panose="020B0604020202020204" pitchFamily="34" charset="0"/>
              </a:rPr>
              <a:t>Además, vea la diapositiva de recursos al final de esta presentación para obtener el enlace a las MCMG.</a:t>
            </a:r>
          </a:p>
        </p:txBody>
      </p:sp>
    </p:spTree>
    <p:extLst>
      <p:ext uri="{BB962C8B-B14F-4D97-AF65-F5344CB8AC3E}">
        <p14:creationId xmlns:p14="http://schemas.microsoft.com/office/powerpoint/2010/main" val="12949340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62560" y="3762375"/>
            <a:ext cx="7010400" cy="5497512"/>
          </a:xfrm>
        </p:spPr>
        <p:txBody>
          <a:bodyPr/>
          <a:lstStyle/>
          <a:p>
            <a:pPr marL="0" indent="0" defTabSz="966612">
              <a:spcAft>
                <a:spcPts val="600"/>
              </a:spcAft>
              <a:buNone/>
              <a:defRPr/>
            </a:pPr>
            <a:r>
              <a:rPr lang="es-US" b="1" dirty="0">
                <a:solidFill>
                  <a:prstClr val="black"/>
                </a:solidFill>
                <a:ea typeface="ＭＳ Ｐゴシック" pitchFamily="84" charset="-128"/>
              </a:rPr>
              <a:t>Esta diapositiva tiene animación.</a:t>
            </a:r>
          </a:p>
          <a:p>
            <a:pPr marL="0" indent="0" defTabSz="930362">
              <a:spcAft>
                <a:spcPts val="600"/>
              </a:spcAft>
              <a:buNone/>
              <a:defRPr/>
            </a:pPr>
            <a:r>
              <a:rPr lang="es-US" b="1" dirty="0">
                <a:solidFill>
                  <a:prstClr val="black"/>
                </a:solidFill>
                <a:ea typeface="ＭＳ Ｐゴシック" pitchFamily="84" charset="-128"/>
              </a:rPr>
              <a:t>Notas del presentador</a:t>
            </a:r>
          </a:p>
          <a:p>
            <a:pPr marL="0" indent="0" defTabSz="930362">
              <a:spcAft>
                <a:spcPts val="600"/>
              </a:spcAft>
              <a:buNone/>
              <a:defRPr/>
            </a:pPr>
            <a:r>
              <a:rPr lang="es-US" dirty="0">
                <a:solidFill>
                  <a:prstClr val="black"/>
                </a:solidFill>
              </a:rPr>
              <a:t>El comercialización para el plan del año entrante puede no ocurrir antes del 1 de octubre. Los planes deben detener las actividades de comercialización del año actual para las personas que ya tengan Medicare cuando comienzan a promocionar los beneficios del plan para el año de contrato nuevo. </a:t>
            </a:r>
          </a:p>
          <a:p>
            <a:pPr marL="0" indent="0" defTabSz="930362">
              <a:spcAft>
                <a:spcPts val="600"/>
              </a:spcAft>
              <a:buNone/>
              <a:defRPr/>
            </a:pPr>
            <a:r>
              <a:rPr lang="es-US" b="1" dirty="0">
                <a:solidFill>
                  <a:prstClr val="black"/>
                </a:solidFill>
              </a:rPr>
              <a:t>NOTA:</a:t>
            </a:r>
            <a:r>
              <a:rPr lang="es-US" dirty="0">
                <a:solidFill>
                  <a:prstClr val="black"/>
                </a:solidFill>
              </a:rPr>
              <a:t> Los planes pueden dirigirse a personas que reúnan los requisitos para un periodo de inscripción válido, como las que cumplen 65 años o las que se acogen a los Periodos de Inscripción Especial (SEP).</a:t>
            </a:r>
          </a:p>
          <a:p>
            <a:pPr marL="0" indent="0" defTabSz="930362">
              <a:spcAft>
                <a:spcPts val="600"/>
              </a:spcAft>
              <a:buNone/>
              <a:defRPr/>
            </a:pPr>
            <a:r>
              <a:rPr lang="es-US" dirty="0">
                <a:solidFill>
                  <a:prstClr val="black"/>
                </a:solidFill>
              </a:rPr>
              <a:t>Los planes Medicare </a:t>
            </a:r>
            <a:r>
              <a:rPr lang="es-US" dirty="0" err="1">
                <a:solidFill>
                  <a:prstClr val="black"/>
                </a:solidFill>
              </a:rPr>
              <a:t>Advantage</a:t>
            </a:r>
            <a:r>
              <a:rPr lang="es-US" dirty="0">
                <a:solidFill>
                  <a:prstClr val="black"/>
                </a:solidFill>
              </a:rPr>
              <a:t>, los planes Medicare </a:t>
            </a:r>
            <a:r>
              <a:rPr lang="es-US" dirty="0" err="1">
                <a:solidFill>
                  <a:prstClr val="black"/>
                </a:solidFill>
              </a:rPr>
              <a:t>Advantage</a:t>
            </a:r>
            <a:r>
              <a:rPr lang="es-US" dirty="0">
                <a:solidFill>
                  <a:prstClr val="black"/>
                </a:solidFill>
              </a:rPr>
              <a:t> con cobertura de medicamentos y los planes de medicamentos de Medicare (Parte D) reciben cada año una calificación por estrellas de los CMS. Muchas medidas de rendimiento individuales se usan para determinar la calificación por estrellas general del CMS para cada plan. </a:t>
            </a:r>
          </a:p>
          <a:p>
            <a:pPr marL="0" indent="0" defTabSz="930362">
              <a:spcAft>
                <a:spcPts val="600"/>
              </a:spcAft>
              <a:buNone/>
              <a:defRPr/>
            </a:pPr>
            <a:r>
              <a:rPr lang="es-US" dirty="0">
                <a:solidFill>
                  <a:prstClr val="black"/>
                </a:solidFill>
              </a:rPr>
              <a:t>Al hacer referencia a la clasificación por estrellas de un plan en los materiales de comercialización:</a:t>
            </a:r>
          </a:p>
          <a:p>
            <a:pPr marL="120827" indent="-120827" defTabSz="930362">
              <a:spcAft>
                <a:spcPts val="600"/>
              </a:spcAft>
              <a:defRPr/>
            </a:pPr>
            <a:r>
              <a:rPr lang="es-US" dirty="0">
                <a:solidFill>
                  <a:prstClr val="black"/>
                </a:solidFill>
              </a:rPr>
              <a:t>Las medidas de calificación de estrellas individuales también deben incluir referencias a la calificación más alta del plan, la calificación general (Plan Medicare </a:t>
            </a:r>
            <a:r>
              <a:rPr lang="es-US" dirty="0" err="1">
                <a:solidFill>
                  <a:prstClr val="black"/>
                </a:solidFill>
              </a:rPr>
              <a:t>Advantage</a:t>
            </a:r>
            <a:r>
              <a:rPr lang="es-US" dirty="0">
                <a:solidFill>
                  <a:prstClr val="black"/>
                </a:solidFill>
              </a:rPr>
              <a:t> con cobertura de medicamentos), su calificación resumida de la Parte C (para el Plan Medicare </a:t>
            </a:r>
            <a:r>
              <a:rPr lang="es-US" dirty="0" err="1">
                <a:solidFill>
                  <a:prstClr val="black"/>
                </a:solidFill>
              </a:rPr>
              <a:t>Advantage</a:t>
            </a:r>
            <a:r>
              <a:rPr lang="es-US" dirty="0">
                <a:solidFill>
                  <a:prstClr val="black"/>
                </a:solidFill>
              </a:rPr>
              <a:t>) o su calificación resumida de la Parte D, con igual o mayor importancia.</a:t>
            </a:r>
          </a:p>
          <a:p>
            <a:pPr marL="120827" indent="-120827" defTabSz="930362">
              <a:spcAft>
                <a:spcPts val="600"/>
              </a:spcAft>
              <a:defRPr/>
            </a:pPr>
            <a:r>
              <a:rPr lang="es-US" dirty="0">
                <a:solidFill>
                  <a:prstClr val="black"/>
                </a:solidFill>
              </a:rPr>
              <a:t>Los planes a los que se asigne un Icono de Bajo Rendimiento (LPI) no podrán tratar de refutar o desacreditar su estatus de LPI exhibiendo una clasificación general por estrellas más alta en otro contrato o clasificaciones por estrellas de medidas específicas. Toda comunicación en relación con el estado de LPI debe indicar lo que significa. </a:t>
            </a:r>
          </a:p>
          <a:p>
            <a:pPr marL="0" indent="0" defTabSz="930362">
              <a:spcAft>
                <a:spcPts val="600"/>
              </a:spcAft>
              <a:buNone/>
              <a:defRPr/>
            </a:pPr>
            <a:r>
              <a:rPr lang="es-US" b="1" dirty="0">
                <a:solidFill>
                  <a:prstClr val="black"/>
                </a:solidFill>
              </a:rPr>
              <a:t>NOTA</a:t>
            </a:r>
            <a:r>
              <a:rPr lang="es-US" dirty="0">
                <a:solidFill>
                  <a:prstClr val="black"/>
                </a:solidFill>
              </a:rPr>
              <a:t>: Un contrato que obtenga menos de 3 estrellas en su calificación resumida de la Parte C o la Parte D durante al menos los 3 últimos años, se marcará con el LPI en </a:t>
            </a:r>
            <a:r>
              <a:rPr lang="es-US" dirty="0">
                <a:solidFill>
                  <a:prstClr val="black"/>
                </a:solidFill>
                <a:hlinkClick r:id="rId3"/>
              </a:rPr>
              <a:t>Medicare.gov/plan-compare</a:t>
            </a:r>
            <a:r>
              <a:rPr lang="es-US" dirty="0">
                <a:solidFill>
                  <a:prstClr val="black"/>
                </a:solidFill>
              </a:rPr>
              <a:t>.</a:t>
            </a:r>
          </a:p>
          <a:p>
            <a:pPr marL="0" indent="0" defTabSz="930362">
              <a:spcAft>
                <a:spcPts val="600"/>
              </a:spcAft>
              <a:buNone/>
              <a:defRPr/>
            </a:pPr>
            <a:r>
              <a:rPr lang="es-US" b="1" dirty="0">
                <a:solidFill>
                  <a:prstClr val="black"/>
                </a:solidFill>
              </a:rPr>
              <a:t>Fuente</a:t>
            </a:r>
            <a:r>
              <a:rPr lang="es-US" dirty="0">
                <a:solidFill>
                  <a:prstClr val="black"/>
                </a:solidFill>
              </a:rPr>
              <a:t>: Pautas de Comunicación y Marketing de Medicare (MCMG) (</a:t>
            </a:r>
            <a:r>
              <a:rPr lang="es-US" dirty="0">
                <a:solidFill>
                  <a:prstClr val="black"/>
                </a:solidFill>
                <a:hlinkClick r:id="rId4"/>
              </a:rPr>
              <a:t>CMS.gov/files/</a:t>
            </a:r>
            <a:r>
              <a:rPr lang="es-US" dirty="0" err="1">
                <a:solidFill>
                  <a:prstClr val="black"/>
                </a:solidFill>
                <a:hlinkClick r:id="rId4"/>
              </a:rPr>
              <a:t>document</a:t>
            </a:r>
            <a:r>
              <a:rPr lang="es-US" dirty="0">
                <a:solidFill>
                  <a:prstClr val="black"/>
                </a:solidFill>
                <a:hlinkClick r:id="rId4"/>
              </a:rPr>
              <a:t>/medicare-communications-and-marketing-guidelines-3-16-2022.pdf</a:t>
            </a:r>
            <a:r>
              <a:rPr lang="es-US" dirty="0">
                <a:solidFill>
                  <a:prstClr val="black"/>
                </a:solidFill>
              </a:rPr>
              <a:t>).</a:t>
            </a:r>
          </a:p>
        </p:txBody>
      </p:sp>
    </p:spTree>
    <p:extLst>
      <p:ext uri="{BB962C8B-B14F-4D97-AF65-F5344CB8AC3E}">
        <p14:creationId xmlns:p14="http://schemas.microsoft.com/office/powerpoint/2010/main" val="20573992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s-US" b="1" dirty="0">
                <a:solidFill>
                  <a:prstClr val="black"/>
                </a:solidFill>
                <a:ea typeface="ＭＳ Ｐゴシック" pitchFamily="84" charset="-128"/>
              </a:rPr>
              <a:t>Esta diapositiva tiene animación.</a:t>
            </a:r>
          </a:p>
          <a:p>
            <a:pPr marL="0" indent="0" defTabSz="966612">
              <a:spcAft>
                <a:spcPts val="600"/>
              </a:spcAft>
              <a:buNone/>
              <a:defRPr/>
            </a:pPr>
            <a:r>
              <a:rPr lang="es-US" b="1" dirty="0">
                <a:solidFill>
                  <a:prstClr val="black"/>
                </a:solidFill>
                <a:ea typeface="ＭＳ Ｐゴシック" pitchFamily="84" charset="-128"/>
              </a:rPr>
              <a:t>Notas del presentador</a:t>
            </a:r>
          </a:p>
          <a:p>
            <a:pPr marL="119149" indent="-119149" defTabSz="966612">
              <a:spcAft>
                <a:spcPts val="600"/>
              </a:spcAft>
              <a:defRPr/>
            </a:pPr>
            <a:r>
              <a:rPr lang="es-US" dirty="0">
                <a:solidFill>
                  <a:prstClr val="black"/>
                </a:solidFill>
              </a:rPr>
              <a:t>Para garantizar que los afiliados obtengan información completa del plan con respecto a sus opciones de atención médica, CMS requiere que los planes Medicare </a:t>
            </a:r>
            <a:r>
              <a:rPr lang="es-US" dirty="0" err="1">
                <a:solidFill>
                  <a:prstClr val="black"/>
                </a:solidFill>
              </a:rPr>
              <a:t>Advantage</a:t>
            </a:r>
            <a:r>
              <a:rPr lang="es-US" dirty="0">
                <a:solidFill>
                  <a:prstClr val="black"/>
                </a:solidFill>
              </a:rPr>
              <a:t> y los planes de medicamentos divulguen cierta información del plan tanto en el momento de la inscripción como al menos una vez al año. </a:t>
            </a:r>
          </a:p>
          <a:p>
            <a:pPr marL="120827" indent="-120827" defTabSz="966612">
              <a:spcAft>
                <a:spcPts val="600"/>
              </a:spcAft>
              <a:defRPr/>
            </a:pPr>
            <a:r>
              <a:rPr lang="es-US" dirty="0"/>
              <a:t>Regulaciones en 42 CFR §§ 422,2267(d)(2)(i) y 423,2267(d)(2)(i) (Notificación </a:t>
            </a:r>
            <a:r>
              <a:rPr lang="es-US" dirty="0">
                <a:solidFill>
                  <a:prstClr val="black"/>
                </a:solidFill>
              </a:rPr>
              <a:t>de Disponibilidad de Materiales Electrónicos)—</a:t>
            </a:r>
            <a:r>
              <a:rPr lang="es-US" b="1" dirty="0">
                <a:solidFill>
                  <a:prstClr val="black"/>
                </a:solidFill>
              </a:rPr>
              <a:t>Sin</a:t>
            </a:r>
            <a:r>
              <a:rPr lang="es-US" dirty="0">
                <a:solidFill>
                  <a:prstClr val="black"/>
                </a:solidFill>
              </a:rPr>
              <a:t> previa autorización del beneficiario, los planes de salud y de medicamentos pueden enviar a los asegurados nuevos y actuales (es decir, no futuros) un aviso o avisos en los que se les informe de cómo consultar en línea los materiales exigidos por los CMS que se indican a continuación, en lugar de recibir copias por correo postal. También deben informarles cómo solicitar una copia en papel. Estos avisos deben enviarse a tiempo para que las personas inscritas los reciban antes del 15 de octubre de cada año (pero no antes del 1 de septiembre).</a:t>
            </a:r>
          </a:p>
          <a:p>
            <a:pPr marL="339725" indent="-112713" defTabSz="966612">
              <a:spcAft>
                <a:spcPts val="600"/>
              </a:spcAft>
              <a:buFont typeface="Arial" panose="020B0604020202020204" pitchFamily="34" charset="0"/>
              <a:buChar char="•"/>
              <a:defRPr/>
            </a:pPr>
            <a:r>
              <a:rPr lang="es-US" dirty="0">
                <a:solidFill>
                  <a:prstClr val="black"/>
                </a:solidFill>
              </a:rPr>
              <a:t>EOC</a:t>
            </a:r>
          </a:p>
          <a:p>
            <a:pPr marL="339725" indent="-112713" defTabSz="966612">
              <a:spcAft>
                <a:spcPts val="600"/>
              </a:spcAft>
              <a:buFont typeface="Arial" panose="020B0604020202020204" pitchFamily="34" charset="0"/>
              <a:buChar char="•"/>
              <a:defRPr/>
            </a:pPr>
            <a:r>
              <a:rPr lang="es-US" dirty="0">
                <a:solidFill>
                  <a:prstClr val="black"/>
                </a:solidFill>
              </a:rPr>
              <a:t>Directorio de farmacias (para todos los planes que ofrecen un beneficio de la Parte D)</a:t>
            </a:r>
          </a:p>
          <a:p>
            <a:pPr marL="339725" indent="-112713" defTabSz="966612">
              <a:spcAft>
                <a:spcPts val="600"/>
              </a:spcAft>
              <a:buFont typeface="Arial" panose="020B0604020202020204" pitchFamily="34" charset="0"/>
              <a:buChar char="•"/>
              <a:defRPr/>
            </a:pPr>
            <a:r>
              <a:rPr lang="es-US" dirty="0">
                <a:solidFill>
                  <a:prstClr val="black"/>
                </a:solidFill>
              </a:rPr>
              <a:t>Directorio de proveedores (para todos los tipos de planes excepto los de la Parte D)</a:t>
            </a:r>
          </a:p>
          <a:p>
            <a:pPr marL="339725" indent="-112713" defTabSz="966612">
              <a:spcAft>
                <a:spcPts val="600"/>
              </a:spcAft>
              <a:buFont typeface="Arial" panose="020B0604020202020204" pitchFamily="34" charset="0"/>
              <a:buChar char="•"/>
              <a:defRPr/>
            </a:pPr>
            <a:r>
              <a:rPr lang="es-US" dirty="0">
                <a:solidFill>
                  <a:prstClr val="black"/>
                </a:solidFill>
              </a:rPr>
              <a:t>Formulario (para todos los planes que ofrecen un beneficio de la Parte D) </a:t>
            </a:r>
          </a:p>
          <a:p>
            <a:pPr marL="241653" indent="-120827" defTabSz="966612">
              <a:spcAft>
                <a:spcPts val="600"/>
              </a:spcAft>
              <a:buFont typeface="Arial" panose="020B0604020202020204" pitchFamily="34" charset="0"/>
              <a:buChar char="•"/>
              <a:defRPr/>
            </a:pPr>
            <a:endParaRPr lang="en-US" dirty="0">
              <a:solidFill>
                <a:prstClr val="black"/>
              </a:solidFill>
            </a:endParaRPr>
          </a:p>
          <a:p>
            <a:pPr marL="120827" indent="0" defTabSz="966612">
              <a:spcAft>
                <a:spcPts val="600"/>
              </a:spcAft>
              <a:buNone/>
              <a:defRPr/>
            </a:pPr>
            <a:endParaRPr lang="en-US" b="1" dirty="0">
              <a:solidFill>
                <a:prstClr val="black"/>
              </a:solidFill>
              <a:cs typeface="+mn-cs"/>
            </a:endParaRPr>
          </a:p>
        </p:txBody>
      </p:sp>
    </p:spTree>
    <p:extLst>
      <p:ext uri="{BB962C8B-B14F-4D97-AF65-F5344CB8AC3E}">
        <p14:creationId xmlns:p14="http://schemas.microsoft.com/office/powerpoint/2010/main" val="2749816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83577">
              <a:spcAft>
                <a:spcPts val="600"/>
              </a:spcAft>
              <a:buNone/>
              <a:defRPr/>
            </a:pPr>
            <a:r>
              <a:rPr lang="es-US" b="1">
                <a:ea typeface="ＭＳ Ｐゴシック" pitchFamily="84" charset="-128"/>
              </a:rPr>
              <a:t>Notas del presentador</a:t>
            </a:r>
          </a:p>
          <a:p>
            <a:pPr marL="0" indent="0" defTabSz="983577">
              <a:spcAft>
                <a:spcPts val="600"/>
              </a:spcAft>
              <a:buNone/>
              <a:defRPr/>
            </a:pPr>
            <a:r>
              <a:rPr lang="es-US"/>
              <a:t>Al final de esta lección, usted podrá:</a:t>
            </a:r>
          </a:p>
          <a:p>
            <a:pPr marL="125660" indent="-125660" defTabSz="724959">
              <a:spcAft>
                <a:spcPts val="600"/>
              </a:spcAft>
            </a:pPr>
            <a:r>
              <a:rPr lang="es-US"/>
              <a:t>Describir los planes Medicare Advantage y su funcionamiento</a:t>
            </a:r>
          </a:p>
          <a:p>
            <a:pPr marL="125660" indent="-125660" defTabSz="724959">
              <a:spcAft>
                <a:spcPts val="600"/>
              </a:spcAft>
            </a:pPr>
            <a:r>
              <a:rPr lang="es-US"/>
              <a:t>Comparar y contrastar los tipos de planes Medicare Advantage</a:t>
            </a:r>
          </a:p>
          <a:p>
            <a:pPr marL="125660" indent="-125660" defTabSz="724959">
              <a:spcAft>
                <a:spcPts val="600"/>
              </a:spcAft>
            </a:pPr>
            <a:r>
              <a:rPr lang="es-US"/>
              <a:t>Explicar los costos asociados a los planes Medicare Advantage</a:t>
            </a:r>
          </a:p>
          <a:p>
            <a:pPr marL="125660" indent="-125660" defTabSz="724959">
              <a:spcAft>
                <a:spcPts val="600"/>
              </a:spcAft>
            </a:pPr>
            <a:r>
              <a:rPr lang="es-US"/>
              <a:t>Describir los requisitos de elegibilidad del plan Medicare Advantage</a:t>
            </a:r>
          </a:p>
          <a:p>
            <a:pPr marL="125660" indent="-125660" defTabSz="724959">
              <a:spcAft>
                <a:spcPts val="600"/>
              </a:spcAft>
            </a:pPr>
            <a:r>
              <a:rPr lang="es-US"/>
              <a:t>Explicar cómo y cuándo inscribirse o cambiar de plan Medicare Advantage</a:t>
            </a:r>
          </a:p>
          <a:p>
            <a:pPr marL="0" indent="0" defTabSz="724959">
              <a:spcBef>
                <a:spcPts val="600"/>
              </a:spcBef>
              <a:spcAft>
                <a:spcPts val="634"/>
              </a:spcAft>
              <a:buNone/>
            </a:pPr>
            <a:endParaRPr lang="en-US" dirty="0">
              <a:solidFill>
                <a:srgbClr val="00529B"/>
              </a:solidFill>
            </a:endParaRPr>
          </a:p>
        </p:txBody>
      </p:sp>
    </p:spTree>
    <p:extLst>
      <p:ext uri="{BB962C8B-B14F-4D97-AF65-F5344CB8AC3E}">
        <p14:creationId xmlns:p14="http://schemas.microsoft.com/office/powerpoint/2010/main" val="38545709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s-US" b="1" dirty="0">
                <a:solidFill>
                  <a:prstClr val="black"/>
                </a:solidFill>
                <a:ea typeface="ＭＳ Ｐゴシック" pitchFamily="84" charset="-128"/>
              </a:rPr>
              <a:t>Esta diapositiva tiene animación.</a:t>
            </a:r>
          </a:p>
          <a:p>
            <a:pPr marL="0" indent="0" defTabSz="966612">
              <a:spcAft>
                <a:spcPts val="600"/>
              </a:spcAft>
              <a:buNone/>
              <a:defRPr/>
            </a:pPr>
            <a:r>
              <a:rPr lang="es-US" b="1" dirty="0">
                <a:solidFill>
                  <a:prstClr val="black"/>
                </a:solidFill>
                <a:ea typeface="ＭＳ Ｐゴシック" pitchFamily="84" charset="-128"/>
              </a:rPr>
              <a:t>Notas del presentador</a:t>
            </a:r>
          </a:p>
          <a:p>
            <a:pPr marL="124183" indent="-124183" defTabSz="966612">
              <a:spcAft>
                <a:spcPts val="600"/>
              </a:spcAft>
              <a:defRPr/>
            </a:pPr>
            <a:r>
              <a:rPr lang="es-US" dirty="0"/>
              <a:t>Regulaciones en 42 CFR §§ 422,2267(d)(2)(</a:t>
            </a:r>
            <a:r>
              <a:rPr lang="es-US" dirty="0" err="1"/>
              <a:t>ii</a:t>
            </a:r>
            <a:r>
              <a:rPr lang="es-US" dirty="0"/>
              <a:t>) y 423,2267(d)(2)(</a:t>
            </a:r>
            <a:r>
              <a:rPr lang="es-US" dirty="0" err="1"/>
              <a:t>ii</a:t>
            </a:r>
            <a:r>
              <a:rPr lang="es-US" dirty="0"/>
              <a:t>) (Entrega </a:t>
            </a:r>
            <a:r>
              <a:rPr lang="es-US" dirty="0">
                <a:solidFill>
                  <a:prstClr val="black"/>
                </a:solidFill>
              </a:rPr>
              <a:t>Electrónica de los Materiales Requeridos) — Además de proporcionar acceso electrónico a los materiales enumerados anteriormente, con el consentimiento previo del asegurado, los planes de salud y medicamentos pueden proporcionar cualquier material o contenido requerido en diferentes tipos de medios (como copia impresa, correo electrónico, portal web, CD, DVD). Los planes deben obtener el consentimiento previo del asegurado, especificar tanto el tipo de soporte como los materiales concretos, ofrecer a los asegurados la posibilidad de cancelar la recepción de copias impresas y garantizar que se cubren los demás criterios enumerados. Algunos ejemplos del material necesario son: </a:t>
            </a:r>
          </a:p>
          <a:p>
            <a:pPr marL="241653" indent="-120827" defTabSz="966612">
              <a:spcAft>
                <a:spcPts val="600"/>
              </a:spcAft>
              <a:buFont typeface="Arial" panose="020B0604020202020204" pitchFamily="34" charset="0"/>
              <a:buChar char="•"/>
              <a:defRPr/>
            </a:pPr>
            <a:r>
              <a:rPr lang="es-US" dirty="0">
                <a:solidFill>
                  <a:prstClr val="black"/>
                </a:solidFill>
              </a:rPr>
              <a:t>El ANOC normalizado, que debe enviarse para que lo reciban los asegurados a más tardar el 30 de septiembre. Se publica en el sitio web del plan antes del 15 de octubre </a:t>
            </a:r>
          </a:p>
          <a:p>
            <a:pPr marL="241653" indent="-120827" defTabSz="966612">
              <a:spcAft>
                <a:spcPts val="600"/>
              </a:spcAft>
              <a:buFont typeface="Arial" panose="020B0604020202020204" pitchFamily="34" charset="0"/>
              <a:buChar char="•"/>
              <a:defRPr/>
            </a:pPr>
            <a:r>
              <a:rPr lang="es-US" dirty="0">
                <a:solidFill>
                  <a:prstClr val="black"/>
                </a:solidFill>
              </a:rPr>
              <a:t>Las erratas de ANOC y EOC, que describen errores encontrados en una versión anterior de un ANOC o EOC.</a:t>
            </a:r>
          </a:p>
          <a:p>
            <a:pPr marL="241653" indent="-120827" defTabSz="966612">
              <a:spcAft>
                <a:spcPts val="600"/>
              </a:spcAft>
              <a:buFont typeface="Arial" panose="020B0604020202020204" pitchFamily="34" charset="0"/>
              <a:buChar char="•"/>
              <a:defRPr/>
            </a:pPr>
            <a:r>
              <a:rPr lang="es-US" dirty="0">
                <a:solidFill>
                  <a:prstClr val="black"/>
                </a:solidFill>
              </a:rPr>
              <a:t>Avisos de inscripción y cancelación de inscripción.</a:t>
            </a:r>
          </a:p>
          <a:p>
            <a:pPr marL="120827" indent="-120827" defTabSz="966612">
              <a:spcAft>
                <a:spcPts val="600"/>
              </a:spcAft>
              <a:defRPr/>
            </a:pPr>
            <a:r>
              <a:rPr lang="es-US" dirty="0">
                <a:solidFill>
                  <a:prstClr val="black"/>
                </a:solidFill>
              </a:rPr>
              <a:t>Se espera que los planes proporcionen los documentos necesarios a los nuevos asegurados a más tardar 10 días naturales después de recibir la confirmación de inscripción de los CMS, o antes del último día del mes anterior a la fecha de entrada en vigor, lo que ocurra más tarde.</a:t>
            </a:r>
          </a:p>
          <a:p>
            <a:pPr marL="0" indent="0" defTabSz="966612">
              <a:spcAft>
                <a:spcPts val="600"/>
              </a:spcAft>
              <a:buNone/>
              <a:defRPr/>
            </a:pPr>
            <a:endParaRPr lang="en-US" dirty="0">
              <a:solidFill>
                <a:prstClr val="black"/>
              </a:solidFill>
            </a:endParaRPr>
          </a:p>
        </p:txBody>
      </p:sp>
    </p:spTree>
    <p:extLst>
      <p:ext uri="{BB962C8B-B14F-4D97-AF65-F5344CB8AC3E}">
        <p14:creationId xmlns:p14="http://schemas.microsoft.com/office/powerpoint/2010/main" val="6380274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lvl="1" defTabSz="966612">
              <a:spcBef>
                <a:spcPts val="0"/>
              </a:spcBef>
              <a:spcAft>
                <a:spcPts val="600"/>
              </a:spcAft>
              <a:defRPr/>
            </a:pPr>
            <a:r>
              <a:rPr lang="es-US" b="1" dirty="0">
                <a:solidFill>
                  <a:prstClr val="black"/>
                </a:solidFill>
                <a:ea typeface="ＭＳ Ｐゴシック" pitchFamily="84" charset="-128"/>
                <a:cs typeface="Arial" panose="020B0604020202020204" pitchFamily="34" charset="0"/>
              </a:rPr>
              <a:t>Esta diapositiva tiene animación.</a:t>
            </a:r>
          </a:p>
          <a:p>
            <a:pPr marL="0" lvl="1" defTabSz="966612">
              <a:spcBef>
                <a:spcPts val="0"/>
              </a:spcBef>
              <a:spcAft>
                <a:spcPts val="600"/>
              </a:spcAft>
              <a:defRPr/>
            </a:pPr>
            <a:r>
              <a:rPr lang="es-US" b="1" dirty="0">
                <a:solidFill>
                  <a:prstClr val="black"/>
                </a:solidFill>
                <a:ea typeface="ＭＳ Ｐゴシック" pitchFamily="84" charset="-128"/>
                <a:cs typeface="Arial" panose="020B0604020202020204" pitchFamily="34" charset="0"/>
              </a:rPr>
              <a:t>Notas del presentador</a:t>
            </a:r>
          </a:p>
          <a:p>
            <a:pPr marL="0" lvl="1" defTabSz="966612">
              <a:spcBef>
                <a:spcPts val="0"/>
              </a:spcBef>
              <a:spcAft>
                <a:spcPts val="600"/>
              </a:spcAft>
              <a:defRPr/>
            </a:pPr>
            <a:r>
              <a:rPr lang="es-US" dirty="0">
                <a:solidFill>
                  <a:prstClr val="black"/>
                </a:solidFill>
                <a:cs typeface="Arial" panose="020B0604020202020204" pitchFamily="34" charset="0"/>
              </a:rPr>
              <a:t>Los planes de salud y medicamentos pueden ofrecer obsequios nominales a los posibles asegurados con fines de comercialización, siempre que el obsequio se entregue independientemente de que se inscriban o no, y sin discriminación. Actualmente, los CMS definen el valor nominal en las MCMG, Sección 40.4, como un artículo/servicio individual por valor de $15 dólares o menos (basado en el valor minorista del artículo). Hay un máximo agregado de $75 dólares por persona, por año. Los regalos nominales no pueden consistir en dinero en efectivo u otros descuentos económicos, aunque su valor sea igual o inferior a $15 dólares o menos. </a:t>
            </a:r>
          </a:p>
          <a:p>
            <a:pPr marL="0" indent="0" defTabSz="966612">
              <a:spcAft>
                <a:spcPts val="600"/>
              </a:spcAft>
              <a:buNone/>
              <a:defRPr/>
            </a:pPr>
            <a:r>
              <a:rPr lang="es-US" b="1" dirty="0">
                <a:solidFill>
                  <a:prstClr val="black"/>
                </a:solidFill>
              </a:rPr>
              <a:t>NOTA: </a:t>
            </a:r>
            <a:r>
              <a:rPr lang="es-US" dirty="0">
                <a:solidFill>
                  <a:prstClr val="black"/>
                </a:solidFill>
              </a:rPr>
              <a:t>Consulte</a:t>
            </a:r>
            <a:r>
              <a:rPr lang="es-US" b="1" dirty="0">
                <a:solidFill>
                  <a:prstClr val="black"/>
                </a:solidFill>
              </a:rPr>
              <a:t> </a:t>
            </a:r>
            <a:r>
              <a:rPr lang="es-US" dirty="0">
                <a:solidFill>
                  <a:prstClr val="black"/>
                </a:solidFill>
              </a:rPr>
              <a:t>el sitio web de la Oficina del Inspector General en relación para los dictámenes consultivos sobre regalos y tarjetas de regalo en (</a:t>
            </a:r>
            <a:r>
              <a:rPr lang="es-US" dirty="0">
                <a:solidFill>
                  <a:prstClr val="black"/>
                </a:solidFill>
                <a:hlinkClick r:id="rId3"/>
              </a:rPr>
              <a:t>OIG.HHS.gov/</a:t>
            </a:r>
            <a:r>
              <a:rPr lang="es-US" dirty="0" err="1">
                <a:solidFill>
                  <a:prstClr val="black"/>
                </a:solidFill>
                <a:hlinkClick r:id="rId3"/>
              </a:rPr>
              <a:t>compliance</a:t>
            </a:r>
            <a:r>
              <a:rPr lang="es-US" dirty="0">
                <a:solidFill>
                  <a:prstClr val="black"/>
                </a:solidFill>
                <a:hlinkClick r:id="rId3"/>
              </a:rPr>
              <a:t>/</a:t>
            </a:r>
            <a:r>
              <a:rPr lang="es-US" dirty="0" err="1">
                <a:solidFill>
                  <a:prstClr val="black"/>
                </a:solidFill>
                <a:hlinkClick r:id="rId3"/>
              </a:rPr>
              <a:t>advisory-opinions</a:t>
            </a:r>
            <a:r>
              <a:rPr lang="es-US" dirty="0">
                <a:solidFill>
                  <a:prstClr val="black"/>
                </a:solidFill>
                <a:hlinkClick r:id="rId3"/>
              </a:rPr>
              <a:t>/index.asp</a:t>
            </a:r>
            <a:r>
              <a:rPr lang="es-US" dirty="0">
                <a:solidFill>
                  <a:prstClr val="black"/>
                </a:solidFill>
              </a:rPr>
              <a:t>). </a:t>
            </a:r>
          </a:p>
          <a:p>
            <a:pPr marL="0" indent="0" defTabSz="966612">
              <a:spcAft>
                <a:spcPts val="600"/>
              </a:spcAft>
              <a:buNone/>
              <a:defRPr/>
            </a:pPr>
            <a:endParaRPr lang="en-US" dirty="0">
              <a:solidFill>
                <a:prstClr val="black"/>
              </a:solidFill>
            </a:endParaRPr>
          </a:p>
          <a:p>
            <a:pPr marL="0" indent="0" defTabSz="966612">
              <a:spcAft>
                <a:spcPts val="600"/>
              </a:spcAft>
              <a:buNone/>
              <a:defRPr/>
            </a:pPr>
            <a:r>
              <a:rPr lang="es-US" dirty="0">
                <a:solidFill>
                  <a:prstClr val="black"/>
                </a:solidFill>
              </a:rPr>
              <a:t> </a:t>
            </a:r>
          </a:p>
        </p:txBody>
      </p:sp>
    </p:spTree>
    <p:extLst>
      <p:ext uri="{BB962C8B-B14F-4D97-AF65-F5344CB8AC3E}">
        <p14:creationId xmlns:p14="http://schemas.microsoft.com/office/powerpoint/2010/main" val="1083684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35703" y="3690519"/>
            <a:ext cx="7048036" cy="5491581"/>
          </a:xfrm>
        </p:spPr>
        <p:txBody>
          <a:bodyPr/>
          <a:lstStyle/>
          <a:p>
            <a:pPr marL="0" indent="0" defTabSz="966612">
              <a:spcAft>
                <a:spcPts val="600"/>
              </a:spcAft>
              <a:buNone/>
              <a:defRPr/>
            </a:pPr>
            <a:r>
              <a:rPr lang="es-US" sz="1100" b="1" dirty="0">
                <a:solidFill>
                  <a:prstClr val="black"/>
                </a:solidFill>
                <a:ea typeface="ＭＳ Ｐゴシック" pitchFamily="84" charset="-128"/>
              </a:rPr>
              <a:t>Esta diapositiva tiene animación.</a:t>
            </a:r>
          </a:p>
          <a:p>
            <a:pPr marL="0" indent="0" defTabSz="966612">
              <a:spcAft>
                <a:spcPts val="600"/>
              </a:spcAft>
              <a:buNone/>
              <a:defRPr/>
            </a:pPr>
            <a:r>
              <a:rPr lang="es-US" sz="1100" b="1" dirty="0">
                <a:solidFill>
                  <a:prstClr val="black"/>
                </a:solidFill>
                <a:ea typeface="ＭＳ Ｐゴシック" pitchFamily="84" charset="-128"/>
              </a:rPr>
              <a:t>Notas del presentador</a:t>
            </a:r>
          </a:p>
          <a:p>
            <a:pPr marL="0" indent="0" defTabSz="966612">
              <a:spcAft>
                <a:spcPts val="600"/>
              </a:spcAft>
              <a:buNone/>
              <a:defRPr/>
            </a:pPr>
            <a:r>
              <a:rPr lang="es-US" sz="1100" dirty="0">
                <a:solidFill>
                  <a:prstClr val="black"/>
                </a:solidFill>
              </a:rPr>
              <a:t>Los planes de salud y de medicamentos de Medicare pueden realizar contacto no solicitado con inscritos potenciales con los siguientes métodos: </a:t>
            </a:r>
          </a:p>
          <a:p>
            <a:pPr marL="125660" indent="-125660" defTabSz="966612">
              <a:spcAft>
                <a:spcPts val="600"/>
              </a:spcAft>
              <a:defRPr/>
            </a:pPr>
            <a:r>
              <a:rPr lang="es-US" sz="1100" dirty="0">
                <a:solidFill>
                  <a:prstClr val="black"/>
                </a:solidFill>
              </a:rPr>
              <a:t>Correo convencional y otros medios impresos (como anuncios, publicidad directa) </a:t>
            </a:r>
          </a:p>
          <a:p>
            <a:pPr marL="125660" indent="-125660" defTabSz="966612">
              <a:spcAft>
                <a:spcPts val="600"/>
              </a:spcAft>
              <a:defRPr/>
            </a:pPr>
            <a:r>
              <a:rPr lang="es-US" sz="1100" dirty="0">
                <a:solidFill>
                  <a:prstClr val="black"/>
                </a:solidFill>
              </a:rPr>
              <a:t>Correo electrónico, siempre que los mismos contengan una función de opción de exclusión </a:t>
            </a:r>
          </a:p>
          <a:p>
            <a:pPr marL="0" indent="0" defTabSz="966612">
              <a:spcAft>
                <a:spcPts val="600"/>
              </a:spcAft>
              <a:buNone/>
              <a:defRPr/>
            </a:pPr>
            <a:r>
              <a:rPr lang="es-US" sz="1100" dirty="0">
                <a:solidFill>
                  <a:prstClr val="black"/>
                </a:solidFill>
              </a:rPr>
              <a:t>Los planes pueden hacer lo siguiente:</a:t>
            </a:r>
          </a:p>
          <a:p>
            <a:pPr marL="125660" lvl="1" indent="-125660" defTabSz="966612">
              <a:spcBef>
                <a:spcPts val="0"/>
              </a:spcBef>
              <a:spcAft>
                <a:spcPts val="600"/>
              </a:spcAft>
              <a:buFont typeface="Wingdings" panose="05000000000000000000" pitchFamily="2" charset="2"/>
              <a:buChar char="§"/>
              <a:defRPr/>
            </a:pPr>
            <a:r>
              <a:rPr lang="es-US" sz="1100" dirty="0">
                <a:solidFill>
                  <a:prstClr val="black"/>
                </a:solidFill>
                <a:cs typeface="Arial" panose="020B0604020202020204" pitchFamily="34" charset="0"/>
              </a:rPr>
              <a:t>Realizar llamadas salientes a miembros existentes para realizar actividades normales relacionadas con la inscripción en el plan </a:t>
            </a:r>
          </a:p>
          <a:p>
            <a:pPr marL="125660" lvl="1" indent="-125660" defTabSz="966612">
              <a:spcBef>
                <a:spcPts val="0"/>
              </a:spcBef>
              <a:spcAft>
                <a:spcPts val="600"/>
              </a:spcAft>
              <a:buFont typeface="Wingdings" panose="05000000000000000000" pitchFamily="2" charset="2"/>
              <a:buChar char="§"/>
              <a:defRPr/>
            </a:pPr>
            <a:r>
              <a:rPr lang="es-US" sz="1100" dirty="0">
                <a:solidFill>
                  <a:prstClr val="black"/>
                </a:solidFill>
                <a:cs typeface="Arial" panose="020B0604020202020204" pitchFamily="34" charset="0"/>
              </a:rPr>
              <a:t>Llamar a personas con Medicare que envían solicitudes de inscripción para realizar negocios relacionados con la inscripción</a:t>
            </a:r>
          </a:p>
          <a:p>
            <a:pPr marL="125660" lvl="1" indent="-125660" defTabSz="966612">
              <a:spcBef>
                <a:spcPts val="0"/>
              </a:spcBef>
              <a:spcAft>
                <a:spcPts val="600"/>
              </a:spcAft>
              <a:buFont typeface="Wingdings" panose="05000000000000000000" pitchFamily="2" charset="2"/>
              <a:buChar char="§"/>
              <a:defRPr/>
            </a:pPr>
            <a:r>
              <a:rPr lang="es-US" sz="1100" dirty="0">
                <a:solidFill>
                  <a:prstClr val="black"/>
                </a:solidFill>
                <a:cs typeface="Arial" panose="020B0604020202020204" pitchFamily="34" charset="0"/>
              </a:rPr>
              <a:t>Llamar a los ex asegurados después de la fecha de entrada en vigor de la baja para realizar una encuesta de baja con fines de mejora de la calidad </a:t>
            </a:r>
          </a:p>
          <a:p>
            <a:pPr marL="125660" lvl="1" indent="-125660" defTabSz="966612">
              <a:spcBef>
                <a:spcPts val="0"/>
              </a:spcBef>
              <a:spcAft>
                <a:spcPts val="600"/>
              </a:spcAft>
              <a:buFont typeface="Wingdings" panose="05000000000000000000" pitchFamily="2" charset="2"/>
              <a:buChar char="§"/>
              <a:tabLst>
                <a:tab pos="983577" algn="l"/>
              </a:tabLst>
              <a:defRPr/>
            </a:pPr>
            <a:r>
              <a:rPr lang="es-US" sz="1100" dirty="0">
                <a:solidFill>
                  <a:prstClr val="black"/>
                </a:solidFill>
                <a:cs typeface="Arial" panose="020B0604020202020204" pitchFamily="34" charset="0"/>
              </a:rPr>
              <a:t>En circunstancias limitadas y con la aprobación de los CMS, llamar a los beneficiarios del Subsidio por Bajos Ingresos (LIS) que están siendo asignados para recomendarles que permanezcan inscritos en su plan actual.</a:t>
            </a:r>
          </a:p>
          <a:p>
            <a:pPr marL="125660" lvl="1" indent="-125660" defTabSz="966612">
              <a:spcBef>
                <a:spcPts val="0"/>
              </a:spcBef>
              <a:spcAft>
                <a:spcPts val="600"/>
              </a:spcAft>
              <a:buFont typeface="Wingdings" panose="05000000000000000000" pitchFamily="2" charset="2"/>
              <a:buChar char="§"/>
              <a:tabLst>
                <a:tab pos="983577" algn="l"/>
              </a:tabLst>
              <a:defRPr/>
            </a:pPr>
            <a:r>
              <a:rPr lang="es-US" sz="1100" dirty="0">
                <a:solidFill>
                  <a:prstClr val="black"/>
                </a:solidFill>
                <a:cs typeface="Arial" panose="020B0604020202020204" pitchFamily="34" charset="0"/>
              </a:rPr>
              <a:t>Contactar personas con Medicare que hayan dado permiso para que un plan o agente de ventas se comunique con ellos (como completar una tarjeta de respuesta comercial)</a:t>
            </a:r>
          </a:p>
          <a:p>
            <a:pPr marL="125660" lvl="1" indent="-125660" defTabSz="966612">
              <a:spcBef>
                <a:spcPts val="0"/>
              </a:spcBef>
              <a:spcAft>
                <a:spcPts val="600"/>
              </a:spcAft>
              <a:buFont typeface="Wingdings" panose="05000000000000000000" pitchFamily="2" charset="2"/>
              <a:buChar char="§"/>
              <a:tabLst>
                <a:tab pos="983577" algn="l"/>
              </a:tabLst>
              <a:defRPr/>
            </a:pPr>
            <a:r>
              <a:rPr lang="es-US" sz="1100" dirty="0">
                <a:solidFill>
                  <a:prstClr val="black"/>
                </a:solidFill>
                <a:cs typeface="Arial" panose="020B0604020202020204" pitchFamily="34" charset="0"/>
              </a:rPr>
              <a:t>Devolver llamadas telefónicas o mensajes de individuos o inscritos, ya que no se consideran contactos no solicitados</a:t>
            </a:r>
          </a:p>
          <a:p>
            <a:pPr marL="0" indent="0" defTabSz="966612">
              <a:spcAft>
                <a:spcPts val="600"/>
              </a:spcAft>
              <a:buNone/>
              <a:defRPr/>
            </a:pPr>
            <a:r>
              <a:rPr lang="es-US" sz="1100" dirty="0">
                <a:solidFill>
                  <a:prstClr val="black"/>
                </a:solidFill>
              </a:rPr>
              <a:t>Los planes de salud y de medicamentos no pueden hacer lo siguiente: </a:t>
            </a:r>
          </a:p>
          <a:p>
            <a:pPr marL="125660" indent="-125660" defTabSz="966612">
              <a:spcAft>
                <a:spcPts val="600"/>
              </a:spcAft>
              <a:defRPr/>
            </a:pPr>
            <a:r>
              <a:rPr lang="es-US" sz="1100" dirty="0">
                <a:solidFill>
                  <a:prstClr val="black"/>
                </a:solidFill>
              </a:rPr>
              <a:t>Realizar visitas puerta a puerta, incluido dejar información como panfletos o folletos en la residencia</a:t>
            </a:r>
          </a:p>
          <a:p>
            <a:pPr marL="125660" indent="-125660" defTabSz="966612">
              <a:spcAft>
                <a:spcPts val="600"/>
              </a:spcAft>
              <a:defRPr/>
            </a:pPr>
            <a:r>
              <a:rPr lang="es-US" sz="1100" dirty="0">
                <a:solidFill>
                  <a:prstClr val="black"/>
                </a:solidFill>
              </a:rPr>
              <a:t>Acercarse a potenciales asegurados en áreas comunes (como estacionamientos, pasillos, vestíbulos, aceras, etc.) </a:t>
            </a:r>
          </a:p>
          <a:p>
            <a:pPr marL="125660" indent="-125660" defTabSz="966612">
              <a:spcAft>
                <a:spcPts val="600"/>
              </a:spcAft>
              <a:defRPr/>
            </a:pPr>
            <a:r>
              <a:rPr lang="es-US" sz="1100" dirty="0">
                <a:solidFill>
                  <a:prstClr val="black"/>
                </a:solidFill>
              </a:rPr>
              <a:t>Hacer ofrecimientos telefónicos, incluidos mensajes de texto y dejar mensajes de correo de voz electrónicos </a:t>
            </a:r>
          </a:p>
          <a:p>
            <a:pPr marL="0" indent="0" defTabSz="966612">
              <a:spcAft>
                <a:spcPts val="600"/>
              </a:spcAft>
              <a:buNone/>
              <a:defRPr/>
            </a:pPr>
            <a:r>
              <a:rPr lang="es-US" sz="1100" b="1" dirty="0">
                <a:solidFill>
                  <a:prstClr val="black"/>
                </a:solidFill>
              </a:rPr>
              <a:t>NOTA: </a:t>
            </a:r>
            <a:r>
              <a:rPr lang="es-US" sz="1100" dirty="0">
                <a:solidFill>
                  <a:prstClr val="black"/>
                </a:solidFill>
              </a:rPr>
              <a:t>Los agentes/corredores que tengan una cita </a:t>
            </a:r>
            <a:r>
              <a:rPr lang="es-US" sz="1100" dirty="0" err="1">
                <a:solidFill>
                  <a:prstClr val="black"/>
                </a:solidFill>
              </a:rPr>
              <a:t>pre-programada</a:t>
            </a:r>
            <a:r>
              <a:rPr lang="es-US" sz="1100" dirty="0">
                <a:solidFill>
                  <a:prstClr val="black"/>
                </a:solidFill>
              </a:rPr>
              <a:t> con un inscrito potencial que "no estaba en casa" pueden dejar información en la residencia de la persona. </a:t>
            </a:r>
          </a:p>
        </p:txBody>
      </p:sp>
    </p:spTree>
    <p:extLst>
      <p:ext uri="{BB962C8B-B14F-4D97-AF65-F5344CB8AC3E}">
        <p14:creationId xmlns:p14="http://schemas.microsoft.com/office/powerpoint/2010/main" val="29793126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s-US" b="1" dirty="0">
                <a:solidFill>
                  <a:prstClr val="black"/>
                </a:solidFill>
                <a:ea typeface="ＭＳ Ｐゴシック" pitchFamily="84" charset="-128"/>
              </a:rPr>
              <a:t>Esta diapositiva tiene animación.</a:t>
            </a:r>
          </a:p>
          <a:p>
            <a:pPr marL="0" indent="0" defTabSz="966612">
              <a:spcAft>
                <a:spcPts val="600"/>
              </a:spcAft>
              <a:buNone/>
              <a:defRPr/>
            </a:pPr>
            <a:r>
              <a:rPr lang="es-US" b="1" dirty="0">
                <a:solidFill>
                  <a:prstClr val="black"/>
                </a:solidFill>
                <a:ea typeface="ＭＳ Ｐゴシック" pitchFamily="84" charset="-128"/>
              </a:rPr>
              <a:t>Notas del presentador</a:t>
            </a:r>
          </a:p>
          <a:p>
            <a:pPr marL="119149" indent="-119149" defTabSz="966612">
              <a:spcAft>
                <a:spcPts val="600"/>
              </a:spcAft>
              <a:defRPr/>
            </a:pPr>
            <a:r>
              <a:rPr lang="es-US" dirty="0">
                <a:solidFill>
                  <a:prstClr val="black"/>
                </a:solidFill>
                <a:ea typeface="ＭＳ Ｐゴシック" charset="-128"/>
              </a:rPr>
              <a:t>Los beneficiarios ya enfrentan decisiones difíciles respecto a las opciones de cobertura de Medicare y deben poder revisar dichas opciones sin confundirse. Los planes no deben implicar que los productos de salud y no de salud vengan en paquete. Los planes pueden vender productos no relacionados con la salud en llamadas entrantes cuando un beneficiario requiera información sobre otros productos no relacionados con la salud. </a:t>
            </a:r>
          </a:p>
          <a:p>
            <a:pPr marL="119149" indent="-119149" defTabSz="966612">
              <a:spcAft>
                <a:spcPts val="600"/>
              </a:spcAft>
              <a:defRPr/>
            </a:pPr>
            <a:r>
              <a:rPr lang="es-US" dirty="0">
                <a:solidFill>
                  <a:prstClr val="black"/>
                </a:solidFill>
                <a:ea typeface="ＭＳ Ｐゴシック" charset="-128"/>
              </a:rPr>
              <a:t>La comercialización a los afiliados actuales de productos de asistencia médica no cubiertos por el plan Medicare </a:t>
            </a:r>
            <a:r>
              <a:rPr lang="es-US" dirty="0" err="1">
                <a:solidFill>
                  <a:prstClr val="black"/>
                </a:solidFill>
                <a:ea typeface="ＭＳ Ｐゴシック" charset="-128"/>
              </a:rPr>
              <a:t>Advantage</a:t>
            </a:r>
            <a:r>
              <a:rPr lang="es-US" dirty="0">
                <a:solidFill>
                  <a:prstClr val="black"/>
                </a:solidFill>
                <a:ea typeface="ＭＳ Ｐゴシック" charset="-128"/>
              </a:rPr>
              <a:t>, y/o de productos que no sean de asistencia médica, está sujeta a las normas de la Ley de Portabilidad y Responsabilidad de Seguros Médicos ( HIPAA). </a:t>
            </a:r>
          </a:p>
          <a:p>
            <a:pPr marL="119149" indent="-119149" defTabSz="966612">
              <a:spcAft>
                <a:spcPts val="600"/>
              </a:spcAft>
              <a:defRPr/>
            </a:pPr>
            <a:r>
              <a:rPr lang="es-US" dirty="0">
                <a:solidFill>
                  <a:prstClr val="black"/>
                </a:solidFill>
                <a:ea typeface="ＭＳ Ｐゴシック" charset="-128"/>
              </a:rPr>
              <a:t>La comercialización de productos relacionados con la asistencia médica (como rentas vitalicias, seguros de vida, etc.) a posibles afiliados durante cualquier actividad o presentación de venta de un plan Medicare </a:t>
            </a:r>
            <a:r>
              <a:rPr lang="es-US" dirty="0" err="1">
                <a:solidFill>
                  <a:prstClr val="black"/>
                </a:solidFill>
                <a:ea typeface="ＭＳ Ｐゴシック" charset="-128"/>
              </a:rPr>
              <a:t>Advantage</a:t>
            </a:r>
            <a:r>
              <a:rPr lang="es-US" dirty="0">
                <a:solidFill>
                  <a:prstClr val="black"/>
                </a:solidFill>
                <a:ea typeface="ＭＳ Ｐゴシック" charset="-128"/>
              </a:rPr>
              <a:t> o de cobertura de medicamentos de Medicare se considera venta cruzada y está prohibida. </a:t>
            </a:r>
          </a:p>
          <a:p>
            <a:pPr marL="0" indent="0">
              <a:spcAft>
                <a:spcPts val="600"/>
              </a:spcAft>
              <a:buNone/>
            </a:pPr>
            <a:endParaRPr lang="en-US" dirty="0"/>
          </a:p>
        </p:txBody>
      </p:sp>
    </p:spTree>
    <p:extLst>
      <p:ext uri="{BB962C8B-B14F-4D97-AF65-F5344CB8AC3E}">
        <p14:creationId xmlns:p14="http://schemas.microsoft.com/office/powerpoint/2010/main" val="18735983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s-US" b="1" dirty="0">
                <a:solidFill>
                  <a:prstClr val="black"/>
                </a:solidFill>
                <a:ea typeface="ＭＳ Ｐゴシック" pitchFamily="84" charset="-128"/>
              </a:rPr>
              <a:t>Esta diapositiva tiene animación.</a:t>
            </a:r>
          </a:p>
          <a:p>
            <a:pPr marL="239" indent="0" defTabSz="966612">
              <a:spcAft>
                <a:spcPts val="600"/>
              </a:spcAft>
              <a:buNone/>
              <a:defRPr/>
            </a:pPr>
            <a:r>
              <a:rPr lang="es-US" b="1" dirty="0">
                <a:solidFill>
                  <a:prstClr val="black"/>
                </a:solidFill>
                <a:ea typeface="ＭＳ Ｐゴシック" pitchFamily="84" charset="-128"/>
              </a:rPr>
              <a:t>Notas del presentador</a:t>
            </a:r>
          </a:p>
          <a:p>
            <a:pPr marL="125660" indent="-125660" defTabSz="966612">
              <a:spcAft>
                <a:spcPts val="600"/>
              </a:spcAft>
              <a:defRPr/>
            </a:pPr>
            <a:r>
              <a:rPr lang="es-US" dirty="0">
                <a:solidFill>
                  <a:prstClr val="black"/>
                </a:solidFill>
              </a:rPr>
              <a:t>Las MCMG requieren que los representantes de comercialización identifiquen con claridad los tipos de productos sobre los que hablarán antes de ofrecérselos a un asegurado potencial. Los representantes de comercialización que inicialmente se reúnen con una persona con Medicare para discutir líneas específicas de negocios del plan (las líneas de negocios separadas incluyen el Plan Medicare </a:t>
            </a:r>
            <a:r>
              <a:rPr lang="es-US" dirty="0" err="1">
                <a:solidFill>
                  <a:prstClr val="black"/>
                </a:solidFill>
              </a:rPr>
              <a:t>Advantage</a:t>
            </a:r>
            <a:r>
              <a:rPr lang="es-US" dirty="0">
                <a:solidFill>
                  <a:prstClr val="black"/>
                </a:solidFill>
              </a:rPr>
              <a:t>, el plan de medicamentos de Medicare y los planes de costos) deben informar a la persona con Medicare sobre todos los productos que discutirán antes de la cita para que tengan información precisa y tomen una decisión informada sobre sus opciones de cobertura de Medicare, sin sentirse presionada. </a:t>
            </a:r>
          </a:p>
          <a:p>
            <a:pPr marL="119149" indent="-119149" defTabSz="966612">
              <a:spcAft>
                <a:spcPts val="600"/>
              </a:spcAft>
              <a:defRPr/>
            </a:pPr>
            <a:r>
              <a:rPr lang="es-US" dirty="0">
                <a:solidFill>
                  <a:prstClr val="black"/>
                </a:solidFill>
              </a:rPr>
              <a:t>Antes de una cita telefónica o de comercialización a domicilio, la persona con Medicare debe entender el alcance de la cita. Se exigen parámetros (y documentación) para todas las citas individuales, independientemente del lugar en que se celebren, como en casa o por teléfono. El plan puede documentar el propósito de la cita por escrito o mediante una grabación por teléfono. </a:t>
            </a:r>
          </a:p>
          <a:p>
            <a:pPr marL="119149" indent="-119149" defTabSz="966612">
              <a:spcAft>
                <a:spcPts val="600"/>
              </a:spcAft>
              <a:defRPr/>
            </a:pPr>
            <a:r>
              <a:rPr lang="es-US" dirty="0">
                <a:solidFill>
                  <a:prstClr val="black"/>
                </a:solidFill>
              </a:rPr>
              <a:t>Las organizaciones no pueden analizar productos adicionales, a menos que el beneficiario solicite la información. Además, las líneas adicionales de negocios del plan que no están identificados antes de la cita en el hogar requerirán que se complete o registre un formulario de autorización del alcance de la cita por separado.</a:t>
            </a:r>
          </a:p>
          <a:p>
            <a:pPr marL="119149" indent="-119149" defTabSz="966612">
              <a:spcAft>
                <a:spcPts val="600"/>
              </a:spcAft>
              <a:defRPr/>
            </a:pPr>
            <a:r>
              <a:rPr lang="es-US" dirty="0">
                <a:solidFill>
                  <a:prstClr val="black"/>
                </a:solidFill>
              </a:rPr>
              <a:t>No se puede hablar de productos que no estén relacionados con la salud (como rentas vitalicias o seguros de vida).</a:t>
            </a:r>
          </a:p>
          <a:p>
            <a:pPr marL="0" indent="0">
              <a:spcAft>
                <a:spcPts val="600"/>
              </a:spcAft>
              <a:buNone/>
            </a:pPr>
            <a:endParaRPr lang="en-US" dirty="0"/>
          </a:p>
        </p:txBody>
      </p:sp>
    </p:spTree>
    <p:extLst>
      <p:ext uri="{BB962C8B-B14F-4D97-AF65-F5344CB8AC3E}">
        <p14:creationId xmlns:p14="http://schemas.microsoft.com/office/powerpoint/2010/main" val="32108176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s-US" b="1" dirty="0">
                <a:solidFill>
                  <a:prstClr val="black"/>
                </a:solidFill>
                <a:ea typeface="ＭＳ Ｐゴシック" pitchFamily="84" charset="-128"/>
              </a:rPr>
              <a:t>Esta diapositiva tiene animación.</a:t>
            </a:r>
          </a:p>
          <a:p>
            <a:pPr marL="0" indent="0" defTabSz="966612">
              <a:spcAft>
                <a:spcPts val="600"/>
              </a:spcAft>
              <a:buNone/>
              <a:defRPr/>
            </a:pPr>
            <a:r>
              <a:rPr lang="es-US" b="1" dirty="0">
                <a:solidFill>
                  <a:prstClr val="black"/>
                </a:solidFill>
                <a:ea typeface="ＭＳ Ｐゴシック" pitchFamily="84" charset="-128"/>
              </a:rPr>
              <a:t>Notas del presentador</a:t>
            </a:r>
          </a:p>
          <a:p>
            <a:pPr marL="119149" indent="-119149" defTabSz="966612">
              <a:spcAft>
                <a:spcPts val="600"/>
              </a:spcAft>
              <a:defRPr/>
            </a:pPr>
            <a:r>
              <a:rPr lang="es-US" dirty="0">
                <a:solidFill>
                  <a:prstClr val="black"/>
                </a:solidFill>
              </a:rPr>
              <a:t>Los planes de salud y medicamentos de Medicare no pueden brindar a los asegurados potenciales comidas, ni descuentos en comidas, en los eventos de ventas o en cualquier reunión en la que se hable sobre los beneficios del plan o se distribuyan materiales del plan. </a:t>
            </a:r>
          </a:p>
          <a:p>
            <a:pPr marL="119149" indent="-119149" defTabSz="966612">
              <a:spcAft>
                <a:spcPts val="600"/>
              </a:spcAft>
              <a:defRPr/>
            </a:pPr>
            <a:r>
              <a:rPr lang="es-US" dirty="0">
                <a:solidFill>
                  <a:prstClr val="black"/>
                </a:solidFill>
              </a:rPr>
              <a:t>Los agentes o corredores están autorizados a ofrecer refrescos y bocadillos ligeros a potenciales asegurados. Los planes deben usar su mejor criterio sobre la conveniencia de los alimentos que ofrecen y asegurarse que los artículos ofrecidos no sean considerarse razonablemente comida o que todos los artículos no sean “empaquetados” y suministrados como si fuesen comida. </a:t>
            </a:r>
          </a:p>
          <a:p>
            <a:pPr marL="119149" indent="-119149" defTabSz="966612">
              <a:spcAft>
                <a:spcPts val="600"/>
              </a:spcAft>
              <a:defRPr/>
            </a:pPr>
            <a:r>
              <a:rPr lang="es-US" dirty="0">
                <a:solidFill>
                  <a:prstClr val="black"/>
                </a:solidFill>
              </a:rPr>
              <a:t>Al igual que con todas las regulaciones y pautas de comercialización, es responsabilidad del plan monitorear las acciones de todos los agentes que venden sus planes y tomar acciones proactivas para hacer cumplir esta prohibición. Los CMS llevan a cabo actividades de supervisión para verificar que los planes y los agentes cumplen esta disposición. Los CMS puede tomar medidas de cumplimiento según sea necesario.</a:t>
            </a:r>
          </a:p>
          <a:p>
            <a:pPr marL="121132" indent="-121132" defTabSz="966612">
              <a:spcAft>
                <a:spcPts val="600"/>
              </a:spcAft>
              <a:buNone/>
              <a:defRPr/>
            </a:pPr>
            <a:endParaRPr lang="en-US" dirty="0">
              <a:solidFill>
                <a:prstClr val="black"/>
              </a:solidFill>
            </a:endParaRPr>
          </a:p>
          <a:p>
            <a:pPr marL="121132" indent="-121132" defTabSz="966612">
              <a:spcAft>
                <a:spcPts val="600"/>
              </a:spcAft>
              <a:buNone/>
              <a:defRPr/>
            </a:pPr>
            <a:endParaRPr lang="en-US" dirty="0">
              <a:solidFill>
                <a:prstClr val="black"/>
              </a:solidFill>
              <a:cs typeface="+mn-cs"/>
            </a:endParaRPr>
          </a:p>
        </p:txBody>
      </p:sp>
    </p:spTree>
    <p:extLst>
      <p:ext uri="{BB962C8B-B14F-4D97-AF65-F5344CB8AC3E}">
        <p14:creationId xmlns:p14="http://schemas.microsoft.com/office/powerpoint/2010/main" val="2297687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s-US" b="1">
                <a:solidFill>
                  <a:prstClr val="black"/>
                </a:solidFill>
                <a:ea typeface="ＭＳ Ｐゴシック" pitchFamily="84" charset="-128"/>
              </a:rPr>
              <a:t>Notas del presentador</a:t>
            </a:r>
          </a:p>
          <a:p>
            <a:pPr marL="0" indent="0" defTabSz="966612">
              <a:spcAft>
                <a:spcPts val="600"/>
              </a:spcAft>
              <a:buNone/>
              <a:defRPr/>
            </a:pPr>
            <a:r>
              <a:rPr lang="es-US">
                <a:solidFill>
                  <a:prstClr val="black"/>
                </a:solidFill>
              </a:rPr>
              <a:t>Los eventos educativos están diseñados para informar a las personas con Medicare sobre los planes Medicare Advantage, la cobertura de medicamentos de Medicare u otros programas de Medicare. </a:t>
            </a:r>
          </a:p>
          <a:p>
            <a:pPr marL="0" indent="0" defTabSz="966612">
              <a:spcAft>
                <a:spcPts val="600"/>
              </a:spcAft>
              <a:buNone/>
              <a:defRPr/>
            </a:pPr>
            <a:r>
              <a:rPr lang="es-US">
                <a:solidFill>
                  <a:prstClr val="black"/>
                </a:solidFill>
              </a:rPr>
              <a:t>Eventos educativos:</a:t>
            </a:r>
          </a:p>
          <a:p>
            <a:pPr marL="120827" indent="-120827" defTabSz="966612">
              <a:spcAft>
                <a:spcPts val="600"/>
              </a:spcAft>
              <a:defRPr/>
            </a:pPr>
            <a:r>
              <a:rPr lang="es-US">
                <a:solidFill>
                  <a:prstClr val="black"/>
                </a:solidFill>
              </a:rPr>
              <a:t>Deben ser publicitados explícitamente como educativos</a:t>
            </a:r>
          </a:p>
          <a:p>
            <a:pPr marL="120827" indent="-120827" defTabSz="966612">
              <a:spcAft>
                <a:spcPts val="600"/>
              </a:spcAft>
              <a:defRPr/>
            </a:pPr>
            <a:r>
              <a:rPr lang="es-US">
                <a:solidFill>
                  <a:prstClr val="black"/>
                </a:solidFill>
              </a:rPr>
              <a:t>Puede programar una cita de comercialización y distribuir tarjetas de presentación e información de contacto para que las personas con Medicare inicien el contacto (esto incluye completar y recopilar un formulario de Alcance de la Cita (SOA))</a:t>
            </a:r>
          </a:p>
          <a:p>
            <a:pPr marL="124183" indent="-124183" defTabSz="966612">
              <a:spcAft>
                <a:spcPts val="600"/>
              </a:spcAft>
              <a:defRPr/>
            </a:pPr>
            <a:r>
              <a:rPr lang="es-US">
                <a:solidFill>
                  <a:prstClr val="black"/>
                </a:solidFill>
              </a:rPr>
              <a:t>No deben incluir actividades de comercialización o ventas, ni distribución de materiales de comercialización o formularios de inscripción durante el evento educativo</a:t>
            </a:r>
          </a:p>
          <a:p>
            <a:pPr marL="124183" indent="-124183" defTabSz="966612">
              <a:spcAft>
                <a:spcPts val="600"/>
              </a:spcAft>
              <a:defRPr/>
            </a:pPr>
            <a:r>
              <a:rPr lang="es-US">
                <a:solidFill>
                  <a:prstClr val="black"/>
                </a:solidFill>
              </a:rPr>
              <a:t>Los planes pueden realizar eventos de comercialización/ventas inmediatamente después de un evento educativo en la misma ubicación general (como el mismo hotel)</a:t>
            </a:r>
          </a:p>
          <a:p>
            <a:pPr marL="0" indent="0">
              <a:spcAft>
                <a:spcPts val="600"/>
              </a:spcAft>
              <a:buNone/>
              <a:defRPr/>
            </a:pPr>
            <a:r>
              <a:rPr lang="es-US">
                <a:solidFill>
                  <a:prstClr val="black"/>
                </a:solidFill>
              </a:rPr>
              <a:t>Para mayor información en eventos educativos, visite </a:t>
            </a:r>
            <a:r>
              <a:rPr lang="es-US">
                <a:solidFill>
                  <a:prstClr val="black"/>
                </a:solidFill>
                <a:hlinkClick r:id="rId3"/>
              </a:rPr>
              <a:t>CMS.gov/files/document/medicare-communications-and-marketing-guidelines-3-16-2022.pdf</a:t>
            </a:r>
            <a:r>
              <a:rPr lang="es-US">
                <a:solidFill>
                  <a:prstClr val="black"/>
                </a:solidFill>
              </a:rPr>
              <a:t>.  </a:t>
            </a:r>
          </a:p>
          <a:p>
            <a:pPr marL="0" indent="0">
              <a:spcAft>
                <a:spcPts val="600"/>
              </a:spcAft>
              <a:buNone/>
            </a:pPr>
            <a:endParaRPr lang="en-US" b="1" dirty="0">
              <a:cs typeface="Arial" panose="020B0604020202020204" pitchFamily="34" charset="0"/>
            </a:endParaRPr>
          </a:p>
          <a:p>
            <a:pPr marL="0" indent="0">
              <a:spcAft>
                <a:spcPts val="600"/>
              </a:spcAft>
              <a:buNone/>
            </a:pPr>
            <a:endParaRPr lang="en-US" b="0" dirty="0"/>
          </a:p>
        </p:txBody>
      </p:sp>
    </p:spTree>
    <p:extLst>
      <p:ext uri="{BB962C8B-B14F-4D97-AF65-F5344CB8AC3E}">
        <p14:creationId xmlns:p14="http://schemas.microsoft.com/office/powerpoint/2010/main" val="737709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852160" cy="5352468"/>
          </a:xfrm>
        </p:spPr>
        <p:txBody>
          <a:bodyPr/>
          <a:lstStyle/>
          <a:p>
            <a:pPr marL="0" indent="0" defTabSz="966612">
              <a:spcAft>
                <a:spcPts val="600"/>
              </a:spcAft>
              <a:buNone/>
              <a:defRPr/>
            </a:pPr>
            <a:r>
              <a:rPr lang="es-US" b="1" dirty="0">
                <a:solidFill>
                  <a:prstClr val="black"/>
                </a:solidFill>
                <a:ea typeface="ＭＳ Ｐゴシック" pitchFamily="84" charset="-128"/>
              </a:rPr>
              <a:t>Esta diapositiva tiene animación.</a:t>
            </a:r>
          </a:p>
          <a:p>
            <a:pPr marL="0" indent="0" defTabSz="966612">
              <a:spcAft>
                <a:spcPts val="600"/>
              </a:spcAft>
              <a:buNone/>
              <a:defRPr/>
            </a:pPr>
            <a:r>
              <a:rPr lang="es-US" b="1" dirty="0">
                <a:solidFill>
                  <a:prstClr val="black"/>
                </a:solidFill>
                <a:ea typeface="ＭＳ Ｐゴシック" pitchFamily="84" charset="-128"/>
              </a:rPr>
              <a:t>Notas del presentador</a:t>
            </a:r>
          </a:p>
          <a:p>
            <a:pPr marL="0" indent="0" defTabSz="966612">
              <a:spcAft>
                <a:spcPts val="600"/>
              </a:spcAft>
              <a:buNone/>
              <a:defRPr/>
            </a:pPr>
            <a:r>
              <a:rPr lang="es-US" dirty="0">
                <a:solidFill>
                  <a:prstClr val="black"/>
                </a:solidFill>
              </a:rPr>
              <a:t>Los eventos de comercialización/ventas están diseñados para orientar o intentar orientar a los inscritos potenciales, o para retener personas ya inscritas, en un plan o un conjunto limitado de planes. Los siguientes requisitos se aplican a los eventos de comercialización/ventas:</a:t>
            </a:r>
          </a:p>
          <a:p>
            <a:pPr marL="124183" indent="-124183" defTabSz="966612">
              <a:spcAft>
                <a:spcPts val="600"/>
              </a:spcAft>
              <a:defRPr/>
            </a:pPr>
            <a:r>
              <a:rPr lang="es-US" dirty="0">
                <a:solidFill>
                  <a:prstClr val="black"/>
                </a:solidFill>
              </a:rPr>
              <a:t>Los planes de salud y medicamentos deberán:</a:t>
            </a:r>
          </a:p>
          <a:p>
            <a:pPr marL="241653" lvl="1" indent="-117470" defTabSz="966612">
              <a:spcBef>
                <a:spcPts val="0"/>
              </a:spcBef>
              <a:spcAft>
                <a:spcPts val="600"/>
              </a:spcAft>
              <a:buFont typeface="Arial" panose="020B0604020202020204" pitchFamily="34" charset="0"/>
              <a:buChar char="•"/>
              <a:defRPr/>
            </a:pPr>
            <a:r>
              <a:rPr lang="es-US" dirty="0">
                <a:solidFill>
                  <a:prstClr val="black"/>
                </a:solidFill>
                <a:cs typeface="Arial" panose="020B0604020202020204" pitchFamily="34" charset="0"/>
              </a:rPr>
              <a:t>Presentar los temas a comentar, si procede, y las presentaciones a los CMS antes de su uso, incluidos los que vayan a utilizar los agentes/corredores.</a:t>
            </a:r>
          </a:p>
          <a:p>
            <a:pPr marL="241653" lvl="1" indent="-117470" defTabSz="966612">
              <a:spcBef>
                <a:spcPts val="0"/>
              </a:spcBef>
              <a:spcAft>
                <a:spcPts val="600"/>
              </a:spcAft>
              <a:buFont typeface="Arial" panose="020B0604020202020204" pitchFamily="34" charset="0"/>
              <a:buChar char="•"/>
              <a:defRPr/>
            </a:pPr>
            <a:r>
              <a:rPr lang="es-US" dirty="0">
                <a:solidFill>
                  <a:prstClr val="black"/>
                </a:solidFill>
                <a:cs typeface="Arial" panose="020B0604020202020204" pitchFamily="34" charset="0"/>
              </a:rPr>
              <a:t>No se puede exigir a los asistentes que faciliten información de contacto como requisito previo para asistir a un acto.</a:t>
            </a:r>
          </a:p>
          <a:p>
            <a:pPr marL="124183" indent="-124183" defTabSz="966612">
              <a:spcAft>
                <a:spcPts val="600"/>
              </a:spcAft>
              <a:defRPr/>
            </a:pPr>
            <a:r>
              <a:rPr lang="es-US" dirty="0">
                <a:solidFill>
                  <a:prstClr val="black"/>
                </a:solidFill>
              </a:rPr>
              <a:t>Las hojas de inscripción deben estar claramente etiquetadas como opcionales</a:t>
            </a:r>
          </a:p>
          <a:p>
            <a:pPr marL="124183" indent="-124183" defTabSz="966612">
              <a:spcAft>
                <a:spcPts val="600"/>
              </a:spcAft>
              <a:defRPr/>
            </a:pPr>
            <a:r>
              <a:rPr lang="es-US" dirty="0">
                <a:solidFill>
                  <a:prstClr val="black"/>
                </a:solidFill>
              </a:rPr>
              <a:t>Los exámenes de salud u otras actividades que puedan ser percibidas como, o utilizadas para, "conseguir clientes" no están permitidas</a:t>
            </a:r>
          </a:p>
          <a:p>
            <a:pPr marL="124183" indent="-124183" defTabSz="966612">
              <a:spcAft>
                <a:spcPts val="600"/>
              </a:spcAft>
              <a:defRPr/>
            </a:pPr>
            <a:r>
              <a:rPr lang="es-US" dirty="0">
                <a:solidFill>
                  <a:prstClr val="black"/>
                </a:solidFill>
              </a:rPr>
              <a:t>La información del contacto proporcionada para sorteos o concursos solo se puede usar para ese propósito</a:t>
            </a:r>
          </a:p>
          <a:p>
            <a:pPr marL="0" indent="0" defTabSz="966612">
              <a:spcAft>
                <a:spcPts val="600"/>
              </a:spcAft>
              <a:buNone/>
              <a:defRPr/>
            </a:pPr>
            <a:r>
              <a:rPr lang="es-US" b="1" dirty="0">
                <a:solidFill>
                  <a:prstClr val="black"/>
                </a:solidFill>
              </a:rPr>
              <a:t>NOTA</a:t>
            </a:r>
            <a:r>
              <a:rPr lang="es-US" dirty="0">
                <a:solidFill>
                  <a:prstClr val="black"/>
                </a:solidFill>
              </a:rPr>
              <a:t>: Las MCMG orientan a los planes sobre dónde (ubicaciones permitidas) pueden o no tener lugar sus eventos de comercialización o ventas.</a:t>
            </a:r>
          </a:p>
          <a:p>
            <a:pPr marL="0" indent="0">
              <a:spcAft>
                <a:spcPts val="600"/>
              </a:spcAft>
              <a:buNone/>
              <a:defRPr/>
            </a:pPr>
            <a:r>
              <a:rPr lang="es-US" dirty="0">
                <a:solidFill>
                  <a:prstClr val="black"/>
                </a:solidFill>
              </a:rPr>
              <a:t>Para mayor información sobre comercialización y eventos de ventas, visite </a:t>
            </a:r>
            <a:r>
              <a:rPr lang="es-US" dirty="0">
                <a:solidFill>
                  <a:prstClr val="black"/>
                </a:solidFill>
                <a:hlinkClick r:id="rId3"/>
              </a:rPr>
              <a:t>CMS.gov/files/</a:t>
            </a:r>
            <a:r>
              <a:rPr lang="es-US" dirty="0" err="1">
                <a:solidFill>
                  <a:prstClr val="black"/>
                </a:solidFill>
                <a:hlinkClick r:id="rId3"/>
              </a:rPr>
              <a:t>document</a:t>
            </a:r>
            <a:r>
              <a:rPr lang="es-US" dirty="0">
                <a:solidFill>
                  <a:prstClr val="black"/>
                </a:solidFill>
                <a:hlinkClick r:id="rId3"/>
              </a:rPr>
              <a:t>/medicare-communications-and-marketing-guidelines-3-16-2022.pdf</a:t>
            </a:r>
            <a:r>
              <a:rPr lang="es-US" dirty="0">
                <a:solidFill>
                  <a:prstClr val="black"/>
                </a:solidFill>
              </a:rPr>
              <a:t>.  </a:t>
            </a:r>
          </a:p>
          <a:p>
            <a:pPr marL="0" indent="0">
              <a:spcAft>
                <a:spcPts val="600"/>
              </a:spcAft>
              <a:buNone/>
            </a:pPr>
            <a:endParaRPr lang="en-US" dirty="0"/>
          </a:p>
          <a:p>
            <a:pPr marL="0" indent="0">
              <a:spcAft>
                <a:spcPts val="600"/>
              </a:spcAft>
              <a:buNone/>
            </a:pPr>
            <a:endParaRPr lang="en-US" b="1" dirty="0"/>
          </a:p>
        </p:txBody>
      </p:sp>
    </p:spTree>
    <p:extLst>
      <p:ext uri="{BB962C8B-B14F-4D97-AF65-F5344CB8AC3E}">
        <p14:creationId xmlns:p14="http://schemas.microsoft.com/office/powerpoint/2010/main" val="28472622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s-US" b="1">
                <a:solidFill>
                  <a:prstClr val="black"/>
                </a:solidFill>
                <a:ea typeface="ＭＳ Ｐゴシック" pitchFamily="84" charset="-128"/>
              </a:rPr>
              <a:t>Esta diapositiva tiene animación.</a:t>
            </a:r>
          </a:p>
          <a:p>
            <a:pPr marL="0" indent="0" defTabSz="930362">
              <a:spcAft>
                <a:spcPts val="600"/>
              </a:spcAft>
              <a:buNone/>
              <a:defRPr/>
            </a:pPr>
            <a:r>
              <a:rPr lang="es-US" b="1">
                <a:solidFill>
                  <a:prstClr val="black"/>
                </a:solidFill>
                <a:ea typeface="ＭＳ Ｐゴシック" pitchFamily="84" charset="-128"/>
              </a:rPr>
              <a:t>Notas del presentador</a:t>
            </a:r>
          </a:p>
          <a:p>
            <a:pPr marL="0" indent="0" defTabSz="930362">
              <a:spcAft>
                <a:spcPts val="600"/>
              </a:spcAft>
              <a:buNone/>
              <a:defRPr/>
            </a:pPr>
            <a:r>
              <a:rPr lang="es-US">
                <a:solidFill>
                  <a:prstClr val="black"/>
                </a:solidFill>
              </a:rPr>
              <a:t>Los planes de salud y medicamentos que realizan comercialización a través de agentes, corredores y otros representantes de comercialización deben cumplir con las leyes estatales de licencias y nombramientos para brindarle al estado información sobre qué agentes comercializan los planes Medicare Advantage y los planes de medicamentos.</a:t>
            </a:r>
          </a:p>
          <a:p>
            <a:pPr marL="0" indent="0" defTabSz="966612">
              <a:spcAft>
                <a:spcPts val="600"/>
              </a:spcAft>
              <a:buNone/>
              <a:defRPr/>
            </a:pPr>
            <a:r>
              <a:rPr lang="es-US">
                <a:solidFill>
                  <a:prstClr val="black"/>
                </a:solidFill>
              </a:rPr>
              <a:t>Los planes de salud y medicamentos deben informar la terminación de cualquier agente o corredor, y las razones de la terminación, al estado (s) si es necesario. Además, cualquier "rescisión por causa justificada" (infracciones específicas de la legislación o de la política de la organización que hayan hecho necesario el despido) debe comunicarse al administrador de cuentas de los CMS, por correo electrónico o carta. </a:t>
            </a:r>
          </a:p>
          <a:p>
            <a:pPr marL="0" indent="0" defTabSz="966612">
              <a:spcAft>
                <a:spcPts val="600"/>
              </a:spcAft>
              <a:buNone/>
              <a:defRPr/>
            </a:pPr>
            <a:endParaRPr lang="en-US" dirty="0">
              <a:solidFill>
                <a:prstClr val="black"/>
              </a:solidFill>
              <a:cs typeface="+mn-cs"/>
            </a:endParaRPr>
          </a:p>
        </p:txBody>
      </p:sp>
    </p:spTree>
    <p:extLst>
      <p:ext uri="{BB962C8B-B14F-4D97-AF65-F5344CB8AC3E}">
        <p14:creationId xmlns:p14="http://schemas.microsoft.com/office/powerpoint/2010/main" val="19633028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s-US" b="1">
                <a:solidFill>
                  <a:prstClr val="black"/>
                </a:solidFill>
                <a:ea typeface="ＭＳ Ｐゴシック" pitchFamily="84" charset="-128"/>
              </a:rPr>
              <a:t>Esta diapositiva tiene animación.</a:t>
            </a:r>
          </a:p>
          <a:p>
            <a:pPr marL="0" indent="0" defTabSz="966612">
              <a:spcAft>
                <a:spcPts val="600"/>
              </a:spcAft>
              <a:buNone/>
              <a:defRPr/>
            </a:pPr>
            <a:r>
              <a:rPr lang="es-US" b="1">
                <a:solidFill>
                  <a:prstClr val="black"/>
                </a:solidFill>
                <a:ea typeface="ＭＳ Ｐゴシック" pitchFamily="84" charset="-128"/>
              </a:rPr>
              <a:t>Notas del presentador</a:t>
            </a:r>
          </a:p>
          <a:p>
            <a:pPr marL="0" indent="0" defTabSz="966612">
              <a:spcAft>
                <a:spcPts val="600"/>
              </a:spcAft>
              <a:buNone/>
              <a:defRPr/>
            </a:pPr>
            <a:r>
              <a:rPr lang="es-US">
                <a:solidFill>
                  <a:prstClr val="black"/>
                </a:solidFill>
                <a:ea typeface="ＭＳ Ｐゴシック" pitchFamily="84" charset="-128"/>
              </a:rPr>
              <a:t>Los planes de salud y de medicamentos deben garantizar que los agentes y corredores que venden productos de Medicare están capacitados y sean evaluados anualmente con respecto a las reglas y regulaciones de Medicare, y sobre los detalles del plan específicos de los productos del plan que están vendiendo. Este requisito se aplica a todos los agentes y corredores. Los agentes y corredores deben aprobar una prueba con una puntuación igual o superior al 85% antes de comercializar productos.</a:t>
            </a:r>
          </a:p>
          <a:p>
            <a:pPr marL="0" indent="0">
              <a:spcAft>
                <a:spcPts val="600"/>
              </a:spcAft>
              <a:buNone/>
            </a:pPr>
            <a:endParaRPr lang="en-US" dirty="0"/>
          </a:p>
          <a:p>
            <a:pPr marL="0" indent="0">
              <a:spcAft>
                <a:spcPts val="600"/>
              </a:spcAft>
              <a:buNone/>
            </a:pPr>
            <a:endParaRPr lang="en-US" b="0" dirty="0"/>
          </a:p>
        </p:txBody>
      </p:sp>
    </p:spTree>
    <p:extLst>
      <p:ext uri="{BB962C8B-B14F-4D97-AF65-F5344CB8AC3E}">
        <p14:creationId xmlns:p14="http://schemas.microsoft.com/office/powerpoint/2010/main" val="2077506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s-US" b="1">
                <a:solidFill>
                  <a:prstClr val="black"/>
                </a:solidFill>
                <a:ea typeface="ＭＳ Ｐゴシック" pitchFamily="84" charset="-128"/>
              </a:rPr>
              <a:t>Esta diapositiva tiene animación.</a:t>
            </a:r>
          </a:p>
          <a:p>
            <a:pPr marL="0" indent="0" defTabSz="966612">
              <a:spcAft>
                <a:spcPts val="600"/>
              </a:spcAft>
              <a:buNone/>
              <a:defRPr/>
            </a:pPr>
            <a:r>
              <a:rPr lang="es-US" b="1">
                <a:solidFill>
                  <a:prstClr val="black"/>
                </a:solidFill>
                <a:ea typeface="ＭＳ Ｐゴシック" pitchFamily="84" charset="-128"/>
              </a:rPr>
              <a:t>Notas del presentador</a:t>
            </a:r>
          </a:p>
          <a:p>
            <a:pPr marL="0" indent="0">
              <a:spcAft>
                <a:spcPts val="600"/>
              </a:spcAft>
              <a:buNone/>
            </a:pPr>
            <a:r>
              <a:rPr lang="es-US"/>
              <a:t>Un plan Medicare Advantage es otra forma de obtener cobertura de la Parte A de Medicare (Seguro</a:t>
            </a:r>
            <a:r>
              <a:rPr lang="es-US" baseline="0">
                <a:cs typeface="Arial" panose="020B0604020202020204" pitchFamily="34" charset="0"/>
              </a:rPr>
              <a:t> Hospitalario)</a:t>
            </a:r>
            <a:r>
              <a:rPr lang="es-US"/>
              <a:t> y Medicare Parte B (Seguro Médico). Los planes de Medicare Advantage a veces denominados "Parte C" o "planes de MA", son ofrecidos por compañías privadas aprobadas por Medicare que deberán seguir las reglas establecidas por Medicare. Si usted se inscribe en un plan de Medicare Advantage, aún tendrá Medicare pero obtendrá la cobertura de la Parte A y la Parte B del plan de Medicare Advantage, no de Medicare Original. La mayoría de los planes de Medicare Advantage incluye la cobertura de medicamentos de Medicare (Parte D).</a:t>
            </a:r>
          </a:p>
          <a:p>
            <a:pPr marL="0" indent="0">
              <a:spcAft>
                <a:spcPts val="600"/>
              </a:spcAft>
              <a:buNone/>
            </a:pPr>
            <a:r>
              <a:rPr lang="es-US"/>
              <a:t>En la mayoría de los casos, deberá usar proveedores de atención médica que participen en la red del plan. Estos planes tienen un máximo anual de gastos directos de su bolsillo para servicios cubiertos. Algunos planes ofrecen cobertura que no es de emergencia fuera de la red, pero generalmente a un costo más alto. </a:t>
            </a:r>
          </a:p>
          <a:p>
            <a:pPr marL="0" indent="0">
              <a:spcAft>
                <a:spcPts val="600"/>
              </a:spcAft>
              <a:buNone/>
            </a:pPr>
            <a:r>
              <a:rPr lang="es-US"/>
              <a:t>Recuerde que debe usar la tarjeta de su plan de Medicare Advantage para obtener los servicios de Medicare. Guarde su tarjeta roja, blanca y azul de Medicare en un lugar seguro, ya que la necesitará si alguna vez vuelve a Medicare Original. </a:t>
            </a:r>
          </a:p>
          <a:p>
            <a:pPr marL="0" indent="0">
              <a:spcAft>
                <a:spcPts val="600"/>
              </a:spcAft>
              <a:buNone/>
            </a:pPr>
            <a:r>
              <a:rPr lang="es-US"/>
              <a:t> </a:t>
            </a:r>
          </a:p>
          <a:p>
            <a:pPr marL="0" indent="0">
              <a:spcAft>
                <a:spcPts val="600"/>
              </a:spcAft>
              <a:buNone/>
            </a:pPr>
            <a:endParaRPr lang="en-US" dirty="0">
              <a:cs typeface="Arial" panose="020B0604020202020204" pitchFamily="34" charset="0"/>
            </a:endParaRPr>
          </a:p>
          <a:p>
            <a:pPr marL="0" indent="0">
              <a:spcBef>
                <a:spcPts val="600"/>
              </a:spcBef>
              <a:buNone/>
            </a:pPr>
            <a:endParaRPr lang="en-US" b="0" dirty="0">
              <a:cs typeface="Arial" panose="020B0604020202020204" pitchFamily="34" charset="0"/>
            </a:endParaRPr>
          </a:p>
        </p:txBody>
      </p:sp>
    </p:spTree>
    <p:extLst>
      <p:ext uri="{BB962C8B-B14F-4D97-AF65-F5344CB8AC3E}">
        <p14:creationId xmlns:p14="http://schemas.microsoft.com/office/powerpoint/2010/main" val="358824203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s-US" b="1" dirty="0">
                <a:solidFill>
                  <a:prstClr val="black"/>
                </a:solidFill>
                <a:ea typeface="ＭＳ Ｐゴシック" pitchFamily="84" charset="-128"/>
              </a:rPr>
              <a:t>Esta diapositiva tiene animación.</a:t>
            </a:r>
          </a:p>
          <a:p>
            <a:pPr marL="0" indent="0" defTabSz="966612">
              <a:spcAft>
                <a:spcPts val="600"/>
              </a:spcAft>
              <a:buNone/>
              <a:defRPr/>
            </a:pPr>
            <a:r>
              <a:rPr lang="es-US" b="1" dirty="0">
                <a:solidFill>
                  <a:prstClr val="black"/>
                </a:solidFill>
                <a:ea typeface="ＭＳ Ｐゴシック" pitchFamily="84" charset="-128"/>
              </a:rPr>
              <a:t>Notas del presentador</a:t>
            </a:r>
          </a:p>
          <a:p>
            <a:pPr marL="0" indent="0" defTabSz="966612">
              <a:spcAft>
                <a:spcPts val="600"/>
              </a:spcAft>
              <a:buNone/>
              <a:defRPr/>
            </a:pPr>
            <a:r>
              <a:rPr lang="es-US" dirty="0">
                <a:solidFill>
                  <a:prstClr val="black"/>
                </a:solidFill>
              </a:rPr>
              <a:t>Los planes Medicare </a:t>
            </a:r>
            <a:r>
              <a:rPr lang="es-US" dirty="0" err="1">
                <a:solidFill>
                  <a:prstClr val="black"/>
                </a:solidFill>
              </a:rPr>
              <a:t>Advantage</a:t>
            </a:r>
            <a:r>
              <a:rPr lang="es-US" dirty="0">
                <a:solidFill>
                  <a:prstClr val="black"/>
                </a:solidFill>
              </a:rPr>
              <a:t> pueden incluir información sobre recompensas y programas de incentivos en materiales de comercialización para posibles afiliados. La comercialización de los programas de recompensas e incentivos:</a:t>
            </a:r>
          </a:p>
          <a:p>
            <a:pPr marL="125660" indent="-125660" defTabSz="966612">
              <a:spcAft>
                <a:spcPts val="600"/>
              </a:spcAft>
              <a:defRPr/>
            </a:pPr>
            <a:r>
              <a:rPr lang="es-US" dirty="0">
                <a:solidFill>
                  <a:prstClr val="black"/>
                </a:solidFill>
              </a:rPr>
              <a:t>no se debe intercambiar por la inscripción </a:t>
            </a:r>
          </a:p>
          <a:p>
            <a:pPr marL="125660" indent="-125660" defTabSz="966612">
              <a:spcAft>
                <a:spcPts val="600"/>
              </a:spcAft>
              <a:defRPr/>
            </a:pPr>
            <a:r>
              <a:rPr lang="es-US" dirty="0">
                <a:solidFill>
                  <a:prstClr val="black"/>
                </a:solidFill>
              </a:rPr>
              <a:t>Se debe proporcionar a todos los inscritos potenciales sin discriminación </a:t>
            </a:r>
          </a:p>
          <a:p>
            <a:pPr marL="0" indent="0" defTabSz="966612">
              <a:spcAft>
                <a:spcPts val="600"/>
              </a:spcAft>
              <a:buNone/>
              <a:defRPr/>
            </a:pPr>
            <a:r>
              <a:rPr lang="es-US" dirty="0">
                <a:solidFill>
                  <a:prstClr val="black"/>
                </a:solidFill>
              </a:rPr>
              <a:t>Los regalos nominales que son parte de la actividad de comercialización son diferentes de las recompensas y los incentivos.</a:t>
            </a:r>
          </a:p>
          <a:p>
            <a:pPr marL="0" indent="0" defTabSz="966612">
              <a:spcAft>
                <a:spcPts val="600"/>
              </a:spcAft>
              <a:buNone/>
              <a:defRPr/>
            </a:pPr>
            <a:r>
              <a:rPr lang="es-US" dirty="0">
                <a:solidFill>
                  <a:prstClr val="black"/>
                </a:solidFill>
              </a:rPr>
              <a:t>El artículo 42 CFR § 422.134 no permite a los planes de medicamentos de Medicare desarrollar o utilizar programas de recompensas e incentivos. Por lo tanto, es posible que los planes de medicamentos no comercialicen programas de incentivos y recompensas. </a:t>
            </a:r>
          </a:p>
          <a:p>
            <a:pPr marL="0" indent="0">
              <a:spcAft>
                <a:spcPts val="600"/>
              </a:spcAft>
              <a:buNone/>
              <a:defRPr/>
            </a:pPr>
            <a:r>
              <a:rPr lang="es-US" b="1" dirty="0">
                <a:solidFill>
                  <a:prstClr val="black"/>
                </a:solidFill>
              </a:rPr>
              <a:t>NOTA:</a:t>
            </a:r>
            <a:r>
              <a:rPr lang="es-US" dirty="0">
                <a:solidFill>
                  <a:prstClr val="black"/>
                </a:solidFill>
              </a:rPr>
              <a:t> Para mayor información, consulte el capítulo 4 del "Manual de atención gestionada de Medicare",”</a:t>
            </a:r>
            <a:r>
              <a:rPr lang="es-US" dirty="0">
                <a:cs typeface="Arial" panose="020B0604020202020204" pitchFamily="34" charset="0"/>
                <a:hlinkClick r:id="rId3"/>
              </a:rPr>
              <a:t> CMS.gov/</a:t>
            </a:r>
            <a:r>
              <a:rPr lang="es-US" dirty="0" err="1">
                <a:cs typeface="Arial" panose="020B0604020202020204" pitchFamily="34" charset="0"/>
                <a:hlinkClick r:id="rId3"/>
              </a:rPr>
              <a:t>regulations</a:t>
            </a:r>
            <a:r>
              <a:rPr lang="es-US" dirty="0">
                <a:cs typeface="Arial" panose="020B0604020202020204" pitchFamily="34" charset="0"/>
                <a:hlinkClick r:id="rId3"/>
              </a:rPr>
              <a:t>-and-</a:t>
            </a:r>
            <a:r>
              <a:rPr lang="es-US" dirty="0" err="1">
                <a:cs typeface="Arial" panose="020B0604020202020204" pitchFamily="34" charset="0"/>
                <a:hlinkClick r:id="rId3"/>
              </a:rPr>
              <a:t>guidance</a:t>
            </a:r>
            <a:r>
              <a:rPr lang="es-US" dirty="0">
                <a:cs typeface="Arial" panose="020B0604020202020204" pitchFamily="34" charset="0"/>
                <a:hlinkClick r:id="rId3"/>
              </a:rPr>
              <a:t>/</a:t>
            </a:r>
            <a:r>
              <a:rPr lang="es-US" dirty="0" err="1">
                <a:cs typeface="Arial" panose="020B0604020202020204" pitchFamily="34" charset="0"/>
                <a:hlinkClick r:id="rId3"/>
              </a:rPr>
              <a:t>guidance</a:t>
            </a:r>
            <a:r>
              <a:rPr lang="es-US" dirty="0">
                <a:cs typeface="Arial" panose="020B0604020202020204" pitchFamily="34" charset="0"/>
                <a:hlinkClick r:id="rId3"/>
              </a:rPr>
              <a:t>/</a:t>
            </a:r>
            <a:r>
              <a:rPr lang="es-US" dirty="0" err="1">
                <a:cs typeface="Arial" panose="020B0604020202020204" pitchFamily="34" charset="0"/>
                <a:hlinkClick r:id="rId3"/>
              </a:rPr>
              <a:t>manuals</a:t>
            </a:r>
            <a:r>
              <a:rPr lang="es-US" dirty="0">
                <a:cs typeface="Arial" panose="020B0604020202020204" pitchFamily="34" charset="0"/>
                <a:hlinkClick r:id="rId3"/>
              </a:rPr>
              <a:t>/</a:t>
            </a:r>
            <a:r>
              <a:rPr lang="es-US" dirty="0" err="1">
                <a:cs typeface="Arial" panose="020B0604020202020204" pitchFamily="34" charset="0"/>
                <a:hlinkClick r:id="rId3"/>
              </a:rPr>
              <a:t>downloads</a:t>
            </a:r>
            <a:r>
              <a:rPr lang="es-US" dirty="0">
                <a:cs typeface="Arial" panose="020B0604020202020204" pitchFamily="34" charset="0"/>
                <a:hlinkClick r:id="rId3"/>
              </a:rPr>
              <a:t>/mc86c04.pdf</a:t>
            </a:r>
            <a:r>
              <a:rPr lang="es-US" dirty="0">
                <a:solidFill>
                  <a:prstClr val="black"/>
                </a:solidFill>
              </a:rPr>
              <a:t>.</a:t>
            </a:r>
          </a:p>
          <a:p>
            <a:pPr marL="0" indent="0">
              <a:spcAft>
                <a:spcPts val="600"/>
              </a:spcAft>
              <a:buNone/>
            </a:pPr>
            <a:endParaRPr lang="en-US" dirty="0">
              <a:cs typeface="Arial" panose="020B0604020202020204" pitchFamily="34" charset="0"/>
            </a:endParaRPr>
          </a:p>
          <a:p>
            <a:pPr marL="0" indent="0">
              <a:spcAft>
                <a:spcPts val="600"/>
              </a:spcAft>
              <a:buNone/>
            </a:pPr>
            <a:endParaRPr lang="en-US" dirty="0"/>
          </a:p>
        </p:txBody>
      </p:sp>
    </p:spTree>
    <p:extLst>
      <p:ext uri="{BB962C8B-B14F-4D97-AF65-F5344CB8AC3E}">
        <p14:creationId xmlns:p14="http://schemas.microsoft.com/office/powerpoint/2010/main" val="1742455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fontAlgn="base">
              <a:spcAft>
                <a:spcPts val="600"/>
              </a:spcAft>
              <a:buNone/>
            </a:pPr>
            <a:r>
              <a:rPr lang="es-US" b="1" dirty="0">
                <a:solidFill>
                  <a:srgbClr val="000000"/>
                </a:solidFill>
              </a:rPr>
              <a:t>Esta diapositiva tiene animación.</a:t>
            </a:r>
          </a:p>
          <a:p>
            <a:pPr marL="0" indent="0" fontAlgn="base">
              <a:spcAft>
                <a:spcPts val="600"/>
              </a:spcAft>
              <a:buNone/>
            </a:pPr>
            <a:r>
              <a:rPr lang="es-US" b="1" dirty="0">
                <a:solidFill>
                  <a:srgbClr val="000000"/>
                </a:solidFill>
              </a:rPr>
              <a:t>Notas del presentador</a:t>
            </a:r>
          </a:p>
          <a:p>
            <a:pPr marL="196716" indent="-196716" defTabSz="983577">
              <a:spcAft>
                <a:spcPts val="600"/>
              </a:spcAft>
              <a:buNone/>
              <a:defRPr/>
            </a:pPr>
            <a:r>
              <a:rPr lang="es-US" dirty="0">
                <a:solidFill>
                  <a:prstClr val="black"/>
                </a:solidFill>
                <a:ea typeface="ＭＳ Ｐゴシック" pitchFamily="84" charset="-128"/>
              </a:rPr>
              <a:t>Verifique sus conocimientos: Pregunta 4</a:t>
            </a:r>
          </a:p>
          <a:p>
            <a:pPr marL="0" indent="0" defTabSz="983577">
              <a:spcAft>
                <a:spcPts val="600"/>
              </a:spcAft>
              <a:buNone/>
              <a:defRPr/>
            </a:pPr>
            <a:r>
              <a:rPr lang="es-US" b="1" dirty="0">
                <a:solidFill>
                  <a:prstClr val="black"/>
                </a:solidFill>
                <a:ea typeface="ＭＳ Ｐゴシック" pitchFamily="84" charset="-128"/>
              </a:rPr>
              <a:t>¿Quién es responsable de capacitar y probar a los agentes y corredores sobre Medicare y la comercialización adecuada de los productos de Medicare? </a:t>
            </a:r>
          </a:p>
          <a:p>
            <a:pPr marL="196313" indent="-196313" defTabSz="983577">
              <a:spcAft>
                <a:spcPts val="600"/>
              </a:spcAft>
              <a:buFont typeface="+mj-lt"/>
              <a:buAutoNum type="alphaLcPeriod"/>
              <a:defRPr/>
            </a:pPr>
            <a:r>
              <a:rPr lang="es-US" dirty="0">
                <a:solidFill>
                  <a:prstClr val="black"/>
                </a:solidFill>
                <a:ea typeface="ＭＳ Ｐゴシック" pitchFamily="84" charset="-128"/>
              </a:rPr>
              <a:t>Asociaciones de seguros</a:t>
            </a:r>
          </a:p>
          <a:p>
            <a:pPr marL="196313" indent="-196313" defTabSz="983577">
              <a:spcAft>
                <a:spcPts val="600"/>
              </a:spcAft>
              <a:buFont typeface="+mj-lt"/>
              <a:buAutoNum type="alphaLcPeriod"/>
              <a:defRPr/>
            </a:pPr>
            <a:r>
              <a:rPr lang="es-US" dirty="0">
                <a:solidFill>
                  <a:prstClr val="black"/>
                </a:solidFill>
                <a:ea typeface="ＭＳ Ｐゴシック" pitchFamily="84" charset="-128"/>
              </a:rPr>
              <a:t>Los planes de salud y medicamentos de Medicare</a:t>
            </a:r>
          </a:p>
          <a:p>
            <a:pPr marL="196313" indent="-196313" defTabSz="983577">
              <a:spcAft>
                <a:spcPts val="600"/>
              </a:spcAft>
              <a:buFont typeface="+mj-lt"/>
              <a:buAutoNum type="alphaLcPeriod"/>
              <a:defRPr/>
            </a:pPr>
            <a:r>
              <a:rPr lang="es-US" dirty="0">
                <a:solidFill>
                  <a:prstClr val="black"/>
                </a:solidFill>
                <a:ea typeface="ＭＳ Ｐゴシック" pitchFamily="84" charset="-128"/>
              </a:rPr>
              <a:t>Los Centros de Servicio de Medicare y Medicaid (CMS)</a:t>
            </a:r>
          </a:p>
          <a:p>
            <a:pPr marL="196313" indent="-196313" defTabSz="983577">
              <a:spcAft>
                <a:spcPts val="600"/>
              </a:spcAft>
              <a:buFont typeface="+mj-lt"/>
              <a:buAutoNum type="alphaLcPeriod"/>
              <a:defRPr/>
            </a:pPr>
            <a:r>
              <a:rPr lang="es-US" dirty="0">
                <a:solidFill>
                  <a:prstClr val="black"/>
                </a:solidFill>
                <a:ea typeface="ＭＳ Ｐゴシック" pitchFamily="84" charset="-128"/>
              </a:rPr>
              <a:t>El Departamento Estatal de Seguros</a:t>
            </a:r>
          </a:p>
          <a:p>
            <a:pPr marL="0" indent="0" defTabSz="983577">
              <a:spcAft>
                <a:spcPts val="600"/>
              </a:spcAft>
              <a:buNone/>
              <a:defRPr/>
            </a:pPr>
            <a:r>
              <a:rPr lang="es-US" b="1" dirty="0">
                <a:solidFill>
                  <a:prstClr val="black"/>
                </a:solidFill>
                <a:ea typeface="ＭＳ Ｐゴシック" pitchFamily="84" charset="-128"/>
              </a:rPr>
              <a:t>Respuesta: b. Planes de salud y medicamentos de Medicare</a:t>
            </a:r>
          </a:p>
          <a:p>
            <a:pPr marL="0" indent="0" defTabSz="983577">
              <a:spcAft>
                <a:spcPts val="600"/>
              </a:spcAft>
              <a:buNone/>
              <a:defRPr/>
            </a:pPr>
            <a:r>
              <a:rPr lang="es-US" dirty="0">
                <a:solidFill>
                  <a:prstClr val="black"/>
                </a:solidFill>
                <a:ea typeface="ＭＳ Ｐゴシック" pitchFamily="84" charset="-128"/>
              </a:rPr>
              <a:t>Los planes Medicare </a:t>
            </a:r>
            <a:r>
              <a:rPr lang="es-US" dirty="0" err="1">
                <a:solidFill>
                  <a:prstClr val="black"/>
                </a:solidFill>
                <a:ea typeface="ＭＳ Ｐゴシック" pitchFamily="84" charset="-128"/>
              </a:rPr>
              <a:t>Advantage</a:t>
            </a:r>
            <a:r>
              <a:rPr lang="es-US" dirty="0">
                <a:solidFill>
                  <a:prstClr val="black"/>
                </a:solidFill>
                <a:ea typeface="ＭＳ Ｐゴシック" pitchFamily="84" charset="-128"/>
              </a:rPr>
              <a:t> y los planes de medicamentos de Medicare deben garantizar que los agentes y corredores que vendan productos de Medicare reciban formación y sean evaluados anualmente. La capacitación y evaluación debe ser sobre las normas y reglamentaciones de Medicare y los detalles específicos de los productos del plan que van a vender los aseguradores y agentes. La formación y las pruebas deben completarse aprobando un examen con una puntuación del 85% antes del inicio de la nueva temporada de comercialización para que el agente/corredor pueda vender productos a partir de esa fecha.</a:t>
            </a:r>
          </a:p>
          <a:p>
            <a:pPr marL="0" indent="0" defTabSz="966612">
              <a:spcAft>
                <a:spcPts val="600"/>
              </a:spcAft>
              <a:buNone/>
              <a:defRPr/>
            </a:pPr>
            <a:r>
              <a:rPr lang="es-US" dirty="0">
                <a:solidFill>
                  <a:prstClr val="black"/>
                </a:solidFill>
                <a:ea typeface="ＭＳ Ｐゴシック" pitchFamily="84" charset="-128"/>
              </a:rPr>
              <a:t>CMS divulga información cada año a todos los planes de salud y de medicamentos de Medicare que especifican qué información debería estar cubierta en la capacitación y en el plan de evaluaciones.</a:t>
            </a:r>
          </a:p>
        </p:txBody>
      </p:sp>
    </p:spTree>
    <p:extLst>
      <p:ext uri="{BB962C8B-B14F-4D97-AF65-F5344CB8AC3E}">
        <p14:creationId xmlns:p14="http://schemas.microsoft.com/office/powerpoint/2010/main" val="52258194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26828" y="3757507"/>
            <a:ext cx="6816178" cy="5642738"/>
          </a:xfrm>
        </p:spPr>
        <p:txBody>
          <a:bodyPr/>
          <a:lstStyle/>
          <a:p>
            <a:pPr marL="0" indent="0" fontAlgn="base">
              <a:spcBef>
                <a:spcPts val="600"/>
              </a:spcBef>
              <a:buNone/>
            </a:pPr>
            <a:r>
              <a:rPr lang="es-US" b="1" dirty="0">
                <a:solidFill>
                  <a:srgbClr val="000000"/>
                </a:solidFill>
              </a:rPr>
              <a:t>Esta diapositiva tiene animación.</a:t>
            </a:r>
          </a:p>
          <a:p>
            <a:pPr marL="0" indent="0" fontAlgn="base">
              <a:spcBef>
                <a:spcPts val="600"/>
              </a:spcBef>
              <a:buNone/>
            </a:pPr>
            <a:r>
              <a:rPr lang="es-US" b="1" dirty="0">
                <a:solidFill>
                  <a:srgbClr val="000000"/>
                </a:solidFill>
              </a:rPr>
              <a:t>Notas del presentador</a:t>
            </a:r>
          </a:p>
          <a:p>
            <a:pPr marL="196716" indent="-196716" defTabSz="983577">
              <a:spcBef>
                <a:spcPts val="600"/>
              </a:spcBef>
              <a:buNone/>
              <a:defRPr/>
            </a:pPr>
            <a:r>
              <a:rPr lang="es-US" dirty="0">
                <a:solidFill>
                  <a:prstClr val="black"/>
                </a:solidFill>
                <a:ea typeface="ＭＳ Ｐゴシック" pitchFamily="84" charset="-128"/>
              </a:rPr>
              <a:t>Verifique sus conocimientos: Pregunta 5</a:t>
            </a:r>
          </a:p>
          <a:p>
            <a:pPr marL="0" indent="0" defTabSz="983577">
              <a:spcBef>
                <a:spcPts val="600"/>
              </a:spcBef>
              <a:buNone/>
              <a:defRPr/>
            </a:pPr>
            <a:r>
              <a:rPr lang="es-US" b="1" dirty="0">
                <a:solidFill>
                  <a:prstClr val="black"/>
                </a:solidFill>
                <a:ea typeface="ＭＳ Ｐゴシック" pitchFamily="84" charset="-128"/>
              </a:rPr>
              <a:t>Los agentes o corredores tienen permitido concertar citas de comercialización individuales en los eventos educativos. </a:t>
            </a:r>
          </a:p>
          <a:p>
            <a:pPr marL="179562" lvl="1" indent="-179562" defTabSz="966612">
              <a:buFont typeface="+mj-lt"/>
              <a:buAutoNum type="alphaLcPeriod"/>
              <a:defRPr/>
            </a:pPr>
            <a:r>
              <a:rPr lang="es-US" dirty="0">
                <a:solidFill>
                  <a:prstClr val="black"/>
                </a:solidFill>
                <a:ea typeface="ＭＳ Ｐゴシック" pitchFamily="84" charset="-128"/>
                <a:cs typeface="Arial" panose="020B0604020202020204" pitchFamily="34" charset="0"/>
              </a:rPr>
              <a:t>Verdadero</a:t>
            </a:r>
          </a:p>
          <a:p>
            <a:pPr marL="179562" lvl="1" indent="-179562" defTabSz="983577">
              <a:buFont typeface="+mj-lt"/>
              <a:buAutoNum type="alphaLcPeriod"/>
              <a:defRPr/>
            </a:pPr>
            <a:r>
              <a:rPr lang="es-US" dirty="0">
                <a:solidFill>
                  <a:prstClr val="black"/>
                </a:solidFill>
                <a:ea typeface="ＭＳ Ｐゴシック" pitchFamily="84" charset="-128"/>
                <a:cs typeface="Arial" panose="020B0604020202020204" pitchFamily="34" charset="0"/>
              </a:rPr>
              <a:t>Falso</a:t>
            </a:r>
          </a:p>
          <a:p>
            <a:pPr marL="0" indent="0" defTabSz="966612">
              <a:spcBef>
                <a:spcPts val="600"/>
              </a:spcBef>
              <a:buNone/>
              <a:defRPr/>
            </a:pPr>
            <a:r>
              <a:rPr lang="es-US" b="1" dirty="0">
                <a:solidFill>
                  <a:prstClr val="black"/>
                </a:solidFill>
                <a:ea typeface="ＭＳ Ｐゴシック" pitchFamily="84" charset="-128"/>
              </a:rPr>
              <a:t>Respuesta: a. Verdadero</a:t>
            </a:r>
          </a:p>
          <a:p>
            <a:pPr marL="0" indent="0" defTabSz="966612">
              <a:spcBef>
                <a:spcPts val="600"/>
              </a:spcBef>
              <a:buNone/>
              <a:defRPr/>
            </a:pPr>
            <a:r>
              <a:rPr lang="es-US" dirty="0">
                <a:solidFill>
                  <a:prstClr val="black"/>
                </a:solidFill>
              </a:rPr>
              <a:t>Los eventos educativos están diseñados para informar a las personas con Medicare sobre los planes Medicare </a:t>
            </a:r>
            <a:r>
              <a:rPr lang="es-US" dirty="0" err="1">
                <a:solidFill>
                  <a:prstClr val="black"/>
                </a:solidFill>
              </a:rPr>
              <a:t>Advantage</a:t>
            </a:r>
            <a:r>
              <a:rPr lang="es-US" dirty="0">
                <a:solidFill>
                  <a:prstClr val="black"/>
                </a:solidFill>
              </a:rPr>
              <a:t>, la cobertura de medicamentos de Medicare u otros programas de Medicare. </a:t>
            </a:r>
          </a:p>
          <a:p>
            <a:pPr marL="0" indent="0" defTabSz="966612">
              <a:spcBef>
                <a:spcPts val="600"/>
              </a:spcBef>
              <a:buNone/>
              <a:defRPr/>
            </a:pPr>
            <a:r>
              <a:rPr lang="es-US" dirty="0">
                <a:solidFill>
                  <a:prstClr val="black"/>
                </a:solidFill>
              </a:rPr>
              <a:t>Eventos educativos:</a:t>
            </a:r>
          </a:p>
          <a:p>
            <a:pPr marL="120827" indent="-120827" defTabSz="966612">
              <a:spcBef>
                <a:spcPts val="600"/>
              </a:spcBef>
              <a:defRPr/>
            </a:pPr>
            <a:r>
              <a:rPr lang="es-US" dirty="0">
                <a:solidFill>
                  <a:prstClr val="black"/>
                </a:solidFill>
              </a:rPr>
              <a:t>Deben ser publicitados explícitamente como educativos</a:t>
            </a:r>
          </a:p>
          <a:p>
            <a:pPr marL="120827" indent="-120827" defTabSz="966612">
              <a:spcBef>
                <a:spcPts val="600"/>
              </a:spcBef>
              <a:defRPr/>
            </a:pPr>
            <a:r>
              <a:rPr lang="es-US" dirty="0">
                <a:solidFill>
                  <a:prstClr val="black"/>
                </a:solidFill>
              </a:rPr>
              <a:t>Pueden establecer una cita de comercialización futura y distribuir tarjetas de presentación e información de contacto para que las personas con Medicare inicien contacto (incluido completar y recopilar un formulario de Alcance de las Citas (SOA))</a:t>
            </a:r>
          </a:p>
          <a:p>
            <a:pPr marL="124183" indent="-124183" defTabSz="966612">
              <a:spcBef>
                <a:spcPts val="600"/>
              </a:spcBef>
              <a:defRPr/>
            </a:pPr>
            <a:r>
              <a:rPr lang="es-US" dirty="0">
                <a:solidFill>
                  <a:prstClr val="black"/>
                </a:solidFill>
              </a:rPr>
              <a:t>No deben incluir actividades de comercialización o de ventas, ni la distribución de materiales de comercialización o formularios de inscripción durante el evento educativo</a:t>
            </a:r>
          </a:p>
          <a:p>
            <a:pPr marL="124183" indent="-124183" defTabSz="966612">
              <a:spcBef>
                <a:spcPts val="600"/>
              </a:spcBef>
              <a:defRPr/>
            </a:pPr>
            <a:r>
              <a:rPr lang="es-US" dirty="0">
                <a:solidFill>
                  <a:prstClr val="black"/>
                </a:solidFill>
              </a:rPr>
              <a:t>Los planes pueden realizar eventos de comercialización/ventas inmediatamente después de un evento educativo en la misma ubicación general (como el mismo hotel)</a:t>
            </a:r>
          </a:p>
          <a:p>
            <a:pPr marL="0" indent="0">
              <a:spcBef>
                <a:spcPts val="600"/>
              </a:spcBef>
              <a:buNone/>
              <a:defRPr/>
            </a:pPr>
            <a:r>
              <a:rPr lang="es-US" dirty="0">
                <a:solidFill>
                  <a:prstClr val="black"/>
                </a:solidFill>
              </a:rPr>
              <a:t>Para mayor información en eventos educativos, visite </a:t>
            </a:r>
            <a:r>
              <a:rPr lang="es-US" dirty="0">
                <a:solidFill>
                  <a:prstClr val="black"/>
                </a:solidFill>
                <a:hlinkClick r:id="rId3"/>
              </a:rPr>
              <a:t>CMS.gov/files/</a:t>
            </a:r>
            <a:r>
              <a:rPr lang="es-US" dirty="0" err="1">
                <a:solidFill>
                  <a:prstClr val="black"/>
                </a:solidFill>
                <a:hlinkClick r:id="rId3"/>
              </a:rPr>
              <a:t>document</a:t>
            </a:r>
            <a:r>
              <a:rPr lang="es-US" dirty="0">
                <a:solidFill>
                  <a:prstClr val="black"/>
                </a:solidFill>
                <a:hlinkClick r:id="rId3"/>
              </a:rPr>
              <a:t>/medicare-communications-and-marketing-guidelines-3-16-2022.pdf</a:t>
            </a:r>
            <a:r>
              <a:rPr lang="es-US" dirty="0">
                <a:solidFill>
                  <a:prstClr val="black"/>
                </a:solidFill>
              </a:rPr>
              <a:t>. </a:t>
            </a:r>
          </a:p>
          <a:p>
            <a:pPr marL="0" indent="0">
              <a:spcBef>
                <a:spcPts val="600"/>
              </a:spcBef>
              <a:buNone/>
            </a:pPr>
            <a:endParaRPr lang="en-US" dirty="0"/>
          </a:p>
        </p:txBody>
      </p:sp>
    </p:spTree>
    <p:extLst>
      <p:ext uri="{BB962C8B-B14F-4D97-AF65-F5344CB8AC3E}">
        <p14:creationId xmlns:p14="http://schemas.microsoft.com/office/powerpoint/2010/main" val="42789700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fontAlgn="base">
              <a:spcAft>
                <a:spcPts val="600"/>
              </a:spcAft>
              <a:buNone/>
            </a:pPr>
            <a:r>
              <a:rPr lang="es-US" b="1">
                <a:solidFill>
                  <a:srgbClr val="000000"/>
                </a:solidFill>
              </a:rPr>
              <a:t>Notas del presentador</a:t>
            </a:r>
            <a:r>
              <a:rPr lang="es-US">
                <a:solidFill>
                  <a:srgbClr val="444444"/>
                </a:solidFill>
              </a:rPr>
              <a:t>​</a:t>
            </a:r>
          </a:p>
          <a:p>
            <a:pPr marL="0" indent="0" fontAlgn="base">
              <a:spcAft>
                <a:spcPts val="600"/>
              </a:spcAft>
              <a:buNone/>
            </a:pPr>
            <a:r>
              <a:rPr lang="es-US">
                <a:solidFill>
                  <a:srgbClr val="000000"/>
                </a:solidFill>
              </a:rPr>
              <a:t>Esta diapositiva (y la siguiente) ofrece información sobre recursos y productos adicionales. Puede enfatizar las que sean más relevantes para su público.</a:t>
            </a:r>
            <a:r>
              <a:rPr lang="es-US">
                <a:solidFill>
                  <a:srgbClr val="444444"/>
                </a:solidFill>
              </a:rPr>
              <a:t>​</a:t>
            </a:r>
          </a:p>
          <a:p>
            <a:pPr marL="0" indent="0">
              <a:spcAft>
                <a:spcPts val="600"/>
              </a:spcAft>
              <a:buNone/>
            </a:pPr>
            <a:r>
              <a:rPr lang="es-US" i="1"/>
              <a:t>Ver la próxima diapositiva que presenta publicaciones seleccionadas de Medicare.</a:t>
            </a:r>
          </a:p>
        </p:txBody>
      </p:sp>
    </p:spTree>
    <p:extLst>
      <p:ext uri="{BB962C8B-B14F-4D97-AF65-F5344CB8AC3E}">
        <p14:creationId xmlns:p14="http://schemas.microsoft.com/office/powerpoint/2010/main" val="40521379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buNone/>
            </a:pPr>
            <a:endParaRPr lang="en-US" b="1" dirty="0"/>
          </a:p>
        </p:txBody>
      </p:sp>
    </p:spTree>
    <p:extLst>
      <p:ext uri="{BB962C8B-B14F-4D97-AF65-F5344CB8AC3E}">
        <p14:creationId xmlns:p14="http://schemas.microsoft.com/office/powerpoint/2010/main" val="20832160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s-US" b="1" dirty="0">
                <a:solidFill>
                  <a:prstClr val="black"/>
                </a:solidFill>
              </a:rPr>
              <a:t>Notas del presentador</a:t>
            </a:r>
          </a:p>
          <a:p>
            <a:pPr marL="0" indent="0" defTabSz="966612">
              <a:spcAft>
                <a:spcPts val="600"/>
              </a:spcAft>
              <a:buNone/>
              <a:defRPr/>
            </a:pPr>
            <a:r>
              <a:rPr lang="es-US" dirty="0">
                <a:solidFill>
                  <a:prstClr val="black"/>
                </a:solidFill>
              </a:rPr>
              <a:t>Este </a:t>
            </a:r>
            <a:r>
              <a:rPr lang="es-US" dirty="0"/>
              <a:t>cuadro</a:t>
            </a:r>
            <a:r>
              <a:rPr lang="es-US" dirty="0">
                <a:solidFill>
                  <a:prstClr val="black"/>
                </a:solidFill>
              </a:rPr>
              <a:t> muestra información básica sobre cada tipo de plan Medicare </a:t>
            </a:r>
            <a:r>
              <a:rPr lang="es-US" dirty="0" err="1">
                <a:solidFill>
                  <a:prstClr val="black"/>
                </a:solidFill>
              </a:rPr>
              <a:t>Advantage</a:t>
            </a:r>
            <a:r>
              <a:rPr lang="es-US" dirty="0">
                <a:solidFill>
                  <a:prstClr val="black"/>
                </a:solidFill>
              </a:rPr>
              <a:t>.</a:t>
            </a:r>
          </a:p>
          <a:p>
            <a:pPr marL="0" indent="0" defTabSz="966612">
              <a:spcAft>
                <a:spcPts val="600"/>
              </a:spcAft>
              <a:buNone/>
              <a:defRPr/>
            </a:pPr>
            <a:r>
              <a:rPr lang="es-US" b="1" dirty="0">
                <a:solidFill>
                  <a:prstClr val="black"/>
                </a:solidFill>
              </a:rPr>
              <a:t>Fuente:</a:t>
            </a:r>
            <a:r>
              <a:rPr lang="es-US" dirty="0">
                <a:solidFill>
                  <a:prstClr val="black"/>
                </a:solidFill>
              </a:rPr>
              <a:t> </a:t>
            </a:r>
            <a:r>
              <a:rPr lang="es-US" dirty="0">
                <a:solidFill>
                  <a:prstClr val="black"/>
                </a:solidFill>
                <a:hlinkClick r:id="rId3"/>
              </a:rPr>
              <a:t>Medicare.gov/</a:t>
            </a:r>
            <a:r>
              <a:rPr lang="es-US" dirty="0" err="1">
                <a:solidFill>
                  <a:prstClr val="black"/>
                </a:solidFill>
                <a:hlinkClick r:id="rId3"/>
              </a:rPr>
              <a:t>publications</a:t>
            </a:r>
            <a:r>
              <a:rPr lang="es-US" dirty="0">
                <a:solidFill>
                  <a:prstClr val="black"/>
                </a:solidFill>
                <a:hlinkClick r:id="rId3"/>
              </a:rPr>
              <a:t>/12026-Understanding-Medicare-Advantage-Plans.pdf</a:t>
            </a:r>
            <a:r>
              <a:rPr lang="es-US" dirty="0">
                <a:solidFill>
                  <a:prstClr val="black"/>
                </a:solidFill>
              </a:rPr>
              <a:t> </a:t>
            </a:r>
          </a:p>
          <a:p>
            <a:pPr marL="0" indent="0">
              <a:spcAft>
                <a:spcPts val="600"/>
              </a:spcAft>
              <a:buNone/>
            </a:pPr>
            <a:endParaRPr lang="en-US" dirty="0"/>
          </a:p>
        </p:txBody>
      </p:sp>
    </p:spTree>
    <p:extLst>
      <p:ext uri="{BB962C8B-B14F-4D97-AF65-F5344CB8AC3E}">
        <p14:creationId xmlns:p14="http://schemas.microsoft.com/office/powerpoint/2010/main" val="207686210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s-US" b="1" dirty="0">
                <a:solidFill>
                  <a:prstClr val="black"/>
                </a:solidFill>
              </a:rPr>
              <a:t>Notas del presentador</a:t>
            </a:r>
          </a:p>
          <a:p>
            <a:pPr marL="0" indent="0" defTabSz="966612">
              <a:spcAft>
                <a:spcPts val="600"/>
              </a:spcAft>
              <a:buNone/>
              <a:defRPr/>
            </a:pPr>
            <a:r>
              <a:rPr lang="es-US" dirty="0">
                <a:solidFill>
                  <a:prstClr val="black"/>
                </a:solidFill>
              </a:rPr>
              <a:t>Este </a:t>
            </a:r>
            <a:r>
              <a:rPr lang="es-US" dirty="0"/>
              <a:t>cuadro</a:t>
            </a:r>
            <a:r>
              <a:rPr lang="es-US" dirty="0">
                <a:solidFill>
                  <a:prstClr val="black"/>
                </a:solidFill>
              </a:rPr>
              <a:t> muestra información básica sobre cada tipo de plan Medicare </a:t>
            </a:r>
            <a:r>
              <a:rPr lang="es-US" dirty="0" err="1">
                <a:solidFill>
                  <a:prstClr val="black"/>
                </a:solidFill>
              </a:rPr>
              <a:t>Advantage</a:t>
            </a:r>
            <a:r>
              <a:rPr lang="es-US" dirty="0">
                <a:solidFill>
                  <a:prstClr val="black"/>
                </a:solidFill>
              </a:rPr>
              <a:t>.</a:t>
            </a:r>
          </a:p>
          <a:p>
            <a:pPr marL="0" indent="0">
              <a:spcAft>
                <a:spcPts val="600"/>
              </a:spcAft>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43787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s-US" b="1" dirty="0">
                <a:solidFill>
                  <a:prstClr val="black"/>
                </a:solidFill>
              </a:rPr>
              <a:t>Notas del presentador</a:t>
            </a:r>
          </a:p>
          <a:p>
            <a:pPr marL="0" indent="0" defTabSz="966612">
              <a:spcAft>
                <a:spcPts val="600"/>
              </a:spcAft>
              <a:buNone/>
              <a:defRPr/>
            </a:pPr>
            <a:r>
              <a:rPr lang="es-US" dirty="0">
                <a:solidFill>
                  <a:prstClr val="black"/>
                </a:solidFill>
              </a:rPr>
              <a:t>Este </a:t>
            </a:r>
            <a:r>
              <a:rPr lang="es-US" dirty="0"/>
              <a:t>cuadro</a:t>
            </a:r>
            <a:r>
              <a:rPr lang="es-US" dirty="0">
                <a:solidFill>
                  <a:prstClr val="black"/>
                </a:solidFill>
              </a:rPr>
              <a:t> muestra información básica sobre cada tipo de plan Medicare </a:t>
            </a:r>
            <a:r>
              <a:rPr lang="es-US" dirty="0" err="1">
                <a:solidFill>
                  <a:prstClr val="black"/>
                </a:solidFill>
              </a:rPr>
              <a:t>Advantage</a:t>
            </a:r>
            <a:r>
              <a:rPr lang="es-US" dirty="0">
                <a:solidFill>
                  <a:prstClr val="black"/>
                </a:solidFill>
              </a:rPr>
              <a:t>.</a:t>
            </a:r>
          </a:p>
          <a:p>
            <a:pPr marL="0" indent="0" defTabSz="966612">
              <a:spcAft>
                <a:spcPts val="600"/>
              </a:spcAft>
              <a:buNone/>
              <a:defRPr/>
            </a:pPr>
            <a:endParaRPr 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33703548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s-US" b="1" dirty="0">
                <a:solidFill>
                  <a:prstClr val="black"/>
                </a:solidFill>
              </a:rPr>
              <a:t>Notas del presentador</a:t>
            </a:r>
          </a:p>
          <a:p>
            <a:pPr marL="0" indent="0" defTabSz="966612">
              <a:spcAft>
                <a:spcPts val="600"/>
              </a:spcAft>
              <a:buNone/>
              <a:defRPr/>
            </a:pPr>
            <a:r>
              <a:rPr lang="es-US" dirty="0">
                <a:solidFill>
                  <a:prstClr val="black"/>
                </a:solidFill>
              </a:rPr>
              <a:t>Este </a:t>
            </a:r>
            <a:r>
              <a:rPr lang="es-US" dirty="0"/>
              <a:t>cuadro</a:t>
            </a:r>
            <a:r>
              <a:rPr lang="es-US" dirty="0">
                <a:solidFill>
                  <a:prstClr val="black"/>
                </a:solidFill>
              </a:rPr>
              <a:t> muestra información básica sobre cada tipo de plan Medicare </a:t>
            </a:r>
            <a:r>
              <a:rPr lang="es-US" dirty="0" err="1">
                <a:solidFill>
                  <a:prstClr val="black"/>
                </a:solidFill>
              </a:rPr>
              <a:t>Advantage</a:t>
            </a:r>
            <a:r>
              <a:rPr lang="es-US" dirty="0">
                <a:solidFill>
                  <a:prstClr val="black"/>
                </a:solidFill>
              </a:rPr>
              <a:t>.</a:t>
            </a:r>
          </a:p>
          <a:p>
            <a:pPr marL="0" indent="0">
              <a:spcAft>
                <a:spcPts val="600"/>
              </a:spcAft>
              <a:buNone/>
            </a:pPr>
            <a:endParaRPr lang="en-US" dirty="0"/>
          </a:p>
        </p:txBody>
      </p:sp>
    </p:spTree>
    <p:extLst>
      <p:ext uri="{BB962C8B-B14F-4D97-AF65-F5344CB8AC3E}">
        <p14:creationId xmlns:p14="http://schemas.microsoft.com/office/powerpoint/2010/main" val="21156112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s-US" b="1" dirty="0">
                <a:solidFill>
                  <a:prstClr val="black"/>
                </a:solidFill>
              </a:rPr>
              <a:t>Notas del presentador</a:t>
            </a:r>
          </a:p>
          <a:p>
            <a:pPr marL="0" indent="0">
              <a:spcAft>
                <a:spcPts val="600"/>
              </a:spcAft>
              <a:buNone/>
            </a:pPr>
            <a:r>
              <a:rPr lang="es-US" dirty="0"/>
              <a:t>Este cuadro muestra algunas diferencias básicas entre Medicare Original y los planes Medicare </a:t>
            </a:r>
            <a:r>
              <a:rPr lang="es-US" dirty="0" err="1"/>
              <a:t>Advantage</a:t>
            </a:r>
            <a:r>
              <a:rPr lang="es-US" dirty="0"/>
              <a:t>.</a:t>
            </a:r>
          </a:p>
          <a:p>
            <a:pPr marL="0" indent="0">
              <a:spcAft>
                <a:spcPts val="600"/>
              </a:spcAft>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8793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6014720" cy="5144347"/>
          </a:xfrm>
        </p:spPr>
        <p:txBody>
          <a:bodyPr/>
          <a:lstStyle/>
          <a:p>
            <a:pPr marL="0" indent="0" defTabSz="966612">
              <a:spcAft>
                <a:spcPts val="600"/>
              </a:spcAft>
              <a:buNone/>
              <a:defRPr/>
            </a:pPr>
            <a:r>
              <a:rPr lang="es-US" b="1">
                <a:solidFill>
                  <a:prstClr val="black"/>
                </a:solidFill>
                <a:ea typeface="ＭＳ Ｐゴシック" pitchFamily="84" charset="-128"/>
              </a:rPr>
              <a:t>Esta diapositiva tiene animación.</a:t>
            </a:r>
          </a:p>
          <a:p>
            <a:pPr marL="0" indent="0" defTabSz="966612">
              <a:spcAft>
                <a:spcPts val="600"/>
              </a:spcAft>
              <a:buNone/>
              <a:defRPr/>
            </a:pPr>
            <a:r>
              <a:rPr lang="es-US" b="1">
                <a:solidFill>
                  <a:prstClr val="black"/>
                </a:solidFill>
                <a:ea typeface="ＭＳ Ｐゴシック" pitchFamily="84" charset="-128"/>
              </a:rPr>
              <a:t>Notas del presentador</a:t>
            </a:r>
          </a:p>
          <a:p>
            <a:pPr marL="0" indent="0" defTabSz="966612">
              <a:spcAft>
                <a:spcPts val="600"/>
              </a:spcAft>
              <a:buNone/>
              <a:defRPr/>
            </a:pPr>
            <a:r>
              <a:rPr lang="es-US">
                <a:solidFill>
                  <a:prstClr val="black"/>
                </a:solidFill>
              </a:rPr>
              <a:t>Con un plan Medicare Advantage Plan, usted:</a:t>
            </a:r>
          </a:p>
          <a:p>
            <a:pPr marL="127539" indent="-130895">
              <a:spcAft>
                <a:spcPts val="600"/>
              </a:spcAft>
              <a:defRPr/>
            </a:pPr>
            <a:r>
              <a:rPr lang="es-US">
                <a:solidFill>
                  <a:prstClr val="black"/>
                </a:solidFill>
              </a:rPr>
              <a:t>Sigue teniendo los derechos y protecciones de Medicare</a:t>
            </a:r>
          </a:p>
          <a:p>
            <a:pPr marL="127539" indent="-130895">
              <a:spcAft>
                <a:spcPts val="600"/>
              </a:spcAft>
              <a:defRPr/>
            </a:pPr>
            <a:r>
              <a:rPr lang="es-US">
                <a:solidFill>
                  <a:prstClr val="black"/>
                </a:solidFill>
              </a:rPr>
              <a:t>Puede tener que cubrir gastos directos de su bolsillo distintos a los del Medicare Original.</a:t>
            </a:r>
          </a:p>
          <a:p>
            <a:pPr marL="127539" indent="-130895">
              <a:spcAft>
                <a:spcPts val="600"/>
              </a:spcAft>
              <a:defRPr/>
            </a:pPr>
            <a:r>
              <a:rPr lang="es-US">
                <a:solidFill>
                  <a:prstClr val="black"/>
                </a:solidFill>
              </a:rPr>
              <a:t>Tiene un máximo anual en los gastos directos de su bolsillo</a:t>
            </a:r>
          </a:p>
          <a:p>
            <a:pPr marL="127539" indent="-130895">
              <a:spcAft>
                <a:spcPts val="600"/>
              </a:spcAft>
              <a:defRPr/>
            </a:pPr>
            <a:r>
              <a:rPr lang="es-US">
                <a:solidFill>
                  <a:prstClr val="black"/>
                </a:solidFill>
              </a:rPr>
              <a:t>No es sujeto a más cobros del Medicare Original por determinados servicios, como quimioterapia, diálisis y atención en un centro de enfermería especializada.</a:t>
            </a:r>
          </a:p>
          <a:p>
            <a:pPr marL="0" marR="0" lvl="0" indent="0" algn="l" defTabSz="914400" rtl="0" eaLnBrk="1" fontAlgn="auto" latinLnBrk="0" hangingPunct="1">
              <a:lnSpc>
                <a:spcPct val="100000"/>
              </a:lnSpc>
              <a:spcBef>
                <a:spcPts val="0"/>
              </a:spcBef>
              <a:spcAft>
                <a:spcPts val="600"/>
              </a:spcAft>
              <a:buClrTx/>
              <a:buSzTx/>
              <a:buNone/>
              <a:tabLst/>
              <a:defRPr/>
            </a:pPr>
            <a:r>
              <a:rPr lang="es-US"/>
              <a:t>Por cada servicio que reciba, asegúrese de mostrar su tarjeta de miembro del plan antes de recibir tratamiento. </a:t>
            </a:r>
          </a:p>
          <a:p>
            <a:pPr marL="0" indent="0">
              <a:spcAft>
                <a:spcPts val="600"/>
              </a:spcAft>
              <a:buNone/>
              <a:defRPr/>
            </a:pPr>
            <a:endParaRPr lang="en-US" dirty="0">
              <a:solidFill>
                <a:prstClr val="black"/>
              </a:solidFill>
            </a:endParaRPr>
          </a:p>
          <a:p>
            <a:pPr marL="0" indent="0">
              <a:spcAft>
                <a:spcPts val="600"/>
              </a:spcAft>
              <a:buNone/>
            </a:pPr>
            <a:endParaRPr lang="en-US" dirty="0"/>
          </a:p>
          <a:p>
            <a:pPr marL="0" indent="0">
              <a:spcAft>
                <a:spcPts val="600"/>
              </a:spcAft>
              <a:buNone/>
            </a:pPr>
            <a:endParaRPr lang="en-US" b="1" dirty="0"/>
          </a:p>
        </p:txBody>
      </p:sp>
    </p:spTree>
    <p:extLst>
      <p:ext uri="{BB962C8B-B14F-4D97-AF65-F5344CB8AC3E}">
        <p14:creationId xmlns:p14="http://schemas.microsoft.com/office/powerpoint/2010/main" val="323782025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s-US" b="1" dirty="0">
                <a:solidFill>
                  <a:prstClr val="black"/>
                </a:solidFill>
              </a:rPr>
              <a:t>Notas del presentador</a:t>
            </a:r>
          </a:p>
          <a:p>
            <a:pPr marL="0" indent="0">
              <a:spcAft>
                <a:spcPts val="600"/>
              </a:spcAft>
              <a:buNone/>
            </a:pPr>
            <a:r>
              <a:rPr lang="es-US" dirty="0"/>
              <a:t>Este cuadro muestra algunas diferencias básicas entre Medicare Original y los planes Medicare </a:t>
            </a:r>
            <a:r>
              <a:rPr lang="es-US" dirty="0" err="1"/>
              <a:t>Advantage</a:t>
            </a:r>
            <a:r>
              <a:rPr lang="es-US" dirty="0"/>
              <a:t>.</a:t>
            </a:r>
          </a:p>
          <a:p>
            <a:pPr marL="0" indent="0">
              <a:spcAft>
                <a:spcPts val="600"/>
              </a:spcAft>
              <a:buNone/>
            </a:pPr>
            <a:endParaRPr lang="en-US" dirty="0">
              <a:cs typeface="Arial" panose="020B0604020202020204" pitchFamily="34" charset="0"/>
            </a:endParaRPr>
          </a:p>
          <a:p>
            <a:pPr marL="0" indent="0">
              <a:spcAft>
                <a:spcPts val="600"/>
              </a:spcAft>
              <a:buNone/>
            </a:pPr>
            <a:endParaRPr lang="en-US" dirty="0"/>
          </a:p>
        </p:txBody>
      </p:sp>
    </p:spTree>
    <p:extLst>
      <p:ext uri="{BB962C8B-B14F-4D97-AF65-F5344CB8AC3E}">
        <p14:creationId xmlns:p14="http://schemas.microsoft.com/office/powerpoint/2010/main" val="36860403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s-US" b="1" dirty="0">
                <a:solidFill>
                  <a:prstClr val="black"/>
                </a:solidFill>
              </a:rPr>
              <a:t>Notas del presentador</a:t>
            </a:r>
          </a:p>
          <a:p>
            <a:pPr marL="0" indent="0">
              <a:spcAft>
                <a:spcPts val="600"/>
              </a:spcAft>
              <a:buNone/>
            </a:pPr>
            <a:r>
              <a:rPr lang="es-US" dirty="0"/>
              <a:t>Este cuadro muestra algunas diferencias básicas entre Medicare Original y los planes Medicare </a:t>
            </a:r>
            <a:r>
              <a:rPr lang="es-US" dirty="0" err="1"/>
              <a:t>Advantage</a:t>
            </a:r>
            <a:r>
              <a:rPr lang="es-US" dirty="0"/>
              <a:t>.</a:t>
            </a:r>
          </a:p>
          <a:p>
            <a:pPr marL="0" indent="0">
              <a:spcAft>
                <a:spcPts val="600"/>
              </a:spcAft>
              <a:buNone/>
            </a:pPr>
            <a:endParaRPr lang="en-US" dirty="0">
              <a:cs typeface="Arial" panose="020B0604020202020204" pitchFamily="34" charset="0"/>
            </a:endParaRPr>
          </a:p>
          <a:p>
            <a:pPr marL="0" indent="0">
              <a:spcAft>
                <a:spcPts val="600"/>
              </a:spcAft>
              <a:buNone/>
            </a:pPr>
            <a:endParaRPr lang="en-US" dirty="0"/>
          </a:p>
        </p:txBody>
      </p:sp>
    </p:spTree>
    <p:extLst>
      <p:ext uri="{BB962C8B-B14F-4D97-AF65-F5344CB8AC3E}">
        <p14:creationId xmlns:p14="http://schemas.microsoft.com/office/powerpoint/2010/main" val="202003297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s-US" b="1">
                <a:solidFill>
                  <a:prstClr val="black"/>
                </a:solidFill>
              </a:rPr>
              <a:t>Notas del presentador</a:t>
            </a:r>
          </a:p>
          <a:p>
            <a:pPr marL="0" indent="0">
              <a:spcAft>
                <a:spcPts val="600"/>
              </a:spcAft>
              <a:buNone/>
            </a:pPr>
            <a:r>
              <a:rPr lang="es-US"/>
              <a:t>Este cuadro muestra algunas diferencias básicas entre Medicare Original y los planes Medicare Advantage.</a:t>
            </a:r>
          </a:p>
          <a:p>
            <a:pPr marL="0" indent="0">
              <a:spcAft>
                <a:spcPts val="600"/>
              </a:spcAft>
              <a:buNone/>
            </a:pPr>
            <a:endParaRPr lang="en-US" dirty="0"/>
          </a:p>
        </p:txBody>
      </p:sp>
    </p:spTree>
    <p:extLst>
      <p:ext uri="{BB962C8B-B14F-4D97-AF65-F5344CB8AC3E}">
        <p14:creationId xmlns:p14="http://schemas.microsoft.com/office/powerpoint/2010/main" val="213079188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0691652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294009479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pPr>
            <a:r>
              <a:rPr lang="es-US"/>
              <a:t>Manténgase conectado. Consulte </a:t>
            </a:r>
            <a:r>
              <a:rPr lang="es-US">
                <a:hlinkClick r:id="rId3"/>
              </a:rPr>
              <a:t>CMSnationaltrainingprogram.cms.gov</a:t>
            </a:r>
            <a:r>
              <a:rPr lang="es-US"/>
              <a:t> para ver los </a:t>
            </a:r>
            <a:r>
              <a:rPr lang="es-US" baseline="0"/>
              <a:t>materiales de capacitación de NTP y suscribirse a nuestra lista de correo electrónico. </a:t>
            </a:r>
            <a:r>
              <a:rPr lang="es-US"/>
              <a:t>Comuníquese en </a:t>
            </a:r>
            <a:r>
              <a:rPr lang="es-US">
                <a:hlinkClick r:id="rId4"/>
              </a:rPr>
              <a:t>training@cms.hhs.gov</a:t>
            </a:r>
            <a:r>
              <a:rPr lang="es-US"/>
              <a:t>. </a:t>
            </a:r>
          </a:p>
        </p:txBody>
      </p:sp>
    </p:spTree>
    <p:extLst>
      <p:ext uri="{BB962C8B-B14F-4D97-AF65-F5344CB8AC3E}">
        <p14:creationId xmlns:p14="http://schemas.microsoft.com/office/powerpoint/2010/main" val="609567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s-US" b="1">
                <a:solidFill>
                  <a:prstClr val="black"/>
                </a:solidFill>
                <a:ea typeface="ＭＳ Ｐゴシック" pitchFamily="84" charset="-128"/>
              </a:rPr>
              <a:t>Esta diapositiva tiene animación.</a:t>
            </a:r>
          </a:p>
          <a:p>
            <a:pPr marL="0" indent="0" defTabSz="966612">
              <a:spcAft>
                <a:spcPts val="600"/>
              </a:spcAft>
              <a:buNone/>
              <a:defRPr/>
            </a:pPr>
            <a:r>
              <a:rPr lang="es-US" b="1">
                <a:solidFill>
                  <a:prstClr val="black"/>
                </a:solidFill>
                <a:ea typeface="ＭＳ Ｐゴシック" pitchFamily="84" charset="-128"/>
              </a:rPr>
              <a:t>Notas del presentador</a:t>
            </a:r>
          </a:p>
          <a:p>
            <a:pPr marL="0" indent="0">
              <a:spcAft>
                <a:spcPts val="600"/>
              </a:spcAft>
              <a:buNone/>
            </a:pPr>
            <a:r>
              <a:rPr lang="es-US"/>
              <a:t>Los diferentes tipos de planes Medicare Advantage se revisarán en las siguientes diapositivas.</a:t>
            </a:r>
          </a:p>
          <a:p>
            <a:pPr marL="114300" marR="0" lvl="0" indent="-114300" algn="l" defTabSz="914400" rtl="0" eaLnBrk="1" fontAlgn="auto" latinLnBrk="0" hangingPunct="1">
              <a:spcBef>
                <a:spcPts val="0"/>
              </a:spcBef>
              <a:spcAft>
                <a:spcPts val="600"/>
              </a:spcAft>
              <a:buClrTx/>
              <a:buSzTx/>
              <a:buFont typeface="Wingdings" panose="05000000000000000000" pitchFamily="2" charset="2"/>
              <a:buChar char="§"/>
              <a:tabLst/>
              <a:defRPr/>
            </a:pPr>
            <a:r>
              <a:rPr lang="es-US"/>
              <a:t>Planes de Organización para el Mantenimiento de la Salud (HMO) </a:t>
            </a:r>
          </a:p>
          <a:p>
            <a:pPr marL="114300" marR="0" lvl="0" indent="-114300" algn="l" defTabSz="914400" rtl="0" eaLnBrk="1" fontAlgn="auto" latinLnBrk="0" hangingPunct="1">
              <a:spcBef>
                <a:spcPts val="0"/>
              </a:spcBef>
              <a:spcAft>
                <a:spcPts val="600"/>
              </a:spcAft>
              <a:buClrTx/>
              <a:buSzTx/>
              <a:buFont typeface="Wingdings" panose="05000000000000000000" pitchFamily="2" charset="2"/>
              <a:buChar char="§"/>
              <a:tabLst/>
              <a:defRPr/>
            </a:pPr>
            <a:r>
              <a:rPr lang="es-US"/>
              <a:t>Planes de Organización de Proveedores Preferidos (PPO)</a:t>
            </a:r>
          </a:p>
          <a:p>
            <a:pPr marL="114300" marR="0" lvl="0" indent="-114300" algn="l" defTabSz="914400" rtl="0" eaLnBrk="1" fontAlgn="auto" latinLnBrk="0" hangingPunct="1">
              <a:spcBef>
                <a:spcPts val="0"/>
              </a:spcBef>
              <a:spcAft>
                <a:spcPts val="600"/>
              </a:spcAft>
              <a:buClrTx/>
              <a:buSzTx/>
              <a:buFont typeface="Wingdings" panose="05000000000000000000" pitchFamily="2" charset="2"/>
              <a:buChar char="§"/>
              <a:tabLst/>
              <a:defRPr/>
            </a:pPr>
            <a:r>
              <a:rPr lang="es-US"/>
              <a:t>Planes de Necesidades Especiales (SNP)</a:t>
            </a:r>
          </a:p>
          <a:p>
            <a:pPr marL="114300" marR="0" lvl="0" indent="-114300" algn="l" defTabSz="914400" rtl="0" eaLnBrk="1" fontAlgn="auto" latinLnBrk="0" hangingPunct="1">
              <a:spcBef>
                <a:spcPts val="0"/>
              </a:spcBef>
              <a:spcAft>
                <a:spcPts val="600"/>
              </a:spcAft>
              <a:buClrTx/>
              <a:buSzTx/>
              <a:buFont typeface="Wingdings" panose="05000000000000000000" pitchFamily="2" charset="2"/>
              <a:buChar char="§"/>
              <a:tabLst/>
              <a:defRPr/>
            </a:pPr>
            <a:r>
              <a:rPr lang="es-US"/>
              <a:t>Planes de Pago por Servicio Privado (PFFS)</a:t>
            </a:r>
          </a:p>
          <a:p>
            <a:pPr marL="114300" marR="0" lvl="0" indent="-114300" algn="l" defTabSz="914400" rtl="0" eaLnBrk="1" fontAlgn="auto" latinLnBrk="0" hangingPunct="1">
              <a:spcBef>
                <a:spcPts val="0"/>
              </a:spcBef>
              <a:spcAft>
                <a:spcPts val="600"/>
              </a:spcAft>
              <a:buClrTx/>
              <a:buSzTx/>
              <a:buFont typeface="Wingdings" panose="05000000000000000000" pitchFamily="2" charset="2"/>
              <a:buChar char="§"/>
              <a:tabLst/>
              <a:defRPr/>
            </a:pPr>
            <a:r>
              <a:rPr lang="es-US"/>
              <a:t>Planes de Cuentas de Ahorros Médicos (MSA) de Medicare</a:t>
            </a:r>
          </a:p>
          <a:p>
            <a:pPr marL="0" indent="0">
              <a:spcBef>
                <a:spcPts val="600"/>
              </a:spcBef>
              <a:spcAft>
                <a:spcPts val="600"/>
              </a:spcAft>
              <a:buNone/>
            </a:pPr>
            <a:endParaRPr lang="en-US" dirty="0">
              <a:cs typeface="Arial" panose="020B0604020202020204" pitchFamily="34" charset="0"/>
            </a:endParaRPr>
          </a:p>
          <a:p>
            <a:pPr marL="0" indent="0">
              <a:spcBef>
                <a:spcPts val="600"/>
              </a:spcBef>
              <a:spcAft>
                <a:spcPts val="600"/>
              </a:spcAft>
              <a:buNone/>
            </a:pPr>
            <a:endParaRPr lang="en-US" b="0" dirty="0">
              <a:cs typeface="Arial" panose="020B0604020202020204" pitchFamily="34" charset="0"/>
            </a:endParaRPr>
          </a:p>
        </p:txBody>
      </p:sp>
    </p:spTree>
    <p:extLst>
      <p:ext uri="{BB962C8B-B14F-4D97-AF65-F5344CB8AC3E}">
        <p14:creationId xmlns:p14="http://schemas.microsoft.com/office/powerpoint/2010/main" val="1981589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62560" y="3757507"/>
            <a:ext cx="7044267" cy="5502380"/>
          </a:xfrm>
        </p:spPr>
        <p:txBody>
          <a:bodyPr/>
          <a:lstStyle/>
          <a:p>
            <a:pPr marL="0" indent="0" defTabSz="966612">
              <a:spcAft>
                <a:spcPts val="600"/>
              </a:spcAft>
              <a:buNone/>
              <a:defRPr/>
            </a:pPr>
            <a:r>
              <a:rPr lang="es-US" sz="1100" b="1" dirty="0">
                <a:solidFill>
                  <a:prstClr val="black"/>
                </a:solidFill>
                <a:ea typeface="ＭＳ Ｐゴシック" pitchFamily="84" charset="-128"/>
              </a:rPr>
              <a:t>Esta diapositiva tiene animación.</a:t>
            </a:r>
          </a:p>
          <a:p>
            <a:pPr marL="0" indent="0" defTabSz="966612">
              <a:spcAft>
                <a:spcPts val="600"/>
              </a:spcAft>
              <a:buNone/>
              <a:defRPr/>
            </a:pPr>
            <a:r>
              <a:rPr lang="es-US" sz="1100" b="1" dirty="0">
                <a:solidFill>
                  <a:prstClr val="black"/>
                </a:solidFill>
                <a:ea typeface="ＭＳ Ｐゴシック" pitchFamily="84" charset="-128"/>
              </a:rPr>
              <a:t>Notas del presentador</a:t>
            </a:r>
          </a:p>
          <a:p>
            <a:pPr marL="120827" indent="-120827" defTabSz="966612">
              <a:spcAft>
                <a:spcPts val="600"/>
              </a:spcAft>
              <a:defRPr/>
            </a:pPr>
            <a:r>
              <a:rPr lang="es-US" sz="1100" dirty="0">
                <a:solidFill>
                  <a:prstClr val="black"/>
                </a:solidFill>
              </a:rPr>
              <a:t>En un plan HMO, generalmente debe recibir la atención y los servicios de médicos, otros proveedores de asistencia médica u hospitales de la red del plan (excepto la atención de emergencia, la atención de urgencia fuera del área o la diálisis temporal fuera del área, que están cubiertas tanto si se prestan en la red del plan como fuera de ella). Sin embargo, algunos planes HMO, conocidos como </a:t>
            </a:r>
            <a:r>
              <a:rPr lang="es-US" sz="1100" dirty="0">
                <a:solidFill>
                  <a:prstClr val="black"/>
                </a:solidFill>
                <a:cs typeface="Arial" panose="020B0604020202020204" pitchFamily="34" charset="0"/>
              </a:rPr>
              <a:t>Planes Punto de Servicio HMO (HMOPOS), ofrecen una prestación fuera de la red para algunas o todas las prestaciones cubiertas.</a:t>
            </a:r>
          </a:p>
          <a:p>
            <a:pPr marL="120827" lvl="1" indent="-120827" defTabSz="966612">
              <a:spcBef>
                <a:spcPts val="0"/>
              </a:spcBef>
              <a:spcAft>
                <a:spcPts val="600"/>
              </a:spcAft>
              <a:buFont typeface="Wingdings" panose="05000000000000000000" pitchFamily="2" charset="2"/>
              <a:buChar char="§"/>
              <a:defRPr/>
            </a:pPr>
            <a:r>
              <a:rPr lang="es-US" sz="1100" dirty="0">
                <a:solidFill>
                  <a:srgbClr val="000000"/>
                </a:solidFill>
                <a:cs typeface="Arial" panose="020B0604020202020204" pitchFamily="34" charset="0"/>
              </a:rPr>
              <a:t>En la mayoría de los casos, los medicamentos bajo prescripción están cubiertos. Si desea la cobertura de medicamentos de Medicare, deberá inscribirse en un plan HMO que ofrezca cobertura de medicamentos. Si se inscribe en un plan HMO sin cobertura de medicamentos, no podrá inscribirse a otro plan de medicamentos de Medicare.</a:t>
            </a:r>
          </a:p>
          <a:p>
            <a:pPr marL="120827" lvl="1" indent="-120827" defTabSz="966612">
              <a:spcBef>
                <a:spcPts val="0"/>
              </a:spcBef>
              <a:spcAft>
                <a:spcPts val="600"/>
              </a:spcAft>
              <a:buFont typeface="Wingdings" panose="05000000000000000000" pitchFamily="2" charset="2"/>
              <a:buChar char="§"/>
              <a:defRPr/>
            </a:pPr>
            <a:r>
              <a:rPr lang="es-US" sz="1100" dirty="0">
                <a:solidFill>
                  <a:srgbClr val="000000"/>
                </a:solidFill>
                <a:cs typeface="Arial" panose="020B0604020202020204" pitchFamily="34" charset="0"/>
              </a:rPr>
              <a:t>En la mayoría de los casos, necesita elegir un médico de cabecera y deberá obtener autorización para ver a un especialista. Ciertos servicios, como las mamografías anuales, no necesitan una autorización. Sin embargo, si un </a:t>
            </a:r>
            <a:r>
              <a:rPr lang="es-US" sz="1100" dirty="0"/>
              <a:t>proveedor de la red del plan cree que el mejor tratamiento para usted debe obtenerse fuera de la red, lo puede referir fuera de la red. El proveedor debe solicitar al plan una determinación escrita de la organización previa al servicio y usted sólo pagará el gasto compartido del plan.</a:t>
            </a:r>
          </a:p>
          <a:p>
            <a:pPr marL="120827" lvl="1" indent="-120827" defTabSz="966612">
              <a:spcBef>
                <a:spcPts val="0"/>
              </a:spcBef>
              <a:spcAft>
                <a:spcPts val="600"/>
              </a:spcAft>
              <a:buFont typeface="Wingdings" panose="05000000000000000000" pitchFamily="2" charset="2"/>
              <a:buChar char="§"/>
              <a:defRPr/>
            </a:pPr>
            <a:r>
              <a:rPr lang="es-US" sz="1100" dirty="0">
                <a:solidFill>
                  <a:srgbClr val="000000"/>
                </a:solidFill>
                <a:cs typeface="Arial" panose="020B0604020202020204" pitchFamily="34" charset="0"/>
              </a:rPr>
              <a:t>Existen otras cuestiones que debe saber:</a:t>
            </a:r>
          </a:p>
          <a:p>
            <a:pPr marL="241653" lvl="1" indent="-120827" defTabSz="966612">
              <a:spcBef>
                <a:spcPts val="0"/>
              </a:spcBef>
              <a:spcAft>
                <a:spcPts val="600"/>
              </a:spcAft>
              <a:buFont typeface="Arial" panose="020B0604020202020204" pitchFamily="34" charset="0"/>
              <a:buChar char="•"/>
              <a:defRPr/>
            </a:pPr>
            <a:r>
              <a:rPr lang="es-US" sz="1100" dirty="0">
                <a:solidFill>
                  <a:srgbClr val="000000"/>
                </a:solidFill>
                <a:cs typeface="Arial" panose="020B0604020202020204" pitchFamily="34" charset="0"/>
              </a:rPr>
              <a:t>Si su médico u otro proveedor de atención médica abandonan la red del plan, su plan se lo notificará. Usted podrá elegir otro médico dentro de la red del plan. </a:t>
            </a:r>
          </a:p>
          <a:p>
            <a:pPr marL="241653" lvl="1" indent="-120827" defTabSz="966612">
              <a:spcBef>
                <a:spcPts val="0"/>
              </a:spcBef>
              <a:spcAft>
                <a:spcPts val="600"/>
              </a:spcAft>
              <a:buFont typeface="Arial" panose="020B0604020202020204" pitchFamily="34" charset="0"/>
              <a:buChar char="•"/>
              <a:defRPr/>
            </a:pPr>
            <a:r>
              <a:rPr lang="es-US" sz="1100" dirty="0">
                <a:solidFill>
                  <a:srgbClr val="000000"/>
                </a:solidFill>
                <a:cs typeface="Arial" panose="020B0604020202020204" pitchFamily="34" charset="0"/>
              </a:rPr>
              <a:t>Si recibe atención médica fuera de la red del plan, es posible tener que pagar el costo completo. </a:t>
            </a:r>
          </a:p>
          <a:p>
            <a:pPr marL="241653" lvl="1" indent="-120827" defTabSz="966612">
              <a:spcBef>
                <a:spcPts val="0"/>
              </a:spcBef>
              <a:spcAft>
                <a:spcPts val="600"/>
              </a:spcAft>
              <a:buFont typeface="Arial" panose="020B0604020202020204" pitchFamily="34" charset="0"/>
              <a:buChar char="•"/>
              <a:defRPr/>
            </a:pPr>
            <a:r>
              <a:rPr lang="es-US" sz="1100" dirty="0">
                <a:solidFill>
                  <a:srgbClr val="000000"/>
                </a:solidFill>
                <a:cs typeface="Arial" panose="020B0604020202020204" pitchFamily="34" charset="0"/>
              </a:rPr>
              <a:t>Es importante que usted siga las reglas del plan, tales como obtener aprobación previa para un servicio determinado cuando sea necesario. </a:t>
            </a:r>
          </a:p>
          <a:p>
            <a:pPr marL="241653" lvl="1" indent="-120827" defTabSz="966612">
              <a:spcBef>
                <a:spcPts val="0"/>
              </a:spcBef>
              <a:spcAft>
                <a:spcPts val="600"/>
              </a:spcAft>
              <a:buFont typeface="Arial" panose="020B0604020202020204" pitchFamily="34" charset="0"/>
              <a:buChar char="•"/>
              <a:defRPr/>
            </a:pPr>
            <a:r>
              <a:rPr lang="es-US" sz="1100" dirty="0">
                <a:solidFill>
                  <a:srgbClr val="000000"/>
                </a:solidFill>
                <a:cs typeface="Arial" panose="020B0604020202020204" pitchFamily="34" charset="0"/>
              </a:rPr>
              <a:t>Consulte </a:t>
            </a:r>
            <a:r>
              <a:rPr lang="es-US" sz="1100" dirty="0">
                <a:solidFill>
                  <a:prstClr val="black"/>
                </a:solidFill>
                <a:cs typeface="Arial" panose="020B0604020202020204" pitchFamily="34" charset="0"/>
              </a:rPr>
              <a:t>el plan para mayor información.</a:t>
            </a:r>
          </a:p>
          <a:p>
            <a:pPr marL="0" lvl="1" defTabSz="966612">
              <a:spcBef>
                <a:spcPts val="0"/>
              </a:spcBef>
              <a:spcAft>
                <a:spcPts val="600"/>
              </a:spcAft>
              <a:defRPr/>
            </a:pPr>
            <a:r>
              <a:rPr lang="es-US" sz="1100" b="1" baseline="0" dirty="0">
                <a:solidFill>
                  <a:prstClr val="black"/>
                </a:solidFill>
                <a:cs typeface="Arial" panose="020B0604020202020204" pitchFamily="34" charset="0"/>
              </a:rPr>
              <a:t>Recurso</a:t>
            </a:r>
            <a:r>
              <a:rPr lang="es-US" sz="1100" baseline="0" dirty="0">
                <a:solidFill>
                  <a:prstClr val="black"/>
                </a:solidFill>
                <a:cs typeface="Arial" panose="020B0604020202020204" pitchFamily="34" charset="0"/>
              </a:rPr>
              <a:t>:</a:t>
            </a:r>
            <a:r>
              <a:rPr lang="es-US" sz="1100" dirty="0">
                <a:solidFill>
                  <a:prstClr val="black"/>
                </a:solidFill>
                <a:cs typeface="Arial" panose="020B0604020202020204" pitchFamily="34" charset="0"/>
              </a:rPr>
              <a:t> Manual de atención administrada de Medicare, Capítulo 4: Beneficios y protecciones para los beneficiarios, sección 160, Atención dirigida por el plan (</a:t>
            </a:r>
            <a:r>
              <a:rPr lang="es-US" sz="1100" dirty="0">
                <a:solidFill>
                  <a:prstClr val="black"/>
                </a:solidFill>
                <a:cs typeface="Arial" panose="020B0604020202020204" pitchFamily="34" charset="0"/>
                <a:hlinkClick r:id="rId3"/>
              </a:rPr>
              <a:t>CMS.gov/</a:t>
            </a:r>
            <a:r>
              <a:rPr lang="es-US" sz="1100" dirty="0" err="1">
                <a:solidFill>
                  <a:prstClr val="black"/>
                </a:solidFill>
                <a:cs typeface="Arial" panose="020B0604020202020204" pitchFamily="34" charset="0"/>
                <a:hlinkClick r:id="rId3"/>
              </a:rPr>
              <a:t>Regulations</a:t>
            </a:r>
            <a:r>
              <a:rPr lang="es-US" sz="1100" dirty="0">
                <a:solidFill>
                  <a:prstClr val="black"/>
                </a:solidFill>
                <a:cs typeface="Arial" panose="020B0604020202020204" pitchFamily="34" charset="0"/>
                <a:hlinkClick r:id="rId3"/>
              </a:rPr>
              <a:t>-and-</a:t>
            </a:r>
            <a:r>
              <a:rPr lang="es-US" sz="1100" dirty="0" err="1">
                <a:solidFill>
                  <a:prstClr val="black"/>
                </a:solidFill>
                <a:cs typeface="Arial" panose="020B0604020202020204" pitchFamily="34" charset="0"/>
                <a:hlinkClick r:id="rId3"/>
              </a:rPr>
              <a:t>Guidance</a:t>
            </a:r>
            <a:r>
              <a:rPr lang="es-US" sz="1100" dirty="0">
                <a:solidFill>
                  <a:prstClr val="black"/>
                </a:solidFill>
                <a:cs typeface="Arial" panose="020B0604020202020204" pitchFamily="34" charset="0"/>
                <a:hlinkClick r:id="rId3"/>
              </a:rPr>
              <a:t>/</a:t>
            </a:r>
            <a:r>
              <a:rPr lang="es-US" sz="1100" dirty="0" err="1">
                <a:solidFill>
                  <a:prstClr val="black"/>
                </a:solidFill>
                <a:cs typeface="Arial" panose="020B0604020202020204" pitchFamily="34" charset="0"/>
                <a:hlinkClick r:id="rId3"/>
              </a:rPr>
              <a:t>Guidance</a:t>
            </a:r>
            <a:r>
              <a:rPr lang="es-US" sz="1100" dirty="0">
                <a:solidFill>
                  <a:prstClr val="black"/>
                </a:solidFill>
                <a:cs typeface="Arial" panose="020B0604020202020204" pitchFamily="34" charset="0"/>
                <a:hlinkClick r:id="rId3"/>
              </a:rPr>
              <a:t>/</a:t>
            </a:r>
            <a:r>
              <a:rPr lang="es-US" sz="1100" dirty="0" err="1">
                <a:solidFill>
                  <a:prstClr val="black"/>
                </a:solidFill>
                <a:cs typeface="Arial" panose="020B0604020202020204" pitchFamily="34" charset="0"/>
                <a:hlinkClick r:id="rId3"/>
              </a:rPr>
              <a:t>Manuals</a:t>
            </a:r>
            <a:r>
              <a:rPr lang="es-US" sz="1100" dirty="0">
                <a:solidFill>
                  <a:prstClr val="black"/>
                </a:solidFill>
                <a:cs typeface="Arial" panose="020B0604020202020204" pitchFamily="34" charset="0"/>
                <a:hlinkClick r:id="rId3"/>
              </a:rPr>
              <a:t>/</a:t>
            </a:r>
            <a:r>
              <a:rPr lang="es-US" sz="1100" dirty="0" err="1">
                <a:solidFill>
                  <a:prstClr val="black"/>
                </a:solidFill>
                <a:cs typeface="Arial" panose="020B0604020202020204" pitchFamily="34" charset="0"/>
                <a:hlinkClick r:id="rId3"/>
              </a:rPr>
              <a:t>Downloads</a:t>
            </a:r>
            <a:r>
              <a:rPr lang="es-US" sz="1100" dirty="0">
                <a:solidFill>
                  <a:prstClr val="black"/>
                </a:solidFill>
                <a:cs typeface="Arial" panose="020B0604020202020204" pitchFamily="34" charset="0"/>
                <a:hlinkClick r:id="rId3"/>
              </a:rPr>
              <a:t>/mc86c04.pdf</a:t>
            </a:r>
            <a:r>
              <a:rPr lang="es-US" sz="1100" dirty="0">
                <a:solidFill>
                  <a:prstClr val="black"/>
                </a:solidFill>
                <a:cs typeface="Arial" panose="020B0604020202020204" pitchFamily="34" charset="0"/>
              </a:rPr>
              <a:t>).</a:t>
            </a:r>
          </a:p>
          <a:p>
            <a:pPr marL="0" indent="0">
              <a:spcBef>
                <a:spcPts val="600"/>
              </a:spcBef>
              <a:buNone/>
            </a:pPr>
            <a:endParaRPr lang="en-US" sz="1100" dirty="0">
              <a:cs typeface="Arial" panose="020B0604020202020204" pitchFamily="34" charset="0"/>
            </a:endParaRPr>
          </a:p>
        </p:txBody>
      </p:sp>
    </p:spTree>
    <p:extLst>
      <p:ext uri="{BB962C8B-B14F-4D97-AF65-F5344CB8AC3E}">
        <p14:creationId xmlns:p14="http://schemas.microsoft.com/office/powerpoint/2010/main" val="3472590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3.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14.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15.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2.xml"/><Relationship Id="rId1" Type="http://schemas.openxmlformats.org/officeDocument/2006/relationships/tags" Target="../tags/tag16.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17.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18.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19.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20.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21.xml"/><Relationship Id="rId4" Type="http://schemas.openxmlformats.org/officeDocument/2006/relationships/image" Target="../media/image6.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22.xml"/><Relationship Id="rId4"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23.xml"/><Relationship Id="rId4" Type="http://schemas.openxmlformats.org/officeDocument/2006/relationships/image" Target="../media/image6.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2.xml"/><Relationship Id="rId1" Type="http://schemas.openxmlformats.org/officeDocument/2006/relationships/tags" Target="../tags/tag24.xml"/><Relationship Id="rId4" Type="http://schemas.openxmlformats.org/officeDocument/2006/relationships/image" Target="../media/image6.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6.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2.xml"/><Relationship Id="rId1" Type="http://schemas.openxmlformats.org/officeDocument/2006/relationships/tags" Target="../tags/tag26.xml"/><Relationship Id="rId4" Type="http://schemas.openxmlformats.org/officeDocument/2006/relationships/image" Target="../media/image6.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6.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6.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6.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6.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6.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2.xml"/><Relationship Id="rId1" Type="http://schemas.openxmlformats.org/officeDocument/2006/relationships/tags" Target="../tags/tag32.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2.xml"/><Relationship Id="rId1" Type="http://schemas.openxmlformats.org/officeDocument/2006/relationships/tags" Target="../tags/tag33.xml"/><Relationship Id="rId4" Type="http://schemas.openxmlformats.org/officeDocument/2006/relationships/image" Target="../media/image6.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2.xml"/><Relationship Id="rId1" Type="http://schemas.openxmlformats.org/officeDocument/2006/relationships/tags" Target="../tags/tag34.xml"/><Relationship Id="rId4" Type="http://schemas.openxmlformats.org/officeDocument/2006/relationships/image" Target="../media/image6.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2.xml"/><Relationship Id="rId1" Type="http://schemas.openxmlformats.org/officeDocument/2006/relationships/tags" Target="../tags/tag35.xml"/><Relationship Id="rId4" Type="http://schemas.openxmlformats.org/officeDocument/2006/relationships/image" Target="../media/image6.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2.xml"/><Relationship Id="rId1" Type="http://schemas.openxmlformats.org/officeDocument/2006/relationships/tags" Target="../tags/tag36.xml"/><Relationship Id="rId4" Type="http://schemas.openxmlformats.org/officeDocument/2006/relationships/image" Target="../media/image6.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2.xml"/><Relationship Id="rId1" Type="http://schemas.openxmlformats.org/officeDocument/2006/relationships/tags" Target="../tags/tag37.xml"/><Relationship Id="rId4" Type="http://schemas.openxmlformats.org/officeDocument/2006/relationships/image" Target="../media/image6.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2.xml"/><Relationship Id="rId1" Type="http://schemas.openxmlformats.org/officeDocument/2006/relationships/tags" Target="../tags/tag38.xml"/><Relationship Id="rId4" Type="http://schemas.openxmlformats.org/officeDocument/2006/relationships/image" Target="../media/image6.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39.xml"/><Relationship Id="rId4" Type="http://schemas.openxmlformats.org/officeDocument/2006/relationships/image" Target="../media/image6.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2.xml"/><Relationship Id="rId1" Type="http://schemas.openxmlformats.org/officeDocument/2006/relationships/tags" Target="../tags/tag40.xm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838200" y="222622"/>
            <a:ext cx="10515600" cy="809254"/>
          </a:xfrm>
          <a:prstGeom prst="rect">
            <a:avLst/>
          </a:prstGeom>
        </p:spPr>
        <p:txBody>
          <a:bodyPr/>
          <a:lstStyle/>
          <a:p>
            <a:r>
              <a:rPr lang="en-US"/>
              <a:t>Click to add Head</a:t>
            </a:r>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add text</a:t>
            </a:r>
          </a:p>
          <a:p>
            <a:pPr lvl="1"/>
            <a:r>
              <a:rPr lang="en-US"/>
              <a:t>Click to add subtext</a:t>
            </a:r>
          </a:p>
          <a:p>
            <a:pPr lvl="2"/>
            <a:r>
              <a:rPr lang="en-US"/>
              <a:t>Third level</a:t>
            </a:r>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a:xfrm>
            <a:off x="4038600" y="6492240"/>
            <a:ext cx="41148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dirty="0"/>
              <a:t>Medicare Advantage &amp; Other Medicare Health Plans</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a:xfrm>
            <a:off x="8382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a:t>March 2023</a:t>
            </a:r>
            <a:endParaRPr lang="en-US" dirty="0"/>
          </a:p>
        </p:txBody>
      </p:sp>
    </p:spTree>
    <p:custDataLst>
      <p:tags r:id="rId1"/>
    </p:custDataLst>
    <p:extLst>
      <p:ext uri="{BB962C8B-B14F-4D97-AF65-F5344CB8AC3E}">
        <p14:creationId xmlns:p14="http://schemas.microsoft.com/office/powerpoint/2010/main" val="2516802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1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45092"/>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D821A07-1804-4302-86C2-2409C8BECD23}"/>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EEEEF3CD-4F8F-6E08-3B21-6FA32F65D565}"/>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A09B4FDC-6BDF-EFD4-7421-EBDC794BE194}"/>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B24D343-86C1-3984-D6BA-39C2D60BEA23}"/>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7CD517C8-DD95-E64C-A981-55C6AFE3CB3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977420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3B2212CA-9BD2-81B7-0DBA-06E8311DF45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29EFB50-65F6-008B-EEF1-DA3FC1E0CE4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0D23542-0E84-B3AA-2E6F-0E0BF37826A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0EBEE1C7-5A19-F601-9A9E-83289E808FE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627307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2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79275"/>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06AB3EB-B3E7-4D86-93B4-A2F1467FB717}"/>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0AF04CC0-30E9-4159-2F4E-17EC5015F50F}"/>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FE687A18-235E-FECF-6CF1-823B98330A2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E3107BF-3B7C-0D70-85F4-911E500A790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296BD230-B92B-FF98-2251-2F62F351F4FB}"/>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0691524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A665E39C-BF76-E3BA-E860-492A873B456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2143B689-2382-5F3B-E63C-65A16377A720}"/>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0F7CD0F-5973-F386-6DCB-9D265206813E}"/>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1581AE4A-DFDE-3736-4E46-754EB2187C2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951956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E6EB096E-5C06-40DF-DB3E-81998C98A6D8}"/>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5DA16CCD-2F90-836D-8F2E-507D7C526AF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0B218D9-45C2-E09C-1979-5C38ED34B6B9}"/>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D8626D89-7F0F-43C2-7F89-AD4B3B70914A}"/>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7209363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50159BC-1F24-F18D-6CCF-9562342501CE}"/>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F990955-927C-4621-C7EF-40BC8785716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B98145A-02E2-926F-BD81-85502D5DDCDD}"/>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5B08B2F-DFAE-75BE-0969-3B6861E5F335}"/>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3533602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4642AF7A-6B6D-3B72-514C-3EE47369E259}"/>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DA5E238D-4C89-F74A-D389-2F7C2EE0A0BC}"/>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5C53E3C-D188-3861-6E23-ED1ECB55EB7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9A068826-AD2D-233C-5CAC-A888A1C4D910}"/>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8423394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C202E1F2-2259-E40B-451D-CD062EB24E02}"/>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B79AEF56-FD08-1225-2FD8-4A5086A96F07}"/>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DF93FFA-6D5B-E77C-3AB6-EE366AD66878}"/>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B546304-3625-0A57-8D9D-D0A36B0F28E3}"/>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640647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06F7D4F0-E973-BD4B-32B7-818BC3447F3E}"/>
              </a:ext>
            </a:extLst>
          </p:cNvPr>
          <p:cNvGrpSpPr/>
          <p:nvPr userDrawn="1"/>
        </p:nvGrpSpPr>
        <p:grpSpPr>
          <a:xfrm>
            <a:off x="10902950" y="6015792"/>
            <a:ext cx="1079500" cy="800934"/>
            <a:chOff x="10902950" y="6015792"/>
            <a:chExt cx="1079500" cy="800934"/>
          </a:xfrm>
        </p:grpSpPr>
        <p:sp>
          <p:nvSpPr>
            <p:cNvPr id="11" name="Rectangle 10">
              <a:extLst>
                <a:ext uri="{FF2B5EF4-FFF2-40B4-BE49-F238E27FC236}">
                  <a16:creationId xmlns:a16="http://schemas.microsoft.com/office/drawing/2014/main" id="{4BC8AA6E-3B8E-3004-C9F1-6DBA84659785}"/>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122A31A-48AF-AF89-B9C8-AE697B8A7317}"/>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5173082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5E96312-A473-2664-126B-74362B53E72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A69586D-69D0-B8A7-F31C-CCA816FD09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4EE3C8B-11A8-CDA6-DDE4-BA917A9011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969479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a:solidFill>
                  <a:srgbClr val="00529B"/>
                </a:solidFill>
                <a:latin typeface="Arial" panose="020B0604020202020204" pitchFamily="34" charset="0"/>
                <a:cs typeface="Arial" panose="020B0604020202020204" pitchFamily="34" charset="0"/>
              </a:rPr>
              <a:t>Lesson 1</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2</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3</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4</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5</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4038600" y="6492784"/>
            <a:ext cx="4114800" cy="365125"/>
          </a:xfrm>
        </p:spPr>
        <p:txBody>
          <a:bodyPr/>
          <a:lstStyle>
            <a:lvl1pPr>
              <a:defRPr>
                <a:solidFill>
                  <a:schemeClr val="bg1"/>
                </a:solidFill>
              </a:defRPr>
            </a:lvl1pPr>
          </a:lstStyle>
          <a:p>
            <a:r>
              <a:rPr lang="en-US" dirty="0"/>
              <a:t>Medicare Advantage &amp; Other Medicare Health Plans</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784"/>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dirty="0"/>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838200" y="6492784"/>
            <a:ext cx="2743200" cy="365125"/>
          </a:xfrm>
        </p:spPr>
        <p:txBody>
          <a:bodyPr/>
          <a:lstStyle>
            <a:lvl1pPr>
              <a:defRPr>
                <a:solidFill>
                  <a:schemeClr val="bg1"/>
                </a:solidFill>
              </a:defRPr>
            </a:lvl1pPr>
          </a:lstStyle>
          <a:p>
            <a:r>
              <a:rPr lang="en-US"/>
              <a:t>March 2023</a:t>
            </a:r>
            <a:endParaRPr lang="en-US" dirty="0"/>
          </a:p>
        </p:txBody>
      </p:sp>
    </p:spTree>
    <p:custDataLst>
      <p:tags r:id="rId1"/>
    </p:custDataLst>
    <p:extLst>
      <p:ext uri="{BB962C8B-B14F-4D97-AF65-F5344CB8AC3E}">
        <p14:creationId xmlns:p14="http://schemas.microsoft.com/office/powerpoint/2010/main" val="14283113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7AB4EAA3-323F-F7CC-377A-3369EBF9686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D5895F8-099C-68B1-ACB7-146591087F63}"/>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E1C966F-C6F0-9197-B382-7DDB396567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1769373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A522A52F-BEBF-8A74-CAB8-F823E6175F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CD11484-0950-50B1-3461-13979906D04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1BE2C33-1B84-E044-3374-93F03673FAF0}"/>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608787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9F823E8-F90F-56D5-EF6E-243206C4E73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9798AF7-FFB7-7B4B-A5DF-FC79D890FD7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4268D48-8070-BFD9-3C80-40EE13DFDA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789359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4A893F2-05B4-D9E2-2B30-B7CC9D1CFB69}"/>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93229C3-F5AB-3BBA-6B69-7CF8692523D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EE6EED1-C5AB-51B2-FCFD-26CA76F3D87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9533020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Header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D8C77FD-D560-846E-0A23-2F530A9EA3CD}"/>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6E7CCCBA-67FA-7CC2-8687-891117E8BF68}"/>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FC443E9-D57C-B763-DD9D-4FEC256E61F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223026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099757-BE0A-4323-6415-41C2AE1D7A6C}"/>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D1CDBC64-C75E-78B0-823B-5ADD7E5877C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D940D5-4399-C51E-08B0-A79919B15AD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2354967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Header 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3F1CEA8-7FA4-C6A4-0DD2-FFEE74412D6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E30F7D59-C066-8E41-4715-CE96F37DFE0D}"/>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4603A4-15EF-BCE0-2546-8A55CF235D2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2242804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Header 1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5CD41E-6A6C-A94B-550E-04FBC3ADC8C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6C555CF-3407-6AA9-1794-B516717A9ED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A6AC49-EFE8-86FC-1116-AD093735F032}"/>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382555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6591E82-3C88-42D6-6147-18E21D5E245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92EED94-A851-2AFE-A1D8-50ED4BBE866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54B870C-357E-9960-8C88-11E26C764A3C}"/>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7693042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6E1E7E8-B5AE-A295-4B26-1313BEDA85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E16A354-3BF7-F982-1D44-8BC64D63F47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8E8C4BD-6763-E714-5A22-D57A71AF05A9}"/>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55016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40526"/>
          </a:xfrm>
          <a:prstGeom prst="rect">
            <a:avLst/>
          </a:prstGeom>
        </p:spPr>
        <p:txBody>
          <a:bodyPr anchor="ctr">
            <a:normAutofit/>
          </a:bodyPr>
          <a:lstStyle>
            <a:lvl1pPr>
              <a:defRPr sz="3000"/>
            </a:lvl1pPr>
          </a:lstStyle>
          <a:p>
            <a:r>
              <a:rPr lang="en-US"/>
              <a:t>Click to edit Master title style</a:t>
            </a:r>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Medicare Advantage &amp; Other Medicare Health Plans</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March 2023</a:t>
            </a:r>
            <a:endParaRPr lang="en-US" dirty="0"/>
          </a:p>
        </p:txBody>
      </p:sp>
    </p:spTree>
    <p:custDataLst>
      <p:tags r:id="rId1"/>
    </p:custDataLst>
    <p:extLst>
      <p:ext uri="{BB962C8B-B14F-4D97-AF65-F5344CB8AC3E}">
        <p14:creationId xmlns:p14="http://schemas.microsoft.com/office/powerpoint/2010/main" val="22938770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Header 1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17E2F60-9812-2CE4-1DC4-0C449EB25E75}"/>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4C87463-EE4F-1266-F372-0FEF46D1EDB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3EA3F24-21CB-F459-895A-44ECCEA132A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8488996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Header 1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1E9EE259-899F-3260-DC43-AEE138DDB02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56E46DD-0192-C780-77D1-B044A5AF8AF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22E0A31-B7BC-3F13-FA7B-B6E041C27A4E}"/>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6048201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Header 1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F6CD279F-C11C-B793-627A-9C3606FA5044}"/>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2EADC88-3390-C3F7-FF5B-1457E63B5E1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798ABBE-087E-EEEC-545E-5B9ACF7063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4870371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Header 1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D366C5D-076F-94DD-06D1-E6800D671292}"/>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87B7D52-FCE1-9B9D-A8AE-975043FA93A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85ECD6C-A491-BD59-4CC8-406B88F9564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9872476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Header 1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EE787EAB-54F2-4371-B857-C02C592A9B87}"/>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3819B2A5-EFBC-9501-6309-CED6363775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EEB56D-7C5B-8008-E24D-A525FC082AC3}"/>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04540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1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A62AAE1-987E-E339-765E-2EF9F5C9F83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568B11B-D454-472A-EED7-A7F1BBD7CE9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2D15B7-A2B1-5FB0-071F-8C3D0C68C61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4646472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1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855F1930-CF6D-9DD4-2963-710C743A057A}"/>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78431197-8978-0032-439D-7A35A365B65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5BD713C-6AD9-AF03-449E-0F2780ABB4CF}"/>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7075712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54F5901-04AB-3D15-2E7F-E009A896C2F3}"/>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FE75798F-FE32-A870-360C-ECE9C67F2A40}"/>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8BFF3C4-3313-3375-C9A1-AE9817C0723B}"/>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857196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49234"/>
          </a:xfrm>
          <a:prstGeom prst="rect">
            <a:avLst/>
          </a:prstGeom>
        </p:spPr>
        <p:txBody>
          <a:bodyPr anchor="ctr">
            <a:normAutofit/>
          </a:bodyPr>
          <a:lstStyle>
            <a:lvl1pPr>
              <a:defRPr sz="3000"/>
            </a:lvl1pPr>
          </a:lstStyle>
          <a:p>
            <a:r>
              <a:rPr lang="en-US"/>
              <a:t>Click to edit Master title style</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784"/>
            <a:ext cx="4114800" cy="365125"/>
          </a:xfrm>
        </p:spPr>
        <p:txBody>
          <a:bodyPr/>
          <a:lstStyle>
            <a:lvl1pPr>
              <a:defRPr>
                <a:solidFill>
                  <a:schemeClr val="accent1">
                    <a:lumMod val="60000"/>
                    <a:lumOff val="40000"/>
                  </a:schemeClr>
                </a:solidFill>
              </a:defRPr>
            </a:lvl1pPr>
          </a:lstStyle>
          <a:p>
            <a:r>
              <a:rPr lang="en-US" dirty="0"/>
              <a:t>Medicare Advantage &amp; Other Medicare Health Plans</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784"/>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784"/>
            <a:ext cx="2743200" cy="365125"/>
          </a:xfrm>
        </p:spPr>
        <p:txBody>
          <a:bodyPr/>
          <a:lstStyle>
            <a:lvl1pPr>
              <a:defRPr>
                <a:solidFill>
                  <a:schemeClr val="accent1">
                    <a:lumMod val="60000"/>
                    <a:lumOff val="40000"/>
                  </a:schemeClr>
                </a:solidFill>
              </a:defRPr>
            </a:lvl1pPr>
          </a:lstStyle>
          <a:p>
            <a:r>
              <a:rPr lang="en-US"/>
              <a:t>March 2023</a:t>
            </a:r>
            <a:endParaRPr lang="en-US" dirty="0"/>
          </a:p>
        </p:txBody>
      </p:sp>
    </p:spTree>
    <p:custDataLst>
      <p:tags r:id="rId1"/>
    </p:custDataLst>
    <p:extLst>
      <p:ext uri="{BB962C8B-B14F-4D97-AF65-F5344CB8AC3E}">
        <p14:creationId xmlns:p14="http://schemas.microsoft.com/office/powerpoint/2010/main" val="1484240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1_Knowledge Chec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a:t>Title</a:t>
            </a:r>
          </a:p>
        </p:txBody>
      </p:sp>
      <p:sp>
        <p:nvSpPr>
          <p:cNvPr id="9" name="TextBox 8">
            <a:extLst>
              <a:ext uri="{FF2B5EF4-FFF2-40B4-BE49-F238E27FC236}">
                <a16:creationId xmlns:a16="http://schemas.microsoft.com/office/drawing/2014/main" id="{88FD8781-E3A1-4960-97B1-D2C9D804C401}"/>
              </a:ext>
            </a:extLst>
          </p:cNvPr>
          <p:cNvSpPr txBox="1"/>
          <p:nvPr/>
        </p:nvSpPr>
        <p:spPr>
          <a:xfrm>
            <a:off x="1767642" y="4781614"/>
            <a:ext cx="8656715" cy="461665"/>
          </a:xfrm>
          <a:prstGeom prst="rect">
            <a:avLst/>
          </a:prstGeom>
          <a:noFill/>
        </p:spPr>
        <p:txBody>
          <a:bodyPr wrap="square" rtlCol="0">
            <a:spAutoFit/>
          </a:bodyPr>
          <a:lstStyle/>
          <a:p>
            <a:r>
              <a:rPr lang="en-US" sz="2400" b="1" dirty="0"/>
              <a:t>Countdown timer: </a:t>
            </a:r>
            <a:r>
              <a:rPr lang="en-US" sz="2400" dirty="0"/>
              <a:t>Answer the question before the bar disappears!</a:t>
            </a:r>
          </a:p>
        </p:txBody>
      </p:sp>
      <p:sp>
        <p:nvSpPr>
          <p:cNvPr id="10" name="Rectangle 9">
            <a:extLst>
              <a:ext uri="{FF2B5EF4-FFF2-40B4-BE49-F238E27FC236}">
                <a16:creationId xmlns:a16="http://schemas.microsoft.com/office/drawing/2014/main" id="{2E6468E8-A952-4184-8931-F077413305CC}"/>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AC7925C-BB69-4D0C-95D7-A99C181B8B85}"/>
              </a:ext>
            </a:extLst>
          </p:cNvPr>
          <p:cNvSpPr txBox="1"/>
          <p:nvPr/>
        </p:nvSpPr>
        <p:spPr>
          <a:xfrm>
            <a:off x="1767642" y="4781614"/>
            <a:ext cx="8656715" cy="461665"/>
          </a:xfrm>
          <a:prstGeom prst="rect">
            <a:avLst/>
          </a:prstGeom>
          <a:noFill/>
        </p:spPr>
        <p:txBody>
          <a:bodyPr wrap="square" rtlCol="0">
            <a:spAutoFit/>
          </a:bodyPr>
          <a:lstStyle/>
          <a:p>
            <a:r>
              <a:rPr lang="en-US" sz="2400" b="1" dirty="0">
                <a:solidFill>
                  <a:srgbClr val="00529B"/>
                </a:solidFill>
              </a:rPr>
              <a:t>Countdown timer: </a:t>
            </a:r>
            <a:r>
              <a:rPr lang="en-US" sz="2400" dirty="0">
                <a:solidFill>
                  <a:srgbClr val="00529B"/>
                </a:solidFill>
              </a:rPr>
              <a:t>Answer the question before the bar disappears!</a:t>
            </a:r>
          </a:p>
        </p:txBody>
      </p:sp>
      <p:sp>
        <p:nvSpPr>
          <p:cNvPr id="12" name="Rectangle 11">
            <a:extLst>
              <a:ext uri="{FF2B5EF4-FFF2-40B4-BE49-F238E27FC236}">
                <a16:creationId xmlns:a16="http://schemas.microsoft.com/office/drawing/2014/main" id="{2A42734C-3687-4BC4-BF9C-8CE781A5478B}"/>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p:nvSpPr>
        <p:spPr>
          <a:xfrm>
            <a:off x="11036300"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4038600" y="6492784"/>
            <a:ext cx="4114800" cy="365125"/>
          </a:xfrm>
        </p:spPr>
        <p:txBody>
          <a:bodyPr/>
          <a:lstStyle>
            <a:lvl1pPr>
              <a:defRPr>
                <a:solidFill>
                  <a:schemeClr val="bg1"/>
                </a:solidFill>
              </a:defRPr>
            </a:lvl1pPr>
          </a:lstStyle>
          <a:p>
            <a:r>
              <a:rPr lang="en-US" dirty="0"/>
              <a:t>Medicare Advantage &amp; Other Medicare Health Plans</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784"/>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838200" y="6492784"/>
            <a:ext cx="2743200" cy="365125"/>
          </a:xfrm>
        </p:spPr>
        <p:txBody>
          <a:bodyPr/>
          <a:lstStyle>
            <a:lvl1pPr>
              <a:defRPr>
                <a:solidFill>
                  <a:schemeClr val="bg1"/>
                </a:solidFill>
              </a:defRPr>
            </a:lvl1pPr>
          </a:lstStyle>
          <a:p>
            <a:r>
              <a:rPr lang="en-US"/>
              <a:t>March 2023</a:t>
            </a:r>
            <a:endParaRPr lang="en-US" dirty="0"/>
          </a:p>
        </p:txBody>
      </p:sp>
    </p:spTree>
    <p:custDataLst>
      <p:tags r:id="rId1"/>
    </p:custDataLst>
    <p:extLst>
      <p:ext uri="{BB962C8B-B14F-4D97-AF65-F5344CB8AC3E}">
        <p14:creationId xmlns:p14="http://schemas.microsoft.com/office/powerpoint/2010/main" val="73922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21682"/>
            <a:ext cx="12192000" cy="914400"/>
          </a:xfrm>
          <a:prstGeom prst="rect">
            <a:avLst/>
          </a:prstGeom>
        </p:spPr>
        <p:txBody>
          <a:bodyPr/>
          <a:lstStyle/>
          <a:p>
            <a:r>
              <a:rPr lang="en-US"/>
              <a:t>Click to add Head</a:t>
            </a:r>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latin typeface="Arial" panose="020B0604020202020204" pitchFamily="34" charset="0"/>
                <a:cs typeface="Arial" panose="020B0604020202020204" pitchFamily="34" charset="0"/>
              </a:defRPr>
            </a:lvl1pPr>
          </a:lstStyle>
          <a:p>
            <a:r>
              <a:rPr lang="en-US" dirty="0"/>
              <a:t>Medicare Advantage &amp; Other Medicare Health Plans</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dirty="0"/>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latin typeface="Arial" panose="020B0604020202020204" pitchFamily="34" charset="0"/>
                <a:cs typeface="Arial" panose="020B0604020202020204" pitchFamily="34" charset="0"/>
              </a:defRPr>
            </a:lvl1pPr>
          </a:lstStyle>
          <a:p>
            <a:r>
              <a:rPr lang="en-US"/>
              <a:t>March 2023</a:t>
            </a:r>
            <a:endParaRPr lang="en-US" dirty="0"/>
          </a:p>
        </p:txBody>
      </p:sp>
      <p:sp>
        <p:nvSpPr>
          <p:cNvPr id="10" name="Content Placeholder 9">
            <a:extLst>
              <a:ext uri="{FF2B5EF4-FFF2-40B4-BE49-F238E27FC236}">
                <a16:creationId xmlns:a16="http://schemas.microsoft.com/office/drawing/2014/main" id="{7698B6D7-266C-41E4-B81B-43CE4CD69107}"/>
              </a:ext>
            </a:extLst>
          </p:cNvPr>
          <p:cNvSpPr>
            <a:spLocks noGrp="1"/>
          </p:cNvSpPr>
          <p:nvPr>
            <p:ph sz="quarter" idx="13"/>
          </p:nvPr>
        </p:nvSpPr>
        <p:spPr>
          <a:xfrm>
            <a:off x="838200" y="1181100"/>
            <a:ext cx="10515600" cy="455295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156294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a:solidFill>
                  <a:srgbClr val="00529B"/>
                </a:solidFill>
                <a:latin typeface="Arial" panose="020B0604020202020204" pitchFamily="34" charset="0"/>
                <a:cs typeface="Arial" panose="020B0604020202020204" pitchFamily="34" charset="0"/>
              </a:rPr>
              <a:t>Lesson 1</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2</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3</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4</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5</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4038600" y="6492240"/>
            <a:ext cx="4114800" cy="365125"/>
          </a:xfrm>
        </p:spPr>
        <p:txBody>
          <a:bodyPr/>
          <a:lstStyle>
            <a:lvl1pPr>
              <a:defRPr>
                <a:solidFill>
                  <a:schemeClr val="bg1"/>
                </a:solidFill>
              </a:defRPr>
            </a:lvl1pPr>
          </a:lstStyle>
          <a:p>
            <a:r>
              <a:rPr lang="en-US" dirty="0"/>
              <a:t>Medicare Advantage &amp; Other Medicare Health Plans</a:t>
            </a:r>
          </a:p>
        </p:txBody>
      </p:sp>
      <p:sp>
        <p:nvSpPr>
          <p:cNvPr id="5" name="Slide Number Placeholder 4">
            <a:extLst>
              <a:ext uri="{FF2B5EF4-FFF2-40B4-BE49-F238E27FC236}">
                <a16:creationId xmlns:a16="http://schemas.microsoft.com/office/drawing/2014/main" id="{154CA6A7-3973-8749-BE64-B9296236D6E2}"/>
              </a:ext>
            </a:extLst>
          </p:cNvPr>
          <p:cNvSpPr>
            <a:spLocks noGrp="1"/>
          </p:cNvSpPr>
          <p:nvPr>
            <p:ph type="sldNum" sz="quarter" idx="12"/>
          </p:nvPr>
        </p:nvSpPr>
        <p:spPr>
          <a:xfrm>
            <a:off x="8610600" y="6492240"/>
            <a:ext cx="2743200" cy="365125"/>
          </a:xfrm>
        </p:spPr>
        <p:txBody>
          <a:bodyPr/>
          <a:lstStyle>
            <a:lvl1pPr>
              <a:defRPr>
                <a:solidFill>
                  <a:schemeClr val="bg1"/>
                </a:solidFill>
              </a:defRPr>
            </a:lvl1pPr>
          </a:lstStyle>
          <a:p>
            <a:fld id="{0B2D781D-8844-5940-92D1-06EF0A7F581E}" type="slidenum">
              <a:rPr lang="en-US" smtClean="0"/>
              <a:pPr/>
              <a:t>‹#›</a:t>
            </a:fld>
            <a:endParaRPr lang="en-US" dirty="0"/>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838200" y="6492240"/>
            <a:ext cx="2743200" cy="365125"/>
          </a:xfrm>
        </p:spPr>
        <p:txBody>
          <a:bodyPr/>
          <a:lstStyle>
            <a:lvl1pPr>
              <a:defRPr>
                <a:solidFill>
                  <a:schemeClr val="bg1"/>
                </a:solidFill>
              </a:defRPr>
            </a:lvl1pPr>
          </a:lstStyle>
          <a:p>
            <a:r>
              <a:rPr lang="en-US"/>
              <a:t>March 2023</a:t>
            </a:r>
            <a:endParaRPr lang="en-US" dirty="0"/>
          </a:p>
        </p:txBody>
      </p:sp>
    </p:spTree>
    <p:custDataLst>
      <p:tags r:id="rId1"/>
    </p:custDataLst>
    <p:extLst>
      <p:ext uri="{BB962C8B-B14F-4D97-AF65-F5344CB8AC3E}">
        <p14:creationId xmlns:p14="http://schemas.microsoft.com/office/powerpoint/2010/main" val="3980007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7943"/>
          </a:xfrm>
          <a:prstGeom prst="rect">
            <a:avLst/>
          </a:prstGeom>
        </p:spPr>
        <p:txBody>
          <a:bodyPr/>
          <a:lstStyle/>
          <a:p>
            <a:r>
              <a:rPr lang="en-US"/>
              <a:t>Click to edit Master title style</a:t>
            </a:r>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Medicare Advantage &amp; Other Medicare Health Plans</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a:xfrm>
            <a:off x="8610600" y="6492240"/>
            <a:ext cx="2743200" cy="365125"/>
          </a:xfrm>
        </p:spPr>
        <p:txBody>
          <a:bodyPr/>
          <a:lstStyle>
            <a:lvl1pPr>
              <a:defRPr>
                <a:solidFill>
                  <a:srgbClr val="8FAADC"/>
                </a:solidFill>
              </a:defRPr>
            </a:lvl1pPr>
          </a:lstStyle>
          <a:p>
            <a:fld id="{0B2D781D-8844-5940-92D1-06EF0A7F581E}" type="slidenum">
              <a:rPr lang="en-US" smtClean="0"/>
              <a:pPr/>
              <a:t>‹#›</a:t>
            </a:fld>
            <a:endParaRPr lang="en-US" dirty="0"/>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2023</a:t>
            </a:r>
            <a:endParaRPr lang="en-US" dirty="0"/>
          </a:p>
        </p:txBody>
      </p:sp>
    </p:spTree>
    <p:custDataLst>
      <p:tags r:id="rId1"/>
    </p:custDataLst>
    <p:extLst>
      <p:ext uri="{BB962C8B-B14F-4D97-AF65-F5344CB8AC3E}">
        <p14:creationId xmlns:p14="http://schemas.microsoft.com/office/powerpoint/2010/main" val="1427577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1B4AEBB-F1DF-0B4A-BA61-3820F58A398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Medicare Advantage &amp; Other Medicare Health Plans</a:t>
            </a:r>
          </a:p>
        </p:txBody>
      </p:sp>
      <p:sp>
        <p:nvSpPr>
          <p:cNvPr id="4" name="Slide Number Placeholder 3">
            <a:extLst>
              <a:ext uri="{FF2B5EF4-FFF2-40B4-BE49-F238E27FC236}">
                <a16:creationId xmlns:a16="http://schemas.microsoft.com/office/drawing/2014/main" id="{BFF0D676-573B-EC4D-A8AB-772B49B5A94E}"/>
              </a:ext>
            </a:extLst>
          </p:cNvPr>
          <p:cNvSpPr>
            <a:spLocks noGrp="1"/>
          </p:cNvSpPr>
          <p:nvPr>
            <p:ph type="sldNum" sz="quarter" idx="12"/>
          </p:nvPr>
        </p:nvSpPr>
        <p:spPr>
          <a:xfrm>
            <a:off x="8610600" y="6492240"/>
            <a:ext cx="2743200" cy="365125"/>
          </a:xfrm>
        </p:spPr>
        <p:txBody>
          <a:bodyPr/>
          <a:lstStyle>
            <a:lvl1pPr>
              <a:defRPr>
                <a:solidFill>
                  <a:schemeClr val="accent1">
                    <a:lumMod val="60000"/>
                    <a:lumOff val="40000"/>
                  </a:schemeClr>
                </a:solidFill>
              </a:defRPr>
            </a:lvl1pPr>
          </a:lstStyle>
          <a:p>
            <a:fld id="{0B2D781D-8844-5940-92D1-06EF0A7F581E}" type="slidenum">
              <a:rPr lang="en-US" smtClean="0"/>
              <a:pPr/>
              <a:t>‹#›</a:t>
            </a:fld>
            <a:endParaRPr lang="en-US" dirty="0"/>
          </a:p>
        </p:txBody>
      </p:sp>
      <p:sp>
        <p:nvSpPr>
          <p:cNvPr id="2" name="Date Placeholder 1">
            <a:extLst>
              <a:ext uri="{FF2B5EF4-FFF2-40B4-BE49-F238E27FC236}">
                <a16:creationId xmlns:a16="http://schemas.microsoft.com/office/drawing/2014/main" id="{53FE958B-4F02-5F43-B10F-C444D76299BC}"/>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March 2023</a:t>
            </a:r>
            <a:endParaRPr lang="en-US" dirty="0"/>
          </a:p>
        </p:txBody>
      </p:sp>
    </p:spTree>
    <p:custDataLst>
      <p:tags r:id="rId1"/>
    </p:custDataLst>
    <p:extLst>
      <p:ext uri="{BB962C8B-B14F-4D97-AF65-F5344CB8AC3E}">
        <p14:creationId xmlns:p14="http://schemas.microsoft.com/office/powerpoint/2010/main" val="3642172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29" Type="http://schemas.openxmlformats.org/officeDocument/2006/relationships/theme" Target="../theme/theme2.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image" Target="../media/image4.jpeg"/><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tags" Target="../tags/tag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838200" y="273134"/>
            <a:ext cx="10515600" cy="929286"/>
          </a:xfrm>
          <a:prstGeom prst="rect">
            <a:avLst/>
          </a:prstGeom>
        </p:spPr>
        <p:txBody>
          <a:bodyPr vert="horz" lIns="91440" tIns="45720" rIns="91440" bIns="45720" rtlCol="0" anchor="t">
            <a:normAutofit/>
          </a:bodyPr>
          <a:lstStyle/>
          <a:p>
            <a:r>
              <a:rPr lang="en-US" dirty="0"/>
              <a:t>Click to add Head</a:t>
            </a: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chemeClr val="accent1">
                    <a:lumMod val="40000"/>
                    <a:lumOff val="60000"/>
                  </a:schemeClr>
                </a:solidFill>
                <a:latin typeface="Arial" panose="020B0604020202020204" pitchFamily="34" charset="0"/>
                <a:cs typeface="Arial" panose="020B0604020202020204" pitchFamily="34" charset="0"/>
              </a:defRPr>
            </a:lvl1pPr>
          </a:lstStyle>
          <a:p>
            <a:r>
              <a:rPr lang="en-US" dirty="0"/>
              <a:t>Medicare Advantage &amp; Other Medicare Health Plans</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chemeClr val="accent1">
                    <a:lumMod val="40000"/>
                    <a:lumOff val="6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chemeClr val="accent1">
                    <a:lumMod val="40000"/>
                    <a:lumOff val="60000"/>
                  </a:schemeClr>
                </a:solidFill>
                <a:latin typeface="Arial" panose="020B0604020202020204" pitchFamily="34" charset="0"/>
                <a:cs typeface="Arial" panose="020B0604020202020204" pitchFamily="34" charset="0"/>
              </a:defRPr>
            </a:lvl1pPr>
          </a:lstStyle>
          <a:p>
            <a:r>
              <a:rPr lang="en-US"/>
              <a:t>March 2023</a:t>
            </a:r>
            <a:endParaRPr lang="en-US" dirty="0"/>
          </a:p>
        </p:txBody>
      </p:sp>
    </p:spTree>
    <p:custDataLst>
      <p:tags r:id="rId11"/>
    </p:custDataLst>
    <p:extLst>
      <p:ext uri="{BB962C8B-B14F-4D97-AF65-F5344CB8AC3E}">
        <p14:creationId xmlns:p14="http://schemas.microsoft.com/office/powerpoint/2010/main" val="3274995566"/>
      </p:ext>
    </p:extLst>
  </p:cSld>
  <p:clrMap bg1="lt1" tx1="dk1" bg2="lt2" tx2="dk2" accent1="accent1" accent2="accent2" accent3="accent3" accent4="accent4" accent5="accent5" accent6="accent6" hlink="hlink" folHlink="folHlink"/>
  <p:sldLayoutIdLst>
    <p:sldLayoutId id="2147483723" r:id="rId1"/>
    <p:sldLayoutId id="2147483744" r:id="rId2"/>
    <p:sldLayoutId id="2147483747" r:id="rId3"/>
    <p:sldLayoutId id="2147483748" r:id="rId4"/>
    <p:sldLayoutId id="2147483750" r:id="rId5"/>
    <p:sldLayoutId id="2147483690" r:id="rId6"/>
    <p:sldLayoutId id="2147483711" r:id="rId7"/>
    <p:sldLayoutId id="2147483714" r:id="rId8"/>
    <p:sldLayoutId id="2147483715" r:id="rId9"/>
  </p:sldLayoutIdLst>
  <p:hf hdr="0"/>
  <p:txStyles>
    <p:titleStyle>
      <a:lvl1pPr algn="ctr" defTabSz="914400" rtl="0" eaLnBrk="1" latinLnBrk="0" hangingPunct="1">
        <a:lnSpc>
          <a:spcPct val="90000"/>
        </a:lnSpc>
        <a:spcBef>
          <a:spcPct val="0"/>
        </a:spcBef>
        <a:buNone/>
        <a:defRPr sz="28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1"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Month YYYY</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Module title</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edit title</a:t>
            </a:r>
          </a:p>
        </p:txBody>
      </p:sp>
    </p:spTree>
    <p:custDataLst>
      <p:tags r:id="rId30"/>
    </p:custDataLst>
    <p:extLst>
      <p:ext uri="{BB962C8B-B14F-4D97-AF65-F5344CB8AC3E}">
        <p14:creationId xmlns:p14="http://schemas.microsoft.com/office/powerpoint/2010/main" val="3728260171"/>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 id="2147483773" r:id="rId22"/>
    <p:sldLayoutId id="2147483774" r:id="rId23"/>
    <p:sldLayoutId id="2147483775" r:id="rId24"/>
    <p:sldLayoutId id="2147483776" r:id="rId25"/>
    <p:sldLayoutId id="2147483777" r:id="rId26"/>
    <p:sldLayoutId id="2147483778" r:id="rId27"/>
    <p:sldLayoutId id="2147483779" r:id="rId28"/>
  </p:sldLayoutIdLst>
  <p:hf hdr="0"/>
  <p:txStyles>
    <p:titleStyle>
      <a:lvl1pPr algn="ctr" defTabSz="914400" rtl="0" eaLnBrk="1" latinLnBrk="0" hangingPunct="1">
        <a:lnSpc>
          <a:spcPct val="90000"/>
        </a:lnSpc>
        <a:spcBef>
          <a:spcPct val="0"/>
        </a:spcBef>
        <a:buNone/>
        <a:defRPr sz="30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1.xml"/><Relationship Id="rId1" Type="http://schemas.openxmlformats.org/officeDocument/2006/relationships/tags" Target="../tags/tag4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5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5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5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5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5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5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5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5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5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5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4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60.xml"/></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21.xml"/><Relationship Id="rId7" Type="http://schemas.openxmlformats.org/officeDocument/2006/relationships/image" Target="../media/image39.jpeg"/><Relationship Id="rId2" Type="http://schemas.openxmlformats.org/officeDocument/2006/relationships/slideLayout" Target="../slideLayouts/slideLayout6.xml"/><Relationship Id="rId1" Type="http://schemas.openxmlformats.org/officeDocument/2006/relationships/tags" Target="../tags/tag61.xml"/><Relationship Id="rId6" Type="http://schemas.openxmlformats.org/officeDocument/2006/relationships/hyperlink" Target="https://www.medicare.gov/plan-compare/#/?year=2022&amp;lang=en" TargetMode="External"/><Relationship Id="rId5" Type="http://schemas.openxmlformats.org/officeDocument/2006/relationships/image" Target="../media/image38.svg"/><Relationship Id="rId4" Type="http://schemas.openxmlformats.org/officeDocument/2006/relationships/image" Target="../media/image37.png"/><Relationship Id="rId9" Type="http://schemas.openxmlformats.org/officeDocument/2006/relationships/image" Target="../media/image41.sv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6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6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6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tags" Target="../tags/tag65.xml"/></Relationships>
</file>

<file path=ppt/slides/_rels/slide2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26.xml"/><Relationship Id="rId7" Type="http://schemas.openxmlformats.org/officeDocument/2006/relationships/image" Target="../media/image45.svg"/><Relationship Id="rId2" Type="http://schemas.openxmlformats.org/officeDocument/2006/relationships/slideLayout" Target="../slideLayouts/slideLayout6.xml"/><Relationship Id="rId1" Type="http://schemas.openxmlformats.org/officeDocument/2006/relationships/tags" Target="../tags/tag66.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7.svg"/></Relationships>
</file>

<file path=ppt/slides/_rels/slide2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27.xml"/><Relationship Id="rId7" Type="http://schemas.openxmlformats.org/officeDocument/2006/relationships/image" Target="../media/image51.svg"/><Relationship Id="rId2" Type="http://schemas.openxmlformats.org/officeDocument/2006/relationships/slideLayout" Target="../slideLayouts/slideLayout6.xml"/><Relationship Id="rId1" Type="http://schemas.openxmlformats.org/officeDocument/2006/relationships/tags" Target="../tags/tag67.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28.xml"/><Relationship Id="rId7" Type="http://schemas.openxmlformats.org/officeDocument/2006/relationships/image" Target="../media/image56.svg"/><Relationship Id="rId2" Type="http://schemas.openxmlformats.org/officeDocument/2006/relationships/slideLayout" Target="../slideLayouts/slideLayout6.xml"/><Relationship Id="rId1" Type="http://schemas.openxmlformats.org/officeDocument/2006/relationships/tags" Target="../tags/tag68.xml"/><Relationship Id="rId6" Type="http://schemas.openxmlformats.org/officeDocument/2006/relationships/image" Target="../media/image55.png"/><Relationship Id="rId5" Type="http://schemas.openxmlformats.org/officeDocument/2006/relationships/image" Target="../media/image54.sv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sv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5.xml"/><Relationship Id="rId1" Type="http://schemas.openxmlformats.org/officeDocument/2006/relationships/tags" Target="../tags/tag6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4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5.xml"/><Relationship Id="rId1" Type="http://schemas.openxmlformats.org/officeDocument/2006/relationships/tags" Target="../tags/tag7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6.xml"/><Relationship Id="rId1" Type="http://schemas.openxmlformats.org/officeDocument/2006/relationships/tags" Target="../tags/tag7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tags" Target="../tags/tag7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tags" Target="../tags/tag7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7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tags" Target="../tags/tag75.xml"/></Relationships>
</file>

<file path=ppt/slides/_rels/slide3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36.xml"/><Relationship Id="rId7" Type="http://schemas.openxmlformats.org/officeDocument/2006/relationships/image" Target="../media/image63.png"/><Relationship Id="rId2" Type="http://schemas.openxmlformats.org/officeDocument/2006/relationships/slideLayout" Target="../slideLayouts/slideLayout3.xml"/><Relationship Id="rId1" Type="http://schemas.openxmlformats.org/officeDocument/2006/relationships/tags" Target="../tags/tag76.xml"/><Relationship Id="rId6" Type="http://schemas.openxmlformats.org/officeDocument/2006/relationships/image" Target="../media/image62.png"/><Relationship Id="rId5" Type="http://schemas.openxmlformats.org/officeDocument/2006/relationships/image" Target="../media/image61.svg"/><Relationship Id="rId10" Type="http://schemas.openxmlformats.org/officeDocument/2006/relationships/image" Target="../media/image59.png"/><Relationship Id="rId4" Type="http://schemas.openxmlformats.org/officeDocument/2006/relationships/image" Target="../media/image60.png"/><Relationship Id="rId9" Type="http://schemas.openxmlformats.org/officeDocument/2006/relationships/image" Target="../media/image65.sv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5.xml"/><Relationship Id="rId1" Type="http://schemas.openxmlformats.org/officeDocument/2006/relationships/tags" Target="../tags/tag7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2.xml"/><Relationship Id="rId1" Type="http://schemas.openxmlformats.org/officeDocument/2006/relationships/tags" Target="../tags/tag78.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6.xml"/><Relationship Id="rId1" Type="http://schemas.openxmlformats.org/officeDocument/2006/relationships/tags" Target="../tags/tag7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xml"/><Relationship Id="rId1" Type="http://schemas.openxmlformats.org/officeDocument/2006/relationships/tags" Target="../tags/tag4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8.xml"/><Relationship Id="rId1" Type="http://schemas.openxmlformats.org/officeDocument/2006/relationships/tags" Target="../tags/tag80.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tags" Target="../tags/tag81.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ags" Target="../tags/tag8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tags" Target="../tags/tag83.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xml"/><Relationship Id="rId1" Type="http://schemas.openxmlformats.org/officeDocument/2006/relationships/tags" Target="../tags/tag84.xml"/><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1.xml"/><Relationship Id="rId1" Type="http://schemas.openxmlformats.org/officeDocument/2006/relationships/tags" Target="../tags/tag85.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xml"/><Relationship Id="rId1" Type="http://schemas.openxmlformats.org/officeDocument/2006/relationships/tags" Target="../tags/tag86.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xml"/><Relationship Id="rId1" Type="http://schemas.openxmlformats.org/officeDocument/2006/relationships/tags" Target="../tags/tag87.xml"/><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xml"/><Relationship Id="rId1" Type="http://schemas.openxmlformats.org/officeDocument/2006/relationships/tags" Target="../tags/tag88.xml"/><Relationship Id="rId4" Type="http://schemas.openxmlformats.org/officeDocument/2006/relationships/image" Target="../media/image73.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xml"/><Relationship Id="rId1" Type="http://schemas.openxmlformats.org/officeDocument/2006/relationships/tags" Target="../tags/tag89.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45.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xml"/><Relationship Id="rId1" Type="http://schemas.openxmlformats.org/officeDocument/2006/relationships/tags" Target="../tags/tag90.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xml"/><Relationship Id="rId1" Type="http://schemas.openxmlformats.org/officeDocument/2006/relationships/tags" Target="../tags/tag91.xml"/><Relationship Id="rId4" Type="http://schemas.openxmlformats.org/officeDocument/2006/relationships/image" Target="../media/image74.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xml"/><Relationship Id="rId1" Type="http://schemas.openxmlformats.org/officeDocument/2006/relationships/tags" Target="../tags/tag92.xml"/><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xml"/><Relationship Id="rId1" Type="http://schemas.openxmlformats.org/officeDocument/2006/relationships/tags" Target="../tags/tag93.xml"/><Relationship Id="rId4" Type="http://schemas.openxmlformats.org/officeDocument/2006/relationships/image" Target="../media/image75.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xml"/><Relationship Id="rId1" Type="http://schemas.openxmlformats.org/officeDocument/2006/relationships/tags" Target="../tags/tag94.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xml"/><Relationship Id="rId1" Type="http://schemas.openxmlformats.org/officeDocument/2006/relationships/tags" Target="../tags/tag95.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xml"/><Relationship Id="rId1" Type="http://schemas.openxmlformats.org/officeDocument/2006/relationships/tags" Target="../tags/tag96.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xml"/><Relationship Id="rId1" Type="http://schemas.openxmlformats.org/officeDocument/2006/relationships/tags" Target="../tags/tag97.xml"/><Relationship Id="rId4" Type="http://schemas.openxmlformats.org/officeDocument/2006/relationships/image" Target="../media/image79.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7" Type="http://schemas.openxmlformats.org/officeDocument/2006/relationships/image" Target="../media/image81.svg"/><Relationship Id="rId2" Type="http://schemas.openxmlformats.org/officeDocument/2006/relationships/slideLayout" Target="../slideLayouts/slideLayout1.xml"/><Relationship Id="rId1" Type="http://schemas.openxmlformats.org/officeDocument/2006/relationships/tags" Target="../tags/tag98.xml"/><Relationship Id="rId6" Type="http://schemas.openxmlformats.org/officeDocument/2006/relationships/image" Target="../media/image80.png"/><Relationship Id="rId5" Type="http://schemas.openxmlformats.org/officeDocument/2006/relationships/image" Target="../media/image45.svg"/><Relationship Id="rId4" Type="http://schemas.openxmlformats.org/officeDocument/2006/relationships/image" Target="../media/image44.png"/></Relationships>
</file>

<file path=ppt/slides/_rels/slide59.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notesSlide" Target="../notesSlides/notesSlide59.xml"/><Relationship Id="rId7" Type="http://schemas.openxmlformats.org/officeDocument/2006/relationships/image" Target="../media/image85.svg"/><Relationship Id="rId2" Type="http://schemas.openxmlformats.org/officeDocument/2006/relationships/slideLayout" Target="../slideLayouts/slideLayout1.xml"/><Relationship Id="rId1" Type="http://schemas.openxmlformats.org/officeDocument/2006/relationships/tags" Target="../tags/tag99.xml"/><Relationship Id="rId6" Type="http://schemas.openxmlformats.org/officeDocument/2006/relationships/image" Target="../media/image84.png"/><Relationship Id="rId5" Type="http://schemas.openxmlformats.org/officeDocument/2006/relationships/image" Target="../media/image83.svg"/><Relationship Id="rId4" Type="http://schemas.openxmlformats.org/officeDocument/2006/relationships/image" Target="../media/image82.png"/><Relationship Id="rId9" Type="http://schemas.openxmlformats.org/officeDocument/2006/relationships/image" Target="../media/image87.sv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46.xml"/><Relationship Id="rId4" Type="http://schemas.openxmlformats.org/officeDocument/2006/relationships/image" Target="../media/image3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xml"/><Relationship Id="rId1" Type="http://schemas.openxmlformats.org/officeDocument/2006/relationships/tags" Target="../tags/tag100.xml"/><Relationship Id="rId4" Type="http://schemas.openxmlformats.org/officeDocument/2006/relationships/image" Target="../media/image88.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5.xml"/><Relationship Id="rId1" Type="http://schemas.openxmlformats.org/officeDocument/2006/relationships/tags" Target="../tags/tag101.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5.xml"/><Relationship Id="rId1" Type="http://schemas.openxmlformats.org/officeDocument/2006/relationships/tags" Target="../tags/tag102.xml"/></Relationships>
</file>

<file path=ppt/slides/_rels/slide63.xml.rels><?xml version="1.0" encoding="UTF-8" standalone="yes"?>
<Relationships xmlns="http://schemas.openxmlformats.org/package/2006/relationships"><Relationship Id="rId8" Type="http://schemas.openxmlformats.org/officeDocument/2006/relationships/hyperlink" Target="https://www.rrb.gov/" TargetMode="External"/><Relationship Id="rId3" Type="http://schemas.openxmlformats.org/officeDocument/2006/relationships/notesSlide" Target="../notesSlides/notesSlide63.xml"/><Relationship Id="rId7" Type="http://schemas.openxmlformats.org/officeDocument/2006/relationships/hyperlink" Target="http://www.cms.gov/Regulations-and-Guidance/Guidance/Manuals/Internet-Only-Manuals-IOMs-Items/CMS019326.html" TargetMode="External"/><Relationship Id="rId12" Type="http://schemas.openxmlformats.org/officeDocument/2006/relationships/image" Target="../media/image89.png"/><Relationship Id="rId2" Type="http://schemas.openxmlformats.org/officeDocument/2006/relationships/slideLayout" Target="../slideLayouts/slideLayout4.xml"/><Relationship Id="rId1" Type="http://schemas.openxmlformats.org/officeDocument/2006/relationships/tags" Target="../tags/tag103.xml"/><Relationship Id="rId6" Type="http://schemas.openxmlformats.org/officeDocument/2006/relationships/hyperlink" Target="https://www.cms.gov/files/document/medicare-communications-and-marketing-guidelines-3-16-2022.pdf" TargetMode="External"/><Relationship Id="rId11" Type="http://schemas.openxmlformats.org/officeDocument/2006/relationships/hyperlink" Target="mailto:info@shiphelp.org" TargetMode="External"/><Relationship Id="rId5" Type="http://schemas.openxmlformats.org/officeDocument/2006/relationships/hyperlink" Target="http://www.cms.gov/" TargetMode="External"/><Relationship Id="rId10" Type="http://schemas.openxmlformats.org/officeDocument/2006/relationships/hyperlink" Target="https://www.shiphelp.org/" TargetMode="External"/><Relationship Id="rId4" Type="http://schemas.openxmlformats.org/officeDocument/2006/relationships/hyperlink" Target="http://es.medicare.gov/" TargetMode="External"/><Relationship Id="rId9" Type="http://schemas.openxmlformats.org/officeDocument/2006/relationships/hyperlink" Target="https://www.ssa.gov/" TargetMode="Externa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4.xml"/><Relationship Id="rId1" Type="http://schemas.openxmlformats.org/officeDocument/2006/relationships/tags" Target="../tags/tag104.xml"/><Relationship Id="rId5" Type="http://schemas.openxmlformats.org/officeDocument/2006/relationships/hyperlink" Target="http://productordering.cms.hhs.gov/" TargetMode="External"/><Relationship Id="rId4"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4.xml"/><Relationship Id="rId1" Type="http://schemas.openxmlformats.org/officeDocument/2006/relationships/tags" Target="../tags/tag105.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4.xml"/><Relationship Id="rId1" Type="http://schemas.openxmlformats.org/officeDocument/2006/relationships/tags" Target="../tags/tag106.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4.xml"/><Relationship Id="rId1" Type="http://schemas.openxmlformats.org/officeDocument/2006/relationships/tags" Target="../tags/tag107.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4.xml"/><Relationship Id="rId1" Type="http://schemas.openxmlformats.org/officeDocument/2006/relationships/tags" Target="../tags/tag108.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4.xml"/><Relationship Id="rId1" Type="http://schemas.openxmlformats.org/officeDocument/2006/relationships/tags" Target="../tags/tag10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47.xml"/><Relationship Id="rId5" Type="http://schemas.openxmlformats.org/officeDocument/2006/relationships/image" Target="../media/image36.jpeg"/><Relationship Id="rId4" Type="http://schemas.openxmlformats.org/officeDocument/2006/relationships/image" Target="../media/image35.jpe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4.xml"/><Relationship Id="rId1" Type="http://schemas.openxmlformats.org/officeDocument/2006/relationships/tags" Target="../tags/tag110.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4.xml"/><Relationship Id="rId1" Type="http://schemas.openxmlformats.org/officeDocument/2006/relationships/tags" Target="../tags/tag111.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4.xml"/><Relationship Id="rId1" Type="http://schemas.openxmlformats.org/officeDocument/2006/relationships/tags" Target="../tags/tag112.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4.xml"/><Relationship Id="rId1" Type="http://schemas.openxmlformats.org/officeDocument/2006/relationships/tags" Target="../tags/tag113.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4.xml"/><Relationship Id="rId1" Type="http://schemas.openxmlformats.org/officeDocument/2006/relationships/tags" Target="../tags/tag114.xml"/></Relationships>
</file>

<file path=ppt/slides/_rels/slide7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75.xml"/><Relationship Id="rId7" Type="http://schemas.openxmlformats.org/officeDocument/2006/relationships/image" Target="../media/image91.png"/><Relationship Id="rId2" Type="http://schemas.openxmlformats.org/officeDocument/2006/relationships/slideLayout" Target="../slideLayouts/slideLayout9.xml"/><Relationship Id="rId1" Type="http://schemas.openxmlformats.org/officeDocument/2006/relationships/tags" Target="../tags/tag115.xml"/><Relationship Id="rId6" Type="http://schemas.openxmlformats.org/officeDocument/2006/relationships/hyperlink" Target="mailto:training@cms.hhs.gov" TargetMode="External"/><Relationship Id="rId5" Type="http://schemas.openxmlformats.org/officeDocument/2006/relationships/image" Target="../media/image90.png"/><Relationship Id="rId4" Type="http://schemas.openxmlformats.org/officeDocument/2006/relationships/hyperlink" Target="https://cmsnationaltrainingprogram.cms.gov/"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4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ct val="100000"/>
              </a:lnSpc>
            </a:pPr>
            <a:r>
              <a:rPr lang="es-US" sz="4000" dirty="0">
                <a:latin typeface="Arial Black" panose="020B0A04020102020204" pitchFamily="34" charset="0"/>
              </a:rPr>
              <a:t>Medicare </a:t>
            </a:r>
            <a:r>
              <a:rPr lang="es-US" sz="4000" dirty="0" err="1">
                <a:latin typeface="Arial Black" panose="020B0A04020102020204" pitchFamily="34" charset="0"/>
              </a:rPr>
              <a:t>Advantage</a:t>
            </a:r>
            <a:r>
              <a:rPr lang="es-US" sz="4000" dirty="0">
                <a:latin typeface="Arial Black" panose="020B0A04020102020204" pitchFamily="34" charset="0"/>
              </a:rPr>
              <a:t> y otros planes </a:t>
            </a:r>
            <a:br>
              <a:rPr lang="es-US" sz="4000" dirty="0">
                <a:latin typeface="Arial Black" panose="020B0A04020102020204" pitchFamily="34" charset="0"/>
              </a:rPr>
            </a:br>
            <a:r>
              <a:rPr lang="es-US" sz="4000" dirty="0">
                <a:latin typeface="Arial Black" panose="020B0A04020102020204" pitchFamily="34" charset="0"/>
              </a:rPr>
              <a:t>de salud Medicare</a:t>
            </a:r>
          </a:p>
        </p:txBody>
      </p:sp>
    </p:spTree>
    <p:custDataLst>
      <p:tags r:id="rId1"/>
    </p:custDataLst>
    <p:extLst>
      <p:ext uri="{BB962C8B-B14F-4D97-AF65-F5344CB8AC3E}">
        <p14:creationId xmlns:p14="http://schemas.microsoft.com/office/powerpoint/2010/main" val="1810128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1"/>
            <a:ext cx="12192000" cy="966832"/>
          </a:xfrm>
        </p:spPr>
        <p:txBody>
          <a:bodyPr anchor="ctr">
            <a:normAutofit/>
          </a:bodyPr>
          <a:lstStyle/>
          <a:p>
            <a:r>
              <a:rPr lang="es-US" sz="2800">
                <a:latin typeface="Arial Black"/>
              </a:rPr>
              <a:t>Planes de Organización de Proveedores Preferidos (PPO)</a:t>
            </a:r>
          </a:p>
        </p:txBody>
      </p:sp>
      <p:grpSp>
        <p:nvGrpSpPr>
          <p:cNvPr id="4" name="Item 1 - Q" descr="Recuadro, pregunta 1: ¿Puedo obtener atención médica de cualquier médico, otro proveedor de atención médica u hospital? ">
            <a:extLst>
              <a:ext uri="{FF2B5EF4-FFF2-40B4-BE49-F238E27FC236}">
                <a16:creationId xmlns:a16="http://schemas.microsoft.com/office/drawing/2014/main" id="{1A89D99A-D18A-4910-B9C6-4613E541B1CA}"/>
              </a:ext>
            </a:extLst>
          </p:cNvPr>
          <p:cNvGrpSpPr/>
          <p:nvPr/>
        </p:nvGrpSpPr>
        <p:grpSpPr>
          <a:xfrm>
            <a:off x="1030705" y="1174112"/>
            <a:ext cx="5196752" cy="914400"/>
            <a:chOff x="1030705" y="1174112"/>
            <a:chExt cx="5196752" cy="914400"/>
          </a:xfrm>
        </p:grpSpPr>
        <p:sp>
          <p:nvSpPr>
            <p:cNvPr id="67" name="Rectangle: Rounded Corners 66">
              <a:extLst>
                <a:ext uri="{FF2B5EF4-FFF2-40B4-BE49-F238E27FC236}">
                  <a16:creationId xmlns:a16="http://schemas.microsoft.com/office/drawing/2014/main" id="{9FAF338B-AD68-46EF-B930-A6179ADA8444}"/>
                </a:ext>
              </a:extLst>
            </p:cNvPr>
            <p:cNvSpPr/>
            <p:nvPr/>
          </p:nvSpPr>
          <p:spPr>
            <a:xfrm>
              <a:off x="1030705" y="117411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defRPr/>
              </a:pPr>
              <a:endParaRPr lang="en-US" b="1" dirty="0">
                <a:solidFill>
                  <a:srgbClr val="2F5597"/>
                </a:solidFill>
                <a:latin typeface="Arial" panose="020B0604020202020204" pitchFamily="34" charset="0"/>
                <a:cs typeface="Arial" panose="020B0604020202020204" pitchFamily="34" charset="0"/>
              </a:endParaRPr>
            </a:p>
            <a:p>
              <a:pPr>
                <a:spcBef>
                  <a:spcPts val="600"/>
                </a:spcBef>
                <a:defRPr/>
              </a:pPr>
              <a:r>
                <a:rPr lang="es-US" b="1" dirty="0">
                  <a:solidFill>
                    <a:srgbClr val="2F5597"/>
                  </a:solidFill>
                  <a:latin typeface="Arial" panose="020B0604020202020204" pitchFamily="34" charset="0"/>
                  <a:cs typeface="Arial" panose="020B0604020202020204" pitchFamily="34" charset="0"/>
                </a:rPr>
                <a:t>¿Puedo obtener atención médica de cualquier médico, otro proveedor de atención médica u hospital?</a:t>
              </a:r>
            </a:p>
            <a:p>
              <a:pPr marL="0" marR="0" indent="0" algn="l" defTabSz="914400" rtl="0" eaLnBrk="1" fontAlgn="auto" latinLnBrk="0" hangingPunct="1">
                <a:lnSpc>
                  <a:spcPct val="100000"/>
                </a:lnSpc>
                <a:spcBef>
                  <a:spcPts val="600"/>
                </a:spcBef>
                <a:spcAft>
                  <a:spcPts val="0"/>
                </a:spcAft>
                <a:buClrTx/>
                <a:buSzTx/>
                <a:buFontTx/>
                <a:buNone/>
                <a:tabLst/>
                <a:defRPr/>
              </a:pPr>
              <a:endParaRPr lang="en-US" b="1" dirty="0">
                <a:ln>
                  <a:noFill/>
                </a:ln>
                <a:solidFill>
                  <a:srgbClr val="2F5597"/>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436C6C4A-3535-406F-9823-88118083AF93}"/>
                </a:ext>
              </a:extLst>
            </p:cNvPr>
            <p:cNvGrpSpPr/>
            <p:nvPr/>
          </p:nvGrpSpPr>
          <p:grpSpPr>
            <a:xfrm>
              <a:off x="5935479" y="1305979"/>
              <a:ext cx="291978" cy="640080"/>
              <a:chOff x="5732904" y="1273307"/>
              <a:chExt cx="291978" cy="701186"/>
            </a:xfrm>
          </p:grpSpPr>
          <p:sp>
            <p:nvSpPr>
              <p:cNvPr id="68" name="Isosceles Triangle 67">
                <a:extLst>
                  <a:ext uri="{FF2B5EF4-FFF2-40B4-BE49-F238E27FC236}">
                    <a16:creationId xmlns:a16="http://schemas.microsoft.com/office/drawing/2014/main" id="{F2C317AE-1DB0-470E-B66E-6A58C4B98B5F}"/>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Connector 32">
                <a:extLst>
                  <a:ext uri="{FF2B5EF4-FFF2-40B4-BE49-F238E27FC236}">
                    <a16:creationId xmlns:a16="http://schemas.microsoft.com/office/drawing/2014/main" id="{6C8A0E71-A574-4EED-AD17-E430E8549EE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65" name="Item 1 - A" descr="Recuadro respuesta 1: Sí, normalmente a un costo mayor ">
            <a:extLst>
              <a:ext uri="{FF2B5EF4-FFF2-40B4-BE49-F238E27FC236}">
                <a16:creationId xmlns:a16="http://schemas.microsoft.com/office/drawing/2014/main" id="{B90032D5-C486-44C5-84D5-4541BE202EE9}"/>
              </a:ext>
            </a:extLst>
          </p:cNvPr>
          <p:cNvSpPr/>
          <p:nvPr/>
        </p:nvSpPr>
        <p:spPr>
          <a:xfrm>
            <a:off x="6349555" y="1173745"/>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a:solidFill>
                  <a:srgbClr val="2F5597"/>
                </a:solidFill>
                <a:latin typeface="Arial" panose="020B0604020202020204" pitchFamily="34" charset="0"/>
                <a:cs typeface="Arial" panose="020B0604020202020204" pitchFamily="34" charset="0"/>
              </a:rPr>
              <a:t>Sí, normalmente a un costo mayor</a:t>
            </a:r>
          </a:p>
        </p:txBody>
      </p:sp>
      <p:grpSp>
        <p:nvGrpSpPr>
          <p:cNvPr id="5" name="Item 2 - Q" descr="Recuadro, pregunta 2: ¿Están cubiertos los medicamentos bajo prescripción?  ">
            <a:extLst>
              <a:ext uri="{FF2B5EF4-FFF2-40B4-BE49-F238E27FC236}">
                <a16:creationId xmlns:a16="http://schemas.microsoft.com/office/drawing/2014/main" id="{2916D1B5-19F3-4163-B004-1595038A57F5}"/>
              </a:ext>
            </a:extLst>
          </p:cNvPr>
          <p:cNvGrpSpPr/>
          <p:nvPr/>
        </p:nvGrpSpPr>
        <p:grpSpPr>
          <a:xfrm>
            <a:off x="1030706" y="2249050"/>
            <a:ext cx="5196751" cy="914400"/>
            <a:chOff x="1030706" y="2249050"/>
            <a:chExt cx="5196751" cy="914400"/>
          </a:xfrm>
        </p:grpSpPr>
        <p:sp>
          <p:nvSpPr>
            <p:cNvPr id="70" name="Rectangle: Rounded Corners 69">
              <a:extLst>
                <a:ext uri="{FF2B5EF4-FFF2-40B4-BE49-F238E27FC236}">
                  <a16:creationId xmlns:a16="http://schemas.microsoft.com/office/drawing/2014/main" id="{36E187FC-D29E-4544-9B9F-DF4B32FF3C16}"/>
                </a:ext>
              </a:extLst>
            </p:cNvPr>
            <p:cNvSpPr/>
            <p:nvPr/>
          </p:nvSpPr>
          <p:spPr>
            <a:xfrm>
              <a:off x="1030706" y="2249050"/>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defRPr/>
              </a:pPr>
              <a:endParaRPr lang="en-US" b="1" dirty="0">
                <a:solidFill>
                  <a:srgbClr val="2F5597"/>
                </a:solidFill>
                <a:latin typeface="Arial" panose="020B0604020202020204" pitchFamily="34" charset="0"/>
                <a:cs typeface="Arial" panose="020B0604020202020204" pitchFamily="34" charset="0"/>
              </a:endParaRPr>
            </a:p>
            <a:p>
              <a:pPr>
                <a:spcBef>
                  <a:spcPts val="600"/>
                </a:spcBef>
                <a:defRPr/>
              </a:pPr>
              <a:r>
                <a:rPr lang="es-US" b="1" dirty="0">
                  <a:solidFill>
                    <a:srgbClr val="2F5597"/>
                  </a:solidFill>
                  <a:latin typeface="Arial" panose="020B0604020202020204" pitchFamily="34" charset="0"/>
                  <a:cs typeface="Arial" panose="020B0604020202020204" pitchFamily="34" charset="0"/>
                </a:rPr>
                <a:t>¿Están cubiertos los medicamentos recetados? </a:t>
              </a:r>
            </a:p>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E3C3571D-3FC0-413F-8BAB-7F98EFFE351D}"/>
                </a:ext>
              </a:extLst>
            </p:cNvPr>
            <p:cNvGrpSpPr/>
            <p:nvPr/>
          </p:nvGrpSpPr>
          <p:grpSpPr>
            <a:xfrm>
              <a:off x="5935479" y="2371165"/>
              <a:ext cx="291978" cy="640080"/>
              <a:chOff x="5732904" y="1273307"/>
              <a:chExt cx="291978" cy="701186"/>
            </a:xfrm>
          </p:grpSpPr>
          <p:sp>
            <p:nvSpPr>
              <p:cNvPr id="37" name="Isosceles Triangle 36">
                <a:extLst>
                  <a:ext uri="{FF2B5EF4-FFF2-40B4-BE49-F238E27FC236}">
                    <a16:creationId xmlns:a16="http://schemas.microsoft.com/office/drawing/2014/main" id="{6FA92BAA-0072-4D70-BFB7-6A321F43C529}"/>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a:extLst>
                  <a:ext uri="{FF2B5EF4-FFF2-40B4-BE49-F238E27FC236}">
                    <a16:creationId xmlns:a16="http://schemas.microsoft.com/office/drawing/2014/main" id="{42ACEAC1-8753-4CF7-B5E3-E97F0F18DFC9}"/>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50" name="Item 2 - A" descr="Recuadro respuesta 2: Sí, en la mayoría de los casos. ">
            <a:extLst>
              <a:ext uri="{FF2B5EF4-FFF2-40B4-BE49-F238E27FC236}">
                <a16:creationId xmlns:a16="http://schemas.microsoft.com/office/drawing/2014/main" id="{2F79B61D-0928-4330-AABC-2EFF502B40B9}"/>
              </a:ext>
            </a:extLst>
          </p:cNvPr>
          <p:cNvSpPr/>
          <p:nvPr/>
        </p:nvSpPr>
        <p:spPr>
          <a:xfrm>
            <a:off x="6349555" y="2248981"/>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US">
                <a:solidFill>
                  <a:srgbClr val="2F5597"/>
                </a:solidFill>
                <a:latin typeface="Arial" panose="020B0604020202020204" pitchFamily="34" charset="0"/>
                <a:cs typeface="Arial" panose="020B0604020202020204" pitchFamily="34" charset="0"/>
              </a:rPr>
              <a:t>Sí, en la mayoría de los casos.</a:t>
            </a:r>
          </a:p>
        </p:txBody>
      </p:sp>
      <p:grpSp>
        <p:nvGrpSpPr>
          <p:cNvPr id="8" name="Item 3 - Q" descr="Recuadro, pregunta 3: ¿Necesito elegir un doctor de cuidados primarios?  ">
            <a:extLst>
              <a:ext uri="{FF2B5EF4-FFF2-40B4-BE49-F238E27FC236}">
                <a16:creationId xmlns:a16="http://schemas.microsoft.com/office/drawing/2014/main" id="{D0881318-BBE4-41D9-BE09-C7B454451DC6}"/>
              </a:ext>
            </a:extLst>
          </p:cNvPr>
          <p:cNvGrpSpPr/>
          <p:nvPr/>
        </p:nvGrpSpPr>
        <p:grpSpPr>
          <a:xfrm>
            <a:off x="1030706" y="3323988"/>
            <a:ext cx="5196751" cy="914400"/>
            <a:chOff x="1030706" y="3323988"/>
            <a:chExt cx="5196751" cy="914400"/>
          </a:xfrm>
        </p:grpSpPr>
        <p:sp>
          <p:nvSpPr>
            <p:cNvPr id="73" name="Rectangle: Rounded Corners 72">
              <a:extLst>
                <a:ext uri="{FF2B5EF4-FFF2-40B4-BE49-F238E27FC236}">
                  <a16:creationId xmlns:a16="http://schemas.microsoft.com/office/drawing/2014/main" id="{80C05515-72F0-4395-B958-44692A4CE34D}"/>
                </a:ext>
              </a:extLst>
            </p:cNvPr>
            <p:cNvSpPr/>
            <p:nvPr/>
          </p:nvSpPr>
          <p:spPr>
            <a:xfrm>
              <a:off x="1030706" y="3323988"/>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defRPr/>
              </a:pPr>
              <a:endParaRPr lang="en-US" b="1" dirty="0">
                <a:solidFill>
                  <a:srgbClr val="2F5597"/>
                </a:solidFill>
                <a:latin typeface="Arial" panose="020B0604020202020204" pitchFamily="34" charset="0"/>
                <a:cs typeface="Arial" panose="020B0604020202020204" pitchFamily="34" charset="0"/>
              </a:endParaRPr>
            </a:p>
            <a:p>
              <a:pPr>
                <a:spcBef>
                  <a:spcPts val="600"/>
                </a:spcBef>
                <a:defRPr/>
              </a:pPr>
              <a:r>
                <a:rPr lang="es-US" b="1" dirty="0">
                  <a:solidFill>
                    <a:srgbClr val="2F5597"/>
                  </a:solidFill>
                  <a:latin typeface="Arial" panose="020B0604020202020204" pitchFamily="34" charset="0"/>
                  <a:cs typeface="Arial" panose="020B0604020202020204" pitchFamily="34" charset="0"/>
                </a:rPr>
                <a:t>¿Necesito elegir un doctor de cuidados primarios? </a:t>
              </a:r>
            </a:p>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39" name="Group 38">
              <a:extLst>
                <a:ext uri="{FF2B5EF4-FFF2-40B4-BE49-F238E27FC236}">
                  <a16:creationId xmlns:a16="http://schemas.microsoft.com/office/drawing/2014/main" id="{00043B3C-83CF-4CCA-BE06-7C5841D2848D}"/>
                </a:ext>
              </a:extLst>
            </p:cNvPr>
            <p:cNvGrpSpPr/>
            <p:nvPr/>
          </p:nvGrpSpPr>
          <p:grpSpPr>
            <a:xfrm>
              <a:off x="5935479" y="3461079"/>
              <a:ext cx="291978" cy="640080"/>
              <a:chOff x="5732904" y="1273307"/>
              <a:chExt cx="291978" cy="701186"/>
            </a:xfrm>
          </p:grpSpPr>
          <p:sp>
            <p:nvSpPr>
              <p:cNvPr id="40" name="Isosceles Triangle 39">
                <a:extLst>
                  <a:ext uri="{FF2B5EF4-FFF2-40B4-BE49-F238E27FC236}">
                    <a16:creationId xmlns:a16="http://schemas.microsoft.com/office/drawing/2014/main" id="{C2414C22-88A7-4B84-92B3-259959B04D2A}"/>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1" name="Straight Connector 40">
                <a:extLst>
                  <a:ext uri="{FF2B5EF4-FFF2-40B4-BE49-F238E27FC236}">
                    <a16:creationId xmlns:a16="http://schemas.microsoft.com/office/drawing/2014/main" id="{D223A955-05D5-4FCC-9540-208402972B99}"/>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52" name="Item 3 - A" descr="Recuadro respuesta 3: No">
            <a:extLst>
              <a:ext uri="{FF2B5EF4-FFF2-40B4-BE49-F238E27FC236}">
                <a16:creationId xmlns:a16="http://schemas.microsoft.com/office/drawing/2014/main" id="{04290C97-3252-4B36-8DE5-E8B8B714CA74}"/>
              </a:ext>
            </a:extLst>
          </p:cNvPr>
          <p:cNvSpPr/>
          <p:nvPr/>
        </p:nvSpPr>
        <p:spPr>
          <a:xfrm>
            <a:off x="6349555" y="3311730"/>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US">
                <a:solidFill>
                  <a:srgbClr val="2F5597"/>
                </a:solidFill>
                <a:latin typeface="Arial" panose="020B0604020202020204" pitchFamily="34" charset="0"/>
                <a:cs typeface="Arial" panose="020B0604020202020204" pitchFamily="34" charset="0"/>
              </a:rPr>
              <a:t>No.</a:t>
            </a:r>
          </a:p>
        </p:txBody>
      </p:sp>
      <p:grpSp>
        <p:nvGrpSpPr>
          <p:cNvPr id="9" name="Item 4 - Q" descr="Recuadro, pregunta 4: ¿Necesito que me remitan con un especialista? ">
            <a:extLst>
              <a:ext uri="{FF2B5EF4-FFF2-40B4-BE49-F238E27FC236}">
                <a16:creationId xmlns:a16="http://schemas.microsoft.com/office/drawing/2014/main" id="{E96C3134-BA20-4B8C-A952-D5A4E437146D}"/>
              </a:ext>
            </a:extLst>
          </p:cNvPr>
          <p:cNvGrpSpPr/>
          <p:nvPr/>
        </p:nvGrpSpPr>
        <p:grpSpPr>
          <a:xfrm>
            <a:off x="1030705" y="4406152"/>
            <a:ext cx="5193337" cy="914400"/>
            <a:chOff x="1030705" y="4406152"/>
            <a:chExt cx="5193337" cy="914400"/>
          </a:xfrm>
        </p:grpSpPr>
        <p:sp>
          <p:nvSpPr>
            <p:cNvPr id="76" name="Rectangle: Rounded Corners 75">
              <a:extLst>
                <a:ext uri="{FF2B5EF4-FFF2-40B4-BE49-F238E27FC236}">
                  <a16:creationId xmlns:a16="http://schemas.microsoft.com/office/drawing/2014/main" id="{4E06F928-5CFF-4DB5-8845-56A2B8325008}"/>
                </a:ext>
              </a:extLst>
            </p:cNvPr>
            <p:cNvSpPr/>
            <p:nvPr/>
          </p:nvSpPr>
          <p:spPr>
            <a:xfrm>
              <a:off x="1030705" y="440615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defRPr/>
              </a:pPr>
              <a:endParaRPr lang="en-US" b="1" dirty="0">
                <a:solidFill>
                  <a:srgbClr val="2F5597"/>
                </a:solidFill>
                <a:latin typeface="Arial" panose="020B0604020202020204" pitchFamily="34" charset="0"/>
                <a:cs typeface="Arial" panose="020B0604020202020204" pitchFamily="34" charset="0"/>
              </a:endParaRPr>
            </a:p>
            <a:p>
              <a:pPr>
                <a:spcBef>
                  <a:spcPts val="600"/>
                </a:spcBef>
                <a:defRPr/>
              </a:pPr>
              <a:r>
                <a:rPr lang="es-US" b="1" dirty="0">
                  <a:solidFill>
                    <a:srgbClr val="2F5597"/>
                  </a:solidFill>
                  <a:latin typeface="Arial" panose="020B0604020202020204" pitchFamily="34" charset="0"/>
                  <a:cs typeface="Arial" panose="020B0604020202020204" pitchFamily="34" charset="0"/>
                </a:rPr>
                <a:t>¿Necesito que me remitan con un especialista?</a:t>
              </a:r>
            </a:p>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42" name="Group 41">
              <a:extLst>
                <a:ext uri="{FF2B5EF4-FFF2-40B4-BE49-F238E27FC236}">
                  <a16:creationId xmlns:a16="http://schemas.microsoft.com/office/drawing/2014/main" id="{26E512A3-C82A-4491-9526-0D826F2B6E06}"/>
                </a:ext>
              </a:extLst>
            </p:cNvPr>
            <p:cNvGrpSpPr/>
            <p:nvPr/>
          </p:nvGrpSpPr>
          <p:grpSpPr>
            <a:xfrm>
              <a:off x="5932064" y="4536016"/>
              <a:ext cx="291978" cy="640080"/>
              <a:chOff x="5732904" y="1273307"/>
              <a:chExt cx="291978" cy="701186"/>
            </a:xfrm>
          </p:grpSpPr>
          <p:sp>
            <p:nvSpPr>
              <p:cNvPr id="43" name="Isosceles Triangle 42">
                <a:extLst>
                  <a:ext uri="{FF2B5EF4-FFF2-40B4-BE49-F238E27FC236}">
                    <a16:creationId xmlns:a16="http://schemas.microsoft.com/office/drawing/2014/main" id="{CF37C155-3949-42BC-A46F-DB7FF69F73ED}"/>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4" name="Straight Connector 43">
                <a:extLst>
                  <a:ext uri="{FF2B5EF4-FFF2-40B4-BE49-F238E27FC236}">
                    <a16:creationId xmlns:a16="http://schemas.microsoft.com/office/drawing/2014/main" id="{E1580CD5-B8DD-4E0E-8EB9-742AD1D57AB2}"/>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59" name="Item 4 - A" descr="Recuadro respuesta 4: Sí, en la mayoría de los casos. ">
            <a:extLst>
              <a:ext uri="{FF2B5EF4-FFF2-40B4-BE49-F238E27FC236}">
                <a16:creationId xmlns:a16="http://schemas.microsoft.com/office/drawing/2014/main" id="{B8A1D658-C178-4D8C-81E9-C8FFA5B01603}"/>
              </a:ext>
            </a:extLst>
          </p:cNvPr>
          <p:cNvSpPr/>
          <p:nvPr/>
        </p:nvSpPr>
        <p:spPr>
          <a:xfrm>
            <a:off x="6349555" y="4409285"/>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US">
                <a:solidFill>
                  <a:srgbClr val="2F5597"/>
                </a:solidFill>
                <a:latin typeface="Arial" panose="020B0604020202020204" pitchFamily="34" charset="0"/>
                <a:cs typeface="Arial" panose="020B0604020202020204" pitchFamily="34" charset="0"/>
              </a:rPr>
              <a:t>Sí, en la mayoría de los casos.</a:t>
            </a:r>
          </a:p>
        </p:txBody>
      </p:sp>
      <p:grpSp>
        <p:nvGrpSpPr>
          <p:cNvPr id="10" name="Item 5 - Q" descr="Recuadro, pregunta 5: ¿Qué más necesito saber sobre este tipo de plan? ">
            <a:extLst>
              <a:ext uri="{FF2B5EF4-FFF2-40B4-BE49-F238E27FC236}">
                <a16:creationId xmlns:a16="http://schemas.microsoft.com/office/drawing/2014/main" id="{6FE7664B-2CFD-439F-9915-5873141DF77D}"/>
              </a:ext>
            </a:extLst>
          </p:cNvPr>
          <p:cNvGrpSpPr/>
          <p:nvPr/>
        </p:nvGrpSpPr>
        <p:grpSpPr>
          <a:xfrm>
            <a:off x="1030705" y="5473862"/>
            <a:ext cx="5196752" cy="914400"/>
            <a:chOff x="1030705" y="5473862"/>
            <a:chExt cx="5196752" cy="914400"/>
          </a:xfrm>
        </p:grpSpPr>
        <p:sp>
          <p:nvSpPr>
            <p:cNvPr id="79" name="Rectangle: Rounded Corners 78">
              <a:extLst>
                <a:ext uri="{FF2B5EF4-FFF2-40B4-BE49-F238E27FC236}">
                  <a16:creationId xmlns:a16="http://schemas.microsoft.com/office/drawing/2014/main" id="{929E01D4-492F-4245-A481-6D4A0A6BE364}"/>
                </a:ext>
              </a:extLst>
            </p:cNvPr>
            <p:cNvSpPr/>
            <p:nvPr/>
          </p:nvSpPr>
          <p:spPr>
            <a:xfrm>
              <a:off x="1030705" y="547386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defRPr/>
              </a:pPr>
              <a:endParaRPr lang="en-US" b="1" dirty="0">
                <a:solidFill>
                  <a:srgbClr val="00529B"/>
                </a:solidFill>
                <a:latin typeface="Arial" panose="020B0604020202020204" pitchFamily="34" charset="0"/>
                <a:cs typeface="Arial" panose="020B0604020202020204" pitchFamily="34" charset="0"/>
              </a:endParaRPr>
            </a:p>
            <a:p>
              <a:pPr>
                <a:spcBef>
                  <a:spcPts val="600"/>
                </a:spcBef>
                <a:defRPr/>
              </a:pPr>
              <a:r>
                <a:rPr lang="es-US" b="1" dirty="0">
                  <a:solidFill>
                    <a:srgbClr val="00529B"/>
                  </a:solidFill>
                  <a:latin typeface="Arial" panose="020B0604020202020204" pitchFamily="34" charset="0"/>
                  <a:cs typeface="Arial" panose="020B0604020202020204" pitchFamily="34" charset="0"/>
                </a:rPr>
                <a:t>¿Qué más necesito saber sobre este tipo de plan?</a:t>
              </a:r>
            </a:p>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dirty="0">
                <a:ln>
                  <a:noFill/>
                </a:ln>
                <a:solidFill>
                  <a:srgbClr val="00529B"/>
                </a:solidFill>
                <a:latin typeface="Arial" panose="020B0604020202020204" pitchFamily="34" charset="0"/>
                <a:cs typeface="Arial" panose="020B0604020202020204" pitchFamily="34" charset="0"/>
              </a:endParaRPr>
            </a:p>
          </p:txBody>
        </p:sp>
        <p:grpSp>
          <p:nvGrpSpPr>
            <p:cNvPr id="45" name="Group 44">
              <a:extLst>
                <a:ext uri="{FF2B5EF4-FFF2-40B4-BE49-F238E27FC236}">
                  <a16:creationId xmlns:a16="http://schemas.microsoft.com/office/drawing/2014/main" id="{164CD950-E636-42B3-896B-C96179748272}"/>
                </a:ext>
              </a:extLst>
            </p:cNvPr>
            <p:cNvGrpSpPr/>
            <p:nvPr/>
          </p:nvGrpSpPr>
          <p:grpSpPr>
            <a:xfrm>
              <a:off x="5935479" y="5610955"/>
              <a:ext cx="291978" cy="640080"/>
              <a:chOff x="5732904" y="1273307"/>
              <a:chExt cx="291978" cy="701186"/>
            </a:xfrm>
          </p:grpSpPr>
          <p:sp>
            <p:nvSpPr>
              <p:cNvPr id="46" name="Isosceles Triangle 45">
                <a:extLst>
                  <a:ext uri="{FF2B5EF4-FFF2-40B4-BE49-F238E27FC236}">
                    <a16:creationId xmlns:a16="http://schemas.microsoft.com/office/drawing/2014/main" id="{D21D349C-8702-4943-910C-3080ECFD6EE0}"/>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7" name="Straight Connector 46">
                <a:extLst>
                  <a:ext uri="{FF2B5EF4-FFF2-40B4-BE49-F238E27FC236}">
                    <a16:creationId xmlns:a16="http://schemas.microsoft.com/office/drawing/2014/main" id="{F6BD7E0C-511E-48D5-9DBA-45A76B931307}"/>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63" name="Item 5 - A" descr="Recuadro respuesta 5: Consulte con el plan acerca de su red de proveedores, las regulaciones del plan, etc. ">
            <a:extLst>
              <a:ext uri="{FF2B5EF4-FFF2-40B4-BE49-F238E27FC236}">
                <a16:creationId xmlns:a16="http://schemas.microsoft.com/office/drawing/2014/main" id="{E87E6228-97FE-4A60-9558-6AF643CB2C33}"/>
              </a:ext>
            </a:extLst>
          </p:cNvPr>
          <p:cNvSpPr/>
          <p:nvPr/>
        </p:nvSpPr>
        <p:spPr>
          <a:xfrm>
            <a:off x="6349555" y="5472111"/>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US" sz="1800">
                <a:solidFill>
                  <a:srgbClr val="00529B"/>
                </a:solidFill>
                <a:latin typeface="Arial" panose="020B0604020202020204" pitchFamily="34" charset="0"/>
                <a:cs typeface="Arial" panose="020B0604020202020204" pitchFamily="34" charset="0"/>
              </a:rPr>
              <a:t>Consulte con el plan acerca de su red de proveedores, las regulaciones del plan, etc.</a:t>
            </a:r>
          </a:p>
        </p:txBody>
      </p:sp>
      <p:sp>
        <p:nvSpPr>
          <p:cNvPr id="32" name="Slide Number Placeholder 5">
            <a:extLst>
              <a:ext uri="{FF2B5EF4-FFF2-40B4-BE49-F238E27FC236}">
                <a16:creationId xmlns:a16="http://schemas.microsoft.com/office/drawing/2014/main" id="{A3C284E5-09AD-4947-954A-8B1392469EF5}"/>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10</a:t>
            </a:fld>
            <a:endParaRPr lang="en-US">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s-US">
                <a:solidFill>
                  <a:schemeClr val="accent1">
                    <a:lumMod val="40000"/>
                    <a:lumOff val="60000"/>
                  </a:schemeClr>
                </a:solidFill>
                <a:latin typeface="Arial"/>
                <a:cs typeface="Arial"/>
              </a:rPr>
              <a:t>Medicare Advantage y otros planes de salud Medicare</a:t>
            </a:r>
          </a:p>
        </p:txBody>
      </p:sp>
      <p:sp>
        <p:nvSpPr>
          <p:cNvPr id="2" name="Date Placeholder 1"/>
          <p:cNvSpPr>
            <a:spLocks noGrp="1"/>
          </p:cNvSpPr>
          <p:nvPr>
            <p:ph type="dt" sz="half" idx="10"/>
          </p:nvPr>
        </p:nvSpPr>
        <p:spPr/>
        <p:txBody>
          <a:bodyPr/>
          <a:lstStyle/>
          <a:p>
            <a:r>
              <a:rPr lang="es-US">
                <a:solidFill>
                  <a:schemeClr val="accent1">
                    <a:lumMod val="40000"/>
                    <a:lumOff val="60000"/>
                  </a:schemeClr>
                </a:solidFill>
              </a:rPr>
              <a:t>Marzo de 2023</a:t>
            </a:r>
          </a:p>
        </p:txBody>
      </p:sp>
    </p:spTree>
    <p:custDataLst>
      <p:tags r:id="rId1"/>
    </p:custDataLst>
    <p:extLst>
      <p:ext uri="{BB962C8B-B14F-4D97-AF65-F5344CB8AC3E}">
        <p14:creationId xmlns:p14="http://schemas.microsoft.com/office/powerpoint/2010/main" val="101810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500"/>
                                        <p:tgtEl>
                                          <p:spTgt spid="6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fade">
                                      <p:cBhvr>
                                        <p:cTn id="20" dur="500"/>
                                        <p:tgtEl>
                                          <p:spTgt spid="5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fade">
                                      <p:cBhvr>
                                        <p:cTn id="29" dur="500"/>
                                        <p:tgtEl>
                                          <p:spTgt spid="52"/>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fade">
                                      <p:cBhvr>
                                        <p:cTn id="38" dur="500"/>
                                        <p:tgtEl>
                                          <p:spTgt spid="59"/>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3"/>
                                        </p:tgtEl>
                                        <p:attrNameLst>
                                          <p:attrName>style.visibility</p:attrName>
                                        </p:attrNameLst>
                                      </p:cBhvr>
                                      <p:to>
                                        <p:strVal val="visible"/>
                                      </p:to>
                                    </p:set>
                                    <p:animEffect transition="in" filter="fade">
                                      <p:cBhvr>
                                        <p:cTn id="4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50" grpId="0" animBg="1"/>
      <p:bldP spid="52" grpId="0" animBg="1"/>
      <p:bldP spid="59" grpId="0" animBg="1"/>
      <p:bldP spid="6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1"/>
            <a:ext cx="12192000" cy="966832"/>
          </a:xfrm>
        </p:spPr>
        <p:txBody>
          <a:bodyPr anchor="ctr">
            <a:normAutofit/>
          </a:bodyPr>
          <a:lstStyle/>
          <a:p>
            <a:r>
              <a:rPr lang="es-US" sz="3000"/>
              <a:t>Planes para Necesidades Especiales (SNP)</a:t>
            </a:r>
          </a:p>
        </p:txBody>
      </p:sp>
      <p:grpSp>
        <p:nvGrpSpPr>
          <p:cNvPr id="4" name="Item 1 - Q" descr="Recuadro, pregunta 1: ¿Puedo obtener atención médica de cualquier médico, otro proveedor de atención médica u hospital? ">
            <a:extLst>
              <a:ext uri="{FF2B5EF4-FFF2-40B4-BE49-F238E27FC236}">
                <a16:creationId xmlns:a16="http://schemas.microsoft.com/office/drawing/2014/main" id="{1A89D99A-D18A-4910-B9C6-4613E541B1CA}"/>
              </a:ext>
            </a:extLst>
          </p:cNvPr>
          <p:cNvGrpSpPr/>
          <p:nvPr/>
        </p:nvGrpSpPr>
        <p:grpSpPr>
          <a:xfrm>
            <a:off x="1030705" y="1528960"/>
            <a:ext cx="5196752" cy="914400"/>
            <a:chOff x="1030705" y="1174112"/>
            <a:chExt cx="5196752" cy="914400"/>
          </a:xfrm>
        </p:grpSpPr>
        <p:sp>
          <p:nvSpPr>
            <p:cNvPr id="67" name="Rectangle: Rounded Corners 66">
              <a:extLst>
                <a:ext uri="{FF2B5EF4-FFF2-40B4-BE49-F238E27FC236}">
                  <a16:creationId xmlns:a16="http://schemas.microsoft.com/office/drawing/2014/main" id="{9FAF338B-AD68-46EF-B930-A6179ADA8444}"/>
                </a:ext>
              </a:extLst>
            </p:cNvPr>
            <p:cNvSpPr/>
            <p:nvPr/>
          </p:nvSpPr>
          <p:spPr>
            <a:xfrm>
              <a:off x="1030705" y="117411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defRPr/>
              </a:pPr>
              <a:r>
                <a:rPr lang="es-US" b="1" dirty="0">
                  <a:solidFill>
                    <a:srgbClr val="2F5597"/>
                  </a:solidFill>
                  <a:latin typeface="Arial" panose="020B0604020202020204" pitchFamily="34" charset="0"/>
                  <a:cs typeface="Arial" panose="020B0604020202020204" pitchFamily="34" charset="0"/>
                </a:rPr>
                <a:t>¿Puedo obtener atención médica de cualquier médico, otro proveedor de atención médica u hospital?</a:t>
              </a:r>
            </a:p>
          </p:txBody>
        </p:sp>
        <p:grpSp>
          <p:nvGrpSpPr>
            <p:cNvPr id="7" name="Group 6">
              <a:extLst>
                <a:ext uri="{FF2B5EF4-FFF2-40B4-BE49-F238E27FC236}">
                  <a16:creationId xmlns:a16="http://schemas.microsoft.com/office/drawing/2014/main" id="{436C6C4A-3535-406F-9823-88118083AF93}"/>
                </a:ext>
              </a:extLst>
            </p:cNvPr>
            <p:cNvGrpSpPr/>
            <p:nvPr/>
          </p:nvGrpSpPr>
          <p:grpSpPr>
            <a:xfrm>
              <a:off x="5935479" y="1305979"/>
              <a:ext cx="291978" cy="640080"/>
              <a:chOff x="5732904" y="1273307"/>
              <a:chExt cx="291978" cy="701186"/>
            </a:xfrm>
          </p:grpSpPr>
          <p:sp>
            <p:nvSpPr>
              <p:cNvPr id="68" name="Isosceles Triangle 67">
                <a:extLst>
                  <a:ext uri="{FF2B5EF4-FFF2-40B4-BE49-F238E27FC236}">
                    <a16:creationId xmlns:a16="http://schemas.microsoft.com/office/drawing/2014/main" id="{F2C317AE-1DB0-470E-B66E-6A58C4B98B5F}"/>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Connector 32">
                <a:extLst>
                  <a:ext uri="{FF2B5EF4-FFF2-40B4-BE49-F238E27FC236}">
                    <a16:creationId xmlns:a16="http://schemas.microsoft.com/office/drawing/2014/main" id="{6C8A0E71-A574-4EED-AD17-E430E8549EE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65" name="Item 1 - A" descr="Recuadro, respuesta 1: Algunos SNP cubren servicios fuera de la red y otros no. ">
            <a:extLst>
              <a:ext uri="{FF2B5EF4-FFF2-40B4-BE49-F238E27FC236}">
                <a16:creationId xmlns:a16="http://schemas.microsoft.com/office/drawing/2014/main" id="{B90032D5-C486-44C5-84D5-4541BE202EE9}"/>
              </a:ext>
            </a:extLst>
          </p:cNvPr>
          <p:cNvSpPr/>
          <p:nvPr/>
        </p:nvSpPr>
        <p:spPr>
          <a:xfrm>
            <a:off x="6349555" y="1528593"/>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a:solidFill>
                  <a:srgbClr val="2F5597"/>
                </a:solidFill>
                <a:latin typeface="Arial" panose="020B0604020202020204" pitchFamily="34" charset="0"/>
                <a:cs typeface="Arial" panose="020B0604020202020204" pitchFamily="34" charset="0"/>
              </a:rPr>
              <a:t>Algunos SNP cubren servicios fuera de la red y otros no.</a:t>
            </a:r>
          </a:p>
        </p:txBody>
      </p:sp>
      <p:grpSp>
        <p:nvGrpSpPr>
          <p:cNvPr id="5" name="Item 2 - Q" descr="Recuadro, pregunta 2: ¿Están cubiertos los medicamentos bajo prescripción?  ">
            <a:extLst>
              <a:ext uri="{FF2B5EF4-FFF2-40B4-BE49-F238E27FC236}">
                <a16:creationId xmlns:a16="http://schemas.microsoft.com/office/drawing/2014/main" id="{2916D1B5-19F3-4163-B004-1595038A57F5}"/>
              </a:ext>
            </a:extLst>
          </p:cNvPr>
          <p:cNvGrpSpPr/>
          <p:nvPr/>
        </p:nvGrpSpPr>
        <p:grpSpPr>
          <a:xfrm>
            <a:off x="1030706" y="2603898"/>
            <a:ext cx="5196751" cy="914400"/>
            <a:chOff x="1030706" y="2249050"/>
            <a:chExt cx="5196751" cy="914400"/>
          </a:xfrm>
        </p:grpSpPr>
        <p:sp>
          <p:nvSpPr>
            <p:cNvPr id="70" name="Rectangle: Rounded Corners 69">
              <a:extLst>
                <a:ext uri="{FF2B5EF4-FFF2-40B4-BE49-F238E27FC236}">
                  <a16:creationId xmlns:a16="http://schemas.microsoft.com/office/drawing/2014/main" id="{36E187FC-D29E-4544-9B9F-DF4B32FF3C16}"/>
                </a:ext>
              </a:extLst>
            </p:cNvPr>
            <p:cNvSpPr/>
            <p:nvPr/>
          </p:nvSpPr>
          <p:spPr>
            <a:xfrm>
              <a:off x="1030706" y="2249050"/>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defRPr/>
              </a:pPr>
              <a:endParaRPr lang="en-US" b="1" dirty="0">
                <a:solidFill>
                  <a:srgbClr val="2F5597"/>
                </a:solidFill>
                <a:latin typeface="Arial" panose="020B0604020202020204" pitchFamily="34" charset="0"/>
                <a:cs typeface="Arial" panose="020B0604020202020204" pitchFamily="34" charset="0"/>
              </a:endParaRPr>
            </a:p>
            <a:p>
              <a:pPr>
                <a:spcBef>
                  <a:spcPts val="600"/>
                </a:spcBef>
                <a:defRPr/>
              </a:pPr>
              <a:r>
                <a:rPr lang="es-US" b="1" dirty="0">
                  <a:solidFill>
                    <a:srgbClr val="2F5597"/>
                  </a:solidFill>
                  <a:latin typeface="Arial" panose="020B0604020202020204" pitchFamily="34" charset="0"/>
                  <a:cs typeface="Arial" panose="020B0604020202020204" pitchFamily="34" charset="0"/>
                </a:rPr>
                <a:t>¿Están cubiertos los medicamentos recetados? </a:t>
              </a:r>
            </a:p>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E3C3571D-3FC0-413F-8BAB-7F98EFFE351D}"/>
                </a:ext>
              </a:extLst>
            </p:cNvPr>
            <p:cNvGrpSpPr/>
            <p:nvPr/>
          </p:nvGrpSpPr>
          <p:grpSpPr>
            <a:xfrm>
              <a:off x="5935479" y="2371165"/>
              <a:ext cx="291978" cy="640080"/>
              <a:chOff x="5732904" y="1273307"/>
              <a:chExt cx="291978" cy="701186"/>
            </a:xfrm>
          </p:grpSpPr>
          <p:sp>
            <p:nvSpPr>
              <p:cNvPr id="37" name="Isosceles Triangle 36">
                <a:extLst>
                  <a:ext uri="{FF2B5EF4-FFF2-40B4-BE49-F238E27FC236}">
                    <a16:creationId xmlns:a16="http://schemas.microsoft.com/office/drawing/2014/main" id="{6FA92BAA-0072-4D70-BFB7-6A321F43C529}"/>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a:extLst>
                  <a:ext uri="{FF2B5EF4-FFF2-40B4-BE49-F238E27FC236}">
                    <a16:creationId xmlns:a16="http://schemas.microsoft.com/office/drawing/2014/main" id="{42ACEAC1-8753-4CF7-B5E3-E97F0F18DFC9}"/>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50" name="Item 2 - A" descr="Recuadro, respuesta 2: Sí">
            <a:extLst>
              <a:ext uri="{FF2B5EF4-FFF2-40B4-BE49-F238E27FC236}">
                <a16:creationId xmlns:a16="http://schemas.microsoft.com/office/drawing/2014/main" id="{2F79B61D-0928-4330-AABC-2EFF502B40B9}"/>
              </a:ext>
            </a:extLst>
          </p:cNvPr>
          <p:cNvSpPr/>
          <p:nvPr/>
        </p:nvSpPr>
        <p:spPr>
          <a:xfrm>
            <a:off x="6349555" y="2603829"/>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US">
                <a:solidFill>
                  <a:srgbClr val="2F5597"/>
                </a:solidFill>
                <a:latin typeface="Arial" panose="020B0604020202020204" pitchFamily="34" charset="0"/>
                <a:cs typeface="Arial" panose="020B0604020202020204" pitchFamily="34" charset="0"/>
              </a:rPr>
              <a:t>Sí.</a:t>
            </a:r>
          </a:p>
        </p:txBody>
      </p:sp>
      <p:grpSp>
        <p:nvGrpSpPr>
          <p:cNvPr id="8" name="Item 3 - Q" descr="Recuadro, pregunta 3: ¿Necesito elegir un doctor de cuidados primarios?  ">
            <a:extLst>
              <a:ext uri="{FF2B5EF4-FFF2-40B4-BE49-F238E27FC236}">
                <a16:creationId xmlns:a16="http://schemas.microsoft.com/office/drawing/2014/main" id="{D0881318-BBE4-41D9-BE09-C7B454451DC6}"/>
              </a:ext>
            </a:extLst>
          </p:cNvPr>
          <p:cNvGrpSpPr/>
          <p:nvPr/>
        </p:nvGrpSpPr>
        <p:grpSpPr>
          <a:xfrm>
            <a:off x="1030706" y="3678836"/>
            <a:ext cx="5196751" cy="914400"/>
            <a:chOff x="1030706" y="3323988"/>
            <a:chExt cx="5196751" cy="914400"/>
          </a:xfrm>
        </p:grpSpPr>
        <p:sp>
          <p:nvSpPr>
            <p:cNvPr id="73" name="Rectangle: Rounded Corners 72">
              <a:extLst>
                <a:ext uri="{FF2B5EF4-FFF2-40B4-BE49-F238E27FC236}">
                  <a16:creationId xmlns:a16="http://schemas.microsoft.com/office/drawing/2014/main" id="{80C05515-72F0-4395-B958-44692A4CE34D}"/>
                </a:ext>
              </a:extLst>
            </p:cNvPr>
            <p:cNvSpPr/>
            <p:nvPr/>
          </p:nvSpPr>
          <p:spPr>
            <a:xfrm>
              <a:off x="1030706" y="3323988"/>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defRPr/>
              </a:pPr>
              <a:r>
                <a:rPr lang="es-US" b="1">
                  <a:solidFill>
                    <a:srgbClr val="2F5597"/>
                  </a:solidFill>
                  <a:latin typeface="Arial" panose="020B0604020202020204" pitchFamily="34" charset="0"/>
                  <a:cs typeface="Arial" panose="020B0604020202020204" pitchFamily="34" charset="0"/>
                </a:rPr>
                <a:t>¿Necesito elegir un doctor de cuidados primarios? </a:t>
              </a:r>
            </a:p>
          </p:txBody>
        </p:sp>
        <p:grpSp>
          <p:nvGrpSpPr>
            <p:cNvPr id="39" name="Group 38">
              <a:extLst>
                <a:ext uri="{FF2B5EF4-FFF2-40B4-BE49-F238E27FC236}">
                  <a16:creationId xmlns:a16="http://schemas.microsoft.com/office/drawing/2014/main" id="{00043B3C-83CF-4CCA-BE06-7C5841D2848D}"/>
                </a:ext>
              </a:extLst>
            </p:cNvPr>
            <p:cNvGrpSpPr/>
            <p:nvPr/>
          </p:nvGrpSpPr>
          <p:grpSpPr>
            <a:xfrm>
              <a:off x="5935479" y="3461079"/>
              <a:ext cx="291978" cy="640080"/>
              <a:chOff x="5732904" y="1273307"/>
              <a:chExt cx="291978" cy="701186"/>
            </a:xfrm>
          </p:grpSpPr>
          <p:sp>
            <p:nvSpPr>
              <p:cNvPr id="40" name="Isosceles Triangle 39">
                <a:extLst>
                  <a:ext uri="{FF2B5EF4-FFF2-40B4-BE49-F238E27FC236}">
                    <a16:creationId xmlns:a16="http://schemas.microsoft.com/office/drawing/2014/main" id="{C2414C22-88A7-4B84-92B3-259959B04D2A}"/>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1" name="Straight Connector 40">
                <a:extLst>
                  <a:ext uri="{FF2B5EF4-FFF2-40B4-BE49-F238E27FC236}">
                    <a16:creationId xmlns:a16="http://schemas.microsoft.com/office/drawing/2014/main" id="{D223A955-05D5-4FCC-9540-208402972B99}"/>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52" name="Item 3 - A" descr="Recuadro, respuesta 3: En general, sí. ">
            <a:extLst>
              <a:ext uri="{FF2B5EF4-FFF2-40B4-BE49-F238E27FC236}">
                <a16:creationId xmlns:a16="http://schemas.microsoft.com/office/drawing/2014/main" id="{04290C97-3252-4B36-8DE5-E8B8B714CA74}"/>
              </a:ext>
            </a:extLst>
          </p:cNvPr>
          <p:cNvSpPr/>
          <p:nvPr/>
        </p:nvSpPr>
        <p:spPr>
          <a:xfrm>
            <a:off x="6349555" y="3666578"/>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US">
                <a:solidFill>
                  <a:srgbClr val="2F5597"/>
                </a:solidFill>
                <a:latin typeface="Arial" panose="020B0604020202020204" pitchFamily="34" charset="0"/>
                <a:cs typeface="Arial" panose="020B0604020202020204" pitchFamily="34" charset="0"/>
              </a:rPr>
              <a:t>En general, sí.</a:t>
            </a:r>
          </a:p>
        </p:txBody>
      </p:sp>
      <p:grpSp>
        <p:nvGrpSpPr>
          <p:cNvPr id="9" name="Item 4 - Q" descr="Recuadro, pregunta 4: ¿Necesito que me remitan a un especialista? ">
            <a:extLst>
              <a:ext uri="{FF2B5EF4-FFF2-40B4-BE49-F238E27FC236}">
                <a16:creationId xmlns:a16="http://schemas.microsoft.com/office/drawing/2014/main" id="{E96C3134-BA20-4B8C-A952-D5A4E437146D}"/>
              </a:ext>
            </a:extLst>
          </p:cNvPr>
          <p:cNvGrpSpPr/>
          <p:nvPr/>
        </p:nvGrpSpPr>
        <p:grpSpPr>
          <a:xfrm>
            <a:off x="1030705" y="4761000"/>
            <a:ext cx="5193337" cy="914400"/>
            <a:chOff x="1030705" y="4406152"/>
            <a:chExt cx="5193337" cy="914400"/>
          </a:xfrm>
        </p:grpSpPr>
        <p:sp>
          <p:nvSpPr>
            <p:cNvPr id="76" name="Rectangle: Rounded Corners 75">
              <a:extLst>
                <a:ext uri="{FF2B5EF4-FFF2-40B4-BE49-F238E27FC236}">
                  <a16:creationId xmlns:a16="http://schemas.microsoft.com/office/drawing/2014/main" id="{4E06F928-5CFF-4DB5-8845-56A2B8325008}"/>
                </a:ext>
              </a:extLst>
            </p:cNvPr>
            <p:cNvSpPr/>
            <p:nvPr/>
          </p:nvSpPr>
          <p:spPr>
            <a:xfrm>
              <a:off x="1030705" y="440615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defRPr/>
              </a:pPr>
              <a:endParaRPr lang="en-US" b="1" dirty="0">
                <a:solidFill>
                  <a:srgbClr val="2F5597"/>
                </a:solidFill>
                <a:latin typeface="Arial" panose="020B0604020202020204" pitchFamily="34" charset="0"/>
                <a:cs typeface="Arial" panose="020B0604020202020204" pitchFamily="34" charset="0"/>
              </a:endParaRPr>
            </a:p>
            <a:p>
              <a:pPr>
                <a:spcBef>
                  <a:spcPts val="600"/>
                </a:spcBef>
                <a:defRPr/>
              </a:pPr>
              <a:r>
                <a:rPr lang="es-US" b="1">
                  <a:solidFill>
                    <a:srgbClr val="2F5597"/>
                  </a:solidFill>
                  <a:latin typeface="Arial" panose="020B0604020202020204" pitchFamily="34" charset="0"/>
                  <a:cs typeface="Arial" panose="020B0604020202020204" pitchFamily="34" charset="0"/>
                </a:rPr>
                <a:t>¿Necesito que me remitan a un especialista?</a:t>
              </a:r>
            </a:p>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42" name="Group 41">
              <a:extLst>
                <a:ext uri="{FF2B5EF4-FFF2-40B4-BE49-F238E27FC236}">
                  <a16:creationId xmlns:a16="http://schemas.microsoft.com/office/drawing/2014/main" id="{26E512A3-C82A-4491-9526-0D826F2B6E06}"/>
                </a:ext>
              </a:extLst>
            </p:cNvPr>
            <p:cNvGrpSpPr/>
            <p:nvPr/>
          </p:nvGrpSpPr>
          <p:grpSpPr>
            <a:xfrm>
              <a:off x="5932064" y="4536016"/>
              <a:ext cx="291978" cy="640080"/>
              <a:chOff x="5732904" y="1273307"/>
              <a:chExt cx="291978" cy="701186"/>
            </a:xfrm>
          </p:grpSpPr>
          <p:sp>
            <p:nvSpPr>
              <p:cNvPr id="43" name="Isosceles Triangle 42">
                <a:extLst>
                  <a:ext uri="{FF2B5EF4-FFF2-40B4-BE49-F238E27FC236}">
                    <a16:creationId xmlns:a16="http://schemas.microsoft.com/office/drawing/2014/main" id="{CF37C155-3949-42BC-A46F-DB7FF69F73ED}"/>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4" name="Straight Connector 43">
                <a:extLst>
                  <a:ext uri="{FF2B5EF4-FFF2-40B4-BE49-F238E27FC236}">
                    <a16:creationId xmlns:a16="http://schemas.microsoft.com/office/drawing/2014/main" id="{E1580CD5-B8DD-4E0E-8EB9-742AD1D57AB2}"/>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59" name="Item 4 - A" descr="Recuadro respuesta 4: Sí, en la mayoría de los casos. ">
            <a:extLst>
              <a:ext uri="{FF2B5EF4-FFF2-40B4-BE49-F238E27FC236}">
                <a16:creationId xmlns:a16="http://schemas.microsoft.com/office/drawing/2014/main" id="{B8A1D658-C178-4D8C-81E9-C8FFA5B01603}"/>
              </a:ext>
            </a:extLst>
          </p:cNvPr>
          <p:cNvSpPr/>
          <p:nvPr/>
        </p:nvSpPr>
        <p:spPr>
          <a:xfrm>
            <a:off x="6349555" y="4764133"/>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US">
                <a:solidFill>
                  <a:srgbClr val="2F5597"/>
                </a:solidFill>
                <a:latin typeface="Arial" panose="020B0604020202020204" pitchFamily="34" charset="0"/>
                <a:cs typeface="Arial" panose="020B0604020202020204" pitchFamily="34" charset="0"/>
              </a:rPr>
              <a:t>Sí, en la mayoría de los casos.</a:t>
            </a:r>
          </a:p>
        </p:txBody>
      </p:sp>
      <p:sp>
        <p:nvSpPr>
          <p:cNvPr id="32" name="Slide Number Placeholder 5">
            <a:extLst>
              <a:ext uri="{FF2B5EF4-FFF2-40B4-BE49-F238E27FC236}">
                <a16:creationId xmlns:a16="http://schemas.microsoft.com/office/drawing/2014/main" id="{A3C284E5-09AD-4947-954A-8B1392469EF5}"/>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11</a:t>
            </a:fld>
            <a:endParaRPr lang="en-US">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s-US">
                <a:solidFill>
                  <a:schemeClr val="accent1">
                    <a:lumMod val="40000"/>
                    <a:lumOff val="60000"/>
                  </a:schemeClr>
                </a:solidFill>
                <a:latin typeface="Arial"/>
                <a:cs typeface="Arial"/>
              </a:rPr>
              <a:t>Medicare Advantage y otros planes de salud Medicare</a:t>
            </a:r>
          </a:p>
        </p:txBody>
      </p:sp>
      <p:sp>
        <p:nvSpPr>
          <p:cNvPr id="2" name="Date Placeholder 1"/>
          <p:cNvSpPr>
            <a:spLocks noGrp="1"/>
          </p:cNvSpPr>
          <p:nvPr>
            <p:ph type="dt" sz="half" idx="10"/>
          </p:nvPr>
        </p:nvSpPr>
        <p:spPr/>
        <p:txBody>
          <a:bodyPr/>
          <a:lstStyle/>
          <a:p>
            <a:r>
              <a:rPr lang="es-US">
                <a:solidFill>
                  <a:schemeClr val="accent1">
                    <a:lumMod val="40000"/>
                    <a:lumOff val="60000"/>
                  </a:schemeClr>
                </a:solidFill>
              </a:rPr>
              <a:t>Marzo de 2023</a:t>
            </a:r>
          </a:p>
        </p:txBody>
      </p:sp>
    </p:spTree>
    <p:custDataLst>
      <p:tags r:id="rId1"/>
    </p:custDataLst>
    <p:extLst>
      <p:ext uri="{BB962C8B-B14F-4D97-AF65-F5344CB8AC3E}">
        <p14:creationId xmlns:p14="http://schemas.microsoft.com/office/powerpoint/2010/main" val="237804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500"/>
                                        <p:tgtEl>
                                          <p:spTgt spid="6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fade">
                                      <p:cBhvr>
                                        <p:cTn id="20" dur="500"/>
                                        <p:tgtEl>
                                          <p:spTgt spid="5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fade">
                                      <p:cBhvr>
                                        <p:cTn id="29" dur="500"/>
                                        <p:tgtEl>
                                          <p:spTgt spid="52"/>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fade">
                                      <p:cBhvr>
                                        <p:cTn id="38"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50" grpId="0" animBg="1"/>
      <p:bldP spid="52" grpId="0" animBg="1"/>
      <p:bldP spid="5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4049"/>
            <a:ext cx="12192000" cy="978773"/>
          </a:xfrm>
        </p:spPr>
        <p:txBody>
          <a:bodyPr anchor="ctr">
            <a:normAutofit/>
          </a:bodyPr>
          <a:lstStyle/>
          <a:p>
            <a:r>
              <a:rPr lang="es-US" sz="3000"/>
              <a:t>Planes para Necesidades Especiales (SNP) (continuación)</a:t>
            </a:r>
          </a:p>
        </p:txBody>
      </p:sp>
      <p:sp>
        <p:nvSpPr>
          <p:cNvPr id="5" name="Text Placeholder 4">
            <a:extLst>
              <a:ext uri="{FF2B5EF4-FFF2-40B4-BE49-F238E27FC236}">
                <a16:creationId xmlns:a16="http://schemas.microsoft.com/office/drawing/2014/main" id="{327B8E21-17A9-436D-84B9-053B2BAAE569}"/>
              </a:ext>
            </a:extLst>
          </p:cNvPr>
          <p:cNvSpPr>
            <a:spLocks noGrp="1"/>
          </p:cNvSpPr>
          <p:nvPr>
            <p:ph type="body" sz="quarter" idx="13"/>
          </p:nvPr>
        </p:nvSpPr>
        <p:spPr>
          <a:xfrm>
            <a:off x="838200" y="1409700"/>
            <a:ext cx="10644188" cy="4775200"/>
          </a:xfrm>
        </p:spPr>
        <p:txBody>
          <a:bodyPr>
            <a:normAutofit/>
          </a:bodyPr>
          <a:lstStyle/>
          <a:p>
            <a:pPr marL="0" indent="0">
              <a:lnSpc>
                <a:spcPct val="100000"/>
              </a:lnSpc>
              <a:spcAft>
                <a:spcPts val="1200"/>
              </a:spcAft>
              <a:buNone/>
              <a:defRPr/>
            </a:pPr>
            <a:r>
              <a:rPr lang="es-US" sz="2800" b="1" dirty="0">
                <a:solidFill>
                  <a:srgbClr val="00529B"/>
                </a:solidFill>
              </a:rPr>
              <a:t>¿Qué más necesito saber sobre este tipo de plan? </a:t>
            </a:r>
          </a:p>
          <a:p>
            <a:pPr marL="548640" indent="-274320">
              <a:lnSpc>
                <a:spcPct val="100000"/>
              </a:lnSpc>
              <a:spcBef>
                <a:spcPts val="0"/>
              </a:spcBef>
              <a:spcAft>
                <a:spcPts val="1200"/>
              </a:spcAft>
              <a:buClrTx/>
              <a:defRPr/>
            </a:pPr>
            <a:r>
              <a:rPr lang="es-US" sz="2400" dirty="0">
                <a:solidFill>
                  <a:srgbClr val="00529B"/>
                </a:solidFill>
              </a:rPr>
              <a:t>Puede inscribirse en un SNP si: </a:t>
            </a:r>
          </a:p>
          <a:p>
            <a:pPr marL="822960" lvl="1" indent="-274320" eaLnBrk="0" fontAlgn="base" hangingPunct="0">
              <a:lnSpc>
                <a:spcPct val="100000"/>
              </a:lnSpc>
              <a:spcBef>
                <a:spcPts val="0"/>
              </a:spcBef>
              <a:spcAft>
                <a:spcPts val="1200"/>
              </a:spcAft>
              <a:tabLst>
                <a:tab pos="852488" algn="l"/>
              </a:tabLst>
              <a:defRPr/>
            </a:pPr>
            <a:r>
              <a:rPr lang="es-US" sz="2100" dirty="0">
                <a:solidFill>
                  <a:srgbClr val="00529B"/>
                </a:solidFill>
              </a:rPr>
              <a:t>Vive en determinadas instituciones (como asilos de ancianos) o necesita cuidados de enfermería a domicilio</a:t>
            </a:r>
          </a:p>
          <a:p>
            <a:pPr marL="822960" lvl="1" indent="-274320" eaLnBrk="0" fontAlgn="base" hangingPunct="0">
              <a:lnSpc>
                <a:spcPct val="100000"/>
              </a:lnSpc>
              <a:spcBef>
                <a:spcPts val="0"/>
              </a:spcBef>
              <a:spcAft>
                <a:spcPts val="1200"/>
              </a:spcAft>
              <a:tabLst>
                <a:tab pos="852488" algn="l"/>
              </a:tabLst>
              <a:defRPr/>
            </a:pPr>
            <a:r>
              <a:rPr lang="es-US" sz="2100" dirty="0">
                <a:solidFill>
                  <a:srgbClr val="00529B"/>
                </a:solidFill>
              </a:rPr>
              <a:t>Tiene derecho tanto a Medicare como a Medicaid</a:t>
            </a:r>
          </a:p>
          <a:p>
            <a:pPr marL="822960" lvl="1" indent="-274320" eaLnBrk="0" fontAlgn="base" hangingPunct="0">
              <a:lnSpc>
                <a:spcPct val="100000"/>
              </a:lnSpc>
              <a:spcBef>
                <a:spcPts val="0"/>
              </a:spcBef>
              <a:spcAft>
                <a:spcPts val="1200"/>
              </a:spcAft>
              <a:tabLst>
                <a:tab pos="852488" algn="l"/>
              </a:tabLst>
              <a:defRPr/>
            </a:pPr>
            <a:r>
              <a:rPr lang="es-US" sz="2100" dirty="0">
                <a:solidFill>
                  <a:srgbClr val="00529B"/>
                </a:solidFill>
              </a:rPr>
              <a:t>Padece alguna enfermedad crónica grave o </a:t>
            </a:r>
            <a:r>
              <a:rPr lang="es-US" sz="2100" dirty="0" err="1">
                <a:solidFill>
                  <a:srgbClr val="00529B"/>
                </a:solidFill>
              </a:rPr>
              <a:t>discapacitante</a:t>
            </a:r>
            <a:endParaRPr lang="es-US" sz="2100" dirty="0">
              <a:solidFill>
                <a:srgbClr val="00529B"/>
              </a:solidFill>
            </a:endParaRPr>
          </a:p>
          <a:p>
            <a:pPr marL="548640" indent="-274320">
              <a:lnSpc>
                <a:spcPct val="100000"/>
              </a:lnSpc>
              <a:spcBef>
                <a:spcPts val="0"/>
              </a:spcBef>
              <a:spcAft>
                <a:spcPts val="1200"/>
              </a:spcAft>
              <a:buClrTx/>
              <a:defRPr/>
            </a:pPr>
            <a:r>
              <a:rPr lang="es-US" sz="2400" dirty="0">
                <a:solidFill>
                  <a:srgbClr val="00529B"/>
                </a:solidFill>
              </a:rPr>
              <a:t>Un SNP ofrece prestaciones adaptadas a las necesidades especiales de sus afiliados, incluidos servicios de coordinación de la atención médica</a:t>
            </a:r>
          </a:p>
          <a:p>
            <a:pPr marL="0" indent="0">
              <a:lnSpc>
                <a:spcPct val="110000"/>
              </a:lnSpc>
              <a:spcAft>
                <a:spcPts val="1200"/>
              </a:spcAft>
              <a:buNone/>
            </a:pPr>
            <a:endParaRPr lang="en-US" sz="2800" dirty="0"/>
          </a:p>
        </p:txBody>
      </p:sp>
      <p:sp>
        <p:nvSpPr>
          <p:cNvPr id="10" name="Slide Number Placeholder 5">
            <a:extLst>
              <a:ext uri="{FF2B5EF4-FFF2-40B4-BE49-F238E27FC236}">
                <a16:creationId xmlns:a16="http://schemas.microsoft.com/office/drawing/2014/main" id="{02678152-CDB2-4D62-92DF-BFD501A39EF5}"/>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12</a:t>
            </a:fld>
            <a:endParaRPr lang="en-US">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s-US">
                <a:solidFill>
                  <a:schemeClr val="accent1">
                    <a:lumMod val="40000"/>
                    <a:lumOff val="60000"/>
                  </a:schemeClr>
                </a:solidFill>
                <a:latin typeface="Arial"/>
                <a:cs typeface="Arial"/>
              </a:rPr>
              <a:t>Medicare Advantage y otros planes de salud Medicare</a:t>
            </a:r>
          </a:p>
        </p:txBody>
      </p:sp>
      <p:sp>
        <p:nvSpPr>
          <p:cNvPr id="2" name="Date Placeholder 1"/>
          <p:cNvSpPr>
            <a:spLocks noGrp="1"/>
          </p:cNvSpPr>
          <p:nvPr>
            <p:ph type="dt" sz="half" idx="10"/>
          </p:nvPr>
        </p:nvSpPr>
        <p:spPr/>
        <p:txBody>
          <a:bodyPr/>
          <a:lstStyle/>
          <a:p>
            <a:r>
              <a:rPr lang="es-US">
                <a:solidFill>
                  <a:schemeClr val="accent1">
                    <a:lumMod val="40000"/>
                    <a:lumOff val="60000"/>
                  </a:schemeClr>
                </a:solidFill>
              </a:rPr>
              <a:t>Marzo de 2023</a:t>
            </a:r>
          </a:p>
        </p:txBody>
      </p:sp>
    </p:spTree>
    <p:custDataLst>
      <p:tags r:id="rId1"/>
    </p:custDataLst>
    <p:extLst>
      <p:ext uri="{BB962C8B-B14F-4D97-AF65-F5344CB8AC3E}">
        <p14:creationId xmlns:p14="http://schemas.microsoft.com/office/powerpoint/2010/main" val="3632289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1"/>
            <a:ext cx="12192000" cy="966832"/>
          </a:xfrm>
        </p:spPr>
        <p:txBody>
          <a:bodyPr anchor="ctr">
            <a:normAutofit/>
          </a:bodyPr>
          <a:lstStyle/>
          <a:p>
            <a:r>
              <a:rPr lang="es-US" sz="3000"/>
              <a:t>Plan de Pago por Servicio Privado de Medicare (PFFS)</a:t>
            </a:r>
          </a:p>
        </p:txBody>
      </p:sp>
      <p:grpSp>
        <p:nvGrpSpPr>
          <p:cNvPr id="4" name="Item 1 - Q" descr="Recuadro, pregunta 1: ¿Puedo obtener atención médica de cualquier médico, otro proveedor de atención médica u hospital? ">
            <a:extLst>
              <a:ext uri="{FF2B5EF4-FFF2-40B4-BE49-F238E27FC236}">
                <a16:creationId xmlns:a16="http://schemas.microsoft.com/office/drawing/2014/main" id="{1A89D99A-D18A-4910-B9C6-4613E541B1CA}"/>
              </a:ext>
            </a:extLst>
          </p:cNvPr>
          <p:cNvGrpSpPr/>
          <p:nvPr/>
        </p:nvGrpSpPr>
        <p:grpSpPr>
          <a:xfrm>
            <a:off x="1030705" y="1174112"/>
            <a:ext cx="5196752" cy="1225296"/>
            <a:chOff x="1030705" y="1174112"/>
            <a:chExt cx="5196752" cy="914400"/>
          </a:xfrm>
        </p:grpSpPr>
        <p:sp>
          <p:nvSpPr>
            <p:cNvPr id="67" name="Rectangle: Rounded Corners 66">
              <a:extLst>
                <a:ext uri="{FF2B5EF4-FFF2-40B4-BE49-F238E27FC236}">
                  <a16:creationId xmlns:a16="http://schemas.microsoft.com/office/drawing/2014/main" id="{9FAF338B-AD68-46EF-B930-A6179ADA8444}"/>
                </a:ext>
              </a:extLst>
            </p:cNvPr>
            <p:cNvSpPr/>
            <p:nvPr/>
          </p:nvSpPr>
          <p:spPr>
            <a:xfrm>
              <a:off x="1030705" y="117411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defRPr/>
              </a:pPr>
              <a:r>
                <a:rPr lang="es-US" b="1">
                  <a:solidFill>
                    <a:srgbClr val="2F5597"/>
                  </a:solidFill>
                  <a:latin typeface="Arial" panose="020B0604020202020204" pitchFamily="34" charset="0"/>
                  <a:cs typeface="Arial" panose="020B0604020202020204" pitchFamily="34" charset="0"/>
                </a:rPr>
                <a:t>¿Puedo obtener atención médica de cualquier médico, otro proveedor de atención médica u hospital?</a:t>
              </a:r>
            </a:p>
          </p:txBody>
        </p:sp>
        <p:grpSp>
          <p:nvGrpSpPr>
            <p:cNvPr id="7" name="Group 6">
              <a:extLst>
                <a:ext uri="{FF2B5EF4-FFF2-40B4-BE49-F238E27FC236}">
                  <a16:creationId xmlns:a16="http://schemas.microsoft.com/office/drawing/2014/main" id="{436C6C4A-3535-406F-9823-88118083AF93}"/>
                </a:ext>
              </a:extLst>
            </p:cNvPr>
            <p:cNvGrpSpPr/>
            <p:nvPr/>
          </p:nvGrpSpPr>
          <p:grpSpPr>
            <a:xfrm>
              <a:off x="5935479" y="1305979"/>
              <a:ext cx="291978" cy="640080"/>
              <a:chOff x="5732904" y="1273307"/>
              <a:chExt cx="291978" cy="701186"/>
            </a:xfrm>
          </p:grpSpPr>
          <p:sp>
            <p:nvSpPr>
              <p:cNvPr id="68" name="Isosceles Triangle 67">
                <a:extLst>
                  <a:ext uri="{FF2B5EF4-FFF2-40B4-BE49-F238E27FC236}">
                    <a16:creationId xmlns:a16="http://schemas.microsoft.com/office/drawing/2014/main" id="{F2C317AE-1DB0-470E-B66E-6A58C4B98B5F}"/>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Connector 32">
                <a:extLst>
                  <a:ext uri="{FF2B5EF4-FFF2-40B4-BE49-F238E27FC236}">
                    <a16:creationId xmlns:a16="http://schemas.microsoft.com/office/drawing/2014/main" id="{6C8A0E71-A574-4EED-AD17-E430E8549EE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65" name="Item 1 - A" descr="Recuadro, respuesta 1: Puede visitar a cualquier médico aprobado por Medicare, otro proveedor de servicios de salud u hospital que acepte los términos de pago del plan y esté de acuerdo en brindarle tratamiento. ">
            <a:extLst>
              <a:ext uri="{FF2B5EF4-FFF2-40B4-BE49-F238E27FC236}">
                <a16:creationId xmlns:a16="http://schemas.microsoft.com/office/drawing/2014/main" id="{B90032D5-C486-44C5-84D5-4541BE202EE9}"/>
              </a:ext>
            </a:extLst>
          </p:cNvPr>
          <p:cNvSpPr/>
          <p:nvPr/>
        </p:nvSpPr>
        <p:spPr>
          <a:xfrm>
            <a:off x="6349555" y="1173745"/>
            <a:ext cx="4846320" cy="1225296"/>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00"/>
              </a:lnSpc>
            </a:pPr>
            <a:r>
              <a:rPr lang="es-US" sz="1700" dirty="0">
                <a:solidFill>
                  <a:srgbClr val="2F5597"/>
                </a:solidFill>
                <a:latin typeface="Arial" panose="020B0604020202020204" pitchFamily="34" charset="0"/>
                <a:cs typeface="Arial" panose="020B0604020202020204" pitchFamily="34" charset="0"/>
              </a:rPr>
              <a:t>Puede visitar a cualquier médico aprobado </a:t>
            </a:r>
            <a:br>
              <a:rPr lang="es-US" sz="1700" dirty="0">
                <a:solidFill>
                  <a:srgbClr val="2F5597"/>
                </a:solidFill>
                <a:latin typeface="Arial" panose="020B0604020202020204" pitchFamily="34" charset="0"/>
                <a:cs typeface="Arial" panose="020B0604020202020204" pitchFamily="34" charset="0"/>
              </a:rPr>
            </a:br>
            <a:r>
              <a:rPr lang="es-US" sz="1700" dirty="0">
                <a:solidFill>
                  <a:srgbClr val="2F5597"/>
                </a:solidFill>
                <a:latin typeface="Arial" panose="020B0604020202020204" pitchFamily="34" charset="0"/>
                <a:cs typeface="Arial" panose="020B0604020202020204" pitchFamily="34" charset="0"/>
              </a:rPr>
              <a:t>por Medicare, otro proveedor de servicios de salud u hospital que acepte los términos </a:t>
            </a:r>
            <a:br>
              <a:rPr lang="es-US" sz="1700" dirty="0">
                <a:solidFill>
                  <a:srgbClr val="2F5597"/>
                </a:solidFill>
                <a:latin typeface="Arial" panose="020B0604020202020204" pitchFamily="34" charset="0"/>
                <a:cs typeface="Arial" panose="020B0604020202020204" pitchFamily="34" charset="0"/>
              </a:rPr>
            </a:br>
            <a:r>
              <a:rPr lang="es-US" sz="1700" dirty="0">
                <a:solidFill>
                  <a:srgbClr val="2F5597"/>
                </a:solidFill>
                <a:latin typeface="Arial" panose="020B0604020202020204" pitchFamily="34" charset="0"/>
                <a:cs typeface="Arial" panose="020B0604020202020204" pitchFamily="34" charset="0"/>
              </a:rPr>
              <a:t>de pago del plan y esté de acuerdo en brindarle tratamiento.</a:t>
            </a:r>
          </a:p>
        </p:txBody>
      </p:sp>
      <p:grpSp>
        <p:nvGrpSpPr>
          <p:cNvPr id="5" name="Item 2 - Q" descr="Recuadro, pregunta 2: ¿Están cubiertos los medicamentos bajo prescripción?  ">
            <a:extLst>
              <a:ext uri="{FF2B5EF4-FFF2-40B4-BE49-F238E27FC236}">
                <a16:creationId xmlns:a16="http://schemas.microsoft.com/office/drawing/2014/main" id="{2916D1B5-19F3-4163-B004-1595038A57F5}"/>
              </a:ext>
            </a:extLst>
          </p:cNvPr>
          <p:cNvGrpSpPr/>
          <p:nvPr/>
        </p:nvGrpSpPr>
        <p:grpSpPr>
          <a:xfrm>
            <a:off x="1030706" y="2508362"/>
            <a:ext cx="5196751" cy="1225296"/>
            <a:chOff x="1030706" y="2249050"/>
            <a:chExt cx="5196751" cy="914400"/>
          </a:xfrm>
        </p:grpSpPr>
        <p:sp>
          <p:nvSpPr>
            <p:cNvPr id="70" name="Rectangle: Rounded Corners 69">
              <a:extLst>
                <a:ext uri="{FF2B5EF4-FFF2-40B4-BE49-F238E27FC236}">
                  <a16:creationId xmlns:a16="http://schemas.microsoft.com/office/drawing/2014/main" id="{36E187FC-D29E-4544-9B9F-DF4B32FF3C16}"/>
                </a:ext>
              </a:extLst>
            </p:cNvPr>
            <p:cNvSpPr/>
            <p:nvPr/>
          </p:nvSpPr>
          <p:spPr>
            <a:xfrm>
              <a:off x="1030706" y="2249050"/>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defRPr/>
              </a:pPr>
              <a:endParaRPr lang="en-US" b="1" dirty="0">
                <a:solidFill>
                  <a:srgbClr val="2F5597"/>
                </a:solidFill>
                <a:latin typeface="Arial" panose="020B0604020202020204" pitchFamily="34" charset="0"/>
                <a:cs typeface="Arial" panose="020B0604020202020204" pitchFamily="34" charset="0"/>
              </a:endParaRPr>
            </a:p>
            <a:p>
              <a:pPr>
                <a:spcBef>
                  <a:spcPts val="600"/>
                </a:spcBef>
                <a:defRPr/>
              </a:pPr>
              <a:r>
                <a:rPr lang="es-US" b="1" dirty="0">
                  <a:solidFill>
                    <a:srgbClr val="2F5597"/>
                  </a:solidFill>
                  <a:latin typeface="Arial" panose="020B0604020202020204" pitchFamily="34" charset="0"/>
                  <a:cs typeface="Arial" panose="020B0604020202020204" pitchFamily="34" charset="0"/>
                </a:rPr>
                <a:t>¿Están cubiertos los medicamentos recetados? </a:t>
              </a:r>
            </a:p>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E3C3571D-3FC0-413F-8BAB-7F98EFFE351D}"/>
                </a:ext>
              </a:extLst>
            </p:cNvPr>
            <p:cNvGrpSpPr/>
            <p:nvPr/>
          </p:nvGrpSpPr>
          <p:grpSpPr>
            <a:xfrm>
              <a:off x="5935479" y="2371165"/>
              <a:ext cx="291978" cy="640080"/>
              <a:chOff x="5732904" y="1273307"/>
              <a:chExt cx="291978" cy="701186"/>
            </a:xfrm>
          </p:grpSpPr>
          <p:sp>
            <p:nvSpPr>
              <p:cNvPr id="37" name="Isosceles Triangle 36">
                <a:extLst>
                  <a:ext uri="{FF2B5EF4-FFF2-40B4-BE49-F238E27FC236}">
                    <a16:creationId xmlns:a16="http://schemas.microsoft.com/office/drawing/2014/main" id="{6FA92BAA-0072-4D70-BFB7-6A321F43C529}"/>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a:extLst>
                  <a:ext uri="{FF2B5EF4-FFF2-40B4-BE49-F238E27FC236}">
                    <a16:creationId xmlns:a16="http://schemas.microsoft.com/office/drawing/2014/main" id="{42ACEAC1-8753-4CF7-B5E3-E97F0F18DFC9}"/>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50" name="Item 2 - A" descr="Recuadro, respuesta 2: Algunas veces. ">
            <a:extLst>
              <a:ext uri="{FF2B5EF4-FFF2-40B4-BE49-F238E27FC236}">
                <a16:creationId xmlns:a16="http://schemas.microsoft.com/office/drawing/2014/main" id="{2F79B61D-0928-4330-AABC-2EFF502B40B9}"/>
              </a:ext>
            </a:extLst>
          </p:cNvPr>
          <p:cNvSpPr/>
          <p:nvPr/>
        </p:nvSpPr>
        <p:spPr>
          <a:xfrm>
            <a:off x="6349555" y="2508293"/>
            <a:ext cx="4846320" cy="1225296"/>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US">
                <a:solidFill>
                  <a:srgbClr val="2F5597"/>
                </a:solidFill>
                <a:latin typeface="Arial" panose="020B0604020202020204" pitchFamily="34" charset="0"/>
                <a:cs typeface="Arial" panose="020B0604020202020204" pitchFamily="34" charset="0"/>
              </a:rPr>
              <a:t>Algunas veces.</a:t>
            </a:r>
          </a:p>
        </p:txBody>
      </p:sp>
      <p:grpSp>
        <p:nvGrpSpPr>
          <p:cNvPr id="8" name="Item 3 - Q" descr="Recuadro, pregunta 3: ¿Necesito elegir un doctor de cuidados primarios?  ">
            <a:extLst>
              <a:ext uri="{FF2B5EF4-FFF2-40B4-BE49-F238E27FC236}">
                <a16:creationId xmlns:a16="http://schemas.microsoft.com/office/drawing/2014/main" id="{D0881318-BBE4-41D9-BE09-C7B454451DC6}"/>
              </a:ext>
            </a:extLst>
          </p:cNvPr>
          <p:cNvGrpSpPr/>
          <p:nvPr/>
        </p:nvGrpSpPr>
        <p:grpSpPr>
          <a:xfrm>
            <a:off x="1030706" y="3856260"/>
            <a:ext cx="5196751" cy="1225296"/>
            <a:chOff x="1030706" y="3323988"/>
            <a:chExt cx="5196751" cy="914400"/>
          </a:xfrm>
        </p:grpSpPr>
        <p:sp>
          <p:nvSpPr>
            <p:cNvPr id="73" name="Rectangle: Rounded Corners 72">
              <a:extLst>
                <a:ext uri="{FF2B5EF4-FFF2-40B4-BE49-F238E27FC236}">
                  <a16:creationId xmlns:a16="http://schemas.microsoft.com/office/drawing/2014/main" id="{80C05515-72F0-4395-B958-44692A4CE34D}"/>
                </a:ext>
              </a:extLst>
            </p:cNvPr>
            <p:cNvSpPr/>
            <p:nvPr/>
          </p:nvSpPr>
          <p:spPr>
            <a:xfrm>
              <a:off x="1030706" y="3323988"/>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defRPr/>
              </a:pPr>
              <a:endParaRPr lang="en-US" b="1" dirty="0">
                <a:solidFill>
                  <a:srgbClr val="2F5597"/>
                </a:solidFill>
                <a:latin typeface="Arial" panose="020B0604020202020204" pitchFamily="34" charset="0"/>
                <a:cs typeface="Arial" panose="020B0604020202020204" pitchFamily="34" charset="0"/>
              </a:endParaRPr>
            </a:p>
            <a:p>
              <a:pPr>
                <a:spcBef>
                  <a:spcPts val="600"/>
                </a:spcBef>
                <a:defRPr/>
              </a:pPr>
              <a:r>
                <a:rPr lang="es-US" b="1">
                  <a:solidFill>
                    <a:srgbClr val="2F5597"/>
                  </a:solidFill>
                  <a:latin typeface="Arial" panose="020B0604020202020204" pitchFamily="34" charset="0"/>
                  <a:cs typeface="Arial" panose="020B0604020202020204" pitchFamily="34" charset="0"/>
                </a:rPr>
                <a:t>¿Necesito elegir un doctor de cuidados primarios? </a:t>
              </a:r>
            </a:p>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39" name="Group 38">
              <a:extLst>
                <a:ext uri="{FF2B5EF4-FFF2-40B4-BE49-F238E27FC236}">
                  <a16:creationId xmlns:a16="http://schemas.microsoft.com/office/drawing/2014/main" id="{00043B3C-83CF-4CCA-BE06-7C5841D2848D}"/>
                </a:ext>
              </a:extLst>
            </p:cNvPr>
            <p:cNvGrpSpPr/>
            <p:nvPr/>
          </p:nvGrpSpPr>
          <p:grpSpPr>
            <a:xfrm>
              <a:off x="5935479" y="3461079"/>
              <a:ext cx="291978" cy="640080"/>
              <a:chOff x="5732904" y="1273307"/>
              <a:chExt cx="291978" cy="701186"/>
            </a:xfrm>
          </p:grpSpPr>
          <p:sp>
            <p:nvSpPr>
              <p:cNvPr id="40" name="Isosceles Triangle 39">
                <a:extLst>
                  <a:ext uri="{FF2B5EF4-FFF2-40B4-BE49-F238E27FC236}">
                    <a16:creationId xmlns:a16="http://schemas.microsoft.com/office/drawing/2014/main" id="{C2414C22-88A7-4B84-92B3-259959B04D2A}"/>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1" name="Straight Connector 40">
                <a:extLst>
                  <a:ext uri="{FF2B5EF4-FFF2-40B4-BE49-F238E27FC236}">
                    <a16:creationId xmlns:a16="http://schemas.microsoft.com/office/drawing/2014/main" id="{D223A955-05D5-4FCC-9540-208402972B99}"/>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52" name="Item 3 - A" descr="Recuadro, respuesta 3: No">
            <a:extLst>
              <a:ext uri="{FF2B5EF4-FFF2-40B4-BE49-F238E27FC236}">
                <a16:creationId xmlns:a16="http://schemas.microsoft.com/office/drawing/2014/main" id="{04290C97-3252-4B36-8DE5-E8B8B714CA74}"/>
              </a:ext>
            </a:extLst>
          </p:cNvPr>
          <p:cNvSpPr/>
          <p:nvPr/>
        </p:nvSpPr>
        <p:spPr>
          <a:xfrm>
            <a:off x="6349555" y="3844002"/>
            <a:ext cx="4846320" cy="1225296"/>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US">
                <a:solidFill>
                  <a:srgbClr val="2F5597"/>
                </a:solidFill>
                <a:latin typeface="Arial" panose="020B0604020202020204" pitchFamily="34" charset="0"/>
                <a:cs typeface="Arial" panose="020B0604020202020204" pitchFamily="34" charset="0"/>
              </a:rPr>
              <a:t>No.</a:t>
            </a:r>
          </a:p>
        </p:txBody>
      </p:sp>
      <p:grpSp>
        <p:nvGrpSpPr>
          <p:cNvPr id="9" name="Item 4 - Q" descr="Recuadro, pregunta 4: ¿Necesito que me remitan a un especialista? ">
            <a:extLst>
              <a:ext uri="{FF2B5EF4-FFF2-40B4-BE49-F238E27FC236}">
                <a16:creationId xmlns:a16="http://schemas.microsoft.com/office/drawing/2014/main" id="{E96C3134-BA20-4B8C-A952-D5A4E437146D}"/>
              </a:ext>
            </a:extLst>
          </p:cNvPr>
          <p:cNvGrpSpPr/>
          <p:nvPr/>
        </p:nvGrpSpPr>
        <p:grpSpPr>
          <a:xfrm>
            <a:off x="1030705" y="5156792"/>
            <a:ext cx="5193337" cy="1225296"/>
            <a:chOff x="1030705" y="4406152"/>
            <a:chExt cx="5193337" cy="914400"/>
          </a:xfrm>
        </p:grpSpPr>
        <p:sp>
          <p:nvSpPr>
            <p:cNvPr id="76" name="Rectangle: Rounded Corners 75">
              <a:extLst>
                <a:ext uri="{FF2B5EF4-FFF2-40B4-BE49-F238E27FC236}">
                  <a16:creationId xmlns:a16="http://schemas.microsoft.com/office/drawing/2014/main" id="{4E06F928-5CFF-4DB5-8845-56A2B8325008}"/>
                </a:ext>
              </a:extLst>
            </p:cNvPr>
            <p:cNvSpPr/>
            <p:nvPr/>
          </p:nvSpPr>
          <p:spPr>
            <a:xfrm>
              <a:off x="1030705" y="440615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defRPr/>
              </a:pPr>
              <a:endParaRPr lang="en-US" b="1" dirty="0">
                <a:solidFill>
                  <a:srgbClr val="2F5597"/>
                </a:solidFill>
                <a:latin typeface="Arial" panose="020B0604020202020204" pitchFamily="34" charset="0"/>
                <a:cs typeface="Arial" panose="020B0604020202020204" pitchFamily="34" charset="0"/>
              </a:endParaRPr>
            </a:p>
            <a:p>
              <a:pPr>
                <a:spcBef>
                  <a:spcPts val="600"/>
                </a:spcBef>
                <a:defRPr/>
              </a:pPr>
              <a:r>
                <a:rPr lang="es-US" b="1">
                  <a:solidFill>
                    <a:srgbClr val="2F5597"/>
                  </a:solidFill>
                  <a:latin typeface="Arial" panose="020B0604020202020204" pitchFamily="34" charset="0"/>
                  <a:cs typeface="Arial" panose="020B0604020202020204" pitchFamily="34" charset="0"/>
                </a:rPr>
                <a:t>¿Necesito que me remitan a un especialista?</a:t>
              </a:r>
            </a:p>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42" name="Group 41">
              <a:extLst>
                <a:ext uri="{FF2B5EF4-FFF2-40B4-BE49-F238E27FC236}">
                  <a16:creationId xmlns:a16="http://schemas.microsoft.com/office/drawing/2014/main" id="{26E512A3-C82A-4491-9526-0D826F2B6E06}"/>
                </a:ext>
              </a:extLst>
            </p:cNvPr>
            <p:cNvGrpSpPr/>
            <p:nvPr/>
          </p:nvGrpSpPr>
          <p:grpSpPr>
            <a:xfrm>
              <a:off x="5932064" y="4536016"/>
              <a:ext cx="291978" cy="640080"/>
              <a:chOff x="5732904" y="1273307"/>
              <a:chExt cx="291978" cy="701186"/>
            </a:xfrm>
          </p:grpSpPr>
          <p:sp>
            <p:nvSpPr>
              <p:cNvPr id="43" name="Isosceles Triangle 42">
                <a:extLst>
                  <a:ext uri="{FF2B5EF4-FFF2-40B4-BE49-F238E27FC236}">
                    <a16:creationId xmlns:a16="http://schemas.microsoft.com/office/drawing/2014/main" id="{CF37C155-3949-42BC-A46F-DB7FF69F73ED}"/>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4" name="Straight Connector 43">
                <a:extLst>
                  <a:ext uri="{FF2B5EF4-FFF2-40B4-BE49-F238E27FC236}">
                    <a16:creationId xmlns:a16="http://schemas.microsoft.com/office/drawing/2014/main" id="{E1580CD5-B8DD-4E0E-8EB9-742AD1D57AB2}"/>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59" name="Item 4 - A" descr="Recuadro respuesta 4: No">
            <a:extLst>
              <a:ext uri="{FF2B5EF4-FFF2-40B4-BE49-F238E27FC236}">
                <a16:creationId xmlns:a16="http://schemas.microsoft.com/office/drawing/2014/main" id="{B8A1D658-C178-4D8C-81E9-C8FFA5B01603}"/>
              </a:ext>
            </a:extLst>
          </p:cNvPr>
          <p:cNvSpPr/>
          <p:nvPr/>
        </p:nvSpPr>
        <p:spPr>
          <a:xfrm>
            <a:off x="6349555" y="5159925"/>
            <a:ext cx="4846320" cy="1225296"/>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US">
                <a:solidFill>
                  <a:srgbClr val="2F5597"/>
                </a:solidFill>
                <a:latin typeface="Arial" panose="020B0604020202020204" pitchFamily="34" charset="0"/>
                <a:cs typeface="Arial" panose="020B0604020202020204" pitchFamily="34" charset="0"/>
              </a:rPr>
              <a:t>No.</a:t>
            </a:r>
          </a:p>
        </p:txBody>
      </p:sp>
      <p:sp>
        <p:nvSpPr>
          <p:cNvPr id="32" name="Slide Number Placeholder 5">
            <a:extLst>
              <a:ext uri="{FF2B5EF4-FFF2-40B4-BE49-F238E27FC236}">
                <a16:creationId xmlns:a16="http://schemas.microsoft.com/office/drawing/2014/main" id="{A3C284E5-09AD-4947-954A-8B1392469EF5}"/>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13</a:t>
            </a:fld>
            <a:endParaRPr lang="en-US">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s-US">
                <a:solidFill>
                  <a:schemeClr val="accent1">
                    <a:lumMod val="40000"/>
                    <a:lumOff val="60000"/>
                  </a:schemeClr>
                </a:solidFill>
                <a:latin typeface="Arial"/>
                <a:cs typeface="Arial"/>
              </a:rPr>
              <a:t>Medicare Advantage y otros planes de salud Medicare</a:t>
            </a:r>
          </a:p>
        </p:txBody>
      </p:sp>
      <p:sp>
        <p:nvSpPr>
          <p:cNvPr id="2" name="Date Placeholder 1"/>
          <p:cNvSpPr>
            <a:spLocks noGrp="1"/>
          </p:cNvSpPr>
          <p:nvPr>
            <p:ph type="dt" sz="half" idx="10"/>
          </p:nvPr>
        </p:nvSpPr>
        <p:spPr/>
        <p:txBody>
          <a:bodyPr/>
          <a:lstStyle/>
          <a:p>
            <a:r>
              <a:rPr lang="es-US">
                <a:solidFill>
                  <a:schemeClr val="accent1">
                    <a:lumMod val="40000"/>
                    <a:lumOff val="60000"/>
                  </a:schemeClr>
                </a:solidFill>
              </a:rPr>
              <a:t>Marzo de 2023</a:t>
            </a:r>
          </a:p>
        </p:txBody>
      </p:sp>
    </p:spTree>
    <p:custDataLst>
      <p:tags r:id="rId1"/>
    </p:custDataLst>
    <p:extLst>
      <p:ext uri="{BB962C8B-B14F-4D97-AF65-F5344CB8AC3E}">
        <p14:creationId xmlns:p14="http://schemas.microsoft.com/office/powerpoint/2010/main" val="123003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500"/>
                                        <p:tgtEl>
                                          <p:spTgt spid="6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fade">
                                      <p:cBhvr>
                                        <p:cTn id="20" dur="500"/>
                                        <p:tgtEl>
                                          <p:spTgt spid="5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fade">
                                      <p:cBhvr>
                                        <p:cTn id="29" dur="500"/>
                                        <p:tgtEl>
                                          <p:spTgt spid="52"/>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fade">
                                      <p:cBhvr>
                                        <p:cTn id="38"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50" grpId="0" animBg="1"/>
      <p:bldP spid="52" grpId="0" animBg="1"/>
      <p:bldP spid="5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66349"/>
          </a:xfrm>
        </p:spPr>
        <p:txBody>
          <a:bodyPr anchor="ctr">
            <a:noAutofit/>
          </a:bodyPr>
          <a:lstStyle/>
          <a:p>
            <a:r>
              <a:rPr lang="es-US" sz="2800" dirty="0"/>
              <a:t>Planes de Pago por Servicio Privado (PFFS) </a:t>
            </a:r>
            <a:br>
              <a:rPr lang="es-US" sz="2800" dirty="0"/>
            </a:br>
            <a:r>
              <a:rPr lang="es-US" sz="2800" dirty="0"/>
              <a:t>de Medicare (continuación)</a:t>
            </a:r>
          </a:p>
        </p:txBody>
      </p:sp>
      <p:sp>
        <p:nvSpPr>
          <p:cNvPr id="10" name="TextBox 9">
            <a:extLst>
              <a:ext uri="{FF2B5EF4-FFF2-40B4-BE49-F238E27FC236}">
                <a16:creationId xmlns:a16="http://schemas.microsoft.com/office/drawing/2014/main" id="{2951B25F-6696-41B4-B1F8-6EBA419C2034}"/>
              </a:ext>
            </a:extLst>
          </p:cNvPr>
          <p:cNvSpPr txBox="1"/>
          <p:nvPr/>
        </p:nvSpPr>
        <p:spPr>
          <a:xfrm>
            <a:off x="914400" y="1371600"/>
            <a:ext cx="9829800" cy="4093428"/>
          </a:xfrm>
          <a:prstGeom prst="rect">
            <a:avLst/>
          </a:prstGeom>
          <a:noFill/>
        </p:spPr>
        <p:txBody>
          <a:bodyPr wrap="square" rtlCol="0">
            <a:spAutoFit/>
          </a:bodyPr>
          <a:lstStyle>
            <a:defPPr>
              <a:defRPr lang="en-US"/>
            </a:defPPr>
            <a:lvl1pPr marL="548640" marR="0" indent="-274320" fontAlgn="auto">
              <a:lnSpc>
                <a:spcPct val="100000"/>
              </a:lnSpc>
              <a:spcAft>
                <a:spcPts val="1200"/>
              </a:spcAft>
              <a:buClrTx/>
              <a:buSzTx/>
              <a:buFont typeface="Wingdings" pitchFamily="2" charset="2"/>
              <a:buChar char="§"/>
              <a:tabLst/>
              <a:defRPr sz="2400" b="0" i="0" baseline="0">
                <a:solidFill>
                  <a:srgbClr val="00529B"/>
                </a:solidFill>
                <a:latin typeface="Arial" panose="020B0604020202020204" pitchFamily="34" charset="0"/>
                <a:cs typeface="Arial" panose="020B0604020202020204" pitchFamily="34" charset="0"/>
              </a:defRPr>
            </a:lvl1pPr>
            <a:lvl2pPr marL="822960" marR="0" lvl="1" indent="-274320" eaLnBrk="0" fontAlgn="base" hangingPunct="0">
              <a:lnSpc>
                <a:spcPct val="100000"/>
              </a:lnSpc>
              <a:spcAft>
                <a:spcPts val="600"/>
              </a:spcAft>
              <a:buClrTx/>
              <a:buSzTx/>
              <a:buFont typeface="Arial" panose="020B0604020202020204" pitchFamily="34" charset="0"/>
              <a:buChar char="•"/>
              <a:tabLst>
                <a:tab pos="852488" algn="l"/>
              </a:tabLst>
              <a:defRPr sz="2400" b="0" i="0">
                <a:solidFill>
                  <a:srgbClr val="00529B"/>
                </a:solidFill>
                <a:latin typeface="Arial" panose="020B0604020202020204" pitchFamily="34" charset="0"/>
                <a:cs typeface="Arial" panose="020B0604020202020204" pitchFamily="34" charset="0"/>
              </a:defRPr>
            </a:lvl2pPr>
          </a:lstStyle>
          <a:p>
            <a:pPr marL="0" indent="0">
              <a:buNone/>
            </a:pPr>
            <a:r>
              <a:rPr lang="es-US" sz="2800" b="1" dirty="0"/>
              <a:t>¿Qué más necesito saber sobre este tipo de plan? </a:t>
            </a:r>
          </a:p>
          <a:p>
            <a:r>
              <a:rPr lang="es-US" dirty="0"/>
              <a:t>El plan decide cuánto deberá pagar por los servicios. </a:t>
            </a:r>
          </a:p>
          <a:p>
            <a:r>
              <a:rPr lang="es-US" dirty="0"/>
              <a:t>Algunos planes PFFS contratan con una red de proveedores </a:t>
            </a:r>
            <a:br>
              <a:rPr lang="es-US" dirty="0"/>
            </a:br>
            <a:r>
              <a:rPr lang="es-US" dirty="0"/>
              <a:t>que se comprometen a atenderle siempre, aunque usted nunca </a:t>
            </a:r>
            <a:br>
              <a:rPr lang="es-US" dirty="0"/>
            </a:br>
            <a:r>
              <a:rPr lang="es-US" dirty="0"/>
              <a:t>los conozca. </a:t>
            </a:r>
          </a:p>
          <a:p>
            <a:r>
              <a:rPr lang="es-US" dirty="0"/>
              <a:t>Los médicos, hospitales y otros proveedores fuera de la red pueden decidir no tratarlo, incluso si ya los ha visto antes. </a:t>
            </a:r>
          </a:p>
          <a:p>
            <a:r>
              <a:rPr lang="es-US" dirty="0"/>
              <a:t>En una emergencia médica, los médicos, hospitales y otros proveedores deberán atenderlo. </a:t>
            </a:r>
          </a:p>
        </p:txBody>
      </p:sp>
      <p:sp>
        <p:nvSpPr>
          <p:cNvPr id="11" name="Slide Number Placeholder 5">
            <a:extLst>
              <a:ext uri="{FF2B5EF4-FFF2-40B4-BE49-F238E27FC236}">
                <a16:creationId xmlns:a16="http://schemas.microsoft.com/office/drawing/2014/main" id="{1D7FF83D-2722-4EE5-A6A8-353D15C69F95}"/>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14</a:t>
            </a:fld>
            <a:endParaRPr lang="en-US">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s-US">
                <a:solidFill>
                  <a:schemeClr val="accent1">
                    <a:lumMod val="40000"/>
                    <a:lumOff val="60000"/>
                  </a:schemeClr>
                </a:solidFill>
                <a:latin typeface="Arial"/>
                <a:cs typeface="Arial"/>
              </a:rPr>
              <a:t>Medicare Advantage y otros planes de salud Medicare</a:t>
            </a:r>
          </a:p>
        </p:txBody>
      </p:sp>
      <p:sp>
        <p:nvSpPr>
          <p:cNvPr id="2" name="Date Placeholder 1"/>
          <p:cNvSpPr>
            <a:spLocks noGrp="1"/>
          </p:cNvSpPr>
          <p:nvPr>
            <p:ph type="dt" sz="half" idx="10"/>
          </p:nvPr>
        </p:nvSpPr>
        <p:spPr/>
        <p:txBody>
          <a:bodyPr/>
          <a:lstStyle/>
          <a:p>
            <a:r>
              <a:rPr lang="es-US">
                <a:solidFill>
                  <a:schemeClr val="accent1">
                    <a:lumMod val="40000"/>
                    <a:lumOff val="60000"/>
                  </a:schemeClr>
                </a:solidFill>
              </a:rPr>
              <a:t>Marzo de 2023</a:t>
            </a:r>
          </a:p>
        </p:txBody>
      </p:sp>
    </p:spTree>
    <p:custDataLst>
      <p:tags r:id="rId1"/>
    </p:custDataLst>
    <p:extLst>
      <p:ext uri="{BB962C8B-B14F-4D97-AF65-F5344CB8AC3E}">
        <p14:creationId xmlns:p14="http://schemas.microsoft.com/office/powerpoint/2010/main" val="166638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1"/>
            <a:ext cx="12192000" cy="966832"/>
          </a:xfrm>
        </p:spPr>
        <p:txBody>
          <a:bodyPr anchor="ctr">
            <a:normAutofit/>
          </a:bodyPr>
          <a:lstStyle/>
          <a:p>
            <a:r>
              <a:rPr lang="es-US" sz="3000" dirty="0"/>
              <a:t>Planes de Cuentas de Ahorros Médicos (MSA) </a:t>
            </a:r>
            <a:br>
              <a:rPr lang="es-US" sz="3000" dirty="0"/>
            </a:br>
            <a:r>
              <a:rPr lang="es-US" sz="3000" dirty="0"/>
              <a:t>de Medicare</a:t>
            </a:r>
          </a:p>
        </p:txBody>
      </p:sp>
      <p:grpSp>
        <p:nvGrpSpPr>
          <p:cNvPr id="4" name="Item 1 - Q" descr="Recuadro, pregunta 1: ¿Puedo obtener atención médica de cualquier médico, otro proveedor de atención médica u hospital? ">
            <a:extLst>
              <a:ext uri="{FF2B5EF4-FFF2-40B4-BE49-F238E27FC236}">
                <a16:creationId xmlns:a16="http://schemas.microsoft.com/office/drawing/2014/main" id="{1A89D99A-D18A-4910-B9C6-4613E541B1CA}"/>
              </a:ext>
            </a:extLst>
          </p:cNvPr>
          <p:cNvGrpSpPr/>
          <p:nvPr/>
        </p:nvGrpSpPr>
        <p:grpSpPr>
          <a:xfrm>
            <a:off x="1030705" y="1528956"/>
            <a:ext cx="5196752" cy="914400"/>
            <a:chOff x="1030705" y="1174112"/>
            <a:chExt cx="5196752" cy="914400"/>
          </a:xfrm>
        </p:grpSpPr>
        <p:sp>
          <p:nvSpPr>
            <p:cNvPr id="67" name="Rectangle: Rounded Corners 66">
              <a:extLst>
                <a:ext uri="{FF2B5EF4-FFF2-40B4-BE49-F238E27FC236}">
                  <a16:creationId xmlns:a16="http://schemas.microsoft.com/office/drawing/2014/main" id="{9FAF338B-AD68-46EF-B930-A6179ADA8444}"/>
                </a:ext>
              </a:extLst>
            </p:cNvPr>
            <p:cNvSpPr/>
            <p:nvPr/>
          </p:nvSpPr>
          <p:spPr>
            <a:xfrm>
              <a:off x="1030705" y="117411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defRPr/>
              </a:pPr>
              <a:endParaRPr lang="en-US" b="1" dirty="0">
                <a:solidFill>
                  <a:srgbClr val="2F5597"/>
                </a:solidFill>
                <a:latin typeface="Arial" panose="020B0604020202020204" pitchFamily="34" charset="0"/>
                <a:cs typeface="Arial" panose="020B0604020202020204" pitchFamily="34" charset="0"/>
              </a:endParaRPr>
            </a:p>
            <a:p>
              <a:pPr>
                <a:spcBef>
                  <a:spcPts val="600"/>
                </a:spcBef>
                <a:defRPr/>
              </a:pPr>
              <a:r>
                <a:rPr lang="es-US" b="1">
                  <a:solidFill>
                    <a:srgbClr val="2F5597"/>
                  </a:solidFill>
                  <a:latin typeface="Arial" panose="020B0604020202020204" pitchFamily="34" charset="0"/>
                  <a:cs typeface="Arial" panose="020B0604020202020204" pitchFamily="34" charset="0"/>
                </a:rPr>
                <a:t>¿Puedo obtener atención médica de cualquier médico, otro proveedor de atención médica u hospital?</a:t>
              </a:r>
            </a:p>
            <a:p>
              <a:pPr marL="0" marR="0" indent="0" algn="l" defTabSz="914400" rtl="0" eaLnBrk="1" fontAlgn="auto" latinLnBrk="0" hangingPunct="1">
                <a:lnSpc>
                  <a:spcPct val="100000"/>
                </a:lnSpc>
                <a:spcBef>
                  <a:spcPts val="600"/>
                </a:spcBef>
                <a:spcAft>
                  <a:spcPts val="0"/>
                </a:spcAft>
                <a:buClrTx/>
                <a:buSzTx/>
                <a:buFontTx/>
                <a:buNone/>
                <a:tabLst/>
                <a:defRPr/>
              </a:pPr>
              <a:endParaRPr lang="en-US" b="1" dirty="0">
                <a:ln>
                  <a:noFill/>
                </a:ln>
                <a:solidFill>
                  <a:srgbClr val="2F5597"/>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436C6C4A-3535-406F-9823-88118083AF93}"/>
                </a:ext>
              </a:extLst>
            </p:cNvPr>
            <p:cNvGrpSpPr/>
            <p:nvPr/>
          </p:nvGrpSpPr>
          <p:grpSpPr>
            <a:xfrm>
              <a:off x="5935479" y="1305979"/>
              <a:ext cx="291978" cy="640080"/>
              <a:chOff x="5732904" y="1273307"/>
              <a:chExt cx="291978" cy="701186"/>
            </a:xfrm>
          </p:grpSpPr>
          <p:sp>
            <p:nvSpPr>
              <p:cNvPr id="68" name="Isosceles Triangle 67">
                <a:extLst>
                  <a:ext uri="{FF2B5EF4-FFF2-40B4-BE49-F238E27FC236}">
                    <a16:creationId xmlns:a16="http://schemas.microsoft.com/office/drawing/2014/main" id="{F2C317AE-1DB0-470E-B66E-6A58C4B98B5F}"/>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Connector 32">
                <a:extLst>
                  <a:ext uri="{FF2B5EF4-FFF2-40B4-BE49-F238E27FC236}">
                    <a16:creationId xmlns:a16="http://schemas.microsoft.com/office/drawing/2014/main" id="{6C8A0E71-A574-4EED-AD17-E430E8549EE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65" name="Item 1 - A" descr="Recuadro, respuesta 1: Sí">
            <a:extLst>
              <a:ext uri="{FF2B5EF4-FFF2-40B4-BE49-F238E27FC236}">
                <a16:creationId xmlns:a16="http://schemas.microsoft.com/office/drawing/2014/main" id="{B90032D5-C486-44C5-84D5-4541BE202EE9}"/>
              </a:ext>
            </a:extLst>
          </p:cNvPr>
          <p:cNvSpPr/>
          <p:nvPr/>
        </p:nvSpPr>
        <p:spPr>
          <a:xfrm>
            <a:off x="6349555" y="1528589"/>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a:solidFill>
                  <a:srgbClr val="2F5597"/>
                </a:solidFill>
                <a:latin typeface="Arial" panose="020B0604020202020204" pitchFamily="34" charset="0"/>
                <a:cs typeface="Arial" panose="020B0604020202020204" pitchFamily="34" charset="0"/>
              </a:rPr>
              <a:t>Sí.</a:t>
            </a:r>
          </a:p>
        </p:txBody>
      </p:sp>
      <p:grpSp>
        <p:nvGrpSpPr>
          <p:cNvPr id="5" name="Item 2 - Q" descr="Recuadro, pregunta 2: ¿Están cubiertos los medicamentos bajo prescripción?  ">
            <a:extLst>
              <a:ext uri="{FF2B5EF4-FFF2-40B4-BE49-F238E27FC236}">
                <a16:creationId xmlns:a16="http://schemas.microsoft.com/office/drawing/2014/main" id="{2916D1B5-19F3-4163-B004-1595038A57F5}"/>
              </a:ext>
            </a:extLst>
          </p:cNvPr>
          <p:cNvGrpSpPr/>
          <p:nvPr/>
        </p:nvGrpSpPr>
        <p:grpSpPr>
          <a:xfrm>
            <a:off x="1030706" y="2603894"/>
            <a:ext cx="5196751" cy="914400"/>
            <a:chOff x="1030706" y="2249050"/>
            <a:chExt cx="5196751" cy="914400"/>
          </a:xfrm>
        </p:grpSpPr>
        <p:sp>
          <p:nvSpPr>
            <p:cNvPr id="70" name="Rectangle: Rounded Corners 69">
              <a:extLst>
                <a:ext uri="{FF2B5EF4-FFF2-40B4-BE49-F238E27FC236}">
                  <a16:creationId xmlns:a16="http://schemas.microsoft.com/office/drawing/2014/main" id="{36E187FC-D29E-4544-9B9F-DF4B32FF3C16}"/>
                </a:ext>
              </a:extLst>
            </p:cNvPr>
            <p:cNvSpPr/>
            <p:nvPr/>
          </p:nvSpPr>
          <p:spPr>
            <a:xfrm>
              <a:off x="1030706" y="2249050"/>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defRPr/>
              </a:pPr>
              <a:endParaRPr lang="en-US" b="1" dirty="0">
                <a:solidFill>
                  <a:srgbClr val="2F5597"/>
                </a:solidFill>
                <a:latin typeface="Arial" panose="020B0604020202020204" pitchFamily="34" charset="0"/>
                <a:cs typeface="Arial" panose="020B0604020202020204" pitchFamily="34" charset="0"/>
              </a:endParaRPr>
            </a:p>
            <a:p>
              <a:pPr>
                <a:spcBef>
                  <a:spcPts val="600"/>
                </a:spcBef>
                <a:defRPr/>
              </a:pPr>
              <a:r>
                <a:rPr lang="es-US" b="1" dirty="0">
                  <a:solidFill>
                    <a:srgbClr val="2F5597"/>
                  </a:solidFill>
                  <a:latin typeface="Arial" panose="020B0604020202020204" pitchFamily="34" charset="0"/>
                  <a:cs typeface="Arial" panose="020B0604020202020204" pitchFamily="34" charset="0"/>
                </a:rPr>
                <a:t>¿Están cubiertos los medicamentos recetados? </a:t>
              </a:r>
            </a:p>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E3C3571D-3FC0-413F-8BAB-7F98EFFE351D}"/>
                </a:ext>
              </a:extLst>
            </p:cNvPr>
            <p:cNvGrpSpPr/>
            <p:nvPr/>
          </p:nvGrpSpPr>
          <p:grpSpPr>
            <a:xfrm>
              <a:off x="5935479" y="2371165"/>
              <a:ext cx="291978" cy="640080"/>
              <a:chOff x="5732904" y="1273307"/>
              <a:chExt cx="291978" cy="701186"/>
            </a:xfrm>
          </p:grpSpPr>
          <p:sp>
            <p:nvSpPr>
              <p:cNvPr id="37" name="Isosceles Triangle 36">
                <a:extLst>
                  <a:ext uri="{FF2B5EF4-FFF2-40B4-BE49-F238E27FC236}">
                    <a16:creationId xmlns:a16="http://schemas.microsoft.com/office/drawing/2014/main" id="{6FA92BAA-0072-4D70-BFB7-6A321F43C529}"/>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a:extLst>
                  <a:ext uri="{FF2B5EF4-FFF2-40B4-BE49-F238E27FC236}">
                    <a16:creationId xmlns:a16="http://schemas.microsoft.com/office/drawing/2014/main" id="{42ACEAC1-8753-4CF7-B5E3-E97F0F18DFC9}"/>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50" name="Item 2 - A" descr="Recuadro, respuesta 2: No">
            <a:extLst>
              <a:ext uri="{FF2B5EF4-FFF2-40B4-BE49-F238E27FC236}">
                <a16:creationId xmlns:a16="http://schemas.microsoft.com/office/drawing/2014/main" id="{2F79B61D-0928-4330-AABC-2EFF502B40B9}"/>
              </a:ext>
            </a:extLst>
          </p:cNvPr>
          <p:cNvSpPr/>
          <p:nvPr/>
        </p:nvSpPr>
        <p:spPr>
          <a:xfrm>
            <a:off x="6349555" y="2603825"/>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US">
                <a:solidFill>
                  <a:srgbClr val="2F5597"/>
                </a:solidFill>
                <a:latin typeface="Arial" panose="020B0604020202020204" pitchFamily="34" charset="0"/>
                <a:cs typeface="Arial" panose="020B0604020202020204" pitchFamily="34" charset="0"/>
              </a:rPr>
              <a:t>No.</a:t>
            </a:r>
          </a:p>
        </p:txBody>
      </p:sp>
      <p:grpSp>
        <p:nvGrpSpPr>
          <p:cNvPr id="8" name="Item 3 - Q" descr="Recuadro, pregunta 3: ¿Necesito elegir un doctor de cuidados primarios?  ">
            <a:extLst>
              <a:ext uri="{FF2B5EF4-FFF2-40B4-BE49-F238E27FC236}">
                <a16:creationId xmlns:a16="http://schemas.microsoft.com/office/drawing/2014/main" id="{D0881318-BBE4-41D9-BE09-C7B454451DC6}"/>
              </a:ext>
            </a:extLst>
          </p:cNvPr>
          <p:cNvGrpSpPr/>
          <p:nvPr/>
        </p:nvGrpSpPr>
        <p:grpSpPr>
          <a:xfrm>
            <a:off x="1030706" y="3678832"/>
            <a:ext cx="5196751" cy="914400"/>
            <a:chOff x="1030706" y="3323988"/>
            <a:chExt cx="5196751" cy="914400"/>
          </a:xfrm>
        </p:grpSpPr>
        <p:sp>
          <p:nvSpPr>
            <p:cNvPr id="73" name="Rectangle: Rounded Corners 72">
              <a:extLst>
                <a:ext uri="{FF2B5EF4-FFF2-40B4-BE49-F238E27FC236}">
                  <a16:creationId xmlns:a16="http://schemas.microsoft.com/office/drawing/2014/main" id="{80C05515-72F0-4395-B958-44692A4CE34D}"/>
                </a:ext>
              </a:extLst>
            </p:cNvPr>
            <p:cNvSpPr/>
            <p:nvPr/>
          </p:nvSpPr>
          <p:spPr>
            <a:xfrm>
              <a:off x="1030706" y="3323988"/>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defRPr/>
              </a:pPr>
              <a:endParaRPr lang="en-US" b="1" dirty="0">
                <a:solidFill>
                  <a:srgbClr val="2F5597"/>
                </a:solidFill>
                <a:latin typeface="Arial" panose="020B0604020202020204" pitchFamily="34" charset="0"/>
                <a:cs typeface="Arial" panose="020B0604020202020204" pitchFamily="34" charset="0"/>
              </a:endParaRPr>
            </a:p>
            <a:p>
              <a:pPr>
                <a:spcBef>
                  <a:spcPts val="600"/>
                </a:spcBef>
                <a:defRPr/>
              </a:pPr>
              <a:r>
                <a:rPr lang="es-US" b="1">
                  <a:solidFill>
                    <a:srgbClr val="2F5597"/>
                  </a:solidFill>
                  <a:latin typeface="Arial" panose="020B0604020202020204" pitchFamily="34" charset="0"/>
                  <a:cs typeface="Arial" panose="020B0604020202020204" pitchFamily="34" charset="0"/>
                </a:rPr>
                <a:t>¿Necesito elegir un doctor de cuidados primarios? </a:t>
              </a:r>
            </a:p>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39" name="Group 38">
              <a:extLst>
                <a:ext uri="{FF2B5EF4-FFF2-40B4-BE49-F238E27FC236}">
                  <a16:creationId xmlns:a16="http://schemas.microsoft.com/office/drawing/2014/main" id="{00043B3C-83CF-4CCA-BE06-7C5841D2848D}"/>
                </a:ext>
              </a:extLst>
            </p:cNvPr>
            <p:cNvGrpSpPr/>
            <p:nvPr/>
          </p:nvGrpSpPr>
          <p:grpSpPr>
            <a:xfrm>
              <a:off x="5935479" y="3461079"/>
              <a:ext cx="291978" cy="640080"/>
              <a:chOff x="5732904" y="1273307"/>
              <a:chExt cx="291978" cy="701186"/>
            </a:xfrm>
          </p:grpSpPr>
          <p:sp>
            <p:nvSpPr>
              <p:cNvPr id="40" name="Isosceles Triangle 39">
                <a:extLst>
                  <a:ext uri="{FF2B5EF4-FFF2-40B4-BE49-F238E27FC236}">
                    <a16:creationId xmlns:a16="http://schemas.microsoft.com/office/drawing/2014/main" id="{C2414C22-88A7-4B84-92B3-259959B04D2A}"/>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1" name="Straight Connector 40">
                <a:extLst>
                  <a:ext uri="{FF2B5EF4-FFF2-40B4-BE49-F238E27FC236}">
                    <a16:creationId xmlns:a16="http://schemas.microsoft.com/office/drawing/2014/main" id="{D223A955-05D5-4FCC-9540-208402972B99}"/>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52" name="Item 3 - A" descr="Recuadro, respuesta 3: No">
            <a:extLst>
              <a:ext uri="{FF2B5EF4-FFF2-40B4-BE49-F238E27FC236}">
                <a16:creationId xmlns:a16="http://schemas.microsoft.com/office/drawing/2014/main" id="{04290C97-3252-4B36-8DE5-E8B8B714CA74}"/>
              </a:ext>
            </a:extLst>
          </p:cNvPr>
          <p:cNvSpPr/>
          <p:nvPr/>
        </p:nvSpPr>
        <p:spPr>
          <a:xfrm>
            <a:off x="6349555" y="3666574"/>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US">
                <a:solidFill>
                  <a:srgbClr val="2F5597"/>
                </a:solidFill>
                <a:latin typeface="Arial" panose="020B0604020202020204" pitchFamily="34" charset="0"/>
                <a:cs typeface="Arial" panose="020B0604020202020204" pitchFamily="34" charset="0"/>
              </a:rPr>
              <a:t>No.</a:t>
            </a:r>
          </a:p>
        </p:txBody>
      </p:sp>
      <p:grpSp>
        <p:nvGrpSpPr>
          <p:cNvPr id="9" name="Item 4 - Q" descr="Recuadro, pregunta 4: ¿Necesito que me remitan a un especialista? ">
            <a:extLst>
              <a:ext uri="{FF2B5EF4-FFF2-40B4-BE49-F238E27FC236}">
                <a16:creationId xmlns:a16="http://schemas.microsoft.com/office/drawing/2014/main" id="{E96C3134-BA20-4B8C-A952-D5A4E437146D}"/>
              </a:ext>
            </a:extLst>
          </p:cNvPr>
          <p:cNvGrpSpPr/>
          <p:nvPr/>
        </p:nvGrpSpPr>
        <p:grpSpPr>
          <a:xfrm>
            <a:off x="1030705" y="4760996"/>
            <a:ext cx="5193337" cy="914400"/>
            <a:chOff x="1030705" y="4406152"/>
            <a:chExt cx="5193337" cy="914400"/>
          </a:xfrm>
        </p:grpSpPr>
        <p:sp>
          <p:nvSpPr>
            <p:cNvPr id="76" name="Rectangle: Rounded Corners 75">
              <a:extLst>
                <a:ext uri="{FF2B5EF4-FFF2-40B4-BE49-F238E27FC236}">
                  <a16:creationId xmlns:a16="http://schemas.microsoft.com/office/drawing/2014/main" id="{4E06F928-5CFF-4DB5-8845-56A2B8325008}"/>
                </a:ext>
              </a:extLst>
            </p:cNvPr>
            <p:cNvSpPr/>
            <p:nvPr/>
          </p:nvSpPr>
          <p:spPr>
            <a:xfrm>
              <a:off x="1030705" y="440615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defRPr/>
              </a:pPr>
              <a:endParaRPr lang="en-US" b="1" dirty="0">
                <a:solidFill>
                  <a:srgbClr val="2F5597"/>
                </a:solidFill>
                <a:latin typeface="Arial" panose="020B0604020202020204" pitchFamily="34" charset="0"/>
                <a:cs typeface="Arial" panose="020B0604020202020204" pitchFamily="34" charset="0"/>
              </a:endParaRPr>
            </a:p>
            <a:p>
              <a:pPr>
                <a:spcBef>
                  <a:spcPts val="600"/>
                </a:spcBef>
                <a:defRPr/>
              </a:pPr>
              <a:r>
                <a:rPr lang="es-US" b="1">
                  <a:solidFill>
                    <a:srgbClr val="2F5597"/>
                  </a:solidFill>
                  <a:latin typeface="Arial" panose="020B0604020202020204" pitchFamily="34" charset="0"/>
                  <a:cs typeface="Arial" panose="020B0604020202020204" pitchFamily="34" charset="0"/>
                </a:rPr>
                <a:t>¿Necesito que me remitan a un especialista?</a:t>
              </a:r>
            </a:p>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42" name="Group 41">
              <a:extLst>
                <a:ext uri="{FF2B5EF4-FFF2-40B4-BE49-F238E27FC236}">
                  <a16:creationId xmlns:a16="http://schemas.microsoft.com/office/drawing/2014/main" id="{26E512A3-C82A-4491-9526-0D826F2B6E06}"/>
                </a:ext>
              </a:extLst>
            </p:cNvPr>
            <p:cNvGrpSpPr/>
            <p:nvPr/>
          </p:nvGrpSpPr>
          <p:grpSpPr>
            <a:xfrm>
              <a:off x="5932064" y="4536016"/>
              <a:ext cx="291978" cy="640080"/>
              <a:chOff x="5732904" y="1273307"/>
              <a:chExt cx="291978" cy="701186"/>
            </a:xfrm>
          </p:grpSpPr>
          <p:sp>
            <p:nvSpPr>
              <p:cNvPr id="43" name="Isosceles Triangle 42">
                <a:extLst>
                  <a:ext uri="{FF2B5EF4-FFF2-40B4-BE49-F238E27FC236}">
                    <a16:creationId xmlns:a16="http://schemas.microsoft.com/office/drawing/2014/main" id="{CF37C155-3949-42BC-A46F-DB7FF69F73ED}"/>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4" name="Straight Connector 43">
                <a:extLst>
                  <a:ext uri="{FF2B5EF4-FFF2-40B4-BE49-F238E27FC236}">
                    <a16:creationId xmlns:a16="http://schemas.microsoft.com/office/drawing/2014/main" id="{E1580CD5-B8DD-4E0E-8EB9-742AD1D57AB2}"/>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59" name="Item 4 - A" descr="Recuadro respuesta 4: No">
            <a:extLst>
              <a:ext uri="{FF2B5EF4-FFF2-40B4-BE49-F238E27FC236}">
                <a16:creationId xmlns:a16="http://schemas.microsoft.com/office/drawing/2014/main" id="{B8A1D658-C178-4D8C-81E9-C8FFA5B01603}"/>
              </a:ext>
            </a:extLst>
          </p:cNvPr>
          <p:cNvSpPr/>
          <p:nvPr/>
        </p:nvSpPr>
        <p:spPr>
          <a:xfrm>
            <a:off x="6349555" y="4764129"/>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US">
                <a:solidFill>
                  <a:srgbClr val="2F5597"/>
                </a:solidFill>
                <a:latin typeface="Arial" panose="020B0604020202020204" pitchFamily="34" charset="0"/>
                <a:cs typeface="Arial" panose="020B0604020202020204" pitchFamily="34" charset="0"/>
              </a:rPr>
              <a:t>No.</a:t>
            </a:r>
          </a:p>
        </p:txBody>
      </p:sp>
      <p:sp>
        <p:nvSpPr>
          <p:cNvPr id="32" name="Slide Number Placeholder 5">
            <a:extLst>
              <a:ext uri="{FF2B5EF4-FFF2-40B4-BE49-F238E27FC236}">
                <a16:creationId xmlns:a16="http://schemas.microsoft.com/office/drawing/2014/main" id="{A3C284E5-09AD-4947-954A-8B1392469EF5}"/>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15</a:t>
            </a:fld>
            <a:endParaRPr lang="en-US">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s-US">
                <a:solidFill>
                  <a:schemeClr val="accent1">
                    <a:lumMod val="40000"/>
                    <a:lumOff val="60000"/>
                  </a:schemeClr>
                </a:solidFill>
                <a:latin typeface="Arial"/>
                <a:cs typeface="Arial"/>
              </a:rPr>
              <a:t>Medicare Advantage y otros planes de salud Medicare</a:t>
            </a:r>
          </a:p>
        </p:txBody>
      </p:sp>
      <p:sp>
        <p:nvSpPr>
          <p:cNvPr id="2" name="Date Placeholder 1"/>
          <p:cNvSpPr>
            <a:spLocks noGrp="1"/>
          </p:cNvSpPr>
          <p:nvPr>
            <p:ph type="dt" sz="half" idx="10"/>
          </p:nvPr>
        </p:nvSpPr>
        <p:spPr/>
        <p:txBody>
          <a:bodyPr/>
          <a:lstStyle/>
          <a:p>
            <a:r>
              <a:rPr lang="es-US">
                <a:solidFill>
                  <a:schemeClr val="accent1">
                    <a:lumMod val="40000"/>
                    <a:lumOff val="60000"/>
                  </a:schemeClr>
                </a:solidFill>
              </a:rPr>
              <a:t>Marzo de 2023</a:t>
            </a:r>
          </a:p>
        </p:txBody>
      </p:sp>
    </p:spTree>
    <p:custDataLst>
      <p:tags r:id="rId1"/>
    </p:custDataLst>
    <p:extLst>
      <p:ext uri="{BB962C8B-B14F-4D97-AF65-F5344CB8AC3E}">
        <p14:creationId xmlns:p14="http://schemas.microsoft.com/office/powerpoint/2010/main" val="396091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500"/>
                                        <p:tgtEl>
                                          <p:spTgt spid="6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fade">
                                      <p:cBhvr>
                                        <p:cTn id="20" dur="500"/>
                                        <p:tgtEl>
                                          <p:spTgt spid="5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fade">
                                      <p:cBhvr>
                                        <p:cTn id="29" dur="500"/>
                                        <p:tgtEl>
                                          <p:spTgt spid="52"/>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fade">
                                      <p:cBhvr>
                                        <p:cTn id="38"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50" grpId="0" animBg="1"/>
      <p:bldP spid="52" grpId="0" animBg="1"/>
      <p:bldP spid="5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0458"/>
            <a:ext cx="12192000" cy="941445"/>
          </a:xfrm>
        </p:spPr>
        <p:txBody>
          <a:bodyPr anchor="ctr">
            <a:noAutofit/>
          </a:bodyPr>
          <a:lstStyle/>
          <a:p>
            <a:r>
              <a:rPr lang="es-US" sz="2800" b="0"/>
              <a:t>Planes de Cuenta de Ahorros Médicos de Medicare (MSA) (continuación)</a:t>
            </a:r>
          </a:p>
        </p:txBody>
      </p:sp>
      <p:sp>
        <p:nvSpPr>
          <p:cNvPr id="10" name="TextBox 9">
            <a:extLst>
              <a:ext uri="{FF2B5EF4-FFF2-40B4-BE49-F238E27FC236}">
                <a16:creationId xmlns:a16="http://schemas.microsoft.com/office/drawing/2014/main" id="{0EA5C893-C7F1-49BF-BC98-BBBA246095AC}"/>
              </a:ext>
            </a:extLst>
          </p:cNvPr>
          <p:cNvSpPr txBox="1"/>
          <p:nvPr/>
        </p:nvSpPr>
        <p:spPr>
          <a:xfrm>
            <a:off x="914400" y="1371600"/>
            <a:ext cx="10022305" cy="4401205"/>
          </a:xfrm>
          <a:prstGeom prst="rect">
            <a:avLst/>
          </a:prstGeom>
          <a:noFill/>
        </p:spPr>
        <p:txBody>
          <a:bodyPr wrap="square" lIns="91440" tIns="45720" rIns="91440" bIns="45720" rtlCol="0" anchor="t">
            <a:spAutoFit/>
          </a:bodyPr>
          <a:lstStyle/>
          <a:p>
            <a:pPr>
              <a:spcAft>
                <a:spcPts val="1200"/>
              </a:spcAft>
              <a:defRPr/>
            </a:pPr>
            <a:r>
              <a:rPr lang="es-US" sz="2600" b="1">
                <a:solidFill>
                  <a:srgbClr val="00529B"/>
                </a:solidFill>
                <a:latin typeface="Arial" panose="020B0604020202020204" pitchFamily="34" charset="0"/>
                <a:cs typeface="Arial" panose="020B0604020202020204" pitchFamily="34" charset="0"/>
              </a:rPr>
              <a:t>¿Qué más necesito saber sobre este tipo de plan?</a:t>
            </a:r>
          </a:p>
          <a:p>
            <a:pPr marL="548640" marR="0" indent="-274320" algn="l" defTabSz="914400" rtl="0" eaLnBrk="1" fontAlgn="auto" latinLnBrk="0" hangingPunct="1">
              <a:spcAft>
                <a:spcPts val="1200"/>
              </a:spcAft>
              <a:buClrTx/>
              <a:buSzTx/>
              <a:buFont typeface="Wingdings" pitchFamily="2" charset="2"/>
              <a:buChar char="§"/>
              <a:tabLst/>
              <a:defRPr/>
            </a:pPr>
            <a:r>
              <a:rPr lang="es-US" sz="2200" b="0" i="0" baseline="0">
                <a:solidFill>
                  <a:srgbClr val="00529B"/>
                </a:solidFill>
                <a:latin typeface="Arial" panose="020B0604020202020204" pitchFamily="34" charset="0"/>
                <a:cs typeface="Arial" panose="020B0604020202020204" pitchFamily="34" charset="0"/>
              </a:rPr>
              <a:t>El plan deposita dinero de Medicare en una cuenta de ahorros especial. El monto del depósito varía según el plan. </a:t>
            </a:r>
          </a:p>
          <a:p>
            <a:pPr marL="548640" marR="0" indent="-274320" algn="l" defTabSz="914400" rtl="0" eaLnBrk="1" fontAlgn="auto" latinLnBrk="0" hangingPunct="1">
              <a:spcAft>
                <a:spcPts val="1200"/>
              </a:spcAft>
              <a:buClrTx/>
              <a:buSzTx/>
              <a:buFont typeface="Wingdings" pitchFamily="2" charset="2"/>
              <a:buChar char="§"/>
              <a:tabLst/>
              <a:defRPr/>
            </a:pPr>
            <a:r>
              <a:rPr lang="es-US" sz="2200">
                <a:solidFill>
                  <a:srgbClr val="00529B"/>
                </a:solidFill>
                <a:latin typeface="Arial" panose="020B0604020202020204" pitchFamily="34" charset="0"/>
                <a:cs typeface="Arial" panose="020B0604020202020204" pitchFamily="34" charset="0"/>
              </a:rPr>
              <a:t>No puede depositar su propio dinero en su cuenta.</a:t>
            </a:r>
          </a:p>
          <a:p>
            <a:pPr marL="548640" marR="0" indent="-274320" algn="l" defTabSz="914400" rtl="0" eaLnBrk="1" fontAlgn="auto" latinLnBrk="0" hangingPunct="1">
              <a:spcAft>
                <a:spcPts val="1200"/>
              </a:spcAft>
              <a:buClrTx/>
              <a:buSzTx/>
              <a:buFont typeface="Wingdings" pitchFamily="2" charset="2"/>
              <a:buChar char="§"/>
              <a:tabLst/>
              <a:defRPr/>
            </a:pPr>
            <a:r>
              <a:rPr lang="es-US" sz="2200" b="0" i="0" baseline="0">
                <a:solidFill>
                  <a:srgbClr val="00529B"/>
                </a:solidFill>
                <a:latin typeface="Arial" panose="020B0604020202020204" pitchFamily="34" charset="0"/>
                <a:cs typeface="Arial" panose="020B0604020202020204" pitchFamily="34" charset="0"/>
              </a:rPr>
              <a:t>El dinero que queda en su cuenta al final del año permanece allí y puede usarse para gastos de atención médica en un futuro. Si conserva su plan el año siguiente, se le agregarán nuevos depósitos a la cantidad restante.</a:t>
            </a:r>
          </a:p>
          <a:p>
            <a:pPr marL="1097280" lvl="1" indent="-274320">
              <a:spcAft>
                <a:spcPts val="1200"/>
              </a:spcAft>
              <a:buFont typeface="Arial" panose="02070309020205020404" pitchFamily="49" charset="0"/>
              <a:buChar char="•"/>
              <a:defRPr/>
            </a:pPr>
            <a:r>
              <a:rPr lang="es-US" b="0" i="0" baseline="0">
                <a:solidFill>
                  <a:srgbClr val="00529B"/>
                </a:solidFill>
                <a:latin typeface="Arial" panose="020B0604020202020204" pitchFamily="34" charset="0"/>
                <a:cs typeface="Arial" panose="020B0604020202020204" pitchFamily="34" charset="0"/>
              </a:rPr>
              <a:t>Los planes MSA no cobran prima, pero usted debe seguir pagando la prima de la Parte B.</a:t>
            </a:r>
          </a:p>
          <a:p>
            <a:pPr marL="1097280" lvl="1" indent="-274320">
              <a:spcAft>
                <a:spcPts val="1200"/>
              </a:spcAft>
              <a:buFont typeface="Arial" panose="02070309020205020404" pitchFamily="49" charset="0"/>
              <a:buChar char="•"/>
              <a:defRPr/>
            </a:pPr>
            <a:r>
              <a:rPr lang="es-US" b="0" i="0" baseline="0">
                <a:solidFill>
                  <a:srgbClr val="00529B"/>
                </a:solidFill>
                <a:latin typeface="Arial" panose="020B0604020202020204" pitchFamily="34" charset="0"/>
                <a:cs typeface="Arial" panose="020B0604020202020204" pitchFamily="34" charset="0"/>
              </a:rPr>
              <a:t>Algunos planes pueden cubrir beneficios adicionales, como servicios dentales, oftalmológicos y auditivos. Usted pudiera tener que pagar una prima por estos servicios.</a:t>
            </a:r>
          </a:p>
        </p:txBody>
      </p:sp>
      <p:sp>
        <p:nvSpPr>
          <p:cNvPr id="11" name="Slide Number Placeholder 5">
            <a:extLst>
              <a:ext uri="{FF2B5EF4-FFF2-40B4-BE49-F238E27FC236}">
                <a16:creationId xmlns:a16="http://schemas.microsoft.com/office/drawing/2014/main" id="{A65BD25C-1DBA-44D5-A117-D46216481DAA}"/>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16</a:t>
            </a:fld>
            <a:endParaRPr lang="en-US">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s-US">
                <a:solidFill>
                  <a:schemeClr val="accent1">
                    <a:lumMod val="40000"/>
                    <a:lumOff val="60000"/>
                  </a:schemeClr>
                </a:solidFill>
                <a:latin typeface="Arial"/>
                <a:cs typeface="Arial"/>
              </a:rPr>
              <a:t>Medicare Advantage y otros planes de salud Medicare</a:t>
            </a:r>
          </a:p>
        </p:txBody>
      </p:sp>
      <p:sp>
        <p:nvSpPr>
          <p:cNvPr id="2" name="Date Placeholder 1"/>
          <p:cNvSpPr>
            <a:spLocks noGrp="1"/>
          </p:cNvSpPr>
          <p:nvPr>
            <p:ph type="dt" sz="half" idx="10"/>
          </p:nvPr>
        </p:nvSpPr>
        <p:spPr/>
        <p:txBody>
          <a:bodyPr/>
          <a:lstStyle/>
          <a:p>
            <a:r>
              <a:rPr lang="es-US">
                <a:solidFill>
                  <a:schemeClr val="accent1">
                    <a:lumMod val="40000"/>
                    <a:lumOff val="60000"/>
                  </a:schemeClr>
                </a:solidFill>
              </a:rPr>
              <a:t>Marzo de 2023</a:t>
            </a:r>
          </a:p>
        </p:txBody>
      </p:sp>
    </p:spTree>
    <p:custDataLst>
      <p:tags r:id="rId1"/>
    </p:custDataLst>
    <p:extLst>
      <p:ext uri="{BB962C8B-B14F-4D97-AF65-F5344CB8AC3E}">
        <p14:creationId xmlns:p14="http://schemas.microsoft.com/office/powerpoint/2010/main" val="117044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0011"/>
            <a:ext cx="12192000" cy="934553"/>
          </a:xfrm>
        </p:spPr>
        <p:txBody>
          <a:bodyPr anchor="ctr">
            <a:normAutofit/>
          </a:bodyPr>
          <a:lstStyle/>
          <a:p>
            <a:r>
              <a:rPr lang="es-US" sz="3000" b="0"/>
              <a:t>¿Cuáles son los costos del plan Medicare Advantage?</a:t>
            </a:r>
          </a:p>
        </p:txBody>
      </p:sp>
      <p:sp>
        <p:nvSpPr>
          <p:cNvPr id="29" name="Arrow: Left 28">
            <a:extLst>
              <a:ext uri="{FF2B5EF4-FFF2-40B4-BE49-F238E27FC236}">
                <a16:creationId xmlns:a16="http://schemas.microsoft.com/office/drawing/2014/main" id="{891F748F-9365-49FF-8D83-1737399DF805}"/>
              </a:ext>
              <a:ext uri="{C183D7F6-B498-43B3-948B-1728B52AA6E4}">
                <adec:decorative xmlns:adec="http://schemas.microsoft.com/office/drawing/2017/decorative" val="1"/>
              </a:ext>
            </a:extLst>
          </p:cNvPr>
          <p:cNvSpPr/>
          <p:nvPr/>
        </p:nvSpPr>
        <p:spPr>
          <a:xfrm rot="916823">
            <a:off x="3133002" y="1676456"/>
            <a:ext cx="1625872"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57" name="Freeform: Shape 56" descr="Primas">
            <a:extLst>
              <a:ext uri="{FF2B5EF4-FFF2-40B4-BE49-F238E27FC236}">
                <a16:creationId xmlns:a16="http://schemas.microsoft.com/office/drawing/2014/main" id="{102A2099-5DC1-4C93-A971-CBF73471964B}"/>
              </a:ext>
            </a:extLst>
          </p:cNvPr>
          <p:cNvSpPr/>
          <p:nvPr/>
        </p:nvSpPr>
        <p:spPr>
          <a:xfrm>
            <a:off x="856907" y="1192571"/>
            <a:ext cx="2288947" cy="1097280"/>
          </a:xfrm>
          <a:custGeom>
            <a:avLst/>
            <a:gdLst>
              <a:gd name="connsiteX0" fmla="*/ 0 w 2288947"/>
              <a:gd name="connsiteY0" fmla="*/ 149280 h 1492795"/>
              <a:gd name="connsiteX1" fmla="*/ 149280 w 2288947"/>
              <a:gd name="connsiteY1" fmla="*/ 0 h 1492795"/>
              <a:gd name="connsiteX2" fmla="*/ 2139668 w 2288947"/>
              <a:gd name="connsiteY2" fmla="*/ 0 h 1492795"/>
              <a:gd name="connsiteX3" fmla="*/ 2288948 w 2288947"/>
              <a:gd name="connsiteY3" fmla="*/ 149280 h 1492795"/>
              <a:gd name="connsiteX4" fmla="*/ 2288947 w 2288947"/>
              <a:gd name="connsiteY4" fmla="*/ 1343516 h 1492795"/>
              <a:gd name="connsiteX5" fmla="*/ 2139667 w 2288947"/>
              <a:gd name="connsiteY5" fmla="*/ 1492796 h 1492795"/>
              <a:gd name="connsiteX6" fmla="*/ 149280 w 2288947"/>
              <a:gd name="connsiteY6" fmla="*/ 1492795 h 1492795"/>
              <a:gd name="connsiteX7" fmla="*/ 0 w 2288947"/>
              <a:gd name="connsiteY7" fmla="*/ 1343515 h 1492795"/>
              <a:gd name="connsiteX8" fmla="*/ 0 w 2288947"/>
              <a:gd name="connsiteY8" fmla="*/ 149280 h 1492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8947" h="1492795">
                <a:moveTo>
                  <a:pt x="0" y="149280"/>
                </a:moveTo>
                <a:cubicBezTo>
                  <a:pt x="0" y="66835"/>
                  <a:pt x="66835" y="0"/>
                  <a:pt x="149280" y="0"/>
                </a:cubicBezTo>
                <a:lnTo>
                  <a:pt x="2139668" y="0"/>
                </a:lnTo>
                <a:cubicBezTo>
                  <a:pt x="2222113" y="0"/>
                  <a:pt x="2288948" y="66835"/>
                  <a:pt x="2288948" y="149280"/>
                </a:cubicBezTo>
                <a:cubicBezTo>
                  <a:pt x="2288948" y="547359"/>
                  <a:pt x="2288947" y="945437"/>
                  <a:pt x="2288947" y="1343516"/>
                </a:cubicBezTo>
                <a:cubicBezTo>
                  <a:pt x="2288947" y="1425961"/>
                  <a:pt x="2222112" y="1492796"/>
                  <a:pt x="2139667" y="1492796"/>
                </a:cubicBezTo>
                <a:lnTo>
                  <a:pt x="149280" y="1492795"/>
                </a:lnTo>
                <a:cubicBezTo>
                  <a:pt x="66835" y="1492795"/>
                  <a:pt x="0" y="1425960"/>
                  <a:pt x="0" y="1343515"/>
                </a:cubicBezTo>
                <a:lnTo>
                  <a:pt x="0" y="14928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822" tIns="81822" rIns="81822" bIns="81822" numCol="1" spcCol="1270" anchor="ctr" anchorCtr="0">
            <a:noAutofit/>
          </a:bodyPr>
          <a:lstStyle/>
          <a:p>
            <a:pPr marL="0" lvl="0" indent="0" algn="ctr" defTabSz="889000">
              <a:lnSpc>
                <a:spcPct val="90000"/>
              </a:lnSpc>
              <a:spcBef>
                <a:spcPct val="0"/>
              </a:spcBef>
              <a:spcAft>
                <a:spcPct val="35000"/>
              </a:spcAft>
              <a:buNone/>
            </a:pPr>
            <a:r>
              <a:rPr lang="es-US" sz="2000" dirty="0">
                <a:latin typeface="Arial" panose="020B0604020202020204" pitchFamily="34" charset="0"/>
                <a:cs typeface="Arial" panose="020B0604020202020204" pitchFamily="34" charset="0"/>
              </a:rPr>
              <a:t>Primas</a:t>
            </a:r>
          </a:p>
        </p:txBody>
      </p:sp>
      <p:sp>
        <p:nvSpPr>
          <p:cNvPr id="30" name="Arrow: Left 29">
            <a:extLst>
              <a:ext uri="{FF2B5EF4-FFF2-40B4-BE49-F238E27FC236}">
                <a16:creationId xmlns:a16="http://schemas.microsoft.com/office/drawing/2014/main" id="{9089E1A2-CB24-4700-B755-5153D1AB62D7}"/>
              </a:ext>
              <a:ext uri="{C183D7F6-B498-43B3-948B-1728B52AA6E4}">
                <adec:decorative xmlns:adec="http://schemas.microsoft.com/office/drawing/2017/decorative" val="1"/>
              </a:ext>
            </a:extLst>
          </p:cNvPr>
          <p:cNvSpPr/>
          <p:nvPr/>
        </p:nvSpPr>
        <p:spPr>
          <a:xfrm rot="20857726">
            <a:off x="3583837" y="2915005"/>
            <a:ext cx="1067419"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58" name="Freeform: Shape 57" descr="Deducibles">
            <a:extLst>
              <a:ext uri="{FF2B5EF4-FFF2-40B4-BE49-F238E27FC236}">
                <a16:creationId xmlns:a16="http://schemas.microsoft.com/office/drawing/2014/main" id="{AA357A2A-084C-4577-948D-488DEDECFEEA}"/>
              </a:ext>
            </a:extLst>
          </p:cNvPr>
          <p:cNvSpPr/>
          <p:nvPr/>
        </p:nvSpPr>
        <p:spPr>
          <a:xfrm>
            <a:off x="1307043" y="2771731"/>
            <a:ext cx="2274786" cy="1097280"/>
          </a:xfrm>
          <a:custGeom>
            <a:avLst/>
            <a:gdLst>
              <a:gd name="connsiteX0" fmla="*/ 0 w 2288947"/>
              <a:gd name="connsiteY0" fmla="*/ 149280 h 1492795"/>
              <a:gd name="connsiteX1" fmla="*/ 149280 w 2288947"/>
              <a:gd name="connsiteY1" fmla="*/ 0 h 1492795"/>
              <a:gd name="connsiteX2" fmla="*/ 2139668 w 2288947"/>
              <a:gd name="connsiteY2" fmla="*/ 0 h 1492795"/>
              <a:gd name="connsiteX3" fmla="*/ 2288948 w 2288947"/>
              <a:gd name="connsiteY3" fmla="*/ 149280 h 1492795"/>
              <a:gd name="connsiteX4" fmla="*/ 2288947 w 2288947"/>
              <a:gd name="connsiteY4" fmla="*/ 1343516 h 1492795"/>
              <a:gd name="connsiteX5" fmla="*/ 2139667 w 2288947"/>
              <a:gd name="connsiteY5" fmla="*/ 1492796 h 1492795"/>
              <a:gd name="connsiteX6" fmla="*/ 149280 w 2288947"/>
              <a:gd name="connsiteY6" fmla="*/ 1492795 h 1492795"/>
              <a:gd name="connsiteX7" fmla="*/ 0 w 2288947"/>
              <a:gd name="connsiteY7" fmla="*/ 1343515 h 1492795"/>
              <a:gd name="connsiteX8" fmla="*/ 0 w 2288947"/>
              <a:gd name="connsiteY8" fmla="*/ 149280 h 1492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8947" h="1492795">
                <a:moveTo>
                  <a:pt x="0" y="149280"/>
                </a:moveTo>
                <a:cubicBezTo>
                  <a:pt x="0" y="66835"/>
                  <a:pt x="66835" y="0"/>
                  <a:pt x="149280" y="0"/>
                </a:cubicBezTo>
                <a:lnTo>
                  <a:pt x="2139668" y="0"/>
                </a:lnTo>
                <a:cubicBezTo>
                  <a:pt x="2222113" y="0"/>
                  <a:pt x="2288948" y="66835"/>
                  <a:pt x="2288948" y="149280"/>
                </a:cubicBezTo>
                <a:cubicBezTo>
                  <a:pt x="2288948" y="547359"/>
                  <a:pt x="2288947" y="945437"/>
                  <a:pt x="2288947" y="1343516"/>
                </a:cubicBezTo>
                <a:cubicBezTo>
                  <a:pt x="2288947" y="1425961"/>
                  <a:pt x="2222112" y="1492796"/>
                  <a:pt x="2139667" y="1492796"/>
                </a:cubicBezTo>
                <a:lnTo>
                  <a:pt x="149280" y="1492795"/>
                </a:lnTo>
                <a:cubicBezTo>
                  <a:pt x="66835" y="1492795"/>
                  <a:pt x="0" y="1425960"/>
                  <a:pt x="0" y="1343515"/>
                </a:cubicBezTo>
                <a:lnTo>
                  <a:pt x="0" y="14928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822" tIns="81822" rIns="81822" bIns="81822" numCol="1" spcCol="1270" anchor="ctr" anchorCtr="0">
            <a:noAutofit/>
          </a:bodyPr>
          <a:lstStyle/>
          <a:p>
            <a:pPr marL="0" lvl="0" indent="0" algn="ctr" defTabSz="889000">
              <a:lnSpc>
                <a:spcPct val="90000"/>
              </a:lnSpc>
              <a:spcBef>
                <a:spcPct val="0"/>
              </a:spcBef>
              <a:spcAft>
                <a:spcPct val="35000"/>
              </a:spcAft>
              <a:buNone/>
            </a:pPr>
            <a:r>
              <a:rPr lang="es-US" sz="2000" dirty="0">
                <a:latin typeface="Arial" panose="020B0604020202020204" pitchFamily="34" charset="0"/>
                <a:cs typeface="Arial" panose="020B0604020202020204" pitchFamily="34" charset="0"/>
              </a:rPr>
              <a:t>Deducibles</a:t>
            </a:r>
          </a:p>
        </p:txBody>
      </p:sp>
      <p:sp>
        <p:nvSpPr>
          <p:cNvPr id="31" name="Arrow: Left 30">
            <a:extLst>
              <a:ext uri="{FF2B5EF4-FFF2-40B4-BE49-F238E27FC236}">
                <a16:creationId xmlns:a16="http://schemas.microsoft.com/office/drawing/2014/main" id="{2B03084A-3A0C-451C-BCD2-5D20F8E43C92}"/>
              </a:ext>
              <a:ext uri="{C183D7F6-B498-43B3-948B-1728B52AA6E4}">
                <adec:decorative xmlns:adec="http://schemas.microsoft.com/office/drawing/2017/decorative" val="1"/>
              </a:ext>
            </a:extLst>
          </p:cNvPr>
          <p:cNvSpPr/>
          <p:nvPr/>
        </p:nvSpPr>
        <p:spPr>
          <a:xfrm rot="19020036">
            <a:off x="4230817" y="3747207"/>
            <a:ext cx="879724"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dirty="0"/>
          </a:p>
        </p:txBody>
      </p:sp>
      <p:sp>
        <p:nvSpPr>
          <p:cNvPr id="59" name="Freeform: Shape 58" descr="Copagos o coaseguro ">
            <a:extLst>
              <a:ext uri="{FF2B5EF4-FFF2-40B4-BE49-F238E27FC236}">
                <a16:creationId xmlns:a16="http://schemas.microsoft.com/office/drawing/2014/main" id="{E4CF3E66-D23A-4236-8B64-D1DDCB0DDEB5}"/>
              </a:ext>
            </a:extLst>
          </p:cNvPr>
          <p:cNvSpPr/>
          <p:nvPr/>
        </p:nvSpPr>
        <p:spPr>
          <a:xfrm>
            <a:off x="2073203" y="4307207"/>
            <a:ext cx="2288947" cy="1097280"/>
          </a:xfrm>
          <a:custGeom>
            <a:avLst/>
            <a:gdLst>
              <a:gd name="connsiteX0" fmla="*/ 0 w 2288947"/>
              <a:gd name="connsiteY0" fmla="*/ 149280 h 1492795"/>
              <a:gd name="connsiteX1" fmla="*/ 149280 w 2288947"/>
              <a:gd name="connsiteY1" fmla="*/ 0 h 1492795"/>
              <a:gd name="connsiteX2" fmla="*/ 2139668 w 2288947"/>
              <a:gd name="connsiteY2" fmla="*/ 0 h 1492795"/>
              <a:gd name="connsiteX3" fmla="*/ 2288948 w 2288947"/>
              <a:gd name="connsiteY3" fmla="*/ 149280 h 1492795"/>
              <a:gd name="connsiteX4" fmla="*/ 2288947 w 2288947"/>
              <a:gd name="connsiteY4" fmla="*/ 1343516 h 1492795"/>
              <a:gd name="connsiteX5" fmla="*/ 2139667 w 2288947"/>
              <a:gd name="connsiteY5" fmla="*/ 1492796 h 1492795"/>
              <a:gd name="connsiteX6" fmla="*/ 149280 w 2288947"/>
              <a:gd name="connsiteY6" fmla="*/ 1492795 h 1492795"/>
              <a:gd name="connsiteX7" fmla="*/ 0 w 2288947"/>
              <a:gd name="connsiteY7" fmla="*/ 1343515 h 1492795"/>
              <a:gd name="connsiteX8" fmla="*/ 0 w 2288947"/>
              <a:gd name="connsiteY8" fmla="*/ 149280 h 1492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8947" h="1492795">
                <a:moveTo>
                  <a:pt x="0" y="149280"/>
                </a:moveTo>
                <a:cubicBezTo>
                  <a:pt x="0" y="66835"/>
                  <a:pt x="66835" y="0"/>
                  <a:pt x="149280" y="0"/>
                </a:cubicBezTo>
                <a:lnTo>
                  <a:pt x="2139668" y="0"/>
                </a:lnTo>
                <a:cubicBezTo>
                  <a:pt x="2222113" y="0"/>
                  <a:pt x="2288948" y="66835"/>
                  <a:pt x="2288948" y="149280"/>
                </a:cubicBezTo>
                <a:cubicBezTo>
                  <a:pt x="2288948" y="547359"/>
                  <a:pt x="2288947" y="945437"/>
                  <a:pt x="2288947" y="1343516"/>
                </a:cubicBezTo>
                <a:cubicBezTo>
                  <a:pt x="2288947" y="1425961"/>
                  <a:pt x="2222112" y="1492796"/>
                  <a:pt x="2139667" y="1492796"/>
                </a:cubicBezTo>
                <a:lnTo>
                  <a:pt x="149280" y="1492795"/>
                </a:lnTo>
                <a:cubicBezTo>
                  <a:pt x="66835" y="1492795"/>
                  <a:pt x="0" y="1425960"/>
                  <a:pt x="0" y="1343515"/>
                </a:cubicBezTo>
                <a:lnTo>
                  <a:pt x="0" y="14928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822" tIns="81822" rIns="81822" bIns="81822" numCol="1" spcCol="1270" anchor="ctr" anchorCtr="0">
            <a:noAutofit/>
          </a:bodyPr>
          <a:lstStyle/>
          <a:p>
            <a:pPr lvl="0" algn="ctr" defTabSz="889000">
              <a:spcBef>
                <a:spcPct val="0"/>
              </a:spcBef>
            </a:pPr>
            <a:r>
              <a:rPr lang="es-US" sz="2000" dirty="0">
                <a:solidFill>
                  <a:schemeClr val="bg1"/>
                </a:solidFill>
                <a:latin typeface="Arial" panose="020B0604020202020204" pitchFamily="34" charset="0"/>
                <a:cs typeface="Arial" panose="020B0604020202020204" pitchFamily="34" charset="0"/>
              </a:rPr>
              <a:t>Copagos o coaseguro</a:t>
            </a:r>
          </a:p>
        </p:txBody>
      </p:sp>
      <p:sp>
        <p:nvSpPr>
          <p:cNvPr id="32" name="Arrow: Left 31">
            <a:extLst>
              <a:ext uri="{FF2B5EF4-FFF2-40B4-BE49-F238E27FC236}">
                <a16:creationId xmlns:a16="http://schemas.microsoft.com/office/drawing/2014/main" id="{3B43A8BE-DDD8-4998-A4F7-B2FB3CE94D08}"/>
              </a:ext>
              <a:ext uri="{C183D7F6-B498-43B3-948B-1728B52AA6E4}">
                <adec:decorative xmlns:adec="http://schemas.microsoft.com/office/drawing/2017/decorative" val="1"/>
              </a:ext>
            </a:extLst>
          </p:cNvPr>
          <p:cNvSpPr/>
          <p:nvPr/>
        </p:nvSpPr>
        <p:spPr>
          <a:xfrm rot="16200000">
            <a:off x="5747524" y="4271930"/>
            <a:ext cx="660808"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60" name="Freeform: Shape 59" descr="Los servicios para cuidados de la salud que usted recibe ">
            <a:extLst>
              <a:ext uri="{FF2B5EF4-FFF2-40B4-BE49-F238E27FC236}">
                <a16:creationId xmlns:a16="http://schemas.microsoft.com/office/drawing/2014/main" id="{8DEB8981-1291-484A-895C-FD9477DB7D39}"/>
              </a:ext>
            </a:extLst>
          </p:cNvPr>
          <p:cNvSpPr/>
          <p:nvPr/>
        </p:nvSpPr>
        <p:spPr>
          <a:xfrm>
            <a:off x="5015902" y="4911289"/>
            <a:ext cx="2089908" cy="1097280"/>
          </a:xfrm>
          <a:custGeom>
            <a:avLst/>
            <a:gdLst>
              <a:gd name="connsiteX0" fmla="*/ 0 w 2089908"/>
              <a:gd name="connsiteY0" fmla="*/ 149280 h 1492795"/>
              <a:gd name="connsiteX1" fmla="*/ 149280 w 2089908"/>
              <a:gd name="connsiteY1" fmla="*/ 0 h 1492795"/>
              <a:gd name="connsiteX2" fmla="*/ 1940629 w 2089908"/>
              <a:gd name="connsiteY2" fmla="*/ 0 h 1492795"/>
              <a:gd name="connsiteX3" fmla="*/ 2089909 w 2089908"/>
              <a:gd name="connsiteY3" fmla="*/ 149280 h 1492795"/>
              <a:gd name="connsiteX4" fmla="*/ 2089908 w 2089908"/>
              <a:gd name="connsiteY4" fmla="*/ 1343516 h 1492795"/>
              <a:gd name="connsiteX5" fmla="*/ 1940628 w 2089908"/>
              <a:gd name="connsiteY5" fmla="*/ 1492796 h 1492795"/>
              <a:gd name="connsiteX6" fmla="*/ 149280 w 2089908"/>
              <a:gd name="connsiteY6" fmla="*/ 1492795 h 1492795"/>
              <a:gd name="connsiteX7" fmla="*/ 0 w 2089908"/>
              <a:gd name="connsiteY7" fmla="*/ 1343515 h 1492795"/>
              <a:gd name="connsiteX8" fmla="*/ 0 w 2089908"/>
              <a:gd name="connsiteY8" fmla="*/ 149280 h 1492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9908" h="1492795">
                <a:moveTo>
                  <a:pt x="0" y="149280"/>
                </a:moveTo>
                <a:cubicBezTo>
                  <a:pt x="0" y="66835"/>
                  <a:pt x="66835" y="0"/>
                  <a:pt x="149280" y="0"/>
                </a:cubicBezTo>
                <a:lnTo>
                  <a:pt x="1940629" y="0"/>
                </a:lnTo>
                <a:cubicBezTo>
                  <a:pt x="2023074" y="0"/>
                  <a:pt x="2089909" y="66835"/>
                  <a:pt x="2089909" y="149280"/>
                </a:cubicBezTo>
                <a:cubicBezTo>
                  <a:pt x="2089909" y="547359"/>
                  <a:pt x="2089908" y="945437"/>
                  <a:pt x="2089908" y="1343516"/>
                </a:cubicBezTo>
                <a:cubicBezTo>
                  <a:pt x="2089908" y="1425961"/>
                  <a:pt x="2023073" y="1492796"/>
                  <a:pt x="1940628" y="1492796"/>
                </a:cubicBezTo>
                <a:lnTo>
                  <a:pt x="149280" y="1492795"/>
                </a:lnTo>
                <a:cubicBezTo>
                  <a:pt x="66835" y="1492795"/>
                  <a:pt x="0" y="1425960"/>
                  <a:pt x="0" y="1343515"/>
                </a:cubicBezTo>
                <a:lnTo>
                  <a:pt x="0" y="14928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822" tIns="81822" rIns="81822" bIns="81822" numCol="1" spcCol="1270" anchor="ctr" anchorCtr="0">
            <a:noAutofit/>
          </a:bodyPr>
          <a:lstStyle/>
          <a:p>
            <a:pPr lvl="0" algn="ctr" defTabSz="889000">
              <a:lnSpc>
                <a:spcPct val="90000"/>
              </a:lnSpc>
              <a:spcBef>
                <a:spcPct val="0"/>
              </a:spcBef>
              <a:spcAft>
                <a:spcPct val="35000"/>
              </a:spcAft>
            </a:pPr>
            <a:r>
              <a:rPr lang="es-US" sz="2000" dirty="0">
                <a:latin typeface="Arial" panose="020B0604020202020204" pitchFamily="34" charset="0"/>
                <a:cs typeface="Arial" panose="020B0604020202020204" pitchFamily="34" charset="0"/>
              </a:rPr>
              <a:t>Los servicios para cuidados de la salud que usted recibe</a:t>
            </a:r>
          </a:p>
        </p:txBody>
      </p:sp>
      <p:sp>
        <p:nvSpPr>
          <p:cNvPr id="33" name="Arrow: Left 32">
            <a:extLst>
              <a:ext uri="{FF2B5EF4-FFF2-40B4-BE49-F238E27FC236}">
                <a16:creationId xmlns:a16="http://schemas.microsoft.com/office/drawing/2014/main" id="{73CEE4A6-6001-43CA-97BC-1C489D9AE1FC}"/>
              </a:ext>
              <a:ext uri="{C183D7F6-B498-43B3-948B-1728B52AA6E4}">
                <adec:decorative xmlns:adec="http://schemas.microsoft.com/office/drawing/2017/decorative" val="1"/>
              </a:ext>
            </a:extLst>
          </p:cNvPr>
          <p:cNvSpPr/>
          <p:nvPr/>
        </p:nvSpPr>
        <p:spPr>
          <a:xfrm rot="13353134">
            <a:off x="7043880" y="3808698"/>
            <a:ext cx="890886"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61" name="Freeform: Shape 60" descr="Prestaciones adicionales/prima ">
            <a:extLst>
              <a:ext uri="{FF2B5EF4-FFF2-40B4-BE49-F238E27FC236}">
                <a16:creationId xmlns:a16="http://schemas.microsoft.com/office/drawing/2014/main" id="{846D67B0-19C0-4ED7-998C-8FE0A9E37750}"/>
              </a:ext>
            </a:extLst>
          </p:cNvPr>
          <p:cNvSpPr/>
          <p:nvPr/>
        </p:nvSpPr>
        <p:spPr>
          <a:xfrm>
            <a:off x="7800844" y="4373671"/>
            <a:ext cx="2288947" cy="1097280"/>
          </a:xfrm>
          <a:custGeom>
            <a:avLst/>
            <a:gdLst>
              <a:gd name="connsiteX0" fmla="*/ 0 w 2288947"/>
              <a:gd name="connsiteY0" fmla="*/ 149280 h 1492795"/>
              <a:gd name="connsiteX1" fmla="*/ 149280 w 2288947"/>
              <a:gd name="connsiteY1" fmla="*/ 0 h 1492795"/>
              <a:gd name="connsiteX2" fmla="*/ 2139668 w 2288947"/>
              <a:gd name="connsiteY2" fmla="*/ 0 h 1492795"/>
              <a:gd name="connsiteX3" fmla="*/ 2288948 w 2288947"/>
              <a:gd name="connsiteY3" fmla="*/ 149280 h 1492795"/>
              <a:gd name="connsiteX4" fmla="*/ 2288947 w 2288947"/>
              <a:gd name="connsiteY4" fmla="*/ 1343516 h 1492795"/>
              <a:gd name="connsiteX5" fmla="*/ 2139667 w 2288947"/>
              <a:gd name="connsiteY5" fmla="*/ 1492796 h 1492795"/>
              <a:gd name="connsiteX6" fmla="*/ 149280 w 2288947"/>
              <a:gd name="connsiteY6" fmla="*/ 1492795 h 1492795"/>
              <a:gd name="connsiteX7" fmla="*/ 0 w 2288947"/>
              <a:gd name="connsiteY7" fmla="*/ 1343515 h 1492795"/>
              <a:gd name="connsiteX8" fmla="*/ 0 w 2288947"/>
              <a:gd name="connsiteY8" fmla="*/ 149280 h 1492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8947" h="1492795">
                <a:moveTo>
                  <a:pt x="0" y="149280"/>
                </a:moveTo>
                <a:cubicBezTo>
                  <a:pt x="0" y="66835"/>
                  <a:pt x="66835" y="0"/>
                  <a:pt x="149280" y="0"/>
                </a:cubicBezTo>
                <a:lnTo>
                  <a:pt x="2139668" y="0"/>
                </a:lnTo>
                <a:cubicBezTo>
                  <a:pt x="2222113" y="0"/>
                  <a:pt x="2288948" y="66835"/>
                  <a:pt x="2288948" y="149280"/>
                </a:cubicBezTo>
                <a:cubicBezTo>
                  <a:pt x="2288948" y="547359"/>
                  <a:pt x="2288947" y="945437"/>
                  <a:pt x="2288947" y="1343516"/>
                </a:cubicBezTo>
                <a:cubicBezTo>
                  <a:pt x="2288947" y="1425961"/>
                  <a:pt x="2222112" y="1492796"/>
                  <a:pt x="2139667" y="1492796"/>
                </a:cubicBezTo>
                <a:lnTo>
                  <a:pt x="149280" y="1492795"/>
                </a:lnTo>
                <a:cubicBezTo>
                  <a:pt x="66835" y="1492795"/>
                  <a:pt x="0" y="1425960"/>
                  <a:pt x="0" y="1343515"/>
                </a:cubicBezTo>
                <a:lnTo>
                  <a:pt x="0" y="14928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822" tIns="81822" rIns="81822" bIns="81822" numCol="1" spcCol="1270" anchor="ctr" anchorCtr="0">
            <a:noAutofit/>
          </a:bodyPr>
          <a:lstStyle/>
          <a:p>
            <a:pPr lvl="0" algn="ctr" defTabSz="889000">
              <a:lnSpc>
                <a:spcPct val="90000"/>
              </a:lnSpc>
              <a:spcBef>
                <a:spcPct val="0"/>
              </a:spcBef>
              <a:spcAft>
                <a:spcPct val="35000"/>
              </a:spcAft>
            </a:pPr>
            <a:r>
              <a:rPr lang="es-US" sz="2000" dirty="0">
                <a:latin typeface="Arial" panose="020B0604020202020204" pitchFamily="34" charset="0"/>
                <a:cs typeface="Arial" panose="020B0604020202020204" pitchFamily="34" charset="0"/>
              </a:rPr>
              <a:t>Prestaciones adicionales/prima</a:t>
            </a:r>
          </a:p>
        </p:txBody>
      </p:sp>
      <p:sp>
        <p:nvSpPr>
          <p:cNvPr id="53" name="Arrow: Left 52">
            <a:extLst>
              <a:ext uri="{FF2B5EF4-FFF2-40B4-BE49-F238E27FC236}">
                <a16:creationId xmlns:a16="http://schemas.microsoft.com/office/drawing/2014/main" id="{64AA6A07-6E95-4C26-8ADA-4DB5FF2EE4A2}"/>
              </a:ext>
              <a:ext uri="{C183D7F6-B498-43B3-948B-1728B52AA6E4}">
                <adec:decorative xmlns:adec="http://schemas.microsoft.com/office/drawing/2017/decorative" val="1"/>
              </a:ext>
            </a:extLst>
          </p:cNvPr>
          <p:cNvSpPr/>
          <p:nvPr/>
        </p:nvSpPr>
        <p:spPr>
          <a:xfrm rot="11731843">
            <a:off x="7550746" y="2913810"/>
            <a:ext cx="963684"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62" name="Freeform: Shape 61" descr="Gastos directos de su bolsillo por año&#10;">
            <a:extLst>
              <a:ext uri="{FF2B5EF4-FFF2-40B4-BE49-F238E27FC236}">
                <a16:creationId xmlns:a16="http://schemas.microsoft.com/office/drawing/2014/main" id="{9DFA382E-61D1-4C85-9443-78E2290D42F9}"/>
              </a:ext>
            </a:extLst>
          </p:cNvPr>
          <p:cNvSpPr/>
          <p:nvPr/>
        </p:nvSpPr>
        <p:spPr>
          <a:xfrm>
            <a:off x="8507257" y="2771731"/>
            <a:ext cx="2288947" cy="1097280"/>
          </a:xfrm>
          <a:custGeom>
            <a:avLst/>
            <a:gdLst>
              <a:gd name="connsiteX0" fmla="*/ 0 w 2288947"/>
              <a:gd name="connsiteY0" fmla="*/ 149280 h 1492795"/>
              <a:gd name="connsiteX1" fmla="*/ 149280 w 2288947"/>
              <a:gd name="connsiteY1" fmla="*/ 0 h 1492795"/>
              <a:gd name="connsiteX2" fmla="*/ 2139668 w 2288947"/>
              <a:gd name="connsiteY2" fmla="*/ 0 h 1492795"/>
              <a:gd name="connsiteX3" fmla="*/ 2288948 w 2288947"/>
              <a:gd name="connsiteY3" fmla="*/ 149280 h 1492795"/>
              <a:gd name="connsiteX4" fmla="*/ 2288947 w 2288947"/>
              <a:gd name="connsiteY4" fmla="*/ 1343516 h 1492795"/>
              <a:gd name="connsiteX5" fmla="*/ 2139667 w 2288947"/>
              <a:gd name="connsiteY5" fmla="*/ 1492796 h 1492795"/>
              <a:gd name="connsiteX6" fmla="*/ 149280 w 2288947"/>
              <a:gd name="connsiteY6" fmla="*/ 1492795 h 1492795"/>
              <a:gd name="connsiteX7" fmla="*/ 0 w 2288947"/>
              <a:gd name="connsiteY7" fmla="*/ 1343515 h 1492795"/>
              <a:gd name="connsiteX8" fmla="*/ 0 w 2288947"/>
              <a:gd name="connsiteY8" fmla="*/ 149280 h 1492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8947" h="1492795">
                <a:moveTo>
                  <a:pt x="0" y="149280"/>
                </a:moveTo>
                <a:cubicBezTo>
                  <a:pt x="0" y="66835"/>
                  <a:pt x="66835" y="0"/>
                  <a:pt x="149280" y="0"/>
                </a:cubicBezTo>
                <a:lnTo>
                  <a:pt x="2139668" y="0"/>
                </a:lnTo>
                <a:cubicBezTo>
                  <a:pt x="2222113" y="0"/>
                  <a:pt x="2288948" y="66835"/>
                  <a:pt x="2288948" y="149280"/>
                </a:cubicBezTo>
                <a:cubicBezTo>
                  <a:pt x="2288948" y="547359"/>
                  <a:pt x="2288947" y="945437"/>
                  <a:pt x="2288947" y="1343516"/>
                </a:cubicBezTo>
                <a:cubicBezTo>
                  <a:pt x="2288947" y="1425961"/>
                  <a:pt x="2222112" y="1492796"/>
                  <a:pt x="2139667" y="1492796"/>
                </a:cubicBezTo>
                <a:lnTo>
                  <a:pt x="149280" y="1492795"/>
                </a:lnTo>
                <a:cubicBezTo>
                  <a:pt x="66835" y="1492795"/>
                  <a:pt x="0" y="1425960"/>
                  <a:pt x="0" y="1343515"/>
                </a:cubicBezTo>
                <a:lnTo>
                  <a:pt x="0" y="14928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822" tIns="81822" rIns="81822" bIns="81822" numCol="1" spcCol="1270" anchor="ctr" anchorCtr="0">
            <a:noAutofit/>
          </a:bodyPr>
          <a:lstStyle/>
          <a:p>
            <a:pPr lvl="0" algn="ctr" defTabSz="889000">
              <a:lnSpc>
                <a:spcPct val="90000"/>
              </a:lnSpc>
              <a:spcBef>
                <a:spcPct val="0"/>
              </a:spcBef>
              <a:spcAft>
                <a:spcPct val="35000"/>
              </a:spcAft>
            </a:pPr>
            <a:r>
              <a:rPr lang="es-US" sz="2000" dirty="0">
                <a:latin typeface="Arial" panose="020B0604020202020204" pitchFamily="34" charset="0"/>
                <a:cs typeface="Arial" panose="020B0604020202020204" pitchFamily="34" charset="0"/>
              </a:rPr>
              <a:t>Gastos directos de su bolsillo por año</a:t>
            </a:r>
          </a:p>
        </p:txBody>
      </p:sp>
      <p:sp>
        <p:nvSpPr>
          <p:cNvPr id="54" name="Arrow: Left 53">
            <a:extLst>
              <a:ext uri="{FF2B5EF4-FFF2-40B4-BE49-F238E27FC236}">
                <a16:creationId xmlns:a16="http://schemas.microsoft.com/office/drawing/2014/main" id="{01CCAE0D-845E-4573-9204-0B561BE68539}"/>
              </a:ext>
              <a:ext uri="{C183D7F6-B498-43B3-948B-1728B52AA6E4}">
                <adec:decorative xmlns:adec="http://schemas.microsoft.com/office/drawing/2017/decorative" val="1"/>
              </a:ext>
            </a:extLst>
          </p:cNvPr>
          <p:cNvSpPr/>
          <p:nvPr/>
        </p:nvSpPr>
        <p:spPr>
          <a:xfrm rot="9821686">
            <a:off x="7451711" y="1639597"/>
            <a:ext cx="1636812"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63" name="Freeform: Shape 62" descr="Ya sea que usted tenga Medicaid">
            <a:extLst>
              <a:ext uri="{FF2B5EF4-FFF2-40B4-BE49-F238E27FC236}">
                <a16:creationId xmlns:a16="http://schemas.microsoft.com/office/drawing/2014/main" id="{8ADDFDBD-0104-45D5-BBFF-B1936007A6FF}"/>
              </a:ext>
            </a:extLst>
          </p:cNvPr>
          <p:cNvSpPr/>
          <p:nvPr/>
        </p:nvSpPr>
        <p:spPr>
          <a:xfrm>
            <a:off x="9046146" y="1192505"/>
            <a:ext cx="2288947" cy="1097280"/>
          </a:xfrm>
          <a:custGeom>
            <a:avLst/>
            <a:gdLst>
              <a:gd name="connsiteX0" fmla="*/ 0 w 2288947"/>
              <a:gd name="connsiteY0" fmla="*/ 149280 h 1492795"/>
              <a:gd name="connsiteX1" fmla="*/ 149280 w 2288947"/>
              <a:gd name="connsiteY1" fmla="*/ 0 h 1492795"/>
              <a:gd name="connsiteX2" fmla="*/ 2139668 w 2288947"/>
              <a:gd name="connsiteY2" fmla="*/ 0 h 1492795"/>
              <a:gd name="connsiteX3" fmla="*/ 2288948 w 2288947"/>
              <a:gd name="connsiteY3" fmla="*/ 149280 h 1492795"/>
              <a:gd name="connsiteX4" fmla="*/ 2288947 w 2288947"/>
              <a:gd name="connsiteY4" fmla="*/ 1343516 h 1492795"/>
              <a:gd name="connsiteX5" fmla="*/ 2139667 w 2288947"/>
              <a:gd name="connsiteY5" fmla="*/ 1492796 h 1492795"/>
              <a:gd name="connsiteX6" fmla="*/ 149280 w 2288947"/>
              <a:gd name="connsiteY6" fmla="*/ 1492795 h 1492795"/>
              <a:gd name="connsiteX7" fmla="*/ 0 w 2288947"/>
              <a:gd name="connsiteY7" fmla="*/ 1343515 h 1492795"/>
              <a:gd name="connsiteX8" fmla="*/ 0 w 2288947"/>
              <a:gd name="connsiteY8" fmla="*/ 149280 h 1492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8947" h="1492795">
                <a:moveTo>
                  <a:pt x="0" y="149280"/>
                </a:moveTo>
                <a:cubicBezTo>
                  <a:pt x="0" y="66835"/>
                  <a:pt x="66835" y="0"/>
                  <a:pt x="149280" y="0"/>
                </a:cubicBezTo>
                <a:lnTo>
                  <a:pt x="2139668" y="0"/>
                </a:lnTo>
                <a:cubicBezTo>
                  <a:pt x="2222113" y="0"/>
                  <a:pt x="2288948" y="66835"/>
                  <a:pt x="2288948" y="149280"/>
                </a:cubicBezTo>
                <a:cubicBezTo>
                  <a:pt x="2288948" y="547359"/>
                  <a:pt x="2288947" y="945437"/>
                  <a:pt x="2288947" y="1343516"/>
                </a:cubicBezTo>
                <a:cubicBezTo>
                  <a:pt x="2288947" y="1425961"/>
                  <a:pt x="2222112" y="1492796"/>
                  <a:pt x="2139667" y="1492796"/>
                </a:cubicBezTo>
                <a:lnTo>
                  <a:pt x="149280" y="1492795"/>
                </a:lnTo>
                <a:cubicBezTo>
                  <a:pt x="66835" y="1492795"/>
                  <a:pt x="0" y="1425960"/>
                  <a:pt x="0" y="1343515"/>
                </a:cubicBezTo>
                <a:lnTo>
                  <a:pt x="0" y="14928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822" tIns="81822" rIns="81822" bIns="81822" numCol="1" spcCol="1270" anchor="ctr" anchorCtr="0">
            <a:noAutofit/>
          </a:bodyPr>
          <a:lstStyle/>
          <a:p>
            <a:pPr lvl="0" algn="ctr" defTabSz="889000">
              <a:lnSpc>
                <a:spcPct val="90000"/>
              </a:lnSpc>
              <a:spcBef>
                <a:spcPct val="0"/>
              </a:spcBef>
              <a:spcAft>
                <a:spcPct val="35000"/>
              </a:spcAft>
            </a:pPr>
            <a:r>
              <a:rPr lang="es-US" sz="2000" dirty="0">
                <a:latin typeface="Arial" panose="020B0604020202020204" pitchFamily="34" charset="0"/>
                <a:cs typeface="Arial" panose="020B0604020202020204" pitchFamily="34" charset="0"/>
              </a:rPr>
              <a:t>Ya sea que usted tenga Medicaid</a:t>
            </a:r>
          </a:p>
        </p:txBody>
      </p:sp>
      <p:sp>
        <p:nvSpPr>
          <p:cNvPr id="55" name="Freeform: Shape 54">
            <a:extLst>
              <a:ext uri="{FF2B5EF4-FFF2-40B4-BE49-F238E27FC236}">
                <a16:creationId xmlns:a16="http://schemas.microsoft.com/office/drawing/2014/main" id="{5AD19345-E022-4A86-845A-AAD5D804C5A7}"/>
              </a:ext>
              <a:ext uri="{C183D7F6-B498-43B3-948B-1728B52AA6E4}">
                <adec:decorative xmlns:adec="http://schemas.microsoft.com/office/drawing/2017/decorative" val="1"/>
              </a:ext>
            </a:extLst>
          </p:cNvPr>
          <p:cNvSpPr>
            <a:spLocks noChangeAspect="1"/>
          </p:cNvSpPr>
          <p:nvPr/>
        </p:nvSpPr>
        <p:spPr>
          <a:xfrm>
            <a:off x="4495800" y="1147033"/>
            <a:ext cx="3200400" cy="3200400"/>
          </a:xfrm>
          <a:custGeom>
            <a:avLst/>
            <a:gdLst>
              <a:gd name="connsiteX0" fmla="*/ 0 w 2608714"/>
              <a:gd name="connsiteY0" fmla="*/ 1321269 h 2642537"/>
              <a:gd name="connsiteX1" fmla="*/ 1304357 w 2608714"/>
              <a:gd name="connsiteY1" fmla="*/ 0 h 2642537"/>
              <a:gd name="connsiteX2" fmla="*/ 2608714 w 2608714"/>
              <a:gd name="connsiteY2" fmla="*/ 1321269 h 2642537"/>
              <a:gd name="connsiteX3" fmla="*/ 1304357 w 2608714"/>
              <a:gd name="connsiteY3" fmla="*/ 2642538 h 2642537"/>
              <a:gd name="connsiteX4" fmla="*/ 0 w 2608714"/>
              <a:gd name="connsiteY4" fmla="*/ 1321269 h 2642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8714" h="2642537">
                <a:moveTo>
                  <a:pt x="0" y="1321269"/>
                </a:moveTo>
                <a:cubicBezTo>
                  <a:pt x="0" y="591552"/>
                  <a:pt x="583981" y="0"/>
                  <a:pt x="1304357" y="0"/>
                </a:cubicBezTo>
                <a:cubicBezTo>
                  <a:pt x="2024733" y="0"/>
                  <a:pt x="2608714" y="591552"/>
                  <a:pt x="2608714" y="1321269"/>
                </a:cubicBezTo>
                <a:cubicBezTo>
                  <a:pt x="2608714" y="2050986"/>
                  <a:pt x="2024733" y="2642538"/>
                  <a:pt x="1304357" y="2642538"/>
                </a:cubicBezTo>
                <a:cubicBezTo>
                  <a:pt x="583981" y="2642538"/>
                  <a:pt x="0" y="2050986"/>
                  <a:pt x="0" y="1321269"/>
                </a:cubicBezTo>
                <a:close/>
              </a:path>
            </a:pathLst>
          </a:custGeom>
          <a:solidFill>
            <a:schemeClr val="accent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2880" tIns="399691" rIns="182880" bIns="399691" numCol="1" spcCol="1270" anchor="ctr" anchorCtr="0">
            <a:noAutofit/>
          </a:bodyPr>
          <a:lstStyle/>
          <a:p>
            <a:pPr marL="0" lvl="0" indent="0" algn="ctr" defTabSz="889000">
              <a:spcBef>
                <a:spcPct val="0"/>
              </a:spcBef>
              <a:buNone/>
            </a:pPr>
            <a:endParaRPr lang="en-US" sz="2400" b="1" kern="1200" dirty="0"/>
          </a:p>
        </p:txBody>
      </p:sp>
      <p:sp>
        <p:nvSpPr>
          <p:cNvPr id="56" name="TextBox 55" descr="Forma de círculo: Los gastos directos de su bolsillo en un plan Medicare Advantage varían en función de:">
            <a:extLst>
              <a:ext uri="{FF2B5EF4-FFF2-40B4-BE49-F238E27FC236}">
                <a16:creationId xmlns:a16="http://schemas.microsoft.com/office/drawing/2014/main" id="{CB01A77A-CDE3-4EF3-B4E2-79D85390E88E}"/>
              </a:ext>
            </a:extLst>
          </p:cNvPr>
          <p:cNvSpPr txBox="1"/>
          <p:nvPr/>
        </p:nvSpPr>
        <p:spPr>
          <a:xfrm>
            <a:off x="4621141" y="1930737"/>
            <a:ext cx="2946979" cy="1631216"/>
          </a:xfrm>
          <a:prstGeom prst="rect">
            <a:avLst/>
          </a:prstGeom>
          <a:noFill/>
        </p:spPr>
        <p:txBody>
          <a:bodyPr wrap="square" rtlCol="0">
            <a:spAutoFit/>
          </a:bodyPr>
          <a:lstStyle/>
          <a:p>
            <a:pPr lvl="0" algn="ctr" defTabSz="889000">
              <a:spcBef>
                <a:spcPct val="0"/>
              </a:spcBef>
              <a:spcAft>
                <a:spcPts val="600"/>
              </a:spcAft>
            </a:pPr>
            <a:r>
              <a:rPr lang="es-US" sz="2000" b="1" dirty="0">
                <a:solidFill>
                  <a:schemeClr val="bg1"/>
                </a:solidFill>
                <a:latin typeface="Arial" panose="020B0604020202020204" pitchFamily="34" charset="0"/>
                <a:cs typeface="Arial" panose="020B0604020202020204" pitchFamily="34" charset="0"/>
              </a:rPr>
              <a:t>Los gastos directos de su bolsillo en un plan Medicare </a:t>
            </a:r>
            <a:r>
              <a:rPr lang="es-US" sz="2000" b="1" dirty="0" err="1">
                <a:solidFill>
                  <a:schemeClr val="bg1"/>
                </a:solidFill>
                <a:latin typeface="Arial" panose="020B0604020202020204" pitchFamily="34" charset="0"/>
                <a:cs typeface="Arial" panose="020B0604020202020204" pitchFamily="34" charset="0"/>
              </a:rPr>
              <a:t>Advantage</a:t>
            </a:r>
            <a:r>
              <a:rPr lang="es-US" sz="2000" b="1" dirty="0">
                <a:solidFill>
                  <a:schemeClr val="bg1"/>
                </a:solidFill>
                <a:latin typeface="Arial" panose="020B0604020202020204" pitchFamily="34" charset="0"/>
                <a:cs typeface="Arial" panose="020B0604020202020204" pitchFamily="34" charset="0"/>
              </a:rPr>
              <a:t> varían en dependencia de:</a:t>
            </a:r>
          </a:p>
        </p:txBody>
      </p:sp>
      <p:sp>
        <p:nvSpPr>
          <p:cNvPr id="34" name="Slide Number Placeholder 5">
            <a:extLst>
              <a:ext uri="{FF2B5EF4-FFF2-40B4-BE49-F238E27FC236}">
                <a16:creationId xmlns:a16="http://schemas.microsoft.com/office/drawing/2014/main" id="{45F3DE50-4207-4696-A95E-2C0408E67DC5}"/>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17</a:t>
            </a:fld>
            <a:endParaRPr lang="en-US">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s-US">
                <a:solidFill>
                  <a:schemeClr val="accent1">
                    <a:lumMod val="40000"/>
                    <a:lumOff val="60000"/>
                  </a:schemeClr>
                </a:solidFill>
                <a:latin typeface="Arial"/>
                <a:cs typeface="Arial"/>
              </a:rPr>
              <a:t>Medicare Advantage y otros planes de salud Medicare</a:t>
            </a:r>
          </a:p>
        </p:txBody>
      </p:sp>
      <p:sp>
        <p:nvSpPr>
          <p:cNvPr id="2" name="Date Placeholder 1"/>
          <p:cNvSpPr>
            <a:spLocks noGrp="1"/>
          </p:cNvSpPr>
          <p:nvPr>
            <p:ph type="dt" sz="half" idx="10"/>
          </p:nvPr>
        </p:nvSpPr>
        <p:spPr/>
        <p:txBody>
          <a:bodyPr/>
          <a:lstStyle/>
          <a:p>
            <a:r>
              <a:rPr lang="es-US">
                <a:solidFill>
                  <a:schemeClr val="accent1">
                    <a:lumMod val="40000"/>
                    <a:lumOff val="60000"/>
                  </a:schemeClr>
                </a:solidFill>
              </a:rPr>
              <a:t>Marzo de 2023</a:t>
            </a:r>
          </a:p>
        </p:txBody>
      </p:sp>
    </p:spTree>
    <p:custDataLst>
      <p:tags r:id="rId1"/>
    </p:custDataLst>
    <p:extLst>
      <p:ext uri="{BB962C8B-B14F-4D97-AF65-F5344CB8AC3E}">
        <p14:creationId xmlns:p14="http://schemas.microsoft.com/office/powerpoint/2010/main" val="1720851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right)">
                                      <p:cBhvr>
                                        <p:cTn id="7" dur="500"/>
                                        <p:tgtEl>
                                          <p:spTgt spid="29"/>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right)">
                                      <p:cBhvr>
                                        <p:cTn id="15" dur="500"/>
                                        <p:tgtEl>
                                          <p:spTgt spid="30"/>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right)">
                                      <p:cBhvr>
                                        <p:cTn id="23" dur="500"/>
                                        <p:tgtEl>
                                          <p:spTgt spid="31"/>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up)">
                                      <p:cBhvr>
                                        <p:cTn id="31" dur="500"/>
                                        <p:tgtEl>
                                          <p:spTgt spid="32"/>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left)">
                                      <p:cBhvr>
                                        <p:cTn id="39" dur="500"/>
                                        <p:tgtEl>
                                          <p:spTgt spid="33"/>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6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wipe(left)">
                                      <p:cBhvr>
                                        <p:cTn id="47" dur="500"/>
                                        <p:tgtEl>
                                          <p:spTgt spid="53"/>
                                        </p:tgtEl>
                                      </p:cBhvr>
                                    </p:animEffect>
                                  </p:childTnLst>
                                </p:cTn>
                              </p:par>
                            </p:childTnLst>
                          </p:cTn>
                        </p:par>
                        <p:par>
                          <p:cTn id="48" fill="hold">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wipe(left)">
                                      <p:cBhvr>
                                        <p:cTn id="55" dur="500"/>
                                        <p:tgtEl>
                                          <p:spTgt spid="54"/>
                                        </p:tgtEl>
                                      </p:cBhvr>
                                    </p:animEffect>
                                  </p:childTnLst>
                                </p:cTn>
                              </p:par>
                            </p:childTnLst>
                          </p:cTn>
                        </p:par>
                        <p:par>
                          <p:cTn id="56" fill="hold">
                            <p:stCondLst>
                              <p:cond delay="500"/>
                            </p:stCondLst>
                            <p:childTnLst>
                              <p:par>
                                <p:cTn id="57" presetID="1" presetClass="entr" presetSubtype="0" fill="hold" grpId="0" nodeType="afterEffect">
                                  <p:stCondLst>
                                    <p:cond delay="0"/>
                                  </p:stCondLst>
                                  <p:childTnLst>
                                    <p:set>
                                      <p:cBhvr>
                                        <p:cTn id="58"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31" grpId="0" animBg="1"/>
      <p:bldP spid="59" grpId="0" animBg="1"/>
      <p:bldP spid="60" grpId="0" animBg="1"/>
      <p:bldP spid="61" grpId="0" animBg="1"/>
      <p:bldP spid="62" grpId="0" animBg="1"/>
      <p:bldP spid="6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1"/>
            <a:ext cx="12192000" cy="966832"/>
          </a:xfrm>
        </p:spPr>
        <p:txBody>
          <a:bodyPr anchor="ctr">
            <a:normAutofit fontScale="90000"/>
          </a:bodyPr>
          <a:lstStyle/>
          <a:p>
            <a:r>
              <a:rPr lang="es-US" sz="2800"/>
              <a:t>Cantidad de Ajuste Mensual Relacionado con el Ingreso (IRMAA): </a:t>
            </a:r>
            <a:br>
              <a:rPr lang="es-US" sz="2800"/>
            </a:br>
            <a:r>
              <a:rPr lang="es-US" sz="2800"/>
              <a:t>Cobertura de medicamentos de Medicare (Parte D)</a:t>
            </a:r>
          </a:p>
        </p:txBody>
      </p:sp>
      <p:grpSp>
        <p:nvGrpSpPr>
          <p:cNvPr id="4" name="Item 1 - Q" descr="Recuadro, pregunta 1: ¿Qué es IRMAA? ">
            <a:extLst>
              <a:ext uri="{FF2B5EF4-FFF2-40B4-BE49-F238E27FC236}">
                <a16:creationId xmlns:a16="http://schemas.microsoft.com/office/drawing/2014/main" id="{1A89D99A-D18A-4910-B9C6-4613E541B1CA}"/>
              </a:ext>
            </a:extLst>
          </p:cNvPr>
          <p:cNvGrpSpPr/>
          <p:nvPr/>
        </p:nvGrpSpPr>
        <p:grpSpPr>
          <a:xfrm>
            <a:off x="1030705" y="1569900"/>
            <a:ext cx="5196752" cy="914400"/>
            <a:chOff x="1030705" y="1174112"/>
            <a:chExt cx="5196752" cy="914400"/>
          </a:xfrm>
        </p:grpSpPr>
        <p:sp>
          <p:nvSpPr>
            <p:cNvPr id="67" name="Rectangle: Rounded Corners 66">
              <a:extLst>
                <a:ext uri="{FF2B5EF4-FFF2-40B4-BE49-F238E27FC236}">
                  <a16:creationId xmlns:a16="http://schemas.microsoft.com/office/drawing/2014/main" id="{9FAF338B-AD68-46EF-B930-A6179ADA8444}"/>
                </a:ext>
              </a:extLst>
            </p:cNvPr>
            <p:cNvSpPr/>
            <p:nvPr/>
          </p:nvSpPr>
          <p:spPr>
            <a:xfrm>
              <a:off x="1030705" y="117411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defRPr/>
              </a:pPr>
              <a:r>
                <a:rPr lang="es-US" b="1">
                  <a:solidFill>
                    <a:srgbClr val="00529B"/>
                  </a:solidFill>
                  <a:latin typeface="Arial" panose="020B0604020202020204" pitchFamily="34" charset="0"/>
                  <a:cs typeface="Arial" panose="020B0604020202020204" pitchFamily="34" charset="0"/>
                </a:rPr>
                <a:t>¿Qué es IRMAA?</a:t>
              </a:r>
            </a:p>
          </p:txBody>
        </p:sp>
        <p:grpSp>
          <p:nvGrpSpPr>
            <p:cNvPr id="7" name="Group 6">
              <a:extLst>
                <a:ext uri="{FF2B5EF4-FFF2-40B4-BE49-F238E27FC236}">
                  <a16:creationId xmlns:a16="http://schemas.microsoft.com/office/drawing/2014/main" id="{436C6C4A-3535-406F-9823-88118083AF93}"/>
                </a:ext>
              </a:extLst>
            </p:cNvPr>
            <p:cNvGrpSpPr/>
            <p:nvPr/>
          </p:nvGrpSpPr>
          <p:grpSpPr>
            <a:xfrm>
              <a:off x="5935479" y="1305979"/>
              <a:ext cx="291978" cy="640080"/>
              <a:chOff x="5732904" y="1273307"/>
              <a:chExt cx="291978" cy="701186"/>
            </a:xfrm>
          </p:grpSpPr>
          <p:sp>
            <p:nvSpPr>
              <p:cNvPr id="68" name="Isosceles Triangle 67">
                <a:extLst>
                  <a:ext uri="{FF2B5EF4-FFF2-40B4-BE49-F238E27FC236}">
                    <a16:creationId xmlns:a16="http://schemas.microsoft.com/office/drawing/2014/main" id="{F2C317AE-1DB0-470E-B66E-6A58C4B98B5F}"/>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Connector 32">
                <a:extLst>
                  <a:ext uri="{FF2B5EF4-FFF2-40B4-BE49-F238E27FC236}">
                    <a16:creationId xmlns:a16="http://schemas.microsoft.com/office/drawing/2014/main" id="{6C8A0E71-A574-4EED-AD17-E430E8549EE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65" name="Item 1 - A" descr="Recuadro, respuesta 1: Es una cantidad extra que algunas personas tienen que pagar además de la prima de su plan. ">
            <a:extLst>
              <a:ext uri="{FF2B5EF4-FFF2-40B4-BE49-F238E27FC236}">
                <a16:creationId xmlns:a16="http://schemas.microsoft.com/office/drawing/2014/main" id="{B90032D5-C486-44C5-84D5-4541BE202EE9}"/>
              </a:ext>
            </a:extLst>
          </p:cNvPr>
          <p:cNvSpPr/>
          <p:nvPr/>
        </p:nvSpPr>
        <p:spPr>
          <a:xfrm>
            <a:off x="6349555" y="1569533"/>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a:solidFill>
                  <a:srgbClr val="00529B"/>
                </a:solidFill>
                <a:latin typeface="Arial" panose="020B0604020202020204" pitchFamily="34" charset="0"/>
                <a:cs typeface="Arial" panose="020B0604020202020204" pitchFamily="34" charset="0"/>
              </a:rPr>
              <a:t>Es una cantidad extra que algunas </a:t>
            </a:r>
            <a:br>
              <a:rPr lang="es-US" dirty="0">
                <a:solidFill>
                  <a:srgbClr val="00529B"/>
                </a:solidFill>
                <a:latin typeface="Arial" panose="020B0604020202020204" pitchFamily="34" charset="0"/>
                <a:cs typeface="Arial" panose="020B0604020202020204" pitchFamily="34" charset="0"/>
              </a:rPr>
            </a:br>
            <a:r>
              <a:rPr lang="es-US" dirty="0">
                <a:solidFill>
                  <a:srgbClr val="00529B"/>
                </a:solidFill>
                <a:latin typeface="Arial" panose="020B0604020202020204" pitchFamily="34" charset="0"/>
                <a:cs typeface="Arial" panose="020B0604020202020204" pitchFamily="34" charset="0"/>
              </a:rPr>
              <a:t>personas tienen que pagar además </a:t>
            </a:r>
            <a:br>
              <a:rPr lang="es-US" dirty="0">
                <a:solidFill>
                  <a:srgbClr val="00529B"/>
                </a:solidFill>
                <a:latin typeface="Arial" panose="020B0604020202020204" pitchFamily="34" charset="0"/>
                <a:cs typeface="Arial" panose="020B0604020202020204" pitchFamily="34" charset="0"/>
              </a:rPr>
            </a:br>
            <a:r>
              <a:rPr lang="es-US" dirty="0">
                <a:solidFill>
                  <a:srgbClr val="00529B"/>
                </a:solidFill>
                <a:latin typeface="Arial" panose="020B0604020202020204" pitchFamily="34" charset="0"/>
                <a:cs typeface="Arial" panose="020B0604020202020204" pitchFamily="34" charset="0"/>
              </a:rPr>
              <a:t>de la prima de su plan.</a:t>
            </a:r>
          </a:p>
        </p:txBody>
      </p:sp>
      <p:grpSp>
        <p:nvGrpSpPr>
          <p:cNvPr id="5" name="Item 2 - Q" descr="Recuadro, pregunta 2: ¿Todos pagan IRMAA?  ">
            <a:extLst>
              <a:ext uri="{FF2B5EF4-FFF2-40B4-BE49-F238E27FC236}">
                <a16:creationId xmlns:a16="http://schemas.microsoft.com/office/drawing/2014/main" id="{2916D1B5-19F3-4163-B004-1595038A57F5}"/>
              </a:ext>
            </a:extLst>
          </p:cNvPr>
          <p:cNvGrpSpPr/>
          <p:nvPr/>
        </p:nvGrpSpPr>
        <p:grpSpPr>
          <a:xfrm>
            <a:off x="1030706" y="2644838"/>
            <a:ext cx="5196751" cy="914400"/>
            <a:chOff x="1030706" y="2249050"/>
            <a:chExt cx="5196751" cy="914400"/>
          </a:xfrm>
        </p:grpSpPr>
        <p:sp>
          <p:nvSpPr>
            <p:cNvPr id="70" name="Rectangle: Rounded Corners 69">
              <a:extLst>
                <a:ext uri="{FF2B5EF4-FFF2-40B4-BE49-F238E27FC236}">
                  <a16:creationId xmlns:a16="http://schemas.microsoft.com/office/drawing/2014/main" id="{36E187FC-D29E-4544-9B9F-DF4B32FF3C16}"/>
                </a:ext>
              </a:extLst>
            </p:cNvPr>
            <p:cNvSpPr/>
            <p:nvPr/>
          </p:nvSpPr>
          <p:spPr>
            <a:xfrm>
              <a:off x="1030706" y="2249050"/>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defRPr/>
              </a:pPr>
              <a:endParaRPr lang="en-US" b="1" dirty="0">
                <a:solidFill>
                  <a:srgbClr val="00529B"/>
                </a:solidFill>
                <a:latin typeface="Arial" panose="020B0604020202020204" pitchFamily="34" charset="0"/>
                <a:cs typeface="Arial" panose="020B0604020202020204" pitchFamily="34" charset="0"/>
              </a:endParaRPr>
            </a:p>
            <a:p>
              <a:pPr>
                <a:spcBef>
                  <a:spcPts val="600"/>
                </a:spcBef>
                <a:defRPr/>
              </a:pPr>
              <a:r>
                <a:rPr lang="es-US" b="1">
                  <a:solidFill>
                    <a:srgbClr val="00529B"/>
                  </a:solidFill>
                  <a:latin typeface="Arial" panose="020B0604020202020204" pitchFamily="34" charset="0"/>
                  <a:cs typeface="Arial" panose="020B0604020202020204" pitchFamily="34" charset="0"/>
                </a:rPr>
                <a:t>¿Todos pagan IRMAA? </a:t>
              </a:r>
            </a:p>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E3C3571D-3FC0-413F-8BAB-7F98EFFE351D}"/>
                </a:ext>
              </a:extLst>
            </p:cNvPr>
            <p:cNvGrpSpPr/>
            <p:nvPr/>
          </p:nvGrpSpPr>
          <p:grpSpPr>
            <a:xfrm>
              <a:off x="5935479" y="2371165"/>
              <a:ext cx="291978" cy="640080"/>
              <a:chOff x="5732904" y="1273307"/>
              <a:chExt cx="291978" cy="701186"/>
            </a:xfrm>
          </p:grpSpPr>
          <p:sp>
            <p:nvSpPr>
              <p:cNvPr id="37" name="Isosceles Triangle 36">
                <a:extLst>
                  <a:ext uri="{FF2B5EF4-FFF2-40B4-BE49-F238E27FC236}">
                    <a16:creationId xmlns:a16="http://schemas.microsoft.com/office/drawing/2014/main" id="{6FA92BAA-0072-4D70-BFB7-6A321F43C529}"/>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a:extLst>
                  <a:ext uri="{FF2B5EF4-FFF2-40B4-BE49-F238E27FC236}">
                    <a16:creationId xmlns:a16="http://schemas.microsoft.com/office/drawing/2014/main" id="{42ACEAC1-8753-4CF7-B5E3-E97F0F18DFC9}"/>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50" name="Item 2 - A" descr="Recuadro, respuesta 2: No. Se basa en el ingreso. Menos del 5% tienen que pagarla ">
            <a:extLst>
              <a:ext uri="{FF2B5EF4-FFF2-40B4-BE49-F238E27FC236}">
                <a16:creationId xmlns:a16="http://schemas.microsoft.com/office/drawing/2014/main" id="{2F79B61D-0928-4330-AABC-2EFF502B40B9}"/>
              </a:ext>
            </a:extLst>
          </p:cNvPr>
          <p:cNvSpPr/>
          <p:nvPr/>
        </p:nvSpPr>
        <p:spPr>
          <a:xfrm>
            <a:off x="6349555" y="2644769"/>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dirty="0">
              <a:solidFill>
                <a:srgbClr val="00529B"/>
              </a:solidFill>
              <a:latin typeface="Arial" panose="020B0604020202020204" pitchFamily="34" charset="0"/>
              <a:cs typeface="Arial" panose="020B0604020202020204" pitchFamily="34" charset="0"/>
            </a:endParaRPr>
          </a:p>
          <a:p>
            <a:pPr algn="ctr">
              <a:defRPr/>
            </a:pPr>
            <a:r>
              <a:rPr lang="es-US" dirty="0">
                <a:solidFill>
                  <a:srgbClr val="00529B"/>
                </a:solidFill>
                <a:latin typeface="Arial" panose="020B0604020202020204" pitchFamily="34" charset="0"/>
                <a:cs typeface="Arial" panose="020B0604020202020204" pitchFamily="34" charset="0"/>
              </a:rPr>
              <a:t>No. Se basa en el ingreso. </a:t>
            </a:r>
            <a:br>
              <a:rPr lang="es-US" dirty="0">
                <a:solidFill>
                  <a:srgbClr val="00529B"/>
                </a:solidFill>
                <a:latin typeface="Arial" panose="020B0604020202020204" pitchFamily="34" charset="0"/>
                <a:cs typeface="Arial" panose="020B0604020202020204" pitchFamily="34" charset="0"/>
              </a:rPr>
            </a:br>
            <a:r>
              <a:rPr lang="es-US" dirty="0">
                <a:solidFill>
                  <a:srgbClr val="00529B"/>
                </a:solidFill>
                <a:latin typeface="Arial" panose="020B0604020202020204" pitchFamily="34" charset="0"/>
                <a:cs typeface="Arial" panose="020B0604020202020204" pitchFamily="34" charset="0"/>
              </a:rPr>
              <a:t>Menos del 7% tienen que pagarla</a:t>
            </a:r>
          </a:p>
          <a:p>
            <a:pPr algn="ctr">
              <a:defRPr/>
            </a:pPr>
            <a:endParaRPr lang="en-US" dirty="0">
              <a:solidFill>
                <a:srgbClr val="2F5597"/>
              </a:solidFill>
              <a:latin typeface="Arial" panose="020B0604020202020204" pitchFamily="34" charset="0"/>
              <a:cs typeface="Arial" panose="020B0604020202020204" pitchFamily="34" charset="0"/>
            </a:endParaRPr>
          </a:p>
        </p:txBody>
      </p:sp>
      <p:grpSp>
        <p:nvGrpSpPr>
          <p:cNvPr id="8" name="Item 3 - Q" descr="Recuadro, pregunta 3: ¿Qué pasa si debo una IRMAA de la Parte D pero no la pago?  ">
            <a:extLst>
              <a:ext uri="{FF2B5EF4-FFF2-40B4-BE49-F238E27FC236}">
                <a16:creationId xmlns:a16="http://schemas.microsoft.com/office/drawing/2014/main" id="{D0881318-BBE4-41D9-BE09-C7B454451DC6}"/>
              </a:ext>
            </a:extLst>
          </p:cNvPr>
          <p:cNvGrpSpPr/>
          <p:nvPr/>
        </p:nvGrpSpPr>
        <p:grpSpPr>
          <a:xfrm>
            <a:off x="1030706" y="3719776"/>
            <a:ext cx="5196751" cy="914400"/>
            <a:chOff x="1030706" y="3323988"/>
            <a:chExt cx="5196751" cy="914400"/>
          </a:xfrm>
        </p:grpSpPr>
        <p:sp>
          <p:nvSpPr>
            <p:cNvPr id="73" name="Rectangle: Rounded Corners 72">
              <a:extLst>
                <a:ext uri="{FF2B5EF4-FFF2-40B4-BE49-F238E27FC236}">
                  <a16:creationId xmlns:a16="http://schemas.microsoft.com/office/drawing/2014/main" id="{80C05515-72F0-4395-B958-44692A4CE34D}"/>
                </a:ext>
              </a:extLst>
            </p:cNvPr>
            <p:cNvSpPr/>
            <p:nvPr/>
          </p:nvSpPr>
          <p:spPr>
            <a:xfrm>
              <a:off x="1030706" y="3323988"/>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defRPr/>
              </a:pPr>
              <a:r>
                <a:rPr lang="es-US" b="1">
                  <a:solidFill>
                    <a:srgbClr val="00529B"/>
                  </a:solidFill>
                  <a:latin typeface="Arial" panose="020B0604020202020204" pitchFamily="34" charset="0"/>
                  <a:cs typeface="Arial" panose="020B0604020202020204" pitchFamily="34" charset="0"/>
                </a:rPr>
                <a:t>¿Qué pasa si debo una IRMAA de la Parte D pero no la pago? </a:t>
              </a:r>
            </a:p>
          </p:txBody>
        </p:sp>
        <p:grpSp>
          <p:nvGrpSpPr>
            <p:cNvPr id="39" name="Group 38">
              <a:extLst>
                <a:ext uri="{FF2B5EF4-FFF2-40B4-BE49-F238E27FC236}">
                  <a16:creationId xmlns:a16="http://schemas.microsoft.com/office/drawing/2014/main" id="{00043B3C-83CF-4CCA-BE06-7C5841D2848D}"/>
                </a:ext>
              </a:extLst>
            </p:cNvPr>
            <p:cNvGrpSpPr/>
            <p:nvPr/>
          </p:nvGrpSpPr>
          <p:grpSpPr>
            <a:xfrm>
              <a:off x="5935479" y="3461079"/>
              <a:ext cx="291978" cy="640080"/>
              <a:chOff x="5732904" y="1273307"/>
              <a:chExt cx="291978" cy="701186"/>
            </a:xfrm>
          </p:grpSpPr>
          <p:sp>
            <p:nvSpPr>
              <p:cNvPr id="40" name="Isosceles Triangle 39">
                <a:extLst>
                  <a:ext uri="{FF2B5EF4-FFF2-40B4-BE49-F238E27FC236}">
                    <a16:creationId xmlns:a16="http://schemas.microsoft.com/office/drawing/2014/main" id="{C2414C22-88A7-4B84-92B3-259959B04D2A}"/>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1" name="Straight Connector 40">
                <a:extLst>
                  <a:ext uri="{FF2B5EF4-FFF2-40B4-BE49-F238E27FC236}">
                    <a16:creationId xmlns:a16="http://schemas.microsoft.com/office/drawing/2014/main" id="{D223A955-05D5-4FCC-9540-208402972B99}"/>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52" name="Item 3 - A" descr="Recuadro, respuesta 3: Se le dará de baja de la cobertura de medicamentos de Medicare. ">
            <a:extLst>
              <a:ext uri="{FF2B5EF4-FFF2-40B4-BE49-F238E27FC236}">
                <a16:creationId xmlns:a16="http://schemas.microsoft.com/office/drawing/2014/main" id="{04290C97-3252-4B36-8DE5-E8B8B714CA74}"/>
              </a:ext>
            </a:extLst>
          </p:cNvPr>
          <p:cNvSpPr/>
          <p:nvPr/>
        </p:nvSpPr>
        <p:spPr>
          <a:xfrm>
            <a:off x="6349555" y="3707518"/>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US" dirty="0">
                <a:solidFill>
                  <a:srgbClr val="00529B"/>
                </a:solidFill>
                <a:latin typeface="Arial" panose="020B0604020202020204" pitchFamily="34" charset="0"/>
                <a:cs typeface="Arial" panose="020B0604020202020204" pitchFamily="34" charset="0"/>
              </a:rPr>
              <a:t>Se le terminará la cobertura de medicamentos de Medicare.</a:t>
            </a:r>
          </a:p>
        </p:txBody>
      </p:sp>
      <p:grpSp>
        <p:nvGrpSpPr>
          <p:cNvPr id="9" name="Item 4 - Q" descr="Recuadro, pregunta 4: ¿A dónde va ese dinero?  ">
            <a:extLst>
              <a:ext uri="{FF2B5EF4-FFF2-40B4-BE49-F238E27FC236}">
                <a16:creationId xmlns:a16="http://schemas.microsoft.com/office/drawing/2014/main" id="{E96C3134-BA20-4B8C-A952-D5A4E437146D}"/>
              </a:ext>
            </a:extLst>
          </p:cNvPr>
          <p:cNvGrpSpPr/>
          <p:nvPr/>
        </p:nvGrpSpPr>
        <p:grpSpPr>
          <a:xfrm>
            <a:off x="1030705" y="4801940"/>
            <a:ext cx="5193337" cy="914400"/>
            <a:chOff x="1030705" y="4406152"/>
            <a:chExt cx="5193337" cy="914400"/>
          </a:xfrm>
        </p:grpSpPr>
        <p:sp>
          <p:nvSpPr>
            <p:cNvPr id="76" name="Rectangle: Rounded Corners 75">
              <a:extLst>
                <a:ext uri="{FF2B5EF4-FFF2-40B4-BE49-F238E27FC236}">
                  <a16:creationId xmlns:a16="http://schemas.microsoft.com/office/drawing/2014/main" id="{4E06F928-5CFF-4DB5-8845-56A2B8325008}"/>
                </a:ext>
              </a:extLst>
            </p:cNvPr>
            <p:cNvSpPr/>
            <p:nvPr/>
          </p:nvSpPr>
          <p:spPr>
            <a:xfrm>
              <a:off x="1030705" y="440615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defRPr/>
              </a:pPr>
              <a:endParaRPr lang="en-US" b="1" dirty="0">
                <a:solidFill>
                  <a:srgbClr val="00529B"/>
                </a:solidFill>
                <a:latin typeface="Arial" panose="020B0604020202020204" pitchFamily="34" charset="0"/>
                <a:cs typeface="Arial" panose="020B0604020202020204" pitchFamily="34" charset="0"/>
              </a:endParaRPr>
            </a:p>
            <a:p>
              <a:pPr>
                <a:spcBef>
                  <a:spcPts val="600"/>
                </a:spcBef>
                <a:defRPr/>
              </a:pPr>
              <a:r>
                <a:rPr lang="es-US" b="1">
                  <a:solidFill>
                    <a:srgbClr val="00529B"/>
                  </a:solidFill>
                  <a:latin typeface="Arial" panose="020B0604020202020204" pitchFamily="34" charset="0"/>
                  <a:cs typeface="Arial" panose="020B0604020202020204" pitchFamily="34" charset="0"/>
                </a:rPr>
                <a:t>¿A dónde va ese dinero? </a:t>
              </a:r>
            </a:p>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42" name="Group 41">
              <a:extLst>
                <a:ext uri="{FF2B5EF4-FFF2-40B4-BE49-F238E27FC236}">
                  <a16:creationId xmlns:a16="http://schemas.microsoft.com/office/drawing/2014/main" id="{26E512A3-C82A-4491-9526-0D826F2B6E06}"/>
                </a:ext>
              </a:extLst>
            </p:cNvPr>
            <p:cNvGrpSpPr/>
            <p:nvPr/>
          </p:nvGrpSpPr>
          <p:grpSpPr>
            <a:xfrm>
              <a:off x="5932064" y="4536016"/>
              <a:ext cx="291978" cy="640080"/>
              <a:chOff x="5732904" y="1273307"/>
              <a:chExt cx="291978" cy="701186"/>
            </a:xfrm>
          </p:grpSpPr>
          <p:sp>
            <p:nvSpPr>
              <p:cNvPr id="43" name="Isosceles Triangle 42">
                <a:extLst>
                  <a:ext uri="{FF2B5EF4-FFF2-40B4-BE49-F238E27FC236}">
                    <a16:creationId xmlns:a16="http://schemas.microsoft.com/office/drawing/2014/main" id="{CF37C155-3949-42BC-A46F-DB7FF69F73ED}"/>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4" name="Straight Connector 43">
                <a:extLst>
                  <a:ext uri="{FF2B5EF4-FFF2-40B4-BE49-F238E27FC236}">
                    <a16:creationId xmlns:a16="http://schemas.microsoft.com/office/drawing/2014/main" id="{E1580CD5-B8DD-4E0E-8EB9-742AD1D57AB2}"/>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59" name="Item 4 - A" descr="Recuadro respuesta 4: El importe de la IRMAA va al gobierno para el Fondo Fiduciario de Medicare. ">
            <a:extLst>
              <a:ext uri="{FF2B5EF4-FFF2-40B4-BE49-F238E27FC236}">
                <a16:creationId xmlns:a16="http://schemas.microsoft.com/office/drawing/2014/main" id="{B8A1D658-C178-4D8C-81E9-C8FFA5B01603}"/>
              </a:ext>
            </a:extLst>
          </p:cNvPr>
          <p:cNvSpPr/>
          <p:nvPr/>
        </p:nvSpPr>
        <p:spPr>
          <a:xfrm>
            <a:off x="6349555" y="4805073"/>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dirty="0">
              <a:solidFill>
                <a:srgbClr val="00529B"/>
              </a:solidFill>
              <a:latin typeface="Arial" panose="020B0604020202020204" pitchFamily="34" charset="0"/>
              <a:cs typeface="Arial" panose="020B0604020202020204" pitchFamily="34" charset="0"/>
            </a:endParaRPr>
          </a:p>
          <a:p>
            <a:pPr algn="ctr">
              <a:defRPr/>
            </a:pPr>
            <a:r>
              <a:rPr lang="es-US" dirty="0">
                <a:solidFill>
                  <a:srgbClr val="00529B"/>
                </a:solidFill>
                <a:latin typeface="Arial" panose="020B0604020202020204" pitchFamily="34" charset="0"/>
                <a:cs typeface="Arial" panose="020B0604020202020204" pitchFamily="34" charset="0"/>
              </a:rPr>
              <a:t>El importe de la IRMAA va al gobierno para el Fondo Fiduciario de Medicare.</a:t>
            </a:r>
          </a:p>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32" name="Slide Number Placeholder 5">
            <a:extLst>
              <a:ext uri="{FF2B5EF4-FFF2-40B4-BE49-F238E27FC236}">
                <a16:creationId xmlns:a16="http://schemas.microsoft.com/office/drawing/2014/main" id="{A3C284E5-09AD-4947-954A-8B1392469EF5}"/>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18</a:t>
            </a:fld>
            <a:endParaRPr lang="en-US">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s-US">
                <a:solidFill>
                  <a:schemeClr val="accent1">
                    <a:lumMod val="40000"/>
                    <a:lumOff val="60000"/>
                  </a:schemeClr>
                </a:solidFill>
                <a:latin typeface="Arial"/>
                <a:cs typeface="Arial"/>
              </a:rPr>
              <a:t>Medicare Advantage y otros planes de salud Medicare</a:t>
            </a:r>
          </a:p>
        </p:txBody>
      </p:sp>
      <p:sp>
        <p:nvSpPr>
          <p:cNvPr id="2" name="Date Placeholder 1"/>
          <p:cNvSpPr>
            <a:spLocks noGrp="1"/>
          </p:cNvSpPr>
          <p:nvPr>
            <p:ph type="dt" sz="half" idx="10"/>
          </p:nvPr>
        </p:nvSpPr>
        <p:spPr/>
        <p:txBody>
          <a:bodyPr/>
          <a:lstStyle/>
          <a:p>
            <a:r>
              <a:rPr lang="es-US">
                <a:solidFill>
                  <a:schemeClr val="accent1">
                    <a:lumMod val="40000"/>
                    <a:lumOff val="60000"/>
                  </a:schemeClr>
                </a:solidFill>
              </a:rPr>
              <a:t>Marzo de 2023</a:t>
            </a:r>
          </a:p>
        </p:txBody>
      </p:sp>
    </p:spTree>
    <p:custDataLst>
      <p:tags r:id="rId1"/>
    </p:custDataLst>
    <p:extLst>
      <p:ext uri="{BB962C8B-B14F-4D97-AF65-F5344CB8AC3E}">
        <p14:creationId xmlns:p14="http://schemas.microsoft.com/office/powerpoint/2010/main" val="240347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500"/>
                                        <p:tgtEl>
                                          <p:spTgt spid="6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fade">
                                      <p:cBhvr>
                                        <p:cTn id="20" dur="500"/>
                                        <p:tgtEl>
                                          <p:spTgt spid="5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fade">
                                      <p:cBhvr>
                                        <p:cTn id="29" dur="500"/>
                                        <p:tgtEl>
                                          <p:spTgt spid="52"/>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fade">
                                      <p:cBhvr>
                                        <p:cTn id="38"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50" grpId="0" animBg="1"/>
      <p:bldP spid="52" grpId="0" animBg="1"/>
      <p:bldP spid="5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37515"/>
          </a:xfrm>
        </p:spPr>
        <p:txBody>
          <a:bodyPr anchor="ctr">
            <a:noAutofit/>
          </a:bodyPr>
          <a:lstStyle/>
          <a:p>
            <a:r>
              <a:rPr lang="es-US" sz="2800" dirty="0"/>
              <a:t>Cantidad de Ajuste Mensual Relacionado con el Ingreso (IRMAA): Prima Parte D para 2023</a:t>
            </a:r>
          </a:p>
        </p:txBody>
      </p:sp>
      <p:sp>
        <p:nvSpPr>
          <p:cNvPr id="10" name="Rectangle 9">
            <a:extLst>
              <a:ext uri="{FF2B5EF4-FFF2-40B4-BE49-F238E27FC236}">
                <a16:creationId xmlns:a16="http://schemas.microsoft.com/office/drawing/2014/main" id="{A807C0B8-A0EB-45E1-9D32-80A00173DCFB}"/>
              </a:ext>
            </a:extLst>
          </p:cNvPr>
          <p:cNvSpPr/>
          <p:nvPr/>
        </p:nvSpPr>
        <p:spPr>
          <a:xfrm>
            <a:off x="258793" y="1034416"/>
            <a:ext cx="10449312" cy="400110"/>
          </a:xfrm>
          <a:prstGeom prst="rect">
            <a:avLst/>
          </a:prstGeom>
        </p:spPr>
        <p:txBody>
          <a:bodyPr wrap="square">
            <a:spAutoFit/>
          </a:bodyPr>
          <a:lstStyle/>
          <a:p>
            <a:pPr marL="215265">
              <a:spcAft>
                <a:spcPts val="50"/>
              </a:spcAft>
            </a:pPr>
            <a:r>
              <a:rPr lang="es-US" sz="2000" b="1" dirty="0">
                <a:solidFill>
                  <a:srgbClr val="00529B"/>
                </a:solidFill>
                <a:latin typeface="Arial" panose="020B0604020202020204" pitchFamily="34" charset="0"/>
                <a:ea typeface="Calibri" panose="020F0502020204030204" pitchFamily="34" charset="0"/>
                <a:cs typeface="Arial" panose="020B0604020202020204" pitchFamily="34" charset="0"/>
              </a:rPr>
              <a:t>Si su situación fiscal e ingresos anuales en 2021 fueron:</a:t>
            </a:r>
          </a:p>
        </p:txBody>
      </p:sp>
      <p:graphicFrame>
        <p:nvGraphicFramePr>
          <p:cNvPr id="8" name="Content Placeholder 8" descr="Tabla que muestra la prima mensual de la Parte B en función de la declaración de impuestos individual y conjunta y las cuotas. Los detalles se incluyen en las notas del presentador.">
            <a:extLst>
              <a:ext uri="{FF2B5EF4-FFF2-40B4-BE49-F238E27FC236}">
                <a16:creationId xmlns:a16="http://schemas.microsoft.com/office/drawing/2014/main" id="{FD6385BD-AEA5-4866-AD0C-3F015B4BF1E1}"/>
              </a:ext>
            </a:extLst>
          </p:cNvPr>
          <p:cNvGraphicFramePr>
            <a:graphicFrameLocks/>
          </p:cNvGraphicFramePr>
          <p:nvPr>
            <p:extLst>
              <p:ext uri="{D42A27DB-BD31-4B8C-83A1-F6EECF244321}">
                <p14:modId xmlns:p14="http://schemas.microsoft.com/office/powerpoint/2010/main" val="3500803209"/>
              </p:ext>
            </p:extLst>
          </p:nvPr>
        </p:nvGraphicFramePr>
        <p:xfrm>
          <a:off x="261809" y="1615801"/>
          <a:ext cx="11618224" cy="4504639"/>
        </p:xfrm>
        <a:graphic>
          <a:graphicData uri="http://schemas.openxmlformats.org/drawingml/2006/table">
            <a:tbl>
              <a:tblPr firstRow="1" bandRow="1">
                <a:tableStyleId>{5FD0F851-EC5A-4D38-B0AD-8093EC10F338}</a:tableStyleId>
              </a:tblPr>
              <a:tblGrid>
                <a:gridCol w="3287308">
                  <a:extLst>
                    <a:ext uri="{9D8B030D-6E8A-4147-A177-3AD203B41FA5}">
                      <a16:colId xmlns:a16="http://schemas.microsoft.com/office/drawing/2014/main" val="20000"/>
                    </a:ext>
                  </a:extLst>
                </a:gridCol>
                <a:gridCol w="2960170">
                  <a:extLst>
                    <a:ext uri="{9D8B030D-6E8A-4147-A177-3AD203B41FA5}">
                      <a16:colId xmlns:a16="http://schemas.microsoft.com/office/drawing/2014/main" val="20001"/>
                    </a:ext>
                  </a:extLst>
                </a:gridCol>
                <a:gridCol w="2971520">
                  <a:extLst>
                    <a:ext uri="{9D8B030D-6E8A-4147-A177-3AD203B41FA5}">
                      <a16:colId xmlns:a16="http://schemas.microsoft.com/office/drawing/2014/main" val="20002"/>
                    </a:ext>
                  </a:extLst>
                </a:gridCol>
                <a:gridCol w="2399226">
                  <a:extLst>
                    <a:ext uri="{9D8B030D-6E8A-4147-A177-3AD203B41FA5}">
                      <a16:colId xmlns:a16="http://schemas.microsoft.com/office/drawing/2014/main" val="20003"/>
                    </a:ext>
                  </a:extLst>
                </a:gridCol>
              </a:tblGrid>
              <a:tr h="103114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s-US" sz="2000">
                          <a:solidFill>
                            <a:srgbClr val="00529B"/>
                          </a:solidFill>
                        </a:rPr>
                        <a:t>Presentar declaración de impuestos individual</a:t>
                      </a:r>
                    </a:p>
                  </a:txBody>
                  <a:tcPr marL="51435" marR="51435" marT="0" marB="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s-US" sz="2000" dirty="0">
                          <a:solidFill>
                            <a:srgbClr val="00529B"/>
                          </a:solidFill>
                        </a:rPr>
                        <a:t>Presentar declaración de impuestos</a:t>
                      </a:r>
                      <a:r>
                        <a:rPr lang="es-US" sz="2000" baseline="0" dirty="0">
                          <a:solidFill>
                            <a:srgbClr val="00529B"/>
                          </a:solidFill>
                        </a:rPr>
                        <a:t> conjunta</a:t>
                      </a:r>
                    </a:p>
                  </a:txBody>
                  <a:tcPr marL="51435" marR="51435"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s-US" sz="2000">
                          <a:solidFill>
                            <a:srgbClr val="00529B"/>
                          </a:solidFill>
                        </a:rPr>
                        <a:t>Presentar declaración de impuestos conyugal y separada</a:t>
                      </a:r>
                    </a:p>
                  </a:txBody>
                  <a:tcPr marL="51435" marR="51435"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s-US" sz="2000">
                          <a:solidFill>
                            <a:srgbClr val="00529B"/>
                          </a:solidFill>
                        </a:rPr>
                        <a:t>Usted paga cada mes (en el 2023)</a:t>
                      </a:r>
                    </a:p>
                  </a:txBody>
                  <a:tcPr marL="51435" marR="51435" marT="0" marB="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45000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s-US" sz="1800">
                          <a:solidFill>
                            <a:srgbClr val="00529B"/>
                          </a:solidFill>
                        </a:rPr>
                        <a:t>$97,000 or menos</a:t>
                      </a: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s-US" sz="1800">
                          <a:solidFill>
                            <a:srgbClr val="00529B"/>
                          </a:solidFill>
                        </a:rPr>
                        <a:t>$194,000 or menos</a:t>
                      </a: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s-US" sz="1800">
                          <a:solidFill>
                            <a:srgbClr val="00529B"/>
                          </a:solidFill>
                        </a:rPr>
                        <a:t>$97,000 or menos</a:t>
                      </a: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s-US" sz="1800">
                          <a:solidFill>
                            <a:srgbClr val="00529B"/>
                          </a:solidFill>
                        </a:rPr>
                        <a:t>La prima de su plan (YPP)</a:t>
                      </a: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r h="6085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s-US" sz="1800">
                          <a:solidFill>
                            <a:srgbClr val="00529B"/>
                          </a:solidFill>
                        </a:rPr>
                        <a:t>De $97,000 hasta $123,000 </a:t>
                      </a: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s-US" sz="1800" baseline="0">
                          <a:solidFill>
                            <a:srgbClr val="00529B"/>
                          </a:solidFill>
                        </a:rPr>
                        <a:t>De $194,000 hasta $246,000</a:t>
                      </a: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s-US" sz="1800" baseline="0">
                          <a:solidFill>
                            <a:srgbClr val="00529B"/>
                          </a:solidFill>
                        </a:rPr>
                        <a:t>No corresponde</a:t>
                      </a: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s-US" sz="1800">
                          <a:solidFill>
                            <a:srgbClr val="00529B"/>
                          </a:solidFill>
                        </a:rPr>
                        <a:t>$12.20 + YPP </a:t>
                      </a: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2"/>
                  </a:ext>
                </a:extLst>
              </a:tr>
              <a:tr h="6085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s-US" sz="1800">
                          <a:solidFill>
                            <a:srgbClr val="00529B"/>
                          </a:solidFill>
                        </a:rPr>
                        <a:t>De $123,000 hasta $153,000 </a:t>
                      </a: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s-US" sz="1800">
                          <a:solidFill>
                            <a:srgbClr val="00529B"/>
                          </a:solidFill>
                        </a:rPr>
                        <a:t>De $246,000 hasta $306,000</a:t>
                      </a: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s-US" sz="1800">
                          <a:solidFill>
                            <a:srgbClr val="00529B"/>
                          </a:solidFill>
                        </a:rPr>
                        <a:t>No corresponde</a:t>
                      </a: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s-US" sz="1800">
                          <a:solidFill>
                            <a:srgbClr val="00529B"/>
                          </a:solidFill>
                        </a:rPr>
                        <a:t>$31.50 + YPP</a:t>
                      </a: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3"/>
                  </a:ext>
                </a:extLst>
              </a:tr>
              <a:tr h="6085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s-US" sz="1800" baseline="0">
                          <a:solidFill>
                            <a:srgbClr val="00529B"/>
                          </a:solidFill>
                        </a:rPr>
                        <a:t>De $153,000 hasta $183,000 </a:t>
                      </a: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s-US" sz="1800">
                          <a:solidFill>
                            <a:srgbClr val="00529B"/>
                          </a:solidFill>
                        </a:rPr>
                        <a:t>De $306,000 hasta $366,000</a:t>
                      </a: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s-US" sz="1800">
                          <a:solidFill>
                            <a:srgbClr val="00529B"/>
                          </a:solidFill>
                        </a:rPr>
                        <a:t>No corresponde</a:t>
                      </a: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s-US" sz="1800">
                          <a:solidFill>
                            <a:srgbClr val="00529B"/>
                          </a:solidFill>
                        </a:rPr>
                        <a:t>$50.70 + YPP</a:t>
                      </a: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4"/>
                  </a:ext>
                </a:extLst>
              </a:tr>
              <a:tr h="68095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s-US" sz="1800" baseline="0">
                          <a:solidFill>
                            <a:srgbClr val="00529B"/>
                          </a:solidFill>
                        </a:rPr>
                        <a:t>De $183,000 y menos de $500,000</a:t>
                      </a: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s-US" sz="1800">
                          <a:solidFill>
                            <a:srgbClr val="00529B"/>
                          </a:solidFill>
                        </a:rPr>
                        <a:t>De $366,000 y menos de $750,000</a:t>
                      </a: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s-US" sz="1800">
                          <a:solidFill>
                            <a:srgbClr val="00529B"/>
                          </a:solidFill>
                        </a:rPr>
                        <a:t>De $97,000 y menos de $403,000</a:t>
                      </a: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s-US" sz="1800">
                          <a:solidFill>
                            <a:srgbClr val="00529B"/>
                          </a:solidFill>
                        </a:rPr>
                        <a:t>$70.00 + YPP</a:t>
                      </a:r>
                    </a:p>
                    <a:p>
                      <a:pPr marL="0" marR="0" indent="0" algn="l" defTabSz="914400" rtl="0" eaLnBrk="1" fontAlgn="auto" latinLnBrk="0" hangingPunct="1">
                        <a:lnSpc>
                          <a:spcPct val="100000"/>
                        </a:lnSpc>
                        <a:spcBef>
                          <a:spcPts val="600"/>
                        </a:spcBef>
                        <a:spcAft>
                          <a:spcPts val="0"/>
                        </a:spcAft>
                        <a:buClrTx/>
                        <a:buSzTx/>
                        <a:buFontTx/>
                        <a:buNone/>
                        <a:tabLst/>
                        <a:defRPr/>
                      </a:pP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6"/>
                  </a:ext>
                </a:extLst>
              </a:tr>
              <a:tr h="41835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s-US" sz="1800">
                          <a:solidFill>
                            <a:srgbClr val="00529B"/>
                          </a:solidFill>
                        </a:rPr>
                        <a:t>$500,000</a:t>
                      </a:r>
                      <a:r>
                        <a:rPr lang="es-US" sz="1800" baseline="0">
                          <a:solidFill>
                            <a:srgbClr val="00529B"/>
                          </a:solidFill>
                        </a:rPr>
                        <a:t> o más</a:t>
                      </a: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s-US" sz="1800">
                          <a:solidFill>
                            <a:srgbClr val="00529B"/>
                          </a:solidFill>
                        </a:rPr>
                        <a:t>$750,000 o más</a:t>
                      </a: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s-US" sz="1800">
                          <a:solidFill>
                            <a:srgbClr val="00529B"/>
                          </a:solidFill>
                        </a:rPr>
                        <a:t>$403,000 o más</a:t>
                      </a: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s-US" sz="1800" dirty="0">
                          <a:solidFill>
                            <a:srgbClr val="00529B"/>
                          </a:solidFill>
                        </a:rPr>
                        <a:t>$76.40 + YPP </a:t>
                      </a: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5"/>
                  </a:ext>
                </a:extLst>
              </a:tr>
            </a:tbl>
          </a:graphicData>
        </a:graphic>
      </p:graphicFrame>
      <p:sp>
        <p:nvSpPr>
          <p:cNvPr id="9" name="Slide Number Placeholder 5">
            <a:extLst>
              <a:ext uri="{FF2B5EF4-FFF2-40B4-BE49-F238E27FC236}">
                <a16:creationId xmlns:a16="http://schemas.microsoft.com/office/drawing/2014/main" id="{BBBCA7AC-75AB-416A-96FB-ED918B17DA1C}"/>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19</a:t>
            </a:fld>
            <a:endParaRPr lang="en-US">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s-US">
                <a:solidFill>
                  <a:schemeClr val="accent1">
                    <a:lumMod val="40000"/>
                    <a:lumOff val="60000"/>
                  </a:schemeClr>
                </a:solidFill>
                <a:latin typeface="Arial"/>
                <a:cs typeface="Arial"/>
              </a:rPr>
              <a:t>Medicare Advantage y otros planes de salud Medicare</a:t>
            </a:r>
          </a:p>
        </p:txBody>
      </p:sp>
      <p:sp>
        <p:nvSpPr>
          <p:cNvPr id="2" name="Date Placeholder 1"/>
          <p:cNvSpPr>
            <a:spLocks noGrp="1"/>
          </p:cNvSpPr>
          <p:nvPr>
            <p:ph type="dt" sz="half" idx="10"/>
          </p:nvPr>
        </p:nvSpPr>
        <p:spPr/>
        <p:txBody>
          <a:bodyPr/>
          <a:lstStyle/>
          <a:p>
            <a:r>
              <a:rPr lang="es-US">
                <a:solidFill>
                  <a:schemeClr val="accent1">
                    <a:lumMod val="40000"/>
                    <a:lumOff val="60000"/>
                  </a:schemeClr>
                </a:solidFill>
              </a:rPr>
              <a:t>Marzo de 2023</a:t>
            </a:r>
          </a:p>
        </p:txBody>
      </p:sp>
    </p:spTree>
    <p:custDataLst>
      <p:tags r:id="rId1"/>
    </p:custDataLst>
    <p:extLst>
      <p:ext uri="{BB962C8B-B14F-4D97-AF65-F5344CB8AC3E}">
        <p14:creationId xmlns:p14="http://schemas.microsoft.com/office/powerpoint/2010/main" val="3107618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s-US" sz="3000"/>
              <a:t>Índice</a:t>
            </a:r>
          </a:p>
        </p:txBody>
      </p:sp>
      <p:sp>
        <p:nvSpPr>
          <p:cNvPr id="6" name="Content Placeholder 2"/>
          <p:cNvSpPr txBox="1">
            <a:spLocks/>
          </p:cNvSpPr>
          <p:nvPr/>
        </p:nvSpPr>
        <p:spPr>
          <a:xfrm>
            <a:off x="838200" y="1745693"/>
            <a:ext cx="11195050" cy="4470370"/>
          </a:xfrm>
          <a:prstGeom prst="rect">
            <a:avLst/>
          </a:prstGeom>
        </p:spPr>
        <p:txBody>
          <a:bodyPr vert="horz" lIns="91440" tIns="45720" rIns="91440" bIns="45720" rtlCol="0" anchor="t">
            <a:noAutofit/>
          </a:bodyPr>
          <a:lstStyle>
            <a:lvl1pPr marL="230188" indent="-230188" algn="l" defTabSz="685800" rtl="0" eaLnBrk="1" latinLnBrk="0" hangingPunct="1">
              <a:lnSpc>
                <a:spcPct val="100000"/>
              </a:lnSpc>
              <a:spcBef>
                <a:spcPts val="600"/>
              </a:spcBef>
              <a:buFont typeface="Wingdings" panose="05000000000000000000" pitchFamily="2" charset="2"/>
              <a:buChar char="§"/>
              <a:defRPr sz="3200" kern="1200">
                <a:solidFill>
                  <a:schemeClr val="tx1"/>
                </a:solidFill>
                <a:latin typeface="+mn-lt"/>
                <a:ea typeface="+mn-ea"/>
                <a:cs typeface="+mn-cs"/>
              </a:defRPr>
            </a:lvl1pPr>
            <a:lvl2pPr marL="461963" indent="-231775" algn="l" defTabSz="6858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684213" indent="-222250" algn="l" defTabSz="685800" rtl="0" eaLnBrk="1" latinLnBrk="0" hangingPunct="1">
              <a:lnSpc>
                <a:spcPct val="100000"/>
              </a:lnSpc>
              <a:spcBef>
                <a:spcPts val="600"/>
              </a:spcBef>
              <a:buSzPct val="50000"/>
              <a:buFont typeface="Wingdings" panose="05000000000000000000" pitchFamily="2" charset="2"/>
              <a:buChar char="q"/>
              <a:defRPr sz="2400" kern="1200">
                <a:solidFill>
                  <a:schemeClr val="tx1"/>
                </a:solidFill>
                <a:latin typeface="+mn-lt"/>
                <a:ea typeface="+mn-ea"/>
                <a:cs typeface="+mn-cs"/>
              </a:defRPr>
            </a:lvl3pPr>
            <a:lvl4pPr marL="914400" indent="-230188" algn="l" defTabSz="685800" rtl="0" eaLnBrk="1" latinLnBrk="0" hangingPunct="1">
              <a:lnSpc>
                <a:spcPct val="100000"/>
              </a:lnSpc>
              <a:spcBef>
                <a:spcPts val="600"/>
              </a:spcBef>
              <a:buFont typeface="Calibri" panose="020F0502020204030204" pitchFamily="34" charset="0"/>
              <a:buChar char="–"/>
              <a:defRPr sz="2000" kern="1200">
                <a:solidFill>
                  <a:schemeClr val="tx1"/>
                </a:solidFill>
                <a:latin typeface="+mn-lt"/>
                <a:ea typeface="+mn-ea"/>
                <a:cs typeface="+mn-cs"/>
              </a:defRPr>
            </a:lvl4pPr>
            <a:lvl5pPr marL="1144588" indent="-230188" algn="l" defTabSz="6858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400">
              <a:spcBef>
                <a:spcPts val="0"/>
              </a:spcBef>
              <a:spcAft>
                <a:spcPts val="1200"/>
              </a:spcAft>
              <a:buClr>
                <a:srgbClr val="00539A"/>
              </a:buClr>
              <a:buNone/>
              <a:defRPr/>
            </a:pPr>
            <a:r>
              <a:rPr lang="es-US" sz="2000" b="1" dirty="0">
                <a:solidFill>
                  <a:srgbClr val="00529B"/>
                </a:solidFill>
                <a:latin typeface="Arial" panose="020B0604020202020204" pitchFamily="34" charset="0"/>
                <a:cs typeface="Arial" panose="020B0604020202020204" pitchFamily="34" charset="0"/>
              </a:rPr>
              <a:t>Lección 1: </a:t>
            </a:r>
            <a:r>
              <a:rPr lang="es-US" sz="2000" dirty="0">
                <a:solidFill>
                  <a:srgbClr val="00529B"/>
                </a:solidFill>
                <a:latin typeface="Arial" panose="020B0604020202020204" pitchFamily="34" charset="0"/>
                <a:cs typeface="Arial" panose="020B0604020202020204" pitchFamily="34" charset="0"/>
              </a:rPr>
              <a:t>Resumen del plan Medicare </a:t>
            </a:r>
            <a:r>
              <a:rPr lang="es-US" sz="2000" dirty="0" err="1">
                <a:solidFill>
                  <a:srgbClr val="00529B"/>
                </a:solidFill>
                <a:latin typeface="Arial" panose="020B0604020202020204" pitchFamily="34" charset="0"/>
                <a:cs typeface="Arial" panose="020B0604020202020204" pitchFamily="34" charset="0"/>
              </a:rPr>
              <a:t>Advantage</a:t>
            </a:r>
            <a:r>
              <a:rPr lang="es-US" sz="2000" dirty="0">
                <a:solidFill>
                  <a:srgbClr val="00529B"/>
                </a:solidFill>
                <a:latin typeface="Arial" panose="020B0604020202020204" pitchFamily="34" charset="0"/>
                <a:cs typeface="Arial" panose="020B0604020202020204" pitchFamily="34" charset="0"/>
              </a:rPr>
              <a:t>………………………………….............4–30</a:t>
            </a:r>
          </a:p>
          <a:p>
            <a:pPr marL="0" indent="0" defTabSz="914400">
              <a:spcBef>
                <a:spcPts val="0"/>
              </a:spcBef>
              <a:spcAft>
                <a:spcPts val="1200"/>
              </a:spcAft>
              <a:buClr>
                <a:srgbClr val="00539A"/>
              </a:buClr>
              <a:buNone/>
              <a:defRPr/>
            </a:pPr>
            <a:r>
              <a:rPr lang="es-US" sz="2000" b="1" dirty="0">
                <a:solidFill>
                  <a:srgbClr val="00529B"/>
                </a:solidFill>
                <a:latin typeface="Arial" panose="020B0604020202020204" pitchFamily="34" charset="0"/>
                <a:cs typeface="Arial" panose="020B0604020202020204" pitchFamily="34" charset="0"/>
              </a:rPr>
              <a:t>Lección 2: </a:t>
            </a:r>
            <a:r>
              <a:rPr lang="es-US" sz="2000" dirty="0">
                <a:solidFill>
                  <a:srgbClr val="00529B"/>
                </a:solidFill>
                <a:latin typeface="Arial" panose="020B0604020202020204" pitchFamily="34" charset="0"/>
                <a:cs typeface="Arial" panose="020B0604020202020204" pitchFamily="34" charset="0"/>
              </a:rPr>
              <a:t>Otros planes de salud de Medicare…………….................................................31–37</a:t>
            </a:r>
          </a:p>
          <a:p>
            <a:pPr marL="0" indent="0" defTabSz="914400">
              <a:spcBef>
                <a:spcPts val="0"/>
              </a:spcBef>
              <a:spcAft>
                <a:spcPts val="1200"/>
              </a:spcAft>
              <a:buClr>
                <a:srgbClr val="00539A"/>
              </a:buClr>
              <a:buNone/>
              <a:defRPr/>
            </a:pPr>
            <a:r>
              <a:rPr lang="es-US" sz="2000" b="1" dirty="0">
                <a:solidFill>
                  <a:srgbClr val="00529B"/>
                </a:solidFill>
                <a:latin typeface="Arial" panose="020B0604020202020204" pitchFamily="34" charset="0"/>
                <a:cs typeface="Arial" panose="020B0604020202020204" pitchFamily="34" charset="0"/>
              </a:rPr>
              <a:t>Lección 3: </a:t>
            </a:r>
            <a:r>
              <a:rPr lang="es-US" sz="2000" dirty="0">
                <a:solidFill>
                  <a:srgbClr val="00529B"/>
                </a:solidFill>
                <a:latin typeface="Arial" panose="020B0604020202020204" pitchFamily="34" charset="0"/>
                <a:cs typeface="Arial" panose="020B0604020202020204" pitchFamily="34" charset="0"/>
              </a:rPr>
              <a:t>Derechos, protecciones y apelaciones.…………..............................................38–44</a:t>
            </a:r>
          </a:p>
          <a:p>
            <a:pPr marL="0" indent="0" defTabSz="914400">
              <a:spcBef>
                <a:spcPts val="0"/>
              </a:spcBef>
              <a:spcAft>
                <a:spcPts val="1200"/>
              </a:spcAft>
              <a:buClr>
                <a:srgbClr val="00539A"/>
              </a:buClr>
              <a:buNone/>
              <a:defRPr/>
            </a:pPr>
            <a:r>
              <a:rPr lang="es-US" sz="2000" b="1" dirty="0">
                <a:solidFill>
                  <a:srgbClr val="00529B"/>
                </a:solidFill>
                <a:latin typeface="Arial" panose="020B0604020202020204" pitchFamily="34" charset="0"/>
                <a:cs typeface="Arial" panose="020B0604020202020204" pitchFamily="34" charset="0"/>
              </a:rPr>
              <a:t>Lección 4: </a:t>
            </a:r>
            <a:r>
              <a:rPr lang="es-US" sz="2000" dirty="0">
                <a:solidFill>
                  <a:srgbClr val="00529B"/>
                </a:solidFill>
                <a:latin typeface="Arial" panose="020B0604020202020204" pitchFamily="34" charset="0"/>
                <a:cs typeface="Arial" panose="020B0604020202020204" pitchFamily="34" charset="0"/>
              </a:rPr>
              <a:t>Reglas de Comunicación y Comercialización de Medicare (MCMG)…………45–62</a:t>
            </a:r>
          </a:p>
          <a:p>
            <a:pPr marL="0" marR="0" lvl="0" indent="0" defTabSz="914400" fontAlgn="auto">
              <a:spcBef>
                <a:spcPts val="0"/>
              </a:spcBef>
              <a:spcAft>
                <a:spcPts val="1200"/>
              </a:spcAft>
              <a:buClr>
                <a:srgbClr val="00539A"/>
              </a:buClr>
              <a:buSzTx/>
              <a:buNone/>
              <a:tabLst/>
              <a:defRPr/>
            </a:pPr>
            <a:r>
              <a:rPr lang="es-US" sz="2000" b="1" dirty="0">
                <a:solidFill>
                  <a:srgbClr val="00529B"/>
                </a:solidFill>
                <a:latin typeface="Arial" panose="020B0604020202020204" pitchFamily="34" charset="0"/>
                <a:cs typeface="Arial" panose="020B0604020202020204" pitchFamily="34" charset="0"/>
              </a:rPr>
              <a:t>Apéndices:</a:t>
            </a:r>
          </a:p>
          <a:p>
            <a:pPr marL="548640" indent="-274320" defTabSz="914400">
              <a:spcBef>
                <a:spcPts val="0"/>
              </a:spcBef>
              <a:spcAft>
                <a:spcPts val="1200"/>
              </a:spcAft>
              <a:buClr>
                <a:srgbClr val="00539A"/>
              </a:buClr>
              <a:buNone/>
              <a:defRPr/>
            </a:pPr>
            <a:r>
              <a:rPr lang="es-US" sz="2000" dirty="0">
                <a:solidFill>
                  <a:srgbClr val="00529B"/>
                </a:solidFill>
                <a:latin typeface="Arial" panose="020B0604020202020204" pitchFamily="34" charset="0"/>
                <a:cs typeface="Arial" panose="020B0604020202020204" pitchFamily="34" charset="0"/>
              </a:rPr>
              <a:t>Guía de recursos de Medicare </a:t>
            </a:r>
            <a:r>
              <a:rPr lang="es-US" sz="2000" dirty="0" err="1">
                <a:solidFill>
                  <a:srgbClr val="00529B"/>
                </a:solidFill>
                <a:latin typeface="Arial" panose="020B0604020202020204" pitchFamily="34" charset="0"/>
                <a:cs typeface="Arial" panose="020B0604020202020204" pitchFamily="34" charset="0"/>
              </a:rPr>
              <a:t>Advantage</a:t>
            </a:r>
            <a:r>
              <a:rPr lang="es-US" sz="2000" dirty="0">
                <a:solidFill>
                  <a:srgbClr val="00529B"/>
                </a:solidFill>
                <a:latin typeface="Arial" panose="020B0604020202020204" pitchFamily="34" charset="0"/>
                <a:cs typeface="Arial" panose="020B0604020202020204" pitchFamily="34" charset="0"/>
              </a:rPr>
              <a:t> y otros planes de salud de Medicare............63–64</a:t>
            </a:r>
          </a:p>
          <a:p>
            <a:pPr marL="548640" marR="0" lvl="0" indent="-274320" defTabSz="914400" fontAlgn="auto">
              <a:spcBef>
                <a:spcPts val="0"/>
              </a:spcBef>
              <a:spcAft>
                <a:spcPts val="1200"/>
              </a:spcAft>
              <a:buClr>
                <a:srgbClr val="00539A"/>
              </a:buClr>
              <a:buSzTx/>
              <a:buNone/>
              <a:tabLst/>
              <a:defRPr/>
            </a:pPr>
            <a:r>
              <a:rPr lang="es-US" sz="2000" dirty="0">
                <a:solidFill>
                  <a:srgbClr val="00529B"/>
                </a:solidFill>
                <a:latin typeface="Arial" panose="020B0604020202020204" pitchFamily="34" charset="0"/>
                <a:cs typeface="Arial" panose="020B0604020202020204" pitchFamily="34" charset="0"/>
              </a:rPr>
              <a:t>Apéndice A:</a:t>
            </a:r>
            <a:r>
              <a:rPr lang="es-US" sz="2000" b="1" dirty="0">
                <a:solidFill>
                  <a:srgbClr val="00529B"/>
                </a:solidFill>
                <a:latin typeface="Arial" panose="020B0604020202020204" pitchFamily="34" charset="0"/>
                <a:cs typeface="Arial" panose="020B0604020202020204" pitchFamily="34" charset="0"/>
              </a:rPr>
              <a:t> </a:t>
            </a:r>
            <a:r>
              <a:rPr lang="es-US" sz="2000" dirty="0">
                <a:solidFill>
                  <a:srgbClr val="00529B"/>
                </a:solidFill>
                <a:latin typeface="Arial" panose="020B0604020202020204" pitchFamily="34" charset="0"/>
                <a:cs typeface="Arial" panose="020B0604020202020204" pitchFamily="34" charset="0"/>
              </a:rPr>
              <a:t>Comparar planes Medicare </a:t>
            </a:r>
            <a:r>
              <a:rPr lang="es-US" sz="2000" dirty="0" err="1">
                <a:solidFill>
                  <a:srgbClr val="00529B"/>
                </a:solidFill>
                <a:latin typeface="Arial" panose="020B0604020202020204" pitchFamily="34" charset="0"/>
                <a:cs typeface="Arial" panose="020B0604020202020204" pitchFamily="34" charset="0"/>
              </a:rPr>
              <a:t>Advantage</a:t>
            </a:r>
            <a:r>
              <a:rPr lang="es-US" sz="2000" dirty="0">
                <a:solidFill>
                  <a:srgbClr val="00529B"/>
                </a:solidFill>
                <a:latin typeface="Arial" panose="020B0604020202020204" pitchFamily="34" charset="0"/>
                <a:cs typeface="Arial" panose="020B0604020202020204" pitchFamily="34" charset="0"/>
              </a:rPr>
              <a:t>.………………………………………65–68</a:t>
            </a:r>
          </a:p>
          <a:p>
            <a:pPr marL="548640" marR="0" lvl="0" indent="-274320" defTabSz="914400" fontAlgn="auto">
              <a:spcBef>
                <a:spcPts val="0"/>
              </a:spcBef>
              <a:spcAft>
                <a:spcPts val="1200"/>
              </a:spcAft>
              <a:buClr>
                <a:srgbClr val="00539A"/>
              </a:buClr>
              <a:buSzTx/>
              <a:buNone/>
              <a:tabLst/>
              <a:defRPr/>
            </a:pPr>
            <a:r>
              <a:rPr lang="es-US" sz="2000" dirty="0">
                <a:solidFill>
                  <a:srgbClr val="00529B"/>
                </a:solidFill>
                <a:latin typeface="Arial" panose="020B0604020202020204" pitchFamily="34" charset="0"/>
                <a:cs typeface="Arial" panose="020B0604020202020204" pitchFamily="34" charset="0"/>
              </a:rPr>
              <a:t>Apéndice B:</a:t>
            </a:r>
            <a:r>
              <a:rPr lang="es-US" sz="2000" b="1" dirty="0">
                <a:solidFill>
                  <a:srgbClr val="00529B"/>
                </a:solidFill>
                <a:latin typeface="Arial" panose="020B0604020202020204" pitchFamily="34" charset="0"/>
                <a:cs typeface="Arial" panose="020B0604020202020204" pitchFamily="34" charset="0"/>
              </a:rPr>
              <a:t> </a:t>
            </a:r>
            <a:r>
              <a:rPr lang="es-US" sz="2000" dirty="0">
                <a:solidFill>
                  <a:srgbClr val="00529B"/>
                </a:solidFill>
                <a:latin typeface="Arial" panose="020B0604020202020204" pitchFamily="34" charset="0"/>
                <a:cs typeface="Arial" panose="020B0604020202020204" pitchFamily="34" charset="0"/>
              </a:rPr>
              <a:t>Medicare Original vs. Medicare </a:t>
            </a:r>
            <a:r>
              <a:rPr lang="es-US" sz="2000" dirty="0" err="1">
                <a:solidFill>
                  <a:srgbClr val="00529B"/>
                </a:solidFill>
                <a:latin typeface="Arial" panose="020B0604020202020204" pitchFamily="34" charset="0"/>
                <a:cs typeface="Arial" panose="020B0604020202020204" pitchFamily="34" charset="0"/>
              </a:rPr>
              <a:t>Advantage</a:t>
            </a:r>
            <a:r>
              <a:rPr lang="es-US" sz="2000" dirty="0">
                <a:solidFill>
                  <a:srgbClr val="00529B"/>
                </a:solidFill>
                <a:latin typeface="Arial" panose="020B0604020202020204" pitchFamily="34" charset="0"/>
                <a:cs typeface="Arial" panose="020B0604020202020204" pitchFamily="34" charset="0"/>
              </a:rPr>
              <a:t>……………………....................69–72</a:t>
            </a:r>
          </a:p>
          <a:p>
            <a:pPr marL="548640" marR="0" lvl="0" indent="-274320" defTabSz="914400" fontAlgn="auto">
              <a:spcBef>
                <a:spcPts val="0"/>
              </a:spcBef>
              <a:spcAft>
                <a:spcPts val="1200"/>
              </a:spcAft>
              <a:buClr>
                <a:srgbClr val="00539A"/>
              </a:buClr>
              <a:buSzTx/>
              <a:buNone/>
              <a:tabLst/>
              <a:defRPr/>
            </a:pPr>
            <a:r>
              <a:rPr lang="es-US" sz="2000" dirty="0">
                <a:solidFill>
                  <a:srgbClr val="00529B"/>
                </a:solidFill>
                <a:latin typeface="Arial" panose="020B0604020202020204" pitchFamily="34" charset="0"/>
                <a:cs typeface="Arial" panose="020B0604020202020204" pitchFamily="34" charset="0"/>
              </a:rPr>
              <a:t>Siglas……………………….…………………………………...............................................73–74</a:t>
            </a:r>
          </a:p>
        </p:txBody>
      </p:sp>
      <p:sp>
        <p:nvSpPr>
          <p:cNvPr id="9" name="Slide Number Placeholder 5">
            <a:extLst>
              <a:ext uri="{FF2B5EF4-FFF2-40B4-BE49-F238E27FC236}">
                <a16:creationId xmlns:a16="http://schemas.microsoft.com/office/drawing/2014/main" id="{14FB5EE8-F3C7-4353-B718-987B1E78AA53}"/>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a:t>
            </a:fld>
            <a:endParaRPr lang="en-US"/>
          </a:p>
        </p:txBody>
      </p:sp>
      <p:sp>
        <p:nvSpPr>
          <p:cNvPr id="3" name="Footer Placeholder 2">
            <a:extLst>
              <a:ext uri="{FF2B5EF4-FFF2-40B4-BE49-F238E27FC236}">
                <a16:creationId xmlns:a16="http://schemas.microsoft.com/office/drawing/2014/main" id="{7915CF63-C2D5-8C4C-AABA-2A08D8A507C2}"/>
              </a:ext>
            </a:extLst>
          </p:cNvPr>
          <p:cNvSpPr>
            <a:spLocks noGrp="1"/>
          </p:cNvSpPr>
          <p:nvPr>
            <p:ph type="ftr" sz="quarter" idx="11"/>
          </p:nvPr>
        </p:nvSpPr>
        <p:spPr>
          <a:xfrm>
            <a:off x="4038600" y="6438363"/>
            <a:ext cx="4114800" cy="365125"/>
          </a:xfrm>
        </p:spPr>
        <p:txBody>
          <a:bodyPr/>
          <a:lstStyle/>
          <a:p>
            <a:r>
              <a:rPr lang="es-US">
                <a:latin typeface="Arial"/>
                <a:cs typeface="Arial"/>
              </a:rPr>
              <a:t>Medicare Advantage y otros planes de salud Medicare</a:t>
            </a:r>
          </a:p>
        </p:txBody>
      </p:sp>
      <p:sp>
        <p:nvSpPr>
          <p:cNvPr id="2" name="Date Placeholder 1"/>
          <p:cNvSpPr>
            <a:spLocks noGrp="1"/>
          </p:cNvSpPr>
          <p:nvPr>
            <p:ph type="dt" sz="half" idx="10"/>
          </p:nvPr>
        </p:nvSpPr>
        <p:spPr>
          <a:xfrm>
            <a:off x="838200" y="6426200"/>
            <a:ext cx="2743200" cy="365125"/>
          </a:xfrm>
        </p:spPr>
        <p:txBody>
          <a:bodyPr/>
          <a:lstStyle/>
          <a:p>
            <a:r>
              <a:rPr lang="es-US"/>
              <a:t>Marzo de 2023</a:t>
            </a:r>
          </a:p>
        </p:txBody>
      </p:sp>
    </p:spTree>
    <p:custDataLst>
      <p:tags r:id="rId1"/>
    </p:custDataLst>
    <p:extLst>
      <p:ext uri="{BB962C8B-B14F-4D97-AF65-F5344CB8AC3E}">
        <p14:creationId xmlns:p14="http://schemas.microsoft.com/office/powerpoint/2010/main" val="2163212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61901"/>
          </a:xfrm>
        </p:spPr>
        <p:txBody>
          <a:bodyPr anchor="ctr">
            <a:normAutofit/>
          </a:bodyPr>
          <a:lstStyle/>
          <a:p>
            <a:r>
              <a:rPr lang="es-US" sz="3000"/>
              <a:t>Quién puede inscribirse en un plan Medicare Advantage</a:t>
            </a:r>
          </a:p>
        </p:txBody>
      </p:sp>
      <p:sp>
        <p:nvSpPr>
          <p:cNvPr id="5" name="Content Placeholder 4"/>
          <p:cNvSpPr>
            <a:spLocks noGrp="1"/>
          </p:cNvSpPr>
          <p:nvPr>
            <p:ph type="body" sz="quarter" idx="4294967295"/>
          </p:nvPr>
        </p:nvSpPr>
        <p:spPr>
          <a:xfrm>
            <a:off x="838199" y="1777205"/>
            <a:ext cx="5360963" cy="3590924"/>
          </a:xfrm>
        </p:spPr>
        <p:txBody>
          <a:bodyPr vert="horz" lIns="91440" tIns="45720" rIns="91440" bIns="45720" rtlCol="0" anchor="t">
            <a:noAutofit/>
          </a:bodyPr>
          <a:lstStyle/>
          <a:p>
            <a:pPr marL="0" indent="0" defTabSz="685800">
              <a:lnSpc>
                <a:spcPct val="100000"/>
              </a:lnSpc>
              <a:spcBef>
                <a:spcPts val="0"/>
              </a:spcBef>
              <a:spcAft>
                <a:spcPts val="1200"/>
              </a:spcAft>
              <a:buNone/>
            </a:pPr>
            <a:r>
              <a:rPr lang="es-US" b="1" dirty="0">
                <a:solidFill>
                  <a:srgbClr val="00529B"/>
                </a:solidFill>
                <a:latin typeface="Arial"/>
                <a:cs typeface="Arial"/>
              </a:rPr>
              <a:t> </a:t>
            </a:r>
            <a:r>
              <a:rPr lang="es-US" sz="2800" b="1" dirty="0">
                <a:solidFill>
                  <a:srgbClr val="00529B"/>
                </a:solidFill>
                <a:latin typeface="Arial"/>
                <a:cs typeface="Arial"/>
              </a:rPr>
              <a:t>Para ser elegible, debe:</a:t>
            </a:r>
          </a:p>
          <a:p>
            <a:pPr marL="548640" lvl="1" indent="-274320" defTabSz="685800">
              <a:lnSpc>
                <a:spcPct val="100000"/>
              </a:lnSpc>
              <a:spcBef>
                <a:spcPts val="0"/>
              </a:spcBef>
              <a:spcAft>
                <a:spcPts val="1200"/>
              </a:spcAft>
              <a:buClr>
                <a:srgbClr val="00539A"/>
              </a:buClr>
              <a:buFont typeface="Wingdings" panose="02070309020205020404" pitchFamily="49" charset="0"/>
              <a:buChar char="§"/>
            </a:pPr>
            <a:r>
              <a:rPr lang="es-US" sz="2400" dirty="0">
                <a:solidFill>
                  <a:srgbClr val="00529B"/>
                </a:solidFill>
              </a:rPr>
              <a:t>Tener Medicare Parte A y Parte B</a:t>
            </a:r>
          </a:p>
          <a:p>
            <a:pPr marL="548640" lvl="1" indent="-274320" defTabSz="685800">
              <a:lnSpc>
                <a:spcPct val="100000"/>
              </a:lnSpc>
              <a:spcBef>
                <a:spcPts val="0"/>
              </a:spcBef>
              <a:spcAft>
                <a:spcPts val="1200"/>
              </a:spcAft>
              <a:buClr>
                <a:srgbClr val="00539A"/>
              </a:buClr>
              <a:buFont typeface="Wingdings" panose="02070309020205020404" pitchFamily="49" charset="0"/>
              <a:buChar char="§"/>
            </a:pPr>
            <a:r>
              <a:rPr lang="es-US" sz="2400" dirty="0">
                <a:solidFill>
                  <a:srgbClr val="00529B"/>
                </a:solidFill>
              </a:rPr>
              <a:t>Vivir en el área de servicio que cubra el plan</a:t>
            </a:r>
          </a:p>
          <a:p>
            <a:pPr marL="548640" lvl="1" indent="-274320" defTabSz="685800">
              <a:lnSpc>
                <a:spcPct val="100000"/>
              </a:lnSpc>
              <a:spcBef>
                <a:spcPts val="0"/>
              </a:spcBef>
              <a:spcAft>
                <a:spcPts val="1200"/>
              </a:spcAft>
              <a:buClr>
                <a:srgbClr val="00539A"/>
              </a:buClr>
              <a:buFont typeface="Wingdings" panose="02070309020205020404" pitchFamily="49" charset="0"/>
              <a:buChar char="§"/>
            </a:pPr>
            <a:r>
              <a:rPr lang="es-US" sz="2400" dirty="0">
                <a:solidFill>
                  <a:srgbClr val="00529B"/>
                </a:solidFill>
              </a:rPr>
              <a:t>Ser ciudadano estadounidense </a:t>
            </a:r>
            <a:br>
              <a:rPr lang="es-US" sz="2400" dirty="0">
                <a:solidFill>
                  <a:srgbClr val="00529B"/>
                </a:solidFill>
              </a:rPr>
            </a:br>
            <a:r>
              <a:rPr lang="es-US" sz="2400" dirty="0">
                <a:solidFill>
                  <a:srgbClr val="00529B"/>
                </a:solidFill>
              </a:rPr>
              <a:t>o estar legalmente en los </a:t>
            </a:r>
            <a:br>
              <a:rPr lang="es-US" sz="2400" dirty="0">
                <a:solidFill>
                  <a:srgbClr val="00529B"/>
                </a:solidFill>
              </a:rPr>
            </a:br>
            <a:r>
              <a:rPr lang="es-US" sz="2400" dirty="0">
                <a:solidFill>
                  <a:srgbClr val="00529B"/>
                </a:solidFill>
              </a:rPr>
              <a:t>Estados Unidos.</a:t>
            </a:r>
          </a:p>
          <a:p>
            <a:pPr marL="548640" lvl="1" indent="-274320" defTabSz="685800">
              <a:lnSpc>
                <a:spcPct val="100000"/>
              </a:lnSpc>
              <a:spcBef>
                <a:spcPts val="0"/>
              </a:spcBef>
              <a:spcAft>
                <a:spcPts val="1200"/>
              </a:spcAft>
              <a:buClr>
                <a:srgbClr val="00539A"/>
              </a:buClr>
              <a:buFont typeface="Wingdings" panose="02070309020205020404" pitchFamily="49" charset="0"/>
              <a:buChar char="§"/>
            </a:pPr>
            <a:r>
              <a:rPr lang="es-US" sz="2400" dirty="0">
                <a:solidFill>
                  <a:srgbClr val="00529B"/>
                </a:solidFill>
              </a:rPr>
              <a:t>No estar encarcelado</a:t>
            </a:r>
          </a:p>
        </p:txBody>
      </p:sp>
      <p:sp>
        <p:nvSpPr>
          <p:cNvPr id="8" name="Content Placeholder 4">
            <a:extLst>
              <a:ext uri="{FF2B5EF4-FFF2-40B4-BE49-F238E27FC236}">
                <a16:creationId xmlns:a16="http://schemas.microsoft.com/office/drawing/2014/main" id="{842AD38C-8ABF-48B0-AA1C-CCF3429225F8}"/>
              </a:ext>
            </a:extLst>
          </p:cNvPr>
          <p:cNvSpPr txBox="1">
            <a:spLocks/>
          </p:cNvSpPr>
          <p:nvPr/>
        </p:nvSpPr>
        <p:spPr>
          <a:xfrm>
            <a:off x="6250202" y="1777205"/>
            <a:ext cx="4949396" cy="359092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1200"/>
              </a:spcAft>
              <a:buNone/>
            </a:pPr>
            <a:r>
              <a:rPr lang="es-US" sz="2800" b="1" dirty="0">
                <a:solidFill>
                  <a:srgbClr val="00529B"/>
                </a:solidFill>
              </a:rPr>
              <a:t>Para inscribirse, usted deberá estar de acuerdo en:</a:t>
            </a:r>
          </a:p>
          <a:p>
            <a:pPr marL="548640" lvl="1" indent="-274320" defTabSz="685800">
              <a:lnSpc>
                <a:spcPct val="100000"/>
              </a:lnSpc>
              <a:spcBef>
                <a:spcPts val="0"/>
              </a:spcBef>
              <a:spcAft>
                <a:spcPts val="1200"/>
              </a:spcAft>
              <a:buClr>
                <a:srgbClr val="00539A"/>
              </a:buClr>
              <a:buFont typeface="Wingdings" panose="02070309020205020404" pitchFamily="49" charset="0"/>
              <a:buChar char="§"/>
            </a:pPr>
            <a:r>
              <a:rPr lang="es-US" sz="2400" dirty="0">
                <a:solidFill>
                  <a:srgbClr val="00529B"/>
                </a:solidFill>
              </a:rPr>
              <a:t>Proveer la información necesaria al plan</a:t>
            </a:r>
          </a:p>
          <a:p>
            <a:pPr marL="548640" lvl="1" indent="-274320" defTabSz="685800">
              <a:lnSpc>
                <a:spcPct val="100000"/>
              </a:lnSpc>
              <a:spcBef>
                <a:spcPts val="0"/>
              </a:spcBef>
              <a:spcAft>
                <a:spcPts val="1200"/>
              </a:spcAft>
              <a:buClr>
                <a:srgbClr val="00539A"/>
              </a:buClr>
              <a:buFont typeface="Wingdings" panose="02070309020205020404" pitchFamily="49" charset="0"/>
              <a:buChar char="§"/>
            </a:pPr>
            <a:r>
              <a:rPr lang="es-US" sz="2400" dirty="0">
                <a:solidFill>
                  <a:srgbClr val="00529B"/>
                </a:solidFill>
              </a:rPr>
              <a:t>Seguir las reglas del plan</a:t>
            </a:r>
          </a:p>
          <a:p>
            <a:pPr marL="548640" lvl="1" indent="-274320" defTabSz="685800">
              <a:lnSpc>
                <a:spcPct val="100000"/>
              </a:lnSpc>
              <a:spcBef>
                <a:spcPts val="0"/>
              </a:spcBef>
              <a:spcAft>
                <a:spcPts val="1200"/>
              </a:spcAft>
              <a:buClr>
                <a:srgbClr val="00539A"/>
              </a:buClr>
              <a:buFont typeface="Wingdings" panose="02070309020205020404" pitchFamily="49" charset="0"/>
              <a:buChar char="§"/>
            </a:pPr>
            <a:r>
              <a:rPr lang="es-US" sz="2400" dirty="0">
                <a:solidFill>
                  <a:srgbClr val="00529B"/>
                </a:solidFill>
              </a:rPr>
              <a:t>Solo tener un plan a la vez</a:t>
            </a:r>
          </a:p>
        </p:txBody>
      </p:sp>
      <p:cxnSp>
        <p:nvCxnSpPr>
          <p:cNvPr id="11" name="Straight Connector 10">
            <a:extLst>
              <a:ext uri="{FF2B5EF4-FFF2-40B4-BE49-F238E27FC236}">
                <a16:creationId xmlns:a16="http://schemas.microsoft.com/office/drawing/2014/main" id="{D50616EC-7D08-4D4B-9A1A-2F88BDFFCC4D}"/>
              </a:ext>
              <a:ext uri="{C183D7F6-B498-43B3-948B-1728B52AA6E4}">
                <adec:decorative xmlns:adec="http://schemas.microsoft.com/office/drawing/2017/decorative" val="1"/>
              </a:ext>
            </a:extLst>
          </p:cNvPr>
          <p:cNvCxnSpPr>
            <a:cxnSpLocks/>
          </p:cNvCxnSpPr>
          <p:nvPr/>
        </p:nvCxnSpPr>
        <p:spPr>
          <a:xfrm>
            <a:off x="6154198" y="1899136"/>
            <a:ext cx="0" cy="2959735"/>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E73BA8C5-C870-44EC-94D9-872447AF452C}"/>
              </a:ext>
            </a:extLst>
          </p:cNvPr>
          <p:cNvSpPr>
            <a:spLocks noGrp="1"/>
          </p:cNvSpPr>
          <p:nvPr>
            <p:ph type="sldNum" sz="quarter" idx="12"/>
          </p:nvPr>
        </p:nvSpPr>
        <p:spPr>
          <a:xfrm>
            <a:off x="8610600" y="6497704"/>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20</a:t>
            </a:fld>
            <a:endParaRPr lang="en-US"/>
          </a:p>
        </p:txBody>
      </p:sp>
      <p:sp>
        <p:nvSpPr>
          <p:cNvPr id="3" name="Footer Placeholder 2"/>
          <p:cNvSpPr>
            <a:spLocks noGrp="1"/>
          </p:cNvSpPr>
          <p:nvPr>
            <p:ph type="ftr" sz="quarter" idx="11"/>
          </p:nvPr>
        </p:nvSpPr>
        <p:spPr>
          <a:xfrm>
            <a:off x="4038600" y="6492571"/>
            <a:ext cx="4114800" cy="365125"/>
          </a:xfrm>
        </p:spPr>
        <p:txBody>
          <a:bodyPr/>
          <a:lstStyle/>
          <a:p>
            <a:r>
              <a:rPr lang="es-US">
                <a:latin typeface="Arial"/>
                <a:cs typeface="Arial"/>
              </a:rPr>
              <a:t>Medicare Advantage y otros planes de salud Medicare</a:t>
            </a:r>
          </a:p>
        </p:txBody>
      </p:sp>
      <p:sp>
        <p:nvSpPr>
          <p:cNvPr id="2" name="Date Placeholder 1"/>
          <p:cNvSpPr>
            <a:spLocks noGrp="1"/>
          </p:cNvSpPr>
          <p:nvPr>
            <p:ph type="dt" sz="half" idx="10"/>
          </p:nvPr>
        </p:nvSpPr>
        <p:spPr>
          <a:xfrm>
            <a:off x="838200" y="6492571"/>
            <a:ext cx="2743200" cy="365125"/>
          </a:xfrm>
        </p:spPr>
        <p:txBody>
          <a:bodyPr/>
          <a:lstStyle/>
          <a:p>
            <a:r>
              <a:rPr lang="es-US"/>
              <a:t>Marzo de 2023</a:t>
            </a:r>
          </a:p>
        </p:txBody>
      </p:sp>
    </p:spTree>
    <p:custDataLst>
      <p:tags r:id="rId1"/>
    </p:custDataLst>
    <p:extLst>
      <p:ext uri="{BB962C8B-B14F-4D97-AF65-F5344CB8AC3E}">
        <p14:creationId xmlns:p14="http://schemas.microsoft.com/office/powerpoint/2010/main" val="8631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500"/>
                                        <p:tgtEl>
                                          <p:spTgt spid="5">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Effect transition="in" filter="fade">
                                      <p:cBhvr>
                                        <p:cTn id="13" dur="500"/>
                                        <p:tgtEl>
                                          <p:spTgt spid="5">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animEffect transition="in" filter="fade">
                                      <p:cBhvr>
                                        <p:cTn id="16" dur="500"/>
                                        <p:tgtEl>
                                          <p:spTgt spid="5">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500"/>
                                        <p:tgtEl>
                                          <p:spTgt spid="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animEffect transition="in" filter="fade">
                                      <p:cBhvr>
                                        <p:cTn id="26" dur="500"/>
                                        <p:tgtEl>
                                          <p:spTgt spid="8">
                                            <p:txEl>
                                              <p:pRg st="1" end="1"/>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animEffect transition="in" filter="fade">
                                      <p:cBhvr>
                                        <p:cTn id="29" dur="500"/>
                                        <p:tgtEl>
                                          <p:spTgt spid="8">
                                            <p:txEl>
                                              <p:pRg st="2" end="2"/>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8">
                                            <p:txEl>
                                              <p:pRg st="3" end="3"/>
                                            </p:txEl>
                                          </p:spTgt>
                                        </p:tgtEl>
                                        <p:attrNameLst>
                                          <p:attrName>style.visibility</p:attrName>
                                        </p:attrNameLst>
                                      </p:cBhvr>
                                      <p:to>
                                        <p:strVal val="visible"/>
                                      </p:to>
                                    </p:set>
                                    <p:animEffect transition="in" filter="fade">
                                      <p:cBhvr>
                                        <p:cTn id="3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38151"/>
          </a:xfrm>
        </p:spPr>
        <p:txBody>
          <a:bodyPr anchor="ctr">
            <a:normAutofit/>
          </a:bodyPr>
          <a:lstStyle/>
          <a:p>
            <a:r>
              <a:rPr lang="es-US" sz="3000"/>
              <a:t>Cómo inscribirse</a:t>
            </a:r>
          </a:p>
        </p:txBody>
      </p:sp>
      <p:pic>
        <p:nvPicPr>
          <p:cNvPr id="21" name="Graphic 20">
            <a:extLst>
              <a:ext uri="{FF2B5EF4-FFF2-40B4-BE49-F238E27FC236}">
                <a16:creationId xmlns:a16="http://schemas.microsoft.com/office/drawing/2014/main" id="{60E44669-9767-4001-9DB4-2444F3AE684E}"/>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9306" y="1075402"/>
            <a:ext cx="1256119" cy="1256119"/>
          </a:xfrm>
          <a:prstGeom prst="rect">
            <a:avLst/>
          </a:prstGeom>
        </p:spPr>
      </p:pic>
      <p:sp>
        <p:nvSpPr>
          <p:cNvPr id="16" name="TextBox 15" descr="En línea">
            <a:extLst>
              <a:ext uri="{FF2B5EF4-FFF2-40B4-BE49-F238E27FC236}">
                <a16:creationId xmlns:a16="http://schemas.microsoft.com/office/drawing/2014/main" id="{80E01B8C-11AD-4361-96E7-0FDD666EFEFE}"/>
              </a:ext>
            </a:extLst>
          </p:cNvPr>
          <p:cNvSpPr txBox="1"/>
          <p:nvPr/>
        </p:nvSpPr>
        <p:spPr>
          <a:xfrm>
            <a:off x="844557" y="2122360"/>
            <a:ext cx="1759366" cy="523220"/>
          </a:xfrm>
          <a:prstGeom prst="rect">
            <a:avLst/>
          </a:prstGeom>
          <a:noFill/>
        </p:spPr>
        <p:txBody>
          <a:bodyPr wrap="square" rtlCol="0">
            <a:spAutoFit/>
          </a:bodyPr>
          <a:lstStyle/>
          <a:p>
            <a:pPr algn="ctr"/>
            <a:r>
              <a:rPr lang="es-US" sz="2800" b="1" dirty="0"/>
              <a:t>En línea</a:t>
            </a:r>
          </a:p>
        </p:txBody>
      </p:sp>
      <p:sp>
        <p:nvSpPr>
          <p:cNvPr id="6" name="Rectangle: Rounded Corners 5">
            <a:extLst>
              <a:ext uri="{FF2B5EF4-FFF2-40B4-BE49-F238E27FC236}">
                <a16:creationId xmlns:a16="http://schemas.microsoft.com/office/drawing/2014/main" id="{E65166CE-9177-4A69-9631-6C7F3ECBE632}"/>
              </a:ext>
              <a:ext uri="{C183D7F6-B498-43B3-948B-1728B52AA6E4}">
                <adec:decorative xmlns:adec="http://schemas.microsoft.com/office/drawing/2017/decorative" val="1"/>
              </a:ext>
            </a:extLst>
          </p:cNvPr>
          <p:cNvSpPr/>
          <p:nvPr/>
        </p:nvSpPr>
        <p:spPr>
          <a:xfrm>
            <a:off x="760947" y="1151489"/>
            <a:ext cx="10515600" cy="1494091"/>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descr="-Consulte Medicare.gov/plan-compare-Consulte el sitio web del plan para ver si puede inscribirse en línea ">
            <a:extLst>
              <a:ext uri="{FF2B5EF4-FFF2-40B4-BE49-F238E27FC236}">
                <a16:creationId xmlns:a16="http://schemas.microsoft.com/office/drawing/2014/main" id="{9BF449C6-F268-48D7-AD4A-1ADE7F0EF519}"/>
              </a:ext>
            </a:extLst>
          </p:cNvPr>
          <p:cNvSpPr txBox="1"/>
          <p:nvPr/>
        </p:nvSpPr>
        <p:spPr>
          <a:xfrm>
            <a:off x="2758649" y="1266200"/>
            <a:ext cx="8749941" cy="1461939"/>
          </a:xfrm>
          <a:prstGeom prst="rect">
            <a:avLst/>
          </a:prstGeom>
          <a:noFill/>
        </p:spPr>
        <p:txBody>
          <a:bodyPr wrap="square">
            <a:spAutoFit/>
          </a:bodyPr>
          <a:lstStyle/>
          <a:p>
            <a:pPr marL="274320" indent="-274320" defTabSz="685800">
              <a:spcAft>
                <a:spcPts val="600"/>
              </a:spcAft>
              <a:buFont typeface="Wingdings" panose="05000000000000000000" pitchFamily="2" charset="2"/>
              <a:buChar char="§"/>
            </a:pPr>
            <a:r>
              <a:rPr lang="es-US" sz="2800" dirty="0">
                <a:solidFill>
                  <a:srgbClr val="00529B"/>
                </a:solidFill>
                <a:latin typeface="Arial" panose="020B0604020202020204" pitchFamily="34" charset="0"/>
                <a:cs typeface="Arial" panose="020B0604020202020204" pitchFamily="34" charset="0"/>
              </a:rPr>
              <a:t>Consulte </a:t>
            </a:r>
            <a:r>
              <a:rPr lang="es-US" sz="2800" dirty="0">
                <a:solidFill>
                  <a:srgbClr val="00529B"/>
                </a:solidFill>
                <a:latin typeface="Arial" panose="020B0604020202020204" pitchFamily="34" charset="0"/>
                <a:cs typeface="Arial" panose="020B0604020202020204" pitchFamily="34" charset="0"/>
                <a:hlinkClick r:id="rId6"/>
              </a:rPr>
              <a:t>Medicare.gov/plan-compare</a:t>
            </a:r>
          </a:p>
          <a:p>
            <a:pPr marL="274320" indent="-274320" defTabSz="685800">
              <a:spcAft>
                <a:spcPts val="600"/>
              </a:spcAft>
              <a:buFont typeface="Wingdings" panose="05000000000000000000" pitchFamily="2" charset="2"/>
              <a:buChar char="§"/>
            </a:pPr>
            <a:r>
              <a:rPr lang="es-US" sz="2800" dirty="0">
                <a:solidFill>
                  <a:srgbClr val="00529B"/>
                </a:solidFill>
                <a:latin typeface="Arial" panose="020B0604020202020204" pitchFamily="34" charset="0"/>
                <a:cs typeface="Arial" panose="020B0604020202020204" pitchFamily="34" charset="0"/>
              </a:rPr>
              <a:t>Consulte el sitio web del plan para ver si puede inscribirse en línea.</a:t>
            </a:r>
          </a:p>
        </p:txBody>
      </p:sp>
      <p:pic>
        <p:nvPicPr>
          <p:cNvPr id="22" name="Picture 21">
            <a:extLst>
              <a:ext uri="{FF2B5EF4-FFF2-40B4-BE49-F238E27FC236}">
                <a16:creationId xmlns:a16="http://schemas.microsoft.com/office/drawing/2014/main" id="{98763D53-5596-4C81-A306-53BBFC6EA7BB}"/>
              </a:ext>
              <a:ext uri="{C183D7F6-B498-43B3-948B-1728B52AA6E4}">
                <adec:decorative xmlns:adec="http://schemas.microsoft.com/office/drawing/2017/decorative" val="1"/>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537892" y="2832484"/>
            <a:ext cx="517428" cy="992629"/>
          </a:xfrm>
          <a:prstGeom prst="rect">
            <a:avLst/>
          </a:prstGeom>
        </p:spPr>
      </p:pic>
      <p:sp>
        <p:nvSpPr>
          <p:cNvPr id="18" name="TextBox 17" descr="Por teléfono">
            <a:extLst>
              <a:ext uri="{FF2B5EF4-FFF2-40B4-BE49-F238E27FC236}">
                <a16:creationId xmlns:a16="http://schemas.microsoft.com/office/drawing/2014/main" id="{0AAD7D11-2A99-44EE-85E7-524BD759A183}"/>
              </a:ext>
            </a:extLst>
          </p:cNvPr>
          <p:cNvSpPr txBox="1"/>
          <p:nvPr/>
        </p:nvSpPr>
        <p:spPr>
          <a:xfrm>
            <a:off x="770872" y="3742830"/>
            <a:ext cx="2092977" cy="523220"/>
          </a:xfrm>
          <a:prstGeom prst="rect">
            <a:avLst/>
          </a:prstGeom>
          <a:noFill/>
        </p:spPr>
        <p:txBody>
          <a:bodyPr wrap="square" rtlCol="0">
            <a:spAutoFit/>
          </a:bodyPr>
          <a:lstStyle/>
          <a:p>
            <a:pPr algn="ctr"/>
            <a:r>
              <a:rPr lang="es-US" sz="2800" b="1" dirty="0"/>
              <a:t>Por teléfono</a:t>
            </a:r>
          </a:p>
        </p:txBody>
      </p:sp>
      <p:sp>
        <p:nvSpPr>
          <p:cNvPr id="8" name="Rectangle: Rounded Corners 7">
            <a:extLst>
              <a:ext uri="{FF2B5EF4-FFF2-40B4-BE49-F238E27FC236}">
                <a16:creationId xmlns:a16="http://schemas.microsoft.com/office/drawing/2014/main" id="{DF6596F3-5DC7-4D5D-A398-E4D6B65E910D}"/>
              </a:ext>
              <a:ext uri="{C183D7F6-B498-43B3-948B-1728B52AA6E4}">
                <adec:decorative xmlns:adec="http://schemas.microsoft.com/office/drawing/2017/decorative" val="1"/>
              </a:ext>
            </a:extLst>
          </p:cNvPr>
          <p:cNvSpPr/>
          <p:nvPr/>
        </p:nvSpPr>
        <p:spPr>
          <a:xfrm>
            <a:off x="785010" y="2789590"/>
            <a:ext cx="10515600" cy="1490472"/>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descr="-Llame al plan al que desea inscribirse al 1-800-MEDICARE (1-800-633-4227); TTY: 1-877-486-2048 ">
            <a:extLst>
              <a:ext uri="{FF2B5EF4-FFF2-40B4-BE49-F238E27FC236}">
                <a16:creationId xmlns:a16="http://schemas.microsoft.com/office/drawing/2014/main" id="{301A9E8F-F4DC-4181-A428-8003F61E3472}"/>
              </a:ext>
            </a:extLst>
          </p:cNvPr>
          <p:cNvSpPr txBox="1"/>
          <p:nvPr/>
        </p:nvSpPr>
        <p:spPr>
          <a:xfrm>
            <a:off x="2738370" y="2789590"/>
            <a:ext cx="8639778" cy="1461939"/>
          </a:xfrm>
          <a:prstGeom prst="rect">
            <a:avLst/>
          </a:prstGeom>
          <a:noFill/>
        </p:spPr>
        <p:txBody>
          <a:bodyPr wrap="square">
            <a:spAutoFit/>
          </a:bodyPr>
          <a:lstStyle/>
          <a:p>
            <a:pPr marL="274320" indent="-274320" defTabSz="685800">
              <a:spcAft>
                <a:spcPts val="600"/>
              </a:spcAft>
              <a:buFont typeface="Wingdings" panose="05000000000000000000" pitchFamily="2" charset="2"/>
              <a:buChar char="§"/>
            </a:pPr>
            <a:r>
              <a:rPr lang="es-US" sz="2800" dirty="0">
                <a:solidFill>
                  <a:srgbClr val="00529B"/>
                </a:solidFill>
                <a:latin typeface="Arial" panose="020B0604020202020204" pitchFamily="34" charset="0"/>
                <a:cs typeface="Arial" panose="020B0604020202020204" pitchFamily="34" charset="0"/>
              </a:rPr>
              <a:t>Llame al plan en el que desea inscribirse</a:t>
            </a:r>
          </a:p>
          <a:p>
            <a:pPr marL="274320" indent="-274320" defTabSz="685800">
              <a:spcAft>
                <a:spcPts val="600"/>
              </a:spcAft>
              <a:buFont typeface="Wingdings" panose="05000000000000000000" pitchFamily="2" charset="2"/>
              <a:buChar char="§"/>
            </a:pPr>
            <a:r>
              <a:rPr lang="es-US" sz="2800" dirty="0">
                <a:solidFill>
                  <a:srgbClr val="00529B"/>
                </a:solidFill>
                <a:latin typeface="Arial" panose="020B0604020202020204" pitchFamily="34" charset="0"/>
                <a:cs typeface="Arial" panose="020B0604020202020204" pitchFamily="34" charset="0"/>
              </a:rPr>
              <a:t>Llame al 1-800-MEDICARE (1-800-633-4227); </a:t>
            </a:r>
            <a:br>
              <a:rPr lang="es-US" sz="2800" dirty="0">
                <a:solidFill>
                  <a:srgbClr val="00529B"/>
                </a:solidFill>
                <a:latin typeface="Arial" panose="020B0604020202020204" pitchFamily="34" charset="0"/>
                <a:cs typeface="Arial" panose="020B0604020202020204" pitchFamily="34" charset="0"/>
              </a:rPr>
            </a:br>
            <a:r>
              <a:rPr lang="es-US" sz="2800" dirty="0">
                <a:solidFill>
                  <a:srgbClr val="00529B"/>
                </a:solidFill>
                <a:latin typeface="Arial" panose="020B0604020202020204" pitchFamily="34" charset="0"/>
                <a:cs typeface="Arial" panose="020B0604020202020204" pitchFamily="34" charset="0"/>
              </a:rPr>
              <a:t>TTY: 1-877-486-2048</a:t>
            </a:r>
          </a:p>
        </p:txBody>
      </p:sp>
      <p:pic>
        <p:nvPicPr>
          <p:cNvPr id="15" name="Graphic 14">
            <a:extLst>
              <a:ext uri="{FF2B5EF4-FFF2-40B4-BE49-F238E27FC236}">
                <a16:creationId xmlns:a16="http://schemas.microsoft.com/office/drawing/2014/main" id="{8F1DB912-17F5-48B4-91C4-50E83F667D13}"/>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78609" y="4455216"/>
            <a:ext cx="1197515" cy="1197515"/>
          </a:xfrm>
          <a:prstGeom prst="rect">
            <a:avLst/>
          </a:prstGeom>
        </p:spPr>
      </p:pic>
      <p:sp>
        <p:nvSpPr>
          <p:cNvPr id="20" name="TextBox 19" descr="Por correo">
            <a:extLst>
              <a:ext uri="{FF2B5EF4-FFF2-40B4-BE49-F238E27FC236}">
                <a16:creationId xmlns:a16="http://schemas.microsoft.com/office/drawing/2014/main" id="{59058DE7-0B93-4307-9C0D-48AB2EF5F0BD}"/>
              </a:ext>
            </a:extLst>
          </p:cNvPr>
          <p:cNvSpPr txBox="1"/>
          <p:nvPr/>
        </p:nvSpPr>
        <p:spPr>
          <a:xfrm>
            <a:off x="897684" y="5377976"/>
            <a:ext cx="1759366" cy="523220"/>
          </a:xfrm>
          <a:prstGeom prst="rect">
            <a:avLst/>
          </a:prstGeom>
          <a:noFill/>
        </p:spPr>
        <p:txBody>
          <a:bodyPr wrap="square" rtlCol="0">
            <a:spAutoFit/>
          </a:bodyPr>
          <a:lstStyle/>
          <a:p>
            <a:pPr algn="ctr"/>
            <a:r>
              <a:rPr lang="es-US" sz="2800" b="1" dirty="0"/>
              <a:t>Por correo</a:t>
            </a:r>
          </a:p>
        </p:txBody>
      </p:sp>
      <p:sp>
        <p:nvSpPr>
          <p:cNvPr id="7" name="Rectangle: Rounded Corners 6">
            <a:extLst>
              <a:ext uri="{FF2B5EF4-FFF2-40B4-BE49-F238E27FC236}">
                <a16:creationId xmlns:a16="http://schemas.microsoft.com/office/drawing/2014/main" id="{CB23BADC-C1BC-4416-85CB-862E65462A03}"/>
              </a:ext>
              <a:ext uri="{C183D7F6-B498-43B3-948B-1728B52AA6E4}">
                <adec:decorative xmlns:adec="http://schemas.microsoft.com/office/drawing/2017/decorative" val="1"/>
              </a:ext>
            </a:extLst>
          </p:cNvPr>
          <p:cNvSpPr/>
          <p:nvPr/>
        </p:nvSpPr>
        <p:spPr>
          <a:xfrm>
            <a:off x="828023" y="4462893"/>
            <a:ext cx="10456114" cy="1490472"/>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descr="Complete un formulario de inscripción en papel ">
            <a:extLst>
              <a:ext uri="{FF2B5EF4-FFF2-40B4-BE49-F238E27FC236}">
                <a16:creationId xmlns:a16="http://schemas.microsoft.com/office/drawing/2014/main" id="{8DADD521-C691-4131-99A7-0669A496F58B}"/>
              </a:ext>
            </a:extLst>
          </p:cNvPr>
          <p:cNvSpPr txBox="1"/>
          <p:nvPr/>
        </p:nvSpPr>
        <p:spPr>
          <a:xfrm>
            <a:off x="2738770" y="4863444"/>
            <a:ext cx="8533307" cy="523220"/>
          </a:xfrm>
          <a:prstGeom prst="rect">
            <a:avLst/>
          </a:prstGeom>
          <a:noFill/>
        </p:spPr>
        <p:txBody>
          <a:bodyPr wrap="square">
            <a:spAutoFit/>
          </a:bodyPr>
          <a:lstStyle/>
          <a:p>
            <a:pPr defTabSz="685800">
              <a:spcAft>
                <a:spcPts val="600"/>
              </a:spcAft>
            </a:pPr>
            <a:r>
              <a:rPr lang="es-US" sz="2800">
                <a:solidFill>
                  <a:srgbClr val="00529B"/>
                </a:solidFill>
                <a:latin typeface="Arial" panose="020B0604020202020204" pitchFamily="34" charset="0"/>
                <a:cs typeface="Arial" panose="020B0604020202020204" pitchFamily="34" charset="0"/>
              </a:rPr>
              <a:t>Complete un formulario de inscripción en papel</a:t>
            </a:r>
          </a:p>
        </p:txBody>
      </p:sp>
      <p:sp>
        <p:nvSpPr>
          <p:cNvPr id="14" name="Slide Number Placeholder 5">
            <a:extLst>
              <a:ext uri="{FF2B5EF4-FFF2-40B4-BE49-F238E27FC236}">
                <a16:creationId xmlns:a16="http://schemas.microsoft.com/office/drawing/2014/main" id="{6F25D6BA-7163-4710-A903-6BB075FFDABF}"/>
              </a:ext>
            </a:extLst>
          </p:cNvPr>
          <p:cNvSpPr>
            <a:spLocks noGrp="1"/>
          </p:cNvSpPr>
          <p:nvPr>
            <p:ph type="sldNum" sz="quarter" idx="12"/>
          </p:nvPr>
        </p:nvSpPr>
        <p:spPr>
          <a:xfrm>
            <a:off x="8610600" y="6497704"/>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21</a:t>
            </a:fld>
            <a:endParaRPr lang="en-US"/>
          </a:p>
        </p:txBody>
      </p:sp>
      <p:sp>
        <p:nvSpPr>
          <p:cNvPr id="3" name="Footer Placeholder 2"/>
          <p:cNvSpPr>
            <a:spLocks noGrp="1"/>
          </p:cNvSpPr>
          <p:nvPr>
            <p:ph type="ftr" sz="quarter" idx="11"/>
          </p:nvPr>
        </p:nvSpPr>
        <p:spPr>
          <a:xfrm>
            <a:off x="4038600" y="6490983"/>
            <a:ext cx="4114800" cy="365125"/>
          </a:xfrm>
        </p:spPr>
        <p:txBody>
          <a:bodyPr/>
          <a:lstStyle/>
          <a:p>
            <a:r>
              <a:rPr lang="es-US"/>
              <a:t>Medicare Advantage y otros planes de salud Medicare</a:t>
            </a:r>
          </a:p>
        </p:txBody>
      </p:sp>
      <p:sp>
        <p:nvSpPr>
          <p:cNvPr id="2" name="Date Placeholder 1"/>
          <p:cNvSpPr>
            <a:spLocks noGrp="1"/>
          </p:cNvSpPr>
          <p:nvPr>
            <p:ph type="dt" sz="half" idx="10"/>
          </p:nvPr>
        </p:nvSpPr>
        <p:spPr>
          <a:xfrm>
            <a:off x="838200" y="6492571"/>
            <a:ext cx="2743200" cy="365125"/>
          </a:xfrm>
        </p:spPr>
        <p:txBody>
          <a:bodyPr/>
          <a:lstStyle/>
          <a:p>
            <a:r>
              <a:rPr lang="es-US"/>
              <a:t>Marzo de 2023</a:t>
            </a:r>
          </a:p>
        </p:txBody>
      </p:sp>
    </p:spTree>
    <p:custDataLst>
      <p:tags r:id="rId1"/>
    </p:custDataLst>
    <p:extLst>
      <p:ext uri="{BB962C8B-B14F-4D97-AF65-F5344CB8AC3E}">
        <p14:creationId xmlns:p14="http://schemas.microsoft.com/office/powerpoint/2010/main" val="3167914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animBg="1"/>
      <p:bldP spid="9" grpId="0"/>
      <p:bldP spid="18" grpId="0"/>
      <p:bldP spid="8" grpId="0" animBg="1"/>
      <p:bldP spid="11" grpId="0"/>
      <p:bldP spid="20" grpId="0"/>
      <p:bldP spid="7"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52867"/>
            <a:ext cx="12192000" cy="914400"/>
          </a:xfrm>
        </p:spPr>
        <p:txBody>
          <a:bodyPr anchor="ctr">
            <a:normAutofit/>
          </a:bodyPr>
          <a:lstStyle/>
          <a:p>
            <a:r>
              <a:rPr lang="es-US" sz="2800" b="0" dirty="0"/>
              <a:t>Cuándo puede inscribirse o cambiar de </a:t>
            </a:r>
            <a:br>
              <a:rPr lang="es-US" sz="2800" b="0" dirty="0"/>
            </a:br>
            <a:r>
              <a:rPr lang="es-US" sz="2800" b="0" dirty="0"/>
              <a:t>plan Medicare </a:t>
            </a:r>
            <a:r>
              <a:rPr lang="es-US" sz="2800" b="0" dirty="0" err="1"/>
              <a:t>Advantage</a:t>
            </a:r>
            <a:r>
              <a:rPr lang="es-US" sz="2800" b="0" dirty="0"/>
              <a:t> </a:t>
            </a:r>
            <a:r>
              <a:rPr lang="es-US" sz="2000" b="0" dirty="0"/>
              <a:t>(1 de 3)</a:t>
            </a:r>
          </a:p>
        </p:txBody>
      </p:sp>
      <p:sp>
        <p:nvSpPr>
          <p:cNvPr id="12" name="TextBox 11">
            <a:extLst>
              <a:ext uri="{FF2B5EF4-FFF2-40B4-BE49-F238E27FC236}">
                <a16:creationId xmlns:a16="http://schemas.microsoft.com/office/drawing/2014/main" id="{5A9D8CBE-8E90-400B-9465-93F618AA7B3C}"/>
              </a:ext>
            </a:extLst>
          </p:cNvPr>
          <p:cNvSpPr txBox="1"/>
          <p:nvPr/>
        </p:nvSpPr>
        <p:spPr>
          <a:xfrm>
            <a:off x="640080" y="1135380"/>
            <a:ext cx="11582400" cy="435825"/>
          </a:xfrm>
          <a:prstGeom prst="rect">
            <a:avLst/>
          </a:prstGeom>
          <a:noFill/>
        </p:spPr>
        <p:txBody>
          <a:bodyPr wrap="square" rtlCol="0">
            <a:spAutoFit/>
          </a:bodyPr>
          <a:lstStyle/>
          <a:p>
            <a:pPr defTabSz="685800">
              <a:lnSpc>
                <a:spcPct val="110000"/>
              </a:lnSpc>
              <a:buClr>
                <a:srgbClr val="00539A"/>
              </a:buClr>
              <a:buFont typeface="Wingdings" pitchFamily="2" charset="2"/>
            </a:pPr>
            <a:r>
              <a:rPr lang="es-US" sz="2200" b="1" dirty="0">
                <a:solidFill>
                  <a:srgbClr val="00529B"/>
                </a:solidFill>
                <a:latin typeface="Arial" panose="020B0604020202020204" pitchFamily="34" charset="0"/>
                <a:cs typeface="Arial" panose="020B0604020202020204" pitchFamily="34" charset="0"/>
              </a:rPr>
              <a:t>Sólo puede inscribirse o cambiar de plan Medicare </a:t>
            </a:r>
            <a:r>
              <a:rPr lang="es-US" sz="2200" b="1" dirty="0" err="1">
                <a:solidFill>
                  <a:srgbClr val="00529B"/>
                </a:solidFill>
                <a:latin typeface="Arial" panose="020B0604020202020204" pitchFamily="34" charset="0"/>
                <a:cs typeface="Arial" panose="020B0604020202020204" pitchFamily="34" charset="0"/>
              </a:rPr>
              <a:t>Advantage</a:t>
            </a:r>
            <a:r>
              <a:rPr lang="es-US" sz="2200" b="1" dirty="0">
                <a:solidFill>
                  <a:srgbClr val="00529B"/>
                </a:solidFill>
                <a:latin typeface="Arial" panose="020B0604020202020204" pitchFamily="34" charset="0"/>
                <a:cs typeface="Arial" panose="020B0604020202020204" pitchFamily="34" charset="0"/>
              </a:rPr>
              <a:t> durante 5 periodos: </a:t>
            </a:r>
          </a:p>
        </p:txBody>
      </p:sp>
      <p:sp>
        <p:nvSpPr>
          <p:cNvPr id="9" name="Rectangle: Rounded Corners 8">
            <a:extLst>
              <a:ext uri="{FF2B5EF4-FFF2-40B4-BE49-F238E27FC236}">
                <a16:creationId xmlns:a16="http://schemas.microsoft.com/office/drawing/2014/main" id="{10E34A31-768B-43DD-920A-D2025285BF11}"/>
              </a:ext>
              <a:ext uri="{C183D7F6-B498-43B3-948B-1728B52AA6E4}">
                <adec:decorative xmlns:adec="http://schemas.microsoft.com/office/drawing/2017/decorative" val="1"/>
              </a:ext>
            </a:extLst>
          </p:cNvPr>
          <p:cNvSpPr/>
          <p:nvPr/>
        </p:nvSpPr>
        <p:spPr>
          <a:xfrm>
            <a:off x="699750" y="1919509"/>
            <a:ext cx="11053762" cy="2084832"/>
          </a:xfrm>
          <a:prstGeom prst="roundRect">
            <a:avLst/>
          </a:prstGeom>
          <a:solidFill>
            <a:schemeClr val="bg1"/>
          </a:solid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00000"/>
              </a:lnSpc>
              <a:spcBef>
                <a:spcPts val="600"/>
              </a:spcBef>
              <a:spcAft>
                <a:spcPts val="600"/>
              </a:spcAft>
            </a:pPr>
            <a:endParaRPr lang="en-US" sz="2400" dirty="0">
              <a:solidFill>
                <a:srgbClr val="00529B"/>
              </a:solidFill>
            </a:endParaRPr>
          </a:p>
        </p:txBody>
      </p:sp>
      <p:sp>
        <p:nvSpPr>
          <p:cNvPr id="11" name="Oval 10" descr="Círculo con el número 1 en el interior">
            <a:extLst>
              <a:ext uri="{FF2B5EF4-FFF2-40B4-BE49-F238E27FC236}">
                <a16:creationId xmlns:a16="http://schemas.microsoft.com/office/drawing/2014/main" id="{078E8DF9-5DB2-40BC-8640-43E50B5120FF}"/>
              </a:ext>
            </a:extLst>
          </p:cNvPr>
          <p:cNvSpPr/>
          <p:nvPr/>
        </p:nvSpPr>
        <p:spPr>
          <a:xfrm>
            <a:off x="422531" y="1639871"/>
            <a:ext cx="914400" cy="914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4000" b="1" dirty="0">
                <a:solidFill>
                  <a:srgbClr val="2F5597"/>
                </a:solidFill>
              </a:rPr>
              <a:t>1</a:t>
            </a:r>
          </a:p>
        </p:txBody>
      </p:sp>
      <p:sp>
        <p:nvSpPr>
          <p:cNvPr id="13" name="Content Placeholder 4">
            <a:extLst>
              <a:ext uri="{FF2B5EF4-FFF2-40B4-BE49-F238E27FC236}">
                <a16:creationId xmlns:a16="http://schemas.microsoft.com/office/drawing/2014/main" id="{02632EFA-DF2C-4D8C-BC99-B735899CFA49}"/>
              </a:ext>
              <a:ext uri="{C183D7F6-B498-43B3-948B-1728B52AA6E4}">
                <adec:decorative xmlns:adec="http://schemas.microsoft.com/office/drawing/2017/decorative" val="0"/>
              </a:ext>
            </a:extLst>
          </p:cNvPr>
          <p:cNvSpPr txBox="1">
            <a:spLocks/>
          </p:cNvSpPr>
          <p:nvPr/>
        </p:nvSpPr>
        <p:spPr>
          <a:xfrm>
            <a:off x="924714" y="1980671"/>
            <a:ext cx="10784680" cy="191058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1200"/>
              </a:spcAft>
              <a:buClrTx/>
              <a:buSzTx/>
              <a:buNone/>
              <a:tabLst/>
              <a:defRPr/>
            </a:pPr>
            <a:r>
              <a:rPr lang="es-US" sz="1800" b="1" dirty="0">
                <a:solidFill>
                  <a:srgbClr val="00529B"/>
                </a:solidFill>
              </a:rPr>
              <a:t>Período de Inscripción Inicial (IEP)</a:t>
            </a:r>
          </a:p>
          <a:p>
            <a:pPr lvl="0">
              <a:lnSpc>
                <a:spcPct val="100000"/>
              </a:lnSpc>
              <a:spcBef>
                <a:spcPts val="0"/>
              </a:spcBef>
              <a:spcAft>
                <a:spcPts val="600"/>
              </a:spcAft>
              <a:buClrTx/>
              <a:defRPr/>
            </a:pPr>
            <a:r>
              <a:rPr lang="es-US" sz="1800" dirty="0">
                <a:solidFill>
                  <a:srgbClr val="00529B"/>
                </a:solidFill>
              </a:rPr>
              <a:t>Comienza 3 meses inmediatamente antes de tener derecho a la Parte A y a la Parte B de Medicare, y termina el último día del mes anterior a tener derecho a la Parte A y a la Parte B, o el último día de su IEP de la Parte B</a:t>
            </a:r>
          </a:p>
          <a:p>
            <a:pPr>
              <a:lnSpc>
                <a:spcPct val="100000"/>
              </a:lnSpc>
              <a:spcBef>
                <a:spcPts val="0"/>
              </a:spcBef>
              <a:spcAft>
                <a:spcPts val="600"/>
              </a:spcAft>
              <a:defRPr/>
            </a:pPr>
            <a:r>
              <a:rPr lang="es-US" sz="1800" b="1" i="0" u="none" strike="noStrike" cap="none" normalizeH="0" baseline="0" noProof="0" dirty="0">
                <a:ln>
                  <a:noFill/>
                </a:ln>
                <a:solidFill>
                  <a:srgbClr val="00529B"/>
                </a:solidFill>
                <a:effectLst/>
                <a:uLnTx/>
                <a:uFillTx/>
              </a:rPr>
              <a:t>La cobertura inicia</a:t>
            </a:r>
            <a:r>
              <a:rPr lang="es-US" sz="1800" i="0" u="none" strike="noStrike" cap="none" normalizeH="0" baseline="0" noProof="0" dirty="0">
                <a:ln>
                  <a:noFill/>
                </a:ln>
                <a:solidFill>
                  <a:srgbClr val="00529B"/>
                </a:solidFill>
                <a:effectLst/>
                <a:uLnTx/>
                <a:uFillTx/>
              </a:rPr>
              <a:t> el 1</a:t>
            </a:r>
            <a:r>
              <a:rPr lang="es-US" sz="1800" i="0" u="none" strike="noStrike" cap="none" normalizeH="0" baseline="30000" noProof="0" dirty="0">
                <a:ln>
                  <a:noFill/>
                </a:ln>
                <a:solidFill>
                  <a:srgbClr val="00529B"/>
                </a:solidFill>
                <a:effectLst/>
                <a:uLnTx/>
                <a:uFillTx/>
              </a:rPr>
              <a:t>er</a:t>
            </a:r>
            <a:r>
              <a:rPr lang="es-US" sz="1800" i="0" u="none" strike="noStrike" cap="none" normalizeH="0" baseline="0" noProof="0" dirty="0">
                <a:ln>
                  <a:noFill/>
                </a:ln>
                <a:solidFill>
                  <a:srgbClr val="00529B"/>
                </a:solidFill>
                <a:effectLst/>
                <a:uLnTx/>
                <a:uFillTx/>
              </a:rPr>
              <a:t> día del mes en que se tiene derecho tanto a la </a:t>
            </a:r>
            <a:r>
              <a:rPr lang="es-US" sz="1800" dirty="0">
                <a:solidFill>
                  <a:srgbClr val="00529B"/>
                </a:solidFill>
              </a:rPr>
              <a:t>Parte A y Parte B, o el 1</a:t>
            </a:r>
            <a:r>
              <a:rPr lang="es-US" sz="1800" baseline="30000" dirty="0">
                <a:solidFill>
                  <a:srgbClr val="00529B"/>
                </a:solidFill>
              </a:rPr>
              <a:t>er</a:t>
            </a:r>
            <a:r>
              <a:rPr lang="es-US" sz="1800" dirty="0">
                <a:solidFill>
                  <a:srgbClr val="00529B"/>
                </a:solidFill>
              </a:rPr>
              <a:t> día del mes siguiente al mes en que solicitó la inscripción (si es posterior al mes en que tiene derecho)</a:t>
            </a:r>
          </a:p>
        </p:txBody>
      </p:sp>
      <p:sp>
        <p:nvSpPr>
          <p:cNvPr id="10" name="Rectangle: Rounded Corners 9">
            <a:extLst>
              <a:ext uri="{FF2B5EF4-FFF2-40B4-BE49-F238E27FC236}">
                <a16:creationId xmlns:a16="http://schemas.microsoft.com/office/drawing/2014/main" id="{ED5D96EF-8D9B-471B-BF6F-A80E60501EED}"/>
              </a:ext>
              <a:ext uri="{C183D7F6-B498-43B3-948B-1728B52AA6E4}">
                <adec:decorative xmlns:adec="http://schemas.microsoft.com/office/drawing/2017/decorative" val="1"/>
              </a:ext>
            </a:extLst>
          </p:cNvPr>
          <p:cNvSpPr/>
          <p:nvPr/>
        </p:nvSpPr>
        <p:spPr>
          <a:xfrm>
            <a:off x="758089" y="4443242"/>
            <a:ext cx="11053762" cy="1601958"/>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00000"/>
              </a:lnSpc>
              <a:spcBef>
                <a:spcPts val="600"/>
              </a:spcBef>
              <a:spcAft>
                <a:spcPts val="600"/>
              </a:spcAft>
            </a:pPr>
            <a:endParaRPr lang="en-US" sz="2400" dirty="0">
              <a:solidFill>
                <a:srgbClr val="00529B"/>
              </a:solidFill>
            </a:endParaRPr>
          </a:p>
        </p:txBody>
      </p:sp>
      <p:sp>
        <p:nvSpPr>
          <p:cNvPr id="16" name="Oval 15" descr="Círculo con el número 2 en el interior">
            <a:extLst>
              <a:ext uri="{FF2B5EF4-FFF2-40B4-BE49-F238E27FC236}">
                <a16:creationId xmlns:a16="http://schemas.microsoft.com/office/drawing/2014/main" id="{FFF053AE-13D2-44F3-9A45-524842C75ACC}"/>
              </a:ext>
            </a:extLst>
          </p:cNvPr>
          <p:cNvSpPr/>
          <p:nvPr/>
        </p:nvSpPr>
        <p:spPr>
          <a:xfrm>
            <a:off x="435430" y="4148634"/>
            <a:ext cx="914400" cy="914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4000" b="1" dirty="0">
                <a:solidFill>
                  <a:srgbClr val="2F5597"/>
                </a:solidFill>
              </a:rPr>
              <a:t>2</a:t>
            </a:r>
          </a:p>
        </p:txBody>
      </p:sp>
      <p:sp>
        <p:nvSpPr>
          <p:cNvPr id="14" name="Content Placeholder 4">
            <a:extLst>
              <a:ext uri="{FF2B5EF4-FFF2-40B4-BE49-F238E27FC236}">
                <a16:creationId xmlns:a16="http://schemas.microsoft.com/office/drawing/2014/main" id="{2C059F13-F5F4-4B55-858D-DC6FA35F7CD6}"/>
              </a:ext>
            </a:extLst>
          </p:cNvPr>
          <p:cNvSpPr txBox="1">
            <a:spLocks/>
          </p:cNvSpPr>
          <p:nvPr/>
        </p:nvSpPr>
        <p:spPr>
          <a:xfrm>
            <a:off x="892630" y="4558105"/>
            <a:ext cx="10784680" cy="141089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1200"/>
              </a:spcAft>
              <a:buClrTx/>
              <a:buSzTx/>
              <a:buNone/>
              <a:tabLst/>
              <a:defRPr/>
            </a:pPr>
            <a:r>
              <a:rPr lang="es-US" sz="1800" b="1" dirty="0">
                <a:solidFill>
                  <a:srgbClr val="00529B"/>
                </a:solidFill>
              </a:rPr>
              <a:t>Período de Inscripción Abierta (OEP)</a:t>
            </a:r>
          </a:p>
          <a:p>
            <a:pPr marR="0" lvl="0" defTabSz="91440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s-US" sz="1800" i="0" u="none" strike="noStrike" cap="none" normalizeH="0" baseline="0" noProof="0" dirty="0">
                <a:ln>
                  <a:noFill/>
                </a:ln>
                <a:solidFill>
                  <a:srgbClr val="00529B"/>
                </a:solidFill>
                <a:effectLst/>
                <a:uLnTx/>
                <a:uFillTx/>
              </a:rPr>
              <a:t>Desde el 15 de octubre hasta el 7 de diciembre de cada año.</a:t>
            </a:r>
          </a:p>
          <a:p>
            <a:pPr marR="0" lvl="0" defTabSz="91440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s-US" sz="1800" b="1" i="0" u="none" strike="noStrike" cap="none" normalizeH="0" baseline="0" noProof="0" dirty="0">
                <a:ln>
                  <a:noFill/>
                </a:ln>
                <a:solidFill>
                  <a:srgbClr val="00529B"/>
                </a:solidFill>
                <a:effectLst/>
                <a:uLnTx/>
                <a:uFillTx/>
              </a:rPr>
              <a:t>La cobertura comienza </a:t>
            </a:r>
            <a:r>
              <a:rPr kumimoji="0" lang="es-US" sz="1800" i="0" u="none" strike="noStrike" cap="none" normalizeH="0" baseline="0" noProof="0" dirty="0">
                <a:ln>
                  <a:noFill/>
                </a:ln>
                <a:solidFill>
                  <a:srgbClr val="00529B"/>
                </a:solidFill>
                <a:effectLst/>
                <a:uLnTx/>
                <a:uFillTx/>
              </a:rPr>
              <a:t>el 1 de enero</a:t>
            </a:r>
          </a:p>
        </p:txBody>
      </p:sp>
      <p:sp>
        <p:nvSpPr>
          <p:cNvPr id="15" name="Slide Number Placeholder 5">
            <a:extLst>
              <a:ext uri="{FF2B5EF4-FFF2-40B4-BE49-F238E27FC236}">
                <a16:creationId xmlns:a16="http://schemas.microsoft.com/office/drawing/2014/main" id="{B734FEAD-AC0D-4F7D-8B8D-E55F402D013E}"/>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22</a:t>
            </a:fld>
            <a:endParaRPr lang="en-US">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s-US">
                <a:solidFill>
                  <a:schemeClr val="accent1">
                    <a:lumMod val="40000"/>
                    <a:lumOff val="60000"/>
                  </a:schemeClr>
                </a:solidFill>
                <a:latin typeface="Arial"/>
                <a:cs typeface="Arial"/>
              </a:rPr>
              <a:t>Medicare Advantage y otros planes de salud Medicare</a:t>
            </a:r>
          </a:p>
        </p:txBody>
      </p:sp>
      <p:sp>
        <p:nvSpPr>
          <p:cNvPr id="2" name="Date Placeholder 1"/>
          <p:cNvSpPr>
            <a:spLocks noGrp="1"/>
          </p:cNvSpPr>
          <p:nvPr>
            <p:ph type="dt" sz="half" idx="10"/>
          </p:nvPr>
        </p:nvSpPr>
        <p:spPr/>
        <p:txBody>
          <a:bodyPr/>
          <a:lstStyle/>
          <a:p>
            <a:r>
              <a:rPr lang="es-US">
                <a:solidFill>
                  <a:schemeClr val="accent1">
                    <a:lumMod val="40000"/>
                    <a:lumOff val="60000"/>
                  </a:schemeClr>
                </a:solidFill>
              </a:rPr>
              <a:t>Marzo de 2023</a:t>
            </a:r>
          </a:p>
        </p:txBody>
      </p:sp>
    </p:spTree>
    <p:custDataLst>
      <p:tags r:id="rId1"/>
    </p:custDataLst>
    <p:extLst>
      <p:ext uri="{BB962C8B-B14F-4D97-AF65-F5344CB8AC3E}">
        <p14:creationId xmlns:p14="http://schemas.microsoft.com/office/powerpoint/2010/main" val="223511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P spid="10" grpId="0" animBg="1"/>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8155A0-5779-4B17-81DD-8F185B4EB783}"/>
              </a:ext>
            </a:extLst>
          </p:cNvPr>
          <p:cNvSpPr>
            <a:spLocks noGrp="1"/>
          </p:cNvSpPr>
          <p:nvPr>
            <p:ph type="title"/>
          </p:nvPr>
        </p:nvSpPr>
        <p:spPr>
          <a:xfrm>
            <a:off x="0" y="7617"/>
            <a:ext cx="12192000" cy="949891"/>
          </a:xfrm>
        </p:spPr>
        <p:txBody>
          <a:bodyPr anchor="ctr">
            <a:normAutofit/>
          </a:bodyPr>
          <a:lstStyle/>
          <a:p>
            <a:r>
              <a:rPr lang="es-US" sz="2800" b="0" dirty="0"/>
              <a:t>Cuándo puede inscribirse o cambiar de </a:t>
            </a:r>
            <a:br>
              <a:rPr lang="es-US" sz="2800" b="0" dirty="0"/>
            </a:br>
            <a:r>
              <a:rPr lang="es-US" sz="2800" b="0" dirty="0"/>
              <a:t>plan Medicare </a:t>
            </a:r>
            <a:r>
              <a:rPr lang="es-US" sz="2800" b="0" dirty="0" err="1"/>
              <a:t>Advantage</a:t>
            </a:r>
            <a:r>
              <a:rPr lang="es-US" sz="2800" b="0" dirty="0"/>
              <a:t> </a:t>
            </a:r>
            <a:r>
              <a:rPr lang="es-US" sz="2000" b="0" dirty="0"/>
              <a:t>(2 de 3)</a:t>
            </a:r>
          </a:p>
        </p:txBody>
      </p:sp>
      <p:sp>
        <p:nvSpPr>
          <p:cNvPr id="26" name="TextBox 25">
            <a:extLst>
              <a:ext uri="{FF2B5EF4-FFF2-40B4-BE49-F238E27FC236}">
                <a16:creationId xmlns:a16="http://schemas.microsoft.com/office/drawing/2014/main" id="{61D91FF7-2BD2-4820-A157-4363E44F7BF7}"/>
              </a:ext>
            </a:extLst>
          </p:cNvPr>
          <p:cNvSpPr txBox="1"/>
          <p:nvPr/>
        </p:nvSpPr>
        <p:spPr>
          <a:xfrm>
            <a:off x="640080" y="1133856"/>
            <a:ext cx="11582400" cy="435825"/>
          </a:xfrm>
          <a:prstGeom prst="rect">
            <a:avLst/>
          </a:prstGeom>
          <a:noFill/>
        </p:spPr>
        <p:txBody>
          <a:bodyPr wrap="square" rtlCol="0">
            <a:spAutoFit/>
          </a:bodyPr>
          <a:lstStyle/>
          <a:p>
            <a:pPr defTabSz="685800">
              <a:lnSpc>
                <a:spcPct val="110000"/>
              </a:lnSpc>
              <a:buClr>
                <a:srgbClr val="00539A"/>
              </a:buClr>
              <a:buFont typeface="Wingdings" pitchFamily="2" charset="2"/>
            </a:pPr>
            <a:r>
              <a:rPr lang="es-US" sz="2200" b="1" dirty="0">
                <a:solidFill>
                  <a:srgbClr val="00529B"/>
                </a:solidFill>
                <a:latin typeface="Arial" panose="020B0604020202020204" pitchFamily="34" charset="0"/>
                <a:cs typeface="Arial" panose="020B0604020202020204" pitchFamily="34" charset="0"/>
              </a:rPr>
              <a:t>Sólo puede inscribirse o cambiar de plan Medicare </a:t>
            </a:r>
            <a:r>
              <a:rPr lang="es-US" sz="2200" b="1" dirty="0" err="1">
                <a:solidFill>
                  <a:srgbClr val="00529B"/>
                </a:solidFill>
                <a:latin typeface="Arial" panose="020B0604020202020204" pitchFamily="34" charset="0"/>
                <a:cs typeface="Arial" panose="020B0604020202020204" pitchFamily="34" charset="0"/>
              </a:rPr>
              <a:t>Advantage</a:t>
            </a:r>
            <a:r>
              <a:rPr lang="es-US" sz="2200" b="1" dirty="0">
                <a:solidFill>
                  <a:srgbClr val="00529B"/>
                </a:solidFill>
                <a:latin typeface="Arial" panose="020B0604020202020204" pitchFamily="34" charset="0"/>
                <a:cs typeface="Arial" panose="020B0604020202020204" pitchFamily="34" charset="0"/>
              </a:rPr>
              <a:t> durante 5 periodos: </a:t>
            </a:r>
          </a:p>
        </p:txBody>
      </p:sp>
      <p:sp>
        <p:nvSpPr>
          <p:cNvPr id="29" name="Rectangle: Rounded Corners 28">
            <a:extLst>
              <a:ext uri="{FF2B5EF4-FFF2-40B4-BE49-F238E27FC236}">
                <a16:creationId xmlns:a16="http://schemas.microsoft.com/office/drawing/2014/main" id="{F61C9482-6D2A-40AC-BB69-CF2BEB92F61A}"/>
              </a:ext>
              <a:ext uri="{C183D7F6-B498-43B3-948B-1728B52AA6E4}">
                <adec:decorative xmlns:adec="http://schemas.microsoft.com/office/drawing/2017/decorative" val="1"/>
              </a:ext>
            </a:extLst>
          </p:cNvPr>
          <p:cNvSpPr/>
          <p:nvPr/>
        </p:nvSpPr>
        <p:spPr>
          <a:xfrm>
            <a:off x="758089" y="1891442"/>
            <a:ext cx="11053762" cy="2483713"/>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00000"/>
              </a:lnSpc>
              <a:spcBef>
                <a:spcPts val="600"/>
              </a:spcBef>
              <a:spcAft>
                <a:spcPts val="600"/>
              </a:spcAft>
            </a:pPr>
            <a:endParaRPr lang="en-US" sz="2400" dirty="0">
              <a:solidFill>
                <a:srgbClr val="00529B"/>
              </a:solidFill>
            </a:endParaRPr>
          </a:p>
        </p:txBody>
      </p:sp>
      <p:sp>
        <p:nvSpPr>
          <p:cNvPr id="32" name="Oval 31" descr="Círculo con el número 3 en el interior">
            <a:extLst>
              <a:ext uri="{FF2B5EF4-FFF2-40B4-BE49-F238E27FC236}">
                <a16:creationId xmlns:a16="http://schemas.microsoft.com/office/drawing/2014/main" id="{0E37C63A-7AAD-4E52-984A-3B34ACD7C62E}"/>
              </a:ext>
            </a:extLst>
          </p:cNvPr>
          <p:cNvSpPr/>
          <p:nvPr/>
        </p:nvSpPr>
        <p:spPr>
          <a:xfrm>
            <a:off x="413821" y="1629290"/>
            <a:ext cx="914400" cy="914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4000" b="1">
                <a:solidFill>
                  <a:srgbClr val="2F5597"/>
                </a:solidFill>
              </a:rPr>
              <a:t>3</a:t>
            </a:r>
          </a:p>
        </p:txBody>
      </p:sp>
      <p:sp>
        <p:nvSpPr>
          <p:cNvPr id="27" name="Content Placeholder 4">
            <a:extLst>
              <a:ext uri="{FF2B5EF4-FFF2-40B4-BE49-F238E27FC236}">
                <a16:creationId xmlns:a16="http://schemas.microsoft.com/office/drawing/2014/main" id="{547EE280-C902-496B-9CF4-7DE32548EC77}"/>
              </a:ext>
            </a:extLst>
          </p:cNvPr>
          <p:cNvSpPr txBox="1">
            <a:spLocks/>
          </p:cNvSpPr>
          <p:nvPr/>
        </p:nvSpPr>
        <p:spPr>
          <a:xfrm>
            <a:off x="892629" y="2130745"/>
            <a:ext cx="10919222" cy="2125609"/>
          </a:xfrm>
          <a:prstGeom prst="rect">
            <a:avLst/>
          </a:prstGeom>
        </p:spPr>
        <p:txBody>
          <a:bodyPr lIns="91440" tIns="45720" rIns="91440" bIns="45720" anchor="t">
            <a:normAutofit fontScale="70000" lnSpcReduction="20000"/>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eaLnBrk="1" fontAlgn="auto" latinLnBrk="0" hangingPunct="1">
              <a:lnSpc>
                <a:spcPct val="120000"/>
              </a:lnSpc>
              <a:spcBef>
                <a:spcPts val="0"/>
              </a:spcBef>
              <a:spcAft>
                <a:spcPts val="1200"/>
              </a:spcAft>
              <a:buClrTx/>
              <a:buSzTx/>
              <a:buNone/>
              <a:tabLst/>
              <a:defRPr/>
            </a:pPr>
            <a:r>
              <a:rPr lang="es-US" b="1" dirty="0">
                <a:solidFill>
                  <a:srgbClr val="00529B"/>
                </a:solidFill>
              </a:rPr>
              <a:t>Período de Inscripción Abierta de Medicare </a:t>
            </a:r>
            <a:r>
              <a:rPr lang="es-US" b="1" dirty="0" err="1">
                <a:solidFill>
                  <a:srgbClr val="00529B"/>
                </a:solidFill>
              </a:rPr>
              <a:t>Advantage</a:t>
            </a:r>
            <a:r>
              <a:rPr lang="es-US" b="1" dirty="0">
                <a:solidFill>
                  <a:srgbClr val="00529B"/>
                </a:solidFill>
              </a:rPr>
              <a:t> (OEP de MA)</a:t>
            </a:r>
          </a:p>
          <a:p>
            <a:pPr marL="0" marR="0" lvl="0" indent="0" defTabSz="914400" eaLnBrk="1" fontAlgn="auto" latinLnBrk="0" hangingPunct="1">
              <a:lnSpc>
                <a:spcPct val="120000"/>
              </a:lnSpc>
              <a:spcBef>
                <a:spcPts val="0"/>
              </a:spcBef>
              <a:spcAft>
                <a:spcPts val="1200"/>
              </a:spcAft>
              <a:buClrTx/>
              <a:buSzTx/>
              <a:buNone/>
              <a:tabLst/>
              <a:defRPr/>
            </a:pPr>
            <a:r>
              <a:rPr lang="es-US" sz="2300" b="1" dirty="0">
                <a:solidFill>
                  <a:srgbClr val="00529B"/>
                </a:solidFill>
                <a:latin typeface="Arial"/>
                <a:cs typeface="Arial"/>
              </a:rPr>
              <a:t>Usted puede cambiar </a:t>
            </a:r>
            <a:r>
              <a:rPr lang="es-US" sz="2300" b="1" dirty="0">
                <a:solidFill>
                  <a:srgbClr val="00529B"/>
                </a:solidFill>
              </a:rPr>
              <a:t>Planes Medicare </a:t>
            </a:r>
            <a:r>
              <a:rPr lang="es-US" sz="2300" b="1" dirty="0" err="1">
                <a:solidFill>
                  <a:srgbClr val="00529B"/>
                </a:solidFill>
              </a:rPr>
              <a:t>Advantage</a:t>
            </a:r>
            <a:r>
              <a:rPr lang="es-US" sz="2300" b="1" dirty="0">
                <a:solidFill>
                  <a:srgbClr val="00529B"/>
                </a:solidFill>
              </a:rPr>
              <a:t> o darse de baja y volver a Medicare Original durante el:</a:t>
            </a:r>
          </a:p>
          <a:p>
            <a:pPr marL="347472" indent="-347472">
              <a:lnSpc>
                <a:spcPct val="120000"/>
              </a:lnSpc>
              <a:spcBef>
                <a:spcPts val="0"/>
              </a:spcBef>
              <a:spcAft>
                <a:spcPts val="1200"/>
              </a:spcAft>
              <a:buClrTx/>
              <a:defRPr/>
            </a:pPr>
            <a:r>
              <a:rPr kumimoji="0" lang="es-US" sz="2100" b="1" i="0" u="none" strike="noStrike" cap="none" normalizeH="0" baseline="0" noProof="0" dirty="0">
                <a:ln>
                  <a:noFill/>
                </a:ln>
                <a:solidFill>
                  <a:srgbClr val="00529B"/>
                </a:solidFill>
                <a:effectLst/>
                <a:uLnTx/>
                <a:uFillTx/>
                <a:latin typeface="Arial"/>
                <a:cs typeface="Arial"/>
              </a:rPr>
              <a:t>OEP Anual </a:t>
            </a:r>
            <a:r>
              <a:rPr lang="es-US" sz="2100" b="1" dirty="0">
                <a:solidFill>
                  <a:srgbClr val="00529B"/>
                </a:solidFill>
                <a:latin typeface="Arial"/>
                <a:cs typeface="Arial"/>
              </a:rPr>
              <a:t>de Medicare </a:t>
            </a:r>
            <a:r>
              <a:rPr lang="es-US" sz="2100" b="1" dirty="0" err="1">
                <a:solidFill>
                  <a:srgbClr val="00529B"/>
                </a:solidFill>
                <a:latin typeface="Arial"/>
                <a:cs typeface="Arial"/>
              </a:rPr>
              <a:t>Advantage</a:t>
            </a:r>
            <a:r>
              <a:rPr lang="es-US" sz="2100" b="1" dirty="0">
                <a:solidFill>
                  <a:srgbClr val="00529B"/>
                </a:solidFill>
                <a:latin typeface="Arial"/>
                <a:cs typeface="Arial"/>
              </a:rPr>
              <a:t> </a:t>
            </a:r>
            <a:r>
              <a:rPr lang="es-US" sz="2100" dirty="0">
                <a:solidFill>
                  <a:srgbClr val="00529B"/>
                </a:solidFill>
                <a:latin typeface="Arial"/>
                <a:cs typeface="Arial"/>
              </a:rPr>
              <a:t>(enero 1–marzo 31 de cada año)—s</a:t>
            </a:r>
            <a:r>
              <a:rPr kumimoji="0" lang="es-US" sz="2100" i="0" u="none" strike="noStrike" cap="none" normalizeH="0" baseline="0" noProof="0" dirty="0">
                <a:ln>
                  <a:noFill/>
                </a:ln>
                <a:solidFill>
                  <a:srgbClr val="00529B"/>
                </a:solidFill>
                <a:effectLst/>
                <a:uLnTx/>
                <a:uFillTx/>
                <a:latin typeface="Arial"/>
                <a:cs typeface="Arial"/>
              </a:rPr>
              <a:t>i ya está inscrito </a:t>
            </a:r>
            <a:r>
              <a:rPr lang="es-US" sz="2100" dirty="0">
                <a:solidFill>
                  <a:srgbClr val="00529B"/>
                </a:solidFill>
                <a:latin typeface="Arial"/>
                <a:cs typeface="Arial"/>
              </a:rPr>
              <a:t>en un Plan Medicare </a:t>
            </a:r>
            <a:r>
              <a:rPr lang="es-US" sz="2100" dirty="0" err="1">
                <a:solidFill>
                  <a:srgbClr val="00529B"/>
                </a:solidFill>
                <a:latin typeface="Arial"/>
                <a:cs typeface="Arial"/>
              </a:rPr>
              <a:t>Advantage</a:t>
            </a:r>
            <a:r>
              <a:rPr lang="es-US" sz="2100" dirty="0">
                <a:solidFill>
                  <a:srgbClr val="00529B"/>
                </a:solidFill>
                <a:latin typeface="Arial"/>
                <a:cs typeface="Arial"/>
              </a:rPr>
              <a:t>, </a:t>
            </a:r>
            <a:r>
              <a:rPr lang="es-US" sz="2100" b="1" dirty="0">
                <a:solidFill>
                  <a:srgbClr val="00529B"/>
                </a:solidFill>
                <a:latin typeface="Arial"/>
                <a:cs typeface="Arial"/>
              </a:rPr>
              <a:t>o</a:t>
            </a:r>
          </a:p>
          <a:p>
            <a:pPr marL="347472" indent="-347472">
              <a:lnSpc>
                <a:spcPct val="120000"/>
              </a:lnSpc>
              <a:spcBef>
                <a:spcPts val="0"/>
              </a:spcBef>
              <a:spcAft>
                <a:spcPts val="1200"/>
              </a:spcAft>
              <a:buClrTx/>
              <a:defRPr/>
            </a:pPr>
            <a:r>
              <a:rPr lang="es-US" sz="2100" b="1" dirty="0">
                <a:solidFill>
                  <a:srgbClr val="00529B"/>
                </a:solidFill>
                <a:latin typeface="Arial"/>
                <a:cs typeface="Arial"/>
              </a:rPr>
              <a:t>OEP de Medicare </a:t>
            </a:r>
            <a:r>
              <a:rPr lang="es-US" sz="2100" b="1" dirty="0" err="1">
                <a:solidFill>
                  <a:srgbClr val="00529B"/>
                </a:solidFill>
                <a:latin typeface="Arial"/>
                <a:cs typeface="Arial"/>
              </a:rPr>
              <a:t>Advantage</a:t>
            </a:r>
            <a:r>
              <a:rPr lang="es-US" sz="2100" b="1" dirty="0">
                <a:solidFill>
                  <a:srgbClr val="00529B"/>
                </a:solidFill>
                <a:latin typeface="Arial"/>
                <a:cs typeface="Arial"/>
              </a:rPr>
              <a:t> para recién elegibles </a:t>
            </a:r>
            <a:r>
              <a:rPr lang="es-US" sz="2100" dirty="0">
                <a:solidFill>
                  <a:srgbClr val="00529B"/>
                </a:solidFill>
                <a:latin typeface="Arial"/>
                <a:cs typeface="Arial"/>
              </a:rPr>
              <a:t>(3 primeros meses de derecho a la Parte A y la Parte B de Medicare) - si se inscribe durante los 3 primeros meses de tener derecho a Medicare</a:t>
            </a:r>
          </a:p>
        </p:txBody>
      </p:sp>
      <p:sp>
        <p:nvSpPr>
          <p:cNvPr id="30" name="Rectangle: Rounded Corners 29">
            <a:extLst>
              <a:ext uri="{FF2B5EF4-FFF2-40B4-BE49-F238E27FC236}">
                <a16:creationId xmlns:a16="http://schemas.microsoft.com/office/drawing/2014/main" id="{502A8E24-15DA-463A-B708-A17C7C2A0B08}"/>
              </a:ext>
              <a:ext uri="{C183D7F6-B498-43B3-948B-1728B52AA6E4}">
                <adec:decorative xmlns:adec="http://schemas.microsoft.com/office/drawing/2017/decorative" val="1"/>
              </a:ext>
            </a:extLst>
          </p:cNvPr>
          <p:cNvSpPr/>
          <p:nvPr/>
        </p:nvSpPr>
        <p:spPr>
          <a:xfrm>
            <a:off x="758089" y="4662458"/>
            <a:ext cx="11053762" cy="1461844"/>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00000"/>
              </a:lnSpc>
              <a:spcBef>
                <a:spcPts val="600"/>
              </a:spcBef>
              <a:spcAft>
                <a:spcPts val="600"/>
              </a:spcAft>
            </a:pPr>
            <a:endParaRPr lang="en-US" sz="2400" dirty="0">
              <a:solidFill>
                <a:srgbClr val="00529B"/>
              </a:solidFill>
            </a:endParaRPr>
          </a:p>
        </p:txBody>
      </p:sp>
      <p:sp>
        <p:nvSpPr>
          <p:cNvPr id="31" name="Oval 30" descr="Círculo con el número 4 en el interior">
            <a:extLst>
              <a:ext uri="{FF2B5EF4-FFF2-40B4-BE49-F238E27FC236}">
                <a16:creationId xmlns:a16="http://schemas.microsoft.com/office/drawing/2014/main" id="{B53DA31F-6FC4-482F-BA6B-63E165B3BEA1}"/>
              </a:ext>
            </a:extLst>
          </p:cNvPr>
          <p:cNvSpPr/>
          <p:nvPr/>
        </p:nvSpPr>
        <p:spPr>
          <a:xfrm>
            <a:off x="435430" y="4411637"/>
            <a:ext cx="914400" cy="914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4000" b="1">
                <a:solidFill>
                  <a:srgbClr val="2F5597"/>
                </a:solidFill>
              </a:rPr>
              <a:t>4</a:t>
            </a:r>
          </a:p>
        </p:txBody>
      </p:sp>
      <p:sp>
        <p:nvSpPr>
          <p:cNvPr id="28" name="Content Placeholder 4">
            <a:extLst>
              <a:ext uri="{FF2B5EF4-FFF2-40B4-BE49-F238E27FC236}">
                <a16:creationId xmlns:a16="http://schemas.microsoft.com/office/drawing/2014/main" id="{AC329964-2FC7-4C98-A3D5-6327DF806BC2}"/>
              </a:ext>
            </a:extLst>
          </p:cNvPr>
          <p:cNvSpPr txBox="1">
            <a:spLocks/>
          </p:cNvSpPr>
          <p:nvPr/>
        </p:nvSpPr>
        <p:spPr>
          <a:xfrm>
            <a:off x="892630" y="4851819"/>
            <a:ext cx="10784680" cy="111083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1200"/>
              </a:spcAft>
              <a:buClrTx/>
              <a:buSzTx/>
              <a:buNone/>
              <a:tabLst/>
              <a:defRPr/>
            </a:pPr>
            <a:r>
              <a:rPr lang="es-US" sz="2000" b="1" dirty="0">
                <a:solidFill>
                  <a:srgbClr val="00529B"/>
                </a:solidFill>
              </a:rPr>
              <a:t>Periodo de Inscripción Abierta para personas institucionalizadas</a:t>
            </a:r>
          </a:p>
          <a:p>
            <a:pPr marL="0" marR="0" lvl="0" indent="0" defTabSz="914400" eaLnBrk="1" fontAlgn="auto" latinLnBrk="0" hangingPunct="1">
              <a:lnSpc>
                <a:spcPct val="100000"/>
              </a:lnSpc>
              <a:spcBef>
                <a:spcPts val="0"/>
              </a:spcBef>
              <a:spcAft>
                <a:spcPts val="1200"/>
              </a:spcAft>
              <a:buClrTx/>
              <a:buSzTx/>
              <a:buNone/>
              <a:tabLst/>
              <a:defRPr/>
            </a:pPr>
            <a:r>
              <a:rPr kumimoji="0" lang="es-US" sz="2000" i="0" u="none" strike="noStrike" cap="none" normalizeH="0" baseline="0" noProof="0" dirty="0">
                <a:ln>
                  <a:noFill/>
                </a:ln>
                <a:solidFill>
                  <a:srgbClr val="00529B"/>
                </a:solidFill>
                <a:effectLst/>
                <a:uLnTx/>
                <a:uFillTx/>
              </a:rPr>
              <a:t>No</a:t>
            </a:r>
            <a:r>
              <a:rPr kumimoji="0" lang="es-US" sz="2000" i="0" u="none" strike="noStrike" cap="none" normalizeH="0" noProof="0" dirty="0">
                <a:ln>
                  <a:noFill/>
                </a:ln>
                <a:solidFill>
                  <a:srgbClr val="00529B"/>
                </a:solidFill>
                <a:effectLst/>
                <a:uLnTx/>
                <a:uFillTx/>
              </a:rPr>
              <a:t> limitado en cuanto al número de elecciones o cambios</a:t>
            </a:r>
          </a:p>
        </p:txBody>
      </p:sp>
      <p:sp>
        <p:nvSpPr>
          <p:cNvPr id="21" name="Slide Number Placeholder 5">
            <a:extLst>
              <a:ext uri="{FF2B5EF4-FFF2-40B4-BE49-F238E27FC236}">
                <a16:creationId xmlns:a16="http://schemas.microsoft.com/office/drawing/2014/main" id="{44A1F803-2902-475D-A451-009E88AD3A11}"/>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23</a:t>
            </a:fld>
            <a:endParaRPr lang="en-US"/>
          </a:p>
        </p:txBody>
      </p:sp>
      <p:sp>
        <p:nvSpPr>
          <p:cNvPr id="3" name="Footer Placeholder 2">
            <a:extLst>
              <a:ext uri="{FF2B5EF4-FFF2-40B4-BE49-F238E27FC236}">
                <a16:creationId xmlns:a16="http://schemas.microsoft.com/office/drawing/2014/main" id="{CC9651C1-7425-452C-BDB7-0C059BD46178}"/>
              </a:ext>
            </a:extLst>
          </p:cNvPr>
          <p:cNvSpPr>
            <a:spLocks noGrp="1"/>
          </p:cNvSpPr>
          <p:nvPr>
            <p:ph type="ftr" sz="quarter" idx="11"/>
          </p:nvPr>
        </p:nvSpPr>
        <p:spPr/>
        <p:txBody>
          <a:bodyPr/>
          <a:lstStyle/>
          <a:p>
            <a:r>
              <a:rPr lang="es-US" dirty="0"/>
              <a:t>Medicare </a:t>
            </a:r>
            <a:r>
              <a:rPr lang="es-US" dirty="0" err="1"/>
              <a:t>Advantage</a:t>
            </a:r>
            <a:r>
              <a:rPr lang="es-US" dirty="0"/>
              <a:t> y otros planes de salud Medicare</a:t>
            </a:r>
          </a:p>
        </p:txBody>
      </p:sp>
      <p:sp>
        <p:nvSpPr>
          <p:cNvPr id="2" name="Date Placeholder 1">
            <a:extLst>
              <a:ext uri="{FF2B5EF4-FFF2-40B4-BE49-F238E27FC236}">
                <a16:creationId xmlns:a16="http://schemas.microsoft.com/office/drawing/2014/main" id="{46C93143-9B9C-4336-8A76-11649EF11B7F}"/>
              </a:ext>
            </a:extLst>
          </p:cNvPr>
          <p:cNvSpPr>
            <a:spLocks noGrp="1"/>
          </p:cNvSpPr>
          <p:nvPr>
            <p:ph type="dt" sz="half" idx="10"/>
          </p:nvPr>
        </p:nvSpPr>
        <p:spPr/>
        <p:txBody>
          <a:bodyPr/>
          <a:lstStyle/>
          <a:p>
            <a:r>
              <a:rPr lang="es-US"/>
              <a:t>Marzo de 2023</a:t>
            </a:r>
          </a:p>
        </p:txBody>
      </p:sp>
    </p:spTree>
    <p:custDataLst>
      <p:tags r:id="rId1"/>
    </p:custDataLst>
    <p:extLst>
      <p:ext uri="{BB962C8B-B14F-4D97-AF65-F5344CB8AC3E}">
        <p14:creationId xmlns:p14="http://schemas.microsoft.com/office/powerpoint/2010/main" val="123350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7" grpId="0"/>
      <p:bldP spid="30" grpId="0" animBg="1"/>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8155A0-5779-4B17-81DD-8F185B4EB783}"/>
              </a:ext>
            </a:extLst>
          </p:cNvPr>
          <p:cNvSpPr>
            <a:spLocks noGrp="1"/>
          </p:cNvSpPr>
          <p:nvPr>
            <p:ph type="title"/>
          </p:nvPr>
        </p:nvSpPr>
        <p:spPr>
          <a:xfrm>
            <a:off x="0" y="7617"/>
            <a:ext cx="12192000" cy="949891"/>
          </a:xfrm>
        </p:spPr>
        <p:txBody>
          <a:bodyPr anchor="ctr">
            <a:normAutofit/>
          </a:bodyPr>
          <a:lstStyle/>
          <a:p>
            <a:r>
              <a:rPr lang="es-US" sz="2800" b="0" dirty="0"/>
              <a:t>Cuándo puede inscribirse o cambiar de </a:t>
            </a:r>
            <a:br>
              <a:rPr lang="es-US" sz="2800" b="0" dirty="0"/>
            </a:br>
            <a:r>
              <a:rPr lang="es-US" sz="2800" b="0" dirty="0"/>
              <a:t>plan Medicare </a:t>
            </a:r>
            <a:r>
              <a:rPr lang="es-US" sz="2800" b="0" dirty="0" err="1"/>
              <a:t>Advantage</a:t>
            </a:r>
            <a:r>
              <a:rPr lang="es-US" sz="2800" b="0" dirty="0"/>
              <a:t> </a:t>
            </a:r>
            <a:r>
              <a:rPr lang="es-US" sz="2000" b="0" dirty="0"/>
              <a:t>(3 de 3)</a:t>
            </a:r>
          </a:p>
        </p:txBody>
      </p:sp>
      <p:sp>
        <p:nvSpPr>
          <p:cNvPr id="26" name="TextBox 25">
            <a:extLst>
              <a:ext uri="{FF2B5EF4-FFF2-40B4-BE49-F238E27FC236}">
                <a16:creationId xmlns:a16="http://schemas.microsoft.com/office/drawing/2014/main" id="{61D91FF7-2BD2-4820-A157-4363E44F7BF7}"/>
              </a:ext>
            </a:extLst>
          </p:cNvPr>
          <p:cNvSpPr txBox="1"/>
          <p:nvPr/>
        </p:nvSpPr>
        <p:spPr>
          <a:xfrm>
            <a:off x="640080" y="1133856"/>
            <a:ext cx="11582400" cy="435825"/>
          </a:xfrm>
          <a:prstGeom prst="rect">
            <a:avLst/>
          </a:prstGeom>
          <a:noFill/>
        </p:spPr>
        <p:txBody>
          <a:bodyPr wrap="square" rtlCol="0">
            <a:spAutoFit/>
          </a:bodyPr>
          <a:lstStyle/>
          <a:p>
            <a:pPr defTabSz="685800">
              <a:lnSpc>
                <a:spcPct val="110000"/>
              </a:lnSpc>
              <a:buClr>
                <a:srgbClr val="00539A"/>
              </a:buClr>
              <a:buFont typeface="Wingdings" pitchFamily="2" charset="2"/>
            </a:pPr>
            <a:r>
              <a:rPr lang="es-US" sz="2200" b="1" dirty="0">
                <a:solidFill>
                  <a:srgbClr val="00529B"/>
                </a:solidFill>
                <a:latin typeface="Arial" panose="020B0604020202020204" pitchFamily="34" charset="0"/>
                <a:cs typeface="Arial" panose="020B0604020202020204" pitchFamily="34" charset="0"/>
              </a:rPr>
              <a:t>Sólo puede inscribirse o cambiar de plan Medicare </a:t>
            </a:r>
            <a:r>
              <a:rPr lang="es-US" sz="2200" b="1" dirty="0" err="1">
                <a:solidFill>
                  <a:srgbClr val="00529B"/>
                </a:solidFill>
                <a:latin typeface="Arial" panose="020B0604020202020204" pitchFamily="34" charset="0"/>
                <a:cs typeface="Arial" panose="020B0604020202020204" pitchFamily="34" charset="0"/>
              </a:rPr>
              <a:t>Advantage</a:t>
            </a:r>
            <a:r>
              <a:rPr lang="es-US" sz="2200" b="1" dirty="0">
                <a:solidFill>
                  <a:srgbClr val="00529B"/>
                </a:solidFill>
                <a:latin typeface="Arial" panose="020B0604020202020204" pitchFamily="34" charset="0"/>
                <a:cs typeface="Arial" panose="020B0604020202020204" pitchFamily="34" charset="0"/>
              </a:rPr>
              <a:t> durante 5 periodos: </a:t>
            </a:r>
          </a:p>
        </p:txBody>
      </p:sp>
      <p:sp>
        <p:nvSpPr>
          <p:cNvPr id="30" name="Rectangle: Rounded Corners 29">
            <a:extLst>
              <a:ext uri="{FF2B5EF4-FFF2-40B4-BE49-F238E27FC236}">
                <a16:creationId xmlns:a16="http://schemas.microsoft.com/office/drawing/2014/main" id="{502A8E24-15DA-463A-B708-A17C7C2A0B08}"/>
              </a:ext>
              <a:ext uri="{C183D7F6-B498-43B3-948B-1728B52AA6E4}">
                <adec:decorative xmlns:adec="http://schemas.microsoft.com/office/drawing/2017/decorative" val="1"/>
              </a:ext>
            </a:extLst>
          </p:cNvPr>
          <p:cNvSpPr/>
          <p:nvPr/>
        </p:nvSpPr>
        <p:spPr>
          <a:xfrm>
            <a:off x="758089" y="1899538"/>
            <a:ext cx="11053762" cy="2082868"/>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00000"/>
              </a:lnSpc>
              <a:spcBef>
                <a:spcPts val="600"/>
              </a:spcBef>
              <a:spcAft>
                <a:spcPts val="600"/>
              </a:spcAft>
            </a:pPr>
            <a:endParaRPr lang="en-US" sz="2400" dirty="0">
              <a:solidFill>
                <a:srgbClr val="00529B"/>
              </a:solidFill>
            </a:endParaRPr>
          </a:p>
        </p:txBody>
      </p:sp>
      <p:sp>
        <p:nvSpPr>
          <p:cNvPr id="31" name="Oval 30" descr="Círculo con el número 5 en el interior">
            <a:extLst>
              <a:ext uri="{FF2B5EF4-FFF2-40B4-BE49-F238E27FC236}">
                <a16:creationId xmlns:a16="http://schemas.microsoft.com/office/drawing/2014/main" id="{B53DA31F-6FC4-482F-BA6B-63E165B3BEA1}"/>
              </a:ext>
            </a:extLst>
          </p:cNvPr>
          <p:cNvSpPr/>
          <p:nvPr/>
        </p:nvSpPr>
        <p:spPr>
          <a:xfrm>
            <a:off x="435430" y="1627632"/>
            <a:ext cx="914400" cy="914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4000" b="1" dirty="0">
                <a:solidFill>
                  <a:srgbClr val="2F5597"/>
                </a:solidFill>
              </a:rPr>
              <a:t>5</a:t>
            </a:r>
          </a:p>
        </p:txBody>
      </p:sp>
      <p:sp>
        <p:nvSpPr>
          <p:cNvPr id="28" name="Content Placeholder 4">
            <a:extLst>
              <a:ext uri="{FF2B5EF4-FFF2-40B4-BE49-F238E27FC236}">
                <a16:creationId xmlns:a16="http://schemas.microsoft.com/office/drawing/2014/main" id="{AC329964-2FC7-4C98-A3D5-6327DF806BC2}"/>
              </a:ext>
            </a:extLst>
          </p:cNvPr>
          <p:cNvSpPr txBox="1">
            <a:spLocks/>
          </p:cNvSpPr>
          <p:nvPr/>
        </p:nvSpPr>
        <p:spPr>
          <a:xfrm>
            <a:off x="892630" y="2126999"/>
            <a:ext cx="10784680" cy="205456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1200"/>
              </a:spcAft>
              <a:buClrTx/>
              <a:buSzTx/>
              <a:buNone/>
              <a:tabLst/>
              <a:defRPr/>
            </a:pPr>
            <a:r>
              <a:rPr lang="es-US" sz="2000" b="1" dirty="0">
                <a:solidFill>
                  <a:srgbClr val="00529B"/>
                </a:solidFill>
              </a:rPr>
              <a:t>Período de Inscripción Especial (SEP)</a:t>
            </a:r>
          </a:p>
          <a:p>
            <a:pPr marL="347472" marR="0" lvl="0" indent="-347472" defTabSz="91440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s-US" sz="2000" i="0" u="none" strike="noStrike" cap="none" normalizeH="0" baseline="0" noProof="0" dirty="0">
                <a:ln>
                  <a:noFill/>
                </a:ln>
                <a:solidFill>
                  <a:srgbClr val="00529B"/>
                </a:solidFill>
                <a:effectLst/>
                <a:uLnTx/>
                <a:uFillTx/>
              </a:rPr>
              <a:t>En algunos casos cuando ciertos eventos suceden en su vida</a:t>
            </a:r>
          </a:p>
          <a:p>
            <a:pPr marL="347472" marR="0" lvl="0" indent="-347472" defTabSz="91440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s-US" sz="2000" b="1" i="0" u="none" strike="noStrike" cap="none" normalizeH="0" baseline="0" noProof="0" dirty="0">
                <a:ln>
                  <a:noFill/>
                </a:ln>
                <a:solidFill>
                  <a:srgbClr val="00529B"/>
                </a:solidFill>
                <a:effectLst/>
                <a:uLnTx/>
                <a:uFillTx/>
                <a:latin typeface="Arial"/>
                <a:cs typeface="Arial"/>
              </a:rPr>
              <a:t>La cobertura inicia </a:t>
            </a:r>
            <a:r>
              <a:rPr kumimoji="0" lang="es-US" sz="2000" i="0" u="none" strike="noStrike" cap="none" normalizeH="0" baseline="0" noProof="0" dirty="0">
                <a:ln>
                  <a:noFill/>
                </a:ln>
                <a:solidFill>
                  <a:srgbClr val="00529B"/>
                </a:solidFill>
                <a:effectLst/>
                <a:uLnTx/>
                <a:uFillTx/>
                <a:latin typeface="Arial"/>
                <a:cs typeface="Arial"/>
              </a:rPr>
              <a:t>el 1</a:t>
            </a:r>
            <a:r>
              <a:rPr kumimoji="0" lang="es-US" sz="2000" i="0" u="none" strike="noStrike" cap="none" normalizeH="0" baseline="30000" noProof="0" dirty="0">
                <a:ln>
                  <a:noFill/>
                </a:ln>
                <a:solidFill>
                  <a:srgbClr val="00529B"/>
                </a:solidFill>
                <a:effectLst/>
                <a:uLnTx/>
                <a:uFillTx/>
                <a:latin typeface="Arial"/>
                <a:cs typeface="Arial"/>
              </a:rPr>
              <a:t>er</a:t>
            </a:r>
            <a:r>
              <a:rPr kumimoji="0" lang="es-US" sz="2000" i="0" u="none" strike="noStrike" cap="none" normalizeH="0" baseline="0" noProof="0" dirty="0">
                <a:ln>
                  <a:noFill/>
                </a:ln>
                <a:solidFill>
                  <a:srgbClr val="00529B"/>
                </a:solidFill>
                <a:effectLst/>
                <a:uLnTx/>
                <a:uFillTx/>
                <a:latin typeface="Arial"/>
                <a:cs typeface="Arial"/>
              </a:rPr>
              <a:t> día del mes siguiente al mes en que el plan reciba su solicitud de inscripción</a:t>
            </a:r>
          </a:p>
        </p:txBody>
      </p:sp>
      <p:sp>
        <p:nvSpPr>
          <p:cNvPr id="21" name="Slide Number Placeholder 5">
            <a:extLst>
              <a:ext uri="{FF2B5EF4-FFF2-40B4-BE49-F238E27FC236}">
                <a16:creationId xmlns:a16="http://schemas.microsoft.com/office/drawing/2014/main" id="{44A1F803-2902-475D-A451-009E88AD3A11}"/>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24</a:t>
            </a:fld>
            <a:endParaRPr lang="en-US"/>
          </a:p>
        </p:txBody>
      </p:sp>
      <p:sp>
        <p:nvSpPr>
          <p:cNvPr id="3" name="Footer Placeholder 2">
            <a:extLst>
              <a:ext uri="{FF2B5EF4-FFF2-40B4-BE49-F238E27FC236}">
                <a16:creationId xmlns:a16="http://schemas.microsoft.com/office/drawing/2014/main" id="{CC9651C1-7425-452C-BDB7-0C059BD46178}"/>
              </a:ext>
            </a:extLst>
          </p:cNvPr>
          <p:cNvSpPr>
            <a:spLocks noGrp="1"/>
          </p:cNvSpPr>
          <p:nvPr>
            <p:ph type="ftr" sz="quarter" idx="11"/>
          </p:nvPr>
        </p:nvSpPr>
        <p:spPr/>
        <p:txBody>
          <a:bodyPr/>
          <a:lstStyle/>
          <a:p>
            <a:r>
              <a:rPr lang="es-US"/>
              <a:t>Medicare Advantage y otros planes de salud Medicare</a:t>
            </a:r>
          </a:p>
        </p:txBody>
      </p:sp>
      <p:sp>
        <p:nvSpPr>
          <p:cNvPr id="2" name="Date Placeholder 1">
            <a:extLst>
              <a:ext uri="{FF2B5EF4-FFF2-40B4-BE49-F238E27FC236}">
                <a16:creationId xmlns:a16="http://schemas.microsoft.com/office/drawing/2014/main" id="{46C93143-9B9C-4336-8A76-11649EF11B7F}"/>
              </a:ext>
            </a:extLst>
          </p:cNvPr>
          <p:cNvSpPr>
            <a:spLocks noGrp="1"/>
          </p:cNvSpPr>
          <p:nvPr>
            <p:ph type="dt" sz="half" idx="10"/>
          </p:nvPr>
        </p:nvSpPr>
        <p:spPr/>
        <p:txBody>
          <a:bodyPr/>
          <a:lstStyle/>
          <a:p>
            <a:r>
              <a:rPr lang="es-US"/>
              <a:t>Marzo de 2023</a:t>
            </a:r>
          </a:p>
        </p:txBody>
      </p:sp>
    </p:spTree>
    <p:custDataLst>
      <p:tags r:id="rId1"/>
    </p:custDataLst>
    <p:extLst>
      <p:ext uri="{BB962C8B-B14F-4D97-AF65-F5344CB8AC3E}">
        <p14:creationId xmlns:p14="http://schemas.microsoft.com/office/powerpoint/2010/main" val="130532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409789-5A3B-40B1-BB95-67DA948D2883}"/>
              </a:ext>
            </a:extLst>
          </p:cNvPr>
          <p:cNvSpPr>
            <a:spLocks noGrp="1"/>
          </p:cNvSpPr>
          <p:nvPr>
            <p:ph type="title"/>
          </p:nvPr>
        </p:nvSpPr>
        <p:spPr/>
        <p:txBody>
          <a:bodyPr anchor="ctr">
            <a:noAutofit/>
          </a:bodyPr>
          <a:lstStyle/>
          <a:p>
            <a:r>
              <a:rPr lang="es-US" dirty="0"/>
              <a:t>Cómo cambiar o terminar un plan Medicare </a:t>
            </a:r>
            <a:r>
              <a:rPr lang="es-US" dirty="0" err="1"/>
              <a:t>Advantage</a:t>
            </a:r>
            <a:endParaRPr lang="es-US" dirty="0"/>
          </a:p>
        </p:txBody>
      </p:sp>
      <p:sp>
        <p:nvSpPr>
          <p:cNvPr id="10" name="Text Placeholder 9">
            <a:extLst>
              <a:ext uri="{FF2B5EF4-FFF2-40B4-BE49-F238E27FC236}">
                <a16:creationId xmlns:a16="http://schemas.microsoft.com/office/drawing/2014/main" id="{FB853F20-4BF4-49CB-B130-1503C307287E}"/>
              </a:ext>
            </a:extLst>
          </p:cNvPr>
          <p:cNvSpPr>
            <a:spLocks noGrp="1"/>
          </p:cNvSpPr>
          <p:nvPr>
            <p:ph type="body" sz="quarter" idx="4294967295"/>
          </p:nvPr>
        </p:nvSpPr>
        <p:spPr>
          <a:xfrm>
            <a:off x="636270" y="1306937"/>
            <a:ext cx="6631791" cy="4814447"/>
          </a:xfrm>
        </p:spPr>
        <p:txBody>
          <a:bodyPr>
            <a:normAutofit fontScale="92500" lnSpcReduction="10000"/>
          </a:bodyPr>
          <a:lstStyle/>
          <a:p>
            <a:pPr>
              <a:lnSpc>
                <a:spcPct val="100000"/>
              </a:lnSpc>
              <a:spcAft>
                <a:spcPts val="1200"/>
              </a:spcAft>
            </a:pPr>
            <a:r>
              <a:rPr lang="es-US" sz="1800" b="1" dirty="0">
                <a:solidFill>
                  <a:srgbClr val="00529B"/>
                </a:solidFill>
              </a:rPr>
              <a:t>Si usted se inscribe en un nuevo plan Medicare </a:t>
            </a:r>
            <a:r>
              <a:rPr lang="es-US" sz="1800" b="1" dirty="0" err="1">
                <a:solidFill>
                  <a:srgbClr val="00529B"/>
                </a:solidFill>
              </a:rPr>
              <a:t>Advantage</a:t>
            </a:r>
            <a:r>
              <a:rPr lang="es-US" sz="1800" b="1" dirty="0">
                <a:solidFill>
                  <a:srgbClr val="00529B"/>
                </a:solidFill>
              </a:rPr>
              <a:t> mientras esta inscrito en un plan, </a:t>
            </a:r>
            <a:r>
              <a:rPr lang="es-US" sz="1800" dirty="0">
                <a:solidFill>
                  <a:srgbClr val="00529B"/>
                </a:solidFill>
              </a:rPr>
              <a:t>se le terminará  automáticamente del plan anterior y se le inscribirá en el nuevo sin duplicidades ni retrasos en la cobertura.</a:t>
            </a:r>
          </a:p>
          <a:p>
            <a:pPr>
              <a:lnSpc>
                <a:spcPct val="100000"/>
              </a:lnSpc>
              <a:spcAft>
                <a:spcPts val="1200"/>
              </a:spcAft>
            </a:pPr>
            <a:r>
              <a:rPr lang="es-US" sz="1800" b="1" dirty="0">
                <a:solidFill>
                  <a:srgbClr val="00529B"/>
                </a:solidFill>
              </a:rPr>
              <a:t>Si termina su inscripción a través del Plan Medicare </a:t>
            </a:r>
            <a:r>
              <a:rPr lang="es-US" sz="1800" b="1" dirty="0" err="1">
                <a:solidFill>
                  <a:srgbClr val="00529B"/>
                </a:solidFill>
              </a:rPr>
              <a:t>Advantage</a:t>
            </a:r>
            <a:r>
              <a:rPr lang="es-US" sz="1800" b="1" dirty="0">
                <a:solidFill>
                  <a:srgbClr val="00529B"/>
                </a:solidFill>
              </a:rPr>
              <a:t> o Medicare,</a:t>
            </a:r>
            <a:r>
              <a:rPr lang="es-US" sz="1800" dirty="0">
                <a:solidFill>
                  <a:srgbClr val="00529B"/>
                </a:solidFill>
              </a:rPr>
              <a:t> se le devolverá automáticamente al Medicare Original</a:t>
            </a:r>
          </a:p>
          <a:p>
            <a:pPr marL="228600" lvl="1">
              <a:lnSpc>
                <a:spcPct val="100000"/>
              </a:lnSpc>
              <a:spcAft>
                <a:spcPts val="1200"/>
              </a:spcAft>
              <a:buFont typeface="Wingdings" panose="05000000000000000000" pitchFamily="2" charset="2"/>
              <a:buChar char="§"/>
            </a:pPr>
            <a:r>
              <a:rPr lang="es-US" sz="1800" b="1" dirty="0">
                <a:solidFill>
                  <a:srgbClr val="00529B"/>
                </a:solidFill>
              </a:rPr>
              <a:t>Si está inscrito en un plan Medicare </a:t>
            </a:r>
            <a:r>
              <a:rPr lang="es-US" sz="1800" b="1" dirty="0" err="1">
                <a:solidFill>
                  <a:srgbClr val="00529B"/>
                </a:solidFill>
              </a:rPr>
              <a:t>Advantage</a:t>
            </a:r>
            <a:r>
              <a:rPr lang="es-US" sz="1800" b="1" dirty="0">
                <a:solidFill>
                  <a:srgbClr val="00529B"/>
                </a:solidFill>
              </a:rPr>
              <a:t> </a:t>
            </a:r>
            <a:r>
              <a:rPr lang="es-US" sz="1800" dirty="0">
                <a:solidFill>
                  <a:srgbClr val="00529B"/>
                </a:solidFill>
              </a:rPr>
              <a:t>y se inscribe en otro plan de medicamentos, en la mayoría de los casos, se le terminará su plan Medicare </a:t>
            </a:r>
            <a:r>
              <a:rPr lang="es-US" sz="1800" dirty="0" err="1">
                <a:solidFill>
                  <a:srgbClr val="00529B"/>
                </a:solidFill>
              </a:rPr>
              <a:t>Advantage</a:t>
            </a:r>
            <a:r>
              <a:rPr lang="es-US" sz="1800" dirty="0">
                <a:solidFill>
                  <a:srgbClr val="00529B"/>
                </a:solidFill>
              </a:rPr>
              <a:t> y volverá a Medicare Original. </a:t>
            </a:r>
          </a:p>
          <a:p>
            <a:pPr marL="228600" lvl="1">
              <a:lnSpc>
                <a:spcPct val="100000"/>
              </a:lnSpc>
              <a:spcAft>
                <a:spcPts val="1200"/>
              </a:spcAft>
              <a:buFont typeface="Wingdings" panose="05000000000000000000" pitchFamily="2" charset="2"/>
              <a:buChar char="§"/>
            </a:pPr>
            <a:r>
              <a:rPr lang="es-US" sz="1800" b="1" dirty="0">
                <a:solidFill>
                  <a:srgbClr val="00529B"/>
                </a:solidFill>
              </a:rPr>
              <a:t>Si está inscrito en un plan PFFS de Medicare o en un plan MSA de Medicare </a:t>
            </a:r>
            <a:r>
              <a:rPr lang="es-US" sz="1800" dirty="0">
                <a:solidFill>
                  <a:srgbClr val="00529B"/>
                </a:solidFill>
              </a:rPr>
              <a:t>que no ofrezca cobertura de medicamentos, puede inscribirse en un plan de medicamentos distinto para añadir cobertura de medicamentos. </a:t>
            </a:r>
          </a:p>
          <a:p>
            <a:pPr marL="0" indent="0">
              <a:lnSpc>
                <a:spcPct val="100000"/>
              </a:lnSpc>
              <a:buNone/>
            </a:pPr>
            <a:endParaRPr lang="en-US" sz="2000" dirty="0"/>
          </a:p>
        </p:txBody>
      </p:sp>
      <p:sp>
        <p:nvSpPr>
          <p:cNvPr id="6" name="Rectangle: Rounded Corners 5">
            <a:extLst>
              <a:ext uri="{FF2B5EF4-FFF2-40B4-BE49-F238E27FC236}">
                <a16:creationId xmlns:a16="http://schemas.microsoft.com/office/drawing/2014/main" id="{C4150C17-0AB4-4836-A524-9B7F4AB61F12}"/>
              </a:ext>
              <a:ext uri="{C183D7F6-B498-43B3-948B-1728B52AA6E4}">
                <adec:decorative xmlns:adec="http://schemas.microsoft.com/office/drawing/2017/decorative" val="1"/>
              </a:ext>
            </a:extLst>
          </p:cNvPr>
          <p:cNvSpPr/>
          <p:nvPr/>
        </p:nvSpPr>
        <p:spPr>
          <a:xfrm>
            <a:off x="7873621" y="2341159"/>
            <a:ext cx="3886580" cy="2345141"/>
          </a:xfrm>
          <a:prstGeom prst="roundRect">
            <a:avLst/>
          </a:prstGeom>
          <a:solidFill>
            <a:srgbClr val="00529B"/>
          </a:solidFill>
          <a:ln w="38100">
            <a:solidFill>
              <a:srgbClr val="00529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3550" marR="0" lvl="0" indent="-231775" algn="l" defTabSz="685800" rtl="0" eaLnBrk="1" fontAlgn="auto" latinLnBrk="0" hangingPunct="1">
              <a:lnSpc>
                <a:spcPct val="80000"/>
              </a:lnSpc>
              <a:spcBef>
                <a:spcPts val="600"/>
              </a:spcBef>
              <a:spcAft>
                <a:spcPts val="60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7" name="TextBox 6" descr="Para darse de baja de un plan: Comuníquese con su plan actual o llame al 1-800-MEDICARE (1-800-633-4227); TTY: 1‑877‑486‑2048 ">
            <a:extLst>
              <a:ext uri="{FF2B5EF4-FFF2-40B4-BE49-F238E27FC236}">
                <a16:creationId xmlns:a16="http://schemas.microsoft.com/office/drawing/2014/main" id="{83CED7E6-7C3D-4473-9EFC-17E191319ABA}"/>
              </a:ext>
            </a:extLst>
          </p:cNvPr>
          <p:cNvSpPr txBox="1"/>
          <p:nvPr/>
        </p:nvSpPr>
        <p:spPr>
          <a:xfrm>
            <a:off x="8111092" y="2484167"/>
            <a:ext cx="3693558" cy="2092881"/>
          </a:xfrm>
          <a:prstGeom prst="rect">
            <a:avLst/>
          </a:prstGeom>
          <a:noFill/>
        </p:spPr>
        <p:txBody>
          <a:bodyPr wrap="square" lIns="91440" tIns="45720" rIns="91440" bIns="45720" anchor="t">
            <a:spAutoFit/>
          </a:bodyPr>
          <a:lstStyle/>
          <a:p>
            <a:pPr lvl="0">
              <a:spcAft>
                <a:spcPts val="1200"/>
              </a:spcAft>
              <a:defRPr/>
            </a:pPr>
            <a:r>
              <a:rPr lang="es-US" sz="2000" b="1" dirty="0">
                <a:solidFill>
                  <a:schemeClr val="bg1"/>
                </a:solidFill>
              </a:rPr>
              <a:t>Para darse de baja de un plan:</a:t>
            </a:r>
          </a:p>
          <a:p>
            <a:pPr marL="285750" lvl="0" indent="-285750">
              <a:spcAft>
                <a:spcPts val="1200"/>
              </a:spcAft>
              <a:buFont typeface="Wingdings" panose="05000000000000000000" pitchFamily="2" charset="2"/>
              <a:buChar char="Ø"/>
              <a:defRPr/>
            </a:pPr>
            <a:r>
              <a:rPr lang="es-US" dirty="0">
                <a:solidFill>
                  <a:prstClr val="white"/>
                </a:solidFill>
              </a:rPr>
              <a:t>Póngase en contacto con su plan actual, o</a:t>
            </a:r>
          </a:p>
          <a:p>
            <a:pPr marL="285750" indent="-285750">
              <a:spcAft>
                <a:spcPts val="1200"/>
              </a:spcAft>
              <a:buFont typeface="Wingdings" panose="05000000000000000000" pitchFamily="2" charset="2"/>
              <a:buChar char="Ø"/>
              <a:defRPr/>
            </a:pPr>
            <a:r>
              <a:rPr lang="es-US" dirty="0">
                <a:solidFill>
                  <a:schemeClr val="bg1"/>
                </a:solidFill>
              </a:rPr>
              <a:t>Llame al 1‑800‑MEDICARE (1‑800‑633‑4227); TTY: 1‑877‑486‑2048</a:t>
            </a:r>
          </a:p>
        </p:txBody>
      </p:sp>
      <p:sp>
        <p:nvSpPr>
          <p:cNvPr id="8" name="Slide Number Placeholder 5">
            <a:extLst>
              <a:ext uri="{FF2B5EF4-FFF2-40B4-BE49-F238E27FC236}">
                <a16:creationId xmlns:a16="http://schemas.microsoft.com/office/drawing/2014/main" id="{7533B5FF-DB78-40ED-8DF4-F882BD67BBB1}"/>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25</a:t>
            </a:fld>
            <a:endParaRPr lang="en-US"/>
          </a:p>
        </p:txBody>
      </p:sp>
      <p:sp>
        <p:nvSpPr>
          <p:cNvPr id="3" name="Footer Placeholder 2">
            <a:extLst>
              <a:ext uri="{FF2B5EF4-FFF2-40B4-BE49-F238E27FC236}">
                <a16:creationId xmlns:a16="http://schemas.microsoft.com/office/drawing/2014/main" id="{18A0331A-42A8-4B10-8641-B87F1828214C}"/>
              </a:ext>
            </a:extLst>
          </p:cNvPr>
          <p:cNvSpPr>
            <a:spLocks noGrp="1"/>
          </p:cNvSpPr>
          <p:nvPr>
            <p:ph type="ftr" sz="quarter" idx="11"/>
          </p:nvPr>
        </p:nvSpPr>
        <p:spPr/>
        <p:txBody>
          <a:bodyPr/>
          <a:lstStyle/>
          <a:p>
            <a:r>
              <a:rPr lang="es-US"/>
              <a:t>Medicare Advantage y otros planes de salud Medicare</a:t>
            </a:r>
          </a:p>
        </p:txBody>
      </p:sp>
      <p:sp>
        <p:nvSpPr>
          <p:cNvPr id="2" name="Date Placeholder 1">
            <a:extLst>
              <a:ext uri="{FF2B5EF4-FFF2-40B4-BE49-F238E27FC236}">
                <a16:creationId xmlns:a16="http://schemas.microsoft.com/office/drawing/2014/main" id="{2EACDA5B-2988-4195-882B-AD385C91BED5}"/>
              </a:ext>
            </a:extLst>
          </p:cNvPr>
          <p:cNvSpPr>
            <a:spLocks noGrp="1"/>
          </p:cNvSpPr>
          <p:nvPr>
            <p:ph type="dt" sz="half" idx="10"/>
          </p:nvPr>
        </p:nvSpPr>
        <p:spPr/>
        <p:txBody>
          <a:bodyPr/>
          <a:lstStyle/>
          <a:p>
            <a:r>
              <a:rPr lang="es-US"/>
              <a:t>Marzo de 2023</a:t>
            </a:r>
          </a:p>
        </p:txBody>
      </p:sp>
    </p:spTree>
    <p:custDataLst>
      <p:tags r:id="rId1"/>
    </p:custDataLst>
    <p:extLst>
      <p:ext uri="{BB962C8B-B14F-4D97-AF65-F5344CB8AC3E}">
        <p14:creationId xmlns:p14="http://schemas.microsoft.com/office/powerpoint/2010/main" val="5979350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698"/>
            <a:ext cx="12192000" cy="968396"/>
          </a:xfrm>
        </p:spPr>
        <p:txBody>
          <a:bodyPr anchor="ctr">
            <a:normAutofit/>
          </a:bodyPr>
          <a:lstStyle/>
          <a:p>
            <a:r>
              <a:rPr lang="es-US" sz="3000"/>
              <a:t>Inscripción predeterminada</a:t>
            </a:r>
          </a:p>
        </p:txBody>
      </p:sp>
      <p:sp>
        <p:nvSpPr>
          <p:cNvPr id="9" name="Content Placeholder 4">
            <a:extLst>
              <a:ext uri="{FF2B5EF4-FFF2-40B4-BE49-F238E27FC236}">
                <a16:creationId xmlns:a16="http://schemas.microsoft.com/office/drawing/2014/main" id="{F519597D-525D-4762-A1CD-F3CA9EA59D9A}"/>
              </a:ext>
            </a:extLst>
          </p:cNvPr>
          <p:cNvSpPr txBox="1">
            <a:spLocks/>
          </p:cNvSpPr>
          <p:nvPr/>
        </p:nvSpPr>
        <p:spPr>
          <a:xfrm>
            <a:off x="822960" y="1055370"/>
            <a:ext cx="10644188" cy="9580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buFont typeface="Wingdings" pitchFamily="2" charset="2"/>
              <a:buNone/>
            </a:pPr>
            <a:r>
              <a:rPr lang="es-US" sz="2000" b="1" dirty="0">
                <a:solidFill>
                  <a:srgbClr val="00529B"/>
                </a:solidFill>
              </a:rPr>
              <a:t>Permite que los planes Medicare </a:t>
            </a:r>
            <a:r>
              <a:rPr lang="es-US" sz="2000" b="1" dirty="0" err="1">
                <a:solidFill>
                  <a:srgbClr val="00529B"/>
                </a:solidFill>
              </a:rPr>
              <a:t>Advantage</a:t>
            </a:r>
            <a:r>
              <a:rPr lang="es-US" sz="2000" b="1" dirty="0">
                <a:solidFill>
                  <a:srgbClr val="00529B"/>
                </a:solidFill>
              </a:rPr>
              <a:t> ofrezcan la continuación de la cobertura sin interrupciones si usted está inscrito en un plan de atención administrada de Medicaid y</a:t>
            </a:r>
            <a:r>
              <a:rPr lang="es-US" sz="2000" b="1" dirty="0">
                <a:solidFill>
                  <a:srgbClr val="FF0000"/>
                </a:solidFill>
              </a:rPr>
              <a:t> </a:t>
            </a:r>
            <a:r>
              <a:rPr lang="es-US" sz="2000" b="1" dirty="0">
                <a:solidFill>
                  <a:srgbClr val="00529B"/>
                </a:solidFill>
              </a:rPr>
              <a:t>sea elegible para Medicare</a:t>
            </a:r>
          </a:p>
        </p:txBody>
      </p:sp>
      <p:sp>
        <p:nvSpPr>
          <p:cNvPr id="6" name="Rectangle: Rounded Corners 5" descr="El plan debe solicitar y obtener la aprobación de los CMS antes de aplicar la inscripción predeterminada (las aprobaciones duran 5 años) ">
            <a:extLst>
              <a:ext uri="{FF2B5EF4-FFF2-40B4-BE49-F238E27FC236}">
                <a16:creationId xmlns:a16="http://schemas.microsoft.com/office/drawing/2014/main" id="{AF0B7C4B-28B5-4B0E-942E-EBB050A2F004}"/>
              </a:ext>
            </a:extLst>
          </p:cNvPr>
          <p:cNvSpPr/>
          <p:nvPr/>
        </p:nvSpPr>
        <p:spPr>
          <a:xfrm>
            <a:off x="825788" y="2106946"/>
            <a:ext cx="3383280" cy="3929691"/>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29B"/>
              </a:solidFill>
            </a:endParaRPr>
          </a:p>
          <a:p>
            <a:pPr algn="ctr"/>
            <a:br>
              <a:rPr lang="es-US" sz="2000" b="1" dirty="0">
                <a:solidFill>
                  <a:srgbClr val="00529B"/>
                </a:solidFill>
                <a:latin typeface="Arial" panose="020B0604020202020204" pitchFamily="34" charset="0"/>
                <a:cs typeface="Arial" panose="020B0604020202020204" pitchFamily="34" charset="0"/>
              </a:rPr>
            </a:br>
            <a:r>
              <a:rPr lang="es-US" sz="2000" b="1" dirty="0">
                <a:solidFill>
                  <a:srgbClr val="00529B"/>
                </a:solidFill>
                <a:latin typeface="Arial" panose="020B0604020202020204" pitchFamily="34" charset="0"/>
                <a:cs typeface="Arial" panose="020B0604020202020204" pitchFamily="34" charset="0"/>
              </a:rPr>
              <a:t>Plan</a:t>
            </a:r>
          </a:p>
          <a:p>
            <a:pPr algn="ctr"/>
            <a:r>
              <a:rPr lang="es-US" dirty="0">
                <a:solidFill>
                  <a:srgbClr val="00529B"/>
                </a:solidFill>
                <a:latin typeface="Arial" panose="020B0604020202020204" pitchFamily="34" charset="0"/>
                <a:cs typeface="Arial" panose="020B0604020202020204" pitchFamily="34" charset="0"/>
              </a:rPr>
              <a:t>Debe solicitar y obtener la aprobación de los CMS antes de aplicar la inscripción predeterminada (las aprobaciones duran </a:t>
            </a:r>
            <a:br>
              <a:rPr lang="es-US" dirty="0">
                <a:solidFill>
                  <a:srgbClr val="00529B"/>
                </a:solidFill>
                <a:latin typeface="Arial" panose="020B0604020202020204" pitchFamily="34" charset="0"/>
                <a:cs typeface="Arial" panose="020B0604020202020204" pitchFamily="34" charset="0"/>
              </a:rPr>
            </a:br>
            <a:r>
              <a:rPr lang="es-US" dirty="0">
                <a:solidFill>
                  <a:srgbClr val="00529B"/>
                </a:solidFill>
                <a:latin typeface="Arial" panose="020B0604020202020204" pitchFamily="34" charset="0"/>
                <a:cs typeface="Arial" panose="020B0604020202020204" pitchFamily="34" charset="0"/>
              </a:rPr>
              <a:t>5 años).</a:t>
            </a:r>
          </a:p>
        </p:txBody>
      </p:sp>
      <p:pic>
        <p:nvPicPr>
          <p:cNvPr id="18" name="Graphic 17">
            <a:extLst>
              <a:ext uri="{FF2B5EF4-FFF2-40B4-BE49-F238E27FC236}">
                <a16:creationId xmlns:a16="http://schemas.microsoft.com/office/drawing/2014/main" id="{6ABB283A-AB59-4A08-A59B-5571CB44D7FE}"/>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63369" y="2140210"/>
            <a:ext cx="1308117" cy="1308117"/>
          </a:xfrm>
          <a:prstGeom prst="rect">
            <a:avLst/>
          </a:prstGeom>
        </p:spPr>
      </p:pic>
      <p:sp>
        <p:nvSpPr>
          <p:cNvPr id="8" name="Rectangle: Rounded Corners 7" descr="El Estado(s) determina si el plan Medicare Advantage puede utilizar la inscripción predeterminada ">
            <a:extLst>
              <a:ext uri="{FF2B5EF4-FFF2-40B4-BE49-F238E27FC236}">
                <a16:creationId xmlns:a16="http://schemas.microsoft.com/office/drawing/2014/main" id="{4340D4D5-8BCE-4E95-AD68-70D264AAFC56}"/>
              </a:ext>
            </a:extLst>
          </p:cNvPr>
          <p:cNvSpPr/>
          <p:nvPr/>
        </p:nvSpPr>
        <p:spPr>
          <a:xfrm>
            <a:off x="4404360" y="2104718"/>
            <a:ext cx="3383280" cy="3931920"/>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000" b="1" dirty="0">
                <a:solidFill>
                  <a:srgbClr val="00529B"/>
                </a:solidFill>
                <a:latin typeface="Arial" panose="020B0604020202020204" pitchFamily="34" charset="0"/>
                <a:cs typeface="Arial" panose="020B0604020202020204" pitchFamily="34" charset="0"/>
              </a:rPr>
              <a:t>Estado(s)</a:t>
            </a:r>
          </a:p>
          <a:p>
            <a:pPr algn="ctr"/>
            <a:r>
              <a:rPr lang="es-US" dirty="0">
                <a:solidFill>
                  <a:srgbClr val="00529B"/>
                </a:solidFill>
                <a:latin typeface="Arial" panose="020B0604020202020204" pitchFamily="34" charset="0"/>
                <a:cs typeface="Arial" panose="020B0604020202020204" pitchFamily="34" charset="0"/>
              </a:rPr>
              <a:t>Determina si el plan Medicare </a:t>
            </a:r>
            <a:r>
              <a:rPr lang="es-US" dirty="0" err="1">
                <a:solidFill>
                  <a:srgbClr val="00529B"/>
                </a:solidFill>
                <a:latin typeface="Arial" panose="020B0604020202020204" pitchFamily="34" charset="0"/>
                <a:cs typeface="Arial" panose="020B0604020202020204" pitchFamily="34" charset="0"/>
              </a:rPr>
              <a:t>Advantage</a:t>
            </a:r>
            <a:r>
              <a:rPr lang="es-US" dirty="0">
                <a:solidFill>
                  <a:srgbClr val="00529B"/>
                </a:solidFill>
                <a:latin typeface="Arial" panose="020B0604020202020204" pitchFamily="34" charset="0"/>
                <a:cs typeface="Arial" panose="020B0604020202020204" pitchFamily="34" charset="0"/>
              </a:rPr>
              <a:t> puede utilizar la inscripción predeterminada</a:t>
            </a:r>
          </a:p>
        </p:txBody>
      </p:sp>
      <p:pic>
        <p:nvPicPr>
          <p:cNvPr id="20" name="Graphic 19">
            <a:extLst>
              <a:ext uri="{FF2B5EF4-FFF2-40B4-BE49-F238E27FC236}">
                <a16:creationId xmlns:a16="http://schemas.microsoft.com/office/drawing/2014/main" id="{AF143861-FC8B-4ECA-A212-5DD2C1816D47}"/>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98351" y="2108651"/>
            <a:ext cx="1395298" cy="1395298"/>
          </a:xfrm>
          <a:prstGeom prst="rect">
            <a:avLst/>
          </a:prstGeom>
        </p:spPr>
      </p:pic>
      <p:sp>
        <p:nvSpPr>
          <p:cNvPr id="7" name="Rectangle: Rounded Corners 6" descr="Si usted resulta elegible para Medicare, usted: Obtiene una notificación con 60 días de antelación Puede optar por la cancelación de la inscripción por defecto en Medicare D-SNP hasta el día anterior a la fecha de entrada en vigor de la inscripción">
            <a:extLst>
              <a:ext uri="{FF2B5EF4-FFF2-40B4-BE49-F238E27FC236}">
                <a16:creationId xmlns:a16="http://schemas.microsoft.com/office/drawing/2014/main" id="{6031802F-AC01-4B27-8E67-957A65079436}"/>
              </a:ext>
            </a:extLst>
          </p:cNvPr>
          <p:cNvSpPr/>
          <p:nvPr/>
        </p:nvSpPr>
        <p:spPr>
          <a:xfrm>
            <a:off x="8032440" y="2104718"/>
            <a:ext cx="3638859" cy="3931919"/>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sz="1600" dirty="0">
              <a:solidFill>
                <a:srgbClr val="00529B"/>
              </a:solidFill>
            </a:endParaRPr>
          </a:p>
          <a:p>
            <a:pPr algn="ctr"/>
            <a:r>
              <a:rPr lang="es-US" sz="2000" b="1" dirty="0">
                <a:solidFill>
                  <a:srgbClr val="00529B"/>
                </a:solidFill>
                <a:latin typeface="Arial" panose="020B0604020202020204" pitchFamily="34" charset="0"/>
                <a:cs typeface="Arial" panose="020B0604020202020204" pitchFamily="34" charset="0"/>
              </a:rPr>
              <a:t>Si usted resulta elegible para Medicare, usted:</a:t>
            </a:r>
          </a:p>
          <a:p>
            <a:pPr marL="285750" indent="-285750">
              <a:buFont typeface="Wingdings" panose="05000000000000000000" pitchFamily="2" charset="2"/>
              <a:buChar char="§"/>
            </a:pPr>
            <a:r>
              <a:rPr lang="es-US" sz="1650" dirty="0">
                <a:solidFill>
                  <a:srgbClr val="00529B"/>
                </a:solidFill>
                <a:latin typeface="Arial" panose="020B0604020202020204" pitchFamily="34" charset="0"/>
                <a:cs typeface="Arial" panose="020B0604020202020204" pitchFamily="34" charset="0"/>
              </a:rPr>
              <a:t>Obtiene una notificación con 60 días de antelación</a:t>
            </a:r>
          </a:p>
          <a:p>
            <a:pPr marL="285750" indent="-285750">
              <a:buFont typeface="Wingdings" panose="05000000000000000000" pitchFamily="2" charset="2"/>
              <a:buChar char="§"/>
            </a:pPr>
            <a:r>
              <a:rPr lang="es-US" sz="1650" dirty="0">
                <a:solidFill>
                  <a:srgbClr val="00529B"/>
                </a:solidFill>
                <a:latin typeface="Arial" panose="020B0604020202020204" pitchFamily="34" charset="0"/>
                <a:cs typeface="Arial" panose="020B0604020202020204" pitchFamily="34" charset="0"/>
              </a:rPr>
              <a:t>Puede optar por la cancelación de la inscripción por defecto en Medicare D-SNP hasta el día anterior a la fecha de entrada en vigor de la inscripción</a:t>
            </a:r>
          </a:p>
        </p:txBody>
      </p:sp>
      <p:pic>
        <p:nvPicPr>
          <p:cNvPr id="22" name="Graphic 21">
            <a:extLst>
              <a:ext uri="{FF2B5EF4-FFF2-40B4-BE49-F238E27FC236}">
                <a16:creationId xmlns:a16="http://schemas.microsoft.com/office/drawing/2014/main" id="{8B201012-B17B-4125-80EC-17E6C8D5004F}"/>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034923" y="2084489"/>
            <a:ext cx="1469756" cy="1469756"/>
          </a:xfrm>
          <a:prstGeom prst="rect">
            <a:avLst/>
          </a:prstGeom>
        </p:spPr>
      </p:pic>
      <p:sp>
        <p:nvSpPr>
          <p:cNvPr id="25" name="Slide Number Placeholder 5">
            <a:extLst>
              <a:ext uri="{FF2B5EF4-FFF2-40B4-BE49-F238E27FC236}">
                <a16:creationId xmlns:a16="http://schemas.microsoft.com/office/drawing/2014/main" id="{C087691B-6ACF-4BCD-80DB-7EBB2E9C9E00}"/>
              </a:ext>
            </a:extLst>
          </p:cNvPr>
          <p:cNvSpPr>
            <a:spLocks noGrp="1"/>
          </p:cNvSpPr>
          <p:nvPr>
            <p:ph type="sldNum" sz="quarter" idx="12"/>
          </p:nvPr>
        </p:nvSpPr>
        <p:spPr>
          <a:xfrm>
            <a:off x="8610600" y="6497704"/>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26</a:t>
            </a:fld>
            <a:endParaRPr lang="en-US"/>
          </a:p>
        </p:txBody>
      </p:sp>
      <p:sp>
        <p:nvSpPr>
          <p:cNvPr id="24" name="Footer Placeholder 2">
            <a:extLst>
              <a:ext uri="{FF2B5EF4-FFF2-40B4-BE49-F238E27FC236}">
                <a16:creationId xmlns:a16="http://schemas.microsoft.com/office/drawing/2014/main" id="{BCDAF4C5-AA99-481C-A616-E77BCB10C5F4}"/>
              </a:ext>
            </a:extLst>
          </p:cNvPr>
          <p:cNvSpPr>
            <a:spLocks noGrp="1"/>
          </p:cNvSpPr>
          <p:nvPr>
            <p:ph type="ftr" sz="quarter" idx="11"/>
          </p:nvPr>
        </p:nvSpPr>
        <p:spPr>
          <a:xfrm>
            <a:off x="4038600" y="6489767"/>
            <a:ext cx="4114800" cy="365125"/>
          </a:xfrm>
        </p:spPr>
        <p:txBody>
          <a:bodyPr/>
          <a:lstStyle/>
          <a:p>
            <a:r>
              <a:rPr lang="es-US"/>
              <a:t>Medicare Advantage y otros planes de salud Medicare</a:t>
            </a:r>
          </a:p>
        </p:txBody>
      </p:sp>
      <p:sp>
        <p:nvSpPr>
          <p:cNvPr id="23" name="Date Placeholder 1">
            <a:extLst>
              <a:ext uri="{FF2B5EF4-FFF2-40B4-BE49-F238E27FC236}">
                <a16:creationId xmlns:a16="http://schemas.microsoft.com/office/drawing/2014/main" id="{46A5CBCF-4875-4332-A688-96D45B48CFBB}"/>
              </a:ext>
            </a:extLst>
          </p:cNvPr>
          <p:cNvSpPr>
            <a:spLocks noGrp="1"/>
          </p:cNvSpPr>
          <p:nvPr>
            <p:ph type="dt" sz="half" idx="10"/>
          </p:nvPr>
        </p:nvSpPr>
        <p:spPr>
          <a:xfrm>
            <a:off x="838200" y="6489768"/>
            <a:ext cx="2743200" cy="365125"/>
          </a:xfrm>
        </p:spPr>
        <p:txBody>
          <a:bodyPr/>
          <a:lstStyle/>
          <a:p>
            <a:r>
              <a:rPr lang="es-US"/>
              <a:t>Marzo de 2023</a:t>
            </a:r>
          </a:p>
        </p:txBody>
      </p:sp>
    </p:spTree>
    <p:custDataLst>
      <p:tags r:id="rId1"/>
    </p:custDataLst>
    <p:extLst>
      <p:ext uri="{BB962C8B-B14F-4D97-AF65-F5344CB8AC3E}">
        <p14:creationId xmlns:p14="http://schemas.microsoft.com/office/powerpoint/2010/main" val="319729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fade">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fade">
                                      <p:cBhvr>
                                        <p:cTn id="32" dur="500"/>
                                        <p:tgtEl>
                                          <p:spTgt spid="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Effect transition="in" filter="fade">
                                      <p:cBhvr>
                                        <p:cTn id="37" dur="500"/>
                                        <p:tgtEl>
                                          <p:spTgt spid="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xEl>
                                              <p:pRg st="1" end="1"/>
                                            </p:txEl>
                                          </p:spTgt>
                                        </p:tgtEl>
                                        <p:attrNameLst>
                                          <p:attrName>style.visibility</p:attrName>
                                        </p:attrNameLst>
                                      </p:cBhvr>
                                      <p:to>
                                        <p:strVal val="visible"/>
                                      </p:to>
                                    </p:set>
                                    <p:animEffect transition="in" filter="fade">
                                      <p:cBhvr>
                                        <p:cTn id="42" dur="500"/>
                                        <p:tgtEl>
                                          <p:spTgt spid="8">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xEl>
                                              <p:pRg st="5" end="5"/>
                                            </p:txEl>
                                          </p:spTgt>
                                        </p:tgtEl>
                                        <p:attrNameLst>
                                          <p:attrName>style.visibility</p:attrName>
                                        </p:attrNameLst>
                                      </p:cBhvr>
                                      <p:to>
                                        <p:strVal val="visible"/>
                                      </p:to>
                                    </p:set>
                                    <p:animEffect transition="in" filter="fade">
                                      <p:cBhvr>
                                        <p:cTn id="47" dur="500"/>
                                        <p:tgtEl>
                                          <p:spTgt spid="7">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
                                            <p:txEl>
                                              <p:pRg st="6" end="6"/>
                                            </p:txEl>
                                          </p:spTgt>
                                        </p:tgtEl>
                                        <p:attrNameLst>
                                          <p:attrName>style.visibility</p:attrName>
                                        </p:attrNameLst>
                                      </p:cBhvr>
                                      <p:to>
                                        <p:strVal val="visible"/>
                                      </p:to>
                                    </p:set>
                                    <p:animEffect transition="in" filter="fade">
                                      <p:cBhvr>
                                        <p:cTn id="52" dur="500"/>
                                        <p:tgtEl>
                                          <p:spTgt spid="7">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
                                            <p:txEl>
                                              <p:pRg st="7" end="7"/>
                                            </p:txEl>
                                          </p:spTgt>
                                        </p:tgtEl>
                                        <p:attrNameLst>
                                          <p:attrName>style.visibility</p:attrName>
                                        </p:attrNameLst>
                                      </p:cBhvr>
                                      <p:to>
                                        <p:strVal val="visible"/>
                                      </p:to>
                                    </p:set>
                                    <p:animEffect transition="in" filter="fade">
                                      <p:cBhvr>
                                        <p:cTn id="57"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6600"/>
            <a:ext cx="12192000" cy="910301"/>
          </a:xfrm>
        </p:spPr>
        <p:txBody>
          <a:bodyPr anchor="ctr">
            <a:normAutofit/>
          </a:bodyPr>
          <a:lstStyle/>
          <a:p>
            <a:r>
              <a:rPr lang="es-US" sz="3000"/>
              <a:t>Mecanismo de inscripción simplificado</a:t>
            </a:r>
          </a:p>
        </p:txBody>
      </p:sp>
      <p:sp>
        <p:nvSpPr>
          <p:cNvPr id="6" name="Content Placeholder 4">
            <a:extLst>
              <a:ext uri="{FF2B5EF4-FFF2-40B4-BE49-F238E27FC236}">
                <a16:creationId xmlns:a16="http://schemas.microsoft.com/office/drawing/2014/main" id="{A4E9DD86-2287-4399-AE02-6B149DBC6774}"/>
              </a:ext>
            </a:extLst>
          </p:cNvPr>
          <p:cNvSpPr txBox="1">
            <a:spLocks/>
          </p:cNvSpPr>
          <p:nvPr/>
        </p:nvSpPr>
        <p:spPr>
          <a:xfrm>
            <a:off x="822960" y="1051560"/>
            <a:ext cx="10220606" cy="11192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1200"/>
              </a:spcAft>
              <a:buNone/>
            </a:pPr>
            <a:r>
              <a:rPr lang="es-US" sz="2000" b="1" dirty="0">
                <a:solidFill>
                  <a:srgbClr val="00529B"/>
                </a:solidFill>
              </a:rPr>
              <a:t>Un proceso de inscripción opcional para todas las organizaciones Medicare </a:t>
            </a:r>
            <a:r>
              <a:rPr lang="es-US" sz="2000" b="1" dirty="0" err="1">
                <a:solidFill>
                  <a:srgbClr val="00529B"/>
                </a:solidFill>
              </a:rPr>
              <a:t>Advantage</a:t>
            </a:r>
            <a:r>
              <a:rPr lang="es-US" sz="2000" b="1" dirty="0">
                <a:solidFill>
                  <a:srgbClr val="00529B"/>
                </a:solidFill>
              </a:rPr>
              <a:t> que ofrecen planes Medicare </a:t>
            </a:r>
            <a:r>
              <a:rPr lang="es-US" sz="2000" b="1" dirty="0" err="1">
                <a:solidFill>
                  <a:srgbClr val="00529B"/>
                </a:solidFill>
              </a:rPr>
              <a:t>Advantage</a:t>
            </a:r>
            <a:r>
              <a:rPr lang="es-US" sz="2000" b="1" dirty="0">
                <a:solidFill>
                  <a:srgbClr val="00529B"/>
                </a:solidFill>
              </a:rPr>
              <a:t> y cobertura que no sea de Medicare (puede utilizarse en lugar de la inscripción predeterminada).</a:t>
            </a:r>
          </a:p>
        </p:txBody>
      </p:sp>
      <p:sp>
        <p:nvSpPr>
          <p:cNvPr id="7" name="Rectangle: Rounded Corners 6" descr="Permite que los planes recopilen información de inscripción que todavía no tienen">
            <a:extLst>
              <a:ext uri="{FF2B5EF4-FFF2-40B4-BE49-F238E27FC236}">
                <a16:creationId xmlns:a16="http://schemas.microsoft.com/office/drawing/2014/main" id="{D6A03FC9-C931-412D-8521-D92B9DA6CF78}"/>
              </a:ext>
            </a:extLst>
          </p:cNvPr>
          <p:cNvSpPr/>
          <p:nvPr/>
        </p:nvSpPr>
        <p:spPr>
          <a:xfrm>
            <a:off x="1159845" y="2174471"/>
            <a:ext cx="3200400" cy="3285202"/>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r>
              <a:rPr lang="es-US" sz="1900" dirty="0">
                <a:solidFill>
                  <a:srgbClr val="00529B"/>
                </a:solidFill>
                <a:latin typeface="Arial" panose="020B0604020202020204" pitchFamily="34" charset="0"/>
                <a:cs typeface="Arial" panose="020B0604020202020204" pitchFamily="34" charset="0"/>
              </a:rPr>
              <a:t>Permite que los planes recopilen información </a:t>
            </a:r>
            <a:br>
              <a:rPr lang="es-US" sz="1900" dirty="0">
                <a:solidFill>
                  <a:srgbClr val="00529B"/>
                </a:solidFill>
                <a:latin typeface="Arial" panose="020B0604020202020204" pitchFamily="34" charset="0"/>
                <a:cs typeface="Arial" panose="020B0604020202020204" pitchFamily="34" charset="0"/>
              </a:rPr>
            </a:br>
            <a:r>
              <a:rPr lang="es-US" sz="1900" dirty="0">
                <a:solidFill>
                  <a:srgbClr val="00529B"/>
                </a:solidFill>
                <a:latin typeface="Arial" panose="020B0604020202020204" pitchFamily="34" charset="0"/>
                <a:cs typeface="Arial" panose="020B0604020202020204" pitchFamily="34" charset="0"/>
              </a:rPr>
              <a:t>de </a:t>
            </a:r>
            <a:r>
              <a:rPr lang="es-US" sz="1900" b="1" dirty="0">
                <a:solidFill>
                  <a:srgbClr val="00529B"/>
                </a:solidFill>
                <a:latin typeface="Arial" panose="020B0604020202020204" pitchFamily="34" charset="0"/>
                <a:cs typeface="Arial" panose="020B0604020202020204" pitchFamily="34" charset="0"/>
              </a:rPr>
              <a:t>inscripción</a:t>
            </a:r>
            <a:r>
              <a:rPr lang="es-US" sz="1900" dirty="0">
                <a:solidFill>
                  <a:srgbClr val="00529B"/>
                </a:solidFill>
                <a:latin typeface="Arial" panose="020B0604020202020204" pitchFamily="34" charset="0"/>
                <a:cs typeface="Arial" panose="020B0604020202020204" pitchFamily="34" charset="0"/>
              </a:rPr>
              <a:t> que todavía no tienen</a:t>
            </a:r>
          </a:p>
        </p:txBody>
      </p:sp>
      <p:pic>
        <p:nvPicPr>
          <p:cNvPr id="11" name="Graphic 10">
            <a:extLst>
              <a:ext uri="{FF2B5EF4-FFF2-40B4-BE49-F238E27FC236}">
                <a16:creationId xmlns:a16="http://schemas.microsoft.com/office/drawing/2014/main" id="{167AA397-49BC-4F79-83A0-6CD7451CABAF}"/>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16150" y="2273752"/>
            <a:ext cx="1317171" cy="1317171"/>
          </a:xfrm>
          <a:prstGeom prst="rect">
            <a:avLst/>
          </a:prstGeom>
        </p:spPr>
      </p:pic>
      <p:sp>
        <p:nvSpPr>
          <p:cNvPr id="9" name="Rectangle: Rounded Corners 8" descr="Está disponible si usted se encuentra en su Periodo de Elección Inicial de Cobertura (ICEP)/IEP basado en su inscripción inicial en Medicare.">
            <a:extLst>
              <a:ext uri="{FF2B5EF4-FFF2-40B4-BE49-F238E27FC236}">
                <a16:creationId xmlns:a16="http://schemas.microsoft.com/office/drawing/2014/main" id="{56021BFF-A1F7-474E-A3B3-B61AB420BEEA}"/>
              </a:ext>
            </a:extLst>
          </p:cNvPr>
          <p:cNvSpPr/>
          <p:nvPr/>
        </p:nvSpPr>
        <p:spPr>
          <a:xfrm>
            <a:off x="4493999" y="2155192"/>
            <a:ext cx="3200400" cy="3300787"/>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sz="1600" dirty="0">
              <a:solidFill>
                <a:srgbClr val="00529B"/>
              </a:solidFill>
            </a:endParaRPr>
          </a:p>
          <a:p>
            <a:pPr algn="ctr"/>
            <a:endParaRPr lang="en-US" sz="1600" dirty="0">
              <a:solidFill>
                <a:srgbClr val="00529B"/>
              </a:solidFill>
            </a:endParaRPr>
          </a:p>
          <a:p>
            <a:pPr algn="ctr">
              <a:lnSpc>
                <a:spcPts val="2200"/>
              </a:lnSpc>
            </a:pPr>
            <a:r>
              <a:rPr lang="es-US" sz="1900" dirty="0">
                <a:solidFill>
                  <a:srgbClr val="00529B"/>
                </a:solidFill>
                <a:latin typeface="Arial" panose="020B0604020202020204" pitchFamily="34" charset="0"/>
                <a:cs typeface="Arial" panose="020B0604020202020204" pitchFamily="34" charset="0"/>
              </a:rPr>
              <a:t>Está </a:t>
            </a:r>
            <a:r>
              <a:rPr lang="es-US" sz="1900" b="1" dirty="0">
                <a:solidFill>
                  <a:srgbClr val="00529B"/>
                </a:solidFill>
                <a:latin typeface="Arial" panose="020B0604020202020204" pitchFamily="34" charset="0"/>
                <a:cs typeface="Arial" panose="020B0604020202020204" pitchFamily="34" charset="0"/>
              </a:rPr>
              <a:t>disponible</a:t>
            </a:r>
            <a:r>
              <a:rPr lang="es-US" sz="1900" dirty="0">
                <a:solidFill>
                  <a:srgbClr val="00529B"/>
                </a:solidFill>
                <a:latin typeface="Arial" panose="020B0604020202020204" pitchFamily="34" charset="0"/>
                <a:cs typeface="Arial" panose="020B0604020202020204" pitchFamily="34" charset="0"/>
              </a:rPr>
              <a:t> si usted se encuentra en su Periodo de Elección Inicial de Cobertura (ICEP)/IEP basado en </a:t>
            </a:r>
            <a:br>
              <a:rPr lang="es-US" sz="1900" dirty="0">
                <a:solidFill>
                  <a:srgbClr val="00529B"/>
                </a:solidFill>
                <a:latin typeface="Arial" panose="020B0604020202020204" pitchFamily="34" charset="0"/>
                <a:cs typeface="Arial" panose="020B0604020202020204" pitchFamily="34" charset="0"/>
              </a:rPr>
            </a:br>
            <a:r>
              <a:rPr lang="es-US" sz="1900" dirty="0">
                <a:solidFill>
                  <a:srgbClr val="00529B"/>
                </a:solidFill>
                <a:latin typeface="Arial" panose="020B0604020202020204" pitchFamily="34" charset="0"/>
                <a:cs typeface="Arial" panose="020B0604020202020204" pitchFamily="34" charset="0"/>
              </a:rPr>
              <a:t>su inscripción inicial </a:t>
            </a:r>
            <a:br>
              <a:rPr lang="es-US" sz="1900" dirty="0">
                <a:solidFill>
                  <a:srgbClr val="00529B"/>
                </a:solidFill>
                <a:latin typeface="Arial" panose="020B0604020202020204" pitchFamily="34" charset="0"/>
                <a:cs typeface="Arial" panose="020B0604020202020204" pitchFamily="34" charset="0"/>
              </a:rPr>
            </a:br>
            <a:r>
              <a:rPr lang="es-US" sz="1900" dirty="0">
                <a:solidFill>
                  <a:srgbClr val="00529B"/>
                </a:solidFill>
                <a:latin typeface="Arial" panose="020B0604020202020204" pitchFamily="34" charset="0"/>
                <a:cs typeface="Arial" panose="020B0604020202020204" pitchFamily="34" charset="0"/>
              </a:rPr>
              <a:t>en Medicare.</a:t>
            </a:r>
          </a:p>
        </p:txBody>
      </p:sp>
      <p:pic>
        <p:nvPicPr>
          <p:cNvPr id="17" name="Graphic 16">
            <a:extLst>
              <a:ext uri="{FF2B5EF4-FFF2-40B4-BE49-F238E27FC236}">
                <a16:creationId xmlns:a16="http://schemas.microsoft.com/office/drawing/2014/main" id="{DD116EE5-92A1-4329-833C-8F59F0E33180}"/>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72273" y="2060210"/>
            <a:ext cx="1698207" cy="1698207"/>
          </a:xfrm>
          <a:prstGeom prst="rect">
            <a:avLst/>
          </a:prstGeom>
        </p:spPr>
      </p:pic>
      <p:sp>
        <p:nvSpPr>
          <p:cNvPr id="8" name="Rectangle: Rounded Corners 7" descr="No permite la interrupción de la cobertura entre el plan que no es de Medicare y el plan Medicare Advantage">
            <a:extLst>
              <a:ext uri="{FF2B5EF4-FFF2-40B4-BE49-F238E27FC236}">
                <a16:creationId xmlns:a16="http://schemas.microsoft.com/office/drawing/2014/main" id="{E72334FC-CD77-471C-A823-ECA524E7037C}"/>
              </a:ext>
            </a:extLst>
          </p:cNvPr>
          <p:cNvSpPr/>
          <p:nvPr/>
        </p:nvSpPr>
        <p:spPr>
          <a:xfrm>
            <a:off x="7849516" y="2155192"/>
            <a:ext cx="3200400" cy="3300787"/>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lnSpc>
                <a:spcPts val="2200"/>
              </a:lnSpc>
            </a:pPr>
            <a:br>
              <a:rPr lang="es-US" sz="2000" dirty="0">
                <a:solidFill>
                  <a:srgbClr val="00529B"/>
                </a:solidFill>
                <a:latin typeface="Arial" panose="020B0604020202020204" pitchFamily="34" charset="0"/>
                <a:cs typeface="Arial" panose="020B0604020202020204" pitchFamily="34" charset="0"/>
              </a:rPr>
            </a:br>
            <a:r>
              <a:rPr lang="es-US" sz="1900" dirty="0">
                <a:solidFill>
                  <a:srgbClr val="00529B"/>
                </a:solidFill>
                <a:latin typeface="Arial" panose="020B0604020202020204" pitchFamily="34" charset="0"/>
                <a:cs typeface="Arial" panose="020B0604020202020204" pitchFamily="34" charset="0"/>
              </a:rPr>
              <a:t>Permite la </a:t>
            </a:r>
            <a:r>
              <a:rPr lang="es-US" sz="1900" b="1" dirty="0">
                <a:solidFill>
                  <a:srgbClr val="00529B"/>
                </a:solidFill>
                <a:latin typeface="Arial" panose="020B0604020202020204" pitchFamily="34" charset="0"/>
                <a:cs typeface="Arial" panose="020B0604020202020204" pitchFamily="34" charset="0"/>
              </a:rPr>
              <a:t>no interrupción de la cobertura</a:t>
            </a:r>
            <a:r>
              <a:rPr lang="es-US" sz="1900" dirty="0">
                <a:solidFill>
                  <a:srgbClr val="00529B"/>
                </a:solidFill>
                <a:latin typeface="Arial" panose="020B0604020202020204" pitchFamily="34" charset="0"/>
                <a:cs typeface="Arial" panose="020B0604020202020204" pitchFamily="34" charset="0"/>
              </a:rPr>
              <a:t> entre un</a:t>
            </a:r>
            <a:br>
              <a:rPr lang="es-US" sz="1900" dirty="0">
                <a:solidFill>
                  <a:srgbClr val="00529B"/>
                </a:solidFill>
                <a:latin typeface="Arial" panose="020B0604020202020204" pitchFamily="34" charset="0"/>
                <a:cs typeface="Arial" panose="020B0604020202020204" pitchFamily="34" charset="0"/>
              </a:rPr>
            </a:br>
            <a:r>
              <a:rPr lang="es-US" sz="1900" dirty="0">
                <a:solidFill>
                  <a:srgbClr val="00529B"/>
                </a:solidFill>
                <a:latin typeface="Arial" panose="020B0604020202020204" pitchFamily="34" charset="0"/>
                <a:cs typeface="Arial" panose="020B0604020202020204" pitchFamily="34" charset="0"/>
              </a:rPr>
              <a:t> plan que no es Medicare y un plan Medicare </a:t>
            </a:r>
            <a:r>
              <a:rPr lang="es-US" sz="1900" dirty="0" err="1">
                <a:solidFill>
                  <a:srgbClr val="00529B"/>
                </a:solidFill>
                <a:latin typeface="Arial" panose="020B0604020202020204" pitchFamily="34" charset="0"/>
                <a:cs typeface="Arial" panose="020B0604020202020204" pitchFamily="34" charset="0"/>
              </a:rPr>
              <a:t>Advantage</a:t>
            </a:r>
            <a:endParaRPr lang="es-US" sz="1900" dirty="0">
              <a:solidFill>
                <a:srgbClr val="00529B"/>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79920E4-7722-4EA9-B17C-7CCF8E1F9A17}"/>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8958799" y="2261947"/>
            <a:ext cx="1029751" cy="1295058"/>
          </a:xfrm>
          <a:prstGeom prst="rect">
            <a:avLst/>
          </a:prstGeom>
        </p:spPr>
      </p:pic>
      <p:sp>
        <p:nvSpPr>
          <p:cNvPr id="5" name="Content Placeholder 4"/>
          <p:cNvSpPr>
            <a:spLocks noGrp="1"/>
          </p:cNvSpPr>
          <p:nvPr>
            <p:ph type="body" sz="quarter" idx="4294967295"/>
          </p:nvPr>
        </p:nvSpPr>
        <p:spPr>
          <a:xfrm>
            <a:off x="822960" y="5504123"/>
            <a:ext cx="10220606" cy="492988"/>
          </a:xfrm>
        </p:spPr>
        <p:txBody>
          <a:bodyPr>
            <a:noAutofit/>
          </a:bodyPr>
          <a:lstStyle/>
          <a:p>
            <a:pPr marL="0" indent="0" defTabSz="685800">
              <a:lnSpc>
                <a:spcPct val="100000"/>
              </a:lnSpc>
              <a:spcBef>
                <a:spcPts val="0"/>
              </a:spcBef>
              <a:spcAft>
                <a:spcPts val="600"/>
              </a:spcAft>
              <a:buNone/>
              <a:tabLst>
                <a:tab pos="8001000" algn="l"/>
              </a:tabLst>
            </a:pPr>
            <a:r>
              <a:rPr lang="es-US" sz="2000" b="1" dirty="0">
                <a:solidFill>
                  <a:srgbClr val="00529B"/>
                </a:solidFill>
              </a:rPr>
              <a:t>Usted puede utilizar la OEP de Medicare </a:t>
            </a:r>
            <a:r>
              <a:rPr lang="es-US" sz="2000" b="1" dirty="0" err="1">
                <a:solidFill>
                  <a:srgbClr val="00529B"/>
                </a:solidFill>
              </a:rPr>
              <a:t>Advantage</a:t>
            </a:r>
            <a:r>
              <a:rPr lang="es-US" sz="2000" b="1" dirty="0">
                <a:solidFill>
                  <a:srgbClr val="00529B"/>
                </a:solidFill>
              </a:rPr>
              <a:t> o una SEP para cambiar una vez iniciada la inscripción</a:t>
            </a:r>
          </a:p>
        </p:txBody>
      </p:sp>
      <p:sp>
        <p:nvSpPr>
          <p:cNvPr id="24" name="Slide Number Placeholder 5">
            <a:extLst>
              <a:ext uri="{FF2B5EF4-FFF2-40B4-BE49-F238E27FC236}">
                <a16:creationId xmlns:a16="http://schemas.microsoft.com/office/drawing/2014/main" id="{F237FC66-20AB-4534-831B-F894E272FFFB}"/>
              </a:ext>
            </a:extLst>
          </p:cNvPr>
          <p:cNvSpPr>
            <a:spLocks noGrp="1"/>
          </p:cNvSpPr>
          <p:nvPr>
            <p:ph type="sldNum" sz="quarter" idx="12"/>
          </p:nvPr>
        </p:nvSpPr>
        <p:spPr>
          <a:xfrm>
            <a:off x="8610600" y="6497704"/>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27</a:t>
            </a:fld>
            <a:endParaRPr lang="en-US"/>
          </a:p>
        </p:txBody>
      </p:sp>
      <p:sp>
        <p:nvSpPr>
          <p:cNvPr id="23" name="Footer Placeholder 2">
            <a:extLst>
              <a:ext uri="{FF2B5EF4-FFF2-40B4-BE49-F238E27FC236}">
                <a16:creationId xmlns:a16="http://schemas.microsoft.com/office/drawing/2014/main" id="{430F0AB0-DA7D-4C4B-9D50-21BC0B509063}"/>
              </a:ext>
            </a:extLst>
          </p:cNvPr>
          <p:cNvSpPr>
            <a:spLocks noGrp="1"/>
          </p:cNvSpPr>
          <p:nvPr>
            <p:ph type="ftr" sz="quarter" idx="11"/>
          </p:nvPr>
        </p:nvSpPr>
        <p:spPr>
          <a:xfrm>
            <a:off x="4038600" y="6489767"/>
            <a:ext cx="4114800" cy="365125"/>
          </a:xfrm>
        </p:spPr>
        <p:txBody>
          <a:bodyPr/>
          <a:lstStyle/>
          <a:p>
            <a:r>
              <a:rPr lang="es-US"/>
              <a:t>Medicare Advantage y otros planes de salud Medicare</a:t>
            </a:r>
          </a:p>
        </p:txBody>
      </p:sp>
      <p:sp>
        <p:nvSpPr>
          <p:cNvPr id="22" name="Date Placeholder 1">
            <a:extLst>
              <a:ext uri="{FF2B5EF4-FFF2-40B4-BE49-F238E27FC236}">
                <a16:creationId xmlns:a16="http://schemas.microsoft.com/office/drawing/2014/main" id="{01818139-7B79-404F-BD9F-D4829459DDF1}"/>
              </a:ext>
            </a:extLst>
          </p:cNvPr>
          <p:cNvSpPr>
            <a:spLocks noGrp="1"/>
          </p:cNvSpPr>
          <p:nvPr>
            <p:ph type="dt" sz="half" idx="10"/>
          </p:nvPr>
        </p:nvSpPr>
        <p:spPr>
          <a:xfrm>
            <a:off x="838200" y="6489768"/>
            <a:ext cx="2743200" cy="365125"/>
          </a:xfrm>
        </p:spPr>
        <p:txBody>
          <a:bodyPr/>
          <a:lstStyle/>
          <a:p>
            <a:r>
              <a:rPr lang="es-US"/>
              <a:t>Marzo de 2023</a:t>
            </a:r>
          </a:p>
        </p:txBody>
      </p:sp>
    </p:spTree>
    <p:custDataLst>
      <p:tags r:id="rId1"/>
    </p:custDataLst>
    <p:extLst>
      <p:ext uri="{BB962C8B-B14F-4D97-AF65-F5344CB8AC3E}">
        <p14:creationId xmlns:p14="http://schemas.microsoft.com/office/powerpoint/2010/main" val="3117768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fade">
                                      <p:cBhvr>
                                        <p:cTn id="24" dur="500"/>
                                        <p:tgtEl>
                                          <p:spTgt spid="7">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xEl>
                                              <p:pRg st="5" end="5"/>
                                            </p:txEl>
                                          </p:spTgt>
                                        </p:tgtEl>
                                        <p:attrNameLst>
                                          <p:attrName>style.visibility</p:attrName>
                                        </p:attrNameLst>
                                      </p:cBhvr>
                                      <p:to>
                                        <p:strVal val="visible"/>
                                      </p:to>
                                    </p:set>
                                    <p:animEffect transition="in" filter="fade">
                                      <p:cBhvr>
                                        <p:cTn id="29" dur="500"/>
                                        <p:tgtEl>
                                          <p:spTgt spid="9">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
                                            <p:txEl>
                                              <p:pRg st="4" end="4"/>
                                            </p:txEl>
                                          </p:spTgt>
                                        </p:tgtEl>
                                        <p:attrNameLst>
                                          <p:attrName>style.visibility</p:attrName>
                                        </p:attrNameLst>
                                      </p:cBhvr>
                                      <p:to>
                                        <p:strVal val="visible"/>
                                      </p:to>
                                    </p:set>
                                    <p:animEffect transition="in" filter="fade">
                                      <p:cBhvr>
                                        <p:cTn id="34" dur="500"/>
                                        <p:tgtEl>
                                          <p:spTgt spid="8">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
                                            <p:txEl>
                                              <p:pRg st="0" end="0"/>
                                            </p:txEl>
                                          </p:spTgt>
                                        </p:tgtEl>
                                        <p:attrNameLst>
                                          <p:attrName>style.visibility</p:attrName>
                                        </p:attrNameLst>
                                      </p:cBhvr>
                                      <p:to>
                                        <p:strVal val="visible"/>
                                      </p:to>
                                    </p:set>
                                    <p:animEffect transition="in" filter="fade">
                                      <p:cBhvr>
                                        <p:cTn id="3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7238"/>
            <a:ext cx="12192000" cy="989013"/>
          </a:xfrm>
        </p:spPr>
        <p:txBody>
          <a:bodyPr anchor="ctr">
            <a:normAutofit/>
          </a:bodyPr>
          <a:lstStyle/>
          <a:p>
            <a:r>
              <a:rPr lang="es-US" sz="3000"/>
              <a:t>Cambio en la red del plan Medicare Advantage</a:t>
            </a:r>
          </a:p>
        </p:txBody>
      </p:sp>
      <p:sp>
        <p:nvSpPr>
          <p:cNvPr id="9" name="Content Placeholder 4">
            <a:extLst>
              <a:ext uri="{FF2B5EF4-FFF2-40B4-BE49-F238E27FC236}">
                <a16:creationId xmlns:a16="http://schemas.microsoft.com/office/drawing/2014/main" id="{2B07551F-50E4-466F-94D4-364AC8D124E0}"/>
              </a:ext>
            </a:extLst>
          </p:cNvPr>
          <p:cNvSpPr txBox="1">
            <a:spLocks/>
          </p:cNvSpPr>
          <p:nvPr/>
        </p:nvSpPr>
        <p:spPr>
          <a:xfrm>
            <a:off x="731520" y="1188720"/>
            <a:ext cx="11174730" cy="10494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10000"/>
              </a:lnSpc>
              <a:spcBef>
                <a:spcPts val="0"/>
              </a:spcBef>
              <a:buFont typeface="Wingdings" pitchFamily="2" charset="2"/>
              <a:buNone/>
            </a:pPr>
            <a:r>
              <a:rPr lang="es-US" sz="2400" b="1" dirty="0">
                <a:solidFill>
                  <a:srgbClr val="00529B"/>
                </a:solidFill>
              </a:rPr>
              <a:t>Los planes pueden cambiar las redes en cualquier momento, pero deben:</a:t>
            </a:r>
          </a:p>
        </p:txBody>
      </p:sp>
      <p:pic>
        <p:nvPicPr>
          <p:cNvPr id="3" name="Graphic 2">
            <a:extLst>
              <a:ext uri="{FF2B5EF4-FFF2-40B4-BE49-F238E27FC236}">
                <a16:creationId xmlns:a16="http://schemas.microsoft.com/office/drawing/2014/main" id="{946C0989-399F-4B2A-91C0-D954966B9EF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64797" y="2038318"/>
            <a:ext cx="1669695" cy="1669695"/>
          </a:xfrm>
          <a:prstGeom prst="rect">
            <a:avLst/>
          </a:prstGeom>
        </p:spPr>
      </p:pic>
      <p:sp>
        <p:nvSpPr>
          <p:cNvPr id="13" name="TextBox 12" descr="Protegerlo de las interrupciones en su atención médica  ">
            <a:extLst>
              <a:ext uri="{FF2B5EF4-FFF2-40B4-BE49-F238E27FC236}">
                <a16:creationId xmlns:a16="http://schemas.microsoft.com/office/drawing/2014/main" id="{D7B30806-922E-4AD9-89E1-6DA2A550D3B2}"/>
              </a:ext>
            </a:extLst>
          </p:cNvPr>
          <p:cNvSpPr txBox="1"/>
          <p:nvPr/>
        </p:nvSpPr>
        <p:spPr>
          <a:xfrm>
            <a:off x="1613133" y="3551312"/>
            <a:ext cx="2773021" cy="1015663"/>
          </a:xfrm>
          <a:prstGeom prst="rect">
            <a:avLst/>
          </a:prstGeom>
          <a:noFill/>
        </p:spPr>
        <p:txBody>
          <a:bodyPr wrap="square">
            <a:spAutoFit/>
          </a:bodyPr>
          <a:lstStyle/>
          <a:p>
            <a:pPr algn="ctr" defTabSz="685800">
              <a:spcAft>
                <a:spcPts val="600"/>
              </a:spcAft>
            </a:pPr>
            <a:r>
              <a:rPr lang="es-US" sz="2000">
                <a:solidFill>
                  <a:srgbClr val="00529B"/>
                </a:solidFill>
                <a:latin typeface="Arial" panose="020B0604020202020204" pitchFamily="34" charset="0"/>
                <a:cs typeface="Arial" panose="020B0604020202020204" pitchFamily="34" charset="0"/>
              </a:rPr>
              <a:t>Protegerlo de las interrupciones en su atención médica </a:t>
            </a:r>
          </a:p>
        </p:txBody>
      </p:sp>
      <p:sp>
        <p:nvSpPr>
          <p:cNvPr id="10" name="Rectangle: Rounded Corners 9">
            <a:extLst>
              <a:ext uri="{FF2B5EF4-FFF2-40B4-BE49-F238E27FC236}">
                <a16:creationId xmlns:a16="http://schemas.microsoft.com/office/drawing/2014/main" id="{B1C551AD-C94C-4BD0-92DF-7AFB4FB0C8B1}"/>
              </a:ext>
              <a:ext uri="{C183D7F6-B498-43B3-948B-1728B52AA6E4}">
                <adec:decorative xmlns:adec="http://schemas.microsoft.com/office/drawing/2017/decorative" val="1"/>
              </a:ext>
            </a:extLst>
          </p:cNvPr>
          <p:cNvSpPr/>
          <p:nvPr/>
        </p:nvSpPr>
        <p:spPr>
          <a:xfrm>
            <a:off x="1562195" y="1774687"/>
            <a:ext cx="2874899" cy="3775224"/>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a:extLst>
              <a:ext uri="{FF2B5EF4-FFF2-40B4-BE49-F238E27FC236}">
                <a16:creationId xmlns:a16="http://schemas.microsoft.com/office/drawing/2014/main" id="{82AE1137-A498-4A19-9AE1-45A4E0E53649}"/>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92602" y="2069769"/>
            <a:ext cx="1606795" cy="1606795"/>
          </a:xfrm>
          <a:prstGeom prst="rect">
            <a:avLst/>
          </a:prstGeom>
        </p:spPr>
      </p:pic>
      <p:sp>
        <p:nvSpPr>
          <p:cNvPr id="14" name="TextBox 13" descr="Mantener acceso adecuado a los servicios ">
            <a:extLst>
              <a:ext uri="{FF2B5EF4-FFF2-40B4-BE49-F238E27FC236}">
                <a16:creationId xmlns:a16="http://schemas.microsoft.com/office/drawing/2014/main" id="{6C6C5931-2B85-4B88-AEE0-3AD71732E205}"/>
              </a:ext>
            </a:extLst>
          </p:cNvPr>
          <p:cNvSpPr txBox="1"/>
          <p:nvPr/>
        </p:nvSpPr>
        <p:spPr>
          <a:xfrm>
            <a:off x="4632956" y="3556741"/>
            <a:ext cx="2915782" cy="1450654"/>
          </a:xfrm>
          <a:prstGeom prst="rect">
            <a:avLst/>
          </a:prstGeom>
          <a:noFill/>
        </p:spPr>
        <p:txBody>
          <a:bodyPr wrap="square">
            <a:spAutoFit/>
          </a:bodyPr>
          <a:lstStyle/>
          <a:p>
            <a:pPr algn="ctr" defTabSz="685800">
              <a:spcAft>
                <a:spcPts val="600"/>
              </a:spcAft>
            </a:pPr>
            <a:r>
              <a:rPr lang="es-US" sz="2000" dirty="0">
                <a:solidFill>
                  <a:srgbClr val="00529B"/>
                </a:solidFill>
                <a:latin typeface="Arial" panose="020B0604020202020204" pitchFamily="34" charset="0"/>
                <a:cs typeface="Arial" panose="020B0604020202020204" pitchFamily="34" charset="0"/>
              </a:rPr>
              <a:t>Mantener acceso adecuado a </a:t>
            </a:r>
            <a:br>
              <a:rPr lang="es-US" sz="2000" dirty="0">
                <a:solidFill>
                  <a:srgbClr val="00529B"/>
                </a:solidFill>
                <a:latin typeface="Arial" panose="020B0604020202020204" pitchFamily="34" charset="0"/>
                <a:cs typeface="Arial" panose="020B0604020202020204" pitchFamily="34" charset="0"/>
              </a:rPr>
            </a:br>
            <a:r>
              <a:rPr lang="es-US" sz="2000" dirty="0">
                <a:solidFill>
                  <a:srgbClr val="00529B"/>
                </a:solidFill>
                <a:latin typeface="Arial" panose="020B0604020202020204" pitchFamily="34" charset="0"/>
                <a:cs typeface="Arial" panose="020B0604020202020204" pitchFamily="34" charset="0"/>
              </a:rPr>
              <a:t>los servicios</a:t>
            </a:r>
          </a:p>
          <a:p>
            <a:pPr marL="285750" indent="-285750" algn="ctr" defTabSz="685800">
              <a:lnSpc>
                <a:spcPct val="110000"/>
              </a:lnSpc>
              <a:spcBef>
                <a:spcPts val="600"/>
              </a:spcBef>
              <a:buFont typeface="Courier New" panose="02070309020205020404" pitchFamily="49" charset="0"/>
              <a:buChar char="o"/>
            </a:pPr>
            <a:endParaRPr lang="en-US" dirty="0">
              <a:solidFill>
                <a:srgbClr val="00529B"/>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CCA7D3B5-274E-4C61-9059-F5E8252ABCC9}"/>
              </a:ext>
              <a:ext uri="{C183D7F6-B498-43B3-948B-1728B52AA6E4}">
                <adec:decorative xmlns:adec="http://schemas.microsoft.com/office/drawing/2017/decorative" val="1"/>
              </a:ext>
            </a:extLst>
          </p:cNvPr>
          <p:cNvSpPr/>
          <p:nvPr/>
        </p:nvSpPr>
        <p:spPr>
          <a:xfrm>
            <a:off x="4658550" y="1776098"/>
            <a:ext cx="2874899" cy="3775225"/>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a:extLst>
              <a:ext uri="{FF2B5EF4-FFF2-40B4-BE49-F238E27FC236}">
                <a16:creationId xmlns:a16="http://schemas.microsoft.com/office/drawing/2014/main" id="{158A82EA-3D64-4E59-BE4E-5224BB6E42CC}"/>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834092" y="2058709"/>
            <a:ext cx="1482054" cy="1482054"/>
          </a:xfrm>
          <a:prstGeom prst="rect">
            <a:avLst/>
          </a:prstGeom>
        </p:spPr>
      </p:pic>
      <p:sp>
        <p:nvSpPr>
          <p:cNvPr id="15" name="TextBox 14" descr="Notificarle si usted es un asegurado que consulta a un proveedor afectado al menos 30 días antes de la rescisión del contrato del proveedor ">
            <a:extLst>
              <a:ext uri="{FF2B5EF4-FFF2-40B4-BE49-F238E27FC236}">
                <a16:creationId xmlns:a16="http://schemas.microsoft.com/office/drawing/2014/main" id="{CDBD3897-2D69-4332-8188-3BACB07AAC14}"/>
              </a:ext>
            </a:extLst>
          </p:cNvPr>
          <p:cNvSpPr txBox="1"/>
          <p:nvPr/>
        </p:nvSpPr>
        <p:spPr>
          <a:xfrm>
            <a:off x="7940856" y="3576712"/>
            <a:ext cx="3120843" cy="1938992"/>
          </a:xfrm>
          <a:prstGeom prst="rect">
            <a:avLst/>
          </a:prstGeom>
          <a:noFill/>
        </p:spPr>
        <p:txBody>
          <a:bodyPr wrap="square">
            <a:spAutoFit/>
          </a:bodyPr>
          <a:lstStyle/>
          <a:p>
            <a:pPr algn="ctr" defTabSz="685800">
              <a:spcAft>
                <a:spcPts val="600"/>
              </a:spcAft>
            </a:pPr>
            <a:r>
              <a:rPr lang="es-US" sz="2000" dirty="0">
                <a:solidFill>
                  <a:srgbClr val="00529B"/>
                </a:solidFill>
                <a:latin typeface="Arial" panose="020B0604020202020204" pitchFamily="34" charset="0"/>
                <a:cs typeface="Arial" panose="020B0604020202020204" pitchFamily="34" charset="0"/>
              </a:rPr>
              <a:t>Notificarle si usted es un asegurado que consulta a un proveedor afectado al menos 30 días antes de la rescisión del contrato del proveedor</a:t>
            </a:r>
          </a:p>
        </p:txBody>
      </p:sp>
      <p:sp>
        <p:nvSpPr>
          <p:cNvPr id="12" name="Rectangle: Rounded Corners 11">
            <a:extLst>
              <a:ext uri="{FF2B5EF4-FFF2-40B4-BE49-F238E27FC236}">
                <a16:creationId xmlns:a16="http://schemas.microsoft.com/office/drawing/2014/main" id="{EF01F9DB-2FF6-47F9-9768-BA791F4E9AB9}"/>
              </a:ext>
              <a:ext uri="{C183D7F6-B498-43B3-948B-1728B52AA6E4}">
                <adec:decorative xmlns:adec="http://schemas.microsoft.com/office/drawing/2017/decorative" val="1"/>
              </a:ext>
            </a:extLst>
          </p:cNvPr>
          <p:cNvSpPr/>
          <p:nvPr/>
        </p:nvSpPr>
        <p:spPr>
          <a:xfrm>
            <a:off x="7754906" y="1773274"/>
            <a:ext cx="3376644" cy="37780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2">
            <a:extLst>
              <a:ext uri="{FF2B5EF4-FFF2-40B4-BE49-F238E27FC236}">
                <a16:creationId xmlns:a16="http://schemas.microsoft.com/office/drawing/2014/main" id="{98F20E55-5AA6-4A77-91F5-8B7E3F68BEA1}"/>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800000">
            <a:off x="1371145" y="5703724"/>
            <a:ext cx="246350" cy="235911"/>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4">
            <a:extLst>
              <a:ext uri="{FF2B5EF4-FFF2-40B4-BE49-F238E27FC236}">
                <a16:creationId xmlns:a16="http://schemas.microsoft.com/office/drawing/2014/main" id="{54203684-4E0F-48A0-82F5-9C157FAEE64E}"/>
              </a:ext>
            </a:extLst>
          </p:cNvPr>
          <p:cNvSpPr txBox="1">
            <a:spLocks/>
          </p:cNvSpPr>
          <p:nvPr/>
        </p:nvSpPr>
        <p:spPr>
          <a:xfrm>
            <a:off x="1255490" y="5649840"/>
            <a:ext cx="7944979" cy="396387"/>
          </a:xfrm>
          <a:prstGeom prst="rect">
            <a:avLst/>
          </a:prstGeom>
        </p:spPr>
        <p:txBody>
          <a:bodyPr vert="horz" wrap="none" lIns="0" tIns="45720" rIns="91440" bIns="45720" rtlCol="0" anchor="t">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6725" indent="0" defTabSz="685800">
              <a:lnSpc>
                <a:spcPct val="110000"/>
              </a:lnSpc>
              <a:spcBef>
                <a:spcPts val="0"/>
              </a:spcBef>
              <a:buFont typeface="Wingdings" pitchFamily="2" charset="2"/>
              <a:buNone/>
            </a:pPr>
            <a:r>
              <a:rPr lang="es-US" sz="1800" b="1" dirty="0">
                <a:solidFill>
                  <a:srgbClr val="00529B"/>
                </a:solidFill>
                <a:latin typeface="Arial"/>
                <a:cs typeface="Arial"/>
              </a:rPr>
              <a:t>NOTA:</a:t>
            </a:r>
            <a:r>
              <a:rPr lang="es-US" sz="1800" dirty="0">
                <a:solidFill>
                  <a:srgbClr val="00529B"/>
                </a:solidFill>
                <a:latin typeface="Arial"/>
                <a:cs typeface="Arial"/>
              </a:rPr>
              <a:t> En la mayoría de los casos, los cambios en la red no constituyen una base para una SEP.</a:t>
            </a:r>
          </a:p>
        </p:txBody>
      </p:sp>
      <p:sp>
        <p:nvSpPr>
          <p:cNvPr id="20" name="Slide Number Placeholder 5">
            <a:extLst>
              <a:ext uri="{FF2B5EF4-FFF2-40B4-BE49-F238E27FC236}">
                <a16:creationId xmlns:a16="http://schemas.microsoft.com/office/drawing/2014/main" id="{231FC8BF-B0A6-4837-BC24-2683579AE302}"/>
              </a:ext>
            </a:extLst>
          </p:cNvPr>
          <p:cNvSpPr>
            <a:spLocks noGrp="1"/>
          </p:cNvSpPr>
          <p:nvPr>
            <p:ph type="sldNum" sz="quarter" idx="12"/>
          </p:nvPr>
        </p:nvSpPr>
        <p:spPr>
          <a:xfrm>
            <a:off x="8610600" y="6497704"/>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28</a:t>
            </a:fld>
            <a:endParaRPr lang="en-US"/>
          </a:p>
        </p:txBody>
      </p:sp>
      <p:sp>
        <p:nvSpPr>
          <p:cNvPr id="19" name="Footer Placeholder 2">
            <a:extLst>
              <a:ext uri="{FF2B5EF4-FFF2-40B4-BE49-F238E27FC236}">
                <a16:creationId xmlns:a16="http://schemas.microsoft.com/office/drawing/2014/main" id="{EA33DD07-EBDF-4B3B-95F1-2ACF3B1B8B62}"/>
              </a:ext>
            </a:extLst>
          </p:cNvPr>
          <p:cNvSpPr>
            <a:spLocks noGrp="1"/>
          </p:cNvSpPr>
          <p:nvPr>
            <p:ph type="ftr" sz="quarter" idx="11"/>
          </p:nvPr>
        </p:nvSpPr>
        <p:spPr>
          <a:xfrm>
            <a:off x="4038600" y="6489767"/>
            <a:ext cx="4114800" cy="365125"/>
          </a:xfrm>
        </p:spPr>
        <p:txBody>
          <a:bodyPr/>
          <a:lstStyle/>
          <a:p>
            <a:r>
              <a:rPr lang="es-US">
                <a:latin typeface="Arial"/>
                <a:cs typeface="Arial"/>
              </a:rPr>
              <a:t>Medicare Advantage y otros planes de salud Medicare</a:t>
            </a:r>
          </a:p>
        </p:txBody>
      </p:sp>
      <p:sp>
        <p:nvSpPr>
          <p:cNvPr id="18" name="Date Placeholder 1">
            <a:extLst>
              <a:ext uri="{FF2B5EF4-FFF2-40B4-BE49-F238E27FC236}">
                <a16:creationId xmlns:a16="http://schemas.microsoft.com/office/drawing/2014/main" id="{77DB5083-0C52-4F2D-9310-B4BE322E0DC6}"/>
              </a:ext>
            </a:extLst>
          </p:cNvPr>
          <p:cNvSpPr>
            <a:spLocks noGrp="1"/>
          </p:cNvSpPr>
          <p:nvPr>
            <p:ph type="dt" sz="half" idx="10"/>
          </p:nvPr>
        </p:nvSpPr>
        <p:spPr>
          <a:xfrm>
            <a:off x="838200" y="6489768"/>
            <a:ext cx="2743200" cy="365125"/>
          </a:xfrm>
        </p:spPr>
        <p:txBody>
          <a:bodyPr/>
          <a:lstStyle/>
          <a:p>
            <a:r>
              <a:rPr lang="es-US"/>
              <a:t>Marzo de 2023</a:t>
            </a:r>
          </a:p>
        </p:txBody>
      </p:sp>
    </p:spTree>
    <p:custDataLst>
      <p:tags r:id="rId1"/>
    </p:custDataLst>
    <p:extLst>
      <p:ext uri="{BB962C8B-B14F-4D97-AF65-F5344CB8AC3E}">
        <p14:creationId xmlns:p14="http://schemas.microsoft.com/office/powerpoint/2010/main" val="83719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animBg="1"/>
      <p:bldP spid="14" grpId="0"/>
      <p:bldP spid="11" grpId="0" animBg="1"/>
      <p:bldP spid="15" grpId="0"/>
      <p:bldP spid="12" grpId="0" animBg="1"/>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13635" y="279883"/>
            <a:ext cx="9164730" cy="719643"/>
          </a:xfrm>
        </p:spPr>
        <p:txBody>
          <a:bodyPr>
            <a:normAutofit/>
          </a:bodyPr>
          <a:lstStyle/>
          <a:p>
            <a:pPr algn="ctr"/>
            <a:r>
              <a:rPr lang="es-US" sz="3000">
                <a:latin typeface="Arial Black"/>
              </a:rPr>
              <a:t>Verifique sus conocimientos: Pregunta 1 </a:t>
            </a:r>
          </a:p>
        </p:txBody>
      </p:sp>
      <p:sp>
        <p:nvSpPr>
          <p:cNvPr id="10" name="Content Placeholder 8">
            <a:extLst>
              <a:ext uri="{FF2B5EF4-FFF2-40B4-BE49-F238E27FC236}">
                <a16:creationId xmlns:a16="http://schemas.microsoft.com/office/drawing/2014/main" id="{DFE99E65-790E-4B8A-A220-4EB5940BC679}"/>
              </a:ext>
            </a:extLst>
          </p:cNvPr>
          <p:cNvSpPr txBox="1">
            <a:spLocks/>
          </p:cNvSpPr>
          <p:nvPr/>
        </p:nvSpPr>
        <p:spPr>
          <a:xfrm>
            <a:off x="1849343" y="1801810"/>
            <a:ext cx="9164731" cy="50212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1200"/>
              </a:spcAft>
              <a:buNone/>
            </a:pPr>
            <a:r>
              <a:rPr lang="es-US" sz="2400" b="1" dirty="0">
                <a:solidFill>
                  <a:srgbClr val="00529B"/>
                </a:solidFill>
              </a:rPr>
              <a:t>Sólo puede inscribirse o cambiar de plan Medicare </a:t>
            </a:r>
            <a:r>
              <a:rPr lang="es-US" sz="2400" b="1" dirty="0" err="1">
                <a:solidFill>
                  <a:srgbClr val="00529B"/>
                </a:solidFill>
              </a:rPr>
              <a:t>Advantage</a:t>
            </a:r>
            <a:r>
              <a:rPr lang="es-US" sz="2400" b="1" dirty="0">
                <a:solidFill>
                  <a:srgbClr val="00529B"/>
                </a:solidFill>
              </a:rPr>
              <a:t> durante 2 periodos.</a:t>
            </a:r>
          </a:p>
          <a:p>
            <a:pPr marL="347663" indent="-347663" defTabSz="685800">
              <a:lnSpc>
                <a:spcPct val="100000"/>
              </a:lnSpc>
              <a:spcBef>
                <a:spcPts val="0"/>
              </a:spcBef>
              <a:spcAft>
                <a:spcPts val="1200"/>
              </a:spcAft>
              <a:buFont typeface="Wingdings" pitchFamily="2" charset="2"/>
              <a:buAutoNum type="alphaLcPeriod"/>
            </a:pPr>
            <a:r>
              <a:rPr lang="es-US" sz="2400" dirty="0">
                <a:solidFill>
                  <a:srgbClr val="00529B"/>
                </a:solidFill>
              </a:rPr>
              <a:t> Verdadero</a:t>
            </a:r>
          </a:p>
          <a:p>
            <a:pPr marL="347663" indent="-347663" defTabSz="685800">
              <a:lnSpc>
                <a:spcPct val="100000"/>
              </a:lnSpc>
              <a:spcBef>
                <a:spcPts val="0"/>
              </a:spcBef>
              <a:spcAft>
                <a:spcPts val="1200"/>
              </a:spcAft>
              <a:buFont typeface="Wingdings" pitchFamily="2" charset="2"/>
              <a:buAutoNum type="alphaLcPeriod"/>
            </a:pPr>
            <a:r>
              <a:rPr lang="es-US" sz="2400" dirty="0">
                <a:solidFill>
                  <a:srgbClr val="00529B"/>
                </a:solidFill>
              </a:rPr>
              <a:t> Falso</a:t>
            </a:r>
          </a:p>
          <a:p>
            <a:pPr marL="0" indent="0">
              <a:spcBef>
                <a:spcPts val="0"/>
              </a:spcBef>
              <a:spcAft>
                <a:spcPts val="1200"/>
              </a:spcAft>
              <a:buFont typeface="Wingdings" pitchFamily="2" charset="2"/>
              <a:buNone/>
            </a:pPr>
            <a:endParaRPr lang="en-US" dirty="0"/>
          </a:p>
        </p:txBody>
      </p:sp>
      <p:sp>
        <p:nvSpPr>
          <p:cNvPr id="11" name="Rounded Rectangle 6" descr="Recuadro verde que resalta la respuesta B como correcta">
            <a:extLst>
              <a:ext uri="{FF2B5EF4-FFF2-40B4-BE49-F238E27FC236}">
                <a16:creationId xmlns:a16="http://schemas.microsoft.com/office/drawing/2014/main" id="{0FD0B6AB-813C-4480-9F60-D9DD149F538A}"/>
              </a:ext>
            </a:extLst>
          </p:cNvPr>
          <p:cNvSpPr/>
          <p:nvPr/>
        </p:nvSpPr>
        <p:spPr>
          <a:xfrm>
            <a:off x="1849343" y="3222147"/>
            <a:ext cx="1403417" cy="449941"/>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5">
            <a:extLst>
              <a:ext uri="{FF2B5EF4-FFF2-40B4-BE49-F238E27FC236}">
                <a16:creationId xmlns:a16="http://schemas.microsoft.com/office/drawing/2014/main" id="{3D2AEA0F-D577-4DDC-8817-BA74C54411EB}"/>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29</a:t>
            </a:fld>
            <a:endParaRPr lang="en-US"/>
          </a:p>
        </p:txBody>
      </p:sp>
      <p:sp>
        <p:nvSpPr>
          <p:cNvPr id="3" name="Footer Placeholder 2"/>
          <p:cNvSpPr>
            <a:spLocks noGrp="1"/>
          </p:cNvSpPr>
          <p:nvPr>
            <p:ph type="ftr" sz="quarter" idx="11"/>
          </p:nvPr>
        </p:nvSpPr>
        <p:spPr/>
        <p:txBody>
          <a:bodyPr/>
          <a:lstStyle/>
          <a:p>
            <a:r>
              <a:rPr lang="es-US">
                <a:latin typeface="Arial"/>
                <a:cs typeface="Arial"/>
              </a:rPr>
              <a:t>Medicare Advantage y otros planes de salud Medicare</a:t>
            </a:r>
          </a:p>
        </p:txBody>
      </p:sp>
      <p:sp>
        <p:nvSpPr>
          <p:cNvPr id="2" name="Date Placeholder 1"/>
          <p:cNvSpPr>
            <a:spLocks noGrp="1"/>
          </p:cNvSpPr>
          <p:nvPr>
            <p:ph type="dt" sz="half" idx="10"/>
          </p:nvPr>
        </p:nvSpPr>
        <p:spPr/>
        <p:txBody>
          <a:bodyPr/>
          <a:lstStyle/>
          <a:p>
            <a:r>
              <a:rPr lang="es-US"/>
              <a:t>Marzo de 2023</a:t>
            </a:r>
          </a:p>
        </p:txBody>
      </p:sp>
      <p:sp>
        <p:nvSpPr>
          <p:cNvPr id="8" name="Text Box 2">
            <a:extLst>
              <a:ext uri="{FF2B5EF4-FFF2-40B4-BE49-F238E27FC236}">
                <a16:creationId xmlns:a16="http://schemas.microsoft.com/office/drawing/2014/main" id="{E91036E1-A3C8-4814-8C36-EF238D0951FA}"/>
              </a:ext>
            </a:extLst>
          </p:cNvPr>
          <p:cNvSpPr txBox="1">
            <a:spLocks noChangeArrowheads="1"/>
          </p:cNvSpPr>
          <p:nvPr/>
        </p:nvSpPr>
        <p:spPr bwMode="auto">
          <a:xfrm>
            <a:off x="1797198" y="4795713"/>
            <a:ext cx="9514722" cy="407035"/>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0" marR="0">
              <a:lnSpc>
                <a:spcPct val="107000"/>
              </a:lnSpc>
              <a:spcBef>
                <a:spcPts val="0"/>
              </a:spcBef>
              <a:spcAft>
                <a:spcPts val="800"/>
              </a:spcAft>
            </a:pPr>
            <a:r>
              <a:rPr lang="es-419" sz="2000" b="1" dirty="0">
                <a:solidFill>
                  <a:srgbClr val="00529B"/>
                </a:solidFill>
                <a:effectLst/>
                <a:latin typeface="Calibri" panose="020F0502020204030204" pitchFamily="34" charset="0"/>
                <a:ea typeface="Yu Mincho" panose="02020400000000000000" pitchFamily="18" charset="-128"/>
                <a:cs typeface="Times New Roman" panose="02020603050405020304" pitchFamily="18" charset="0"/>
              </a:rPr>
              <a:t>Cronómetro de cuenta regresiva</a:t>
            </a:r>
            <a:r>
              <a:rPr lang="es-419" sz="2000" dirty="0">
                <a:solidFill>
                  <a:srgbClr val="00529B"/>
                </a:solidFill>
                <a:effectLst/>
                <a:latin typeface="Calibri" panose="020F0502020204030204" pitchFamily="34" charset="0"/>
                <a:ea typeface="Yu Mincho" panose="02020400000000000000" pitchFamily="18" charset="-128"/>
                <a:cs typeface="Times New Roman" panose="02020603050405020304" pitchFamily="18" charset="0"/>
              </a:rPr>
              <a:t>: conteste la pregunta antes de que la barra desaparezca.</a:t>
            </a:r>
            <a:endParaRPr lang="en-US" sz="2000" dirty="0">
              <a:solidFill>
                <a:srgbClr val="00529B"/>
              </a:solidFill>
              <a:effectLst/>
              <a:latin typeface="Calibri" panose="020F0502020204030204" pitchFamily="34" charset="0"/>
              <a:ea typeface="Yu Mincho" panose="02020400000000000000" pitchFamily="18" charset="-128"/>
              <a:cs typeface="Times New Roman" panose="02020603050405020304" pitchFamily="18" charset="0"/>
            </a:endParaRPr>
          </a:p>
        </p:txBody>
      </p:sp>
    </p:spTree>
    <p:custDataLst>
      <p:tags r:id="rId1"/>
    </p:custDataLst>
    <p:extLst>
      <p:ext uri="{BB962C8B-B14F-4D97-AF65-F5344CB8AC3E}">
        <p14:creationId xmlns:p14="http://schemas.microsoft.com/office/powerpoint/2010/main" val="2912870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a:xfrm>
            <a:off x="0" y="8871"/>
            <a:ext cx="12192000" cy="953029"/>
          </a:xfrm>
        </p:spPr>
        <p:txBody>
          <a:bodyPr anchor="ctr">
            <a:normAutofit/>
          </a:bodyPr>
          <a:lstStyle/>
          <a:p>
            <a:r>
              <a:rPr lang="es-US" sz="3000"/>
              <a:t>Objetivos de la Sesión</a:t>
            </a:r>
          </a:p>
        </p:txBody>
      </p:sp>
      <p:sp>
        <p:nvSpPr>
          <p:cNvPr id="13" name="Content Placeholder 12"/>
          <p:cNvSpPr>
            <a:spLocks noGrp="1"/>
          </p:cNvSpPr>
          <p:nvPr>
            <p:ph type="body" sz="quarter" idx="4294967295"/>
          </p:nvPr>
        </p:nvSpPr>
        <p:spPr>
          <a:xfrm>
            <a:off x="914400" y="1371600"/>
            <a:ext cx="10644188" cy="4167188"/>
          </a:xfrm>
        </p:spPr>
        <p:txBody>
          <a:bodyPr>
            <a:noAutofit/>
          </a:bodyPr>
          <a:lstStyle/>
          <a:p>
            <a:pPr marL="0" lvl="0" indent="0" defTabSz="685800">
              <a:lnSpc>
                <a:spcPct val="100000"/>
              </a:lnSpc>
              <a:spcBef>
                <a:spcPts val="0"/>
              </a:spcBef>
              <a:spcAft>
                <a:spcPts val="1200"/>
              </a:spcAft>
              <a:buFont typeface="Wingdings" pitchFamily="2" charset="2"/>
              <a:buNone/>
            </a:pPr>
            <a:r>
              <a:rPr lang="es-US" sz="2800" b="1" dirty="0">
                <a:solidFill>
                  <a:srgbClr val="00529B"/>
                </a:solidFill>
              </a:rPr>
              <a:t>Al final de esta sesión, usted podrá:</a:t>
            </a:r>
          </a:p>
          <a:p>
            <a:pPr marL="548640" indent="-274320" defTabSz="685800">
              <a:lnSpc>
                <a:spcPct val="100000"/>
              </a:lnSpc>
              <a:spcBef>
                <a:spcPts val="0"/>
              </a:spcBef>
              <a:spcAft>
                <a:spcPts val="1200"/>
              </a:spcAft>
            </a:pPr>
            <a:r>
              <a:rPr lang="es-US" sz="2400" dirty="0">
                <a:solidFill>
                  <a:srgbClr val="00529B"/>
                </a:solidFill>
              </a:rPr>
              <a:t>Describir los planes Medicare </a:t>
            </a:r>
            <a:r>
              <a:rPr lang="es-US" sz="2400" dirty="0" err="1">
                <a:solidFill>
                  <a:srgbClr val="00529B"/>
                </a:solidFill>
              </a:rPr>
              <a:t>Advantage</a:t>
            </a:r>
            <a:r>
              <a:rPr lang="es-US" sz="2400" dirty="0">
                <a:solidFill>
                  <a:srgbClr val="00529B"/>
                </a:solidFill>
              </a:rPr>
              <a:t> y su funcionamiento</a:t>
            </a:r>
          </a:p>
          <a:p>
            <a:pPr marL="548640" indent="-274320" defTabSz="685800">
              <a:lnSpc>
                <a:spcPct val="100000"/>
              </a:lnSpc>
              <a:spcBef>
                <a:spcPts val="0"/>
              </a:spcBef>
              <a:spcAft>
                <a:spcPts val="1200"/>
              </a:spcAft>
            </a:pPr>
            <a:r>
              <a:rPr lang="es-US" sz="2400" dirty="0">
                <a:solidFill>
                  <a:srgbClr val="00529B"/>
                </a:solidFill>
              </a:rPr>
              <a:t>Explicar la elegibilidad e inscripción en Medicare </a:t>
            </a:r>
            <a:r>
              <a:rPr lang="es-US" sz="2400" dirty="0" err="1">
                <a:solidFill>
                  <a:srgbClr val="00529B"/>
                </a:solidFill>
              </a:rPr>
              <a:t>Advantage</a:t>
            </a:r>
            <a:endParaRPr lang="es-US" sz="2400" dirty="0">
              <a:solidFill>
                <a:srgbClr val="00529B"/>
              </a:solidFill>
            </a:endParaRPr>
          </a:p>
          <a:p>
            <a:pPr marL="548640" indent="-274320" defTabSz="685800">
              <a:lnSpc>
                <a:spcPct val="100000"/>
              </a:lnSpc>
              <a:spcBef>
                <a:spcPts val="0"/>
              </a:spcBef>
              <a:spcAft>
                <a:spcPts val="1200"/>
              </a:spcAft>
            </a:pPr>
            <a:r>
              <a:rPr lang="es-US" sz="2400" dirty="0">
                <a:solidFill>
                  <a:srgbClr val="00529B"/>
                </a:solidFill>
              </a:rPr>
              <a:t>Reconocer los tipos de planes de Medicare </a:t>
            </a:r>
            <a:r>
              <a:rPr lang="es-US" sz="2400" dirty="0" err="1">
                <a:solidFill>
                  <a:srgbClr val="00529B"/>
                </a:solidFill>
              </a:rPr>
              <a:t>Advantage</a:t>
            </a:r>
            <a:endParaRPr lang="es-US" sz="2400" dirty="0">
              <a:solidFill>
                <a:srgbClr val="00529B"/>
              </a:solidFill>
            </a:endParaRPr>
          </a:p>
          <a:p>
            <a:pPr marL="548640" indent="-274320" defTabSz="685800">
              <a:lnSpc>
                <a:spcPct val="100000"/>
              </a:lnSpc>
              <a:spcBef>
                <a:spcPts val="0"/>
              </a:spcBef>
              <a:spcAft>
                <a:spcPts val="1200"/>
              </a:spcAft>
            </a:pPr>
            <a:r>
              <a:rPr lang="es-US" sz="2400" dirty="0">
                <a:solidFill>
                  <a:srgbClr val="00529B"/>
                </a:solidFill>
              </a:rPr>
              <a:t>Identificar otros planes de salud de Medicare</a:t>
            </a:r>
          </a:p>
          <a:p>
            <a:pPr marL="548640" indent="-274320" defTabSz="685800">
              <a:lnSpc>
                <a:spcPct val="100000"/>
              </a:lnSpc>
              <a:spcBef>
                <a:spcPts val="0"/>
              </a:spcBef>
              <a:spcAft>
                <a:spcPts val="1200"/>
              </a:spcAft>
            </a:pPr>
            <a:r>
              <a:rPr lang="es-US" sz="2400" dirty="0">
                <a:solidFill>
                  <a:srgbClr val="00529B"/>
                </a:solidFill>
              </a:rPr>
              <a:t>Explicar derechos, protecciones y apelaciones</a:t>
            </a:r>
          </a:p>
          <a:p>
            <a:pPr marL="548640" indent="-274320" defTabSz="685800">
              <a:lnSpc>
                <a:spcPct val="100000"/>
              </a:lnSpc>
              <a:spcBef>
                <a:spcPts val="0"/>
              </a:spcBef>
              <a:spcAft>
                <a:spcPts val="1200"/>
              </a:spcAft>
            </a:pPr>
            <a:r>
              <a:rPr lang="es-US" sz="2400" dirty="0">
                <a:solidFill>
                  <a:srgbClr val="00529B"/>
                </a:solidFill>
              </a:rPr>
              <a:t>Resumir las Reglas de Comunicación y Comercialización de </a:t>
            </a:r>
            <a:br>
              <a:rPr lang="es-US" sz="2400" dirty="0">
                <a:solidFill>
                  <a:srgbClr val="00529B"/>
                </a:solidFill>
              </a:rPr>
            </a:br>
            <a:r>
              <a:rPr lang="es-US" sz="2400" dirty="0">
                <a:solidFill>
                  <a:srgbClr val="00529B"/>
                </a:solidFill>
              </a:rPr>
              <a:t>Medicare (MCMG)</a:t>
            </a:r>
          </a:p>
        </p:txBody>
      </p:sp>
      <p:sp>
        <p:nvSpPr>
          <p:cNvPr id="4" name="Date Placeholder 3">
            <a:extLst>
              <a:ext uri="{FF2B5EF4-FFF2-40B4-BE49-F238E27FC236}">
                <a16:creationId xmlns:a16="http://schemas.microsoft.com/office/drawing/2014/main" id="{FFE0F7BA-B7CB-CC44-A510-4BEEF236974B}"/>
              </a:ext>
            </a:extLst>
          </p:cNvPr>
          <p:cNvSpPr>
            <a:spLocks noGrp="1"/>
          </p:cNvSpPr>
          <p:nvPr>
            <p:ph type="dt" sz="half" idx="10"/>
          </p:nvPr>
        </p:nvSpPr>
        <p:spPr>
          <a:xfrm>
            <a:off x="838200" y="6492571"/>
            <a:ext cx="2743200" cy="365125"/>
          </a:xfrm>
        </p:spPr>
        <p:txBody>
          <a:bodyPr/>
          <a:lstStyle/>
          <a:p>
            <a:r>
              <a:rPr lang="es-US"/>
              <a:t>Marzo de 2023</a:t>
            </a:r>
          </a:p>
        </p:txBody>
      </p:sp>
      <p:sp>
        <p:nvSpPr>
          <p:cNvPr id="5" name="Footer Placeholder 4">
            <a:extLst>
              <a:ext uri="{FF2B5EF4-FFF2-40B4-BE49-F238E27FC236}">
                <a16:creationId xmlns:a16="http://schemas.microsoft.com/office/drawing/2014/main" id="{59947857-69D2-7E49-B8BA-12BDADCFB697}"/>
              </a:ext>
            </a:extLst>
          </p:cNvPr>
          <p:cNvSpPr>
            <a:spLocks noGrp="1"/>
          </p:cNvSpPr>
          <p:nvPr>
            <p:ph type="ftr" sz="quarter" idx="11"/>
          </p:nvPr>
        </p:nvSpPr>
        <p:spPr>
          <a:xfrm>
            <a:off x="4038600" y="6492571"/>
            <a:ext cx="4114800" cy="365125"/>
          </a:xfrm>
        </p:spPr>
        <p:txBody>
          <a:bodyPr/>
          <a:lstStyle/>
          <a:p>
            <a:r>
              <a:rPr lang="es-US">
                <a:latin typeface="Arial"/>
                <a:cs typeface="Arial"/>
              </a:rPr>
              <a:t>Medicare Advantage y otros planes de salud Medicare</a:t>
            </a:r>
          </a:p>
        </p:txBody>
      </p:sp>
      <p:sp>
        <p:nvSpPr>
          <p:cNvPr id="8" name="Slide Number Placeholder 5">
            <a:extLst>
              <a:ext uri="{FF2B5EF4-FFF2-40B4-BE49-F238E27FC236}">
                <a16:creationId xmlns:a16="http://schemas.microsoft.com/office/drawing/2014/main" id="{15B7E92E-4836-4678-9FC3-49863D504EAD}"/>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3</a:t>
            </a:fld>
            <a:endParaRPr lang="en-US"/>
          </a:p>
        </p:txBody>
      </p:sp>
    </p:spTree>
    <p:custDataLst>
      <p:tags r:id="rId1"/>
    </p:custDataLst>
    <p:extLst>
      <p:ext uri="{BB962C8B-B14F-4D97-AF65-F5344CB8AC3E}">
        <p14:creationId xmlns:p14="http://schemas.microsoft.com/office/powerpoint/2010/main" val="3340521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9520" y="276514"/>
            <a:ext cx="8312960" cy="719643"/>
          </a:xfrm>
        </p:spPr>
        <p:txBody>
          <a:bodyPr>
            <a:normAutofit fontScale="90000"/>
          </a:bodyPr>
          <a:lstStyle/>
          <a:p>
            <a:pPr algn="ctr"/>
            <a:r>
              <a:rPr lang="es-US" sz="3000">
                <a:latin typeface="Arial Black"/>
              </a:rPr>
              <a:t>Verifique sus conocimientos: Pregunta 2 </a:t>
            </a:r>
          </a:p>
        </p:txBody>
      </p:sp>
      <p:sp>
        <p:nvSpPr>
          <p:cNvPr id="9" name="Content Placeholder 8"/>
          <p:cNvSpPr>
            <a:spLocks noGrp="1"/>
          </p:cNvSpPr>
          <p:nvPr>
            <p:ph idx="4294967295"/>
          </p:nvPr>
        </p:nvSpPr>
        <p:spPr>
          <a:xfrm>
            <a:off x="1828799" y="1801810"/>
            <a:ext cx="9398001" cy="5021263"/>
          </a:xfrm>
        </p:spPr>
        <p:txBody>
          <a:bodyPr/>
          <a:lstStyle/>
          <a:p>
            <a:pPr marL="0" lvl="0" indent="0" defTabSz="685800">
              <a:lnSpc>
                <a:spcPct val="100000"/>
              </a:lnSpc>
              <a:spcBef>
                <a:spcPts val="0"/>
              </a:spcBef>
              <a:spcAft>
                <a:spcPts val="1200"/>
              </a:spcAft>
              <a:buFont typeface="Wingdings" pitchFamily="2" charset="2"/>
              <a:buNone/>
            </a:pPr>
            <a:r>
              <a:rPr lang="es-US" sz="2400" b="1" dirty="0">
                <a:solidFill>
                  <a:srgbClr val="00529B"/>
                </a:solidFill>
              </a:rPr>
              <a:t>La mayoría de las personas inscritas en un plan Medicare </a:t>
            </a:r>
            <a:r>
              <a:rPr lang="es-US" sz="2400" b="1" dirty="0" err="1">
                <a:solidFill>
                  <a:srgbClr val="00529B"/>
                </a:solidFill>
              </a:rPr>
              <a:t>Advantage</a:t>
            </a:r>
            <a:r>
              <a:rPr lang="es-US" sz="2400" b="1" dirty="0">
                <a:solidFill>
                  <a:srgbClr val="00529B"/>
                </a:solidFill>
              </a:rPr>
              <a:t> seguirán pagando una prima mensual de la Parte B. </a:t>
            </a:r>
          </a:p>
          <a:p>
            <a:pPr marL="347663" lvl="0" indent="-347663" defTabSz="685800">
              <a:lnSpc>
                <a:spcPct val="100000"/>
              </a:lnSpc>
              <a:spcBef>
                <a:spcPts val="0"/>
              </a:spcBef>
              <a:spcAft>
                <a:spcPts val="1200"/>
              </a:spcAft>
              <a:buFont typeface="Wingdings" pitchFamily="2" charset="2"/>
              <a:buAutoNum type="alphaLcPeriod"/>
            </a:pPr>
            <a:r>
              <a:rPr lang="es-US" sz="2400" dirty="0">
                <a:solidFill>
                  <a:srgbClr val="00529B"/>
                </a:solidFill>
              </a:rPr>
              <a:t> Verdadero</a:t>
            </a:r>
          </a:p>
          <a:p>
            <a:pPr marL="347663" lvl="0" indent="-347663" defTabSz="685800">
              <a:lnSpc>
                <a:spcPct val="100000"/>
              </a:lnSpc>
              <a:spcBef>
                <a:spcPts val="0"/>
              </a:spcBef>
              <a:spcAft>
                <a:spcPts val="1200"/>
              </a:spcAft>
              <a:buFont typeface="Wingdings" pitchFamily="2" charset="2"/>
              <a:buAutoNum type="alphaLcPeriod"/>
            </a:pPr>
            <a:r>
              <a:rPr lang="es-US" sz="2400" dirty="0">
                <a:solidFill>
                  <a:srgbClr val="00529B"/>
                </a:solidFill>
              </a:rPr>
              <a:t> Falso</a:t>
            </a:r>
          </a:p>
          <a:p>
            <a:pPr marL="0" indent="0">
              <a:spcBef>
                <a:spcPts val="0"/>
              </a:spcBef>
              <a:spcAft>
                <a:spcPts val="1200"/>
              </a:spcAft>
              <a:buNone/>
            </a:pPr>
            <a:endParaRPr lang="en-US" dirty="0"/>
          </a:p>
        </p:txBody>
      </p:sp>
      <p:sp>
        <p:nvSpPr>
          <p:cNvPr id="7" name="Rounded Rectangle 6" descr="Recuadro verde que resalta la respuesta A como correcta">
            <a:extLst>
              <a:ext uri="{FF2B5EF4-FFF2-40B4-BE49-F238E27FC236}">
                <a16:creationId xmlns:a16="http://schemas.microsoft.com/office/drawing/2014/main" id="{4C1DC541-F79E-4B08-8649-23C13C2E3CC0}"/>
              </a:ext>
            </a:extLst>
          </p:cNvPr>
          <p:cNvSpPr/>
          <p:nvPr/>
        </p:nvSpPr>
        <p:spPr>
          <a:xfrm>
            <a:off x="1828799" y="2719051"/>
            <a:ext cx="2133601" cy="449941"/>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5">
            <a:extLst>
              <a:ext uri="{FF2B5EF4-FFF2-40B4-BE49-F238E27FC236}">
                <a16:creationId xmlns:a16="http://schemas.microsoft.com/office/drawing/2014/main" id="{8058EF98-FD12-4B7B-A56F-337D06BDBE88}"/>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30</a:t>
            </a:fld>
            <a:endParaRPr lang="en-US"/>
          </a:p>
        </p:txBody>
      </p:sp>
      <p:sp>
        <p:nvSpPr>
          <p:cNvPr id="4" name="Footer Placeholder 3"/>
          <p:cNvSpPr>
            <a:spLocks noGrp="1"/>
          </p:cNvSpPr>
          <p:nvPr>
            <p:ph type="ftr" sz="quarter" idx="11"/>
          </p:nvPr>
        </p:nvSpPr>
        <p:spPr/>
        <p:txBody>
          <a:bodyPr/>
          <a:lstStyle/>
          <a:p>
            <a:r>
              <a:rPr lang="es-US">
                <a:latin typeface="Arial"/>
                <a:cs typeface="Arial"/>
              </a:rPr>
              <a:t>Medicare Advantage y otros planes de salud Medicare</a:t>
            </a:r>
          </a:p>
        </p:txBody>
      </p:sp>
      <p:sp>
        <p:nvSpPr>
          <p:cNvPr id="3" name="Date Placeholder 2"/>
          <p:cNvSpPr>
            <a:spLocks noGrp="1"/>
          </p:cNvSpPr>
          <p:nvPr>
            <p:ph type="dt" sz="half" idx="10"/>
          </p:nvPr>
        </p:nvSpPr>
        <p:spPr/>
        <p:txBody>
          <a:bodyPr/>
          <a:lstStyle/>
          <a:p>
            <a:r>
              <a:rPr lang="es-US"/>
              <a:t>Marzo de 2023</a:t>
            </a:r>
          </a:p>
        </p:txBody>
      </p:sp>
      <p:sp>
        <p:nvSpPr>
          <p:cNvPr id="10" name="Text Box 2">
            <a:extLst>
              <a:ext uri="{FF2B5EF4-FFF2-40B4-BE49-F238E27FC236}">
                <a16:creationId xmlns:a16="http://schemas.microsoft.com/office/drawing/2014/main" id="{C0704EC5-E51C-46AF-B987-0DEFF38E11D4}"/>
              </a:ext>
            </a:extLst>
          </p:cNvPr>
          <p:cNvSpPr txBox="1">
            <a:spLocks noChangeArrowheads="1"/>
          </p:cNvSpPr>
          <p:nvPr/>
        </p:nvSpPr>
        <p:spPr bwMode="auto">
          <a:xfrm>
            <a:off x="1797198" y="4795713"/>
            <a:ext cx="9514722" cy="407035"/>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0" marR="0">
              <a:lnSpc>
                <a:spcPct val="107000"/>
              </a:lnSpc>
              <a:spcBef>
                <a:spcPts val="0"/>
              </a:spcBef>
              <a:spcAft>
                <a:spcPts val="800"/>
              </a:spcAft>
            </a:pPr>
            <a:r>
              <a:rPr lang="es-419" sz="2000" b="1" dirty="0">
                <a:solidFill>
                  <a:srgbClr val="00529B"/>
                </a:solidFill>
                <a:effectLst/>
                <a:latin typeface="Calibri" panose="020F0502020204030204" pitchFamily="34" charset="0"/>
                <a:ea typeface="Yu Mincho" panose="02020400000000000000" pitchFamily="18" charset="-128"/>
                <a:cs typeface="Times New Roman" panose="02020603050405020304" pitchFamily="18" charset="0"/>
              </a:rPr>
              <a:t>Cronómetro de cuenta regresiva</a:t>
            </a:r>
            <a:r>
              <a:rPr lang="es-419" sz="2000" dirty="0">
                <a:solidFill>
                  <a:srgbClr val="00529B"/>
                </a:solidFill>
                <a:effectLst/>
                <a:latin typeface="Calibri" panose="020F0502020204030204" pitchFamily="34" charset="0"/>
                <a:ea typeface="Yu Mincho" panose="02020400000000000000" pitchFamily="18" charset="-128"/>
                <a:cs typeface="Times New Roman" panose="02020603050405020304" pitchFamily="18" charset="0"/>
              </a:rPr>
              <a:t>: conteste la pregunta antes de que la barra desaparezca.</a:t>
            </a:r>
            <a:endParaRPr lang="en-US" sz="2000" dirty="0">
              <a:solidFill>
                <a:srgbClr val="00529B"/>
              </a:solidFill>
              <a:effectLst/>
              <a:latin typeface="Calibri" panose="020F0502020204030204" pitchFamily="34" charset="0"/>
              <a:ea typeface="Yu Mincho" panose="02020400000000000000" pitchFamily="18" charset="-128"/>
              <a:cs typeface="Times New Roman" panose="02020603050405020304" pitchFamily="18" charset="0"/>
            </a:endParaRPr>
          </a:p>
        </p:txBody>
      </p:sp>
    </p:spTree>
    <p:custDataLst>
      <p:tags r:id="rId1"/>
    </p:custDataLst>
    <p:extLst>
      <p:ext uri="{BB962C8B-B14F-4D97-AF65-F5344CB8AC3E}">
        <p14:creationId xmlns:p14="http://schemas.microsoft.com/office/powerpoint/2010/main" val="213925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a:t>Lección 2</a:t>
            </a:r>
          </a:p>
        </p:txBody>
      </p:sp>
      <p:sp>
        <p:nvSpPr>
          <p:cNvPr id="5" name="Text Placeholder 4"/>
          <p:cNvSpPr>
            <a:spLocks noGrp="1"/>
          </p:cNvSpPr>
          <p:nvPr>
            <p:ph type="body" idx="1"/>
          </p:nvPr>
        </p:nvSpPr>
        <p:spPr/>
        <p:txBody>
          <a:bodyPr>
            <a:normAutofit/>
          </a:bodyPr>
          <a:lstStyle/>
          <a:p>
            <a:r>
              <a:rPr lang="es-US" sz="3600" dirty="0"/>
              <a:t>Otros planes de salud </a:t>
            </a:r>
            <a:br>
              <a:rPr lang="es-US" sz="3600" dirty="0"/>
            </a:br>
            <a:r>
              <a:rPr lang="es-US" sz="3600" dirty="0"/>
              <a:t>de Medicare</a:t>
            </a:r>
          </a:p>
        </p:txBody>
      </p:sp>
    </p:spTree>
    <p:custDataLst>
      <p:tags r:id="rId1"/>
    </p:custDataLst>
    <p:extLst>
      <p:ext uri="{BB962C8B-B14F-4D97-AF65-F5344CB8AC3E}">
        <p14:creationId xmlns:p14="http://schemas.microsoft.com/office/powerpoint/2010/main" val="30239962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a:xfrm>
            <a:off x="0" y="12701"/>
            <a:ext cx="12192000" cy="925450"/>
          </a:xfrm>
        </p:spPr>
        <p:txBody>
          <a:bodyPr anchor="ctr">
            <a:normAutofit/>
          </a:bodyPr>
          <a:lstStyle/>
          <a:p>
            <a:r>
              <a:rPr lang="es-US" sz="3000" dirty="0"/>
              <a:t>Objetivos de la Lección 2</a:t>
            </a:r>
          </a:p>
        </p:txBody>
      </p:sp>
      <p:sp>
        <p:nvSpPr>
          <p:cNvPr id="13" name="Content Placeholder 12"/>
          <p:cNvSpPr>
            <a:spLocks noGrp="1"/>
          </p:cNvSpPr>
          <p:nvPr>
            <p:ph type="body" sz="quarter" idx="13"/>
          </p:nvPr>
        </p:nvSpPr>
        <p:spPr>
          <a:xfrm>
            <a:off x="914400" y="1371600"/>
            <a:ext cx="10644188" cy="4167187"/>
          </a:xfrm>
        </p:spPr>
        <p:txBody>
          <a:bodyPr>
            <a:noAutofit/>
          </a:bodyPr>
          <a:lstStyle/>
          <a:p>
            <a:pPr marL="0" lvl="0" indent="0" defTabSz="685800">
              <a:lnSpc>
                <a:spcPct val="100000"/>
              </a:lnSpc>
              <a:spcBef>
                <a:spcPts val="0"/>
              </a:spcBef>
              <a:spcAft>
                <a:spcPts val="1200"/>
              </a:spcAft>
              <a:buFont typeface="Wingdings" pitchFamily="2" charset="2"/>
              <a:buNone/>
            </a:pPr>
            <a:r>
              <a:rPr lang="es-US" sz="2800" b="1" dirty="0">
                <a:solidFill>
                  <a:srgbClr val="00529B"/>
                </a:solidFill>
              </a:rPr>
              <a:t>Al final de esta lección, usted podrá:</a:t>
            </a:r>
          </a:p>
          <a:p>
            <a:pPr marL="548640" indent="-274320" defTabSz="685800">
              <a:lnSpc>
                <a:spcPct val="100000"/>
              </a:lnSpc>
              <a:spcBef>
                <a:spcPts val="0"/>
              </a:spcBef>
              <a:spcAft>
                <a:spcPts val="1200"/>
              </a:spcAft>
            </a:pPr>
            <a:r>
              <a:rPr lang="es-US" sz="2400" dirty="0">
                <a:solidFill>
                  <a:srgbClr val="00529B"/>
                </a:solidFill>
              </a:rPr>
              <a:t>Describir otros planes de salud de Medicare que no sean planes Medicare </a:t>
            </a:r>
            <a:r>
              <a:rPr lang="es-US" sz="2400" dirty="0" err="1">
                <a:solidFill>
                  <a:srgbClr val="00529B"/>
                </a:solidFill>
              </a:rPr>
              <a:t>Advantage</a:t>
            </a:r>
            <a:endParaRPr lang="es-US" sz="2400" dirty="0">
              <a:solidFill>
                <a:srgbClr val="00529B"/>
              </a:solidFill>
            </a:endParaRPr>
          </a:p>
          <a:p>
            <a:pPr marL="548640" indent="-274320" defTabSz="685800">
              <a:lnSpc>
                <a:spcPct val="100000"/>
              </a:lnSpc>
              <a:spcBef>
                <a:spcPts val="0"/>
              </a:spcBef>
              <a:spcAft>
                <a:spcPts val="1200"/>
              </a:spcAft>
            </a:pPr>
            <a:r>
              <a:rPr lang="es-US" sz="2400" dirty="0">
                <a:solidFill>
                  <a:srgbClr val="00529B"/>
                </a:solidFill>
              </a:rPr>
              <a:t>Explicar los planes de costos de Medicare y su funcionamiento</a:t>
            </a:r>
          </a:p>
          <a:p>
            <a:pPr marL="548640" indent="-274320" defTabSz="685800">
              <a:lnSpc>
                <a:spcPct val="100000"/>
              </a:lnSpc>
              <a:spcBef>
                <a:spcPts val="0"/>
              </a:spcBef>
              <a:spcAft>
                <a:spcPts val="1200"/>
              </a:spcAft>
            </a:pPr>
            <a:r>
              <a:rPr lang="es-US" sz="2400" dirty="0">
                <a:solidFill>
                  <a:srgbClr val="00529B"/>
                </a:solidFill>
              </a:rPr>
              <a:t>Describir los proyectos de innovación de Medicare y los </a:t>
            </a:r>
            <a:br>
              <a:rPr lang="es-US" sz="2400" dirty="0">
                <a:solidFill>
                  <a:srgbClr val="00529B"/>
                </a:solidFill>
              </a:rPr>
            </a:br>
            <a:r>
              <a:rPr lang="es-US" sz="2400" dirty="0">
                <a:solidFill>
                  <a:srgbClr val="00529B"/>
                </a:solidFill>
              </a:rPr>
              <a:t>modelos actuales</a:t>
            </a:r>
          </a:p>
          <a:p>
            <a:pPr marL="548640" indent="-274320" defTabSz="685800">
              <a:lnSpc>
                <a:spcPct val="100000"/>
              </a:lnSpc>
              <a:spcBef>
                <a:spcPts val="0"/>
              </a:spcBef>
              <a:spcAft>
                <a:spcPts val="1200"/>
              </a:spcAft>
            </a:pPr>
            <a:r>
              <a:rPr lang="es-US" sz="2400" dirty="0">
                <a:solidFill>
                  <a:srgbClr val="00529B"/>
                </a:solidFill>
              </a:rPr>
              <a:t>Explicar los Planes del Programa de Atención Integral a las Personas Mayores (PACE) y cualificaciones</a:t>
            </a:r>
          </a:p>
        </p:txBody>
      </p:sp>
      <p:sp>
        <p:nvSpPr>
          <p:cNvPr id="8" name="Slide Number Placeholder 5">
            <a:extLst>
              <a:ext uri="{FF2B5EF4-FFF2-40B4-BE49-F238E27FC236}">
                <a16:creationId xmlns:a16="http://schemas.microsoft.com/office/drawing/2014/main" id="{15B7E92E-4836-4678-9FC3-49863D504EAD}"/>
              </a:ext>
            </a:extLst>
          </p:cNvPr>
          <p:cNvSpPr>
            <a:spLocks noGrp="1"/>
          </p:cNvSpPr>
          <p:nvPr>
            <p:ph type="sldNum" sz="quarter" idx="12"/>
          </p:nvPr>
        </p:nvSpPr>
        <p:spPr>
          <a:xfrm>
            <a:off x="8610600" y="6506678"/>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solidFill>
                  <a:schemeClr val="accent1">
                    <a:lumMod val="40000"/>
                    <a:lumOff val="60000"/>
                  </a:schemeClr>
                </a:solidFill>
              </a:rPr>
              <a:pPr>
                <a:defRPr/>
              </a:pPr>
              <a:t>32</a:t>
            </a:fld>
            <a:endParaRPr lang="en-US">
              <a:solidFill>
                <a:schemeClr val="accent1">
                  <a:lumMod val="40000"/>
                  <a:lumOff val="60000"/>
                </a:schemeClr>
              </a:solidFill>
            </a:endParaRPr>
          </a:p>
        </p:txBody>
      </p:sp>
      <p:sp>
        <p:nvSpPr>
          <p:cNvPr id="5" name="Footer Placeholder 4">
            <a:extLst>
              <a:ext uri="{FF2B5EF4-FFF2-40B4-BE49-F238E27FC236}">
                <a16:creationId xmlns:a16="http://schemas.microsoft.com/office/drawing/2014/main" id="{59947857-69D2-7E49-B8BA-12BDADCFB697}"/>
              </a:ext>
            </a:extLst>
          </p:cNvPr>
          <p:cNvSpPr>
            <a:spLocks noGrp="1"/>
          </p:cNvSpPr>
          <p:nvPr>
            <p:ph type="ftr" sz="quarter" idx="11"/>
          </p:nvPr>
        </p:nvSpPr>
        <p:spPr>
          <a:xfrm>
            <a:off x="4038600" y="6492571"/>
            <a:ext cx="4114800" cy="365125"/>
          </a:xfrm>
        </p:spPr>
        <p:txBody>
          <a:bodyPr/>
          <a:lstStyle/>
          <a:p>
            <a:r>
              <a:rPr lang="es-US">
                <a:solidFill>
                  <a:schemeClr val="accent1">
                    <a:lumMod val="40000"/>
                    <a:lumOff val="60000"/>
                  </a:schemeClr>
                </a:solidFill>
                <a:latin typeface="Arial"/>
                <a:cs typeface="Arial"/>
              </a:rPr>
              <a:t>Medicare Advantage y otros planes de salud Medicare</a:t>
            </a:r>
          </a:p>
        </p:txBody>
      </p:sp>
      <p:sp>
        <p:nvSpPr>
          <p:cNvPr id="4" name="Date Placeholder 3">
            <a:extLst>
              <a:ext uri="{FF2B5EF4-FFF2-40B4-BE49-F238E27FC236}">
                <a16:creationId xmlns:a16="http://schemas.microsoft.com/office/drawing/2014/main" id="{FFE0F7BA-B7CB-CC44-A510-4BEEF236974B}"/>
              </a:ext>
            </a:extLst>
          </p:cNvPr>
          <p:cNvSpPr>
            <a:spLocks noGrp="1"/>
          </p:cNvSpPr>
          <p:nvPr>
            <p:ph type="dt" sz="half" idx="10"/>
          </p:nvPr>
        </p:nvSpPr>
        <p:spPr>
          <a:xfrm>
            <a:off x="838200" y="6492571"/>
            <a:ext cx="2743200" cy="365125"/>
          </a:xfrm>
        </p:spPr>
        <p:txBody>
          <a:bodyPr/>
          <a:lstStyle/>
          <a:p>
            <a:r>
              <a:rPr lang="es-US">
                <a:solidFill>
                  <a:schemeClr val="accent1">
                    <a:lumMod val="40000"/>
                    <a:lumOff val="60000"/>
                  </a:schemeClr>
                </a:solidFill>
              </a:rPr>
              <a:t>Marzo de 2023</a:t>
            </a:r>
          </a:p>
        </p:txBody>
      </p:sp>
    </p:spTree>
    <p:custDataLst>
      <p:tags r:id="rId1"/>
    </p:custDataLst>
    <p:extLst>
      <p:ext uri="{BB962C8B-B14F-4D97-AF65-F5344CB8AC3E}">
        <p14:creationId xmlns:p14="http://schemas.microsoft.com/office/powerpoint/2010/main" val="9462119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1"/>
            <a:ext cx="12192000" cy="973777"/>
          </a:xfrm>
        </p:spPr>
        <p:txBody>
          <a:bodyPr anchor="ctr">
            <a:normAutofit/>
          </a:bodyPr>
          <a:lstStyle/>
          <a:p>
            <a:r>
              <a:rPr lang="es-US" sz="3000"/>
              <a:t>Otros planes de salud de Medicare</a:t>
            </a:r>
          </a:p>
        </p:txBody>
      </p:sp>
      <p:sp>
        <p:nvSpPr>
          <p:cNvPr id="10" name="Content Placeholder 4">
            <a:extLst>
              <a:ext uri="{FF2B5EF4-FFF2-40B4-BE49-F238E27FC236}">
                <a16:creationId xmlns:a16="http://schemas.microsoft.com/office/drawing/2014/main" id="{1E394753-6685-48C3-90A1-926FFB71B08E}"/>
              </a:ext>
            </a:extLst>
          </p:cNvPr>
          <p:cNvSpPr txBox="1">
            <a:spLocks/>
          </p:cNvSpPr>
          <p:nvPr/>
        </p:nvSpPr>
        <p:spPr>
          <a:xfrm>
            <a:off x="914400" y="1165860"/>
            <a:ext cx="10515601" cy="48358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lvl="0" indent="-274320" defTabSz="685800">
              <a:lnSpc>
                <a:spcPct val="100000"/>
              </a:lnSpc>
              <a:spcBef>
                <a:spcPts val="0"/>
              </a:spcBef>
              <a:spcAft>
                <a:spcPts val="1200"/>
              </a:spcAft>
            </a:pPr>
            <a:r>
              <a:rPr lang="es-US" sz="2800" dirty="0">
                <a:solidFill>
                  <a:srgbClr val="00529B"/>
                </a:solidFill>
              </a:rPr>
              <a:t>Algunos tipos de planes de salud de Medicare que brindan cobertura de atención médica no son planes Medicare </a:t>
            </a:r>
            <a:r>
              <a:rPr lang="es-US" sz="2800" dirty="0" err="1">
                <a:solidFill>
                  <a:srgbClr val="00529B"/>
                </a:solidFill>
              </a:rPr>
              <a:t>Advantage</a:t>
            </a:r>
            <a:r>
              <a:rPr lang="es-US" sz="2800" dirty="0">
                <a:solidFill>
                  <a:srgbClr val="00529B"/>
                </a:solidFill>
              </a:rPr>
              <a:t>, pero siguen siendo parte de Medicare. Algunos de estos planes pueden proporcionar:</a:t>
            </a:r>
          </a:p>
          <a:p>
            <a:pPr marL="548640" lvl="1" indent="-274320" defTabSz="685800">
              <a:lnSpc>
                <a:spcPct val="100000"/>
              </a:lnSpc>
              <a:spcBef>
                <a:spcPts val="0"/>
              </a:spcBef>
              <a:spcAft>
                <a:spcPts val="1200"/>
              </a:spcAft>
            </a:pPr>
            <a:r>
              <a:rPr lang="es-US" sz="2400" dirty="0">
                <a:solidFill>
                  <a:srgbClr val="00529B"/>
                </a:solidFill>
              </a:rPr>
              <a:t>Cobertura de Medicare Parte A (Seguro Hospitalario) y Parte B </a:t>
            </a:r>
            <a:br>
              <a:rPr lang="es-US" sz="2400" dirty="0">
                <a:solidFill>
                  <a:srgbClr val="00529B"/>
                </a:solidFill>
              </a:rPr>
            </a:br>
            <a:r>
              <a:rPr lang="es-US" sz="2400" dirty="0">
                <a:solidFill>
                  <a:srgbClr val="00529B"/>
                </a:solidFill>
              </a:rPr>
              <a:t>(Seguro Médico)</a:t>
            </a:r>
          </a:p>
          <a:p>
            <a:pPr marL="548640" lvl="1" indent="-274320" defTabSz="685800">
              <a:lnSpc>
                <a:spcPct val="100000"/>
              </a:lnSpc>
              <a:spcBef>
                <a:spcPts val="0"/>
              </a:spcBef>
              <a:spcAft>
                <a:spcPts val="1200"/>
              </a:spcAft>
            </a:pPr>
            <a:r>
              <a:rPr lang="es-US" sz="2400" dirty="0">
                <a:solidFill>
                  <a:srgbClr val="00529B"/>
                </a:solidFill>
              </a:rPr>
              <a:t>Sólo cobertura de la Parte B</a:t>
            </a:r>
          </a:p>
          <a:p>
            <a:pPr marL="548640" lvl="1" indent="-274320" defTabSz="685800">
              <a:lnSpc>
                <a:spcPct val="100000"/>
              </a:lnSpc>
              <a:spcBef>
                <a:spcPts val="0"/>
              </a:spcBef>
              <a:spcAft>
                <a:spcPts val="1200"/>
              </a:spcAft>
            </a:pPr>
            <a:r>
              <a:rPr lang="es-US" sz="2400" dirty="0">
                <a:solidFill>
                  <a:srgbClr val="00529B"/>
                </a:solidFill>
              </a:rPr>
              <a:t>Cobertura de medicamentos de Medicare (Parte D)</a:t>
            </a:r>
          </a:p>
          <a:p>
            <a:pPr marL="274320" indent="-274320" defTabSz="685800">
              <a:lnSpc>
                <a:spcPct val="100000"/>
              </a:lnSpc>
              <a:spcBef>
                <a:spcPts val="0"/>
              </a:spcBef>
              <a:spcAft>
                <a:spcPts val="1200"/>
              </a:spcAft>
            </a:pPr>
            <a:r>
              <a:rPr lang="es-US" sz="2800" dirty="0">
                <a:solidFill>
                  <a:srgbClr val="00529B"/>
                </a:solidFill>
              </a:rPr>
              <a:t>Tienen algunas de las mismas reglas que los planes Medicare </a:t>
            </a:r>
            <a:r>
              <a:rPr lang="es-US" sz="2800" dirty="0" err="1">
                <a:solidFill>
                  <a:srgbClr val="00529B"/>
                </a:solidFill>
              </a:rPr>
              <a:t>Advantage</a:t>
            </a:r>
            <a:r>
              <a:rPr lang="es-US" sz="2800" dirty="0">
                <a:solidFill>
                  <a:srgbClr val="00529B"/>
                </a:solidFill>
              </a:rPr>
              <a:t> (cada tipo tiene reglas especiales y excepciones)</a:t>
            </a:r>
          </a:p>
          <a:p>
            <a:pPr marL="0" indent="0" defTabSz="685800">
              <a:lnSpc>
                <a:spcPct val="110000"/>
              </a:lnSpc>
              <a:spcBef>
                <a:spcPts val="0"/>
              </a:spcBef>
              <a:spcAft>
                <a:spcPts val="1200"/>
              </a:spcAft>
              <a:buFont typeface="Wingdings" pitchFamily="2" charset="2"/>
              <a:buNone/>
            </a:pPr>
            <a:endParaRPr lang="en-US" sz="2800" b="1" dirty="0">
              <a:solidFill>
                <a:srgbClr val="00529B"/>
              </a:solidFill>
            </a:endParaRPr>
          </a:p>
        </p:txBody>
      </p:sp>
      <p:sp>
        <p:nvSpPr>
          <p:cNvPr id="19" name="Slide Number Placeholder 5">
            <a:extLst>
              <a:ext uri="{FF2B5EF4-FFF2-40B4-BE49-F238E27FC236}">
                <a16:creationId xmlns:a16="http://schemas.microsoft.com/office/drawing/2014/main" id="{80AB0AD2-608E-4AA8-A5A6-884D1A604A9F}"/>
              </a:ext>
            </a:extLst>
          </p:cNvPr>
          <p:cNvSpPr>
            <a:spLocks noGrp="1"/>
          </p:cNvSpPr>
          <p:nvPr>
            <p:ph type="sldNum" sz="quarter" idx="12"/>
          </p:nvPr>
        </p:nvSpPr>
        <p:spPr>
          <a:xfrm>
            <a:off x="8610600" y="6497704"/>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33</a:t>
            </a:fld>
            <a:endParaRPr lang="en-US">
              <a:solidFill>
                <a:schemeClr val="accent1">
                  <a:lumMod val="40000"/>
                  <a:lumOff val="60000"/>
                </a:schemeClr>
              </a:solidFill>
            </a:endParaRPr>
          </a:p>
        </p:txBody>
      </p:sp>
      <p:sp>
        <p:nvSpPr>
          <p:cNvPr id="18" name="Footer Placeholder 2">
            <a:extLst>
              <a:ext uri="{FF2B5EF4-FFF2-40B4-BE49-F238E27FC236}">
                <a16:creationId xmlns:a16="http://schemas.microsoft.com/office/drawing/2014/main" id="{49C54077-39F5-4E73-A069-CBF8C4C2E9D1}"/>
              </a:ext>
            </a:extLst>
          </p:cNvPr>
          <p:cNvSpPr>
            <a:spLocks noGrp="1"/>
          </p:cNvSpPr>
          <p:nvPr>
            <p:ph type="ftr" sz="quarter" idx="11"/>
          </p:nvPr>
        </p:nvSpPr>
        <p:spPr>
          <a:xfrm>
            <a:off x="4038600" y="6489767"/>
            <a:ext cx="4114800" cy="365125"/>
          </a:xfrm>
        </p:spPr>
        <p:txBody>
          <a:bodyPr/>
          <a:lstStyle/>
          <a:p>
            <a:r>
              <a:rPr lang="es-US">
                <a:solidFill>
                  <a:schemeClr val="accent1">
                    <a:lumMod val="40000"/>
                    <a:lumOff val="60000"/>
                  </a:schemeClr>
                </a:solidFill>
              </a:rPr>
              <a:t>Medicare Advantage y otros planes de salud Medicare</a:t>
            </a:r>
          </a:p>
        </p:txBody>
      </p:sp>
      <p:sp>
        <p:nvSpPr>
          <p:cNvPr id="17" name="Date Placeholder 1">
            <a:extLst>
              <a:ext uri="{FF2B5EF4-FFF2-40B4-BE49-F238E27FC236}">
                <a16:creationId xmlns:a16="http://schemas.microsoft.com/office/drawing/2014/main" id="{10B42FAF-0694-45B1-8C5E-4259DB5B8CAB}"/>
              </a:ext>
            </a:extLst>
          </p:cNvPr>
          <p:cNvSpPr>
            <a:spLocks noGrp="1"/>
          </p:cNvSpPr>
          <p:nvPr>
            <p:ph type="dt" sz="half" idx="10"/>
          </p:nvPr>
        </p:nvSpPr>
        <p:spPr>
          <a:xfrm>
            <a:off x="838200" y="6489768"/>
            <a:ext cx="2743200" cy="365125"/>
          </a:xfrm>
        </p:spPr>
        <p:txBody>
          <a:bodyPr/>
          <a:lstStyle/>
          <a:p>
            <a:r>
              <a:rPr lang="es-US">
                <a:solidFill>
                  <a:schemeClr val="accent1">
                    <a:lumMod val="40000"/>
                    <a:lumOff val="60000"/>
                  </a:schemeClr>
                </a:solidFill>
              </a:rPr>
              <a:t>Marzo de 2023</a:t>
            </a:r>
          </a:p>
        </p:txBody>
      </p:sp>
    </p:spTree>
    <p:custDataLst>
      <p:tags r:id="rId1"/>
    </p:custDataLst>
    <p:extLst>
      <p:ext uri="{BB962C8B-B14F-4D97-AF65-F5344CB8AC3E}">
        <p14:creationId xmlns:p14="http://schemas.microsoft.com/office/powerpoint/2010/main" val="10828713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3750"/>
            <a:ext cx="12192000" cy="914400"/>
          </a:xfrm>
        </p:spPr>
        <p:txBody>
          <a:bodyPr anchor="ctr">
            <a:normAutofit/>
          </a:bodyPr>
          <a:lstStyle/>
          <a:p>
            <a:r>
              <a:rPr lang="es-US" sz="3000"/>
              <a:t>Planes de costos de Medicare</a:t>
            </a:r>
          </a:p>
        </p:txBody>
      </p:sp>
      <p:sp>
        <p:nvSpPr>
          <p:cNvPr id="7" name="Text Placeholder 6">
            <a:extLst>
              <a:ext uri="{FF2B5EF4-FFF2-40B4-BE49-F238E27FC236}">
                <a16:creationId xmlns:a16="http://schemas.microsoft.com/office/drawing/2014/main" id="{48A15B48-E62E-4F35-BA04-D6D68655BDF9}"/>
              </a:ext>
            </a:extLst>
          </p:cNvPr>
          <p:cNvSpPr>
            <a:spLocks noGrp="1"/>
          </p:cNvSpPr>
          <p:nvPr>
            <p:ph type="body" sz="quarter" idx="13"/>
          </p:nvPr>
        </p:nvSpPr>
        <p:spPr>
          <a:xfrm>
            <a:off x="838200" y="1149816"/>
            <a:ext cx="10644188" cy="4914100"/>
          </a:xfrm>
        </p:spPr>
        <p:txBody>
          <a:bodyPr vert="horz" lIns="91440" tIns="45720" rIns="91440" bIns="45720" rtlCol="0">
            <a:normAutofit fontScale="92500" lnSpcReduction="10000"/>
          </a:bodyPr>
          <a:lstStyle/>
          <a:p>
            <a:pPr marL="274320" indent="-274320" defTabSz="685800">
              <a:lnSpc>
                <a:spcPct val="100000"/>
              </a:lnSpc>
              <a:spcBef>
                <a:spcPts val="0"/>
              </a:spcBef>
              <a:spcAft>
                <a:spcPts val="1200"/>
              </a:spcAft>
            </a:pPr>
            <a:r>
              <a:rPr lang="es-US" sz="2400" dirty="0">
                <a:solidFill>
                  <a:srgbClr val="00529B"/>
                </a:solidFill>
              </a:rPr>
              <a:t>Disponibles en ciertas regiones del país</a:t>
            </a:r>
          </a:p>
          <a:p>
            <a:pPr marL="91440" indent="-274320" defTabSz="685800">
              <a:lnSpc>
                <a:spcPct val="100000"/>
              </a:lnSpc>
              <a:spcBef>
                <a:spcPts val="0"/>
              </a:spcBef>
              <a:spcAft>
                <a:spcPts val="1200"/>
              </a:spcAft>
            </a:pPr>
            <a:r>
              <a:rPr lang="es-US" sz="2400" dirty="0">
                <a:solidFill>
                  <a:srgbClr val="00529B"/>
                </a:solidFill>
              </a:rPr>
              <a:t>Se pueden inscribir personas que tengan la Parte A y la Parte B o solo la Parte B </a:t>
            </a:r>
          </a:p>
          <a:p>
            <a:pPr marL="91440" indent="-274320" defTabSz="685800">
              <a:lnSpc>
                <a:spcPct val="100000"/>
              </a:lnSpc>
              <a:spcBef>
                <a:spcPts val="0"/>
              </a:spcBef>
              <a:spcAft>
                <a:spcPts val="1200"/>
              </a:spcAft>
            </a:pPr>
            <a:r>
              <a:rPr lang="es-US" sz="2400" dirty="0">
                <a:solidFill>
                  <a:srgbClr val="00529B"/>
                </a:solidFill>
              </a:rPr>
              <a:t>Pueden ofrecer cobertura para medicamentos Medicare</a:t>
            </a:r>
          </a:p>
          <a:p>
            <a:pPr marL="274320" indent="-274320" defTabSz="685800">
              <a:lnSpc>
                <a:spcPct val="100000"/>
              </a:lnSpc>
              <a:spcBef>
                <a:spcPts val="0"/>
              </a:spcBef>
              <a:spcAft>
                <a:spcPts val="1200"/>
              </a:spcAft>
            </a:pPr>
            <a:r>
              <a:rPr lang="es-US" sz="2400" dirty="0">
                <a:solidFill>
                  <a:srgbClr val="00529B"/>
                </a:solidFill>
              </a:rPr>
              <a:t>Personas con Medicare inscritos en un plan de costos:</a:t>
            </a:r>
          </a:p>
          <a:p>
            <a:pPr marL="548640" lvl="1" indent="-274320" defTabSz="685800">
              <a:lnSpc>
                <a:spcPct val="100000"/>
              </a:lnSpc>
              <a:spcBef>
                <a:spcPts val="0"/>
              </a:spcBef>
              <a:spcAft>
                <a:spcPts val="1200"/>
              </a:spcAft>
            </a:pPr>
            <a:r>
              <a:rPr lang="es-US" sz="2000" dirty="0">
                <a:solidFill>
                  <a:srgbClr val="00529B"/>
                </a:solidFill>
              </a:rPr>
              <a:t>No están restringidos a la red de Organización de Mantenimiento de la Salud (HMO) para obtener servicios cubiertos de la Parte  y la Parte B</a:t>
            </a:r>
          </a:p>
          <a:p>
            <a:pPr marL="548640" lvl="1" indent="-274320" defTabSz="685800">
              <a:lnSpc>
                <a:spcPct val="100000"/>
              </a:lnSpc>
              <a:spcBef>
                <a:spcPts val="0"/>
              </a:spcBef>
              <a:spcAft>
                <a:spcPts val="1200"/>
              </a:spcAft>
            </a:pPr>
            <a:r>
              <a:rPr lang="es-US" sz="2000" dirty="0">
                <a:solidFill>
                  <a:srgbClr val="00529B"/>
                </a:solidFill>
              </a:rPr>
              <a:t>Puede afiliarse en cualquier momento en que el plan de costos acepte nuevos asegurados</a:t>
            </a:r>
          </a:p>
          <a:p>
            <a:pPr marL="548640" lvl="1" indent="-274320" defTabSz="685800">
              <a:lnSpc>
                <a:spcPct val="100000"/>
              </a:lnSpc>
              <a:spcBef>
                <a:spcPts val="0"/>
              </a:spcBef>
              <a:spcAft>
                <a:spcPts val="1200"/>
              </a:spcAft>
            </a:pPr>
            <a:r>
              <a:rPr lang="es-US" sz="2000" dirty="0">
                <a:solidFill>
                  <a:srgbClr val="00529B"/>
                </a:solidFill>
              </a:rPr>
              <a:t>Puede darse de baja en cualquier momento y volver a Medicare Original</a:t>
            </a:r>
          </a:p>
          <a:p>
            <a:pPr marL="548640" lvl="1" indent="-274320" defTabSz="685800">
              <a:lnSpc>
                <a:spcPct val="100000"/>
              </a:lnSpc>
              <a:spcBef>
                <a:spcPts val="0"/>
              </a:spcBef>
              <a:spcAft>
                <a:spcPts val="1200"/>
              </a:spcAft>
            </a:pPr>
            <a:r>
              <a:rPr lang="es-US" sz="2000" dirty="0">
                <a:solidFill>
                  <a:srgbClr val="00529B"/>
                </a:solidFill>
              </a:rPr>
              <a:t>Puede añadir o cancelar la cobertura de medicamentos de Medicare sólo en determinados momentos</a:t>
            </a:r>
          </a:p>
          <a:p>
            <a:pPr marL="548640" lvl="1" indent="-274320" defTabSz="685800">
              <a:lnSpc>
                <a:spcPct val="100000"/>
              </a:lnSpc>
              <a:spcBef>
                <a:spcPts val="0"/>
              </a:spcBef>
              <a:spcAft>
                <a:spcPts val="1200"/>
              </a:spcAft>
            </a:pPr>
            <a:r>
              <a:rPr lang="es-US" sz="2000" dirty="0">
                <a:solidFill>
                  <a:srgbClr val="00529B"/>
                </a:solidFill>
              </a:rPr>
              <a:t>No tiene que tomar la cobertura de medicamentos del plan de costos y puede optar </a:t>
            </a:r>
            <a:br>
              <a:rPr lang="es-US" sz="2000" dirty="0">
                <a:solidFill>
                  <a:srgbClr val="00529B"/>
                </a:solidFill>
              </a:rPr>
            </a:br>
            <a:r>
              <a:rPr lang="es-US" sz="2000" dirty="0">
                <a:solidFill>
                  <a:srgbClr val="00529B"/>
                </a:solidFill>
              </a:rPr>
              <a:t>por obtener la cobertura de medicamentos de un plan de medicamentos de Medicare </a:t>
            </a:r>
            <a:br>
              <a:rPr lang="es-US" sz="2000" dirty="0">
                <a:solidFill>
                  <a:srgbClr val="00529B"/>
                </a:solidFill>
              </a:rPr>
            </a:br>
            <a:r>
              <a:rPr lang="es-US" sz="2000" dirty="0">
                <a:solidFill>
                  <a:srgbClr val="00529B"/>
                </a:solidFill>
              </a:rPr>
              <a:t>por separado.</a:t>
            </a:r>
          </a:p>
        </p:txBody>
      </p:sp>
      <p:sp>
        <p:nvSpPr>
          <p:cNvPr id="22" name="Slide Number Placeholder 5">
            <a:extLst>
              <a:ext uri="{FF2B5EF4-FFF2-40B4-BE49-F238E27FC236}">
                <a16:creationId xmlns:a16="http://schemas.microsoft.com/office/drawing/2014/main" id="{6A5909D3-4304-4C08-B80E-AF9A784F6248}"/>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34</a:t>
            </a:fld>
            <a:endParaRPr lang="en-US">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s-US">
                <a:solidFill>
                  <a:schemeClr val="accent1">
                    <a:lumMod val="40000"/>
                    <a:lumOff val="60000"/>
                  </a:schemeClr>
                </a:solidFill>
              </a:rPr>
              <a:t>Medicare Advantage y otros planes de salud Medicare</a:t>
            </a:r>
          </a:p>
        </p:txBody>
      </p:sp>
      <p:sp>
        <p:nvSpPr>
          <p:cNvPr id="2" name="Date Placeholder 1"/>
          <p:cNvSpPr>
            <a:spLocks noGrp="1"/>
          </p:cNvSpPr>
          <p:nvPr>
            <p:ph type="dt" sz="half" idx="10"/>
          </p:nvPr>
        </p:nvSpPr>
        <p:spPr/>
        <p:txBody>
          <a:bodyPr/>
          <a:lstStyle/>
          <a:p>
            <a:r>
              <a:rPr lang="es-US">
                <a:solidFill>
                  <a:schemeClr val="accent1">
                    <a:lumMod val="40000"/>
                    <a:lumOff val="60000"/>
                  </a:schemeClr>
                </a:solidFill>
              </a:rPr>
              <a:t>Marzo de 2023</a:t>
            </a:r>
          </a:p>
        </p:txBody>
      </p:sp>
    </p:spTree>
    <p:custDataLst>
      <p:tags r:id="rId1"/>
    </p:custDataLst>
    <p:extLst>
      <p:ext uri="{BB962C8B-B14F-4D97-AF65-F5344CB8AC3E}">
        <p14:creationId xmlns:p14="http://schemas.microsoft.com/office/powerpoint/2010/main" val="13503150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vert="horz" lIns="91440" tIns="45720" rIns="91440" bIns="45720" rtlCol="0" anchor="ctr">
            <a:normAutofit/>
          </a:bodyPr>
          <a:lstStyle/>
          <a:p>
            <a:r>
              <a:rPr lang="es-US"/>
              <a:t>Proyectos de innovación de Medicare</a:t>
            </a:r>
          </a:p>
        </p:txBody>
      </p:sp>
      <p:sp>
        <p:nvSpPr>
          <p:cNvPr id="5" name="Content Placeholder 4"/>
          <p:cNvSpPr>
            <a:spLocks noGrp="1"/>
          </p:cNvSpPr>
          <p:nvPr>
            <p:ph sz="quarter" idx="13"/>
          </p:nvPr>
        </p:nvSpPr>
        <p:spPr>
          <a:xfrm>
            <a:off x="838200" y="1047750"/>
            <a:ext cx="10515600" cy="4762500"/>
          </a:xfrm>
          <a:ln>
            <a:noFill/>
          </a:ln>
        </p:spPr>
        <p:txBody>
          <a:bodyPr>
            <a:noAutofit/>
          </a:bodyPr>
          <a:lstStyle/>
          <a:p>
            <a:pPr marL="0" indent="0" defTabSz="685800">
              <a:lnSpc>
                <a:spcPct val="100000"/>
              </a:lnSpc>
              <a:spcBef>
                <a:spcPts val="0"/>
              </a:spcBef>
              <a:spcAft>
                <a:spcPts val="1200"/>
              </a:spcAft>
              <a:buFont typeface="Wingdings" pitchFamily="2" charset="2"/>
              <a:buNone/>
            </a:pPr>
            <a:r>
              <a:rPr lang="es-US" b="1" dirty="0">
                <a:solidFill>
                  <a:srgbClr val="00529B"/>
                </a:solidFill>
              </a:rPr>
              <a:t>Qué hacen:</a:t>
            </a:r>
          </a:p>
          <a:p>
            <a:pPr marL="548640" indent="-274320" defTabSz="685800">
              <a:lnSpc>
                <a:spcPct val="100000"/>
              </a:lnSpc>
              <a:spcBef>
                <a:spcPts val="0"/>
              </a:spcBef>
              <a:spcAft>
                <a:spcPts val="1200"/>
              </a:spcAft>
            </a:pPr>
            <a:r>
              <a:rPr lang="es-US" sz="2200" dirty="0">
                <a:solidFill>
                  <a:srgbClr val="00529B"/>
                </a:solidFill>
              </a:rPr>
              <a:t>Ayudan a encontrar nuevas formas de mejorar la calidad de la asistencia médica y reducir gastos</a:t>
            </a:r>
          </a:p>
          <a:p>
            <a:pPr marL="548640" indent="-274320" defTabSz="685800">
              <a:lnSpc>
                <a:spcPct val="100000"/>
              </a:lnSpc>
              <a:spcBef>
                <a:spcPts val="0"/>
              </a:spcBef>
              <a:spcAft>
                <a:spcPts val="1200"/>
              </a:spcAft>
            </a:pPr>
            <a:r>
              <a:rPr lang="es-US" sz="2200" dirty="0">
                <a:solidFill>
                  <a:srgbClr val="00529B"/>
                </a:solidFill>
              </a:rPr>
              <a:t>Operan por un tiempo limitado y para un grupo específico de personas y/o se ofrecen solo en áreas específicas</a:t>
            </a:r>
          </a:p>
          <a:p>
            <a:pPr marL="548640" indent="-274320" defTabSz="685800">
              <a:lnSpc>
                <a:spcPct val="100000"/>
              </a:lnSpc>
              <a:spcBef>
                <a:spcPts val="0"/>
              </a:spcBef>
              <a:spcAft>
                <a:spcPts val="1200"/>
              </a:spcAft>
            </a:pPr>
            <a:r>
              <a:rPr lang="es-US" sz="2200" dirty="0">
                <a:solidFill>
                  <a:srgbClr val="00529B"/>
                </a:solidFill>
              </a:rPr>
              <a:t>Los ejemplos de los modelos actuales incluyen:</a:t>
            </a:r>
          </a:p>
          <a:p>
            <a:pPr marL="1005840" lvl="1" indent="-274320" defTabSz="685800">
              <a:lnSpc>
                <a:spcPct val="100000"/>
              </a:lnSpc>
              <a:spcBef>
                <a:spcPts val="0"/>
              </a:spcBef>
              <a:spcAft>
                <a:spcPts val="1200"/>
              </a:spcAft>
            </a:pPr>
            <a:r>
              <a:rPr lang="es-US" sz="1800" dirty="0">
                <a:solidFill>
                  <a:srgbClr val="00529B"/>
                </a:solidFill>
              </a:rPr>
              <a:t>Las Organizaciones de Cuidados Responsables (ACO) Alcanzando la Equidad, el Acceso y el Modelo de Alcance de Salud de la Comunidad</a:t>
            </a:r>
          </a:p>
          <a:p>
            <a:pPr marL="1005840" lvl="1" indent="-274320" defTabSz="685800">
              <a:lnSpc>
                <a:spcPct val="100000"/>
              </a:lnSpc>
              <a:spcBef>
                <a:spcPts val="0"/>
              </a:spcBef>
              <a:spcAft>
                <a:spcPts val="1200"/>
              </a:spcAft>
            </a:pPr>
            <a:r>
              <a:rPr lang="es-US" sz="1800" dirty="0">
                <a:solidFill>
                  <a:srgbClr val="00529B"/>
                </a:solidFill>
              </a:rPr>
              <a:t>Modelo de Atención Integral para las Prótesis Articulares</a:t>
            </a:r>
          </a:p>
          <a:p>
            <a:pPr marL="1005840" lvl="1" indent="-274320" defTabSz="685800">
              <a:lnSpc>
                <a:spcPct val="100000"/>
              </a:lnSpc>
              <a:spcBef>
                <a:spcPts val="0"/>
              </a:spcBef>
              <a:spcAft>
                <a:spcPts val="1200"/>
              </a:spcAft>
            </a:pPr>
            <a:r>
              <a:rPr lang="es-US" sz="1800" dirty="0">
                <a:solidFill>
                  <a:srgbClr val="00529B"/>
                </a:solidFill>
              </a:rPr>
              <a:t>Modelo de Opciones de Atención Renal</a:t>
            </a:r>
          </a:p>
          <a:p>
            <a:pPr marL="1005840" lvl="1" indent="-274320" defTabSz="685800">
              <a:lnSpc>
                <a:spcPct val="100000"/>
              </a:lnSpc>
              <a:spcBef>
                <a:spcPts val="0"/>
              </a:spcBef>
              <a:spcAft>
                <a:spcPts val="1200"/>
              </a:spcAft>
            </a:pPr>
            <a:r>
              <a:rPr lang="es-US" sz="1800" dirty="0">
                <a:solidFill>
                  <a:srgbClr val="00529B"/>
                </a:solidFill>
              </a:rPr>
              <a:t>Mejora del Modelo Oncológico</a:t>
            </a:r>
          </a:p>
          <a:p>
            <a:pPr marL="1005840" lvl="1" indent="-274320" defTabSz="685800">
              <a:lnSpc>
                <a:spcPct val="100000"/>
              </a:lnSpc>
              <a:spcBef>
                <a:spcPts val="0"/>
              </a:spcBef>
              <a:spcAft>
                <a:spcPts val="1200"/>
              </a:spcAft>
            </a:pPr>
            <a:r>
              <a:rPr lang="es-US" sz="1800" dirty="0">
                <a:solidFill>
                  <a:srgbClr val="00529B"/>
                </a:solidFill>
              </a:rPr>
              <a:t>Opciones del Modelo de Atención Primaria Prioritaria</a:t>
            </a:r>
          </a:p>
          <a:p>
            <a:pPr marL="731520" lvl="1" indent="0" defTabSz="685800">
              <a:lnSpc>
                <a:spcPct val="100000"/>
              </a:lnSpc>
              <a:spcBef>
                <a:spcPts val="0"/>
              </a:spcBef>
              <a:spcAft>
                <a:spcPts val="1200"/>
              </a:spcAft>
              <a:buNone/>
            </a:pPr>
            <a:endParaRPr lang="en-US" sz="1800" dirty="0">
              <a:solidFill>
                <a:srgbClr val="00529B"/>
              </a:solidFill>
            </a:endParaRPr>
          </a:p>
        </p:txBody>
      </p:sp>
      <p:sp>
        <p:nvSpPr>
          <p:cNvPr id="6" name="Slide Number Placeholder 5">
            <a:extLst>
              <a:ext uri="{FF2B5EF4-FFF2-40B4-BE49-F238E27FC236}">
                <a16:creationId xmlns:a16="http://schemas.microsoft.com/office/drawing/2014/main" id="{F384BC1B-44F1-42F0-9394-6A8136806027}"/>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35</a:t>
            </a:fld>
            <a:endParaRPr lang="en-US"/>
          </a:p>
        </p:txBody>
      </p:sp>
      <p:sp>
        <p:nvSpPr>
          <p:cNvPr id="3" name="Footer Placeholder 2"/>
          <p:cNvSpPr>
            <a:spLocks noGrp="1"/>
          </p:cNvSpPr>
          <p:nvPr>
            <p:ph type="ftr" sz="quarter" idx="11"/>
          </p:nvPr>
        </p:nvSpPr>
        <p:spPr/>
        <p:txBody>
          <a:bodyPr/>
          <a:lstStyle/>
          <a:p>
            <a:r>
              <a:rPr lang="es-US"/>
              <a:t>Medicare Advantage y otros planes de salud Medicare</a:t>
            </a:r>
          </a:p>
        </p:txBody>
      </p:sp>
      <p:sp>
        <p:nvSpPr>
          <p:cNvPr id="2" name="Date Placeholder 1"/>
          <p:cNvSpPr>
            <a:spLocks noGrp="1"/>
          </p:cNvSpPr>
          <p:nvPr>
            <p:ph type="dt" sz="half" idx="10"/>
          </p:nvPr>
        </p:nvSpPr>
        <p:spPr/>
        <p:txBody>
          <a:bodyPr/>
          <a:lstStyle/>
          <a:p>
            <a:r>
              <a:rPr lang="es-US"/>
              <a:t>Marzo de 2023</a:t>
            </a:r>
          </a:p>
        </p:txBody>
      </p:sp>
    </p:spTree>
    <p:custDataLst>
      <p:tags r:id="rId1"/>
    </p:custDataLst>
    <p:extLst>
      <p:ext uri="{BB962C8B-B14F-4D97-AF65-F5344CB8AC3E}">
        <p14:creationId xmlns:p14="http://schemas.microsoft.com/office/powerpoint/2010/main" val="120391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500"/>
                                        <p:tgtEl>
                                          <p:spTgt spid="5">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Effect transition="in" filter="fade">
                                      <p:cBhvr>
                                        <p:cTn id="13" dur="500"/>
                                        <p:tgtEl>
                                          <p:spTgt spid="5">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animEffect transition="in" filter="fade">
                                      <p:cBhvr>
                                        <p:cTn id="16" dur="500"/>
                                        <p:tgtEl>
                                          <p:spTgt spid="5">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animEffect transition="in" filter="fade">
                                      <p:cBhvr>
                                        <p:cTn id="19" dur="500"/>
                                        <p:tgtEl>
                                          <p:spTgt spid="5">
                                            <p:txEl>
                                              <p:pRg st="8" end="8"/>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animEffect transition="in" filter="fade">
                                      <p:cBhvr>
                                        <p:cTn id="25" dur="500"/>
                                        <p:tgtEl>
                                          <p:spTgt spid="5">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fade">
                                      <p:cBhvr>
                                        <p:cTn id="28"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6925"/>
            <a:ext cx="12192000" cy="911603"/>
          </a:xfrm>
        </p:spPr>
        <p:txBody>
          <a:bodyPr anchor="ctr">
            <a:normAutofit/>
          </a:bodyPr>
          <a:lstStyle/>
          <a:p>
            <a:r>
              <a:rPr lang="es-US" sz="2800" dirty="0"/>
              <a:t>Planes del Programa de Atención Integral a </a:t>
            </a:r>
            <a:br>
              <a:rPr lang="es-US" sz="2800" dirty="0"/>
            </a:br>
            <a:r>
              <a:rPr lang="es-US" sz="2800" dirty="0"/>
              <a:t>las Personas Mayores (PACE)</a:t>
            </a:r>
          </a:p>
        </p:txBody>
      </p:sp>
      <p:sp>
        <p:nvSpPr>
          <p:cNvPr id="5" name="Content Placeholder 4"/>
          <p:cNvSpPr>
            <a:spLocks noGrp="1"/>
          </p:cNvSpPr>
          <p:nvPr>
            <p:ph type="body" sz="quarter" idx="4294967295"/>
          </p:nvPr>
        </p:nvSpPr>
        <p:spPr>
          <a:xfrm>
            <a:off x="731520" y="1188720"/>
            <a:ext cx="10645775" cy="602532"/>
          </a:xfrm>
        </p:spPr>
        <p:txBody>
          <a:bodyPr>
            <a:normAutofit/>
          </a:bodyPr>
          <a:lstStyle/>
          <a:p>
            <a:pPr marL="0" indent="0" algn="ctr" defTabSz="685800">
              <a:lnSpc>
                <a:spcPct val="100000"/>
              </a:lnSpc>
              <a:spcBef>
                <a:spcPts val="0"/>
              </a:spcBef>
              <a:spcAft>
                <a:spcPts val="600"/>
              </a:spcAft>
              <a:buFont typeface="Wingdings" pitchFamily="2" charset="2"/>
              <a:buNone/>
            </a:pPr>
            <a:r>
              <a:rPr lang="es-US" sz="2400" b="1">
                <a:solidFill>
                  <a:srgbClr val="00529B"/>
                </a:solidFill>
              </a:rPr>
              <a:t>Para ser elegible, usted deberá:</a:t>
            </a:r>
          </a:p>
        </p:txBody>
      </p:sp>
      <p:sp>
        <p:nvSpPr>
          <p:cNvPr id="8" name="Rectangle: Rounded Corners 7" descr="Recuadro: Tener 55 años o más ">
            <a:extLst>
              <a:ext uri="{FF2B5EF4-FFF2-40B4-BE49-F238E27FC236}">
                <a16:creationId xmlns:a16="http://schemas.microsoft.com/office/drawing/2014/main" id="{46C52FB3-D338-4E81-A94C-F84D3CE38F1B}"/>
              </a:ext>
            </a:extLst>
          </p:cNvPr>
          <p:cNvSpPr/>
          <p:nvPr/>
        </p:nvSpPr>
        <p:spPr>
          <a:xfrm>
            <a:off x="615810" y="1951129"/>
            <a:ext cx="2554425" cy="3486765"/>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r>
              <a:rPr lang="es-US" sz="2000" dirty="0">
                <a:solidFill>
                  <a:srgbClr val="00529B"/>
                </a:solidFill>
                <a:latin typeface="Arial" panose="020B0604020202020204" pitchFamily="34" charset="0"/>
                <a:cs typeface="Arial" panose="020B0604020202020204" pitchFamily="34" charset="0"/>
              </a:rPr>
              <a:t>Tener 55 años </a:t>
            </a:r>
            <a:br>
              <a:rPr lang="es-US" sz="2000" dirty="0">
                <a:solidFill>
                  <a:srgbClr val="00529B"/>
                </a:solidFill>
                <a:latin typeface="Arial" panose="020B0604020202020204" pitchFamily="34" charset="0"/>
                <a:cs typeface="Arial" panose="020B0604020202020204" pitchFamily="34" charset="0"/>
              </a:rPr>
            </a:br>
            <a:r>
              <a:rPr lang="es-US" sz="2000" dirty="0">
                <a:solidFill>
                  <a:srgbClr val="00529B"/>
                </a:solidFill>
                <a:latin typeface="Arial" panose="020B0604020202020204" pitchFamily="34" charset="0"/>
                <a:cs typeface="Arial" panose="020B0604020202020204" pitchFamily="34" charset="0"/>
              </a:rPr>
              <a:t>o más</a:t>
            </a:r>
          </a:p>
        </p:txBody>
      </p:sp>
      <p:pic>
        <p:nvPicPr>
          <p:cNvPr id="19" name="Graphic 18">
            <a:extLst>
              <a:ext uri="{FF2B5EF4-FFF2-40B4-BE49-F238E27FC236}">
                <a16:creationId xmlns:a16="http://schemas.microsoft.com/office/drawing/2014/main" id="{03B51BB5-864A-47DC-B100-66F2FB9B78A1}"/>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86814" y="2166077"/>
            <a:ext cx="1354995" cy="1354995"/>
          </a:xfrm>
          <a:prstGeom prst="rect">
            <a:avLst/>
          </a:prstGeom>
        </p:spPr>
      </p:pic>
      <p:sp>
        <p:nvSpPr>
          <p:cNvPr id="11" name="Rectangle: Rounded Corners 10" descr="Recuadro:  Necesita un nivel de atención en un asilo de ancianos (según lo certificado por su estado) ">
            <a:extLst>
              <a:ext uri="{FF2B5EF4-FFF2-40B4-BE49-F238E27FC236}">
                <a16:creationId xmlns:a16="http://schemas.microsoft.com/office/drawing/2014/main" id="{D7DD0D81-963B-4892-A683-28FB75FF6AF8}"/>
              </a:ext>
            </a:extLst>
          </p:cNvPr>
          <p:cNvSpPr/>
          <p:nvPr/>
        </p:nvSpPr>
        <p:spPr>
          <a:xfrm>
            <a:off x="3390967" y="1951130"/>
            <a:ext cx="2554425" cy="3490820"/>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lnSpc>
                <a:spcPts val="2100"/>
              </a:lnSpc>
            </a:pPr>
            <a:r>
              <a:rPr lang="es-US" sz="2000" dirty="0">
                <a:solidFill>
                  <a:srgbClr val="00529B"/>
                </a:solidFill>
                <a:latin typeface="Arial" panose="020B0604020202020204" pitchFamily="34" charset="0"/>
                <a:cs typeface="Arial" panose="020B0604020202020204" pitchFamily="34" charset="0"/>
              </a:rPr>
              <a:t>Necesita un nivel de atención en un asilo de ancianos (según lo certificado por </a:t>
            </a:r>
            <a:br>
              <a:rPr lang="es-US" sz="2000" dirty="0">
                <a:solidFill>
                  <a:srgbClr val="00529B"/>
                </a:solidFill>
                <a:latin typeface="Arial" panose="020B0604020202020204" pitchFamily="34" charset="0"/>
                <a:cs typeface="Arial" panose="020B0604020202020204" pitchFamily="34" charset="0"/>
              </a:rPr>
            </a:br>
            <a:r>
              <a:rPr lang="es-US" sz="2000" dirty="0">
                <a:solidFill>
                  <a:srgbClr val="00529B"/>
                </a:solidFill>
                <a:latin typeface="Arial" panose="020B0604020202020204" pitchFamily="34" charset="0"/>
                <a:cs typeface="Arial" panose="020B0604020202020204" pitchFamily="34" charset="0"/>
              </a:rPr>
              <a:t>su estado)</a:t>
            </a:r>
          </a:p>
        </p:txBody>
      </p:sp>
      <p:pic>
        <p:nvPicPr>
          <p:cNvPr id="13" name="Picture 12">
            <a:extLst>
              <a:ext uri="{FF2B5EF4-FFF2-40B4-BE49-F238E27FC236}">
                <a16:creationId xmlns:a16="http://schemas.microsoft.com/office/drawing/2014/main" id="{1FD1F4C2-663E-435E-B5F4-C819E1C967A9}"/>
              </a:ext>
              <a:ext uri="{C183D7F6-B498-43B3-948B-1728B52AA6E4}">
                <adec:decorative xmlns:adec="http://schemas.microsoft.com/office/drawing/2017/decorative" val="1"/>
              </a:ext>
            </a:extLst>
          </p:cNvPr>
          <p:cNvPicPr>
            <a:picLocks noChangeAspect="1"/>
          </p:cNvPicPr>
          <p:nvPr/>
        </p:nvPicPr>
        <p:blipFill>
          <a:blip r:embed="rId6">
            <a:biLevel thresh="75000"/>
          </a:blip>
          <a:stretch>
            <a:fillRect/>
          </a:stretch>
        </p:blipFill>
        <p:spPr>
          <a:xfrm>
            <a:off x="4038600" y="2166077"/>
            <a:ext cx="1271422" cy="1303307"/>
          </a:xfrm>
          <a:prstGeom prst="rect">
            <a:avLst/>
          </a:prstGeom>
        </p:spPr>
      </p:pic>
      <p:sp>
        <p:nvSpPr>
          <p:cNvPr id="9" name="Rectangle: Rounded Corners 8" descr="Vivir en el área de servicio de una organización PACE ">
            <a:extLst>
              <a:ext uri="{FF2B5EF4-FFF2-40B4-BE49-F238E27FC236}">
                <a16:creationId xmlns:a16="http://schemas.microsoft.com/office/drawing/2014/main" id="{8B17575B-58FF-4127-B24E-C115ED536DC7}"/>
              </a:ext>
            </a:extLst>
          </p:cNvPr>
          <p:cNvSpPr/>
          <p:nvPr/>
        </p:nvSpPr>
        <p:spPr>
          <a:xfrm>
            <a:off x="6253429" y="1947075"/>
            <a:ext cx="2554425" cy="3490820"/>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sz="600" dirty="0">
              <a:solidFill>
                <a:srgbClr val="00529B"/>
              </a:solidFill>
            </a:endParaRPr>
          </a:p>
          <a:p>
            <a:pPr algn="ctr"/>
            <a:r>
              <a:rPr lang="es-US" sz="2000" dirty="0">
                <a:solidFill>
                  <a:srgbClr val="00529B"/>
                </a:solidFill>
                <a:latin typeface="Arial" panose="020B0604020202020204" pitchFamily="34" charset="0"/>
                <a:cs typeface="Arial" panose="020B0604020202020204" pitchFamily="34" charset="0"/>
              </a:rPr>
              <a:t>Vivir en el área </a:t>
            </a:r>
            <a:br>
              <a:rPr lang="es-US" sz="2000" dirty="0">
                <a:solidFill>
                  <a:srgbClr val="00529B"/>
                </a:solidFill>
                <a:latin typeface="Arial" panose="020B0604020202020204" pitchFamily="34" charset="0"/>
                <a:cs typeface="Arial" panose="020B0604020202020204" pitchFamily="34" charset="0"/>
              </a:rPr>
            </a:br>
            <a:r>
              <a:rPr lang="es-US" sz="2000" dirty="0">
                <a:solidFill>
                  <a:srgbClr val="00529B"/>
                </a:solidFill>
                <a:latin typeface="Arial" panose="020B0604020202020204" pitchFamily="34" charset="0"/>
                <a:cs typeface="Arial" panose="020B0604020202020204" pitchFamily="34" charset="0"/>
              </a:rPr>
              <a:t>de servicio de </a:t>
            </a:r>
            <a:br>
              <a:rPr lang="es-US" sz="2000" dirty="0">
                <a:solidFill>
                  <a:srgbClr val="00529B"/>
                </a:solidFill>
                <a:latin typeface="Arial" panose="020B0604020202020204" pitchFamily="34" charset="0"/>
                <a:cs typeface="Arial" panose="020B0604020202020204" pitchFamily="34" charset="0"/>
              </a:rPr>
            </a:br>
            <a:r>
              <a:rPr lang="es-US" sz="2000" dirty="0">
                <a:solidFill>
                  <a:srgbClr val="00529B"/>
                </a:solidFill>
                <a:latin typeface="Arial" panose="020B0604020202020204" pitchFamily="34" charset="0"/>
                <a:cs typeface="Arial" panose="020B0604020202020204" pitchFamily="34" charset="0"/>
              </a:rPr>
              <a:t>una organización PACE</a:t>
            </a:r>
          </a:p>
        </p:txBody>
      </p:sp>
      <p:pic>
        <p:nvPicPr>
          <p:cNvPr id="14" name="Picture 13">
            <a:extLst>
              <a:ext uri="{FF2B5EF4-FFF2-40B4-BE49-F238E27FC236}">
                <a16:creationId xmlns:a16="http://schemas.microsoft.com/office/drawing/2014/main" id="{98F7167B-5989-4C01-87D8-69AA189E6DF6}"/>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783609" y="2111459"/>
            <a:ext cx="1476105" cy="1409613"/>
          </a:xfrm>
          <a:prstGeom prst="rect">
            <a:avLst/>
          </a:prstGeom>
        </p:spPr>
      </p:pic>
      <p:sp>
        <p:nvSpPr>
          <p:cNvPr id="10" name="Rectangle: Rounded Corners 9" descr="Poder vivir de forma segura en la comunidad con la ayuda de PACE ">
            <a:extLst>
              <a:ext uri="{FF2B5EF4-FFF2-40B4-BE49-F238E27FC236}">
                <a16:creationId xmlns:a16="http://schemas.microsoft.com/office/drawing/2014/main" id="{4087D7F4-55E6-4383-B2F1-7D0B13698559}"/>
              </a:ext>
            </a:extLst>
          </p:cNvPr>
          <p:cNvSpPr/>
          <p:nvPr/>
        </p:nvSpPr>
        <p:spPr>
          <a:xfrm>
            <a:off x="9021767" y="1951130"/>
            <a:ext cx="2554425" cy="3486765"/>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spcBef>
                <a:spcPts val="200"/>
              </a:spcBef>
              <a:spcAft>
                <a:spcPts val="600"/>
              </a:spcAft>
            </a:pPr>
            <a:r>
              <a:rPr lang="es-US" sz="2000" dirty="0">
                <a:solidFill>
                  <a:srgbClr val="00529B"/>
                </a:solidFill>
                <a:latin typeface="Arial" panose="020B0604020202020204" pitchFamily="34" charset="0"/>
                <a:cs typeface="Arial" panose="020B0604020202020204" pitchFamily="34" charset="0"/>
              </a:rPr>
              <a:t>Poder vivir de forma segura en la comunidad con la ayuda de PACE</a:t>
            </a:r>
          </a:p>
        </p:txBody>
      </p:sp>
      <p:pic>
        <p:nvPicPr>
          <p:cNvPr id="28" name="Graphic 27">
            <a:extLst>
              <a:ext uri="{FF2B5EF4-FFF2-40B4-BE49-F238E27FC236}">
                <a16:creationId xmlns:a16="http://schemas.microsoft.com/office/drawing/2014/main" id="{3BFD525C-829E-4774-94B9-F5F322DF3C6F}"/>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47707" y="2297351"/>
            <a:ext cx="1302543" cy="1302543"/>
          </a:xfrm>
          <a:prstGeom prst="rect">
            <a:avLst/>
          </a:prstGeom>
        </p:spPr>
      </p:pic>
      <p:pic>
        <p:nvPicPr>
          <p:cNvPr id="16" name="Picture 2">
            <a:extLst>
              <a:ext uri="{FF2B5EF4-FFF2-40B4-BE49-F238E27FC236}">
                <a16:creationId xmlns:a16="http://schemas.microsoft.com/office/drawing/2014/main" id="{3D81DE28-0C17-4BC2-9AB1-5A6D16C17F2C}"/>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800000">
            <a:off x="2441570" y="5709037"/>
            <a:ext cx="274320" cy="27432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4">
            <a:extLst>
              <a:ext uri="{FF2B5EF4-FFF2-40B4-BE49-F238E27FC236}">
                <a16:creationId xmlns:a16="http://schemas.microsoft.com/office/drawing/2014/main" id="{A9BABB71-7C35-4C1F-BA54-1D9A3AE22B54}"/>
              </a:ext>
            </a:extLst>
          </p:cNvPr>
          <p:cNvSpPr txBox="1">
            <a:spLocks/>
          </p:cNvSpPr>
          <p:nvPr/>
        </p:nvSpPr>
        <p:spPr>
          <a:xfrm>
            <a:off x="1392825" y="5689653"/>
            <a:ext cx="9406345" cy="4507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22288" indent="0" algn="ctr" defTabSz="685800">
              <a:lnSpc>
                <a:spcPct val="100000"/>
              </a:lnSpc>
              <a:spcBef>
                <a:spcPts val="0"/>
              </a:spcBef>
              <a:spcAft>
                <a:spcPts val="600"/>
              </a:spcAft>
              <a:buFont typeface="Wingdings" pitchFamily="2" charset="2"/>
              <a:buNone/>
            </a:pPr>
            <a:r>
              <a:rPr lang="es-US" sz="1600" b="1" dirty="0">
                <a:solidFill>
                  <a:srgbClr val="00529B"/>
                </a:solidFill>
              </a:rPr>
              <a:t>NOTA: </a:t>
            </a:r>
            <a:r>
              <a:rPr lang="es-US" sz="1600" dirty="0">
                <a:solidFill>
                  <a:srgbClr val="00529B"/>
                </a:solidFill>
              </a:rPr>
              <a:t>Cubre todos los cuidados y servicios incluidos en Medicare y Medicaid.</a:t>
            </a:r>
          </a:p>
          <a:p>
            <a:pPr algn="ctr" defTabSz="685800">
              <a:lnSpc>
                <a:spcPct val="100000"/>
              </a:lnSpc>
              <a:spcBef>
                <a:spcPts val="600"/>
              </a:spcBef>
            </a:pPr>
            <a:endParaRPr lang="en-US" dirty="0"/>
          </a:p>
        </p:txBody>
      </p:sp>
      <p:sp>
        <p:nvSpPr>
          <p:cNvPr id="18" name="Slide Number Placeholder 5">
            <a:extLst>
              <a:ext uri="{FF2B5EF4-FFF2-40B4-BE49-F238E27FC236}">
                <a16:creationId xmlns:a16="http://schemas.microsoft.com/office/drawing/2014/main" id="{3F43DA84-0A2B-4283-8D0F-1775184A9913}"/>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36</a:t>
            </a:fld>
            <a:endParaRPr lang="en-US">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s-US">
                <a:solidFill>
                  <a:schemeClr val="accent1">
                    <a:lumMod val="40000"/>
                    <a:lumOff val="60000"/>
                  </a:schemeClr>
                </a:solidFill>
                <a:latin typeface="Arial"/>
                <a:cs typeface="Arial"/>
              </a:rPr>
              <a:t>Medicare Advantage y otros planes de salud Medicare</a:t>
            </a:r>
          </a:p>
        </p:txBody>
      </p:sp>
      <p:sp>
        <p:nvSpPr>
          <p:cNvPr id="2" name="Date Placeholder 1"/>
          <p:cNvSpPr>
            <a:spLocks noGrp="1"/>
          </p:cNvSpPr>
          <p:nvPr>
            <p:ph type="dt" sz="half" idx="10"/>
          </p:nvPr>
        </p:nvSpPr>
        <p:spPr/>
        <p:txBody>
          <a:bodyPr/>
          <a:lstStyle/>
          <a:p>
            <a:r>
              <a:rPr lang="es-US">
                <a:solidFill>
                  <a:schemeClr val="accent1">
                    <a:lumMod val="40000"/>
                    <a:lumOff val="60000"/>
                  </a:schemeClr>
                </a:solidFill>
              </a:rPr>
              <a:t>Marzo de 2023</a:t>
            </a:r>
          </a:p>
        </p:txBody>
      </p:sp>
    </p:spTree>
    <p:custDataLst>
      <p:tags r:id="rId1"/>
    </p:custDataLst>
    <p:extLst>
      <p:ext uri="{BB962C8B-B14F-4D97-AF65-F5344CB8AC3E}">
        <p14:creationId xmlns:p14="http://schemas.microsoft.com/office/powerpoint/2010/main" val="393795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fade">
                                      <p:cBhvr>
                                        <p:cTn id="7" dur="500"/>
                                        <p:tgtEl>
                                          <p:spTgt spid="8">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6" end="6"/>
                                            </p:txEl>
                                          </p:spTgt>
                                        </p:tgtEl>
                                        <p:attrNameLst>
                                          <p:attrName>style.visibility</p:attrName>
                                        </p:attrNameLst>
                                      </p:cBhvr>
                                      <p:to>
                                        <p:strVal val="visible"/>
                                      </p:to>
                                    </p:set>
                                    <p:animEffect transition="in" filter="fade">
                                      <p:cBhvr>
                                        <p:cTn id="12" dur="500"/>
                                        <p:tgtEl>
                                          <p:spTgt spid="11">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animEffect transition="in" filter="fade">
                                      <p:cBhvr>
                                        <p:cTn id="17" dur="500"/>
                                        <p:tgtEl>
                                          <p:spTgt spid="9">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fade">
                                      <p:cBhvr>
                                        <p:cTn id="22" dur="500"/>
                                        <p:tgtEl>
                                          <p:spTgt spid="10">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02150" y="276514"/>
            <a:ext cx="8187700" cy="719643"/>
          </a:xfrm>
        </p:spPr>
        <p:txBody>
          <a:bodyPr>
            <a:normAutofit fontScale="90000"/>
          </a:bodyPr>
          <a:lstStyle/>
          <a:p>
            <a:pPr algn="ctr"/>
            <a:r>
              <a:rPr lang="es-US" sz="3000">
                <a:latin typeface="Arial Black"/>
              </a:rPr>
              <a:t>Verifique sus conocimientos: Pregunta 3</a:t>
            </a:r>
          </a:p>
        </p:txBody>
      </p:sp>
      <p:sp>
        <p:nvSpPr>
          <p:cNvPr id="5" name="Content Placeholder 4"/>
          <p:cNvSpPr>
            <a:spLocks noGrp="1"/>
          </p:cNvSpPr>
          <p:nvPr>
            <p:ph idx="4294967295"/>
          </p:nvPr>
        </p:nvSpPr>
        <p:spPr>
          <a:xfrm>
            <a:off x="1828799" y="1801810"/>
            <a:ext cx="9185275" cy="5021263"/>
          </a:xfrm>
        </p:spPr>
        <p:txBody>
          <a:bodyPr>
            <a:normAutofit/>
          </a:bodyPr>
          <a:lstStyle/>
          <a:p>
            <a:pPr marL="0" lvl="0" indent="-347472" defTabSz="685800">
              <a:lnSpc>
                <a:spcPct val="100000"/>
              </a:lnSpc>
              <a:spcBef>
                <a:spcPts val="0"/>
              </a:spcBef>
              <a:spcAft>
                <a:spcPts val="1200"/>
              </a:spcAft>
              <a:buFont typeface="Wingdings" pitchFamily="2" charset="2"/>
              <a:buNone/>
            </a:pPr>
            <a:r>
              <a:rPr lang="es-US" sz="2400" b="1" dirty="0">
                <a:solidFill>
                  <a:srgbClr val="00529B"/>
                </a:solidFill>
              </a:rPr>
              <a:t>El Programa de Atención Integral para Personas Mayores (PACE) es un tipo de plan Medicare </a:t>
            </a:r>
            <a:r>
              <a:rPr lang="es-US" sz="2400" b="1" dirty="0" err="1">
                <a:solidFill>
                  <a:srgbClr val="00529B"/>
                </a:solidFill>
              </a:rPr>
              <a:t>Advantage</a:t>
            </a:r>
            <a:r>
              <a:rPr lang="es-US" sz="2400" b="1" dirty="0">
                <a:solidFill>
                  <a:srgbClr val="00529B"/>
                </a:solidFill>
              </a:rPr>
              <a:t>.</a:t>
            </a:r>
          </a:p>
          <a:p>
            <a:pPr marL="166878" lvl="0" indent="-514350" defTabSz="685800">
              <a:lnSpc>
                <a:spcPct val="100000"/>
              </a:lnSpc>
              <a:spcBef>
                <a:spcPts val="0"/>
              </a:spcBef>
              <a:spcAft>
                <a:spcPts val="1200"/>
              </a:spcAft>
              <a:buFont typeface="Wingdings" pitchFamily="2" charset="2"/>
              <a:buAutoNum type="alphaLcPeriod"/>
            </a:pPr>
            <a:r>
              <a:rPr lang="es-US" sz="2400" dirty="0">
                <a:solidFill>
                  <a:srgbClr val="00529B"/>
                </a:solidFill>
              </a:rPr>
              <a:t>Verdadero</a:t>
            </a:r>
          </a:p>
          <a:p>
            <a:pPr marL="166878" lvl="0" indent="-514350" defTabSz="685800">
              <a:lnSpc>
                <a:spcPct val="100000"/>
              </a:lnSpc>
              <a:spcBef>
                <a:spcPts val="0"/>
              </a:spcBef>
              <a:spcAft>
                <a:spcPts val="1200"/>
              </a:spcAft>
              <a:buFont typeface="Wingdings" pitchFamily="2" charset="2"/>
              <a:buAutoNum type="alphaLcPeriod"/>
            </a:pPr>
            <a:r>
              <a:rPr lang="es-US" sz="2400" dirty="0">
                <a:solidFill>
                  <a:srgbClr val="00529B"/>
                </a:solidFill>
              </a:rPr>
              <a:t>Falso</a:t>
            </a:r>
          </a:p>
        </p:txBody>
      </p:sp>
      <p:sp>
        <p:nvSpPr>
          <p:cNvPr id="7" name="Rounded Rectangle 6" descr="Recuadro verde que resalta la respuesta B como correcta"/>
          <p:cNvSpPr/>
          <p:nvPr/>
        </p:nvSpPr>
        <p:spPr>
          <a:xfrm>
            <a:off x="1828799" y="3167029"/>
            <a:ext cx="1543051" cy="54864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1"/>
          </p:nvPr>
        </p:nvSpPr>
        <p:spPr/>
        <p:txBody>
          <a:bodyPr/>
          <a:lstStyle/>
          <a:p>
            <a:r>
              <a:rPr lang="es-US">
                <a:latin typeface="Arial"/>
                <a:cs typeface="Arial"/>
              </a:rPr>
              <a:t>Medicare Advantage y otros planes de salud Medicare</a:t>
            </a:r>
          </a:p>
        </p:txBody>
      </p:sp>
      <p:sp>
        <p:nvSpPr>
          <p:cNvPr id="8" name="Slide Number Placeholder 5">
            <a:extLst>
              <a:ext uri="{FF2B5EF4-FFF2-40B4-BE49-F238E27FC236}">
                <a16:creationId xmlns:a16="http://schemas.microsoft.com/office/drawing/2014/main" id="{C876CBC8-6BE1-4ABA-AE2F-4AC0CA406A58}"/>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37</a:t>
            </a:fld>
            <a:endParaRPr lang="en-US"/>
          </a:p>
        </p:txBody>
      </p:sp>
      <p:sp>
        <p:nvSpPr>
          <p:cNvPr id="2" name="Date Placeholder 1"/>
          <p:cNvSpPr>
            <a:spLocks noGrp="1"/>
          </p:cNvSpPr>
          <p:nvPr>
            <p:ph type="dt" sz="half" idx="10"/>
          </p:nvPr>
        </p:nvSpPr>
        <p:spPr/>
        <p:txBody>
          <a:bodyPr/>
          <a:lstStyle/>
          <a:p>
            <a:r>
              <a:rPr lang="es-US"/>
              <a:t>Marzo de 2023</a:t>
            </a:r>
          </a:p>
        </p:txBody>
      </p:sp>
      <p:sp>
        <p:nvSpPr>
          <p:cNvPr id="9" name="Text Box 2">
            <a:extLst>
              <a:ext uri="{FF2B5EF4-FFF2-40B4-BE49-F238E27FC236}">
                <a16:creationId xmlns:a16="http://schemas.microsoft.com/office/drawing/2014/main" id="{85A79C3F-BE84-4396-8A29-4F8C1FBA39AD}"/>
              </a:ext>
            </a:extLst>
          </p:cNvPr>
          <p:cNvSpPr txBox="1">
            <a:spLocks noChangeArrowheads="1"/>
          </p:cNvSpPr>
          <p:nvPr/>
        </p:nvSpPr>
        <p:spPr bwMode="auto">
          <a:xfrm>
            <a:off x="1797198" y="4795713"/>
            <a:ext cx="9514722" cy="407035"/>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0" marR="0">
              <a:lnSpc>
                <a:spcPct val="107000"/>
              </a:lnSpc>
              <a:spcBef>
                <a:spcPts val="0"/>
              </a:spcBef>
              <a:spcAft>
                <a:spcPts val="800"/>
              </a:spcAft>
            </a:pPr>
            <a:r>
              <a:rPr lang="es-419" sz="2000" b="1" dirty="0">
                <a:solidFill>
                  <a:srgbClr val="00529B"/>
                </a:solidFill>
                <a:effectLst/>
                <a:latin typeface="Calibri" panose="020F0502020204030204" pitchFamily="34" charset="0"/>
                <a:ea typeface="Yu Mincho" panose="02020400000000000000" pitchFamily="18" charset="-128"/>
                <a:cs typeface="Times New Roman" panose="02020603050405020304" pitchFamily="18" charset="0"/>
              </a:rPr>
              <a:t>Cronómetro de cuenta regresiva</a:t>
            </a:r>
            <a:r>
              <a:rPr lang="es-419" sz="2000" dirty="0">
                <a:solidFill>
                  <a:srgbClr val="00529B"/>
                </a:solidFill>
                <a:effectLst/>
                <a:latin typeface="Calibri" panose="020F0502020204030204" pitchFamily="34" charset="0"/>
                <a:ea typeface="Yu Mincho" panose="02020400000000000000" pitchFamily="18" charset="-128"/>
                <a:cs typeface="Times New Roman" panose="02020603050405020304" pitchFamily="18" charset="0"/>
              </a:rPr>
              <a:t>: conteste la pregunta antes de que la barra desaparezca.</a:t>
            </a:r>
            <a:endParaRPr lang="en-US" sz="2000" dirty="0">
              <a:solidFill>
                <a:srgbClr val="00529B"/>
              </a:solidFill>
              <a:effectLst/>
              <a:latin typeface="Calibri" panose="020F0502020204030204" pitchFamily="34" charset="0"/>
              <a:ea typeface="Yu Mincho" panose="02020400000000000000" pitchFamily="18" charset="-128"/>
              <a:cs typeface="Times New Roman" panose="02020603050405020304" pitchFamily="18" charset="0"/>
            </a:endParaRPr>
          </a:p>
        </p:txBody>
      </p:sp>
    </p:spTree>
    <p:custDataLst>
      <p:tags r:id="rId1"/>
    </p:custDataLst>
    <p:extLst>
      <p:ext uri="{BB962C8B-B14F-4D97-AF65-F5344CB8AC3E}">
        <p14:creationId xmlns:p14="http://schemas.microsoft.com/office/powerpoint/2010/main" val="55741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a:t>Lección 3</a:t>
            </a:r>
          </a:p>
        </p:txBody>
      </p:sp>
      <p:sp>
        <p:nvSpPr>
          <p:cNvPr id="5" name="Text Placeholder 4"/>
          <p:cNvSpPr>
            <a:spLocks noGrp="1"/>
          </p:cNvSpPr>
          <p:nvPr>
            <p:ph type="body" idx="1"/>
          </p:nvPr>
        </p:nvSpPr>
        <p:spPr/>
        <p:txBody>
          <a:bodyPr vert="horz" lIns="91440" tIns="45720" rIns="91440" bIns="45720" rtlCol="0" anchor="t">
            <a:normAutofit/>
          </a:bodyPr>
          <a:lstStyle/>
          <a:p>
            <a:r>
              <a:rPr lang="es-US" sz="3600" dirty="0">
                <a:latin typeface="Arial Black"/>
              </a:rPr>
              <a:t>Derechos, protecciones </a:t>
            </a:r>
            <a:br>
              <a:rPr lang="es-US" sz="3600" dirty="0">
                <a:latin typeface="Arial Black"/>
              </a:rPr>
            </a:br>
            <a:r>
              <a:rPr lang="es-US" dirty="0">
                <a:latin typeface="Arial Black"/>
              </a:rPr>
              <a:t>y </a:t>
            </a:r>
            <a:r>
              <a:rPr lang="es-US" sz="3600" dirty="0">
                <a:latin typeface="Arial Black"/>
              </a:rPr>
              <a:t>apelaciones</a:t>
            </a:r>
          </a:p>
        </p:txBody>
      </p:sp>
    </p:spTree>
    <p:custDataLst>
      <p:tags r:id="rId1"/>
    </p:custDataLst>
    <p:extLst>
      <p:ext uri="{BB962C8B-B14F-4D97-AF65-F5344CB8AC3E}">
        <p14:creationId xmlns:p14="http://schemas.microsoft.com/office/powerpoint/2010/main" val="13189355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a:xfrm>
            <a:off x="0" y="-1"/>
            <a:ext cx="12192000" cy="961901"/>
          </a:xfrm>
        </p:spPr>
        <p:txBody>
          <a:bodyPr anchor="ctr">
            <a:normAutofit/>
          </a:bodyPr>
          <a:lstStyle/>
          <a:p>
            <a:r>
              <a:rPr lang="es-US" sz="3000" dirty="0"/>
              <a:t>Objetivos de la Lección 3</a:t>
            </a:r>
          </a:p>
        </p:txBody>
      </p:sp>
      <p:sp>
        <p:nvSpPr>
          <p:cNvPr id="13" name="Content Placeholder 12"/>
          <p:cNvSpPr>
            <a:spLocks noGrp="1"/>
          </p:cNvSpPr>
          <p:nvPr>
            <p:ph type="body" sz="quarter" idx="4294967295"/>
          </p:nvPr>
        </p:nvSpPr>
        <p:spPr>
          <a:xfrm>
            <a:off x="914400" y="1371600"/>
            <a:ext cx="9768840" cy="4167187"/>
          </a:xfrm>
        </p:spPr>
        <p:txBody>
          <a:bodyPr>
            <a:noAutofit/>
          </a:bodyPr>
          <a:lstStyle/>
          <a:p>
            <a:pPr marL="0" lvl="0" indent="0" defTabSz="685800">
              <a:lnSpc>
                <a:spcPct val="100000"/>
              </a:lnSpc>
              <a:spcBef>
                <a:spcPts val="0"/>
              </a:spcBef>
              <a:spcAft>
                <a:spcPts val="1200"/>
              </a:spcAft>
              <a:buFont typeface="Wingdings" pitchFamily="2" charset="2"/>
              <a:buNone/>
            </a:pPr>
            <a:r>
              <a:rPr lang="es-US" sz="2800" b="1" dirty="0">
                <a:solidFill>
                  <a:srgbClr val="00529B"/>
                </a:solidFill>
              </a:rPr>
              <a:t>Al final de esta lección, usted podrá:</a:t>
            </a:r>
          </a:p>
          <a:p>
            <a:pPr marL="548640" indent="-274320" defTabSz="685800">
              <a:lnSpc>
                <a:spcPct val="100000"/>
              </a:lnSpc>
              <a:spcBef>
                <a:spcPts val="0"/>
              </a:spcBef>
              <a:spcAft>
                <a:spcPts val="1200"/>
              </a:spcAft>
            </a:pPr>
            <a:r>
              <a:rPr lang="es-US" sz="2400" dirty="0">
                <a:solidFill>
                  <a:srgbClr val="00529B"/>
                </a:solidFill>
              </a:rPr>
              <a:t>Explicar los derechos de los juicios de Medicare </a:t>
            </a:r>
            <a:r>
              <a:rPr lang="es-US" sz="2400" dirty="0" err="1">
                <a:solidFill>
                  <a:srgbClr val="00529B"/>
                </a:solidFill>
              </a:rPr>
              <a:t>Advantage</a:t>
            </a:r>
            <a:r>
              <a:rPr lang="es-US" sz="2400" dirty="0">
                <a:solidFill>
                  <a:srgbClr val="00529B"/>
                </a:solidFill>
              </a:rPr>
              <a:t> </a:t>
            </a:r>
            <a:br>
              <a:rPr lang="es-US" sz="2400" dirty="0">
                <a:solidFill>
                  <a:srgbClr val="00529B"/>
                </a:solidFill>
              </a:rPr>
            </a:br>
            <a:r>
              <a:rPr lang="es-US" sz="2400" dirty="0">
                <a:solidFill>
                  <a:srgbClr val="00529B"/>
                </a:solidFill>
              </a:rPr>
              <a:t>y </a:t>
            </a:r>
            <a:r>
              <a:rPr lang="es-US" sz="2400" dirty="0" err="1">
                <a:solidFill>
                  <a:srgbClr val="00529B"/>
                </a:solidFill>
              </a:rPr>
              <a:t>Medigap</a:t>
            </a:r>
            <a:endParaRPr lang="es-US" sz="2400" dirty="0">
              <a:solidFill>
                <a:srgbClr val="00529B"/>
              </a:solidFill>
            </a:endParaRPr>
          </a:p>
          <a:p>
            <a:pPr marL="548640" indent="-274320" defTabSz="685800">
              <a:lnSpc>
                <a:spcPct val="100000"/>
              </a:lnSpc>
              <a:spcBef>
                <a:spcPts val="0"/>
              </a:spcBef>
              <a:spcAft>
                <a:spcPts val="1200"/>
              </a:spcAft>
            </a:pPr>
            <a:r>
              <a:rPr lang="es-US" sz="2400" dirty="0">
                <a:solidFill>
                  <a:srgbClr val="00529B"/>
                </a:solidFill>
              </a:rPr>
              <a:t>Describir los derechos y protecciones garantizados a todos los beneficiarios de Medicare</a:t>
            </a:r>
          </a:p>
          <a:p>
            <a:pPr marL="548640" indent="-274320" defTabSz="685800">
              <a:lnSpc>
                <a:spcPct val="100000"/>
              </a:lnSpc>
              <a:spcBef>
                <a:spcPts val="0"/>
              </a:spcBef>
              <a:spcAft>
                <a:spcPts val="1200"/>
              </a:spcAft>
            </a:pPr>
            <a:r>
              <a:rPr lang="es-US" sz="2400" dirty="0">
                <a:solidFill>
                  <a:srgbClr val="00529B"/>
                </a:solidFill>
              </a:rPr>
              <a:t>Explicar el proceso y los plazos de apelación de </a:t>
            </a:r>
            <a:br>
              <a:rPr lang="es-US" sz="2400" dirty="0">
                <a:solidFill>
                  <a:srgbClr val="00529B"/>
                </a:solidFill>
              </a:rPr>
            </a:br>
            <a:r>
              <a:rPr lang="es-US" sz="2400" dirty="0">
                <a:solidFill>
                  <a:srgbClr val="00529B"/>
                </a:solidFill>
              </a:rPr>
              <a:t>Medicare </a:t>
            </a:r>
            <a:r>
              <a:rPr lang="es-US" sz="2400" dirty="0" err="1">
                <a:solidFill>
                  <a:srgbClr val="00529B"/>
                </a:solidFill>
              </a:rPr>
              <a:t>Advantage</a:t>
            </a:r>
            <a:endParaRPr lang="es-US" sz="2400" dirty="0">
              <a:solidFill>
                <a:srgbClr val="00529B"/>
              </a:solidFill>
            </a:endParaRPr>
          </a:p>
          <a:p>
            <a:pPr marL="457200" indent="0" defTabSz="685800">
              <a:lnSpc>
                <a:spcPct val="100000"/>
              </a:lnSpc>
              <a:spcBef>
                <a:spcPts val="0"/>
              </a:spcBef>
              <a:spcAft>
                <a:spcPts val="600"/>
              </a:spcAft>
              <a:buNone/>
            </a:pPr>
            <a:endParaRPr lang="en-US" sz="2800" dirty="0">
              <a:solidFill>
                <a:srgbClr val="00529B"/>
              </a:solidFill>
            </a:endParaRPr>
          </a:p>
        </p:txBody>
      </p:sp>
      <p:sp>
        <p:nvSpPr>
          <p:cNvPr id="8" name="Slide Number Placeholder 5">
            <a:extLst>
              <a:ext uri="{FF2B5EF4-FFF2-40B4-BE49-F238E27FC236}">
                <a16:creationId xmlns:a16="http://schemas.microsoft.com/office/drawing/2014/main" id="{15B7E92E-4836-4678-9FC3-49863D504EAD}"/>
              </a:ext>
            </a:extLst>
          </p:cNvPr>
          <p:cNvSpPr>
            <a:spLocks noGrp="1"/>
          </p:cNvSpPr>
          <p:nvPr>
            <p:ph type="sldNum" sz="quarter" idx="12"/>
          </p:nvPr>
        </p:nvSpPr>
        <p:spPr>
          <a:xfrm>
            <a:off x="8610600" y="6493426"/>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39</a:t>
            </a:fld>
            <a:endParaRPr lang="en-US"/>
          </a:p>
        </p:txBody>
      </p:sp>
      <p:sp>
        <p:nvSpPr>
          <p:cNvPr id="5" name="Footer Placeholder 4">
            <a:extLst>
              <a:ext uri="{FF2B5EF4-FFF2-40B4-BE49-F238E27FC236}">
                <a16:creationId xmlns:a16="http://schemas.microsoft.com/office/drawing/2014/main" id="{59947857-69D2-7E49-B8BA-12BDADCFB697}"/>
              </a:ext>
            </a:extLst>
          </p:cNvPr>
          <p:cNvSpPr>
            <a:spLocks noGrp="1"/>
          </p:cNvSpPr>
          <p:nvPr>
            <p:ph type="ftr" sz="quarter" idx="11"/>
          </p:nvPr>
        </p:nvSpPr>
        <p:spPr>
          <a:xfrm>
            <a:off x="4038600" y="6492571"/>
            <a:ext cx="4114800" cy="365125"/>
          </a:xfrm>
        </p:spPr>
        <p:txBody>
          <a:bodyPr/>
          <a:lstStyle/>
          <a:p>
            <a:r>
              <a:rPr lang="es-US">
                <a:latin typeface="Arial"/>
                <a:cs typeface="Arial"/>
              </a:rPr>
              <a:t>Medicare Advantage y otros planes de salud Medicare</a:t>
            </a:r>
          </a:p>
        </p:txBody>
      </p:sp>
      <p:sp>
        <p:nvSpPr>
          <p:cNvPr id="4" name="Date Placeholder 3">
            <a:extLst>
              <a:ext uri="{FF2B5EF4-FFF2-40B4-BE49-F238E27FC236}">
                <a16:creationId xmlns:a16="http://schemas.microsoft.com/office/drawing/2014/main" id="{FFE0F7BA-B7CB-CC44-A510-4BEEF236974B}"/>
              </a:ext>
            </a:extLst>
          </p:cNvPr>
          <p:cNvSpPr>
            <a:spLocks noGrp="1"/>
          </p:cNvSpPr>
          <p:nvPr>
            <p:ph type="dt" sz="half" idx="10"/>
          </p:nvPr>
        </p:nvSpPr>
        <p:spPr>
          <a:xfrm>
            <a:off x="838200" y="6492571"/>
            <a:ext cx="2743200" cy="365125"/>
          </a:xfrm>
        </p:spPr>
        <p:txBody>
          <a:bodyPr/>
          <a:lstStyle/>
          <a:p>
            <a:r>
              <a:rPr lang="es-US"/>
              <a:t>Marzo de 2023</a:t>
            </a:r>
          </a:p>
        </p:txBody>
      </p:sp>
    </p:spTree>
    <p:custDataLst>
      <p:tags r:id="rId1"/>
    </p:custDataLst>
    <p:extLst>
      <p:ext uri="{BB962C8B-B14F-4D97-AF65-F5344CB8AC3E}">
        <p14:creationId xmlns:p14="http://schemas.microsoft.com/office/powerpoint/2010/main" val="288778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a:t>Lección 1</a:t>
            </a:r>
          </a:p>
        </p:txBody>
      </p:sp>
      <p:sp>
        <p:nvSpPr>
          <p:cNvPr id="5" name="Text Placeholder 4"/>
          <p:cNvSpPr>
            <a:spLocks noGrp="1"/>
          </p:cNvSpPr>
          <p:nvPr>
            <p:ph type="body" idx="1"/>
          </p:nvPr>
        </p:nvSpPr>
        <p:spPr/>
        <p:txBody>
          <a:bodyPr>
            <a:normAutofit/>
          </a:bodyPr>
          <a:lstStyle/>
          <a:p>
            <a:r>
              <a:rPr lang="es-US" sz="3600"/>
              <a:t>Resumen del Plan Medicare Advantage</a:t>
            </a:r>
          </a:p>
        </p:txBody>
      </p:sp>
    </p:spTree>
    <p:custDataLst>
      <p:tags r:id="rId1"/>
    </p:custDataLst>
    <p:extLst>
      <p:ext uri="{BB962C8B-B14F-4D97-AF65-F5344CB8AC3E}">
        <p14:creationId xmlns:p14="http://schemas.microsoft.com/office/powerpoint/2010/main" val="1953698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4927"/>
            <a:ext cx="12192000" cy="879473"/>
          </a:xfrm>
        </p:spPr>
        <p:txBody>
          <a:bodyPr anchor="ctr">
            <a:normAutofit fontScale="90000"/>
          </a:bodyPr>
          <a:lstStyle/>
          <a:p>
            <a:r>
              <a:rPr lang="es-US" sz="3000" dirty="0"/>
              <a:t>Medicare </a:t>
            </a:r>
            <a:r>
              <a:rPr lang="es-US" sz="3000" dirty="0" err="1"/>
              <a:t>Advantage</a:t>
            </a:r>
            <a:r>
              <a:rPr lang="es-US" sz="3000" dirty="0"/>
              <a:t> y Derechos Provisionales de </a:t>
            </a:r>
            <a:r>
              <a:rPr lang="es-US" sz="3000" dirty="0" err="1"/>
              <a:t>Medigap</a:t>
            </a:r>
            <a:endParaRPr lang="es-US" sz="3000" dirty="0"/>
          </a:p>
        </p:txBody>
      </p:sp>
      <p:sp>
        <p:nvSpPr>
          <p:cNvPr id="5" name="Content Placeholder 4"/>
          <p:cNvSpPr>
            <a:spLocks noGrp="1"/>
          </p:cNvSpPr>
          <p:nvPr>
            <p:ph type="body" sz="quarter" idx="4294967295"/>
          </p:nvPr>
        </p:nvSpPr>
        <p:spPr>
          <a:xfrm>
            <a:off x="930123" y="1638406"/>
            <a:ext cx="9799320" cy="5036396"/>
          </a:xfrm>
        </p:spPr>
        <p:txBody>
          <a:bodyPr>
            <a:normAutofit lnSpcReduction="10000"/>
          </a:bodyPr>
          <a:lstStyle/>
          <a:p>
            <a:pPr marL="274320" lvl="1" indent="-274320" defTabSz="685800">
              <a:lnSpc>
                <a:spcPct val="100000"/>
              </a:lnSpc>
              <a:spcBef>
                <a:spcPts val="0"/>
              </a:spcBef>
              <a:spcAft>
                <a:spcPts val="1200"/>
              </a:spcAft>
              <a:buFont typeface="Wingdings" panose="05000000000000000000" pitchFamily="2" charset="2"/>
              <a:buChar char="§"/>
            </a:pPr>
            <a:r>
              <a:rPr lang="es-US" sz="2400" dirty="0">
                <a:solidFill>
                  <a:srgbClr val="00529B"/>
                </a:solidFill>
              </a:rPr>
              <a:t>Si se inscribió en un plan Medicare </a:t>
            </a:r>
            <a:r>
              <a:rPr lang="es-US" sz="2400" dirty="0" err="1">
                <a:solidFill>
                  <a:srgbClr val="00529B"/>
                </a:solidFill>
              </a:rPr>
              <a:t>Advantage</a:t>
            </a:r>
            <a:r>
              <a:rPr lang="es-US" sz="2400" dirty="0">
                <a:solidFill>
                  <a:srgbClr val="00529B"/>
                </a:solidFill>
              </a:rPr>
              <a:t> o en un Programa de Atención Integral para las Personas Mayores (PACE) cuando cumplió los requisitos por primera vez a los 65 años, y lo termina en un plazo de 12 meses, puede comprar cualquier póliza de Seguro Suplementario de Medicare (</a:t>
            </a:r>
            <a:r>
              <a:rPr lang="es-US" sz="2400" dirty="0" err="1">
                <a:solidFill>
                  <a:srgbClr val="00529B"/>
                </a:solidFill>
              </a:rPr>
              <a:t>Medigap</a:t>
            </a:r>
            <a:r>
              <a:rPr lang="es-US" sz="2400" dirty="0">
                <a:solidFill>
                  <a:srgbClr val="00529B"/>
                </a:solidFill>
              </a:rPr>
              <a:t>) disponible en el estado por cualquier compañía de seguros</a:t>
            </a:r>
          </a:p>
          <a:p>
            <a:pPr marL="274320" lvl="1" indent="-274320" defTabSz="685800">
              <a:lnSpc>
                <a:spcPct val="100000"/>
              </a:lnSpc>
              <a:spcBef>
                <a:spcPts val="0"/>
              </a:spcBef>
              <a:spcAft>
                <a:spcPts val="1200"/>
              </a:spcAft>
              <a:buFont typeface="Wingdings" panose="05000000000000000000" pitchFamily="2" charset="2"/>
              <a:buChar char="§"/>
            </a:pPr>
            <a:r>
              <a:rPr lang="es-US" sz="2400" dirty="0">
                <a:solidFill>
                  <a:schemeClr val="accent1">
                    <a:lumMod val="75000"/>
                  </a:schemeClr>
                </a:solidFill>
              </a:rPr>
              <a:t>Si termina una póliza </a:t>
            </a:r>
            <a:r>
              <a:rPr lang="es-US" sz="2400" dirty="0" err="1">
                <a:solidFill>
                  <a:schemeClr val="accent1">
                    <a:lumMod val="75000"/>
                  </a:schemeClr>
                </a:solidFill>
              </a:rPr>
              <a:t>Medigap</a:t>
            </a:r>
            <a:r>
              <a:rPr lang="es-US" sz="2400" dirty="0">
                <a:solidFill>
                  <a:schemeClr val="accent1">
                    <a:lumMod val="75000"/>
                  </a:schemeClr>
                </a:solidFill>
              </a:rPr>
              <a:t> para inscribirse por primera vez </a:t>
            </a:r>
            <a:br>
              <a:rPr lang="es-US" sz="2400" dirty="0">
                <a:solidFill>
                  <a:schemeClr val="accent1">
                    <a:lumMod val="75000"/>
                  </a:schemeClr>
                </a:solidFill>
              </a:rPr>
            </a:br>
            <a:r>
              <a:rPr lang="es-US" sz="2400" dirty="0">
                <a:solidFill>
                  <a:schemeClr val="accent1">
                    <a:lumMod val="75000"/>
                  </a:schemeClr>
                </a:solidFill>
              </a:rPr>
              <a:t>en un plan Medicare </a:t>
            </a:r>
            <a:r>
              <a:rPr lang="es-US" sz="2400" dirty="0" err="1">
                <a:solidFill>
                  <a:schemeClr val="accent1">
                    <a:lumMod val="75000"/>
                  </a:schemeClr>
                </a:solidFill>
              </a:rPr>
              <a:t>Advantage</a:t>
            </a:r>
            <a:r>
              <a:rPr lang="es-US" sz="2400" dirty="0">
                <a:solidFill>
                  <a:schemeClr val="accent1">
                    <a:lumMod val="75000"/>
                  </a:schemeClr>
                </a:solidFill>
              </a:rPr>
              <a:t> y la termina en un plazo de </a:t>
            </a:r>
            <a:br>
              <a:rPr lang="es-US" sz="2400" dirty="0">
                <a:solidFill>
                  <a:schemeClr val="accent1">
                    <a:lumMod val="75000"/>
                  </a:schemeClr>
                </a:solidFill>
              </a:rPr>
            </a:br>
            <a:r>
              <a:rPr lang="es-US" sz="2400" dirty="0">
                <a:solidFill>
                  <a:schemeClr val="accent1">
                    <a:lumMod val="75000"/>
                  </a:schemeClr>
                </a:solidFill>
              </a:rPr>
              <a:t>12 meses</a:t>
            </a:r>
          </a:p>
          <a:p>
            <a:pPr marL="800100" lvl="2" indent="-342900" defTabSz="685800">
              <a:lnSpc>
                <a:spcPct val="100000"/>
              </a:lnSpc>
              <a:spcBef>
                <a:spcPts val="0"/>
              </a:spcBef>
              <a:spcAft>
                <a:spcPts val="1200"/>
              </a:spcAft>
            </a:pPr>
            <a:r>
              <a:rPr lang="es-US" dirty="0">
                <a:solidFill>
                  <a:schemeClr val="accent1">
                    <a:lumMod val="75000"/>
                  </a:schemeClr>
                </a:solidFill>
                <a:latin typeface="Arial" panose="020B0604020202020204" pitchFamily="34" charset="0"/>
                <a:cs typeface="Arial" panose="020B0604020202020204" pitchFamily="34" charset="0"/>
              </a:rPr>
              <a:t>Puede comprar la póliza </a:t>
            </a:r>
            <a:r>
              <a:rPr lang="es-US" dirty="0" err="1">
                <a:solidFill>
                  <a:schemeClr val="accent1">
                    <a:lumMod val="75000"/>
                  </a:schemeClr>
                </a:solidFill>
                <a:latin typeface="Arial" panose="020B0604020202020204" pitchFamily="34" charset="0"/>
                <a:cs typeface="Arial" panose="020B0604020202020204" pitchFamily="34" charset="0"/>
              </a:rPr>
              <a:t>Medigap</a:t>
            </a:r>
            <a:r>
              <a:rPr lang="es-US" dirty="0">
                <a:solidFill>
                  <a:schemeClr val="accent1">
                    <a:lumMod val="75000"/>
                  </a:schemeClr>
                </a:solidFill>
                <a:latin typeface="Arial" panose="020B0604020202020204" pitchFamily="34" charset="0"/>
                <a:cs typeface="Arial" panose="020B0604020202020204" pitchFamily="34" charset="0"/>
              </a:rPr>
              <a:t> que tenía antes, si la misma compañía de seguros que tenía antes sigue vendiéndola, o bien</a:t>
            </a:r>
          </a:p>
          <a:p>
            <a:pPr marL="800100" lvl="2" indent="-342900" defTabSz="685800">
              <a:lnSpc>
                <a:spcPct val="100000"/>
              </a:lnSpc>
              <a:spcBef>
                <a:spcPts val="0"/>
              </a:spcBef>
              <a:spcAft>
                <a:spcPts val="1200"/>
              </a:spcAft>
            </a:pPr>
            <a:r>
              <a:rPr lang="es-US" dirty="0">
                <a:solidFill>
                  <a:schemeClr val="accent1">
                    <a:lumMod val="75000"/>
                  </a:schemeClr>
                </a:solidFill>
                <a:latin typeface="Arial" panose="020B0604020202020204" pitchFamily="34" charset="0"/>
                <a:cs typeface="Arial" panose="020B0604020202020204" pitchFamily="34" charset="0"/>
              </a:rPr>
              <a:t>puede adquirir determinados planes </a:t>
            </a:r>
            <a:r>
              <a:rPr lang="es-US" dirty="0" err="1">
                <a:solidFill>
                  <a:schemeClr val="accent1">
                    <a:lumMod val="75000"/>
                  </a:schemeClr>
                </a:solidFill>
                <a:latin typeface="Arial" panose="020B0604020202020204" pitchFamily="34" charset="0"/>
                <a:cs typeface="Arial" panose="020B0604020202020204" pitchFamily="34" charset="0"/>
              </a:rPr>
              <a:t>Medigap</a:t>
            </a:r>
            <a:r>
              <a:rPr lang="es-US" dirty="0">
                <a:solidFill>
                  <a:schemeClr val="accent1">
                    <a:lumMod val="75000"/>
                  </a:schemeClr>
                </a:solidFill>
                <a:latin typeface="Arial" panose="020B0604020202020204" pitchFamily="34" charset="0"/>
                <a:cs typeface="Arial" panose="020B0604020202020204" pitchFamily="34" charset="0"/>
              </a:rPr>
              <a:t> que se venda en su estado de cualquier compañía de seguros</a:t>
            </a:r>
          </a:p>
        </p:txBody>
      </p:sp>
      <p:sp>
        <p:nvSpPr>
          <p:cNvPr id="14" name="Slide Number Placeholder 5">
            <a:extLst>
              <a:ext uri="{FF2B5EF4-FFF2-40B4-BE49-F238E27FC236}">
                <a16:creationId xmlns:a16="http://schemas.microsoft.com/office/drawing/2014/main" id="{9E440BF5-F4D6-48ED-954A-0A693461C8CB}"/>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40</a:t>
            </a:fld>
            <a:endParaRPr lang="en-US">
              <a:solidFill>
                <a:schemeClr val="accent1">
                  <a:lumMod val="40000"/>
                  <a:lumOff val="60000"/>
                </a:schemeClr>
              </a:solidFill>
            </a:endParaRPr>
          </a:p>
        </p:txBody>
      </p:sp>
      <p:sp>
        <p:nvSpPr>
          <p:cNvPr id="13" name="Footer Placeholder 2">
            <a:extLst>
              <a:ext uri="{FF2B5EF4-FFF2-40B4-BE49-F238E27FC236}">
                <a16:creationId xmlns:a16="http://schemas.microsoft.com/office/drawing/2014/main" id="{78C80A52-A8BE-4A35-84A4-B74A128659AC}"/>
              </a:ext>
            </a:extLst>
          </p:cNvPr>
          <p:cNvSpPr>
            <a:spLocks noGrp="1"/>
          </p:cNvSpPr>
          <p:nvPr>
            <p:ph type="ftr" sz="quarter" idx="11"/>
          </p:nvPr>
        </p:nvSpPr>
        <p:spPr/>
        <p:txBody>
          <a:bodyPr/>
          <a:lstStyle/>
          <a:p>
            <a:r>
              <a:rPr lang="es-US">
                <a:solidFill>
                  <a:schemeClr val="accent1">
                    <a:lumMod val="40000"/>
                    <a:lumOff val="60000"/>
                  </a:schemeClr>
                </a:solidFill>
              </a:rPr>
              <a:t>Medicare Advantage y otros planes de salud Medicare</a:t>
            </a:r>
          </a:p>
        </p:txBody>
      </p:sp>
      <p:sp>
        <p:nvSpPr>
          <p:cNvPr id="12" name="Date Placeholder 1">
            <a:extLst>
              <a:ext uri="{FF2B5EF4-FFF2-40B4-BE49-F238E27FC236}">
                <a16:creationId xmlns:a16="http://schemas.microsoft.com/office/drawing/2014/main" id="{082BB978-F4F2-4AB1-8747-9AF85C224B1B}"/>
              </a:ext>
            </a:extLst>
          </p:cNvPr>
          <p:cNvSpPr>
            <a:spLocks noGrp="1"/>
          </p:cNvSpPr>
          <p:nvPr>
            <p:ph type="dt" sz="half" idx="10"/>
          </p:nvPr>
        </p:nvSpPr>
        <p:spPr/>
        <p:txBody>
          <a:bodyPr/>
          <a:lstStyle/>
          <a:p>
            <a:r>
              <a:rPr lang="es-US">
                <a:solidFill>
                  <a:schemeClr val="accent1">
                    <a:lumMod val="40000"/>
                    <a:lumOff val="60000"/>
                  </a:schemeClr>
                </a:solidFill>
              </a:rPr>
              <a:t>Marzo de 2023</a:t>
            </a:r>
          </a:p>
        </p:txBody>
      </p:sp>
    </p:spTree>
    <p:custDataLst>
      <p:tags r:id="rId1"/>
    </p:custDataLst>
    <p:extLst>
      <p:ext uri="{BB962C8B-B14F-4D97-AF65-F5344CB8AC3E}">
        <p14:creationId xmlns:p14="http://schemas.microsoft.com/office/powerpoint/2010/main" val="29685806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3750"/>
            <a:ext cx="12175677" cy="914400"/>
          </a:xfrm>
        </p:spPr>
        <p:txBody>
          <a:bodyPr anchor="ctr">
            <a:normAutofit/>
          </a:bodyPr>
          <a:lstStyle/>
          <a:p>
            <a:r>
              <a:rPr lang="es-US" sz="3000"/>
              <a:t>Derechos garantizados</a:t>
            </a:r>
          </a:p>
        </p:txBody>
      </p:sp>
      <p:sp>
        <p:nvSpPr>
          <p:cNvPr id="5" name="Content Placeholder 4"/>
          <p:cNvSpPr>
            <a:spLocks noGrp="1"/>
          </p:cNvSpPr>
          <p:nvPr>
            <p:ph type="body" sz="quarter" idx="13"/>
          </p:nvPr>
        </p:nvSpPr>
        <p:spPr>
          <a:xfrm>
            <a:off x="1371600" y="1371600"/>
            <a:ext cx="9694695" cy="612989"/>
          </a:xfrm>
        </p:spPr>
        <p:txBody>
          <a:bodyPr>
            <a:normAutofit fontScale="92500"/>
          </a:bodyPr>
          <a:lstStyle/>
          <a:p>
            <a:pPr marL="0" indent="0" defTabSz="685800">
              <a:lnSpc>
                <a:spcPct val="100000"/>
              </a:lnSpc>
              <a:spcBef>
                <a:spcPts val="0"/>
              </a:spcBef>
              <a:spcAft>
                <a:spcPts val="600"/>
              </a:spcAft>
              <a:buFont typeface="Wingdings" pitchFamily="2" charset="2"/>
              <a:buNone/>
            </a:pPr>
            <a:r>
              <a:rPr lang="es-US" sz="2400" b="1">
                <a:solidFill>
                  <a:srgbClr val="00529B"/>
                </a:solidFill>
              </a:rPr>
              <a:t>Todas las personas con Medicare tienen derechos garantizados a:</a:t>
            </a:r>
          </a:p>
        </p:txBody>
      </p:sp>
      <p:sp>
        <p:nvSpPr>
          <p:cNvPr id="6" name="Rectangle: Rounded Corners 5">
            <a:extLst>
              <a:ext uri="{FF2B5EF4-FFF2-40B4-BE49-F238E27FC236}">
                <a16:creationId xmlns:a16="http://schemas.microsoft.com/office/drawing/2014/main" id="{5D3CEA49-29D7-489B-9F16-FCEF3363F7F4}"/>
              </a:ext>
              <a:ext uri="{C183D7F6-B498-43B3-948B-1728B52AA6E4}">
                <adec:decorative xmlns:adec="http://schemas.microsoft.com/office/drawing/2017/decorative" val="1"/>
              </a:ext>
            </a:extLst>
          </p:cNvPr>
          <p:cNvSpPr/>
          <p:nvPr/>
        </p:nvSpPr>
        <p:spPr>
          <a:xfrm>
            <a:off x="1562195" y="2210582"/>
            <a:ext cx="2874899" cy="3714922"/>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D604C01E-E332-43E5-967F-81341E7F01DB}"/>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544845" y="2610246"/>
            <a:ext cx="2874900" cy="1916600"/>
          </a:xfrm>
          <a:prstGeom prst="rect">
            <a:avLst/>
          </a:prstGeom>
          <a:ln>
            <a:noFill/>
          </a:ln>
          <a:effectLst>
            <a:softEdge rad="112500"/>
          </a:effectLst>
        </p:spPr>
      </p:pic>
      <p:sp>
        <p:nvSpPr>
          <p:cNvPr id="9" name="TextBox 8" descr="Recuadro: Recibir los servicios de atención médica necesarios ">
            <a:extLst>
              <a:ext uri="{FF2B5EF4-FFF2-40B4-BE49-F238E27FC236}">
                <a16:creationId xmlns:a16="http://schemas.microsoft.com/office/drawing/2014/main" id="{B9746EC4-6B64-4099-B0DB-03D2792EAF65}"/>
              </a:ext>
            </a:extLst>
          </p:cNvPr>
          <p:cNvSpPr txBox="1"/>
          <p:nvPr/>
        </p:nvSpPr>
        <p:spPr>
          <a:xfrm>
            <a:off x="1638478" y="4585450"/>
            <a:ext cx="2722332" cy="707886"/>
          </a:xfrm>
          <a:prstGeom prst="rect">
            <a:avLst/>
          </a:prstGeom>
          <a:noFill/>
        </p:spPr>
        <p:txBody>
          <a:bodyPr wrap="square">
            <a:spAutoFit/>
          </a:bodyPr>
          <a:lstStyle/>
          <a:p>
            <a:pPr algn="ctr" defTabSz="685800">
              <a:spcAft>
                <a:spcPts val="600"/>
              </a:spcAft>
            </a:pPr>
            <a:r>
              <a:rPr lang="es-US" sz="2000">
                <a:solidFill>
                  <a:srgbClr val="00529B"/>
                </a:solidFill>
                <a:latin typeface="Arial" panose="020B0604020202020204" pitchFamily="34" charset="0"/>
                <a:cs typeface="Arial" panose="020B0604020202020204" pitchFamily="34" charset="0"/>
              </a:rPr>
              <a:t>Recibir los servicios de atención médica necesarios</a:t>
            </a:r>
          </a:p>
        </p:txBody>
      </p:sp>
      <p:pic>
        <p:nvPicPr>
          <p:cNvPr id="19" name="Picture 18">
            <a:extLst>
              <a:ext uri="{FF2B5EF4-FFF2-40B4-BE49-F238E27FC236}">
                <a16:creationId xmlns:a16="http://schemas.microsoft.com/office/drawing/2014/main" id="{7B8DD760-1D8D-43F8-8462-90CDC0A1EBC0}"/>
              </a:ext>
              <a:ext uri="{C183D7F6-B498-43B3-948B-1728B52AA6E4}">
                <adec:decorative xmlns:adec="http://schemas.microsoft.com/office/drawing/2017/decorative" val="1"/>
              </a:ext>
            </a:extLst>
          </p:cNvPr>
          <p:cNvPicPr>
            <a:picLocks/>
          </p:cNvPicPr>
          <p:nvPr/>
        </p:nvPicPr>
        <p:blipFill>
          <a:blip r:embed="rId5" cstate="hqprint">
            <a:extLst>
              <a:ext uri="{28A0092B-C50C-407E-A947-70E740481C1C}">
                <a14:useLocalDpi xmlns:a14="http://schemas.microsoft.com/office/drawing/2010/main"/>
              </a:ext>
            </a:extLst>
          </a:blip>
          <a:stretch>
            <a:fillRect/>
          </a:stretch>
        </p:blipFill>
        <p:spPr>
          <a:xfrm>
            <a:off x="4648144" y="2610246"/>
            <a:ext cx="2871216" cy="1920240"/>
          </a:xfrm>
          <a:prstGeom prst="rect">
            <a:avLst/>
          </a:prstGeom>
          <a:ln>
            <a:noFill/>
          </a:ln>
          <a:effectLst>
            <a:softEdge rad="112500"/>
          </a:effectLst>
        </p:spPr>
      </p:pic>
      <p:sp>
        <p:nvSpPr>
          <p:cNvPr id="7" name="Rectangle: Rounded Corners 6">
            <a:extLst>
              <a:ext uri="{FF2B5EF4-FFF2-40B4-BE49-F238E27FC236}">
                <a16:creationId xmlns:a16="http://schemas.microsoft.com/office/drawing/2014/main" id="{339E8166-3911-4F81-8FE2-935A8AACC44E}"/>
              </a:ext>
              <a:ext uri="{C183D7F6-B498-43B3-948B-1728B52AA6E4}">
                <adec:decorative xmlns:adec="http://schemas.microsoft.com/office/drawing/2017/decorative" val="1"/>
              </a:ext>
            </a:extLst>
          </p:cNvPr>
          <p:cNvSpPr/>
          <p:nvPr/>
        </p:nvSpPr>
        <p:spPr>
          <a:xfrm>
            <a:off x="4658550" y="2210075"/>
            <a:ext cx="2874899" cy="3715429"/>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descr="Recuadro: Obtener información fácil de entender ">
            <a:extLst>
              <a:ext uri="{FF2B5EF4-FFF2-40B4-BE49-F238E27FC236}">
                <a16:creationId xmlns:a16="http://schemas.microsoft.com/office/drawing/2014/main" id="{A08FBE05-18D8-49EE-9931-F660494F5963}"/>
              </a:ext>
            </a:extLst>
          </p:cNvPr>
          <p:cNvSpPr txBox="1"/>
          <p:nvPr/>
        </p:nvSpPr>
        <p:spPr>
          <a:xfrm>
            <a:off x="4637026" y="4585450"/>
            <a:ext cx="2915782" cy="707886"/>
          </a:xfrm>
          <a:prstGeom prst="rect">
            <a:avLst/>
          </a:prstGeom>
          <a:noFill/>
        </p:spPr>
        <p:txBody>
          <a:bodyPr wrap="square">
            <a:spAutoFit/>
          </a:bodyPr>
          <a:lstStyle/>
          <a:p>
            <a:pPr algn="ctr" defTabSz="685800">
              <a:spcAft>
                <a:spcPts val="600"/>
              </a:spcAft>
            </a:pPr>
            <a:r>
              <a:rPr lang="es-US" sz="2000">
                <a:solidFill>
                  <a:srgbClr val="00529B"/>
                </a:solidFill>
                <a:latin typeface="Arial" panose="020B0604020202020204" pitchFamily="34" charset="0"/>
                <a:cs typeface="Arial" panose="020B0604020202020204" pitchFamily="34" charset="0"/>
              </a:rPr>
              <a:t>Obtener información fácil de entender</a:t>
            </a:r>
          </a:p>
        </p:txBody>
      </p:sp>
      <p:sp>
        <p:nvSpPr>
          <p:cNvPr id="11" name="TextBox 10" descr="Recuadro: Mantener la privacidad de la información médica personal ">
            <a:extLst>
              <a:ext uri="{FF2B5EF4-FFF2-40B4-BE49-F238E27FC236}">
                <a16:creationId xmlns:a16="http://schemas.microsoft.com/office/drawing/2014/main" id="{031E4D49-F520-4572-9BF6-F19DEFAD98F0}"/>
              </a:ext>
            </a:extLst>
          </p:cNvPr>
          <p:cNvSpPr txBox="1"/>
          <p:nvPr/>
        </p:nvSpPr>
        <p:spPr>
          <a:xfrm>
            <a:off x="7707424" y="4585450"/>
            <a:ext cx="2915782" cy="707886"/>
          </a:xfrm>
          <a:prstGeom prst="rect">
            <a:avLst/>
          </a:prstGeom>
          <a:noFill/>
        </p:spPr>
        <p:txBody>
          <a:bodyPr wrap="square">
            <a:spAutoFit/>
          </a:bodyPr>
          <a:lstStyle/>
          <a:p>
            <a:pPr algn="ctr" defTabSz="685800">
              <a:spcAft>
                <a:spcPts val="600"/>
              </a:spcAft>
            </a:pPr>
            <a:r>
              <a:rPr lang="es-US" sz="2000">
                <a:solidFill>
                  <a:srgbClr val="00529B"/>
                </a:solidFill>
                <a:latin typeface="Arial" panose="020B0604020202020204" pitchFamily="34" charset="0"/>
                <a:cs typeface="Arial" panose="020B0604020202020204" pitchFamily="34" charset="0"/>
              </a:rPr>
              <a:t>Mantener la privacidad de la información médica personal</a:t>
            </a:r>
          </a:p>
        </p:txBody>
      </p:sp>
      <p:sp>
        <p:nvSpPr>
          <p:cNvPr id="8" name="Rectangle: Rounded Corners 7">
            <a:extLst>
              <a:ext uri="{FF2B5EF4-FFF2-40B4-BE49-F238E27FC236}">
                <a16:creationId xmlns:a16="http://schemas.microsoft.com/office/drawing/2014/main" id="{FB8F13B9-6187-4200-8374-E1F62F36E55A}"/>
              </a:ext>
              <a:ext uri="{C183D7F6-B498-43B3-948B-1728B52AA6E4}">
                <adec:decorative xmlns:adec="http://schemas.microsoft.com/office/drawing/2017/decorative" val="1"/>
              </a:ext>
            </a:extLst>
          </p:cNvPr>
          <p:cNvSpPr/>
          <p:nvPr/>
        </p:nvSpPr>
        <p:spPr>
          <a:xfrm>
            <a:off x="7727866" y="2210581"/>
            <a:ext cx="2874899" cy="3714923"/>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5C1931F4-AE9E-4DEF-9DD0-BB46E56B6610}"/>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718434" y="2647668"/>
            <a:ext cx="2876535" cy="1920240"/>
          </a:xfrm>
          <a:prstGeom prst="rect">
            <a:avLst/>
          </a:prstGeom>
          <a:ln>
            <a:noFill/>
          </a:ln>
          <a:effectLst>
            <a:softEdge rad="112500"/>
          </a:effectLst>
        </p:spPr>
      </p:pic>
      <p:sp>
        <p:nvSpPr>
          <p:cNvPr id="12" name="Slide Number Placeholder 5">
            <a:extLst>
              <a:ext uri="{FF2B5EF4-FFF2-40B4-BE49-F238E27FC236}">
                <a16:creationId xmlns:a16="http://schemas.microsoft.com/office/drawing/2014/main" id="{1D049651-A4CF-472C-B283-C334ABFCA1E1}"/>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41</a:t>
            </a:fld>
            <a:endParaRPr lang="en-US">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s-US">
                <a:solidFill>
                  <a:schemeClr val="accent1">
                    <a:lumMod val="40000"/>
                    <a:lumOff val="60000"/>
                  </a:schemeClr>
                </a:solidFill>
                <a:latin typeface="Arial"/>
                <a:cs typeface="Arial"/>
              </a:rPr>
              <a:t>Medicare Advantage y otros planes de salud Medicare</a:t>
            </a:r>
          </a:p>
        </p:txBody>
      </p:sp>
      <p:sp>
        <p:nvSpPr>
          <p:cNvPr id="2" name="Date Placeholder 1"/>
          <p:cNvSpPr>
            <a:spLocks noGrp="1"/>
          </p:cNvSpPr>
          <p:nvPr>
            <p:ph type="dt" sz="half" idx="10"/>
          </p:nvPr>
        </p:nvSpPr>
        <p:spPr/>
        <p:txBody>
          <a:bodyPr/>
          <a:lstStyle/>
          <a:p>
            <a:r>
              <a:rPr lang="es-US">
                <a:solidFill>
                  <a:schemeClr val="accent1">
                    <a:lumMod val="40000"/>
                    <a:lumOff val="60000"/>
                  </a:schemeClr>
                </a:solidFill>
              </a:rPr>
              <a:t>Marzo de 2023</a:t>
            </a:r>
          </a:p>
        </p:txBody>
      </p:sp>
    </p:spTree>
    <p:custDataLst>
      <p:tags r:id="rId1"/>
    </p:custDataLst>
    <p:extLst>
      <p:ext uri="{BB962C8B-B14F-4D97-AF65-F5344CB8AC3E}">
        <p14:creationId xmlns:p14="http://schemas.microsoft.com/office/powerpoint/2010/main" val="365977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7" grpId="0" animBg="1"/>
      <p:bldP spid="10" grpId="0"/>
      <p:bldP spid="11" grpId="0"/>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26275"/>
          </a:xfrm>
        </p:spPr>
        <p:txBody>
          <a:bodyPr anchor="ctr">
            <a:normAutofit/>
          </a:bodyPr>
          <a:lstStyle/>
          <a:p>
            <a:r>
              <a:rPr lang="es-US" sz="3000"/>
              <a:t>Derechos en los planes de salud de Medicare</a:t>
            </a:r>
          </a:p>
        </p:txBody>
      </p:sp>
      <p:sp>
        <p:nvSpPr>
          <p:cNvPr id="5" name="Content Placeholder 4"/>
          <p:cNvSpPr>
            <a:spLocks noGrp="1"/>
          </p:cNvSpPr>
          <p:nvPr>
            <p:ph type="body" sz="quarter" idx="13"/>
          </p:nvPr>
        </p:nvSpPr>
        <p:spPr>
          <a:xfrm>
            <a:off x="962378" y="1345406"/>
            <a:ext cx="10644188" cy="4167187"/>
          </a:xfrm>
        </p:spPr>
        <p:txBody>
          <a:bodyPr>
            <a:noAutofit/>
          </a:bodyPr>
          <a:lstStyle/>
          <a:p>
            <a:pPr marL="0" indent="0" algn="ctr" defTabSz="685800">
              <a:lnSpc>
                <a:spcPct val="110000"/>
              </a:lnSpc>
              <a:spcBef>
                <a:spcPts val="0"/>
              </a:spcBef>
              <a:spcAft>
                <a:spcPts val="600"/>
              </a:spcAft>
              <a:buFont typeface="Wingdings" pitchFamily="2" charset="2"/>
              <a:buNone/>
            </a:pPr>
            <a:r>
              <a:rPr lang="es-US" sz="2800" b="1">
                <a:solidFill>
                  <a:srgbClr val="00529B"/>
                </a:solidFill>
              </a:rPr>
              <a:t>Tiene derecho a:</a:t>
            </a:r>
          </a:p>
        </p:txBody>
      </p:sp>
      <p:sp>
        <p:nvSpPr>
          <p:cNvPr id="46" name="Rectangle 45">
            <a:extLst>
              <a:ext uri="{FF2B5EF4-FFF2-40B4-BE49-F238E27FC236}">
                <a16:creationId xmlns:a16="http://schemas.microsoft.com/office/drawing/2014/main" id="{DE57A5D3-5A28-4B89-B57B-3140EF79C32D}"/>
              </a:ext>
            </a:extLst>
          </p:cNvPr>
          <p:cNvSpPr/>
          <p:nvPr/>
        </p:nvSpPr>
        <p:spPr>
          <a:xfrm>
            <a:off x="1196123" y="1936899"/>
            <a:ext cx="4899877" cy="3877985"/>
          </a:xfrm>
          <a:prstGeom prst="rect">
            <a:avLst/>
          </a:prstGeom>
        </p:spPr>
        <p:txBody>
          <a:bodyPr wrap="square" lIns="91440" tIns="45720" rIns="91440" bIns="45720" anchor="t">
            <a:spAutoFit/>
          </a:bodyPr>
          <a:lstStyle/>
          <a:p>
            <a:pPr marL="274320" indent="-274320">
              <a:spcAft>
                <a:spcPts val="1200"/>
              </a:spcAft>
              <a:buFont typeface="Wingdings" panose="020B0604020202020204" pitchFamily="34" charset="0"/>
              <a:buChar char="§"/>
            </a:pPr>
            <a:r>
              <a:rPr lang="es-US" sz="2400" dirty="0">
                <a:solidFill>
                  <a:srgbClr val="2F5597"/>
                </a:solidFill>
                <a:latin typeface="Arial" panose="020B0604020202020204" pitchFamily="34" charset="0"/>
                <a:cs typeface="Arial" panose="020B0604020202020204" pitchFamily="34" charset="0"/>
              </a:rPr>
              <a:t>Elegir a los proveedores de </a:t>
            </a:r>
            <a:r>
              <a:rPr lang="es-US" sz="2400" b="1" dirty="0">
                <a:solidFill>
                  <a:srgbClr val="2F5597"/>
                </a:solidFill>
                <a:latin typeface="Arial" panose="020B0604020202020204" pitchFamily="34" charset="0"/>
                <a:cs typeface="Arial" panose="020B0604020202020204" pitchFamily="34" charset="0"/>
              </a:rPr>
              <a:t>cuidados médicos</a:t>
            </a:r>
            <a:r>
              <a:rPr lang="es-US" sz="2400" dirty="0">
                <a:solidFill>
                  <a:srgbClr val="2F5597"/>
                </a:solidFill>
                <a:latin typeface="Arial" panose="020B0604020202020204" pitchFamily="34" charset="0"/>
                <a:cs typeface="Arial" panose="020B0604020202020204" pitchFamily="34" charset="0"/>
              </a:rPr>
              <a:t> dentro </a:t>
            </a:r>
            <a:br>
              <a:rPr lang="es-US" sz="2400" dirty="0">
                <a:solidFill>
                  <a:srgbClr val="2F5597"/>
                </a:solidFill>
                <a:latin typeface="Arial" panose="020B0604020202020204" pitchFamily="34" charset="0"/>
                <a:cs typeface="Arial" panose="020B0604020202020204" pitchFamily="34" charset="0"/>
              </a:rPr>
            </a:br>
            <a:r>
              <a:rPr lang="es-US" sz="2400" dirty="0">
                <a:solidFill>
                  <a:srgbClr val="2F5597"/>
                </a:solidFill>
                <a:latin typeface="Arial" panose="020B0604020202020204" pitchFamily="34" charset="0"/>
                <a:cs typeface="Arial" panose="020B0604020202020204" pitchFamily="34" charset="0"/>
              </a:rPr>
              <a:t>del plan</a:t>
            </a:r>
          </a:p>
          <a:p>
            <a:pPr marL="274320" indent="-274320">
              <a:spcAft>
                <a:spcPts val="1200"/>
              </a:spcAft>
              <a:buFont typeface="Wingdings" panose="020B0604020202020204" pitchFamily="34" charset="0"/>
              <a:buChar char="§"/>
            </a:pPr>
            <a:r>
              <a:rPr lang="es-US" sz="2400" dirty="0">
                <a:solidFill>
                  <a:srgbClr val="2F5597"/>
                </a:solidFill>
                <a:latin typeface="Arial" panose="020B0604020202020204" pitchFamily="34" charset="0"/>
                <a:cs typeface="Arial" panose="020B0604020202020204" pitchFamily="34" charset="0"/>
              </a:rPr>
              <a:t>Recibir un </a:t>
            </a:r>
            <a:r>
              <a:rPr lang="es-US" sz="2400" b="1" dirty="0">
                <a:solidFill>
                  <a:srgbClr val="2F5597"/>
                </a:solidFill>
                <a:latin typeface="Arial" panose="020B0604020202020204" pitchFamily="34" charset="0"/>
                <a:cs typeface="Arial" panose="020B0604020202020204" pitchFamily="34" charset="0"/>
              </a:rPr>
              <a:t>plan de tratamiento </a:t>
            </a:r>
            <a:r>
              <a:rPr lang="es-US" sz="2400" dirty="0">
                <a:solidFill>
                  <a:srgbClr val="2F5597"/>
                </a:solidFill>
                <a:latin typeface="Arial" panose="020B0604020202020204" pitchFamily="34" charset="0"/>
                <a:cs typeface="Arial" panose="020B0604020202020204" pitchFamily="34" charset="0"/>
              </a:rPr>
              <a:t>de su doctor</a:t>
            </a:r>
          </a:p>
          <a:p>
            <a:pPr marL="274320" indent="-274320">
              <a:spcAft>
                <a:spcPts val="1200"/>
              </a:spcAft>
              <a:buFont typeface="Wingdings" panose="020B0604020202020204" pitchFamily="34" charset="0"/>
              <a:buChar char="§"/>
            </a:pPr>
            <a:r>
              <a:rPr lang="es-US" sz="2400" dirty="0">
                <a:solidFill>
                  <a:srgbClr val="2F5597"/>
                </a:solidFill>
                <a:latin typeface="Arial" panose="020B0604020202020204" pitchFamily="34" charset="0"/>
                <a:cs typeface="Arial" panose="020B0604020202020204" pitchFamily="34" charset="0"/>
              </a:rPr>
              <a:t>Conocer cómo sus doctores recibirán el </a:t>
            </a:r>
            <a:r>
              <a:rPr lang="es-US" sz="2400" b="1" dirty="0">
                <a:solidFill>
                  <a:srgbClr val="2F5597"/>
                </a:solidFill>
                <a:latin typeface="Arial" panose="020B0604020202020204" pitchFamily="34" charset="0"/>
                <a:cs typeface="Arial" panose="020B0604020202020204" pitchFamily="34" charset="0"/>
              </a:rPr>
              <a:t>pago</a:t>
            </a:r>
          </a:p>
          <a:p>
            <a:pPr marL="274320" indent="-274320">
              <a:spcAft>
                <a:spcPts val="1200"/>
              </a:spcAft>
              <a:buFont typeface="Wingdings" panose="020B0604020202020204" pitchFamily="34" charset="0"/>
              <a:buChar char="§"/>
            </a:pPr>
            <a:r>
              <a:rPr lang="es-US" sz="2400" dirty="0">
                <a:solidFill>
                  <a:srgbClr val="2F5597"/>
                </a:solidFill>
                <a:latin typeface="Arial" panose="020B0604020202020204" pitchFamily="34" charset="0"/>
                <a:cs typeface="Arial" panose="020B0604020202020204" pitchFamily="34" charset="0"/>
              </a:rPr>
              <a:t>Solicitar una </a:t>
            </a:r>
            <a:r>
              <a:rPr lang="es-US" sz="2400" b="1" dirty="0">
                <a:solidFill>
                  <a:srgbClr val="2F5597"/>
                </a:solidFill>
                <a:latin typeface="Arial" panose="020B0604020202020204" pitchFamily="34" charset="0"/>
                <a:cs typeface="Arial" panose="020B0604020202020204" pitchFamily="34" charset="0"/>
              </a:rPr>
              <a:t>apelación</a:t>
            </a:r>
            <a:r>
              <a:rPr lang="es-US" sz="2400" dirty="0">
                <a:solidFill>
                  <a:srgbClr val="2F5597"/>
                </a:solidFill>
                <a:latin typeface="Arial" panose="020B0604020202020204" pitchFamily="34" charset="0"/>
                <a:cs typeface="Arial" panose="020B0604020202020204" pitchFamily="34" charset="0"/>
              </a:rPr>
              <a:t> para resolver diferencias con su plan</a:t>
            </a:r>
          </a:p>
        </p:txBody>
      </p:sp>
      <p:sp>
        <p:nvSpPr>
          <p:cNvPr id="18" name="Rectangle 17">
            <a:extLst>
              <a:ext uri="{FF2B5EF4-FFF2-40B4-BE49-F238E27FC236}">
                <a16:creationId xmlns:a16="http://schemas.microsoft.com/office/drawing/2014/main" id="{FF89E4D0-43CD-4A97-A3BD-6359D5558653}"/>
              </a:ext>
            </a:extLst>
          </p:cNvPr>
          <p:cNvSpPr/>
          <p:nvPr/>
        </p:nvSpPr>
        <p:spPr>
          <a:xfrm>
            <a:off x="6453923" y="1936899"/>
            <a:ext cx="4899877" cy="3724096"/>
          </a:xfrm>
          <a:prstGeom prst="rect">
            <a:avLst/>
          </a:prstGeom>
        </p:spPr>
        <p:txBody>
          <a:bodyPr wrap="square" lIns="91440" tIns="45720" rIns="91440" bIns="45720" anchor="t">
            <a:spAutoFit/>
          </a:bodyPr>
          <a:lstStyle/>
          <a:p>
            <a:pPr marL="274320" indent="-274320">
              <a:spcAft>
                <a:spcPts val="1200"/>
              </a:spcAft>
              <a:buFont typeface="Wingdings" panose="020B0604020202020204" pitchFamily="34" charset="0"/>
              <a:buChar char="§"/>
            </a:pPr>
            <a:r>
              <a:rPr lang="es-US" sz="2400" dirty="0">
                <a:solidFill>
                  <a:srgbClr val="2F5597"/>
                </a:solidFill>
                <a:latin typeface="Arial" panose="020B0604020202020204" pitchFamily="34" charset="0"/>
                <a:cs typeface="Arial" panose="020B0604020202020204" pitchFamily="34" charset="0"/>
              </a:rPr>
              <a:t>Presentar una </a:t>
            </a:r>
            <a:r>
              <a:rPr lang="es-US" sz="2400" b="1" dirty="0">
                <a:solidFill>
                  <a:srgbClr val="2F5597"/>
                </a:solidFill>
                <a:latin typeface="Arial" panose="020B0604020202020204" pitchFamily="34" charset="0"/>
                <a:cs typeface="Arial" panose="020B0604020202020204" pitchFamily="34" charset="0"/>
              </a:rPr>
              <a:t>queja</a:t>
            </a:r>
            <a:r>
              <a:rPr lang="es-US" sz="2400" dirty="0">
                <a:solidFill>
                  <a:srgbClr val="2F5597"/>
                </a:solidFill>
                <a:latin typeface="Arial" panose="020B0604020202020204" pitchFamily="34" charset="0"/>
                <a:cs typeface="Arial" panose="020B0604020202020204" pitchFamily="34" charset="0"/>
              </a:rPr>
              <a:t> (denominada reclamación)</a:t>
            </a:r>
          </a:p>
          <a:p>
            <a:pPr marL="274320" indent="-274320">
              <a:spcAft>
                <a:spcPts val="1200"/>
              </a:spcAft>
              <a:buFont typeface="Wingdings" panose="020B0604020202020204" pitchFamily="34" charset="0"/>
              <a:buChar char="§"/>
            </a:pPr>
            <a:r>
              <a:rPr lang="es-US" sz="2400" dirty="0">
                <a:solidFill>
                  <a:srgbClr val="2F5597"/>
                </a:solidFill>
                <a:latin typeface="Arial" panose="020B0604020202020204" pitchFamily="34" charset="0"/>
                <a:cs typeface="Arial" panose="020B0604020202020204" pitchFamily="34" charset="0"/>
              </a:rPr>
              <a:t>Recibir una </a:t>
            </a:r>
            <a:r>
              <a:rPr lang="es-US" sz="2400" b="1" dirty="0">
                <a:solidFill>
                  <a:srgbClr val="2F5597"/>
                </a:solidFill>
                <a:latin typeface="Arial" panose="020B0604020202020204" pitchFamily="34" charset="0"/>
                <a:cs typeface="Arial" panose="020B0604020202020204" pitchFamily="34" charset="0"/>
              </a:rPr>
              <a:t>decisión de cobertura </a:t>
            </a:r>
            <a:r>
              <a:rPr lang="es-US" sz="2400" dirty="0">
                <a:solidFill>
                  <a:srgbClr val="2F5597"/>
                </a:solidFill>
                <a:latin typeface="Arial" panose="020B0604020202020204" pitchFamily="34" charset="0"/>
                <a:cs typeface="Arial" panose="020B0604020202020204" pitchFamily="34" charset="0"/>
              </a:rPr>
              <a:t>(o determinación de la organización) o información de cobertura por escrito de </a:t>
            </a:r>
            <a:br>
              <a:rPr lang="es-US" sz="2400" dirty="0">
                <a:solidFill>
                  <a:srgbClr val="2F5597"/>
                </a:solidFill>
                <a:latin typeface="Arial" panose="020B0604020202020204" pitchFamily="34" charset="0"/>
                <a:cs typeface="Arial" panose="020B0604020202020204" pitchFamily="34" charset="0"/>
              </a:rPr>
            </a:br>
            <a:r>
              <a:rPr lang="es-US" sz="2400" dirty="0">
                <a:solidFill>
                  <a:srgbClr val="2F5597"/>
                </a:solidFill>
                <a:latin typeface="Arial" panose="020B0604020202020204" pitchFamily="34" charset="0"/>
                <a:cs typeface="Arial" panose="020B0604020202020204" pitchFamily="34" charset="0"/>
              </a:rPr>
              <a:t>su plan</a:t>
            </a:r>
          </a:p>
          <a:p>
            <a:pPr marL="274320" indent="-274320">
              <a:spcAft>
                <a:spcPts val="1200"/>
              </a:spcAft>
              <a:buFont typeface="Wingdings" panose="020B0604020202020204" pitchFamily="34" charset="0"/>
              <a:buChar char="§"/>
            </a:pPr>
            <a:r>
              <a:rPr lang="es-US" sz="2400" dirty="0">
                <a:solidFill>
                  <a:srgbClr val="2F5597"/>
                </a:solidFill>
                <a:latin typeface="Arial" panose="020B0604020202020204" pitchFamily="34" charset="0"/>
                <a:cs typeface="Arial" panose="020B0604020202020204" pitchFamily="34" charset="0"/>
              </a:rPr>
              <a:t>Conservar la </a:t>
            </a:r>
            <a:r>
              <a:rPr lang="es-US" sz="2400" b="1" dirty="0">
                <a:solidFill>
                  <a:srgbClr val="2F5597"/>
                </a:solidFill>
                <a:latin typeface="Arial" panose="020B0604020202020204" pitchFamily="34" charset="0"/>
                <a:cs typeface="Arial" panose="020B0604020202020204" pitchFamily="34" charset="0"/>
              </a:rPr>
              <a:t>privacidad</a:t>
            </a:r>
            <a:r>
              <a:rPr lang="es-US" sz="2400" dirty="0">
                <a:solidFill>
                  <a:srgbClr val="2F5597"/>
                </a:solidFill>
                <a:latin typeface="Arial" panose="020B0604020202020204" pitchFamily="34" charset="0"/>
                <a:cs typeface="Arial" panose="020B0604020202020204" pitchFamily="34" charset="0"/>
              </a:rPr>
              <a:t> de la información médica personal</a:t>
            </a:r>
          </a:p>
        </p:txBody>
      </p:sp>
      <p:cxnSp>
        <p:nvCxnSpPr>
          <p:cNvPr id="7" name="Straight Connector 6">
            <a:extLst>
              <a:ext uri="{FF2B5EF4-FFF2-40B4-BE49-F238E27FC236}">
                <a16:creationId xmlns:a16="http://schemas.microsoft.com/office/drawing/2014/main" id="{9FC08D4B-F67C-4784-A730-06FCB6892338}"/>
              </a:ext>
              <a:ext uri="{C183D7F6-B498-43B3-948B-1728B52AA6E4}">
                <adec:decorative xmlns:adec="http://schemas.microsoft.com/office/drawing/2017/decorative" val="1"/>
              </a:ext>
            </a:extLst>
          </p:cNvPr>
          <p:cNvCxnSpPr>
            <a:cxnSpLocks/>
            <a:endCxn id="5" idx="2"/>
          </p:cNvCxnSpPr>
          <p:nvPr/>
        </p:nvCxnSpPr>
        <p:spPr>
          <a:xfrm>
            <a:off x="6284472" y="2127399"/>
            <a:ext cx="0" cy="3385194"/>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50" name="Slide Number Placeholder 5">
            <a:extLst>
              <a:ext uri="{FF2B5EF4-FFF2-40B4-BE49-F238E27FC236}">
                <a16:creationId xmlns:a16="http://schemas.microsoft.com/office/drawing/2014/main" id="{73F708D2-C205-498E-A0F1-030B17139E72}"/>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42</a:t>
            </a:fld>
            <a:endParaRPr lang="en-US">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s-US">
                <a:solidFill>
                  <a:schemeClr val="accent1">
                    <a:lumMod val="40000"/>
                    <a:lumOff val="60000"/>
                  </a:schemeClr>
                </a:solidFill>
              </a:rPr>
              <a:t>Medicare Advantage y otros planes de salud Medicare</a:t>
            </a:r>
          </a:p>
        </p:txBody>
      </p:sp>
      <p:sp>
        <p:nvSpPr>
          <p:cNvPr id="2" name="Date Placeholder 1"/>
          <p:cNvSpPr>
            <a:spLocks noGrp="1"/>
          </p:cNvSpPr>
          <p:nvPr>
            <p:ph type="dt" sz="half" idx="10"/>
          </p:nvPr>
        </p:nvSpPr>
        <p:spPr/>
        <p:txBody>
          <a:bodyPr/>
          <a:lstStyle/>
          <a:p>
            <a:r>
              <a:rPr lang="es-US">
                <a:solidFill>
                  <a:schemeClr val="accent1">
                    <a:lumMod val="40000"/>
                    <a:lumOff val="60000"/>
                  </a:schemeClr>
                </a:solidFill>
              </a:rPr>
              <a:t>Marzo de 2023</a:t>
            </a:r>
          </a:p>
        </p:txBody>
      </p:sp>
    </p:spTree>
    <p:custDataLst>
      <p:tags r:id="rId1"/>
    </p:custDataLst>
    <p:extLst>
      <p:ext uri="{BB962C8B-B14F-4D97-AF65-F5344CB8AC3E}">
        <p14:creationId xmlns:p14="http://schemas.microsoft.com/office/powerpoint/2010/main" val="146061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6300"/>
            <a:ext cx="12192000" cy="947704"/>
          </a:xfrm>
        </p:spPr>
        <p:txBody>
          <a:bodyPr anchor="ctr">
            <a:noAutofit/>
          </a:bodyPr>
          <a:lstStyle/>
          <a:p>
            <a:r>
              <a:rPr lang="es-US">
                <a:latin typeface="Arial Black"/>
              </a:rPr>
              <a:t>Apelaciones en Medicare Advantage y otros planes de salud</a:t>
            </a:r>
          </a:p>
        </p:txBody>
      </p:sp>
      <p:sp>
        <p:nvSpPr>
          <p:cNvPr id="10" name="TextBox 9" descr="Recuadro: El plan le indicará por escrito cómo puede apelar si: No cubrirá ningún artículo o servicio. No acepta ningún artículo o servicio. Detiene o reduce el curso del tratamiento.">
            <a:extLst>
              <a:ext uri="{FF2B5EF4-FFF2-40B4-BE49-F238E27FC236}">
                <a16:creationId xmlns:a16="http://schemas.microsoft.com/office/drawing/2014/main" id="{9C8D2B95-10E0-4C74-9124-B53AAFE0187A}"/>
              </a:ext>
            </a:extLst>
          </p:cNvPr>
          <p:cNvSpPr txBox="1"/>
          <p:nvPr/>
        </p:nvSpPr>
        <p:spPr>
          <a:xfrm>
            <a:off x="1425713" y="3638866"/>
            <a:ext cx="3044621" cy="2390398"/>
          </a:xfrm>
          <a:prstGeom prst="rect">
            <a:avLst/>
          </a:prstGeom>
          <a:noFill/>
        </p:spPr>
        <p:txBody>
          <a:bodyPr wrap="square" lIns="91440" tIns="45720" rIns="91440" bIns="45720" anchor="t">
            <a:spAutoFit/>
          </a:bodyPr>
          <a:lstStyle/>
          <a:p>
            <a:pPr algn="ctr" defTabSz="685800">
              <a:spcAft>
                <a:spcPts val="600"/>
              </a:spcAft>
            </a:pPr>
            <a:r>
              <a:rPr lang="es-US" sz="1700" b="1" dirty="0">
                <a:solidFill>
                  <a:srgbClr val="00529B"/>
                </a:solidFill>
                <a:latin typeface="Arial" panose="020B0604020202020204" pitchFamily="34" charset="0"/>
                <a:cs typeface="Arial" panose="020B0604020202020204" pitchFamily="34" charset="0"/>
              </a:rPr>
              <a:t>El plan le indicará por escrito cómo puede </a:t>
            </a:r>
            <a:br>
              <a:rPr lang="es-US" sz="1700" b="1" dirty="0">
                <a:solidFill>
                  <a:srgbClr val="00529B"/>
                </a:solidFill>
                <a:latin typeface="Arial" panose="020B0604020202020204" pitchFamily="34" charset="0"/>
                <a:cs typeface="Arial" panose="020B0604020202020204" pitchFamily="34" charset="0"/>
              </a:rPr>
            </a:br>
            <a:r>
              <a:rPr lang="es-US" sz="1700" b="1" dirty="0">
                <a:solidFill>
                  <a:srgbClr val="00529B"/>
                </a:solidFill>
                <a:latin typeface="Arial" panose="020B0604020202020204" pitchFamily="34" charset="0"/>
                <a:cs typeface="Arial" panose="020B0604020202020204" pitchFamily="34" charset="0"/>
              </a:rPr>
              <a:t>apelar si éste:</a:t>
            </a:r>
          </a:p>
          <a:p>
            <a:pPr marL="274320" indent="-274320" defTabSz="685800">
              <a:lnSpc>
                <a:spcPts val="1800"/>
              </a:lnSpc>
              <a:spcAft>
                <a:spcPts val="200"/>
              </a:spcAft>
              <a:buFont typeface="Wingdings" panose="02070309020205020404" pitchFamily="49" charset="0"/>
              <a:buChar char="§"/>
            </a:pPr>
            <a:r>
              <a:rPr lang="es-US" sz="1700" dirty="0">
                <a:solidFill>
                  <a:srgbClr val="00529B"/>
                </a:solidFill>
                <a:latin typeface="Arial" panose="020B0604020202020204" pitchFamily="34" charset="0"/>
                <a:cs typeface="Arial" panose="020B0604020202020204" pitchFamily="34" charset="0"/>
              </a:rPr>
              <a:t>No cubrirá ningún artículo o servicio</a:t>
            </a:r>
          </a:p>
          <a:p>
            <a:pPr marL="274320" indent="-274320" defTabSz="685800">
              <a:lnSpc>
                <a:spcPts val="1800"/>
              </a:lnSpc>
              <a:spcAft>
                <a:spcPts val="200"/>
              </a:spcAft>
              <a:buFont typeface="Wingdings" panose="02070309020205020404" pitchFamily="49" charset="0"/>
              <a:buChar char="§"/>
            </a:pPr>
            <a:r>
              <a:rPr lang="es-US" sz="1700" dirty="0">
                <a:solidFill>
                  <a:srgbClr val="00529B"/>
                </a:solidFill>
                <a:latin typeface="Arial" panose="020B0604020202020204" pitchFamily="34" charset="0"/>
                <a:cs typeface="Arial" panose="020B0604020202020204" pitchFamily="34" charset="0"/>
              </a:rPr>
              <a:t>No acepta ningún artículo o servicio</a:t>
            </a:r>
          </a:p>
          <a:p>
            <a:pPr marL="274320" indent="-274320" defTabSz="685800">
              <a:lnSpc>
                <a:spcPts val="1800"/>
              </a:lnSpc>
              <a:spcAft>
                <a:spcPts val="200"/>
              </a:spcAft>
              <a:buFont typeface="Wingdings" panose="02070309020205020404" pitchFamily="49" charset="0"/>
              <a:buChar char="§"/>
            </a:pPr>
            <a:r>
              <a:rPr lang="es-US" sz="1700" dirty="0">
                <a:solidFill>
                  <a:srgbClr val="00529B"/>
                </a:solidFill>
                <a:latin typeface="Arial" panose="020B0604020202020204" pitchFamily="34" charset="0"/>
                <a:cs typeface="Arial" panose="020B0604020202020204" pitchFamily="34" charset="0"/>
              </a:rPr>
              <a:t>Se interrumpe o reduce el ciclo de tratamiento</a:t>
            </a:r>
          </a:p>
        </p:txBody>
      </p:sp>
      <p:sp>
        <p:nvSpPr>
          <p:cNvPr id="7" name="Rectangle: Rounded Corners 6">
            <a:extLst>
              <a:ext uri="{FF2B5EF4-FFF2-40B4-BE49-F238E27FC236}">
                <a16:creationId xmlns:a16="http://schemas.microsoft.com/office/drawing/2014/main" id="{3A9A065D-C0B5-4FB3-8FCD-BFB6A7842BEC}"/>
              </a:ext>
              <a:ext uri="{C183D7F6-B498-43B3-948B-1728B52AA6E4}">
                <adec:decorative xmlns:adec="http://schemas.microsoft.com/office/drawing/2017/decorative" val="1"/>
              </a:ext>
            </a:extLst>
          </p:cNvPr>
          <p:cNvSpPr/>
          <p:nvPr/>
        </p:nvSpPr>
        <p:spPr>
          <a:xfrm>
            <a:off x="1425714" y="1255801"/>
            <a:ext cx="3108960" cy="4876055"/>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43CD8387-D2C2-4A99-B4D0-AD61684D85DA}"/>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443132" y="1710984"/>
            <a:ext cx="3071710" cy="1918300"/>
          </a:xfrm>
          <a:prstGeom prst="rect">
            <a:avLst/>
          </a:prstGeom>
          <a:ln>
            <a:noFill/>
          </a:ln>
          <a:effectLst>
            <a:softEdge rad="112500"/>
          </a:effectLst>
        </p:spPr>
      </p:pic>
      <p:sp>
        <p:nvSpPr>
          <p:cNvPr id="11" name="TextBox 10" descr="Recuadro: Usted o su médico pueden presentar un recurso:  Llame o escriba a su plan. El plan puede cobrar por una copia de su expediente y por enviarlo por correo.  ">
            <a:extLst>
              <a:ext uri="{FF2B5EF4-FFF2-40B4-BE49-F238E27FC236}">
                <a16:creationId xmlns:a16="http://schemas.microsoft.com/office/drawing/2014/main" id="{2EBEB44E-FE96-4D7B-B306-F94170A13B71}"/>
              </a:ext>
            </a:extLst>
          </p:cNvPr>
          <p:cNvSpPr txBox="1"/>
          <p:nvPr/>
        </p:nvSpPr>
        <p:spPr>
          <a:xfrm>
            <a:off x="4663701" y="3653831"/>
            <a:ext cx="3007217" cy="1872307"/>
          </a:xfrm>
          <a:prstGeom prst="rect">
            <a:avLst/>
          </a:prstGeom>
          <a:noFill/>
        </p:spPr>
        <p:txBody>
          <a:bodyPr wrap="square" lIns="91440" tIns="45720" rIns="91440" bIns="45720" anchor="t">
            <a:spAutoFit/>
          </a:bodyPr>
          <a:lstStyle/>
          <a:p>
            <a:pPr algn="ctr" defTabSz="685800">
              <a:spcAft>
                <a:spcPts val="600"/>
              </a:spcAft>
            </a:pPr>
            <a:r>
              <a:rPr lang="es-US" sz="1700" b="1" dirty="0">
                <a:solidFill>
                  <a:srgbClr val="00529B"/>
                </a:solidFill>
                <a:latin typeface="Arial" panose="020B0604020202020204" pitchFamily="34" charset="0"/>
                <a:cs typeface="Arial" panose="020B0604020202020204" pitchFamily="34" charset="0"/>
              </a:rPr>
              <a:t>Usted o su médico pueden presentar una apelación</a:t>
            </a:r>
          </a:p>
          <a:p>
            <a:pPr marL="274320" indent="-274320" defTabSz="685800">
              <a:lnSpc>
                <a:spcPts val="1800"/>
              </a:lnSpc>
              <a:spcAft>
                <a:spcPts val="200"/>
              </a:spcAft>
              <a:buFont typeface="Wingdings" panose="02070309020205020404" pitchFamily="49" charset="0"/>
              <a:buChar char="§"/>
            </a:pPr>
            <a:r>
              <a:rPr lang="es-US" sz="1700" dirty="0">
                <a:solidFill>
                  <a:srgbClr val="00529B"/>
                </a:solidFill>
                <a:latin typeface="Arial" panose="020B0604020202020204" pitchFamily="34" charset="0"/>
                <a:cs typeface="Arial" panose="020B0604020202020204" pitchFamily="34" charset="0"/>
              </a:rPr>
              <a:t>Llamar o escribir a su plan</a:t>
            </a:r>
          </a:p>
          <a:p>
            <a:pPr marL="274320" indent="-274320" defTabSz="685800">
              <a:lnSpc>
                <a:spcPts val="1800"/>
              </a:lnSpc>
              <a:spcAft>
                <a:spcPts val="200"/>
              </a:spcAft>
              <a:buFont typeface="Wingdings" panose="02070309020205020404" pitchFamily="49" charset="0"/>
              <a:buChar char="§"/>
            </a:pPr>
            <a:r>
              <a:rPr lang="es-US" sz="1700" dirty="0">
                <a:solidFill>
                  <a:srgbClr val="00529B"/>
                </a:solidFill>
                <a:latin typeface="Arial" panose="020B0604020202020204" pitchFamily="34" charset="0"/>
                <a:cs typeface="Arial" panose="020B0604020202020204" pitchFamily="34" charset="0"/>
              </a:rPr>
              <a:t>El plan puede cobrar por una copia de su expediente y por enviarlo por correo</a:t>
            </a:r>
          </a:p>
        </p:txBody>
      </p:sp>
      <p:sp>
        <p:nvSpPr>
          <p:cNvPr id="8" name="Rectangle: Rounded Corners 7">
            <a:extLst>
              <a:ext uri="{FF2B5EF4-FFF2-40B4-BE49-F238E27FC236}">
                <a16:creationId xmlns:a16="http://schemas.microsoft.com/office/drawing/2014/main" id="{AAF3449D-DE66-4B6A-B0F1-C14EBD2F6089}"/>
              </a:ext>
              <a:ext uri="{C183D7F6-B498-43B3-948B-1728B52AA6E4}">
                <adec:decorative xmlns:adec="http://schemas.microsoft.com/office/drawing/2017/decorative" val="1"/>
              </a:ext>
            </a:extLst>
          </p:cNvPr>
          <p:cNvSpPr/>
          <p:nvPr/>
        </p:nvSpPr>
        <p:spPr>
          <a:xfrm>
            <a:off x="4653398" y="1255801"/>
            <a:ext cx="3108960" cy="4876055"/>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626625FE-8B80-432E-9451-C2430B779095}"/>
              </a:ext>
              <a:ext uri="{C183D7F6-B498-43B3-948B-1728B52AA6E4}">
                <adec:decorative xmlns:adec="http://schemas.microsoft.com/office/drawing/2017/decorative" val="1"/>
              </a:ext>
            </a:extLst>
          </p:cNvPr>
          <p:cNvPicPr>
            <a:picLocks/>
          </p:cNvPicPr>
          <p:nvPr/>
        </p:nvPicPr>
        <p:blipFill>
          <a:blip r:embed="rId5" cstate="hqprint">
            <a:extLst>
              <a:ext uri="{28A0092B-C50C-407E-A947-70E740481C1C}">
                <a14:useLocalDpi xmlns:a14="http://schemas.microsoft.com/office/drawing/2010/main"/>
              </a:ext>
            </a:extLst>
          </a:blip>
          <a:stretch>
            <a:fillRect/>
          </a:stretch>
        </p:blipFill>
        <p:spPr>
          <a:xfrm>
            <a:off x="4656045" y="1746198"/>
            <a:ext cx="3072384" cy="1920240"/>
          </a:xfrm>
          <a:prstGeom prst="rect">
            <a:avLst/>
          </a:prstGeom>
          <a:ln>
            <a:noFill/>
          </a:ln>
          <a:effectLst>
            <a:softEdge rad="112500"/>
          </a:effectLst>
        </p:spPr>
      </p:pic>
      <p:sp>
        <p:nvSpPr>
          <p:cNvPr id="17" name="TextBox 16" descr="Recuadro: Puede solicitar una decisión acelerada (rápida): El plan decide en un plazo de 24 horas para los medicamentos de la Parte B de Medicare (Seguro Médico), o de 72 horas para otros artículos y servicios   ">
            <a:extLst>
              <a:ext uri="{FF2B5EF4-FFF2-40B4-BE49-F238E27FC236}">
                <a16:creationId xmlns:a16="http://schemas.microsoft.com/office/drawing/2014/main" id="{835A6872-899A-43E9-8F11-144553456120}"/>
              </a:ext>
            </a:extLst>
          </p:cNvPr>
          <p:cNvSpPr txBox="1"/>
          <p:nvPr/>
        </p:nvSpPr>
        <p:spPr>
          <a:xfrm>
            <a:off x="7891385" y="3638866"/>
            <a:ext cx="3176665" cy="2339102"/>
          </a:xfrm>
          <a:prstGeom prst="rect">
            <a:avLst/>
          </a:prstGeom>
          <a:noFill/>
        </p:spPr>
        <p:txBody>
          <a:bodyPr wrap="square" lIns="91440" tIns="45720" rIns="91440" bIns="45720" anchor="t">
            <a:spAutoFit/>
          </a:bodyPr>
          <a:lstStyle/>
          <a:p>
            <a:pPr marL="236538" algn="ctr" defTabSz="685800">
              <a:spcBef>
                <a:spcPts val="600"/>
              </a:spcBef>
              <a:spcAft>
                <a:spcPts val="600"/>
              </a:spcAft>
            </a:pPr>
            <a:r>
              <a:rPr lang="es-US" sz="1700" b="1" dirty="0">
                <a:solidFill>
                  <a:srgbClr val="00529B"/>
                </a:solidFill>
                <a:latin typeface="Arial" panose="020B0604020202020204" pitchFamily="34" charset="0"/>
                <a:cs typeface="Arial" panose="020B0604020202020204" pitchFamily="34" charset="0"/>
              </a:rPr>
              <a:t>Puede solicitar una decisión acelerada (rápida) </a:t>
            </a:r>
          </a:p>
          <a:p>
            <a:pPr marL="236538" defTabSz="685800">
              <a:lnSpc>
                <a:spcPts val="1800"/>
              </a:lnSpc>
              <a:spcAft>
                <a:spcPts val="600"/>
              </a:spcAft>
            </a:pPr>
            <a:r>
              <a:rPr lang="es-US" sz="1700" dirty="0">
                <a:solidFill>
                  <a:srgbClr val="00529B"/>
                </a:solidFill>
                <a:latin typeface="Arial" panose="020B0604020202020204" pitchFamily="34" charset="0"/>
                <a:cs typeface="Arial" panose="020B0604020202020204" pitchFamily="34" charset="0"/>
              </a:rPr>
              <a:t>El plan decide en un plazo de 24 horas para los medicamentos de la Parte B de Medicare (Seguro Médico), o de 72 horas para otros artículos y servicios</a:t>
            </a:r>
          </a:p>
        </p:txBody>
      </p:sp>
      <p:sp>
        <p:nvSpPr>
          <p:cNvPr id="9" name="Rectangle: Rounded Corners 8">
            <a:extLst>
              <a:ext uri="{FF2B5EF4-FFF2-40B4-BE49-F238E27FC236}">
                <a16:creationId xmlns:a16="http://schemas.microsoft.com/office/drawing/2014/main" id="{B760DFB6-4D39-438B-B65D-3090BE724160}"/>
              </a:ext>
              <a:ext uri="{C183D7F6-B498-43B3-948B-1728B52AA6E4}">
                <adec:decorative xmlns:adec="http://schemas.microsoft.com/office/drawing/2017/decorative" val="1"/>
              </a:ext>
            </a:extLst>
          </p:cNvPr>
          <p:cNvSpPr/>
          <p:nvPr/>
        </p:nvSpPr>
        <p:spPr>
          <a:xfrm>
            <a:off x="7891385" y="1255801"/>
            <a:ext cx="3305692" cy="4876055"/>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843A4076-DB02-4331-9495-3BDDE370099B}"/>
              </a:ext>
              <a:ext uri="{C183D7F6-B498-43B3-948B-1728B52AA6E4}">
                <adec:decorative xmlns:adec="http://schemas.microsoft.com/office/drawing/2017/decorative" val="1"/>
              </a:ext>
            </a:extLst>
          </p:cNvPr>
          <p:cNvPicPr>
            <a:picLocks/>
          </p:cNvPicPr>
          <p:nvPr/>
        </p:nvPicPr>
        <p:blipFill>
          <a:blip r:embed="rId6" cstate="hqprint">
            <a:extLst>
              <a:ext uri="{28A0092B-C50C-407E-A947-70E740481C1C}">
                <a14:useLocalDpi xmlns:a14="http://schemas.microsoft.com/office/drawing/2010/main"/>
              </a:ext>
            </a:extLst>
          </a:blip>
          <a:stretch>
            <a:fillRect/>
          </a:stretch>
        </p:blipFill>
        <p:spPr>
          <a:xfrm>
            <a:off x="8008039" y="1768590"/>
            <a:ext cx="3072384" cy="1920240"/>
          </a:xfrm>
          <a:prstGeom prst="rect">
            <a:avLst/>
          </a:prstGeom>
          <a:ln>
            <a:noFill/>
          </a:ln>
          <a:effectLst>
            <a:softEdge rad="112500"/>
          </a:effectLst>
        </p:spPr>
      </p:pic>
      <p:sp>
        <p:nvSpPr>
          <p:cNvPr id="18" name="Slide Number Placeholder 5">
            <a:extLst>
              <a:ext uri="{FF2B5EF4-FFF2-40B4-BE49-F238E27FC236}">
                <a16:creationId xmlns:a16="http://schemas.microsoft.com/office/drawing/2014/main" id="{38D6D0CB-CE54-42C8-8B41-08922A033B79}"/>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43</a:t>
            </a:fld>
            <a:endParaRPr lang="en-US">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s-US">
                <a:solidFill>
                  <a:schemeClr val="accent1">
                    <a:lumMod val="40000"/>
                    <a:lumOff val="60000"/>
                  </a:schemeClr>
                </a:solidFill>
              </a:rPr>
              <a:t>Medicare Advantage y otros planes de salud Medicare</a:t>
            </a:r>
          </a:p>
        </p:txBody>
      </p:sp>
      <p:sp>
        <p:nvSpPr>
          <p:cNvPr id="2" name="Date Placeholder 1"/>
          <p:cNvSpPr>
            <a:spLocks noGrp="1"/>
          </p:cNvSpPr>
          <p:nvPr>
            <p:ph type="dt" sz="half" idx="10"/>
          </p:nvPr>
        </p:nvSpPr>
        <p:spPr/>
        <p:txBody>
          <a:bodyPr/>
          <a:lstStyle/>
          <a:p>
            <a:r>
              <a:rPr lang="es-US">
                <a:solidFill>
                  <a:schemeClr val="accent1">
                    <a:lumMod val="40000"/>
                    <a:lumOff val="60000"/>
                  </a:schemeClr>
                </a:solidFill>
              </a:rPr>
              <a:t>Marzo de 2023</a:t>
            </a:r>
          </a:p>
        </p:txBody>
      </p:sp>
    </p:spTree>
    <p:custDataLst>
      <p:tags r:id="rId1"/>
    </p:custDataLst>
    <p:extLst>
      <p:ext uri="{BB962C8B-B14F-4D97-AF65-F5344CB8AC3E}">
        <p14:creationId xmlns:p14="http://schemas.microsoft.com/office/powerpoint/2010/main" val="385916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D2AE56-D890-4CC3-BB13-117BB1ED80AB}"/>
              </a:ext>
            </a:extLst>
          </p:cNvPr>
          <p:cNvSpPr>
            <a:spLocks noGrp="1"/>
          </p:cNvSpPr>
          <p:nvPr>
            <p:ph type="title"/>
          </p:nvPr>
        </p:nvSpPr>
        <p:spPr>
          <a:xfrm>
            <a:off x="0" y="20717"/>
            <a:ext cx="12192000" cy="945209"/>
          </a:xfrm>
        </p:spPr>
        <p:txBody>
          <a:bodyPr anchor="ctr">
            <a:normAutofit/>
          </a:bodyPr>
          <a:lstStyle/>
          <a:p>
            <a:r>
              <a:rPr lang="es-US" sz="3000" dirty="0"/>
              <a:t>Proceso de apelaciones de </a:t>
            </a:r>
            <a:br>
              <a:rPr lang="es-US" sz="3000" dirty="0"/>
            </a:br>
            <a:r>
              <a:rPr lang="es-US" sz="3000" dirty="0"/>
              <a:t>Medicare </a:t>
            </a:r>
            <a:r>
              <a:rPr lang="es-US" sz="3000" dirty="0" err="1"/>
              <a:t>Advantage</a:t>
            </a:r>
            <a:r>
              <a:rPr lang="es-US" sz="3000" dirty="0"/>
              <a:t> (Parte C)</a:t>
            </a:r>
          </a:p>
        </p:txBody>
      </p:sp>
      <p:sp>
        <p:nvSpPr>
          <p:cNvPr id="29" name="Organization determination">
            <a:extLst>
              <a:ext uri="{FF2B5EF4-FFF2-40B4-BE49-F238E27FC236}">
                <a16:creationId xmlns:a16="http://schemas.microsoft.com/office/drawing/2014/main" id="{B67EDDBD-4D4A-45CB-AF62-207C7870DD03}"/>
              </a:ext>
              <a:ext uri="{C183D7F6-B498-43B3-948B-1728B52AA6E4}">
                <adec:decorative xmlns:adec="http://schemas.microsoft.com/office/drawing/2017/decorative" val="1"/>
              </a:ext>
            </a:extLst>
          </p:cNvPr>
          <p:cNvSpPr/>
          <p:nvPr/>
        </p:nvSpPr>
        <p:spPr>
          <a:xfrm>
            <a:off x="127433" y="5115767"/>
            <a:ext cx="975955" cy="466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000" b="1">
                <a:solidFill>
                  <a:schemeClr val="accent1">
                    <a:lumMod val="50000"/>
                  </a:schemeClr>
                </a:solidFill>
              </a:rPr>
              <a:t>Proceso acelerado</a:t>
            </a:r>
          </a:p>
        </p:txBody>
      </p:sp>
      <p:sp>
        <p:nvSpPr>
          <p:cNvPr id="30" name="Standard appeals process">
            <a:extLst>
              <a:ext uri="{FF2B5EF4-FFF2-40B4-BE49-F238E27FC236}">
                <a16:creationId xmlns:a16="http://schemas.microsoft.com/office/drawing/2014/main" id="{CE773489-2039-4FE0-B2FE-18D16A9D2CD1}"/>
              </a:ext>
              <a:ext uri="{C183D7F6-B498-43B3-948B-1728B52AA6E4}">
                <adec:decorative xmlns:adec="http://schemas.microsoft.com/office/drawing/2017/decorative" val="1"/>
              </a:ext>
            </a:extLst>
          </p:cNvPr>
          <p:cNvSpPr/>
          <p:nvPr/>
        </p:nvSpPr>
        <p:spPr>
          <a:xfrm>
            <a:off x="1143230" y="5572968"/>
            <a:ext cx="5042470" cy="27604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b="1"/>
              <a:t>PROCESO ESTÁNDAR*</a:t>
            </a:r>
          </a:p>
        </p:txBody>
      </p:sp>
      <p:sp>
        <p:nvSpPr>
          <p:cNvPr id="31" name="Expedited appeals process">
            <a:extLst>
              <a:ext uri="{FF2B5EF4-FFF2-40B4-BE49-F238E27FC236}">
                <a16:creationId xmlns:a16="http://schemas.microsoft.com/office/drawing/2014/main" id="{8A5DDB69-A96F-4723-932A-68C9EFD5A0A4}"/>
              </a:ext>
              <a:ext uri="{C183D7F6-B498-43B3-948B-1728B52AA6E4}">
                <adec:decorative xmlns:adec="http://schemas.microsoft.com/office/drawing/2017/decorative" val="1"/>
              </a:ext>
            </a:extLst>
          </p:cNvPr>
          <p:cNvSpPr/>
          <p:nvPr/>
        </p:nvSpPr>
        <p:spPr>
          <a:xfrm>
            <a:off x="6195153" y="5572967"/>
            <a:ext cx="5003643" cy="276045"/>
          </a:xfrm>
          <a:prstGeom prst="rect">
            <a:avLst/>
          </a:prstGeom>
          <a:solidFill>
            <a:srgbClr val="9E7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b="1"/>
              <a:t>PROCESO ACELERADO</a:t>
            </a:r>
          </a:p>
        </p:txBody>
      </p:sp>
      <p:sp>
        <p:nvSpPr>
          <p:cNvPr id="32" name="Standard process" descr="Proceso estándar, nivel de determinación organizativa:  Previa al servicio: Decisión emitida en 14 días; Pagos: Decisión emitida en 60 días; Medicamentos de la Parte B: Decisión emitida dentro de 72 días  ">
            <a:extLst>
              <a:ext uri="{FF2B5EF4-FFF2-40B4-BE49-F238E27FC236}">
                <a16:creationId xmlns:a16="http://schemas.microsoft.com/office/drawing/2014/main" id="{2A1A2C69-6EC6-4C68-B32A-72E2EF9FD496}"/>
              </a:ext>
            </a:extLst>
          </p:cNvPr>
          <p:cNvSpPr/>
          <p:nvPr/>
        </p:nvSpPr>
        <p:spPr>
          <a:xfrm>
            <a:off x="1143230" y="5106849"/>
            <a:ext cx="5022549" cy="4572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s-US" sz="1200" dirty="0">
                <a:solidFill>
                  <a:schemeClr val="bg1"/>
                </a:solidFill>
              </a:rPr>
              <a:t>Previa al servicio: Decisión emitida en 14 días; Pagos: Decisión emitida en 60 días Medicamento de la Parte B: Decisión emitida dentro de 72 días </a:t>
            </a:r>
          </a:p>
        </p:txBody>
      </p:sp>
      <p:sp>
        <p:nvSpPr>
          <p:cNvPr id="33" name="Expedited process" descr="Proceso acelerado, nivel de determinación organizativa:  Previa al servicio: Decisión emitida en un plazo de 72 horas Medicamento Parte B: Decisión emitida dentro de 24 días ">
            <a:extLst>
              <a:ext uri="{FF2B5EF4-FFF2-40B4-BE49-F238E27FC236}">
                <a16:creationId xmlns:a16="http://schemas.microsoft.com/office/drawing/2014/main" id="{B52F2B83-6D0D-4D2B-873F-1A5EBB245AA8}"/>
              </a:ext>
            </a:extLst>
          </p:cNvPr>
          <p:cNvSpPr/>
          <p:nvPr/>
        </p:nvSpPr>
        <p:spPr>
          <a:xfrm>
            <a:off x="6205621" y="5110173"/>
            <a:ext cx="5003643" cy="4572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s-US" sz="1200" dirty="0">
                <a:solidFill>
                  <a:schemeClr val="bg1"/>
                </a:solidFill>
              </a:rPr>
              <a:t>Previa al servicio: Decisión emitida dentro de 72 días </a:t>
            </a:r>
          </a:p>
          <a:p>
            <a:pPr algn="ctr"/>
            <a:r>
              <a:rPr lang="es-US" sz="1200" dirty="0">
                <a:solidFill>
                  <a:schemeClr val="bg1"/>
                </a:solidFill>
              </a:rPr>
              <a:t>Medicamento de la Parte B: Decisión emitida dentro de 24 días</a:t>
            </a:r>
          </a:p>
        </p:txBody>
      </p:sp>
      <p:sp>
        <p:nvSpPr>
          <p:cNvPr id="34" name="1st level of appeal">
            <a:extLst>
              <a:ext uri="{FF2B5EF4-FFF2-40B4-BE49-F238E27FC236}">
                <a16:creationId xmlns:a16="http://schemas.microsoft.com/office/drawing/2014/main" id="{60BFA8A9-1E92-4B1E-9E0B-28B2D9A2544A}"/>
              </a:ext>
              <a:ext uri="{C183D7F6-B498-43B3-948B-1728B52AA6E4}">
                <adec:decorative xmlns:adec="http://schemas.microsoft.com/office/drawing/2017/decorative" val="1"/>
              </a:ext>
            </a:extLst>
          </p:cNvPr>
          <p:cNvSpPr/>
          <p:nvPr/>
        </p:nvSpPr>
        <p:spPr>
          <a:xfrm>
            <a:off x="292101" y="4153025"/>
            <a:ext cx="1096968"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400" b="1" dirty="0">
                <a:solidFill>
                  <a:schemeClr val="accent1">
                    <a:lumMod val="50000"/>
                  </a:schemeClr>
                </a:solidFill>
              </a:rPr>
              <a:t>1</a:t>
            </a:r>
            <a:r>
              <a:rPr lang="es-US" sz="1400" b="1" baseline="30000" dirty="0">
                <a:solidFill>
                  <a:schemeClr val="accent1">
                    <a:lumMod val="50000"/>
                  </a:schemeClr>
                </a:solidFill>
              </a:rPr>
              <a:t>er</a:t>
            </a:r>
            <a:r>
              <a:rPr lang="es-US" sz="1400" b="1" dirty="0">
                <a:solidFill>
                  <a:schemeClr val="accent1">
                    <a:lumMod val="50000"/>
                  </a:schemeClr>
                </a:solidFill>
              </a:rPr>
              <a:t> Nivel de Apelación</a:t>
            </a:r>
          </a:p>
        </p:txBody>
      </p:sp>
      <p:sp>
        <p:nvSpPr>
          <p:cNvPr id="35" name="Standard level 1" descr="Proceso estándar, 1er nivel de apelación:  60 días para presentar Reconsideración del plan previa al servicio: Decisión emitida en 30 días; Pagos: Decisión emitida en 60 días; Medicamento de la Parte B: Decisión emitida en 7 días ">
            <a:extLst>
              <a:ext uri="{FF2B5EF4-FFF2-40B4-BE49-F238E27FC236}">
                <a16:creationId xmlns:a16="http://schemas.microsoft.com/office/drawing/2014/main" id="{10F7812B-2450-40AF-9096-6F03F8178762}"/>
              </a:ext>
            </a:extLst>
          </p:cNvPr>
          <p:cNvSpPr/>
          <p:nvPr/>
        </p:nvSpPr>
        <p:spPr>
          <a:xfrm>
            <a:off x="1428909" y="4153025"/>
            <a:ext cx="4746324" cy="914400"/>
          </a:xfrm>
          <a:prstGeom prst="rect">
            <a:avLst/>
          </a:prstGeom>
          <a:solidFill>
            <a:srgbClr val="2B6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US" sz="1200" b="1" dirty="0">
                <a:solidFill>
                  <a:schemeClr val="bg1"/>
                </a:solidFill>
              </a:rPr>
              <a:t>60 días para presentar</a:t>
            </a:r>
          </a:p>
          <a:p>
            <a:pPr algn="ctr"/>
            <a:r>
              <a:rPr lang="es-US" sz="1200" dirty="0">
                <a:solidFill>
                  <a:schemeClr val="bg1"/>
                </a:solidFill>
              </a:rPr>
              <a:t>Reconsideración del plan de salud </a:t>
            </a:r>
          </a:p>
          <a:p>
            <a:pPr algn="ctr"/>
            <a:r>
              <a:rPr lang="es-US" sz="1200" dirty="0">
                <a:solidFill>
                  <a:schemeClr val="bg1"/>
                </a:solidFill>
              </a:rPr>
              <a:t>Previa al servicio: Decisión emitida en 30 días; Pagos: Decisión emitida en 60 días; Medicamento de la Parte B: Decisión emitida en 7 días</a:t>
            </a:r>
          </a:p>
        </p:txBody>
      </p:sp>
      <p:sp>
        <p:nvSpPr>
          <p:cNvPr id="36" name="Expedited Level 1" descr="Proceso acelerado, 1er nivel de apelación:  60 días para presentar Reconsideración del plan de salud Decisión emitida en un plazo de 72 horas ">
            <a:extLst>
              <a:ext uri="{FF2B5EF4-FFF2-40B4-BE49-F238E27FC236}">
                <a16:creationId xmlns:a16="http://schemas.microsoft.com/office/drawing/2014/main" id="{6CA83E11-B205-40C9-A4AA-5226EB13BA4A}"/>
              </a:ext>
            </a:extLst>
          </p:cNvPr>
          <p:cNvSpPr/>
          <p:nvPr/>
        </p:nvSpPr>
        <p:spPr>
          <a:xfrm>
            <a:off x="6215074" y="4158152"/>
            <a:ext cx="4729323" cy="914400"/>
          </a:xfrm>
          <a:prstGeom prst="rect">
            <a:avLst/>
          </a:prstGeom>
          <a:solidFill>
            <a:srgbClr val="E6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US" sz="1200" b="1">
                <a:solidFill>
                  <a:schemeClr val="accent1">
                    <a:lumMod val="50000"/>
                  </a:schemeClr>
                </a:solidFill>
              </a:rPr>
              <a:t>60 días para presentar</a:t>
            </a:r>
          </a:p>
          <a:p>
            <a:pPr algn="ctr"/>
            <a:r>
              <a:rPr lang="es-US" sz="1200">
                <a:solidFill>
                  <a:schemeClr val="accent1">
                    <a:lumMod val="50000"/>
                  </a:schemeClr>
                </a:solidFill>
              </a:rPr>
              <a:t>Reconsideración del plan de salud</a:t>
            </a:r>
          </a:p>
          <a:p>
            <a:pPr algn="ctr"/>
            <a:r>
              <a:rPr lang="es-US" sz="1200">
                <a:solidFill>
                  <a:schemeClr val="accent1">
                    <a:lumMod val="50000"/>
                  </a:schemeClr>
                </a:solidFill>
              </a:rPr>
              <a:t>Decisión emitida dentro de 72 días</a:t>
            </a:r>
          </a:p>
        </p:txBody>
      </p:sp>
      <p:sp>
        <p:nvSpPr>
          <p:cNvPr id="37" name="2nd level of appeal">
            <a:extLst>
              <a:ext uri="{FF2B5EF4-FFF2-40B4-BE49-F238E27FC236}">
                <a16:creationId xmlns:a16="http://schemas.microsoft.com/office/drawing/2014/main" id="{8CA82AEF-D805-42C8-BC17-248A167BE2F4}"/>
              </a:ext>
              <a:ext uri="{C183D7F6-B498-43B3-948B-1728B52AA6E4}">
                <adec:decorative xmlns:adec="http://schemas.microsoft.com/office/drawing/2017/decorative" val="1"/>
              </a:ext>
            </a:extLst>
          </p:cNvPr>
          <p:cNvSpPr/>
          <p:nvPr/>
        </p:nvSpPr>
        <p:spPr>
          <a:xfrm>
            <a:off x="686030" y="3239138"/>
            <a:ext cx="1160238" cy="8838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400" b="1" dirty="0">
                <a:solidFill>
                  <a:schemeClr val="accent1">
                    <a:lumMod val="50000"/>
                  </a:schemeClr>
                </a:solidFill>
              </a:rPr>
              <a:t>2do nivel </a:t>
            </a:r>
          </a:p>
          <a:p>
            <a:pPr algn="ctr"/>
            <a:r>
              <a:rPr lang="es-US" sz="1400" b="1" dirty="0">
                <a:solidFill>
                  <a:schemeClr val="accent1">
                    <a:lumMod val="50000"/>
                  </a:schemeClr>
                </a:solidFill>
              </a:rPr>
              <a:t>de apelación</a:t>
            </a:r>
          </a:p>
        </p:txBody>
      </p:sp>
      <p:sp>
        <p:nvSpPr>
          <p:cNvPr id="38" name="Standard level 2" descr="Proceso estándar, 2do nivel de apelación:  Reenvío automático a IRE si la reconsideración del plan confirma la denegación Entidad Revisora Independiente (ERI) Reconsideración antes del servicio: Decisión emitida en 30 días Pagos: Decisión emitida en 60 días; Medicamentos de la Parte B: Decisión emitida en 7 días ">
            <a:extLst>
              <a:ext uri="{FF2B5EF4-FFF2-40B4-BE49-F238E27FC236}">
                <a16:creationId xmlns:a16="http://schemas.microsoft.com/office/drawing/2014/main" id="{B5C89753-CB47-4555-B2D3-886BBFFAAFBE}"/>
              </a:ext>
            </a:extLst>
          </p:cNvPr>
          <p:cNvSpPr/>
          <p:nvPr/>
        </p:nvSpPr>
        <p:spPr>
          <a:xfrm>
            <a:off x="1886109" y="3213427"/>
            <a:ext cx="4289124" cy="914400"/>
          </a:xfrm>
          <a:prstGeom prst="rect">
            <a:avLst/>
          </a:prstGeom>
          <a:solidFill>
            <a:srgbClr val="2A6CA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lstStyle/>
          <a:p>
            <a:pPr algn="ctr">
              <a:lnSpc>
                <a:spcPts val="1200"/>
              </a:lnSpc>
            </a:pPr>
            <a:r>
              <a:rPr lang="es-US" sz="1200" b="1" dirty="0">
                <a:solidFill>
                  <a:schemeClr val="bg1"/>
                </a:solidFill>
              </a:rPr>
              <a:t>Reenvío automático a IRE si la reconsideración</a:t>
            </a:r>
            <a:br>
              <a:rPr lang="es-US" sz="1200" b="1" dirty="0">
                <a:solidFill>
                  <a:schemeClr val="bg1"/>
                </a:solidFill>
              </a:rPr>
            </a:br>
            <a:r>
              <a:rPr lang="es-US" sz="1200" b="1" dirty="0">
                <a:solidFill>
                  <a:schemeClr val="bg1"/>
                </a:solidFill>
              </a:rPr>
              <a:t> del plan confirma la denegación</a:t>
            </a:r>
          </a:p>
          <a:p>
            <a:pPr algn="ctr"/>
            <a:r>
              <a:rPr lang="es-US" sz="1000" dirty="0">
                <a:solidFill>
                  <a:schemeClr val="bg1"/>
                </a:solidFill>
              </a:rPr>
              <a:t>Reconsideración de la Organización de Revisión Independiente (IRE)</a:t>
            </a:r>
          </a:p>
          <a:p>
            <a:pPr algn="ctr"/>
            <a:r>
              <a:rPr lang="es-US" sz="1000" dirty="0">
                <a:solidFill>
                  <a:schemeClr val="bg1"/>
                </a:solidFill>
              </a:rPr>
              <a:t>Antes del servicio: Decisión emitida en 30 días </a:t>
            </a:r>
            <a:br>
              <a:rPr lang="es-US" sz="1000" dirty="0">
                <a:solidFill>
                  <a:schemeClr val="bg1"/>
                </a:solidFill>
              </a:rPr>
            </a:br>
            <a:r>
              <a:rPr lang="es-US" sz="1000" dirty="0">
                <a:solidFill>
                  <a:schemeClr val="bg1"/>
                </a:solidFill>
              </a:rPr>
              <a:t>Pagos: Decisión emitida en 60 días</a:t>
            </a:r>
          </a:p>
          <a:p>
            <a:pPr algn="ctr"/>
            <a:r>
              <a:rPr lang="es-US" sz="1000" dirty="0">
                <a:solidFill>
                  <a:schemeClr val="bg1"/>
                </a:solidFill>
              </a:rPr>
              <a:t>Medicamento de la Parte B: Decisión emitida en 7 días</a:t>
            </a:r>
          </a:p>
        </p:txBody>
      </p:sp>
      <p:sp>
        <p:nvSpPr>
          <p:cNvPr id="39" name="Expedited level 2" descr="Proceso acelerado, 2do nivel de apelación:  Reenvío automático a la IRE si la reconsideración del plan confirma la denegación  La decisión de reconsideración de la IRE emitida en un plazo de 72 horas ">
            <a:extLst>
              <a:ext uri="{FF2B5EF4-FFF2-40B4-BE49-F238E27FC236}">
                <a16:creationId xmlns:a16="http://schemas.microsoft.com/office/drawing/2014/main" id="{172260D6-1FA9-4707-83D3-BBA0735FAD4F}"/>
              </a:ext>
            </a:extLst>
          </p:cNvPr>
          <p:cNvSpPr/>
          <p:nvPr/>
        </p:nvSpPr>
        <p:spPr>
          <a:xfrm>
            <a:off x="6215074" y="3208634"/>
            <a:ext cx="4272123" cy="914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a:r>
              <a:rPr lang="es-US" sz="1200" b="1" dirty="0">
                <a:solidFill>
                  <a:srgbClr val="31415E"/>
                </a:solidFill>
              </a:rPr>
              <a:t>Reenvío automático a IRE si la reconsideración </a:t>
            </a:r>
            <a:br>
              <a:rPr lang="es-US" sz="1200" b="1" dirty="0">
                <a:solidFill>
                  <a:srgbClr val="31415E"/>
                </a:solidFill>
              </a:rPr>
            </a:br>
            <a:r>
              <a:rPr lang="es-US" sz="1200" b="1" dirty="0">
                <a:solidFill>
                  <a:srgbClr val="31415E"/>
                </a:solidFill>
              </a:rPr>
              <a:t>del plan confirma la denegación</a:t>
            </a:r>
          </a:p>
          <a:p>
            <a:pPr algn="ctr"/>
            <a:r>
              <a:rPr lang="es-US" sz="1200" dirty="0">
                <a:solidFill>
                  <a:srgbClr val="31415E"/>
                </a:solidFill>
              </a:rPr>
              <a:t>Reconsideración de IRE Decisión emitida en un plazo de 72 horas</a:t>
            </a:r>
          </a:p>
        </p:txBody>
      </p:sp>
      <p:sp>
        <p:nvSpPr>
          <p:cNvPr id="40" name="3rd level of appeal">
            <a:extLst>
              <a:ext uri="{FF2B5EF4-FFF2-40B4-BE49-F238E27FC236}">
                <a16:creationId xmlns:a16="http://schemas.microsoft.com/office/drawing/2014/main" id="{D4090961-D097-4BB2-8C12-662567A642F4}"/>
              </a:ext>
              <a:ext uri="{C183D7F6-B498-43B3-948B-1728B52AA6E4}">
                <adec:decorative xmlns:adec="http://schemas.microsoft.com/office/drawing/2017/decorative" val="1"/>
              </a:ext>
            </a:extLst>
          </p:cNvPr>
          <p:cNvSpPr/>
          <p:nvPr/>
        </p:nvSpPr>
        <p:spPr>
          <a:xfrm>
            <a:off x="1143230" y="2446866"/>
            <a:ext cx="1160238" cy="7315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400" b="1">
                <a:solidFill>
                  <a:schemeClr val="accent1">
                    <a:lumMod val="50000"/>
                  </a:schemeClr>
                </a:solidFill>
              </a:rPr>
              <a:t>3er nivel </a:t>
            </a:r>
          </a:p>
          <a:p>
            <a:pPr algn="ctr"/>
            <a:r>
              <a:rPr lang="es-US" sz="1400" b="1">
                <a:solidFill>
                  <a:schemeClr val="accent1">
                    <a:lumMod val="50000"/>
                  </a:schemeClr>
                </a:solidFill>
              </a:rPr>
              <a:t>de apelación</a:t>
            </a:r>
          </a:p>
        </p:txBody>
      </p:sp>
      <p:sp>
        <p:nvSpPr>
          <p:cNvPr id="41" name="Standard level 3" descr="3er nivel de apelación para la lectura de los procesos Estándar y Acelerado: 60 días para presentar la solicitud Oficina de Audiencias y Apelaciones de Medicare (OMHA)Audiencia con el ALJ; AIC ≥ $180**No hay plazo legal para la tramitación ">
            <a:extLst>
              <a:ext uri="{FF2B5EF4-FFF2-40B4-BE49-F238E27FC236}">
                <a16:creationId xmlns:a16="http://schemas.microsoft.com/office/drawing/2014/main" id="{EA85AD8F-33A1-4D14-A98D-39B83649F3F8}"/>
              </a:ext>
            </a:extLst>
          </p:cNvPr>
          <p:cNvSpPr/>
          <p:nvPr/>
        </p:nvSpPr>
        <p:spPr>
          <a:xfrm>
            <a:off x="2343308" y="2436690"/>
            <a:ext cx="7595245" cy="73152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algn="ctr"/>
            <a:r>
              <a:rPr lang="es-US" sz="1200" b="1">
                <a:solidFill>
                  <a:srgbClr val="31415E"/>
                </a:solidFill>
              </a:rPr>
              <a:t>60 días para presentar</a:t>
            </a:r>
          </a:p>
          <a:p>
            <a:pPr algn="ctr"/>
            <a:r>
              <a:rPr lang="es-US" sz="1200">
                <a:solidFill>
                  <a:srgbClr val="31415E"/>
                </a:solidFill>
              </a:rPr>
              <a:t>Oficina de Audiencias y Apelaciones Médicas (OMHA)</a:t>
            </a:r>
          </a:p>
          <a:p>
            <a:pPr algn="ctr"/>
            <a:r>
              <a:rPr lang="es-US" sz="1200">
                <a:solidFill>
                  <a:srgbClr val="31415E"/>
                </a:solidFill>
              </a:rPr>
              <a:t>Audiencia ALJ; AIC ≥ $180**</a:t>
            </a:r>
          </a:p>
          <a:p>
            <a:pPr algn="ctr"/>
            <a:r>
              <a:rPr lang="es-US" sz="1200">
                <a:solidFill>
                  <a:srgbClr val="31415E"/>
                </a:solidFill>
              </a:rPr>
              <a:t>Sin límite de tiempo legal para el procesamiento</a:t>
            </a:r>
          </a:p>
        </p:txBody>
      </p:sp>
      <p:sp>
        <p:nvSpPr>
          <p:cNvPr id="42" name="4th level of appeal">
            <a:extLst>
              <a:ext uri="{FF2B5EF4-FFF2-40B4-BE49-F238E27FC236}">
                <a16:creationId xmlns:a16="http://schemas.microsoft.com/office/drawing/2014/main" id="{DCB08207-F0E6-4607-8EA4-EB8D79AE3A3F}"/>
              </a:ext>
              <a:ext uri="{C183D7F6-B498-43B3-948B-1728B52AA6E4}">
                <adec:decorative xmlns:adec="http://schemas.microsoft.com/office/drawing/2017/decorative" val="1"/>
              </a:ext>
            </a:extLst>
          </p:cNvPr>
          <p:cNvSpPr/>
          <p:nvPr/>
        </p:nvSpPr>
        <p:spPr>
          <a:xfrm>
            <a:off x="1600427" y="1765479"/>
            <a:ext cx="1160238"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400" b="1">
                <a:solidFill>
                  <a:schemeClr val="accent1">
                    <a:lumMod val="50000"/>
                  </a:schemeClr>
                </a:solidFill>
              </a:rPr>
              <a:t>4to nivel </a:t>
            </a:r>
          </a:p>
          <a:p>
            <a:pPr algn="ctr"/>
            <a:r>
              <a:rPr lang="es-US" sz="1400" b="1">
                <a:solidFill>
                  <a:schemeClr val="accent1">
                    <a:lumMod val="50000"/>
                  </a:schemeClr>
                </a:solidFill>
              </a:rPr>
              <a:t>de apelación</a:t>
            </a:r>
          </a:p>
        </p:txBody>
      </p:sp>
      <p:sp>
        <p:nvSpPr>
          <p:cNvPr id="43" name="Standard level 4" descr="4to nivel de apelación para la lectura de los procesos Estándar y Acelerado:  60 días para presentar recurso Consejo de Apelación de Medicare No hay plazo legal para la tramitación ">
            <a:extLst>
              <a:ext uri="{FF2B5EF4-FFF2-40B4-BE49-F238E27FC236}">
                <a16:creationId xmlns:a16="http://schemas.microsoft.com/office/drawing/2014/main" id="{C74CF50A-4B84-42B8-972B-17ADEA77DE71}"/>
              </a:ext>
            </a:extLst>
          </p:cNvPr>
          <p:cNvSpPr/>
          <p:nvPr/>
        </p:nvSpPr>
        <p:spPr>
          <a:xfrm>
            <a:off x="2800508" y="1758804"/>
            <a:ext cx="6740099" cy="6400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US" sz="1200" b="1">
                <a:solidFill>
                  <a:srgbClr val="31415E"/>
                </a:solidFill>
              </a:rPr>
              <a:t>60 días para presentar</a:t>
            </a:r>
          </a:p>
          <a:p>
            <a:pPr algn="ctr"/>
            <a:r>
              <a:rPr lang="es-US" sz="1200">
                <a:solidFill>
                  <a:srgbClr val="31415E"/>
                </a:solidFill>
              </a:rPr>
              <a:t>Consejo de Apelaciones de Medicare. </a:t>
            </a:r>
          </a:p>
          <a:p>
            <a:pPr algn="ctr"/>
            <a:r>
              <a:rPr lang="es-US" sz="1200">
                <a:solidFill>
                  <a:srgbClr val="31415E"/>
                </a:solidFill>
              </a:rPr>
              <a:t>Sin límite de tiempo legal para el procesamiento</a:t>
            </a:r>
          </a:p>
        </p:txBody>
      </p:sp>
      <p:sp>
        <p:nvSpPr>
          <p:cNvPr id="44" name="5th level of appeal">
            <a:extLst>
              <a:ext uri="{FF2B5EF4-FFF2-40B4-BE49-F238E27FC236}">
                <a16:creationId xmlns:a16="http://schemas.microsoft.com/office/drawing/2014/main" id="{7A1EE2D0-D662-4365-BBDD-22D834E970C2}"/>
              </a:ext>
              <a:ext uri="{C183D7F6-B498-43B3-948B-1728B52AA6E4}">
                <adec:decorative xmlns:adec="http://schemas.microsoft.com/office/drawing/2017/decorative" val="1"/>
              </a:ext>
            </a:extLst>
          </p:cNvPr>
          <p:cNvSpPr/>
          <p:nvPr/>
        </p:nvSpPr>
        <p:spPr>
          <a:xfrm>
            <a:off x="2057626" y="1086570"/>
            <a:ext cx="1160239"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400" b="1">
                <a:solidFill>
                  <a:schemeClr val="accent1">
                    <a:lumMod val="50000"/>
                  </a:schemeClr>
                </a:solidFill>
              </a:rPr>
              <a:t>5to nivel </a:t>
            </a:r>
          </a:p>
          <a:p>
            <a:pPr algn="ctr"/>
            <a:r>
              <a:rPr lang="es-US" sz="1400" b="1">
                <a:solidFill>
                  <a:schemeClr val="accent1">
                    <a:lumMod val="50000"/>
                  </a:schemeClr>
                </a:solidFill>
              </a:rPr>
              <a:t>de apelación</a:t>
            </a:r>
          </a:p>
        </p:txBody>
      </p:sp>
      <p:sp>
        <p:nvSpPr>
          <p:cNvPr id="45" name="Standard level 5" descr="5to nivel de apelación para la lectura de los procesos Estándar y Acelerado:  60 días para presentar, Tribunal Federal de Distrito AIC ≥ $1,850** ">
            <a:extLst>
              <a:ext uri="{FF2B5EF4-FFF2-40B4-BE49-F238E27FC236}">
                <a16:creationId xmlns:a16="http://schemas.microsoft.com/office/drawing/2014/main" id="{663199F9-45DE-4BFA-8BED-E0EAB7B13E9F}"/>
              </a:ext>
            </a:extLst>
          </p:cNvPr>
          <p:cNvSpPr/>
          <p:nvPr/>
        </p:nvSpPr>
        <p:spPr>
          <a:xfrm>
            <a:off x="3257708" y="1078872"/>
            <a:ext cx="5941375" cy="64008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US" sz="1200" b="1">
                <a:solidFill>
                  <a:srgbClr val="31415E"/>
                </a:solidFill>
              </a:rPr>
              <a:t>60 días para presentar</a:t>
            </a:r>
          </a:p>
          <a:p>
            <a:pPr algn="ctr"/>
            <a:r>
              <a:rPr lang="es-US" sz="1200">
                <a:solidFill>
                  <a:srgbClr val="31415E"/>
                </a:solidFill>
              </a:rPr>
              <a:t>Juzgado de Distrito Federal </a:t>
            </a:r>
          </a:p>
          <a:p>
            <a:pPr algn="ctr"/>
            <a:r>
              <a:rPr lang="es-US" sz="1200">
                <a:solidFill>
                  <a:srgbClr val="31415E"/>
                </a:solidFill>
              </a:rPr>
              <a:t>AIC ≥ $1,850**</a:t>
            </a:r>
          </a:p>
        </p:txBody>
      </p:sp>
      <p:sp>
        <p:nvSpPr>
          <p:cNvPr id="47" name="Rectangle 46" descr="NOTA: El plazo de presentación empieza cuando se recibe la decisión o determinación anterior. ">
            <a:extLst>
              <a:ext uri="{FF2B5EF4-FFF2-40B4-BE49-F238E27FC236}">
                <a16:creationId xmlns:a16="http://schemas.microsoft.com/office/drawing/2014/main" id="{A70FF5CA-B293-4380-B8D6-11FC2625C8B8}"/>
              </a:ext>
            </a:extLst>
          </p:cNvPr>
          <p:cNvSpPr/>
          <p:nvPr/>
        </p:nvSpPr>
        <p:spPr>
          <a:xfrm>
            <a:off x="9889567" y="987375"/>
            <a:ext cx="2271602" cy="523220"/>
          </a:xfrm>
          <a:prstGeom prst="rect">
            <a:avLst/>
          </a:prstGeom>
          <a:noFill/>
          <a:ln>
            <a:noFill/>
          </a:ln>
        </p:spPr>
        <p:txBody>
          <a:bodyPr wrap="square">
            <a:spAutoFit/>
          </a:bodyPr>
          <a:lstStyle/>
          <a:p>
            <a:pPr>
              <a:spcBef>
                <a:spcPts val="600"/>
              </a:spcBef>
            </a:pPr>
            <a:r>
              <a:rPr lang="es-US" sz="1400" b="1">
                <a:solidFill>
                  <a:srgbClr val="00529B"/>
                </a:solidFill>
              </a:rPr>
              <a:t>NOTA</a:t>
            </a:r>
            <a:r>
              <a:rPr lang="es-US" sz="1400">
                <a:solidFill>
                  <a:srgbClr val="00529B"/>
                </a:solidFill>
              </a:rPr>
              <a:t>: El plazo de presentación empieza cuando se recibe la decisión o determinación anterior.</a:t>
            </a:r>
          </a:p>
        </p:txBody>
      </p:sp>
      <p:sp>
        <p:nvSpPr>
          <p:cNvPr id="46" name="TextBox 45">
            <a:extLst>
              <a:ext uri="{FF2B5EF4-FFF2-40B4-BE49-F238E27FC236}">
                <a16:creationId xmlns:a16="http://schemas.microsoft.com/office/drawing/2014/main" id="{9E4AAD22-6770-45DA-8B7D-361282A2A54F}"/>
              </a:ext>
            </a:extLst>
          </p:cNvPr>
          <p:cNvSpPr txBox="1"/>
          <p:nvPr/>
        </p:nvSpPr>
        <p:spPr>
          <a:xfrm>
            <a:off x="592985" y="5848542"/>
            <a:ext cx="10962822" cy="759182"/>
          </a:xfrm>
          <a:prstGeom prst="rect">
            <a:avLst/>
          </a:prstGeom>
          <a:noFill/>
        </p:spPr>
        <p:txBody>
          <a:bodyPr wrap="square">
            <a:spAutoFit/>
          </a:bodyPr>
          <a:lstStyle/>
          <a:p>
            <a:pPr>
              <a:lnSpc>
                <a:spcPts val="1300"/>
              </a:lnSpc>
            </a:pPr>
            <a:r>
              <a:rPr lang="es-US" sz="1200" dirty="0">
                <a:solidFill>
                  <a:srgbClr val="00529B"/>
                </a:solidFill>
              </a:rPr>
              <a:t>*Los planes deben tramitar el 95% de las solicitudes de reembolso de proveedores fuera de la red en un plazo de 30 días. Todas las demás reclamaciones deberán ser procesadas dentro de los 60 días.</a:t>
            </a:r>
          </a:p>
          <a:p>
            <a:pPr>
              <a:lnSpc>
                <a:spcPts val="1300"/>
              </a:lnSpc>
            </a:pPr>
            <a:r>
              <a:rPr lang="es-US" sz="1200" dirty="0">
                <a:solidFill>
                  <a:srgbClr val="00529B"/>
                </a:solidFill>
              </a:rPr>
              <a:t>** El requisito de AIC para una audiencia ante ALJ y el Tribunal de Distrito Federal se ajusta anualmente según el componente de atención médica del índice de precios al consumidor. Este cuadro refleja las cantidades para el año calendario 2023.</a:t>
            </a:r>
          </a:p>
        </p:txBody>
      </p:sp>
      <p:pic>
        <p:nvPicPr>
          <p:cNvPr id="48" name="Picture 47">
            <a:extLst>
              <a:ext uri="{FF2B5EF4-FFF2-40B4-BE49-F238E27FC236}">
                <a16:creationId xmlns:a16="http://schemas.microsoft.com/office/drawing/2014/main" id="{EECA7E59-5D31-4E0E-BDF7-5588077911E8}"/>
              </a:ext>
              <a:ext uri="{C183D7F6-B498-43B3-948B-1728B52AA6E4}">
                <adec:decorative xmlns:adec="http://schemas.microsoft.com/office/drawing/2017/decorative" val="1"/>
              </a:ext>
            </a:extLst>
          </p:cNvPr>
          <p:cNvPicPr>
            <a:picLocks/>
          </p:cNvPicPr>
          <p:nvPr/>
        </p:nvPicPr>
        <p:blipFill>
          <a:blip r:embed="rId4"/>
          <a:stretch>
            <a:fillRect/>
          </a:stretch>
        </p:blipFill>
        <p:spPr>
          <a:xfrm>
            <a:off x="9755674" y="1053790"/>
            <a:ext cx="182880" cy="182896"/>
          </a:xfrm>
          <a:prstGeom prst="rect">
            <a:avLst/>
          </a:prstGeom>
        </p:spPr>
      </p:pic>
      <p:sp>
        <p:nvSpPr>
          <p:cNvPr id="51" name="Slide Number Placeholder 5">
            <a:extLst>
              <a:ext uri="{FF2B5EF4-FFF2-40B4-BE49-F238E27FC236}">
                <a16:creationId xmlns:a16="http://schemas.microsoft.com/office/drawing/2014/main" id="{EC70A7FB-075A-4D75-9174-E6C69C224281}"/>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44</a:t>
            </a:fld>
            <a:endParaRPr lang="en-US">
              <a:solidFill>
                <a:schemeClr val="accent1">
                  <a:lumMod val="40000"/>
                  <a:lumOff val="60000"/>
                </a:schemeClr>
              </a:solidFill>
            </a:endParaRPr>
          </a:p>
        </p:txBody>
      </p:sp>
      <p:sp>
        <p:nvSpPr>
          <p:cNvPr id="3" name="Footer Placeholder 2">
            <a:extLst>
              <a:ext uri="{FF2B5EF4-FFF2-40B4-BE49-F238E27FC236}">
                <a16:creationId xmlns:a16="http://schemas.microsoft.com/office/drawing/2014/main" id="{FE8E5741-C5EE-4F89-97BE-DD1451535636}"/>
              </a:ext>
            </a:extLst>
          </p:cNvPr>
          <p:cNvSpPr>
            <a:spLocks noGrp="1"/>
          </p:cNvSpPr>
          <p:nvPr>
            <p:ph type="ftr" sz="quarter" idx="11"/>
          </p:nvPr>
        </p:nvSpPr>
        <p:spPr/>
        <p:txBody>
          <a:bodyPr/>
          <a:lstStyle/>
          <a:p>
            <a:r>
              <a:rPr lang="es-US">
                <a:solidFill>
                  <a:schemeClr val="accent1">
                    <a:lumMod val="40000"/>
                    <a:lumOff val="60000"/>
                  </a:schemeClr>
                </a:solidFill>
                <a:latin typeface="Arial"/>
                <a:cs typeface="Arial"/>
              </a:rPr>
              <a:t>Medicare Advantage y otros planes de salud Medicare</a:t>
            </a:r>
          </a:p>
        </p:txBody>
      </p:sp>
      <p:sp>
        <p:nvSpPr>
          <p:cNvPr id="2" name="Date Placeholder 1">
            <a:extLst>
              <a:ext uri="{FF2B5EF4-FFF2-40B4-BE49-F238E27FC236}">
                <a16:creationId xmlns:a16="http://schemas.microsoft.com/office/drawing/2014/main" id="{C833F8BD-61EF-4DBA-BC54-8ED8ACF13E94}"/>
              </a:ext>
            </a:extLst>
          </p:cNvPr>
          <p:cNvSpPr>
            <a:spLocks noGrp="1"/>
          </p:cNvSpPr>
          <p:nvPr>
            <p:ph type="dt" sz="half" idx="10"/>
          </p:nvPr>
        </p:nvSpPr>
        <p:spPr/>
        <p:txBody>
          <a:bodyPr/>
          <a:lstStyle/>
          <a:p>
            <a:r>
              <a:rPr lang="es-US">
                <a:solidFill>
                  <a:schemeClr val="accent1">
                    <a:lumMod val="40000"/>
                    <a:lumOff val="60000"/>
                  </a:schemeClr>
                </a:solidFill>
              </a:rPr>
              <a:t>Marzo de 2023</a:t>
            </a:r>
          </a:p>
        </p:txBody>
      </p:sp>
    </p:spTree>
    <p:custDataLst>
      <p:tags r:id="rId1"/>
    </p:custDataLst>
    <p:extLst>
      <p:ext uri="{BB962C8B-B14F-4D97-AF65-F5344CB8AC3E}">
        <p14:creationId xmlns:p14="http://schemas.microsoft.com/office/powerpoint/2010/main" val="18443635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a:t>Lección 4</a:t>
            </a:r>
          </a:p>
        </p:txBody>
      </p:sp>
      <p:sp>
        <p:nvSpPr>
          <p:cNvPr id="5" name="Text Placeholder 4"/>
          <p:cNvSpPr>
            <a:spLocks noGrp="1"/>
          </p:cNvSpPr>
          <p:nvPr>
            <p:ph type="body" idx="1"/>
          </p:nvPr>
        </p:nvSpPr>
        <p:spPr/>
        <p:txBody>
          <a:bodyPr vert="horz" lIns="91440" tIns="45720" rIns="91440" bIns="45720" rtlCol="0" anchor="t">
            <a:noAutofit/>
          </a:bodyPr>
          <a:lstStyle/>
          <a:p>
            <a:r>
              <a:rPr lang="es-US" sz="3600" dirty="0">
                <a:latin typeface="Arial Black"/>
              </a:rPr>
              <a:t>Reglas de Comunicación </a:t>
            </a:r>
            <a:r>
              <a:rPr lang="es-US" dirty="0">
                <a:latin typeface="Arial Black"/>
              </a:rPr>
              <a:t>y </a:t>
            </a:r>
            <a:r>
              <a:rPr lang="es-US" sz="3600" dirty="0">
                <a:latin typeface="Arial Black"/>
              </a:rPr>
              <a:t>Comercialización de Medicare (MCMG)</a:t>
            </a:r>
          </a:p>
        </p:txBody>
      </p:sp>
    </p:spTree>
    <p:custDataLst>
      <p:tags r:id="rId1"/>
    </p:custDataLst>
    <p:extLst>
      <p:ext uri="{BB962C8B-B14F-4D97-AF65-F5344CB8AC3E}">
        <p14:creationId xmlns:p14="http://schemas.microsoft.com/office/powerpoint/2010/main" val="13196679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a:xfrm>
            <a:off x="0" y="12701"/>
            <a:ext cx="12192000" cy="920472"/>
          </a:xfrm>
        </p:spPr>
        <p:txBody>
          <a:bodyPr anchor="ctr">
            <a:normAutofit/>
          </a:bodyPr>
          <a:lstStyle/>
          <a:p>
            <a:r>
              <a:rPr lang="es-US" sz="3000" dirty="0"/>
              <a:t>Objetivos de la Lección 4</a:t>
            </a:r>
          </a:p>
        </p:txBody>
      </p:sp>
      <p:sp>
        <p:nvSpPr>
          <p:cNvPr id="13" name="Content Placeholder 12"/>
          <p:cNvSpPr>
            <a:spLocks noGrp="1"/>
          </p:cNvSpPr>
          <p:nvPr>
            <p:ph type="body" sz="quarter" idx="13"/>
          </p:nvPr>
        </p:nvSpPr>
        <p:spPr>
          <a:xfrm>
            <a:off x="527050" y="1212850"/>
            <a:ext cx="11271250" cy="4695176"/>
          </a:xfrm>
        </p:spPr>
        <p:txBody>
          <a:bodyPr>
            <a:noAutofit/>
          </a:bodyPr>
          <a:lstStyle/>
          <a:p>
            <a:pPr marL="0" lvl="0" indent="0" defTabSz="685800">
              <a:lnSpc>
                <a:spcPct val="100000"/>
              </a:lnSpc>
              <a:spcBef>
                <a:spcPts val="0"/>
              </a:spcBef>
              <a:spcAft>
                <a:spcPts val="1200"/>
              </a:spcAft>
              <a:buFont typeface="Wingdings" pitchFamily="2" charset="2"/>
              <a:buNone/>
            </a:pPr>
            <a:r>
              <a:rPr lang="es-US" sz="2800" b="1" dirty="0">
                <a:solidFill>
                  <a:srgbClr val="00529B"/>
                </a:solidFill>
              </a:rPr>
              <a:t>Al final de esta lección, usted podrá:</a:t>
            </a:r>
          </a:p>
          <a:p>
            <a:pPr marL="548640" indent="-274320" defTabSz="685800">
              <a:lnSpc>
                <a:spcPct val="100000"/>
              </a:lnSpc>
              <a:spcBef>
                <a:spcPts val="0"/>
              </a:spcBef>
              <a:spcAft>
                <a:spcPts val="1200"/>
              </a:spcAft>
            </a:pPr>
            <a:r>
              <a:rPr lang="es-US" sz="2400" dirty="0">
                <a:solidFill>
                  <a:srgbClr val="00529B"/>
                </a:solidFill>
              </a:rPr>
              <a:t>Describir cómo acceder las Reglas de Comunicación y Comercialización de Medicare (MCMG) para los planes Medicare </a:t>
            </a:r>
            <a:r>
              <a:rPr lang="es-US" sz="2400" dirty="0" err="1">
                <a:solidFill>
                  <a:srgbClr val="00529B"/>
                </a:solidFill>
              </a:rPr>
              <a:t>Advantage</a:t>
            </a:r>
            <a:r>
              <a:rPr lang="es-US" sz="2400" dirty="0">
                <a:solidFill>
                  <a:srgbClr val="00529B"/>
                </a:solidFill>
              </a:rPr>
              <a:t>.</a:t>
            </a:r>
          </a:p>
          <a:p>
            <a:pPr marL="548640" indent="-274320" defTabSz="685800">
              <a:lnSpc>
                <a:spcPct val="100000"/>
              </a:lnSpc>
              <a:spcBef>
                <a:spcPts val="0"/>
              </a:spcBef>
              <a:spcAft>
                <a:spcPts val="1200"/>
              </a:spcAft>
            </a:pPr>
            <a:r>
              <a:rPr lang="es-US" sz="2400" dirty="0">
                <a:solidFill>
                  <a:srgbClr val="00529B"/>
                </a:solidFill>
              </a:rPr>
              <a:t>Explicar las directrices para utilizar las clasificaciones por estrellas de los Centros de Servicios de Medicare y Medicaid (CMS) en los materiales de comercialización del plan.</a:t>
            </a:r>
          </a:p>
          <a:p>
            <a:pPr marL="548640" indent="-274320" defTabSz="685800">
              <a:lnSpc>
                <a:spcPct val="100000"/>
              </a:lnSpc>
              <a:spcBef>
                <a:spcPts val="0"/>
              </a:spcBef>
              <a:spcAft>
                <a:spcPts val="1200"/>
              </a:spcAft>
            </a:pPr>
            <a:r>
              <a:rPr lang="es-US" sz="2400" dirty="0">
                <a:solidFill>
                  <a:srgbClr val="00529B"/>
                </a:solidFill>
              </a:rPr>
              <a:t>Explicar otras directrices para materiales de comercialización y eventos</a:t>
            </a:r>
          </a:p>
          <a:p>
            <a:pPr marL="548640" indent="-274320" defTabSz="685800">
              <a:lnSpc>
                <a:spcPct val="100000"/>
              </a:lnSpc>
              <a:spcBef>
                <a:spcPts val="0"/>
              </a:spcBef>
              <a:spcAft>
                <a:spcPts val="1200"/>
              </a:spcAft>
            </a:pPr>
            <a:r>
              <a:rPr lang="es-US" sz="2400" dirty="0">
                <a:solidFill>
                  <a:srgbClr val="00529B"/>
                </a:solidFill>
              </a:rPr>
              <a:t>Explicar las directrices para la autorización, el nombramiento y el cese de agentes y corredores.</a:t>
            </a:r>
          </a:p>
          <a:p>
            <a:pPr marL="548640" indent="-274320" defTabSz="685800">
              <a:lnSpc>
                <a:spcPct val="100000"/>
              </a:lnSpc>
              <a:spcBef>
                <a:spcPts val="0"/>
              </a:spcBef>
              <a:spcAft>
                <a:spcPts val="1200"/>
              </a:spcAft>
            </a:pPr>
            <a:r>
              <a:rPr lang="es-US" sz="2400" dirty="0">
                <a:solidFill>
                  <a:srgbClr val="00529B"/>
                </a:solidFill>
              </a:rPr>
              <a:t>Explicar las directrices sobre recompensas e incentivos a la comercialización</a:t>
            </a:r>
          </a:p>
          <a:p>
            <a:pPr marL="804672" indent="-347472" defTabSz="685800">
              <a:lnSpc>
                <a:spcPct val="100000"/>
              </a:lnSpc>
              <a:spcBef>
                <a:spcPts val="0"/>
              </a:spcBef>
              <a:spcAft>
                <a:spcPts val="600"/>
              </a:spcAft>
            </a:pPr>
            <a:endParaRPr lang="en-US" sz="2800" dirty="0">
              <a:solidFill>
                <a:srgbClr val="00529B"/>
              </a:solidFill>
            </a:endParaRPr>
          </a:p>
        </p:txBody>
      </p:sp>
      <p:sp>
        <p:nvSpPr>
          <p:cNvPr id="8" name="Slide Number Placeholder 5">
            <a:extLst>
              <a:ext uri="{FF2B5EF4-FFF2-40B4-BE49-F238E27FC236}">
                <a16:creationId xmlns:a16="http://schemas.microsoft.com/office/drawing/2014/main" id="{15B7E92E-4836-4678-9FC3-49863D504EAD}"/>
              </a:ext>
            </a:extLst>
          </p:cNvPr>
          <p:cNvSpPr>
            <a:spLocks noGrp="1"/>
          </p:cNvSpPr>
          <p:nvPr>
            <p:ph type="sldNum" sz="quarter" idx="12"/>
          </p:nvPr>
        </p:nvSpPr>
        <p:spPr>
          <a:xfrm>
            <a:off x="8610600" y="6493426"/>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solidFill>
                  <a:schemeClr val="accent1">
                    <a:lumMod val="40000"/>
                    <a:lumOff val="60000"/>
                  </a:schemeClr>
                </a:solidFill>
              </a:rPr>
              <a:pPr>
                <a:defRPr/>
              </a:pPr>
              <a:t>46</a:t>
            </a:fld>
            <a:endParaRPr lang="en-US">
              <a:solidFill>
                <a:schemeClr val="accent1">
                  <a:lumMod val="40000"/>
                  <a:lumOff val="60000"/>
                </a:schemeClr>
              </a:solidFill>
            </a:endParaRPr>
          </a:p>
        </p:txBody>
      </p:sp>
      <p:sp>
        <p:nvSpPr>
          <p:cNvPr id="5" name="Footer Placeholder 4">
            <a:extLst>
              <a:ext uri="{FF2B5EF4-FFF2-40B4-BE49-F238E27FC236}">
                <a16:creationId xmlns:a16="http://schemas.microsoft.com/office/drawing/2014/main" id="{59947857-69D2-7E49-B8BA-12BDADCFB697}"/>
              </a:ext>
            </a:extLst>
          </p:cNvPr>
          <p:cNvSpPr>
            <a:spLocks noGrp="1"/>
          </p:cNvSpPr>
          <p:nvPr>
            <p:ph type="ftr" sz="quarter" idx="11"/>
          </p:nvPr>
        </p:nvSpPr>
        <p:spPr>
          <a:xfrm>
            <a:off x="4038600" y="6492571"/>
            <a:ext cx="4114800" cy="365125"/>
          </a:xfrm>
        </p:spPr>
        <p:txBody>
          <a:bodyPr/>
          <a:lstStyle/>
          <a:p>
            <a:r>
              <a:rPr lang="es-US">
                <a:solidFill>
                  <a:schemeClr val="accent1">
                    <a:lumMod val="40000"/>
                    <a:lumOff val="60000"/>
                  </a:schemeClr>
                </a:solidFill>
                <a:latin typeface="Arial"/>
                <a:cs typeface="Arial"/>
              </a:rPr>
              <a:t>Medicare Advantage y otros planes de salud Medicare</a:t>
            </a:r>
          </a:p>
        </p:txBody>
      </p:sp>
      <p:sp>
        <p:nvSpPr>
          <p:cNvPr id="4" name="Date Placeholder 3">
            <a:extLst>
              <a:ext uri="{FF2B5EF4-FFF2-40B4-BE49-F238E27FC236}">
                <a16:creationId xmlns:a16="http://schemas.microsoft.com/office/drawing/2014/main" id="{FFE0F7BA-B7CB-CC44-A510-4BEEF236974B}"/>
              </a:ext>
            </a:extLst>
          </p:cNvPr>
          <p:cNvSpPr>
            <a:spLocks noGrp="1"/>
          </p:cNvSpPr>
          <p:nvPr>
            <p:ph type="dt" sz="half" idx="10"/>
          </p:nvPr>
        </p:nvSpPr>
        <p:spPr>
          <a:xfrm>
            <a:off x="838200" y="6492571"/>
            <a:ext cx="2743200" cy="365125"/>
          </a:xfrm>
        </p:spPr>
        <p:txBody>
          <a:bodyPr/>
          <a:lstStyle/>
          <a:p>
            <a:r>
              <a:rPr lang="es-US">
                <a:solidFill>
                  <a:schemeClr val="accent1">
                    <a:lumMod val="40000"/>
                    <a:lumOff val="60000"/>
                  </a:schemeClr>
                </a:solidFill>
              </a:rPr>
              <a:t>Marzo de 2023</a:t>
            </a:r>
          </a:p>
        </p:txBody>
      </p:sp>
    </p:spTree>
    <p:custDataLst>
      <p:tags r:id="rId1"/>
    </p:custDataLst>
    <p:extLst>
      <p:ext uri="{BB962C8B-B14F-4D97-AF65-F5344CB8AC3E}">
        <p14:creationId xmlns:p14="http://schemas.microsoft.com/office/powerpoint/2010/main" val="39954576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22622"/>
            <a:ext cx="10515600" cy="1142662"/>
          </a:xfrm>
        </p:spPr>
        <p:txBody>
          <a:bodyPr>
            <a:normAutofit/>
          </a:bodyPr>
          <a:lstStyle/>
          <a:p>
            <a:r>
              <a:rPr lang="es-US" sz="3000">
                <a:latin typeface="Arial Black"/>
              </a:rPr>
              <a:t>Materiales de comunicación y comercialización</a:t>
            </a:r>
          </a:p>
        </p:txBody>
      </p:sp>
      <p:sp>
        <p:nvSpPr>
          <p:cNvPr id="5" name="Content Placeholder 4"/>
          <p:cNvSpPr>
            <a:spLocks noGrp="1"/>
          </p:cNvSpPr>
          <p:nvPr>
            <p:ph type="body" sz="quarter" idx="13"/>
          </p:nvPr>
        </p:nvSpPr>
        <p:spPr>
          <a:xfrm>
            <a:off x="1206201" y="1570053"/>
            <a:ext cx="9779597" cy="3437063"/>
          </a:xfrm>
        </p:spPr>
        <p:txBody>
          <a:bodyPr vert="horz" lIns="91440" tIns="45720" rIns="91440" bIns="45720" rtlCol="0" anchor="t">
            <a:normAutofit/>
          </a:bodyPr>
          <a:lstStyle/>
          <a:p>
            <a:pPr marL="0" lvl="1" indent="0" defTabSz="685800">
              <a:lnSpc>
                <a:spcPct val="100000"/>
              </a:lnSpc>
              <a:spcBef>
                <a:spcPts val="0"/>
              </a:spcBef>
              <a:spcAft>
                <a:spcPts val="1200"/>
              </a:spcAft>
              <a:buNone/>
            </a:pPr>
            <a:r>
              <a:rPr lang="es-US" sz="2800" b="1" dirty="0">
                <a:solidFill>
                  <a:srgbClr val="00529B"/>
                </a:solidFill>
                <a:latin typeface="Arial"/>
                <a:cs typeface="Arial"/>
              </a:rPr>
              <a:t>Los Centros de Servicios de Medicare y Medicaid (CMS):</a:t>
            </a:r>
          </a:p>
          <a:p>
            <a:pPr marL="548640" lvl="1" indent="-274320" defTabSz="685800">
              <a:lnSpc>
                <a:spcPct val="100000"/>
              </a:lnSpc>
              <a:spcBef>
                <a:spcPts val="0"/>
              </a:spcBef>
              <a:spcAft>
                <a:spcPts val="1200"/>
              </a:spcAft>
              <a:buFont typeface="Wingdings" panose="02070309020205020404" pitchFamily="49" charset="0"/>
              <a:buChar char="§"/>
            </a:pPr>
            <a:r>
              <a:rPr lang="es-US" sz="2400" dirty="0">
                <a:solidFill>
                  <a:srgbClr val="00529B"/>
                </a:solidFill>
                <a:latin typeface="Arial"/>
                <a:cs typeface="Arial"/>
              </a:rPr>
              <a:t>Requiere revisión y aprobación de los materiales de comercialización</a:t>
            </a:r>
          </a:p>
          <a:p>
            <a:pPr marL="548640" lvl="1" indent="-274320" defTabSz="685800">
              <a:lnSpc>
                <a:spcPct val="100000"/>
              </a:lnSpc>
              <a:spcBef>
                <a:spcPts val="0"/>
              </a:spcBef>
              <a:spcAft>
                <a:spcPts val="1200"/>
              </a:spcAft>
              <a:buFont typeface="Wingdings" panose="02070309020205020404" pitchFamily="49" charset="0"/>
              <a:buChar char="§"/>
            </a:pPr>
            <a:r>
              <a:rPr lang="es-US" sz="2400" dirty="0">
                <a:solidFill>
                  <a:srgbClr val="00529B"/>
                </a:solidFill>
                <a:latin typeface="Arial"/>
                <a:cs typeface="Arial"/>
              </a:rPr>
              <a:t>Crea materiales de comercialización estandarizados y modelizados</a:t>
            </a:r>
          </a:p>
          <a:p>
            <a:pPr marL="548640" lvl="1" indent="-274320" defTabSz="685800">
              <a:lnSpc>
                <a:spcPct val="100000"/>
              </a:lnSpc>
              <a:spcBef>
                <a:spcPts val="0"/>
              </a:spcBef>
              <a:spcAft>
                <a:spcPts val="1200"/>
              </a:spcAft>
              <a:buFont typeface="Wingdings" panose="02070309020205020404" pitchFamily="49" charset="0"/>
              <a:buChar char="§"/>
            </a:pPr>
            <a:r>
              <a:rPr lang="es-US" sz="2400" dirty="0">
                <a:solidFill>
                  <a:srgbClr val="00529B"/>
                </a:solidFill>
                <a:latin typeface="Arial"/>
                <a:cs typeface="Arial"/>
              </a:rPr>
              <a:t>Crea modelos de materiales de comunicación, como directorios de proveedores y farmacias</a:t>
            </a:r>
          </a:p>
        </p:txBody>
      </p:sp>
      <p:sp>
        <p:nvSpPr>
          <p:cNvPr id="6" name="TextBox 5">
            <a:extLst>
              <a:ext uri="{FF2B5EF4-FFF2-40B4-BE49-F238E27FC236}">
                <a16:creationId xmlns:a16="http://schemas.microsoft.com/office/drawing/2014/main" id="{5AFEB8CE-5AE2-41C9-B529-D265BC8C3110}"/>
              </a:ext>
            </a:extLst>
          </p:cNvPr>
          <p:cNvSpPr txBox="1"/>
          <p:nvPr/>
        </p:nvSpPr>
        <p:spPr>
          <a:xfrm>
            <a:off x="1688352" y="5224585"/>
            <a:ext cx="9507071" cy="707886"/>
          </a:xfrm>
          <a:prstGeom prst="rect">
            <a:avLst/>
          </a:prstGeom>
          <a:noFill/>
          <a:ln>
            <a:noFill/>
          </a:ln>
        </p:spPr>
        <p:txBody>
          <a:bodyPr wrap="square" rtlCol="0">
            <a:spAutoFit/>
          </a:bodyPr>
          <a:lstStyle/>
          <a:p>
            <a:pPr marL="857250" indent="-857250">
              <a:spcAft>
                <a:spcPts val="600"/>
              </a:spcAft>
            </a:pPr>
            <a:r>
              <a:rPr lang="es-US" sz="2000" b="1" dirty="0">
                <a:solidFill>
                  <a:srgbClr val="00529B"/>
                </a:solidFill>
                <a:latin typeface="Arial" panose="020B0604020202020204" pitchFamily="34" charset="0"/>
                <a:cs typeface="Arial" panose="020B0604020202020204" pitchFamily="34" charset="0"/>
              </a:rPr>
              <a:t>NOTA: Los planes de salud y de medicamentos de Medicare </a:t>
            </a:r>
            <a:r>
              <a:rPr lang="es-US" sz="2000" dirty="0">
                <a:solidFill>
                  <a:srgbClr val="00529B"/>
                </a:solidFill>
                <a:latin typeface="Arial" panose="020B0604020202020204" pitchFamily="34" charset="0"/>
                <a:cs typeface="Arial" panose="020B0604020202020204" pitchFamily="34" charset="0"/>
              </a:rPr>
              <a:t>deben usar un lenguaje y formato de comercialización estandarizado, sin modificaciones. </a:t>
            </a:r>
          </a:p>
        </p:txBody>
      </p:sp>
      <p:pic>
        <p:nvPicPr>
          <p:cNvPr id="8" name="Picture 2">
            <a:extLst>
              <a:ext uri="{FF2B5EF4-FFF2-40B4-BE49-F238E27FC236}">
                <a16:creationId xmlns:a16="http://schemas.microsoft.com/office/drawing/2014/main" id="{ED1E1B83-1E05-4F84-A7F1-8585F23E2472}"/>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1332178" y="5275247"/>
            <a:ext cx="274320" cy="274320"/>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5">
            <a:extLst>
              <a:ext uri="{FF2B5EF4-FFF2-40B4-BE49-F238E27FC236}">
                <a16:creationId xmlns:a16="http://schemas.microsoft.com/office/drawing/2014/main" id="{94A142E3-085B-4F40-82B5-6D68A7CED564}"/>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47</a:t>
            </a:fld>
            <a:endParaRPr lang="en-US">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s-US">
                <a:solidFill>
                  <a:schemeClr val="accent1">
                    <a:lumMod val="40000"/>
                    <a:lumOff val="60000"/>
                  </a:schemeClr>
                </a:solidFill>
              </a:rPr>
              <a:t>Medicare Advantage y otros planes de salud Medicare</a:t>
            </a:r>
          </a:p>
        </p:txBody>
      </p:sp>
      <p:sp>
        <p:nvSpPr>
          <p:cNvPr id="2" name="Date Placeholder 1"/>
          <p:cNvSpPr>
            <a:spLocks noGrp="1"/>
          </p:cNvSpPr>
          <p:nvPr>
            <p:ph type="dt" sz="half" idx="10"/>
          </p:nvPr>
        </p:nvSpPr>
        <p:spPr/>
        <p:txBody>
          <a:bodyPr/>
          <a:lstStyle/>
          <a:p>
            <a:r>
              <a:rPr lang="es-US">
                <a:solidFill>
                  <a:schemeClr val="accent1">
                    <a:lumMod val="40000"/>
                    <a:lumOff val="60000"/>
                  </a:schemeClr>
                </a:solidFill>
              </a:rPr>
              <a:t>Marzo de 2023</a:t>
            </a:r>
          </a:p>
        </p:txBody>
      </p:sp>
    </p:spTree>
    <p:custDataLst>
      <p:tags r:id="rId1"/>
    </p:custDataLst>
    <p:extLst>
      <p:ext uri="{BB962C8B-B14F-4D97-AF65-F5344CB8AC3E}">
        <p14:creationId xmlns:p14="http://schemas.microsoft.com/office/powerpoint/2010/main" val="156570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50026"/>
          </a:xfrm>
        </p:spPr>
        <p:txBody>
          <a:bodyPr anchor="ctr">
            <a:normAutofit/>
          </a:bodyPr>
          <a:lstStyle/>
          <a:p>
            <a:r>
              <a:rPr lang="es-US" sz="3000"/>
              <a:t>Recordatorios de comercialización</a:t>
            </a:r>
          </a:p>
        </p:txBody>
      </p:sp>
      <p:sp>
        <p:nvSpPr>
          <p:cNvPr id="7" name="Content Placeholder 4">
            <a:extLst>
              <a:ext uri="{FF2B5EF4-FFF2-40B4-BE49-F238E27FC236}">
                <a16:creationId xmlns:a16="http://schemas.microsoft.com/office/drawing/2014/main" id="{ECAACA8D-942C-4923-9F25-CE407383DC04}"/>
              </a:ext>
            </a:extLst>
          </p:cNvPr>
          <p:cNvSpPr txBox="1">
            <a:spLocks/>
          </p:cNvSpPr>
          <p:nvPr/>
        </p:nvSpPr>
        <p:spPr>
          <a:xfrm>
            <a:off x="1371600" y="1371600"/>
            <a:ext cx="9738360" cy="4302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defTabSz="685800">
              <a:lnSpc>
                <a:spcPct val="100000"/>
              </a:lnSpc>
              <a:spcBef>
                <a:spcPts val="0"/>
              </a:spcBef>
              <a:spcAft>
                <a:spcPts val="1200"/>
              </a:spcAft>
            </a:pPr>
            <a:r>
              <a:rPr lang="es-US" sz="2800">
                <a:solidFill>
                  <a:srgbClr val="00529B"/>
                </a:solidFill>
              </a:rPr>
              <a:t>La comercialización para el próximo año del plan no puede tener lugar antes del 1 de octubre</a:t>
            </a:r>
          </a:p>
          <a:p>
            <a:pPr marL="274320" indent="-274320" defTabSz="685800">
              <a:lnSpc>
                <a:spcPct val="100000"/>
              </a:lnSpc>
              <a:spcBef>
                <a:spcPts val="0"/>
              </a:spcBef>
              <a:spcAft>
                <a:spcPts val="1200"/>
              </a:spcAft>
            </a:pPr>
            <a:r>
              <a:rPr lang="es-US" sz="2800">
                <a:solidFill>
                  <a:srgbClr val="00529B"/>
                </a:solidFill>
              </a:rPr>
              <a:t>Al hacer referencia a la clasificación por estrellas de un plan de la CMS en los materiales de comercialización:</a:t>
            </a:r>
          </a:p>
          <a:p>
            <a:pPr marL="548640" lvl="1" indent="-274320" defTabSz="685800">
              <a:lnSpc>
                <a:spcPct val="100000"/>
              </a:lnSpc>
              <a:spcBef>
                <a:spcPts val="0"/>
              </a:spcBef>
              <a:spcAft>
                <a:spcPts val="1200"/>
              </a:spcAft>
            </a:pPr>
            <a:r>
              <a:rPr lang="es-US" sz="2400">
                <a:solidFill>
                  <a:srgbClr val="00529B"/>
                </a:solidFill>
              </a:rPr>
              <a:t>Las medidas individuales deben comercializarse/comunicarse con la clasificación general de resultados del plan.</a:t>
            </a:r>
          </a:p>
          <a:p>
            <a:pPr marL="548640" lvl="1" indent="-274320" defTabSz="685800">
              <a:lnSpc>
                <a:spcPct val="100000"/>
              </a:lnSpc>
              <a:spcBef>
                <a:spcPts val="0"/>
              </a:spcBef>
              <a:spcAft>
                <a:spcPts val="1200"/>
              </a:spcAft>
            </a:pPr>
            <a:r>
              <a:rPr lang="es-US" sz="2400">
                <a:solidFill>
                  <a:srgbClr val="00529B"/>
                </a:solidFill>
              </a:rPr>
              <a:t>Los planes con una clasificación por estrellas de bajo rendimiento deben incluirla en los materiales de comercialización y explicar lo que significa</a:t>
            </a:r>
          </a:p>
        </p:txBody>
      </p:sp>
      <p:pic>
        <p:nvPicPr>
          <p:cNvPr id="6" name="Picture 5" descr="Icono de plan de bajo rendimiento, consistente en un triángulo rojo apuntando hacia abajo con un signo de exclamación en la parte superior.">
            <a:extLst>
              <a:ext uri="{FF2B5EF4-FFF2-40B4-BE49-F238E27FC236}">
                <a16:creationId xmlns:a16="http://schemas.microsoft.com/office/drawing/2014/main" id="{0A864260-F413-4395-8C31-EB9181FDC594}"/>
              </a:ext>
            </a:extLst>
          </p:cNvPr>
          <p:cNvPicPr>
            <a:picLocks noChangeAspect="1"/>
          </p:cNvPicPr>
          <p:nvPr/>
        </p:nvPicPr>
        <p:blipFill>
          <a:blip r:embed="rId4"/>
          <a:stretch>
            <a:fillRect/>
          </a:stretch>
        </p:blipFill>
        <p:spPr>
          <a:xfrm>
            <a:off x="492650" y="4214145"/>
            <a:ext cx="1178779" cy="950026"/>
          </a:xfrm>
          <a:prstGeom prst="rect">
            <a:avLst/>
          </a:prstGeom>
        </p:spPr>
      </p:pic>
      <p:sp>
        <p:nvSpPr>
          <p:cNvPr id="8" name="Slide Number Placeholder 5">
            <a:extLst>
              <a:ext uri="{FF2B5EF4-FFF2-40B4-BE49-F238E27FC236}">
                <a16:creationId xmlns:a16="http://schemas.microsoft.com/office/drawing/2014/main" id="{6389E590-B9CE-43EA-ACE5-B1BCF4659EAD}"/>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48</a:t>
            </a:fld>
            <a:endParaRPr lang="en-US">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s-US">
                <a:solidFill>
                  <a:schemeClr val="accent1">
                    <a:lumMod val="40000"/>
                    <a:lumOff val="60000"/>
                  </a:schemeClr>
                </a:solidFill>
              </a:rPr>
              <a:t>Medicare Advantage y otros planes de salud Medicare</a:t>
            </a:r>
          </a:p>
        </p:txBody>
      </p:sp>
      <p:sp>
        <p:nvSpPr>
          <p:cNvPr id="2" name="Date Placeholder 1"/>
          <p:cNvSpPr>
            <a:spLocks noGrp="1"/>
          </p:cNvSpPr>
          <p:nvPr>
            <p:ph type="dt" sz="half" idx="10"/>
          </p:nvPr>
        </p:nvSpPr>
        <p:spPr/>
        <p:txBody>
          <a:bodyPr/>
          <a:lstStyle/>
          <a:p>
            <a:r>
              <a:rPr lang="es-US">
                <a:solidFill>
                  <a:schemeClr val="accent1">
                    <a:lumMod val="40000"/>
                    <a:lumOff val="60000"/>
                  </a:schemeClr>
                </a:solidFill>
              </a:rPr>
              <a:t>Marzo de 2023</a:t>
            </a:r>
          </a:p>
        </p:txBody>
      </p:sp>
    </p:spTree>
    <p:custDataLst>
      <p:tags r:id="rId1"/>
    </p:custDataLst>
    <p:extLst>
      <p:ext uri="{BB962C8B-B14F-4D97-AF65-F5344CB8AC3E}">
        <p14:creationId xmlns:p14="http://schemas.microsoft.com/office/powerpoint/2010/main" val="357028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4926"/>
            <a:ext cx="12192000" cy="893121"/>
          </a:xfrm>
        </p:spPr>
        <p:txBody>
          <a:bodyPr anchor="ctr">
            <a:normAutofit/>
          </a:bodyPr>
          <a:lstStyle/>
          <a:p>
            <a:r>
              <a:rPr lang="es-US" dirty="0">
                <a:latin typeface="Arial Black"/>
              </a:rPr>
              <a:t>Divulgación de información sobre el plan </a:t>
            </a:r>
            <a:br>
              <a:rPr lang="es-US" dirty="0">
                <a:latin typeface="Arial Black"/>
              </a:rPr>
            </a:br>
            <a:r>
              <a:rPr lang="es-US" dirty="0">
                <a:latin typeface="Arial Black"/>
              </a:rPr>
              <a:t>para asegurados nuevos y en renovación</a:t>
            </a:r>
          </a:p>
        </p:txBody>
      </p:sp>
      <p:sp>
        <p:nvSpPr>
          <p:cNvPr id="15" name="Content Placeholder 4">
            <a:extLst>
              <a:ext uri="{FF2B5EF4-FFF2-40B4-BE49-F238E27FC236}">
                <a16:creationId xmlns:a16="http://schemas.microsoft.com/office/drawing/2014/main" id="{A879CD35-69A9-4E4D-AD4F-8D630F63E5C9}"/>
              </a:ext>
            </a:extLst>
          </p:cNvPr>
          <p:cNvSpPr txBox="1">
            <a:spLocks/>
          </p:cNvSpPr>
          <p:nvPr/>
        </p:nvSpPr>
        <p:spPr>
          <a:xfrm>
            <a:off x="1196340" y="1216190"/>
            <a:ext cx="9799320" cy="501316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1200"/>
              </a:spcAft>
              <a:buFont typeface="Wingdings" pitchFamily="2" charset="2"/>
              <a:buNone/>
            </a:pPr>
            <a:r>
              <a:rPr lang="es-US" sz="2800" b="1" dirty="0">
                <a:solidFill>
                  <a:srgbClr val="00529B"/>
                </a:solidFill>
                <a:latin typeface="Arial"/>
                <a:cs typeface="Arial"/>
              </a:rPr>
              <a:t>Notificación de Disponibilidad de Materiales Electrónicos - Sin autorización previa del asegurado:</a:t>
            </a:r>
          </a:p>
          <a:p>
            <a:pPr marL="548640" indent="-274320" defTabSz="685800">
              <a:lnSpc>
                <a:spcPct val="100000"/>
              </a:lnSpc>
              <a:spcBef>
                <a:spcPts val="0"/>
              </a:spcBef>
              <a:spcAft>
                <a:spcPts val="1200"/>
              </a:spcAft>
            </a:pPr>
            <a:r>
              <a:rPr lang="es-US" sz="2400" dirty="0">
                <a:solidFill>
                  <a:srgbClr val="2F5597"/>
                </a:solidFill>
              </a:rPr>
              <a:t>Describe dónde se pueden encontrar los materiales requeridos en línea y cómo solicitar una copia impresa</a:t>
            </a:r>
          </a:p>
          <a:p>
            <a:pPr marL="548640" indent="-274320" defTabSz="685800">
              <a:lnSpc>
                <a:spcPct val="100000"/>
              </a:lnSpc>
              <a:spcBef>
                <a:spcPts val="0"/>
              </a:spcBef>
              <a:spcAft>
                <a:spcPts val="1200"/>
              </a:spcAft>
            </a:pPr>
            <a:r>
              <a:rPr lang="es-US" sz="2400" dirty="0">
                <a:solidFill>
                  <a:srgbClr val="2F5597"/>
                </a:solidFill>
              </a:rPr>
              <a:t>Estas notificaciones deben enviarse con tiempo suficiente para que los asegurados las reciban antes del 15 de octubre de cada año (pero no antes del 1 de septiembre)</a:t>
            </a:r>
          </a:p>
          <a:p>
            <a:pPr marL="1097280" lvl="5" indent="-274320" defTabSz="685800">
              <a:lnSpc>
                <a:spcPct val="100000"/>
              </a:lnSpc>
              <a:spcBef>
                <a:spcPts val="0"/>
              </a:spcBef>
              <a:spcAft>
                <a:spcPts val="1200"/>
              </a:spcAft>
              <a:buSzPct val="100000"/>
            </a:pPr>
            <a:r>
              <a:rPr lang="es-US" sz="2000" dirty="0">
                <a:solidFill>
                  <a:srgbClr val="2F5597"/>
                </a:solidFill>
                <a:latin typeface="Arial" panose="020B0604020202020204" pitchFamily="34" charset="0"/>
                <a:cs typeface="Arial" panose="020B0604020202020204" pitchFamily="34" charset="0"/>
              </a:rPr>
              <a:t>Evidencia de Cobertura (EOC)</a:t>
            </a:r>
          </a:p>
          <a:p>
            <a:pPr marL="1097280" lvl="5" indent="-274320" defTabSz="685800">
              <a:lnSpc>
                <a:spcPct val="100000"/>
              </a:lnSpc>
              <a:spcBef>
                <a:spcPts val="0"/>
              </a:spcBef>
              <a:spcAft>
                <a:spcPts val="1200"/>
              </a:spcAft>
              <a:buSzPct val="100000"/>
            </a:pPr>
            <a:r>
              <a:rPr lang="es-US" sz="2000" dirty="0">
                <a:solidFill>
                  <a:srgbClr val="2F5597"/>
                </a:solidFill>
                <a:latin typeface="Arial" panose="020B0604020202020204" pitchFamily="34" charset="0"/>
                <a:cs typeface="Arial" panose="020B0604020202020204" pitchFamily="34" charset="0"/>
              </a:rPr>
              <a:t>Directorio de farmacias (para todos los planes que ofrecen un beneficio de la Parte D)</a:t>
            </a:r>
          </a:p>
          <a:p>
            <a:pPr marL="1097280" lvl="5" indent="-274320" defTabSz="685800">
              <a:lnSpc>
                <a:spcPct val="100000"/>
              </a:lnSpc>
              <a:spcBef>
                <a:spcPts val="0"/>
              </a:spcBef>
              <a:spcAft>
                <a:spcPts val="1200"/>
              </a:spcAft>
              <a:buSzPct val="100000"/>
            </a:pPr>
            <a:r>
              <a:rPr lang="es-US" sz="2000" dirty="0">
                <a:solidFill>
                  <a:srgbClr val="2F5597"/>
                </a:solidFill>
                <a:latin typeface="Arial" panose="020B0604020202020204" pitchFamily="34" charset="0"/>
                <a:cs typeface="Arial" panose="020B0604020202020204" pitchFamily="34" charset="0"/>
              </a:rPr>
              <a:t>Directorio de proveedores (para todos los tipos de planes excepto los de la Parte D)</a:t>
            </a:r>
          </a:p>
          <a:p>
            <a:pPr marL="1097280" lvl="5" indent="-274320" defTabSz="685800">
              <a:lnSpc>
                <a:spcPct val="100000"/>
              </a:lnSpc>
              <a:spcBef>
                <a:spcPts val="0"/>
              </a:spcBef>
              <a:spcAft>
                <a:spcPts val="1200"/>
              </a:spcAft>
              <a:buSzPct val="100000"/>
            </a:pPr>
            <a:r>
              <a:rPr lang="es-US" sz="2000" dirty="0">
                <a:solidFill>
                  <a:srgbClr val="2F5597"/>
                </a:solidFill>
                <a:latin typeface="Arial" panose="020B0604020202020204" pitchFamily="34" charset="0"/>
                <a:cs typeface="Arial" panose="020B0604020202020204" pitchFamily="34" charset="0"/>
              </a:rPr>
              <a:t>Formulario</a:t>
            </a:r>
          </a:p>
          <a:p>
            <a:pPr marL="0" indent="0" defTabSz="685800">
              <a:lnSpc>
                <a:spcPct val="100000"/>
              </a:lnSpc>
              <a:spcBef>
                <a:spcPts val="600"/>
              </a:spcBef>
              <a:buFont typeface="Wingdings" pitchFamily="2" charset="2"/>
              <a:buNone/>
            </a:pPr>
            <a:endParaRPr lang="en-US" sz="2400" dirty="0">
              <a:solidFill>
                <a:srgbClr val="00529B"/>
              </a:solidFill>
              <a:latin typeface="Arial"/>
              <a:cs typeface="Arial"/>
            </a:endParaRPr>
          </a:p>
        </p:txBody>
      </p:sp>
      <p:sp>
        <p:nvSpPr>
          <p:cNvPr id="74" name="Slide Number Placeholder 5">
            <a:extLst>
              <a:ext uri="{FF2B5EF4-FFF2-40B4-BE49-F238E27FC236}">
                <a16:creationId xmlns:a16="http://schemas.microsoft.com/office/drawing/2014/main" id="{DDC6F743-4F25-401B-8E44-5F6508D1E5E1}"/>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49</a:t>
            </a:fld>
            <a:endParaRPr lang="en-US">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s-US">
                <a:solidFill>
                  <a:schemeClr val="accent1">
                    <a:lumMod val="40000"/>
                    <a:lumOff val="60000"/>
                  </a:schemeClr>
                </a:solidFill>
                <a:latin typeface="Arial"/>
                <a:cs typeface="Arial"/>
              </a:rPr>
              <a:t>Medicare Advantage y otros planes de salud Medicare</a:t>
            </a:r>
          </a:p>
        </p:txBody>
      </p:sp>
      <p:sp>
        <p:nvSpPr>
          <p:cNvPr id="2" name="Date Placeholder 1"/>
          <p:cNvSpPr>
            <a:spLocks noGrp="1"/>
          </p:cNvSpPr>
          <p:nvPr>
            <p:ph type="dt" sz="half" idx="10"/>
          </p:nvPr>
        </p:nvSpPr>
        <p:spPr/>
        <p:txBody>
          <a:bodyPr/>
          <a:lstStyle/>
          <a:p>
            <a:r>
              <a:rPr lang="es-US">
                <a:solidFill>
                  <a:schemeClr val="accent1">
                    <a:lumMod val="40000"/>
                    <a:lumOff val="60000"/>
                  </a:schemeClr>
                </a:solidFill>
              </a:rPr>
              <a:t>Marzo de 2023</a:t>
            </a:r>
          </a:p>
        </p:txBody>
      </p:sp>
    </p:spTree>
    <p:custDataLst>
      <p:tags r:id="rId1"/>
    </p:custDataLst>
    <p:extLst>
      <p:ext uri="{BB962C8B-B14F-4D97-AF65-F5344CB8AC3E}">
        <p14:creationId xmlns:p14="http://schemas.microsoft.com/office/powerpoint/2010/main" val="4195967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a:xfrm>
            <a:off x="0" y="12701"/>
            <a:ext cx="12192000" cy="949200"/>
          </a:xfrm>
        </p:spPr>
        <p:txBody>
          <a:bodyPr anchor="ctr">
            <a:normAutofit/>
          </a:bodyPr>
          <a:lstStyle/>
          <a:p>
            <a:r>
              <a:rPr lang="es-US" sz="3000" dirty="0"/>
              <a:t>Objetivos de la Lección 1</a:t>
            </a:r>
          </a:p>
        </p:txBody>
      </p:sp>
      <p:sp>
        <p:nvSpPr>
          <p:cNvPr id="13" name="Content Placeholder 12"/>
          <p:cNvSpPr>
            <a:spLocks noGrp="1"/>
          </p:cNvSpPr>
          <p:nvPr>
            <p:ph type="body" sz="quarter" idx="4294967295"/>
          </p:nvPr>
        </p:nvSpPr>
        <p:spPr>
          <a:xfrm>
            <a:off x="914400" y="1371600"/>
            <a:ext cx="10644188" cy="4167187"/>
          </a:xfrm>
        </p:spPr>
        <p:txBody>
          <a:bodyPr>
            <a:noAutofit/>
          </a:bodyPr>
          <a:lstStyle/>
          <a:p>
            <a:pPr marL="0" lvl="0" indent="0" defTabSz="685800">
              <a:lnSpc>
                <a:spcPct val="100000"/>
              </a:lnSpc>
              <a:spcBef>
                <a:spcPts val="0"/>
              </a:spcBef>
              <a:spcAft>
                <a:spcPts val="1200"/>
              </a:spcAft>
              <a:buFont typeface="Wingdings" pitchFamily="2" charset="2"/>
              <a:buNone/>
            </a:pPr>
            <a:r>
              <a:rPr lang="es-US" sz="2800" b="1" dirty="0">
                <a:solidFill>
                  <a:srgbClr val="00529B"/>
                </a:solidFill>
              </a:rPr>
              <a:t>Al final de esta lección, usted podrá:</a:t>
            </a:r>
          </a:p>
          <a:p>
            <a:pPr marL="548640" indent="-274320" defTabSz="685800">
              <a:lnSpc>
                <a:spcPct val="100000"/>
              </a:lnSpc>
              <a:spcBef>
                <a:spcPts val="0"/>
              </a:spcBef>
              <a:spcAft>
                <a:spcPts val="1200"/>
              </a:spcAft>
            </a:pPr>
            <a:r>
              <a:rPr lang="es-US" sz="2400" dirty="0">
                <a:solidFill>
                  <a:srgbClr val="00529B"/>
                </a:solidFill>
              </a:rPr>
              <a:t>Describir los planes Medicare </a:t>
            </a:r>
            <a:r>
              <a:rPr lang="es-US" sz="2400" dirty="0" err="1">
                <a:solidFill>
                  <a:srgbClr val="00529B"/>
                </a:solidFill>
              </a:rPr>
              <a:t>Advantage</a:t>
            </a:r>
            <a:r>
              <a:rPr lang="es-US" sz="2400" dirty="0">
                <a:solidFill>
                  <a:srgbClr val="00529B"/>
                </a:solidFill>
              </a:rPr>
              <a:t> y su funcionamiento</a:t>
            </a:r>
          </a:p>
          <a:p>
            <a:pPr marL="548640" indent="-274320" defTabSz="685800">
              <a:lnSpc>
                <a:spcPct val="100000"/>
              </a:lnSpc>
              <a:spcBef>
                <a:spcPts val="0"/>
              </a:spcBef>
              <a:spcAft>
                <a:spcPts val="1200"/>
              </a:spcAft>
            </a:pPr>
            <a:r>
              <a:rPr lang="es-US" sz="2400" dirty="0">
                <a:solidFill>
                  <a:srgbClr val="00529B"/>
                </a:solidFill>
              </a:rPr>
              <a:t>Comparar y contrastar los tipos de planes Medicare </a:t>
            </a:r>
            <a:r>
              <a:rPr lang="es-US" sz="2400" dirty="0" err="1">
                <a:solidFill>
                  <a:srgbClr val="00529B"/>
                </a:solidFill>
              </a:rPr>
              <a:t>Advantage</a:t>
            </a:r>
            <a:endParaRPr lang="es-US" sz="2400" dirty="0">
              <a:solidFill>
                <a:srgbClr val="00529B"/>
              </a:solidFill>
            </a:endParaRPr>
          </a:p>
          <a:p>
            <a:pPr marL="548640" indent="-274320" defTabSz="685800">
              <a:lnSpc>
                <a:spcPct val="100000"/>
              </a:lnSpc>
              <a:spcBef>
                <a:spcPts val="0"/>
              </a:spcBef>
              <a:spcAft>
                <a:spcPts val="1200"/>
              </a:spcAft>
            </a:pPr>
            <a:r>
              <a:rPr lang="es-US" sz="2400" dirty="0">
                <a:solidFill>
                  <a:srgbClr val="00529B"/>
                </a:solidFill>
              </a:rPr>
              <a:t>Explicar los costos asociados a los planes Medicare </a:t>
            </a:r>
            <a:r>
              <a:rPr lang="es-US" sz="2400" dirty="0" err="1">
                <a:solidFill>
                  <a:srgbClr val="00529B"/>
                </a:solidFill>
              </a:rPr>
              <a:t>Advantage</a:t>
            </a:r>
            <a:endParaRPr lang="es-US" sz="2400" dirty="0">
              <a:solidFill>
                <a:srgbClr val="00529B"/>
              </a:solidFill>
            </a:endParaRPr>
          </a:p>
          <a:p>
            <a:pPr marL="548640" indent="-274320" defTabSz="685800">
              <a:lnSpc>
                <a:spcPct val="100000"/>
              </a:lnSpc>
              <a:spcBef>
                <a:spcPts val="0"/>
              </a:spcBef>
              <a:spcAft>
                <a:spcPts val="1200"/>
              </a:spcAft>
            </a:pPr>
            <a:r>
              <a:rPr lang="es-US" sz="2400" dirty="0">
                <a:solidFill>
                  <a:srgbClr val="00529B"/>
                </a:solidFill>
              </a:rPr>
              <a:t>Describir los requisitos de elegibilidad del plan Medicare </a:t>
            </a:r>
            <a:r>
              <a:rPr lang="es-US" sz="2400" dirty="0" err="1">
                <a:solidFill>
                  <a:srgbClr val="00529B"/>
                </a:solidFill>
              </a:rPr>
              <a:t>Advantage</a:t>
            </a:r>
            <a:endParaRPr lang="es-US" sz="2400" dirty="0">
              <a:solidFill>
                <a:srgbClr val="00529B"/>
              </a:solidFill>
            </a:endParaRPr>
          </a:p>
          <a:p>
            <a:pPr marL="548640" indent="-274320" defTabSz="685800">
              <a:lnSpc>
                <a:spcPct val="100000"/>
              </a:lnSpc>
              <a:spcBef>
                <a:spcPts val="0"/>
              </a:spcBef>
              <a:spcAft>
                <a:spcPts val="1200"/>
              </a:spcAft>
            </a:pPr>
            <a:r>
              <a:rPr lang="es-US" sz="2400" dirty="0">
                <a:solidFill>
                  <a:srgbClr val="00529B"/>
                </a:solidFill>
              </a:rPr>
              <a:t>Explicar cómo y cuándo inscribirse o cambiar de plan Medicare </a:t>
            </a:r>
            <a:r>
              <a:rPr lang="es-US" sz="2400" dirty="0" err="1">
                <a:solidFill>
                  <a:srgbClr val="00529B"/>
                </a:solidFill>
              </a:rPr>
              <a:t>Advantage</a:t>
            </a:r>
            <a:endParaRPr lang="es-US" sz="2400" dirty="0">
              <a:solidFill>
                <a:srgbClr val="00529B"/>
              </a:solidFill>
            </a:endParaRPr>
          </a:p>
        </p:txBody>
      </p:sp>
      <p:sp>
        <p:nvSpPr>
          <p:cNvPr id="8" name="Slide Number Placeholder 5">
            <a:extLst>
              <a:ext uri="{FF2B5EF4-FFF2-40B4-BE49-F238E27FC236}">
                <a16:creationId xmlns:a16="http://schemas.microsoft.com/office/drawing/2014/main" id="{15B7E92E-4836-4678-9FC3-49863D504EAD}"/>
              </a:ext>
            </a:extLst>
          </p:cNvPr>
          <p:cNvSpPr>
            <a:spLocks noGrp="1"/>
          </p:cNvSpPr>
          <p:nvPr>
            <p:ph type="sldNum" sz="quarter" idx="12"/>
          </p:nvPr>
        </p:nvSpPr>
        <p:spPr>
          <a:xfrm>
            <a:off x="8610600" y="6493426"/>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5</a:t>
            </a:fld>
            <a:endParaRPr lang="en-US"/>
          </a:p>
        </p:txBody>
      </p:sp>
      <p:sp>
        <p:nvSpPr>
          <p:cNvPr id="5" name="Footer Placeholder 4">
            <a:extLst>
              <a:ext uri="{FF2B5EF4-FFF2-40B4-BE49-F238E27FC236}">
                <a16:creationId xmlns:a16="http://schemas.microsoft.com/office/drawing/2014/main" id="{59947857-69D2-7E49-B8BA-12BDADCFB697}"/>
              </a:ext>
            </a:extLst>
          </p:cNvPr>
          <p:cNvSpPr>
            <a:spLocks noGrp="1"/>
          </p:cNvSpPr>
          <p:nvPr>
            <p:ph type="ftr" sz="quarter" idx="11"/>
          </p:nvPr>
        </p:nvSpPr>
        <p:spPr>
          <a:xfrm>
            <a:off x="4038600" y="6492571"/>
            <a:ext cx="4114800" cy="365125"/>
          </a:xfrm>
        </p:spPr>
        <p:txBody>
          <a:bodyPr/>
          <a:lstStyle/>
          <a:p>
            <a:r>
              <a:rPr lang="es-US">
                <a:latin typeface="Arial"/>
                <a:cs typeface="Arial"/>
              </a:rPr>
              <a:t>Medicare Advantage y otros planes de salud Medicare</a:t>
            </a:r>
          </a:p>
        </p:txBody>
      </p:sp>
      <p:sp>
        <p:nvSpPr>
          <p:cNvPr id="4" name="Date Placeholder 3">
            <a:extLst>
              <a:ext uri="{FF2B5EF4-FFF2-40B4-BE49-F238E27FC236}">
                <a16:creationId xmlns:a16="http://schemas.microsoft.com/office/drawing/2014/main" id="{FFE0F7BA-B7CB-CC44-A510-4BEEF236974B}"/>
              </a:ext>
            </a:extLst>
          </p:cNvPr>
          <p:cNvSpPr>
            <a:spLocks noGrp="1"/>
          </p:cNvSpPr>
          <p:nvPr>
            <p:ph type="dt" sz="half" idx="10"/>
          </p:nvPr>
        </p:nvSpPr>
        <p:spPr>
          <a:xfrm>
            <a:off x="838200" y="6492571"/>
            <a:ext cx="2743200" cy="365125"/>
          </a:xfrm>
        </p:spPr>
        <p:txBody>
          <a:bodyPr/>
          <a:lstStyle/>
          <a:p>
            <a:r>
              <a:rPr lang="es-US"/>
              <a:t>Marzo de 2023</a:t>
            </a:r>
          </a:p>
        </p:txBody>
      </p:sp>
    </p:spTree>
    <p:custDataLst>
      <p:tags r:id="rId1"/>
    </p:custDataLst>
    <p:extLst>
      <p:ext uri="{BB962C8B-B14F-4D97-AF65-F5344CB8AC3E}">
        <p14:creationId xmlns:p14="http://schemas.microsoft.com/office/powerpoint/2010/main" val="7104128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12192000" cy="962025"/>
          </a:xfrm>
        </p:spPr>
        <p:txBody>
          <a:bodyPr anchor="ctr">
            <a:normAutofit/>
          </a:bodyPr>
          <a:lstStyle/>
          <a:p>
            <a:r>
              <a:rPr lang="es-US">
                <a:latin typeface="Arial Black"/>
              </a:rPr>
              <a:t>Divulgación de información sobre el plan para asegurados nuevos y en renovación (continuación)</a:t>
            </a:r>
          </a:p>
        </p:txBody>
      </p:sp>
      <p:sp>
        <p:nvSpPr>
          <p:cNvPr id="6" name="Content Placeholder 4">
            <a:extLst>
              <a:ext uri="{FF2B5EF4-FFF2-40B4-BE49-F238E27FC236}">
                <a16:creationId xmlns:a16="http://schemas.microsoft.com/office/drawing/2014/main" id="{EAFBF5BD-8DD5-45E0-8CFF-61A4FF14CCD3}"/>
              </a:ext>
            </a:extLst>
          </p:cNvPr>
          <p:cNvSpPr txBox="1">
            <a:spLocks/>
          </p:cNvSpPr>
          <p:nvPr/>
        </p:nvSpPr>
        <p:spPr>
          <a:xfrm>
            <a:off x="1371601" y="1375084"/>
            <a:ext cx="9799320" cy="41671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lvl="2" indent="-274320" defTabSz="685800">
              <a:lnSpc>
                <a:spcPct val="100000"/>
              </a:lnSpc>
              <a:spcBef>
                <a:spcPts val="600"/>
              </a:spcBef>
              <a:spcAft>
                <a:spcPts val="1200"/>
              </a:spcAft>
              <a:buSzPct val="100000"/>
              <a:buFont typeface="Wingdings" panose="05000000000000000000" pitchFamily="2" charset="2"/>
              <a:buChar char="§"/>
            </a:pPr>
            <a:r>
              <a:rPr lang="es-US" sz="2800" dirty="0">
                <a:solidFill>
                  <a:srgbClr val="2F5597"/>
                </a:solidFill>
              </a:rPr>
              <a:t>Envío electrónico de materiales obligatorios – </a:t>
            </a:r>
            <a:br>
              <a:rPr lang="es-US" sz="2800" dirty="0">
                <a:solidFill>
                  <a:srgbClr val="2F5597"/>
                </a:solidFill>
              </a:rPr>
            </a:br>
            <a:r>
              <a:rPr lang="es-US" sz="2800" dirty="0">
                <a:solidFill>
                  <a:srgbClr val="2F5597"/>
                </a:solidFill>
              </a:rPr>
              <a:t>Con el consentimiento previo del asegurado</a:t>
            </a:r>
          </a:p>
          <a:p>
            <a:pPr marL="548640" lvl="2" indent="-274320" defTabSz="685800">
              <a:lnSpc>
                <a:spcPct val="100000"/>
              </a:lnSpc>
              <a:spcBef>
                <a:spcPts val="0"/>
              </a:spcBef>
              <a:spcAft>
                <a:spcPts val="1200"/>
              </a:spcAft>
              <a:buSzPct val="100000"/>
            </a:pPr>
            <a:r>
              <a:rPr lang="es-US" sz="2400" dirty="0">
                <a:solidFill>
                  <a:srgbClr val="2F5597"/>
                </a:solidFill>
              </a:rPr>
              <a:t>Aviso Anual de Cambios (ANOC)</a:t>
            </a:r>
          </a:p>
          <a:p>
            <a:pPr marL="548640" lvl="2" indent="-274320" defTabSz="685800">
              <a:lnSpc>
                <a:spcPct val="100000"/>
              </a:lnSpc>
              <a:spcBef>
                <a:spcPts val="0"/>
              </a:spcBef>
              <a:spcAft>
                <a:spcPts val="1200"/>
              </a:spcAft>
              <a:buSzPct val="100000"/>
            </a:pPr>
            <a:r>
              <a:rPr lang="es-US" sz="2400" dirty="0">
                <a:solidFill>
                  <a:srgbClr val="2F5597"/>
                </a:solidFill>
              </a:rPr>
              <a:t>Fe de erratas ANOC y EOC</a:t>
            </a:r>
          </a:p>
          <a:p>
            <a:pPr marL="548640" lvl="2" indent="-274320" defTabSz="685800">
              <a:lnSpc>
                <a:spcPct val="100000"/>
              </a:lnSpc>
              <a:spcBef>
                <a:spcPts val="0"/>
              </a:spcBef>
              <a:spcAft>
                <a:spcPts val="1200"/>
              </a:spcAft>
              <a:buSzPct val="100000"/>
            </a:pPr>
            <a:r>
              <a:rPr lang="es-US" sz="2400" dirty="0">
                <a:solidFill>
                  <a:srgbClr val="2F5597"/>
                </a:solidFill>
              </a:rPr>
              <a:t>Avisos de inscripción y cancelación de inscripción</a:t>
            </a:r>
          </a:p>
          <a:p>
            <a:pPr marL="274320" lvl="2" indent="-274320" defTabSz="685800">
              <a:lnSpc>
                <a:spcPct val="100000"/>
              </a:lnSpc>
              <a:spcBef>
                <a:spcPts val="600"/>
              </a:spcBef>
              <a:spcAft>
                <a:spcPts val="1200"/>
              </a:spcAft>
              <a:buSzPct val="100000"/>
              <a:buFont typeface="Wingdings" panose="05000000000000000000" pitchFamily="2" charset="2"/>
              <a:buChar char="§"/>
            </a:pPr>
            <a:r>
              <a:rPr lang="es-US" sz="2800" dirty="0">
                <a:solidFill>
                  <a:srgbClr val="2F5597"/>
                </a:solidFill>
              </a:rPr>
              <a:t>Los documentos para quienes se inscriban por primera vez se deben proporcionar, como máximo, 10 días calendario antes o el último día del mes antes de la fecha de entrada en vigor, lo que sea posterior</a:t>
            </a:r>
          </a:p>
          <a:p>
            <a:pPr marL="228600" lvl="2" defTabSz="685800">
              <a:lnSpc>
                <a:spcPct val="100000"/>
              </a:lnSpc>
              <a:spcBef>
                <a:spcPts val="600"/>
              </a:spcBef>
              <a:buSzPct val="100000"/>
              <a:buFont typeface="Wingdings" panose="05000000000000000000" pitchFamily="2" charset="2"/>
              <a:buChar char="§"/>
            </a:pPr>
            <a:endParaRPr lang="en-US" sz="2400" dirty="0">
              <a:solidFill>
                <a:srgbClr val="2F5597"/>
              </a:solidFill>
            </a:endParaRPr>
          </a:p>
        </p:txBody>
      </p:sp>
      <p:sp>
        <p:nvSpPr>
          <p:cNvPr id="56" name="Slide Number Placeholder 5">
            <a:extLst>
              <a:ext uri="{FF2B5EF4-FFF2-40B4-BE49-F238E27FC236}">
                <a16:creationId xmlns:a16="http://schemas.microsoft.com/office/drawing/2014/main" id="{DA66D994-4461-4F1E-A6A3-432B119086D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50</a:t>
            </a:fld>
            <a:endParaRPr lang="en-US">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s-US">
                <a:solidFill>
                  <a:schemeClr val="accent1">
                    <a:lumMod val="40000"/>
                    <a:lumOff val="60000"/>
                  </a:schemeClr>
                </a:solidFill>
              </a:rPr>
              <a:t>Medicare Advantage y otros planes de salud Medicare</a:t>
            </a:r>
          </a:p>
        </p:txBody>
      </p:sp>
      <p:sp>
        <p:nvSpPr>
          <p:cNvPr id="2" name="Date Placeholder 1"/>
          <p:cNvSpPr>
            <a:spLocks noGrp="1"/>
          </p:cNvSpPr>
          <p:nvPr>
            <p:ph type="dt" sz="half" idx="10"/>
          </p:nvPr>
        </p:nvSpPr>
        <p:spPr/>
        <p:txBody>
          <a:bodyPr/>
          <a:lstStyle/>
          <a:p>
            <a:r>
              <a:rPr lang="es-US">
                <a:solidFill>
                  <a:schemeClr val="accent1">
                    <a:lumMod val="40000"/>
                    <a:lumOff val="60000"/>
                  </a:schemeClr>
                </a:solidFill>
              </a:rPr>
              <a:t>Marzo de 2023</a:t>
            </a:r>
          </a:p>
        </p:txBody>
      </p:sp>
    </p:spTree>
    <p:custDataLst>
      <p:tags r:id="rId1"/>
    </p:custDataLst>
    <p:extLst>
      <p:ext uri="{BB962C8B-B14F-4D97-AF65-F5344CB8AC3E}">
        <p14:creationId xmlns:p14="http://schemas.microsoft.com/office/powerpoint/2010/main" val="36428778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38151"/>
          </a:xfrm>
        </p:spPr>
        <p:txBody>
          <a:bodyPr anchor="ctr">
            <a:normAutofit/>
          </a:bodyPr>
          <a:lstStyle/>
          <a:p>
            <a:r>
              <a:rPr lang="es-US" sz="3000"/>
              <a:t>Recordatorios sobre regalos nominales</a:t>
            </a:r>
          </a:p>
        </p:txBody>
      </p:sp>
      <p:sp>
        <p:nvSpPr>
          <p:cNvPr id="5" name="Content Placeholder 4"/>
          <p:cNvSpPr>
            <a:spLocks noGrp="1"/>
          </p:cNvSpPr>
          <p:nvPr>
            <p:ph type="body" sz="quarter" idx="13"/>
          </p:nvPr>
        </p:nvSpPr>
        <p:spPr>
          <a:xfrm>
            <a:off x="607785" y="1509142"/>
            <a:ext cx="7744197" cy="4167187"/>
          </a:xfrm>
        </p:spPr>
        <p:txBody>
          <a:bodyPr vert="horz" lIns="91440" tIns="45720" rIns="91440" bIns="45720" rtlCol="0" anchor="t">
            <a:normAutofit lnSpcReduction="10000"/>
          </a:bodyPr>
          <a:lstStyle/>
          <a:p>
            <a:pPr marL="0" lvl="0" indent="0" defTabSz="685800">
              <a:lnSpc>
                <a:spcPct val="100000"/>
              </a:lnSpc>
              <a:spcBef>
                <a:spcPts val="0"/>
              </a:spcBef>
              <a:spcAft>
                <a:spcPts val="1200"/>
              </a:spcAft>
              <a:buNone/>
            </a:pPr>
            <a:r>
              <a:rPr lang="es-US" sz="2800" b="1" dirty="0">
                <a:solidFill>
                  <a:srgbClr val="00529B"/>
                </a:solidFill>
                <a:latin typeface="Arial"/>
                <a:cs typeface="Arial"/>
              </a:rPr>
              <a:t>Los planes pueden ofrecer regalos nominales a los posibles asegurados con fines de comercialización:</a:t>
            </a:r>
          </a:p>
          <a:p>
            <a:pPr marL="548640" indent="-274320" defTabSz="685800">
              <a:lnSpc>
                <a:spcPct val="100000"/>
              </a:lnSpc>
              <a:spcBef>
                <a:spcPts val="0"/>
              </a:spcBef>
              <a:spcAft>
                <a:spcPts val="1200"/>
              </a:spcAft>
            </a:pPr>
            <a:r>
              <a:rPr lang="es-US" sz="2400" dirty="0">
                <a:solidFill>
                  <a:srgbClr val="00529B"/>
                </a:solidFill>
                <a:latin typeface="Arial"/>
                <a:cs typeface="Arial"/>
              </a:rPr>
              <a:t>Por artículo/servicio individual: $15 o menos</a:t>
            </a:r>
          </a:p>
          <a:p>
            <a:pPr marL="548640" indent="-274320" defTabSz="685800">
              <a:lnSpc>
                <a:spcPct val="100000"/>
              </a:lnSpc>
              <a:spcBef>
                <a:spcPts val="0"/>
              </a:spcBef>
              <a:spcAft>
                <a:spcPts val="1200"/>
              </a:spcAft>
            </a:pPr>
            <a:r>
              <a:rPr lang="es-US" sz="2400" dirty="0">
                <a:solidFill>
                  <a:srgbClr val="00529B"/>
                </a:solidFill>
                <a:latin typeface="Arial"/>
                <a:cs typeface="Arial"/>
              </a:rPr>
              <a:t>Suma máxima de todos los regalos, </a:t>
            </a:r>
            <a:br>
              <a:rPr lang="es-US" sz="2400" dirty="0">
                <a:solidFill>
                  <a:srgbClr val="00529B"/>
                </a:solidFill>
                <a:latin typeface="Arial"/>
                <a:cs typeface="Arial"/>
              </a:rPr>
            </a:br>
            <a:r>
              <a:rPr lang="es-US" sz="2400" dirty="0">
                <a:solidFill>
                  <a:srgbClr val="00529B"/>
                </a:solidFill>
                <a:latin typeface="Arial"/>
                <a:cs typeface="Arial"/>
              </a:rPr>
              <a:t>por persona y año: $75</a:t>
            </a:r>
          </a:p>
          <a:p>
            <a:pPr marL="548640" indent="-274320" defTabSz="685800">
              <a:lnSpc>
                <a:spcPct val="100000"/>
              </a:lnSpc>
              <a:spcBef>
                <a:spcPts val="0"/>
              </a:spcBef>
              <a:spcAft>
                <a:spcPts val="1200"/>
              </a:spcAft>
            </a:pPr>
            <a:r>
              <a:rPr lang="es-US" sz="2400" dirty="0">
                <a:solidFill>
                  <a:srgbClr val="00529B"/>
                </a:solidFill>
                <a:latin typeface="Arial"/>
                <a:cs typeface="Arial"/>
              </a:rPr>
              <a:t>Se proporciona independientemente de la inscripción y sin discriminación</a:t>
            </a:r>
          </a:p>
          <a:p>
            <a:pPr marL="548640" lvl="0" indent="-274320" defTabSz="685800">
              <a:lnSpc>
                <a:spcPct val="100000"/>
              </a:lnSpc>
              <a:spcBef>
                <a:spcPts val="0"/>
              </a:spcBef>
              <a:spcAft>
                <a:spcPts val="1200"/>
              </a:spcAft>
            </a:pPr>
            <a:r>
              <a:rPr lang="es-US" sz="2400" dirty="0">
                <a:solidFill>
                  <a:srgbClr val="00529B"/>
                </a:solidFill>
                <a:latin typeface="Arial"/>
                <a:cs typeface="Arial"/>
              </a:rPr>
              <a:t>No puede consistir en dinero en efectivo </a:t>
            </a:r>
            <a:br>
              <a:rPr lang="es-US" sz="2400" dirty="0">
                <a:solidFill>
                  <a:srgbClr val="00529B"/>
                </a:solidFill>
                <a:latin typeface="Arial"/>
                <a:cs typeface="Arial"/>
              </a:rPr>
            </a:br>
            <a:r>
              <a:rPr lang="es-US" sz="2400" dirty="0">
                <a:solidFill>
                  <a:srgbClr val="00529B"/>
                </a:solidFill>
                <a:latin typeface="Arial"/>
                <a:cs typeface="Arial"/>
              </a:rPr>
              <a:t>u otros descuentos económicos.</a:t>
            </a:r>
          </a:p>
        </p:txBody>
      </p:sp>
      <p:pic>
        <p:nvPicPr>
          <p:cNvPr id="8" name="Picture 7">
            <a:extLst>
              <a:ext uri="{FF2B5EF4-FFF2-40B4-BE49-F238E27FC236}">
                <a16:creationId xmlns:a16="http://schemas.microsoft.com/office/drawing/2014/main" id="{25E7047A-6CB0-4C92-9972-CD86DB998CE6}"/>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304315" y="2583887"/>
            <a:ext cx="4147457" cy="2764971"/>
          </a:xfrm>
          <a:prstGeom prst="rect">
            <a:avLst/>
          </a:prstGeom>
          <a:ln>
            <a:noFill/>
          </a:ln>
          <a:effectLst>
            <a:softEdge rad="112500"/>
          </a:effectLst>
        </p:spPr>
      </p:pic>
      <p:sp>
        <p:nvSpPr>
          <p:cNvPr id="6" name="Slide Number Placeholder 5">
            <a:extLst>
              <a:ext uri="{FF2B5EF4-FFF2-40B4-BE49-F238E27FC236}">
                <a16:creationId xmlns:a16="http://schemas.microsoft.com/office/drawing/2014/main" id="{521AF6CA-3401-4AAD-9C75-4D99914C3B6F}"/>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51</a:t>
            </a:fld>
            <a:endParaRPr lang="en-US">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s-US">
                <a:solidFill>
                  <a:schemeClr val="accent1">
                    <a:lumMod val="40000"/>
                    <a:lumOff val="60000"/>
                  </a:schemeClr>
                </a:solidFill>
              </a:rPr>
              <a:t>Medicare Advantage y otros planes de salud Medicare</a:t>
            </a:r>
          </a:p>
        </p:txBody>
      </p:sp>
      <p:sp>
        <p:nvSpPr>
          <p:cNvPr id="2" name="Date Placeholder 1"/>
          <p:cNvSpPr>
            <a:spLocks noGrp="1"/>
          </p:cNvSpPr>
          <p:nvPr>
            <p:ph type="dt" sz="half" idx="10"/>
          </p:nvPr>
        </p:nvSpPr>
        <p:spPr/>
        <p:txBody>
          <a:bodyPr/>
          <a:lstStyle/>
          <a:p>
            <a:r>
              <a:rPr lang="es-US">
                <a:solidFill>
                  <a:schemeClr val="accent1">
                    <a:lumMod val="40000"/>
                    <a:lumOff val="60000"/>
                  </a:schemeClr>
                </a:solidFill>
              </a:rPr>
              <a:t>Marzo de 2023</a:t>
            </a:r>
          </a:p>
        </p:txBody>
      </p:sp>
    </p:spTree>
    <p:custDataLst>
      <p:tags r:id="rId1"/>
    </p:custDataLst>
    <p:extLst>
      <p:ext uri="{BB962C8B-B14F-4D97-AF65-F5344CB8AC3E}">
        <p14:creationId xmlns:p14="http://schemas.microsoft.com/office/powerpoint/2010/main" val="82563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74826"/>
          </a:xfrm>
        </p:spPr>
        <p:txBody>
          <a:bodyPr anchor="ctr">
            <a:normAutofit/>
          </a:bodyPr>
          <a:lstStyle/>
          <a:p>
            <a:r>
              <a:rPr lang="es-US" sz="3000"/>
              <a:t>Contacto no solicitado por el beneficiario</a:t>
            </a:r>
          </a:p>
        </p:txBody>
      </p:sp>
      <p:pic>
        <p:nvPicPr>
          <p:cNvPr id="10" name="Picture 9" descr="Icono de marca de verificación verde">
            <a:extLst>
              <a:ext uri="{FF2B5EF4-FFF2-40B4-BE49-F238E27FC236}">
                <a16:creationId xmlns:a16="http://schemas.microsoft.com/office/drawing/2014/main" id="{AC23E401-FF51-46DF-B310-CA0666FBFA28}"/>
              </a:ext>
            </a:extLst>
          </p:cNvPr>
          <p:cNvPicPr>
            <a:picLocks noChangeAspect="1"/>
          </p:cNvPicPr>
          <p:nvPr/>
        </p:nvPicPr>
        <p:blipFill rotWithShape="1">
          <a:blip r:embed="rId4"/>
          <a:srcRect l="4197" t="16846" r="49978" b="14782"/>
          <a:stretch/>
        </p:blipFill>
        <p:spPr>
          <a:xfrm>
            <a:off x="3729627" y="1438237"/>
            <a:ext cx="1577454" cy="1569082"/>
          </a:xfrm>
          <a:prstGeom prst="rect">
            <a:avLst/>
          </a:prstGeom>
        </p:spPr>
      </p:pic>
      <p:sp>
        <p:nvSpPr>
          <p:cNvPr id="6" name="Rectangle: Rounded Corners 5">
            <a:extLst>
              <a:ext uri="{FF2B5EF4-FFF2-40B4-BE49-F238E27FC236}">
                <a16:creationId xmlns:a16="http://schemas.microsoft.com/office/drawing/2014/main" id="{E07A1C38-0A97-4D87-B727-7B5D2B923941}"/>
              </a:ext>
              <a:ext uri="{C183D7F6-B498-43B3-948B-1728B52AA6E4}">
                <adec:decorative xmlns:adec="http://schemas.microsoft.com/office/drawing/2017/decorative" val="1"/>
              </a:ext>
            </a:extLst>
          </p:cNvPr>
          <p:cNvSpPr/>
          <p:nvPr/>
        </p:nvSpPr>
        <p:spPr>
          <a:xfrm>
            <a:off x="2810081" y="1236157"/>
            <a:ext cx="3416547" cy="4783643"/>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descr="Las actividades de comercialización no solicitadas permitidas incluyen: Correo convencional u otros medios impresos. Correo electrónico (debe incluir una función de cancelación). ">
            <a:extLst>
              <a:ext uri="{FF2B5EF4-FFF2-40B4-BE49-F238E27FC236}">
                <a16:creationId xmlns:a16="http://schemas.microsoft.com/office/drawing/2014/main" id="{E24AAFBA-4AD0-4D58-851C-C12D8378D833}"/>
              </a:ext>
            </a:extLst>
          </p:cNvPr>
          <p:cNvSpPr txBox="1"/>
          <p:nvPr/>
        </p:nvSpPr>
        <p:spPr>
          <a:xfrm>
            <a:off x="2878240" y="2988269"/>
            <a:ext cx="3280228" cy="2354491"/>
          </a:xfrm>
          <a:prstGeom prst="rect">
            <a:avLst/>
          </a:prstGeom>
          <a:noFill/>
        </p:spPr>
        <p:txBody>
          <a:bodyPr wrap="square" lIns="91440" tIns="45720" rIns="91440" bIns="45720" anchor="t">
            <a:spAutoFit/>
          </a:bodyPr>
          <a:lstStyle/>
          <a:p>
            <a:pPr algn="ctr" defTabSz="685800">
              <a:spcAft>
                <a:spcPts val="1200"/>
              </a:spcAft>
            </a:pPr>
            <a:r>
              <a:rPr lang="es-US" sz="2000" b="1" dirty="0">
                <a:solidFill>
                  <a:srgbClr val="00529B"/>
                </a:solidFill>
                <a:latin typeface="Arial"/>
                <a:cs typeface="Arial"/>
              </a:rPr>
              <a:t>Las actividades de comercialización no solicitadas permitidas incluyen:</a:t>
            </a:r>
          </a:p>
          <a:p>
            <a:pPr marL="274320" indent="-274320" defTabSz="685800">
              <a:spcAft>
                <a:spcPts val="600"/>
              </a:spcAft>
              <a:buFont typeface="Wingdings" panose="02070309020205020404" pitchFamily="49" charset="0"/>
              <a:buChar char="§"/>
            </a:pPr>
            <a:r>
              <a:rPr lang="es-US" dirty="0">
                <a:solidFill>
                  <a:srgbClr val="00529B"/>
                </a:solidFill>
                <a:latin typeface="Arial" panose="020B0604020202020204" pitchFamily="34" charset="0"/>
                <a:cs typeface="Arial" panose="020B0604020202020204" pitchFamily="34" charset="0"/>
              </a:rPr>
              <a:t>Correo postal convencional u otros medios impresos</a:t>
            </a:r>
          </a:p>
          <a:p>
            <a:pPr marL="274320" indent="-274320" defTabSz="685800">
              <a:spcAft>
                <a:spcPts val="600"/>
              </a:spcAft>
              <a:buFont typeface="Wingdings" panose="02070309020205020404" pitchFamily="49" charset="0"/>
              <a:buChar char="§"/>
            </a:pPr>
            <a:r>
              <a:rPr lang="es-US" dirty="0">
                <a:solidFill>
                  <a:srgbClr val="00529B"/>
                </a:solidFill>
                <a:latin typeface="Arial" panose="020B0604020202020204" pitchFamily="34" charset="0"/>
                <a:cs typeface="Arial" panose="020B0604020202020204" pitchFamily="34" charset="0"/>
              </a:rPr>
              <a:t>Correo electrónico (debe incluir una función de cancelación)</a:t>
            </a:r>
          </a:p>
        </p:txBody>
      </p:sp>
      <p:pic>
        <p:nvPicPr>
          <p:cNvPr id="14" name="Picture 13" descr="Marca de X roja">
            <a:extLst>
              <a:ext uri="{FF2B5EF4-FFF2-40B4-BE49-F238E27FC236}">
                <a16:creationId xmlns:a16="http://schemas.microsoft.com/office/drawing/2014/main" id="{32C02B8A-7753-406D-A234-C00CE3AFB4AC}"/>
              </a:ext>
            </a:extLst>
          </p:cNvPr>
          <p:cNvPicPr>
            <a:picLocks noChangeAspect="1"/>
          </p:cNvPicPr>
          <p:nvPr/>
        </p:nvPicPr>
        <p:blipFill rotWithShape="1">
          <a:blip r:embed="rId4"/>
          <a:srcRect l="51146" t="16760" r="4053" b="16159"/>
          <a:stretch/>
        </p:blipFill>
        <p:spPr>
          <a:xfrm>
            <a:off x="7444194" y="1414261"/>
            <a:ext cx="1542198" cy="1539468"/>
          </a:xfrm>
          <a:prstGeom prst="rect">
            <a:avLst/>
          </a:prstGeom>
        </p:spPr>
      </p:pic>
      <p:sp>
        <p:nvSpPr>
          <p:cNvPr id="9" name="TextBox 8" descr="Actividades de comercialización no solicitadas prohibidas: Venta a domicilio. Acercamiento en zonas comunes Venta telefónica. ">
            <a:extLst>
              <a:ext uri="{FF2B5EF4-FFF2-40B4-BE49-F238E27FC236}">
                <a16:creationId xmlns:a16="http://schemas.microsoft.com/office/drawing/2014/main" id="{A38DA38E-700E-438E-BFC2-63C25E41F760}"/>
              </a:ext>
            </a:extLst>
          </p:cNvPr>
          <p:cNvSpPr txBox="1"/>
          <p:nvPr/>
        </p:nvSpPr>
        <p:spPr>
          <a:xfrm>
            <a:off x="6570024" y="2993836"/>
            <a:ext cx="3290538" cy="2169825"/>
          </a:xfrm>
          <a:prstGeom prst="rect">
            <a:avLst/>
          </a:prstGeom>
          <a:noFill/>
        </p:spPr>
        <p:txBody>
          <a:bodyPr wrap="square" lIns="91440" tIns="45720" rIns="91440" bIns="45720" anchor="t">
            <a:spAutoFit/>
          </a:bodyPr>
          <a:lstStyle/>
          <a:p>
            <a:pPr algn="ctr" defTabSz="685800">
              <a:spcAft>
                <a:spcPts val="1200"/>
              </a:spcAft>
            </a:pPr>
            <a:r>
              <a:rPr lang="es-US" sz="2000" b="1" dirty="0">
                <a:solidFill>
                  <a:srgbClr val="00529B"/>
                </a:solidFill>
                <a:latin typeface="Arial"/>
                <a:cs typeface="Arial"/>
              </a:rPr>
              <a:t>Actividades de comercialización no solicitadas prohibidas:</a:t>
            </a:r>
          </a:p>
          <a:p>
            <a:pPr algn="ctr" defTabSz="685800">
              <a:spcAft>
                <a:spcPts val="600"/>
              </a:spcAft>
            </a:pPr>
            <a:endParaRPr lang="en-US" sz="1400" dirty="0">
              <a:solidFill>
                <a:srgbClr val="00529B"/>
              </a:solidFill>
              <a:latin typeface="Arial" panose="020B0604020202020204" pitchFamily="34" charset="0"/>
              <a:cs typeface="Arial" panose="020B0604020202020204" pitchFamily="34" charset="0"/>
            </a:endParaRPr>
          </a:p>
          <a:p>
            <a:pPr marL="274320" indent="-274320" defTabSz="685800">
              <a:spcAft>
                <a:spcPts val="600"/>
              </a:spcAft>
              <a:buFont typeface="Wingdings" panose="02070309020205020404" pitchFamily="49" charset="0"/>
              <a:buChar char="§"/>
            </a:pPr>
            <a:r>
              <a:rPr lang="es-US" dirty="0">
                <a:solidFill>
                  <a:srgbClr val="00529B"/>
                </a:solidFill>
                <a:latin typeface="Arial" panose="020B0604020202020204" pitchFamily="34" charset="0"/>
                <a:cs typeface="Arial" panose="020B0604020202020204" pitchFamily="34" charset="0"/>
              </a:rPr>
              <a:t>Venta a domicilio</a:t>
            </a:r>
          </a:p>
          <a:p>
            <a:pPr marL="274320" indent="-274320" defTabSz="685800">
              <a:spcAft>
                <a:spcPts val="600"/>
              </a:spcAft>
              <a:buFont typeface="Wingdings" panose="02070309020205020404" pitchFamily="49" charset="0"/>
              <a:buChar char="§"/>
            </a:pPr>
            <a:r>
              <a:rPr lang="es-US" dirty="0">
                <a:solidFill>
                  <a:srgbClr val="00529B"/>
                </a:solidFill>
                <a:latin typeface="Arial" panose="020B0604020202020204" pitchFamily="34" charset="0"/>
                <a:cs typeface="Arial" panose="020B0604020202020204" pitchFamily="34" charset="0"/>
              </a:rPr>
              <a:t>Acercamiento en áreas públicas</a:t>
            </a:r>
          </a:p>
          <a:p>
            <a:pPr marL="274320" indent="-274320" defTabSz="685800">
              <a:spcAft>
                <a:spcPts val="600"/>
              </a:spcAft>
              <a:buFont typeface="Wingdings" panose="02070309020205020404" pitchFamily="49" charset="0"/>
              <a:buChar char="§"/>
            </a:pPr>
            <a:r>
              <a:rPr lang="es-US" dirty="0">
                <a:solidFill>
                  <a:srgbClr val="00529B"/>
                </a:solidFill>
                <a:latin typeface="Arial" panose="020B0604020202020204" pitchFamily="34" charset="0"/>
                <a:cs typeface="Arial" panose="020B0604020202020204" pitchFamily="34" charset="0"/>
              </a:rPr>
              <a:t>Venta telefónica</a:t>
            </a:r>
          </a:p>
        </p:txBody>
      </p:sp>
      <p:sp>
        <p:nvSpPr>
          <p:cNvPr id="7" name="Rectangle: Rounded Corners 6">
            <a:extLst>
              <a:ext uri="{FF2B5EF4-FFF2-40B4-BE49-F238E27FC236}">
                <a16:creationId xmlns:a16="http://schemas.microsoft.com/office/drawing/2014/main" id="{A884EC82-A4DE-4032-A215-561DC57FFB63}"/>
              </a:ext>
              <a:ext uri="{C183D7F6-B498-43B3-948B-1728B52AA6E4}">
                <adec:decorative xmlns:adec="http://schemas.microsoft.com/office/drawing/2017/decorative" val="1"/>
              </a:ext>
            </a:extLst>
          </p:cNvPr>
          <p:cNvSpPr/>
          <p:nvPr/>
        </p:nvSpPr>
        <p:spPr>
          <a:xfrm>
            <a:off x="6507020" y="1259374"/>
            <a:ext cx="3416547" cy="4709626"/>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B8C811B0-54A6-4CC0-B33C-62A786CC651B}"/>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52</a:t>
            </a:fld>
            <a:endParaRPr lang="en-US">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s-US">
                <a:solidFill>
                  <a:schemeClr val="accent1">
                    <a:lumMod val="40000"/>
                    <a:lumOff val="60000"/>
                  </a:schemeClr>
                </a:solidFill>
              </a:rPr>
              <a:t>Medicare Advantage y otros planes de salud Medicare</a:t>
            </a:r>
          </a:p>
        </p:txBody>
      </p:sp>
      <p:sp>
        <p:nvSpPr>
          <p:cNvPr id="2" name="Date Placeholder 1"/>
          <p:cNvSpPr>
            <a:spLocks noGrp="1"/>
          </p:cNvSpPr>
          <p:nvPr>
            <p:ph type="dt" sz="half" idx="10"/>
          </p:nvPr>
        </p:nvSpPr>
        <p:spPr/>
        <p:txBody>
          <a:bodyPr/>
          <a:lstStyle/>
          <a:p>
            <a:r>
              <a:rPr lang="es-US">
                <a:solidFill>
                  <a:schemeClr val="accent1">
                    <a:lumMod val="40000"/>
                    <a:lumOff val="60000"/>
                  </a:schemeClr>
                </a:solidFill>
              </a:rPr>
              <a:t>Marzo de 2023</a:t>
            </a:r>
          </a:p>
        </p:txBody>
      </p:sp>
    </p:spTree>
    <p:custDataLst>
      <p:tags r:id="rId1"/>
    </p:custDataLst>
    <p:extLst>
      <p:ext uri="{BB962C8B-B14F-4D97-AF65-F5344CB8AC3E}">
        <p14:creationId xmlns:p14="http://schemas.microsoft.com/office/powerpoint/2010/main" val="303232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2" end="2"/>
                                            </p:txEl>
                                          </p:spTgt>
                                        </p:tgtEl>
                                        <p:attrNameLst>
                                          <p:attrName>style.visibility</p:attrName>
                                        </p:attrNameLst>
                                      </p:cBhvr>
                                      <p:to>
                                        <p:strVal val="visible"/>
                                      </p:to>
                                    </p:set>
                                    <p:animEffect transition="in" filter="fade">
                                      <p:cBhvr>
                                        <p:cTn id="10" dur="500"/>
                                        <p:tgtEl>
                                          <p:spTgt spid="8">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animEffect transition="in" filter="fade">
                                      <p:cBhvr>
                                        <p:cTn id="18" dur="500"/>
                                        <p:tgtEl>
                                          <p:spTgt spid="9">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80474"/>
          </a:xfrm>
        </p:spPr>
        <p:txBody>
          <a:bodyPr anchor="ctr">
            <a:normAutofit/>
          </a:bodyPr>
          <a:lstStyle/>
          <a:p>
            <a:r>
              <a:rPr lang="es-US" sz="3000"/>
              <a:t>Prohibición de ventas cruzadas</a:t>
            </a:r>
          </a:p>
        </p:txBody>
      </p:sp>
      <p:pic>
        <p:nvPicPr>
          <p:cNvPr id="18" name="Picture 17" descr="Icono de marca de verificación verde">
            <a:extLst>
              <a:ext uri="{FF2B5EF4-FFF2-40B4-BE49-F238E27FC236}">
                <a16:creationId xmlns:a16="http://schemas.microsoft.com/office/drawing/2014/main" id="{84C85834-E531-4207-87DE-03C01ABFA8E1}"/>
              </a:ext>
            </a:extLst>
          </p:cNvPr>
          <p:cNvPicPr>
            <a:picLocks noChangeAspect="1"/>
          </p:cNvPicPr>
          <p:nvPr/>
        </p:nvPicPr>
        <p:blipFill rotWithShape="1">
          <a:blip r:embed="rId4"/>
          <a:srcRect l="4197" t="16846" r="49978" b="14782"/>
          <a:stretch/>
        </p:blipFill>
        <p:spPr>
          <a:xfrm>
            <a:off x="2231054" y="1699225"/>
            <a:ext cx="1577454" cy="1569082"/>
          </a:xfrm>
          <a:prstGeom prst="rect">
            <a:avLst/>
          </a:prstGeom>
        </p:spPr>
      </p:pic>
      <p:sp>
        <p:nvSpPr>
          <p:cNvPr id="11" name="TextBox 10" descr="Puede vender productos no relacionados con la salud en llamadas entrantes a petición de la persona con Medicare ">
            <a:extLst>
              <a:ext uri="{FF2B5EF4-FFF2-40B4-BE49-F238E27FC236}">
                <a16:creationId xmlns:a16="http://schemas.microsoft.com/office/drawing/2014/main" id="{51F271D0-9D49-4C6D-A0F5-7734AD85D568}"/>
              </a:ext>
            </a:extLst>
          </p:cNvPr>
          <p:cNvSpPr txBox="1"/>
          <p:nvPr/>
        </p:nvSpPr>
        <p:spPr>
          <a:xfrm>
            <a:off x="1660492" y="3584214"/>
            <a:ext cx="2693496" cy="1592231"/>
          </a:xfrm>
          <a:prstGeom prst="rect">
            <a:avLst/>
          </a:prstGeom>
          <a:noFill/>
        </p:spPr>
        <p:txBody>
          <a:bodyPr wrap="square">
            <a:spAutoFit/>
          </a:bodyPr>
          <a:lstStyle/>
          <a:p>
            <a:pPr algn="ctr" defTabSz="685800">
              <a:lnSpc>
                <a:spcPct val="110000"/>
              </a:lnSpc>
              <a:spcBef>
                <a:spcPts val="600"/>
              </a:spcBef>
            </a:pPr>
            <a:r>
              <a:rPr lang="es-US">
                <a:solidFill>
                  <a:srgbClr val="00529B"/>
                </a:solidFill>
                <a:latin typeface="Arial" panose="020B0604020202020204" pitchFamily="34" charset="0"/>
                <a:cs typeface="Arial" panose="020B0604020202020204" pitchFamily="34" charset="0"/>
              </a:rPr>
              <a:t>Puede vender productos no relacionados con la salud en llamadas entrantes a petición de la persona con Medicare</a:t>
            </a:r>
          </a:p>
        </p:txBody>
      </p:sp>
      <p:sp>
        <p:nvSpPr>
          <p:cNvPr id="8" name="Rectangle: Rounded Corners 7">
            <a:extLst>
              <a:ext uri="{FF2B5EF4-FFF2-40B4-BE49-F238E27FC236}">
                <a16:creationId xmlns:a16="http://schemas.microsoft.com/office/drawing/2014/main" id="{E752A7C8-B52F-4100-B886-B1079AF1B7F3}"/>
              </a:ext>
              <a:ext uri="{C183D7F6-B498-43B3-948B-1728B52AA6E4}">
                <adec:decorative xmlns:adec="http://schemas.microsoft.com/office/drawing/2017/decorative" val="1"/>
              </a:ext>
            </a:extLst>
          </p:cNvPr>
          <p:cNvSpPr/>
          <p:nvPr/>
        </p:nvSpPr>
        <p:spPr>
          <a:xfrm>
            <a:off x="1569791" y="1323367"/>
            <a:ext cx="2874899" cy="4594833"/>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3FCBB563-8E96-419C-A0AC-D83A33CADD35}"/>
              </a:ext>
              <a:ext uri="{C183D7F6-B498-43B3-948B-1728B52AA6E4}">
                <adec:decorative xmlns:adec="http://schemas.microsoft.com/office/drawing/2017/decorative" val="1"/>
              </a:ext>
            </a:extLst>
          </p:cNvPr>
          <p:cNvSpPr/>
          <p:nvPr/>
        </p:nvSpPr>
        <p:spPr>
          <a:xfrm>
            <a:off x="4660995" y="1305725"/>
            <a:ext cx="2874899" cy="4612475"/>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Ícono de la X roja">
            <a:extLst>
              <a:ext uri="{FF2B5EF4-FFF2-40B4-BE49-F238E27FC236}">
                <a16:creationId xmlns:a16="http://schemas.microsoft.com/office/drawing/2014/main" id="{2846CF31-6F10-44E0-89BD-F4027075EC07}"/>
              </a:ext>
            </a:extLst>
          </p:cNvPr>
          <p:cNvPicPr>
            <a:picLocks noChangeAspect="1"/>
          </p:cNvPicPr>
          <p:nvPr/>
        </p:nvPicPr>
        <p:blipFill rotWithShape="1">
          <a:blip r:embed="rId4"/>
          <a:srcRect l="51146" t="16760" r="4053" b="16159"/>
          <a:stretch/>
        </p:blipFill>
        <p:spPr>
          <a:xfrm>
            <a:off x="5390493" y="1714032"/>
            <a:ext cx="1542198" cy="1539468"/>
          </a:xfrm>
          <a:prstGeom prst="rect">
            <a:avLst/>
          </a:prstGeom>
        </p:spPr>
      </p:pic>
      <p:sp>
        <p:nvSpPr>
          <p:cNvPr id="9" name="TextBox 8" descr="No puede comercializar productos de asistencia médica que no estén cubiertos por el plan Medicare Advantage ni productos que no sean de asistencia médica.  ">
            <a:extLst>
              <a:ext uri="{FF2B5EF4-FFF2-40B4-BE49-F238E27FC236}">
                <a16:creationId xmlns:a16="http://schemas.microsoft.com/office/drawing/2014/main" id="{49352FE1-22B9-45AC-8260-C47C53172471}"/>
              </a:ext>
            </a:extLst>
          </p:cNvPr>
          <p:cNvSpPr txBox="1"/>
          <p:nvPr/>
        </p:nvSpPr>
        <p:spPr>
          <a:xfrm>
            <a:off x="4732127" y="3572911"/>
            <a:ext cx="2722332" cy="1592231"/>
          </a:xfrm>
          <a:prstGeom prst="rect">
            <a:avLst/>
          </a:prstGeom>
          <a:noFill/>
        </p:spPr>
        <p:txBody>
          <a:bodyPr wrap="square">
            <a:spAutoFit/>
          </a:bodyPr>
          <a:lstStyle/>
          <a:p>
            <a:pPr algn="ctr" defTabSz="685800">
              <a:lnSpc>
                <a:spcPct val="110000"/>
              </a:lnSpc>
              <a:spcBef>
                <a:spcPts val="600"/>
              </a:spcBef>
            </a:pPr>
            <a:r>
              <a:rPr lang="es-US">
                <a:solidFill>
                  <a:srgbClr val="00529B"/>
                </a:solidFill>
                <a:latin typeface="Arial" panose="020B0604020202020204" pitchFamily="34" charset="0"/>
                <a:cs typeface="Arial" panose="020B0604020202020204" pitchFamily="34" charset="0"/>
              </a:rPr>
              <a:t>No puede comercializar productos de asistencia médica que no estén cubiertos por el plan Medicare Advantage ni productos que no sean de asistencia médica. </a:t>
            </a:r>
          </a:p>
        </p:txBody>
      </p:sp>
      <p:sp>
        <p:nvSpPr>
          <p:cNvPr id="7" name="Rectangle: Rounded Corners 6">
            <a:extLst>
              <a:ext uri="{FF2B5EF4-FFF2-40B4-BE49-F238E27FC236}">
                <a16:creationId xmlns:a16="http://schemas.microsoft.com/office/drawing/2014/main" id="{043F1146-898A-48E9-9F98-C6B0DAF789E5}"/>
              </a:ext>
              <a:ext uri="{C183D7F6-B498-43B3-948B-1728B52AA6E4}">
                <adec:decorative xmlns:adec="http://schemas.microsoft.com/office/drawing/2017/decorative" val="1"/>
              </a:ext>
            </a:extLst>
          </p:cNvPr>
          <p:cNvSpPr/>
          <p:nvPr/>
        </p:nvSpPr>
        <p:spPr>
          <a:xfrm>
            <a:off x="7752199" y="1305726"/>
            <a:ext cx="2874899" cy="4612474"/>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descr="Ícono de la X roja">
            <a:extLst>
              <a:ext uri="{FF2B5EF4-FFF2-40B4-BE49-F238E27FC236}">
                <a16:creationId xmlns:a16="http://schemas.microsoft.com/office/drawing/2014/main" id="{5E6C858C-7928-4261-8A14-CF7DCF665AD8}"/>
              </a:ext>
            </a:extLst>
          </p:cNvPr>
          <p:cNvPicPr>
            <a:picLocks noChangeAspect="1"/>
          </p:cNvPicPr>
          <p:nvPr/>
        </p:nvPicPr>
        <p:blipFill rotWithShape="1">
          <a:blip r:embed="rId4"/>
          <a:srcRect l="51146" t="16760" r="4053" b="16159"/>
          <a:stretch/>
        </p:blipFill>
        <p:spPr>
          <a:xfrm>
            <a:off x="8444141" y="1714032"/>
            <a:ext cx="1542198" cy="1539468"/>
          </a:xfrm>
          <a:prstGeom prst="rect">
            <a:avLst/>
          </a:prstGeom>
        </p:spPr>
      </p:pic>
      <p:sp>
        <p:nvSpPr>
          <p:cNvPr id="10" name="TextBox 9" descr="No puede comercializar productos no relacionados con la salud, como: Rentas vitalicias. Seguro de vida. Otros productos. ">
            <a:extLst>
              <a:ext uri="{FF2B5EF4-FFF2-40B4-BE49-F238E27FC236}">
                <a16:creationId xmlns:a16="http://schemas.microsoft.com/office/drawing/2014/main" id="{B8BD93E9-2281-421A-946D-CD975934AB86}"/>
              </a:ext>
            </a:extLst>
          </p:cNvPr>
          <p:cNvSpPr txBox="1"/>
          <p:nvPr/>
        </p:nvSpPr>
        <p:spPr>
          <a:xfrm>
            <a:off x="7777791" y="3578751"/>
            <a:ext cx="2874899" cy="1785104"/>
          </a:xfrm>
          <a:prstGeom prst="rect">
            <a:avLst/>
          </a:prstGeom>
          <a:noFill/>
        </p:spPr>
        <p:txBody>
          <a:bodyPr wrap="square" lIns="91440" tIns="45720" rIns="91440" bIns="45720" anchor="t">
            <a:spAutoFit/>
          </a:bodyPr>
          <a:lstStyle/>
          <a:p>
            <a:pPr algn="ctr" defTabSz="685800">
              <a:spcAft>
                <a:spcPts val="1200"/>
              </a:spcAft>
            </a:pPr>
            <a:r>
              <a:rPr lang="es-US">
                <a:solidFill>
                  <a:srgbClr val="00529B"/>
                </a:solidFill>
                <a:latin typeface="Arial" panose="020B0604020202020204" pitchFamily="34" charset="0"/>
                <a:cs typeface="Arial" panose="020B0604020202020204" pitchFamily="34" charset="0"/>
              </a:rPr>
              <a:t>No puede comercializar productos no relacionados con la salud, como:</a:t>
            </a:r>
          </a:p>
          <a:p>
            <a:pPr marL="274320" indent="-274320" defTabSz="685800">
              <a:spcAft>
                <a:spcPts val="600"/>
              </a:spcAft>
              <a:buFont typeface="Wingdings" panose="02070309020205020404" pitchFamily="49" charset="0"/>
              <a:buChar char="§"/>
            </a:pPr>
            <a:r>
              <a:rPr lang="es-US">
                <a:solidFill>
                  <a:srgbClr val="00529B"/>
                </a:solidFill>
                <a:latin typeface="Arial" panose="020B0604020202020204" pitchFamily="34" charset="0"/>
                <a:cs typeface="Arial" panose="020B0604020202020204" pitchFamily="34" charset="0"/>
              </a:rPr>
              <a:t>Anualidades</a:t>
            </a:r>
          </a:p>
          <a:p>
            <a:pPr marL="274320" indent="-274320" defTabSz="685800">
              <a:spcAft>
                <a:spcPts val="600"/>
              </a:spcAft>
              <a:buFont typeface="Wingdings" panose="02070309020205020404" pitchFamily="49" charset="0"/>
              <a:buChar char="§"/>
            </a:pPr>
            <a:r>
              <a:rPr lang="es-US">
                <a:solidFill>
                  <a:srgbClr val="00529B"/>
                </a:solidFill>
                <a:latin typeface="Arial" panose="020B0604020202020204" pitchFamily="34" charset="0"/>
                <a:cs typeface="Arial" panose="020B0604020202020204" pitchFamily="34" charset="0"/>
              </a:rPr>
              <a:t>Seguros de vida</a:t>
            </a:r>
          </a:p>
          <a:p>
            <a:pPr marL="274320" indent="-274320" defTabSz="685800">
              <a:spcAft>
                <a:spcPts val="600"/>
              </a:spcAft>
              <a:buFont typeface="Wingdings" panose="02070309020205020404" pitchFamily="49" charset="0"/>
              <a:buChar char="§"/>
            </a:pPr>
            <a:r>
              <a:rPr lang="es-US">
                <a:solidFill>
                  <a:srgbClr val="00529B"/>
                </a:solidFill>
                <a:latin typeface="Arial" panose="020B0604020202020204" pitchFamily="34" charset="0"/>
                <a:cs typeface="Arial" panose="020B0604020202020204" pitchFamily="34" charset="0"/>
              </a:rPr>
              <a:t>Otros productos</a:t>
            </a:r>
          </a:p>
        </p:txBody>
      </p:sp>
      <p:sp>
        <p:nvSpPr>
          <p:cNvPr id="17" name="Slide Number Placeholder 5">
            <a:extLst>
              <a:ext uri="{FF2B5EF4-FFF2-40B4-BE49-F238E27FC236}">
                <a16:creationId xmlns:a16="http://schemas.microsoft.com/office/drawing/2014/main" id="{25A52D06-744C-4544-8D7E-0688E15F8E72}"/>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53</a:t>
            </a:fld>
            <a:endParaRPr lang="en-US">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s-US">
                <a:solidFill>
                  <a:schemeClr val="accent1">
                    <a:lumMod val="40000"/>
                    <a:lumOff val="60000"/>
                  </a:schemeClr>
                </a:solidFill>
              </a:rPr>
              <a:t>Medicare Advantage y otros planes de salud Medicare</a:t>
            </a:r>
          </a:p>
        </p:txBody>
      </p:sp>
      <p:sp>
        <p:nvSpPr>
          <p:cNvPr id="2" name="Date Placeholder 1"/>
          <p:cNvSpPr>
            <a:spLocks noGrp="1"/>
          </p:cNvSpPr>
          <p:nvPr>
            <p:ph type="dt" sz="half" idx="10"/>
          </p:nvPr>
        </p:nvSpPr>
        <p:spPr/>
        <p:txBody>
          <a:bodyPr/>
          <a:lstStyle/>
          <a:p>
            <a:r>
              <a:rPr lang="es-US">
                <a:solidFill>
                  <a:schemeClr val="accent1">
                    <a:lumMod val="40000"/>
                    <a:lumOff val="60000"/>
                  </a:schemeClr>
                </a:solidFill>
              </a:rPr>
              <a:t>Marzo de 2023</a:t>
            </a:r>
          </a:p>
        </p:txBody>
      </p:sp>
    </p:spTree>
    <p:custDataLst>
      <p:tags r:id="rId1"/>
    </p:custDataLst>
    <p:extLst>
      <p:ext uri="{BB962C8B-B14F-4D97-AF65-F5344CB8AC3E}">
        <p14:creationId xmlns:p14="http://schemas.microsoft.com/office/powerpoint/2010/main" val="299210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37385"/>
          </a:xfrm>
        </p:spPr>
        <p:txBody>
          <a:bodyPr anchor="ctr">
            <a:normAutofit/>
          </a:bodyPr>
          <a:lstStyle/>
          <a:p>
            <a:r>
              <a:rPr lang="es-US" sz="3000"/>
              <a:t>Recordatorios del alcance de la cita</a:t>
            </a:r>
          </a:p>
        </p:txBody>
      </p:sp>
      <p:sp>
        <p:nvSpPr>
          <p:cNvPr id="9" name="TextBox 8" descr="Recuadro: El formulario o llamada grabada deben especificar el tipo de producto sobre el que se va a hablar ">
            <a:extLst>
              <a:ext uri="{FF2B5EF4-FFF2-40B4-BE49-F238E27FC236}">
                <a16:creationId xmlns:a16="http://schemas.microsoft.com/office/drawing/2014/main" id="{98E7AD22-783B-4750-A499-58B5E4666347}"/>
              </a:ext>
            </a:extLst>
          </p:cNvPr>
          <p:cNvSpPr txBox="1"/>
          <p:nvPr/>
        </p:nvSpPr>
        <p:spPr>
          <a:xfrm>
            <a:off x="1562194" y="3840480"/>
            <a:ext cx="2874900" cy="1081771"/>
          </a:xfrm>
          <a:prstGeom prst="rect">
            <a:avLst/>
          </a:prstGeom>
          <a:noFill/>
        </p:spPr>
        <p:txBody>
          <a:bodyPr wrap="square">
            <a:spAutoFit/>
          </a:bodyPr>
          <a:lstStyle/>
          <a:p>
            <a:pPr algn="ctr" defTabSz="685800">
              <a:lnSpc>
                <a:spcPct val="110000"/>
              </a:lnSpc>
              <a:spcBef>
                <a:spcPts val="600"/>
              </a:spcBef>
            </a:pPr>
            <a:r>
              <a:rPr lang="es-US" sz="2000" dirty="0">
                <a:solidFill>
                  <a:srgbClr val="00529B"/>
                </a:solidFill>
                <a:latin typeface="Arial" panose="020B0604020202020204" pitchFamily="34" charset="0"/>
                <a:cs typeface="Arial" panose="020B0604020202020204" pitchFamily="34" charset="0"/>
              </a:rPr>
              <a:t>El formulario o llamada grabada deben especificar el tipo de producto sobre el que se va a hablar</a:t>
            </a:r>
          </a:p>
        </p:txBody>
      </p:sp>
      <p:sp>
        <p:nvSpPr>
          <p:cNvPr id="6" name="Rectangle: Rounded Corners 5">
            <a:extLst>
              <a:ext uri="{FF2B5EF4-FFF2-40B4-BE49-F238E27FC236}">
                <a16:creationId xmlns:a16="http://schemas.microsoft.com/office/drawing/2014/main" id="{6D61D3A3-D35F-4C6C-8F84-4D1C2E0AEDC0}"/>
              </a:ext>
              <a:ext uri="{C183D7F6-B498-43B3-948B-1728B52AA6E4}">
                <adec:decorative xmlns:adec="http://schemas.microsoft.com/office/drawing/2017/decorative" val="1"/>
              </a:ext>
            </a:extLst>
          </p:cNvPr>
          <p:cNvSpPr/>
          <p:nvPr/>
        </p:nvSpPr>
        <p:spPr>
          <a:xfrm>
            <a:off x="1562195" y="1305726"/>
            <a:ext cx="2874899" cy="4415624"/>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07F963AD-01F2-4B14-881D-702A89A7C841}"/>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562195" y="1767555"/>
            <a:ext cx="2852376" cy="1894114"/>
          </a:xfrm>
          <a:prstGeom prst="rect">
            <a:avLst/>
          </a:prstGeom>
          <a:ln>
            <a:noFill/>
          </a:ln>
          <a:effectLst>
            <a:softEdge rad="112500"/>
          </a:effectLst>
        </p:spPr>
      </p:pic>
      <p:sp>
        <p:nvSpPr>
          <p:cNvPr id="10" name="TextBox 9" descr="Recuadro: Marketing personal/individual, independientemente del lugar de celebración ">
            <a:extLst>
              <a:ext uri="{FF2B5EF4-FFF2-40B4-BE49-F238E27FC236}">
                <a16:creationId xmlns:a16="http://schemas.microsoft.com/office/drawing/2014/main" id="{E7E5C0C6-7078-4727-A809-D8769E581974}"/>
              </a:ext>
            </a:extLst>
          </p:cNvPr>
          <p:cNvSpPr txBox="1"/>
          <p:nvPr/>
        </p:nvSpPr>
        <p:spPr>
          <a:xfrm>
            <a:off x="4638668" y="3840480"/>
            <a:ext cx="2849113" cy="1081771"/>
          </a:xfrm>
          <a:prstGeom prst="rect">
            <a:avLst/>
          </a:prstGeom>
          <a:noFill/>
        </p:spPr>
        <p:txBody>
          <a:bodyPr wrap="square">
            <a:spAutoFit/>
          </a:bodyPr>
          <a:lstStyle/>
          <a:p>
            <a:pPr algn="ctr" defTabSz="685800">
              <a:lnSpc>
                <a:spcPct val="110000"/>
              </a:lnSpc>
            </a:pPr>
            <a:r>
              <a:rPr lang="es-US" sz="2000">
                <a:solidFill>
                  <a:srgbClr val="00529B"/>
                </a:solidFill>
                <a:latin typeface="Arial" panose="020B0604020202020204" pitchFamily="34" charset="0"/>
                <a:cs typeface="Arial" panose="020B0604020202020204" pitchFamily="34" charset="0"/>
              </a:rPr>
              <a:t>Obligatorio para todas las citas individuales, independientemente del lugar de celebración</a:t>
            </a:r>
          </a:p>
        </p:txBody>
      </p:sp>
      <p:sp>
        <p:nvSpPr>
          <p:cNvPr id="7" name="Rectangle: Rounded Corners 6">
            <a:extLst>
              <a:ext uri="{FF2B5EF4-FFF2-40B4-BE49-F238E27FC236}">
                <a16:creationId xmlns:a16="http://schemas.microsoft.com/office/drawing/2014/main" id="{A174FFA6-B276-4333-BC2C-29BD8D529901}"/>
              </a:ext>
              <a:ext uri="{C183D7F6-B498-43B3-948B-1728B52AA6E4}">
                <adec:decorative xmlns:adec="http://schemas.microsoft.com/office/drawing/2017/decorative" val="1"/>
              </a:ext>
            </a:extLst>
          </p:cNvPr>
          <p:cNvSpPr/>
          <p:nvPr/>
        </p:nvSpPr>
        <p:spPr>
          <a:xfrm>
            <a:off x="4653399" y="1305726"/>
            <a:ext cx="2874899" cy="4415624"/>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7F4DE51A-3B79-4949-A69C-DD14E649B1C9}"/>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638669" y="1765275"/>
            <a:ext cx="2841744" cy="1894115"/>
          </a:xfrm>
          <a:prstGeom prst="rect">
            <a:avLst/>
          </a:prstGeom>
          <a:ln>
            <a:noFill/>
          </a:ln>
          <a:effectLst>
            <a:softEdge rad="112500"/>
          </a:effectLst>
        </p:spPr>
      </p:pic>
      <p:sp>
        <p:nvSpPr>
          <p:cNvPr id="11" name="TextBox 10" descr="Recuadro: Solo se pueden ofrecer productos relacionados con la salud ">
            <a:extLst>
              <a:ext uri="{FF2B5EF4-FFF2-40B4-BE49-F238E27FC236}">
                <a16:creationId xmlns:a16="http://schemas.microsoft.com/office/drawing/2014/main" id="{929F7B0C-9245-4453-95B4-4D3FB02F664B}"/>
              </a:ext>
            </a:extLst>
          </p:cNvPr>
          <p:cNvSpPr txBox="1"/>
          <p:nvPr/>
        </p:nvSpPr>
        <p:spPr>
          <a:xfrm>
            <a:off x="7754905" y="3840480"/>
            <a:ext cx="2874899" cy="743217"/>
          </a:xfrm>
          <a:prstGeom prst="rect">
            <a:avLst/>
          </a:prstGeom>
          <a:noFill/>
        </p:spPr>
        <p:txBody>
          <a:bodyPr wrap="square">
            <a:spAutoFit/>
          </a:bodyPr>
          <a:lstStyle/>
          <a:p>
            <a:pPr algn="ctr" defTabSz="685800">
              <a:lnSpc>
                <a:spcPct val="110000"/>
              </a:lnSpc>
              <a:spcBef>
                <a:spcPts val="600"/>
              </a:spcBef>
            </a:pPr>
            <a:r>
              <a:rPr lang="es-US" sz="2000">
                <a:solidFill>
                  <a:srgbClr val="00529B"/>
                </a:solidFill>
                <a:latin typeface="Arial" panose="020B0604020202020204" pitchFamily="34" charset="0"/>
                <a:cs typeface="Arial" panose="020B0604020202020204" pitchFamily="34" charset="0"/>
              </a:rPr>
              <a:t>Solo se pueden ofrecer productos relacionados con la salud</a:t>
            </a:r>
          </a:p>
        </p:txBody>
      </p:sp>
      <p:sp>
        <p:nvSpPr>
          <p:cNvPr id="8" name="Rectangle: Rounded Corners 7">
            <a:extLst>
              <a:ext uri="{FF2B5EF4-FFF2-40B4-BE49-F238E27FC236}">
                <a16:creationId xmlns:a16="http://schemas.microsoft.com/office/drawing/2014/main" id="{D661665B-F0D6-494D-B7A8-72C944ABB62E}"/>
              </a:ext>
              <a:ext uri="{C183D7F6-B498-43B3-948B-1728B52AA6E4}">
                <adec:decorative xmlns:adec="http://schemas.microsoft.com/office/drawing/2017/decorative" val="1"/>
              </a:ext>
            </a:extLst>
          </p:cNvPr>
          <p:cNvSpPr/>
          <p:nvPr/>
        </p:nvSpPr>
        <p:spPr>
          <a:xfrm>
            <a:off x="7754906" y="1323368"/>
            <a:ext cx="2874899" cy="4397982"/>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E97FF0E3-CCE9-45CF-A721-0D44F7BB0A31}"/>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732383" y="1776376"/>
            <a:ext cx="2841171" cy="1894114"/>
          </a:xfrm>
          <a:prstGeom prst="rect">
            <a:avLst/>
          </a:prstGeom>
          <a:ln>
            <a:noFill/>
          </a:ln>
          <a:effectLst>
            <a:softEdge rad="112500"/>
          </a:effectLst>
        </p:spPr>
      </p:pic>
      <p:sp>
        <p:nvSpPr>
          <p:cNvPr id="19" name="Slide Number Placeholder 5">
            <a:extLst>
              <a:ext uri="{FF2B5EF4-FFF2-40B4-BE49-F238E27FC236}">
                <a16:creationId xmlns:a16="http://schemas.microsoft.com/office/drawing/2014/main" id="{54F2AB12-D6ED-4022-B0F8-4605ED2A7218}"/>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54</a:t>
            </a:fld>
            <a:endParaRPr lang="en-US">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s-US">
                <a:solidFill>
                  <a:schemeClr val="accent1">
                    <a:lumMod val="40000"/>
                    <a:lumOff val="60000"/>
                  </a:schemeClr>
                </a:solidFill>
              </a:rPr>
              <a:t>Medicare Advantage y otros planes de salud Medicare</a:t>
            </a:r>
          </a:p>
        </p:txBody>
      </p:sp>
      <p:sp>
        <p:nvSpPr>
          <p:cNvPr id="2" name="Date Placeholder 1"/>
          <p:cNvSpPr>
            <a:spLocks noGrp="1"/>
          </p:cNvSpPr>
          <p:nvPr>
            <p:ph type="dt" sz="half" idx="10"/>
          </p:nvPr>
        </p:nvSpPr>
        <p:spPr/>
        <p:txBody>
          <a:bodyPr/>
          <a:lstStyle/>
          <a:p>
            <a:r>
              <a:rPr lang="es-US">
                <a:solidFill>
                  <a:schemeClr val="accent1">
                    <a:lumMod val="40000"/>
                    <a:lumOff val="60000"/>
                  </a:schemeClr>
                </a:solidFill>
              </a:rPr>
              <a:t>Marzo de 2023</a:t>
            </a:r>
          </a:p>
        </p:txBody>
      </p:sp>
    </p:spTree>
    <p:custDataLst>
      <p:tags r:id="rId1"/>
    </p:custDataLst>
    <p:extLst>
      <p:ext uri="{BB962C8B-B14F-4D97-AF65-F5344CB8AC3E}">
        <p14:creationId xmlns:p14="http://schemas.microsoft.com/office/powerpoint/2010/main" val="298761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64573"/>
          </a:xfrm>
        </p:spPr>
        <p:txBody>
          <a:bodyPr anchor="ctr">
            <a:normAutofit/>
          </a:bodyPr>
          <a:lstStyle/>
          <a:p>
            <a:r>
              <a:rPr lang="es-US" sz="3000" b="0"/>
              <a:t>Recordatorios de actividades promocionales</a:t>
            </a:r>
          </a:p>
        </p:txBody>
      </p:sp>
      <p:sp>
        <p:nvSpPr>
          <p:cNvPr id="11" name="Text Placeholder 10">
            <a:extLst>
              <a:ext uri="{FF2B5EF4-FFF2-40B4-BE49-F238E27FC236}">
                <a16:creationId xmlns:a16="http://schemas.microsoft.com/office/drawing/2014/main" id="{C6DA6273-95FB-4582-B2A7-7441B100732A}"/>
              </a:ext>
            </a:extLst>
          </p:cNvPr>
          <p:cNvSpPr>
            <a:spLocks noGrp="1"/>
          </p:cNvSpPr>
          <p:nvPr>
            <p:ph type="body" sz="quarter" idx="13"/>
          </p:nvPr>
        </p:nvSpPr>
        <p:spPr>
          <a:xfrm>
            <a:off x="1371600" y="1371600"/>
            <a:ext cx="9768840" cy="4167187"/>
          </a:xfrm>
        </p:spPr>
        <p:txBody>
          <a:bodyPr/>
          <a:lstStyle/>
          <a:p>
            <a:pPr marL="274320" lvl="0" indent="-274320" defTabSz="685800">
              <a:lnSpc>
                <a:spcPct val="100000"/>
              </a:lnSpc>
              <a:spcBef>
                <a:spcPts val="0"/>
              </a:spcBef>
              <a:spcAft>
                <a:spcPts val="1200"/>
              </a:spcAft>
            </a:pPr>
            <a:r>
              <a:rPr lang="es-US" sz="2800">
                <a:solidFill>
                  <a:srgbClr val="2F5597"/>
                </a:solidFill>
              </a:rPr>
              <a:t>No se deben ofrecer alimentos subsidiados a los potenciales asegurados en eventos de ventas/comercialización</a:t>
            </a:r>
          </a:p>
          <a:p>
            <a:pPr marL="274320" lvl="0" indent="-274320" defTabSz="685800">
              <a:lnSpc>
                <a:spcPct val="100000"/>
              </a:lnSpc>
              <a:spcBef>
                <a:spcPts val="0"/>
              </a:spcBef>
              <a:spcAft>
                <a:spcPts val="1200"/>
              </a:spcAft>
            </a:pPr>
            <a:r>
              <a:rPr lang="es-US" sz="2800">
                <a:solidFill>
                  <a:srgbClr val="2F5597"/>
                </a:solidFill>
              </a:rPr>
              <a:t>Se pueden servir refrigerios y bocadillos ligeros</a:t>
            </a:r>
          </a:p>
          <a:p>
            <a:pPr marL="274320" lvl="0" indent="-274320" defTabSz="685800">
              <a:lnSpc>
                <a:spcPct val="100000"/>
              </a:lnSpc>
              <a:spcBef>
                <a:spcPts val="0"/>
              </a:spcBef>
              <a:spcAft>
                <a:spcPts val="1200"/>
              </a:spcAft>
            </a:pPr>
            <a:r>
              <a:rPr lang="es-US" sz="2800">
                <a:solidFill>
                  <a:srgbClr val="2F5597"/>
                </a:solidFill>
              </a:rPr>
              <a:t>Los productos suministrados no pueden considerarse alimentos y/o no se pueden "agrupar" varios productos y suministrarlos como si fueran una comida</a:t>
            </a:r>
          </a:p>
          <a:p>
            <a:pPr marL="0" indent="0">
              <a:buNone/>
            </a:pPr>
            <a:endParaRPr lang="en-US" dirty="0"/>
          </a:p>
        </p:txBody>
      </p:sp>
      <p:sp>
        <p:nvSpPr>
          <p:cNvPr id="9" name="Slide Number Placeholder 5">
            <a:extLst>
              <a:ext uri="{FF2B5EF4-FFF2-40B4-BE49-F238E27FC236}">
                <a16:creationId xmlns:a16="http://schemas.microsoft.com/office/drawing/2014/main" id="{B53FDB85-9D80-4F1B-A260-0A499A1CC456}"/>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55</a:t>
            </a:fld>
            <a:endParaRPr lang="en-US">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s-US">
                <a:solidFill>
                  <a:schemeClr val="accent1">
                    <a:lumMod val="40000"/>
                    <a:lumOff val="60000"/>
                  </a:schemeClr>
                </a:solidFill>
              </a:rPr>
              <a:t>Medicare Advantage y otros planes de salud Medicare</a:t>
            </a:r>
          </a:p>
        </p:txBody>
      </p:sp>
      <p:sp>
        <p:nvSpPr>
          <p:cNvPr id="2" name="Date Placeholder 1"/>
          <p:cNvSpPr>
            <a:spLocks noGrp="1"/>
          </p:cNvSpPr>
          <p:nvPr>
            <p:ph type="dt" sz="half" idx="10"/>
          </p:nvPr>
        </p:nvSpPr>
        <p:spPr/>
        <p:txBody>
          <a:bodyPr/>
          <a:lstStyle/>
          <a:p>
            <a:r>
              <a:rPr lang="es-US">
                <a:solidFill>
                  <a:schemeClr val="accent1">
                    <a:lumMod val="40000"/>
                    <a:lumOff val="60000"/>
                  </a:schemeClr>
                </a:solidFill>
              </a:rPr>
              <a:t>Marzo de 2023</a:t>
            </a:r>
          </a:p>
        </p:txBody>
      </p:sp>
    </p:spTree>
    <p:custDataLst>
      <p:tags r:id="rId1"/>
    </p:custDataLst>
    <p:extLst>
      <p:ext uri="{BB962C8B-B14F-4D97-AF65-F5344CB8AC3E}">
        <p14:creationId xmlns:p14="http://schemas.microsoft.com/office/powerpoint/2010/main" val="16059292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50026"/>
          </a:xfrm>
        </p:spPr>
        <p:txBody>
          <a:bodyPr anchor="ctr">
            <a:normAutofit/>
          </a:bodyPr>
          <a:lstStyle/>
          <a:p>
            <a:r>
              <a:rPr lang="es-US" sz="3000"/>
              <a:t>Eventos educativos</a:t>
            </a:r>
          </a:p>
        </p:txBody>
      </p:sp>
      <p:grpSp>
        <p:nvGrpSpPr>
          <p:cNvPr id="15" name="Group 14" descr="Recuadro: Antes, Debe ser publicitado como educativo ">
            <a:extLst>
              <a:ext uri="{FF2B5EF4-FFF2-40B4-BE49-F238E27FC236}">
                <a16:creationId xmlns:a16="http://schemas.microsoft.com/office/drawing/2014/main" id="{798DD544-1955-4BB1-B908-6FCACDCD73D9}"/>
              </a:ext>
            </a:extLst>
          </p:cNvPr>
          <p:cNvGrpSpPr/>
          <p:nvPr/>
        </p:nvGrpSpPr>
        <p:grpSpPr>
          <a:xfrm>
            <a:off x="1249878" y="1635246"/>
            <a:ext cx="2560320" cy="3832104"/>
            <a:chOff x="838200" y="1933189"/>
            <a:chExt cx="2560320" cy="3232577"/>
          </a:xfrm>
          <a:effectLst>
            <a:outerShdw blurRad="50800" dist="38100" dir="2700000" algn="tl" rotWithShape="0">
              <a:prstClr val="black">
                <a:alpha val="40000"/>
              </a:prstClr>
            </a:outerShdw>
          </a:effectLst>
        </p:grpSpPr>
        <p:sp>
          <p:nvSpPr>
            <p:cNvPr id="6" name="Rectangle: Rounded Corners 5">
              <a:extLst>
                <a:ext uri="{FF2B5EF4-FFF2-40B4-BE49-F238E27FC236}">
                  <a16:creationId xmlns:a16="http://schemas.microsoft.com/office/drawing/2014/main" id="{F5DED7D5-F99C-4848-91CA-A82EF68B8D27}"/>
                </a:ext>
              </a:extLst>
            </p:cNvPr>
            <p:cNvSpPr/>
            <p:nvPr/>
          </p:nvSpPr>
          <p:spPr>
            <a:xfrm>
              <a:off x="838200" y="1933189"/>
              <a:ext cx="2560320" cy="3232577"/>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s-US" sz="2400" b="1">
                  <a:latin typeface="Arial" panose="020B0604020202020204" pitchFamily="34" charset="0"/>
                  <a:cs typeface="Arial" panose="020B0604020202020204" pitchFamily="34" charset="0"/>
                </a:rPr>
                <a:t>Antes</a:t>
              </a:r>
            </a:p>
          </p:txBody>
        </p:sp>
        <p:sp>
          <p:nvSpPr>
            <p:cNvPr id="12" name="Rectangle: Rounded Corners 11">
              <a:extLst>
                <a:ext uri="{FF2B5EF4-FFF2-40B4-BE49-F238E27FC236}">
                  <a16:creationId xmlns:a16="http://schemas.microsoft.com/office/drawing/2014/main" id="{B19D480E-9EE6-40CF-8EF2-940B10865F57}"/>
                </a:ext>
              </a:extLst>
            </p:cNvPr>
            <p:cNvSpPr/>
            <p:nvPr/>
          </p:nvSpPr>
          <p:spPr>
            <a:xfrm>
              <a:off x="838200" y="2442726"/>
              <a:ext cx="2560320" cy="2585049"/>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US" dirty="0">
                  <a:solidFill>
                    <a:srgbClr val="203864"/>
                  </a:solidFill>
                  <a:latin typeface="Arial" panose="020B0604020202020204" pitchFamily="34" charset="0"/>
                  <a:cs typeface="Arial" panose="020B0604020202020204" pitchFamily="34" charset="0"/>
                </a:rPr>
                <a:t>Debe ser </a:t>
              </a:r>
            </a:p>
            <a:p>
              <a:pPr algn="ctr"/>
              <a:r>
                <a:rPr lang="es-US" dirty="0">
                  <a:solidFill>
                    <a:srgbClr val="203864"/>
                  </a:solidFill>
                  <a:latin typeface="Arial" panose="020B0604020202020204" pitchFamily="34" charset="0"/>
                  <a:cs typeface="Arial" panose="020B0604020202020204" pitchFamily="34" charset="0"/>
                </a:rPr>
                <a:t>publicitado </a:t>
              </a:r>
              <a:br>
                <a:rPr lang="es-US" dirty="0">
                  <a:solidFill>
                    <a:srgbClr val="203864"/>
                  </a:solidFill>
                  <a:latin typeface="Arial" panose="020B0604020202020204" pitchFamily="34" charset="0"/>
                  <a:cs typeface="Arial" panose="020B0604020202020204" pitchFamily="34" charset="0"/>
                </a:rPr>
              </a:br>
              <a:r>
                <a:rPr lang="es-US" dirty="0">
                  <a:solidFill>
                    <a:srgbClr val="203864"/>
                  </a:solidFill>
                  <a:latin typeface="Arial" panose="020B0604020202020204" pitchFamily="34" charset="0"/>
                  <a:cs typeface="Arial" panose="020B0604020202020204" pitchFamily="34" charset="0"/>
                </a:rPr>
                <a:t>como educativo</a:t>
              </a:r>
            </a:p>
          </p:txBody>
        </p:sp>
      </p:grpSp>
      <p:grpSp>
        <p:nvGrpSpPr>
          <p:cNvPr id="16" name="Group 15" descr="Recuadro: durante, el plan puede concertar una cita de comercialización y distribuir tarjetas de presentación e información de contacto El acto no debe incluir actividades de comercialización o ventas ni la distribución de material de comercialización o formularios de inscripción. ">
            <a:extLst>
              <a:ext uri="{FF2B5EF4-FFF2-40B4-BE49-F238E27FC236}">
                <a16:creationId xmlns:a16="http://schemas.microsoft.com/office/drawing/2014/main" id="{A92A6B03-9738-4F24-BA2F-45972C3D9D8C}"/>
              </a:ext>
            </a:extLst>
          </p:cNvPr>
          <p:cNvGrpSpPr/>
          <p:nvPr/>
        </p:nvGrpSpPr>
        <p:grpSpPr>
          <a:xfrm>
            <a:off x="4147457" y="1597023"/>
            <a:ext cx="3897086" cy="3870327"/>
            <a:chOff x="4256314" y="1955707"/>
            <a:chExt cx="3200400" cy="3577158"/>
          </a:xfrm>
          <a:effectLst>
            <a:outerShdw blurRad="50800" dist="38100" dir="2700000" algn="tl" rotWithShape="0">
              <a:prstClr val="black">
                <a:alpha val="40000"/>
              </a:prstClr>
            </a:outerShdw>
          </a:effectLst>
        </p:grpSpPr>
        <p:sp>
          <p:nvSpPr>
            <p:cNvPr id="10" name="Rectangle: Rounded Corners 9">
              <a:extLst>
                <a:ext uri="{FF2B5EF4-FFF2-40B4-BE49-F238E27FC236}">
                  <a16:creationId xmlns:a16="http://schemas.microsoft.com/office/drawing/2014/main" id="{61D1E790-A3DE-459E-B478-A1B77D2476F9}"/>
                </a:ext>
              </a:extLst>
            </p:cNvPr>
            <p:cNvSpPr/>
            <p:nvPr/>
          </p:nvSpPr>
          <p:spPr>
            <a:xfrm>
              <a:off x="4256314" y="1955707"/>
              <a:ext cx="3200400" cy="3577158"/>
            </a:xfrm>
            <a:prstGeom prst="roundRect">
              <a:avLst>
                <a:gd name="adj" fmla="val 13522"/>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s-US" sz="2400" b="1" dirty="0">
                  <a:latin typeface="Arial" panose="020B0604020202020204" pitchFamily="34" charset="0"/>
                  <a:cs typeface="Arial" panose="020B0604020202020204" pitchFamily="34" charset="0"/>
                </a:rPr>
                <a:t>Durante</a:t>
              </a:r>
            </a:p>
          </p:txBody>
        </p:sp>
        <p:sp>
          <p:nvSpPr>
            <p:cNvPr id="13" name="Rectangle: Rounded Corners 12">
              <a:extLst>
                <a:ext uri="{FF2B5EF4-FFF2-40B4-BE49-F238E27FC236}">
                  <a16:creationId xmlns:a16="http://schemas.microsoft.com/office/drawing/2014/main" id="{DC83C8E4-6CD0-4B30-9458-12F41E8BA4E8}"/>
                </a:ext>
              </a:extLst>
            </p:cNvPr>
            <p:cNvSpPr/>
            <p:nvPr/>
          </p:nvSpPr>
          <p:spPr>
            <a:xfrm>
              <a:off x="4256314" y="2519561"/>
              <a:ext cx="3200400" cy="2860605"/>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US" dirty="0">
                  <a:solidFill>
                    <a:srgbClr val="203864"/>
                  </a:solidFill>
                  <a:latin typeface="Arial" panose="020B0604020202020204" pitchFamily="34" charset="0"/>
                  <a:cs typeface="Arial" panose="020B0604020202020204" pitchFamily="34" charset="0"/>
                </a:rPr>
                <a:t>El plan puede incluir una cita de comercialización y distribución de tarjetas de presentación e información de contacto.</a:t>
              </a:r>
            </a:p>
            <a:p>
              <a:pPr algn="ctr"/>
              <a:endParaRPr lang="en-US" dirty="0">
                <a:solidFill>
                  <a:srgbClr val="203864"/>
                </a:solidFill>
                <a:latin typeface="Arial" panose="020B0604020202020204" pitchFamily="34" charset="0"/>
                <a:cs typeface="Arial" panose="020B0604020202020204" pitchFamily="34" charset="0"/>
              </a:endParaRPr>
            </a:p>
            <a:p>
              <a:pPr algn="ctr"/>
              <a:r>
                <a:rPr lang="es-US" dirty="0">
                  <a:solidFill>
                    <a:srgbClr val="203864"/>
                  </a:solidFill>
                  <a:latin typeface="Arial" panose="020B0604020202020204" pitchFamily="34" charset="0"/>
                  <a:cs typeface="Arial" panose="020B0604020202020204" pitchFamily="34" charset="0"/>
                </a:rPr>
                <a:t>El acto no debe incluir actividades de comercialización o venta ni la distribución de material de comercialización o </a:t>
              </a:r>
            </a:p>
            <a:p>
              <a:pPr algn="ctr"/>
              <a:r>
                <a:rPr lang="es-US" dirty="0">
                  <a:solidFill>
                    <a:srgbClr val="203864"/>
                  </a:solidFill>
                  <a:latin typeface="Arial" panose="020B0604020202020204" pitchFamily="34" charset="0"/>
                  <a:cs typeface="Arial" panose="020B0604020202020204" pitchFamily="34" charset="0"/>
                </a:rPr>
                <a:t>formularios de inscripción</a:t>
              </a:r>
            </a:p>
          </p:txBody>
        </p:sp>
      </p:grpSp>
      <p:grpSp>
        <p:nvGrpSpPr>
          <p:cNvPr id="7" name="Group 6" descr="Recuadro: Posteriormente, el plan podrá llevar a cabo actividades de comercialización y ventas en el mismo lugar">
            <a:extLst>
              <a:ext uri="{FF2B5EF4-FFF2-40B4-BE49-F238E27FC236}">
                <a16:creationId xmlns:a16="http://schemas.microsoft.com/office/drawing/2014/main" id="{FD73A669-0898-494F-851E-8AF7AB3F1509}"/>
              </a:ext>
            </a:extLst>
          </p:cNvPr>
          <p:cNvGrpSpPr/>
          <p:nvPr/>
        </p:nvGrpSpPr>
        <p:grpSpPr>
          <a:xfrm>
            <a:off x="8381802" y="1635244"/>
            <a:ext cx="2560320" cy="3832106"/>
            <a:chOff x="7828808" y="1953585"/>
            <a:chExt cx="2560320" cy="3544690"/>
          </a:xfrm>
          <a:effectLst>
            <a:outerShdw blurRad="50800" dist="38100" dir="2700000" algn="tl" rotWithShape="0">
              <a:prstClr val="black">
                <a:alpha val="40000"/>
              </a:prstClr>
            </a:outerShdw>
          </a:effectLst>
        </p:grpSpPr>
        <p:sp>
          <p:nvSpPr>
            <p:cNvPr id="11" name="Rectangle: Rounded Corners 10">
              <a:extLst>
                <a:ext uri="{FF2B5EF4-FFF2-40B4-BE49-F238E27FC236}">
                  <a16:creationId xmlns:a16="http://schemas.microsoft.com/office/drawing/2014/main" id="{ED0E76F0-DA84-47B1-A8F2-472D5F5E176E}"/>
                </a:ext>
              </a:extLst>
            </p:cNvPr>
            <p:cNvSpPr/>
            <p:nvPr/>
          </p:nvSpPr>
          <p:spPr>
            <a:xfrm>
              <a:off x="7828808" y="1953585"/>
              <a:ext cx="2560320" cy="354469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s-US" sz="2400" b="1" dirty="0">
                  <a:latin typeface="Arial" panose="020B0604020202020204" pitchFamily="34" charset="0"/>
                  <a:cs typeface="Arial" panose="020B0604020202020204" pitchFamily="34" charset="0"/>
                </a:rPr>
                <a:t>Posteriormente</a:t>
              </a:r>
            </a:p>
          </p:txBody>
        </p:sp>
        <p:sp>
          <p:nvSpPr>
            <p:cNvPr id="14" name="Rectangle: Rounded Corners 13">
              <a:extLst>
                <a:ext uri="{FF2B5EF4-FFF2-40B4-BE49-F238E27FC236}">
                  <a16:creationId xmlns:a16="http://schemas.microsoft.com/office/drawing/2014/main" id="{285FED60-A74B-4C6B-988F-DFCA0728492D}"/>
                </a:ext>
              </a:extLst>
            </p:cNvPr>
            <p:cNvSpPr/>
            <p:nvPr/>
          </p:nvSpPr>
          <p:spPr>
            <a:xfrm>
              <a:off x="7828808" y="2477229"/>
              <a:ext cx="2560320" cy="283464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US" dirty="0">
                  <a:solidFill>
                    <a:srgbClr val="203864"/>
                  </a:solidFill>
                  <a:latin typeface="Arial" panose="020B0604020202020204" pitchFamily="34" charset="0"/>
                  <a:cs typeface="Arial" panose="020B0604020202020204" pitchFamily="34" charset="0"/>
                </a:rPr>
                <a:t>El plan podrá llevar a cabo actividades de comercialización y ventas en el </a:t>
              </a:r>
              <a:br>
                <a:rPr lang="es-US" dirty="0">
                  <a:solidFill>
                    <a:srgbClr val="203864"/>
                  </a:solidFill>
                  <a:latin typeface="Arial" panose="020B0604020202020204" pitchFamily="34" charset="0"/>
                  <a:cs typeface="Arial" panose="020B0604020202020204" pitchFamily="34" charset="0"/>
                </a:rPr>
              </a:br>
              <a:r>
                <a:rPr lang="es-US" dirty="0">
                  <a:solidFill>
                    <a:srgbClr val="203864"/>
                  </a:solidFill>
                  <a:latin typeface="Arial" panose="020B0604020202020204" pitchFamily="34" charset="0"/>
                  <a:cs typeface="Arial" panose="020B0604020202020204" pitchFamily="34" charset="0"/>
                </a:rPr>
                <a:t>mismo lugar</a:t>
              </a:r>
            </a:p>
          </p:txBody>
        </p:sp>
      </p:grpSp>
      <p:sp>
        <p:nvSpPr>
          <p:cNvPr id="52" name="Slide Number Placeholder 5">
            <a:extLst>
              <a:ext uri="{FF2B5EF4-FFF2-40B4-BE49-F238E27FC236}">
                <a16:creationId xmlns:a16="http://schemas.microsoft.com/office/drawing/2014/main" id="{63A277D1-80F0-4CC1-84C5-14F411C4A7F6}"/>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56</a:t>
            </a:fld>
            <a:endParaRPr lang="en-US">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s-US">
                <a:solidFill>
                  <a:schemeClr val="accent1">
                    <a:lumMod val="40000"/>
                    <a:lumOff val="60000"/>
                  </a:schemeClr>
                </a:solidFill>
              </a:rPr>
              <a:t>Medicare Advantage y otros planes de salud Medicare</a:t>
            </a:r>
          </a:p>
        </p:txBody>
      </p:sp>
      <p:sp>
        <p:nvSpPr>
          <p:cNvPr id="2" name="Date Placeholder 1"/>
          <p:cNvSpPr>
            <a:spLocks noGrp="1"/>
          </p:cNvSpPr>
          <p:nvPr>
            <p:ph type="dt" sz="half" idx="10"/>
          </p:nvPr>
        </p:nvSpPr>
        <p:spPr/>
        <p:txBody>
          <a:bodyPr/>
          <a:lstStyle/>
          <a:p>
            <a:r>
              <a:rPr lang="es-US">
                <a:solidFill>
                  <a:schemeClr val="accent1">
                    <a:lumMod val="40000"/>
                    <a:lumOff val="60000"/>
                  </a:schemeClr>
                </a:solidFill>
              </a:rPr>
              <a:t>Marzo de 2023</a:t>
            </a:r>
          </a:p>
        </p:txBody>
      </p:sp>
    </p:spTree>
    <p:custDataLst>
      <p:tags r:id="rId1"/>
    </p:custDataLst>
    <p:extLst>
      <p:ext uri="{BB962C8B-B14F-4D97-AF65-F5344CB8AC3E}">
        <p14:creationId xmlns:p14="http://schemas.microsoft.com/office/powerpoint/2010/main" val="19101589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4576"/>
            <a:ext cx="12192000" cy="954602"/>
          </a:xfrm>
        </p:spPr>
        <p:txBody>
          <a:bodyPr anchor="ctr">
            <a:normAutofit/>
          </a:bodyPr>
          <a:lstStyle/>
          <a:p>
            <a:r>
              <a:rPr lang="es-US" sz="3000"/>
              <a:t>Eventos de comercialización/ventas</a:t>
            </a:r>
          </a:p>
        </p:txBody>
      </p:sp>
      <p:sp>
        <p:nvSpPr>
          <p:cNvPr id="5" name="Content Placeholder 4"/>
          <p:cNvSpPr>
            <a:spLocks noGrp="1"/>
          </p:cNvSpPr>
          <p:nvPr>
            <p:ph type="body" sz="quarter" idx="13"/>
          </p:nvPr>
        </p:nvSpPr>
        <p:spPr>
          <a:xfrm>
            <a:off x="1447977" y="1170576"/>
            <a:ext cx="9753600" cy="5052424"/>
          </a:xfrm>
        </p:spPr>
        <p:txBody>
          <a:bodyPr>
            <a:normAutofit fontScale="92500" lnSpcReduction="10000"/>
          </a:bodyPr>
          <a:lstStyle/>
          <a:p>
            <a:pPr marL="274320" lvl="0" indent="-274320" defTabSz="685800">
              <a:lnSpc>
                <a:spcPct val="100000"/>
              </a:lnSpc>
              <a:spcBef>
                <a:spcPts val="0"/>
              </a:spcBef>
              <a:spcAft>
                <a:spcPts val="1200"/>
              </a:spcAft>
            </a:pPr>
            <a:r>
              <a:rPr lang="es-US" sz="2400" dirty="0">
                <a:solidFill>
                  <a:srgbClr val="00529B"/>
                </a:solidFill>
                <a:latin typeface="Arial"/>
                <a:cs typeface="Arial"/>
              </a:rPr>
              <a:t>Planes de salud y medicamentos:</a:t>
            </a:r>
          </a:p>
          <a:p>
            <a:pPr marL="548640" lvl="1" indent="-274320" defTabSz="685800">
              <a:lnSpc>
                <a:spcPct val="100000"/>
              </a:lnSpc>
              <a:spcBef>
                <a:spcPts val="0"/>
              </a:spcBef>
              <a:spcAft>
                <a:spcPts val="1200"/>
              </a:spcAft>
            </a:pPr>
            <a:r>
              <a:rPr lang="es-US" sz="2000" dirty="0">
                <a:solidFill>
                  <a:srgbClr val="00529B"/>
                </a:solidFill>
                <a:latin typeface="Arial"/>
                <a:cs typeface="Arial"/>
              </a:rPr>
              <a:t>Deben presentar los temas a comentar y las presentaciones a la CMS antes de su uso, incluidos los que vayan a utilizar los agentes/corredores.</a:t>
            </a:r>
          </a:p>
          <a:p>
            <a:pPr marL="548640" lvl="1" indent="-274320" defTabSz="685800">
              <a:lnSpc>
                <a:spcPct val="100000"/>
              </a:lnSpc>
              <a:spcBef>
                <a:spcPts val="0"/>
              </a:spcBef>
              <a:spcAft>
                <a:spcPts val="1200"/>
              </a:spcAft>
            </a:pPr>
            <a:r>
              <a:rPr lang="es-US" sz="2000" dirty="0">
                <a:solidFill>
                  <a:srgbClr val="00529B"/>
                </a:solidFill>
                <a:latin typeface="Arial"/>
                <a:cs typeface="Arial"/>
              </a:rPr>
              <a:t>No se puede exigir a los asistentes que faciliten información de contacto como requisito previo para asistir a un acto.</a:t>
            </a:r>
          </a:p>
          <a:p>
            <a:pPr marL="274320" lvl="0" indent="-274320" defTabSz="685800">
              <a:lnSpc>
                <a:spcPct val="100000"/>
              </a:lnSpc>
              <a:spcBef>
                <a:spcPts val="0"/>
              </a:spcBef>
              <a:spcAft>
                <a:spcPts val="1200"/>
              </a:spcAft>
            </a:pPr>
            <a:r>
              <a:rPr lang="es-US" sz="2400" dirty="0">
                <a:solidFill>
                  <a:srgbClr val="00529B"/>
                </a:solidFill>
                <a:latin typeface="Arial"/>
                <a:cs typeface="Arial"/>
              </a:rPr>
              <a:t>Las hojas de inscripción deben estar claramente etiquetadas como opcionales</a:t>
            </a:r>
          </a:p>
          <a:p>
            <a:pPr marL="274320" lvl="0" indent="-274320" defTabSz="685800">
              <a:lnSpc>
                <a:spcPct val="100000"/>
              </a:lnSpc>
              <a:spcBef>
                <a:spcPts val="0"/>
              </a:spcBef>
              <a:spcAft>
                <a:spcPts val="1200"/>
              </a:spcAft>
            </a:pPr>
            <a:r>
              <a:rPr lang="es-US" sz="2400" dirty="0">
                <a:solidFill>
                  <a:srgbClr val="00529B"/>
                </a:solidFill>
                <a:latin typeface="Arial"/>
                <a:cs typeface="Arial"/>
              </a:rPr>
              <a:t>Los exámenes de salud u otras actividades que puedan ser percibidas como, o utilizadas para, "conseguir clientes" no están permitidas</a:t>
            </a:r>
          </a:p>
          <a:p>
            <a:pPr marL="274320" lvl="0" indent="-274320" defTabSz="685800">
              <a:lnSpc>
                <a:spcPct val="100000"/>
              </a:lnSpc>
              <a:spcBef>
                <a:spcPts val="0"/>
              </a:spcBef>
              <a:spcAft>
                <a:spcPts val="1200"/>
              </a:spcAft>
            </a:pPr>
            <a:r>
              <a:rPr lang="es-US" sz="2400" dirty="0">
                <a:solidFill>
                  <a:srgbClr val="00529B"/>
                </a:solidFill>
                <a:latin typeface="Arial"/>
                <a:cs typeface="Arial"/>
              </a:rPr>
              <a:t>La información de contacto proporcionada para sorteos o concursos solo se puede usar para ese propósito</a:t>
            </a:r>
          </a:p>
          <a:p>
            <a:pPr marL="0" lvl="0" indent="0" defTabSz="685800">
              <a:lnSpc>
                <a:spcPct val="100000"/>
              </a:lnSpc>
              <a:spcBef>
                <a:spcPts val="600"/>
              </a:spcBef>
              <a:spcAft>
                <a:spcPts val="1200"/>
              </a:spcAft>
              <a:buNone/>
            </a:pPr>
            <a:r>
              <a:rPr lang="es-US" sz="1800" b="1" dirty="0">
                <a:solidFill>
                  <a:srgbClr val="00529B"/>
                </a:solidFill>
                <a:latin typeface="Arial"/>
                <a:cs typeface="Arial"/>
              </a:rPr>
              <a:t>NOTA</a:t>
            </a:r>
            <a:r>
              <a:rPr lang="es-US" sz="1800" dirty="0">
                <a:solidFill>
                  <a:srgbClr val="00529B"/>
                </a:solidFill>
                <a:latin typeface="Arial"/>
                <a:cs typeface="Arial"/>
              </a:rPr>
              <a:t>: Las MCMG brindan instrucciones a los planes sobre dónde pueden realizarse o no los eventos de comercialización o de ventas.</a:t>
            </a:r>
          </a:p>
          <a:p>
            <a:pPr marL="0" lvl="0" indent="0" defTabSz="685800">
              <a:lnSpc>
                <a:spcPct val="100000"/>
              </a:lnSpc>
              <a:spcBef>
                <a:spcPts val="600"/>
              </a:spcBef>
              <a:spcAft>
                <a:spcPts val="1200"/>
              </a:spcAft>
              <a:buFont typeface="Wingdings" pitchFamily="2" charset="2"/>
              <a:buNone/>
            </a:pPr>
            <a:endParaRPr lang="en-US" sz="2800" dirty="0">
              <a:solidFill>
                <a:srgbClr val="00529B"/>
              </a:solidFill>
              <a:latin typeface="Arial"/>
              <a:cs typeface="Arial"/>
            </a:endParaRPr>
          </a:p>
        </p:txBody>
      </p:sp>
      <p:pic>
        <p:nvPicPr>
          <p:cNvPr id="14" name="Picture 13">
            <a:extLst>
              <a:ext uri="{FF2B5EF4-FFF2-40B4-BE49-F238E27FC236}">
                <a16:creationId xmlns:a16="http://schemas.microsoft.com/office/drawing/2014/main" id="{5DEE0C2E-0F76-45DC-AE44-DF377789DA9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16177" y="5228113"/>
            <a:ext cx="457200" cy="457200"/>
          </a:xfrm>
          <a:prstGeom prst="rect">
            <a:avLst/>
          </a:prstGeom>
        </p:spPr>
      </p:pic>
      <p:sp>
        <p:nvSpPr>
          <p:cNvPr id="13" name="Slide Number Placeholder 5">
            <a:extLst>
              <a:ext uri="{FF2B5EF4-FFF2-40B4-BE49-F238E27FC236}">
                <a16:creationId xmlns:a16="http://schemas.microsoft.com/office/drawing/2014/main" id="{ED5E69C1-2CCA-4E08-8C75-163CC34C0D2D}"/>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57</a:t>
            </a:fld>
            <a:endParaRPr lang="en-US">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s-US">
                <a:solidFill>
                  <a:schemeClr val="accent1">
                    <a:lumMod val="40000"/>
                    <a:lumOff val="60000"/>
                  </a:schemeClr>
                </a:solidFill>
              </a:rPr>
              <a:t>Medicare Advantage y otros planes de salud Medicare</a:t>
            </a:r>
          </a:p>
        </p:txBody>
      </p:sp>
      <p:sp>
        <p:nvSpPr>
          <p:cNvPr id="2" name="Date Placeholder 1"/>
          <p:cNvSpPr>
            <a:spLocks noGrp="1"/>
          </p:cNvSpPr>
          <p:nvPr>
            <p:ph type="dt" sz="half" idx="10"/>
          </p:nvPr>
        </p:nvSpPr>
        <p:spPr/>
        <p:txBody>
          <a:bodyPr/>
          <a:lstStyle/>
          <a:p>
            <a:r>
              <a:rPr lang="es-US">
                <a:solidFill>
                  <a:schemeClr val="accent1">
                    <a:lumMod val="40000"/>
                    <a:lumOff val="60000"/>
                  </a:schemeClr>
                </a:solidFill>
              </a:rPr>
              <a:t>Marzo de 2023</a:t>
            </a:r>
          </a:p>
        </p:txBody>
      </p:sp>
    </p:spTree>
    <p:custDataLst>
      <p:tags r:id="rId1"/>
    </p:custDataLst>
    <p:extLst>
      <p:ext uri="{BB962C8B-B14F-4D97-AF65-F5344CB8AC3E}">
        <p14:creationId xmlns:p14="http://schemas.microsoft.com/office/powerpoint/2010/main" val="361624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7367"/>
            <a:ext cx="12192000" cy="914400"/>
          </a:xfrm>
        </p:spPr>
        <p:txBody>
          <a:bodyPr anchor="ctr">
            <a:noAutofit/>
          </a:bodyPr>
          <a:lstStyle/>
          <a:p>
            <a:r>
              <a:rPr lang="es-US" dirty="0">
                <a:latin typeface="Arial Black"/>
              </a:rPr>
              <a:t>Licenciamiento, nombramiento y cese </a:t>
            </a:r>
            <a:br>
              <a:rPr lang="es-US" dirty="0">
                <a:latin typeface="Arial Black"/>
              </a:rPr>
            </a:br>
            <a:r>
              <a:rPr lang="es-US" dirty="0">
                <a:latin typeface="Arial Black"/>
              </a:rPr>
              <a:t>de agentes y corredores</a:t>
            </a:r>
          </a:p>
        </p:txBody>
      </p:sp>
      <p:sp>
        <p:nvSpPr>
          <p:cNvPr id="9" name="Content Placeholder 4" descr="Todos los agentes/corredores de planes Medicare Advantage y de planes de medicamentos u otros representantes de comercialización deberán: Cumplir las leyes estatales sobre licencias y nombramientos . Ser designados por el plan, si así lo exige el Estado. ">
            <a:extLst>
              <a:ext uri="{FF2B5EF4-FFF2-40B4-BE49-F238E27FC236}">
                <a16:creationId xmlns:a16="http://schemas.microsoft.com/office/drawing/2014/main" id="{17C517BA-933F-4002-BF48-374F68E04E16}"/>
              </a:ext>
            </a:extLst>
          </p:cNvPr>
          <p:cNvSpPr txBox="1">
            <a:spLocks/>
          </p:cNvSpPr>
          <p:nvPr/>
        </p:nvSpPr>
        <p:spPr>
          <a:xfrm>
            <a:off x="1815714" y="3041163"/>
            <a:ext cx="4114799" cy="223742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lvl="1" indent="0" defTabSz="685800">
              <a:lnSpc>
                <a:spcPct val="100000"/>
              </a:lnSpc>
              <a:spcBef>
                <a:spcPts val="0"/>
              </a:spcBef>
              <a:spcAft>
                <a:spcPts val="600"/>
              </a:spcAft>
              <a:buNone/>
            </a:pPr>
            <a:r>
              <a:rPr lang="es-US" sz="1800" b="1" dirty="0">
                <a:solidFill>
                  <a:srgbClr val="00529B"/>
                </a:solidFill>
                <a:latin typeface="Arial"/>
                <a:cs typeface="Arial"/>
              </a:rPr>
              <a:t>Todos los agentes/corredores de planes Medicare </a:t>
            </a:r>
            <a:r>
              <a:rPr lang="es-US" sz="1800" b="1" dirty="0" err="1">
                <a:solidFill>
                  <a:srgbClr val="00529B"/>
                </a:solidFill>
                <a:latin typeface="Arial"/>
                <a:cs typeface="Arial"/>
              </a:rPr>
              <a:t>Advantage</a:t>
            </a:r>
            <a:r>
              <a:rPr lang="es-US" sz="1800" b="1" dirty="0">
                <a:solidFill>
                  <a:srgbClr val="00529B"/>
                </a:solidFill>
                <a:latin typeface="Arial"/>
                <a:cs typeface="Arial"/>
              </a:rPr>
              <a:t> y de planes de medicamentos u otros representantes de comercialización deberán:</a:t>
            </a:r>
          </a:p>
          <a:p>
            <a:pPr marL="548640" lvl="1" indent="-274320" defTabSz="685800">
              <a:lnSpc>
                <a:spcPct val="100000"/>
              </a:lnSpc>
              <a:spcBef>
                <a:spcPts val="0"/>
              </a:spcBef>
              <a:spcAft>
                <a:spcPts val="600"/>
              </a:spcAft>
              <a:buFont typeface="Wingdings" panose="02070309020205020404" pitchFamily="49" charset="0"/>
              <a:buChar char="§"/>
            </a:pPr>
            <a:r>
              <a:rPr lang="es-US" sz="1800" dirty="0">
                <a:solidFill>
                  <a:srgbClr val="00529B"/>
                </a:solidFill>
                <a:latin typeface="Arial"/>
                <a:cs typeface="Arial"/>
              </a:rPr>
              <a:t>Cumplir las leyes estatales sobre licencias y nombramientos </a:t>
            </a:r>
          </a:p>
          <a:p>
            <a:pPr marL="548640" lvl="1" indent="-274320" defTabSz="685800">
              <a:lnSpc>
                <a:spcPct val="100000"/>
              </a:lnSpc>
              <a:spcBef>
                <a:spcPts val="0"/>
              </a:spcBef>
              <a:spcAft>
                <a:spcPts val="600"/>
              </a:spcAft>
              <a:buFont typeface="Wingdings" panose="02070309020205020404" pitchFamily="49" charset="0"/>
              <a:buChar char="§"/>
            </a:pPr>
            <a:r>
              <a:rPr lang="es-US" sz="1800" dirty="0">
                <a:solidFill>
                  <a:srgbClr val="00529B"/>
                </a:solidFill>
                <a:latin typeface="Arial"/>
                <a:cs typeface="Arial"/>
              </a:rPr>
              <a:t>Ser designados por el plan, si así lo exige el Estado</a:t>
            </a:r>
          </a:p>
        </p:txBody>
      </p:sp>
      <p:pic>
        <p:nvPicPr>
          <p:cNvPr id="14" name="Graphic 13">
            <a:extLst>
              <a:ext uri="{FF2B5EF4-FFF2-40B4-BE49-F238E27FC236}">
                <a16:creationId xmlns:a16="http://schemas.microsoft.com/office/drawing/2014/main" id="{D0DC0A61-2AEC-4984-9799-C5A5F8C06C40}"/>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95457" y="1533927"/>
            <a:ext cx="1555311" cy="1555309"/>
          </a:xfrm>
          <a:prstGeom prst="rect">
            <a:avLst/>
          </a:prstGeom>
        </p:spPr>
      </p:pic>
      <p:sp>
        <p:nvSpPr>
          <p:cNvPr id="7" name="Rectangle: Rounded Corners 6">
            <a:extLst>
              <a:ext uri="{FF2B5EF4-FFF2-40B4-BE49-F238E27FC236}">
                <a16:creationId xmlns:a16="http://schemas.microsoft.com/office/drawing/2014/main" id="{6681D20A-1265-46EB-BCBD-AC18D5331BFD}"/>
              </a:ext>
              <a:ext uri="{C183D7F6-B498-43B3-948B-1728B52AA6E4}">
                <adec:decorative xmlns:adec="http://schemas.microsoft.com/office/drawing/2017/decorative" val="1"/>
              </a:ext>
            </a:extLst>
          </p:cNvPr>
          <p:cNvSpPr/>
          <p:nvPr/>
        </p:nvSpPr>
        <p:spPr>
          <a:xfrm>
            <a:off x="1815714" y="1439711"/>
            <a:ext cx="4114799" cy="442140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4" descr="Los planes deben informar: El cese de agentes/corredores, y motivos del cese, a los estados si es necesario. Las rescisiones por causa justificada al gestor de cuentas de los CMS, por correo electrónico o carta. ">
            <a:extLst>
              <a:ext uri="{FF2B5EF4-FFF2-40B4-BE49-F238E27FC236}">
                <a16:creationId xmlns:a16="http://schemas.microsoft.com/office/drawing/2014/main" id="{9E5E63BE-78C9-4003-8A50-6A6FCA5D3357}"/>
              </a:ext>
            </a:extLst>
          </p:cNvPr>
          <p:cNvSpPr txBox="1">
            <a:spLocks/>
          </p:cNvSpPr>
          <p:nvPr/>
        </p:nvSpPr>
        <p:spPr>
          <a:xfrm>
            <a:off x="6192590" y="3129375"/>
            <a:ext cx="4088696" cy="217781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lvl="1" indent="0" defTabSz="685800">
              <a:lnSpc>
                <a:spcPct val="100000"/>
              </a:lnSpc>
              <a:spcBef>
                <a:spcPts val="0"/>
              </a:spcBef>
              <a:spcAft>
                <a:spcPts val="600"/>
              </a:spcAft>
              <a:buNone/>
            </a:pPr>
            <a:r>
              <a:rPr lang="es-US" sz="1800" b="1">
                <a:solidFill>
                  <a:srgbClr val="00529B"/>
                </a:solidFill>
                <a:latin typeface="Arial"/>
                <a:cs typeface="Arial"/>
              </a:rPr>
              <a:t>Los planes deben informar:</a:t>
            </a:r>
          </a:p>
          <a:p>
            <a:pPr marL="548640" lvl="1" indent="-274320" defTabSz="685800">
              <a:lnSpc>
                <a:spcPct val="100000"/>
              </a:lnSpc>
              <a:spcBef>
                <a:spcPts val="0"/>
              </a:spcBef>
              <a:spcAft>
                <a:spcPts val="600"/>
              </a:spcAft>
              <a:buFont typeface="Wingdings" panose="02070309020205020404" pitchFamily="49" charset="0"/>
              <a:buChar char="§"/>
            </a:pPr>
            <a:r>
              <a:rPr lang="es-US" sz="1800">
                <a:solidFill>
                  <a:srgbClr val="00529B"/>
                </a:solidFill>
                <a:latin typeface="Arial"/>
                <a:cs typeface="Arial"/>
              </a:rPr>
              <a:t>El cese de agentes/corredores, y motivos del cese, a los estados si es necesario</a:t>
            </a:r>
          </a:p>
          <a:p>
            <a:pPr marL="548640" lvl="1" indent="-274320" defTabSz="685800">
              <a:lnSpc>
                <a:spcPct val="100000"/>
              </a:lnSpc>
              <a:spcBef>
                <a:spcPts val="0"/>
              </a:spcBef>
              <a:spcAft>
                <a:spcPts val="600"/>
              </a:spcAft>
              <a:buFont typeface="Wingdings" panose="02070309020205020404" pitchFamily="49" charset="0"/>
              <a:buChar char="§"/>
            </a:pPr>
            <a:r>
              <a:rPr lang="es-US" sz="1800">
                <a:solidFill>
                  <a:srgbClr val="00529B"/>
                </a:solidFill>
                <a:latin typeface="Arial"/>
                <a:cs typeface="Arial"/>
              </a:rPr>
              <a:t>Las rescisiones por causa justificada al gestor de cuentas de los CMS, por correo electrónico o carta </a:t>
            </a:r>
          </a:p>
        </p:txBody>
      </p:sp>
      <p:sp>
        <p:nvSpPr>
          <p:cNvPr id="8" name="Rectangle: Rounded Corners 7">
            <a:extLst>
              <a:ext uri="{FF2B5EF4-FFF2-40B4-BE49-F238E27FC236}">
                <a16:creationId xmlns:a16="http://schemas.microsoft.com/office/drawing/2014/main" id="{3643534B-B835-425E-B2EA-9647377A6C31}"/>
              </a:ext>
              <a:ext uri="{C183D7F6-B498-43B3-948B-1728B52AA6E4}">
                <adec:decorative xmlns:adec="http://schemas.microsoft.com/office/drawing/2017/decorative" val="1"/>
              </a:ext>
            </a:extLst>
          </p:cNvPr>
          <p:cNvSpPr/>
          <p:nvPr/>
        </p:nvSpPr>
        <p:spPr>
          <a:xfrm>
            <a:off x="6166487" y="1411109"/>
            <a:ext cx="4114799" cy="4450001"/>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Graphic 17">
            <a:extLst>
              <a:ext uri="{FF2B5EF4-FFF2-40B4-BE49-F238E27FC236}">
                <a16:creationId xmlns:a16="http://schemas.microsoft.com/office/drawing/2014/main" id="{7CB57FE0-291F-47CD-8F8F-1B32D220CFF0}"/>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76697" y="1663099"/>
            <a:ext cx="1294378" cy="1294376"/>
          </a:xfrm>
          <a:prstGeom prst="rect">
            <a:avLst/>
          </a:prstGeom>
        </p:spPr>
      </p:pic>
      <p:sp>
        <p:nvSpPr>
          <p:cNvPr id="13" name="Slide Number Placeholder 5">
            <a:extLst>
              <a:ext uri="{FF2B5EF4-FFF2-40B4-BE49-F238E27FC236}">
                <a16:creationId xmlns:a16="http://schemas.microsoft.com/office/drawing/2014/main" id="{450B8C25-9ED6-4AB5-85B2-B3FD8992DD55}"/>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58</a:t>
            </a:fld>
            <a:endParaRPr lang="en-US">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s-US">
                <a:solidFill>
                  <a:schemeClr val="accent1">
                    <a:lumMod val="40000"/>
                    <a:lumOff val="60000"/>
                  </a:schemeClr>
                </a:solidFill>
              </a:rPr>
              <a:t>Medicare Advantage y otros planes de salud Medicare</a:t>
            </a:r>
          </a:p>
        </p:txBody>
      </p:sp>
      <p:sp>
        <p:nvSpPr>
          <p:cNvPr id="2" name="Date Placeholder 1"/>
          <p:cNvSpPr>
            <a:spLocks noGrp="1"/>
          </p:cNvSpPr>
          <p:nvPr>
            <p:ph type="dt" sz="half" idx="10"/>
          </p:nvPr>
        </p:nvSpPr>
        <p:spPr/>
        <p:txBody>
          <a:bodyPr/>
          <a:lstStyle/>
          <a:p>
            <a:r>
              <a:rPr lang="es-US">
                <a:solidFill>
                  <a:schemeClr val="accent1">
                    <a:lumMod val="40000"/>
                    <a:lumOff val="60000"/>
                  </a:schemeClr>
                </a:solidFill>
              </a:rPr>
              <a:t>Marzo de 2023</a:t>
            </a:r>
          </a:p>
        </p:txBody>
      </p:sp>
    </p:spTree>
    <p:custDataLst>
      <p:tags r:id="rId1"/>
    </p:custDataLst>
    <p:extLst>
      <p:ext uri="{BB962C8B-B14F-4D97-AF65-F5344CB8AC3E}">
        <p14:creationId xmlns:p14="http://schemas.microsoft.com/office/powerpoint/2010/main" val="123184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fade">
                                      <p:cBhvr>
                                        <p:cTn id="20" dur="500"/>
                                        <p:tgtEl>
                                          <p:spTgt spid="9">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Effect transition="in" filter="fade">
                                      <p:cBhvr>
                                        <p:cTn id="23" dur="500"/>
                                        <p:tgtEl>
                                          <p:spTgt spid="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Effect transition="in" filter="fade">
                                      <p:cBhvr>
                                        <p:cTn id="28" dur="500"/>
                                        <p:tgtEl>
                                          <p:spTgt spid="10">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
                                            <p:txEl>
                                              <p:pRg st="1" end="1"/>
                                            </p:txEl>
                                          </p:spTgt>
                                        </p:tgtEl>
                                        <p:attrNameLst>
                                          <p:attrName>style.visibility</p:attrName>
                                        </p:attrNameLst>
                                      </p:cBhvr>
                                      <p:to>
                                        <p:strVal val="visible"/>
                                      </p:to>
                                    </p:set>
                                    <p:animEffect transition="in" filter="fade">
                                      <p:cBhvr>
                                        <p:cTn id="33" dur="500"/>
                                        <p:tgtEl>
                                          <p:spTgt spid="10">
                                            <p:txEl>
                                              <p:pRg st="1" end="1"/>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0">
                                            <p:txEl>
                                              <p:pRg st="2" end="2"/>
                                            </p:txEl>
                                          </p:spTgt>
                                        </p:tgtEl>
                                        <p:attrNameLst>
                                          <p:attrName>style.visibility</p:attrName>
                                        </p:attrNameLst>
                                      </p:cBhvr>
                                      <p:to>
                                        <p:strVal val="visible"/>
                                      </p:to>
                                    </p:set>
                                    <p:animEffect transition="in" filter="fade">
                                      <p:cBhvr>
                                        <p:cTn id="36"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765"/>
            <a:ext cx="12192000" cy="973012"/>
          </a:xfrm>
        </p:spPr>
        <p:txBody>
          <a:bodyPr anchor="ctr">
            <a:normAutofit/>
          </a:bodyPr>
          <a:lstStyle/>
          <a:p>
            <a:r>
              <a:rPr lang="es-US" sz="3000">
                <a:latin typeface="Arial Black"/>
              </a:rPr>
              <a:t>Capacitación y pruebas para agentes y corredores</a:t>
            </a:r>
          </a:p>
        </p:txBody>
      </p:sp>
      <p:sp>
        <p:nvSpPr>
          <p:cNvPr id="5" name="Content Placeholder 4"/>
          <p:cNvSpPr>
            <a:spLocks noGrp="1"/>
          </p:cNvSpPr>
          <p:nvPr>
            <p:ph type="body" sz="quarter" idx="13"/>
          </p:nvPr>
        </p:nvSpPr>
        <p:spPr>
          <a:xfrm>
            <a:off x="1392345" y="1740596"/>
            <a:ext cx="6411686" cy="3376808"/>
          </a:xfrm>
        </p:spPr>
        <p:txBody>
          <a:bodyPr vert="horz" lIns="91440" tIns="45720" rIns="91440" bIns="45720" rtlCol="0" anchor="t">
            <a:normAutofit fontScale="92500" lnSpcReduction="10000"/>
          </a:bodyPr>
          <a:lstStyle/>
          <a:p>
            <a:pPr marL="0" lvl="0" indent="0" defTabSz="685800">
              <a:lnSpc>
                <a:spcPct val="100000"/>
              </a:lnSpc>
              <a:spcBef>
                <a:spcPts val="0"/>
              </a:spcBef>
              <a:spcAft>
                <a:spcPts val="1200"/>
              </a:spcAft>
              <a:buNone/>
            </a:pPr>
            <a:r>
              <a:rPr lang="es-US" sz="2800" b="1" dirty="0">
                <a:solidFill>
                  <a:srgbClr val="00529B"/>
                </a:solidFill>
                <a:latin typeface="Arial"/>
                <a:cs typeface="Arial"/>
              </a:rPr>
              <a:t>Todos los agentes/corredores deberán:</a:t>
            </a:r>
          </a:p>
          <a:p>
            <a:pPr marL="548640" lvl="0" indent="-274320" defTabSz="685800">
              <a:lnSpc>
                <a:spcPct val="100000"/>
              </a:lnSpc>
              <a:spcBef>
                <a:spcPts val="0"/>
              </a:spcBef>
              <a:spcAft>
                <a:spcPts val="1200"/>
              </a:spcAft>
            </a:pPr>
            <a:r>
              <a:rPr lang="es-US" sz="2400" dirty="0">
                <a:solidFill>
                  <a:srgbClr val="00529B"/>
                </a:solidFill>
                <a:latin typeface="Arial"/>
                <a:cs typeface="Arial"/>
              </a:rPr>
              <a:t>Estar capacitados y ser evaluados anualmente sobre:</a:t>
            </a:r>
          </a:p>
          <a:p>
            <a:pPr marL="1097280" lvl="1" indent="-274320" defTabSz="685800">
              <a:lnSpc>
                <a:spcPct val="100000"/>
              </a:lnSpc>
              <a:spcBef>
                <a:spcPts val="0"/>
              </a:spcBef>
              <a:spcAft>
                <a:spcPts val="1200"/>
              </a:spcAft>
              <a:buFont typeface="Arial" panose="02070309020205020404" pitchFamily="49" charset="0"/>
              <a:buChar char="•"/>
            </a:pPr>
            <a:r>
              <a:rPr lang="es-US" sz="2000" dirty="0">
                <a:solidFill>
                  <a:srgbClr val="00529B"/>
                </a:solidFill>
                <a:latin typeface="Arial"/>
                <a:cs typeface="Arial"/>
              </a:rPr>
              <a:t>Normas y reglamentos de Medicare</a:t>
            </a:r>
          </a:p>
          <a:p>
            <a:pPr marL="1097280" lvl="1" indent="-274320" defTabSz="685800">
              <a:lnSpc>
                <a:spcPct val="100000"/>
              </a:lnSpc>
              <a:spcBef>
                <a:spcPts val="0"/>
              </a:spcBef>
              <a:spcAft>
                <a:spcPts val="1200"/>
              </a:spcAft>
              <a:buFont typeface="Arial" panose="02070309020205020404" pitchFamily="49" charset="0"/>
              <a:buChar char="•"/>
            </a:pPr>
            <a:r>
              <a:rPr lang="es-US" sz="2000" dirty="0">
                <a:solidFill>
                  <a:srgbClr val="00529B"/>
                </a:solidFill>
                <a:latin typeface="Arial"/>
                <a:cs typeface="Arial"/>
              </a:rPr>
              <a:t>Detalles específicos de los productos del </a:t>
            </a:r>
            <a:br>
              <a:rPr lang="es-US" sz="2000" dirty="0">
                <a:solidFill>
                  <a:srgbClr val="00529B"/>
                </a:solidFill>
                <a:latin typeface="Arial"/>
                <a:cs typeface="Arial"/>
              </a:rPr>
            </a:br>
            <a:r>
              <a:rPr lang="es-US" sz="2000" dirty="0">
                <a:solidFill>
                  <a:srgbClr val="00529B"/>
                </a:solidFill>
                <a:latin typeface="Arial"/>
                <a:cs typeface="Arial"/>
              </a:rPr>
              <a:t>plan vendidos</a:t>
            </a:r>
          </a:p>
          <a:p>
            <a:pPr marL="548640" lvl="1" indent="-274320" defTabSz="685800">
              <a:lnSpc>
                <a:spcPct val="100000"/>
              </a:lnSpc>
              <a:spcBef>
                <a:spcPts val="0"/>
              </a:spcBef>
              <a:spcAft>
                <a:spcPts val="1200"/>
              </a:spcAft>
              <a:buClr>
                <a:srgbClr val="00539A"/>
              </a:buClr>
              <a:buFont typeface="Wingdings" pitchFamily="2" charset="2"/>
              <a:buChar char="§"/>
            </a:pPr>
            <a:r>
              <a:rPr lang="es-US" sz="2400" dirty="0">
                <a:solidFill>
                  <a:srgbClr val="00529B"/>
                </a:solidFill>
                <a:latin typeface="Arial"/>
                <a:cs typeface="Arial"/>
              </a:rPr>
              <a:t>Aprobar el examen con una puntuación </a:t>
            </a:r>
            <a:br>
              <a:rPr lang="es-US" sz="2400" dirty="0">
                <a:solidFill>
                  <a:srgbClr val="00529B"/>
                </a:solidFill>
                <a:latin typeface="Arial"/>
                <a:cs typeface="Arial"/>
              </a:rPr>
            </a:br>
            <a:r>
              <a:rPr lang="es-US" sz="2400" dirty="0">
                <a:solidFill>
                  <a:srgbClr val="00529B"/>
                </a:solidFill>
                <a:latin typeface="Arial"/>
                <a:cs typeface="Arial"/>
              </a:rPr>
              <a:t>igual o superior al 85% antes de comercializar los productos.</a:t>
            </a:r>
          </a:p>
        </p:txBody>
      </p:sp>
      <p:pic>
        <p:nvPicPr>
          <p:cNvPr id="11" name="Graphic 10">
            <a:extLst>
              <a:ext uri="{FF2B5EF4-FFF2-40B4-BE49-F238E27FC236}">
                <a16:creationId xmlns:a16="http://schemas.microsoft.com/office/drawing/2014/main" id="{4967AE15-1F2C-4297-AEE3-DBD7F91078F9}"/>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00040" y="1543803"/>
            <a:ext cx="2082160" cy="2082160"/>
          </a:xfrm>
          <a:prstGeom prst="rect">
            <a:avLst/>
          </a:prstGeom>
        </p:spPr>
      </p:pic>
      <p:pic>
        <p:nvPicPr>
          <p:cNvPr id="13" name="Graphic 12">
            <a:extLst>
              <a:ext uri="{FF2B5EF4-FFF2-40B4-BE49-F238E27FC236}">
                <a16:creationId xmlns:a16="http://schemas.microsoft.com/office/drawing/2014/main" id="{49A0E501-3DE6-40C2-AF61-7CB812807A53}"/>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00040" y="3685033"/>
            <a:ext cx="2082161" cy="2082161"/>
          </a:xfrm>
          <a:prstGeom prst="rect">
            <a:avLst/>
          </a:prstGeom>
        </p:spPr>
      </p:pic>
      <p:sp>
        <p:nvSpPr>
          <p:cNvPr id="14" name="TextBox 13">
            <a:extLst>
              <a:ext uri="{FF2B5EF4-FFF2-40B4-BE49-F238E27FC236}">
                <a16:creationId xmlns:a16="http://schemas.microsoft.com/office/drawing/2014/main" id="{0B4489C4-FCB6-4C24-A1E0-2B3A7BA2A86A}"/>
              </a:ext>
              <a:ext uri="{C183D7F6-B498-43B3-948B-1728B52AA6E4}">
                <adec:decorative xmlns:adec="http://schemas.microsoft.com/office/drawing/2017/decorative" val="1"/>
              </a:ext>
            </a:extLst>
          </p:cNvPr>
          <p:cNvSpPr txBox="1"/>
          <p:nvPr/>
        </p:nvSpPr>
        <p:spPr>
          <a:xfrm>
            <a:off x="8339917" y="3915285"/>
            <a:ext cx="854082" cy="400110"/>
          </a:xfrm>
          <a:prstGeom prst="rect">
            <a:avLst/>
          </a:prstGeom>
          <a:noFill/>
        </p:spPr>
        <p:txBody>
          <a:bodyPr wrap="square" rtlCol="0">
            <a:spAutoFit/>
          </a:bodyPr>
          <a:lstStyle/>
          <a:p>
            <a:pPr algn="ctr"/>
            <a:r>
              <a:rPr lang="es-US" sz="2000" b="1"/>
              <a:t>85%</a:t>
            </a:r>
          </a:p>
        </p:txBody>
      </p:sp>
      <p:pic>
        <p:nvPicPr>
          <p:cNvPr id="12" name="Graphic 11">
            <a:extLst>
              <a:ext uri="{FF2B5EF4-FFF2-40B4-BE49-F238E27FC236}">
                <a16:creationId xmlns:a16="http://schemas.microsoft.com/office/drawing/2014/main" id="{8E3279E9-9EB0-403F-9CE1-9220BC494788}"/>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39917" y="3797144"/>
            <a:ext cx="318196" cy="318196"/>
          </a:xfrm>
          <a:prstGeom prst="rect">
            <a:avLst/>
          </a:prstGeom>
        </p:spPr>
      </p:pic>
      <p:sp>
        <p:nvSpPr>
          <p:cNvPr id="6" name="Slide Number Placeholder 5">
            <a:extLst>
              <a:ext uri="{FF2B5EF4-FFF2-40B4-BE49-F238E27FC236}">
                <a16:creationId xmlns:a16="http://schemas.microsoft.com/office/drawing/2014/main" id="{AEF8ABEB-1C0F-4076-BFC7-048B1A32DBFE}"/>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59</a:t>
            </a:fld>
            <a:endParaRPr lang="en-US">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s-US">
                <a:solidFill>
                  <a:schemeClr val="accent1">
                    <a:lumMod val="40000"/>
                    <a:lumOff val="60000"/>
                  </a:schemeClr>
                </a:solidFill>
              </a:rPr>
              <a:t>Medicare Advantage y otros planes de salud Medicare</a:t>
            </a:r>
          </a:p>
        </p:txBody>
      </p:sp>
      <p:sp>
        <p:nvSpPr>
          <p:cNvPr id="2" name="Date Placeholder 1"/>
          <p:cNvSpPr>
            <a:spLocks noGrp="1"/>
          </p:cNvSpPr>
          <p:nvPr>
            <p:ph type="dt" sz="half" idx="10"/>
          </p:nvPr>
        </p:nvSpPr>
        <p:spPr/>
        <p:txBody>
          <a:bodyPr/>
          <a:lstStyle/>
          <a:p>
            <a:r>
              <a:rPr lang="es-US">
                <a:solidFill>
                  <a:schemeClr val="accent1">
                    <a:lumMod val="40000"/>
                    <a:lumOff val="60000"/>
                  </a:schemeClr>
                </a:solidFill>
              </a:rPr>
              <a:t>Marzo de 2023</a:t>
            </a:r>
          </a:p>
        </p:txBody>
      </p:sp>
    </p:spTree>
    <p:custDataLst>
      <p:tags r:id="rId1"/>
    </p:custDataLst>
    <p:extLst>
      <p:ext uri="{BB962C8B-B14F-4D97-AF65-F5344CB8AC3E}">
        <p14:creationId xmlns:p14="http://schemas.microsoft.com/office/powerpoint/2010/main" val="421681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4575"/>
            <a:ext cx="12192000" cy="966476"/>
          </a:xfrm>
        </p:spPr>
        <p:txBody>
          <a:bodyPr anchor="ctr">
            <a:normAutofit/>
          </a:bodyPr>
          <a:lstStyle/>
          <a:p>
            <a:r>
              <a:rPr lang="es-US" sz="3000"/>
              <a:t>Planes Medicare Advantage (Parte C)</a:t>
            </a:r>
          </a:p>
        </p:txBody>
      </p:sp>
      <p:sp>
        <p:nvSpPr>
          <p:cNvPr id="5" name="Content Placeholder 4"/>
          <p:cNvSpPr>
            <a:spLocks noGrp="1"/>
          </p:cNvSpPr>
          <p:nvPr>
            <p:ph type="body" sz="quarter" idx="4294967295"/>
          </p:nvPr>
        </p:nvSpPr>
        <p:spPr>
          <a:xfrm>
            <a:off x="914400" y="1371600"/>
            <a:ext cx="6011487" cy="4167187"/>
          </a:xfrm>
        </p:spPr>
        <p:txBody>
          <a:bodyPr>
            <a:normAutofit lnSpcReduction="10000"/>
          </a:bodyPr>
          <a:lstStyle/>
          <a:p>
            <a:pPr marL="0" lvl="0" indent="0" defTabSz="685800">
              <a:lnSpc>
                <a:spcPct val="100000"/>
              </a:lnSpc>
              <a:spcBef>
                <a:spcPts val="0"/>
              </a:spcBef>
              <a:spcAft>
                <a:spcPts val="1200"/>
              </a:spcAft>
              <a:buFont typeface="Wingdings" pitchFamily="2" charset="2"/>
              <a:buNone/>
            </a:pPr>
            <a:r>
              <a:rPr lang="es-US" sz="2800" b="1" dirty="0">
                <a:solidFill>
                  <a:srgbClr val="00529B"/>
                </a:solidFill>
              </a:rPr>
              <a:t>Estos planes pueden ser una alternativa al Medicare Original: </a:t>
            </a:r>
          </a:p>
          <a:p>
            <a:pPr marL="548640" lvl="0" indent="-274320" defTabSz="685800">
              <a:lnSpc>
                <a:spcPct val="100000"/>
              </a:lnSpc>
              <a:spcBef>
                <a:spcPts val="0"/>
              </a:spcBef>
              <a:spcAft>
                <a:spcPts val="1200"/>
              </a:spcAft>
            </a:pPr>
            <a:r>
              <a:rPr lang="es-US" sz="2400" dirty="0">
                <a:solidFill>
                  <a:srgbClr val="00529B"/>
                </a:solidFill>
              </a:rPr>
              <a:t>Tienen un máximo anual de gastos directos de su bolsillo</a:t>
            </a:r>
          </a:p>
          <a:p>
            <a:pPr marL="548640" lvl="0" indent="-274320" defTabSz="685800">
              <a:lnSpc>
                <a:spcPct val="100000"/>
              </a:lnSpc>
              <a:spcBef>
                <a:spcPts val="0"/>
              </a:spcBef>
              <a:spcAft>
                <a:spcPts val="1200"/>
              </a:spcAft>
            </a:pPr>
            <a:r>
              <a:rPr lang="es-US" sz="2400" dirty="0">
                <a:solidFill>
                  <a:srgbClr val="00529B"/>
                </a:solidFill>
              </a:rPr>
              <a:t>Requieren acudir a médicos que pertenezcan a la red del plan (en la mayoría de los casos)</a:t>
            </a:r>
          </a:p>
          <a:p>
            <a:pPr marL="548640" lvl="0" indent="-274320" defTabSz="685800">
              <a:lnSpc>
                <a:spcPct val="100000"/>
              </a:lnSpc>
              <a:spcBef>
                <a:spcPts val="0"/>
              </a:spcBef>
              <a:spcAft>
                <a:spcPts val="1200"/>
              </a:spcAft>
            </a:pPr>
            <a:r>
              <a:rPr lang="es-US" sz="2400" dirty="0">
                <a:solidFill>
                  <a:srgbClr val="00529B"/>
                </a:solidFill>
              </a:rPr>
              <a:t>Ofrecen prestaciones adicionales, como servicios oftalmológicos, auditivos y dentales</a:t>
            </a:r>
          </a:p>
        </p:txBody>
      </p:sp>
      <p:pic>
        <p:nvPicPr>
          <p:cNvPr id="7" name="Picture 6" descr="Gráfico de opciones del Plan Medicare Advantage. Parte A, Parte B, Parte D, Algunas prestaciones adicionales, menores gastos directos de su bolsillo "/>
          <p:cNvPicPr>
            <a:picLocks noChangeAspect="1"/>
          </p:cNvPicPr>
          <p:nvPr/>
        </p:nvPicPr>
        <p:blipFill>
          <a:blip r:embed="rId4"/>
          <a:stretch>
            <a:fillRect/>
          </a:stretch>
        </p:blipFill>
        <p:spPr>
          <a:xfrm>
            <a:off x="7619672" y="1051560"/>
            <a:ext cx="3734128" cy="4754880"/>
          </a:xfrm>
          <a:prstGeom prst="rect">
            <a:avLst/>
          </a:prstGeom>
          <a:ln>
            <a:noFill/>
          </a:ln>
        </p:spPr>
      </p:pic>
      <p:sp>
        <p:nvSpPr>
          <p:cNvPr id="8" name="Slide Number Placeholder 5">
            <a:extLst>
              <a:ext uri="{FF2B5EF4-FFF2-40B4-BE49-F238E27FC236}">
                <a16:creationId xmlns:a16="http://schemas.microsoft.com/office/drawing/2014/main" id="{F34BF906-1A2C-43AD-B018-9D2CF93C6F2D}"/>
              </a:ext>
            </a:extLst>
          </p:cNvPr>
          <p:cNvSpPr>
            <a:spLocks noGrp="1"/>
          </p:cNvSpPr>
          <p:nvPr>
            <p:ph type="sldNum" sz="quarter" idx="12"/>
          </p:nvPr>
        </p:nvSpPr>
        <p:spPr>
          <a:xfrm>
            <a:off x="8610600" y="6497704"/>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a:t>
            </a:fld>
            <a:endParaRPr lang="en-US"/>
          </a:p>
        </p:txBody>
      </p:sp>
      <p:sp>
        <p:nvSpPr>
          <p:cNvPr id="3" name="Footer Placeholder 2"/>
          <p:cNvSpPr>
            <a:spLocks noGrp="1"/>
          </p:cNvSpPr>
          <p:nvPr>
            <p:ph type="ftr" sz="quarter" idx="11"/>
          </p:nvPr>
        </p:nvSpPr>
        <p:spPr>
          <a:xfrm>
            <a:off x="4038600" y="6492571"/>
            <a:ext cx="4114800" cy="365125"/>
          </a:xfrm>
        </p:spPr>
        <p:txBody>
          <a:bodyPr/>
          <a:lstStyle/>
          <a:p>
            <a:r>
              <a:rPr lang="es-US">
                <a:latin typeface="Arial"/>
                <a:cs typeface="Arial"/>
              </a:rPr>
              <a:t>Medicare Advantage y otros planes de salud Medicare</a:t>
            </a:r>
          </a:p>
        </p:txBody>
      </p:sp>
      <p:sp>
        <p:nvSpPr>
          <p:cNvPr id="2" name="Date Placeholder 1"/>
          <p:cNvSpPr>
            <a:spLocks noGrp="1"/>
          </p:cNvSpPr>
          <p:nvPr>
            <p:ph type="dt" sz="half" idx="10"/>
          </p:nvPr>
        </p:nvSpPr>
        <p:spPr>
          <a:xfrm>
            <a:off x="838200" y="6492571"/>
            <a:ext cx="2743200" cy="365125"/>
          </a:xfrm>
        </p:spPr>
        <p:txBody>
          <a:bodyPr/>
          <a:lstStyle/>
          <a:p>
            <a:r>
              <a:rPr lang="es-US"/>
              <a:t>Marzo de 2023</a:t>
            </a:r>
          </a:p>
        </p:txBody>
      </p:sp>
    </p:spTree>
    <p:custDataLst>
      <p:tags r:id="rId1"/>
    </p:custDataLst>
    <p:extLst>
      <p:ext uri="{BB962C8B-B14F-4D97-AF65-F5344CB8AC3E}">
        <p14:creationId xmlns:p14="http://schemas.microsoft.com/office/powerpoint/2010/main" val="396204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3865"/>
            <a:ext cx="12192000" cy="912409"/>
          </a:xfrm>
        </p:spPr>
        <p:txBody>
          <a:bodyPr anchor="ctr">
            <a:normAutofit/>
          </a:bodyPr>
          <a:lstStyle/>
          <a:p>
            <a:r>
              <a:rPr lang="es-US" sz="3000">
                <a:latin typeface="Arial Black"/>
              </a:rPr>
              <a:t>Recompensas e incentivos</a:t>
            </a:r>
          </a:p>
        </p:txBody>
      </p:sp>
      <p:sp>
        <p:nvSpPr>
          <p:cNvPr id="5" name="Content Placeholder 4"/>
          <p:cNvSpPr>
            <a:spLocks noGrp="1"/>
          </p:cNvSpPr>
          <p:nvPr>
            <p:ph type="body" sz="quarter" idx="13"/>
          </p:nvPr>
        </p:nvSpPr>
        <p:spPr>
          <a:xfrm>
            <a:off x="5046166" y="1811823"/>
            <a:ext cx="6214468" cy="4182577"/>
          </a:xfrm>
        </p:spPr>
        <p:txBody>
          <a:bodyPr vert="horz" lIns="91440" tIns="45720" rIns="91440" bIns="45720" rtlCol="0" anchor="t">
            <a:normAutofit fontScale="92500" lnSpcReduction="20000"/>
          </a:bodyPr>
          <a:lstStyle/>
          <a:p>
            <a:pPr marL="274320" lvl="0" indent="-274320" defTabSz="685800">
              <a:lnSpc>
                <a:spcPct val="110000"/>
              </a:lnSpc>
              <a:spcBef>
                <a:spcPts val="0"/>
              </a:spcBef>
              <a:spcAft>
                <a:spcPts val="1200"/>
              </a:spcAft>
            </a:pPr>
            <a:r>
              <a:rPr lang="es-US" sz="2400">
                <a:solidFill>
                  <a:srgbClr val="00529B"/>
                </a:solidFill>
                <a:latin typeface="Arial"/>
                <a:cs typeface="Arial"/>
              </a:rPr>
              <a:t>La comercialización de programas de recompensas e incentivos por parte de los planes Medicare Advantage debe:</a:t>
            </a:r>
          </a:p>
          <a:p>
            <a:pPr marL="548640" lvl="1" indent="-274320" defTabSz="685800">
              <a:lnSpc>
                <a:spcPct val="110000"/>
              </a:lnSpc>
              <a:spcBef>
                <a:spcPts val="0"/>
              </a:spcBef>
              <a:spcAft>
                <a:spcPts val="1200"/>
              </a:spcAft>
              <a:buFont typeface="Arial" panose="02070309020205020404" pitchFamily="49" charset="0"/>
              <a:buChar char="•"/>
            </a:pPr>
            <a:r>
              <a:rPr lang="es-US" sz="2000">
                <a:solidFill>
                  <a:srgbClr val="00529B"/>
                </a:solidFill>
                <a:latin typeface="Arial"/>
                <a:cs typeface="Arial"/>
              </a:rPr>
              <a:t>no ser usada para intercambios por la inscripción</a:t>
            </a:r>
          </a:p>
          <a:p>
            <a:pPr marL="548640" lvl="1" indent="-274320" defTabSz="685800">
              <a:lnSpc>
                <a:spcPct val="110000"/>
              </a:lnSpc>
              <a:spcBef>
                <a:spcPts val="0"/>
              </a:spcBef>
              <a:spcAft>
                <a:spcPts val="1200"/>
              </a:spcAft>
              <a:buFont typeface="Arial" panose="02070309020205020404" pitchFamily="49" charset="0"/>
              <a:buChar char="•"/>
            </a:pPr>
            <a:r>
              <a:rPr lang="es-US" sz="2000">
                <a:solidFill>
                  <a:srgbClr val="00529B"/>
                </a:solidFill>
                <a:latin typeface="Arial"/>
                <a:cs typeface="Arial"/>
              </a:rPr>
              <a:t>Ser proporcionada a todos los potenciales asegurados sin discriminación</a:t>
            </a:r>
          </a:p>
          <a:p>
            <a:pPr marL="274320" lvl="0" indent="-274320" defTabSz="685800">
              <a:lnSpc>
                <a:spcPct val="110000"/>
              </a:lnSpc>
              <a:spcBef>
                <a:spcPts val="0"/>
              </a:spcBef>
              <a:spcAft>
                <a:spcPts val="1200"/>
              </a:spcAft>
            </a:pPr>
            <a:r>
              <a:rPr lang="es-US" sz="2400">
                <a:solidFill>
                  <a:srgbClr val="00529B"/>
                </a:solidFill>
                <a:latin typeface="Arial"/>
                <a:cs typeface="Arial"/>
              </a:rPr>
              <a:t>Los planes de medicamentos de Medicare no pueden desarrollar, utilizar ni comercializar programas de recompensas e incentivos</a:t>
            </a:r>
          </a:p>
          <a:p>
            <a:pPr marL="274320" lvl="0" indent="-274320" defTabSz="685800">
              <a:lnSpc>
                <a:spcPct val="110000"/>
              </a:lnSpc>
              <a:spcBef>
                <a:spcPts val="0"/>
              </a:spcBef>
              <a:spcAft>
                <a:spcPts val="1200"/>
              </a:spcAft>
            </a:pPr>
            <a:r>
              <a:rPr lang="es-US" sz="2400">
                <a:solidFill>
                  <a:srgbClr val="00529B"/>
                </a:solidFill>
                <a:latin typeface="Arial"/>
                <a:cs typeface="Arial"/>
              </a:rPr>
              <a:t>Los obsequios nominales son diferentes de las recompensas y los incentivos</a:t>
            </a:r>
          </a:p>
        </p:txBody>
      </p:sp>
      <p:pic>
        <p:nvPicPr>
          <p:cNvPr id="8" name="Picture 7">
            <a:extLst>
              <a:ext uri="{FF2B5EF4-FFF2-40B4-BE49-F238E27FC236}">
                <a16:creationId xmlns:a16="http://schemas.microsoft.com/office/drawing/2014/main" id="{5F9663B4-C870-406B-AD37-C21E6B442A8F}"/>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02278" y="2255521"/>
            <a:ext cx="4311539" cy="2878182"/>
          </a:xfrm>
          <a:prstGeom prst="rect">
            <a:avLst/>
          </a:prstGeom>
          <a:ln>
            <a:noFill/>
          </a:ln>
          <a:effectLst>
            <a:softEdge rad="112500"/>
          </a:effectLst>
        </p:spPr>
      </p:pic>
      <p:sp>
        <p:nvSpPr>
          <p:cNvPr id="7" name="Slide Number Placeholder 5">
            <a:extLst>
              <a:ext uri="{FF2B5EF4-FFF2-40B4-BE49-F238E27FC236}">
                <a16:creationId xmlns:a16="http://schemas.microsoft.com/office/drawing/2014/main" id="{FBC4D761-4EA9-4286-B6E0-B84CC0F8426A}"/>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60</a:t>
            </a:fld>
            <a:endParaRPr lang="en-US">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s-US">
                <a:solidFill>
                  <a:schemeClr val="accent1">
                    <a:lumMod val="40000"/>
                    <a:lumOff val="60000"/>
                  </a:schemeClr>
                </a:solidFill>
              </a:rPr>
              <a:t>Medicare Advantage y otros planes de salud Medicare</a:t>
            </a:r>
          </a:p>
        </p:txBody>
      </p:sp>
      <p:sp>
        <p:nvSpPr>
          <p:cNvPr id="2" name="Date Placeholder 1"/>
          <p:cNvSpPr>
            <a:spLocks noGrp="1"/>
          </p:cNvSpPr>
          <p:nvPr>
            <p:ph type="dt" sz="half" idx="10"/>
          </p:nvPr>
        </p:nvSpPr>
        <p:spPr/>
        <p:txBody>
          <a:bodyPr/>
          <a:lstStyle/>
          <a:p>
            <a:r>
              <a:rPr lang="es-US">
                <a:solidFill>
                  <a:schemeClr val="accent1">
                    <a:lumMod val="40000"/>
                    <a:lumOff val="60000"/>
                  </a:schemeClr>
                </a:solidFill>
              </a:rPr>
              <a:t>Marzo de 2023</a:t>
            </a:r>
          </a:p>
        </p:txBody>
      </p:sp>
    </p:spTree>
    <p:custDataLst>
      <p:tags r:id="rId1"/>
    </p:custDataLst>
    <p:extLst>
      <p:ext uri="{BB962C8B-B14F-4D97-AF65-F5344CB8AC3E}">
        <p14:creationId xmlns:p14="http://schemas.microsoft.com/office/powerpoint/2010/main" val="121651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7787" y="274849"/>
            <a:ext cx="8776423" cy="719643"/>
          </a:xfrm>
        </p:spPr>
        <p:txBody>
          <a:bodyPr>
            <a:normAutofit/>
          </a:bodyPr>
          <a:lstStyle/>
          <a:p>
            <a:pPr algn="ctr"/>
            <a:r>
              <a:rPr lang="es-US" sz="3000">
                <a:latin typeface="Arial Black"/>
              </a:rPr>
              <a:t>Verifique sus conocimientos: Pregunta 4</a:t>
            </a:r>
          </a:p>
        </p:txBody>
      </p:sp>
      <p:sp>
        <p:nvSpPr>
          <p:cNvPr id="8" name="Content Placeholder 7"/>
          <p:cNvSpPr>
            <a:spLocks noGrp="1"/>
          </p:cNvSpPr>
          <p:nvPr>
            <p:ph type="body" idx="4294967295"/>
          </p:nvPr>
        </p:nvSpPr>
        <p:spPr>
          <a:xfrm>
            <a:off x="1828800" y="1689101"/>
            <a:ext cx="8972502" cy="2933700"/>
          </a:xfrm>
        </p:spPr>
        <p:txBody>
          <a:bodyPr>
            <a:noAutofit/>
          </a:bodyPr>
          <a:lstStyle/>
          <a:p>
            <a:pPr marL="0" indent="0" defTabSz="685800">
              <a:lnSpc>
                <a:spcPct val="120000"/>
              </a:lnSpc>
              <a:spcBef>
                <a:spcPts val="0"/>
              </a:spcBef>
              <a:spcAft>
                <a:spcPts val="600"/>
              </a:spcAft>
              <a:buFont typeface="Wingdings" pitchFamily="2" charset="2"/>
              <a:buNone/>
            </a:pPr>
            <a:r>
              <a:rPr lang="es-US" sz="2000" b="1" dirty="0">
                <a:solidFill>
                  <a:srgbClr val="00529B"/>
                </a:solidFill>
              </a:rPr>
              <a:t>¿Quién es responsable de capacitar y probar a los agentes/corredores sobre Medicare y el comercialización adecuado de los productos </a:t>
            </a:r>
            <a:br>
              <a:rPr lang="es-US" sz="2000" b="1" dirty="0">
                <a:solidFill>
                  <a:srgbClr val="00529B"/>
                </a:solidFill>
              </a:rPr>
            </a:br>
            <a:r>
              <a:rPr lang="es-US" sz="2000" b="1" dirty="0">
                <a:solidFill>
                  <a:srgbClr val="00529B"/>
                </a:solidFill>
              </a:rPr>
              <a:t>de Medicare? </a:t>
            </a:r>
          </a:p>
          <a:p>
            <a:pPr marL="514350" indent="-514350" defTabSz="685800">
              <a:lnSpc>
                <a:spcPct val="120000"/>
              </a:lnSpc>
              <a:spcBef>
                <a:spcPts val="0"/>
              </a:spcBef>
              <a:spcAft>
                <a:spcPts val="600"/>
              </a:spcAft>
              <a:buFont typeface="Wingdings" pitchFamily="2" charset="2"/>
              <a:buAutoNum type="alphaLcPeriod"/>
            </a:pPr>
            <a:r>
              <a:rPr lang="es-US" sz="2000" dirty="0">
                <a:solidFill>
                  <a:srgbClr val="00529B"/>
                </a:solidFill>
              </a:rPr>
              <a:t>Asociaciones de seguros</a:t>
            </a:r>
          </a:p>
          <a:p>
            <a:pPr marL="514350" indent="-514350" defTabSz="685800">
              <a:lnSpc>
                <a:spcPct val="120000"/>
              </a:lnSpc>
              <a:spcBef>
                <a:spcPts val="0"/>
              </a:spcBef>
              <a:spcAft>
                <a:spcPts val="600"/>
              </a:spcAft>
              <a:buFont typeface="Wingdings" pitchFamily="2" charset="2"/>
              <a:buAutoNum type="alphaLcPeriod"/>
            </a:pPr>
            <a:r>
              <a:rPr lang="es-US" sz="2000" dirty="0">
                <a:solidFill>
                  <a:srgbClr val="00529B"/>
                </a:solidFill>
              </a:rPr>
              <a:t>Los planes de salud y medicamentos de Medicare</a:t>
            </a:r>
          </a:p>
          <a:p>
            <a:pPr marL="514350" indent="-514350" defTabSz="685800">
              <a:lnSpc>
                <a:spcPct val="120000"/>
              </a:lnSpc>
              <a:spcBef>
                <a:spcPts val="0"/>
              </a:spcBef>
              <a:spcAft>
                <a:spcPts val="600"/>
              </a:spcAft>
              <a:buFont typeface="Wingdings" pitchFamily="2" charset="2"/>
              <a:buAutoNum type="alphaLcPeriod"/>
            </a:pPr>
            <a:r>
              <a:rPr lang="es-US" sz="2000" dirty="0">
                <a:solidFill>
                  <a:srgbClr val="00529B"/>
                </a:solidFill>
              </a:rPr>
              <a:t>Los Centros de Servicio de Medicare y Medicaid (CMS)</a:t>
            </a:r>
          </a:p>
          <a:p>
            <a:pPr marL="514350" indent="-514350" defTabSz="685800">
              <a:lnSpc>
                <a:spcPct val="120000"/>
              </a:lnSpc>
              <a:spcBef>
                <a:spcPts val="0"/>
              </a:spcBef>
              <a:spcAft>
                <a:spcPts val="1200"/>
              </a:spcAft>
              <a:buFont typeface="Wingdings" pitchFamily="2" charset="2"/>
              <a:buAutoNum type="alphaLcPeriod"/>
            </a:pPr>
            <a:r>
              <a:rPr lang="es-US" sz="2000" dirty="0">
                <a:solidFill>
                  <a:srgbClr val="00529B"/>
                </a:solidFill>
              </a:rPr>
              <a:t>El Departamento Estatal de Seguros</a:t>
            </a:r>
          </a:p>
          <a:p>
            <a:pPr marL="0" lvl="0" indent="0" defTabSz="685800">
              <a:lnSpc>
                <a:spcPct val="100000"/>
              </a:lnSpc>
              <a:spcBef>
                <a:spcPts val="0"/>
              </a:spcBef>
              <a:spcAft>
                <a:spcPts val="1200"/>
              </a:spcAft>
              <a:buNone/>
            </a:pPr>
            <a:endParaRPr lang="en-US" dirty="0"/>
          </a:p>
        </p:txBody>
      </p:sp>
      <p:sp>
        <p:nvSpPr>
          <p:cNvPr id="5" name="Rounded Rectangle 4" descr="Recuadro verde que resalta la respuesta B como correcta"/>
          <p:cNvSpPr/>
          <p:nvPr/>
        </p:nvSpPr>
        <p:spPr>
          <a:xfrm>
            <a:off x="1818005" y="3312241"/>
            <a:ext cx="6335395" cy="445942"/>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a:extLst>
              <a:ext uri="{FF2B5EF4-FFF2-40B4-BE49-F238E27FC236}">
                <a16:creationId xmlns:a16="http://schemas.microsoft.com/office/drawing/2014/main" id="{A6C63388-FB81-4D29-9998-7C62CDE2A4A9}"/>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61</a:t>
            </a:fld>
            <a:endParaRPr lang="en-US"/>
          </a:p>
        </p:txBody>
      </p:sp>
      <p:sp>
        <p:nvSpPr>
          <p:cNvPr id="4" name="Footer Placeholder 3"/>
          <p:cNvSpPr>
            <a:spLocks noGrp="1"/>
          </p:cNvSpPr>
          <p:nvPr>
            <p:ph type="ftr" sz="quarter" idx="11"/>
          </p:nvPr>
        </p:nvSpPr>
        <p:spPr/>
        <p:txBody>
          <a:bodyPr/>
          <a:lstStyle/>
          <a:p>
            <a:r>
              <a:rPr lang="es-US">
                <a:latin typeface="Arial"/>
                <a:cs typeface="Arial"/>
              </a:rPr>
              <a:t>Medicare Advantage y otros planes de salud Medicare</a:t>
            </a:r>
          </a:p>
        </p:txBody>
      </p:sp>
      <p:sp>
        <p:nvSpPr>
          <p:cNvPr id="3" name="Date Placeholder 2"/>
          <p:cNvSpPr>
            <a:spLocks noGrp="1"/>
          </p:cNvSpPr>
          <p:nvPr>
            <p:ph type="dt" sz="half" idx="10"/>
          </p:nvPr>
        </p:nvSpPr>
        <p:spPr/>
        <p:txBody>
          <a:bodyPr/>
          <a:lstStyle/>
          <a:p>
            <a:r>
              <a:rPr lang="es-US"/>
              <a:t>Marzo de 2023</a:t>
            </a:r>
          </a:p>
        </p:txBody>
      </p:sp>
      <p:sp>
        <p:nvSpPr>
          <p:cNvPr id="10" name="Text Box 2">
            <a:extLst>
              <a:ext uri="{FF2B5EF4-FFF2-40B4-BE49-F238E27FC236}">
                <a16:creationId xmlns:a16="http://schemas.microsoft.com/office/drawing/2014/main" id="{CAE15F21-86B1-4142-82A5-4E10A6F10F6D}"/>
              </a:ext>
            </a:extLst>
          </p:cNvPr>
          <p:cNvSpPr txBox="1">
            <a:spLocks noChangeArrowheads="1"/>
          </p:cNvSpPr>
          <p:nvPr/>
        </p:nvSpPr>
        <p:spPr bwMode="auto">
          <a:xfrm>
            <a:off x="1797198" y="4795713"/>
            <a:ext cx="9514722" cy="407035"/>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0" marR="0">
              <a:lnSpc>
                <a:spcPct val="107000"/>
              </a:lnSpc>
              <a:spcBef>
                <a:spcPts val="0"/>
              </a:spcBef>
              <a:spcAft>
                <a:spcPts val="800"/>
              </a:spcAft>
            </a:pPr>
            <a:r>
              <a:rPr lang="es-419" sz="2000" b="1" dirty="0">
                <a:solidFill>
                  <a:srgbClr val="00529B"/>
                </a:solidFill>
                <a:effectLst/>
                <a:latin typeface="Calibri" panose="020F0502020204030204" pitchFamily="34" charset="0"/>
                <a:ea typeface="Yu Mincho" panose="02020400000000000000" pitchFamily="18" charset="-128"/>
                <a:cs typeface="Times New Roman" panose="02020603050405020304" pitchFamily="18" charset="0"/>
              </a:rPr>
              <a:t>Cronómetro de cuenta regresiva</a:t>
            </a:r>
            <a:r>
              <a:rPr lang="es-419" sz="2000" dirty="0">
                <a:solidFill>
                  <a:srgbClr val="00529B"/>
                </a:solidFill>
                <a:effectLst/>
                <a:latin typeface="Calibri" panose="020F0502020204030204" pitchFamily="34" charset="0"/>
                <a:ea typeface="Yu Mincho" panose="02020400000000000000" pitchFamily="18" charset="-128"/>
                <a:cs typeface="Times New Roman" panose="02020603050405020304" pitchFamily="18" charset="0"/>
              </a:rPr>
              <a:t>: conteste la pregunta antes de que la barra desaparezca.</a:t>
            </a:r>
            <a:endParaRPr lang="en-US" sz="2000" dirty="0">
              <a:solidFill>
                <a:srgbClr val="00529B"/>
              </a:solidFill>
              <a:effectLst/>
              <a:latin typeface="Calibri" panose="020F0502020204030204" pitchFamily="34" charset="0"/>
              <a:ea typeface="Yu Mincho" panose="02020400000000000000" pitchFamily="18" charset="-128"/>
              <a:cs typeface="Times New Roman" panose="02020603050405020304" pitchFamily="18" charset="0"/>
            </a:endParaRPr>
          </a:p>
        </p:txBody>
      </p:sp>
    </p:spTree>
    <p:custDataLst>
      <p:tags r:id="rId1"/>
    </p:custDataLst>
    <p:extLst>
      <p:ext uri="{BB962C8B-B14F-4D97-AF65-F5344CB8AC3E}">
        <p14:creationId xmlns:p14="http://schemas.microsoft.com/office/powerpoint/2010/main" val="179075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9624" y="276514"/>
            <a:ext cx="8212752" cy="719643"/>
          </a:xfrm>
        </p:spPr>
        <p:txBody>
          <a:bodyPr>
            <a:normAutofit fontScale="90000"/>
          </a:bodyPr>
          <a:lstStyle/>
          <a:p>
            <a:pPr algn="ctr"/>
            <a:r>
              <a:rPr lang="es-US" sz="3000" dirty="0">
                <a:latin typeface="Arial Black"/>
              </a:rPr>
              <a:t>Verifique sus conocimientos: Pregunta 5</a:t>
            </a:r>
          </a:p>
        </p:txBody>
      </p:sp>
      <p:sp>
        <p:nvSpPr>
          <p:cNvPr id="5" name="Content Placeholder 4"/>
          <p:cNvSpPr>
            <a:spLocks noGrp="1"/>
          </p:cNvSpPr>
          <p:nvPr>
            <p:ph idx="4294967295"/>
          </p:nvPr>
        </p:nvSpPr>
        <p:spPr>
          <a:xfrm>
            <a:off x="1828799" y="1779889"/>
            <a:ext cx="9185275" cy="5021263"/>
          </a:xfrm>
        </p:spPr>
        <p:txBody>
          <a:bodyPr/>
          <a:lstStyle/>
          <a:p>
            <a:pPr marL="0" lvl="0" indent="0" defTabSz="685800">
              <a:lnSpc>
                <a:spcPct val="100000"/>
              </a:lnSpc>
              <a:spcBef>
                <a:spcPts val="0"/>
              </a:spcBef>
              <a:spcAft>
                <a:spcPts val="1200"/>
              </a:spcAft>
              <a:buFont typeface="Wingdings" pitchFamily="2" charset="2"/>
              <a:buNone/>
            </a:pPr>
            <a:r>
              <a:rPr lang="es-US" sz="2400" b="1" dirty="0">
                <a:solidFill>
                  <a:srgbClr val="00529B"/>
                </a:solidFill>
              </a:rPr>
              <a:t>Los agentes o corredores tienen permitido concertar citas de comercialización individuales en los eventos educativos. </a:t>
            </a:r>
          </a:p>
          <a:p>
            <a:pPr marL="347663" lvl="0" indent="-347663" defTabSz="685800">
              <a:lnSpc>
                <a:spcPct val="100000"/>
              </a:lnSpc>
              <a:spcBef>
                <a:spcPts val="0"/>
              </a:spcBef>
              <a:spcAft>
                <a:spcPts val="1200"/>
              </a:spcAft>
              <a:buFont typeface="Wingdings" pitchFamily="2" charset="2"/>
              <a:buAutoNum type="alphaLcPeriod"/>
            </a:pPr>
            <a:r>
              <a:rPr lang="es-US" sz="2400" dirty="0">
                <a:solidFill>
                  <a:srgbClr val="00529B"/>
                </a:solidFill>
              </a:rPr>
              <a:t> Verdadero</a:t>
            </a:r>
          </a:p>
          <a:p>
            <a:pPr marL="347663" lvl="0" indent="-347663" defTabSz="685800">
              <a:lnSpc>
                <a:spcPct val="100000"/>
              </a:lnSpc>
              <a:spcBef>
                <a:spcPts val="0"/>
              </a:spcBef>
              <a:spcAft>
                <a:spcPts val="1200"/>
              </a:spcAft>
              <a:buFont typeface="Wingdings" pitchFamily="2" charset="2"/>
              <a:buAutoNum type="alphaLcPeriod"/>
            </a:pPr>
            <a:r>
              <a:rPr lang="es-US" sz="2400" dirty="0">
                <a:solidFill>
                  <a:srgbClr val="00529B"/>
                </a:solidFill>
              </a:rPr>
              <a:t> Falso</a:t>
            </a:r>
          </a:p>
          <a:p>
            <a:pPr marL="0" indent="0">
              <a:spcBef>
                <a:spcPts val="0"/>
              </a:spcBef>
              <a:spcAft>
                <a:spcPts val="1200"/>
              </a:spcAft>
              <a:buNone/>
            </a:pPr>
            <a:endParaRPr lang="en-US" dirty="0"/>
          </a:p>
        </p:txBody>
      </p:sp>
      <p:sp>
        <p:nvSpPr>
          <p:cNvPr id="6" name="Rounded Rectangle 5" descr="Recuadro verde que resalta la respuesta A como correcta"/>
          <p:cNvSpPr/>
          <p:nvPr/>
        </p:nvSpPr>
        <p:spPr>
          <a:xfrm>
            <a:off x="1828799" y="2669457"/>
            <a:ext cx="2120901" cy="470192"/>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5">
            <a:extLst>
              <a:ext uri="{FF2B5EF4-FFF2-40B4-BE49-F238E27FC236}">
                <a16:creationId xmlns:a16="http://schemas.microsoft.com/office/drawing/2014/main" id="{16D2EF7C-3D82-4469-B5F3-816DD0DD5C71}"/>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62</a:t>
            </a:fld>
            <a:endParaRPr lang="en-US"/>
          </a:p>
        </p:txBody>
      </p:sp>
      <p:sp>
        <p:nvSpPr>
          <p:cNvPr id="3" name="Footer Placeholder 2"/>
          <p:cNvSpPr>
            <a:spLocks noGrp="1"/>
          </p:cNvSpPr>
          <p:nvPr>
            <p:ph type="ftr" sz="quarter" idx="11"/>
          </p:nvPr>
        </p:nvSpPr>
        <p:spPr/>
        <p:txBody>
          <a:bodyPr/>
          <a:lstStyle/>
          <a:p>
            <a:r>
              <a:rPr lang="es-US">
                <a:latin typeface="Arial"/>
                <a:cs typeface="Arial"/>
              </a:rPr>
              <a:t>Medicare Advantage y otros planes de salud Medicare</a:t>
            </a:r>
          </a:p>
        </p:txBody>
      </p:sp>
      <p:sp>
        <p:nvSpPr>
          <p:cNvPr id="2" name="Date Placeholder 1"/>
          <p:cNvSpPr>
            <a:spLocks noGrp="1"/>
          </p:cNvSpPr>
          <p:nvPr>
            <p:ph type="dt" sz="half" idx="10"/>
          </p:nvPr>
        </p:nvSpPr>
        <p:spPr/>
        <p:txBody>
          <a:bodyPr/>
          <a:lstStyle/>
          <a:p>
            <a:r>
              <a:rPr lang="es-US"/>
              <a:t>Marzo de 2023</a:t>
            </a:r>
          </a:p>
        </p:txBody>
      </p:sp>
      <p:sp>
        <p:nvSpPr>
          <p:cNvPr id="8" name="Text Box 2">
            <a:extLst>
              <a:ext uri="{FF2B5EF4-FFF2-40B4-BE49-F238E27FC236}">
                <a16:creationId xmlns:a16="http://schemas.microsoft.com/office/drawing/2014/main" id="{92EB3104-593F-4D9F-BBE8-6A723ED9DE81}"/>
              </a:ext>
            </a:extLst>
          </p:cNvPr>
          <p:cNvSpPr txBox="1">
            <a:spLocks noChangeArrowheads="1"/>
          </p:cNvSpPr>
          <p:nvPr/>
        </p:nvSpPr>
        <p:spPr bwMode="auto">
          <a:xfrm>
            <a:off x="1797198" y="4795713"/>
            <a:ext cx="9514722" cy="407035"/>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0" marR="0">
              <a:lnSpc>
                <a:spcPct val="107000"/>
              </a:lnSpc>
              <a:spcBef>
                <a:spcPts val="0"/>
              </a:spcBef>
              <a:spcAft>
                <a:spcPts val="800"/>
              </a:spcAft>
            </a:pPr>
            <a:r>
              <a:rPr lang="es-419" sz="2000" b="1" dirty="0">
                <a:solidFill>
                  <a:srgbClr val="00529B"/>
                </a:solidFill>
                <a:effectLst/>
                <a:latin typeface="Calibri" panose="020F0502020204030204" pitchFamily="34" charset="0"/>
                <a:ea typeface="Yu Mincho" panose="02020400000000000000" pitchFamily="18" charset="-128"/>
                <a:cs typeface="Times New Roman" panose="02020603050405020304" pitchFamily="18" charset="0"/>
              </a:rPr>
              <a:t>Cronómetro de cuenta regresiva</a:t>
            </a:r>
            <a:r>
              <a:rPr lang="es-419" sz="2000" dirty="0">
                <a:solidFill>
                  <a:srgbClr val="00529B"/>
                </a:solidFill>
                <a:effectLst/>
                <a:latin typeface="Calibri" panose="020F0502020204030204" pitchFamily="34" charset="0"/>
                <a:ea typeface="Yu Mincho" panose="02020400000000000000" pitchFamily="18" charset="-128"/>
                <a:cs typeface="Times New Roman" panose="02020603050405020304" pitchFamily="18" charset="0"/>
              </a:rPr>
              <a:t>: conteste la pregunta antes de que la barra desaparezca.</a:t>
            </a:r>
            <a:endParaRPr lang="en-US" sz="2000" dirty="0">
              <a:solidFill>
                <a:srgbClr val="00529B"/>
              </a:solidFill>
              <a:effectLst/>
              <a:latin typeface="Calibri" panose="020F0502020204030204" pitchFamily="34" charset="0"/>
              <a:ea typeface="Yu Mincho" panose="02020400000000000000" pitchFamily="18" charset="-128"/>
              <a:cs typeface="Times New Roman" panose="02020603050405020304" pitchFamily="18" charset="0"/>
            </a:endParaRPr>
          </a:p>
        </p:txBody>
      </p:sp>
    </p:spTree>
    <p:custDataLst>
      <p:tags r:id="rId1"/>
    </p:custDataLst>
    <p:extLst>
      <p:ext uri="{BB962C8B-B14F-4D97-AF65-F5344CB8AC3E}">
        <p14:creationId xmlns:p14="http://schemas.microsoft.com/office/powerpoint/2010/main" val="1213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178"/>
            <a:ext cx="12192000" cy="924776"/>
          </a:xfrm>
        </p:spPr>
        <p:txBody>
          <a:bodyPr anchor="ctr">
            <a:normAutofit/>
          </a:bodyPr>
          <a:lstStyle/>
          <a:p>
            <a:r>
              <a:rPr lang="es-US" sz="2800" dirty="0">
                <a:latin typeface="Arial Black"/>
              </a:rPr>
              <a:t>Guía de recursos de Medicare </a:t>
            </a:r>
            <a:r>
              <a:rPr lang="es-US" sz="2800" dirty="0" err="1">
                <a:latin typeface="Arial Black"/>
              </a:rPr>
              <a:t>Advantage</a:t>
            </a:r>
            <a:r>
              <a:rPr lang="es-US" sz="2800" dirty="0">
                <a:latin typeface="Arial Black"/>
              </a:rPr>
              <a:t> y </a:t>
            </a:r>
            <a:br>
              <a:rPr lang="es-US" sz="2800" dirty="0">
                <a:latin typeface="Arial Black"/>
              </a:rPr>
            </a:br>
            <a:r>
              <a:rPr lang="es-US" sz="2800" dirty="0">
                <a:latin typeface="Arial Black"/>
              </a:rPr>
              <a:t>otros planes de salud de Medicare</a:t>
            </a:r>
          </a:p>
        </p:txBody>
      </p:sp>
      <p:graphicFrame>
        <p:nvGraphicFramePr>
          <p:cNvPr id="5" name="Content Placeholder 6" descr="Tabla que enlista los recursos de Medicare Advantage." title="Guía de recursos de Medicare Advantage y otros planes de salud de Medicare"/>
          <p:cNvGraphicFramePr>
            <a:graphicFrameLocks/>
          </p:cNvGraphicFramePr>
          <p:nvPr>
            <p:extLst>
              <p:ext uri="{D42A27DB-BD31-4B8C-83A1-F6EECF244321}">
                <p14:modId xmlns:p14="http://schemas.microsoft.com/office/powerpoint/2010/main" val="2152916087"/>
              </p:ext>
            </p:extLst>
          </p:nvPr>
        </p:nvGraphicFramePr>
        <p:xfrm>
          <a:off x="1107805" y="1507364"/>
          <a:ext cx="9976390" cy="4414683"/>
        </p:xfrm>
        <a:graphic>
          <a:graphicData uri="http://schemas.openxmlformats.org/drawingml/2006/table">
            <a:tbl>
              <a:tblPr firstRow="1" bandRow="1">
                <a:tableStyleId>{5FD0F851-EC5A-4D38-B0AD-8093EC10F338}</a:tableStyleId>
              </a:tblPr>
              <a:tblGrid>
                <a:gridCol w="3968576">
                  <a:extLst>
                    <a:ext uri="{9D8B030D-6E8A-4147-A177-3AD203B41FA5}">
                      <a16:colId xmlns:a16="http://schemas.microsoft.com/office/drawing/2014/main" val="20000"/>
                    </a:ext>
                  </a:extLst>
                </a:gridCol>
                <a:gridCol w="6007814">
                  <a:extLst>
                    <a:ext uri="{9D8B030D-6E8A-4147-A177-3AD203B41FA5}">
                      <a16:colId xmlns:a16="http://schemas.microsoft.com/office/drawing/2014/main" val="20001"/>
                    </a:ext>
                  </a:extLst>
                </a:gridCol>
              </a:tblGrid>
              <a:tr h="911457">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nSpc>
                          <a:spcPct val="100000"/>
                        </a:lnSpc>
                        <a:spcBef>
                          <a:spcPts val="600"/>
                        </a:spcBef>
                        <a:spcAft>
                          <a:spcPts val="0"/>
                        </a:spcAft>
                      </a:pPr>
                      <a:r>
                        <a:rPr lang="es-US" sz="1600" b="0">
                          <a:solidFill>
                            <a:srgbClr val="00529B"/>
                          </a:solidFill>
                          <a:effectLst/>
                          <a:latin typeface="+mn-lt"/>
                          <a:cs typeface="Arial" panose="020B0604020202020204" pitchFamily="34" charset="0"/>
                        </a:rPr>
                        <a:t>Centros de Servicios de Medicare y Medicaid (CMS)</a:t>
                      </a:r>
                    </a:p>
                  </a:txBody>
                  <a:tcP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228600" marR="0" lvl="0" indent="-228600">
                        <a:lnSpc>
                          <a:spcPct val="100000"/>
                        </a:lnSpc>
                        <a:spcBef>
                          <a:spcPts val="0"/>
                        </a:spcBef>
                        <a:spcAft>
                          <a:spcPts val="0"/>
                        </a:spcAft>
                        <a:buFont typeface="Wingdings" panose="05000000000000000000" pitchFamily="2" charset="2"/>
                        <a:buChar char="§"/>
                      </a:pPr>
                      <a:r>
                        <a:rPr lang="es-US" sz="1600" b="0">
                          <a:solidFill>
                            <a:srgbClr val="00529B"/>
                          </a:solidFill>
                          <a:effectLst/>
                          <a:latin typeface="+mn-lt"/>
                          <a:cs typeface="Arial" panose="020B0604020202020204" pitchFamily="34" charset="0"/>
                        </a:rPr>
                        <a:t>Llame al 1-800-MEDICARE (1-800-633-4227);</a:t>
                      </a:r>
                      <a:r>
                        <a:rPr lang="es-US" sz="1600" b="0" baseline="0">
                          <a:solidFill>
                            <a:srgbClr val="00529B"/>
                          </a:solidFill>
                          <a:effectLst/>
                          <a:latin typeface="+mn-lt"/>
                          <a:cs typeface="Arial" panose="020B0604020202020204" pitchFamily="34" charset="0"/>
                        </a:rPr>
                        <a:t> </a:t>
                      </a:r>
                      <a:r>
                        <a:rPr lang="es-US" sz="1600" b="0">
                          <a:solidFill>
                            <a:srgbClr val="00529B"/>
                          </a:solidFill>
                          <a:effectLst/>
                          <a:latin typeface="+mn-lt"/>
                          <a:cs typeface="Arial" panose="020B0604020202020204" pitchFamily="34" charset="0"/>
                        </a:rPr>
                        <a:t>TTY: 1-877-486-2048</a:t>
                      </a:r>
                    </a:p>
                    <a:p>
                      <a:pPr marL="228600" marR="0" lvl="0" indent="-228600">
                        <a:lnSpc>
                          <a:spcPct val="100000"/>
                        </a:lnSpc>
                        <a:spcBef>
                          <a:spcPts val="0"/>
                        </a:spcBef>
                        <a:spcAft>
                          <a:spcPts val="0"/>
                        </a:spcAft>
                        <a:buFont typeface="Wingdings" panose="05000000000000000000" pitchFamily="2" charset="2"/>
                        <a:buChar char="§"/>
                      </a:pPr>
                      <a:r>
                        <a:rPr lang="es-US" sz="1600" b="0" u="sng">
                          <a:solidFill>
                            <a:srgbClr val="00529B"/>
                          </a:solidFill>
                          <a:effectLst/>
                          <a:latin typeface="+mn-lt"/>
                          <a:cs typeface="Arial" panose="020B0604020202020204" pitchFamily="34" charset="0"/>
                          <a:hlinkClick r:id="rId4">
                            <a:extLst>
                              <a:ext uri="{A12FA001-AC4F-418D-AE19-62706E023703}">
                                <ahyp:hlinkClr xmlns:ahyp="http://schemas.microsoft.com/office/drawing/2018/hyperlinkcolor" val="tx"/>
                              </a:ext>
                            </a:extLst>
                          </a:hlinkClick>
                        </a:rPr>
                        <a:t>Medicare.gov</a:t>
                      </a:r>
                    </a:p>
                    <a:p>
                      <a:pPr marL="228600" marR="0" lvl="0" indent="-228600">
                        <a:lnSpc>
                          <a:spcPct val="100000"/>
                        </a:lnSpc>
                        <a:spcBef>
                          <a:spcPts val="0"/>
                        </a:spcBef>
                        <a:spcAft>
                          <a:spcPts val="0"/>
                        </a:spcAft>
                        <a:buFont typeface="Wingdings" panose="05000000000000000000" pitchFamily="2" charset="2"/>
                        <a:buChar char="§"/>
                      </a:pPr>
                      <a:r>
                        <a:rPr lang="es-US" sz="1600" b="0" u="sng">
                          <a:solidFill>
                            <a:srgbClr val="00529B"/>
                          </a:solidFill>
                          <a:effectLst/>
                          <a:latin typeface="+mn-lt"/>
                          <a:cs typeface="Arial" panose="020B0604020202020204" pitchFamily="34" charset="0"/>
                          <a:hlinkClick r:id="rId5">
                            <a:extLst>
                              <a:ext uri="{A12FA001-AC4F-418D-AE19-62706E023703}">
                                <ahyp:hlinkClr xmlns:ahyp="http://schemas.microsoft.com/office/drawing/2018/hyperlinkcolor" val="tx"/>
                              </a:ext>
                            </a:extLst>
                          </a:hlinkClick>
                        </a:rPr>
                        <a:t>CMS.gov</a:t>
                      </a: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64103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0000"/>
                        </a:lnSpc>
                        <a:spcBef>
                          <a:spcPts val="600"/>
                        </a:spcBef>
                        <a:spcAft>
                          <a:spcPts val="0"/>
                        </a:spcAft>
                      </a:pPr>
                      <a:r>
                        <a:rPr lang="es-US" sz="1600">
                          <a:solidFill>
                            <a:srgbClr val="00529B"/>
                          </a:solidFill>
                          <a:effectLst/>
                          <a:latin typeface="+mn-lt"/>
                          <a:cs typeface="Arial" panose="020B0604020202020204" pitchFamily="34" charset="0"/>
                        </a:rPr>
                        <a:t>Pautas de Comunicación y Marketing de Medicare (MCMG)</a:t>
                      </a:r>
                    </a:p>
                  </a:txBody>
                  <a:tcP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indent="-228600">
                        <a:buFont typeface="Wingdings" panose="05000000000000000000" pitchFamily="2" charset="2"/>
                        <a:buChar char="§"/>
                      </a:pPr>
                      <a:r>
                        <a:rPr lang="es-US" sz="1600" b="0" i="0">
                          <a:solidFill>
                            <a:srgbClr val="00529B"/>
                          </a:solidFill>
                          <a:latin typeface="+mn-lt"/>
                          <a:cs typeface="Arial" panose="020B0604020202020204" pitchFamily="34" charset="0"/>
                          <a:hlinkClick r:id="rId6">
                            <a:extLst>
                              <a:ext uri="{A12FA001-AC4F-418D-AE19-62706E023703}">
                                <ahyp:hlinkClr xmlns:ahyp="http://schemas.microsoft.com/office/drawing/2018/hyperlinkcolor" val="tx"/>
                              </a:ext>
                            </a:extLst>
                          </a:hlinkClick>
                        </a:rPr>
                        <a:t>CMS.gov/files/document/medicare-communications-and-marketing-guidelines-3-16-2022.pdf</a:t>
                      </a:r>
                      <a:r>
                        <a:rPr lang="es-US" sz="1600" b="0" i="0">
                          <a:solidFill>
                            <a:srgbClr val="00529B"/>
                          </a:solidFill>
                          <a:latin typeface="+mn-lt"/>
                          <a:cs typeface="Arial" panose="020B0604020202020204" pitchFamily="34" charset="0"/>
                        </a:rPr>
                        <a:t> </a:t>
                      </a: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3"/>
                  </a:ext>
                </a:extLst>
              </a:tr>
              <a:tr h="66005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0000"/>
                        </a:lnSpc>
                        <a:spcBef>
                          <a:spcPts val="600"/>
                        </a:spcBef>
                        <a:spcAft>
                          <a:spcPts val="0"/>
                        </a:spcAft>
                      </a:pPr>
                      <a:r>
                        <a:rPr lang="es-US" sz="1600">
                          <a:solidFill>
                            <a:srgbClr val="00529B"/>
                          </a:solidFill>
                          <a:effectLst/>
                          <a:latin typeface="+mn-lt"/>
                          <a:cs typeface="Arial" panose="020B0604020202020204" pitchFamily="34" charset="0"/>
                        </a:rPr>
                        <a:t>Manual de atención administrada de Medicare</a:t>
                      </a:r>
                    </a:p>
                  </a:txBody>
                  <a:tcP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lvl="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s-US" sz="1600" u="sng">
                          <a:solidFill>
                            <a:srgbClr val="00529B"/>
                          </a:solidFill>
                          <a:effectLst/>
                          <a:latin typeface="+mn-lt"/>
                          <a:cs typeface="Arial" panose="020B0604020202020204" pitchFamily="34" charset="0"/>
                          <a:hlinkClick r:id="rId7">
                            <a:extLst>
                              <a:ext uri="{A12FA001-AC4F-418D-AE19-62706E023703}">
                                <ahyp:hlinkClr xmlns:ahyp="http://schemas.microsoft.com/office/drawing/2018/hyperlinkcolor" val="tx"/>
                              </a:ext>
                            </a:extLst>
                          </a:hlinkClick>
                        </a:rPr>
                        <a:t>CMS.gov/Regulations-and-Guidance/Guidance/Manuals/Internet-Only-Manuals-IOMs-Items/CMS019326.html</a:t>
                      </a: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4"/>
                  </a:ext>
                </a:extLst>
              </a:tr>
              <a:tr h="68209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nSpc>
                          <a:spcPct val="100000"/>
                        </a:lnSpc>
                        <a:spcBef>
                          <a:spcPts val="600"/>
                        </a:spcBef>
                        <a:spcAft>
                          <a:spcPts val="0"/>
                        </a:spcAft>
                        <a:buFont typeface="Arial" panose="020B0604020202020204" pitchFamily="34" charset="0"/>
                        <a:buNone/>
                      </a:pPr>
                      <a:r>
                        <a:rPr lang="es-US" sz="1600">
                          <a:solidFill>
                            <a:srgbClr val="00529B"/>
                          </a:solidFill>
                          <a:effectLst/>
                          <a:latin typeface="+mn-lt"/>
                          <a:cs typeface="Arial" panose="020B0604020202020204" pitchFamily="34" charset="0"/>
                        </a:rPr>
                        <a:t>Junta de Retiro Ferroviario (RRB)</a:t>
                      </a:r>
                    </a:p>
                  </a:txBody>
                  <a:tcP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indent="-228600">
                        <a:lnSpc>
                          <a:spcPct val="100000"/>
                        </a:lnSpc>
                        <a:spcBef>
                          <a:spcPts val="0"/>
                        </a:spcBef>
                        <a:spcAft>
                          <a:spcPts val="0"/>
                        </a:spcAft>
                        <a:buFont typeface="Wingdings" panose="05000000000000000000" pitchFamily="2" charset="2"/>
                        <a:buChar char="§"/>
                      </a:pPr>
                      <a:r>
                        <a:rPr lang="es-US" sz="1600">
                          <a:solidFill>
                            <a:srgbClr val="00529B"/>
                          </a:solidFill>
                          <a:effectLst/>
                          <a:latin typeface="+mn-lt"/>
                          <a:cs typeface="Arial" panose="020B0604020202020204" pitchFamily="34" charset="0"/>
                        </a:rPr>
                        <a:t>Llame al 1-877-772-5772; TTY: 1-312-751-4701</a:t>
                      </a:r>
                    </a:p>
                    <a:p>
                      <a:pPr marL="228600" marR="0" indent="-228600">
                        <a:lnSpc>
                          <a:spcPct val="100000"/>
                        </a:lnSpc>
                        <a:spcBef>
                          <a:spcPts val="0"/>
                        </a:spcBef>
                        <a:spcAft>
                          <a:spcPts val="0"/>
                        </a:spcAft>
                        <a:buFont typeface="Wingdings" panose="05000000000000000000" pitchFamily="2" charset="2"/>
                        <a:buChar char="§"/>
                      </a:pPr>
                      <a:r>
                        <a:rPr lang="es-US" sz="1600">
                          <a:solidFill>
                            <a:srgbClr val="00529B"/>
                          </a:solidFill>
                          <a:latin typeface="+mn-lt"/>
                          <a:cs typeface="Arial" panose="020B0604020202020204" pitchFamily="34" charset="0"/>
                          <a:hlinkClick r:id="rId8">
                            <a:extLst>
                              <a:ext uri="{A12FA001-AC4F-418D-AE19-62706E023703}">
                                <ahyp:hlinkClr xmlns:ahyp="http://schemas.microsoft.com/office/drawing/2018/hyperlinkcolor" val="tx"/>
                              </a:ext>
                            </a:extLst>
                          </a:hlinkClick>
                        </a:rPr>
                        <a:t>RRB.gov</a:t>
                      </a: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795303466"/>
                  </a:ext>
                </a:extLst>
              </a:tr>
              <a:tr h="65314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nSpc>
                          <a:spcPct val="100000"/>
                        </a:lnSpc>
                        <a:spcBef>
                          <a:spcPts val="600"/>
                        </a:spcBef>
                        <a:spcAft>
                          <a:spcPts val="0"/>
                        </a:spcAft>
                        <a:buFont typeface="Arial" panose="020B0604020202020204" pitchFamily="34" charset="0"/>
                        <a:buNone/>
                      </a:pPr>
                      <a:r>
                        <a:rPr lang="es-US" sz="1600">
                          <a:solidFill>
                            <a:srgbClr val="00529B"/>
                          </a:solidFill>
                          <a:effectLst/>
                          <a:latin typeface="+mn-lt"/>
                          <a:cs typeface="Arial" panose="020B0604020202020204" pitchFamily="34" charset="0"/>
                        </a:rPr>
                        <a:t>Seguro Social</a:t>
                      </a:r>
                    </a:p>
                  </a:txBody>
                  <a:tcP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indent="-228600">
                        <a:lnSpc>
                          <a:spcPct val="100000"/>
                        </a:lnSpc>
                        <a:spcBef>
                          <a:spcPts val="0"/>
                        </a:spcBef>
                        <a:spcAft>
                          <a:spcPts val="0"/>
                        </a:spcAft>
                        <a:buFont typeface="Wingdings" panose="05000000000000000000" pitchFamily="2" charset="2"/>
                        <a:buChar char="§"/>
                      </a:pPr>
                      <a:r>
                        <a:rPr lang="es-US" sz="1600">
                          <a:solidFill>
                            <a:srgbClr val="00529B"/>
                          </a:solidFill>
                          <a:effectLst/>
                          <a:latin typeface="+mn-lt"/>
                          <a:cs typeface="Arial" panose="020B0604020202020204" pitchFamily="34" charset="0"/>
                        </a:rPr>
                        <a:t>Llame al 1‑800‑772‑1213; TTY: 1‑800‑325‑0778</a:t>
                      </a:r>
                    </a:p>
                    <a:p>
                      <a:pPr marL="228600" marR="0" indent="-228600">
                        <a:lnSpc>
                          <a:spcPct val="100000"/>
                        </a:lnSpc>
                        <a:spcBef>
                          <a:spcPts val="0"/>
                        </a:spcBef>
                        <a:spcAft>
                          <a:spcPts val="0"/>
                        </a:spcAft>
                        <a:buFont typeface="Wingdings" panose="05000000000000000000" pitchFamily="2" charset="2"/>
                        <a:buChar char="§"/>
                      </a:pPr>
                      <a:r>
                        <a:rPr lang="es-US" sz="1600" u="sng">
                          <a:solidFill>
                            <a:srgbClr val="00529B"/>
                          </a:solidFill>
                          <a:effectLst/>
                          <a:latin typeface="+mn-lt"/>
                          <a:cs typeface="Arial" panose="020B0604020202020204" pitchFamily="34" charset="0"/>
                          <a:hlinkClick r:id="rId9">
                            <a:extLst>
                              <a:ext uri="{A12FA001-AC4F-418D-AE19-62706E023703}">
                                <ahyp:hlinkClr xmlns:ahyp="http://schemas.microsoft.com/office/drawing/2018/hyperlinkcolor" val="tx"/>
                              </a:ext>
                            </a:extLst>
                          </a:hlinkClick>
                        </a:rPr>
                        <a:t>ssa.gov</a:t>
                      </a:r>
                      <a:r>
                        <a:rPr lang="es-US" sz="1600" u="sng">
                          <a:solidFill>
                            <a:srgbClr val="00529B"/>
                          </a:solidFill>
                          <a:effectLst/>
                          <a:latin typeface="+mn-lt"/>
                          <a:cs typeface="Arial" panose="020B0604020202020204" pitchFamily="34" charset="0"/>
                        </a:rPr>
                        <a:t> </a:t>
                      </a: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5"/>
                  </a:ext>
                </a:extLst>
              </a:tr>
              <a:tr h="86690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0000"/>
                        </a:lnSpc>
                        <a:spcBef>
                          <a:spcPts val="600"/>
                        </a:spcBef>
                        <a:spcAft>
                          <a:spcPts val="0"/>
                        </a:spcAft>
                      </a:pPr>
                      <a:r>
                        <a:rPr lang="es-US" sz="1600">
                          <a:solidFill>
                            <a:srgbClr val="00529B"/>
                          </a:solidFill>
                          <a:effectLst/>
                          <a:latin typeface="+mn-lt"/>
                          <a:cs typeface="Arial" panose="020B0604020202020204" pitchFamily="34" charset="0"/>
                        </a:rPr>
                        <a:t>Programa Estatal de Asistencia sobre Seguros de Salud (SHIP)</a:t>
                      </a:r>
                    </a:p>
                  </a:txBody>
                  <a:tcP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indent="-22860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US" sz="1600" u="sng" dirty="0">
                          <a:solidFill>
                            <a:srgbClr val="00529B"/>
                          </a:solidFill>
                          <a:effectLst/>
                          <a:latin typeface="+mn-lt"/>
                          <a:cs typeface="Arial" panose="020B0604020202020204" pitchFamily="34" charset="0"/>
                          <a:hlinkClick r:id="rId10">
                            <a:extLst>
                              <a:ext uri="{A12FA001-AC4F-418D-AE19-62706E023703}">
                                <ahyp:hlinkClr xmlns:ahyp="http://schemas.microsoft.com/office/drawing/2018/hyperlinkcolor" val="tx"/>
                              </a:ext>
                            </a:extLst>
                          </a:hlinkClick>
                        </a:rPr>
                        <a:t>shiphelp.org</a:t>
                      </a:r>
                      <a:r>
                        <a:rPr lang="es-US" sz="1600" u="sng" dirty="0">
                          <a:solidFill>
                            <a:srgbClr val="00529B"/>
                          </a:solidFill>
                          <a:effectLst/>
                          <a:latin typeface="+mn-lt"/>
                          <a:cs typeface="Arial" panose="020B0604020202020204" pitchFamily="34" charset="0"/>
                        </a:rPr>
                        <a:t> </a:t>
                      </a:r>
                    </a:p>
                    <a:p>
                      <a:pPr marL="228600" marR="0" indent="-22860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US" sz="1600" dirty="0">
                          <a:solidFill>
                            <a:srgbClr val="00529B"/>
                          </a:solidFill>
                          <a:effectLst/>
                          <a:latin typeface="+mn-lt"/>
                          <a:cs typeface="Arial" panose="020B0604020202020204" pitchFamily="34" charset="0"/>
                        </a:rPr>
                        <a:t>Llame al</a:t>
                      </a:r>
                      <a:r>
                        <a:rPr lang="es-US" sz="1600" baseline="0" dirty="0">
                          <a:solidFill>
                            <a:srgbClr val="00529B"/>
                          </a:solidFill>
                          <a:effectLst/>
                          <a:latin typeface="+mn-lt"/>
                          <a:cs typeface="Arial" panose="020B0604020202020204" pitchFamily="34" charset="0"/>
                        </a:rPr>
                        <a:t> </a:t>
                      </a:r>
                      <a:r>
                        <a:rPr lang="es-US" sz="1600" dirty="0">
                          <a:solidFill>
                            <a:srgbClr val="00529B"/>
                          </a:solidFill>
                          <a:effectLst/>
                          <a:latin typeface="+mn-lt"/>
                          <a:cs typeface="Arial" panose="020B0604020202020204" pitchFamily="34" charset="0"/>
                        </a:rPr>
                        <a:t>1-877-839-2675</a:t>
                      </a:r>
                    </a:p>
                    <a:p>
                      <a:pPr marL="228600" marR="0" indent="-22860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US" sz="1600" dirty="0">
                          <a:solidFill>
                            <a:srgbClr val="00529B"/>
                          </a:solidFill>
                          <a:effectLst/>
                          <a:latin typeface="+mn-lt"/>
                          <a:cs typeface="Arial" panose="020B0604020202020204" pitchFamily="34" charset="0"/>
                          <a:hlinkClick r:id="rId11">
                            <a:extLst>
                              <a:ext uri="{A12FA001-AC4F-418D-AE19-62706E023703}">
                                <ahyp:hlinkClr xmlns:ahyp="http://schemas.microsoft.com/office/drawing/2018/hyperlinkcolor" val="tx"/>
                              </a:ext>
                            </a:extLst>
                          </a:hlinkClick>
                        </a:rPr>
                        <a:t>info@shiphelp.org</a:t>
                      </a: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3013026507"/>
                  </a:ext>
                </a:extLst>
              </a:tr>
            </a:tbl>
          </a:graphicData>
        </a:graphic>
      </p:graphicFrame>
      <p:pic>
        <p:nvPicPr>
          <p:cNvPr id="8" name="Picture 7">
            <a:extLst>
              <a:ext uri="{FF2B5EF4-FFF2-40B4-BE49-F238E27FC236}">
                <a16:creationId xmlns:a16="http://schemas.microsoft.com/office/drawing/2014/main" id="{21ACA797-30D7-4E0E-8F85-F3A4D313824F}"/>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7618789" y="5074660"/>
            <a:ext cx="1743947" cy="842908"/>
          </a:xfrm>
          <a:prstGeom prst="rect">
            <a:avLst/>
          </a:prstGeom>
        </p:spPr>
      </p:pic>
      <p:sp>
        <p:nvSpPr>
          <p:cNvPr id="7" name="Slide Number Placeholder 5">
            <a:extLst>
              <a:ext uri="{FF2B5EF4-FFF2-40B4-BE49-F238E27FC236}">
                <a16:creationId xmlns:a16="http://schemas.microsoft.com/office/drawing/2014/main" id="{083F3A9C-D099-41CF-9CBD-1B67156BA2F4}"/>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63</a:t>
            </a:fld>
            <a:endParaRPr lang="en-US">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s-US">
                <a:solidFill>
                  <a:schemeClr val="accent1">
                    <a:lumMod val="40000"/>
                    <a:lumOff val="60000"/>
                  </a:schemeClr>
                </a:solidFill>
                <a:latin typeface="Arial"/>
                <a:cs typeface="Arial"/>
              </a:rPr>
              <a:t>Medicare Advantage y otros planes de salud Medicare</a:t>
            </a:r>
          </a:p>
        </p:txBody>
      </p:sp>
      <p:sp>
        <p:nvSpPr>
          <p:cNvPr id="4" name="Date Placeholder 3"/>
          <p:cNvSpPr>
            <a:spLocks noGrp="1"/>
          </p:cNvSpPr>
          <p:nvPr>
            <p:ph type="dt" sz="half" idx="10"/>
          </p:nvPr>
        </p:nvSpPr>
        <p:spPr/>
        <p:txBody>
          <a:bodyPr/>
          <a:lstStyle/>
          <a:p>
            <a:r>
              <a:rPr lang="es-US">
                <a:solidFill>
                  <a:schemeClr val="accent1">
                    <a:lumMod val="40000"/>
                    <a:lumOff val="60000"/>
                  </a:schemeClr>
                </a:solidFill>
              </a:rPr>
              <a:t>Marzo de 2023</a:t>
            </a:r>
          </a:p>
        </p:txBody>
      </p:sp>
    </p:spTree>
    <p:custDataLst>
      <p:tags r:id="rId1"/>
    </p:custDataLst>
    <p:extLst>
      <p:ext uri="{BB962C8B-B14F-4D97-AF65-F5344CB8AC3E}">
        <p14:creationId xmlns:p14="http://schemas.microsoft.com/office/powerpoint/2010/main" val="14152202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54977"/>
          </a:xfrm>
        </p:spPr>
        <p:txBody>
          <a:bodyPr anchor="ctr">
            <a:normAutofit/>
          </a:bodyPr>
          <a:lstStyle/>
          <a:p>
            <a:r>
              <a:rPr lang="es-US" sz="2800" dirty="0">
                <a:latin typeface="Arial Black"/>
              </a:rPr>
              <a:t>Guía de recursos de Medicare </a:t>
            </a:r>
            <a:r>
              <a:rPr lang="es-US" sz="2800" dirty="0" err="1">
                <a:latin typeface="Arial Black"/>
              </a:rPr>
              <a:t>Advantage</a:t>
            </a:r>
            <a:r>
              <a:rPr lang="es-US" sz="2800" dirty="0">
                <a:latin typeface="Arial Black"/>
              </a:rPr>
              <a:t> y </a:t>
            </a:r>
            <a:br>
              <a:rPr lang="es-US" sz="2800" dirty="0">
                <a:latin typeface="Arial Black"/>
              </a:rPr>
            </a:br>
            <a:r>
              <a:rPr lang="es-US" sz="2800" dirty="0">
                <a:latin typeface="Arial Black"/>
              </a:rPr>
              <a:t>otros planes de salud de Medicare (continuación)</a:t>
            </a:r>
          </a:p>
        </p:txBody>
      </p:sp>
      <p:sp>
        <p:nvSpPr>
          <p:cNvPr id="8" name="TextBox 7">
            <a:extLst>
              <a:ext uri="{FF2B5EF4-FFF2-40B4-BE49-F238E27FC236}">
                <a16:creationId xmlns:a16="http://schemas.microsoft.com/office/drawing/2014/main" id="{14E3EDA6-8ACD-4F54-A240-A0C620236145}"/>
              </a:ext>
            </a:extLst>
          </p:cNvPr>
          <p:cNvSpPr txBox="1"/>
          <p:nvPr/>
        </p:nvSpPr>
        <p:spPr>
          <a:xfrm>
            <a:off x="1089247" y="1334103"/>
            <a:ext cx="10379311" cy="1077218"/>
          </a:xfrm>
          <a:prstGeom prst="rect">
            <a:avLst/>
          </a:prstGeom>
          <a:noFill/>
        </p:spPr>
        <p:txBody>
          <a:bodyPr wrap="square" rtlCol="0">
            <a:spAutoFit/>
          </a:bodyPr>
          <a:lstStyle/>
          <a:p>
            <a:pPr>
              <a:spcAft>
                <a:spcPts val="1200"/>
              </a:spcAft>
            </a:pPr>
            <a:r>
              <a:rPr lang="es-US" b="1">
                <a:solidFill>
                  <a:srgbClr val="00529B"/>
                </a:solidFill>
                <a:latin typeface="Arial" panose="020B0604020202020204" pitchFamily="34" charset="0"/>
                <a:cs typeface="Arial" panose="020B0604020202020204" pitchFamily="34" charset="0"/>
              </a:rPr>
              <a:t>Para consultar los productos de Medicare que figuran en esta tabla y otros productos útiles, visite </a:t>
            </a:r>
            <a:r>
              <a:rPr lang="es-US" b="1" u="sng">
                <a:solidFill>
                  <a:srgbClr val="00529B"/>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Medicare.gov/publications</a:t>
            </a:r>
            <a:r>
              <a:rPr lang="es-US" b="1">
                <a:solidFill>
                  <a:srgbClr val="00529B"/>
                </a:solidFill>
                <a:latin typeface="Arial" panose="020B0604020202020204" pitchFamily="34" charset="0"/>
                <a:cs typeface="Arial" panose="020B0604020202020204" pitchFamily="34" charset="0"/>
              </a:rPr>
              <a:t> y busque por palabra clave o número de producto.</a:t>
            </a:r>
          </a:p>
          <a:p>
            <a:pPr>
              <a:spcAft>
                <a:spcPts val="1200"/>
              </a:spcAft>
            </a:pPr>
            <a:endParaRPr lang="en-US" dirty="0"/>
          </a:p>
        </p:txBody>
      </p:sp>
      <p:graphicFrame>
        <p:nvGraphicFramePr>
          <p:cNvPr id="5" name="Content Placeholder 6" descr="Continuación de la tabla de recursos de la diapositiva 60." title="Guía de recursos de Medicare Advantage y otros planes de salud de Medicare"/>
          <p:cNvGraphicFramePr>
            <a:graphicFrameLocks/>
          </p:cNvGraphicFramePr>
          <p:nvPr>
            <p:extLst>
              <p:ext uri="{D42A27DB-BD31-4B8C-83A1-F6EECF244321}">
                <p14:modId xmlns:p14="http://schemas.microsoft.com/office/powerpoint/2010/main" val="2022979951"/>
              </p:ext>
            </p:extLst>
          </p:nvPr>
        </p:nvGraphicFramePr>
        <p:xfrm>
          <a:off x="1177383" y="2411507"/>
          <a:ext cx="9837234" cy="2123440"/>
        </p:xfrm>
        <a:graphic>
          <a:graphicData uri="http://schemas.openxmlformats.org/drawingml/2006/table">
            <a:tbl>
              <a:tblPr firstRow="1" bandRow="1">
                <a:tableStyleId>{5FD0F851-EC5A-4D38-B0AD-8093EC10F338}</a:tableStyleId>
              </a:tblPr>
              <a:tblGrid>
                <a:gridCol w="6716949">
                  <a:extLst>
                    <a:ext uri="{9D8B030D-6E8A-4147-A177-3AD203B41FA5}">
                      <a16:colId xmlns:a16="http://schemas.microsoft.com/office/drawing/2014/main" val="20000"/>
                    </a:ext>
                  </a:extLst>
                </a:gridCol>
                <a:gridCol w="3120285">
                  <a:extLst>
                    <a:ext uri="{9D8B030D-6E8A-4147-A177-3AD203B41FA5}">
                      <a16:colId xmlns:a16="http://schemas.microsoft.com/office/drawing/2014/main" val="20001"/>
                    </a:ext>
                  </a:extLst>
                </a:gridCol>
              </a:tblGrid>
              <a:tr h="370840">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1800" b="0">
                          <a:solidFill>
                            <a:srgbClr val="00529B"/>
                          </a:solidFill>
                          <a:effectLst/>
                          <a:latin typeface="+mn-lt"/>
                          <a:cs typeface="Arial" panose="020B0604020202020204" pitchFamily="34" charset="0"/>
                        </a:rPr>
                        <a:t>Manual “Medicare y usted”</a:t>
                      </a:r>
                    </a:p>
                  </a:txBody>
                  <a:tcPr>
                    <a:lnR w="12700" cap="flat" cmpd="sng" algn="ctr">
                      <a:solidFill>
                        <a:schemeClr val="accent5">
                          <a:lumMod val="40000"/>
                          <a:lumOff val="60000"/>
                        </a:schemeClr>
                      </a:solidFill>
                      <a:prstDash val="solid"/>
                      <a:round/>
                      <a:headEnd type="none" w="med" len="med"/>
                      <a:tailEnd type="none" w="med" len="med"/>
                    </a:lnR>
                  </a:tcPr>
                </a:tc>
                <a:tc>
                  <a:txBody>
                    <a:bodyPr/>
                    <a:lstStyle/>
                    <a:p>
                      <a:pPr marL="0" marR="0" lvl="0" indent="0">
                        <a:lnSpc>
                          <a:spcPct val="100000"/>
                        </a:lnSpc>
                        <a:spcBef>
                          <a:spcPts val="600"/>
                        </a:spcBef>
                        <a:spcAft>
                          <a:spcPts val="0"/>
                        </a:spcAft>
                        <a:buFontTx/>
                        <a:buNone/>
                      </a:pPr>
                      <a:r>
                        <a:rPr lang="es-US" sz="1800" b="0">
                          <a:solidFill>
                            <a:srgbClr val="00529B"/>
                          </a:solidFill>
                          <a:effectLst/>
                          <a:latin typeface="+mn-lt"/>
                          <a:cs typeface="Arial" panose="020B0604020202020204" pitchFamily="34" charset="0"/>
                        </a:rPr>
                        <a:t>Producto de CMS No. 10050</a:t>
                      </a: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370840">
                <a:tc>
                  <a:txBody>
                    <a:bodyPr/>
                    <a:lstStyle/>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s-US" sz="1800" b="0">
                          <a:solidFill>
                            <a:srgbClr val="00529B"/>
                          </a:solidFill>
                          <a:effectLst/>
                          <a:latin typeface="+mn-lt"/>
                          <a:cs typeface="Arial" panose="020B0604020202020204" pitchFamily="34" charset="0"/>
                        </a:rPr>
                        <a:t>“¿Ha hecho su revisión anual de inscripción a Medicare?”</a:t>
                      </a:r>
                    </a:p>
                  </a:txBody>
                  <a:tcPr>
                    <a:lnR w="12700" cap="flat" cmpd="sng" algn="ctr">
                      <a:solidFill>
                        <a:schemeClr val="accent5">
                          <a:lumMod val="40000"/>
                          <a:lumOff val="60000"/>
                        </a:schemeClr>
                      </a:solidFill>
                      <a:prstDash val="solid"/>
                      <a:round/>
                      <a:headEnd type="none" w="med" len="med"/>
                      <a:tailEnd type="none" w="med" len="med"/>
                    </a:lnR>
                  </a:tcPr>
                </a:tc>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1800" b="0">
                          <a:solidFill>
                            <a:srgbClr val="00529B"/>
                          </a:solidFill>
                          <a:effectLst/>
                          <a:latin typeface="+mn-lt"/>
                          <a:cs typeface="Arial" panose="020B0604020202020204" pitchFamily="34" charset="0"/>
                        </a:rPr>
                        <a:t>Producto CMS No. 11220</a:t>
                      </a: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r h="370840">
                <a:tc>
                  <a:txBody>
                    <a:bodyPr/>
                    <a:lstStyle/>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s-US" sz="1800" b="0">
                          <a:solidFill>
                            <a:srgbClr val="00529B"/>
                          </a:solidFill>
                          <a:effectLst/>
                          <a:latin typeface="+mn-lt"/>
                          <a:cs typeface="Arial" panose="020B0604020202020204" pitchFamily="34" charset="0"/>
                        </a:rPr>
                        <a:t>"Entender los períodos de inscripción de Medicare Advantage y los </a:t>
                      </a:r>
                      <a:r>
                        <a:rPr lang="es-US" sz="1800" b="0" baseline="0">
                          <a:solidFill>
                            <a:srgbClr val="00529B"/>
                          </a:solidFill>
                          <a:effectLst/>
                          <a:latin typeface="+mn-lt"/>
                          <a:cs typeface="Arial" panose="020B0604020202020204" pitchFamily="34" charset="0"/>
                        </a:rPr>
                        <a:t>planes de medicamentos de Medicare</a:t>
                      </a:r>
                      <a:r>
                        <a:rPr lang="es-US" sz="1800" b="0">
                          <a:solidFill>
                            <a:srgbClr val="00529B"/>
                          </a:solidFill>
                          <a:effectLst/>
                          <a:latin typeface="+mn-lt"/>
                          <a:cs typeface="Arial" panose="020B0604020202020204" pitchFamily="34" charset="0"/>
                        </a:rPr>
                        <a:t>"</a:t>
                      </a:r>
                    </a:p>
                  </a:txBody>
                  <a:tcPr>
                    <a:lnR w="12700" cap="flat" cmpd="sng" algn="ctr">
                      <a:solidFill>
                        <a:schemeClr val="accent5">
                          <a:lumMod val="40000"/>
                          <a:lumOff val="60000"/>
                        </a:schemeClr>
                      </a:solidFill>
                      <a:prstDash val="solid"/>
                      <a:round/>
                      <a:headEnd type="none" w="med" len="med"/>
                      <a:tailEnd type="none" w="med" len="med"/>
                    </a:lnR>
                  </a:tcPr>
                </a:tc>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1800" b="0">
                          <a:solidFill>
                            <a:srgbClr val="00529B"/>
                          </a:solidFill>
                          <a:effectLst/>
                          <a:latin typeface="+mn-lt"/>
                          <a:cs typeface="Arial" panose="020B0604020202020204" pitchFamily="34" charset="0"/>
                        </a:rPr>
                        <a:t>Producto CMS No. 11219</a:t>
                      </a: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2"/>
                  </a:ext>
                </a:extLst>
              </a:tr>
              <a:tr h="370840">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1800" b="0" dirty="0">
                          <a:solidFill>
                            <a:srgbClr val="00529B"/>
                          </a:solidFill>
                          <a:effectLst/>
                          <a:latin typeface="+mn-lt"/>
                          <a:cs typeface="Arial" panose="020B0604020202020204" pitchFamily="34" charset="0"/>
                        </a:rPr>
                        <a:t>"Entender la red de proveedores de su plan Medicare </a:t>
                      </a:r>
                      <a:r>
                        <a:rPr lang="es-US" sz="1800" b="0" dirty="0" err="1">
                          <a:solidFill>
                            <a:srgbClr val="00529B"/>
                          </a:solidFill>
                          <a:effectLst/>
                          <a:latin typeface="+mn-lt"/>
                          <a:cs typeface="Arial" panose="020B0604020202020204" pitchFamily="34" charset="0"/>
                        </a:rPr>
                        <a:t>Advantage</a:t>
                      </a:r>
                      <a:r>
                        <a:rPr lang="es-US" sz="1800" b="0" dirty="0">
                          <a:solidFill>
                            <a:srgbClr val="00529B"/>
                          </a:solidFill>
                          <a:effectLst/>
                          <a:latin typeface="+mn-lt"/>
                          <a:cs typeface="Arial" panose="020B0604020202020204" pitchFamily="34" charset="0"/>
                        </a:rPr>
                        <a:t>"</a:t>
                      </a:r>
                    </a:p>
                  </a:txBody>
                  <a:tcPr>
                    <a:lnR w="12700" cap="flat" cmpd="sng" algn="ctr">
                      <a:solidFill>
                        <a:schemeClr val="accent5">
                          <a:lumMod val="40000"/>
                          <a:lumOff val="60000"/>
                        </a:schemeClr>
                      </a:solidFill>
                      <a:prstDash val="solid"/>
                      <a:round/>
                      <a:headEnd type="none" w="med" len="med"/>
                      <a:tailEnd type="none" w="med" len="med"/>
                    </a:ln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US" sz="1800" b="0">
                          <a:solidFill>
                            <a:srgbClr val="00529B"/>
                          </a:solidFill>
                          <a:effectLst/>
                          <a:latin typeface="+mn-lt"/>
                          <a:cs typeface="Arial" panose="020B0604020202020204" pitchFamily="34" charset="0"/>
                        </a:rPr>
                        <a:t>Producto CMS No. 11941</a:t>
                      </a: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3"/>
                  </a:ext>
                </a:extLst>
              </a:tr>
              <a:tr h="370840">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1800" b="0">
                          <a:solidFill>
                            <a:srgbClr val="00529B"/>
                          </a:solidFill>
                          <a:effectLst/>
                          <a:latin typeface="+mn-lt"/>
                          <a:cs typeface="Arial" panose="020B0604020202020204" pitchFamily="34" charset="0"/>
                        </a:rPr>
                        <a:t>"Entender de los planes de Medicare Advantage"</a:t>
                      </a:r>
                    </a:p>
                  </a:txBody>
                  <a:tcPr>
                    <a:lnR w="12700" cap="flat" cmpd="sng" algn="ctr">
                      <a:solidFill>
                        <a:schemeClr val="accent5">
                          <a:lumMod val="40000"/>
                          <a:lumOff val="60000"/>
                        </a:schemeClr>
                      </a:solidFill>
                      <a:prstDash val="solid"/>
                      <a:round/>
                      <a:headEnd type="none" w="med" len="med"/>
                      <a:tailEnd type="none" w="med" len="med"/>
                    </a:ln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US" sz="1800" b="0" dirty="0">
                          <a:solidFill>
                            <a:srgbClr val="00529B"/>
                          </a:solidFill>
                          <a:effectLst/>
                          <a:latin typeface="+mn-lt"/>
                          <a:cs typeface="Arial" panose="020B0604020202020204" pitchFamily="34" charset="0"/>
                        </a:rPr>
                        <a:t>Producto CMS No. 12026</a:t>
                      </a: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643198953"/>
                  </a:ext>
                </a:extLst>
              </a:tr>
            </a:tbl>
          </a:graphicData>
        </a:graphic>
      </p:graphicFrame>
      <p:sp>
        <p:nvSpPr>
          <p:cNvPr id="6" name="TextBox 5"/>
          <p:cNvSpPr txBox="1"/>
          <p:nvPr/>
        </p:nvSpPr>
        <p:spPr>
          <a:xfrm>
            <a:off x="1177383" y="4906026"/>
            <a:ext cx="9837234" cy="707886"/>
          </a:xfrm>
          <a:prstGeom prst="rect">
            <a:avLst/>
          </a:prstGeom>
          <a:noFill/>
        </p:spPr>
        <p:txBody>
          <a:bodyPr wrap="square" rtlCol="0">
            <a:spAutoFit/>
          </a:bodyPr>
          <a:lstStyle/>
          <a:p>
            <a:pPr lvl="0" defTabSz="685800">
              <a:spcAft>
                <a:spcPts val="1200"/>
              </a:spcAft>
              <a:defRPr/>
            </a:pPr>
            <a:r>
              <a:rPr lang="es-US" sz="2000">
                <a:solidFill>
                  <a:srgbClr val="00529B"/>
                </a:solidFill>
                <a:latin typeface="Arial" panose="020B0604020202020204" pitchFamily="34" charset="0"/>
                <a:ea typeface="Calibri"/>
                <a:cs typeface="Arial" panose="020B0604020202020204" pitchFamily="34" charset="0"/>
              </a:rPr>
              <a:t>Para solicitar varios ejemplares (sólo para socios), visite </a:t>
            </a:r>
            <a:r>
              <a:rPr lang="es-US" sz="2000">
                <a:solidFill>
                  <a:srgbClr val="00529B"/>
                </a:solidFill>
                <a:latin typeface="Arial" panose="020B0604020202020204" pitchFamily="34" charset="0"/>
                <a:ea typeface="Calibri"/>
                <a:cs typeface="Arial" panose="020B0604020202020204" pitchFamily="34" charset="0"/>
                <a:hlinkClick r:id="rId5">
                  <a:extLst>
                    <a:ext uri="{A12FA001-AC4F-418D-AE19-62706E023703}">
                      <ahyp:hlinkClr xmlns:ahyp="http://schemas.microsoft.com/office/drawing/2018/hyperlinkcolor" val="tx"/>
                    </a:ext>
                  </a:extLst>
                </a:hlinkClick>
              </a:rPr>
              <a:t>Productordering.cms.hhs.gov</a:t>
            </a:r>
            <a:r>
              <a:rPr lang="es-US" sz="2000">
                <a:solidFill>
                  <a:srgbClr val="00529B"/>
                </a:solidFill>
                <a:latin typeface="Arial" panose="020B0604020202020204" pitchFamily="34" charset="0"/>
                <a:ea typeface="Calibri"/>
                <a:cs typeface="Arial" panose="020B0604020202020204" pitchFamily="34" charset="0"/>
              </a:rPr>
              <a:t>. Debe inscribir a su organización.</a:t>
            </a:r>
          </a:p>
        </p:txBody>
      </p:sp>
      <p:sp>
        <p:nvSpPr>
          <p:cNvPr id="7" name="Slide Number Placeholder 5">
            <a:extLst>
              <a:ext uri="{FF2B5EF4-FFF2-40B4-BE49-F238E27FC236}">
                <a16:creationId xmlns:a16="http://schemas.microsoft.com/office/drawing/2014/main" id="{7C94EC9E-2DD9-49A5-9B20-9B82BE00A57D}"/>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64</a:t>
            </a:fld>
            <a:endParaRPr lang="en-US">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s-US">
                <a:solidFill>
                  <a:schemeClr val="accent1">
                    <a:lumMod val="40000"/>
                    <a:lumOff val="60000"/>
                  </a:schemeClr>
                </a:solidFill>
                <a:latin typeface="Arial"/>
                <a:cs typeface="Arial"/>
              </a:rPr>
              <a:t>Medicare Advantage y otros planes de salud Medicare</a:t>
            </a:r>
          </a:p>
        </p:txBody>
      </p:sp>
      <p:sp>
        <p:nvSpPr>
          <p:cNvPr id="4" name="Date Placeholder 3"/>
          <p:cNvSpPr>
            <a:spLocks noGrp="1"/>
          </p:cNvSpPr>
          <p:nvPr>
            <p:ph type="dt" sz="half" idx="10"/>
          </p:nvPr>
        </p:nvSpPr>
        <p:spPr/>
        <p:txBody>
          <a:bodyPr/>
          <a:lstStyle/>
          <a:p>
            <a:r>
              <a:rPr lang="es-US">
                <a:solidFill>
                  <a:schemeClr val="accent1">
                    <a:lumMod val="40000"/>
                    <a:lumOff val="60000"/>
                  </a:schemeClr>
                </a:solidFill>
              </a:rPr>
              <a:t>Marzo de 2023</a:t>
            </a:r>
          </a:p>
        </p:txBody>
      </p:sp>
    </p:spTree>
    <p:custDataLst>
      <p:tags r:id="rId1"/>
    </p:custDataLst>
    <p:extLst>
      <p:ext uri="{BB962C8B-B14F-4D97-AF65-F5344CB8AC3E}">
        <p14:creationId xmlns:p14="http://schemas.microsoft.com/office/powerpoint/2010/main" val="27388490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6992"/>
            <a:ext cx="12192000" cy="934910"/>
          </a:xfrm>
        </p:spPr>
        <p:txBody>
          <a:bodyPr>
            <a:normAutofit/>
          </a:bodyPr>
          <a:lstStyle/>
          <a:p>
            <a:r>
              <a:rPr lang="es-US" sz="2800" dirty="0"/>
              <a:t>Apéndice A Comparar los planes Medicare </a:t>
            </a:r>
            <a:r>
              <a:rPr lang="es-US" sz="2800" dirty="0" err="1"/>
              <a:t>Advantage</a:t>
            </a:r>
            <a:r>
              <a:rPr lang="es-US" sz="2800" dirty="0"/>
              <a:t>: </a:t>
            </a:r>
            <a:br>
              <a:rPr lang="es-US" sz="2800" dirty="0"/>
            </a:br>
            <a:r>
              <a:rPr lang="es-US" sz="2800" dirty="0"/>
              <a:t>Prima</a:t>
            </a:r>
            <a:r>
              <a:rPr lang="es-US" dirty="0"/>
              <a:t>	</a:t>
            </a:r>
          </a:p>
        </p:txBody>
      </p:sp>
      <p:sp>
        <p:nvSpPr>
          <p:cNvPr id="2" name="TextBox 1">
            <a:extLst>
              <a:ext uri="{FF2B5EF4-FFF2-40B4-BE49-F238E27FC236}">
                <a16:creationId xmlns:a16="http://schemas.microsoft.com/office/drawing/2014/main" id="{1E81BB09-ABAD-477D-9EAF-FF53C02A111D}"/>
              </a:ext>
            </a:extLst>
          </p:cNvPr>
          <p:cNvSpPr txBox="1"/>
          <p:nvPr/>
        </p:nvSpPr>
        <p:spPr>
          <a:xfrm>
            <a:off x="968017" y="1303507"/>
            <a:ext cx="10255966" cy="461665"/>
          </a:xfrm>
          <a:prstGeom prst="rect">
            <a:avLst/>
          </a:prstGeom>
          <a:noFill/>
        </p:spPr>
        <p:txBody>
          <a:bodyPr wrap="square" rtlCol="0">
            <a:spAutoFit/>
          </a:bodyPr>
          <a:lstStyle/>
          <a:p>
            <a:pPr lvl="0" algn="ctr">
              <a:spcBef>
                <a:spcPts val="600"/>
              </a:spcBef>
            </a:pPr>
            <a:r>
              <a:rPr lang="es-US" sz="2400" b="1" dirty="0">
                <a:solidFill>
                  <a:srgbClr val="00529B"/>
                </a:solidFill>
                <a:cs typeface="Arial" panose="020B0604020202020204" pitchFamily="34" charset="0"/>
              </a:rPr>
              <a:t>¿La mayoría de los planes cobran una prima mensual?</a:t>
            </a:r>
          </a:p>
        </p:txBody>
      </p:sp>
      <p:graphicFrame>
        <p:nvGraphicFramePr>
          <p:cNvPr id="7" name="Table 6" descr="Tabla que compara las primas de los planes: HMO, PPO, PFFS, SNP y MSA." title="Apéndice A: Comparar las primas de los planes Medicare Advantage (MA) "/>
          <p:cNvGraphicFramePr>
            <a:graphicFrameLocks noGrp="1"/>
          </p:cNvGraphicFramePr>
          <p:nvPr>
            <p:extLst>
              <p:ext uri="{D42A27DB-BD31-4B8C-83A1-F6EECF244321}">
                <p14:modId xmlns:p14="http://schemas.microsoft.com/office/powerpoint/2010/main" val="1980475443"/>
              </p:ext>
            </p:extLst>
          </p:nvPr>
        </p:nvGraphicFramePr>
        <p:xfrm>
          <a:off x="968017" y="2093902"/>
          <a:ext cx="10255966" cy="3429000"/>
        </p:xfrm>
        <a:graphic>
          <a:graphicData uri="http://schemas.openxmlformats.org/drawingml/2006/table">
            <a:tbl>
              <a:tblPr firstRow="1" firstCol="1" bandRow="1">
                <a:tableStyleId>{5FD0F851-EC5A-4D38-B0AD-8093EC10F338}</a:tableStyleId>
              </a:tblPr>
              <a:tblGrid>
                <a:gridCol w="2414498">
                  <a:extLst>
                    <a:ext uri="{9D8B030D-6E8A-4147-A177-3AD203B41FA5}">
                      <a16:colId xmlns:a16="http://schemas.microsoft.com/office/drawing/2014/main" val="20001"/>
                    </a:ext>
                  </a:extLst>
                </a:gridCol>
                <a:gridCol w="1960367">
                  <a:extLst>
                    <a:ext uri="{9D8B030D-6E8A-4147-A177-3AD203B41FA5}">
                      <a16:colId xmlns:a16="http://schemas.microsoft.com/office/drawing/2014/main" val="20002"/>
                    </a:ext>
                  </a:extLst>
                </a:gridCol>
                <a:gridCol w="1960367">
                  <a:extLst>
                    <a:ext uri="{9D8B030D-6E8A-4147-A177-3AD203B41FA5}">
                      <a16:colId xmlns:a16="http://schemas.microsoft.com/office/drawing/2014/main" val="20003"/>
                    </a:ext>
                  </a:extLst>
                </a:gridCol>
                <a:gridCol w="1960367">
                  <a:extLst>
                    <a:ext uri="{9D8B030D-6E8A-4147-A177-3AD203B41FA5}">
                      <a16:colId xmlns:a16="http://schemas.microsoft.com/office/drawing/2014/main" val="20004"/>
                    </a:ext>
                  </a:extLst>
                </a:gridCol>
                <a:gridCol w="1960367">
                  <a:extLst>
                    <a:ext uri="{9D8B030D-6E8A-4147-A177-3AD203B41FA5}">
                      <a16:colId xmlns:a16="http://schemas.microsoft.com/office/drawing/2014/main" val="20005"/>
                    </a:ext>
                  </a:extLst>
                </a:gridCol>
              </a:tblGrid>
              <a:tr h="40733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s-US" sz="2000">
                          <a:solidFill>
                            <a:srgbClr val="00529B"/>
                          </a:solidFill>
                          <a:effectLst/>
                          <a:latin typeface="+mn-lt"/>
                          <a:cs typeface="Arial" panose="020B0604020202020204" pitchFamily="34" charset="0"/>
                        </a:rPr>
                        <a:t>Organización para el Mantenimiento de la Salud (HMO)</a:t>
                      </a: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s-US" sz="2000">
                          <a:solidFill>
                            <a:srgbClr val="00529B"/>
                          </a:solidFill>
                          <a:effectLst/>
                          <a:latin typeface="+mn-lt"/>
                          <a:cs typeface="Arial" panose="020B0604020202020204" pitchFamily="34" charset="0"/>
                        </a:rPr>
                        <a:t>Organización de Proveedores Preferidos (PPO)</a:t>
                      </a: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s-US" sz="2000">
                          <a:solidFill>
                            <a:srgbClr val="00529B"/>
                          </a:solidFill>
                          <a:effectLst/>
                          <a:latin typeface="+mn-lt"/>
                          <a:cs typeface="Arial" panose="020B0604020202020204" pitchFamily="34" charset="0"/>
                        </a:rPr>
                        <a:t>Plan de Pago por Servicio Privado (PFFS)</a:t>
                      </a: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s-US" sz="2000">
                          <a:solidFill>
                            <a:srgbClr val="00529B"/>
                          </a:solidFill>
                          <a:effectLst/>
                          <a:latin typeface="+mn-lt"/>
                          <a:cs typeface="Arial" panose="020B0604020202020204" pitchFamily="34" charset="0"/>
                        </a:rPr>
                        <a:t>Plan de Necesidades Especiales (SNP)</a:t>
                      </a: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s-US" sz="2000">
                          <a:solidFill>
                            <a:srgbClr val="00529B"/>
                          </a:solidFill>
                          <a:effectLst/>
                          <a:latin typeface="+mn-lt"/>
                          <a:cs typeface="Arial" panose="020B0604020202020204" pitchFamily="34" charset="0"/>
                        </a:rPr>
                        <a:t>Cuenta de Ahorros Médicos (MSA)</a:t>
                      </a:r>
                    </a:p>
                  </a:txBody>
                  <a:tcPr marL="35685" marR="3568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75249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s-US" sz="2000" b="0">
                          <a:solidFill>
                            <a:srgbClr val="00529B"/>
                          </a:solidFill>
                          <a:effectLst/>
                          <a:latin typeface="+mn-lt"/>
                          <a:cs typeface="Arial" panose="020B0604020202020204" pitchFamily="34" charset="0"/>
                        </a:rPr>
                        <a:t>Sí</a:t>
                      </a:r>
                    </a:p>
                    <a:p>
                      <a:pPr marL="0" marR="0" algn="l">
                        <a:lnSpc>
                          <a:spcPct val="100000"/>
                        </a:lnSpc>
                        <a:spcBef>
                          <a:spcPts val="600"/>
                        </a:spcBef>
                        <a:spcAft>
                          <a:spcPts val="0"/>
                        </a:spcAft>
                      </a:pPr>
                      <a:r>
                        <a:rPr lang="es-US" sz="2000" b="0">
                          <a:solidFill>
                            <a:srgbClr val="00529B"/>
                          </a:solidFill>
                          <a:effectLst/>
                          <a:latin typeface="+mn-lt"/>
                          <a:cs typeface="Arial" panose="020B0604020202020204" pitchFamily="34" charset="0"/>
                        </a:rPr>
                        <a:t>Muchos cobran una prima además de la prima mensual de la Parte B.</a:t>
                      </a: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s-US" sz="2000" dirty="0">
                          <a:solidFill>
                            <a:srgbClr val="00529B"/>
                          </a:solidFill>
                          <a:effectLst/>
                          <a:latin typeface="+mn-lt"/>
                          <a:cs typeface="Arial" panose="020B0604020202020204" pitchFamily="34" charset="0"/>
                        </a:rPr>
                        <a:t>Sí</a:t>
                      </a:r>
                    </a:p>
                    <a:p>
                      <a:pPr marL="0" marR="0">
                        <a:lnSpc>
                          <a:spcPct val="100000"/>
                        </a:lnSpc>
                        <a:spcBef>
                          <a:spcPts val="600"/>
                        </a:spcBef>
                        <a:spcAft>
                          <a:spcPts val="0"/>
                        </a:spcAft>
                      </a:pPr>
                      <a:r>
                        <a:rPr lang="es-US" sz="2000" dirty="0">
                          <a:solidFill>
                            <a:srgbClr val="00529B"/>
                          </a:solidFill>
                          <a:effectLst/>
                          <a:latin typeface="+mn-lt"/>
                          <a:cs typeface="Arial" panose="020B0604020202020204" pitchFamily="34" charset="0"/>
                        </a:rPr>
                        <a:t>Muchos cobran una prima además de la prima mensual </a:t>
                      </a:r>
                      <a:br>
                        <a:rPr lang="es-US" sz="2000" dirty="0">
                          <a:solidFill>
                            <a:srgbClr val="00529B"/>
                          </a:solidFill>
                          <a:effectLst/>
                          <a:latin typeface="+mn-lt"/>
                          <a:cs typeface="Arial" panose="020B0604020202020204" pitchFamily="34" charset="0"/>
                        </a:rPr>
                      </a:br>
                      <a:r>
                        <a:rPr lang="es-US" sz="2000" dirty="0">
                          <a:solidFill>
                            <a:srgbClr val="00529B"/>
                          </a:solidFill>
                          <a:effectLst/>
                          <a:latin typeface="+mn-lt"/>
                          <a:cs typeface="Arial" panose="020B0604020202020204" pitchFamily="34" charset="0"/>
                        </a:rPr>
                        <a:t>de la Parte B.</a:t>
                      </a: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s-US" sz="2000" dirty="0">
                          <a:solidFill>
                            <a:srgbClr val="00529B"/>
                          </a:solidFill>
                          <a:effectLst/>
                          <a:latin typeface="+mn-lt"/>
                          <a:cs typeface="Arial" panose="020B0604020202020204" pitchFamily="34" charset="0"/>
                        </a:rPr>
                        <a:t>Sí</a:t>
                      </a:r>
                    </a:p>
                    <a:p>
                      <a:pPr marL="0" marR="0">
                        <a:lnSpc>
                          <a:spcPct val="100000"/>
                        </a:lnSpc>
                        <a:spcBef>
                          <a:spcPts val="600"/>
                        </a:spcBef>
                        <a:spcAft>
                          <a:spcPts val="0"/>
                        </a:spcAft>
                      </a:pPr>
                      <a:r>
                        <a:rPr lang="es-US" sz="2000" dirty="0">
                          <a:solidFill>
                            <a:srgbClr val="00529B"/>
                          </a:solidFill>
                          <a:effectLst/>
                          <a:latin typeface="+mn-lt"/>
                          <a:cs typeface="Arial" panose="020B0604020202020204" pitchFamily="34" charset="0"/>
                        </a:rPr>
                        <a:t>Muchos cobran una prima además de la prima mensual </a:t>
                      </a:r>
                      <a:br>
                        <a:rPr lang="es-US" sz="2000" dirty="0">
                          <a:solidFill>
                            <a:srgbClr val="00529B"/>
                          </a:solidFill>
                          <a:effectLst/>
                          <a:latin typeface="+mn-lt"/>
                          <a:cs typeface="Arial" panose="020B0604020202020204" pitchFamily="34" charset="0"/>
                        </a:rPr>
                      </a:br>
                      <a:r>
                        <a:rPr lang="es-US" sz="2000" dirty="0">
                          <a:solidFill>
                            <a:srgbClr val="00529B"/>
                          </a:solidFill>
                          <a:effectLst/>
                          <a:latin typeface="+mn-lt"/>
                          <a:cs typeface="Arial" panose="020B0604020202020204" pitchFamily="34" charset="0"/>
                        </a:rPr>
                        <a:t>de la Parte B.</a:t>
                      </a: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s-US" sz="2000" dirty="0">
                          <a:solidFill>
                            <a:srgbClr val="00529B"/>
                          </a:solidFill>
                          <a:effectLst/>
                          <a:latin typeface="+mn-lt"/>
                          <a:cs typeface="Arial" panose="020B0604020202020204" pitchFamily="34" charset="0"/>
                        </a:rPr>
                        <a:t>Sí</a:t>
                      </a:r>
                    </a:p>
                    <a:p>
                      <a:pPr marL="0" marR="0">
                        <a:lnSpc>
                          <a:spcPct val="100000"/>
                        </a:lnSpc>
                        <a:spcBef>
                          <a:spcPts val="600"/>
                        </a:spcBef>
                        <a:spcAft>
                          <a:spcPts val="0"/>
                        </a:spcAft>
                      </a:pPr>
                      <a:r>
                        <a:rPr lang="es-US" sz="2000" dirty="0">
                          <a:solidFill>
                            <a:srgbClr val="00529B"/>
                          </a:solidFill>
                          <a:effectLst/>
                          <a:latin typeface="+mn-lt"/>
                          <a:cs typeface="Arial" panose="020B0604020202020204" pitchFamily="34" charset="0"/>
                        </a:rPr>
                        <a:t>Muchos cobran una prima además de la prima mensual </a:t>
                      </a:r>
                      <a:br>
                        <a:rPr lang="es-US" sz="2000" dirty="0">
                          <a:solidFill>
                            <a:srgbClr val="00529B"/>
                          </a:solidFill>
                          <a:effectLst/>
                          <a:latin typeface="+mn-lt"/>
                          <a:cs typeface="Arial" panose="020B0604020202020204" pitchFamily="34" charset="0"/>
                        </a:rPr>
                      </a:br>
                      <a:r>
                        <a:rPr lang="es-US" sz="2000" dirty="0">
                          <a:solidFill>
                            <a:srgbClr val="00529B"/>
                          </a:solidFill>
                          <a:effectLst/>
                          <a:latin typeface="+mn-lt"/>
                          <a:cs typeface="Arial" panose="020B0604020202020204" pitchFamily="34" charset="0"/>
                        </a:rPr>
                        <a:t>de la Parte B.</a:t>
                      </a: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s-US" sz="2000" dirty="0">
                          <a:solidFill>
                            <a:srgbClr val="00529B"/>
                          </a:solidFill>
                          <a:effectLst/>
                          <a:latin typeface="+mn-lt"/>
                          <a:cs typeface="Arial" panose="020B0604020202020204" pitchFamily="34" charset="0"/>
                        </a:rPr>
                        <a:t>No</a:t>
                      </a:r>
                    </a:p>
                    <a:p>
                      <a:pPr marL="0" marR="0">
                        <a:lnSpc>
                          <a:spcPct val="100000"/>
                        </a:lnSpc>
                        <a:spcBef>
                          <a:spcPts val="600"/>
                        </a:spcBef>
                        <a:spcAft>
                          <a:spcPts val="0"/>
                        </a:spcAft>
                      </a:pPr>
                      <a:r>
                        <a:rPr lang="es-US" sz="2000" dirty="0">
                          <a:solidFill>
                            <a:srgbClr val="00529B"/>
                          </a:solidFill>
                          <a:effectLst/>
                          <a:latin typeface="+mn-lt"/>
                          <a:ea typeface="Calibri" panose="020F0502020204030204" pitchFamily="34" charset="0"/>
                          <a:cs typeface="Arial" panose="020B0604020202020204" pitchFamily="34" charset="0"/>
                        </a:rPr>
                        <a:t>No tendrá que pagar una prima mensual aparte, pero seguirá pagando la prima mensual de la Parte B.</a:t>
                      </a:r>
                    </a:p>
                  </a:txBody>
                  <a:tcPr marL="35685" marR="3568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6" name="Slide Number Placeholder 5">
            <a:extLst>
              <a:ext uri="{FF2B5EF4-FFF2-40B4-BE49-F238E27FC236}">
                <a16:creationId xmlns:a16="http://schemas.microsoft.com/office/drawing/2014/main" id="{B44571BD-7985-4BE6-B979-B2769632A1E0}"/>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65</a:t>
            </a:fld>
            <a:endParaRPr lang="en-US">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s-US">
                <a:solidFill>
                  <a:schemeClr val="accent1">
                    <a:lumMod val="40000"/>
                    <a:lumOff val="60000"/>
                  </a:schemeClr>
                </a:solidFill>
                <a:latin typeface="Arial"/>
                <a:cs typeface="Arial"/>
              </a:rPr>
              <a:t>Medicare Advantage y otros planes de salud Medicare</a:t>
            </a:r>
          </a:p>
        </p:txBody>
      </p:sp>
      <p:sp>
        <p:nvSpPr>
          <p:cNvPr id="4" name="Date Placeholder 3"/>
          <p:cNvSpPr>
            <a:spLocks noGrp="1"/>
          </p:cNvSpPr>
          <p:nvPr>
            <p:ph type="dt" sz="half" idx="10"/>
          </p:nvPr>
        </p:nvSpPr>
        <p:spPr/>
        <p:txBody>
          <a:bodyPr/>
          <a:lstStyle/>
          <a:p>
            <a:r>
              <a:rPr lang="es-US">
                <a:solidFill>
                  <a:schemeClr val="accent1">
                    <a:lumMod val="40000"/>
                    <a:lumOff val="60000"/>
                  </a:schemeClr>
                </a:solidFill>
              </a:rPr>
              <a:t>Marzo de 2023</a:t>
            </a:r>
          </a:p>
        </p:txBody>
      </p:sp>
    </p:spTree>
    <p:custDataLst>
      <p:tags r:id="rId1"/>
    </p:custDataLst>
    <p:extLst>
      <p:ext uri="{BB962C8B-B14F-4D97-AF65-F5344CB8AC3E}">
        <p14:creationId xmlns:p14="http://schemas.microsoft.com/office/powerpoint/2010/main" val="33018754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1177"/>
            <a:ext cx="12192000" cy="938849"/>
          </a:xfrm>
        </p:spPr>
        <p:txBody>
          <a:bodyPr>
            <a:normAutofit/>
          </a:bodyPr>
          <a:lstStyle/>
          <a:p>
            <a:r>
              <a:rPr lang="es-US" sz="2800"/>
              <a:t>Apéndice A Comparar los planes Medicare Advantage: Medicamentos </a:t>
            </a:r>
          </a:p>
        </p:txBody>
      </p:sp>
      <p:sp>
        <p:nvSpPr>
          <p:cNvPr id="5" name="TextBox 4">
            <a:extLst>
              <a:ext uri="{FF2B5EF4-FFF2-40B4-BE49-F238E27FC236}">
                <a16:creationId xmlns:a16="http://schemas.microsoft.com/office/drawing/2014/main" id="{18D846FD-A4BA-4546-B818-84E4CA0D5356}"/>
              </a:ext>
            </a:extLst>
          </p:cNvPr>
          <p:cNvSpPr txBox="1"/>
          <p:nvPr/>
        </p:nvSpPr>
        <p:spPr>
          <a:xfrm>
            <a:off x="614558" y="1141169"/>
            <a:ext cx="10962884" cy="461665"/>
          </a:xfrm>
          <a:prstGeom prst="rect">
            <a:avLst/>
          </a:prstGeom>
          <a:noFill/>
        </p:spPr>
        <p:txBody>
          <a:bodyPr wrap="square" rtlCol="0">
            <a:spAutoFit/>
          </a:bodyPr>
          <a:lstStyle/>
          <a:p>
            <a:pPr lvl="0" algn="ctr">
              <a:spcBef>
                <a:spcPts val="600"/>
              </a:spcBef>
            </a:pPr>
            <a:r>
              <a:rPr lang="es-US" sz="2400" b="1" dirty="0">
                <a:solidFill>
                  <a:srgbClr val="00529B"/>
                </a:solidFill>
                <a:cs typeface="Arial" panose="020B0604020202020204" pitchFamily="34" charset="0"/>
              </a:rPr>
              <a:t>¿El plan ofrece cobertura de medicamentos de Medicare (Parte D)?</a:t>
            </a:r>
          </a:p>
        </p:txBody>
      </p:sp>
      <p:graphicFrame>
        <p:nvGraphicFramePr>
          <p:cNvPr id="6" name="Table 5" descr="Tabla que compara la cobertura de medicamentos bajo prescripción: HMO, PPO, PFFS, SNP y MSA." title="Apéndice A"/>
          <p:cNvGraphicFramePr>
            <a:graphicFrameLocks noGrp="1"/>
          </p:cNvGraphicFramePr>
          <p:nvPr>
            <p:extLst>
              <p:ext uri="{D42A27DB-BD31-4B8C-83A1-F6EECF244321}">
                <p14:modId xmlns:p14="http://schemas.microsoft.com/office/powerpoint/2010/main" val="2896217608"/>
              </p:ext>
            </p:extLst>
          </p:nvPr>
        </p:nvGraphicFramePr>
        <p:xfrm>
          <a:off x="614558" y="1751249"/>
          <a:ext cx="10962884" cy="4648200"/>
        </p:xfrm>
        <a:graphic>
          <a:graphicData uri="http://schemas.openxmlformats.org/drawingml/2006/table">
            <a:tbl>
              <a:tblPr firstRow="1" firstCol="1" bandRow="1">
                <a:tableStyleId>{5FD0F851-EC5A-4D38-B0AD-8093EC10F338}</a:tableStyleId>
              </a:tblPr>
              <a:tblGrid>
                <a:gridCol w="2508632">
                  <a:extLst>
                    <a:ext uri="{9D8B030D-6E8A-4147-A177-3AD203B41FA5}">
                      <a16:colId xmlns:a16="http://schemas.microsoft.com/office/drawing/2014/main" val="20001"/>
                    </a:ext>
                  </a:extLst>
                </a:gridCol>
                <a:gridCol w="2113563">
                  <a:extLst>
                    <a:ext uri="{9D8B030D-6E8A-4147-A177-3AD203B41FA5}">
                      <a16:colId xmlns:a16="http://schemas.microsoft.com/office/drawing/2014/main" val="20002"/>
                    </a:ext>
                  </a:extLst>
                </a:gridCol>
                <a:gridCol w="1961507">
                  <a:extLst>
                    <a:ext uri="{9D8B030D-6E8A-4147-A177-3AD203B41FA5}">
                      <a16:colId xmlns:a16="http://schemas.microsoft.com/office/drawing/2014/main" val="20003"/>
                    </a:ext>
                  </a:extLst>
                </a:gridCol>
                <a:gridCol w="1842906">
                  <a:extLst>
                    <a:ext uri="{9D8B030D-6E8A-4147-A177-3AD203B41FA5}">
                      <a16:colId xmlns:a16="http://schemas.microsoft.com/office/drawing/2014/main" val="20004"/>
                    </a:ext>
                  </a:extLst>
                </a:gridCol>
                <a:gridCol w="2536276">
                  <a:extLst>
                    <a:ext uri="{9D8B030D-6E8A-4147-A177-3AD203B41FA5}">
                      <a16:colId xmlns:a16="http://schemas.microsoft.com/office/drawing/2014/main" val="20005"/>
                    </a:ext>
                  </a:extLst>
                </a:gridCol>
              </a:tblGrid>
              <a:tr h="40733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s-US" sz="2000">
                          <a:solidFill>
                            <a:srgbClr val="00529B"/>
                          </a:solidFill>
                          <a:effectLst/>
                          <a:latin typeface="+mn-lt"/>
                          <a:cs typeface="Arial" panose="020B0604020202020204" pitchFamily="34" charset="0"/>
                        </a:rPr>
                        <a:t>Organización para el Mantenimiento de la Salud (HMO)</a:t>
                      </a: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s-US" sz="2000">
                          <a:solidFill>
                            <a:srgbClr val="00529B"/>
                          </a:solidFill>
                          <a:effectLst/>
                          <a:latin typeface="+mn-lt"/>
                          <a:cs typeface="Arial" panose="020B0604020202020204" pitchFamily="34" charset="0"/>
                        </a:rPr>
                        <a:t>Organización de Proveedores Preferidos (PPO)</a:t>
                      </a: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s-US" sz="2000">
                          <a:solidFill>
                            <a:srgbClr val="00529B"/>
                          </a:solidFill>
                          <a:effectLst/>
                          <a:latin typeface="+mn-lt"/>
                          <a:cs typeface="Arial" panose="020B0604020202020204" pitchFamily="34" charset="0"/>
                        </a:rPr>
                        <a:t>Plan de Pago por Servicio Privado (PFFS)</a:t>
                      </a: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s-US" sz="2000">
                          <a:solidFill>
                            <a:srgbClr val="00529B"/>
                          </a:solidFill>
                          <a:effectLst/>
                          <a:latin typeface="+mn-lt"/>
                          <a:cs typeface="Arial" panose="020B0604020202020204" pitchFamily="34" charset="0"/>
                        </a:rPr>
                        <a:t>Plan de Necesidades Especiales(SNP)</a:t>
                      </a: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s-US" sz="2000">
                          <a:solidFill>
                            <a:srgbClr val="00529B"/>
                          </a:solidFill>
                          <a:effectLst/>
                          <a:latin typeface="+mn-lt"/>
                          <a:cs typeface="Arial" panose="020B0604020202020204" pitchFamily="34" charset="0"/>
                        </a:rPr>
                        <a:t>Cuenta de Ahorros Médicos (MSA, por sus siglas en inglés)</a:t>
                      </a:r>
                    </a:p>
                  </a:txBody>
                  <a:tcPr marL="35685" marR="3568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126166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s-US" sz="2000" b="0">
                          <a:solidFill>
                            <a:srgbClr val="00529B"/>
                          </a:solidFill>
                          <a:effectLst/>
                          <a:latin typeface="+mn-lt"/>
                          <a:cs typeface="Arial" panose="020B0604020202020204" pitchFamily="34" charset="0"/>
                        </a:rPr>
                        <a:t>Usualmente</a:t>
                      </a:r>
                    </a:p>
                    <a:p>
                      <a:pPr marL="0" marR="0">
                        <a:lnSpc>
                          <a:spcPct val="100000"/>
                        </a:lnSpc>
                        <a:spcBef>
                          <a:spcPts val="600"/>
                        </a:spcBef>
                        <a:spcAft>
                          <a:spcPts val="0"/>
                        </a:spcAft>
                      </a:pPr>
                      <a:r>
                        <a:rPr lang="es-US" sz="2000" b="0">
                          <a:solidFill>
                            <a:srgbClr val="00529B"/>
                          </a:solidFill>
                          <a:effectLst/>
                          <a:latin typeface="+mn-lt"/>
                          <a:cs typeface="Arial" panose="020B0604020202020204" pitchFamily="34" charset="0"/>
                        </a:rPr>
                        <a:t>Si se une a una HMO que no ofrece cobertura de medicamentos, puede obtener por separado un plan de medicamentos de Medicare.</a:t>
                      </a: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s-US" sz="2000" b="0" dirty="0">
                          <a:solidFill>
                            <a:srgbClr val="00529B"/>
                          </a:solidFill>
                          <a:effectLst/>
                          <a:latin typeface="+mn-lt"/>
                          <a:cs typeface="Arial" panose="020B0604020202020204" pitchFamily="34" charset="0"/>
                        </a:rPr>
                        <a:t>Usualmente</a:t>
                      </a:r>
                    </a:p>
                    <a:p>
                      <a:pPr marL="0" marR="0">
                        <a:lnSpc>
                          <a:spcPct val="100000"/>
                        </a:lnSpc>
                        <a:spcBef>
                          <a:spcPts val="600"/>
                        </a:spcBef>
                        <a:spcAft>
                          <a:spcPts val="0"/>
                        </a:spcAft>
                      </a:pPr>
                      <a:r>
                        <a:rPr lang="es-US" sz="2000" b="0" dirty="0">
                          <a:solidFill>
                            <a:srgbClr val="00529B"/>
                          </a:solidFill>
                          <a:effectLst/>
                          <a:latin typeface="+mn-lt"/>
                          <a:cs typeface="Arial" panose="020B0604020202020204" pitchFamily="34" charset="0"/>
                        </a:rPr>
                        <a:t>Si se inscribe en un plan de PPO que no ofrece cobertura de medicamentos, no podrá obtener un plan de medicamentos de Medicare por separado.</a:t>
                      </a: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s-US" sz="2000" b="0" dirty="0">
                          <a:solidFill>
                            <a:srgbClr val="00529B"/>
                          </a:solidFill>
                          <a:effectLst/>
                          <a:latin typeface="+mn-lt"/>
                          <a:cs typeface="Arial" panose="020B0604020202020204" pitchFamily="34" charset="0"/>
                        </a:rPr>
                        <a:t>Usualmente </a:t>
                      </a:r>
                    </a:p>
                    <a:p>
                      <a:pPr marL="0" marR="0" algn="l">
                        <a:lnSpc>
                          <a:spcPct val="100000"/>
                        </a:lnSpc>
                        <a:spcBef>
                          <a:spcPts val="600"/>
                        </a:spcBef>
                        <a:spcAft>
                          <a:spcPts val="0"/>
                        </a:spcAft>
                      </a:pPr>
                      <a:r>
                        <a:rPr lang="es-US" sz="2000" b="0" dirty="0">
                          <a:solidFill>
                            <a:srgbClr val="00529B"/>
                          </a:solidFill>
                          <a:effectLst/>
                          <a:latin typeface="+mn-lt"/>
                          <a:cs typeface="Arial" panose="020B0604020202020204" pitchFamily="34" charset="0"/>
                        </a:rPr>
                        <a:t>Si se inscribe en un plan de PFFS que no ofrece cobertura de medicamentos, podrá obtener un Plan de Medicamentos </a:t>
                      </a:r>
                      <a:br>
                        <a:rPr lang="es-US" sz="2000" b="0" dirty="0">
                          <a:solidFill>
                            <a:srgbClr val="00529B"/>
                          </a:solidFill>
                          <a:effectLst/>
                          <a:latin typeface="+mn-lt"/>
                          <a:cs typeface="Arial" panose="020B0604020202020204" pitchFamily="34" charset="0"/>
                        </a:rPr>
                      </a:br>
                      <a:r>
                        <a:rPr lang="es-US" sz="2000" b="0" dirty="0">
                          <a:solidFill>
                            <a:srgbClr val="00529B"/>
                          </a:solidFill>
                          <a:effectLst/>
                          <a:latin typeface="+mn-lt"/>
                          <a:cs typeface="Arial" panose="020B0604020202020204" pitchFamily="34" charset="0"/>
                        </a:rPr>
                        <a:t>de Medicare.</a:t>
                      </a: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s-US" sz="2000" b="0">
                          <a:solidFill>
                            <a:srgbClr val="00529B"/>
                          </a:solidFill>
                          <a:effectLst/>
                          <a:latin typeface="+mn-lt"/>
                          <a:cs typeface="Arial" panose="020B0604020202020204" pitchFamily="34" charset="0"/>
                        </a:rPr>
                        <a:t>Sí</a:t>
                      </a:r>
                    </a:p>
                    <a:p>
                      <a:pPr marL="0" marR="0">
                        <a:lnSpc>
                          <a:spcPct val="100000"/>
                        </a:lnSpc>
                        <a:spcBef>
                          <a:spcPts val="600"/>
                        </a:spcBef>
                        <a:spcAft>
                          <a:spcPts val="0"/>
                        </a:spcAft>
                      </a:pPr>
                      <a:r>
                        <a:rPr lang="es-US" sz="2000" b="0">
                          <a:solidFill>
                            <a:srgbClr val="00529B"/>
                          </a:solidFill>
                          <a:effectLst/>
                          <a:latin typeface="+mn-lt"/>
                          <a:cs typeface="Arial" panose="020B0604020202020204" pitchFamily="34" charset="0"/>
                        </a:rPr>
                        <a:t>Todos los SNP deben ofrecer cobertura de medicamentos de Medicare (Parte D).</a:t>
                      </a: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s-US" sz="2000" b="0" dirty="0">
                          <a:solidFill>
                            <a:srgbClr val="00529B"/>
                          </a:solidFill>
                          <a:effectLst/>
                          <a:latin typeface="+mn-lt"/>
                          <a:cs typeface="Arial" panose="020B0604020202020204" pitchFamily="34" charset="0"/>
                        </a:rPr>
                        <a:t>No</a:t>
                      </a:r>
                    </a:p>
                    <a:p>
                      <a:pPr marL="0" marR="0" algn="l">
                        <a:lnSpc>
                          <a:spcPct val="100000"/>
                        </a:lnSpc>
                        <a:spcBef>
                          <a:spcPts val="600"/>
                        </a:spcBef>
                        <a:spcAft>
                          <a:spcPts val="0"/>
                        </a:spcAft>
                      </a:pPr>
                      <a:r>
                        <a:rPr lang="es-US" sz="2000" b="0" dirty="0">
                          <a:solidFill>
                            <a:srgbClr val="00529B"/>
                          </a:solidFill>
                          <a:effectLst/>
                          <a:latin typeface="+mn-lt"/>
                          <a:cs typeface="Arial" panose="020B0604020202020204" pitchFamily="34" charset="0"/>
                        </a:rPr>
                        <a:t>Puede inscribirse en otro plan de medicamentos de Medicare. Si ya tiene una póliza de seguro complementario de Medicare (</a:t>
                      </a:r>
                      <a:r>
                        <a:rPr lang="es-US" sz="2000" b="0" dirty="0" err="1">
                          <a:solidFill>
                            <a:srgbClr val="00529B"/>
                          </a:solidFill>
                          <a:effectLst/>
                          <a:latin typeface="+mn-lt"/>
                          <a:cs typeface="Arial" panose="020B0604020202020204" pitchFamily="34" charset="0"/>
                        </a:rPr>
                        <a:t>Medigap</a:t>
                      </a:r>
                      <a:r>
                        <a:rPr lang="es-US" sz="2000" b="0" dirty="0">
                          <a:solidFill>
                            <a:srgbClr val="00529B"/>
                          </a:solidFill>
                          <a:effectLst/>
                          <a:latin typeface="+mn-lt"/>
                          <a:cs typeface="Arial" panose="020B0604020202020204" pitchFamily="34" charset="0"/>
                        </a:rPr>
                        <a:t>) con cobertura de medicamentos, puede continuar usando esta cobertura.</a:t>
                      </a:r>
                    </a:p>
                  </a:txBody>
                  <a:tcPr marL="35685" marR="3568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7" name="Slide Number Placeholder 5">
            <a:extLst>
              <a:ext uri="{FF2B5EF4-FFF2-40B4-BE49-F238E27FC236}">
                <a16:creationId xmlns:a16="http://schemas.microsoft.com/office/drawing/2014/main" id="{46704624-BC31-474E-8FA3-517416AE28B0}"/>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66</a:t>
            </a:fld>
            <a:endParaRPr lang="en-US">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s-US">
                <a:solidFill>
                  <a:schemeClr val="accent1">
                    <a:lumMod val="40000"/>
                    <a:lumOff val="60000"/>
                  </a:schemeClr>
                </a:solidFill>
                <a:latin typeface="Arial"/>
                <a:cs typeface="Arial"/>
              </a:rPr>
              <a:t>Medicare Advantage y otros planes de salud Medicare</a:t>
            </a:r>
          </a:p>
        </p:txBody>
      </p:sp>
      <p:sp>
        <p:nvSpPr>
          <p:cNvPr id="2" name="Date Placeholder 1"/>
          <p:cNvSpPr>
            <a:spLocks noGrp="1"/>
          </p:cNvSpPr>
          <p:nvPr>
            <p:ph type="dt" sz="half" idx="10"/>
          </p:nvPr>
        </p:nvSpPr>
        <p:spPr/>
        <p:txBody>
          <a:bodyPr/>
          <a:lstStyle/>
          <a:p>
            <a:r>
              <a:rPr lang="es-US">
                <a:solidFill>
                  <a:schemeClr val="accent1">
                    <a:lumMod val="40000"/>
                    <a:lumOff val="60000"/>
                  </a:schemeClr>
                </a:solidFill>
              </a:rPr>
              <a:t>Marzo de 2023</a:t>
            </a:r>
          </a:p>
        </p:txBody>
      </p:sp>
    </p:spTree>
    <p:custDataLst>
      <p:tags r:id="rId1"/>
    </p:custDataLst>
    <p:extLst>
      <p:ext uri="{BB962C8B-B14F-4D97-AF65-F5344CB8AC3E}">
        <p14:creationId xmlns:p14="http://schemas.microsoft.com/office/powerpoint/2010/main" val="20876522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271"/>
            <a:ext cx="12192000" cy="927756"/>
          </a:xfrm>
        </p:spPr>
        <p:txBody>
          <a:bodyPr anchor="ctr">
            <a:normAutofit/>
          </a:bodyPr>
          <a:lstStyle/>
          <a:p>
            <a:r>
              <a:rPr lang="es-US" sz="2800" dirty="0"/>
              <a:t>Apéndice A Comparar los planes Medicare </a:t>
            </a:r>
            <a:r>
              <a:rPr lang="es-US" sz="2800" dirty="0" err="1"/>
              <a:t>Advantage</a:t>
            </a:r>
            <a:r>
              <a:rPr lang="es-US" sz="2800" dirty="0"/>
              <a:t>: Proveedores </a:t>
            </a:r>
          </a:p>
        </p:txBody>
      </p:sp>
      <p:sp>
        <p:nvSpPr>
          <p:cNvPr id="5" name="TextBox 4">
            <a:extLst>
              <a:ext uri="{FF2B5EF4-FFF2-40B4-BE49-F238E27FC236}">
                <a16:creationId xmlns:a16="http://schemas.microsoft.com/office/drawing/2014/main" id="{A5C60BFA-C4D1-4AF9-93BE-867AED459001}"/>
              </a:ext>
            </a:extLst>
          </p:cNvPr>
          <p:cNvSpPr txBox="1"/>
          <p:nvPr/>
        </p:nvSpPr>
        <p:spPr>
          <a:xfrm>
            <a:off x="0" y="1040200"/>
            <a:ext cx="12192000" cy="430887"/>
          </a:xfrm>
          <a:prstGeom prst="rect">
            <a:avLst/>
          </a:prstGeom>
          <a:noFill/>
        </p:spPr>
        <p:txBody>
          <a:bodyPr wrap="square" rtlCol="0">
            <a:spAutoFit/>
          </a:bodyPr>
          <a:lstStyle/>
          <a:p>
            <a:pPr lvl="0" algn="ctr">
              <a:spcBef>
                <a:spcPts val="600"/>
              </a:spcBef>
            </a:pPr>
            <a:r>
              <a:rPr lang="es-US" sz="2200" b="1" dirty="0">
                <a:solidFill>
                  <a:srgbClr val="00529B"/>
                </a:solidFill>
                <a:cs typeface="Arial" panose="020B0604020202020204" pitchFamily="34" charset="0"/>
              </a:rPr>
              <a:t>¿Puedo usar cualquier médico u hospital que acepta Medicare por los servicios cubiertos?</a:t>
            </a:r>
          </a:p>
        </p:txBody>
      </p:sp>
      <p:graphicFrame>
        <p:nvGraphicFramePr>
          <p:cNvPr id="6" name="Table 5" descr="Tabla que compara los proveedores que pueden aceptar servicios cubiertos por Medicare: HMO, PPO, PFFS, SNP y MSA." title="Apéndice A"/>
          <p:cNvGraphicFramePr>
            <a:graphicFrameLocks noGrp="1"/>
          </p:cNvGraphicFramePr>
          <p:nvPr>
            <p:extLst>
              <p:ext uri="{D42A27DB-BD31-4B8C-83A1-F6EECF244321}">
                <p14:modId xmlns:p14="http://schemas.microsoft.com/office/powerpoint/2010/main" val="1962005229"/>
              </p:ext>
            </p:extLst>
          </p:nvPr>
        </p:nvGraphicFramePr>
        <p:xfrm>
          <a:off x="117145" y="1580311"/>
          <a:ext cx="11799237" cy="4882686"/>
        </p:xfrm>
        <a:graphic>
          <a:graphicData uri="http://schemas.openxmlformats.org/drawingml/2006/table">
            <a:tbl>
              <a:tblPr firstRow="1" firstCol="1" bandRow="1">
                <a:tableStyleId>{5FD0F851-EC5A-4D38-B0AD-8093EC10F338}</a:tableStyleId>
              </a:tblPr>
              <a:tblGrid>
                <a:gridCol w="3003877">
                  <a:extLst>
                    <a:ext uri="{9D8B030D-6E8A-4147-A177-3AD203B41FA5}">
                      <a16:colId xmlns:a16="http://schemas.microsoft.com/office/drawing/2014/main" val="20001"/>
                    </a:ext>
                  </a:extLst>
                </a:gridCol>
                <a:gridCol w="2051570">
                  <a:extLst>
                    <a:ext uri="{9D8B030D-6E8A-4147-A177-3AD203B41FA5}">
                      <a16:colId xmlns:a16="http://schemas.microsoft.com/office/drawing/2014/main" val="20002"/>
                    </a:ext>
                  </a:extLst>
                </a:gridCol>
                <a:gridCol w="2927960">
                  <a:extLst>
                    <a:ext uri="{9D8B030D-6E8A-4147-A177-3AD203B41FA5}">
                      <a16:colId xmlns:a16="http://schemas.microsoft.com/office/drawing/2014/main" val="20003"/>
                    </a:ext>
                  </a:extLst>
                </a:gridCol>
                <a:gridCol w="2185044">
                  <a:extLst>
                    <a:ext uri="{9D8B030D-6E8A-4147-A177-3AD203B41FA5}">
                      <a16:colId xmlns:a16="http://schemas.microsoft.com/office/drawing/2014/main" val="20004"/>
                    </a:ext>
                  </a:extLst>
                </a:gridCol>
                <a:gridCol w="1630786">
                  <a:extLst>
                    <a:ext uri="{9D8B030D-6E8A-4147-A177-3AD203B41FA5}">
                      <a16:colId xmlns:a16="http://schemas.microsoft.com/office/drawing/2014/main" val="20005"/>
                    </a:ext>
                  </a:extLst>
                </a:gridCol>
              </a:tblGrid>
              <a:tr h="70604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s-US" sz="1800">
                          <a:solidFill>
                            <a:srgbClr val="00529B"/>
                          </a:solidFill>
                          <a:effectLst/>
                          <a:latin typeface="+mn-lt"/>
                          <a:cs typeface="Arial" panose="020B0604020202020204" pitchFamily="34" charset="0"/>
                        </a:rPr>
                        <a:t>Organización para el Mantenimiento de la Salud (HMO)</a:t>
                      </a: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s-US" sz="1800">
                          <a:solidFill>
                            <a:srgbClr val="00529B"/>
                          </a:solidFill>
                          <a:effectLst/>
                          <a:latin typeface="+mn-lt"/>
                          <a:cs typeface="Arial" panose="020B0604020202020204" pitchFamily="34" charset="0"/>
                        </a:rPr>
                        <a:t>Organización de Proveedores Preferidos (PPO)</a:t>
                      </a: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s-US" sz="1800">
                          <a:solidFill>
                            <a:srgbClr val="00529B"/>
                          </a:solidFill>
                          <a:effectLst/>
                          <a:latin typeface="+mn-lt"/>
                          <a:cs typeface="Arial" panose="020B0604020202020204" pitchFamily="34" charset="0"/>
                        </a:rPr>
                        <a:t>Plan de Pago por Servicio Privado (PFFS)</a:t>
                      </a: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s-US" sz="1800">
                          <a:solidFill>
                            <a:srgbClr val="00529B"/>
                          </a:solidFill>
                          <a:effectLst/>
                          <a:latin typeface="+mn-lt"/>
                          <a:cs typeface="Arial" panose="020B0604020202020204" pitchFamily="34" charset="0"/>
                        </a:rPr>
                        <a:t>Plan de Necesidades Especiales (SNP)</a:t>
                      </a: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s-US" sz="1800">
                          <a:solidFill>
                            <a:srgbClr val="00529B"/>
                          </a:solidFill>
                          <a:effectLst/>
                          <a:latin typeface="+mn-lt"/>
                          <a:cs typeface="Arial" panose="020B0604020202020204" pitchFamily="34" charset="0"/>
                        </a:rPr>
                        <a:t>Cuenta de Ahorros Médicos (MSA)</a:t>
                      </a:r>
                    </a:p>
                  </a:txBody>
                  <a:tcPr marL="35685" marR="3568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405972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s-US" sz="1600" b="0" baseline="0" dirty="0">
                          <a:solidFill>
                            <a:srgbClr val="00529B"/>
                          </a:solidFill>
                          <a:effectLst/>
                          <a:latin typeface="+mn-lt"/>
                          <a:cs typeface="Arial" panose="020B0604020202020204" pitchFamily="34" charset="0"/>
                        </a:rPr>
                        <a:t>Algunas veces</a:t>
                      </a:r>
                    </a:p>
                    <a:p>
                      <a:pPr marL="0" marR="0" algn="l">
                        <a:lnSpc>
                          <a:spcPct val="100000"/>
                        </a:lnSpc>
                        <a:spcBef>
                          <a:spcPts val="600"/>
                        </a:spcBef>
                        <a:spcAft>
                          <a:spcPts val="0"/>
                        </a:spcAft>
                      </a:pPr>
                      <a:r>
                        <a:rPr lang="es-US" sz="1600" b="0" dirty="0">
                          <a:solidFill>
                            <a:srgbClr val="00529B"/>
                          </a:solidFill>
                          <a:effectLst/>
                          <a:latin typeface="+mn-lt"/>
                          <a:cs typeface="Arial" panose="020B0604020202020204" pitchFamily="34" charset="0"/>
                        </a:rPr>
                        <a:t>Por lo general, debe recibir la atención y los servicios de médicos, otros proveedores de asistencia médica u hospitales de la red del plan (excepto la atención de urgencia o emergencia o la diálisis fuera de la zona de cobertura). </a:t>
                      </a:r>
                    </a:p>
                    <a:p>
                      <a:pPr marL="0" marR="0" lvl="0" indent="0" algn="l" defTabSz="914400" rtl="0" eaLnBrk="1" fontAlgn="auto" latinLnBrk="0" hangingPunct="1">
                        <a:lnSpc>
                          <a:spcPct val="100000"/>
                        </a:lnSpc>
                        <a:spcBef>
                          <a:spcPts val="600"/>
                        </a:spcBef>
                        <a:spcAft>
                          <a:spcPts val="0"/>
                        </a:spcAft>
                        <a:buClrTx/>
                        <a:buSzTx/>
                        <a:buFontTx/>
                        <a:buNone/>
                        <a:tabLst/>
                        <a:defRPr/>
                      </a:pPr>
                      <a:r>
                        <a:rPr lang="es-US" sz="1600" b="0" dirty="0">
                          <a:solidFill>
                            <a:srgbClr val="00529B"/>
                          </a:solidFill>
                          <a:effectLst/>
                          <a:latin typeface="+mn-lt"/>
                          <a:cs typeface="Arial" panose="020B0604020202020204" pitchFamily="34" charset="0"/>
                        </a:rPr>
                        <a:t>En un </a:t>
                      </a:r>
                      <a:r>
                        <a:rPr lang="es-US" sz="1600" b="0" dirty="0">
                          <a:solidFill>
                            <a:srgbClr val="00529B"/>
                          </a:solidFill>
                          <a:latin typeface="+mn-lt"/>
                          <a:cs typeface="Arial" panose="020B0604020202020204" pitchFamily="34" charset="0"/>
                        </a:rPr>
                        <a:t>Punto de Servicio de la Organización para el Mantenimiento de la Salud</a:t>
                      </a:r>
                      <a:r>
                        <a:rPr lang="es-US" sz="1600" b="0" dirty="0">
                          <a:solidFill>
                            <a:srgbClr val="00529B"/>
                          </a:solidFill>
                          <a:effectLst/>
                          <a:latin typeface="+mn-lt"/>
                          <a:cs typeface="Arial" panose="020B0604020202020204" pitchFamily="34" charset="0"/>
                        </a:rPr>
                        <a:t> (HMOPOS) puede recibir algunos servicios fuera de la red por un copago o coaseguro más elevado.</a:t>
                      </a: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s-US" sz="1600" baseline="0" dirty="0">
                          <a:solidFill>
                            <a:srgbClr val="00529B"/>
                          </a:solidFill>
                          <a:effectLst/>
                          <a:latin typeface="+mn-lt"/>
                          <a:cs typeface="Arial" panose="020B0604020202020204" pitchFamily="34" charset="0"/>
                        </a:rPr>
                        <a:t>Sí</a:t>
                      </a:r>
                    </a:p>
                    <a:p>
                      <a:pPr marL="0" marR="0">
                        <a:lnSpc>
                          <a:spcPct val="100000"/>
                        </a:lnSpc>
                        <a:spcBef>
                          <a:spcPts val="600"/>
                        </a:spcBef>
                        <a:spcAft>
                          <a:spcPts val="0"/>
                        </a:spcAft>
                      </a:pPr>
                      <a:r>
                        <a:rPr lang="es-US" sz="1600" dirty="0">
                          <a:solidFill>
                            <a:srgbClr val="00529B"/>
                          </a:solidFill>
                          <a:effectLst/>
                          <a:latin typeface="+mn-lt"/>
                          <a:cs typeface="Arial" panose="020B0604020202020204" pitchFamily="34" charset="0"/>
                        </a:rPr>
                        <a:t>Cada plan tiene una red de médicos, hospitales y otros proveedores a quienes usted puede consultar. También puede salir de la red de proveedores del plan, pero sus costos pueden ser más altos. </a:t>
                      </a: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s-US" sz="1600" baseline="0" dirty="0">
                          <a:solidFill>
                            <a:srgbClr val="00529B"/>
                          </a:solidFill>
                          <a:effectLst/>
                          <a:latin typeface="+mn-lt"/>
                          <a:cs typeface="Arial" panose="020B0604020202020204" pitchFamily="34" charset="0"/>
                        </a:rPr>
                        <a:t>Sí</a:t>
                      </a:r>
                    </a:p>
                    <a:p>
                      <a:pPr marL="0" marR="0">
                        <a:lnSpc>
                          <a:spcPct val="100000"/>
                        </a:lnSpc>
                        <a:spcBef>
                          <a:spcPts val="600"/>
                        </a:spcBef>
                        <a:spcAft>
                          <a:spcPts val="0"/>
                        </a:spcAft>
                      </a:pPr>
                      <a:r>
                        <a:rPr lang="es-US" sz="1600" dirty="0">
                          <a:solidFill>
                            <a:srgbClr val="00529B"/>
                          </a:solidFill>
                          <a:effectLst/>
                          <a:latin typeface="+mn-lt"/>
                          <a:cs typeface="Arial" panose="020B0604020202020204" pitchFamily="34" charset="0"/>
                        </a:rPr>
                        <a:t>Puede visitar a cualquier médico aprobado por Medicare, otro proveedor de servicios de salud u hospital </a:t>
                      </a:r>
                      <a:r>
                        <a:rPr lang="es-US" sz="1600" b="1" dirty="0">
                          <a:solidFill>
                            <a:srgbClr val="00529B"/>
                          </a:solidFill>
                          <a:effectLst/>
                          <a:latin typeface="+mn-lt"/>
                          <a:cs typeface="Arial" panose="020B0604020202020204" pitchFamily="34" charset="0"/>
                        </a:rPr>
                        <a:t>que acepte los términos de pago del plan y esté de acuerdo en brindarle tratamiento.</a:t>
                      </a:r>
                      <a:r>
                        <a:rPr lang="es-US" sz="1600" dirty="0">
                          <a:solidFill>
                            <a:srgbClr val="00529B"/>
                          </a:solidFill>
                          <a:effectLst/>
                          <a:latin typeface="+mn-lt"/>
                          <a:cs typeface="Arial" panose="020B0604020202020204" pitchFamily="34" charset="0"/>
                        </a:rPr>
                        <a:t> Si el plan tiene una red, usted puede usar cualquier proveedor de la red (si visita un proveedor fuera de la red que acepta los términos del plan, es posible que deba pagar más).</a:t>
                      </a: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s-US" sz="1600" baseline="0" dirty="0">
                          <a:solidFill>
                            <a:srgbClr val="00529B"/>
                          </a:solidFill>
                          <a:effectLst/>
                          <a:latin typeface="+mn-lt"/>
                          <a:cs typeface="Arial" panose="020B0604020202020204" pitchFamily="34" charset="0"/>
                        </a:rPr>
                        <a:t>Algunas veces</a:t>
                      </a:r>
                    </a:p>
                    <a:p>
                      <a:pPr marL="0" marR="0">
                        <a:lnSpc>
                          <a:spcPct val="100000"/>
                        </a:lnSpc>
                        <a:spcBef>
                          <a:spcPts val="600"/>
                        </a:spcBef>
                        <a:spcAft>
                          <a:spcPts val="0"/>
                        </a:spcAft>
                      </a:pPr>
                      <a:r>
                        <a:rPr lang="es-US" sz="1600" dirty="0">
                          <a:solidFill>
                            <a:srgbClr val="00529B"/>
                          </a:solidFill>
                          <a:effectLst/>
                          <a:latin typeface="+mn-lt"/>
                          <a:cs typeface="Arial" panose="020B0604020202020204" pitchFamily="34" charset="0"/>
                        </a:rPr>
                        <a:t>Si su SNP es un HMO, usted debe recibir atención y servicios de médicos u hospitales de la red del SNP (excepto atención de emergencia o urgencia o diálisis fuera del área).</a:t>
                      </a:r>
                      <a:r>
                        <a:rPr lang="es-US" sz="1600" baseline="0" dirty="0">
                          <a:solidFill>
                            <a:srgbClr val="00529B"/>
                          </a:solidFill>
                          <a:effectLst/>
                          <a:latin typeface="+mn-lt"/>
                          <a:cs typeface="Arial" panose="020B0604020202020204" pitchFamily="34" charset="0"/>
                        </a:rPr>
                        <a:t> Sin embargo, si su SNP es un PPO, usted puede obtener los servicios cubiertos por Medicare fuera de la red.</a:t>
                      </a: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s-US" sz="1600" baseline="0" dirty="0">
                          <a:solidFill>
                            <a:srgbClr val="00529B"/>
                          </a:solidFill>
                          <a:effectLst/>
                          <a:latin typeface="+mn-lt"/>
                          <a:cs typeface="Arial" panose="020B0604020202020204" pitchFamily="34" charset="0"/>
                        </a:rPr>
                        <a:t>Sí</a:t>
                      </a:r>
                    </a:p>
                    <a:p>
                      <a:pPr marL="0" marR="0">
                        <a:lnSpc>
                          <a:spcPct val="100000"/>
                        </a:lnSpc>
                        <a:spcBef>
                          <a:spcPts val="600"/>
                        </a:spcBef>
                        <a:spcAft>
                          <a:spcPts val="0"/>
                        </a:spcAft>
                      </a:pPr>
                      <a:r>
                        <a:rPr lang="es-US" sz="1600" dirty="0">
                          <a:solidFill>
                            <a:srgbClr val="00529B"/>
                          </a:solidFill>
                          <a:effectLst/>
                          <a:latin typeface="+mn-lt"/>
                          <a:cs typeface="Arial" panose="020B0604020202020204" pitchFamily="34" charset="0"/>
                        </a:rPr>
                        <a:t>Los planes MSA</a:t>
                      </a:r>
                      <a:r>
                        <a:rPr lang="es-US" sz="1600" baseline="0" dirty="0">
                          <a:solidFill>
                            <a:srgbClr val="00529B"/>
                          </a:solidFill>
                          <a:effectLst/>
                          <a:latin typeface="+mn-lt"/>
                          <a:cs typeface="Arial" panose="020B0604020202020204" pitchFamily="34" charset="0"/>
                        </a:rPr>
                        <a:t> generalmente no tienen proveedores de red. Puede acudir a cualquier proveedor aprobado por Medicare para recibir los servicios que cubre Medicare Original.</a:t>
                      </a:r>
                    </a:p>
                  </a:txBody>
                  <a:tcPr marL="35685" marR="3568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7" name="Slide Number Placeholder 5">
            <a:extLst>
              <a:ext uri="{FF2B5EF4-FFF2-40B4-BE49-F238E27FC236}">
                <a16:creationId xmlns:a16="http://schemas.microsoft.com/office/drawing/2014/main" id="{71222E34-C408-4263-9B83-4CEC10AF480F}"/>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67</a:t>
            </a:fld>
            <a:endParaRPr lang="en-US">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s-US">
                <a:solidFill>
                  <a:schemeClr val="accent1">
                    <a:lumMod val="40000"/>
                    <a:lumOff val="60000"/>
                  </a:schemeClr>
                </a:solidFill>
                <a:latin typeface="Arial"/>
                <a:cs typeface="Arial"/>
              </a:rPr>
              <a:t>Medicare Advantage y otros planes de salud Medicare</a:t>
            </a:r>
          </a:p>
        </p:txBody>
      </p:sp>
      <p:sp>
        <p:nvSpPr>
          <p:cNvPr id="2" name="Date Placeholder 1"/>
          <p:cNvSpPr>
            <a:spLocks noGrp="1"/>
          </p:cNvSpPr>
          <p:nvPr>
            <p:ph type="dt" sz="half" idx="10"/>
          </p:nvPr>
        </p:nvSpPr>
        <p:spPr/>
        <p:txBody>
          <a:bodyPr/>
          <a:lstStyle/>
          <a:p>
            <a:r>
              <a:rPr lang="es-US">
                <a:solidFill>
                  <a:schemeClr val="accent1">
                    <a:lumMod val="40000"/>
                    <a:lumOff val="60000"/>
                  </a:schemeClr>
                </a:solidFill>
              </a:rPr>
              <a:t>Marzo de 2023</a:t>
            </a:r>
          </a:p>
        </p:txBody>
      </p:sp>
    </p:spTree>
    <p:custDataLst>
      <p:tags r:id="rId1"/>
    </p:custDataLst>
    <p:extLst>
      <p:ext uri="{BB962C8B-B14F-4D97-AF65-F5344CB8AC3E}">
        <p14:creationId xmlns:p14="http://schemas.microsoft.com/office/powerpoint/2010/main" val="16033044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3134"/>
            <a:ext cx="12192000" cy="960644"/>
          </a:xfrm>
        </p:spPr>
        <p:txBody>
          <a:bodyPr anchor="ctr">
            <a:normAutofit/>
          </a:bodyPr>
          <a:lstStyle/>
          <a:p>
            <a:r>
              <a:rPr lang="es-US" sz="2800" dirty="0"/>
              <a:t>Apéndice A Comparar los planes Medicare </a:t>
            </a:r>
            <a:r>
              <a:rPr lang="es-US" sz="2800" dirty="0" err="1"/>
              <a:t>Advantage</a:t>
            </a:r>
            <a:r>
              <a:rPr lang="es-US" sz="2800" dirty="0"/>
              <a:t>: Remisiones</a:t>
            </a:r>
          </a:p>
        </p:txBody>
      </p:sp>
      <p:sp>
        <p:nvSpPr>
          <p:cNvPr id="5" name="TextBox 4">
            <a:extLst>
              <a:ext uri="{FF2B5EF4-FFF2-40B4-BE49-F238E27FC236}">
                <a16:creationId xmlns:a16="http://schemas.microsoft.com/office/drawing/2014/main" id="{0C7902B5-A2E0-479D-857D-F7C20D04790D}"/>
              </a:ext>
            </a:extLst>
          </p:cNvPr>
          <p:cNvSpPr txBox="1"/>
          <p:nvPr/>
        </p:nvSpPr>
        <p:spPr>
          <a:xfrm>
            <a:off x="481861" y="1391055"/>
            <a:ext cx="11228277" cy="475845"/>
          </a:xfrm>
          <a:prstGeom prst="rect">
            <a:avLst/>
          </a:prstGeom>
          <a:noFill/>
        </p:spPr>
        <p:txBody>
          <a:bodyPr wrap="square" rtlCol="0">
            <a:spAutoFit/>
          </a:bodyPr>
          <a:lstStyle/>
          <a:p>
            <a:pPr lvl="0" algn="ctr">
              <a:spcBef>
                <a:spcPts val="600"/>
              </a:spcBef>
            </a:pPr>
            <a:r>
              <a:rPr lang="es-US" sz="2400" b="1" dirty="0">
                <a:solidFill>
                  <a:srgbClr val="00529B"/>
                </a:solidFill>
                <a:cs typeface="Arial" panose="020B0604020202020204" pitchFamily="34" charset="0"/>
              </a:rPr>
              <a:t>¿Necesito una autorización de mi médico para ir con un especialista?</a:t>
            </a:r>
          </a:p>
        </p:txBody>
      </p:sp>
      <p:graphicFrame>
        <p:nvGraphicFramePr>
          <p:cNvPr id="6" name="Table 5" descr="Tabla que compara si se necesitan autorizaciones: HMO, PPO, PFFS, SNP y MSA." title="Apéndice A"/>
          <p:cNvGraphicFramePr>
            <a:graphicFrameLocks noGrp="1"/>
          </p:cNvGraphicFramePr>
          <p:nvPr>
            <p:extLst>
              <p:ext uri="{D42A27DB-BD31-4B8C-83A1-F6EECF244321}">
                <p14:modId xmlns:p14="http://schemas.microsoft.com/office/powerpoint/2010/main" val="1856493742"/>
              </p:ext>
            </p:extLst>
          </p:nvPr>
        </p:nvGraphicFramePr>
        <p:xfrm>
          <a:off x="481861" y="2288745"/>
          <a:ext cx="11228277" cy="3124200"/>
        </p:xfrm>
        <a:graphic>
          <a:graphicData uri="http://schemas.openxmlformats.org/drawingml/2006/table">
            <a:tbl>
              <a:tblPr firstRow="1" firstCol="1" bandRow="1">
                <a:tableStyleId>{5FD0F851-EC5A-4D38-B0AD-8093EC10F338}</a:tableStyleId>
              </a:tblPr>
              <a:tblGrid>
                <a:gridCol w="2245656">
                  <a:extLst>
                    <a:ext uri="{9D8B030D-6E8A-4147-A177-3AD203B41FA5}">
                      <a16:colId xmlns:a16="http://schemas.microsoft.com/office/drawing/2014/main" val="20001"/>
                    </a:ext>
                  </a:extLst>
                </a:gridCol>
                <a:gridCol w="2245656">
                  <a:extLst>
                    <a:ext uri="{9D8B030D-6E8A-4147-A177-3AD203B41FA5}">
                      <a16:colId xmlns:a16="http://schemas.microsoft.com/office/drawing/2014/main" val="20002"/>
                    </a:ext>
                  </a:extLst>
                </a:gridCol>
                <a:gridCol w="2609804">
                  <a:extLst>
                    <a:ext uri="{9D8B030D-6E8A-4147-A177-3AD203B41FA5}">
                      <a16:colId xmlns:a16="http://schemas.microsoft.com/office/drawing/2014/main" val="20003"/>
                    </a:ext>
                  </a:extLst>
                </a:gridCol>
                <a:gridCol w="2119236">
                  <a:extLst>
                    <a:ext uri="{9D8B030D-6E8A-4147-A177-3AD203B41FA5}">
                      <a16:colId xmlns:a16="http://schemas.microsoft.com/office/drawing/2014/main" val="20004"/>
                    </a:ext>
                  </a:extLst>
                </a:gridCol>
                <a:gridCol w="2007925">
                  <a:extLst>
                    <a:ext uri="{9D8B030D-6E8A-4147-A177-3AD203B41FA5}">
                      <a16:colId xmlns:a16="http://schemas.microsoft.com/office/drawing/2014/main" val="20005"/>
                    </a:ext>
                  </a:extLst>
                </a:gridCol>
              </a:tblGrid>
              <a:tr h="40733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s-US" sz="2000">
                          <a:solidFill>
                            <a:srgbClr val="00529B"/>
                          </a:solidFill>
                          <a:effectLst/>
                          <a:latin typeface="+mn-lt"/>
                          <a:cs typeface="Arial" panose="020B0604020202020204" pitchFamily="34" charset="0"/>
                        </a:rPr>
                        <a:t>Organización para el Mantenimiento de la Salud (HMO)</a:t>
                      </a: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s-US" sz="2000">
                          <a:solidFill>
                            <a:srgbClr val="00529B"/>
                          </a:solidFill>
                          <a:effectLst/>
                          <a:latin typeface="+mn-lt"/>
                          <a:cs typeface="Arial" panose="020B0604020202020204" pitchFamily="34" charset="0"/>
                        </a:rPr>
                        <a:t>Organización de Proveedores Preferidos (PPO)</a:t>
                      </a: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s-US" sz="2000">
                          <a:solidFill>
                            <a:srgbClr val="00529B"/>
                          </a:solidFill>
                          <a:effectLst/>
                          <a:latin typeface="+mn-lt"/>
                          <a:cs typeface="Arial" panose="020B0604020202020204" pitchFamily="34" charset="0"/>
                        </a:rPr>
                        <a:t>Plan de Pago por Servicio Privado (PFFS)</a:t>
                      </a: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s-US" sz="2000">
                          <a:solidFill>
                            <a:srgbClr val="00529B"/>
                          </a:solidFill>
                          <a:effectLst/>
                          <a:latin typeface="+mn-lt"/>
                          <a:cs typeface="Arial" panose="020B0604020202020204" pitchFamily="34" charset="0"/>
                        </a:rPr>
                        <a:t>Plan de Necesidades Especiales(SNP)</a:t>
                      </a: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s-US" sz="2000">
                          <a:solidFill>
                            <a:srgbClr val="00529B"/>
                          </a:solidFill>
                          <a:effectLst/>
                          <a:latin typeface="+mn-lt"/>
                          <a:cs typeface="Arial" panose="020B0604020202020204" pitchFamily="34" charset="0"/>
                        </a:rPr>
                        <a:t>Cuenta de Ahorros Médicos (MSA)</a:t>
                      </a:r>
                    </a:p>
                  </a:txBody>
                  <a:tcPr marL="35685" marR="3568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54882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s-US" sz="2000" b="0">
                          <a:solidFill>
                            <a:srgbClr val="00529B"/>
                          </a:solidFill>
                          <a:effectLst/>
                          <a:latin typeface="+mn-lt"/>
                          <a:cs typeface="Arial" panose="020B0604020202020204" pitchFamily="34" charset="0"/>
                        </a:rPr>
                        <a:t>Sí</a:t>
                      </a: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s-US" sz="2000">
                          <a:solidFill>
                            <a:srgbClr val="00529B"/>
                          </a:solidFill>
                          <a:effectLst/>
                          <a:latin typeface="+mn-lt"/>
                          <a:cs typeface="Arial" panose="020B0604020202020204" pitchFamily="34" charset="0"/>
                        </a:rPr>
                        <a:t>No</a:t>
                      </a: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s-US" sz="2000" dirty="0">
                          <a:solidFill>
                            <a:srgbClr val="00529B"/>
                          </a:solidFill>
                          <a:effectLst/>
                          <a:latin typeface="+mn-lt"/>
                          <a:cs typeface="Arial" panose="020B0604020202020204" pitchFamily="34" charset="0"/>
                        </a:rPr>
                        <a:t>No</a:t>
                      </a:r>
                    </a:p>
                    <a:p>
                      <a:pPr marL="0" marR="0" algn="l" rtl="0">
                        <a:lnSpc>
                          <a:spcPct val="100000"/>
                        </a:lnSpc>
                        <a:spcBef>
                          <a:spcPts val="600"/>
                        </a:spcBef>
                        <a:spcAft>
                          <a:spcPts val="0"/>
                        </a:spcAft>
                      </a:pPr>
                      <a:endParaRPr lang="en-US" sz="200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s-US" sz="2000" dirty="0">
                          <a:solidFill>
                            <a:srgbClr val="00529B"/>
                          </a:solidFill>
                          <a:effectLst/>
                          <a:latin typeface="+mn-lt"/>
                          <a:cs typeface="Arial" panose="020B0604020202020204" pitchFamily="34" charset="0"/>
                        </a:rPr>
                        <a:t>Quizás</a:t>
                      </a:r>
                    </a:p>
                    <a:p>
                      <a:pPr marL="0" marR="0" algn="l">
                        <a:lnSpc>
                          <a:spcPct val="100000"/>
                        </a:lnSpc>
                        <a:spcBef>
                          <a:spcPts val="600"/>
                        </a:spcBef>
                        <a:spcAft>
                          <a:spcPts val="0"/>
                        </a:spcAft>
                      </a:pPr>
                      <a:r>
                        <a:rPr lang="es-US" sz="2000" dirty="0">
                          <a:solidFill>
                            <a:srgbClr val="00529B"/>
                          </a:solidFill>
                          <a:effectLst/>
                          <a:latin typeface="+mn-lt"/>
                          <a:cs typeface="Arial" panose="020B0604020202020204" pitchFamily="34" charset="0"/>
                        </a:rPr>
                        <a:t>Si</a:t>
                      </a:r>
                      <a:r>
                        <a:rPr lang="es-US" sz="2000" baseline="0" dirty="0">
                          <a:solidFill>
                            <a:srgbClr val="00529B"/>
                          </a:solidFill>
                          <a:effectLst/>
                          <a:latin typeface="+mn-lt"/>
                          <a:cs typeface="Arial" panose="020B0604020202020204" pitchFamily="34" charset="0"/>
                        </a:rPr>
                        <a:t> el SNP es una HMO, necesita una autorización. Si el SNP es una PPO, </a:t>
                      </a:r>
                      <a:br>
                        <a:rPr lang="es-US" sz="2000" baseline="0" dirty="0">
                          <a:solidFill>
                            <a:srgbClr val="00529B"/>
                          </a:solidFill>
                          <a:effectLst/>
                          <a:latin typeface="+mn-lt"/>
                          <a:cs typeface="Arial" panose="020B0604020202020204" pitchFamily="34" charset="0"/>
                        </a:rPr>
                      </a:br>
                      <a:r>
                        <a:rPr lang="es-US" sz="2000" baseline="0" dirty="0">
                          <a:solidFill>
                            <a:srgbClr val="00529B"/>
                          </a:solidFill>
                          <a:effectLst/>
                          <a:latin typeface="+mn-lt"/>
                          <a:cs typeface="Arial" panose="020B0604020202020204" pitchFamily="34" charset="0"/>
                        </a:rPr>
                        <a:t>no necesita autorización.</a:t>
                      </a: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s-US" sz="2000" dirty="0">
                          <a:solidFill>
                            <a:srgbClr val="00529B"/>
                          </a:solidFill>
                          <a:effectLst/>
                          <a:latin typeface="+mn-lt"/>
                          <a:cs typeface="Arial" panose="020B0604020202020204" pitchFamily="34" charset="0"/>
                        </a:rPr>
                        <a:t>No</a:t>
                      </a:r>
                    </a:p>
                  </a:txBody>
                  <a:tcPr marL="35685" marR="3568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7" name="Slide Number Placeholder 5">
            <a:extLst>
              <a:ext uri="{FF2B5EF4-FFF2-40B4-BE49-F238E27FC236}">
                <a16:creationId xmlns:a16="http://schemas.microsoft.com/office/drawing/2014/main" id="{994B130B-FFFB-4345-83E1-B934DC2018B5}"/>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68</a:t>
            </a:fld>
            <a:endParaRPr lang="en-US">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s-US">
                <a:solidFill>
                  <a:schemeClr val="accent1">
                    <a:lumMod val="40000"/>
                    <a:lumOff val="60000"/>
                  </a:schemeClr>
                </a:solidFill>
                <a:latin typeface="Arial"/>
                <a:cs typeface="Arial"/>
              </a:rPr>
              <a:t>Medicare Advantage y otros planes de salud Medicare</a:t>
            </a:r>
          </a:p>
        </p:txBody>
      </p:sp>
      <p:sp>
        <p:nvSpPr>
          <p:cNvPr id="2" name="Date Placeholder 1"/>
          <p:cNvSpPr>
            <a:spLocks noGrp="1"/>
          </p:cNvSpPr>
          <p:nvPr>
            <p:ph type="dt" sz="half" idx="10"/>
          </p:nvPr>
        </p:nvSpPr>
        <p:spPr/>
        <p:txBody>
          <a:bodyPr/>
          <a:lstStyle/>
          <a:p>
            <a:r>
              <a:rPr lang="es-US">
                <a:solidFill>
                  <a:schemeClr val="accent1">
                    <a:lumMod val="40000"/>
                    <a:lumOff val="60000"/>
                  </a:schemeClr>
                </a:solidFill>
              </a:rPr>
              <a:t>Marzo de 2023</a:t>
            </a:r>
          </a:p>
        </p:txBody>
      </p:sp>
    </p:spTree>
    <p:custDataLst>
      <p:tags r:id="rId1"/>
    </p:custDataLst>
    <p:extLst>
      <p:ext uri="{BB962C8B-B14F-4D97-AF65-F5344CB8AC3E}">
        <p14:creationId xmlns:p14="http://schemas.microsoft.com/office/powerpoint/2010/main" val="42632014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58"/>
            <a:ext cx="12192000" cy="948769"/>
          </a:xfrm>
        </p:spPr>
        <p:txBody>
          <a:bodyPr anchor="ctr">
            <a:normAutofit/>
          </a:bodyPr>
          <a:lstStyle/>
          <a:p>
            <a:r>
              <a:rPr lang="es-US" sz="2800"/>
              <a:t>Apéndice B: Medicare Original vs. Medicare Advantage: Doctor y Elección Hospitalaria</a:t>
            </a:r>
          </a:p>
        </p:txBody>
      </p:sp>
      <p:graphicFrame>
        <p:nvGraphicFramePr>
          <p:cNvPr id="10" name="Table 9" title="Doctor y elección hospitalaria. Medicare Original vs. Medicare Advantage">
            <a:extLst>
              <a:ext uri="{FF2B5EF4-FFF2-40B4-BE49-F238E27FC236}">
                <a16:creationId xmlns:a16="http://schemas.microsoft.com/office/drawing/2014/main" id="{F61E4D96-77F4-3A46-BE29-6C59253DF241}"/>
              </a:ext>
            </a:extLst>
          </p:cNvPr>
          <p:cNvGraphicFramePr>
            <a:graphicFrameLocks noGrp="1"/>
          </p:cNvGraphicFramePr>
          <p:nvPr>
            <p:extLst>
              <p:ext uri="{D42A27DB-BD31-4B8C-83A1-F6EECF244321}">
                <p14:modId xmlns:p14="http://schemas.microsoft.com/office/powerpoint/2010/main" val="1220572167"/>
              </p:ext>
            </p:extLst>
          </p:nvPr>
        </p:nvGraphicFramePr>
        <p:xfrm>
          <a:off x="457200" y="1666739"/>
          <a:ext cx="11354540" cy="4490096"/>
        </p:xfrm>
        <a:graphic>
          <a:graphicData uri="http://schemas.openxmlformats.org/drawingml/2006/table">
            <a:tbl>
              <a:tblPr firstRow="1" bandRow="1">
                <a:tableStyleId>{5FD0F851-EC5A-4D38-B0AD-8093EC10F338}</a:tableStyleId>
              </a:tblPr>
              <a:tblGrid>
                <a:gridCol w="5379720">
                  <a:extLst>
                    <a:ext uri="{9D8B030D-6E8A-4147-A177-3AD203B41FA5}">
                      <a16:colId xmlns:a16="http://schemas.microsoft.com/office/drawing/2014/main" val="3939814607"/>
                    </a:ext>
                  </a:extLst>
                </a:gridCol>
                <a:gridCol w="5974820">
                  <a:extLst>
                    <a:ext uri="{9D8B030D-6E8A-4147-A177-3AD203B41FA5}">
                      <a16:colId xmlns:a16="http://schemas.microsoft.com/office/drawing/2014/main" val="3510080372"/>
                    </a:ext>
                  </a:extLst>
                </a:gridCol>
              </a:tblGrid>
              <a:tr h="78677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r>
                        <a:rPr lang="es-US" sz="2800">
                          <a:solidFill>
                            <a:srgbClr val="00529B"/>
                          </a:solidFill>
                          <a:effectLst/>
                        </a:rPr>
                        <a:t>Medicare Original</a:t>
                      </a:r>
                    </a:p>
                  </a:txBody>
                  <a:tcPr marL="137160" marR="68580" marT="28575" marB="64294" anchor="ctr">
                    <a:lnR w="12700" cap="flat" cmpd="sng" algn="ctr">
                      <a:solidFill>
                        <a:schemeClr val="accent5">
                          <a:lumMod val="40000"/>
                          <a:lumOff val="60000"/>
                        </a:schemeClr>
                      </a:solidFill>
                      <a:prstDash val="solid"/>
                      <a:round/>
                      <a:headEnd type="none" w="med" len="med"/>
                      <a:tailEnd type="none" w="med" len="med"/>
                    </a:ln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US" sz="2800">
                          <a:solidFill>
                            <a:srgbClr val="00529B"/>
                          </a:solidFill>
                          <a:effectLst/>
                        </a:rPr>
                        <a:t>Medicare Advantage (Parte C)</a:t>
                      </a:r>
                    </a:p>
                  </a:txBody>
                  <a:tcPr marL="137160" marR="68580" marT="64294" marB="64294" anchor="ctr">
                    <a:lnL w="12700" cap="flat" cmpd="sng" algn="ctr">
                      <a:solidFill>
                        <a:schemeClr val="accent5">
                          <a:lumMod val="40000"/>
                          <a:lumOff val="60000"/>
                        </a:schemeClr>
                      </a:solidFill>
                      <a:prstDash val="solid"/>
                      <a:round/>
                      <a:headEnd type="none" w="med" len="med"/>
                      <a:tailEnd type="none" w="med" len="med"/>
                    </a:lnL>
                    <a:solidFill>
                      <a:srgbClr val="006BB4">
                        <a:alpha val="5098"/>
                      </a:srgbClr>
                    </a:solidFill>
                  </a:tcPr>
                </a:tc>
                <a:extLst>
                  <a:ext uri="{0D108BD9-81ED-4DB2-BD59-A6C34878D82A}">
                    <a16:rowId xmlns:a16="http://schemas.microsoft.com/office/drawing/2014/main" val="1880237107"/>
                  </a:ext>
                </a:extLst>
              </a:tr>
              <a:tr h="235257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r>
                        <a:rPr lang="es-US" sz="2400">
                          <a:solidFill>
                            <a:srgbClr val="00529B"/>
                          </a:solidFill>
                          <a:effectLst/>
                        </a:rPr>
                        <a:t>Usted puede recurrir a </a:t>
                      </a:r>
                      <a:r>
                        <a:rPr lang="es-US" sz="2400" b="1">
                          <a:solidFill>
                            <a:srgbClr val="00529B"/>
                          </a:solidFill>
                          <a:effectLst/>
                        </a:rPr>
                        <a:t>cualquier doctor y hospital que tome Medicare,</a:t>
                      </a:r>
                      <a:r>
                        <a:rPr lang="es-US" sz="2400" b="1" baseline="0">
                          <a:solidFill>
                            <a:srgbClr val="00529B"/>
                          </a:solidFill>
                          <a:effectLst/>
                        </a:rPr>
                        <a:t> en cualquier parte de los Estados Unidos.</a:t>
                      </a:r>
                    </a:p>
                  </a:txBody>
                  <a:tcPr marL="137160" marR="137160" marT="68580" marB="137160">
                    <a:lnR w="12700" cap="flat" cmpd="sng" algn="ctr">
                      <a:solidFill>
                        <a:srgbClr val="8FAADC"/>
                      </a:solidFill>
                      <a:prstDash val="solid"/>
                      <a:round/>
                      <a:headEnd type="none" w="med" len="med"/>
                      <a:tailEnd type="none" w="med" len="med"/>
                    </a:lnR>
                    <a:lnB w="12700" cap="flat" cmpd="sng" algn="ctr">
                      <a:solidFill>
                        <a:srgbClr val="8FAADC"/>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US" sz="2400" dirty="0">
                          <a:solidFill>
                            <a:srgbClr val="00529B"/>
                          </a:solidFill>
                          <a:effectLst/>
                        </a:rPr>
                        <a:t>En muchos casos, usted puede recurrir a </a:t>
                      </a:r>
                      <a:r>
                        <a:rPr lang="es-US" sz="2400" b="1" dirty="0">
                          <a:solidFill>
                            <a:srgbClr val="00529B"/>
                          </a:solidFill>
                          <a:effectLst/>
                        </a:rPr>
                        <a:t>doctores y otros proveedores que están en la red del plan</a:t>
                      </a:r>
                      <a:r>
                        <a:rPr lang="es-US" sz="2400" b="1" baseline="0" dirty="0">
                          <a:solidFill>
                            <a:srgbClr val="00529B"/>
                          </a:solidFill>
                          <a:effectLst/>
                        </a:rPr>
                        <a:t> y área de servicio </a:t>
                      </a:r>
                      <a:r>
                        <a:rPr lang="es-US" sz="2400" b="0" baseline="0" dirty="0">
                          <a:solidFill>
                            <a:srgbClr val="00529B"/>
                          </a:solidFill>
                          <a:effectLst/>
                        </a:rPr>
                        <a:t>(para atención médica no de emergencia)</a:t>
                      </a:r>
                      <a:r>
                        <a:rPr lang="es-US" sz="2400" baseline="0" dirty="0">
                          <a:solidFill>
                            <a:srgbClr val="00529B"/>
                          </a:solidFill>
                          <a:effectLst/>
                        </a:rPr>
                        <a:t>. </a:t>
                      </a:r>
                      <a:r>
                        <a:rPr lang="es-US" sz="2400" dirty="0">
                          <a:solidFill>
                            <a:srgbClr val="00529B"/>
                          </a:solidFill>
                          <a:effectLst/>
                        </a:rPr>
                        <a:t>Algunos planes ofrecen cobertura</a:t>
                      </a:r>
                      <a:r>
                        <a:rPr lang="es-US" sz="2400" baseline="0" dirty="0">
                          <a:solidFill>
                            <a:srgbClr val="00529B"/>
                          </a:solidFill>
                          <a:effectLst/>
                        </a:rPr>
                        <a:t> de no emergencia fuera de la red, pero normalmente a un costo mayor. </a:t>
                      </a:r>
                    </a:p>
                  </a:txBody>
                  <a:tcPr marL="137160" marR="137160" marT="68580" marB="137160">
                    <a:lnL w="12700" cap="flat" cmpd="sng" algn="ctr">
                      <a:solidFill>
                        <a:srgbClr val="8FAADC"/>
                      </a:solidFill>
                      <a:prstDash val="solid"/>
                      <a:round/>
                      <a:headEnd type="none" w="med" len="med"/>
                      <a:tailEnd type="none" w="med" len="med"/>
                    </a:lnL>
                    <a:lnB w="12700" cap="flat" cmpd="sng" algn="ctr">
                      <a:solidFill>
                        <a:srgbClr val="8FAADC"/>
                      </a:solidFill>
                      <a:prstDash val="solid"/>
                      <a:round/>
                      <a:headEnd type="none" w="med" len="med"/>
                      <a:tailEnd type="none" w="med" len="med"/>
                    </a:lnB>
                    <a:solidFill>
                      <a:srgbClr val="006BB4">
                        <a:alpha val="5098"/>
                      </a:srgbClr>
                    </a:solidFill>
                  </a:tcPr>
                </a:tc>
                <a:extLst>
                  <a:ext uri="{0D108BD9-81ED-4DB2-BD59-A6C34878D82A}">
                    <a16:rowId xmlns:a16="http://schemas.microsoft.com/office/drawing/2014/main" val="855204335"/>
                  </a:ext>
                </a:extLst>
              </a:tr>
              <a:tr h="110373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r>
                        <a:rPr lang="es-US" sz="2400">
                          <a:solidFill>
                            <a:srgbClr val="00529B"/>
                          </a:solidFill>
                          <a:effectLst/>
                        </a:rPr>
                        <a:t>En la mayoría de los casos, usted </a:t>
                      </a:r>
                      <a:r>
                        <a:rPr lang="es-US" sz="2400" b="1">
                          <a:solidFill>
                            <a:srgbClr val="00529B"/>
                          </a:solidFill>
                          <a:effectLst/>
                        </a:rPr>
                        <a:t>no requiere </a:t>
                      </a:r>
                      <a:r>
                        <a:rPr lang="es-US" sz="2400">
                          <a:solidFill>
                            <a:srgbClr val="00529B"/>
                          </a:solidFill>
                          <a:effectLst/>
                        </a:rPr>
                        <a:t>una autorización para ir con un especialista.</a:t>
                      </a:r>
                    </a:p>
                  </a:txBody>
                  <a:tcPr marL="137160" marR="137160" marT="68580" marB="137160">
                    <a:lnR w="12700" cap="flat" cmpd="sng" algn="ctr">
                      <a:solidFill>
                        <a:srgbClr val="8FAADC"/>
                      </a:solidFill>
                      <a:prstDash val="solid"/>
                      <a:round/>
                      <a:headEnd type="none" w="med" len="med"/>
                      <a:tailEnd type="none" w="med" len="med"/>
                    </a:lnR>
                    <a:lnT w="12700" cap="flat" cmpd="sng" algn="ctr">
                      <a:solidFill>
                        <a:srgbClr val="8FAADC"/>
                      </a:solidFill>
                      <a:prstDash val="solid"/>
                      <a:round/>
                      <a:headEnd type="none" w="med" len="med"/>
                      <a:tailEnd type="none" w="med" len="med"/>
                    </a:lnT>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US" sz="2400" b="1" dirty="0">
                          <a:solidFill>
                            <a:srgbClr val="00529B"/>
                          </a:solidFill>
                          <a:effectLst/>
                        </a:rPr>
                        <a:t>Podría requerir </a:t>
                      </a:r>
                      <a:r>
                        <a:rPr lang="es-US" sz="2400" dirty="0">
                          <a:solidFill>
                            <a:srgbClr val="00529B"/>
                          </a:solidFill>
                          <a:effectLst/>
                        </a:rPr>
                        <a:t>autorización para ir con un especialista.</a:t>
                      </a:r>
                    </a:p>
                  </a:txBody>
                  <a:tcPr marL="137160" marR="137160" marT="68580" marB="137160">
                    <a:lnL w="12700" cap="flat" cmpd="sng" algn="ctr">
                      <a:solidFill>
                        <a:srgbClr val="8FAADC"/>
                      </a:solidFill>
                      <a:prstDash val="solid"/>
                      <a:round/>
                      <a:headEnd type="none" w="med" len="med"/>
                      <a:tailEnd type="none" w="med" len="med"/>
                    </a:lnL>
                    <a:lnT w="12700" cap="flat" cmpd="sng" algn="ctr">
                      <a:solidFill>
                        <a:srgbClr val="8FAADC"/>
                      </a:solidFill>
                      <a:prstDash val="solid"/>
                      <a:round/>
                      <a:headEnd type="none" w="med" len="med"/>
                      <a:tailEnd type="none" w="med" len="med"/>
                    </a:lnT>
                    <a:solidFill>
                      <a:srgbClr val="006BB4">
                        <a:alpha val="5098"/>
                      </a:srgbClr>
                    </a:solidFill>
                  </a:tcPr>
                </a:tc>
                <a:extLst>
                  <a:ext uri="{0D108BD9-81ED-4DB2-BD59-A6C34878D82A}">
                    <a16:rowId xmlns:a16="http://schemas.microsoft.com/office/drawing/2014/main" val="1469587612"/>
                  </a:ext>
                </a:extLst>
              </a:tr>
            </a:tbl>
          </a:graphicData>
        </a:graphic>
      </p:graphicFrame>
      <p:sp>
        <p:nvSpPr>
          <p:cNvPr id="12" name="Slide Number Placeholder 5">
            <a:extLst>
              <a:ext uri="{FF2B5EF4-FFF2-40B4-BE49-F238E27FC236}">
                <a16:creationId xmlns:a16="http://schemas.microsoft.com/office/drawing/2014/main" id="{112FE280-CE1B-4AA9-80BF-BC238C8904E6}"/>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69</a:t>
            </a:fld>
            <a:endParaRPr lang="en-US">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s-US">
                <a:solidFill>
                  <a:schemeClr val="accent1">
                    <a:lumMod val="40000"/>
                    <a:lumOff val="60000"/>
                  </a:schemeClr>
                </a:solidFill>
                <a:latin typeface="Arial"/>
                <a:cs typeface="Arial"/>
              </a:rPr>
              <a:t>Medicare Advantage y otros planes de salud Medicare</a:t>
            </a:r>
          </a:p>
        </p:txBody>
      </p:sp>
      <p:sp>
        <p:nvSpPr>
          <p:cNvPr id="2" name="Date Placeholder 1"/>
          <p:cNvSpPr>
            <a:spLocks noGrp="1"/>
          </p:cNvSpPr>
          <p:nvPr>
            <p:ph type="dt" sz="half" idx="10"/>
          </p:nvPr>
        </p:nvSpPr>
        <p:spPr/>
        <p:txBody>
          <a:bodyPr/>
          <a:lstStyle/>
          <a:p>
            <a:r>
              <a:rPr lang="es-US">
                <a:solidFill>
                  <a:schemeClr val="accent1">
                    <a:lumMod val="40000"/>
                    <a:lumOff val="60000"/>
                  </a:schemeClr>
                </a:solidFill>
              </a:rPr>
              <a:t>Marzo de 2023</a:t>
            </a:r>
          </a:p>
        </p:txBody>
      </p:sp>
    </p:spTree>
    <p:custDataLst>
      <p:tags r:id="rId1"/>
    </p:custDataLst>
    <p:extLst>
      <p:ext uri="{BB962C8B-B14F-4D97-AF65-F5344CB8AC3E}">
        <p14:creationId xmlns:p14="http://schemas.microsoft.com/office/powerpoint/2010/main" val="1026889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12192000" cy="968881"/>
          </a:xfrm>
        </p:spPr>
        <p:txBody>
          <a:bodyPr anchor="ctr">
            <a:normAutofit/>
          </a:bodyPr>
          <a:lstStyle/>
          <a:p>
            <a:r>
              <a:rPr lang="es-US" sz="3000"/>
              <a:t>¿Cómo funcionan los planes de Medicare Advantage?</a:t>
            </a:r>
          </a:p>
        </p:txBody>
      </p:sp>
      <p:sp>
        <p:nvSpPr>
          <p:cNvPr id="5" name="Content Placeholder 4"/>
          <p:cNvSpPr>
            <a:spLocks noGrp="1"/>
          </p:cNvSpPr>
          <p:nvPr>
            <p:ph type="body" sz="quarter" idx="4294967295"/>
          </p:nvPr>
        </p:nvSpPr>
        <p:spPr>
          <a:xfrm>
            <a:off x="914400" y="1371600"/>
            <a:ext cx="7772400" cy="4849164"/>
          </a:xfrm>
        </p:spPr>
        <p:txBody>
          <a:bodyPr>
            <a:normAutofit/>
          </a:bodyPr>
          <a:lstStyle/>
          <a:p>
            <a:pPr marL="0" lvl="0" indent="0" defTabSz="685800">
              <a:lnSpc>
                <a:spcPct val="100000"/>
              </a:lnSpc>
              <a:spcBef>
                <a:spcPts val="0"/>
              </a:spcBef>
              <a:spcAft>
                <a:spcPts val="1200"/>
              </a:spcAft>
              <a:buFont typeface="Wingdings" pitchFamily="2" charset="2"/>
              <a:buNone/>
            </a:pPr>
            <a:r>
              <a:rPr lang="es-US" sz="2400" b="1" dirty="0">
                <a:solidFill>
                  <a:srgbClr val="00529B"/>
                </a:solidFill>
              </a:rPr>
              <a:t>Con un plan Medicare </a:t>
            </a:r>
            <a:r>
              <a:rPr lang="es-US" sz="2400" b="1" dirty="0" err="1">
                <a:solidFill>
                  <a:srgbClr val="00529B"/>
                </a:solidFill>
              </a:rPr>
              <a:t>Advantage</a:t>
            </a:r>
            <a:r>
              <a:rPr lang="es-US" sz="2400" b="1" dirty="0">
                <a:solidFill>
                  <a:srgbClr val="00529B"/>
                </a:solidFill>
              </a:rPr>
              <a:t> Plan, usted:</a:t>
            </a:r>
          </a:p>
          <a:p>
            <a:pPr marL="548640" indent="-274320" defTabSz="685800">
              <a:lnSpc>
                <a:spcPct val="100000"/>
              </a:lnSpc>
              <a:spcBef>
                <a:spcPts val="0"/>
              </a:spcBef>
              <a:spcAft>
                <a:spcPts val="1200"/>
              </a:spcAft>
            </a:pPr>
            <a:r>
              <a:rPr lang="es-US" sz="2000" dirty="0">
                <a:solidFill>
                  <a:srgbClr val="00529B"/>
                </a:solidFill>
              </a:rPr>
              <a:t>Sigue teniendo todos los derechos y protecciones </a:t>
            </a:r>
            <a:br>
              <a:rPr lang="es-US" sz="2000" dirty="0">
                <a:solidFill>
                  <a:srgbClr val="00529B"/>
                </a:solidFill>
              </a:rPr>
            </a:br>
            <a:r>
              <a:rPr lang="es-US" sz="2000" dirty="0">
                <a:solidFill>
                  <a:srgbClr val="00529B"/>
                </a:solidFill>
              </a:rPr>
              <a:t>de Medicare</a:t>
            </a:r>
          </a:p>
          <a:p>
            <a:pPr marL="548640" indent="-274320" defTabSz="685800">
              <a:lnSpc>
                <a:spcPct val="100000"/>
              </a:lnSpc>
              <a:spcBef>
                <a:spcPts val="0"/>
              </a:spcBef>
              <a:spcAft>
                <a:spcPts val="1200"/>
              </a:spcAft>
            </a:pPr>
            <a:r>
              <a:rPr lang="es-US" sz="2000" dirty="0">
                <a:solidFill>
                  <a:srgbClr val="00529B"/>
                </a:solidFill>
              </a:rPr>
              <a:t>Puede pagar costos distintos a los que usted paga con  Medicare Original.</a:t>
            </a:r>
          </a:p>
          <a:p>
            <a:pPr marL="548640" indent="-274320" defTabSz="685800">
              <a:lnSpc>
                <a:spcPct val="100000"/>
              </a:lnSpc>
              <a:spcBef>
                <a:spcPts val="0"/>
              </a:spcBef>
              <a:spcAft>
                <a:spcPts val="1200"/>
              </a:spcAft>
            </a:pPr>
            <a:r>
              <a:rPr lang="es-US" sz="2000" dirty="0">
                <a:solidFill>
                  <a:srgbClr val="00529B"/>
                </a:solidFill>
              </a:rPr>
              <a:t>Tiene un máximo anual en los gastos directos de </a:t>
            </a:r>
            <a:br>
              <a:rPr lang="es-US" sz="2000" dirty="0">
                <a:solidFill>
                  <a:srgbClr val="00529B"/>
                </a:solidFill>
              </a:rPr>
            </a:br>
            <a:r>
              <a:rPr lang="es-US" sz="2000" dirty="0">
                <a:solidFill>
                  <a:srgbClr val="00529B"/>
                </a:solidFill>
              </a:rPr>
              <a:t>su bolsillo</a:t>
            </a:r>
          </a:p>
          <a:p>
            <a:pPr marL="548640" indent="-274320" defTabSz="685800">
              <a:lnSpc>
                <a:spcPct val="100000"/>
              </a:lnSpc>
              <a:spcBef>
                <a:spcPts val="0"/>
              </a:spcBef>
              <a:spcAft>
                <a:spcPts val="1200"/>
              </a:spcAft>
            </a:pPr>
            <a:r>
              <a:rPr lang="es-US" sz="2000" dirty="0">
                <a:solidFill>
                  <a:srgbClr val="00529B"/>
                </a:solidFill>
              </a:rPr>
              <a:t>No pagara más de lo que paga bajo Medicare Original por determinados servicios, como quimioterapia, diálisis y atención en un centro de enfermería especializada.</a:t>
            </a:r>
          </a:p>
          <a:p>
            <a:pPr marL="274320" indent="0" defTabSz="685800">
              <a:lnSpc>
                <a:spcPct val="100000"/>
              </a:lnSpc>
              <a:spcBef>
                <a:spcPts val="0"/>
              </a:spcBef>
              <a:spcAft>
                <a:spcPts val="1200"/>
              </a:spcAft>
              <a:buNone/>
            </a:pPr>
            <a:endParaRPr lang="en-US" sz="2000" dirty="0">
              <a:solidFill>
                <a:srgbClr val="00529B"/>
              </a:solidFill>
            </a:endParaRPr>
          </a:p>
        </p:txBody>
      </p:sp>
      <p:pic>
        <p:nvPicPr>
          <p:cNvPr id="7" name="Picture 6">
            <a:extLst>
              <a:ext uri="{FF2B5EF4-FFF2-40B4-BE49-F238E27FC236}">
                <a16:creationId xmlns:a16="http://schemas.microsoft.com/office/drawing/2014/main" id="{EF6307A7-1F82-4AED-B9D3-F39566CF804C}"/>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973942" y="1538601"/>
            <a:ext cx="3379858" cy="2253239"/>
          </a:xfrm>
          <a:prstGeom prst="rect">
            <a:avLst/>
          </a:prstGeom>
          <a:ln>
            <a:noFill/>
          </a:ln>
          <a:effectLst>
            <a:softEdge rad="112500"/>
          </a:effectLst>
        </p:spPr>
      </p:pic>
      <p:pic>
        <p:nvPicPr>
          <p:cNvPr id="11" name="Picture 10">
            <a:extLst>
              <a:ext uri="{FF2B5EF4-FFF2-40B4-BE49-F238E27FC236}">
                <a16:creationId xmlns:a16="http://schemas.microsoft.com/office/drawing/2014/main" id="{A9B7BCE3-09F4-4072-9DEB-C1E804A99CA2}"/>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973942" y="3799845"/>
            <a:ext cx="3374136" cy="2249424"/>
          </a:xfrm>
          <a:prstGeom prst="rect">
            <a:avLst/>
          </a:prstGeom>
          <a:ln>
            <a:noFill/>
          </a:ln>
          <a:effectLst>
            <a:softEdge rad="112500"/>
          </a:effectLst>
        </p:spPr>
      </p:pic>
      <p:sp>
        <p:nvSpPr>
          <p:cNvPr id="8" name="Slide Number Placeholder 5">
            <a:extLst>
              <a:ext uri="{FF2B5EF4-FFF2-40B4-BE49-F238E27FC236}">
                <a16:creationId xmlns:a16="http://schemas.microsoft.com/office/drawing/2014/main" id="{F4C1214D-12FF-49BE-ACE5-8F3F693576CD}"/>
              </a:ext>
            </a:extLst>
          </p:cNvPr>
          <p:cNvSpPr>
            <a:spLocks noGrp="1"/>
          </p:cNvSpPr>
          <p:nvPr>
            <p:ph type="sldNum" sz="quarter" idx="12"/>
          </p:nvPr>
        </p:nvSpPr>
        <p:spPr>
          <a:xfrm>
            <a:off x="8610600" y="6497704"/>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7</a:t>
            </a:fld>
            <a:endParaRPr lang="en-US"/>
          </a:p>
        </p:txBody>
      </p:sp>
      <p:sp>
        <p:nvSpPr>
          <p:cNvPr id="3" name="Footer Placeholder 2"/>
          <p:cNvSpPr>
            <a:spLocks noGrp="1"/>
          </p:cNvSpPr>
          <p:nvPr>
            <p:ph type="ftr" sz="quarter" idx="11"/>
          </p:nvPr>
        </p:nvSpPr>
        <p:spPr>
          <a:xfrm>
            <a:off x="4038600" y="6492571"/>
            <a:ext cx="4114800" cy="365125"/>
          </a:xfrm>
        </p:spPr>
        <p:txBody>
          <a:bodyPr/>
          <a:lstStyle/>
          <a:p>
            <a:r>
              <a:rPr lang="es-US">
                <a:latin typeface="Arial"/>
                <a:cs typeface="Arial"/>
              </a:rPr>
              <a:t>Medicare Advantage y otros planes de salud Medicare</a:t>
            </a:r>
          </a:p>
        </p:txBody>
      </p:sp>
      <p:sp>
        <p:nvSpPr>
          <p:cNvPr id="2" name="Date Placeholder 1"/>
          <p:cNvSpPr>
            <a:spLocks noGrp="1"/>
          </p:cNvSpPr>
          <p:nvPr>
            <p:ph type="dt" sz="half" idx="10"/>
          </p:nvPr>
        </p:nvSpPr>
        <p:spPr>
          <a:xfrm>
            <a:off x="838200" y="6492571"/>
            <a:ext cx="2743200" cy="365125"/>
          </a:xfrm>
        </p:spPr>
        <p:txBody>
          <a:bodyPr/>
          <a:lstStyle/>
          <a:p>
            <a:r>
              <a:rPr lang="es-US"/>
              <a:t>Marzo de 2023</a:t>
            </a:r>
          </a:p>
        </p:txBody>
      </p:sp>
    </p:spTree>
    <p:custDataLst>
      <p:tags r:id="rId1"/>
    </p:custDataLst>
    <p:extLst>
      <p:ext uri="{BB962C8B-B14F-4D97-AF65-F5344CB8AC3E}">
        <p14:creationId xmlns:p14="http://schemas.microsoft.com/office/powerpoint/2010/main" val="38516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6352"/>
            <a:ext cx="12192000" cy="950725"/>
          </a:xfrm>
        </p:spPr>
        <p:txBody>
          <a:bodyPr anchor="ctr">
            <a:normAutofit/>
          </a:bodyPr>
          <a:lstStyle/>
          <a:p>
            <a:r>
              <a:rPr lang="es-US" sz="2800"/>
              <a:t>Apéndice B Medicare Original vs. Medicare Advantage: Costos</a:t>
            </a:r>
          </a:p>
        </p:txBody>
      </p:sp>
      <p:graphicFrame>
        <p:nvGraphicFramePr>
          <p:cNvPr id="10" name="Table 9" title="Costos. Medicare Original vs. Medicare Advantage">
            <a:extLst>
              <a:ext uri="{FF2B5EF4-FFF2-40B4-BE49-F238E27FC236}">
                <a16:creationId xmlns:a16="http://schemas.microsoft.com/office/drawing/2014/main" id="{F61E4D96-77F4-3A46-BE29-6C59253DF241}"/>
              </a:ext>
            </a:extLst>
          </p:cNvPr>
          <p:cNvGraphicFramePr>
            <a:graphicFrameLocks noGrp="1"/>
          </p:cNvGraphicFramePr>
          <p:nvPr>
            <p:extLst>
              <p:ext uri="{D42A27DB-BD31-4B8C-83A1-F6EECF244321}">
                <p14:modId xmlns:p14="http://schemas.microsoft.com/office/powerpoint/2010/main" val="2283838024"/>
              </p:ext>
            </p:extLst>
          </p:nvPr>
        </p:nvGraphicFramePr>
        <p:xfrm>
          <a:off x="478219" y="1092107"/>
          <a:ext cx="11418442" cy="5366555"/>
        </p:xfrm>
        <a:graphic>
          <a:graphicData uri="http://schemas.openxmlformats.org/drawingml/2006/table">
            <a:tbl>
              <a:tblPr firstRow="1" bandRow="1"/>
              <a:tblGrid>
                <a:gridCol w="5321688">
                  <a:extLst>
                    <a:ext uri="{9D8B030D-6E8A-4147-A177-3AD203B41FA5}">
                      <a16:colId xmlns:a16="http://schemas.microsoft.com/office/drawing/2014/main" val="3939814607"/>
                    </a:ext>
                  </a:extLst>
                </a:gridCol>
                <a:gridCol w="6096754">
                  <a:extLst>
                    <a:ext uri="{9D8B030D-6E8A-4147-A177-3AD203B41FA5}">
                      <a16:colId xmlns:a16="http://schemas.microsoft.com/office/drawing/2014/main" val="3510080372"/>
                    </a:ext>
                  </a:extLst>
                </a:gridCol>
              </a:tblGrid>
              <a:tr h="48402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spcBef>
                          <a:spcPts val="600"/>
                        </a:spcBef>
                      </a:pPr>
                      <a:r>
                        <a:rPr lang="es-US" sz="2400" b="1">
                          <a:solidFill>
                            <a:srgbClr val="00529B"/>
                          </a:solidFill>
                          <a:effectLst/>
                          <a:latin typeface="+mn-lt"/>
                          <a:cs typeface="Arial" panose="020B0604020202020204" pitchFamily="34" charset="0"/>
                        </a:rPr>
                        <a:t>Medicare Original</a:t>
                      </a:r>
                    </a:p>
                  </a:txBody>
                  <a:tcPr marL="137160" marR="68580" marT="28575" marB="64294" anchor="ctr">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spcBef>
                          <a:spcPts val="600"/>
                        </a:spcBef>
                      </a:pPr>
                      <a:r>
                        <a:rPr lang="es-US" sz="2400" b="1">
                          <a:solidFill>
                            <a:srgbClr val="00529B"/>
                          </a:solidFill>
                          <a:effectLst/>
                          <a:latin typeface="+mn-lt"/>
                          <a:cs typeface="Arial" panose="020B0604020202020204" pitchFamily="34" charset="0"/>
                        </a:rPr>
                        <a:t>Medicare Advantage (Parte C)</a:t>
                      </a:r>
                    </a:p>
                  </a:txBody>
                  <a:tcPr marL="137160" marR="68580" marT="64294" marB="64294" anchor="ctr">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880237107"/>
                  </a:ext>
                </a:extLst>
              </a:tr>
              <a:tr h="115642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ts val="1800"/>
                        </a:lnSpc>
                        <a:spcBef>
                          <a:spcPts val="600"/>
                        </a:spcBef>
                      </a:pPr>
                      <a:r>
                        <a:rPr lang="es-US" sz="1600" dirty="0">
                          <a:solidFill>
                            <a:srgbClr val="00529B"/>
                          </a:solidFill>
                          <a:effectLst/>
                          <a:latin typeface="+mn-lt"/>
                          <a:cs typeface="Arial" panose="020B0604020202020204" pitchFamily="34" charset="0"/>
                        </a:rPr>
                        <a:t>Para los servicios cubiertos por la Parte B, </a:t>
                      </a:r>
                      <a:r>
                        <a:rPr lang="es-US" sz="1600" b="1" dirty="0">
                          <a:solidFill>
                            <a:srgbClr val="00529B"/>
                          </a:solidFill>
                          <a:effectLst/>
                          <a:latin typeface="+mn-lt"/>
                          <a:cs typeface="Arial" panose="020B0604020202020204" pitchFamily="34" charset="0"/>
                        </a:rPr>
                        <a:t>usted paga normalmente el 20% de la cantidad aprobada por Medicare</a:t>
                      </a:r>
                      <a:r>
                        <a:rPr lang="es-US" sz="1600" dirty="0">
                          <a:solidFill>
                            <a:srgbClr val="00529B"/>
                          </a:solidFill>
                          <a:effectLst/>
                          <a:latin typeface="+mn-lt"/>
                          <a:cs typeface="Arial" panose="020B0604020202020204" pitchFamily="34" charset="0"/>
                        </a:rPr>
                        <a:t> una vez cubierto el deducible. A esta cantidad se le llama coaseguro.</a:t>
                      </a: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ts val="1800"/>
                        </a:lnSpc>
                        <a:spcBef>
                          <a:spcPts val="600"/>
                        </a:spcBef>
                      </a:pPr>
                      <a:r>
                        <a:rPr lang="es-US" sz="1600" b="1">
                          <a:solidFill>
                            <a:srgbClr val="00529B"/>
                          </a:solidFill>
                          <a:effectLst/>
                          <a:latin typeface="+mn-lt"/>
                          <a:cs typeface="Arial" panose="020B0604020202020204" pitchFamily="34" charset="0"/>
                        </a:rPr>
                        <a:t>Los gastos directos de su bolsillo varían</a:t>
                      </a:r>
                      <a:r>
                        <a:rPr lang="es-US" sz="1600">
                          <a:solidFill>
                            <a:srgbClr val="00529B"/>
                          </a:solidFill>
                          <a:effectLst/>
                          <a:latin typeface="+mn-lt"/>
                          <a:cs typeface="Arial" panose="020B0604020202020204" pitchFamily="34" charset="0"/>
                        </a:rPr>
                        <a:t>—los planes pueden tener </a:t>
                      </a:r>
                      <a:r>
                        <a:rPr lang="es-US" sz="1600" baseline="0">
                          <a:solidFill>
                            <a:srgbClr val="00529B"/>
                          </a:solidFill>
                          <a:effectLst/>
                          <a:latin typeface="+mn-lt"/>
                          <a:cs typeface="Arial" panose="020B0604020202020204" pitchFamily="34" charset="0"/>
                        </a:rPr>
                        <a:t>gastos menores o mayores </a:t>
                      </a:r>
                      <a:r>
                        <a:rPr lang="es-US" sz="1600">
                          <a:solidFill>
                            <a:srgbClr val="00529B"/>
                          </a:solidFill>
                          <a:effectLst/>
                          <a:latin typeface="+mn-lt"/>
                          <a:cs typeface="Arial" panose="020B0604020202020204" pitchFamily="34" charset="0"/>
                        </a:rPr>
                        <a:t>para ciertos servicios. </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855204335"/>
                  </a:ext>
                </a:extLst>
              </a:tr>
              <a:tr h="139517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ts val="1800"/>
                        </a:lnSpc>
                        <a:spcBef>
                          <a:spcPts val="600"/>
                        </a:spcBef>
                      </a:pPr>
                      <a:r>
                        <a:rPr lang="es-US" sz="1600" dirty="0">
                          <a:solidFill>
                            <a:srgbClr val="00529B"/>
                          </a:solidFill>
                          <a:effectLst/>
                          <a:latin typeface="+mn-lt"/>
                          <a:cs typeface="Arial" panose="020B0604020202020204" pitchFamily="34" charset="0"/>
                        </a:rPr>
                        <a:t>Usted </a:t>
                      </a:r>
                      <a:r>
                        <a:rPr lang="es-US" sz="1600" b="1" dirty="0">
                          <a:solidFill>
                            <a:srgbClr val="00529B"/>
                          </a:solidFill>
                          <a:effectLst/>
                          <a:latin typeface="+mn-lt"/>
                          <a:cs typeface="Arial" panose="020B0604020202020204" pitchFamily="34" charset="0"/>
                        </a:rPr>
                        <a:t>paga una prima (pago mensual) para la Parte B</a:t>
                      </a:r>
                      <a:r>
                        <a:rPr lang="es-US" sz="1600" dirty="0">
                          <a:solidFill>
                            <a:srgbClr val="00529B"/>
                          </a:solidFill>
                          <a:effectLst/>
                          <a:latin typeface="+mn-lt"/>
                          <a:cs typeface="Arial" panose="020B0604020202020204" pitchFamily="34" charset="0"/>
                        </a:rPr>
                        <a:t>. Si decide inscribirse en un plan de medicamentos de Medicare, pagará una prima aparte </a:t>
                      </a:r>
                      <a:r>
                        <a:rPr lang="es-US" sz="1600" baseline="0" dirty="0">
                          <a:solidFill>
                            <a:srgbClr val="00529B"/>
                          </a:solidFill>
                          <a:effectLst/>
                          <a:latin typeface="+mn-lt"/>
                          <a:cs typeface="Arial" panose="020B0604020202020204" pitchFamily="34" charset="0"/>
                        </a:rPr>
                        <a:t>para su cobertura de medicamentos de Medicare (Parte D).</a:t>
                      </a: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ts val="1800"/>
                        </a:lnSpc>
                        <a:spcBef>
                          <a:spcPts val="600"/>
                        </a:spcBef>
                      </a:pPr>
                      <a:r>
                        <a:rPr lang="es-US" sz="1600" dirty="0">
                          <a:solidFill>
                            <a:srgbClr val="00529B"/>
                          </a:solidFill>
                          <a:effectLst/>
                          <a:latin typeface="+mn-lt"/>
                          <a:cs typeface="Arial" panose="020B0604020202020204" pitchFamily="34" charset="0"/>
                        </a:rPr>
                        <a:t>Usted paga la prima mensual de la </a:t>
                      </a:r>
                      <a:r>
                        <a:rPr lang="es-US" sz="1600" b="1" dirty="0">
                          <a:solidFill>
                            <a:srgbClr val="00529B"/>
                          </a:solidFill>
                          <a:effectLst/>
                          <a:latin typeface="+mn-lt"/>
                          <a:cs typeface="Arial" panose="020B0604020202020204" pitchFamily="34" charset="0"/>
                        </a:rPr>
                        <a:t>Parte B</a:t>
                      </a:r>
                      <a:r>
                        <a:rPr lang="es-US" sz="1600" b="0" dirty="0">
                          <a:solidFill>
                            <a:srgbClr val="00529B"/>
                          </a:solidFill>
                          <a:effectLst/>
                          <a:latin typeface="+mn-lt"/>
                          <a:cs typeface="Arial" panose="020B0604020202020204" pitchFamily="34" charset="0"/>
                        </a:rPr>
                        <a:t> y pudiera tener que </a:t>
                      </a:r>
                      <a:r>
                        <a:rPr lang="es-US" sz="1600" b="1" dirty="0">
                          <a:solidFill>
                            <a:srgbClr val="00529B"/>
                          </a:solidFill>
                          <a:effectLst/>
                          <a:latin typeface="+mn-lt"/>
                          <a:cs typeface="Arial" panose="020B0604020202020204" pitchFamily="34" charset="0"/>
                        </a:rPr>
                        <a:t>pagar la prima del plan</a:t>
                      </a:r>
                      <a:r>
                        <a:rPr lang="es-US" sz="1600" dirty="0">
                          <a:solidFill>
                            <a:srgbClr val="00529B"/>
                          </a:solidFill>
                          <a:effectLst/>
                          <a:latin typeface="+mn-lt"/>
                          <a:cs typeface="Arial" panose="020B0604020202020204" pitchFamily="34" charset="0"/>
                        </a:rPr>
                        <a:t>.</a:t>
                      </a:r>
                      <a:r>
                        <a:rPr lang="es-US" sz="1600" baseline="0" dirty="0">
                          <a:solidFill>
                            <a:srgbClr val="00529B"/>
                          </a:solidFill>
                          <a:effectLst/>
                          <a:latin typeface="+mn-lt"/>
                          <a:cs typeface="Arial" panose="020B0604020202020204" pitchFamily="34" charset="0"/>
                        </a:rPr>
                        <a:t> Algunos planes </a:t>
                      </a:r>
                      <a:r>
                        <a:rPr lang="es-US" sz="1600" dirty="0">
                          <a:solidFill>
                            <a:srgbClr val="00529B"/>
                          </a:solidFill>
                          <a:effectLst/>
                          <a:latin typeface="+mn-lt"/>
                          <a:cs typeface="Arial" panose="020B0604020202020204" pitchFamily="34" charset="0"/>
                        </a:rPr>
                        <a:t>pudieran tener una prima de $0 y pueden ayudar a pagar toda o parte de la prima de la Parte B.</a:t>
                      </a:r>
                      <a:r>
                        <a:rPr lang="es-US" sz="1600" baseline="0" dirty="0">
                          <a:solidFill>
                            <a:srgbClr val="00529B"/>
                          </a:solidFill>
                          <a:effectLst/>
                          <a:latin typeface="+mn-lt"/>
                          <a:cs typeface="Arial" panose="020B0604020202020204" pitchFamily="34" charset="0"/>
                        </a:rPr>
                        <a:t> La mayoría de los planes incluyen la cobertura Medicare para medicamentos (Parte D).</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469587612"/>
                  </a:ext>
                </a:extLst>
              </a:tr>
              <a:tr h="116418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ts val="1800"/>
                        </a:lnSpc>
                        <a:spcBef>
                          <a:spcPts val="600"/>
                        </a:spcBef>
                      </a:pPr>
                      <a:r>
                        <a:rPr lang="es-US" sz="1600">
                          <a:solidFill>
                            <a:srgbClr val="00529B"/>
                          </a:solidFill>
                          <a:effectLst/>
                          <a:latin typeface="+mn-lt"/>
                          <a:cs typeface="Arial" panose="020B0604020202020204" pitchFamily="34" charset="0"/>
                        </a:rPr>
                        <a:t>No hay </a:t>
                      </a:r>
                      <a:r>
                        <a:rPr lang="es-US" sz="1600" b="1">
                          <a:solidFill>
                            <a:srgbClr val="00529B"/>
                          </a:solidFill>
                          <a:effectLst/>
                          <a:latin typeface="+mn-lt"/>
                          <a:cs typeface="Arial" panose="020B0604020202020204" pitchFamily="34" charset="0"/>
                        </a:rPr>
                        <a:t>límite anual </a:t>
                      </a:r>
                      <a:r>
                        <a:rPr lang="es-US" sz="1600">
                          <a:solidFill>
                            <a:srgbClr val="00529B"/>
                          </a:solidFill>
                          <a:effectLst/>
                          <a:latin typeface="+mn-lt"/>
                          <a:cs typeface="Arial" panose="020B0604020202020204" pitchFamily="34" charset="0"/>
                        </a:rPr>
                        <a:t>en cuanto a pagos directos de su bolsillo,</a:t>
                      </a:r>
                      <a:r>
                        <a:rPr lang="es-US" sz="1600" baseline="0">
                          <a:solidFill>
                            <a:srgbClr val="00529B"/>
                          </a:solidFill>
                          <a:effectLst/>
                          <a:latin typeface="+mn-lt"/>
                          <a:cs typeface="Arial" panose="020B0604020202020204" pitchFamily="34" charset="0"/>
                        </a:rPr>
                        <a:t> a menos que tenga una cobertura suplementaria, como el Seguro Suplementario de Medicare (Medigap).</a:t>
                      </a: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ts val="1800"/>
                        </a:lnSpc>
                        <a:spcBef>
                          <a:spcPts val="600"/>
                        </a:spcBef>
                      </a:pPr>
                      <a:r>
                        <a:rPr lang="es-US" sz="1600" dirty="0">
                          <a:solidFill>
                            <a:srgbClr val="00529B"/>
                          </a:solidFill>
                          <a:effectLst/>
                          <a:latin typeface="+mn-lt"/>
                          <a:cs typeface="Arial" panose="020B0604020202020204" pitchFamily="34" charset="0"/>
                        </a:rPr>
                        <a:t>Los planes tienen </a:t>
                      </a:r>
                      <a:r>
                        <a:rPr lang="es-US" sz="1600" b="1" dirty="0">
                          <a:solidFill>
                            <a:srgbClr val="00529B"/>
                          </a:solidFill>
                          <a:effectLst/>
                          <a:latin typeface="+mn-lt"/>
                          <a:cs typeface="Arial" panose="020B0604020202020204" pitchFamily="34" charset="0"/>
                        </a:rPr>
                        <a:t>límite anual</a:t>
                      </a:r>
                      <a:r>
                        <a:rPr lang="es-US" sz="1600" dirty="0">
                          <a:solidFill>
                            <a:srgbClr val="00529B"/>
                          </a:solidFill>
                          <a:effectLst/>
                          <a:latin typeface="+mn-lt"/>
                          <a:cs typeface="Arial" panose="020B0604020202020204" pitchFamily="34" charset="0"/>
                        </a:rPr>
                        <a:t> en los pagos directos de su bolsillo por servicios que cubren Medicare Parte A y Parte B. Una vez que alcance el límite de su plan, no pagará nada por los servicios que cubren la Parte A y la Parte B durante el resto del año. </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3432596013"/>
                  </a:ext>
                </a:extLst>
              </a:tr>
              <a:tr h="115642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ts val="1800"/>
                        </a:lnSpc>
                        <a:spcBef>
                          <a:spcPts val="600"/>
                        </a:spcBef>
                      </a:pPr>
                      <a:r>
                        <a:rPr lang="es-US" sz="1600">
                          <a:solidFill>
                            <a:srgbClr val="00529B"/>
                          </a:solidFill>
                          <a:effectLst/>
                          <a:latin typeface="+mn-lt"/>
                          <a:cs typeface="Arial" panose="020B0604020202020204" pitchFamily="34" charset="0"/>
                        </a:rPr>
                        <a:t>Usted </a:t>
                      </a:r>
                      <a:r>
                        <a:rPr lang="es-US" sz="1600" b="1">
                          <a:solidFill>
                            <a:srgbClr val="00529B"/>
                          </a:solidFill>
                          <a:effectLst/>
                          <a:latin typeface="+mn-lt"/>
                          <a:cs typeface="Arial" panose="020B0604020202020204" pitchFamily="34" charset="0"/>
                        </a:rPr>
                        <a:t>puede</a:t>
                      </a:r>
                      <a:r>
                        <a:rPr lang="es-US" sz="1600">
                          <a:solidFill>
                            <a:srgbClr val="00529B"/>
                          </a:solidFill>
                          <a:effectLst/>
                          <a:latin typeface="+mn-lt"/>
                          <a:cs typeface="Arial" panose="020B0604020202020204" pitchFamily="34" charset="0"/>
                        </a:rPr>
                        <a:t> </a:t>
                      </a:r>
                      <a:r>
                        <a:rPr lang="es-US" sz="1600" b="1">
                          <a:solidFill>
                            <a:srgbClr val="00529B"/>
                          </a:solidFill>
                          <a:effectLst/>
                          <a:latin typeface="+mn-lt"/>
                          <a:cs typeface="Arial" panose="020B0604020202020204" pitchFamily="34" charset="0"/>
                        </a:rPr>
                        <a:t>obtener</a:t>
                      </a:r>
                      <a:r>
                        <a:rPr lang="es-US" sz="1600">
                          <a:solidFill>
                            <a:srgbClr val="00529B"/>
                          </a:solidFill>
                          <a:effectLst/>
                          <a:latin typeface="+mn-lt"/>
                          <a:cs typeface="Arial" panose="020B0604020202020204" pitchFamily="34" charset="0"/>
                        </a:rPr>
                        <a:t> Medigap</a:t>
                      </a:r>
                      <a:r>
                        <a:rPr lang="es-US" sz="1600" baseline="0">
                          <a:solidFill>
                            <a:srgbClr val="00529B"/>
                          </a:solidFill>
                          <a:effectLst/>
                          <a:latin typeface="+mn-lt"/>
                          <a:cs typeface="Arial" panose="020B0604020202020204" pitchFamily="34" charset="0"/>
                        </a:rPr>
                        <a:t> </a:t>
                      </a:r>
                      <a:r>
                        <a:rPr lang="es-US" sz="1600">
                          <a:solidFill>
                            <a:srgbClr val="00529B"/>
                          </a:solidFill>
                          <a:effectLst/>
                          <a:latin typeface="+mn-lt"/>
                          <a:cs typeface="Arial" panose="020B0604020202020204" pitchFamily="34" charset="0"/>
                        </a:rPr>
                        <a:t>para ayudarle a cubrir los pagos directos de su bolsillo restantes (como el 20% de coaseguro). O, puede usar la cobertura de un empleador o sindicato anterior</a:t>
                      </a:r>
                      <a:r>
                        <a:rPr lang="es-US" sz="1600" baseline="0">
                          <a:solidFill>
                            <a:srgbClr val="00529B"/>
                          </a:solidFill>
                          <a:effectLst/>
                          <a:latin typeface="+mn-lt"/>
                          <a:cs typeface="Arial" panose="020B0604020202020204" pitchFamily="34" charset="0"/>
                        </a:rPr>
                        <a:t>, o Medicaid.</a:t>
                      </a: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ts val="1800"/>
                        </a:lnSpc>
                        <a:spcBef>
                          <a:spcPts val="600"/>
                        </a:spcBef>
                      </a:pPr>
                      <a:r>
                        <a:rPr lang="es-US" sz="1600" dirty="0" err="1">
                          <a:solidFill>
                            <a:srgbClr val="00529B"/>
                          </a:solidFill>
                          <a:effectLst/>
                          <a:latin typeface="+mn-lt"/>
                          <a:cs typeface="Arial" panose="020B0604020202020204" pitchFamily="34" charset="0"/>
                        </a:rPr>
                        <a:t>Usted</a:t>
                      </a:r>
                      <a:r>
                        <a:rPr lang="es-US" sz="1600" b="1" dirty="0" err="1">
                          <a:solidFill>
                            <a:srgbClr val="00529B"/>
                          </a:solidFill>
                          <a:effectLst/>
                          <a:latin typeface="+mn-lt"/>
                          <a:cs typeface="Arial" panose="020B0604020202020204" pitchFamily="34" charset="0"/>
                        </a:rPr>
                        <a:t>no</a:t>
                      </a:r>
                      <a:r>
                        <a:rPr lang="es-US" sz="1600" b="1" dirty="0">
                          <a:solidFill>
                            <a:srgbClr val="00529B"/>
                          </a:solidFill>
                          <a:effectLst/>
                          <a:latin typeface="+mn-lt"/>
                          <a:cs typeface="Arial" panose="020B0604020202020204" pitchFamily="34" charset="0"/>
                        </a:rPr>
                        <a:t> puede adquirir y no necesita </a:t>
                      </a:r>
                      <a:r>
                        <a:rPr lang="es-US" sz="1600" b="0" dirty="0" err="1">
                          <a:solidFill>
                            <a:srgbClr val="00529B"/>
                          </a:solidFill>
                          <a:effectLst/>
                          <a:latin typeface="+mn-lt"/>
                          <a:cs typeface="Arial" panose="020B0604020202020204" pitchFamily="34" charset="0"/>
                        </a:rPr>
                        <a:t>Medigap</a:t>
                      </a:r>
                      <a:r>
                        <a:rPr lang="es-US" sz="1600" dirty="0">
                          <a:solidFill>
                            <a:srgbClr val="00529B"/>
                          </a:solidFill>
                          <a:effectLst/>
                          <a:latin typeface="+mn-lt"/>
                          <a:cs typeface="Arial" panose="020B0604020202020204" pitchFamily="34" charset="0"/>
                        </a:rPr>
                        <a:t>. </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722158830"/>
                  </a:ext>
                </a:extLst>
              </a:tr>
            </a:tbl>
          </a:graphicData>
        </a:graphic>
      </p:graphicFrame>
      <p:sp>
        <p:nvSpPr>
          <p:cNvPr id="7" name="Slide Number Placeholder 5">
            <a:extLst>
              <a:ext uri="{FF2B5EF4-FFF2-40B4-BE49-F238E27FC236}">
                <a16:creationId xmlns:a16="http://schemas.microsoft.com/office/drawing/2014/main" id="{9474BC87-4329-4472-AB56-E6E88A162C81}"/>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70</a:t>
            </a:fld>
            <a:endParaRPr lang="en-US">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s-US">
                <a:solidFill>
                  <a:schemeClr val="accent1">
                    <a:lumMod val="40000"/>
                    <a:lumOff val="60000"/>
                  </a:schemeClr>
                </a:solidFill>
                <a:latin typeface="Arial"/>
                <a:cs typeface="Arial"/>
              </a:rPr>
              <a:t>Medicare Advantage y otros planes de salud Medicare</a:t>
            </a:r>
          </a:p>
        </p:txBody>
      </p:sp>
      <p:sp>
        <p:nvSpPr>
          <p:cNvPr id="2" name="Date Placeholder 1"/>
          <p:cNvSpPr>
            <a:spLocks noGrp="1"/>
          </p:cNvSpPr>
          <p:nvPr>
            <p:ph type="dt" sz="half" idx="10"/>
          </p:nvPr>
        </p:nvSpPr>
        <p:spPr/>
        <p:txBody>
          <a:bodyPr/>
          <a:lstStyle/>
          <a:p>
            <a:r>
              <a:rPr lang="es-US">
                <a:solidFill>
                  <a:schemeClr val="accent1">
                    <a:lumMod val="40000"/>
                    <a:lumOff val="60000"/>
                  </a:schemeClr>
                </a:solidFill>
              </a:rPr>
              <a:t>Marzo de 2023</a:t>
            </a:r>
          </a:p>
        </p:txBody>
      </p:sp>
    </p:spTree>
    <p:custDataLst>
      <p:tags r:id="rId1"/>
    </p:custDataLst>
    <p:extLst>
      <p:ext uri="{BB962C8B-B14F-4D97-AF65-F5344CB8AC3E}">
        <p14:creationId xmlns:p14="http://schemas.microsoft.com/office/powerpoint/2010/main" val="21042394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5731"/>
            <a:ext cx="12192000" cy="946171"/>
          </a:xfrm>
        </p:spPr>
        <p:txBody>
          <a:bodyPr anchor="ctr">
            <a:normAutofit/>
          </a:bodyPr>
          <a:lstStyle/>
          <a:p>
            <a:r>
              <a:rPr lang="es-US" sz="2800" dirty="0"/>
              <a:t>Apéndice de Medicare Original frente a </a:t>
            </a:r>
            <a:br>
              <a:rPr lang="es-US" sz="2800" dirty="0"/>
            </a:br>
            <a:r>
              <a:rPr lang="es-US" sz="2800" dirty="0"/>
              <a:t>Medicare </a:t>
            </a:r>
            <a:r>
              <a:rPr lang="es-US" sz="2800" dirty="0" err="1"/>
              <a:t>Advantage</a:t>
            </a:r>
            <a:r>
              <a:rPr lang="es-US" sz="2800" dirty="0"/>
              <a:t> Cobertura</a:t>
            </a:r>
          </a:p>
        </p:txBody>
      </p:sp>
      <p:graphicFrame>
        <p:nvGraphicFramePr>
          <p:cNvPr id="10" name="Table 9" title="Cobertura. Medicare Original vs. Medicare Advantage">
            <a:extLst>
              <a:ext uri="{FF2B5EF4-FFF2-40B4-BE49-F238E27FC236}">
                <a16:creationId xmlns:a16="http://schemas.microsoft.com/office/drawing/2014/main" id="{F61E4D96-77F4-3A46-BE29-6C59253DF241}"/>
              </a:ext>
            </a:extLst>
          </p:cNvPr>
          <p:cNvGraphicFramePr>
            <a:graphicFrameLocks noGrp="1"/>
          </p:cNvGraphicFramePr>
          <p:nvPr>
            <p:extLst>
              <p:ext uri="{D42A27DB-BD31-4B8C-83A1-F6EECF244321}">
                <p14:modId xmlns:p14="http://schemas.microsoft.com/office/powerpoint/2010/main" val="2481319025"/>
              </p:ext>
            </p:extLst>
          </p:nvPr>
        </p:nvGraphicFramePr>
        <p:xfrm>
          <a:off x="518986" y="1227057"/>
          <a:ext cx="11154028" cy="4959668"/>
        </p:xfrm>
        <a:graphic>
          <a:graphicData uri="http://schemas.openxmlformats.org/drawingml/2006/table">
            <a:tbl>
              <a:tblPr firstRow="1" bandRow="1"/>
              <a:tblGrid>
                <a:gridCol w="5577014">
                  <a:extLst>
                    <a:ext uri="{9D8B030D-6E8A-4147-A177-3AD203B41FA5}">
                      <a16:colId xmlns:a16="http://schemas.microsoft.com/office/drawing/2014/main" val="3939814607"/>
                    </a:ext>
                  </a:extLst>
                </a:gridCol>
                <a:gridCol w="5577014">
                  <a:extLst>
                    <a:ext uri="{9D8B030D-6E8A-4147-A177-3AD203B41FA5}">
                      <a16:colId xmlns:a16="http://schemas.microsoft.com/office/drawing/2014/main" val="3510080372"/>
                    </a:ext>
                  </a:extLst>
                </a:gridCol>
              </a:tblGrid>
              <a:tr h="44949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r>
                        <a:rPr lang="es-US" sz="2400" b="1" dirty="0">
                          <a:solidFill>
                            <a:srgbClr val="006CAA"/>
                          </a:solidFill>
                          <a:effectLst/>
                          <a:latin typeface="+mn-lt"/>
                          <a:cs typeface="Arial" panose="020B0604020202020204" pitchFamily="34" charset="0"/>
                        </a:rPr>
                        <a:t>Medicare Original</a:t>
                      </a:r>
                    </a:p>
                  </a:txBody>
                  <a:tcPr marL="137160" marR="68580" marT="28575" marB="64294" anchor="ctr">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US" sz="2400" b="1">
                          <a:solidFill>
                            <a:srgbClr val="006CAA"/>
                          </a:solidFill>
                          <a:effectLst/>
                          <a:latin typeface="+mn-lt"/>
                          <a:cs typeface="Arial" panose="020B0604020202020204" pitchFamily="34" charset="0"/>
                        </a:rPr>
                        <a:t>Medicare Advantage (Parte C)</a:t>
                      </a:r>
                    </a:p>
                  </a:txBody>
                  <a:tcPr marL="137160" marR="68580" marT="64294" marB="64294" anchor="ctr">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880237107"/>
                  </a:ext>
                </a:extLst>
              </a:tr>
              <a:tr h="178760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US" sz="1900" dirty="0">
                          <a:solidFill>
                            <a:srgbClr val="00529B"/>
                          </a:solidFill>
                          <a:effectLst/>
                          <a:latin typeface="+mn-lt"/>
                          <a:cs typeface="Arial" panose="020B0604020202020204" pitchFamily="34" charset="0"/>
                        </a:rPr>
                        <a:t>Medicare Original Medicare cubre la mayoría de los servicios </a:t>
                      </a:r>
                      <a:r>
                        <a:rPr lang="es-US" sz="1900" baseline="0" dirty="0">
                          <a:solidFill>
                            <a:srgbClr val="00529B"/>
                          </a:solidFill>
                          <a:effectLst/>
                          <a:latin typeface="+mn-lt"/>
                          <a:cs typeface="Arial" panose="020B0604020202020204" pitchFamily="34" charset="0"/>
                        </a:rPr>
                        <a:t>necesarios </a:t>
                      </a:r>
                      <a:r>
                        <a:rPr lang="es-US" sz="1900" dirty="0">
                          <a:solidFill>
                            <a:srgbClr val="00529B"/>
                          </a:solidFill>
                          <a:effectLst/>
                          <a:latin typeface="+mn-lt"/>
                          <a:cs typeface="Arial" panose="020B0604020202020204" pitchFamily="34" charset="0"/>
                        </a:rPr>
                        <a:t>y suministros en hospitales, consultas médicas y otros centros de asistencia médica. Medicare Original no cubre algunos beneficios como los exámenes de la vista, la mayoría de la atención dental y los exámenes de rutina.</a:t>
                      </a:r>
                    </a:p>
                  </a:txBody>
                  <a:tcPr marL="137160" marR="137160" marT="68580" marB="6858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US" sz="1900" dirty="0">
                          <a:solidFill>
                            <a:srgbClr val="00529B"/>
                          </a:solidFill>
                          <a:effectLst/>
                          <a:latin typeface="+mn-lt"/>
                          <a:cs typeface="Arial" panose="020B0604020202020204" pitchFamily="34" charset="0"/>
                        </a:rPr>
                        <a:t>Los planes deben cubrir todos los servicios necesarios por razones médicas que cubre Medicare Original. Los planes pueden también </a:t>
                      </a:r>
                      <a:r>
                        <a:rPr lang="es-US" sz="1900" b="0" baseline="0" dirty="0">
                          <a:solidFill>
                            <a:srgbClr val="00529B"/>
                          </a:solidFill>
                          <a:effectLst/>
                          <a:latin typeface="+mn-lt"/>
                          <a:cs typeface="Arial" panose="020B0604020202020204" pitchFamily="34" charset="0"/>
                        </a:rPr>
                        <a:t>o</a:t>
                      </a:r>
                      <a:r>
                        <a:rPr lang="es-US" sz="1900" b="0" dirty="0">
                          <a:solidFill>
                            <a:srgbClr val="00529B"/>
                          </a:solidFill>
                          <a:effectLst/>
                          <a:latin typeface="+mn-lt"/>
                          <a:cs typeface="Arial" panose="020B0604020202020204" pitchFamily="34" charset="0"/>
                        </a:rPr>
                        <a:t>frecer</a:t>
                      </a:r>
                      <a:r>
                        <a:rPr lang="es-US" sz="1900" b="1" dirty="0">
                          <a:solidFill>
                            <a:srgbClr val="00529B"/>
                          </a:solidFill>
                          <a:effectLst/>
                          <a:latin typeface="+mn-lt"/>
                          <a:cs typeface="Arial" panose="020B0604020202020204" pitchFamily="34" charset="0"/>
                        </a:rPr>
                        <a:t> </a:t>
                      </a:r>
                      <a:r>
                        <a:rPr lang="es-US" sz="1900" b="0" dirty="0">
                          <a:solidFill>
                            <a:srgbClr val="00529B"/>
                          </a:solidFill>
                          <a:effectLst/>
                          <a:latin typeface="+mn-lt"/>
                          <a:cs typeface="Arial" panose="020B0604020202020204" pitchFamily="34" charset="0"/>
                        </a:rPr>
                        <a:t>algunos</a:t>
                      </a:r>
                      <a:r>
                        <a:rPr lang="es-US" sz="1900" b="1" dirty="0">
                          <a:solidFill>
                            <a:srgbClr val="00529B"/>
                          </a:solidFill>
                          <a:effectLst/>
                          <a:latin typeface="+mn-lt"/>
                          <a:cs typeface="Arial" panose="020B0604020202020204" pitchFamily="34" charset="0"/>
                        </a:rPr>
                        <a:t> beneficios extras que Medicare Original no cubre</a:t>
                      </a:r>
                      <a:r>
                        <a:rPr lang="es-US" sz="1900" dirty="0">
                          <a:solidFill>
                            <a:srgbClr val="00529B"/>
                          </a:solidFill>
                          <a:effectLst/>
                          <a:latin typeface="+mn-lt"/>
                          <a:cs typeface="Arial" panose="020B0604020202020204" pitchFamily="34" charset="0"/>
                        </a:rPr>
                        <a:t>—como </a:t>
                      </a:r>
                      <a:r>
                        <a:rPr lang="es-US" sz="1900" baseline="0" dirty="0">
                          <a:solidFill>
                            <a:srgbClr val="00529B"/>
                          </a:solidFill>
                          <a:effectLst/>
                          <a:latin typeface="+mn-lt"/>
                          <a:cs typeface="Arial" panose="020B0604020202020204" pitchFamily="34" charset="0"/>
                        </a:rPr>
                        <a:t>servicios oftalmológicos, auditivos y dentales</a:t>
                      </a:r>
                      <a:r>
                        <a:rPr lang="es-US" sz="1900" dirty="0">
                          <a:solidFill>
                            <a:srgbClr val="00529B"/>
                          </a:solidFill>
                          <a:effectLst/>
                          <a:latin typeface="+mn-lt"/>
                          <a:cs typeface="Arial" panose="020B0604020202020204" pitchFamily="34" charset="0"/>
                        </a:rPr>
                        <a:t>. </a:t>
                      </a:r>
                    </a:p>
                  </a:txBody>
                  <a:tcPr marL="137160" marR="137160" marT="68580" marB="6858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855204335"/>
                  </a:ext>
                </a:extLst>
              </a:tr>
              <a:tr h="123330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US" sz="1900" dirty="0">
                          <a:solidFill>
                            <a:srgbClr val="00529B"/>
                          </a:solidFill>
                          <a:effectLst/>
                          <a:latin typeface="+mn-lt"/>
                          <a:cs typeface="Arial" panose="020B0604020202020204" pitchFamily="34" charset="0"/>
                        </a:rPr>
                        <a:t>Puede inscribirse en un </a:t>
                      </a:r>
                      <a:r>
                        <a:rPr lang="es-US" sz="1900" b="1" dirty="0">
                          <a:solidFill>
                            <a:srgbClr val="00529B"/>
                          </a:solidFill>
                          <a:effectLst/>
                          <a:latin typeface="+mn-lt"/>
                          <a:cs typeface="Arial" panose="020B0604020202020204" pitchFamily="34" charset="0"/>
                        </a:rPr>
                        <a:t>plan de medicamentos de Medicare por separado</a:t>
                      </a:r>
                      <a:r>
                        <a:rPr lang="es-US" sz="1900" dirty="0">
                          <a:solidFill>
                            <a:srgbClr val="00529B"/>
                          </a:solidFill>
                          <a:effectLst/>
                          <a:latin typeface="+mn-lt"/>
                          <a:cs typeface="Arial" panose="020B0604020202020204" pitchFamily="34" charset="0"/>
                        </a:rPr>
                        <a:t> para obtener cobertura de medicamentos (Parte </a:t>
                      </a:r>
                      <a:r>
                        <a:rPr lang="es-US" sz="1900" baseline="0" dirty="0">
                          <a:solidFill>
                            <a:srgbClr val="00529B"/>
                          </a:solidFill>
                          <a:effectLst/>
                          <a:latin typeface="+mn-lt"/>
                          <a:cs typeface="Arial" panose="020B0604020202020204" pitchFamily="34" charset="0"/>
                        </a:rPr>
                        <a:t>D)</a:t>
                      </a:r>
                      <a:r>
                        <a:rPr lang="es-US" sz="1900" dirty="0">
                          <a:solidFill>
                            <a:srgbClr val="00529B"/>
                          </a:solidFill>
                          <a:effectLst/>
                          <a:latin typeface="+mn-lt"/>
                          <a:cs typeface="Arial" panose="020B0604020202020204" pitchFamily="34" charset="0"/>
                        </a:rPr>
                        <a:t>.</a:t>
                      </a:r>
                    </a:p>
                  </a:txBody>
                  <a:tcPr marL="137160" marR="137160" marT="68580" marB="6858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US" sz="1900" b="1" dirty="0">
                          <a:solidFill>
                            <a:srgbClr val="00529B"/>
                          </a:solidFill>
                          <a:effectLst/>
                          <a:latin typeface="+mn-lt"/>
                          <a:cs typeface="Arial" panose="020B0604020202020204" pitchFamily="34" charset="0"/>
                        </a:rPr>
                        <a:t>La cobertura de medicamentos (Parte D) está incluida</a:t>
                      </a:r>
                      <a:r>
                        <a:rPr lang="es-US" sz="1900" dirty="0">
                          <a:solidFill>
                            <a:srgbClr val="00529B"/>
                          </a:solidFill>
                          <a:effectLst/>
                          <a:latin typeface="+mn-lt"/>
                          <a:cs typeface="Arial" panose="020B0604020202020204" pitchFamily="34" charset="0"/>
                        </a:rPr>
                        <a:t> </a:t>
                      </a:r>
                      <a:r>
                        <a:rPr lang="es-US" sz="1900" b="1" dirty="0">
                          <a:solidFill>
                            <a:srgbClr val="00529B"/>
                          </a:solidFill>
                          <a:effectLst/>
                          <a:latin typeface="+mn-lt"/>
                          <a:cs typeface="Arial" panose="020B0604020202020204" pitchFamily="34" charset="0"/>
                        </a:rPr>
                        <a:t>en la mayoría de los planes</a:t>
                      </a:r>
                      <a:r>
                        <a:rPr lang="es-US" sz="1900" dirty="0">
                          <a:solidFill>
                            <a:srgbClr val="00529B"/>
                          </a:solidFill>
                          <a:effectLst/>
                          <a:latin typeface="+mn-lt"/>
                          <a:cs typeface="Arial" panose="020B0604020202020204" pitchFamily="34" charset="0"/>
                        </a:rPr>
                        <a:t>. En la mayoría de los tipos de planes Medicare </a:t>
                      </a:r>
                      <a:r>
                        <a:rPr lang="es-US" sz="1900" dirty="0" err="1">
                          <a:solidFill>
                            <a:srgbClr val="00529B"/>
                          </a:solidFill>
                          <a:effectLst/>
                          <a:latin typeface="+mn-lt"/>
                          <a:cs typeface="Arial" panose="020B0604020202020204" pitchFamily="34" charset="0"/>
                        </a:rPr>
                        <a:t>Advantage</a:t>
                      </a:r>
                      <a:r>
                        <a:rPr lang="es-US" sz="1900" baseline="0" dirty="0">
                          <a:solidFill>
                            <a:srgbClr val="00529B"/>
                          </a:solidFill>
                          <a:effectLst/>
                          <a:latin typeface="+mn-lt"/>
                          <a:cs typeface="Arial" panose="020B0604020202020204" pitchFamily="34" charset="0"/>
                        </a:rPr>
                        <a:t>, no necesita inscribirse en un plan de medicamentos separado de Medicare.</a:t>
                      </a:r>
                    </a:p>
                  </a:txBody>
                  <a:tcPr marL="137160" marR="137160" marT="68580" marB="6858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469587612"/>
                  </a:ext>
                </a:extLst>
              </a:tr>
              <a:tr h="9561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US" sz="1900">
                          <a:solidFill>
                            <a:srgbClr val="00529B"/>
                          </a:solidFill>
                          <a:effectLst/>
                          <a:latin typeface="+mn-lt"/>
                          <a:cs typeface="Arial" panose="020B0604020202020204" pitchFamily="34" charset="0"/>
                        </a:rPr>
                        <a:t>En la mayoría de los casos, no es necesario que se apruebe un servicio o suministro con anticipación para que Medicare Original lo cubra.</a:t>
                      </a:r>
                    </a:p>
                  </a:txBody>
                  <a:tcPr marL="137160" marR="137160" marT="68580" marB="6858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US" sz="1900" dirty="0">
                          <a:solidFill>
                            <a:srgbClr val="00529B"/>
                          </a:solidFill>
                          <a:effectLst/>
                          <a:latin typeface="+mn-lt"/>
                          <a:cs typeface="Arial" panose="020B0604020202020204" pitchFamily="34" charset="0"/>
                        </a:rPr>
                        <a:t>En muchos casos, tiene que obtener la aprobación previa de un servicio o suministro para que el plan lo cubra.</a:t>
                      </a:r>
                    </a:p>
                  </a:txBody>
                  <a:tcPr marL="137160" marR="137160" marT="68580" marB="6858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3432596013"/>
                  </a:ext>
                </a:extLst>
              </a:tr>
            </a:tbl>
          </a:graphicData>
        </a:graphic>
      </p:graphicFrame>
      <p:sp>
        <p:nvSpPr>
          <p:cNvPr id="7" name="Slide Number Placeholder 5">
            <a:extLst>
              <a:ext uri="{FF2B5EF4-FFF2-40B4-BE49-F238E27FC236}">
                <a16:creationId xmlns:a16="http://schemas.microsoft.com/office/drawing/2014/main" id="{500B6E7E-2C94-47BB-82E7-BA4E73EAE8D5}"/>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71</a:t>
            </a:fld>
            <a:endParaRPr lang="en-US">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s-US">
                <a:solidFill>
                  <a:schemeClr val="accent1">
                    <a:lumMod val="40000"/>
                    <a:lumOff val="60000"/>
                  </a:schemeClr>
                </a:solidFill>
                <a:latin typeface="Arial"/>
                <a:cs typeface="Arial"/>
              </a:rPr>
              <a:t>Medicare Advantage y otros planes de salud Medicare</a:t>
            </a:r>
          </a:p>
        </p:txBody>
      </p:sp>
      <p:sp>
        <p:nvSpPr>
          <p:cNvPr id="2" name="Date Placeholder 1"/>
          <p:cNvSpPr>
            <a:spLocks noGrp="1"/>
          </p:cNvSpPr>
          <p:nvPr>
            <p:ph type="dt" sz="half" idx="10"/>
          </p:nvPr>
        </p:nvSpPr>
        <p:spPr/>
        <p:txBody>
          <a:bodyPr/>
          <a:lstStyle/>
          <a:p>
            <a:r>
              <a:rPr lang="es-US">
                <a:solidFill>
                  <a:schemeClr val="accent1">
                    <a:lumMod val="40000"/>
                    <a:lumOff val="60000"/>
                  </a:schemeClr>
                </a:solidFill>
              </a:rPr>
              <a:t>Marzo de 2023</a:t>
            </a:r>
          </a:p>
        </p:txBody>
      </p:sp>
    </p:spTree>
    <p:custDataLst>
      <p:tags r:id="rId1"/>
    </p:custDataLst>
    <p:extLst>
      <p:ext uri="{BB962C8B-B14F-4D97-AF65-F5344CB8AC3E}">
        <p14:creationId xmlns:p14="http://schemas.microsoft.com/office/powerpoint/2010/main" val="32594878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6245"/>
            <a:ext cx="12192000" cy="966977"/>
          </a:xfrm>
        </p:spPr>
        <p:txBody>
          <a:bodyPr anchor="ctr">
            <a:normAutofit/>
          </a:bodyPr>
          <a:lstStyle/>
          <a:p>
            <a:r>
              <a:rPr lang="es-US" sz="2800" dirty="0"/>
              <a:t>Apéndice de Medicare Original frente a </a:t>
            </a:r>
            <a:br>
              <a:rPr lang="es-US" sz="2800" dirty="0"/>
            </a:br>
            <a:r>
              <a:rPr lang="es-US" sz="2800" dirty="0"/>
              <a:t>Medicare </a:t>
            </a:r>
            <a:r>
              <a:rPr lang="es-US" sz="2800" dirty="0" err="1"/>
              <a:t>Advantage</a:t>
            </a:r>
            <a:r>
              <a:rPr lang="es-US" sz="2800" dirty="0"/>
              <a:t> Viaje al exterior</a:t>
            </a:r>
          </a:p>
        </p:txBody>
      </p:sp>
      <p:graphicFrame>
        <p:nvGraphicFramePr>
          <p:cNvPr id="10" name="Table 9" title="Viajes. Medicare Original vs. Medicare Advantage">
            <a:extLst>
              <a:ext uri="{FF2B5EF4-FFF2-40B4-BE49-F238E27FC236}">
                <a16:creationId xmlns:a16="http://schemas.microsoft.com/office/drawing/2014/main" id="{F61E4D96-77F4-3A46-BE29-6C59253DF241}"/>
              </a:ext>
            </a:extLst>
          </p:cNvPr>
          <p:cNvGraphicFramePr>
            <a:graphicFrameLocks noGrp="1"/>
          </p:cNvGraphicFramePr>
          <p:nvPr>
            <p:extLst>
              <p:ext uri="{D42A27DB-BD31-4B8C-83A1-F6EECF244321}">
                <p14:modId xmlns:p14="http://schemas.microsoft.com/office/powerpoint/2010/main" val="1623442052"/>
              </p:ext>
            </p:extLst>
          </p:nvPr>
        </p:nvGraphicFramePr>
        <p:xfrm>
          <a:off x="977728" y="2080589"/>
          <a:ext cx="10376072" cy="3252788"/>
        </p:xfrm>
        <a:graphic>
          <a:graphicData uri="http://schemas.openxmlformats.org/drawingml/2006/table">
            <a:tbl>
              <a:tblPr firstRow="1" bandRow="1"/>
              <a:tblGrid>
                <a:gridCol w="5188036">
                  <a:extLst>
                    <a:ext uri="{9D8B030D-6E8A-4147-A177-3AD203B41FA5}">
                      <a16:colId xmlns:a16="http://schemas.microsoft.com/office/drawing/2014/main" val="3939814607"/>
                    </a:ext>
                  </a:extLst>
                </a:gridCol>
                <a:gridCol w="5188036">
                  <a:extLst>
                    <a:ext uri="{9D8B030D-6E8A-4147-A177-3AD203B41FA5}">
                      <a16:colId xmlns:a16="http://schemas.microsoft.com/office/drawing/2014/main" val="3510080372"/>
                    </a:ext>
                  </a:extLst>
                </a:gridCol>
              </a:tblGrid>
              <a:tr h="43035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r>
                        <a:rPr lang="es-US" sz="2800" b="1">
                          <a:solidFill>
                            <a:srgbClr val="00529B"/>
                          </a:solidFill>
                          <a:effectLst/>
                          <a:latin typeface="+mn-lt"/>
                          <a:cs typeface="Arial" panose="020B0604020202020204" pitchFamily="34" charset="0"/>
                        </a:rPr>
                        <a:t>Medicare Original</a:t>
                      </a:r>
                    </a:p>
                  </a:txBody>
                  <a:tcPr marL="137160" marR="68580" marT="28575" marB="64294" anchor="ctr">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US" sz="2800" b="1">
                          <a:solidFill>
                            <a:srgbClr val="00529B"/>
                          </a:solidFill>
                          <a:effectLst/>
                          <a:latin typeface="+mn-lt"/>
                          <a:cs typeface="Arial" panose="020B0604020202020204" pitchFamily="34" charset="0"/>
                        </a:rPr>
                        <a:t>Medicare Advantage (Parte C)</a:t>
                      </a:r>
                    </a:p>
                  </a:txBody>
                  <a:tcPr marL="137160" marR="68580" marT="64294" marB="64294" anchor="ctr">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880237107"/>
                  </a:ext>
                </a:extLst>
              </a:tr>
              <a:tr h="71977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US" sz="2400" dirty="0">
                          <a:solidFill>
                            <a:srgbClr val="00529B"/>
                          </a:solidFill>
                          <a:effectLst/>
                          <a:latin typeface="+mn-lt"/>
                          <a:cs typeface="Arial" panose="020B0604020202020204" pitchFamily="34" charset="0"/>
                        </a:rPr>
                        <a:t>Medicare Original generalmente </a:t>
                      </a:r>
                      <a:r>
                        <a:rPr lang="es-US" sz="2400" b="1" dirty="0">
                          <a:solidFill>
                            <a:srgbClr val="00529B"/>
                          </a:solidFill>
                          <a:effectLst/>
                          <a:latin typeface="+mn-lt"/>
                          <a:cs typeface="Arial" panose="020B0604020202020204" pitchFamily="34" charset="0"/>
                        </a:rPr>
                        <a:t>no tiene cobertura médica fuera de los Estados Unidos. </a:t>
                      </a:r>
                      <a:r>
                        <a:rPr lang="es-US" sz="2400" dirty="0">
                          <a:solidFill>
                            <a:srgbClr val="00529B"/>
                          </a:solidFill>
                          <a:effectLst/>
                          <a:latin typeface="+mn-lt"/>
                          <a:cs typeface="Arial" panose="020B0604020202020204" pitchFamily="34" charset="0"/>
                        </a:rPr>
                        <a:t>Es posible que pueda contratar un seguro suplementario a Medicare (</a:t>
                      </a:r>
                      <a:r>
                        <a:rPr lang="es-US" sz="2400" dirty="0" err="1">
                          <a:solidFill>
                            <a:srgbClr val="00529B"/>
                          </a:solidFill>
                          <a:effectLst/>
                          <a:latin typeface="+mn-lt"/>
                          <a:cs typeface="Arial" panose="020B0604020202020204" pitchFamily="34" charset="0"/>
                        </a:rPr>
                        <a:t>Medigap</a:t>
                      </a:r>
                      <a:r>
                        <a:rPr lang="es-US" sz="2400" dirty="0">
                          <a:solidFill>
                            <a:srgbClr val="00529B"/>
                          </a:solidFill>
                          <a:effectLst/>
                          <a:latin typeface="+mn-lt"/>
                          <a:cs typeface="Arial" panose="020B0604020202020204" pitchFamily="34" charset="0"/>
                        </a:rPr>
                        <a:t>) que cubra la atención de urgencia fuera de los Estados Unidos.</a:t>
                      </a:r>
                    </a:p>
                  </a:txBody>
                  <a:tcPr marL="137160" marR="137160" marT="68580" marB="6858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US" sz="2400" dirty="0">
                          <a:solidFill>
                            <a:srgbClr val="00529B"/>
                          </a:solidFill>
                          <a:effectLst/>
                          <a:latin typeface="+mn-lt"/>
                          <a:cs typeface="Arial" panose="020B0604020202020204" pitchFamily="34" charset="0"/>
                        </a:rPr>
                        <a:t>Los planes generalmente </a:t>
                      </a:r>
                      <a:r>
                        <a:rPr lang="es-US" sz="2400" b="1" dirty="0">
                          <a:solidFill>
                            <a:srgbClr val="00529B"/>
                          </a:solidFill>
                          <a:effectLst/>
                          <a:latin typeface="+mn-lt"/>
                          <a:cs typeface="Arial" panose="020B0604020202020204" pitchFamily="34" charset="0"/>
                        </a:rPr>
                        <a:t>no cubren la atención fuera de los Estados Unidos</a:t>
                      </a:r>
                      <a:r>
                        <a:rPr lang="es-US" sz="2400" b="0" dirty="0">
                          <a:solidFill>
                            <a:srgbClr val="00529B"/>
                          </a:solidFill>
                          <a:effectLst/>
                          <a:latin typeface="+mn-lt"/>
                          <a:cs typeface="Arial" panose="020B0604020202020204" pitchFamily="34" charset="0"/>
                        </a:rPr>
                        <a:t>.</a:t>
                      </a:r>
                      <a:r>
                        <a:rPr lang="es-US" sz="2400" b="1" dirty="0">
                          <a:solidFill>
                            <a:srgbClr val="00529B"/>
                          </a:solidFill>
                          <a:effectLst/>
                          <a:latin typeface="+mn-lt"/>
                          <a:cs typeface="Arial" panose="020B0604020202020204" pitchFamily="34" charset="0"/>
                        </a:rPr>
                        <a:t> </a:t>
                      </a:r>
                      <a:r>
                        <a:rPr lang="es-US" sz="2400" dirty="0">
                          <a:solidFill>
                            <a:srgbClr val="00529B"/>
                          </a:solidFill>
                          <a:effectLst/>
                          <a:latin typeface="+mn-lt"/>
                          <a:cs typeface="Arial" panose="020B0604020202020204" pitchFamily="34" charset="0"/>
                        </a:rPr>
                        <a:t>Algunos planes pueden ofrecer un beneficio complementario que cubre servicios de emergencia y de urgencia cuando viaja fuera de los Estados Unidos.</a:t>
                      </a:r>
                    </a:p>
                  </a:txBody>
                  <a:tcPr marL="137160" marR="137160" marT="68580" marB="6858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855204335"/>
                  </a:ext>
                </a:extLst>
              </a:tr>
            </a:tbl>
          </a:graphicData>
        </a:graphic>
      </p:graphicFrame>
      <p:sp>
        <p:nvSpPr>
          <p:cNvPr id="8" name="Slide Number Placeholder 5">
            <a:extLst>
              <a:ext uri="{FF2B5EF4-FFF2-40B4-BE49-F238E27FC236}">
                <a16:creationId xmlns:a16="http://schemas.microsoft.com/office/drawing/2014/main" id="{6E74E6DE-0A71-43B0-830B-787A4C19587E}"/>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72</a:t>
            </a:fld>
            <a:endParaRPr lang="en-US">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s-US">
                <a:solidFill>
                  <a:schemeClr val="accent1">
                    <a:lumMod val="40000"/>
                    <a:lumOff val="60000"/>
                  </a:schemeClr>
                </a:solidFill>
                <a:latin typeface="Arial"/>
                <a:cs typeface="Arial"/>
              </a:rPr>
              <a:t>Medicare Advantage y otros planes de salud Medicare</a:t>
            </a:r>
          </a:p>
        </p:txBody>
      </p:sp>
      <p:sp>
        <p:nvSpPr>
          <p:cNvPr id="2" name="Date Placeholder 1"/>
          <p:cNvSpPr>
            <a:spLocks noGrp="1"/>
          </p:cNvSpPr>
          <p:nvPr>
            <p:ph type="dt" sz="half" idx="10"/>
          </p:nvPr>
        </p:nvSpPr>
        <p:spPr/>
        <p:txBody>
          <a:bodyPr/>
          <a:lstStyle/>
          <a:p>
            <a:r>
              <a:rPr lang="es-US">
                <a:solidFill>
                  <a:schemeClr val="accent1">
                    <a:lumMod val="40000"/>
                    <a:lumOff val="60000"/>
                  </a:schemeClr>
                </a:solidFill>
              </a:rPr>
              <a:t>Marzo de 2023</a:t>
            </a:r>
          </a:p>
        </p:txBody>
      </p:sp>
    </p:spTree>
    <p:custDataLst>
      <p:tags r:id="rId1"/>
    </p:custDataLst>
    <p:extLst>
      <p:ext uri="{BB962C8B-B14F-4D97-AF65-F5344CB8AC3E}">
        <p14:creationId xmlns:p14="http://schemas.microsoft.com/office/powerpoint/2010/main" val="727677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8214"/>
          </a:xfrm>
        </p:spPr>
        <p:txBody>
          <a:bodyPr anchor="ctr">
            <a:normAutofit/>
          </a:bodyPr>
          <a:lstStyle/>
          <a:p>
            <a:r>
              <a:rPr lang="es-US" sz="3000">
                <a:latin typeface="Arial Black"/>
              </a:rPr>
              <a:t>Siglas (A–I)</a:t>
            </a:r>
          </a:p>
        </p:txBody>
      </p:sp>
      <p:sp>
        <p:nvSpPr>
          <p:cNvPr id="8" name="Content Placeholder 7"/>
          <p:cNvSpPr>
            <a:spLocks noGrp="1"/>
          </p:cNvSpPr>
          <p:nvPr>
            <p:ph idx="4294967295"/>
          </p:nvPr>
        </p:nvSpPr>
        <p:spPr>
          <a:xfrm>
            <a:off x="598553" y="1068141"/>
            <a:ext cx="10994894" cy="5485059"/>
          </a:xfrm>
        </p:spPr>
        <p:txBody>
          <a:bodyPr vert="horz" lIns="91440" tIns="45720" rIns="91440" bIns="45720" numCol="2" rtlCol="0" anchor="t">
            <a:noAutofit/>
          </a:bodyPr>
          <a:lstStyle/>
          <a:p>
            <a:pPr marL="0" lvl="0" indent="0" defTabSz="685800">
              <a:lnSpc>
                <a:spcPct val="100000"/>
              </a:lnSpc>
              <a:spcBef>
                <a:spcPts val="0"/>
              </a:spcBef>
              <a:spcAft>
                <a:spcPts val="1200"/>
              </a:spcAft>
              <a:buNone/>
              <a:defRPr/>
            </a:pPr>
            <a:r>
              <a:rPr lang="es-US" sz="1800" b="1" dirty="0">
                <a:solidFill>
                  <a:srgbClr val="00529B"/>
                </a:solidFill>
                <a:latin typeface="Arial"/>
                <a:cs typeface="Arial"/>
              </a:rPr>
              <a:t>AIC:</a:t>
            </a:r>
            <a:r>
              <a:rPr lang="es-US" sz="1800" dirty="0">
                <a:solidFill>
                  <a:srgbClr val="00529B"/>
                </a:solidFill>
                <a:latin typeface="Arial"/>
                <a:cs typeface="Arial"/>
              </a:rPr>
              <a:t> Monto en Litigio</a:t>
            </a:r>
          </a:p>
          <a:p>
            <a:pPr marL="0" indent="0" defTabSz="685800">
              <a:lnSpc>
                <a:spcPct val="100000"/>
              </a:lnSpc>
              <a:spcBef>
                <a:spcPts val="0"/>
              </a:spcBef>
              <a:spcAft>
                <a:spcPts val="1200"/>
              </a:spcAft>
              <a:buNone/>
              <a:defRPr/>
            </a:pPr>
            <a:r>
              <a:rPr lang="es-US" sz="1800" b="1" dirty="0">
                <a:solidFill>
                  <a:srgbClr val="00529B"/>
                </a:solidFill>
                <a:latin typeface="Arial"/>
                <a:cs typeface="Arial"/>
              </a:rPr>
              <a:t>ALJ</a:t>
            </a:r>
            <a:r>
              <a:rPr lang="es-US" sz="1800" dirty="0">
                <a:solidFill>
                  <a:srgbClr val="00529B"/>
                </a:solidFill>
                <a:latin typeface="Arial"/>
                <a:cs typeface="Arial"/>
              </a:rPr>
              <a:t> Juez de Derecho Administrativo </a:t>
            </a:r>
          </a:p>
          <a:p>
            <a:pPr marL="0" lvl="0" indent="0" defTabSz="685800">
              <a:lnSpc>
                <a:spcPct val="100000"/>
              </a:lnSpc>
              <a:spcBef>
                <a:spcPts val="0"/>
              </a:spcBef>
              <a:spcAft>
                <a:spcPts val="1200"/>
              </a:spcAft>
              <a:buNone/>
              <a:defRPr/>
            </a:pPr>
            <a:r>
              <a:rPr lang="es-US" sz="1800" b="1" dirty="0">
                <a:solidFill>
                  <a:srgbClr val="00529B"/>
                </a:solidFill>
                <a:latin typeface="Arial"/>
                <a:cs typeface="Arial"/>
              </a:rPr>
              <a:t>ANOC</a:t>
            </a:r>
            <a:r>
              <a:rPr lang="es-US" sz="1800" dirty="0">
                <a:solidFill>
                  <a:srgbClr val="00529B"/>
                </a:solidFill>
                <a:latin typeface="Arial"/>
                <a:cs typeface="Arial"/>
              </a:rPr>
              <a:t> Aviso Anual de Cambios</a:t>
            </a:r>
          </a:p>
          <a:p>
            <a:pPr marL="0" indent="0" defTabSz="685800">
              <a:lnSpc>
                <a:spcPct val="100000"/>
              </a:lnSpc>
              <a:spcBef>
                <a:spcPts val="0"/>
              </a:spcBef>
              <a:spcAft>
                <a:spcPts val="1200"/>
              </a:spcAft>
              <a:buNone/>
              <a:defRPr/>
            </a:pPr>
            <a:r>
              <a:rPr lang="es-US" sz="1800" b="1" dirty="0">
                <a:solidFill>
                  <a:srgbClr val="00529B"/>
                </a:solidFill>
                <a:latin typeface="Arial"/>
                <a:cs typeface="Arial"/>
              </a:rPr>
              <a:t>BFCC-QIO</a:t>
            </a:r>
            <a:r>
              <a:rPr lang="es-US" sz="1800" dirty="0">
                <a:solidFill>
                  <a:srgbClr val="00529B"/>
                </a:solidFill>
                <a:latin typeface="Arial"/>
                <a:cs typeface="Arial"/>
              </a:rPr>
              <a:t> Organización para la Mejora de la Calidad de la Atención Centrada en el Beneficiario y la Familia </a:t>
            </a:r>
          </a:p>
          <a:p>
            <a:pPr marL="0" lvl="0" indent="0" defTabSz="685800">
              <a:lnSpc>
                <a:spcPct val="100000"/>
              </a:lnSpc>
              <a:spcBef>
                <a:spcPts val="0"/>
              </a:spcBef>
              <a:spcAft>
                <a:spcPts val="1200"/>
              </a:spcAft>
              <a:buNone/>
              <a:defRPr/>
            </a:pPr>
            <a:r>
              <a:rPr lang="es-US" sz="1800" b="1" dirty="0">
                <a:solidFill>
                  <a:srgbClr val="00529B"/>
                </a:solidFill>
                <a:latin typeface="Arial"/>
                <a:cs typeface="Arial"/>
              </a:rPr>
              <a:t>C-SNP</a:t>
            </a:r>
            <a:r>
              <a:rPr lang="es-US" sz="1800" dirty="0">
                <a:solidFill>
                  <a:srgbClr val="00529B"/>
                </a:solidFill>
                <a:latin typeface="Arial"/>
                <a:cs typeface="Arial"/>
              </a:rPr>
              <a:t> Plan de Necesidades Especiales para Enfermedades Crónicas</a:t>
            </a:r>
          </a:p>
          <a:p>
            <a:pPr marL="0" indent="0" defTabSz="685800">
              <a:lnSpc>
                <a:spcPct val="100000"/>
              </a:lnSpc>
              <a:spcBef>
                <a:spcPts val="0"/>
              </a:spcBef>
              <a:spcAft>
                <a:spcPts val="1200"/>
              </a:spcAft>
              <a:buNone/>
              <a:defRPr/>
            </a:pPr>
            <a:r>
              <a:rPr lang="es-US" sz="1800" b="1" dirty="0">
                <a:solidFill>
                  <a:srgbClr val="00529B"/>
                </a:solidFill>
                <a:latin typeface="Arial"/>
                <a:cs typeface="Arial"/>
              </a:rPr>
              <a:t>CMS</a:t>
            </a:r>
            <a:r>
              <a:rPr lang="es-US" sz="1800" dirty="0">
                <a:solidFill>
                  <a:srgbClr val="00529B"/>
                </a:solidFill>
                <a:latin typeface="Arial"/>
                <a:cs typeface="Arial"/>
              </a:rPr>
              <a:t> Centros de Servicios de Medicare y Medicaid </a:t>
            </a:r>
          </a:p>
          <a:p>
            <a:pPr marL="0" lvl="0" indent="0" defTabSz="685800">
              <a:lnSpc>
                <a:spcPct val="100000"/>
              </a:lnSpc>
              <a:spcBef>
                <a:spcPts val="0"/>
              </a:spcBef>
              <a:spcAft>
                <a:spcPts val="1200"/>
              </a:spcAft>
              <a:buNone/>
              <a:defRPr/>
            </a:pPr>
            <a:r>
              <a:rPr lang="es-US" sz="1800" b="1" dirty="0">
                <a:solidFill>
                  <a:srgbClr val="00529B"/>
                </a:solidFill>
                <a:latin typeface="Arial"/>
                <a:cs typeface="Arial"/>
              </a:rPr>
              <a:t>COBRA</a:t>
            </a:r>
            <a:r>
              <a:rPr lang="es-US" sz="1800" dirty="0">
                <a:solidFill>
                  <a:srgbClr val="00529B"/>
                </a:solidFill>
                <a:latin typeface="Arial"/>
                <a:cs typeface="Arial"/>
              </a:rPr>
              <a:t> Ley Ómnibus de Reconciliación Presupuestaria Consolidada</a:t>
            </a:r>
          </a:p>
          <a:p>
            <a:pPr marL="0" lvl="0" indent="0" defTabSz="685800">
              <a:lnSpc>
                <a:spcPct val="100000"/>
              </a:lnSpc>
              <a:spcBef>
                <a:spcPts val="0"/>
              </a:spcBef>
              <a:spcAft>
                <a:spcPts val="1200"/>
              </a:spcAft>
              <a:buNone/>
              <a:defRPr/>
            </a:pPr>
            <a:r>
              <a:rPr lang="es-US" sz="1800" b="1" dirty="0">
                <a:solidFill>
                  <a:srgbClr val="00529B"/>
                </a:solidFill>
                <a:latin typeface="Arial"/>
                <a:cs typeface="Arial"/>
              </a:rPr>
              <a:t>D-SNP:</a:t>
            </a:r>
            <a:r>
              <a:rPr lang="es-US" sz="1800" dirty="0">
                <a:solidFill>
                  <a:srgbClr val="00529B"/>
                </a:solidFill>
                <a:latin typeface="Arial"/>
                <a:cs typeface="Arial"/>
              </a:rPr>
              <a:t> Plan de Necesidades Especiales de Elegibilidad Doble</a:t>
            </a:r>
          </a:p>
          <a:p>
            <a:pPr marL="0" indent="0" defTabSz="685800">
              <a:lnSpc>
                <a:spcPct val="100000"/>
              </a:lnSpc>
              <a:spcBef>
                <a:spcPts val="0"/>
              </a:spcBef>
              <a:spcAft>
                <a:spcPts val="1200"/>
              </a:spcAft>
              <a:buNone/>
              <a:defRPr/>
            </a:pPr>
            <a:r>
              <a:rPr lang="es-US" sz="1800" b="1" dirty="0">
                <a:solidFill>
                  <a:srgbClr val="00529B"/>
                </a:solidFill>
                <a:latin typeface="Arial"/>
                <a:cs typeface="Arial"/>
              </a:rPr>
              <a:t>EOC:</a:t>
            </a:r>
            <a:r>
              <a:rPr lang="es-US" sz="1800" dirty="0">
                <a:solidFill>
                  <a:srgbClr val="00529B"/>
                </a:solidFill>
                <a:latin typeface="Arial"/>
                <a:cs typeface="Arial"/>
              </a:rPr>
              <a:t> Evidencia de Cobertura </a:t>
            </a:r>
          </a:p>
          <a:p>
            <a:pPr marL="0" indent="0" defTabSz="685800">
              <a:lnSpc>
                <a:spcPct val="100000"/>
              </a:lnSpc>
              <a:spcBef>
                <a:spcPts val="0"/>
              </a:spcBef>
              <a:spcAft>
                <a:spcPts val="1200"/>
              </a:spcAft>
              <a:buNone/>
              <a:defRPr/>
            </a:pPr>
            <a:endParaRPr lang="es-US" sz="1800" dirty="0">
              <a:solidFill>
                <a:srgbClr val="00529B"/>
              </a:solidFill>
              <a:latin typeface="Arial"/>
              <a:cs typeface="Arial"/>
            </a:endParaRPr>
          </a:p>
          <a:p>
            <a:pPr marL="0" indent="0" defTabSz="685800">
              <a:lnSpc>
                <a:spcPct val="100000"/>
              </a:lnSpc>
              <a:spcBef>
                <a:spcPts val="0"/>
              </a:spcBef>
              <a:spcAft>
                <a:spcPts val="1200"/>
              </a:spcAft>
              <a:buNone/>
              <a:defRPr/>
            </a:pPr>
            <a:r>
              <a:rPr lang="es-US" sz="1800" b="1" dirty="0">
                <a:solidFill>
                  <a:srgbClr val="00529B"/>
                </a:solidFill>
                <a:latin typeface="Arial"/>
                <a:cs typeface="Arial"/>
              </a:rPr>
              <a:t>ESRD</a:t>
            </a:r>
            <a:r>
              <a:rPr lang="es-US" sz="1800" dirty="0">
                <a:solidFill>
                  <a:srgbClr val="00529B"/>
                </a:solidFill>
                <a:latin typeface="Arial"/>
                <a:cs typeface="Arial"/>
              </a:rPr>
              <a:t> Enfermedad Renal en Etapa Terminal </a:t>
            </a:r>
          </a:p>
          <a:p>
            <a:pPr marL="0" indent="0" defTabSz="685800">
              <a:lnSpc>
                <a:spcPct val="100000"/>
              </a:lnSpc>
              <a:spcBef>
                <a:spcPts val="0"/>
              </a:spcBef>
              <a:spcAft>
                <a:spcPts val="1200"/>
              </a:spcAft>
              <a:buNone/>
              <a:defRPr/>
            </a:pPr>
            <a:r>
              <a:rPr lang="es-US" sz="1800" b="1" dirty="0">
                <a:solidFill>
                  <a:srgbClr val="00529B"/>
                </a:solidFill>
                <a:latin typeface="Arial"/>
                <a:cs typeface="Arial"/>
              </a:rPr>
              <a:t>HIPAA</a:t>
            </a:r>
            <a:r>
              <a:rPr lang="es-US" sz="1800" dirty="0">
                <a:solidFill>
                  <a:srgbClr val="00529B"/>
                </a:solidFill>
                <a:latin typeface="Arial"/>
                <a:cs typeface="Arial"/>
              </a:rPr>
              <a:t> Ley de Portabilidad y Responsabilidad de Seguros Médicos </a:t>
            </a:r>
          </a:p>
          <a:p>
            <a:pPr marL="0" indent="0" defTabSz="685800">
              <a:lnSpc>
                <a:spcPct val="100000"/>
              </a:lnSpc>
              <a:spcBef>
                <a:spcPts val="0"/>
              </a:spcBef>
              <a:spcAft>
                <a:spcPts val="1200"/>
              </a:spcAft>
              <a:buNone/>
              <a:defRPr/>
            </a:pPr>
            <a:r>
              <a:rPr lang="es-US" sz="1800" b="1" dirty="0">
                <a:solidFill>
                  <a:srgbClr val="00529B"/>
                </a:solidFill>
                <a:latin typeface="Arial"/>
                <a:cs typeface="Arial"/>
              </a:rPr>
              <a:t>HMO</a:t>
            </a:r>
            <a:r>
              <a:rPr lang="es-US" sz="1800" dirty="0">
                <a:solidFill>
                  <a:srgbClr val="00529B"/>
                </a:solidFill>
                <a:latin typeface="Arial"/>
                <a:cs typeface="Arial"/>
              </a:rPr>
              <a:t> Organización para el Mantenimiento de </a:t>
            </a:r>
            <a:br>
              <a:rPr lang="es-US" sz="1800" dirty="0">
                <a:solidFill>
                  <a:srgbClr val="00529B"/>
                </a:solidFill>
                <a:latin typeface="Arial"/>
                <a:cs typeface="Arial"/>
              </a:rPr>
            </a:br>
            <a:r>
              <a:rPr lang="es-US" sz="1800" dirty="0">
                <a:solidFill>
                  <a:srgbClr val="00529B"/>
                </a:solidFill>
                <a:latin typeface="Arial"/>
                <a:cs typeface="Arial"/>
              </a:rPr>
              <a:t>la Salud </a:t>
            </a:r>
          </a:p>
          <a:p>
            <a:pPr marL="0" lvl="0" indent="0" defTabSz="685800">
              <a:lnSpc>
                <a:spcPct val="100000"/>
              </a:lnSpc>
              <a:spcBef>
                <a:spcPts val="0"/>
              </a:spcBef>
              <a:spcAft>
                <a:spcPts val="1200"/>
              </a:spcAft>
              <a:buNone/>
              <a:defRPr/>
            </a:pPr>
            <a:r>
              <a:rPr lang="es-US" sz="1800" b="1" dirty="0">
                <a:solidFill>
                  <a:srgbClr val="00529B"/>
                </a:solidFill>
                <a:latin typeface="Arial"/>
                <a:cs typeface="Arial"/>
              </a:rPr>
              <a:t>HMOPOS</a:t>
            </a:r>
            <a:r>
              <a:rPr lang="es-US" sz="1800" dirty="0">
                <a:solidFill>
                  <a:srgbClr val="00529B"/>
                </a:solidFill>
                <a:latin typeface="Arial"/>
                <a:cs typeface="Arial"/>
              </a:rPr>
              <a:t> Punto de Servicio de la Organización para el Mantenimiento de la Salud</a:t>
            </a:r>
          </a:p>
          <a:p>
            <a:pPr marL="0" lvl="0" indent="0" defTabSz="685800">
              <a:lnSpc>
                <a:spcPct val="100000"/>
              </a:lnSpc>
              <a:spcBef>
                <a:spcPts val="0"/>
              </a:spcBef>
              <a:spcAft>
                <a:spcPts val="1200"/>
              </a:spcAft>
              <a:buNone/>
              <a:defRPr/>
            </a:pPr>
            <a:r>
              <a:rPr lang="es-US" sz="1800" b="1" dirty="0">
                <a:solidFill>
                  <a:srgbClr val="00529B"/>
                </a:solidFill>
                <a:latin typeface="Arial"/>
                <a:cs typeface="Arial"/>
              </a:rPr>
              <a:t>ICEP:</a:t>
            </a:r>
            <a:r>
              <a:rPr lang="es-US" sz="1800" dirty="0">
                <a:solidFill>
                  <a:srgbClr val="00529B"/>
                </a:solidFill>
                <a:latin typeface="Arial"/>
                <a:cs typeface="Arial"/>
              </a:rPr>
              <a:t> Período Inicial de Elección de Cobertura</a:t>
            </a:r>
          </a:p>
          <a:p>
            <a:pPr marL="0" lvl="0" indent="0" defTabSz="685800">
              <a:lnSpc>
                <a:spcPct val="100000"/>
              </a:lnSpc>
              <a:spcBef>
                <a:spcPts val="0"/>
              </a:spcBef>
              <a:spcAft>
                <a:spcPts val="1200"/>
              </a:spcAft>
              <a:buNone/>
              <a:defRPr/>
            </a:pPr>
            <a:r>
              <a:rPr lang="es-US" sz="1800" b="1" dirty="0">
                <a:solidFill>
                  <a:srgbClr val="00529B"/>
                </a:solidFill>
                <a:latin typeface="Arial"/>
                <a:cs typeface="Arial"/>
              </a:rPr>
              <a:t>I-SNP</a:t>
            </a:r>
            <a:r>
              <a:rPr lang="es-US" sz="1800" dirty="0">
                <a:solidFill>
                  <a:srgbClr val="00529B"/>
                </a:solidFill>
                <a:latin typeface="Arial"/>
                <a:cs typeface="Arial"/>
              </a:rPr>
              <a:t> Plan Institucional de Necesidades Especiales</a:t>
            </a:r>
          </a:p>
          <a:p>
            <a:pPr marL="0" lvl="0" indent="0" defTabSz="685800">
              <a:lnSpc>
                <a:spcPct val="100000"/>
              </a:lnSpc>
              <a:spcBef>
                <a:spcPts val="0"/>
              </a:spcBef>
              <a:spcAft>
                <a:spcPts val="1200"/>
              </a:spcAft>
              <a:buNone/>
              <a:defRPr/>
            </a:pPr>
            <a:r>
              <a:rPr lang="es-US" sz="1800" b="1" dirty="0">
                <a:solidFill>
                  <a:srgbClr val="00529B"/>
                </a:solidFill>
                <a:latin typeface="Arial"/>
                <a:cs typeface="Arial"/>
              </a:rPr>
              <a:t>IEP</a:t>
            </a:r>
            <a:r>
              <a:rPr lang="es-US" sz="1800" dirty="0">
                <a:solidFill>
                  <a:srgbClr val="00529B"/>
                </a:solidFill>
                <a:latin typeface="Arial"/>
                <a:cs typeface="Arial"/>
              </a:rPr>
              <a:t> Período de Inscripción Inicial</a:t>
            </a:r>
          </a:p>
          <a:p>
            <a:pPr marL="0" indent="0" defTabSz="685800">
              <a:lnSpc>
                <a:spcPct val="100000"/>
              </a:lnSpc>
              <a:spcBef>
                <a:spcPts val="0"/>
              </a:spcBef>
              <a:spcAft>
                <a:spcPts val="1200"/>
              </a:spcAft>
              <a:buNone/>
              <a:defRPr/>
            </a:pPr>
            <a:r>
              <a:rPr lang="es-US" sz="1800" b="1" dirty="0">
                <a:solidFill>
                  <a:srgbClr val="00529B"/>
                </a:solidFill>
                <a:latin typeface="Arial"/>
                <a:cs typeface="Arial"/>
              </a:rPr>
              <a:t>IRE</a:t>
            </a:r>
            <a:r>
              <a:rPr lang="es-US" sz="1800" dirty="0">
                <a:solidFill>
                  <a:srgbClr val="00529B"/>
                </a:solidFill>
                <a:latin typeface="Arial"/>
                <a:cs typeface="Arial"/>
              </a:rPr>
              <a:t> Entidad de Revisión Independiente </a:t>
            </a:r>
          </a:p>
          <a:p>
            <a:pPr marL="0" indent="0" defTabSz="685800">
              <a:lnSpc>
                <a:spcPct val="100000"/>
              </a:lnSpc>
              <a:spcBef>
                <a:spcPts val="0"/>
              </a:spcBef>
              <a:spcAft>
                <a:spcPts val="1200"/>
              </a:spcAft>
              <a:buNone/>
              <a:defRPr/>
            </a:pPr>
            <a:r>
              <a:rPr lang="es-US" sz="1800" b="1" dirty="0">
                <a:solidFill>
                  <a:srgbClr val="00529B"/>
                </a:solidFill>
                <a:latin typeface="Arial"/>
                <a:cs typeface="Arial"/>
              </a:rPr>
              <a:t>IRMAA</a:t>
            </a:r>
            <a:r>
              <a:rPr lang="es-US" sz="1800" dirty="0">
                <a:solidFill>
                  <a:srgbClr val="00529B"/>
                </a:solidFill>
                <a:latin typeface="Arial"/>
                <a:cs typeface="Arial"/>
              </a:rPr>
              <a:t> Cantidad de Ajuste Mensual Relacionado con el Ingreso </a:t>
            </a:r>
          </a:p>
          <a:p>
            <a:pPr marL="0" lvl="0" indent="0" defTabSz="685800">
              <a:lnSpc>
                <a:spcPct val="100000"/>
              </a:lnSpc>
              <a:spcBef>
                <a:spcPts val="0"/>
              </a:spcBef>
              <a:spcAft>
                <a:spcPts val="1200"/>
              </a:spcAft>
              <a:buNone/>
              <a:defRPr/>
            </a:pPr>
            <a:r>
              <a:rPr lang="es-US" sz="1800" b="1" dirty="0">
                <a:solidFill>
                  <a:srgbClr val="00529B"/>
                </a:solidFill>
                <a:latin typeface="Arial"/>
                <a:cs typeface="Arial"/>
              </a:rPr>
              <a:t>IRS:</a:t>
            </a:r>
            <a:r>
              <a:rPr lang="es-US" sz="1800" dirty="0">
                <a:solidFill>
                  <a:srgbClr val="00529B"/>
                </a:solidFill>
                <a:latin typeface="Arial"/>
                <a:cs typeface="Arial"/>
              </a:rPr>
              <a:t> Servicio de Impuestos Internos</a:t>
            </a:r>
          </a:p>
          <a:p>
            <a:pPr marL="0" indent="0" defTabSz="685800">
              <a:lnSpc>
                <a:spcPct val="100000"/>
              </a:lnSpc>
              <a:spcBef>
                <a:spcPts val="600"/>
              </a:spcBef>
              <a:spcAft>
                <a:spcPts val="1200"/>
              </a:spcAft>
              <a:buNone/>
              <a:defRPr/>
            </a:pPr>
            <a:endParaRPr lang="en-US" sz="1800" dirty="0">
              <a:solidFill>
                <a:srgbClr val="00529B"/>
              </a:solidFill>
            </a:endParaRPr>
          </a:p>
        </p:txBody>
      </p:sp>
      <p:sp>
        <p:nvSpPr>
          <p:cNvPr id="6" name="Slide Number Placeholder 5">
            <a:extLst>
              <a:ext uri="{FF2B5EF4-FFF2-40B4-BE49-F238E27FC236}">
                <a16:creationId xmlns:a16="http://schemas.microsoft.com/office/drawing/2014/main" id="{E7978A77-886E-4CD7-AB02-B69307CEFAAB}"/>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73</a:t>
            </a:fld>
            <a:endParaRPr lang="en-US">
              <a:solidFill>
                <a:schemeClr val="accent1">
                  <a:lumMod val="40000"/>
                  <a:lumOff val="60000"/>
                </a:schemeClr>
              </a:solidFill>
            </a:endParaRPr>
          </a:p>
        </p:txBody>
      </p:sp>
      <p:sp>
        <p:nvSpPr>
          <p:cNvPr id="4" name="Footer Placeholder 3"/>
          <p:cNvSpPr>
            <a:spLocks noGrp="1"/>
          </p:cNvSpPr>
          <p:nvPr>
            <p:ph type="ftr" sz="quarter" idx="11"/>
          </p:nvPr>
        </p:nvSpPr>
        <p:spPr/>
        <p:txBody>
          <a:bodyPr/>
          <a:lstStyle/>
          <a:p>
            <a:r>
              <a:rPr lang="es-US">
                <a:solidFill>
                  <a:schemeClr val="accent1">
                    <a:lumMod val="40000"/>
                    <a:lumOff val="60000"/>
                  </a:schemeClr>
                </a:solidFill>
                <a:latin typeface="Arial"/>
                <a:cs typeface="Arial"/>
              </a:rPr>
              <a:t>Medicare Advantage y otros planes de salud Medicare</a:t>
            </a:r>
          </a:p>
        </p:txBody>
      </p:sp>
      <p:sp>
        <p:nvSpPr>
          <p:cNvPr id="3" name="Date Placeholder 2"/>
          <p:cNvSpPr>
            <a:spLocks noGrp="1"/>
          </p:cNvSpPr>
          <p:nvPr>
            <p:ph type="dt" sz="half" idx="10"/>
          </p:nvPr>
        </p:nvSpPr>
        <p:spPr/>
        <p:txBody>
          <a:bodyPr/>
          <a:lstStyle/>
          <a:p>
            <a:r>
              <a:rPr lang="es-US">
                <a:solidFill>
                  <a:schemeClr val="accent1">
                    <a:lumMod val="40000"/>
                    <a:lumOff val="60000"/>
                  </a:schemeClr>
                </a:solidFill>
              </a:rPr>
              <a:t>Marzo de 2023</a:t>
            </a:r>
          </a:p>
        </p:txBody>
      </p:sp>
    </p:spTree>
    <p:custDataLst>
      <p:tags r:id="rId1"/>
    </p:custDataLst>
    <p:extLst>
      <p:ext uri="{BB962C8B-B14F-4D97-AF65-F5344CB8AC3E}">
        <p14:creationId xmlns:p14="http://schemas.microsoft.com/office/powerpoint/2010/main" val="15123461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12192000" cy="950025"/>
          </a:xfrm>
        </p:spPr>
        <p:txBody>
          <a:bodyPr anchor="ctr">
            <a:normAutofit/>
          </a:bodyPr>
          <a:lstStyle/>
          <a:p>
            <a:r>
              <a:rPr lang="es-US" sz="3000">
                <a:latin typeface="Arial Black"/>
              </a:rPr>
              <a:t>Siglas (L–Y)</a:t>
            </a:r>
          </a:p>
        </p:txBody>
      </p:sp>
      <p:sp>
        <p:nvSpPr>
          <p:cNvPr id="5" name="Content Placeholder 4"/>
          <p:cNvSpPr>
            <a:spLocks noGrp="1"/>
          </p:cNvSpPr>
          <p:nvPr>
            <p:ph idx="4294967295"/>
          </p:nvPr>
        </p:nvSpPr>
        <p:spPr>
          <a:xfrm>
            <a:off x="517357" y="1126754"/>
            <a:ext cx="10991088" cy="4943846"/>
          </a:xfrm>
        </p:spPr>
        <p:txBody>
          <a:bodyPr numCol="2">
            <a:noAutofit/>
          </a:bodyPr>
          <a:lstStyle/>
          <a:p>
            <a:pPr marL="0" lvl="0" indent="0" defTabSz="685800">
              <a:lnSpc>
                <a:spcPct val="100000"/>
              </a:lnSpc>
              <a:spcBef>
                <a:spcPts val="0"/>
              </a:spcBef>
              <a:spcAft>
                <a:spcPts val="1200"/>
              </a:spcAft>
              <a:buNone/>
              <a:defRPr/>
            </a:pPr>
            <a:r>
              <a:rPr lang="es-US" sz="1800" b="1" dirty="0">
                <a:solidFill>
                  <a:srgbClr val="00529B"/>
                </a:solidFill>
              </a:rPr>
              <a:t>LIS:</a:t>
            </a:r>
            <a:r>
              <a:rPr lang="es-US" sz="1800" dirty="0">
                <a:solidFill>
                  <a:srgbClr val="00529B"/>
                </a:solidFill>
              </a:rPr>
              <a:t> Subsidio por Bajos Ingresos </a:t>
            </a:r>
          </a:p>
          <a:p>
            <a:pPr marL="0" lvl="0" indent="0" defTabSz="685800">
              <a:lnSpc>
                <a:spcPct val="100000"/>
              </a:lnSpc>
              <a:spcBef>
                <a:spcPts val="0"/>
              </a:spcBef>
              <a:spcAft>
                <a:spcPts val="1200"/>
              </a:spcAft>
              <a:buNone/>
              <a:defRPr/>
            </a:pPr>
            <a:r>
              <a:rPr lang="es-US" sz="1800" b="1" dirty="0">
                <a:solidFill>
                  <a:srgbClr val="00529B"/>
                </a:solidFill>
              </a:rPr>
              <a:t>MAC</a:t>
            </a:r>
            <a:r>
              <a:rPr lang="es-US" sz="1800" dirty="0">
                <a:solidFill>
                  <a:srgbClr val="00529B"/>
                </a:solidFill>
              </a:rPr>
              <a:t> Consejo de Apelaciones de Medicare </a:t>
            </a:r>
          </a:p>
          <a:p>
            <a:pPr marL="0" indent="0" defTabSz="685800">
              <a:lnSpc>
                <a:spcPct val="100000"/>
              </a:lnSpc>
              <a:spcBef>
                <a:spcPts val="0"/>
              </a:spcBef>
              <a:spcAft>
                <a:spcPts val="1200"/>
              </a:spcAft>
              <a:buNone/>
              <a:defRPr/>
            </a:pPr>
            <a:r>
              <a:rPr lang="es-US" sz="1800" b="1" dirty="0">
                <a:solidFill>
                  <a:srgbClr val="00529B"/>
                </a:solidFill>
              </a:rPr>
              <a:t>MAO:</a:t>
            </a:r>
            <a:r>
              <a:rPr lang="es-US" sz="1800" dirty="0">
                <a:solidFill>
                  <a:srgbClr val="00529B"/>
                </a:solidFill>
              </a:rPr>
              <a:t> Organización de Medicare </a:t>
            </a:r>
            <a:r>
              <a:rPr lang="es-US" sz="1800" dirty="0" err="1">
                <a:solidFill>
                  <a:srgbClr val="00529B"/>
                </a:solidFill>
              </a:rPr>
              <a:t>Advantage</a:t>
            </a:r>
            <a:r>
              <a:rPr lang="es-US" sz="1800" dirty="0">
                <a:solidFill>
                  <a:srgbClr val="00529B"/>
                </a:solidFill>
              </a:rPr>
              <a:t> </a:t>
            </a:r>
          </a:p>
          <a:p>
            <a:pPr marL="0" indent="0" defTabSz="685800">
              <a:lnSpc>
                <a:spcPct val="100000"/>
              </a:lnSpc>
              <a:spcBef>
                <a:spcPts val="0"/>
              </a:spcBef>
              <a:spcAft>
                <a:spcPts val="1200"/>
              </a:spcAft>
              <a:buNone/>
              <a:defRPr/>
            </a:pPr>
            <a:r>
              <a:rPr lang="es-US" sz="1800" b="1" dirty="0">
                <a:solidFill>
                  <a:srgbClr val="00529B"/>
                </a:solidFill>
              </a:rPr>
              <a:t>MCMG:</a:t>
            </a:r>
            <a:r>
              <a:rPr lang="es-US" sz="1800" dirty="0">
                <a:solidFill>
                  <a:srgbClr val="00529B"/>
                </a:solidFill>
              </a:rPr>
              <a:t> Pautas de Comunicación y </a:t>
            </a:r>
            <a:br>
              <a:rPr lang="es-US" sz="1800" dirty="0">
                <a:solidFill>
                  <a:srgbClr val="00529B"/>
                </a:solidFill>
              </a:rPr>
            </a:br>
            <a:r>
              <a:rPr lang="es-US" sz="1800" dirty="0">
                <a:solidFill>
                  <a:srgbClr val="00529B"/>
                </a:solidFill>
              </a:rPr>
              <a:t>Comercialización de Medicare</a:t>
            </a:r>
          </a:p>
          <a:p>
            <a:pPr marL="0" indent="0" defTabSz="685800">
              <a:lnSpc>
                <a:spcPct val="100000"/>
              </a:lnSpc>
              <a:spcBef>
                <a:spcPts val="0"/>
              </a:spcBef>
              <a:spcAft>
                <a:spcPts val="1200"/>
              </a:spcAft>
              <a:buNone/>
              <a:defRPr/>
            </a:pPr>
            <a:r>
              <a:rPr lang="es-US" sz="1800" b="1" dirty="0">
                <a:solidFill>
                  <a:srgbClr val="00529B"/>
                </a:solidFill>
              </a:rPr>
              <a:t>MSA</a:t>
            </a:r>
            <a:r>
              <a:rPr lang="es-US" sz="1800" dirty="0">
                <a:solidFill>
                  <a:srgbClr val="00529B"/>
                </a:solidFill>
              </a:rPr>
              <a:t> Cuenta de Ahorros Médicos </a:t>
            </a:r>
          </a:p>
          <a:p>
            <a:pPr marL="0" lvl="0" indent="0" defTabSz="685800">
              <a:lnSpc>
                <a:spcPct val="100000"/>
              </a:lnSpc>
              <a:spcBef>
                <a:spcPts val="0"/>
              </a:spcBef>
              <a:spcAft>
                <a:spcPts val="1200"/>
              </a:spcAft>
              <a:buNone/>
              <a:defRPr/>
            </a:pPr>
            <a:r>
              <a:rPr lang="es-US" sz="1800" b="1" dirty="0">
                <a:solidFill>
                  <a:srgbClr val="00529B"/>
                </a:solidFill>
              </a:rPr>
              <a:t>NTP</a:t>
            </a:r>
            <a:r>
              <a:rPr lang="es-US" sz="1800" dirty="0">
                <a:solidFill>
                  <a:srgbClr val="00529B"/>
                </a:solidFill>
              </a:rPr>
              <a:t> Programa Nacional de Capacitación </a:t>
            </a:r>
          </a:p>
          <a:p>
            <a:pPr marL="0" lvl="0" indent="0" defTabSz="685800">
              <a:lnSpc>
                <a:spcPct val="100000"/>
              </a:lnSpc>
              <a:spcBef>
                <a:spcPts val="0"/>
              </a:spcBef>
              <a:spcAft>
                <a:spcPts val="1200"/>
              </a:spcAft>
              <a:buNone/>
              <a:defRPr/>
            </a:pPr>
            <a:r>
              <a:rPr lang="es-US" sz="1800" b="1" dirty="0">
                <a:solidFill>
                  <a:srgbClr val="00529B"/>
                </a:solidFill>
              </a:rPr>
              <a:t>OEP</a:t>
            </a:r>
            <a:r>
              <a:rPr lang="es-US" sz="1800" dirty="0">
                <a:solidFill>
                  <a:srgbClr val="00529B"/>
                </a:solidFill>
              </a:rPr>
              <a:t> Periodo de Inscripción Abierta </a:t>
            </a:r>
          </a:p>
          <a:p>
            <a:pPr marL="0" lvl="0" indent="0" defTabSz="685800">
              <a:lnSpc>
                <a:spcPct val="100000"/>
              </a:lnSpc>
              <a:spcBef>
                <a:spcPts val="0"/>
              </a:spcBef>
              <a:spcAft>
                <a:spcPts val="1200"/>
              </a:spcAft>
              <a:buNone/>
              <a:defRPr/>
            </a:pPr>
            <a:r>
              <a:rPr lang="es-US" sz="1800" b="1" dirty="0">
                <a:solidFill>
                  <a:srgbClr val="00529B"/>
                </a:solidFill>
              </a:rPr>
              <a:t>OMHA</a:t>
            </a:r>
            <a:r>
              <a:rPr lang="es-US" sz="1800" dirty="0">
                <a:solidFill>
                  <a:srgbClr val="00529B"/>
                </a:solidFill>
              </a:rPr>
              <a:t> Oficina de Audiencias y Apelaciones de Medicare</a:t>
            </a:r>
          </a:p>
          <a:p>
            <a:pPr marL="0" lvl="0" indent="0" defTabSz="685800">
              <a:lnSpc>
                <a:spcPct val="100000"/>
              </a:lnSpc>
              <a:spcBef>
                <a:spcPts val="0"/>
              </a:spcBef>
              <a:spcAft>
                <a:spcPts val="1200"/>
              </a:spcAft>
              <a:buNone/>
              <a:defRPr/>
            </a:pPr>
            <a:r>
              <a:rPr lang="es-US" sz="1800" b="1" dirty="0">
                <a:solidFill>
                  <a:srgbClr val="00529B"/>
                </a:solidFill>
              </a:rPr>
              <a:t>PACE</a:t>
            </a:r>
            <a:r>
              <a:rPr lang="es-US" sz="1800" dirty="0">
                <a:solidFill>
                  <a:srgbClr val="00529B"/>
                </a:solidFill>
              </a:rPr>
              <a:t> Programas de Atención Integral para Personas Mayores </a:t>
            </a:r>
          </a:p>
          <a:p>
            <a:pPr marL="0" lvl="0" indent="0" defTabSz="685800">
              <a:lnSpc>
                <a:spcPct val="100000"/>
              </a:lnSpc>
              <a:spcBef>
                <a:spcPts val="0"/>
              </a:spcBef>
              <a:spcAft>
                <a:spcPts val="1200"/>
              </a:spcAft>
              <a:buNone/>
              <a:defRPr/>
            </a:pPr>
            <a:r>
              <a:rPr lang="es-US" sz="1800" b="1" dirty="0">
                <a:solidFill>
                  <a:srgbClr val="00529B"/>
                </a:solidFill>
              </a:rPr>
              <a:t>PFFS</a:t>
            </a:r>
            <a:r>
              <a:rPr lang="es-US" sz="1800" dirty="0">
                <a:solidFill>
                  <a:srgbClr val="00529B"/>
                </a:solidFill>
              </a:rPr>
              <a:t> Pago por Servicio Privado </a:t>
            </a:r>
          </a:p>
          <a:p>
            <a:pPr marL="0" lvl="0" indent="0" defTabSz="685800">
              <a:lnSpc>
                <a:spcPct val="100000"/>
              </a:lnSpc>
              <a:spcBef>
                <a:spcPts val="0"/>
              </a:spcBef>
              <a:spcAft>
                <a:spcPts val="1200"/>
              </a:spcAft>
              <a:buNone/>
              <a:defRPr/>
            </a:pPr>
            <a:r>
              <a:rPr lang="es-US" sz="1800" b="1" dirty="0">
                <a:solidFill>
                  <a:srgbClr val="00529B"/>
                </a:solidFill>
              </a:rPr>
              <a:t>PPO</a:t>
            </a:r>
            <a:r>
              <a:rPr lang="es-US" sz="1800" dirty="0">
                <a:solidFill>
                  <a:srgbClr val="00529B"/>
                </a:solidFill>
              </a:rPr>
              <a:t> Organización de Proveedores Preferidos </a:t>
            </a:r>
          </a:p>
          <a:p>
            <a:pPr marL="0" lvl="0" indent="0" defTabSz="685800">
              <a:lnSpc>
                <a:spcPct val="100000"/>
              </a:lnSpc>
              <a:spcBef>
                <a:spcPts val="0"/>
              </a:spcBef>
              <a:spcAft>
                <a:spcPts val="1200"/>
              </a:spcAft>
              <a:buNone/>
              <a:defRPr/>
            </a:pPr>
            <a:r>
              <a:rPr lang="es-US" sz="1800" b="1" dirty="0">
                <a:solidFill>
                  <a:srgbClr val="00529B"/>
                </a:solidFill>
              </a:rPr>
              <a:t>SEP</a:t>
            </a:r>
            <a:r>
              <a:rPr lang="es-US" sz="1800" dirty="0">
                <a:solidFill>
                  <a:srgbClr val="00529B"/>
                </a:solidFill>
              </a:rPr>
              <a:t> Período de inscripción especial </a:t>
            </a:r>
          </a:p>
          <a:p>
            <a:pPr marL="0" lvl="0" indent="0" defTabSz="685800">
              <a:lnSpc>
                <a:spcPct val="100000"/>
              </a:lnSpc>
              <a:spcBef>
                <a:spcPts val="0"/>
              </a:spcBef>
              <a:spcAft>
                <a:spcPts val="1200"/>
              </a:spcAft>
              <a:buNone/>
              <a:defRPr/>
            </a:pPr>
            <a:r>
              <a:rPr lang="es-US" sz="1800" b="1" dirty="0">
                <a:solidFill>
                  <a:srgbClr val="00529B"/>
                </a:solidFill>
              </a:rPr>
              <a:t>SHIP:</a:t>
            </a:r>
            <a:r>
              <a:rPr lang="es-US" sz="1800" dirty="0">
                <a:solidFill>
                  <a:srgbClr val="00529B"/>
                </a:solidFill>
              </a:rPr>
              <a:t> Programa Estatal de Asistencia sobre Seguros de Salud </a:t>
            </a:r>
          </a:p>
          <a:p>
            <a:pPr marL="0" lvl="0" indent="0" defTabSz="685800">
              <a:lnSpc>
                <a:spcPct val="100000"/>
              </a:lnSpc>
              <a:spcBef>
                <a:spcPts val="0"/>
              </a:spcBef>
              <a:spcAft>
                <a:spcPts val="1200"/>
              </a:spcAft>
              <a:buNone/>
              <a:defRPr/>
            </a:pPr>
            <a:r>
              <a:rPr lang="es-US" sz="1800" b="1" dirty="0">
                <a:solidFill>
                  <a:srgbClr val="00529B"/>
                </a:solidFill>
              </a:rPr>
              <a:t>SNP:</a:t>
            </a:r>
            <a:r>
              <a:rPr lang="es-US" sz="1800" dirty="0">
                <a:solidFill>
                  <a:srgbClr val="00529B"/>
                </a:solidFill>
              </a:rPr>
              <a:t> Plan de Necesidades Especiales </a:t>
            </a:r>
          </a:p>
          <a:p>
            <a:pPr marL="0" indent="0" defTabSz="685800">
              <a:lnSpc>
                <a:spcPct val="100000"/>
              </a:lnSpc>
              <a:spcBef>
                <a:spcPts val="0"/>
              </a:spcBef>
              <a:spcAft>
                <a:spcPts val="1200"/>
              </a:spcAft>
              <a:buNone/>
              <a:defRPr/>
            </a:pPr>
            <a:r>
              <a:rPr lang="es-US" sz="1800" b="1" dirty="0">
                <a:solidFill>
                  <a:srgbClr val="00529B"/>
                </a:solidFill>
              </a:rPr>
              <a:t>SOA </a:t>
            </a:r>
            <a:r>
              <a:rPr lang="es-US" sz="1800" dirty="0">
                <a:solidFill>
                  <a:srgbClr val="00529B"/>
                </a:solidFill>
              </a:rPr>
              <a:t>Alcance de la Cita</a:t>
            </a:r>
          </a:p>
          <a:p>
            <a:pPr marL="0" lvl="0" indent="0" defTabSz="685800">
              <a:lnSpc>
                <a:spcPct val="100000"/>
              </a:lnSpc>
              <a:spcBef>
                <a:spcPts val="0"/>
              </a:spcBef>
              <a:spcAft>
                <a:spcPts val="1200"/>
              </a:spcAft>
              <a:buNone/>
              <a:defRPr/>
            </a:pPr>
            <a:r>
              <a:rPr lang="es-US" sz="1800" b="1" dirty="0">
                <a:solidFill>
                  <a:srgbClr val="00529B"/>
                </a:solidFill>
              </a:rPr>
              <a:t>TTY</a:t>
            </a:r>
            <a:r>
              <a:rPr lang="es-US" sz="1800" dirty="0">
                <a:solidFill>
                  <a:srgbClr val="00529B"/>
                </a:solidFill>
              </a:rPr>
              <a:t> Teletipo</a:t>
            </a:r>
          </a:p>
          <a:p>
            <a:pPr marL="0" lvl="0" indent="0" defTabSz="685800">
              <a:lnSpc>
                <a:spcPct val="100000"/>
              </a:lnSpc>
              <a:spcBef>
                <a:spcPts val="0"/>
              </a:spcBef>
              <a:spcAft>
                <a:spcPts val="1200"/>
              </a:spcAft>
              <a:buNone/>
              <a:defRPr/>
            </a:pPr>
            <a:r>
              <a:rPr lang="es-US" sz="1800" b="1" dirty="0">
                <a:solidFill>
                  <a:srgbClr val="00529B"/>
                </a:solidFill>
              </a:rPr>
              <a:t>YPP</a:t>
            </a:r>
            <a:r>
              <a:rPr lang="es-US" sz="1800" dirty="0">
                <a:solidFill>
                  <a:srgbClr val="00529B"/>
                </a:solidFill>
              </a:rPr>
              <a:t>: La Prima de su Plan</a:t>
            </a:r>
          </a:p>
        </p:txBody>
      </p:sp>
      <p:sp>
        <p:nvSpPr>
          <p:cNvPr id="6" name="Slide Number Placeholder 5">
            <a:extLst>
              <a:ext uri="{FF2B5EF4-FFF2-40B4-BE49-F238E27FC236}">
                <a16:creationId xmlns:a16="http://schemas.microsoft.com/office/drawing/2014/main" id="{AB982A43-E3A3-44A5-926C-E31FD0AFE18A}"/>
              </a:ext>
            </a:extLst>
          </p:cNvPr>
          <p:cNvSpPr>
            <a:spLocks noGrp="1"/>
          </p:cNvSpPr>
          <p:nvPr>
            <p:ph type="sldNum" sz="quarter" idx="12"/>
          </p:nvPr>
        </p:nvSpPr>
        <p:spPr>
          <a:xfrm>
            <a:off x="8610600" y="6484452"/>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74</a:t>
            </a:fld>
            <a:endParaRPr lang="en-US">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s-US">
                <a:solidFill>
                  <a:schemeClr val="accent1">
                    <a:lumMod val="40000"/>
                    <a:lumOff val="60000"/>
                  </a:schemeClr>
                </a:solidFill>
                <a:latin typeface="Arial"/>
                <a:cs typeface="Arial"/>
              </a:rPr>
              <a:t>Medicare Advantage y otros planes de salud Medicare</a:t>
            </a:r>
          </a:p>
        </p:txBody>
      </p:sp>
      <p:sp>
        <p:nvSpPr>
          <p:cNvPr id="2" name="Date Placeholder 1"/>
          <p:cNvSpPr>
            <a:spLocks noGrp="1"/>
          </p:cNvSpPr>
          <p:nvPr>
            <p:ph type="dt" sz="half" idx="10"/>
          </p:nvPr>
        </p:nvSpPr>
        <p:spPr/>
        <p:txBody>
          <a:bodyPr/>
          <a:lstStyle/>
          <a:p>
            <a:r>
              <a:rPr lang="es-US">
                <a:solidFill>
                  <a:schemeClr val="accent1">
                    <a:lumMod val="40000"/>
                    <a:lumOff val="60000"/>
                  </a:schemeClr>
                </a:solidFill>
              </a:rPr>
              <a:t>Marzo de 2023</a:t>
            </a:r>
          </a:p>
        </p:txBody>
      </p:sp>
    </p:spTree>
    <p:custDataLst>
      <p:tags r:id="rId1"/>
    </p:custDataLst>
    <p:extLst>
      <p:ext uri="{BB962C8B-B14F-4D97-AF65-F5344CB8AC3E}">
        <p14:creationId xmlns:p14="http://schemas.microsoft.com/office/powerpoint/2010/main" val="24211892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92667F-B6EB-F84A-95CF-1B156979F98A}"/>
              </a:ext>
            </a:extLst>
          </p:cNvPr>
          <p:cNvSpPr>
            <a:spLocks noGrp="1"/>
          </p:cNvSpPr>
          <p:nvPr>
            <p:ph type="title" idx="4294967295"/>
          </p:nvPr>
        </p:nvSpPr>
        <p:spPr>
          <a:xfrm>
            <a:off x="0" y="0"/>
            <a:ext cx="12191999" cy="961901"/>
          </a:xfrm>
        </p:spPr>
        <p:txBody>
          <a:bodyPr anchor="ctr">
            <a:normAutofit/>
          </a:bodyPr>
          <a:lstStyle/>
          <a:p>
            <a:r>
              <a:rPr lang="es-US" sz="3000"/>
              <a:t>Manténgase conectado</a:t>
            </a:r>
          </a:p>
        </p:txBody>
      </p:sp>
      <p:sp>
        <p:nvSpPr>
          <p:cNvPr id="21" name="Content Placeholder 4">
            <a:extLst>
              <a:ext uri="{FF2B5EF4-FFF2-40B4-BE49-F238E27FC236}">
                <a16:creationId xmlns:a16="http://schemas.microsoft.com/office/drawing/2014/main" id="{A2AC17F5-56EA-4DA2-9842-1FFBB45F77EF}"/>
              </a:ext>
            </a:extLst>
          </p:cNvPr>
          <p:cNvSpPr txBox="1">
            <a:spLocks/>
          </p:cNvSpPr>
          <p:nvPr/>
        </p:nvSpPr>
        <p:spPr>
          <a:xfrm>
            <a:off x="1009490" y="3781512"/>
            <a:ext cx="5385357"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US" sz="2400">
                <a:solidFill>
                  <a:srgbClr val="00529B"/>
                </a:solidFill>
              </a:rPr>
              <a:t>Para consultar el material de formación disponible, o suscribirse a nuestra lista de correo electrónico, visite</a:t>
            </a:r>
          </a:p>
          <a:p>
            <a:pPr marL="0" indent="0" algn="ctr">
              <a:buFont typeface="Arial" panose="020B0604020202020204" pitchFamily="34" charset="0"/>
              <a:buNone/>
            </a:pPr>
            <a:r>
              <a:rPr lang="es-US" sz="2400">
                <a:solidFill>
                  <a:srgbClr val="00529B"/>
                </a:solidFill>
                <a:hlinkClick r:id="rId4">
                  <a:extLst>
                    <a:ext uri="{A12FA001-AC4F-418D-AE19-62706E023703}">
                      <ahyp:hlinkClr xmlns:ahyp="http://schemas.microsoft.com/office/drawing/2018/hyperlinkcolor" val="tx"/>
                    </a:ext>
                  </a:extLst>
                </a:hlinkClick>
              </a:rPr>
              <a:t>CMSnationaltrainingprogram.cms.gov</a:t>
            </a:r>
            <a:r>
              <a:rPr lang="es-US" sz="2400">
                <a:solidFill>
                  <a:srgbClr val="00529B"/>
                </a:solidFill>
              </a:rPr>
              <a:t>.</a:t>
            </a:r>
          </a:p>
        </p:txBody>
      </p:sp>
      <p:pic>
        <p:nvPicPr>
          <p:cNvPr id="2" name="Picture 1">
            <a:extLst>
              <a:ext uri="{FF2B5EF4-FFF2-40B4-BE49-F238E27FC236}">
                <a16:creationId xmlns:a16="http://schemas.microsoft.com/office/drawing/2014/main" id="{06A7D23C-5DFD-4BD4-87B1-44A5BD0EB35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467218" y="1833369"/>
            <a:ext cx="2371550" cy="1774090"/>
          </a:xfrm>
          <a:prstGeom prst="rect">
            <a:avLst/>
          </a:prstGeom>
        </p:spPr>
      </p:pic>
      <p:sp>
        <p:nvSpPr>
          <p:cNvPr id="19" name="TextBox 18">
            <a:extLst>
              <a:ext uri="{FF2B5EF4-FFF2-40B4-BE49-F238E27FC236}">
                <a16:creationId xmlns:a16="http://schemas.microsoft.com/office/drawing/2014/main" id="{55C2E213-0FCE-43BF-85AF-43BDD630DB54}"/>
              </a:ext>
            </a:extLst>
          </p:cNvPr>
          <p:cNvSpPr txBox="1"/>
          <p:nvPr/>
        </p:nvSpPr>
        <p:spPr>
          <a:xfrm>
            <a:off x="7135805" y="3722819"/>
            <a:ext cx="3298121" cy="1200329"/>
          </a:xfrm>
          <a:prstGeom prst="rect">
            <a:avLst/>
          </a:prstGeom>
          <a:noFill/>
        </p:spPr>
        <p:txBody>
          <a:bodyPr wrap="square" rtlCol="0">
            <a:spAutoFit/>
          </a:bodyPr>
          <a:lstStyle/>
          <a:p>
            <a:pPr lvl="0" algn="ctr"/>
            <a:r>
              <a:rPr lang="es-US" sz="2400">
                <a:solidFill>
                  <a:srgbClr val="00529B"/>
                </a:solidFill>
                <a:latin typeface="Arial" panose="020B0604020202020204" pitchFamily="34" charset="0"/>
                <a:cs typeface="Arial" panose="020B0604020202020204" pitchFamily="34" charset="0"/>
              </a:rPr>
              <a:t>Comuníquese en </a:t>
            </a:r>
            <a:r>
              <a:rPr lang="es-US" sz="2400">
                <a:solidFill>
                  <a:srgbClr val="00529B"/>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training@cms.hhs.gov</a:t>
            </a:r>
            <a:r>
              <a:rPr lang="es-US" sz="2400">
                <a:solidFill>
                  <a:srgbClr val="00529B"/>
                </a:solidFill>
                <a:latin typeface="Arial" panose="020B0604020202020204" pitchFamily="34" charset="0"/>
                <a:cs typeface="Arial" panose="020B0604020202020204" pitchFamily="34" charset="0"/>
              </a:rPr>
              <a:t>.</a:t>
            </a:r>
          </a:p>
          <a:p>
            <a:pPr algn="ctr"/>
            <a:endParaRPr lang="en-US" sz="2400" dirty="0">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44D5340C-68AF-4284-8F70-A17D8ADAEDBD}"/>
              </a:ext>
              <a:ext uri="{C183D7F6-B498-43B3-948B-1728B52AA6E4}">
                <adec:decorative xmlns:adec="http://schemas.microsoft.com/office/drawing/2017/decorative" val="1"/>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a:stretch/>
        </p:blipFill>
        <p:spPr>
          <a:xfrm>
            <a:off x="7353233" y="1636290"/>
            <a:ext cx="2863263" cy="2086529"/>
          </a:xfrm>
          <a:prstGeom prst="rect">
            <a:avLst/>
          </a:prstGeom>
        </p:spPr>
      </p:pic>
      <p:sp>
        <p:nvSpPr>
          <p:cNvPr id="9" name="Slide Number Placeholder 5">
            <a:extLst>
              <a:ext uri="{FF2B5EF4-FFF2-40B4-BE49-F238E27FC236}">
                <a16:creationId xmlns:a16="http://schemas.microsoft.com/office/drawing/2014/main" id="{D5126712-C259-49B9-8755-605D6D7393C3}"/>
              </a:ext>
            </a:extLst>
          </p:cNvPr>
          <p:cNvSpPr>
            <a:spLocks noGrp="1"/>
          </p:cNvSpPr>
          <p:nvPr>
            <p:ph type="sldNum" sz="quarter" idx="12"/>
          </p:nvPr>
        </p:nvSpPr>
        <p:spPr>
          <a:xfrm>
            <a:off x="8610600" y="6497704"/>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75</a:t>
            </a:fld>
            <a:endParaRPr lang="en-US">
              <a:solidFill>
                <a:schemeClr val="accent1">
                  <a:lumMod val="40000"/>
                  <a:lumOff val="60000"/>
                </a:schemeClr>
              </a:solidFill>
            </a:endParaRPr>
          </a:p>
        </p:txBody>
      </p:sp>
      <p:sp>
        <p:nvSpPr>
          <p:cNvPr id="8" name="Footer Placeholder 2">
            <a:extLst>
              <a:ext uri="{FF2B5EF4-FFF2-40B4-BE49-F238E27FC236}">
                <a16:creationId xmlns:a16="http://schemas.microsoft.com/office/drawing/2014/main" id="{ADBBE6D0-BC2D-42D3-B79F-0B383E196239}"/>
              </a:ext>
            </a:extLst>
          </p:cNvPr>
          <p:cNvSpPr>
            <a:spLocks noGrp="1"/>
          </p:cNvSpPr>
          <p:nvPr>
            <p:ph type="ftr" sz="quarter" idx="11"/>
          </p:nvPr>
        </p:nvSpPr>
        <p:spPr>
          <a:xfrm>
            <a:off x="4038600" y="6489767"/>
            <a:ext cx="4114800" cy="365125"/>
          </a:xfrm>
        </p:spPr>
        <p:txBody>
          <a:bodyPr/>
          <a:lstStyle/>
          <a:p>
            <a:r>
              <a:rPr lang="es-US">
                <a:solidFill>
                  <a:schemeClr val="accent1">
                    <a:lumMod val="40000"/>
                    <a:lumOff val="60000"/>
                  </a:schemeClr>
                </a:solidFill>
                <a:latin typeface="Arial"/>
                <a:cs typeface="Arial"/>
              </a:rPr>
              <a:t>Medicare Advantage y otros planes de salud Medicare</a:t>
            </a:r>
          </a:p>
        </p:txBody>
      </p:sp>
      <p:sp>
        <p:nvSpPr>
          <p:cNvPr id="7" name="Date Placeholder 1">
            <a:extLst>
              <a:ext uri="{FF2B5EF4-FFF2-40B4-BE49-F238E27FC236}">
                <a16:creationId xmlns:a16="http://schemas.microsoft.com/office/drawing/2014/main" id="{BE5538A6-0C09-4D73-ABB7-D52BA12E2786}"/>
              </a:ext>
            </a:extLst>
          </p:cNvPr>
          <p:cNvSpPr>
            <a:spLocks noGrp="1"/>
          </p:cNvSpPr>
          <p:nvPr>
            <p:ph type="dt" sz="half" idx="10"/>
          </p:nvPr>
        </p:nvSpPr>
        <p:spPr>
          <a:xfrm>
            <a:off x="838200" y="6489768"/>
            <a:ext cx="2743200" cy="365125"/>
          </a:xfrm>
        </p:spPr>
        <p:txBody>
          <a:bodyPr/>
          <a:lstStyle/>
          <a:p>
            <a:r>
              <a:rPr lang="es-US">
                <a:solidFill>
                  <a:schemeClr val="accent1">
                    <a:lumMod val="40000"/>
                    <a:lumOff val="60000"/>
                  </a:schemeClr>
                </a:solidFill>
              </a:rPr>
              <a:t>Marzo de 2023</a:t>
            </a:r>
          </a:p>
        </p:txBody>
      </p:sp>
    </p:spTree>
    <p:custDataLst>
      <p:tags r:id="rId1"/>
    </p:custDataLst>
    <p:extLst>
      <p:ext uri="{BB962C8B-B14F-4D97-AF65-F5344CB8AC3E}">
        <p14:creationId xmlns:p14="http://schemas.microsoft.com/office/powerpoint/2010/main" val="4279051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8575"/>
            <a:ext cx="12192000" cy="914400"/>
          </a:xfrm>
        </p:spPr>
        <p:txBody>
          <a:bodyPr anchor="ctr">
            <a:normAutofit/>
          </a:bodyPr>
          <a:lstStyle/>
          <a:p>
            <a:r>
              <a:rPr lang="es-US" sz="3000"/>
              <a:t>Tipos de planes Medicare Advantage</a:t>
            </a:r>
          </a:p>
        </p:txBody>
      </p:sp>
      <p:grpSp>
        <p:nvGrpSpPr>
          <p:cNvPr id="8" name="Group 7">
            <a:extLst>
              <a:ext uri="{FF2B5EF4-FFF2-40B4-BE49-F238E27FC236}">
                <a16:creationId xmlns:a16="http://schemas.microsoft.com/office/drawing/2014/main" id="{348366E1-1A0A-4F51-9818-E79DB0FE4D4E}"/>
              </a:ext>
              <a:ext uri="{C183D7F6-B498-43B3-948B-1728B52AA6E4}">
                <adec:decorative xmlns:adec="http://schemas.microsoft.com/office/drawing/2017/decorative" val="1"/>
              </a:ext>
            </a:extLst>
          </p:cNvPr>
          <p:cNvGrpSpPr/>
          <p:nvPr/>
        </p:nvGrpSpPr>
        <p:grpSpPr>
          <a:xfrm>
            <a:off x="3304320" y="1191070"/>
            <a:ext cx="4906790" cy="4734598"/>
            <a:chOff x="3304320" y="1191070"/>
            <a:chExt cx="4906790" cy="4734598"/>
          </a:xfrm>
        </p:grpSpPr>
        <p:grpSp>
          <p:nvGrpSpPr>
            <p:cNvPr id="7" name="Group 6">
              <a:extLst>
                <a:ext uri="{FF2B5EF4-FFF2-40B4-BE49-F238E27FC236}">
                  <a16:creationId xmlns:a16="http://schemas.microsoft.com/office/drawing/2014/main" id="{D01F4D3C-66BF-46DB-85D1-8F771B43CE13}"/>
                </a:ext>
              </a:extLst>
            </p:cNvPr>
            <p:cNvGrpSpPr/>
            <p:nvPr/>
          </p:nvGrpSpPr>
          <p:grpSpPr>
            <a:xfrm>
              <a:off x="3304320" y="1191070"/>
              <a:ext cx="4906790" cy="4734598"/>
              <a:chOff x="3304320" y="1191070"/>
              <a:chExt cx="4906790" cy="4734598"/>
            </a:xfrm>
          </p:grpSpPr>
          <p:sp>
            <p:nvSpPr>
              <p:cNvPr id="12" name="HMO">
                <a:extLst>
                  <a:ext uri="{FF2B5EF4-FFF2-40B4-BE49-F238E27FC236}">
                    <a16:creationId xmlns:a16="http://schemas.microsoft.com/office/drawing/2014/main" id="{8CBDB1D4-D5D2-40E6-B7CE-56F551A743E5}"/>
                  </a:ext>
                </a:extLst>
              </p:cNvPr>
              <p:cNvSpPr>
                <a:spLocks noChangeAspect="1"/>
              </p:cNvSpPr>
              <p:nvPr/>
            </p:nvSpPr>
            <p:spPr>
              <a:xfrm>
                <a:off x="4919224" y="1191070"/>
                <a:ext cx="1714891" cy="1714891"/>
              </a:xfrm>
              <a:prstGeom prst="ellipse">
                <a:avLst/>
              </a:prstGeom>
              <a:solidFill>
                <a:schemeClr val="bg1"/>
              </a:solidFill>
              <a:ln w="3238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sp>
            <p:nvSpPr>
              <p:cNvPr id="13" name="PPO">
                <a:extLst>
                  <a:ext uri="{FF2B5EF4-FFF2-40B4-BE49-F238E27FC236}">
                    <a16:creationId xmlns:a16="http://schemas.microsoft.com/office/drawing/2014/main" id="{5CB739E3-48BE-4A91-AB4D-DE42A33CADE4}"/>
                  </a:ext>
                  <a:ext uri="{C183D7F6-B498-43B3-948B-1728B52AA6E4}">
                    <adec:decorative xmlns:adec="http://schemas.microsoft.com/office/drawing/2017/decorative" val="1"/>
                  </a:ext>
                </a:extLst>
              </p:cNvPr>
              <p:cNvSpPr>
                <a:spLocks noChangeAspect="1"/>
              </p:cNvSpPr>
              <p:nvPr/>
            </p:nvSpPr>
            <p:spPr>
              <a:xfrm>
                <a:off x="6496219" y="2250661"/>
                <a:ext cx="1714891" cy="1714891"/>
              </a:xfrm>
              <a:prstGeom prst="ellipse">
                <a:avLst/>
              </a:prstGeom>
              <a:solidFill>
                <a:schemeClr val="bg1"/>
              </a:solidFill>
              <a:ln w="3238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sp>
            <p:nvSpPr>
              <p:cNvPr id="14" name="SNP">
                <a:extLst>
                  <a:ext uri="{FF2B5EF4-FFF2-40B4-BE49-F238E27FC236}">
                    <a16:creationId xmlns:a16="http://schemas.microsoft.com/office/drawing/2014/main" id="{B71340E7-9598-4EBF-A37E-95E799DD448C}"/>
                  </a:ext>
                </a:extLst>
              </p:cNvPr>
              <p:cNvSpPr>
                <a:spLocks noChangeAspect="1"/>
              </p:cNvSpPr>
              <p:nvPr/>
            </p:nvSpPr>
            <p:spPr>
              <a:xfrm>
                <a:off x="5932390" y="4177413"/>
                <a:ext cx="1714891" cy="1714891"/>
              </a:xfrm>
              <a:prstGeom prst="ellipse">
                <a:avLst/>
              </a:prstGeom>
              <a:solidFill>
                <a:schemeClr val="bg1"/>
              </a:solidFill>
              <a:ln w="3238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sp>
            <p:nvSpPr>
              <p:cNvPr id="15" name="PFFSa">
                <a:extLst>
                  <a:ext uri="{FF2B5EF4-FFF2-40B4-BE49-F238E27FC236}">
                    <a16:creationId xmlns:a16="http://schemas.microsoft.com/office/drawing/2014/main" id="{11867C0F-6E0D-480D-A7F3-8B83A34273EE}"/>
                  </a:ext>
                </a:extLst>
              </p:cNvPr>
              <p:cNvSpPr>
                <a:spLocks noChangeAspect="1"/>
              </p:cNvSpPr>
              <p:nvPr/>
            </p:nvSpPr>
            <p:spPr>
              <a:xfrm>
                <a:off x="3902919" y="4210777"/>
                <a:ext cx="1714891" cy="1714891"/>
              </a:xfrm>
              <a:prstGeom prst="ellipse">
                <a:avLst/>
              </a:prstGeom>
              <a:solidFill>
                <a:schemeClr val="bg1"/>
              </a:solidFill>
              <a:ln w="3238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sp>
            <p:nvSpPr>
              <p:cNvPr id="16" name="MSA">
                <a:extLst>
                  <a:ext uri="{FF2B5EF4-FFF2-40B4-BE49-F238E27FC236}">
                    <a16:creationId xmlns:a16="http://schemas.microsoft.com/office/drawing/2014/main" id="{AC7A46FE-4450-41BF-A448-EB8FF0E15C2D}"/>
                  </a:ext>
                </a:extLst>
              </p:cNvPr>
              <p:cNvSpPr>
                <a:spLocks noChangeAspect="1"/>
              </p:cNvSpPr>
              <p:nvPr/>
            </p:nvSpPr>
            <p:spPr>
              <a:xfrm>
                <a:off x="3304320" y="2293699"/>
                <a:ext cx="1714891" cy="1714891"/>
              </a:xfrm>
              <a:prstGeom prst="ellipse">
                <a:avLst/>
              </a:prstGeom>
              <a:solidFill>
                <a:schemeClr val="bg1"/>
              </a:solidFill>
              <a:ln w="3238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grpSp>
        <p:grpSp>
          <p:nvGrpSpPr>
            <p:cNvPr id="5" name="Group 4">
              <a:extLst>
                <a:ext uri="{FF2B5EF4-FFF2-40B4-BE49-F238E27FC236}">
                  <a16:creationId xmlns:a16="http://schemas.microsoft.com/office/drawing/2014/main" id="{2356D923-6A73-447D-A3DC-0EB0EDA98A4E}"/>
                </a:ext>
              </a:extLst>
            </p:cNvPr>
            <p:cNvGrpSpPr/>
            <p:nvPr/>
          </p:nvGrpSpPr>
          <p:grpSpPr>
            <a:xfrm>
              <a:off x="3459086" y="1381722"/>
              <a:ext cx="4583643" cy="4353295"/>
              <a:chOff x="3462749" y="1385818"/>
              <a:chExt cx="4583643" cy="4353295"/>
            </a:xfrm>
          </p:grpSpPr>
          <p:sp>
            <p:nvSpPr>
              <p:cNvPr id="17" name="MA">
                <a:extLst>
                  <a:ext uri="{FF2B5EF4-FFF2-40B4-BE49-F238E27FC236}">
                    <a16:creationId xmlns:a16="http://schemas.microsoft.com/office/drawing/2014/main" id="{DA525E36-E384-44B3-AB3E-DBCE8D63BEB2}"/>
                  </a:ext>
                  <a:ext uri="{C183D7F6-B498-43B3-948B-1728B52AA6E4}">
                    <adec:decorative xmlns:adec="http://schemas.microsoft.com/office/drawing/2017/decorative" val="1"/>
                  </a:ext>
                </a:extLst>
              </p:cNvPr>
              <p:cNvSpPr/>
              <p:nvPr/>
            </p:nvSpPr>
            <p:spPr>
              <a:xfrm>
                <a:off x="4240823" y="1972091"/>
                <a:ext cx="3083169" cy="2967512"/>
              </a:xfrm>
              <a:prstGeom prst="pentagon">
                <a:avLst/>
              </a:prstGeom>
              <a:solidFill>
                <a:srgbClr val="DEEBF7">
                  <a:alpha val="90000"/>
                </a:srgb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B7517189-0452-4EBD-8EBD-EA7E75F8A399}"/>
                  </a:ext>
                  <a:ext uri="{C183D7F6-B498-43B3-948B-1728B52AA6E4}">
                    <adec:decorative xmlns:adec="http://schemas.microsoft.com/office/drawing/2017/decorative" val="1"/>
                  </a:ext>
                </a:extLst>
              </p:cNvPr>
              <p:cNvSpPr/>
              <p:nvPr/>
            </p:nvSpPr>
            <p:spPr>
              <a:xfrm>
                <a:off x="6674792" y="2420277"/>
                <a:ext cx="1371600" cy="136662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185A266C-0A15-481C-9609-49FEF1D5BC59}"/>
                  </a:ext>
                  <a:ext uri="{C183D7F6-B498-43B3-948B-1728B52AA6E4}">
                    <adec:decorative xmlns:adec="http://schemas.microsoft.com/office/drawing/2017/decorative" val="1"/>
                  </a:ext>
                </a:extLst>
              </p:cNvPr>
              <p:cNvSpPr/>
              <p:nvPr/>
            </p:nvSpPr>
            <p:spPr>
              <a:xfrm>
                <a:off x="5077818" y="1385818"/>
                <a:ext cx="1371600" cy="136662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C12F74BF-1572-4BDC-8873-6230AB275814}"/>
                  </a:ext>
                  <a:ext uri="{C183D7F6-B498-43B3-948B-1728B52AA6E4}">
                    <adec:decorative xmlns:adec="http://schemas.microsoft.com/office/drawing/2017/decorative" val="1"/>
                  </a:ext>
                </a:extLst>
              </p:cNvPr>
              <p:cNvSpPr/>
              <p:nvPr/>
            </p:nvSpPr>
            <p:spPr>
              <a:xfrm>
                <a:off x="3462749" y="2453982"/>
                <a:ext cx="1371600" cy="136662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A31B95DD-AEC1-4671-86C4-6C48387594DC}"/>
                  </a:ext>
                  <a:ext uri="{C183D7F6-B498-43B3-948B-1728B52AA6E4}">
                    <adec:decorative xmlns:adec="http://schemas.microsoft.com/office/drawing/2017/decorative" val="1"/>
                  </a:ext>
                </a:extLst>
              </p:cNvPr>
              <p:cNvSpPr/>
              <p:nvPr/>
            </p:nvSpPr>
            <p:spPr>
              <a:xfrm>
                <a:off x="4065855" y="4372487"/>
                <a:ext cx="1371600" cy="136662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3485AC66-5C5A-402B-8778-D95C83DCAE2D}"/>
                  </a:ext>
                  <a:ext uri="{C183D7F6-B498-43B3-948B-1728B52AA6E4}">
                    <adec:decorative xmlns:adec="http://schemas.microsoft.com/office/drawing/2017/decorative" val="1"/>
                  </a:ext>
                </a:extLst>
              </p:cNvPr>
              <p:cNvSpPr/>
              <p:nvPr/>
            </p:nvSpPr>
            <p:spPr>
              <a:xfrm>
                <a:off x="6096039" y="4360216"/>
                <a:ext cx="1371600" cy="136662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34" name="MA" descr="Planes de Medicare Advantage">
            <a:extLst>
              <a:ext uri="{FF2B5EF4-FFF2-40B4-BE49-F238E27FC236}">
                <a16:creationId xmlns:a16="http://schemas.microsoft.com/office/drawing/2014/main" id="{9B85FB3B-5263-4707-AF2D-E5DD719453D4}"/>
              </a:ext>
            </a:extLst>
          </p:cNvPr>
          <p:cNvSpPr txBox="1"/>
          <p:nvPr/>
        </p:nvSpPr>
        <p:spPr>
          <a:xfrm>
            <a:off x="5001972" y="3101969"/>
            <a:ext cx="1601806"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2400" b="1" i="0" u="none" strike="noStrike" cap="none" normalizeH="0" baseline="0" noProof="0" dirty="0">
                <a:ln>
                  <a:noFill/>
                </a:ln>
                <a:solidFill>
                  <a:srgbClr val="00529B"/>
                </a:solidFill>
                <a:effectLst/>
                <a:uLnTx/>
                <a:uFillTx/>
                <a:latin typeface="Calibri" panose="020F0502020204030204"/>
                <a:ea typeface="+mn-ea"/>
                <a:cs typeface="+mn-cs"/>
              </a:rPr>
              <a:t>Planes de Medicare </a:t>
            </a:r>
            <a:r>
              <a:rPr kumimoji="0" lang="es-US" sz="2400" b="1" i="0" u="none" strike="noStrike" cap="none" normalizeH="0" baseline="0" noProof="0" dirty="0" err="1">
                <a:ln>
                  <a:noFill/>
                </a:ln>
                <a:solidFill>
                  <a:srgbClr val="00529B"/>
                </a:solidFill>
                <a:effectLst/>
                <a:uLnTx/>
                <a:uFillTx/>
                <a:latin typeface="Calibri" panose="020F0502020204030204"/>
                <a:ea typeface="+mn-ea"/>
                <a:cs typeface="+mn-cs"/>
              </a:rPr>
              <a:t>Advantage</a:t>
            </a:r>
            <a:endParaRPr kumimoji="0" lang="es-US" sz="2400" b="1" i="0" u="none" strike="noStrike" cap="none"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HMO" descr="Plan de la Organización para el Mantenimiento de la Salud (HMO)">
            <a:extLst>
              <a:ext uri="{FF2B5EF4-FFF2-40B4-BE49-F238E27FC236}">
                <a16:creationId xmlns:a16="http://schemas.microsoft.com/office/drawing/2014/main" id="{D275AE30-F104-4B8A-95B1-B6E3F685CA01}"/>
              </a:ext>
            </a:extLst>
          </p:cNvPr>
          <p:cNvSpPr txBox="1"/>
          <p:nvPr/>
        </p:nvSpPr>
        <p:spPr>
          <a:xfrm>
            <a:off x="5101252" y="1478572"/>
            <a:ext cx="1354016" cy="1246495"/>
          </a:xfrm>
          <a:prstGeom prst="rect">
            <a:avLst/>
          </a:prstGeom>
          <a:noFill/>
        </p:spPr>
        <p:txBody>
          <a:bodyPr wrap="square" rtlCol="0">
            <a:spAutoFit/>
          </a:bodyPr>
          <a:lstStyle/>
          <a:p>
            <a:pPr lvl="0" algn="ctr">
              <a:lnSpc>
                <a:spcPts val="1500"/>
              </a:lnSpc>
              <a:defRPr/>
            </a:pPr>
            <a:r>
              <a:rPr lang="es-US" sz="1400" dirty="0">
                <a:solidFill>
                  <a:srgbClr val="00529B"/>
                </a:solidFill>
                <a:latin typeface="Arial" panose="020B0604020202020204" pitchFamily="34" charset="0"/>
                <a:cs typeface="Arial" panose="020B0604020202020204" pitchFamily="34" charset="0"/>
              </a:rPr>
              <a:t>Planes de Organización para el Mantenimiento de la Salud (HMO)</a:t>
            </a:r>
          </a:p>
        </p:txBody>
      </p:sp>
      <p:sp>
        <p:nvSpPr>
          <p:cNvPr id="19" name="PPO" descr="Plan de Organización de Proveedores Preferidos (PPO) ">
            <a:extLst>
              <a:ext uri="{FF2B5EF4-FFF2-40B4-BE49-F238E27FC236}">
                <a16:creationId xmlns:a16="http://schemas.microsoft.com/office/drawing/2014/main" id="{92F915AB-0299-4BEF-932D-2A60527618B9}"/>
              </a:ext>
            </a:extLst>
          </p:cNvPr>
          <p:cNvSpPr/>
          <p:nvPr/>
        </p:nvSpPr>
        <p:spPr>
          <a:xfrm>
            <a:off x="6457695" y="2202913"/>
            <a:ext cx="1826913" cy="1795859"/>
          </a:xfrm>
          <a:prstGeom prst="ellipse">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ts val="1500"/>
              </a:lnSpc>
              <a:defRPr/>
            </a:pPr>
            <a:r>
              <a:rPr lang="es-US" sz="1400" dirty="0">
                <a:solidFill>
                  <a:srgbClr val="00529B"/>
                </a:solidFill>
                <a:latin typeface="Arial" panose="020B0604020202020204" pitchFamily="34" charset="0"/>
                <a:cs typeface="Arial" panose="020B0604020202020204" pitchFamily="34" charset="0"/>
              </a:rPr>
              <a:t>Planes de Organización de Proveedores Preferidos (PPO)</a:t>
            </a:r>
          </a:p>
        </p:txBody>
      </p:sp>
      <p:sp>
        <p:nvSpPr>
          <p:cNvPr id="33" name="SNP" descr="Plan de Necesidades Especiales (SNP)">
            <a:extLst>
              <a:ext uri="{FF2B5EF4-FFF2-40B4-BE49-F238E27FC236}">
                <a16:creationId xmlns:a16="http://schemas.microsoft.com/office/drawing/2014/main" id="{AF139640-B82A-4BEF-AA08-FF7C03F5BCD1}"/>
              </a:ext>
            </a:extLst>
          </p:cNvPr>
          <p:cNvSpPr txBox="1"/>
          <p:nvPr/>
        </p:nvSpPr>
        <p:spPr>
          <a:xfrm>
            <a:off x="6231367" y="4661196"/>
            <a:ext cx="1225690" cy="1054135"/>
          </a:xfrm>
          <a:prstGeom prst="rect">
            <a:avLst/>
          </a:prstGeom>
          <a:noFill/>
        </p:spPr>
        <p:txBody>
          <a:bodyPr wrap="square" rtlCol="0">
            <a:spAutoFit/>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0" lang="es-US" sz="14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Planes de Necesidades Especiales (</a:t>
            </a:r>
            <a:r>
              <a:rPr kumimoji="0" lang="es-US" sz="140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SNP</a:t>
            </a:r>
            <a:r>
              <a:rPr kumimoji="0" lang="es-US" sz="14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ts val="15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529B"/>
              </a:solidFill>
              <a:effectLst/>
              <a:uLnTx/>
              <a:uFillTx/>
              <a:latin typeface="Calibri" panose="020F0502020204030204"/>
              <a:ea typeface="+mn-ea"/>
              <a:cs typeface="+mn-cs"/>
            </a:endParaRPr>
          </a:p>
        </p:txBody>
      </p:sp>
      <p:sp>
        <p:nvSpPr>
          <p:cNvPr id="31" name="PFFS" descr="Plan de Pago por Servicio Privado (PFFS)">
            <a:extLst>
              <a:ext uri="{FF2B5EF4-FFF2-40B4-BE49-F238E27FC236}">
                <a16:creationId xmlns:a16="http://schemas.microsoft.com/office/drawing/2014/main" id="{D9CAE0BC-B9F5-4298-9819-533CE02B687E}"/>
              </a:ext>
            </a:extLst>
          </p:cNvPr>
          <p:cNvSpPr txBox="1"/>
          <p:nvPr/>
        </p:nvSpPr>
        <p:spPr>
          <a:xfrm>
            <a:off x="4041590" y="4640305"/>
            <a:ext cx="1443375" cy="861774"/>
          </a:xfrm>
          <a:prstGeom prst="rect">
            <a:avLst/>
          </a:prstGeom>
          <a:noFill/>
        </p:spPr>
        <p:txBody>
          <a:bodyPr wrap="square" rtlCol="0">
            <a:spAutoFit/>
          </a:bodyPr>
          <a:lstStyle/>
          <a:p>
            <a:pPr lvl="0" algn="ctr">
              <a:lnSpc>
                <a:spcPts val="1500"/>
              </a:lnSpc>
              <a:defRPr/>
            </a:pPr>
            <a:r>
              <a:rPr lang="es-US" sz="1400" dirty="0">
                <a:solidFill>
                  <a:srgbClr val="00529B"/>
                </a:solidFill>
                <a:latin typeface="Arial" panose="020B0604020202020204" pitchFamily="34" charset="0"/>
                <a:cs typeface="Arial" panose="020B0604020202020204" pitchFamily="34" charset="0"/>
              </a:rPr>
              <a:t>Planes de Pago por Servicio Privado </a:t>
            </a:r>
            <a:br>
              <a:rPr lang="es-US" sz="1400" dirty="0">
                <a:solidFill>
                  <a:srgbClr val="00529B"/>
                </a:solidFill>
                <a:latin typeface="Arial" panose="020B0604020202020204" pitchFamily="34" charset="0"/>
                <a:cs typeface="Arial" panose="020B0604020202020204" pitchFamily="34" charset="0"/>
              </a:rPr>
            </a:br>
            <a:r>
              <a:rPr lang="es-US" sz="1400" dirty="0">
                <a:solidFill>
                  <a:srgbClr val="00529B"/>
                </a:solidFill>
                <a:latin typeface="Arial" panose="020B0604020202020204" pitchFamily="34" charset="0"/>
                <a:cs typeface="Arial" panose="020B0604020202020204" pitchFamily="34" charset="0"/>
              </a:rPr>
              <a:t>(PFFS)</a:t>
            </a:r>
          </a:p>
        </p:txBody>
      </p:sp>
      <p:sp>
        <p:nvSpPr>
          <p:cNvPr id="26" name="MSA" descr="Plan de Cuenta de Ahorros Médicos de Medicare (MSA) ">
            <a:extLst>
              <a:ext uri="{FF2B5EF4-FFF2-40B4-BE49-F238E27FC236}">
                <a16:creationId xmlns:a16="http://schemas.microsoft.com/office/drawing/2014/main" id="{64FA3B65-B017-44E8-97A1-63372D665DF5}"/>
              </a:ext>
            </a:extLst>
          </p:cNvPr>
          <p:cNvSpPr txBox="1"/>
          <p:nvPr/>
        </p:nvSpPr>
        <p:spPr>
          <a:xfrm>
            <a:off x="3409062" y="2566583"/>
            <a:ext cx="1493380" cy="1054135"/>
          </a:xfrm>
          <a:prstGeom prst="rect">
            <a:avLst/>
          </a:prstGeom>
          <a:noFill/>
        </p:spPr>
        <p:txBody>
          <a:bodyPr wrap="square" rtlCol="0">
            <a:spAutoFit/>
          </a:bodyPr>
          <a:lstStyle/>
          <a:p>
            <a:pPr lvl="0" algn="ctr">
              <a:lnSpc>
                <a:spcPts val="1500"/>
              </a:lnSpc>
              <a:defRPr/>
            </a:pPr>
            <a:r>
              <a:rPr lang="es-US" sz="1400" dirty="0">
                <a:solidFill>
                  <a:srgbClr val="00529B"/>
                </a:solidFill>
                <a:latin typeface="Arial" panose="020B0604020202020204" pitchFamily="34" charset="0"/>
                <a:cs typeface="Arial" panose="020B0604020202020204" pitchFamily="34" charset="0"/>
              </a:rPr>
              <a:t>Cuenta de Ahorros Médicos de Medicare </a:t>
            </a:r>
          </a:p>
          <a:p>
            <a:pPr lvl="0" algn="ctr">
              <a:lnSpc>
                <a:spcPts val="1500"/>
              </a:lnSpc>
              <a:defRPr/>
            </a:pPr>
            <a:r>
              <a:rPr lang="es-US" sz="1400" dirty="0">
                <a:solidFill>
                  <a:srgbClr val="00529B"/>
                </a:solidFill>
                <a:latin typeface="Arial" panose="020B0604020202020204" pitchFamily="34" charset="0"/>
                <a:cs typeface="Arial" panose="020B0604020202020204" pitchFamily="34" charset="0"/>
              </a:rPr>
              <a:t>Planes (MSA) </a:t>
            </a:r>
          </a:p>
        </p:txBody>
      </p:sp>
      <p:sp>
        <p:nvSpPr>
          <p:cNvPr id="20" name="Slide Number Placeholder 5">
            <a:extLst>
              <a:ext uri="{FF2B5EF4-FFF2-40B4-BE49-F238E27FC236}">
                <a16:creationId xmlns:a16="http://schemas.microsoft.com/office/drawing/2014/main" id="{A5D5EE99-F311-4C3E-B0E5-A61806CB4DF2}"/>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8</a:t>
            </a:fld>
            <a:endParaRPr lang="en-US">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s-US">
                <a:solidFill>
                  <a:schemeClr val="accent1">
                    <a:lumMod val="40000"/>
                    <a:lumOff val="60000"/>
                  </a:schemeClr>
                </a:solidFill>
                <a:latin typeface="Arial"/>
                <a:cs typeface="Arial"/>
              </a:rPr>
              <a:t>Medicare Advantage y otros planes de salud Medicare</a:t>
            </a:r>
          </a:p>
        </p:txBody>
      </p:sp>
      <p:sp>
        <p:nvSpPr>
          <p:cNvPr id="2" name="Date Placeholder 1"/>
          <p:cNvSpPr>
            <a:spLocks noGrp="1"/>
          </p:cNvSpPr>
          <p:nvPr>
            <p:ph type="dt" sz="half" idx="10"/>
          </p:nvPr>
        </p:nvSpPr>
        <p:spPr/>
        <p:txBody>
          <a:bodyPr/>
          <a:lstStyle/>
          <a:p>
            <a:r>
              <a:rPr lang="es-US">
                <a:solidFill>
                  <a:schemeClr val="accent1">
                    <a:lumMod val="40000"/>
                    <a:lumOff val="60000"/>
                  </a:schemeClr>
                </a:solidFill>
              </a:rPr>
              <a:t>Marzo de 2023</a:t>
            </a:r>
          </a:p>
        </p:txBody>
      </p:sp>
    </p:spTree>
    <p:custDataLst>
      <p:tags r:id="rId1"/>
    </p:custDataLst>
    <p:extLst>
      <p:ext uri="{BB962C8B-B14F-4D97-AF65-F5344CB8AC3E}">
        <p14:creationId xmlns:p14="http://schemas.microsoft.com/office/powerpoint/2010/main" val="1145393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0"/>
            <a:ext cx="12192000" cy="966832"/>
          </a:xfrm>
        </p:spPr>
        <p:txBody>
          <a:bodyPr anchor="ctr">
            <a:normAutofit/>
          </a:bodyPr>
          <a:lstStyle/>
          <a:p>
            <a:r>
              <a:rPr lang="es-US" sz="2800" dirty="0"/>
              <a:t>Planes de la Organización para </a:t>
            </a:r>
            <a:br>
              <a:rPr lang="es-US" sz="2800" dirty="0"/>
            </a:br>
            <a:r>
              <a:rPr lang="es-US" sz="2800" dirty="0"/>
              <a:t>el Mantenimiento de la Salud (HMO)</a:t>
            </a:r>
          </a:p>
        </p:txBody>
      </p:sp>
      <p:grpSp>
        <p:nvGrpSpPr>
          <p:cNvPr id="4" name="Item 1 - Q" descr="Recuadro, pregunta 1: ¿Puedo obtener atención médica de cualquier médico, otro proveedor de atención médica u hospital? ">
            <a:extLst>
              <a:ext uri="{FF2B5EF4-FFF2-40B4-BE49-F238E27FC236}">
                <a16:creationId xmlns:a16="http://schemas.microsoft.com/office/drawing/2014/main" id="{36264F6F-2919-4D62-9398-D147299F9AA1}"/>
              </a:ext>
            </a:extLst>
          </p:cNvPr>
          <p:cNvGrpSpPr/>
          <p:nvPr/>
        </p:nvGrpSpPr>
        <p:grpSpPr>
          <a:xfrm>
            <a:off x="1030705" y="1174112"/>
            <a:ext cx="5196752" cy="914400"/>
            <a:chOff x="1030705" y="1174112"/>
            <a:chExt cx="5196752" cy="914400"/>
          </a:xfrm>
        </p:grpSpPr>
        <p:sp>
          <p:nvSpPr>
            <p:cNvPr id="67" name="Item 1 - Q">
              <a:extLst>
                <a:ext uri="{FF2B5EF4-FFF2-40B4-BE49-F238E27FC236}">
                  <a16:creationId xmlns:a16="http://schemas.microsoft.com/office/drawing/2014/main" id="{9FAF338B-AD68-46EF-B930-A6179ADA8444}"/>
                </a:ext>
              </a:extLst>
            </p:cNvPr>
            <p:cNvSpPr/>
            <p:nvPr/>
          </p:nvSpPr>
          <p:spPr>
            <a:xfrm>
              <a:off x="1030705" y="117411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r>
                <a:rPr lang="es-US" b="1" dirty="0">
                  <a:ln>
                    <a:noFill/>
                  </a:ln>
                  <a:solidFill>
                    <a:srgbClr val="2F5597"/>
                  </a:solidFill>
                  <a:latin typeface="Arial" panose="020B0604020202020204" pitchFamily="34" charset="0"/>
                  <a:cs typeface="Arial" panose="020B0604020202020204" pitchFamily="34" charset="0"/>
                </a:rPr>
                <a:t>¿Puedo obtener atención médica de cualquier médico, otro proveedor de atención médica u hospital?</a:t>
              </a:r>
            </a:p>
          </p:txBody>
        </p:sp>
        <p:grpSp>
          <p:nvGrpSpPr>
            <p:cNvPr id="7" name="Group 6">
              <a:extLst>
                <a:ext uri="{FF2B5EF4-FFF2-40B4-BE49-F238E27FC236}">
                  <a16:creationId xmlns:a16="http://schemas.microsoft.com/office/drawing/2014/main" id="{436C6C4A-3535-406F-9823-88118083AF93}"/>
                </a:ext>
                <a:ext uri="{C183D7F6-B498-43B3-948B-1728B52AA6E4}">
                  <adec:decorative xmlns:adec="http://schemas.microsoft.com/office/drawing/2017/decorative" val="1"/>
                </a:ext>
              </a:extLst>
            </p:cNvPr>
            <p:cNvGrpSpPr/>
            <p:nvPr/>
          </p:nvGrpSpPr>
          <p:grpSpPr>
            <a:xfrm>
              <a:off x="5935479" y="1305979"/>
              <a:ext cx="291978" cy="640080"/>
              <a:chOff x="5732904" y="1273307"/>
              <a:chExt cx="291978" cy="701186"/>
            </a:xfrm>
          </p:grpSpPr>
          <p:sp>
            <p:nvSpPr>
              <p:cNvPr id="68" name="Isosceles Triangle 67">
                <a:extLst>
                  <a:ext uri="{FF2B5EF4-FFF2-40B4-BE49-F238E27FC236}">
                    <a16:creationId xmlns:a16="http://schemas.microsoft.com/office/drawing/2014/main" id="{F2C317AE-1DB0-470E-B66E-6A58C4B98B5F}"/>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Connector 32">
                <a:extLst>
                  <a:ext uri="{FF2B5EF4-FFF2-40B4-BE49-F238E27FC236}">
                    <a16:creationId xmlns:a16="http://schemas.microsoft.com/office/drawing/2014/main" id="{6C8A0E71-A574-4EED-AD17-E430E8549EE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65" name="Item 1 - A" descr="Recuadro, respuesta 1: No ">
            <a:extLst>
              <a:ext uri="{FF2B5EF4-FFF2-40B4-BE49-F238E27FC236}">
                <a16:creationId xmlns:a16="http://schemas.microsoft.com/office/drawing/2014/main" id="{B90032D5-C486-44C5-84D5-4541BE202EE9}"/>
              </a:ext>
            </a:extLst>
          </p:cNvPr>
          <p:cNvSpPr/>
          <p:nvPr/>
        </p:nvSpPr>
        <p:spPr>
          <a:xfrm>
            <a:off x="6349555" y="1173745"/>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a:solidFill>
                  <a:srgbClr val="2F5597"/>
                </a:solidFill>
                <a:latin typeface="Arial" panose="020B0604020202020204" pitchFamily="34" charset="0"/>
                <a:cs typeface="Arial" panose="020B0604020202020204" pitchFamily="34" charset="0"/>
              </a:rPr>
              <a:t>No.</a:t>
            </a:r>
          </a:p>
        </p:txBody>
      </p:sp>
      <p:grpSp>
        <p:nvGrpSpPr>
          <p:cNvPr id="5" name="Item 2 - Q" descr="Recuadro, pregunta 2: ¿Están cubiertos los medicamentos bajo prescripción?  ">
            <a:extLst>
              <a:ext uri="{FF2B5EF4-FFF2-40B4-BE49-F238E27FC236}">
                <a16:creationId xmlns:a16="http://schemas.microsoft.com/office/drawing/2014/main" id="{ADDF66C5-B933-408D-A441-A8FEE5410EDA}"/>
              </a:ext>
            </a:extLst>
          </p:cNvPr>
          <p:cNvGrpSpPr/>
          <p:nvPr/>
        </p:nvGrpSpPr>
        <p:grpSpPr>
          <a:xfrm>
            <a:off x="1030706" y="2249050"/>
            <a:ext cx="5196751" cy="914400"/>
            <a:chOff x="1030706" y="2249050"/>
            <a:chExt cx="5196751" cy="914400"/>
          </a:xfrm>
        </p:grpSpPr>
        <p:sp>
          <p:nvSpPr>
            <p:cNvPr id="70" name="Item 2 - Q">
              <a:extLst>
                <a:ext uri="{FF2B5EF4-FFF2-40B4-BE49-F238E27FC236}">
                  <a16:creationId xmlns:a16="http://schemas.microsoft.com/office/drawing/2014/main" id="{36E187FC-D29E-4544-9B9F-DF4B32FF3C16}"/>
                </a:ext>
              </a:extLst>
            </p:cNvPr>
            <p:cNvSpPr/>
            <p:nvPr/>
          </p:nvSpPr>
          <p:spPr>
            <a:xfrm>
              <a:off x="1030706" y="2249050"/>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r>
                <a:rPr lang="es-US" sz="1800" b="1" baseline="0" dirty="0">
                  <a:ln>
                    <a:noFill/>
                  </a:ln>
                  <a:solidFill>
                    <a:srgbClr val="2F5597"/>
                  </a:solidFill>
                  <a:latin typeface="Arial" panose="020B0604020202020204" pitchFamily="34" charset="0"/>
                  <a:cs typeface="Arial" panose="020B0604020202020204" pitchFamily="34" charset="0"/>
                </a:rPr>
                <a:t>¿Están cubiertos los medicamentos recetados? </a:t>
              </a:r>
            </a:p>
          </p:txBody>
        </p:sp>
        <p:grpSp>
          <p:nvGrpSpPr>
            <p:cNvPr id="36" name="Group 35">
              <a:extLst>
                <a:ext uri="{FF2B5EF4-FFF2-40B4-BE49-F238E27FC236}">
                  <a16:creationId xmlns:a16="http://schemas.microsoft.com/office/drawing/2014/main" id="{E3C3571D-3FC0-413F-8BAB-7F98EFFE351D}"/>
                </a:ext>
                <a:ext uri="{C183D7F6-B498-43B3-948B-1728B52AA6E4}">
                  <adec:decorative xmlns:adec="http://schemas.microsoft.com/office/drawing/2017/decorative" val="1"/>
                </a:ext>
              </a:extLst>
            </p:cNvPr>
            <p:cNvGrpSpPr/>
            <p:nvPr/>
          </p:nvGrpSpPr>
          <p:grpSpPr>
            <a:xfrm>
              <a:off x="5935479" y="2371165"/>
              <a:ext cx="291978" cy="640080"/>
              <a:chOff x="5732904" y="1273307"/>
              <a:chExt cx="291978" cy="701186"/>
            </a:xfrm>
          </p:grpSpPr>
          <p:sp>
            <p:nvSpPr>
              <p:cNvPr id="37" name="Isosceles Triangle 36">
                <a:extLst>
                  <a:ext uri="{FF2B5EF4-FFF2-40B4-BE49-F238E27FC236}">
                    <a16:creationId xmlns:a16="http://schemas.microsoft.com/office/drawing/2014/main" id="{6FA92BAA-0072-4D70-BFB7-6A321F43C529}"/>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a:extLst>
                  <a:ext uri="{FF2B5EF4-FFF2-40B4-BE49-F238E27FC236}">
                    <a16:creationId xmlns:a16="http://schemas.microsoft.com/office/drawing/2014/main" id="{42ACEAC1-8753-4CF7-B5E3-E97F0F18DFC9}"/>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50" name="Item 2 - A" descr="Recuadro, respuesta 2: En la mayoría de los casos, sí. ">
            <a:extLst>
              <a:ext uri="{FF2B5EF4-FFF2-40B4-BE49-F238E27FC236}">
                <a16:creationId xmlns:a16="http://schemas.microsoft.com/office/drawing/2014/main" id="{2F79B61D-0928-4330-AABC-2EFF502B40B9}"/>
              </a:ext>
            </a:extLst>
          </p:cNvPr>
          <p:cNvSpPr/>
          <p:nvPr/>
        </p:nvSpPr>
        <p:spPr>
          <a:xfrm>
            <a:off x="6349555" y="2248981"/>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US">
                <a:solidFill>
                  <a:srgbClr val="2F5597"/>
                </a:solidFill>
                <a:latin typeface="Arial" panose="020B0604020202020204" pitchFamily="34" charset="0"/>
                <a:cs typeface="Arial" panose="020B0604020202020204" pitchFamily="34" charset="0"/>
              </a:rPr>
              <a:t>En la mayoría de los casos, sí.</a:t>
            </a:r>
          </a:p>
        </p:txBody>
      </p:sp>
      <p:grpSp>
        <p:nvGrpSpPr>
          <p:cNvPr id="8" name="Item 3 - Q" descr="Recuadro, pregunte 3 :¿Necesito elegir un doctor de cuidados primarios?  ">
            <a:extLst>
              <a:ext uri="{FF2B5EF4-FFF2-40B4-BE49-F238E27FC236}">
                <a16:creationId xmlns:a16="http://schemas.microsoft.com/office/drawing/2014/main" id="{7FB98457-CA46-4ABD-8492-D74DCF5E30DA}"/>
              </a:ext>
            </a:extLst>
          </p:cNvPr>
          <p:cNvGrpSpPr/>
          <p:nvPr/>
        </p:nvGrpSpPr>
        <p:grpSpPr>
          <a:xfrm>
            <a:off x="1030706" y="3323988"/>
            <a:ext cx="5196751" cy="914400"/>
            <a:chOff x="1030706" y="3323988"/>
            <a:chExt cx="5196751" cy="914400"/>
          </a:xfrm>
        </p:grpSpPr>
        <p:sp>
          <p:nvSpPr>
            <p:cNvPr id="73" name="Item 3 - Q">
              <a:extLst>
                <a:ext uri="{FF2B5EF4-FFF2-40B4-BE49-F238E27FC236}">
                  <a16:creationId xmlns:a16="http://schemas.microsoft.com/office/drawing/2014/main" id="{80C05515-72F0-4395-B958-44692A4CE34D}"/>
                </a:ext>
              </a:extLst>
            </p:cNvPr>
            <p:cNvSpPr/>
            <p:nvPr/>
          </p:nvSpPr>
          <p:spPr>
            <a:xfrm>
              <a:off x="1030706" y="3323988"/>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r>
                <a:rPr lang="es-US" sz="1800" b="1" baseline="0" dirty="0">
                  <a:ln>
                    <a:noFill/>
                  </a:ln>
                  <a:solidFill>
                    <a:srgbClr val="2F5597"/>
                  </a:solidFill>
                  <a:latin typeface="Arial" panose="020B0604020202020204" pitchFamily="34" charset="0"/>
                  <a:cs typeface="Arial" panose="020B0604020202020204" pitchFamily="34" charset="0"/>
                </a:rPr>
                <a:t>¿Necesito elegir un doctor de cuidados primarios? </a:t>
              </a:r>
            </a:p>
          </p:txBody>
        </p:sp>
        <p:grpSp>
          <p:nvGrpSpPr>
            <p:cNvPr id="39" name="Group 38">
              <a:extLst>
                <a:ext uri="{FF2B5EF4-FFF2-40B4-BE49-F238E27FC236}">
                  <a16:creationId xmlns:a16="http://schemas.microsoft.com/office/drawing/2014/main" id="{00043B3C-83CF-4CCA-BE06-7C5841D2848D}"/>
                </a:ext>
                <a:ext uri="{C183D7F6-B498-43B3-948B-1728B52AA6E4}">
                  <adec:decorative xmlns:adec="http://schemas.microsoft.com/office/drawing/2017/decorative" val="1"/>
                </a:ext>
              </a:extLst>
            </p:cNvPr>
            <p:cNvGrpSpPr/>
            <p:nvPr/>
          </p:nvGrpSpPr>
          <p:grpSpPr>
            <a:xfrm>
              <a:off x="5935479" y="3461079"/>
              <a:ext cx="291978" cy="640080"/>
              <a:chOff x="5732904" y="1273307"/>
              <a:chExt cx="291978" cy="701186"/>
            </a:xfrm>
          </p:grpSpPr>
          <p:sp>
            <p:nvSpPr>
              <p:cNvPr id="40" name="Isosceles Triangle 39">
                <a:extLst>
                  <a:ext uri="{FF2B5EF4-FFF2-40B4-BE49-F238E27FC236}">
                    <a16:creationId xmlns:a16="http://schemas.microsoft.com/office/drawing/2014/main" id="{C2414C22-88A7-4B84-92B3-259959B04D2A}"/>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1" name="Straight Connector 40">
                <a:extLst>
                  <a:ext uri="{FF2B5EF4-FFF2-40B4-BE49-F238E27FC236}">
                    <a16:creationId xmlns:a16="http://schemas.microsoft.com/office/drawing/2014/main" id="{D223A955-05D5-4FCC-9540-208402972B99}"/>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52" name="Item 3 - A" descr="Recuadro, respuesta 3: En la mayoría de los casos, sí. ">
            <a:extLst>
              <a:ext uri="{FF2B5EF4-FFF2-40B4-BE49-F238E27FC236}">
                <a16:creationId xmlns:a16="http://schemas.microsoft.com/office/drawing/2014/main" id="{04290C97-3252-4B36-8DE5-E8B8B714CA74}"/>
              </a:ext>
            </a:extLst>
          </p:cNvPr>
          <p:cNvSpPr/>
          <p:nvPr/>
        </p:nvSpPr>
        <p:spPr>
          <a:xfrm>
            <a:off x="6349555" y="3311730"/>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US">
                <a:solidFill>
                  <a:srgbClr val="2F5597"/>
                </a:solidFill>
                <a:latin typeface="Arial" panose="020B0604020202020204" pitchFamily="34" charset="0"/>
                <a:cs typeface="Arial" panose="020B0604020202020204" pitchFamily="34" charset="0"/>
              </a:rPr>
              <a:t>En la mayoría de los casos, sí.</a:t>
            </a:r>
          </a:p>
        </p:txBody>
      </p:sp>
      <p:grpSp>
        <p:nvGrpSpPr>
          <p:cNvPr id="9" name="Item 4 - Q" descr="Recuadro, pregunta 4 :¿Necesito que me remitan a un especialista?">
            <a:extLst>
              <a:ext uri="{FF2B5EF4-FFF2-40B4-BE49-F238E27FC236}">
                <a16:creationId xmlns:a16="http://schemas.microsoft.com/office/drawing/2014/main" id="{396EC2E7-C9CB-42D5-8BD3-16E21BF3DF2A}"/>
              </a:ext>
            </a:extLst>
          </p:cNvPr>
          <p:cNvGrpSpPr/>
          <p:nvPr/>
        </p:nvGrpSpPr>
        <p:grpSpPr>
          <a:xfrm>
            <a:off x="1030705" y="4406152"/>
            <a:ext cx="5193337" cy="914400"/>
            <a:chOff x="1030705" y="4406152"/>
            <a:chExt cx="5193337" cy="914400"/>
          </a:xfrm>
        </p:grpSpPr>
        <p:sp>
          <p:nvSpPr>
            <p:cNvPr id="76" name="Item 4 - Q">
              <a:extLst>
                <a:ext uri="{FF2B5EF4-FFF2-40B4-BE49-F238E27FC236}">
                  <a16:creationId xmlns:a16="http://schemas.microsoft.com/office/drawing/2014/main" id="{4E06F928-5CFF-4DB5-8845-56A2B8325008}"/>
                </a:ext>
              </a:extLst>
            </p:cNvPr>
            <p:cNvSpPr/>
            <p:nvPr/>
          </p:nvSpPr>
          <p:spPr>
            <a:xfrm>
              <a:off x="1030705" y="440615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defRPr/>
              </a:pPr>
              <a:r>
                <a:rPr lang="es-US" b="1" dirty="0">
                  <a:solidFill>
                    <a:srgbClr val="2F5597"/>
                  </a:solidFill>
                  <a:latin typeface="Arial" panose="020B0604020202020204" pitchFamily="34" charset="0"/>
                  <a:cs typeface="Arial" panose="020B0604020202020204" pitchFamily="34" charset="0"/>
                </a:rPr>
                <a:t>¿Necesito que me remitan a un especialista?</a:t>
              </a:r>
            </a:p>
          </p:txBody>
        </p:sp>
        <p:grpSp>
          <p:nvGrpSpPr>
            <p:cNvPr id="42" name="Group 41">
              <a:extLst>
                <a:ext uri="{FF2B5EF4-FFF2-40B4-BE49-F238E27FC236}">
                  <a16:creationId xmlns:a16="http://schemas.microsoft.com/office/drawing/2014/main" id="{26E512A3-C82A-4491-9526-0D826F2B6E06}"/>
                </a:ext>
                <a:ext uri="{C183D7F6-B498-43B3-948B-1728B52AA6E4}">
                  <adec:decorative xmlns:adec="http://schemas.microsoft.com/office/drawing/2017/decorative" val="1"/>
                </a:ext>
              </a:extLst>
            </p:cNvPr>
            <p:cNvGrpSpPr/>
            <p:nvPr/>
          </p:nvGrpSpPr>
          <p:grpSpPr>
            <a:xfrm>
              <a:off x="5932064" y="4536016"/>
              <a:ext cx="291978" cy="640080"/>
              <a:chOff x="5732904" y="1273307"/>
              <a:chExt cx="291978" cy="701186"/>
            </a:xfrm>
          </p:grpSpPr>
          <p:sp>
            <p:nvSpPr>
              <p:cNvPr id="43" name="Isosceles Triangle 42">
                <a:extLst>
                  <a:ext uri="{FF2B5EF4-FFF2-40B4-BE49-F238E27FC236}">
                    <a16:creationId xmlns:a16="http://schemas.microsoft.com/office/drawing/2014/main" id="{CF37C155-3949-42BC-A46F-DB7FF69F73ED}"/>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4" name="Straight Connector 43">
                <a:extLst>
                  <a:ext uri="{FF2B5EF4-FFF2-40B4-BE49-F238E27FC236}">
                    <a16:creationId xmlns:a16="http://schemas.microsoft.com/office/drawing/2014/main" id="{E1580CD5-B8DD-4E0E-8EB9-742AD1D57AB2}"/>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59" name="Item 4 - A" descr="Recuadro respuesta 4: En la mayoría de los casos, sí. ">
            <a:extLst>
              <a:ext uri="{FF2B5EF4-FFF2-40B4-BE49-F238E27FC236}">
                <a16:creationId xmlns:a16="http://schemas.microsoft.com/office/drawing/2014/main" id="{B8A1D658-C178-4D8C-81E9-C8FFA5B01603}"/>
              </a:ext>
            </a:extLst>
          </p:cNvPr>
          <p:cNvSpPr/>
          <p:nvPr/>
        </p:nvSpPr>
        <p:spPr>
          <a:xfrm>
            <a:off x="6349555" y="4409285"/>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US">
                <a:solidFill>
                  <a:srgbClr val="2F5597"/>
                </a:solidFill>
                <a:latin typeface="Arial" panose="020B0604020202020204" pitchFamily="34" charset="0"/>
                <a:cs typeface="Arial" panose="020B0604020202020204" pitchFamily="34" charset="0"/>
              </a:rPr>
              <a:t>En la mayoría de los casos, sí.</a:t>
            </a:r>
          </a:p>
        </p:txBody>
      </p:sp>
      <p:grpSp>
        <p:nvGrpSpPr>
          <p:cNvPr id="10" name="Item 5 - Q" descr="Recuadro, pregunta 5 :¿Qué más necesito saber sobre este tipo de plan? ">
            <a:extLst>
              <a:ext uri="{FF2B5EF4-FFF2-40B4-BE49-F238E27FC236}">
                <a16:creationId xmlns:a16="http://schemas.microsoft.com/office/drawing/2014/main" id="{620E137B-8EEC-4AC1-9B8D-722E4FC0E7F7}"/>
              </a:ext>
            </a:extLst>
          </p:cNvPr>
          <p:cNvGrpSpPr/>
          <p:nvPr/>
        </p:nvGrpSpPr>
        <p:grpSpPr>
          <a:xfrm>
            <a:off x="1030705" y="5473862"/>
            <a:ext cx="5196752" cy="914400"/>
            <a:chOff x="1030705" y="5473862"/>
            <a:chExt cx="5196752" cy="914400"/>
          </a:xfrm>
        </p:grpSpPr>
        <p:sp>
          <p:nvSpPr>
            <p:cNvPr id="79" name="Item 5 - Q">
              <a:extLst>
                <a:ext uri="{FF2B5EF4-FFF2-40B4-BE49-F238E27FC236}">
                  <a16:creationId xmlns:a16="http://schemas.microsoft.com/office/drawing/2014/main" id="{929E01D4-492F-4245-A481-6D4A0A6BE364}"/>
                </a:ext>
              </a:extLst>
            </p:cNvPr>
            <p:cNvSpPr/>
            <p:nvPr/>
          </p:nvSpPr>
          <p:spPr>
            <a:xfrm>
              <a:off x="1030705" y="547386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r>
                <a:rPr lang="es-US" sz="1800" b="1" dirty="0">
                  <a:ln>
                    <a:noFill/>
                  </a:ln>
                  <a:solidFill>
                    <a:srgbClr val="00529B"/>
                  </a:solidFill>
                  <a:latin typeface="Arial" panose="020B0604020202020204" pitchFamily="34" charset="0"/>
                  <a:cs typeface="Arial" panose="020B0604020202020204" pitchFamily="34" charset="0"/>
                </a:rPr>
                <a:t>¿Qué más necesito saber sobre este tipo de plan?</a:t>
              </a:r>
            </a:p>
          </p:txBody>
        </p:sp>
        <p:grpSp>
          <p:nvGrpSpPr>
            <p:cNvPr id="45" name="Group 44">
              <a:extLst>
                <a:ext uri="{FF2B5EF4-FFF2-40B4-BE49-F238E27FC236}">
                  <a16:creationId xmlns:a16="http://schemas.microsoft.com/office/drawing/2014/main" id="{164CD950-E636-42B3-896B-C96179748272}"/>
                </a:ext>
                <a:ext uri="{C183D7F6-B498-43B3-948B-1728B52AA6E4}">
                  <adec:decorative xmlns:adec="http://schemas.microsoft.com/office/drawing/2017/decorative" val="1"/>
                </a:ext>
              </a:extLst>
            </p:cNvPr>
            <p:cNvGrpSpPr/>
            <p:nvPr/>
          </p:nvGrpSpPr>
          <p:grpSpPr>
            <a:xfrm>
              <a:off x="5935479" y="5610955"/>
              <a:ext cx="291978" cy="640080"/>
              <a:chOff x="5732904" y="1273307"/>
              <a:chExt cx="291978" cy="701186"/>
            </a:xfrm>
          </p:grpSpPr>
          <p:sp>
            <p:nvSpPr>
              <p:cNvPr id="46" name="Isosceles Triangle 45">
                <a:extLst>
                  <a:ext uri="{FF2B5EF4-FFF2-40B4-BE49-F238E27FC236}">
                    <a16:creationId xmlns:a16="http://schemas.microsoft.com/office/drawing/2014/main" id="{D21D349C-8702-4943-910C-3080ECFD6EE0}"/>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7" name="Straight Connector 46">
                <a:extLst>
                  <a:ext uri="{FF2B5EF4-FFF2-40B4-BE49-F238E27FC236}">
                    <a16:creationId xmlns:a16="http://schemas.microsoft.com/office/drawing/2014/main" id="{F6BD7E0C-511E-48D5-9DBA-45A76B931307}"/>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63" name="Item 5 - A" descr="Recuadro, respuesta 5: Consulte con el plan acerca de su red de proveedores, las regulaciones del plan, etc.  ">
            <a:extLst>
              <a:ext uri="{FF2B5EF4-FFF2-40B4-BE49-F238E27FC236}">
                <a16:creationId xmlns:a16="http://schemas.microsoft.com/office/drawing/2014/main" id="{E87E6228-97FE-4A60-9558-6AF643CB2C33}"/>
              </a:ext>
            </a:extLst>
          </p:cNvPr>
          <p:cNvSpPr/>
          <p:nvPr/>
        </p:nvSpPr>
        <p:spPr>
          <a:xfrm>
            <a:off x="6349555" y="5472111"/>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US" sz="1800" dirty="0">
                <a:solidFill>
                  <a:srgbClr val="00529B"/>
                </a:solidFill>
                <a:latin typeface="Arial" panose="020B0604020202020204" pitchFamily="34" charset="0"/>
                <a:cs typeface="Arial" panose="020B0604020202020204" pitchFamily="34" charset="0"/>
              </a:rPr>
              <a:t>Consulte con el plan acerca de su red de proveedores, las regulaciones del plan, etc. </a:t>
            </a:r>
          </a:p>
        </p:txBody>
      </p:sp>
      <p:sp>
        <p:nvSpPr>
          <p:cNvPr id="32" name="Slide Number Placeholder 5">
            <a:extLst>
              <a:ext uri="{FF2B5EF4-FFF2-40B4-BE49-F238E27FC236}">
                <a16:creationId xmlns:a16="http://schemas.microsoft.com/office/drawing/2014/main" id="{A3C284E5-09AD-4947-954A-8B1392469EF5}"/>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9</a:t>
            </a:fld>
            <a:endParaRPr lang="en-US">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s-US">
                <a:solidFill>
                  <a:schemeClr val="accent1">
                    <a:lumMod val="40000"/>
                    <a:lumOff val="60000"/>
                  </a:schemeClr>
                </a:solidFill>
                <a:latin typeface="Arial"/>
                <a:cs typeface="Arial"/>
              </a:rPr>
              <a:t>Medicare Advantage y otros planes de salud Medicare</a:t>
            </a:r>
          </a:p>
        </p:txBody>
      </p:sp>
      <p:sp>
        <p:nvSpPr>
          <p:cNvPr id="2" name="Date Placeholder 1"/>
          <p:cNvSpPr>
            <a:spLocks noGrp="1"/>
          </p:cNvSpPr>
          <p:nvPr>
            <p:ph type="dt" sz="half" idx="10"/>
          </p:nvPr>
        </p:nvSpPr>
        <p:spPr/>
        <p:txBody>
          <a:bodyPr/>
          <a:lstStyle/>
          <a:p>
            <a:r>
              <a:rPr lang="es-US">
                <a:solidFill>
                  <a:schemeClr val="accent1">
                    <a:lumMod val="40000"/>
                    <a:lumOff val="60000"/>
                  </a:schemeClr>
                </a:solidFill>
              </a:rPr>
              <a:t>Marzo de 2023</a:t>
            </a:r>
          </a:p>
        </p:txBody>
      </p:sp>
    </p:spTree>
    <p:custDataLst>
      <p:tags r:id="rId1"/>
    </p:custDataLst>
    <p:extLst>
      <p:ext uri="{BB962C8B-B14F-4D97-AF65-F5344CB8AC3E}">
        <p14:creationId xmlns:p14="http://schemas.microsoft.com/office/powerpoint/2010/main" val="171938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500"/>
                                        <p:tgtEl>
                                          <p:spTgt spid="6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fade">
                                      <p:cBhvr>
                                        <p:cTn id="20" dur="500"/>
                                        <p:tgtEl>
                                          <p:spTgt spid="5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fade">
                                      <p:cBhvr>
                                        <p:cTn id="29" dur="500"/>
                                        <p:tgtEl>
                                          <p:spTgt spid="52"/>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fade">
                                      <p:cBhvr>
                                        <p:cTn id="38" dur="500"/>
                                        <p:tgtEl>
                                          <p:spTgt spid="59"/>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3"/>
                                        </p:tgtEl>
                                        <p:attrNameLst>
                                          <p:attrName>style.visibility</p:attrName>
                                        </p:attrNameLst>
                                      </p:cBhvr>
                                      <p:to>
                                        <p:strVal val="visible"/>
                                      </p:to>
                                    </p:set>
                                    <p:animEffect transition="in" filter="fade">
                                      <p:cBhvr>
                                        <p:cTn id="4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50" grpId="0" animBg="1"/>
      <p:bldP spid="52" grpId="0" animBg="1"/>
      <p:bldP spid="59" grpId="0" animBg="1"/>
      <p:bldP spid="6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0.0&quot;&gt;&lt;object type=&quot;1&quot; unique_id=&quot;10001&quot;&gt;&lt;object type=&quot;2&quot; unique_id=&quot;17349&quot;&gt;&lt;object type=&quot;3&quot; unique_id=&quot;17350&quot;&gt;&lt;property id=&quot;20148&quot; value=&quot;5&quot;/&gt;&lt;property id=&quot;20300&quot; value=&quot;Slide 1 - &amp;quot;Module Title&amp;quot;&quot;/&gt;&lt;property id=&quot;20307&quot; value=&quot;359&quot;/&gt;&lt;/object&gt;&lt;object type=&quot;3&quot; unique_id=&quot;17351&quot;&gt;&lt;property id=&quot;20148&quot; value=&quot;5&quot;/&gt;&lt;property id=&quot;20300&quot; value=&quot;Slide 2 - &amp;quot;Contents&amp;quot;&quot;/&gt;&lt;property id=&quot;20307&quot; value=&quot;360&quot;/&gt;&lt;/object&gt;&lt;object type=&quot;3&quot; unique_id=&quot;17352&quot;&gt;&lt;property id=&quot;20148&quot; value=&quot;5&quot;/&gt;&lt;property id=&quot;20300&quot; value=&quot;Slide 3 - &amp;quot;Session Objectives&amp;quot;&quot;/&gt;&lt;property id=&quot;20307&quot; value=&quot;378&quot;/&gt;&lt;/object&gt;&lt;object type=&quot;3&quot; unique_id=&quot;17353&quot;&gt;&lt;property id=&quot;20148&quot; value=&quot;5&quot;/&gt;&lt;property id=&quot;20300&quot; value=&quot;Slide 4&quot;/&gt;&lt;property id=&quot;20307&quot; value=&quot;363&quot;/&gt;&lt;/object&gt;&lt;object type=&quot;3&quot; unique_id=&quot;17355&quot;&gt;&lt;property id=&quot;20148&quot; value=&quot;5&quot;/&gt;&lt;property id=&quot;20300&quot; value=&quot;Slide 5 - &amp;quot;Check Your Knowledge&amp;quot;&quot;/&gt;&lt;property id=&quot;20307&quot; value=&quot;371&quot;/&gt;&lt;/object&gt;&lt;object type=&quot;3&quot; unique_id=&quot;17356&quot;&gt;&lt;property id=&quot;20148&quot; value=&quot;5&quot;/&gt;&lt;property id=&quot;20300&quot; value=&quot;Slide 6&quot;/&gt;&lt;property id=&quot;20307&quot; value=&quot;365&quot;/&gt;&lt;/object&gt;&lt;object type=&quot;3&quot; unique_id=&quot;17358&quot;&gt;&lt;property id=&quot;20148&quot; value=&quot;5&quot;/&gt;&lt;property id=&quot;20300&quot; value=&quot;Slide 8 - &amp;quot;Check Your Knowledge&amp;quot;&quot;/&gt;&lt;property id=&quot;20307&quot; value=&quot;372&quot;/&gt;&lt;/object&gt;&lt;object type=&quot;3&quot; unique_id=&quot;17359&quot;&gt;&lt;property id=&quot;20148&quot; value=&quot;5&quot;/&gt;&lt;property id=&quot;20300&quot; value=&quot;Slide 9&quot;/&gt;&lt;property id=&quot;20307&quot; value=&quot;367&quot;/&gt;&lt;/object&gt;&lt;object type=&quot;3&quot; unique_id=&quot;17361&quot;&gt;&lt;property id=&quot;20148&quot; value=&quot;5&quot;/&gt;&lt;property id=&quot;20300&quot; value=&quot;Slide 10 - &amp;quot;Check Your Knowledge&amp;quot;&quot;/&gt;&lt;property id=&quot;20307&quot; value=&quot;373&quot;/&gt;&lt;/object&gt;&lt;object type=&quot;3&quot; unique_id=&quot;17362&quot;&gt;&lt;property id=&quot;20148&quot; value=&quot;5&quot;/&gt;&lt;property id=&quot;20300&quot; value=&quot;Slide 11&quot;/&gt;&lt;property id=&quot;20307&quot; value=&quot;369&quot;/&gt;&lt;/object&gt;&lt;object type=&quot;3&quot; unique_id=&quot;17364&quot;&gt;&lt;property id=&quot;20148&quot; value=&quot;5&quot;/&gt;&lt;property id=&quot;20300&quot; value=&quot;Slide 12 - &amp;quot;Check Your Knowledge&amp;quot;&quot;/&gt;&lt;property id=&quot;20307&quot; value=&quot;374&quot;/&gt;&lt;/object&gt;&lt;object type=&quot;3&quot; unique_id=&quot;17365&quot;&gt;&lt;property id=&quot;20148&quot; value=&quot;5&quot;/&gt;&lt;property id=&quot;20300&quot; value=&quot;Slide 13 - &amp;quot;Medicare Resources&amp;quot;&quot;/&gt;&lt;property id=&quot;20307&quot; value=&quot;375&quot;/&gt;&lt;/object&gt;&lt;object type=&quot;3&quot; unique_id=&quot;17366&quot;&gt;&lt;property id=&quot;20148&quot; value=&quot;5&quot;/&gt;&lt;property id=&quot;20300&quot; value=&quot;Slide 14 - &amp;quot;Medicare Products&amp;quot;&quot;/&gt;&lt;property id=&quot;20307&quot; value=&quot;377&quot;/&gt;&lt;/object&gt;&lt;object type=&quot;3&quot; unique_id=&quot;17367&quot;&gt;&lt;property id=&quot;20148&quot; value=&quot;5&quot;/&gt;&lt;property id=&quot;20300&quot; value=&quot;Slide 15 - &amp;quot;Acronyms&amp;quot;&quot;/&gt;&lt;property id=&quot;20307&quot; value=&quot;376&quot;/&gt;&lt;/object&gt;&lt;object type=&quot;3&quot; unique_id=&quot;17368&quot;&gt;&lt;property id=&quot;20148&quot; value=&quot;5&quot;/&gt;&lt;property id=&quot;20300&quot; value=&quot;Slide 16 - &amp;quot;CMS National Training Program (NTP)&amp;quot;&quot;/&gt;&lt;property id=&quot;20307&quot; value=&quot;362&quot;/&gt;&lt;/object&gt;&lt;object type=&quot;3&quot; unique_id=&quot;17432&quot;&gt;&lt;property id=&quot;20148&quot; value=&quot;5&quot;/&gt;&lt;property id=&quot;20300&quot; value=&quot;Slide 7&quot;/&gt;&lt;property id=&quot;20307&quot; value=&quot;383&quot;/&gt;&lt;/object&gt;&lt;/object&gt;&lt;object type=&quot;8&quot; unique_id=&quot;17389&quot;&gt;&lt;/object&gt;&lt;/object&gt;&lt;/database&gt;"/>
  <p:tag name="SECTOMILLISECCONVERTED" val="1"/>
  <p:tag name="ARTICULATE_DESIGN_ID_2_THEME1" val="842FyZi0"/>
  <p:tag name="ARTICULATE_SLIDE_COUNT" val="75"/>
  <p:tag name="ARTICULATE_PROJECT_OPEN" val="0"/>
  <p:tag name="ARTICULATE_DESIGN_ID_OFFICE THEME" val="B8CigBjQ"/>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77254AEF-A684-4F02-B996-A0376BEE75CC}" vid="{54EDAF11-0903-443E-B1C4-CD357D6DF5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0C53698ADDD4C428AFC974E50B338B3" ma:contentTypeVersion="16" ma:contentTypeDescription="Create a new document." ma:contentTypeScope="" ma:versionID="bdc602f0aab3d7de86b53f2bab4f0a95">
  <xsd:schema xmlns:xsd="http://www.w3.org/2001/XMLSchema" xmlns:xs="http://www.w3.org/2001/XMLSchema" xmlns:p="http://schemas.microsoft.com/office/2006/metadata/properties" xmlns:ns2="51c21aa2-1546-4dbb-af8b-f959068fab05" xmlns:ns3="40e04bfe-6b34-4376-8bfc-4700f4180e94" targetNamespace="http://schemas.microsoft.com/office/2006/metadata/properties" ma:root="true" ma:fieldsID="6c9fb3ac00fdfa1f15cbab198d8b224b" ns2:_="" ns3:_="">
    <xsd:import namespace="51c21aa2-1546-4dbb-af8b-f959068fab05"/>
    <xsd:import namespace="40e04bfe-6b34-4376-8bfc-4700f4180e9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c21aa2-1546-4dbb-af8b-f959068fab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7e4631c-35d7-4a17-821a-7698c3b261d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0e04bfe-6b34-4376-8bfc-4700f4180e9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c77a19f-5cb4-40d8-a308-39da86d072e4}" ma:internalName="TaxCatchAll" ma:showField="CatchAllData" ma:web="40e04bfe-6b34-4376-8bfc-4700f4180e9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40e04bfe-6b34-4376-8bfc-4700f4180e94" xsi:nil="true"/>
    <lcf76f155ced4ddcb4097134ff3c332f xmlns="51c21aa2-1546-4dbb-af8b-f959068fab0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AE1E532-88C9-43EE-A548-33A150BFC6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1c21aa2-1546-4dbb-af8b-f959068fab05"/>
    <ds:schemaRef ds:uri="40e04bfe-6b34-4376-8bfc-4700f4180e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EFD54B9-4187-46CF-AA38-5A406252A781}">
  <ds:schemaRefs>
    <ds:schemaRef ds:uri="http://schemas.microsoft.com/office/2006/documentManagement/types"/>
    <ds:schemaRef ds:uri="http://purl.org/dc/terms/"/>
    <ds:schemaRef ds:uri="http://purl.org/dc/dcmitype/"/>
    <ds:schemaRef ds:uri="51c21aa2-1546-4dbb-af8b-f959068fab05"/>
    <ds:schemaRef ds:uri="40e04bfe-6b34-4376-8bfc-4700f4180e94"/>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3597069-0FCD-45C5-88B4-F78FC96F382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44986</TotalTime>
  <Words>22546</Words>
  <Application>Microsoft Office PowerPoint</Application>
  <PresentationFormat>Widescreen</PresentationFormat>
  <Paragraphs>1471</Paragraphs>
  <Slides>75</Slides>
  <Notes>75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75</vt:i4>
      </vt:variant>
    </vt:vector>
  </HeadingPairs>
  <TitlesOfParts>
    <vt:vector size="83" baseType="lpstr">
      <vt:lpstr>Arial</vt:lpstr>
      <vt:lpstr>Arial Black</vt:lpstr>
      <vt:lpstr>Calibri</vt:lpstr>
      <vt:lpstr>Calibri </vt:lpstr>
      <vt:lpstr>Courier New</vt:lpstr>
      <vt:lpstr>Wingdings</vt:lpstr>
      <vt:lpstr>2_Theme1</vt:lpstr>
      <vt:lpstr>Office Theme</vt:lpstr>
      <vt:lpstr>Medicare Advantage y otros planes  de salud Medicare</vt:lpstr>
      <vt:lpstr>Índice</vt:lpstr>
      <vt:lpstr>Objetivos de la Sesión</vt:lpstr>
      <vt:lpstr>Lección 1</vt:lpstr>
      <vt:lpstr>Objetivos de la Lección 1</vt:lpstr>
      <vt:lpstr>Planes Medicare Advantage (Parte C)</vt:lpstr>
      <vt:lpstr>¿Cómo funcionan los planes de Medicare Advantage?</vt:lpstr>
      <vt:lpstr>Tipos de planes Medicare Advantage</vt:lpstr>
      <vt:lpstr>Planes de la Organización para  el Mantenimiento de la Salud (HMO)</vt:lpstr>
      <vt:lpstr>Planes de Organización de Proveedores Preferidos (PPO)</vt:lpstr>
      <vt:lpstr>Planes para Necesidades Especiales (SNP)</vt:lpstr>
      <vt:lpstr>Planes para Necesidades Especiales (SNP) (continuación)</vt:lpstr>
      <vt:lpstr>Plan de Pago por Servicio Privado de Medicare (PFFS)</vt:lpstr>
      <vt:lpstr>Planes de Pago por Servicio Privado (PFFS)  de Medicare (continuación)</vt:lpstr>
      <vt:lpstr>Planes de Cuentas de Ahorros Médicos (MSA)  de Medicare</vt:lpstr>
      <vt:lpstr>Planes de Cuenta de Ahorros Médicos de Medicare (MSA) (continuación)</vt:lpstr>
      <vt:lpstr>¿Cuáles son los costos del plan Medicare Advantage?</vt:lpstr>
      <vt:lpstr>Cantidad de Ajuste Mensual Relacionado con el Ingreso (IRMAA):  Cobertura de medicamentos de Medicare (Parte D)</vt:lpstr>
      <vt:lpstr>Cantidad de Ajuste Mensual Relacionado con el Ingreso (IRMAA): Prima Parte D para 2023</vt:lpstr>
      <vt:lpstr>Quién puede inscribirse en un plan Medicare Advantage</vt:lpstr>
      <vt:lpstr>Cómo inscribirse</vt:lpstr>
      <vt:lpstr>Cuándo puede inscribirse o cambiar de  plan Medicare Advantage (1 de 3)</vt:lpstr>
      <vt:lpstr>Cuándo puede inscribirse o cambiar de  plan Medicare Advantage (2 de 3)</vt:lpstr>
      <vt:lpstr>Cuándo puede inscribirse o cambiar de  plan Medicare Advantage (3 de 3)</vt:lpstr>
      <vt:lpstr>Cómo cambiar o terminar un plan Medicare Advantage</vt:lpstr>
      <vt:lpstr>Inscripción predeterminada</vt:lpstr>
      <vt:lpstr>Mecanismo de inscripción simplificado</vt:lpstr>
      <vt:lpstr>Cambio en la red del plan Medicare Advantage</vt:lpstr>
      <vt:lpstr>Verifique sus conocimientos: Pregunta 1 </vt:lpstr>
      <vt:lpstr>Verifique sus conocimientos: Pregunta 2 </vt:lpstr>
      <vt:lpstr>Lección 2</vt:lpstr>
      <vt:lpstr>Objetivos de la Lección 2</vt:lpstr>
      <vt:lpstr>Otros planes de salud de Medicare</vt:lpstr>
      <vt:lpstr>Planes de costos de Medicare</vt:lpstr>
      <vt:lpstr>Proyectos de innovación de Medicare</vt:lpstr>
      <vt:lpstr>Planes del Programa de Atención Integral a  las Personas Mayores (PACE)</vt:lpstr>
      <vt:lpstr>Verifique sus conocimientos: Pregunta 3</vt:lpstr>
      <vt:lpstr>Lección 3</vt:lpstr>
      <vt:lpstr>Objetivos de la Lección 3</vt:lpstr>
      <vt:lpstr>Medicare Advantage y Derechos Provisionales de Medigap</vt:lpstr>
      <vt:lpstr>Derechos garantizados</vt:lpstr>
      <vt:lpstr>Derechos en los planes de salud de Medicare</vt:lpstr>
      <vt:lpstr>Apelaciones en Medicare Advantage y otros planes de salud</vt:lpstr>
      <vt:lpstr>Proceso de apelaciones de  Medicare Advantage (Parte C)</vt:lpstr>
      <vt:lpstr>Lección 4</vt:lpstr>
      <vt:lpstr>Objetivos de la Lección 4</vt:lpstr>
      <vt:lpstr>Materiales de comunicación y comercialización</vt:lpstr>
      <vt:lpstr>Recordatorios de comercialización</vt:lpstr>
      <vt:lpstr>Divulgación de información sobre el plan  para asegurados nuevos y en renovación</vt:lpstr>
      <vt:lpstr>Divulgación de información sobre el plan para asegurados nuevos y en renovación (continuación)</vt:lpstr>
      <vt:lpstr>Recordatorios sobre regalos nominales</vt:lpstr>
      <vt:lpstr>Contacto no solicitado por el beneficiario</vt:lpstr>
      <vt:lpstr>Prohibición de ventas cruzadas</vt:lpstr>
      <vt:lpstr>Recordatorios del alcance de la cita</vt:lpstr>
      <vt:lpstr>Recordatorios de actividades promocionales</vt:lpstr>
      <vt:lpstr>Eventos educativos</vt:lpstr>
      <vt:lpstr>Eventos de comercialización/ventas</vt:lpstr>
      <vt:lpstr>Licenciamiento, nombramiento y cese  de agentes y corredores</vt:lpstr>
      <vt:lpstr>Capacitación y pruebas para agentes y corredores</vt:lpstr>
      <vt:lpstr>Recompensas e incentivos</vt:lpstr>
      <vt:lpstr>Verifique sus conocimientos: Pregunta 4</vt:lpstr>
      <vt:lpstr>Verifique sus conocimientos: Pregunta 5</vt:lpstr>
      <vt:lpstr>Guía de recursos de Medicare Advantage y  otros planes de salud de Medicare</vt:lpstr>
      <vt:lpstr>Guía de recursos de Medicare Advantage y  otros planes de salud de Medicare (continuación)</vt:lpstr>
      <vt:lpstr>Apéndice A Comparar los planes Medicare Advantage:  Prima </vt:lpstr>
      <vt:lpstr>Apéndice A Comparar los planes Medicare Advantage: Medicamentos </vt:lpstr>
      <vt:lpstr>Apéndice A Comparar los planes Medicare Advantage: Proveedores </vt:lpstr>
      <vt:lpstr>Apéndice A Comparar los planes Medicare Advantage: Remisiones</vt:lpstr>
      <vt:lpstr>Apéndice B: Medicare Original vs. Medicare Advantage: Doctor y Elección Hospitalaria</vt:lpstr>
      <vt:lpstr>Apéndice B Medicare Original vs. Medicare Advantage: Costos</vt:lpstr>
      <vt:lpstr>Apéndice de Medicare Original frente a  Medicare Advantage Cobertura</vt:lpstr>
      <vt:lpstr>Apéndice de Medicare Original frente a  Medicare Advantage Viaje al exterior</vt:lpstr>
      <vt:lpstr>Siglas (A–I)</vt:lpstr>
      <vt:lpstr>Siglas (L–Y)</vt:lpstr>
      <vt:lpstr>Manténgase conectado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Koelbl, Judith (CMS/OC)</dc:creator>
  <cp:lastModifiedBy>Al-Issa, Mohamad (CMS/OC)</cp:lastModifiedBy>
  <cp:revision>714</cp:revision>
  <cp:lastPrinted>2020-01-23T20:29:23Z</cp:lastPrinted>
  <dcterms:created xsi:type="dcterms:W3CDTF">2019-11-14T20:32:59Z</dcterms:created>
  <dcterms:modified xsi:type="dcterms:W3CDTF">2023-06-13T12:36:51Z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0x0101007D9DC2E4582D5D4982FF35358BA9F759</vt:lpwstr>
  </property>
  <property fmtid="{D5CDD505-2E9C-101B-9397-08002B2CF9AE}" pid="4" name="ArticulateGUID">
    <vt:lpwstr>46B4EF5B-34DF-4953-A2F1-CDA38EF100CA</vt:lpwstr>
  </property>
  <property fmtid="{D5CDD505-2E9C-101B-9397-08002B2CF9AE}" pid="5" name="ArticulatePath">
    <vt:lpwstr>https://synergye365.sharepoint.com/sites/CMS2018/Shared Documents/CMS PPT Redesign/PPT 5 - Medicare Advantage and Other Medicare Health Plans/2021_Medicare Advantage and Other Health Plans_DT Edits_cm</vt:lpwstr>
  </property>
</Properties>
</file>