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notesSlides/notesSlide26.xml" ContentType="application/vnd.openxmlformats-officedocument.presentationml.notesSlide+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2.xml" ContentType="application/vnd.openxmlformats-officedocument.presentationml.notesSlide+xml"/>
  <Override PartName="/ppt/tags/tag79.xml" ContentType="application/vnd.openxmlformats-officedocument.presentationml.tags+xml"/>
  <Override PartName="/ppt/notesSlides/notesSlide33.xml" ContentType="application/vnd.openxmlformats-officedocument.presentationml.notesSlide+xml"/>
  <Override PartName="/ppt/tags/tag80.xml" ContentType="application/vnd.openxmlformats-officedocument.presentationml.tags+xml"/>
  <Override PartName="/ppt/notesSlides/notesSlide34.xml" ContentType="application/vnd.openxmlformats-officedocument.presentationml.notesSlide+xml"/>
  <Override PartName="/ppt/tags/tag81.xml" ContentType="application/vnd.openxmlformats-officedocument.presentationml.tags+xml"/>
  <Override PartName="/ppt/notesSlides/notesSlide35.xml" ContentType="application/vnd.openxmlformats-officedocument.presentationml.notesSlide+xml"/>
  <Override PartName="/ppt/tags/tag82.xml" ContentType="application/vnd.openxmlformats-officedocument.presentationml.tags+xml"/>
  <Override PartName="/ppt/notesSlides/notesSlide36.xml" ContentType="application/vnd.openxmlformats-officedocument.presentationml.notesSlide+xml"/>
  <Override PartName="/ppt/tags/tag83.xml" ContentType="application/vnd.openxmlformats-officedocument.presentationml.tags+xml"/>
  <Override PartName="/ppt/notesSlides/notesSlide37.xml" ContentType="application/vnd.openxmlformats-officedocument.presentationml.notesSlide+xml"/>
  <Override PartName="/ppt/tags/tag84.xml" ContentType="application/vnd.openxmlformats-officedocument.presentationml.tags+xml"/>
  <Override PartName="/ppt/notesSlides/notesSlide38.xml" ContentType="application/vnd.openxmlformats-officedocument.presentationml.notesSlide+xml"/>
  <Override PartName="/ppt/tags/tag85.xml" ContentType="application/vnd.openxmlformats-officedocument.presentationml.tags+xml"/>
  <Override PartName="/ppt/notesSlides/notesSlide39.xml" ContentType="application/vnd.openxmlformats-officedocument.presentationml.notesSlide+xml"/>
  <Override PartName="/ppt/tags/tag86.xml" ContentType="application/vnd.openxmlformats-officedocument.presentationml.tags+xml"/>
  <Override PartName="/ppt/notesSlides/notesSlide40.xml" ContentType="application/vnd.openxmlformats-officedocument.presentationml.notesSlide+xml"/>
  <Override PartName="/ppt/tags/tag87.xml" ContentType="application/vnd.openxmlformats-officedocument.presentationml.tags+xml"/>
  <Override PartName="/ppt/notesSlides/notesSlide41.xml" ContentType="application/vnd.openxmlformats-officedocument.presentationml.notesSlide+xml"/>
  <Override PartName="/ppt/tags/tag88.xml" ContentType="application/vnd.openxmlformats-officedocument.presentationml.tags+xml"/>
  <Override PartName="/ppt/notesSlides/notesSlide42.xml" ContentType="application/vnd.openxmlformats-officedocument.presentationml.notesSlide+xml"/>
  <Override PartName="/ppt/tags/tag89.xml" ContentType="application/vnd.openxmlformats-officedocument.presentationml.tags+xml"/>
  <Override PartName="/ppt/notesSlides/notesSlide4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4.xml" ContentType="application/vnd.openxmlformats-officedocument.presentationml.notesSlide+xml"/>
  <Override PartName="/ppt/tags/tag92.xml" ContentType="application/vnd.openxmlformats-officedocument.presentationml.tags+xml"/>
  <Override PartName="/ppt/notesSlides/notesSlide45.xml" ContentType="application/vnd.openxmlformats-officedocument.presentationml.notesSlide+xml"/>
  <Override PartName="/ppt/tags/tag93.xml" ContentType="application/vnd.openxmlformats-officedocument.presentationml.tags+xml"/>
  <Override PartName="/ppt/notesSlides/notesSlide46.xml" ContentType="application/vnd.openxmlformats-officedocument.presentationml.notesSlide+xml"/>
  <Override PartName="/ppt/tags/tag94.xml" ContentType="application/vnd.openxmlformats-officedocument.presentationml.tags+xml"/>
  <Override PartName="/ppt/notesSlides/notesSlide47.xml" ContentType="application/vnd.openxmlformats-officedocument.presentationml.notesSlide+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34" r:id="rId5"/>
  </p:sldMasterIdLst>
  <p:notesMasterIdLst>
    <p:notesMasterId r:id="rId55"/>
  </p:notesMasterIdLst>
  <p:handoutMasterIdLst>
    <p:handoutMasterId r:id="rId56"/>
  </p:handoutMasterIdLst>
  <p:sldIdLst>
    <p:sldId id="359" r:id="rId6"/>
    <p:sldId id="479" r:id="rId7"/>
    <p:sldId id="378" r:id="rId8"/>
    <p:sldId id="363" r:id="rId9"/>
    <p:sldId id="472" r:id="rId10"/>
    <p:sldId id="379" r:id="rId11"/>
    <p:sldId id="424" r:id="rId12"/>
    <p:sldId id="385" r:id="rId13"/>
    <p:sldId id="387" r:id="rId14"/>
    <p:sldId id="371" r:id="rId15"/>
    <p:sldId id="365" r:id="rId16"/>
    <p:sldId id="473" r:id="rId17"/>
    <p:sldId id="389" r:id="rId18"/>
    <p:sldId id="388" r:id="rId19"/>
    <p:sldId id="391" r:id="rId20"/>
    <p:sldId id="394" r:id="rId21"/>
    <p:sldId id="392" r:id="rId22"/>
    <p:sldId id="393" r:id="rId23"/>
    <p:sldId id="396" r:id="rId24"/>
    <p:sldId id="395" r:id="rId25"/>
    <p:sldId id="415" r:id="rId26"/>
    <p:sldId id="411" r:id="rId27"/>
    <p:sldId id="399" r:id="rId28"/>
    <p:sldId id="477" r:id="rId29"/>
    <p:sldId id="422" r:id="rId30"/>
    <p:sldId id="400" r:id="rId31"/>
    <p:sldId id="401" r:id="rId32"/>
    <p:sldId id="414" r:id="rId33"/>
    <p:sldId id="480" r:id="rId34"/>
    <p:sldId id="475" r:id="rId35"/>
    <p:sldId id="381" r:id="rId36"/>
    <p:sldId id="402" r:id="rId37"/>
    <p:sldId id="367" r:id="rId38"/>
    <p:sldId id="474" r:id="rId39"/>
    <p:sldId id="382" r:id="rId40"/>
    <p:sldId id="403" r:id="rId41"/>
    <p:sldId id="404" r:id="rId42"/>
    <p:sldId id="407" r:id="rId43"/>
    <p:sldId id="417" r:id="rId44"/>
    <p:sldId id="405" r:id="rId45"/>
    <p:sldId id="413" r:id="rId46"/>
    <p:sldId id="481" r:id="rId47"/>
    <p:sldId id="482" r:id="rId48"/>
    <p:sldId id="373" r:id="rId49"/>
    <p:sldId id="375" r:id="rId50"/>
    <p:sldId id="412" r:id="rId51"/>
    <p:sldId id="384" r:id="rId52"/>
    <p:sldId id="376" r:id="rId53"/>
    <p:sldId id="362" r:id="rId54"/>
  </p:sldIdLst>
  <p:sldSz cx="12192000" cy="6858000"/>
  <p:notesSz cx="7315200" cy="96012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ia Lew" initials="AL" lastIdx="17" clrIdx="6">
    <p:extLst>
      <p:ext uri="{19B8F6BF-5375-455C-9EA6-DF929625EA0E}">
        <p15:presenceInfo xmlns:p15="http://schemas.microsoft.com/office/powerpoint/2012/main" userId="S-1-5-21-4095628063-3556742122-3606576086-224763" providerId="AD"/>
      </p:ext>
    </p:extLst>
  </p:cmAuthor>
  <p:cmAuthor id="1" name="Leslie Long" initials="LL" lastIdx="12" clrIdx="0">
    <p:extLst>
      <p:ext uri="{19B8F6BF-5375-455C-9EA6-DF929625EA0E}">
        <p15:presenceInfo xmlns:p15="http://schemas.microsoft.com/office/powerpoint/2012/main" userId="S-1-5-21-4095628063-3556742122-3606576086-120535" providerId="AD"/>
      </p:ext>
    </p:extLst>
  </p:cmAuthor>
  <p:cmAuthor id="8" name="Santana, David P. (CMS/OC)" initials="SDP(" lastIdx="9" clrIdx="7">
    <p:extLst>
      <p:ext uri="{19B8F6BF-5375-455C-9EA6-DF929625EA0E}">
        <p15:presenceInfo xmlns:p15="http://schemas.microsoft.com/office/powerpoint/2012/main" userId="S-1-5-21-4095628063-3556742122-3606576086-6751" providerId="AD"/>
      </p:ext>
    </p:extLst>
  </p:cmAuthor>
  <p:cmAuthor id="2" name="Carla McClure" initials="CM" lastIdx="39" clrIdx="1">
    <p:extLst>
      <p:ext uri="{19B8F6BF-5375-455C-9EA6-DF929625EA0E}">
        <p15:presenceInfo xmlns:p15="http://schemas.microsoft.com/office/powerpoint/2012/main" userId="Carla McClure" providerId="None"/>
      </p:ext>
    </p:extLst>
  </p:cmAuthor>
  <p:cmAuthor id="9" name="Doria Diacogiannis" initials="DD" lastIdx="2" clrIdx="8">
    <p:extLst>
      <p:ext uri="{19B8F6BF-5375-455C-9EA6-DF929625EA0E}">
        <p15:presenceInfo xmlns:p15="http://schemas.microsoft.com/office/powerpoint/2012/main" userId="S-1-5-21-4095628063-3556742122-3606576086-197501" providerId="AD"/>
      </p:ext>
    </p:extLst>
  </p:cmAuthor>
  <p:cmAuthor id="3" name="Chelsea Heffernan" initials="CH" lastIdx="10" clrIdx="2">
    <p:extLst>
      <p:ext uri="{19B8F6BF-5375-455C-9EA6-DF929625EA0E}">
        <p15:presenceInfo xmlns:p15="http://schemas.microsoft.com/office/powerpoint/2012/main" userId="S::CHeffernan@seiservices.com::7050c5c2-1bd2-4717-9519-2d7b917433fa" providerId="AD"/>
      </p:ext>
    </p:extLst>
  </p:cmAuthor>
  <p:cmAuthor id="10" name="Joseph Warden" initials="JW" lastIdx="3" clrIdx="9">
    <p:extLst>
      <p:ext uri="{19B8F6BF-5375-455C-9EA6-DF929625EA0E}">
        <p15:presenceInfo xmlns:p15="http://schemas.microsoft.com/office/powerpoint/2012/main" userId="S-1-5-21-4095628063-3556742122-3606576086-104789" providerId="AD"/>
      </p:ext>
    </p:extLst>
  </p:cmAuthor>
  <p:cmAuthor id="4" name="Carla McClure" initials="CM [2]" lastIdx="3" clrIdx="3">
    <p:extLst>
      <p:ext uri="{19B8F6BF-5375-455C-9EA6-DF929625EA0E}">
        <p15:presenceInfo xmlns:p15="http://schemas.microsoft.com/office/powerpoint/2012/main" userId="S::cmcclure@seiservices.com::fde6e194-4821-4e48-b273-ef3313c9dc98" providerId="AD"/>
      </p:ext>
    </p:extLst>
  </p:cmAuthor>
  <p:cmAuthor id="11" name="E D" initials="ED" lastIdx="1" clrIdx="10">
    <p:extLst>
      <p:ext uri="{19B8F6BF-5375-455C-9EA6-DF929625EA0E}">
        <p15:presenceInfo xmlns:p15="http://schemas.microsoft.com/office/powerpoint/2012/main" userId="E D" providerId="None"/>
      </p:ext>
    </p:extLst>
  </p:cmAuthor>
  <p:cmAuthor id="5" name="Mohamad Al-Issa" initials="MA" lastIdx="51" clrIdx="4">
    <p:extLst>
      <p:ext uri="{19B8F6BF-5375-455C-9EA6-DF929625EA0E}">
        <p15:presenceInfo xmlns:p15="http://schemas.microsoft.com/office/powerpoint/2012/main" userId="S-1-5-21-4095628063-3556742122-3606576086-234970" providerId="AD"/>
      </p:ext>
    </p:extLst>
  </p:cmAuthor>
  <p:cmAuthor id="6" name="Kathleen Bethke" initials="KB" lastIdx="1" clrIdx="5">
    <p:extLst>
      <p:ext uri="{19B8F6BF-5375-455C-9EA6-DF929625EA0E}">
        <p15:presenceInfo xmlns:p15="http://schemas.microsoft.com/office/powerpoint/2012/main" userId="S::kbethke@seiservices.com::597e6176-bd2f-46eb-aaca-c344fe83e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000000"/>
    <a:srgbClr val="00529B"/>
    <a:srgbClr val="4F81BD"/>
    <a:srgbClr val="FEC736"/>
    <a:srgbClr val="D3DFEE"/>
    <a:srgbClr val="C0DFFF"/>
    <a:srgbClr val="FFFFFF"/>
    <a:srgbClr val="E9EBF5"/>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1" autoAdjust="0"/>
    <p:restoredTop sz="73579" autoAdjust="0"/>
  </p:normalViewPr>
  <p:slideViewPr>
    <p:cSldViewPr snapToGrid="0" snapToObjects="1" showGuides="1">
      <p:cViewPr varScale="1">
        <p:scale>
          <a:sx n="80" d="100"/>
          <a:sy n="80" d="100"/>
        </p:scale>
        <p:origin x="1818" y="90"/>
      </p:cViewPr>
      <p:guideLst>
        <p:guide orient="horz" pos="2160"/>
        <p:guide pos="3840"/>
      </p:guideLst>
    </p:cSldViewPr>
  </p:slideViewPr>
  <p:outlineViewPr>
    <p:cViewPr>
      <p:scale>
        <a:sx n="33" d="100"/>
        <a:sy n="33" d="100"/>
      </p:scale>
      <p:origin x="0" y="-1935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06/15/2023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custDataLst>
      <p:tags r:id="rId2"/>
    </p:custDataLst>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Coordination-of-Benefits-and-Recovery/Workers-Compensation-Medicare-Set-Aside-Arrangements/WCMSA-Overview.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pharmaceutical-assistance-program/#state-progra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8442" y="3712464"/>
            <a:ext cx="6954253" cy="5547424"/>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hipervínculos en las diapositivas están activos, pero las URL en la sección de notas del presentador de este PowerPoint no están activas porque PowerPoint no acepta esa característica. Para acceder a cualquiera de las URL de las notas del presentador, copie la URL y péguela en el navegador.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Puede utilizar la vista de presentador de Microsoft PowerPoint para ver su presentación con las notas del presentador en una computadora (portátil, por ejemplo), mientras que en la pantalla que ve el público (como una pantalla más grande en la que se está proyectando) sólo aparecen las diapositivas propiamente dichas. Vea este vínculo para obtener instrucciones: </a:t>
            </a:r>
            <a:r>
              <a:rPr lang="en-US" sz="1200" u="sng" dirty="0">
                <a:cs typeface="Arial" panose="020B0604020202020204" pitchFamily="34" charset="0"/>
                <a:hlinkClick r:id="rId3"/>
              </a:rPr>
              <a:t>support.microsoft.com/</a:t>
            </a:r>
            <a:r>
              <a:rPr lang="en-US" sz="1200" u="sng" dirty="0" err="1">
                <a:cs typeface="Arial" panose="020B0604020202020204" pitchFamily="34" charset="0"/>
                <a:hlinkClick r:id="rId3"/>
              </a:rPr>
              <a:t>en</a:t>
            </a:r>
            <a:r>
              <a:rPr lang="en-US" sz="1200" u="sng" dirty="0">
                <a:cs typeface="Arial" panose="020B0604020202020204" pitchFamily="34" charset="0"/>
                <a:hlinkClick r:id="rId3"/>
              </a:rPr>
              <a:t>-us/office/start-the-presentation-and-see-your-notes-in-presenter-view-4de90e28-487e-435c-9401-eb49a3801257</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Introducción al contenido del módulo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“Coordinación de Beneficios (COB)” explica las responsabilidades de los distintos pagadores cuando las personas tienen tanto Medicare como otros tipos de cobertura de atención médico y/o de medicamentos con receta.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Exención de responsabilidad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Este módulo de capacitación ha sido desarrollado y aprobado por los Centros de Servicios de Medicare y Medicaid (CMS), la agencia federal que administra Medicare, Medicaid, el Programa de Seguro Médico para Niños (CHIP) y el </a:t>
            </a:r>
            <a:r>
              <a:rPr lang="es-MX" sz="1200" dirty="0" err="1">
                <a:effectLst/>
                <a:latin typeface="Calibri" panose="020F0502020204030204" pitchFamily="34" charset="0"/>
                <a:ea typeface="DengXian" panose="02010600030101010101" pitchFamily="2" charset="-122"/>
                <a:cs typeface="Arial" panose="020B0604020202020204" pitchFamily="34" charset="0"/>
              </a:rPr>
              <a:t>Health</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Insurance</a:t>
            </a:r>
            <a:r>
              <a:rPr lang="es-MX" sz="1200" dirty="0">
                <a:effectLst/>
                <a:latin typeface="Calibri" panose="020F0502020204030204" pitchFamily="34" charset="0"/>
                <a:ea typeface="DengXian" panose="02010600030101010101" pitchFamily="2" charset="-122"/>
                <a:cs typeface="Arial" panose="020B0604020202020204" pitchFamily="34" charset="0"/>
              </a:rPr>
              <a:t> Marketplace® (Mercado de seguros médicos).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información de este módulo era la correcta a marzo de 2023. Para revisar una versión actualizada, visite </a:t>
            </a:r>
            <a:r>
              <a:rPr lang="en-US" sz="1200" dirty="0">
                <a:solidFill>
                  <a:prstClr val="black"/>
                </a:solidFill>
                <a:cs typeface="Arial" panose="020B0604020202020204" pitchFamily="34" charset="0"/>
                <a:hlinkClick r:id="rId4"/>
              </a:rPr>
              <a:t>CMSnationaltrainingprogram.cms.gov</a:t>
            </a:r>
            <a:r>
              <a:rPr lang="es-MX" sz="1200" dirty="0">
                <a:effectLst/>
                <a:latin typeface="Calibri" panose="020F0502020204030204" pitchFamily="34" charset="0"/>
                <a:ea typeface="DengXian" panose="02010600030101010101" pitchFamily="2" charset="-122"/>
                <a:cs typeface="Arial" panose="020B0604020202020204" pitchFamily="34" charset="0"/>
              </a:rPr>
              <a:t>. El Programa Nacional de Capacitación de los CMS frece esta información como recurso para nuestros socios. No es un documento legal ni para la prensa. Los medios de prensa pueden contactar a la Oficina de Prensa de los CMS a </a:t>
            </a:r>
            <a:r>
              <a:rPr lang="en-US" sz="1200" dirty="0">
                <a:solidFill>
                  <a:prstClr val="black"/>
                </a:solidFill>
                <a:cs typeface="Arial" panose="020B0604020202020204" pitchFamily="34" charset="0"/>
                <a:hlinkClick r:id="rId5"/>
              </a:rPr>
              <a:t>press@cms.hhs.gov</a:t>
            </a:r>
            <a:r>
              <a:rPr lang="es-MX" sz="1200" dirty="0">
                <a:effectLst/>
                <a:latin typeface="Calibri" panose="020F0502020204030204" pitchFamily="34" charset="0"/>
                <a:ea typeface="DengXian" panose="02010600030101010101" pitchFamily="2" charset="-122"/>
                <a:cs typeface="Arial" panose="020B0604020202020204" pitchFamily="34" charset="0"/>
              </a:rPr>
              <a:t>. Las directrices legales del Programa Oficial de Medicare se encuentran en las leyes, reglamentos y dictámenes pertinentes.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Esta comunicación fue impresa, publicada o producida y diseminada con fondos de contribuyentes estadounidenses.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err="1">
                <a:effectLst/>
                <a:latin typeface="Calibri" panose="020F0502020204030204" pitchFamily="34" charset="0"/>
                <a:ea typeface="DengXian" panose="02010600030101010101" pitchFamily="2" charset="-122"/>
                <a:cs typeface="Arial" panose="020B0604020202020204" pitchFamily="34" charset="0"/>
              </a:rPr>
              <a:t>Health</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Insurance</a:t>
            </a:r>
            <a:r>
              <a:rPr lang="es-MX" sz="1200" dirty="0">
                <a:effectLst/>
                <a:latin typeface="Calibri" panose="020F0502020204030204" pitchFamily="34" charset="0"/>
                <a:ea typeface="DengXian" panose="02010600030101010101" pitchFamily="2" charset="-122"/>
                <a:cs typeface="Arial" panose="020B0604020202020204" pitchFamily="34" charset="0"/>
              </a:rPr>
              <a:t> Marketplace® es una marca de servicio registrada del Departamento de Salud y Servicios Humanos (HHS, por sus siglas en inglés) de EE. UU.</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Compruebe su conocimiento - Pregunta 1</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¿Cuándo paga Medicare las reclamaciones?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Medicare puede pagar como pagador primario o secundario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Medicare no puede pagar nada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Tanto a y b son ciertas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Medicare es siempre el pagador primario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Respuesta: c. Tanto a y b son ciertas.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puede ser el pagador primario, pagador secundario o algunas veces Medicare no puede pagar nada.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Lección 2, “Medicare y otros tipos de cobertura médica”, explica las reclamaciones médicas posibles de pagadores diferentes a Medicare, y quién paga primero.</a:t>
            </a:r>
            <a:endParaRPr lang="en-US" sz="1200" dirty="0">
              <a:ea typeface="+mn-ea"/>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Al final de esta sesión, usted podrá:</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Identificar posibles pagadores de reclamaciones médicas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Explicar cuándo Medicare paga primero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Explicar la coordinación entre Medicare y el Mercado de seguros médicos</a:t>
            </a:r>
            <a:endParaRPr lang="en-US" sz="1200" b="0" dirty="0">
              <a:cs typeface="Arial" panose="020B0604020202020204" pitchFamily="34" charset="0"/>
            </a:endParaRPr>
          </a:p>
        </p:txBody>
      </p:sp>
    </p:spTree>
    <p:extLst>
      <p:ext uri="{BB962C8B-B14F-4D97-AF65-F5344CB8AC3E}">
        <p14:creationId xmlns:p14="http://schemas.microsoft.com/office/powerpoint/2010/main" val="140961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05805" cy="5314304"/>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 importante saber si los costos médicos los paga otra aseguradora primero. Esta información ayuda a los proveedores de atención médica a averiguar a quién facturar y como presentar reclamaciones a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Hay muchos beneficios de aseguradoras y podría haber muchas combinaciones de cobertura de seguro. La combinación particular suya afectará quién paga y cuándo.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r>
              <a:rPr lang="es-MX" sz="1200" b="1" dirty="0">
                <a:effectLst/>
                <a:latin typeface="Calibri" panose="020F0502020204030204" pitchFamily="34" charset="0"/>
                <a:ea typeface="DengXian" panose="02010600030101010101" pitchFamily="2" charset="-122"/>
                <a:cs typeface="Arial" panose="020B0604020202020204" pitchFamily="34" charset="0"/>
              </a:rPr>
              <a:t>Esta es una posible lista de pagadores de reclamaciones diferentes a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Medicaid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Plan de salud grupal (GHP)</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Plan de salud grupal de jubilados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responsabilidad pública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responsabilidad civil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compensación al trabajador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 federal de beneficios para la enfermedad pulmonar minera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Cobertura de continuación de la Ley Ómnibus Consolidada de Reconciliación Presupuestaria (COBRA)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Cobertura de veteranos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TRICARE </a:t>
            </a:r>
            <a:r>
              <a:rPr lang="es-MX" sz="1200" dirty="0" err="1">
                <a:effectLst/>
                <a:latin typeface="Calibri" panose="020F0502020204030204" pitchFamily="34" charset="0"/>
                <a:ea typeface="DengXian" panose="02010600030101010101" pitchFamily="2" charset="-122"/>
                <a:cs typeface="Arial" panose="020B0604020202020204" pitchFamily="34" charset="0"/>
              </a:rPr>
              <a:t>for</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Life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Dependiendo del tipo de cobertura de seguro adicional que tenga, Medicare puede ser el pagador primario o secundario de su reclamación.</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242542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852160" cy="4327714"/>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Medicaid es un programa conjunto federal y estatal que ayuda a pagar los gastos médicos de personas y familias con ingresos y recursos limitados y que cumplen otros requisitos. Si cumple determinadas condiciones, Medicaid también puede ayudarle a pagar los costos de Medicare como primas, deducibles, copagos y/o </a:t>
            </a:r>
            <a:r>
              <a:rPr lang="es-MX" sz="1200" dirty="0" err="1">
                <a:effectLst/>
                <a:latin typeface="Calibri" panose="020F0502020204030204" pitchFamily="34" charset="0"/>
                <a:ea typeface="DengXian" panose="02010600030101010101" pitchFamily="2" charset="-122"/>
                <a:cs typeface="Arial" panose="020B0604020202020204" pitchFamily="34" charset="0"/>
              </a:rPr>
              <a:t>coseguros</a:t>
            </a:r>
            <a:r>
              <a:rPr lang="es-MX" sz="1200" dirty="0">
                <a:effectLst/>
                <a:latin typeface="Calibri" panose="020F0502020204030204" pitchFamily="34" charset="0"/>
                <a:ea typeface="DengXian" panose="02010600030101010101" pitchFamily="2" charset="-122"/>
                <a:cs typeface="Arial" panose="020B0604020202020204" pitchFamily="34" charset="0"/>
              </a:rPr>
              <a:t> a través de los Programas de Ahorro de Medicare (MSP).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Medicaid nunca paga primero por servicios cubiertos por Medicare. Paga solamente después de que Medicare haya pagado.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Medicaid es el pagador de último recurso: paga después de que todas las otras cobertura se hayan agotado.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70920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coordinación de las beneficios depende de si usted, su cónyuge o un miembro de su familia trabaja actualmente o está jubilado, y del número de empleados que tenga su empresa actual.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Muchos empleadores y sindicatos ofrecen cobertura GHP a los empleados actuales y/o a los jubilados. En general, un GHP ofrece cobertura de atención médica a los empleados y a sus familias. Por ejemplo, el plan del Programa de Beneficios de Atención Médica para Empleados Federales (FEHB) es un tipo de GHP. También puede obtener cobertura de atención médica colectiva a través de la empresa de un cónyuge o familiar. Si tiene Medicare y le ofrecen cobertura de un GHP, normalmente puede optar por aceptar o rechazar el plan. El GHP puede ser un plan de pago por servicio o un plan de atención administrada, como una Organización para el Mantenimiento de la Salud (HMO) o una Organización de Proveedores Preferidos (PPO).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empleadores o sindicatos también pueden organizar que sus jubilados, cónyuges y dependientes con derecho a Medicare obtengan la atención médica gestionada de Medicare </a:t>
            </a:r>
            <a:r>
              <a:rPr lang="es-MX" sz="1200" dirty="0" err="1">
                <a:effectLst/>
                <a:latin typeface="Calibri" panose="020F0502020204030204" pitchFamily="34" charset="0"/>
                <a:ea typeface="DengXian" panose="02010600030101010101" pitchFamily="2" charset="-122"/>
                <a:cs typeface="Arial" panose="020B0604020202020204" pitchFamily="34" charset="0"/>
              </a:rPr>
              <a:t>Advantage</a:t>
            </a:r>
            <a:r>
              <a:rPr lang="es-MX" sz="1200" dirty="0">
                <a:effectLst/>
                <a:latin typeface="Calibri" panose="020F0502020204030204" pitchFamily="34" charset="0"/>
                <a:ea typeface="DengXian" panose="02010600030101010101" pitchFamily="2" charset="-122"/>
                <a:cs typeface="Arial" panose="020B0604020202020204" pitchFamily="34" charset="0"/>
              </a:rPr>
              <a:t> (Parte C) y/o la cobertura de medicamentos de Medicare (Parte D) a través de los planes de exención para grupos de empresas.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Las empresas con 50 o menos empleados pueden ofrecer planes del Programa de Opciones de Seguro Médico para Pequeñas Empresas (SHOP) del mercado de seguros</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111184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paga primero si usted tiene cobertura de un GHP, y usted: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tiene 65 años de edad o más y tiene cobertura de jubilado.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tiene 65 años o más con cobertura de un GHP a través de un empleo activo, suyo o de su cónyuge, y el empleador tiene menos de 20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tiene menos de 65 años, tiene una discapacidad y está cubierto por un GHP a través de su empleo actual (el suyo o el de un familiar) y la empresa tiene menos de 100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es elegible para Medicare debido a una enfermedad renal terminal (ESRD) y tiene cobertura de un GHP, ya sea suya o de su cónyuge, o como hijo dependiente y ha finalizado el período de coordinación de 30 meses. Si Medicare era su pagador primario antes del periodo de coordinación de 30 meses, Medicare seguirá siendo el seguro principal durante todo el periodo de coordinación.</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25205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no suele pagar los servicios cuando su historial de Medicare y/o su reclamación indican que otras aseguradoras pueden proporcionar cobertura. Estas aseguradoras incluyen: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responsabilidad pública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responsabilidad civil (incluido autoseguro)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compensación al trabajador (lesión o enfermedad relacionada al trabajo)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 federal de beneficios para la enfermedad pulmón negro (enfermedad relacionada a la actividad de mineros)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2811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seguro de responsabilidad pública puede pagar los servicios de atención médica que reciba debido a una lesión o su propiedad sufra daños en un accidente, independientemente de quién tenga la culpa de causarlo. Algunos tipos de seguro de responsabilidad pública incluyen: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Automotriz</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Propietarios de casa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Planes de seguro comercial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en el pagador secundario cuando el seguro de responsabilidad pública está disponible. Medicare generalmente no pagará los gastos médicos cubiertos por el seguro de responsabilidad pública. Sin embargo, Medicare puede pagar los gastos médicos si la reclamación es denegada por razones distintas a la de no ser una reclamación correcta. Medicare solo efectuará el pago si los servicios están cubiertos por Medicare. Además, si el seguro de responsabilidad pública no paga sin demora (dentro de 120 días), Medicare puede efectuar un pago condicional por el que Medicare tiene derecho a solicitar el reembolso.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Si la compañía de seguros no paga la reclamación sin demora (normalmente en un plazo de 120 días), su médico u otro proveedor puede facturar a Medicare. Medicare puede realizar un pago condicional por servicios de los que es responsable otro pagador, por lo que generalmente no tendrá que utilizar su propio dinero para pagar la factura. Si Medicare efectúa un pago condicional y usted obtiene posteriormente un acuerdo con una compañía de seguros, el pago condicional de su acuerdo debe ir a Medicare. Usted es responsable de que Medicare reciba el reembolso del pago condicional.</a:t>
            </a:r>
            <a:endParaRPr lang="en-US" sz="1200" dirty="0">
              <a:ea typeface="+mn-ea"/>
              <a:cs typeface="Arial" panose="020B0604020202020204" pitchFamily="34" charset="0"/>
            </a:endParaRPr>
          </a:p>
        </p:txBody>
      </p:sp>
    </p:spTree>
    <p:extLst>
      <p:ext uri="{BB962C8B-B14F-4D97-AF65-F5344CB8AC3E}">
        <p14:creationId xmlns:p14="http://schemas.microsoft.com/office/powerpoint/2010/main" val="5549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6"/>
            <a:ext cx="5852160" cy="4917262"/>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seguro de responsabilidad civil es una cobertura que le protege frente a reclamaciones basadas en negligencia, acción inadecuada o inacción que provoque lesiones personales o daños materiales. El seguro de responsabilidad civil incluye pero no se limita 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Propietarios de casa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Automotriz</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Producto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Negligencia profesional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Motorista no asegurado o con seguro insuficiente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en el pagador secundario cuando el seguro de responsabilidad civil está disponible. Si los profesionales médicos comprueban que un asegurador de responsabilidad civil puede pagar los servicios que le prestaron, deben intentar cobrar de ese asegurador antes de facturar a Medicare. Los proveedores deben facturar primero a la aseguradora de responsabilidad civil, aunque esta no efectúe un pago rápido.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Si la compañía de seguros no paga la reclamación sin demora (normalmente en un plazo de 120 días), su médico u otro proveedor puede facturar a Medicare. Medicare puede realizar un pago condicional por servicios de los que es responsable otro pagador, por lo que generalmente no tendrá que utilizar su propio dinero para pagar la factura. Si Medicare efectúa un pago condicional y usted obtiene posteriormente un acuerdo con una compañía de seguros, el pago condicional de su acuerdo puede que deba reembolsarse. Usted es responsable de que Medicare reciba el reembolso del pago condicional.</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92364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Este material está destinado a los informadores y capacitadores que conocen el Programa Medicare y que utilizan la información para sus presentaciones.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módulo consta de 47 diapositivas y notas del presentador e incluye vínculos a recursos y 4 preguntas para comprobar los conocimientos de la audiencia.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La presentación toma 45 minutos. Deje aproximadamente 15 minutos más para la discusión, preguntas y respuestas. Debería considerar más tiempo para actividades adicionales que desearía incluir.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3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seguro de compensación al </a:t>
            </a:r>
            <a:r>
              <a:rPr lang="es-MX" sz="1200" dirty="0" err="1">
                <a:effectLst/>
                <a:latin typeface="Calibri" panose="020F0502020204030204" pitchFamily="34" charset="0"/>
                <a:ea typeface="DengXian" panose="02010600030101010101" pitchFamily="2" charset="-122"/>
                <a:cs typeface="Arial" panose="020B0604020202020204" pitchFamily="34" charset="0"/>
              </a:rPr>
              <a:t>trabajadors</a:t>
            </a:r>
            <a:r>
              <a:rPr lang="es-MX" sz="1200" dirty="0">
                <a:effectLst/>
                <a:latin typeface="Calibri" panose="020F0502020204030204" pitchFamily="34" charset="0"/>
                <a:ea typeface="DengXian" panose="02010600030101010101" pitchFamily="2" charset="-122"/>
                <a:cs typeface="Arial" panose="020B0604020202020204" pitchFamily="34" charset="0"/>
              </a:rPr>
              <a:t> es una ley que requiere que el empleador cubra a los empleados cuando se enferman o sufren una lesión en el trabajo. Los planes de seguro de compensación al trabajador cubren a la mayoría de los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tiene Medicare y se lesiona en el trabajo, el seguro de compensación al trabajador  paga primero por los artículos o servicios de atención médica que haya recibido a causa de su enfermedad o lesión laboral. Puede haber un retraso entre el momento en que se presenta una factura por la enfermedad o lesión laboral y el momento en que el seguro estatal de accidentes de trabajo decide si debe pagar la factura. Medicare no puede pagar los artículos o servicios que el seguro por accidentes de trabajo pagará con prontitud (generalmente en un plazo de 120 días).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puede efectuar un pago condicional si la compañía de seguros de compensación al trabajador le deniega el pago de sus facturas médicas a la espera de una revisión de su reclamación (generalmente 120 días o más).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85679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generalmente no pagará por una lesión o enfermedad cubierta por el seguro de accidentes del trabajo. Si el seguro de accidentes del trabajo deniega todo o parte de una reclamación con el argumento de que no está cubierta por el seguro de accidentes del trabajo, la persona podrá presentar una reclamación a Medicare. Medicare puede pagar la reclamación denegada por un servicio médico o artículo que de otro modo Medicare pagaría.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Las reclamaciones del seguro de accidentes del trabajo pueden resolverse mediante acuerdos, sentencias, indemnizaciones u otros pagos.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Si cree que tiene una enfermedad o lesión relacionada con el trabajo, dígaselo a su empleador y presente una reclamación al seguro por accidentes de trabajo. Usted o su abogado también deben llamar a Coordinación de Beneficios y Centro de Recuperación (BCRC) al 1-855-798-2627 (TTY: 1-855-797-2627) tan pronto presente su reclamación al seguro de accidentes del trabajo.</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91680" y="3757507"/>
            <a:ext cx="5759450" cy="5097735"/>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Un Acuerdo de reserva de fondos de Medicare para el seguro de accidentes de trabajo (WCMSA) es un acuerdo financiero por el que se asigna una parte de la indemnización por accidente de trabajo al pago de futuros servicios médicos relacionados con la lesión o enfermedad.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Solo puede utilizar el dinero depositado en su WCMSA para pagar futuros gastos médicos y/o de medicamentos con receta relacionados con su accidente de trabajo o enfermedad, y solamente si el gasto corresponde a un tratamiento que Medicare cubriría.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No puede utilizar el WCMSA para pagar ningún otro accidente de trabajo o  atención no relacionada con el acuerdo de indemnización por accidente de trabajo, ni ningún artículo o servicio médico que Medicare no cubra (como los servicios dentales).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no está seguro de qué tipo de servicios cubre Medicare, póngase en contacto con la Agencia local para las personas mayores o con el Programa de Asistencia a los Seguros Médicos Estatales (SHIP) o llame al  1-800-MEDICARE (1-800-633-4227, TTY: 1-877-486-2048), antes de utilizar el dinero depositado en su cuenta WCMSA.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Una vez que haya utilizado todo el dinero de su WCMSA adecuadamente, Medicare puede empezar a pagar los servicios cubiertos por Medicare relacionados con su lesión o enfermedad laboral.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n-US" sz="1200" dirty="0" err="1">
                <a:effectLst/>
                <a:latin typeface="Calibri" panose="020F0502020204030204" pitchFamily="34" charset="0"/>
                <a:ea typeface="DengXian" panose="02010600030101010101" pitchFamily="2" charset="-122"/>
                <a:cs typeface="Arial" panose="020B0604020202020204" pitchFamily="34" charset="0"/>
              </a:rPr>
              <a:t>Infórmese</a:t>
            </a:r>
            <a:r>
              <a:rPr lang="en-US" sz="1200" dirty="0">
                <a:effectLst/>
                <a:latin typeface="Calibri" panose="020F0502020204030204" pitchFamily="34" charset="0"/>
                <a:ea typeface="DengXian" panose="02010600030101010101" pitchFamily="2" charset="-122"/>
                <a:cs typeface="Arial" panose="020B0604020202020204" pitchFamily="34" charset="0"/>
              </a:rPr>
              <a:t> </a:t>
            </a:r>
            <a:r>
              <a:rPr lang="en-US" sz="1200" dirty="0" err="1">
                <a:effectLst/>
                <a:latin typeface="Calibri" panose="020F0502020204030204" pitchFamily="34" charset="0"/>
                <a:ea typeface="DengXian" panose="02010600030101010101" pitchFamily="2" charset="-122"/>
                <a:cs typeface="Arial" panose="020B0604020202020204" pitchFamily="34" charset="0"/>
              </a:rPr>
              <a:t>más</a:t>
            </a:r>
            <a:r>
              <a:rPr lang="en-US" sz="1200" dirty="0">
                <a:effectLst/>
                <a:latin typeface="Calibri" panose="020F0502020204030204" pitchFamily="34" charset="0"/>
                <a:ea typeface="DengXian" panose="02010600030101010101" pitchFamily="2" charset="-122"/>
                <a:cs typeface="Arial" panose="020B0604020202020204" pitchFamily="34" charset="0"/>
              </a:rPr>
              <a:t> </a:t>
            </a:r>
            <a:r>
              <a:rPr lang="en-US" sz="1200" dirty="0" err="1">
                <a:effectLst/>
                <a:latin typeface="Calibri" panose="020F0502020204030204" pitchFamily="34" charset="0"/>
                <a:ea typeface="DengXian" panose="02010600030101010101" pitchFamily="2" charset="-122"/>
                <a:cs typeface="Arial" panose="020B0604020202020204" pitchFamily="34" charset="0"/>
              </a:rPr>
              <a:t>sobre</a:t>
            </a:r>
            <a:r>
              <a:rPr lang="en-US" sz="1200" dirty="0">
                <a:effectLst/>
                <a:latin typeface="Calibri" panose="020F0502020204030204" pitchFamily="34" charset="0"/>
                <a:ea typeface="DengXian" panose="02010600030101010101" pitchFamily="2" charset="-122"/>
                <a:cs typeface="Arial" panose="020B0604020202020204" pitchFamily="34" charset="0"/>
              </a:rPr>
              <a:t> los WCMSA </a:t>
            </a:r>
            <a:r>
              <a:rPr lang="en-US" sz="1200" dirty="0" err="1">
                <a:effectLst/>
                <a:latin typeface="Calibri" panose="020F0502020204030204" pitchFamily="34" charset="0"/>
                <a:ea typeface="DengXian" panose="02010600030101010101" pitchFamily="2" charset="-122"/>
                <a:cs typeface="Arial" panose="020B0604020202020204" pitchFamily="34" charset="0"/>
              </a:rPr>
              <a:t>en</a:t>
            </a:r>
            <a:r>
              <a:rPr lang="en-US" sz="1200" dirty="0">
                <a:effectLst/>
                <a:latin typeface="Calibri" panose="020F0502020204030204" pitchFamily="34" charset="0"/>
                <a:ea typeface="DengXian" panose="02010600030101010101" pitchFamily="2" charset="-122"/>
                <a:cs typeface="Arial" panose="020B0604020202020204" pitchFamily="34" charset="0"/>
              </a:rPr>
              <a:t> </a:t>
            </a:r>
            <a:r>
              <a:rPr lang="en-US" dirty="0">
                <a:solidFill>
                  <a:prstClr val="black"/>
                </a:solidFill>
                <a:cs typeface="Arial" panose="020B0604020202020204" pitchFamily="34" charset="0"/>
                <a:hlinkClick r:id="rId3"/>
              </a:rPr>
              <a:t>CMS.gov/Medicare/Coordination-of-Benefits-and-Recovery/Workers-Compensation-Medicare-Set-Aside-Arrangements/WCMSA-Overview.html</a:t>
            </a:r>
            <a:r>
              <a:rPr lang="en-US" sz="1200" dirty="0">
                <a:effectLst/>
                <a:latin typeface="Calibri" panose="020F0502020204030204" pitchFamily="34" charset="0"/>
                <a:ea typeface="DengXian" panose="02010600030101010101" pitchFamily="2" charset="-122"/>
                <a:cs typeface="Arial" panose="020B0604020202020204" pitchFamily="34" charset="0"/>
              </a:rPr>
              <a:t>.</a:t>
            </a: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obtener más información, vea la sección 1862(b)(2) de la Ley del Seguro Social de 1954 (sección 1395y(b)(2) del título 42, Código de EE. UU.) en </a:t>
            </a:r>
            <a:r>
              <a:rPr lang="en-US" dirty="0">
                <a:solidFill>
                  <a:prstClr val="black"/>
                </a:solidFill>
                <a:cs typeface="Arial" panose="020B0604020202020204" pitchFamily="34" charset="0"/>
                <a:hlinkClick r:id="rId4"/>
              </a:rPr>
              <a:t>ssa.gov/</a:t>
            </a:r>
            <a:r>
              <a:rPr lang="en-US" dirty="0" err="1">
                <a:solidFill>
                  <a:prstClr val="black"/>
                </a:solidFill>
                <a:cs typeface="Arial" panose="020B0604020202020204" pitchFamily="34" charset="0"/>
                <a:hlinkClick r:id="rId4"/>
              </a:rPr>
              <a:t>OP_Home</a:t>
            </a:r>
            <a:r>
              <a:rPr lang="en-US" dirty="0">
                <a:solidFill>
                  <a:prstClr val="black"/>
                </a:solidFill>
                <a:cs typeface="Arial" panose="020B0604020202020204" pitchFamily="34" charset="0"/>
                <a:hlinkClick r:id="rId4"/>
              </a:rPr>
              <a:t>/</a:t>
            </a:r>
            <a:r>
              <a:rPr lang="en-US" dirty="0" err="1">
                <a:solidFill>
                  <a:prstClr val="black"/>
                </a:solidFill>
                <a:cs typeface="Arial" panose="020B0604020202020204" pitchFamily="34" charset="0"/>
                <a:hlinkClick r:id="rId4"/>
              </a:rPr>
              <a:t>ssact</a:t>
            </a:r>
            <a:r>
              <a:rPr lang="en-US" dirty="0">
                <a:solidFill>
                  <a:prstClr val="black"/>
                </a:solidFill>
                <a:cs typeface="Arial" panose="020B0604020202020204" pitchFamily="34" charset="0"/>
                <a:hlinkClick r:id="rId4"/>
              </a:rPr>
              <a:t>/title18/1862.htm</a:t>
            </a:r>
            <a:r>
              <a:rPr lang="es-MX" sz="1200" dirty="0">
                <a:effectLst/>
                <a:latin typeface="Calibri" panose="020F0502020204030204" pitchFamily="34" charset="0"/>
                <a:ea typeface="DengXian" panose="02010600030101010101" pitchFamily="2" charset="-122"/>
                <a:cs typeface="Arial" panose="020B0604020202020204" pitchFamily="34" charset="0"/>
              </a:rPr>
              <a:t>.</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1935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Algunas personas con Medicare pueden obtener beneficios de atención médica a través del Programa Federal de Beneficios para la Enfermedad Pulmonar Minera para servicios relacionados con enfermedades pulmonares y otras afecciones causadas por la minería del carbón. Medicare no paga los servicios de atención médica cubiertos bajo este programa. Las reclamaciones de enfermedad pulmonar minera se consideran reclamaciones del seguro de accidentes del trabajo. Todas las reclamaciones de servicios relacionadas con un diagnóstico de enfermedad pulmonar minera se remiten a la División de Compensación de los Trabajadores de las Minas de Carbón del Departamento de Trabajo de los EE. UU. (DOL).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Sin embargo, si los servicios no están relacionados con la enfermedad pulmonar, Medicare actuará como pagador principal cuando se cumplan todos los requisitos siguientes: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no tiene otro seguro primario con relación a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es elegible y con derecho a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servicios que usted recibe están cubiertos por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usted recibe beneficios del Programa Federal de Beneficios para la Enfermedad Pulmonar Minera, usted es elegible para los beneficios de medicamentos con receta, servicios de hospitalización y ambulatorios y visitas al médico. Además, el oxígeno a domicilio y otros equipos médicos, los servicios de enfermería a domicilio y la rehabilitación pulmonar pueden estar cubiertos con receta médica.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Para obtener más información, llame al Departamento de Defensa de EE. UU. al 1-800-638-7072; TTY: 1-877-889-5627.</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3434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COBRA es una ley federal que puede permitirle mantener temporalmente la cobertura médica de la empresa o sindicato después de que finalice su relación laboral o después de que pierda la cobertura como dependiente del empleado cubierto. Esto se llama “cobertura de continuación”.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En general, COBRA solamente se aplica a los empleadores con 20 o más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La ley se aplica a los planes del sector privado y a los planes subsidiados por el gobierno local y estatal. No se aplica a los planes subsidiados por el gobierno federal, el gobierno del Distrito de Columbia, ningún territorio o posesión de EE. UU., ni a determinadas organizaciones relacionadas con la Iglesia. El programa FEHB está sujeto a disposiciones similares de continuación temporal de la cobertura en virtud de la Ley de Enmiendas a los Beneficios de Atención Médica de los Empleados Federales de 1988.</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La cobertura COBRA puede comenzar debido a determinados acontecimientos, como la pérdida del empleo o la reducción de la jornada laboral, el divorcio, el fallecimiento de un empleado o que un hijo deje de ser dependiente según los términos del plan. En caso de pérdida del empleo o de reducción de la jornada laboral, la cobertura COBRA se prolonga generalmente durante 18 meses. Determinadas personas discapacitadas y sus familiares no discapacitados pueden optar a una prórroga de 11 meses de la cobertura de 18 a 29 meses. Otros eventos calificados requieren una cobertura continuada de hasta 36 meses.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 La cobertura de un GHP de COBRA suele ser más cara que la cobertura de atención médica cuando se es empleado activo, ya que usted paga tanto su parte como la parte de la prima que pagaba su empresa mientras aún trabajaba.</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399406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tiene 65 años o más o tiene una discapacidad, Medicare suele pagar primero antes que la continuación de la cobertura COBRA. Medicare paga en segundo lugar en la medida en que la cobertura COBRA se superponga a los 30 primeros meses de elegibilidad o derecho a Medicare por ESRD.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Antes de elegir la cobertura COBRA, puede resultarle útil hablar con un consejero del SHIP para comprender mejor sus opciones. Por ejemplo, si ya tiene la Parte A de Medicare (seguro hospitalario) y opta por COBRA, pero espera a inscribirse en la Parte B de Medicare (seguro médico) hasta la última parte del Periodo de Inscripción Especial (SEP) de 8 meses posterior al cese de la relación laboral, su empleador puede obligarle a pagar los servicios que Medicare habría cubierto si se hubiera inscrito antes en la Parte B. No podrá acogerse al SEP de Medicare si solamente tiene COBRA. Si no se obtiene la Parte B cuando es elegible por primera vez, y no cumple los requisitos para un SEP, su prima mensual puede subir un 10% por cada periodo de 12 meses en el que podría haber tenido la Parte B, pero no se inscribió.</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En algunos estados, los consejeros del SHIP también pueden facilitar información sobre los plazos de COBRA y los derechos de emisión garantizada de las pólizas del Seguro Suplementario de Medicare (</a:t>
            </a:r>
            <a:r>
              <a:rPr lang="es-MX" sz="1200" dirty="0" err="1">
                <a:effectLst/>
                <a:latin typeface="Calibri" panose="020F0502020204030204" pitchFamily="34" charset="0"/>
                <a:ea typeface="DengXian" panose="02010600030101010101" pitchFamily="2" charset="-122"/>
                <a:cs typeface="Arial" panose="020B0604020202020204" pitchFamily="34" charset="0"/>
              </a:rPr>
              <a:t>Medigap</a:t>
            </a:r>
            <a:r>
              <a:rPr lang="es-MX" sz="1200" dirty="0">
                <a:effectLst/>
                <a:latin typeface="Calibri" panose="020F0502020204030204" pitchFamily="34" charset="0"/>
                <a:ea typeface="DengXian" panose="02010600030101010101" pitchFamily="2" charset="-122"/>
                <a:cs typeface="Arial" panose="020B0604020202020204" pitchFamily="34" charset="0"/>
              </a:rPr>
              <a:t>) en un estado determinado. Los plazos de tiempo pueden diferir dependiendo de la ley estatal.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planes de medicamentos de Medicare suelen pagar primero antes que la cobertura COBRA para las personas de 65 años o más y para las que tienen una discapacidad.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Si tiene COBRA, ESRD y Parte D, la Parte D paga primero los medicamentos con receta cubiertos una vez que haya finalizado el periodo de coordinación de 30 meses.</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3771232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tiene cobertura tanto de Medicare como de veteranos, puede recibir tratamiento médico en cualquiera de los dos programas. Sin embargo, debe elegir qué beneficio utilizará cada vez que acuda al médico o reciba atención médica. Por lo general, Medicare no pagará el mismo servicio que estaba cubierto por los beneficios de veteranos. Además, los beneficios de veteranos no pagarán el mismo servicio que estaba cubierto por Medicare. Por lo general, Medicare no es el pagador secundario después del Departamento de Asuntos de Veteranos (VA).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obtener los servicios del VA, usted debe ir a un centro del VA o que el VA autorice los servicios en un centro que no es del VA. Los veteranos podrían estar sujetos a una multa por inscribirse tarde en la Parte B, incluso si están inscritos en la asistencia médica del VA.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Los veteranos de las Fuerzas Armadas de EE. UU. pueden optar a una amplia gama de programas y servicios proporcionados por el VA. El derecho a la mayoría de los beneficios del VA se basa en la baja del servicio militar activo del miembro del servicio en condiciones que no sean deshonrosas. Por servicio activo se entiende el servicio a tiempo completo, distinto del servicio activo para formación, como miembro del Ejército, la Armada, las Fuerzas Aéreas, el Cuerpo de Marines, la Guardia Costera o como oficial comisionado del Servicio de Salud Pública, la Administración de Servicios de Ciencias Medioambientales o la Administración Nacional Oceánica y Atmosférica.</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329290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85484"/>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TRICARE </a:t>
            </a:r>
            <a:r>
              <a:rPr lang="es-MX" sz="1200" dirty="0" err="1">
                <a:effectLst/>
                <a:latin typeface="Calibri" panose="020F0502020204030204" pitchFamily="34" charset="0"/>
                <a:ea typeface="DengXian" panose="02010600030101010101" pitchFamily="2" charset="-122"/>
                <a:cs typeface="Arial" panose="020B0604020202020204" pitchFamily="34" charset="0"/>
              </a:rPr>
              <a:t>for</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Life</a:t>
            </a:r>
            <a:r>
              <a:rPr lang="es-MX" sz="1200" dirty="0">
                <a:effectLst/>
                <a:latin typeface="Calibri" panose="020F0502020204030204" pitchFamily="34" charset="0"/>
                <a:ea typeface="DengXian" panose="02010600030101010101" pitchFamily="2" charset="-122"/>
                <a:cs typeface="Arial" panose="020B0604020202020204" pitchFamily="34" charset="0"/>
              </a:rPr>
              <a:t> (TFL) es una cobertura médica para los jubilados de los servicios uniformados elegibles para Medicare que tengan 65 años de edad o más, los miembros de la familia elegible y supervivientes y algunos cónyuges anteriores. El jubilado debe tener Parte A y Parte B para obtener los beneficios de TFL.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usted tiene Medicare y TFL, Medicare es su seguro primario. TFL es el pagador secundario, con lo cual minimiza los gastos de bolsillo.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beneficios de TFL incluyen cobertura de </a:t>
            </a:r>
            <a:r>
              <a:rPr lang="es-MX" sz="1200" dirty="0" err="1">
                <a:effectLst/>
                <a:latin typeface="Calibri" panose="020F0502020204030204" pitchFamily="34" charset="0"/>
                <a:ea typeface="DengXian" panose="02010600030101010101" pitchFamily="2" charset="-122"/>
                <a:cs typeface="Arial" panose="020B0604020202020204" pitchFamily="34" charset="0"/>
              </a:rPr>
              <a:t>coseguro</a:t>
            </a:r>
            <a:r>
              <a:rPr lang="es-MX" sz="1200" dirty="0">
                <a:effectLst/>
                <a:latin typeface="Calibri" panose="020F0502020204030204" pitchFamily="34" charset="0"/>
                <a:ea typeface="DengXian" panose="02010600030101010101" pitchFamily="2" charset="-122"/>
                <a:cs typeface="Arial" panose="020B0604020202020204" pitchFamily="34" charset="0"/>
              </a:rPr>
              <a:t> y deducibles de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Las situaciones de coordinación de beneficios relacionadas con TRICARE deberían administrarse como con los otros GHP.  Sin embargo, Medicare puede pagar de forma secundaria a TRICARE en situaciones en las que las personas que reciben Medicare estén prestando servicio activo.</a:t>
            </a:r>
            <a:endParaRPr lang="en-US" sz="1200" dirty="0">
              <a:cs typeface="Arial" panose="020B0604020202020204" pitchFamily="34" charset="0"/>
            </a:endParaRPr>
          </a:p>
        </p:txBody>
      </p:sp>
    </p:spTree>
    <p:extLst>
      <p:ext uri="{BB962C8B-B14F-4D97-AF65-F5344CB8AC3E}">
        <p14:creationId xmlns:p14="http://schemas.microsoft.com/office/powerpoint/2010/main" val="357852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utiliza un proveedor de Medicare, este presentará sus reclamaciones a Medicare. Medicare paga su parte y envía electrónicamente la reclamación al tramitador de reclamaciones de TFL. TFL paga directamente al proveedor los servicios cubiertos por TFL.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los servicios cubiertos tanto por Medicare como por TFL, Medicare paga primero y TFL paga el </a:t>
            </a:r>
            <a:r>
              <a:rPr lang="es-MX" sz="1200" dirty="0" err="1">
                <a:effectLst/>
                <a:latin typeface="Calibri" panose="020F0502020204030204" pitchFamily="34" charset="0"/>
                <a:ea typeface="DengXian" panose="02010600030101010101" pitchFamily="2" charset="-122"/>
                <a:cs typeface="Arial" panose="020B0604020202020204" pitchFamily="34" charset="0"/>
              </a:rPr>
              <a:t>coseguro</a:t>
            </a:r>
            <a:r>
              <a:rPr lang="es-MX" sz="1200" dirty="0">
                <a:effectLst/>
                <a:latin typeface="Calibri" panose="020F0502020204030204" pitchFamily="34" charset="0"/>
                <a:ea typeface="DengXian" panose="02010600030101010101" pitchFamily="2" charset="-122"/>
                <a:cs typeface="Arial" panose="020B0604020202020204" pitchFamily="34" charset="0"/>
              </a:rPr>
              <a:t> restante para los servicios cubiertos por TRICARE.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los servicios cubiertos por TFL pero no por Medicare, TFL paga primero y Medicare no paga nada. Usted debe pagar el deducible y los gastos compartidos del año fiscal de TFL.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los servicios cubiertos por Medicare pero no por TFL, Medicare paga primero y TFL no paga nada. Usted debe pagar el deducible y </a:t>
            </a:r>
            <a:r>
              <a:rPr lang="es-MX" sz="1200" dirty="0" err="1">
                <a:effectLst/>
                <a:latin typeface="Calibri" panose="020F0502020204030204" pitchFamily="34" charset="0"/>
                <a:ea typeface="DengXian" panose="02010600030101010101" pitchFamily="2" charset="-122"/>
                <a:cs typeface="Arial" panose="020B0604020202020204" pitchFamily="34" charset="0"/>
              </a:rPr>
              <a:t>coseguro</a:t>
            </a:r>
            <a:r>
              <a:rPr lang="es-MX" sz="1200" dirty="0">
                <a:effectLst/>
                <a:latin typeface="Calibri" panose="020F0502020204030204" pitchFamily="34" charset="0"/>
                <a:ea typeface="DengXian" panose="02010600030101010101" pitchFamily="2" charset="-122"/>
                <a:cs typeface="Arial" panose="020B0604020202020204" pitchFamily="34" charset="0"/>
              </a:rPr>
              <a:t> de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Para los servicios no cubiertos por Medicare ni por TFL, Medicare y TFL no pagan nada y usted debe pagar la factura completa.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Cuando recibe servicios de una hospital militar o cualquier otro proveedor federal, TFL pagará las facturas. Medicare generalmente paga los servicios que usted recibe de un proveedor federal o de otra agencia federal.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a:spcAft>
                <a:spcPts val="600"/>
              </a:spcAft>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16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no es parte del mercado de seguros médicos. Si tiene Medicare Parte A, no necesita hacer nada relacionado con el mercado de seguros médicos.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usted tiene Medicare, es ilegal que alguien le venda a sabiendas un plan del mercado de seguros.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Por lo general, no hay coordinación de beneficios (COB) entre Medicare y un Plan de Atención Médica Calificado (QHP) individual del mercado de seguros médicos que usted compre a través del mismo, a menos que esté inscrito en un plan SHOP subsidiado por un empleador. El QHP no es un seguro secundario y no está obligado a pagar ningún costo de su cobertura si usted tiene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Las personas inscritas en el SHOP del mercado de seguros médicos tendrán coordinación de beneficios porque la cobertura del SHOP se basa en el empleo actual. Estas personas tienen cobertura de un GHP y Medicare puede ser el pagador primario o el secundario, como se explica en la diapositiva 14. Además, si estas personas se plantean retrasar su inscripción en la Parte B, no recibirán una multa por inscripción tardía, ya que la cobertura del SHOP patrocinada por el empleador se basa en el empleo actual. Visite </a:t>
            </a:r>
            <a:r>
              <a:rPr lang="en-US" dirty="0">
                <a:solidFill>
                  <a:prstClr val="black"/>
                </a:solidFill>
                <a:cs typeface="Arial" panose="020B0604020202020204" pitchFamily="34" charset="0"/>
                <a:hlinkClick r:id="rId3"/>
              </a:rPr>
              <a:t>HealthCare.gov</a:t>
            </a:r>
            <a:r>
              <a:rPr lang="en-US" dirty="0">
                <a:solidFill>
                  <a:prstClr val="black"/>
                </a:solidFill>
                <a:cs typeface="Arial" panose="020B0604020202020204" pitchFamily="34" charset="0"/>
              </a:rPr>
              <a:t> </a:t>
            </a:r>
            <a:r>
              <a:rPr lang="es-MX" sz="1200" dirty="0">
                <a:effectLst/>
                <a:latin typeface="Calibri" panose="020F0502020204030204" pitchFamily="34" charset="0"/>
                <a:ea typeface="DengXian" panose="02010600030101010101" pitchFamily="2" charset="-122"/>
                <a:cs typeface="Arial" panose="020B0604020202020204" pitchFamily="34" charset="0"/>
              </a:rPr>
              <a:t> para obtener más información sobre el mercado de seguros médicos.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a:spcAft>
                <a:spcPts val="600"/>
              </a:spcAft>
            </a:pPr>
            <a:endParaRPr lang="en-US" sz="1200" dirty="0"/>
          </a:p>
        </p:txBody>
      </p:sp>
    </p:spTree>
    <p:extLst>
      <p:ext uri="{BB962C8B-B14F-4D97-AF65-F5344CB8AC3E}">
        <p14:creationId xmlns:p14="http://schemas.microsoft.com/office/powerpoint/2010/main" val="1878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Al final de esta sesión, usted podrá:</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Explicar la coordinación de la cobertura de atención médica y medicamentos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Determinar quién paga primero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Identificar dónde obtener más información</a:t>
            </a:r>
            <a:endParaRPr lang="en-US" sz="1200"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2933" y="3757506"/>
            <a:ext cx="6266725" cy="4604441"/>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Por lo general, no hay coordinación de beneficios entre Medicare y un Plan de Atención Médica Calificado (QHP) individual del mercado de seguros médicos. Debe tener en cuenta varios factores importantes a la hora de decidir si se queda en un QHP después de inscribirse en la Parte 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El QHP no es un seguro secundario y no está obligado a pagar ningún costo de su cobertura si usted tiene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La cobertura individual del mercado de seguros médicos no es una cobertura subsidiada por el empleador ni se basa en el empleo actual. Si tiene cobertura individual del mercado de seguros médicos y solamente se inscribe en la Parte A durante su Período de Inscripción Inicial de Medicare (IEP), no podrá inscribirse en la Parte B más adelante utilizando un SEP. Tendrá que esperar al Periodo de Inscripción General (GEP) (del 1 de enero al 31 de marzo de cada año), y tendrá que pagar una multa de por vida por afiliación tardía a la Parte B si estuvo más de 12 meses sin afiliarse a la Parte B.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Una vez que comience su cobertura de la Parte A, dejarán de aplicarse los créditos fiscales para primas y las reducciones de costos compartidos a los que haya podido optar a través del mercado de seguros médicos. Esto se debe a que la Parte A se considera cobertura esencial mínima, no la Parte B.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usted tiene que pagar por la Parte A, debería comparar los beneficios y las primas de Medicare con el plan del mercado de seguros médicos para ver cuál satisface mejor sus necesidades y presupuesto.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buFont typeface="Wingdings" panose="05000000000000000000" pitchFamily="2" charset="2"/>
              <a:buChar char="§"/>
            </a:pPr>
            <a:r>
              <a:rPr lang="es-MX" sz="1200" dirty="0">
                <a:effectLst/>
                <a:latin typeface="Calibri" panose="020F0502020204030204" pitchFamily="34" charset="0"/>
                <a:ea typeface="DengXian" panose="02010600030101010101" pitchFamily="2" charset="-122"/>
                <a:cs typeface="Arial" panose="020B0604020202020204" pitchFamily="34" charset="0"/>
              </a:rPr>
              <a:t>Es posible que tenga la opción de interrumpir la cobertura de Medicare y continuar su cobertura del mercado de seguros médicos con créditos fiscales para primas, si reúne los requisitos para ello.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buFont typeface="Wingdings" panose="05000000000000000000" pitchFamily="2" charset="2"/>
              <a:buChar char="§"/>
            </a:pPr>
            <a:r>
              <a:rPr lang="es-MX" sz="1200" dirty="0">
                <a:effectLst/>
                <a:latin typeface="Calibri" panose="020F0502020204030204" pitchFamily="34" charset="0"/>
                <a:ea typeface="DengXian" panose="02010600030101010101" pitchFamily="2" charset="-122"/>
                <a:cs typeface="Arial" panose="020B0604020202020204" pitchFamily="34" charset="0"/>
              </a:rPr>
              <a:t>Es posible que tenga que devolver la totalidad o parte de los créditos fiscales para primas pagados en su nombre por los meses en los que también estuvo inscrito en la Parte A, cuando presente su declaración de impuesto federal sobre ingresos.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0"/>
              </a:spcAft>
            </a:pP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67659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Compruebe su conocimiento - Pregunta 2</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Si tiene 65 años de edad o más y tiene cobertura de un plan de atención médica grupal (GHP) con su actual empleador, Medicare paga primero cuando su empleador tiene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Más de 30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Menos de 20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50 empleados o más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100 empleados o más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Respuesta: b. Menos de 20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pagará primero si usted tiene 65 años o más con cobertura de un GHP a través de un empleo activo, suyo o de su cónyuge, y el empleador tiene menos de 20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0746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Compruebe su conocimiento - Pregunta 3</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Medicare es generalmente el pagador secundario de reclamaciones que implican seguro sin-culpa.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Verdadero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Falso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Respuesta: a. Verdadero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es el pagador secundario cuando usted tiene un seguro sin-culpa. Medicare generalmente no pagará los gastos médicos cubiertos por el seguro sin-culpa . Sin embargo, Medicare puede pagar los gastos médicos si la reclamación es denegada por razones distintas a la de no ser una reclamación correcta. Medicare solo efectuará el pago solamente si los servicios están cubiertos por Medicare. Además, si el seguro sin-culpa no paga sin demora (dentro de 120 días), Medicare puede efectuar un pago condicional. Un pago condicional es un pago por el cual Medicare tiene el derecho de obtener reembolso.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185749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Lección 3, “Coordinación de beneficios para la cobertura de medicamentos de Medicare (Parte D)”, explica lo siguiente: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Coordinación de beneficios de medicamentos con receta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Otros posibles pagadores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Cuándo la cobertura de medicamentos de Medicare (Parte D) paga primero</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Al final de esta sesión, usted podrá:</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Identificar los posibles pagadores de la cobertura de medicamentos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Explicar las consideraciones importantes para la cobertura de medicamentos para jubilados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Explicar cuándo la cobertura de medicamentos de Medicare (Parte D) paga primero</a:t>
            </a:r>
            <a:endParaRPr lang="en-US" sz="1200" b="0" dirty="0">
              <a:cs typeface="Arial" panose="020B0604020202020204" pitchFamily="34" charset="0"/>
            </a:endParaRPr>
          </a:p>
        </p:txBody>
      </p:sp>
    </p:spTree>
    <p:extLst>
      <p:ext uri="{BB962C8B-B14F-4D97-AF65-F5344CB8AC3E}">
        <p14:creationId xmlns:p14="http://schemas.microsoft.com/office/powerpoint/2010/main" val="2002133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7358" y="3757507"/>
            <a:ext cx="6232356" cy="5144347"/>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coordinación de beneficios de medicamentos con receta garantiza el pago apropiado de la cobertura de medicamentos de Medicare (Parte D)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Siempre que Medicare es el pagador primario, la cobertura de medicamentos de Medicare se factura y se pagará primero.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Medicare es el pagador secundario, los planes de medicamentos de Medicare generalmente deniegan las reclamaciones primarias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Cuando Medicare es el pagador secundario de un plan de atención médica no grupal (no es un GHP), o cuando un plan no sabe si un medicamento cubierto está relacionado con una lesión, los planes de medicamentos de Medicare generalmente harán un pago primario condicional para aliviar la carga sobre usted, a menos que se apliquen ciertas situaciones.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La cobertura del plan de medicamentos de Medicare no pagará si tiene conocimiento de que usted tiene una indemnización por accidente de trabajo, beneficios del Programa Federal de Enfermedad Pulmonar o una cobertura de seguro de responsabilidad pública o de responsabilidad civil, y ha establecido previamente que un determinado medicamento se utiliza exclusivamente para tratar una enfermedad o lesión relacionada. Por ejemplo, cuando vuelva a surtir una receta previamente pagada por el seguro de accidentes de trabajo, el plan de medicamentos de Medicare puede denegar el pago primario y pasar al pagador secundario predeterminado de Medicare. Este pago es condicional porque debe reembolsarse a Medicare una vez que se llegue a un acuerdo, sentencia o indemnización. Usted debe informar el acuerdo propuesto o informar a Medicare llamando a Coordinación de Beneficios y Centro de Recuperación (BCRC) al 1-855-798-2627; TTY: 1-855-797-2627, o enviando por correo los documentos relevantes a BCRC a P.O. Box 138832, Oklahoma City, OK 73113.</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4308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100" y="3733443"/>
            <a:ext cx="6543676" cy="5724882"/>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Los posibles pagadores de la cobertura de medicamentos incluyen: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Los planes médicos grupales (GHP)</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Jubilado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Empleo activo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Cobertura de continuación de la Ley Ómnibus Consolidada de Reconciliación Presupuestaria (COBRA)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Estatal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Programas Medicaid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Programas de asistencia farmacéutica estatal (SPAP)</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Programas de asistencia de medicamentos para el SIDA (ADAP)</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Federal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Parte A (seguro de hospital) o Parte B (seguro médico) (en situaciones limitadas)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 federal de enfermedad pulmón negro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Servicio de Salud para Indios (IHS)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Beneficios de veteranos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Beneficios de TRICARE </a:t>
            </a:r>
            <a:r>
              <a:rPr lang="es-MX" sz="1200" dirty="0" err="1">
                <a:effectLst/>
                <a:latin typeface="Calibri" panose="020F0502020204030204" pitchFamily="34" charset="0"/>
                <a:ea typeface="DengXian" panose="02010600030101010101" pitchFamily="2" charset="-122"/>
                <a:cs typeface="Arial" panose="020B0604020202020204" pitchFamily="34" charset="0"/>
              </a:rPr>
              <a:t>for</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Life</a:t>
            </a:r>
            <a:r>
              <a:rPr lang="es-MX" sz="1200" dirty="0">
                <a:effectLst/>
                <a:latin typeface="Calibri" panose="020F0502020204030204" pitchFamily="34" charset="0"/>
                <a:ea typeface="DengXian" panose="02010600030101010101" pitchFamily="2" charset="-122"/>
                <a:cs typeface="Arial" panose="020B0604020202020204" pitchFamily="34" charset="0"/>
              </a:rPr>
              <a:t> (TFL)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Otros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responsabilidad pública/Seguro de responsabilidad civil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Seguro de accidentes del trabajo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Programas de asistencia al paciente (PAP)</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err="1">
                <a:effectLst/>
                <a:latin typeface="Calibri" panose="020F0502020204030204" pitchFamily="34" charset="0"/>
                <a:ea typeface="DengXian" panose="02010600030101010101" pitchFamily="2" charset="-122"/>
                <a:cs typeface="Arial" panose="020B0604020202020204" pitchFamily="34" charset="0"/>
              </a:rPr>
              <a:t>Beneficiencias</a:t>
            </a:r>
            <a:endParaRPr lang="en-US" sz="1200" dirty="0">
              <a:solidFill>
                <a:srgbClr val="000000"/>
              </a:solidFill>
              <a:ea typeface="MS PGothic"/>
              <a:cs typeface="Arial" panose="020B0604020202020204" pitchFamily="34" charset="0"/>
            </a:endParaRPr>
          </a:p>
        </p:txBody>
      </p:sp>
    </p:spTree>
    <p:extLst>
      <p:ext uri="{BB962C8B-B14F-4D97-AF65-F5344CB8AC3E}">
        <p14:creationId xmlns:p14="http://schemas.microsoft.com/office/powerpoint/2010/main" val="47553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909" y="3757506"/>
            <a:ext cx="6138718" cy="5374798"/>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cobertura válida es aquella que se espera que pague, en promedio, al menos lo mismo que la cobertura estándar de medicamentos de Medicare. Cada año, su plan debe notificarle si su cobertura de medicamentos sigue siendo válida. Si usted pierde su cobertura válida, recibirá un período de inscripción especial (SEP) para obtener cobertura de medicamentos de Medicare. El SEP comienza cuando se le notifica la pérdida de la cobertura válida y finaliza 2 meses después de la notificación o 2 meses después de la finalización de la cobertura, lo que ocurra más tarde. Comuníquese con el administrador de beneficios de su GHP para averiguar cómo funciona su plan con la cobertura de medicamentos de Medicare. A la hora de tomar una decisión sobre si mantener o abandonar la cobertura a través de un plan de jubilación empresarial o sindical, tenga en cuenta estos puntos importantes: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planes de jubilación empresariales o sindicales pueden ofrecer una cobertura de medicamentos comparable a la de Medicare y, a menudo, un generoso seguro médico y de hospitalización para toda la familia, lo que es especialmente importante para los enfermos crónicos o los que tienen que ser hospitalizados con frecuencia.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abandona la cobertura de atención médica grupal para jubilados, es posible que no pueda recuperarla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Si abandona la cobertura de medicamentos, también puede perder la cobertura de servicios médicos y hospitales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Los miembros de la familia cubiertos por la misma póliza también pueden verse afectados, por lo que cualquier decisión sobre la cobertura de medicamentos debe tener en cuenta el estado de salud y las necesidades de cobertura de toda la familia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Las personas con Medicare que tienen planes de jubilación de un empleador o sindicato que cubren los medicamentos con receta deben considerar cuidadosamente sus opciones. Sus necesidades pueden variar de un año a otro en función de factores como el estado de salud y consideraciones económicas. Los planes de jubilación de empleadores o sindicatos también pueden cambiar sus opciones cada año. Todos los años recibirá una notificación de cobertura válida si tiene cobertura de medicamentos de un empleador o sindicato u otro plan de atención médica grupal. Esta notificación le deja saber si su cobertura de medicamentos es “válida.”</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83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Esta diapositiva y las siguientes describen cuándo la cobertura de medicamentos de Medicare paga primero los medicamentos con receta de la Parte D médicamente necesarios.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cobertura de medicamentos de Medicare paga primero si usted tiene 65 años de edad o más y tiene cobertura de jubilado.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tiene cobertura de un GHP, la cobertura de medicamentos de Medicare paga primero si:</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65 años de edad o más; usted o su cónyuge cubierto todavía trabaja y usted tiene Medica </a:t>
            </a:r>
            <a:r>
              <a:rPr lang="es-MX" sz="1200" b="1" dirty="0">
                <a:effectLst/>
                <a:latin typeface="Calibri" panose="020F0502020204030204" pitchFamily="34" charset="0"/>
                <a:ea typeface="DengXian" panose="02010600030101010101" pitchFamily="2" charset="-122"/>
                <a:cs typeface="Arial" panose="020B0604020202020204" pitchFamily="34" charset="0"/>
              </a:rPr>
              <a:t>y tiene</a:t>
            </a:r>
            <a:r>
              <a:rPr lang="es-MX" sz="1200" dirty="0">
                <a:effectLst/>
                <a:latin typeface="Calibri" panose="020F0502020204030204" pitchFamily="34" charset="0"/>
                <a:ea typeface="DengXian" panose="02010600030101010101" pitchFamily="2" charset="-122"/>
                <a:cs typeface="Arial" panose="020B0604020202020204" pitchFamily="34" charset="0"/>
              </a:rPr>
              <a:t> cobertura de un GHP de un empleador  </a:t>
            </a:r>
            <a:r>
              <a:rPr lang="es-MX" sz="1200" b="1" dirty="0">
                <a:effectLst/>
                <a:latin typeface="Calibri" panose="020F0502020204030204" pitchFamily="34" charset="0"/>
                <a:ea typeface="DengXian" panose="02010600030101010101" pitchFamily="2" charset="-122"/>
                <a:cs typeface="Arial" panose="020B0604020202020204" pitchFamily="34" charset="0"/>
              </a:rPr>
              <a:t>con menos de 20</a:t>
            </a:r>
            <a:r>
              <a:rPr lang="es-MX" sz="1200" dirty="0">
                <a:effectLst/>
                <a:latin typeface="Calibri" panose="020F0502020204030204" pitchFamily="34" charset="0"/>
                <a:ea typeface="DengXian" panose="02010600030101010101" pitchFamily="2" charset="-122"/>
                <a:cs typeface="Arial" panose="020B0604020202020204" pitchFamily="34" charset="0"/>
              </a:rPr>
              <a:t> empleados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65 años con una discapacidad y tiene cobertura de un GHP, si el empleador tiene </a:t>
            </a:r>
            <a:r>
              <a:rPr lang="es-MX" sz="1200" b="1" dirty="0">
                <a:effectLst/>
                <a:latin typeface="Calibri" panose="020F0502020204030204" pitchFamily="34" charset="0"/>
                <a:ea typeface="DengXian" panose="02010600030101010101" pitchFamily="2" charset="-122"/>
                <a:cs typeface="Arial" panose="020B0604020202020204" pitchFamily="34" charset="0"/>
              </a:rPr>
              <a:t>menos de 100</a:t>
            </a:r>
            <a:r>
              <a:rPr lang="es-MX" sz="1200" dirty="0">
                <a:effectLst/>
                <a:latin typeface="Calibri" panose="020F0502020204030204" pitchFamily="34" charset="0"/>
                <a:ea typeface="DengXian" panose="02010600030101010101" pitchFamily="2" charset="-122"/>
                <a:cs typeface="Arial" panose="020B0604020202020204" pitchFamily="34" charset="0"/>
              </a:rPr>
              <a:t> empleados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es elegible para Medicare debido a una enfermedad renal terminal (ESRD) y tiene cobertura de un GHP, </a:t>
            </a:r>
            <a:r>
              <a:rPr lang="es-MX" sz="1200" b="1" dirty="0">
                <a:effectLst/>
                <a:latin typeface="Calibri" panose="020F0502020204030204" pitchFamily="34" charset="0"/>
                <a:ea typeface="DengXian" panose="02010600030101010101" pitchFamily="2" charset="-122"/>
                <a:cs typeface="Arial" panose="020B0604020202020204" pitchFamily="34" charset="0"/>
              </a:rPr>
              <a:t>después</a:t>
            </a:r>
            <a:r>
              <a:rPr lang="es-MX" sz="1200" dirty="0">
                <a:effectLst/>
                <a:latin typeface="Calibri" panose="020F0502020204030204" pitchFamily="34" charset="0"/>
                <a:ea typeface="DengXian" panose="02010600030101010101" pitchFamily="2" charset="-122"/>
                <a:cs typeface="Arial" panose="020B0604020202020204" pitchFamily="34" charset="0"/>
              </a:rPr>
              <a:t> de que termine el período de coordinación de 30 meses, o si tenía Medicare antes de padecer ESRD y Medicare era el pagador principal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a:t>
            </a:r>
            <a:r>
              <a:rPr lang="es-MX" sz="1200" dirty="0">
                <a:effectLst/>
                <a:latin typeface="Calibri" panose="020F0502020204030204" pitchFamily="34" charset="0"/>
                <a:ea typeface="DengXian" panose="02010600030101010101" pitchFamily="2" charset="-122"/>
                <a:cs typeface="Arial" panose="020B0604020202020204" pitchFamily="34" charset="0"/>
              </a:rPr>
              <a:t> Los Beneficios de Atención Médica para Empleados Federales (FEHB) es un tipo de GHP. Cubre a los empleados federales actuales y jubilados participantes. No suele ser muy ventajoso tener cobertura de medicamentos y cobertura del FEHB, a menos que tenga derecho a la ayuda adicional. Si tiene ambas, y está jubilado, la cobertura de medicamentos pagará primero.</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273236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tiene cobertura de continuación COBRA, la cobertura de medicamentos de Medicare paga primero: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Generalmente a personas de 65 años de edad y mayores, así como a las menores de 65 años con discapacidad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Si usted es elegible para Medicare debido a la ESRD, después de que termine su período de coordinación de 30 meses</a:t>
            </a:r>
            <a:endParaRPr lang="en-US" sz="1200" dirty="0">
              <a:cs typeface="Arial" panose="020B0604020202020204" pitchFamily="34" charset="0"/>
            </a:endParaRPr>
          </a:p>
        </p:txBody>
      </p:sp>
    </p:spTree>
    <p:extLst>
      <p:ext uri="{BB962C8B-B14F-4D97-AF65-F5344CB8AC3E}">
        <p14:creationId xmlns:p14="http://schemas.microsoft.com/office/powerpoint/2010/main" val="405733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Lección 1, “Descripción general de la Coordinación de Beneficios” cubre: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Coordinación de beneficios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como el pagador primario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como el pagador secundario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144347"/>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a:t>
            </a:r>
            <a:r>
              <a:rPr lang="es-MX" sz="1200" b="1" dirty="0">
                <a:effectLst/>
                <a:latin typeface="Calibri" panose="020F0502020204030204" pitchFamily="34" charset="0"/>
                <a:ea typeface="DengXian" panose="02010600030101010101" pitchFamily="2" charset="-122"/>
                <a:cs typeface="Arial" panose="020B0604020202020204" pitchFamily="34" charset="0"/>
              </a:rPr>
              <a:t>Programa Federal de Enfermedad Pulmonar Minera</a:t>
            </a:r>
            <a:r>
              <a:rPr lang="es-MX" sz="1200" dirty="0">
                <a:effectLst/>
                <a:latin typeface="Calibri" panose="020F0502020204030204" pitchFamily="34" charset="0"/>
                <a:ea typeface="DengXian" panose="02010600030101010101" pitchFamily="2" charset="-122"/>
                <a:cs typeface="Arial" panose="020B0604020202020204" pitchFamily="34" charset="0"/>
              </a:rPr>
              <a:t> cubre a las personas con enfermedad pulmonar causada por la minería de carbón. Si recibe beneficios del Programa Federal de Enfermedad Pulmonar Minera, la cobertura de medicamentos de Medicare no cubrirá las recetas relacionadas con la enfermedad pulmonar y otras afecciones causadas por la minería del carbón. Pagará primero todas las otras recetas cubiertas.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a:t>
            </a:r>
            <a:r>
              <a:rPr lang="es-MX" sz="1200" b="1" dirty="0">
                <a:effectLst/>
                <a:latin typeface="Calibri" panose="020F0502020204030204" pitchFamily="34" charset="0"/>
                <a:ea typeface="DengXian" panose="02010600030101010101" pitchFamily="2" charset="-122"/>
                <a:cs typeface="Arial" panose="020B0604020202020204" pitchFamily="34" charset="0"/>
              </a:rPr>
              <a:t> Servicio de Salud de Indios </a:t>
            </a:r>
            <a:r>
              <a:rPr lang="es-MX" sz="1200" dirty="0">
                <a:effectLst/>
                <a:latin typeface="Calibri" panose="020F0502020204030204" pitchFamily="34" charset="0"/>
                <a:ea typeface="DengXian" panose="02010600030101010101" pitchFamily="2" charset="-122"/>
                <a:cs typeface="Arial" panose="020B0604020202020204" pitchFamily="34" charset="0"/>
              </a:rPr>
              <a:t>(IHS) es el proveedor primario de la población de indios americanos y nativos de Alaska (AI/AN) con Medicare. A los AI/AN con Medicare no se les puede cobrar ningún costo compartido. Las farmacias del IHS, Tribales e Indígenas Urbanas (I/T/U), es decir, una farmacia operada por el IHS, una tribu indígena u organización tribal, o una organización indígena urbana, todas ellas definidas en la sección 4 de la Ley de Mejora de la Atención Médica Indígena de 1976 (sección 1603, título 25, Código de EE. UU.), deben renunciar a cualquier copago o deducible que  hubiera aplicado un plan de medicamentos de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Muchos centros médicos indios participan en el programa de medicamentos de Medicare. Si obtiene medicamentos con receta a través de un centro médico indio, usted no paga nada y su cobertura no se interrumpe. La coordinación de beneficios con el IHS y las tribus está vinculada a la contratación de redes de farmacias. Los reglamentos exigen que todos los patrocinadores de la cobertura de medicamentos de Medicare ofrezcan contratos de red a todas las farmacias I/T/U que operen en su área de servicio. Los planes también deben demostrar a Medicare que ofrecen a los  AI/AN afiliados un acceso cómodo a las farmacias de I/T/U. El IHS es una cobertura válida y las personas que reúnen los requisitos para recibir los servicios del IHS no están sujetas a la multa por inscripción tardía de la Parte D.</a:t>
            </a:r>
            <a:endParaRPr lang="en-US" sz="1200" b="0" dirty="0">
              <a:cs typeface="Arial" panose="020B0604020202020204" pitchFamily="34" charset="0"/>
            </a:endParaRPr>
          </a:p>
        </p:txBody>
      </p:sp>
    </p:spTree>
    <p:extLst>
      <p:ext uri="{BB962C8B-B14F-4D97-AF65-F5344CB8AC3E}">
        <p14:creationId xmlns:p14="http://schemas.microsoft.com/office/powerpoint/2010/main" val="242258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60" y="3757505"/>
            <a:ext cx="6305884" cy="5502382"/>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Los </a:t>
            </a:r>
            <a:r>
              <a:rPr lang="es-MX" sz="1200" b="1" dirty="0">
                <a:effectLst/>
                <a:latin typeface="Calibri" panose="020F0502020204030204" pitchFamily="34" charset="0"/>
                <a:ea typeface="DengXian" panose="02010600030101010101" pitchFamily="2" charset="-122"/>
                <a:cs typeface="Arial" panose="020B0604020202020204" pitchFamily="34" charset="0"/>
              </a:rPr>
              <a:t>beneficios del Departamento de Asuntos de Veteranos (VA)</a:t>
            </a:r>
            <a:r>
              <a:rPr lang="es-MX" sz="1200" dirty="0">
                <a:effectLst/>
                <a:latin typeface="Calibri" panose="020F0502020204030204" pitchFamily="34" charset="0"/>
                <a:ea typeface="DengXian" panose="02010600030101010101" pitchFamily="2" charset="-122"/>
                <a:cs typeface="Arial" panose="020B0604020202020204" pitchFamily="34" charset="0"/>
              </a:rPr>
              <a:t>, incluida la cobertura de medicamentos con receta, son independientes y distintos de los beneficios proporcionados por la cobertura de medicamentos de Medicare. Legalmente, VA no puede facturarle a Medicare. Aunque una persona con Medicare pueda ser elegible para recibir beneficios de medicamentos con receta del VA e inscribirse en un plan de medicamentos de Medicare, no puede utilizar ambos beneficios para una sola receta. Por lo general, las recetas del VA deben ser expedidas por un médico del VA y solamente pueden ser surtidas en un centro del VA o a través de las operaciones de la Farmacia Consolidada de Pacientes Ambulatorios por Correo del VA. El VA no surte recetas de patrocinadores de coberturas de medicamentos. Dado que el VA y los beneficios de cobertura de medicamentos son independientes y distintos, el pago de un veterano de un copago de medicamentos del VA no cuenta para sus gastos brutos cubiertos de medicamentos, o gastos de bolsillo reales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en virtud de su beneficio de cobertura de medicamentos. Dado que la cobertura de medicamentos con recetad del VA es una cobertura válida, no tendrá que pagar una multa si se demora en inscribirse en un plan de medicamentos de Medicare. Sin embargo, si recibe menos de la totalidad de los beneficios para medicamentos con receta del VA, puede que le convenga inscribirse en un plan de medicamentos de Medicare, sobre todo si tiene derecho a la Ayuda Adicional.</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La </a:t>
            </a:r>
            <a:r>
              <a:rPr lang="es-MX" sz="1200" b="1" dirty="0">
                <a:effectLst/>
                <a:latin typeface="Calibri" panose="020F0502020204030204" pitchFamily="34" charset="0"/>
                <a:ea typeface="DengXian" panose="02010600030101010101" pitchFamily="2" charset="-122"/>
                <a:cs typeface="Arial" panose="020B0604020202020204" pitchFamily="34" charset="0"/>
              </a:rPr>
              <a:t>cobertura de TRICARE </a:t>
            </a:r>
            <a:r>
              <a:rPr lang="es-MX" sz="1200" b="1" dirty="0" err="1">
                <a:effectLst/>
                <a:latin typeface="Calibri" panose="020F0502020204030204" pitchFamily="34" charset="0"/>
                <a:ea typeface="DengXian" panose="02010600030101010101" pitchFamily="2" charset="-122"/>
                <a:cs typeface="Arial" panose="020B0604020202020204" pitchFamily="34" charset="0"/>
              </a:rPr>
              <a:t>for</a:t>
            </a:r>
            <a:r>
              <a:rPr lang="es-MX" sz="1200" b="1" dirty="0">
                <a:effectLst/>
                <a:latin typeface="Calibri" panose="020F0502020204030204" pitchFamily="34" charset="0"/>
                <a:ea typeface="DengXian" panose="02010600030101010101" pitchFamily="2" charset="-122"/>
                <a:cs typeface="Arial" panose="020B0604020202020204" pitchFamily="34" charset="0"/>
              </a:rPr>
              <a:t> </a:t>
            </a:r>
            <a:r>
              <a:rPr lang="es-MX" sz="1200" b="1" dirty="0" err="1">
                <a:effectLst/>
                <a:latin typeface="Calibri" panose="020F0502020204030204" pitchFamily="34" charset="0"/>
                <a:ea typeface="DengXian" panose="02010600030101010101" pitchFamily="2" charset="-122"/>
                <a:cs typeface="Arial" panose="020B0604020202020204" pitchFamily="34" charset="0"/>
              </a:rPr>
              <a:t>Life</a:t>
            </a:r>
            <a:r>
              <a:rPr lang="es-MX" sz="1200" b="1" dirty="0">
                <a:effectLst/>
                <a:latin typeface="Calibri" panose="020F0502020204030204" pitchFamily="34" charset="0"/>
                <a:ea typeface="DengXian" panose="02010600030101010101" pitchFamily="2" charset="-122"/>
                <a:cs typeface="Arial" panose="020B0604020202020204" pitchFamily="34" charset="0"/>
              </a:rPr>
              <a:t> (TFL)</a:t>
            </a:r>
            <a:r>
              <a:rPr lang="es-MX" sz="1200" dirty="0">
                <a:effectLst/>
                <a:latin typeface="Calibri" panose="020F0502020204030204" pitchFamily="34" charset="0"/>
                <a:ea typeface="DengXian" panose="02010600030101010101" pitchFamily="2" charset="-122"/>
                <a:cs typeface="Arial" panose="020B0604020202020204" pitchFamily="34" charset="0"/>
              </a:rPr>
              <a:t> incluye beneficios de medicamentos con receta. TFL paga de forma secundaria a Medicare en la medida en que un beneficio sea pagadero tanto por Medicare como por TRICARE. El beneficio de farmacia de TRICARE </a:t>
            </a:r>
            <a:r>
              <a:rPr lang="es-MX" sz="1200" dirty="0" err="1">
                <a:effectLst/>
                <a:latin typeface="Calibri" panose="020F0502020204030204" pitchFamily="34" charset="0"/>
                <a:ea typeface="DengXian" panose="02010600030101010101" pitchFamily="2" charset="-122"/>
                <a:cs typeface="Arial" panose="020B0604020202020204" pitchFamily="34" charset="0"/>
              </a:rPr>
              <a:t>for</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Life</a:t>
            </a:r>
            <a:r>
              <a:rPr lang="es-MX" sz="1200" dirty="0">
                <a:effectLst/>
                <a:latin typeface="Calibri" panose="020F0502020204030204" pitchFamily="34" charset="0"/>
                <a:ea typeface="DengXian" panose="02010600030101010101" pitchFamily="2" charset="-122"/>
                <a:cs typeface="Arial" panose="020B0604020202020204" pitchFamily="34" charset="0"/>
              </a:rPr>
              <a:t> incluye la cobertura de medicamentos de Medicare y pagará cualquier costo compartido restante del beneficiario, hasta el costo compartido que el beneficiario hubiera pagado de otra manera bajo TRICARE.  Sin embargo, esto solamente se aplica si una persona está inscrita en un plan de medicamentos de Medicare, el medicamento es un medicamento cubierto de la Parte D, el medicamento cubierto de la Parte D también está cubierto por TRICARE y el medicamento se obtiene en una farmacia que participe tanto en la red del plan de medicamentos de Medicare como en la de TRICARE.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Estos beneficios se consideran cobertura válida (lo que significa que son tan buenas o mejores que el beneficio de cobertura de medicamentos de Medicare). Las personas con TFL no necesitan inscribirse en un plan de medicamentos de Medicare cuando tienen el beneficio de farmacia de TFL. Si deciden inscribirse en un plan de medicamentos de Medicare en una fecha posterior, no se les cobrará la multa por inscripción tardía de la Parte D.</a:t>
            </a:r>
            <a:endParaRPr lang="en-US" sz="12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46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338969"/>
          </a:xfrm>
        </p:spPr>
        <p:txBody>
          <a:bodyPr>
            <a:normAutofit/>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En virtud de la Ley de Modernización de Medicare (MMA), las personas con </a:t>
            </a:r>
            <a:r>
              <a:rPr lang="es-MX" sz="1200" b="1" dirty="0">
                <a:effectLst/>
                <a:latin typeface="Calibri" panose="020F0502020204030204" pitchFamily="34" charset="0"/>
                <a:ea typeface="DengXian" panose="02010600030101010101" pitchFamily="2" charset="-122"/>
                <a:cs typeface="Arial" panose="020B0604020202020204" pitchFamily="34" charset="0"/>
              </a:rPr>
              <a:t>beneficios tanto de Medicare como de Medicaid</a:t>
            </a:r>
            <a:r>
              <a:rPr lang="es-MX" sz="1200" dirty="0">
                <a:effectLst/>
                <a:latin typeface="Calibri" panose="020F0502020204030204" pitchFamily="34" charset="0"/>
                <a:ea typeface="DengXian" panose="02010600030101010101" pitchFamily="2" charset="-122"/>
                <a:cs typeface="Arial" panose="020B0604020202020204" pitchFamily="34" charset="0"/>
              </a:rPr>
              <a:t> obtienen cobertura de medicamentos de Medicare en lugar de Medicaid. Los estados pueden elegir brindar cobertura de Medicaid para medicamentos que la MMA excluye de la cobertura de medicamentos de Medicare. Algunos Planes de Necesidades Especiales (SNP) de Medicare coordinan los servicios cubiertos por Medicare, incluida la cobertura de medicamentos, para las personas que tienen tanto Medicare como Medicaid.</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usted recibe ayuda de un </a:t>
            </a:r>
            <a:r>
              <a:rPr lang="es-MX" sz="1200" b="1" dirty="0">
                <a:effectLst/>
                <a:latin typeface="Calibri" panose="020F0502020204030204" pitchFamily="34" charset="0"/>
                <a:ea typeface="DengXian" panose="02010600030101010101" pitchFamily="2" charset="-122"/>
                <a:cs typeface="Arial" panose="020B0604020202020204" pitchFamily="34" charset="0"/>
              </a:rPr>
              <a:t>Programa de Asistencia Farmacéutica Estatal (SPAP)</a:t>
            </a:r>
            <a:r>
              <a:rPr lang="es-MX" sz="1200" dirty="0">
                <a:effectLst/>
                <a:latin typeface="Calibri" panose="020F0502020204030204" pitchFamily="34" charset="0"/>
                <a:ea typeface="DengXian" panose="02010600030101010101" pitchFamily="2" charset="-122"/>
                <a:cs typeface="Arial" panose="020B0604020202020204" pitchFamily="34" charset="0"/>
              </a:rPr>
              <a:t>, Medicare paga primero. El estado puede ayudarle a pagar los gastos de la Parte D en concepto de recetas, primas del plan de medicamentos y/u otros gastos de medicamentos. Averigüe si su estado tiene un Programa de Asistencia Farmacéutica Estatal visitando </a:t>
            </a:r>
            <a:r>
              <a:rPr lang="en-US" dirty="0">
                <a:solidFill>
                  <a:prstClr val="black"/>
                </a:solidFill>
                <a:hlinkClick r:id="rId3"/>
              </a:rPr>
              <a:t>Medicare.gov/pharmaceutical-assistance-program/#state-programs</a:t>
            </a:r>
            <a:r>
              <a:rPr lang="es-MX" sz="1200" dirty="0">
                <a:effectLst/>
                <a:latin typeface="Calibri" panose="020F0502020204030204" pitchFamily="34" charset="0"/>
                <a:ea typeface="DengXian" panose="02010600030101010101" pitchFamily="2" charset="-122"/>
                <a:cs typeface="Arial" panose="020B0604020202020204" pitchFamily="34" charset="0"/>
              </a:rPr>
              <a:t>.</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b="1" dirty="0">
                <a:effectLst/>
                <a:latin typeface="Calibri" panose="020F0502020204030204" pitchFamily="34" charset="0"/>
                <a:ea typeface="DengXian" panose="02010600030101010101" pitchFamily="2" charset="-122"/>
                <a:cs typeface="Arial" panose="020B0604020202020204" pitchFamily="34" charset="0"/>
              </a:rPr>
              <a:t>Programa de Asistencia de Medicamentos para el SIDA (ADAP)</a:t>
            </a:r>
            <a:r>
              <a:rPr lang="es-MX" sz="1200" dirty="0">
                <a:effectLst/>
                <a:latin typeface="Calibri" panose="020F0502020204030204" pitchFamily="34" charset="0"/>
                <a:ea typeface="DengXian" panose="02010600030101010101" pitchFamily="2" charset="-122"/>
                <a:cs typeface="Arial" panose="020B0604020202020204" pitchFamily="34" charset="0"/>
              </a:rPr>
              <a:t>: Un programa administrado por el estado y autorizado en virtud del título II de la Ley CARE que proporciona medicamentos aprobados por la Administración de Alimentos y Medicamentos (FDA) a personas con bajos ingresos que padecen la enfermedad del VIH y que tienen una cobertura limitada o nula de seguros privados o Medicaid. Los ADAP son un componente integral de la red de seguridad para los pacientes de VIH/SIDA porque cubren las lagunas de cobertura de los seguros públicos y privados para los tratamientos farmacológicos críticos del VIH/SIDA. Si usted recibe ayuda de los ADAP, Medicare paga primero. Los costos pagados por un ADAP cuentan hacia los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del beneficiario.</a:t>
            </a:r>
            <a:endParaRPr lang="en-US" sz="1200" dirty="0"/>
          </a:p>
        </p:txBody>
      </p:sp>
    </p:spTree>
    <p:extLst>
      <p:ext uri="{BB962C8B-B14F-4D97-AF65-F5344CB8AC3E}">
        <p14:creationId xmlns:p14="http://schemas.microsoft.com/office/powerpoint/2010/main" val="46053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744873"/>
            <a:ext cx="6696075" cy="5742027"/>
          </a:xfrm>
        </p:spPr>
        <p:txBody>
          <a:bodyPr>
            <a:normAutofit fontScale="92500" lnSpcReduction="10000"/>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s-MX"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usted está cubierto por un </a:t>
            </a:r>
            <a:r>
              <a:rPr lang="es-MX" sz="1200" b="1" dirty="0">
                <a:effectLst/>
                <a:latin typeface="Calibri" panose="020F0502020204030204" pitchFamily="34" charset="0"/>
                <a:ea typeface="DengXian" panose="02010600030101010101" pitchFamily="2" charset="-122"/>
                <a:cs typeface="Arial" panose="020B0604020202020204" pitchFamily="34" charset="0"/>
              </a:rPr>
              <a:t>seguro de responsabilidad pública/seguro de responsabilidad civil</a:t>
            </a:r>
            <a:r>
              <a:rPr lang="es-MX" sz="1200" dirty="0">
                <a:effectLst/>
                <a:latin typeface="Calibri" panose="020F0502020204030204" pitchFamily="34" charset="0"/>
                <a:ea typeface="DengXian" panose="02010600030101010101" pitchFamily="2" charset="-122"/>
                <a:cs typeface="Arial" panose="020B0604020202020204" pitchFamily="34" charset="0"/>
              </a:rPr>
              <a:t>, como para casos de un accidente de automóvil, una lesión en un lugar público o una negligencia profesional, Medicare paga primero las recetas cubiertas por la Parte D que no estén relacionadas con el accidente o la lesión.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Los </a:t>
            </a:r>
            <a:r>
              <a:rPr lang="es-MX" sz="1200" b="1" dirty="0">
                <a:effectLst/>
                <a:latin typeface="Calibri" panose="020F0502020204030204" pitchFamily="34" charset="0"/>
                <a:ea typeface="DengXian" panose="02010600030101010101" pitchFamily="2" charset="-122"/>
                <a:cs typeface="Arial" panose="020B0604020202020204" pitchFamily="34" charset="0"/>
              </a:rPr>
              <a:t>Programas de asistencia al paciente (PAP) subsidiados por el fabricante farmacéutico </a:t>
            </a:r>
            <a:r>
              <a:rPr lang="es-MX" sz="1200" dirty="0">
                <a:effectLst/>
                <a:latin typeface="Calibri" panose="020F0502020204030204" pitchFamily="34" charset="0"/>
                <a:ea typeface="DengXian" panose="02010600030101010101" pitchFamily="2" charset="-122"/>
                <a:cs typeface="Arial" panose="020B0604020202020204" pitchFamily="34" charset="0"/>
              </a:rPr>
              <a:t>son considerados separados del beneficio de la Parte D. Una persona que está inscrita en un PAP, obtiene un medicamento específico del fabricante y no utiliza su beneficio de la Parte D para ese medicamento. Cuando un fabricante suministra un medicamento a través de un PAP, el plan de medicamentos de Medicare deja de pagar el medicamento una vez que se notifica al plan que el inscrito obtiene el medicamento a través de un PAP. Si recibe ayuda de un PAP patrocinado por el fabricante, esa ayuda no contará para sus gastos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Medicare anima a los PAP a intercambiar archivos de elegibilidad con Medicare para que los planes de medicamentos de Medicare conozcan su elegibilidad para la asistencia del PAP y puedan configurar las ediciones de su sistema informático para que muestren cuándo obtiene los medicamentos de forma gratuita en virtud del PAP. Los PAP pueden cobrar un pequeño copago al dar esta ayuda en especie, y esta cantidad puede contar para los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Tendrá que presentar una reclamación por escrito al plan de medicamentos, junto con la documentación del copago.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usted recibe ayuda de un </a:t>
            </a:r>
            <a:r>
              <a:rPr lang="es-MX" sz="1200" b="1" dirty="0">
                <a:effectLst/>
                <a:latin typeface="Calibri" panose="020F0502020204030204" pitchFamily="34" charset="0"/>
                <a:ea typeface="DengXian" panose="02010600030101010101" pitchFamily="2" charset="-122"/>
                <a:cs typeface="Arial" panose="020B0604020202020204" pitchFamily="34" charset="0"/>
              </a:rPr>
              <a:t>programa de beneficencia</a:t>
            </a:r>
            <a:r>
              <a:rPr lang="es-MX" sz="1200" dirty="0">
                <a:effectLst/>
                <a:latin typeface="Calibri" panose="020F0502020204030204" pitchFamily="34" charset="0"/>
                <a:ea typeface="DengXian" panose="02010600030101010101" pitchFamily="2" charset="-122"/>
                <a:cs typeface="Arial" panose="020B0604020202020204" pitchFamily="34" charset="0"/>
              </a:rPr>
              <a:t>, puede presentar una tarjeta de identificación en el punto de venta para obtener ayuda económica. Las organizaciones de beneficencia que optan por participar en el intercambio electrónico de datos pueden agilizar la liquidación de reclamaciones en el punto de venta. Algunas organizaciones de beneficencia le exigen que presente una solicitud por escrito y luego envíe las solicitudes al contratista de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por lotes para que los costos de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puedan calcularse con exactitud. Cualquier ayuda económica que una organización de beneficencia ofrezca en su nombre contará para el umbral catastrófico del </a:t>
            </a:r>
            <a:r>
              <a:rPr lang="es-MX" sz="1200" dirty="0" err="1">
                <a:effectLst/>
                <a:latin typeface="Calibri" panose="020F0502020204030204" pitchFamily="34" charset="0"/>
                <a:ea typeface="DengXian" panose="02010600030101010101" pitchFamily="2" charset="-122"/>
                <a:cs typeface="Arial" panose="020B0604020202020204" pitchFamily="34" charset="0"/>
              </a:rPr>
              <a:t>TrOOP</a:t>
            </a:r>
            <a:r>
              <a:rPr lang="es-MX" sz="1200" dirty="0">
                <a:effectLst/>
                <a:latin typeface="Calibri" panose="020F0502020204030204" pitchFamily="34" charset="0"/>
                <a:ea typeface="DengXian" panose="02010600030101010101" pitchFamily="2" charset="-122"/>
                <a:cs typeface="Arial" panose="020B0604020202020204" pitchFamily="34" charset="0"/>
              </a:rPr>
              <a:t>, a menos que se trate de un GHP, programa de atención médica financiado por el gobierno u otro acuerdo de pago de terceros.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Si está cubierto por un </a:t>
            </a:r>
            <a:r>
              <a:rPr lang="es-MX" sz="1200" b="1" dirty="0">
                <a:effectLst/>
                <a:latin typeface="Calibri" panose="020F0502020204030204" pitchFamily="34" charset="0"/>
                <a:ea typeface="DengXian" panose="02010600030101010101" pitchFamily="2" charset="-122"/>
                <a:cs typeface="Arial" panose="020B0604020202020204" pitchFamily="34" charset="0"/>
              </a:rPr>
              <a:t>seguro de accidentes de trabajo</a:t>
            </a:r>
            <a:r>
              <a:rPr lang="es-MX" sz="1200" dirty="0">
                <a:effectLst/>
                <a:latin typeface="Calibri" panose="020F0502020204030204" pitchFamily="34" charset="0"/>
                <a:ea typeface="DengXian" panose="02010600030101010101" pitchFamily="2" charset="-122"/>
                <a:cs typeface="Arial" panose="020B0604020202020204" pitchFamily="34" charset="0"/>
              </a:rPr>
              <a:t>, Medicare pagará primero los medicamentos con receta que no estén relacionados con la enfermedad o lesión laboral. Los planes de medicamentos de Medicare siempre efectuarán un pago primario condicional para aliviar la carga del asegurado, a menos que se den determinadas situaciones. El plan de medicamentos de Medicare no pagará si tiene conocimiento de que usted tiene una indemnización por accidente de trabajo, beneficios del Programa Federal de Enfermedad Pulmonar o una cobertura de seguro de responsabilidad pública o de responsabilidad civil, y ha establecido previamente que un determinado medicamento se utiliza exclusivamente para tratar una enfermedad o lesión relacionada. Por ejemplo, cuando vuelva a surtir una receta previamente pagada por el seguro de accidentes de trabajo, el plan de medicamentos de Medicare puede denegar el pago primario y pasar al pagador secundario predeterminado de Medicare. Este pago es condicional porque debe reembolsarse a Medicare una vez que se llegue a un acuerdo, sentencia o indemnización. </a:t>
            </a:r>
            <a:endParaRPr lang="en-US" sz="1200" dirty="0">
              <a:solidFill>
                <a:prstClr val="black"/>
              </a:solidFill>
            </a:endParaRPr>
          </a:p>
        </p:txBody>
      </p:sp>
    </p:spTree>
    <p:extLst>
      <p:ext uri="{BB962C8B-B14F-4D97-AF65-F5344CB8AC3E}">
        <p14:creationId xmlns:p14="http://schemas.microsoft.com/office/powerpoint/2010/main" val="3612359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Compruebe su conocimiento - Pregunta 4</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Para personas cubiertas por Medicare y beneficios completos de Medicaid que tienen un problema médico cubierto por un seguro de compensación al trabajador, Medicare paga: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Todas las recetas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228600" marR="0" lvl="0" indent="-228600">
              <a:lnSpc>
                <a:spcPct val="107000"/>
              </a:lnSpc>
              <a:spcBef>
                <a:spcPts val="0"/>
              </a:spcBef>
              <a:spcAft>
                <a:spcPts val="0"/>
              </a:spcAft>
              <a:buFont typeface="+mj-lt"/>
              <a:buAutoNum type="alphaLcPeriod"/>
            </a:pPr>
            <a:r>
              <a:rPr lang="es-MX" sz="1200" dirty="0">
                <a:effectLst/>
                <a:latin typeface="Calibri" panose="020F0502020204030204" pitchFamily="34" charset="0"/>
                <a:ea typeface="DengXian" panose="02010600030101010101" pitchFamily="2" charset="-122"/>
                <a:cs typeface="Arial" panose="020B0604020202020204" pitchFamily="34" charset="0"/>
              </a:rPr>
              <a:t>Las recetas que no están relacionadas con una lesión o enfermedad en el trabajo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Respuesta: b. Las recetas que no están relacionadas con una lesión o enfermedad en el trabajo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dirty="0">
                <a:effectLst/>
                <a:latin typeface="Calibri" panose="020F0502020204030204" pitchFamily="34" charset="0"/>
                <a:ea typeface="DengXian" panose="02010600030101010101" pitchFamily="2" charset="-122"/>
                <a:cs typeface="Arial" panose="020B0604020202020204" pitchFamily="34" charset="0"/>
              </a:rPr>
              <a:t>En virtud de la Ley de Modernización de Medicare (MMA), las personas con beneficios tanto de Medicare como de Medicaid obtienen cobertura de medicamentos de Medicare en lugar de Medicaid.</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Esta diapositiva (y las dos siguientes) ofrece información sobre recursos y productos adicionales. Puede destacar los que sean más relevantes para su público.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i="1" dirty="0">
                <a:effectLst/>
                <a:latin typeface="Calibri" panose="020F0502020204030204" pitchFamily="34" charset="0"/>
                <a:ea typeface="DengXian" panose="02010600030101010101" pitchFamily="2" charset="-122"/>
                <a:cs typeface="Arial" panose="020B0604020202020204" pitchFamily="34" charset="0"/>
              </a:rPr>
              <a:t>Continúa en la dispositiva siguiente.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spcBef>
                <a:spcPts val="621"/>
              </a:spcBef>
              <a:spcAft>
                <a:spcPts val="600"/>
              </a:spcAft>
              <a:buNone/>
            </a:pPr>
            <a:endParaRPr lang="en-US" sz="120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i="1" dirty="0">
                <a:effectLst/>
                <a:latin typeface="Calibri" panose="020F0502020204030204" pitchFamily="34" charset="0"/>
                <a:ea typeface="DengXian" panose="02010600030101010101" pitchFamily="2" charset="-122"/>
                <a:cs typeface="Arial" panose="020B0604020202020204" pitchFamily="34" charset="0"/>
              </a:rPr>
              <a:t>Consulte la diapositiva siguiente para ver los productos seleccionados de Medicare.</a:t>
            </a:r>
            <a:endParaRPr lang="en-US" sz="1200" dirty="0">
              <a:cs typeface="Arial" panose="020B0604020202020204" pitchFamily="34" charset="0"/>
            </a:endParaRPr>
          </a:p>
        </p:txBody>
      </p:sp>
    </p:spTree>
    <p:extLst>
      <p:ext uri="{BB962C8B-B14F-4D97-AF65-F5344CB8AC3E}">
        <p14:creationId xmlns:p14="http://schemas.microsoft.com/office/powerpoint/2010/main" val="3531720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44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Manténgase en contacto. Visite </a:t>
            </a:r>
            <a:r>
              <a:rPr lang="en-US" dirty="0">
                <a:cs typeface="Arial" panose="020B0604020202020204" pitchFamily="34" charset="0"/>
                <a:hlinkClick r:id="rId3"/>
              </a:rPr>
              <a:t>CMSnationaltrainingprogram.cms.gov/</a:t>
            </a:r>
            <a:r>
              <a:rPr lang="en-US" dirty="0">
                <a:cs typeface="Arial" panose="020B0604020202020204" pitchFamily="34" charset="0"/>
              </a:rPr>
              <a:t> </a:t>
            </a:r>
            <a:r>
              <a:rPr lang="es-MX" sz="1200" dirty="0">
                <a:effectLst/>
                <a:latin typeface="Calibri" panose="020F0502020204030204" pitchFamily="34" charset="0"/>
                <a:ea typeface="DengXian" panose="02010600030101010101" pitchFamily="2" charset="-122"/>
                <a:cs typeface="Arial" panose="020B0604020202020204" pitchFamily="34" charset="0"/>
              </a:rPr>
              <a:t>para ver los materiales de capacitación del NTP y para suscribirse a nuestra lista de correo electrónico. Comuníquese con nosotros en training@cms.hhs.gov.</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Al final de esta sesión, usted podrá:</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Explicar la coordinación de beneficios y términos relacionados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Explicar la pautas de cuándo Medicare es el pagador primario o secundario de una reclamación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Describir la Coordinación de Beneficios y el Centro de Recuperación (BCRC) y su función</a:t>
            </a:r>
            <a:endParaRPr lang="en-US" sz="1200" b="0" dirty="0">
              <a:cs typeface="Arial" panose="020B0604020202020204" pitchFamily="34" charset="0"/>
            </a:endParaRPr>
          </a:p>
        </p:txBody>
      </p:sp>
    </p:spTree>
    <p:extLst>
      <p:ext uri="{BB962C8B-B14F-4D97-AF65-F5344CB8AC3E}">
        <p14:creationId xmlns:p14="http://schemas.microsoft.com/office/powerpoint/2010/main" val="127385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Si tiene tanto Medicare como otra cobertura de atención médica y/o cobertura de medicamentos, cada tipo de cobertura se denomina "pagador". Cuando hay más de un pagador, las normas de coordinación de beneficios determinan quién paga primero. El pagador primario paga primero lo que debe de sus facturas, hasta los límites de su cobertura, y luego usted o su proveedor presentan la reclamación al pagador secundario si hay costos que el pagador primario no cubrió. En algunos casos excepcionales, puede haber un pagador terciario. Medicare no sabe automáticamente si usted tiene otra cobertura. Sin embargo, las aseguradoras informan a Medicare cuando ellas son responsables de pagar primero sus reclamaciones médicas.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puede ser el pagador primario o secundario; dependen de las circunstancias.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En algunos casos, Medicare puede no hacer ningún pago.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Dígale a su médico y a los otros proveedores si usted tiene una cobertura adicional de atención médica</a:t>
            </a:r>
            <a:endParaRPr lang="en-US" sz="1200" dirty="0">
              <a:cs typeface="Arial" panose="020B0604020202020204" pitchFamily="34" charset="0"/>
            </a:endParaRPr>
          </a:p>
        </p:txBody>
      </p:sp>
    </p:spTree>
    <p:extLst>
      <p:ext uri="{BB962C8B-B14F-4D97-AF65-F5344CB8AC3E}">
        <p14:creationId xmlns:p14="http://schemas.microsoft.com/office/powerpoint/2010/main" val="38437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0789" y="3757506"/>
            <a:ext cx="6641431" cy="5723377"/>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es el pagador primario para la mayoría de las personas con Medicare. Esto significa que Medicare paga primero las reclamaciones de atención médica.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Generalmente, Medicare paga primero cuando: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es la única fuente de cobertura de atención médica, hospitalaria o de medicamentos.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una póliza de Seguro Suplementario de Medicare (</a:t>
            </a:r>
            <a:r>
              <a:rPr lang="es-MX" sz="1200" dirty="0" err="1">
                <a:effectLst/>
                <a:latin typeface="Calibri" panose="020F0502020204030204" pitchFamily="34" charset="0"/>
                <a:ea typeface="DengXian" panose="02010600030101010101" pitchFamily="2" charset="-122"/>
                <a:cs typeface="Arial" panose="020B0604020202020204" pitchFamily="34" charset="0"/>
              </a:rPr>
              <a:t>Medigap</a:t>
            </a:r>
            <a:r>
              <a:rPr lang="es-MX" sz="1200" dirty="0">
                <a:effectLst/>
                <a:latin typeface="Calibri" panose="020F0502020204030204" pitchFamily="34" charset="0"/>
                <a:ea typeface="DengXian" panose="02010600030101010101" pitchFamily="2" charset="-122"/>
                <a:cs typeface="Arial" panose="020B0604020202020204" pitchFamily="34" charset="0"/>
              </a:rPr>
              <a:t>) u otra póliza de seguro privado que no está relacionada a su empleo actual. Una póliza </a:t>
            </a:r>
            <a:r>
              <a:rPr lang="es-MX" sz="1200" dirty="0" err="1">
                <a:effectLst/>
                <a:latin typeface="Calibri" panose="020F0502020204030204" pitchFamily="34" charset="0"/>
                <a:ea typeface="DengXian" panose="02010600030101010101" pitchFamily="2" charset="-122"/>
                <a:cs typeface="Arial" panose="020B0604020202020204" pitchFamily="34" charset="0"/>
              </a:rPr>
              <a:t>Medigap</a:t>
            </a:r>
            <a:r>
              <a:rPr lang="es-MX" sz="1200" dirty="0">
                <a:effectLst/>
                <a:latin typeface="Calibri" panose="020F0502020204030204" pitchFamily="34" charset="0"/>
                <a:ea typeface="DengXian" panose="02010600030101010101" pitchFamily="2" charset="-122"/>
                <a:cs typeface="Arial" panose="020B0604020202020204" pitchFamily="34" charset="0"/>
              </a:rPr>
              <a:t> puede cubrir montos no cubiertos completamente por Medicare.</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cobertura de Medicaid y Medicare, sin ninguna otra cobertura que puede ser primaria en relación a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cobertura para jubilados, en la mayoría de casos. Para saber cómo funciona un plan con Medicare, consulte el folleto de beneficios del plan, o la descripción del plan facilitado por la empresa o el sindicato, o llame al administrador de los beneficios.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recibe servicios de atención médica del Servicio de Salud Indígena (IHS).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Usted tiene TRICARE </a:t>
            </a:r>
            <a:r>
              <a:rPr lang="es-MX" sz="1200" dirty="0" err="1">
                <a:effectLst/>
                <a:latin typeface="Calibri" panose="020F0502020204030204" pitchFamily="34" charset="0"/>
                <a:ea typeface="DengXian" panose="02010600030101010101" pitchFamily="2" charset="-122"/>
                <a:cs typeface="Arial" panose="020B0604020202020204" pitchFamily="34" charset="0"/>
              </a:rPr>
              <a:t>for</a:t>
            </a:r>
            <a:r>
              <a:rPr lang="es-MX" sz="1200" dirty="0">
                <a:effectLst/>
                <a:latin typeface="Calibri" panose="020F0502020204030204" pitchFamily="34" charset="0"/>
                <a:ea typeface="DengXian" panose="02010600030101010101" pitchFamily="2" charset="-122"/>
                <a:cs typeface="Arial" panose="020B0604020202020204" pitchFamily="34" charset="0"/>
              </a:rPr>
              <a:t> </a:t>
            </a:r>
            <a:r>
              <a:rPr lang="es-MX" sz="1200" dirty="0" err="1">
                <a:effectLst/>
                <a:latin typeface="Calibri" panose="020F0502020204030204" pitchFamily="34" charset="0"/>
                <a:ea typeface="DengXian" panose="02010600030101010101" pitchFamily="2" charset="-122"/>
                <a:cs typeface="Arial" panose="020B0604020202020204" pitchFamily="34" charset="0"/>
              </a:rPr>
              <a:t>Life</a:t>
            </a:r>
            <a:r>
              <a:rPr lang="es-MX" sz="1200" dirty="0">
                <a:effectLst/>
                <a:latin typeface="Calibri" panose="020F0502020204030204" pitchFamily="34" charset="0"/>
                <a:ea typeface="DengXian" panose="02010600030101010101" pitchFamily="2" charset="-122"/>
                <a:cs typeface="Arial" panose="020B0604020202020204" pitchFamily="34" charset="0"/>
              </a:rPr>
              <a:t> (TFL) y está jubilado de los servicios uniformados. </a:t>
            </a:r>
            <a:r>
              <a:rPr lang="es-MX" sz="1200" b="1" dirty="0">
                <a:effectLst/>
                <a:latin typeface="Calibri" panose="020F0502020204030204" pitchFamily="34" charset="0"/>
                <a:ea typeface="DengXian" panose="02010600030101010101" pitchFamily="2" charset="-122"/>
                <a:cs typeface="Arial" panose="020B0604020202020204" pitchFamily="34" charset="0"/>
              </a:rPr>
              <a:t>NOTA:</a:t>
            </a:r>
            <a:r>
              <a:rPr lang="es-MX" sz="1200" dirty="0">
                <a:effectLst/>
                <a:latin typeface="Calibri" panose="020F0502020204030204" pitchFamily="34" charset="0"/>
                <a:ea typeface="DengXian" panose="02010600030101010101" pitchFamily="2" charset="-122"/>
                <a:cs typeface="Arial" panose="020B0604020202020204" pitchFamily="34" charset="0"/>
              </a:rPr>
              <a:t> TRICARE es un plan de cuidados médicos para los miembros de los servicios uniformados, jubilados militares y sus familias. TFL ofrece una cobertura médica ampliada a los jubilados de los servicios uniformados de 65 años o más que reúnen los requisitos de Medicare, a sus familiares y supervivientes que reúnen los requisitos y a determinados cónyuges.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r>
              <a:rPr lang="es-MX" sz="1200" dirty="0">
                <a:effectLst/>
                <a:latin typeface="Calibri" panose="020F0502020204030204" pitchFamily="34" charset="0"/>
                <a:ea typeface="DengXian" panose="02010600030101010101" pitchFamily="2" charset="-122"/>
                <a:cs typeface="Arial" panose="020B0604020202020204" pitchFamily="34" charset="0"/>
              </a:rPr>
              <a:t>Usted está cubierto bajo la Ley Ómnibus Consolidada de Reconciliación Presupuestaria (COBRA), como por un empleador. La excepción es durante el período de coordinación de 30 meses para personas con enfermedad renal terminal (ESRD).</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27884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Medicare es el pagador secundario cuando Medicare no es el responsable legal de pagar una reclamación primero.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Cuando Medicare empezó a dar cobertura en 1966, era el pagador primario para todas las reclamaciones, excepto para aquellas personas cubiertas con seguro de accidentes del trabajo y los beneficios del programa federal de enfermedad pulmonar minera.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En 1980, el Congreso aprobó legislación que hizo a Medicare el pagador secundario para ciertas planes primarios en un esfuerzo para desviar los costos desde Medicare a otras fuentes apropiadas de pago.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La legislación que hizo a Medicare como pagador secundario han protegido los fondos en fideicomiso de Medicare asegurándose de que medicare no paga los servicios y artículos que ciertas coberturas de atención médica son responsables primarios de pagar. Esta legislación se aplica a situaciones en donde Medicare no es la cobertura de seguro médico primaria de la persona, o en situaciones donde otra entidad ha sido identificada como pagador primario.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marR="0" lvl="0" indent="-112713">
              <a:lnSpc>
                <a:spcPct val="107000"/>
              </a:lnSpc>
              <a:spcBef>
                <a:spcPts val="0"/>
              </a:spcBef>
              <a:spcAft>
                <a:spcPts val="0"/>
              </a:spcAft>
            </a:pPr>
            <a:r>
              <a:rPr lang="es-MX" sz="1200" dirty="0">
                <a:effectLst/>
                <a:latin typeface="Calibri" panose="020F0502020204030204" pitchFamily="34" charset="0"/>
                <a:ea typeface="DengXian" panose="02010600030101010101" pitchFamily="2" charset="-122"/>
                <a:cs typeface="Arial" panose="020B0604020202020204" pitchFamily="34" charset="0"/>
              </a:rPr>
              <a:t>Medicare ahorró $9.7 mil millones en el año fiscal 2021 en reclamaciones en donde otra aseguradora era el pagador primario antes que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112713" indent="-112713"/>
            <a:r>
              <a:rPr lang="es-MX" sz="1200" dirty="0">
                <a:effectLst/>
                <a:latin typeface="Calibri" panose="020F0502020204030204" pitchFamily="34" charset="0"/>
                <a:ea typeface="DengXian" panose="02010600030101010101" pitchFamily="2" charset="-122"/>
                <a:cs typeface="Arial" panose="020B0604020202020204" pitchFamily="34" charset="0"/>
              </a:rPr>
              <a:t>Para ver ejemplos detallados de cuándo Medicare es el pagador secundario, consulte la tabla "Cómo funciona Medicare con otras coberturas" en la publicación de Medicare "Su guía para saber quién paga primero" visitando </a:t>
            </a:r>
            <a:r>
              <a:rPr lang="en-US" dirty="0">
                <a:solidFill>
                  <a:prstClr val="black"/>
                </a:solidFill>
                <a:cs typeface="Arial" panose="020B0604020202020204" pitchFamily="34" charset="0"/>
                <a:hlinkClick r:id="rId3"/>
              </a:rPr>
              <a:t>Medicare.gov/publications</a:t>
            </a:r>
            <a:r>
              <a:rPr lang="en-US" dirty="0">
                <a:solidFill>
                  <a:prstClr val="black"/>
                </a:solidFill>
                <a:cs typeface="Arial" panose="020B0604020202020204" pitchFamily="34" charset="0"/>
              </a:rPr>
              <a:t> </a:t>
            </a:r>
            <a:r>
              <a:rPr lang="es-MX" sz="1200" dirty="0">
                <a:effectLst/>
                <a:latin typeface="Calibri" panose="020F0502020204030204" pitchFamily="34" charset="0"/>
                <a:ea typeface="DengXian" panose="02010600030101010101" pitchFamily="2" charset="-122"/>
                <a:cs typeface="Arial" panose="020B0604020202020204" pitchFamily="34" charset="0"/>
              </a:rPr>
              <a:t>(Producto de CMS No. 02179).</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422479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1096" y="3662257"/>
            <a:ext cx="6230773" cy="5502379"/>
          </a:xfrm>
        </p:spPr>
        <p:txBody>
          <a:bodyPr/>
          <a:lstStyle/>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Esta diapositiva tiene animación</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Notas del presentador</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Coordinación de Beneficios y Centro de Recuperación (BCRC)</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Determina quién paga primero </a:t>
            </a:r>
            <a:r>
              <a:rPr lang="es-MX" sz="1200" dirty="0">
                <a:effectLst/>
                <a:latin typeface="Calibri" panose="020F0502020204030204" pitchFamily="34" charset="0"/>
                <a:ea typeface="DengXian" panose="02010600030101010101" pitchFamily="2" charset="-122"/>
                <a:cs typeface="Arial" panose="020B0604020202020204" pitchFamily="34" charset="0"/>
              </a:rPr>
              <a:t>– BCRC actúa en nombre de Medicare para recopilar y gestionar información sobre otros tipos de seguro o cobertura que pueda tener una persona con Medicare, y determina si la cobertura paga antes o después que Medicare.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Consigue el reembolso</a:t>
            </a:r>
            <a:r>
              <a:rPr lang="es-MX" sz="1200" dirty="0">
                <a:effectLst/>
                <a:latin typeface="Calibri" panose="020F0502020204030204" pitchFamily="34" charset="0"/>
                <a:ea typeface="DengXian" panose="02010600030101010101" pitchFamily="2" charset="-122"/>
                <a:cs typeface="Arial" panose="020B0604020202020204" pitchFamily="34" charset="0"/>
              </a:rPr>
              <a:t> – Este contratista también actúa en nombre de Medicare para obtener el reembolso cuando Medicare realiza un pago condicional y se determina que otro pagador es el primario.</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dirty="0">
                <a:effectLst/>
                <a:latin typeface="Calibri" panose="020F0502020204030204" pitchFamily="34" charset="0"/>
                <a:ea typeface="DengXian" panose="02010600030101010101" pitchFamily="2" charset="-122"/>
                <a:cs typeface="Arial" panose="020B0604020202020204" pitchFamily="34" charset="0"/>
              </a:rPr>
              <a:t>El proceso de coordinación de beneficios determina el pagador primario correcto.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marR="0" indent="0">
              <a:lnSpc>
                <a:spcPct val="107000"/>
              </a:lnSpc>
              <a:spcBef>
                <a:spcPts val="0"/>
              </a:spcBef>
              <a:spcAft>
                <a:spcPts val="0"/>
              </a:spcAft>
              <a:buNone/>
            </a:pPr>
            <a:r>
              <a:rPr lang="es-MX" sz="1200" b="1" dirty="0">
                <a:effectLst/>
                <a:latin typeface="Calibri" panose="020F0502020204030204" pitchFamily="34" charset="0"/>
                <a:ea typeface="DengXian" panose="02010600030101010101" pitchFamily="2" charset="-122"/>
                <a:cs typeface="Arial" panose="020B0604020202020204" pitchFamily="34" charset="0"/>
              </a:rPr>
              <a:t>Proceso de intercambio de Medicare </a:t>
            </a:r>
            <a:r>
              <a:rPr lang="es-MX" sz="1200" dirty="0">
                <a:effectLst/>
                <a:latin typeface="Calibri" panose="020F0502020204030204" pitchFamily="34" charset="0"/>
                <a:ea typeface="DengXian" panose="02010600030101010101" pitchFamily="2" charset="-122"/>
                <a:cs typeface="Arial" panose="020B0604020202020204" pitchFamily="34" charset="0"/>
              </a:rPr>
              <a:t>– Para ayudar a Medicare a coordinar los beneficios con las compañías de seguros privadas y otras entidades que pagan después de Medicare, BCRC firma un Acuerdo de Coordinación de Beneficios  (COBA) con los planes de jubilación de las empresas, las compañías de seguros privadas y otras entidades, como Medicaid. A continuación, estas entidades presentan quincenal o mensualmente a BCRC un archivo de elegibilidad con sus afiliados cubiertos. A continuación, BCRC pone esta información a disposición del Archivo de trabajo común (CWF) de Medicare, que provoca la transferencia de las reclamaciones de pago por servicio de la Parte A (seguro hospitalario) y la Parte B (seguro médico) de Medicare a los pagadores responsables. Este proceso se denomina comúnmente "proceso de intercambio de Medicare" y se produce a diario. Si no hay acuerdo, la persona con Medicare debe coordinar el pago secundario o suplementario de los beneficios con cualquier otra aseguradora que pueda tener además de Medicare. En algunos casos, el proveedor puede hacer esto por la persona.</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pPr marL="0" indent="0">
              <a:buNone/>
            </a:pPr>
            <a:r>
              <a:rPr lang="es-MX" sz="1200" b="1" dirty="0">
                <a:effectLst/>
                <a:latin typeface="Calibri" panose="020F0502020204030204" pitchFamily="34" charset="0"/>
                <a:ea typeface="DengXian" panose="02010600030101010101" pitchFamily="2" charset="-122"/>
                <a:cs typeface="Arial" panose="020B0604020202020204" pitchFamily="34" charset="0"/>
              </a:rPr>
              <a:t>El pagador secundario de Medicare requiere una investigación</a:t>
            </a:r>
            <a:r>
              <a:rPr lang="es-MX" sz="1200" dirty="0">
                <a:effectLst/>
                <a:latin typeface="Calibri" panose="020F0502020204030204" pitchFamily="34" charset="0"/>
                <a:ea typeface="DengXian" panose="02010600030101010101" pitchFamily="2" charset="-122"/>
                <a:cs typeface="Arial" panose="020B0604020202020204" pitchFamily="34" charset="0"/>
              </a:rPr>
              <a:t> – BCRC inicia una investigación cuando se entera de que una persona con Medicare tiene otro seguro. La investigación determina cuál seguro paga primero. Las actividades de recopilación de información sobre el pagador secundario de Medicare identifican rápidamente las situaciones del pagador secundario de Medicare, asegurándose de que las partes responsables realizan los pagos correctos. Cuando otra aseguradora es el pagador primario respecto a Medicare, BCRC crea un registro de pagador secundario de Medicare en el CWF de Medicare para asegurarse de que Medicare paga de forma secundaria cuando corresponda</a:t>
            </a:r>
            <a:r>
              <a:rPr lang="en-US" sz="1200" dirty="0">
                <a:solidFill>
                  <a:prstClr val="black"/>
                </a:solidFill>
                <a:cs typeface="Arial" panose="020B0604020202020204" pitchFamily="34" charset="0"/>
              </a:rPr>
              <a:t>.</a:t>
            </a:r>
          </a:p>
        </p:txBody>
      </p:sp>
    </p:spTree>
    <p:extLst>
      <p:ext uri="{BB962C8B-B14F-4D97-AF65-F5344CB8AC3E}">
        <p14:creationId xmlns:p14="http://schemas.microsoft.com/office/powerpoint/2010/main" val="142255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March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Coordination of Benefits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9110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114473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37225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415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65617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706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922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1388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98438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4554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2607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8153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3942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84583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4364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06955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75317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9071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1399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3233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209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9654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344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3585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083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70318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28409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58351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26213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0887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4915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2396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4714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02654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253884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836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332444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9712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ags" Target="../tags/tag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March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Coordination of Benefits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591965962"/>
      </p:ext>
    </p:extLst>
  </p:cSld>
  <p:clrMap bg1="lt1" tx1="dk1" bg2="lt2" tx2="dk2" accent1="accent1" accent2="accent2" accent3="accent3" accent4="accent4" accent5="accent5" accent6="accent6" hlink="hlink" folHlink="folHlink"/>
  <p:sldLayoutIdLst>
    <p:sldLayoutId id="2147483690" r:id="rId1"/>
    <p:sldLayoutId id="2147483696" r:id="rId2"/>
    <p:sldLayoutId id="2147483697" r:id="rId3"/>
    <p:sldLayoutId id="2147483698" r:id="rId4"/>
    <p:sldLayoutId id="2147483699" r:id="rId5"/>
    <p:sldLayoutId id="2147483700" r:id="rId6"/>
    <p:sldLayoutId id="2147483701" r:id="rId7"/>
    <p:sldLayoutId id="2147483710" r:id="rId8"/>
    <p:sldLayoutId id="2147483733" r:id="rId9"/>
    <p:sldLayoutId id="2147483706" r:id="rId10"/>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361894429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sv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ags" Target="../tags/tag7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8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5.xml"/><Relationship Id="rId7" Type="http://schemas.openxmlformats.org/officeDocument/2006/relationships/hyperlink" Target="https://www.dol.gov/owcp/dcmwc/" TargetMode="External"/><Relationship Id="rId2" Type="http://schemas.openxmlformats.org/officeDocument/2006/relationships/slideLayout" Target="../slideLayouts/slideLayout6.xml"/><Relationship Id="rId1" Type="http://schemas.openxmlformats.org/officeDocument/2006/relationships/tags" Target="../tags/tag92.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www.medicare.gov/supplements-other-insurance/how-medicare-works-with-other-insuranc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benefits.va.gov/benefits/" TargetMode="External"/><Relationship Id="rId3" Type="http://schemas.openxmlformats.org/officeDocument/2006/relationships/notesSlide" Target="../notesSlides/notesSlide46.xml"/><Relationship Id="rId7" Type="http://schemas.openxmlformats.org/officeDocument/2006/relationships/hyperlink" Target="http://www.va.gov/opa/publications/benefits_book.asp" TargetMode="External"/><Relationship Id="rId2" Type="http://schemas.openxmlformats.org/officeDocument/2006/relationships/slideLayout" Target="../slideLayouts/slideLayout6.xml"/><Relationship Id="rId1" Type="http://schemas.openxmlformats.org/officeDocument/2006/relationships/tags" Target="../tags/tag93.xml"/><Relationship Id="rId6" Type="http://schemas.openxmlformats.org/officeDocument/2006/relationships/hyperlink" Target="http://www.tricare.mil/" TargetMode="External"/><Relationship Id="rId5" Type="http://schemas.openxmlformats.org/officeDocument/2006/relationships/hyperlink" Target="https://tricare.mil/Plans/Eligibility?sc_database=web" TargetMode="External"/><Relationship Id="rId4" Type="http://schemas.openxmlformats.org/officeDocument/2006/relationships/hyperlink" Target="http://www.rxassist.or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94.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95.xml"/></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9.xml"/><Relationship Id="rId7" Type="http://schemas.openxmlformats.org/officeDocument/2006/relationships/image" Target="../media/image55.png"/><Relationship Id="rId2" Type="http://schemas.openxmlformats.org/officeDocument/2006/relationships/slideLayout" Target="../slideLayouts/slideLayout10.xml"/><Relationship Id="rId1" Type="http://schemas.openxmlformats.org/officeDocument/2006/relationships/tags" Target="../tags/tag96.xml"/><Relationship Id="rId6" Type="http://schemas.openxmlformats.org/officeDocument/2006/relationships/hyperlink" Target="mailto:training@cms.hhs.gov" TargetMode="External"/><Relationship Id="rId5" Type="http://schemas.openxmlformats.org/officeDocument/2006/relationships/image" Target="../media/image54.png"/><Relationship Id="rId4" Type="http://schemas.openxmlformats.org/officeDocument/2006/relationships/hyperlink" Target="https://cmsnationaltrainingprogram.cm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Coordinación de Beneficios (COB)</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87" y="265486"/>
            <a:ext cx="9102826" cy="719643"/>
          </a:xfrm>
        </p:spPr>
        <p:txBody>
          <a:bodyPr>
            <a:normAutofit/>
          </a:bodyPr>
          <a:lstStyle/>
          <a:p>
            <a:pPr algn="ctr"/>
            <a:r>
              <a:rPr lang="es-MX" sz="3000">
                <a:latin typeface="Arial Black"/>
              </a:rPr>
              <a:t>Compruebe su conocimiento: Pregunta 1 </a:t>
            </a:r>
          </a:p>
        </p:txBody>
      </p:sp>
      <p:sp>
        <p:nvSpPr>
          <p:cNvPr id="9" name="Content Placeholder 8"/>
          <p:cNvSpPr>
            <a:spLocks noGrp="1"/>
          </p:cNvSpPr>
          <p:nvPr>
            <p:ph idx="4294967295"/>
          </p:nvPr>
        </p:nvSpPr>
        <p:spPr>
          <a:xfrm>
            <a:off x="1215933" y="1944346"/>
            <a:ext cx="9760134" cy="2779766"/>
          </a:xfrm>
        </p:spPr>
        <p:txBody>
          <a:bodyPr vert="horz" lIns="91440" tIns="45720" rIns="91440" bIns="45720" rtlCol="0" anchor="t">
            <a:normAutofit/>
          </a:bodyPr>
          <a:lstStyle/>
          <a:p>
            <a:pPr marL="0" lvl="0" indent="0" defTabSz="685800">
              <a:lnSpc>
                <a:spcPct val="100000"/>
              </a:lnSpc>
              <a:spcBef>
                <a:spcPts val="1200"/>
              </a:spcBef>
              <a:buNone/>
            </a:pPr>
            <a:r>
              <a:rPr lang="es-MX" sz="2400" b="1">
                <a:solidFill>
                  <a:srgbClr val="00529B"/>
                </a:solidFill>
                <a:latin typeface="Arial"/>
                <a:cs typeface="Arial"/>
              </a:rPr>
              <a:t>¿Cuándo paga Medicare las reclamaciones?</a:t>
            </a:r>
          </a:p>
          <a:p>
            <a:pPr marL="346075" lvl="0" indent="-346075" defTabSz="685800">
              <a:lnSpc>
                <a:spcPct val="100000"/>
              </a:lnSpc>
              <a:spcBef>
                <a:spcPts val="1200"/>
              </a:spcBef>
              <a:buFont typeface="Wingdings" panose="05000000000000000000" pitchFamily="2" charset="2"/>
              <a:buAutoNum type="alphaLcPeriod"/>
            </a:pPr>
            <a:r>
              <a:rPr lang="es-MX" sz="2400">
                <a:solidFill>
                  <a:srgbClr val="00529B"/>
                </a:solidFill>
              </a:rPr>
              <a:t>Medicare puede pagar como pagador primario o secundario</a:t>
            </a:r>
          </a:p>
          <a:p>
            <a:pPr marL="346075" lvl="0" indent="-346075" defTabSz="685800">
              <a:lnSpc>
                <a:spcPct val="100000"/>
              </a:lnSpc>
              <a:spcBef>
                <a:spcPts val="1200"/>
              </a:spcBef>
              <a:buFont typeface="Wingdings" panose="05000000000000000000" pitchFamily="2" charset="2"/>
              <a:buAutoNum type="alphaLcPeriod"/>
            </a:pPr>
            <a:r>
              <a:rPr lang="es-MX" sz="2400">
                <a:solidFill>
                  <a:srgbClr val="00529B"/>
                </a:solidFill>
              </a:rPr>
              <a:t>Medicare no puede pagar nada</a:t>
            </a:r>
          </a:p>
          <a:p>
            <a:pPr marL="346075" lvl="0" indent="-346075" defTabSz="685800">
              <a:lnSpc>
                <a:spcPct val="100000"/>
              </a:lnSpc>
              <a:spcBef>
                <a:spcPts val="1200"/>
              </a:spcBef>
              <a:buFont typeface="Wingdings" panose="05000000000000000000" pitchFamily="2" charset="2"/>
              <a:buAutoNum type="alphaLcPeriod"/>
            </a:pPr>
            <a:r>
              <a:rPr lang="es-MX" sz="2400">
                <a:solidFill>
                  <a:srgbClr val="00529B"/>
                </a:solidFill>
              </a:rPr>
              <a:t>Tanto a y b son ciertas</a:t>
            </a:r>
          </a:p>
          <a:p>
            <a:pPr marL="346075" lvl="0" indent="-346075" defTabSz="685800">
              <a:lnSpc>
                <a:spcPct val="100000"/>
              </a:lnSpc>
              <a:spcBef>
                <a:spcPts val="1200"/>
              </a:spcBef>
              <a:buFont typeface="Wingdings" panose="05000000000000000000" pitchFamily="2" charset="2"/>
              <a:buAutoNum type="alphaLcPeriod"/>
            </a:pPr>
            <a:r>
              <a:rPr lang="es-MX" sz="2400">
                <a:solidFill>
                  <a:srgbClr val="00529B"/>
                </a:solidFill>
              </a:rPr>
              <a:t>Medicare es siempre el pagador primario</a:t>
            </a:r>
          </a:p>
        </p:txBody>
      </p:sp>
      <p:sp>
        <p:nvSpPr>
          <p:cNvPr id="6" name="GreenBox" descr="Recuadro verde que resalta “C” como la respuesta correcta"/>
          <p:cNvSpPr/>
          <p:nvPr>
            <p:custDataLst>
              <p:tags r:id="rId2"/>
            </p:custDataLst>
          </p:nvPr>
        </p:nvSpPr>
        <p:spPr>
          <a:xfrm>
            <a:off x="1215933" y="3488759"/>
            <a:ext cx="3703797" cy="511050"/>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0B050"/>
              </a:solidFill>
            </a:endParaRPr>
          </a:p>
        </p:txBody>
      </p:sp>
      <p:sp>
        <p:nvSpPr>
          <p:cNvPr id="8" name="Text Box 2">
            <a:extLst>
              <a:ext uri="{FF2B5EF4-FFF2-40B4-BE49-F238E27FC236}">
                <a16:creationId xmlns:a16="http://schemas.microsoft.com/office/drawing/2014/main" id="{F5F5A468-8740-445F-B037-B85A3E758607}"/>
              </a:ext>
            </a:extLst>
          </p:cNvPr>
          <p:cNvSpPr txBox="1">
            <a:spLocks noChangeArrowheads="1"/>
          </p:cNvSpPr>
          <p:nvPr/>
        </p:nvSpPr>
        <p:spPr bwMode="auto">
          <a:xfrm>
            <a:off x="1802745" y="480142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CD0F9DA8-5250-4539-8A4A-0CF0456B6795}"/>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a:p>
        </p:txBody>
      </p:sp>
      <p:sp>
        <p:nvSpPr>
          <p:cNvPr id="4" name="Footer Placeholder 3">
            <a:extLst>
              <a:ext uri="{FF2B5EF4-FFF2-40B4-BE49-F238E27FC236}">
                <a16:creationId xmlns:a16="http://schemas.microsoft.com/office/drawing/2014/main" id="{31846F15-822F-4DA8-A952-E3915478B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Coordinación de beneficios</a:t>
            </a:r>
          </a:p>
        </p:txBody>
      </p:sp>
      <p:sp>
        <p:nvSpPr>
          <p:cNvPr id="3" name="Date Placeholder 2"/>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a:t>Lección 2</a:t>
            </a:r>
          </a:p>
        </p:txBody>
      </p:sp>
      <p:sp>
        <p:nvSpPr>
          <p:cNvPr id="5" name="Text Placeholder 4"/>
          <p:cNvSpPr>
            <a:spLocks noGrp="1"/>
          </p:cNvSpPr>
          <p:nvPr>
            <p:ph type="body" idx="1"/>
          </p:nvPr>
        </p:nvSpPr>
        <p:spPr/>
        <p:txBody>
          <a:bodyPr vert="horz" lIns="91440" tIns="45720" rIns="91440" bIns="45720" rtlCol="0" anchor="t">
            <a:normAutofit/>
          </a:bodyPr>
          <a:lstStyle/>
          <a:p>
            <a:pPr>
              <a:lnSpc>
                <a:spcPct val="100000"/>
              </a:lnSpc>
              <a:spcBef>
                <a:spcPts val="0"/>
              </a:spcBef>
              <a:spcAft>
                <a:spcPts val="1200"/>
              </a:spcAft>
            </a:pPr>
            <a:r>
              <a:rPr lang="es-MX" cap="none">
                <a:latin typeface="Arial Black" panose="020B0A04020102020204" pitchFamily="34" charset="0"/>
                <a:cs typeface="Arial" panose="020B0604020202020204" pitchFamily="34" charset="0"/>
              </a:rPr>
              <a:t>Medicare y otros tipos </a:t>
            </a:r>
            <a:br>
              <a:rPr lang="es-MX" cap="none">
                <a:latin typeface="Arial Black" panose="020B0A04020102020204" pitchFamily="34" charset="0"/>
                <a:cs typeface="Arial" panose="020B0604020202020204" pitchFamily="34" charset="0"/>
              </a:rPr>
            </a:br>
            <a:r>
              <a:rPr lang="es-MX" cap="none">
                <a:latin typeface="Arial Black" panose="020B0A04020102020204" pitchFamily="34" charset="0"/>
                <a:cs typeface="Arial" panose="020B0604020202020204" pitchFamily="34" charset="0"/>
              </a:rPr>
              <a:t>de cobertura médica</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MX" sz="3000"/>
              <a:t>Lección 2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MX" sz="2800" b="1" dirty="0">
                <a:solidFill>
                  <a:srgbClr val="00529B"/>
                </a:solidFill>
                <a:latin typeface="Arial"/>
                <a:cs typeface="Arial"/>
              </a:rPr>
              <a:t>Al final de esta sesión, usted podrá: </a:t>
            </a:r>
          </a:p>
          <a:p>
            <a:pPr marL="548640" indent="-274320">
              <a:lnSpc>
                <a:spcPct val="100000"/>
              </a:lnSpc>
              <a:spcBef>
                <a:spcPts val="0"/>
              </a:spcBef>
              <a:spcAft>
                <a:spcPts val="1200"/>
              </a:spcAft>
            </a:pPr>
            <a:r>
              <a:rPr lang="es-MX" sz="2400" dirty="0">
                <a:solidFill>
                  <a:srgbClr val="00529B"/>
                </a:solidFill>
                <a:latin typeface="Arial"/>
                <a:cs typeface="Arial"/>
              </a:rPr>
              <a:t>Identificar posibles pagadores de reclamaciones médicas </a:t>
            </a:r>
          </a:p>
          <a:p>
            <a:pPr marL="548640" indent="-274320">
              <a:lnSpc>
                <a:spcPct val="100000"/>
              </a:lnSpc>
              <a:spcBef>
                <a:spcPts val="0"/>
              </a:spcBef>
              <a:spcAft>
                <a:spcPts val="1200"/>
              </a:spcAft>
            </a:pPr>
            <a:r>
              <a:rPr lang="es-MX" sz="2400" dirty="0">
                <a:solidFill>
                  <a:srgbClr val="00529B"/>
                </a:solidFill>
                <a:latin typeface="Arial"/>
                <a:cs typeface="Arial"/>
              </a:rPr>
              <a:t>Explicar cuándo Medicare paga primero</a:t>
            </a:r>
          </a:p>
          <a:p>
            <a:pPr marL="548640" indent="-274320">
              <a:lnSpc>
                <a:spcPct val="100000"/>
              </a:lnSpc>
              <a:spcBef>
                <a:spcPts val="0"/>
              </a:spcBef>
              <a:spcAft>
                <a:spcPts val="1200"/>
              </a:spcAft>
            </a:pPr>
            <a:r>
              <a:rPr lang="es-MX" sz="2400" dirty="0">
                <a:solidFill>
                  <a:srgbClr val="00529B"/>
                </a:solidFill>
                <a:latin typeface="Arial"/>
                <a:cs typeface="Arial"/>
              </a:rPr>
              <a:t>Explicar la coordinación entre Medicare y el Mercado de </a:t>
            </a:r>
            <a:br>
              <a:rPr lang="es-MX" sz="2400" dirty="0">
                <a:solidFill>
                  <a:srgbClr val="00529B"/>
                </a:solidFill>
                <a:latin typeface="Arial"/>
                <a:cs typeface="Arial"/>
              </a:rPr>
            </a:br>
            <a:r>
              <a:rPr lang="es-MX" sz="2400" dirty="0">
                <a:solidFill>
                  <a:srgbClr val="00529B"/>
                </a:solidFill>
                <a:latin typeface="Arial"/>
                <a:cs typeface="Arial"/>
              </a:rPr>
              <a:t>seguros médicos</a:t>
            </a:r>
          </a:p>
        </p:txBody>
      </p:sp>
      <p:sp>
        <p:nvSpPr>
          <p:cNvPr id="2" name="Slide Number Placeholder 1">
            <a:extLst>
              <a:ext uri="{FF2B5EF4-FFF2-40B4-BE49-F238E27FC236}">
                <a16:creationId xmlns:a16="http://schemas.microsoft.com/office/drawing/2014/main" id="{440EE71A-5F2C-4841-AC2E-3B8DFA856AD0}"/>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a:p>
        </p:txBody>
      </p:sp>
      <p:sp>
        <p:nvSpPr>
          <p:cNvPr id="3" name="Footer Placeholder 2">
            <a:extLst>
              <a:ext uri="{FF2B5EF4-FFF2-40B4-BE49-F238E27FC236}">
                <a16:creationId xmlns:a16="http://schemas.microsoft.com/office/drawing/2014/main" id="{9AE64FEC-CEBD-43C3-A6DB-094209ABE3B3}"/>
              </a:ext>
            </a:extLst>
          </p:cNvPr>
          <p:cNvSpPr>
            <a:spLocks noGrp="1"/>
          </p:cNvSpPr>
          <p:nvPr>
            <p:ph type="ftr" sz="quarter" idx="11"/>
          </p:nvPr>
        </p:nvSpPr>
        <p:spPr/>
        <p:txBody>
          <a:bodyPr/>
          <a:lstStyle/>
          <a:p>
            <a:pPr>
              <a:defRPr/>
            </a:pPr>
            <a:r>
              <a:rPr lang="es-MX"/>
              <a:t>Coordinación de beneficios</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44787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0272"/>
          </a:xfrm>
        </p:spPr>
        <p:txBody>
          <a:bodyPr>
            <a:normAutofit/>
          </a:bodyPr>
          <a:lstStyle/>
          <a:p>
            <a:r>
              <a:rPr lang="es-MX" sz="3000"/>
              <a:t>Posibles pagadores diferentes a Medicare</a:t>
            </a:r>
          </a:p>
        </p:txBody>
      </p:sp>
      <p:grpSp>
        <p:nvGrpSpPr>
          <p:cNvPr id="249" name="Group 248">
            <a:extLst>
              <a:ext uri="{FF2B5EF4-FFF2-40B4-BE49-F238E27FC236}">
                <a16:creationId xmlns:a16="http://schemas.microsoft.com/office/drawing/2014/main" id="{75F9ABC0-0FAF-4B13-B896-1F95F45EAE52}"/>
              </a:ext>
              <a:ext uri="{C183D7F6-B498-43B3-948B-1728B52AA6E4}">
                <adec:decorative xmlns:adec="http://schemas.microsoft.com/office/drawing/2017/decorative" val="1"/>
              </a:ext>
            </a:extLst>
          </p:cNvPr>
          <p:cNvGrpSpPr/>
          <p:nvPr/>
        </p:nvGrpSpPr>
        <p:grpSpPr>
          <a:xfrm>
            <a:off x="6669780" y="5195367"/>
            <a:ext cx="2714636" cy="1036217"/>
            <a:chOff x="6669780" y="5238656"/>
            <a:chExt cx="2714636" cy="1036217"/>
          </a:xfrm>
        </p:grpSpPr>
        <p:sp>
          <p:nvSpPr>
            <p:cNvPr id="326" name="Isosceles Triangle 325">
              <a:extLst>
                <a:ext uri="{FF2B5EF4-FFF2-40B4-BE49-F238E27FC236}">
                  <a16:creationId xmlns:a16="http://schemas.microsoft.com/office/drawing/2014/main" id="{F718E91A-04EC-4DFE-9AC8-AC53DFEE43B0}"/>
                </a:ext>
                <a:ext uri="{C183D7F6-B498-43B3-948B-1728B52AA6E4}">
                  <adec:decorative xmlns:adec="http://schemas.microsoft.com/office/drawing/2017/decorative" val="1"/>
                </a:ext>
              </a:extLst>
            </p:cNvPr>
            <p:cNvSpPr/>
            <p:nvPr/>
          </p:nvSpPr>
          <p:spPr bwMode="auto">
            <a:xfrm rot="10800000" flipH="1">
              <a:off x="6686768"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7" name="Rectangle 326">
              <a:extLst>
                <a:ext uri="{FF2B5EF4-FFF2-40B4-BE49-F238E27FC236}">
                  <a16:creationId xmlns:a16="http://schemas.microsoft.com/office/drawing/2014/main" id="{C74A1B3B-9466-461A-B299-3097D9B192C2}"/>
                </a:ext>
                <a:ext uri="{C183D7F6-B498-43B3-948B-1728B52AA6E4}">
                  <adec:decorative xmlns:adec="http://schemas.microsoft.com/office/drawing/2017/decorative" val="1"/>
                </a:ext>
              </a:extLst>
            </p:cNvPr>
            <p:cNvSpPr/>
            <p:nvPr/>
          </p:nvSpPr>
          <p:spPr bwMode="auto">
            <a:xfrm flipH="1">
              <a:off x="7046621" y="5238656"/>
              <a:ext cx="2337795"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8" name="Rectangle 327">
              <a:extLst>
                <a:ext uri="{FF2B5EF4-FFF2-40B4-BE49-F238E27FC236}">
                  <a16:creationId xmlns:a16="http://schemas.microsoft.com/office/drawing/2014/main" id="{4C856BA1-274F-477D-A8D8-1ECC882424DD}"/>
                </a:ext>
                <a:ext uri="{C183D7F6-B498-43B3-948B-1728B52AA6E4}">
                  <adec:decorative xmlns:adec="http://schemas.microsoft.com/office/drawing/2017/decorative" val="1"/>
                </a:ext>
              </a:extLst>
            </p:cNvPr>
            <p:cNvSpPr/>
            <p:nvPr/>
          </p:nvSpPr>
          <p:spPr bwMode="auto">
            <a:xfrm flipH="1">
              <a:off x="6669780" y="5238656"/>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0" name="Rectangle 249" descr="Un recuadro rectangular azul la etiqueta TRICARE for Life dentro del recuadro">
            <a:extLst>
              <a:ext uri="{FF2B5EF4-FFF2-40B4-BE49-F238E27FC236}">
                <a16:creationId xmlns:a16="http://schemas.microsoft.com/office/drawing/2014/main" id="{86B85890-F5A7-467C-83FB-3D04BBE9F92B}"/>
              </a:ext>
            </a:extLst>
          </p:cNvPr>
          <p:cNvSpPr/>
          <p:nvPr/>
        </p:nvSpPr>
        <p:spPr>
          <a:xfrm flipH="1">
            <a:off x="7448585" y="5404243"/>
            <a:ext cx="1935831"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TRICARE </a:t>
            </a:r>
          </a:p>
          <a:p>
            <a:pPr algn="ctr"/>
            <a:r>
              <a:rPr lang="es-MX" dirty="0" err="1">
                <a:solidFill>
                  <a:schemeClr val="bg1"/>
                </a:solidFill>
                <a:latin typeface="Arial" panose="020B0604020202020204" pitchFamily="34" charset="0"/>
                <a:cs typeface="Arial" panose="020B0604020202020204" pitchFamily="34" charset="0"/>
              </a:rPr>
              <a:t>for</a:t>
            </a:r>
            <a:r>
              <a:rPr lang="es-MX" dirty="0">
                <a:solidFill>
                  <a:schemeClr val="bg1"/>
                </a:solidFill>
                <a:latin typeface="Arial" panose="020B0604020202020204" pitchFamily="34" charset="0"/>
                <a:cs typeface="Arial" panose="020B0604020202020204" pitchFamily="34" charset="0"/>
              </a:rPr>
              <a:t> </a:t>
            </a:r>
            <a:r>
              <a:rPr lang="es-MX" dirty="0" err="1">
                <a:solidFill>
                  <a:schemeClr val="bg1"/>
                </a:solidFill>
                <a:latin typeface="Arial" panose="020B0604020202020204" pitchFamily="34" charset="0"/>
                <a:cs typeface="Arial" panose="020B0604020202020204" pitchFamily="34" charset="0"/>
              </a:rPr>
              <a:t>Life</a:t>
            </a:r>
            <a:endParaRPr lang="es-MX" dirty="0">
              <a:solidFill>
                <a:schemeClr val="bg1"/>
              </a:solidFill>
              <a:latin typeface="Arial" panose="020B0604020202020204" pitchFamily="34" charset="0"/>
              <a:cs typeface="Arial" panose="020B0604020202020204" pitchFamily="34" charset="0"/>
            </a:endParaRPr>
          </a:p>
        </p:txBody>
      </p:sp>
      <p:grpSp>
        <p:nvGrpSpPr>
          <p:cNvPr id="252" name="Group 251">
            <a:extLst>
              <a:ext uri="{FF2B5EF4-FFF2-40B4-BE49-F238E27FC236}">
                <a16:creationId xmlns:a16="http://schemas.microsoft.com/office/drawing/2014/main" id="{80F21DD1-7723-4865-B31C-0498D0FA0A48}"/>
              </a:ext>
              <a:ext uri="{C183D7F6-B498-43B3-948B-1728B52AA6E4}">
                <adec:decorative xmlns:adec="http://schemas.microsoft.com/office/drawing/2017/decorative" val="1"/>
              </a:ext>
            </a:extLst>
          </p:cNvPr>
          <p:cNvGrpSpPr/>
          <p:nvPr/>
        </p:nvGrpSpPr>
        <p:grpSpPr>
          <a:xfrm>
            <a:off x="2428597" y="5241087"/>
            <a:ext cx="2714635" cy="1036217"/>
            <a:chOff x="2428597" y="5238656"/>
            <a:chExt cx="2714635" cy="1036217"/>
          </a:xfrm>
        </p:grpSpPr>
        <p:sp>
          <p:nvSpPr>
            <p:cNvPr id="321" name="Isosceles Triangle 320">
              <a:extLst>
                <a:ext uri="{FF2B5EF4-FFF2-40B4-BE49-F238E27FC236}">
                  <a16:creationId xmlns:a16="http://schemas.microsoft.com/office/drawing/2014/main" id="{5307CE09-D2ED-4F39-9100-E240436781F9}"/>
                </a:ext>
                <a:ext uri="{C183D7F6-B498-43B3-948B-1728B52AA6E4}">
                  <adec:decorative xmlns:adec="http://schemas.microsoft.com/office/drawing/2017/decorative" val="1"/>
                </a:ext>
              </a:extLst>
            </p:cNvPr>
            <p:cNvSpPr/>
            <p:nvPr/>
          </p:nvSpPr>
          <p:spPr bwMode="auto">
            <a:xfrm rot="10800000" flipH="1">
              <a:off x="2445584"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2" name="Rectangle 321">
              <a:extLst>
                <a:ext uri="{FF2B5EF4-FFF2-40B4-BE49-F238E27FC236}">
                  <a16:creationId xmlns:a16="http://schemas.microsoft.com/office/drawing/2014/main" id="{5999E015-58E3-4D0A-86D4-F5AE45041E9E}"/>
                </a:ext>
                <a:ext uri="{C183D7F6-B498-43B3-948B-1728B52AA6E4}">
                  <adec:decorative xmlns:adec="http://schemas.microsoft.com/office/drawing/2017/decorative" val="1"/>
                </a:ext>
              </a:extLst>
            </p:cNvPr>
            <p:cNvSpPr/>
            <p:nvPr/>
          </p:nvSpPr>
          <p:spPr bwMode="auto">
            <a:xfrm flipH="1">
              <a:off x="2805437" y="5238656"/>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3" name="Rectangle 322">
              <a:extLst>
                <a:ext uri="{FF2B5EF4-FFF2-40B4-BE49-F238E27FC236}">
                  <a16:creationId xmlns:a16="http://schemas.microsoft.com/office/drawing/2014/main" id="{59EDF1C2-B85C-4B21-B0C0-F15327567DD2}"/>
                </a:ext>
                <a:ext uri="{C183D7F6-B498-43B3-948B-1728B52AA6E4}">
                  <adec:decorative xmlns:adec="http://schemas.microsoft.com/office/drawing/2017/decorative" val="1"/>
                </a:ext>
              </a:extLst>
            </p:cNvPr>
            <p:cNvSpPr/>
            <p:nvPr/>
          </p:nvSpPr>
          <p:spPr bwMode="auto">
            <a:xfrm flipH="1">
              <a:off x="2428597" y="523865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3" name="Rectangle 252" descr="Un recuadro rectangular azul la etiqueta Seguro de responsabilidad civil dentro del recuadro">
            <a:extLst>
              <a:ext uri="{FF2B5EF4-FFF2-40B4-BE49-F238E27FC236}">
                <a16:creationId xmlns:a16="http://schemas.microsoft.com/office/drawing/2014/main" id="{4CB4B0F7-95E4-49FB-8F45-9ADD6804BAE6}"/>
              </a:ext>
            </a:extLst>
          </p:cNvPr>
          <p:cNvSpPr/>
          <p:nvPr/>
        </p:nvSpPr>
        <p:spPr>
          <a:xfrm flipH="1">
            <a:off x="3325091" y="5497586"/>
            <a:ext cx="1520121" cy="52322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dirty="0">
                <a:solidFill>
                  <a:schemeClr val="bg1"/>
                </a:solidFill>
                <a:latin typeface="Arial" panose="020B0604020202020204" pitchFamily="34" charset="0"/>
                <a:cs typeface="Arial" panose="020B0604020202020204" pitchFamily="34" charset="0"/>
              </a:rPr>
              <a:t>Seguro de responsabilidad </a:t>
            </a:r>
          </a:p>
        </p:txBody>
      </p:sp>
      <p:grpSp>
        <p:nvGrpSpPr>
          <p:cNvPr id="255" name="Group 254">
            <a:extLst>
              <a:ext uri="{FF2B5EF4-FFF2-40B4-BE49-F238E27FC236}">
                <a16:creationId xmlns:a16="http://schemas.microsoft.com/office/drawing/2014/main" id="{F0CB886A-0032-4B5A-8BF8-3C59B63EDB72}"/>
              </a:ext>
              <a:ext uri="{C183D7F6-B498-43B3-948B-1728B52AA6E4}">
                <adec:decorative xmlns:adec="http://schemas.microsoft.com/office/drawing/2017/decorative" val="1"/>
              </a:ext>
            </a:extLst>
          </p:cNvPr>
          <p:cNvGrpSpPr/>
          <p:nvPr/>
        </p:nvGrpSpPr>
        <p:grpSpPr>
          <a:xfrm>
            <a:off x="7041354" y="4169045"/>
            <a:ext cx="2722052" cy="1036217"/>
            <a:chOff x="7041354" y="4201514"/>
            <a:chExt cx="2722052" cy="1036217"/>
          </a:xfrm>
        </p:grpSpPr>
        <p:sp>
          <p:nvSpPr>
            <p:cNvPr id="316" name="Isosceles Triangle 315">
              <a:extLst>
                <a:ext uri="{FF2B5EF4-FFF2-40B4-BE49-F238E27FC236}">
                  <a16:creationId xmlns:a16="http://schemas.microsoft.com/office/drawing/2014/main" id="{8403D71B-3A0E-427F-9574-FB37E5B2C127}"/>
                </a:ext>
                <a:ext uri="{C183D7F6-B498-43B3-948B-1728B52AA6E4}">
                  <adec:decorative xmlns:adec="http://schemas.microsoft.com/office/drawing/2017/decorative" val="1"/>
                </a:ext>
              </a:extLst>
            </p:cNvPr>
            <p:cNvSpPr/>
            <p:nvPr/>
          </p:nvSpPr>
          <p:spPr bwMode="auto">
            <a:xfrm rot="10800000" flipH="1">
              <a:off x="7041354"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7" name="Rectangle 316">
              <a:extLst>
                <a:ext uri="{FF2B5EF4-FFF2-40B4-BE49-F238E27FC236}">
                  <a16:creationId xmlns:a16="http://schemas.microsoft.com/office/drawing/2014/main" id="{4B10E15D-0863-449F-844D-C21F0683700F}"/>
                </a:ext>
                <a:ext uri="{C183D7F6-B498-43B3-948B-1728B52AA6E4}">
                  <adec:decorative xmlns:adec="http://schemas.microsoft.com/office/drawing/2017/decorative" val="1"/>
                </a:ext>
              </a:extLst>
            </p:cNvPr>
            <p:cNvSpPr/>
            <p:nvPr/>
          </p:nvSpPr>
          <p:spPr bwMode="auto">
            <a:xfrm flipH="1">
              <a:off x="7425611" y="4201514"/>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8" name="Rectangle 317">
              <a:extLst>
                <a:ext uri="{FF2B5EF4-FFF2-40B4-BE49-F238E27FC236}">
                  <a16:creationId xmlns:a16="http://schemas.microsoft.com/office/drawing/2014/main" id="{07BD7C53-8EB9-407B-AAF0-85D098D9DEFD}"/>
                </a:ext>
                <a:ext uri="{C183D7F6-B498-43B3-948B-1728B52AA6E4}">
                  <adec:decorative xmlns:adec="http://schemas.microsoft.com/office/drawing/2017/decorative" val="1"/>
                </a:ext>
              </a:extLst>
            </p:cNvPr>
            <p:cNvSpPr/>
            <p:nvPr/>
          </p:nvSpPr>
          <p:spPr bwMode="auto">
            <a:xfrm flipH="1">
              <a:off x="7071996" y="4201514"/>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56" name="Rectangle 255" descr="Un recuadro rectangular azul la etiqueta Cobertura de veteranos dentro del recuadro">
            <a:extLst>
              <a:ext uri="{FF2B5EF4-FFF2-40B4-BE49-F238E27FC236}">
                <a16:creationId xmlns:a16="http://schemas.microsoft.com/office/drawing/2014/main" id="{180ACD7A-6851-4C3B-93E6-33749FE30FB8}"/>
              </a:ext>
            </a:extLst>
          </p:cNvPr>
          <p:cNvSpPr/>
          <p:nvPr/>
        </p:nvSpPr>
        <p:spPr>
          <a:xfrm flipH="1">
            <a:off x="7874512" y="4398888"/>
            <a:ext cx="1888893"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Cobertura de veteranos</a:t>
            </a:r>
          </a:p>
        </p:txBody>
      </p:sp>
      <p:grpSp>
        <p:nvGrpSpPr>
          <p:cNvPr id="258" name="Group 257">
            <a:extLst>
              <a:ext uri="{FF2B5EF4-FFF2-40B4-BE49-F238E27FC236}">
                <a16:creationId xmlns:a16="http://schemas.microsoft.com/office/drawing/2014/main" id="{337C9444-AD27-4FF5-B28F-C7E00455524F}"/>
              </a:ext>
              <a:ext uri="{C183D7F6-B498-43B3-948B-1728B52AA6E4}">
                <adec:decorative xmlns:adec="http://schemas.microsoft.com/office/drawing/2017/decorative" val="1"/>
              </a:ext>
            </a:extLst>
          </p:cNvPr>
          <p:cNvGrpSpPr/>
          <p:nvPr/>
        </p:nvGrpSpPr>
        <p:grpSpPr>
          <a:xfrm>
            <a:off x="2830813" y="4203945"/>
            <a:ext cx="2691409" cy="1036217"/>
            <a:chOff x="2830813" y="4201514"/>
            <a:chExt cx="2691409" cy="1036217"/>
          </a:xfrm>
        </p:grpSpPr>
        <p:sp>
          <p:nvSpPr>
            <p:cNvPr id="311" name="Isosceles Triangle 310">
              <a:extLst>
                <a:ext uri="{FF2B5EF4-FFF2-40B4-BE49-F238E27FC236}">
                  <a16:creationId xmlns:a16="http://schemas.microsoft.com/office/drawing/2014/main" id="{672AF758-A552-481F-8F38-E6DEC52094D2}"/>
                </a:ext>
                <a:ext uri="{C183D7F6-B498-43B3-948B-1728B52AA6E4}">
                  <adec:decorative xmlns:adec="http://schemas.microsoft.com/office/drawing/2017/decorative" val="1"/>
                </a:ext>
              </a:extLst>
            </p:cNvPr>
            <p:cNvSpPr/>
            <p:nvPr/>
          </p:nvSpPr>
          <p:spPr bwMode="auto">
            <a:xfrm rot="10800000" flipH="1">
              <a:off x="2838270"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2" name="Rectangle 311">
              <a:extLst>
                <a:ext uri="{FF2B5EF4-FFF2-40B4-BE49-F238E27FC236}">
                  <a16:creationId xmlns:a16="http://schemas.microsoft.com/office/drawing/2014/main" id="{C0211D3E-1305-4A8D-93E4-72739320F9B0}"/>
                </a:ext>
                <a:ext uri="{C183D7F6-B498-43B3-948B-1728B52AA6E4}">
                  <adec:decorative xmlns:adec="http://schemas.microsoft.com/office/drawing/2017/decorative" val="1"/>
                </a:ext>
              </a:extLst>
            </p:cNvPr>
            <p:cNvSpPr/>
            <p:nvPr/>
          </p:nvSpPr>
          <p:spPr bwMode="auto">
            <a:xfrm flipH="1">
              <a:off x="3184427" y="4201514"/>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3" name="Rectangle 312">
              <a:extLst>
                <a:ext uri="{FF2B5EF4-FFF2-40B4-BE49-F238E27FC236}">
                  <a16:creationId xmlns:a16="http://schemas.microsoft.com/office/drawing/2014/main" id="{7D631FE4-C838-45C4-A23D-CF3DD778AB56}"/>
                </a:ext>
                <a:ext uri="{C183D7F6-B498-43B3-948B-1728B52AA6E4}">
                  <adec:decorative xmlns:adec="http://schemas.microsoft.com/office/drawing/2017/decorative" val="1"/>
                </a:ext>
              </a:extLst>
            </p:cNvPr>
            <p:cNvSpPr/>
            <p:nvPr/>
          </p:nvSpPr>
          <p:spPr bwMode="auto">
            <a:xfrm flipH="1">
              <a:off x="2830813" y="4201514"/>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9" name="Rectangle 258" descr="Un recuadro rectangular azul la etiqueta Seguro de responsabilidad pública dentro del recuadro">
            <a:extLst>
              <a:ext uri="{FF2B5EF4-FFF2-40B4-BE49-F238E27FC236}">
                <a16:creationId xmlns:a16="http://schemas.microsoft.com/office/drawing/2014/main" id="{61615D8C-004A-4E81-BEF5-739A1B8B5C89}"/>
              </a:ext>
            </a:extLst>
          </p:cNvPr>
          <p:cNvSpPr/>
          <p:nvPr/>
        </p:nvSpPr>
        <p:spPr>
          <a:xfrm flipH="1">
            <a:off x="3829937" y="4568165"/>
            <a:ext cx="1526549" cy="307777"/>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dirty="0">
                <a:solidFill>
                  <a:schemeClr val="bg1"/>
                </a:solidFill>
                <a:latin typeface="Arial" panose="020B0604020202020204" pitchFamily="34" charset="0"/>
                <a:cs typeface="Arial" panose="020B0604020202020204" pitchFamily="34" charset="0"/>
              </a:rPr>
              <a:t>Seguro sin culpa</a:t>
            </a:r>
          </a:p>
        </p:txBody>
      </p:sp>
      <p:grpSp>
        <p:nvGrpSpPr>
          <p:cNvPr id="261" name="Group 260">
            <a:extLst>
              <a:ext uri="{FF2B5EF4-FFF2-40B4-BE49-F238E27FC236}">
                <a16:creationId xmlns:a16="http://schemas.microsoft.com/office/drawing/2014/main" id="{8D417C2A-37AC-49A5-9A80-42A0409DD7AF}"/>
              </a:ext>
              <a:ext uri="{C183D7F6-B498-43B3-948B-1728B52AA6E4}">
                <adec:decorative xmlns:adec="http://schemas.microsoft.com/office/drawing/2017/decorative" val="1"/>
              </a:ext>
            </a:extLst>
          </p:cNvPr>
          <p:cNvGrpSpPr/>
          <p:nvPr/>
        </p:nvGrpSpPr>
        <p:grpSpPr>
          <a:xfrm>
            <a:off x="6669780" y="3166802"/>
            <a:ext cx="2714636" cy="1036217"/>
            <a:chOff x="6669780" y="3164371"/>
            <a:chExt cx="2714636" cy="1036217"/>
          </a:xfrm>
        </p:grpSpPr>
        <p:sp>
          <p:nvSpPr>
            <p:cNvPr id="306" name="Isosceles Triangle 305">
              <a:extLst>
                <a:ext uri="{FF2B5EF4-FFF2-40B4-BE49-F238E27FC236}">
                  <a16:creationId xmlns:a16="http://schemas.microsoft.com/office/drawing/2014/main" id="{F504EB2B-1B24-4553-84B0-8BAA2E90D3AD}"/>
                </a:ext>
                <a:ext uri="{C183D7F6-B498-43B3-948B-1728B52AA6E4}">
                  <adec:decorative xmlns:adec="http://schemas.microsoft.com/office/drawing/2017/decorative" val="1"/>
                </a:ext>
              </a:extLst>
            </p:cNvPr>
            <p:cNvSpPr/>
            <p:nvPr/>
          </p:nvSpPr>
          <p:spPr bwMode="auto">
            <a:xfrm rot="10800000" flipH="1">
              <a:off x="6686768"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7" name="Rectangle 306">
              <a:extLst>
                <a:ext uri="{FF2B5EF4-FFF2-40B4-BE49-F238E27FC236}">
                  <a16:creationId xmlns:a16="http://schemas.microsoft.com/office/drawing/2014/main" id="{D3A93BBD-B9BD-4EBA-B1CB-05FAC059BFA2}"/>
                </a:ext>
                <a:ext uri="{C183D7F6-B498-43B3-948B-1728B52AA6E4}">
                  <adec:decorative xmlns:adec="http://schemas.microsoft.com/office/drawing/2017/decorative" val="1"/>
                </a:ext>
              </a:extLst>
            </p:cNvPr>
            <p:cNvSpPr/>
            <p:nvPr/>
          </p:nvSpPr>
          <p:spPr bwMode="auto">
            <a:xfrm flipH="1">
              <a:off x="7046621"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8" name="Rectangle 307">
              <a:extLst>
                <a:ext uri="{FF2B5EF4-FFF2-40B4-BE49-F238E27FC236}">
                  <a16:creationId xmlns:a16="http://schemas.microsoft.com/office/drawing/2014/main" id="{BCC1F207-0C4C-4A7F-86EE-8C3C96F10607}"/>
                </a:ext>
                <a:ext uri="{C183D7F6-B498-43B3-948B-1728B52AA6E4}">
                  <adec:decorative xmlns:adec="http://schemas.microsoft.com/office/drawing/2017/decorative" val="1"/>
                </a:ext>
              </a:extLst>
            </p:cNvPr>
            <p:cNvSpPr/>
            <p:nvPr/>
          </p:nvSpPr>
          <p:spPr bwMode="auto">
            <a:xfrm flipH="1">
              <a:off x="6669780"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62" name="Rectangle 261" descr="Un recuadro rectangular azul la etiqueta COBRA dentro del recuadro">
            <a:extLst>
              <a:ext uri="{FF2B5EF4-FFF2-40B4-BE49-F238E27FC236}">
                <a16:creationId xmlns:a16="http://schemas.microsoft.com/office/drawing/2014/main" id="{6F77E5F2-92FE-48D9-BE0A-7FE1BF93B33F}"/>
              </a:ext>
            </a:extLst>
          </p:cNvPr>
          <p:cNvSpPr/>
          <p:nvPr/>
        </p:nvSpPr>
        <p:spPr>
          <a:xfrm flipH="1">
            <a:off x="7661157" y="3500244"/>
            <a:ext cx="1534400" cy="369332"/>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COBRA</a:t>
            </a:r>
          </a:p>
        </p:txBody>
      </p:sp>
      <p:grpSp>
        <p:nvGrpSpPr>
          <p:cNvPr id="264" name="Group 263">
            <a:extLst>
              <a:ext uri="{FF2B5EF4-FFF2-40B4-BE49-F238E27FC236}">
                <a16:creationId xmlns:a16="http://schemas.microsoft.com/office/drawing/2014/main" id="{82E9AEFD-ADFA-4CE2-9A09-A99168AFA6C2}"/>
              </a:ext>
              <a:ext uri="{C183D7F6-B498-43B3-948B-1728B52AA6E4}">
                <adec:decorative xmlns:adec="http://schemas.microsoft.com/office/drawing/2017/decorative" val="1"/>
              </a:ext>
            </a:extLst>
          </p:cNvPr>
          <p:cNvGrpSpPr/>
          <p:nvPr/>
        </p:nvGrpSpPr>
        <p:grpSpPr>
          <a:xfrm>
            <a:off x="2428597" y="3166802"/>
            <a:ext cx="2714635" cy="1036217"/>
            <a:chOff x="2428597" y="3164371"/>
            <a:chExt cx="2714635" cy="1036217"/>
          </a:xfrm>
        </p:grpSpPr>
        <p:sp>
          <p:nvSpPr>
            <p:cNvPr id="301" name="Isosceles Triangle 300">
              <a:extLst>
                <a:ext uri="{FF2B5EF4-FFF2-40B4-BE49-F238E27FC236}">
                  <a16:creationId xmlns:a16="http://schemas.microsoft.com/office/drawing/2014/main" id="{08A586D5-F571-4B6D-A7B4-D55C125F1AEF}"/>
                </a:ext>
                <a:ext uri="{C183D7F6-B498-43B3-948B-1728B52AA6E4}">
                  <adec:decorative xmlns:adec="http://schemas.microsoft.com/office/drawing/2017/decorative" val="1"/>
                </a:ext>
              </a:extLst>
            </p:cNvPr>
            <p:cNvSpPr/>
            <p:nvPr/>
          </p:nvSpPr>
          <p:spPr bwMode="auto">
            <a:xfrm rot="10800000" flipH="1">
              <a:off x="2445584"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2" name="Rectangle 301">
              <a:extLst>
                <a:ext uri="{FF2B5EF4-FFF2-40B4-BE49-F238E27FC236}">
                  <a16:creationId xmlns:a16="http://schemas.microsoft.com/office/drawing/2014/main" id="{FEC1C203-C013-433F-8D5D-5290129E1C68}"/>
                </a:ext>
                <a:ext uri="{C183D7F6-B498-43B3-948B-1728B52AA6E4}">
                  <adec:decorative xmlns:adec="http://schemas.microsoft.com/office/drawing/2017/decorative" val="1"/>
                </a:ext>
              </a:extLst>
            </p:cNvPr>
            <p:cNvSpPr/>
            <p:nvPr/>
          </p:nvSpPr>
          <p:spPr bwMode="auto">
            <a:xfrm flipH="1">
              <a:off x="2805437"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3" name="Rectangle 302">
              <a:extLst>
                <a:ext uri="{FF2B5EF4-FFF2-40B4-BE49-F238E27FC236}">
                  <a16:creationId xmlns:a16="http://schemas.microsoft.com/office/drawing/2014/main" id="{AADDDDC7-0AAD-43F6-906B-CF9409626B34}"/>
                </a:ext>
                <a:ext uri="{C183D7F6-B498-43B3-948B-1728B52AA6E4}">
                  <adec:decorative xmlns:adec="http://schemas.microsoft.com/office/drawing/2017/decorative" val="1"/>
                </a:ext>
              </a:extLst>
            </p:cNvPr>
            <p:cNvSpPr/>
            <p:nvPr/>
          </p:nvSpPr>
          <p:spPr bwMode="auto">
            <a:xfrm flipH="1">
              <a:off x="2428597"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65" name="Rectangle 264" descr="Un recuadro rectangular azul la etiqueta Plan de salud grupal de jubilados dentro del recuadro">
            <a:extLst>
              <a:ext uri="{FF2B5EF4-FFF2-40B4-BE49-F238E27FC236}">
                <a16:creationId xmlns:a16="http://schemas.microsoft.com/office/drawing/2014/main" id="{260594EA-F682-48FA-BD3C-E497FAAD649E}"/>
              </a:ext>
            </a:extLst>
          </p:cNvPr>
          <p:cNvSpPr/>
          <p:nvPr/>
        </p:nvSpPr>
        <p:spPr>
          <a:xfrm flipH="1">
            <a:off x="3225840" y="3360954"/>
            <a:ext cx="190661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Plan de salud grupal de jubilados</a:t>
            </a:r>
          </a:p>
        </p:txBody>
      </p:sp>
      <p:grpSp>
        <p:nvGrpSpPr>
          <p:cNvPr id="267" name="Group 266">
            <a:extLst>
              <a:ext uri="{FF2B5EF4-FFF2-40B4-BE49-F238E27FC236}">
                <a16:creationId xmlns:a16="http://schemas.microsoft.com/office/drawing/2014/main" id="{62AA4F66-361F-4B73-8E3B-71C7AA71BB3A}"/>
              </a:ext>
              <a:ext uri="{C183D7F6-B498-43B3-948B-1728B52AA6E4}">
                <adec:decorative xmlns:adec="http://schemas.microsoft.com/office/drawing/2017/decorative" val="1"/>
              </a:ext>
            </a:extLst>
          </p:cNvPr>
          <p:cNvGrpSpPr/>
          <p:nvPr/>
        </p:nvGrpSpPr>
        <p:grpSpPr>
          <a:xfrm>
            <a:off x="7071996" y="2129659"/>
            <a:ext cx="2691410" cy="1036217"/>
            <a:chOff x="7071996" y="2127228"/>
            <a:chExt cx="2691410" cy="1036217"/>
          </a:xfrm>
        </p:grpSpPr>
        <p:sp>
          <p:nvSpPr>
            <p:cNvPr id="296" name="Isosceles Triangle 295">
              <a:extLst>
                <a:ext uri="{FF2B5EF4-FFF2-40B4-BE49-F238E27FC236}">
                  <a16:creationId xmlns:a16="http://schemas.microsoft.com/office/drawing/2014/main" id="{04E41441-0BFB-47B1-ACB1-96156F54BDE1}"/>
                </a:ext>
                <a:ext uri="{C183D7F6-B498-43B3-948B-1728B52AA6E4}">
                  <adec:decorative xmlns:adec="http://schemas.microsoft.com/office/drawing/2017/decorative" val="1"/>
                </a:ext>
              </a:extLst>
            </p:cNvPr>
            <p:cNvSpPr/>
            <p:nvPr/>
          </p:nvSpPr>
          <p:spPr bwMode="auto">
            <a:xfrm rot="10800000" flipH="1">
              <a:off x="7079454" y="303781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7" name="Rectangle 296">
              <a:extLst>
                <a:ext uri="{FF2B5EF4-FFF2-40B4-BE49-F238E27FC236}">
                  <a16:creationId xmlns:a16="http://schemas.microsoft.com/office/drawing/2014/main" id="{3D73922D-A616-4695-A615-8847865E74E9}"/>
                </a:ext>
                <a:ext uri="{C183D7F6-B498-43B3-948B-1728B52AA6E4}">
                  <adec:decorative xmlns:adec="http://schemas.microsoft.com/office/drawing/2017/decorative" val="1"/>
                </a:ext>
              </a:extLst>
            </p:cNvPr>
            <p:cNvSpPr/>
            <p:nvPr/>
          </p:nvSpPr>
          <p:spPr bwMode="auto">
            <a:xfrm flipH="1">
              <a:off x="7425611" y="2127228"/>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8" name="Rectangle 297">
              <a:extLst>
                <a:ext uri="{FF2B5EF4-FFF2-40B4-BE49-F238E27FC236}">
                  <a16:creationId xmlns:a16="http://schemas.microsoft.com/office/drawing/2014/main" id="{6CFA4ED6-7CA8-4D5D-8CDD-CA5982ED143C}"/>
                </a:ext>
                <a:ext uri="{C183D7F6-B498-43B3-948B-1728B52AA6E4}">
                  <adec:decorative xmlns:adec="http://schemas.microsoft.com/office/drawing/2017/decorative" val="1"/>
                </a:ext>
              </a:extLst>
            </p:cNvPr>
            <p:cNvSpPr/>
            <p:nvPr/>
          </p:nvSpPr>
          <p:spPr bwMode="auto">
            <a:xfrm flipH="1">
              <a:off x="7071996" y="2127228"/>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68" name="Rectangle 267" descr="Un recuadro rectangular azul la etiqueta Programa de beneficios federal  para la&#10;enfermedad pulmonar minera dentro del recuadro&#10;">
            <a:extLst>
              <a:ext uri="{FF2B5EF4-FFF2-40B4-BE49-F238E27FC236}">
                <a16:creationId xmlns:a16="http://schemas.microsoft.com/office/drawing/2014/main" id="{C29866AD-7F06-48DB-8502-F23CC3DAF84E}"/>
              </a:ext>
            </a:extLst>
          </p:cNvPr>
          <p:cNvSpPr/>
          <p:nvPr/>
        </p:nvSpPr>
        <p:spPr>
          <a:xfrm flipH="1">
            <a:off x="7718132" y="2170713"/>
            <a:ext cx="2218222" cy="954107"/>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400" dirty="0">
                <a:solidFill>
                  <a:schemeClr val="bg1"/>
                </a:solidFill>
                <a:latin typeface="Arial" panose="020B0604020202020204" pitchFamily="34" charset="0"/>
                <a:cs typeface="Arial" panose="020B0604020202020204" pitchFamily="34" charset="0"/>
              </a:rPr>
              <a:t>Programa de beneficios</a:t>
            </a:r>
          </a:p>
          <a:p>
            <a:pPr algn="ctr"/>
            <a:r>
              <a:rPr lang="es-MX" sz="1400" dirty="0">
                <a:solidFill>
                  <a:schemeClr val="bg1"/>
                </a:solidFill>
                <a:latin typeface="Arial" panose="020B0604020202020204" pitchFamily="34" charset="0"/>
                <a:cs typeface="Arial" panose="020B0604020202020204" pitchFamily="34" charset="0"/>
              </a:rPr>
              <a:t>federal  para la</a:t>
            </a:r>
          </a:p>
          <a:p>
            <a:pPr algn="ctr"/>
            <a:r>
              <a:rPr lang="es-MX" sz="1400" dirty="0">
                <a:solidFill>
                  <a:schemeClr val="bg1"/>
                </a:solidFill>
                <a:latin typeface="Arial" panose="020B0604020202020204" pitchFamily="34" charset="0"/>
                <a:cs typeface="Arial" panose="020B0604020202020204" pitchFamily="34" charset="0"/>
              </a:rPr>
              <a:t>enfermedad pulmón negro</a:t>
            </a:r>
          </a:p>
        </p:txBody>
      </p:sp>
      <p:grpSp>
        <p:nvGrpSpPr>
          <p:cNvPr id="270" name="Group 269">
            <a:extLst>
              <a:ext uri="{FF2B5EF4-FFF2-40B4-BE49-F238E27FC236}">
                <a16:creationId xmlns:a16="http://schemas.microsoft.com/office/drawing/2014/main" id="{53D75537-14B5-4265-8B6B-64ABD8E98DF9}"/>
              </a:ext>
              <a:ext uri="{C183D7F6-B498-43B3-948B-1728B52AA6E4}">
                <adec:decorative xmlns:adec="http://schemas.microsoft.com/office/drawing/2017/decorative" val="1"/>
              </a:ext>
            </a:extLst>
          </p:cNvPr>
          <p:cNvGrpSpPr/>
          <p:nvPr/>
        </p:nvGrpSpPr>
        <p:grpSpPr>
          <a:xfrm>
            <a:off x="2830813" y="2129659"/>
            <a:ext cx="2691409" cy="1036217"/>
            <a:chOff x="2830813" y="2127228"/>
            <a:chExt cx="2691409" cy="1036217"/>
          </a:xfrm>
        </p:grpSpPr>
        <p:sp>
          <p:nvSpPr>
            <p:cNvPr id="291" name="Isosceles Triangle 290">
              <a:extLst>
                <a:ext uri="{FF2B5EF4-FFF2-40B4-BE49-F238E27FC236}">
                  <a16:creationId xmlns:a16="http://schemas.microsoft.com/office/drawing/2014/main" id="{CCA36717-C48E-4D3B-BDB8-A3B54EC18E99}"/>
                </a:ext>
                <a:ext uri="{C183D7F6-B498-43B3-948B-1728B52AA6E4}">
                  <adec:decorative xmlns:adec="http://schemas.microsoft.com/office/drawing/2017/decorative" val="1"/>
                </a:ext>
              </a:extLst>
            </p:cNvPr>
            <p:cNvSpPr/>
            <p:nvPr/>
          </p:nvSpPr>
          <p:spPr bwMode="auto">
            <a:xfrm rot="10800000" flipH="1">
              <a:off x="2847800" y="303305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2" name="Rectangle 291">
              <a:extLst>
                <a:ext uri="{FF2B5EF4-FFF2-40B4-BE49-F238E27FC236}">
                  <a16:creationId xmlns:a16="http://schemas.microsoft.com/office/drawing/2014/main" id="{165A7FA1-E0DD-4172-84EA-6BEBE81BDBC5}"/>
                </a:ext>
                <a:ext uri="{C183D7F6-B498-43B3-948B-1728B52AA6E4}">
                  <adec:decorative xmlns:adec="http://schemas.microsoft.com/office/drawing/2017/decorative" val="1"/>
                </a:ext>
              </a:extLst>
            </p:cNvPr>
            <p:cNvSpPr/>
            <p:nvPr/>
          </p:nvSpPr>
          <p:spPr bwMode="auto">
            <a:xfrm flipH="1">
              <a:off x="3184427" y="2127228"/>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3" name="Rectangle 292">
              <a:extLst>
                <a:ext uri="{FF2B5EF4-FFF2-40B4-BE49-F238E27FC236}">
                  <a16:creationId xmlns:a16="http://schemas.microsoft.com/office/drawing/2014/main" id="{11A3C136-C45C-48F5-AC6A-BA59291B80E1}"/>
                </a:ext>
                <a:ext uri="{C183D7F6-B498-43B3-948B-1728B52AA6E4}">
                  <adec:decorative xmlns:adec="http://schemas.microsoft.com/office/drawing/2017/decorative" val="1"/>
                </a:ext>
              </a:extLst>
            </p:cNvPr>
            <p:cNvSpPr/>
            <p:nvPr/>
          </p:nvSpPr>
          <p:spPr bwMode="auto">
            <a:xfrm flipH="1">
              <a:off x="2830813" y="2127228"/>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71" name="Rectangle 270" descr="Un recuadro rectangular azul la etiqueta Plan de Salud Grupal dentro del recuadro">
            <a:extLst>
              <a:ext uri="{FF2B5EF4-FFF2-40B4-BE49-F238E27FC236}">
                <a16:creationId xmlns:a16="http://schemas.microsoft.com/office/drawing/2014/main" id="{DDA8D0B7-715C-4077-87BA-25E11FA65779}"/>
              </a:ext>
            </a:extLst>
          </p:cNvPr>
          <p:cNvSpPr/>
          <p:nvPr/>
        </p:nvSpPr>
        <p:spPr>
          <a:xfrm flipH="1">
            <a:off x="3915374" y="2186102"/>
            <a:ext cx="1316076"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Plan de salud grupal</a:t>
            </a:r>
          </a:p>
        </p:txBody>
      </p:sp>
      <p:grpSp>
        <p:nvGrpSpPr>
          <p:cNvPr id="273" name="Group 272">
            <a:extLst>
              <a:ext uri="{FF2B5EF4-FFF2-40B4-BE49-F238E27FC236}">
                <a16:creationId xmlns:a16="http://schemas.microsoft.com/office/drawing/2014/main" id="{0988B9B6-C2DB-43C5-BE9B-59124BA9805B}"/>
              </a:ext>
              <a:ext uri="{C183D7F6-B498-43B3-948B-1728B52AA6E4}">
                <adec:decorative xmlns:adec="http://schemas.microsoft.com/office/drawing/2017/decorative" val="1"/>
              </a:ext>
            </a:extLst>
          </p:cNvPr>
          <p:cNvGrpSpPr/>
          <p:nvPr/>
        </p:nvGrpSpPr>
        <p:grpSpPr>
          <a:xfrm>
            <a:off x="6669780" y="1092516"/>
            <a:ext cx="2714637" cy="1036217"/>
            <a:chOff x="6669780" y="1090085"/>
            <a:chExt cx="2714637" cy="1036217"/>
          </a:xfrm>
        </p:grpSpPr>
        <p:sp>
          <p:nvSpPr>
            <p:cNvPr id="286" name="Isosceles Triangle 285">
              <a:extLst>
                <a:ext uri="{FF2B5EF4-FFF2-40B4-BE49-F238E27FC236}">
                  <a16:creationId xmlns:a16="http://schemas.microsoft.com/office/drawing/2014/main" id="{63E28AD1-CB47-4549-B6B4-08D248848C44}"/>
                </a:ext>
                <a:ext uri="{C183D7F6-B498-43B3-948B-1728B52AA6E4}">
                  <adec:decorative xmlns:adec="http://schemas.microsoft.com/office/drawing/2017/decorative" val="1"/>
                </a:ext>
              </a:extLst>
            </p:cNvPr>
            <p:cNvSpPr/>
            <p:nvPr/>
          </p:nvSpPr>
          <p:spPr bwMode="auto">
            <a:xfrm rot="10800000" flipH="1">
              <a:off x="6686768" y="1995912"/>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7" name="Rectangle 286">
              <a:extLst>
                <a:ext uri="{FF2B5EF4-FFF2-40B4-BE49-F238E27FC236}">
                  <a16:creationId xmlns:a16="http://schemas.microsoft.com/office/drawing/2014/main" id="{72F0BBDD-867D-4F7B-8FA1-A1E55B1EFF78}"/>
                </a:ext>
                <a:ext uri="{C183D7F6-B498-43B3-948B-1728B52AA6E4}">
                  <adec:decorative xmlns:adec="http://schemas.microsoft.com/office/drawing/2017/decorative" val="1"/>
                </a:ext>
              </a:extLst>
            </p:cNvPr>
            <p:cNvSpPr/>
            <p:nvPr/>
          </p:nvSpPr>
          <p:spPr bwMode="auto">
            <a:xfrm flipH="1">
              <a:off x="7046623" y="1090085"/>
              <a:ext cx="2337794"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88" name="Rectangle 287">
              <a:extLst>
                <a:ext uri="{FF2B5EF4-FFF2-40B4-BE49-F238E27FC236}">
                  <a16:creationId xmlns:a16="http://schemas.microsoft.com/office/drawing/2014/main" id="{8EBAC9C1-E5EF-4470-9F45-BEEF7FEA96E9}"/>
                </a:ext>
                <a:ext uri="{C183D7F6-B498-43B3-948B-1728B52AA6E4}">
                  <adec:decorative xmlns:adec="http://schemas.microsoft.com/office/drawing/2017/decorative" val="1"/>
                </a:ext>
              </a:extLst>
            </p:cNvPr>
            <p:cNvSpPr/>
            <p:nvPr/>
          </p:nvSpPr>
          <p:spPr bwMode="auto">
            <a:xfrm flipH="1">
              <a:off x="6669780" y="1090085"/>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74" name="Rectangle 273" descr="Un recuadro rectangular azul la etiqueta Seguro de accidentes de trabajo dentro del recuadro">
            <a:extLst>
              <a:ext uri="{FF2B5EF4-FFF2-40B4-BE49-F238E27FC236}">
                <a16:creationId xmlns:a16="http://schemas.microsoft.com/office/drawing/2014/main" id="{9088ADB7-325B-4314-A060-90E67EB0CDE1}"/>
              </a:ext>
            </a:extLst>
          </p:cNvPr>
          <p:cNvSpPr/>
          <p:nvPr/>
        </p:nvSpPr>
        <p:spPr>
          <a:xfrm flipH="1">
            <a:off x="7272920" y="1105367"/>
            <a:ext cx="2267953"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Seguro de compensación al trabajador</a:t>
            </a:r>
          </a:p>
        </p:txBody>
      </p:sp>
      <p:grpSp>
        <p:nvGrpSpPr>
          <p:cNvPr id="276" name="Group 275">
            <a:extLst>
              <a:ext uri="{FF2B5EF4-FFF2-40B4-BE49-F238E27FC236}">
                <a16:creationId xmlns:a16="http://schemas.microsoft.com/office/drawing/2014/main" id="{A4DA35BB-DD29-43AC-8C02-57AC3EBDEBE7}"/>
              </a:ext>
              <a:ext uri="{C183D7F6-B498-43B3-948B-1728B52AA6E4}">
                <adec:decorative xmlns:adec="http://schemas.microsoft.com/office/drawing/2017/decorative" val="1"/>
              </a:ext>
            </a:extLst>
          </p:cNvPr>
          <p:cNvGrpSpPr/>
          <p:nvPr/>
        </p:nvGrpSpPr>
        <p:grpSpPr>
          <a:xfrm>
            <a:off x="2428595" y="1092516"/>
            <a:ext cx="2714636" cy="1036217"/>
            <a:chOff x="2428595" y="1090085"/>
            <a:chExt cx="2714636" cy="1036217"/>
          </a:xfrm>
        </p:grpSpPr>
        <p:sp>
          <p:nvSpPr>
            <p:cNvPr id="281" name="Isosceles Triangle 280">
              <a:extLst>
                <a:ext uri="{FF2B5EF4-FFF2-40B4-BE49-F238E27FC236}">
                  <a16:creationId xmlns:a16="http://schemas.microsoft.com/office/drawing/2014/main" id="{06CA059D-CB33-40FD-B3B1-FB0A0C6109F8}"/>
                </a:ext>
                <a:ext uri="{C183D7F6-B498-43B3-948B-1728B52AA6E4}">
                  <adec:decorative xmlns:adec="http://schemas.microsoft.com/office/drawing/2017/decorative" val="1"/>
                </a:ext>
              </a:extLst>
            </p:cNvPr>
            <p:cNvSpPr/>
            <p:nvPr/>
          </p:nvSpPr>
          <p:spPr bwMode="auto">
            <a:xfrm rot="10800000" flipH="1">
              <a:off x="2445582" y="1995912"/>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2" name="Rectangle 281">
              <a:extLst>
                <a:ext uri="{FF2B5EF4-FFF2-40B4-BE49-F238E27FC236}">
                  <a16:creationId xmlns:a16="http://schemas.microsoft.com/office/drawing/2014/main" id="{614D881F-08D2-4CA1-85D8-C0FF2A2FFFA0}"/>
                </a:ext>
                <a:ext uri="{C183D7F6-B498-43B3-948B-1728B52AA6E4}">
                  <adec:decorative xmlns:adec="http://schemas.microsoft.com/office/drawing/2017/decorative" val="1"/>
                </a:ext>
              </a:extLst>
            </p:cNvPr>
            <p:cNvSpPr/>
            <p:nvPr/>
          </p:nvSpPr>
          <p:spPr bwMode="auto">
            <a:xfrm flipH="1">
              <a:off x="2805437" y="1090085"/>
              <a:ext cx="2337794"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83" name="Rectangle 282">
              <a:extLst>
                <a:ext uri="{FF2B5EF4-FFF2-40B4-BE49-F238E27FC236}">
                  <a16:creationId xmlns:a16="http://schemas.microsoft.com/office/drawing/2014/main" id="{3303073B-2976-49E0-860A-5700F78E1275}"/>
                </a:ext>
                <a:ext uri="{C183D7F6-B498-43B3-948B-1728B52AA6E4}">
                  <adec:decorative xmlns:adec="http://schemas.microsoft.com/office/drawing/2017/decorative" val="1"/>
                </a:ext>
              </a:extLst>
            </p:cNvPr>
            <p:cNvSpPr/>
            <p:nvPr/>
          </p:nvSpPr>
          <p:spPr bwMode="auto">
            <a:xfrm flipH="1">
              <a:off x="2428595" y="1090085"/>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78" name="Rectangle 277" descr="Un recuadro rectangular azul la etiqueta Medicaid dentro del recuadro">
            <a:extLst>
              <a:ext uri="{FF2B5EF4-FFF2-40B4-BE49-F238E27FC236}">
                <a16:creationId xmlns:a16="http://schemas.microsoft.com/office/drawing/2014/main" id="{373BEB7C-4877-4725-A9EC-7929CF0B2F24}"/>
              </a:ext>
            </a:extLst>
          </p:cNvPr>
          <p:cNvSpPr/>
          <p:nvPr/>
        </p:nvSpPr>
        <p:spPr>
          <a:xfrm flipH="1">
            <a:off x="3406113" y="1425958"/>
            <a:ext cx="1562117" cy="369332"/>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dirty="0">
                <a:solidFill>
                  <a:schemeClr val="bg1"/>
                </a:solidFill>
                <a:latin typeface="Arial" panose="020B0604020202020204" pitchFamily="34" charset="0"/>
                <a:cs typeface="Arial" panose="020B0604020202020204" pitchFamily="34" charset="0"/>
              </a:rPr>
              <a:t>Medicaid</a:t>
            </a:r>
          </a:p>
        </p:txBody>
      </p:sp>
      <p:sp>
        <p:nvSpPr>
          <p:cNvPr id="3" name="Slide Number Placeholder 2">
            <a:extLst>
              <a:ext uri="{FF2B5EF4-FFF2-40B4-BE49-F238E27FC236}">
                <a16:creationId xmlns:a16="http://schemas.microsoft.com/office/drawing/2014/main" id="{9B2AAF65-75EE-4130-9029-DCE398231474}"/>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a:p>
        </p:txBody>
      </p:sp>
      <p:sp>
        <p:nvSpPr>
          <p:cNvPr id="5" name="Footer Placeholder 4">
            <a:extLst>
              <a:ext uri="{FF2B5EF4-FFF2-40B4-BE49-F238E27FC236}">
                <a16:creationId xmlns:a16="http://schemas.microsoft.com/office/drawing/2014/main" id="{418E0878-DD85-49FC-9198-45E846E21862}"/>
              </a:ext>
            </a:extLst>
          </p:cNvPr>
          <p:cNvSpPr>
            <a:spLocks noGrp="1"/>
          </p:cNvSpPr>
          <p:nvPr>
            <p:ph type="ftr" sz="quarter" idx="11"/>
          </p:nvPr>
        </p:nvSpPr>
        <p:spPr/>
        <p:txBody>
          <a:bodyPr/>
          <a:lstStyle/>
          <a:p>
            <a:r>
              <a:rPr lang="es-MX"/>
              <a:t>Coordinación de beneficios</a:t>
            </a:r>
          </a:p>
        </p:txBody>
      </p:sp>
      <p:sp>
        <p:nvSpPr>
          <p:cNvPr id="2" name="Date Placeholder 1">
            <a:extLst>
              <a:ext uri="{FF2B5EF4-FFF2-40B4-BE49-F238E27FC236}">
                <a16:creationId xmlns:a16="http://schemas.microsoft.com/office/drawing/2014/main" id="{53BD78C8-4FED-4A6C-B319-E1F94A3676BF}"/>
              </a:ext>
            </a:extLst>
          </p:cNvPr>
          <p:cNvSpPr>
            <a:spLocks noGrp="1"/>
          </p:cNvSpPr>
          <p:nvPr>
            <p:ph type="dt" sz="half" idx="10"/>
          </p:nvPr>
        </p:nvSpPr>
        <p:spPr/>
        <p:txBody>
          <a:bodyPr/>
          <a:lstStyle/>
          <a:p>
            <a:r>
              <a:rPr lang="es-MX" sz="1200">
                <a:latin typeface="Arial" panose="020B0604020202020204" pitchFamily="34" charset="0"/>
                <a:cs typeface="Arial" panose="020B0604020202020204" pitchFamily="34" charset="0"/>
              </a:rPr>
              <a:t>Marzo de 2023</a:t>
            </a:r>
          </a:p>
        </p:txBody>
      </p:sp>
    </p:spTree>
    <p:custDataLst>
      <p:tags r:id="rId1"/>
    </p:custDataLst>
    <p:extLst>
      <p:ext uri="{BB962C8B-B14F-4D97-AF65-F5344CB8AC3E}">
        <p14:creationId xmlns:p14="http://schemas.microsoft.com/office/powerpoint/2010/main" val="16621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fill="hold"/>
                                        <p:tgtEl>
                                          <p:spTgt spid="249"/>
                                        </p:tgtEl>
                                        <p:attrNameLst>
                                          <p:attrName>ppt_x</p:attrName>
                                        </p:attrNameLst>
                                      </p:cBhvr>
                                      <p:tavLst>
                                        <p:tav tm="0">
                                          <p:val>
                                            <p:strVal val="#ppt_x"/>
                                          </p:val>
                                        </p:tav>
                                        <p:tav tm="100000">
                                          <p:val>
                                            <p:strVal val="#ppt_x"/>
                                          </p:val>
                                        </p:tav>
                                      </p:tavLst>
                                    </p:anim>
                                    <p:anim calcmode="lin" valueType="num">
                                      <p:cBhvr additive="base">
                                        <p:cTn id="8" dur="500" fill="hold"/>
                                        <p:tgtEl>
                                          <p:spTgt spid="24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252"/>
                                        </p:tgtEl>
                                        <p:attrNameLst>
                                          <p:attrName>style.visibility</p:attrName>
                                        </p:attrNameLst>
                                      </p:cBhvr>
                                      <p:to>
                                        <p:strVal val="visible"/>
                                      </p:to>
                                    </p:set>
                                    <p:anim calcmode="lin" valueType="num">
                                      <p:cBhvr additive="base">
                                        <p:cTn id="16" dur="500" fill="hold"/>
                                        <p:tgtEl>
                                          <p:spTgt spid="252"/>
                                        </p:tgtEl>
                                        <p:attrNameLst>
                                          <p:attrName>ppt_x</p:attrName>
                                        </p:attrNameLst>
                                      </p:cBhvr>
                                      <p:tavLst>
                                        <p:tav tm="0">
                                          <p:val>
                                            <p:strVal val="#ppt_x"/>
                                          </p:val>
                                        </p:tav>
                                        <p:tav tm="100000">
                                          <p:val>
                                            <p:strVal val="#ppt_x"/>
                                          </p:val>
                                        </p:tav>
                                      </p:tavLst>
                                    </p:anim>
                                    <p:anim calcmode="lin" valueType="num">
                                      <p:cBhvr additive="base">
                                        <p:cTn id="17" dur="500" fill="hold"/>
                                        <p:tgtEl>
                                          <p:spTgt spid="252"/>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253"/>
                                        </p:tgtEl>
                                        <p:attrNameLst>
                                          <p:attrName>style.visibility</p:attrName>
                                        </p:attrNameLst>
                                      </p:cBhvr>
                                      <p:to>
                                        <p:strVal val="visible"/>
                                      </p:to>
                                    </p:set>
                                    <p:anim calcmode="lin" valueType="num">
                                      <p:cBhvr additive="base">
                                        <p:cTn id="20" dur="500" fill="hold"/>
                                        <p:tgtEl>
                                          <p:spTgt spid="253"/>
                                        </p:tgtEl>
                                        <p:attrNameLst>
                                          <p:attrName>ppt_x</p:attrName>
                                        </p:attrNameLst>
                                      </p:cBhvr>
                                      <p:tavLst>
                                        <p:tav tm="0">
                                          <p:val>
                                            <p:strVal val="#ppt_x"/>
                                          </p:val>
                                        </p:tav>
                                        <p:tav tm="100000">
                                          <p:val>
                                            <p:strVal val="#ppt_x"/>
                                          </p:val>
                                        </p:tav>
                                      </p:tavLst>
                                    </p:anim>
                                    <p:anim calcmode="lin" valueType="num">
                                      <p:cBhvr additive="base">
                                        <p:cTn id="21" dur="500" fill="hold"/>
                                        <p:tgtEl>
                                          <p:spTgt spid="25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255"/>
                                        </p:tgtEl>
                                        <p:attrNameLst>
                                          <p:attrName>style.visibility</p:attrName>
                                        </p:attrNameLst>
                                      </p:cBhvr>
                                      <p:to>
                                        <p:strVal val="visible"/>
                                      </p:to>
                                    </p:set>
                                    <p:anim calcmode="lin" valueType="num">
                                      <p:cBhvr additive="base">
                                        <p:cTn id="25" dur="500" fill="hold"/>
                                        <p:tgtEl>
                                          <p:spTgt spid="255"/>
                                        </p:tgtEl>
                                        <p:attrNameLst>
                                          <p:attrName>ppt_x</p:attrName>
                                        </p:attrNameLst>
                                      </p:cBhvr>
                                      <p:tavLst>
                                        <p:tav tm="0">
                                          <p:val>
                                            <p:strVal val="#ppt_x"/>
                                          </p:val>
                                        </p:tav>
                                        <p:tav tm="100000">
                                          <p:val>
                                            <p:strVal val="#ppt_x"/>
                                          </p:val>
                                        </p:tav>
                                      </p:tavLst>
                                    </p:anim>
                                    <p:anim calcmode="lin" valueType="num">
                                      <p:cBhvr additive="base">
                                        <p:cTn id="26" dur="500" fill="hold"/>
                                        <p:tgtEl>
                                          <p:spTgt spid="255"/>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56"/>
                                        </p:tgtEl>
                                        <p:attrNameLst>
                                          <p:attrName>style.visibility</p:attrName>
                                        </p:attrNameLst>
                                      </p:cBhvr>
                                      <p:to>
                                        <p:strVal val="visible"/>
                                      </p:to>
                                    </p:set>
                                    <p:anim calcmode="lin" valueType="num">
                                      <p:cBhvr additive="base">
                                        <p:cTn id="29" dur="500" fill="hold"/>
                                        <p:tgtEl>
                                          <p:spTgt spid="256"/>
                                        </p:tgtEl>
                                        <p:attrNameLst>
                                          <p:attrName>ppt_x</p:attrName>
                                        </p:attrNameLst>
                                      </p:cBhvr>
                                      <p:tavLst>
                                        <p:tav tm="0">
                                          <p:val>
                                            <p:strVal val="#ppt_x"/>
                                          </p:val>
                                        </p:tav>
                                        <p:tav tm="100000">
                                          <p:val>
                                            <p:strVal val="#ppt_x"/>
                                          </p:val>
                                        </p:tav>
                                      </p:tavLst>
                                    </p:anim>
                                    <p:anim calcmode="lin" valueType="num">
                                      <p:cBhvr additive="base">
                                        <p:cTn id="30" dur="500" fill="hold"/>
                                        <p:tgtEl>
                                          <p:spTgt spid="256"/>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258"/>
                                        </p:tgtEl>
                                        <p:attrNameLst>
                                          <p:attrName>style.visibility</p:attrName>
                                        </p:attrNameLst>
                                      </p:cBhvr>
                                      <p:to>
                                        <p:strVal val="visible"/>
                                      </p:to>
                                    </p:set>
                                    <p:anim calcmode="lin" valueType="num">
                                      <p:cBhvr additive="base">
                                        <p:cTn id="34" dur="500" fill="hold"/>
                                        <p:tgtEl>
                                          <p:spTgt spid="258"/>
                                        </p:tgtEl>
                                        <p:attrNameLst>
                                          <p:attrName>ppt_x</p:attrName>
                                        </p:attrNameLst>
                                      </p:cBhvr>
                                      <p:tavLst>
                                        <p:tav tm="0">
                                          <p:val>
                                            <p:strVal val="#ppt_x"/>
                                          </p:val>
                                        </p:tav>
                                        <p:tav tm="100000">
                                          <p:val>
                                            <p:strVal val="#ppt_x"/>
                                          </p:val>
                                        </p:tav>
                                      </p:tavLst>
                                    </p:anim>
                                    <p:anim calcmode="lin" valueType="num">
                                      <p:cBhvr additive="base">
                                        <p:cTn id="35" dur="500" fill="hold"/>
                                        <p:tgtEl>
                                          <p:spTgt spid="258"/>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259"/>
                                        </p:tgtEl>
                                        <p:attrNameLst>
                                          <p:attrName>style.visibility</p:attrName>
                                        </p:attrNameLst>
                                      </p:cBhvr>
                                      <p:to>
                                        <p:strVal val="visible"/>
                                      </p:to>
                                    </p:set>
                                    <p:anim calcmode="lin" valueType="num">
                                      <p:cBhvr additive="base">
                                        <p:cTn id="38" dur="500" fill="hold"/>
                                        <p:tgtEl>
                                          <p:spTgt spid="259"/>
                                        </p:tgtEl>
                                        <p:attrNameLst>
                                          <p:attrName>ppt_x</p:attrName>
                                        </p:attrNameLst>
                                      </p:cBhvr>
                                      <p:tavLst>
                                        <p:tav tm="0">
                                          <p:val>
                                            <p:strVal val="#ppt_x"/>
                                          </p:val>
                                        </p:tav>
                                        <p:tav tm="100000">
                                          <p:val>
                                            <p:strVal val="#ppt_x"/>
                                          </p:val>
                                        </p:tav>
                                      </p:tavLst>
                                    </p:anim>
                                    <p:anim calcmode="lin" valueType="num">
                                      <p:cBhvr additive="base">
                                        <p:cTn id="39" dur="500" fill="hold"/>
                                        <p:tgtEl>
                                          <p:spTgt spid="259"/>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261"/>
                                        </p:tgtEl>
                                        <p:attrNameLst>
                                          <p:attrName>style.visibility</p:attrName>
                                        </p:attrNameLst>
                                      </p:cBhvr>
                                      <p:to>
                                        <p:strVal val="visible"/>
                                      </p:to>
                                    </p:set>
                                    <p:anim calcmode="lin" valueType="num">
                                      <p:cBhvr additive="base">
                                        <p:cTn id="43" dur="500" fill="hold"/>
                                        <p:tgtEl>
                                          <p:spTgt spid="261"/>
                                        </p:tgtEl>
                                        <p:attrNameLst>
                                          <p:attrName>ppt_x</p:attrName>
                                        </p:attrNameLst>
                                      </p:cBhvr>
                                      <p:tavLst>
                                        <p:tav tm="0">
                                          <p:val>
                                            <p:strVal val="#ppt_x"/>
                                          </p:val>
                                        </p:tav>
                                        <p:tav tm="100000">
                                          <p:val>
                                            <p:strVal val="#ppt_x"/>
                                          </p:val>
                                        </p:tav>
                                      </p:tavLst>
                                    </p:anim>
                                    <p:anim calcmode="lin" valueType="num">
                                      <p:cBhvr additive="base">
                                        <p:cTn id="44" dur="500" fill="hold"/>
                                        <p:tgtEl>
                                          <p:spTgt spid="26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500" fill="hold"/>
                                        <p:tgtEl>
                                          <p:spTgt spid="262"/>
                                        </p:tgtEl>
                                        <p:attrNameLst>
                                          <p:attrName>ppt_x</p:attrName>
                                        </p:attrNameLst>
                                      </p:cBhvr>
                                      <p:tavLst>
                                        <p:tav tm="0">
                                          <p:val>
                                            <p:strVal val="#ppt_x"/>
                                          </p:val>
                                        </p:tav>
                                        <p:tav tm="100000">
                                          <p:val>
                                            <p:strVal val="#ppt_x"/>
                                          </p:val>
                                        </p:tav>
                                      </p:tavLst>
                                    </p:anim>
                                    <p:anim calcmode="lin" valueType="num">
                                      <p:cBhvr additive="base">
                                        <p:cTn id="48" dur="500" fill="hold"/>
                                        <p:tgtEl>
                                          <p:spTgt spid="262"/>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nodeType="afterEffect">
                                  <p:stCondLst>
                                    <p:cond delay="0"/>
                                  </p:stCondLst>
                                  <p:childTnLst>
                                    <p:set>
                                      <p:cBhvr>
                                        <p:cTn id="51" dur="1" fill="hold">
                                          <p:stCondLst>
                                            <p:cond delay="0"/>
                                          </p:stCondLst>
                                        </p:cTn>
                                        <p:tgtEl>
                                          <p:spTgt spid="264"/>
                                        </p:tgtEl>
                                        <p:attrNameLst>
                                          <p:attrName>style.visibility</p:attrName>
                                        </p:attrNameLst>
                                      </p:cBhvr>
                                      <p:to>
                                        <p:strVal val="visible"/>
                                      </p:to>
                                    </p:set>
                                    <p:anim calcmode="lin" valueType="num">
                                      <p:cBhvr additive="base">
                                        <p:cTn id="52" dur="500" fill="hold"/>
                                        <p:tgtEl>
                                          <p:spTgt spid="264"/>
                                        </p:tgtEl>
                                        <p:attrNameLst>
                                          <p:attrName>ppt_x</p:attrName>
                                        </p:attrNameLst>
                                      </p:cBhvr>
                                      <p:tavLst>
                                        <p:tav tm="0">
                                          <p:val>
                                            <p:strVal val="#ppt_x"/>
                                          </p:val>
                                        </p:tav>
                                        <p:tav tm="100000">
                                          <p:val>
                                            <p:strVal val="#ppt_x"/>
                                          </p:val>
                                        </p:tav>
                                      </p:tavLst>
                                    </p:anim>
                                    <p:anim calcmode="lin" valueType="num">
                                      <p:cBhvr additive="base">
                                        <p:cTn id="53" dur="500" fill="hold"/>
                                        <p:tgtEl>
                                          <p:spTgt spid="26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65"/>
                                        </p:tgtEl>
                                        <p:attrNameLst>
                                          <p:attrName>style.visibility</p:attrName>
                                        </p:attrNameLst>
                                      </p:cBhvr>
                                      <p:to>
                                        <p:strVal val="visible"/>
                                      </p:to>
                                    </p:set>
                                    <p:anim calcmode="lin" valueType="num">
                                      <p:cBhvr additive="base">
                                        <p:cTn id="56" dur="500" fill="hold"/>
                                        <p:tgtEl>
                                          <p:spTgt spid="265"/>
                                        </p:tgtEl>
                                        <p:attrNameLst>
                                          <p:attrName>ppt_x</p:attrName>
                                        </p:attrNameLst>
                                      </p:cBhvr>
                                      <p:tavLst>
                                        <p:tav tm="0">
                                          <p:val>
                                            <p:strVal val="#ppt_x"/>
                                          </p:val>
                                        </p:tav>
                                        <p:tav tm="100000">
                                          <p:val>
                                            <p:strVal val="#ppt_x"/>
                                          </p:val>
                                        </p:tav>
                                      </p:tavLst>
                                    </p:anim>
                                    <p:anim calcmode="lin" valueType="num">
                                      <p:cBhvr additive="base">
                                        <p:cTn id="57" dur="500" fill="hold"/>
                                        <p:tgtEl>
                                          <p:spTgt spid="265"/>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nodeType="afterEffect">
                                  <p:stCondLst>
                                    <p:cond delay="0"/>
                                  </p:stCondLst>
                                  <p:childTnLst>
                                    <p:set>
                                      <p:cBhvr>
                                        <p:cTn id="60" dur="1" fill="hold">
                                          <p:stCondLst>
                                            <p:cond delay="0"/>
                                          </p:stCondLst>
                                        </p:cTn>
                                        <p:tgtEl>
                                          <p:spTgt spid="267"/>
                                        </p:tgtEl>
                                        <p:attrNameLst>
                                          <p:attrName>style.visibility</p:attrName>
                                        </p:attrNameLst>
                                      </p:cBhvr>
                                      <p:to>
                                        <p:strVal val="visible"/>
                                      </p:to>
                                    </p:set>
                                    <p:anim calcmode="lin" valueType="num">
                                      <p:cBhvr additive="base">
                                        <p:cTn id="61" dur="500" fill="hold"/>
                                        <p:tgtEl>
                                          <p:spTgt spid="267"/>
                                        </p:tgtEl>
                                        <p:attrNameLst>
                                          <p:attrName>ppt_x</p:attrName>
                                        </p:attrNameLst>
                                      </p:cBhvr>
                                      <p:tavLst>
                                        <p:tav tm="0">
                                          <p:val>
                                            <p:strVal val="#ppt_x"/>
                                          </p:val>
                                        </p:tav>
                                        <p:tav tm="100000">
                                          <p:val>
                                            <p:strVal val="#ppt_x"/>
                                          </p:val>
                                        </p:tav>
                                      </p:tavLst>
                                    </p:anim>
                                    <p:anim calcmode="lin" valueType="num">
                                      <p:cBhvr additive="base">
                                        <p:cTn id="62" dur="500" fill="hold"/>
                                        <p:tgtEl>
                                          <p:spTgt spid="267"/>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68"/>
                                        </p:tgtEl>
                                        <p:attrNameLst>
                                          <p:attrName>style.visibility</p:attrName>
                                        </p:attrNameLst>
                                      </p:cBhvr>
                                      <p:to>
                                        <p:strVal val="visible"/>
                                      </p:to>
                                    </p:set>
                                    <p:anim calcmode="lin" valueType="num">
                                      <p:cBhvr additive="base">
                                        <p:cTn id="65" dur="500" fill="hold"/>
                                        <p:tgtEl>
                                          <p:spTgt spid="268"/>
                                        </p:tgtEl>
                                        <p:attrNameLst>
                                          <p:attrName>ppt_x</p:attrName>
                                        </p:attrNameLst>
                                      </p:cBhvr>
                                      <p:tavLst>
                                        <p:tav tm="0">
                                          <p:val>
                                            <p:strVal val="#ppt_x"/>
                                          </p:val>
                                        </p:tav>
                                        <p:tav tm="100000">
                                          <p:val>
                                            <p:strVal val="#ppt_x"/>
                                          </p:val>
                                        </p:tav>
                                      </p:tavLst>
                                    </p:anim>
                                    <p:anim calcmode="lin" valueType="num">
                                      <p:cBhvr additive="base">
                                        <p:cTn id="66" dur="500" fill="hold"/>
                                        <p:tgtEl>
                                          <p:spTgt spid="268"/>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70"/>
                                        </p:tgtEl>
                                        <p:attrNameLst>
                                          <p:attrName>style.visibility</p:attrName>
                                        </p:attrNameLst>
                                      </p:cBhvr>
                                      <p:to>
                                        <p:strVal val="visible"/>
                                      </p:to>
                                    </p:set>
                                    <p:anim calcmode="lin" valueType="num">
                                      <p:cBhvr additive="base">
                                        <p:cTn id="70" dur="500" fill="hold"/>
                                        <p:tgtEl>
                                          <p:spTgt spid="270"/>
                                        </p:tgtEl>
                                        <p:attrNameLst>
                                          <p:attrName>ppt_x</p:attrName>
                                        </p:attrNameLst>
                                      </p:cBhvr>
                                      <p:tavLst>
                                        <p:tav tm="0">
                                          <p:val>
                                            <p:strVal val="#ppt_x"/>
                                          </p:val>
                                        </p:tav>
                                        <p:tav tm="100000">
                                          <p:val>
                                            <p:strVal val="#ppt_x"/>
                                          </p:val>
                                        </p:tav>
                                      </p:tavLst>
                                    </p:anim>
                                    <p:anim calcmode="lin" valueType="num">
                                      <p:cBhvr additive="base">
                                        <p:cTn id="71" dur="500" fill="hold"/>
                                        <p:tgtEl>
                                          <p:spTgt spid="270"/>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271"/>
                                        </p:tgtEl>
                                        <p:attrNameLst>
                                          <p:attrName>style.visibility</p:attrName>
                                        </p:attrNameLst>
                                      </p:cBhvr>
                                      <p:to>
                                        <p:strVal val="visible"/>
                                      </p:to>
                                    </p:set>
                                    <p:anim calcmode="lin" valueType="num">
                                      <p:cBhvr additive="base">
                                        <p:cTn id="74" dur="500" fill="hold"/>
                                        <p:tgtEl>
                                          <p:spTgt spid="271"/>
                                        </p:tgtEl>
                                        <p:attrNameLst>
                                          <p:attrName>ppt_x</p:attrName>
                                        </p:attrNameLst>
                                      </p:cBhvr>
                                      <p:tavLst>
                                        <p:tav tm="0">
                                          <p:val>
                                            <p:strVal val="#ppt_x"/>
                                          </p:val>
                                        </p:tav>
                                        <p:tav tm="100000">
                                          <p:val>
                                            <p:strVal val="#ppt_x"/>
                                          </p:val>
                                        </p:tav>
                                      </p:tavLst>
                                    </p:anim>
                                    <p:anim calcmode="lin" valueType="num">
                                      <p:cBhvr additive="base">
                                        <p:cTn id="75" dur="500" fill="hold"/>
                                        <p:tgtEl>
                                          <p:spTgt spid="271"/>
                                        </p:tgtEl>
                                        <p:attrNameLst>
                                          <p:attrName>ppt_y</p:attrName>
                                        </p:attrNameLst>
                                      </p:cBhvr>
                                      <p:tavLst>
                                        <p:tav tm="0">
                                          <p:val>
                                            <p:strVal val="0-#ppt_h/2"/>
                                          </p:val>
                                        </p:tav>
                                        <p:tav tm="100000">
                                          <p:val>
                                            <p:strVal val="#ppt_y"/>
                                          </p:val>
                                        </p:tav>
                                      </p:tavLst>
                                    </p:anim>
                                  </p:childTnLst>
                                </p:cTn>
                              </p:par>
                            </p:childTnLst>
                          </p:cTn>
                        </p:par>
                        <p:par>
                          <p:cTn id="76" fill="hold">
                            <p:stCondLst>
                              <p:cond delay="4000"/>
                            </p:stCondLst>
                            <p:childTnLst>
                              <p:par>
                                <p:cTn id="77" presetID="2" presetClass="entr" presetSubtype="1" fill="hold" nodeType="afterEffect">
                                  <p:stCondLst>
                                    <p:cond delay="0"/>
                                  </p:stCondLst>
                                  <p:childTnLst>
                                    <p:set>
                                      <p:cBhvr>
                                        <p:cTn id="78" dur="1" fill="hold">
                                          <p:stCondLst>
                                            <p:cond delay="0"/>
                                          </p:stCondLst>
                                        </p:cTn>
                                        <p:tgtEl>
                                          <p:spTgt spid="273"/>
                                        </p:tgtEl>
                                        <p:attrNameLst>
                                          <p:attrName>style.visibility</p:attrName>
                                        </p:attrNameLst>
                                      </p:cBhvr>
                                      <p:to>
                                        <p:strVal val="visible"/>
                                      </p:to>
                                    </p:set>
                                    <p:anim calcmode="lin" valueType="num">
                                      <p:cBhvr additive="base">
                                        <p:cTn id="79" dur="500" fill="hold"/>
                                        <p:tgtEl>
                                          <p:spTgt spid="273"/>
                                        </p:tgtEl>
                                        <p:attrNameLst>
                                          <p:attrName>ppt_x</p:attrName>
                                        </p:attrNameLst>
                                      </p:cBhvr>
                                      <p:tavLst>
                                        <p:tav tm="0">
                                          <p:val>
                                            <p:strVal val="#ppt_x"/>
                                          </p:val>
                                        </p:tav>
                                        <p:tav tm="100000">
                                          <p:val>
                                            <p:strVal val="#ppt_x"/>
                                          </p:val>
                                        </p:tav>
                                      </p:tavLst>
                                    </p:anim>
                                    <p:anim calcmode="lin" valueType="num">
                                      <p:cBhvr additive="base">
                                        <p:cTn id="80" dur="500" fill="hold"/>
                                        <p:tgtEl>
                                          <p:spTgt spid="273"/>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274"/>
                                        </p:tgtEl>
                                        <p:attrNameLst>
                                          <p:attrName>style.visibility</p:attrName>
                                        </p:attrNameLst>
                                      </p:cBhvr>
                                      <p:to>
                                        <p:strVal val="visible"/>
                                      </p:to>
                                    </p:set>
                                    <p:anim calcmode="lin" valueType="num">
                                      <p:cBhvr additive="base">
                                        <p:cTn id="83" dur="500" fill="hold"/>
                                        <p:tgtEl>
                                          <p:spTgt spid="274"/>
                                        </p:tgtEl>
                                        <p:attrNameLst>
                                          <p:attrName>ppt_x</p:attrName>
                                        </p:attrNameLst>
                                      </p:cBhvr>
                                      <p:tavLst>
                                        <p:tav tm="0">
                                          <p:val>
                                            <p:strVal val="#ppt_x"/>
                                          </p:val>
                                        </p:tav>
                                        <p:tav tm="100000">
                                          <p:val>
                                            <p:strVal val="#ppt_x"/>
                                          </p:val>
                                        </p:tav>
                                      </p:tavLst>
                                    </p:anim>
                                    <p:anim calcmode="lin" valueType="num">
                                      <p:cBhvr additive="base">
                                        <p:cTn id="84" dur="500" fill="hold"/>
                                        <p:tgtEl>
                                          <p:spTgt spid="274"/>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nodeType="afterEffect">
                                  <p:stCondLst>
                                    <p:cond delay="0"/>
                                  </p:stCondLst>
                                  <p:childTnLst>
                                    <p:set>
                                      <p:cBhvr>
                                        <p:cTn id="87" dur="1" fill="hold">
                                          <p:stCondLst>
                                            <p:cond delay="0"/>
                                          </p:stCondLst>
                                        </p:cTn>
                                        <p:tgtEl>
                                          <p:spTgt spid="276"/>
                                        </p:tgtEl>
                                        <p:attrNameLst>
                                          <p:attrName>style.visibility</p:attrName>
                                        </p:attrNameLst>
                                      </p:cBhvr>
                                      <p:to>
                                        <p:strVal val="visible"/>
                                      </p:to>
                                    </p:set>
                                    <p:anim calcmode="lin" valueType="num">
                                      <p:cBhvr additive="base">
                                        <p:cTn id="88" dur="500" fill="hold"/>
                                        <p:tgtEl>
                                          <p:spTgt spid="276"/>
                                        </p:tgtEl>
                                        <p:attrNameLst>
                                          <p:attrName>ppt_x</p:attrName>
                                        </p:attrNameLst>
                                      </p:cBhvr>
                                      <p:tavLst>
                                        <p:tav tm="0">
                                          <p:val>
                                            <p:strVal val="#ppt_x"/>
                                          </p:val>
                                        </p:tav>
                                        <p:tav tm="100000">
                                          <p:val>
                                            <p:strVal val="#ppt_x"/>
                                          </p:val>
                                        </p:tav>
                                      </p:tavLst>
                                    </p:anim>
                                    <p:anim calcmode="lin" valueType="num">
                                      <p:cBhvr additive="base">
                                        <p:cTn id="89" dur="500" fill="hold"/>
                                        <p:tgtEl>
                                          <p:spTgt spid="276"/>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278"/>
                                        </p:tgtEl>
                                        <p:attrNameLst>
                                          <p:attrName>style.visibility</p:attrName>
                                        </p:attrNameLst>
                                      </p:cBhvr>
                                      <p:to>
                                        <p:strVal val="visible"/>
                                      </p:to>
                                    </p:set>
                                    <p:anim calcmode="lin" valueType="num">
                                      <p:cBhvr additive="base">
                                        <p:cTn id="92" dur="500" fill="hold"/>
                                        <p:tgtEl>
                                          <p:spTgt spid="278"/>
                                        </p:tgtEl>
                                        <p:attrNameLst>
                                          <p:attrName>ppt_x</p:attrName>
                                        </p:attrNameLst>
                                      </p:cBhvr>
                                      <p:tavLst>
                                        <p:tav tm="0">
                                          <p:val>
                                            <p:strVal val="#ppt_x"/>
                                          </p:val>
                                        </p:tav>
                                        <p:tav tm="100000">
                                          <p:val>
                                            <p:strVal val="#ppt_x"/>
                                          </p:val>
                                        </p:tav>
                                      </p:tavLst>
                                    </p:anim>
                                    <p:anim calcmode="lin" valueType="num">
                                      <p:cBhvr additive="base">
                                        <p:cTn id="93" dur="500" fill="hold"/>
                                        <p:tgtEl>
                                          <p:spTgt spid="2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3" grpId="0"/>
      <p:bldP spid="256" grpId="0"/>
      <p:bldP spid="259" grpId="0"/>
      <p:bldP spid="262" grpId="0"/>
      <p:bldP spid="265" grpId="0"/>
      <p:bldP spid="268" grpId="0"/>
      <p:bldP spid="271" grpId="0"/>
      <p:bldP spid="274" grpId="0"/>
      <p:bldP spid="2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9370"/>
          </a:xfrm>
        </p:spPr>
        <p:txBody>
          <a:bodyPr>
            <a:normAutofit/>
          </a:bodyPr>
          <a:lstStyle/>
          <a:p>
            <a:r>
              <a:rPr lang="es-MX" sz="3000"/>
              <a:t>Medicaid</a:t>
            </a:r>
          </a:p>
        </p:txBody>
      </p:sp>
      <p:sp>
        <p:nvSpPr>
          <p:cNvPr id="5" name="Content Placeholder 4"/>
          <p:cNvSpPr>
            <a:spLocks noGrp="1"/>
          </p:cNvSpPr>
          <p:nvPr>
            <p:ph type="body" sz="quarter" idx="13"/>
          </p:nvPr>
        </p:nvSpPr>
        <p:spPr>
          <a:xfrm>
            <a:off x="838200" y="1371600"/>
            <a:ext cx="10644188" cy="4167187"/>
          </a:xfrm>
        </p:spPr>
        <p:txBody>
          <a:bodyPr>
            <a:normAutofit/>
          </a:bodyPr>
          <a:lstStyle/>
          <a:p>
            <a:pPr marL="0" lvl="0" indent="0" defTabSz="685800">
              <a:lnSpc>
                <a:spcPct val="110000"/>
              </a:lnSpc>
              <a:spcBef>
                <a:spcPts val="600"/>
              </a:spcBef>
              <a:spcAft>
                <a:spcPts val="1200"/>
              </a:spcAft>
              <a:buNone/>
            </a:pPr>
            <a:r>
              <a:rPr lang="es-MX" sz="2800" b="1" dirty="0">
                <a:solidFill>
                  <a:srgbClr val="00529B"/>
                </a:solidFill>
              </a:rPr>
              <a:t>Programa conjunto federal y estatal que ayuda a pagar:</a:t>
            </a:r>
          </a:p>
          <a:p>
            <a:pPr marL="548640" lvl="1" indent="-274320" defTabSz="685800">
              <a:lnSpc>
                <a:spcPct val="110000"/>
              </a:lnSpc>
              <a:spcBef>
                <a:spcPts val="0"/>
              </a:spcBef>
              <a:spcAft>
                <a:spcPts val="600"/>
              </a:spcAft>
              <a:buFont typeface="Wingdings" panose="05000000000000000000" pitchFamily="2" charset="2"/>
              <a:buChar char="§"/>
            </a:pPr>
            <a:r>
              <a:rPr lang="es-MX" sz="2400" dirty="0">
                <a:solidFill>
                  <a:srgbClr val="00529B"/>
                </a:solidFill>
              </a:rPr>
              <a:t>Costos médicos de individuos y familias con ingresos y </a:t>
            </a:r>
            <a:br>
              <a:rPr lang="es-MX" sz="2400" dirty="0">
                <a:solidFill>
                  <a:srgbClr val="00529B"/>
                </a:solidFill>
              </a:rPr>
            </a:br>
            <a:r>
              <a:rPr lang="es-MX" sz="2400" dirty="0">
                <a:solidFill>
                  <a:srgbClr val="00529B"/>
                </a:solidFill>
              </a:rPr>
              <a:t>recursos limitados</a:t>
            </a:r>
          </a:p>
          <a:p>
            <a:pPr marL="548640" lvl="1" indent="-274320" defTabSz="685800">
              <a:lnSpc>
                <a:spcPct val="110000"/>
              </a:lnSpc>
              <a:spcBef>
                <a:spcPts val="0"/>
              </a:spcBef>
              <a:spcAft>
                <a:spcPts val="600"/>
              </a:spcAft>
              <a:buFont typeface="Wingdings" panose="05000000000000000000" pitchFamily="2" charset="2"/>
              <a:buChar char="§"/>
            </a:pPr>
            <a:r>
              <a:rPr lang="es-MX" sz="2400" dirty="0">
                <a:solidFill>
                  <a:srgbClr val="00529B"/>
                </a:solidFill>
              </a:rPr>
              <a:t>Costos de Medicare: primas, deducibles, copagos y/o </a:t>
            </a:r>
            <a:r>
              <a:rPr lang="es-MX" sz="2400" dirty="0" err="1">
                <a:solidFill>
                  <a:srgbClr val="00529B"/>
                </a:solidFill>
              </a:rPr>
              <a:t>coseguro</a:t>
            </a:r>
            <a:endParaRPr lang="es-MX" sz="2400" dirty="0">
              <a:solidFill>
                <a:srgbClr val="00529B"/>
              </a:solidFill>
            </a:endParaRPr>
          </a:p>
          <a:p>
            <a:pPr marL="463550" lvl="1" indent="0" defTabSz="685800">
              <a:lnSpc>
                <a:spcPct val="110000"/>
              </a:lnSpc>
              <a:spcBef>
                <a:spcPts val="0"/>
              </a:spcBef>
              <a:spcAft>
                <a:spcPts val="600"/>
              </a:spcAft>
              <a:buNone/>
            </a:pPr>
            <a:r>
              <a:rPr lang="es-MX" sz="2800" dirty="0">
                <a:solidFill>
                  <a:srgbClr val="00529B"/>
                </a:solidFill>
              </a:rPr>
              <a:t>Nunca paga primero por servicios cubiertos por Medicare</a:t>
            </a:r>
          </a:p>
          <a:p>
            <a:pPr marL="463550" lvl="0" indent="0" defTabSz="685800">
              <a:lnSpc>
                <a:spcPct val="110000"/>
              </a:lnSpc>
              <a:spcBef>
                <a:spcPts val="0"/>
              </a:spcBef>
              <a:spcAft>
                <a:spcPts val="600"/>
              </a:spcAft>
              <a:buNone/>
            </a:pPr>
            <a:r>
              <a:rPr lang="es-MX" sz="2800" dirty="0">
                <a:solidFill>
                  <a:srgbClr val="00529B"/>
                </a:solidFill>
              </a:rPr>
              <a:t>Es el pagador de último recurso </a:t>
            </a:r>
          </a:p>
        </p:txBody>
      </p:sp>
      <p:sp>
        <p:nvSpPr>
          <p:cNvPr id="11" name="Freeform: Shape 10">
            <a:extLst>
              <a:ext uri="{FF2B5EF4-FFF2-40B4-BE49-F238E27FC236}">
                <a16:creationId xmlns:a16="http://schemas.microsoft.com/office/drawing/2014/main" id="{273C43C8-D81A-40D4-994D-F9AA1E37201A}"/>
              </a:ext>
              <a:ext uri="{C183D7F6-B498-43B3-948B-1728B52AA6E4}">
                <adec:decorative xmlns:adec="http://schemas.microsoft.com/office/drawing/2017/decorative" val="1"/>
              </a:ext>
            </a:extLst>
          </p:cNvPr>
          <p:cNvSpPr>
            <a:spLocks noChangeAspect="1"/>
          </p:cNvSpPr>
          <p:nvPr/>
        </p:nvSpPr>
        <p:spPr>
          <a:xfrm>
            <a:off x="855580" y="3387245"/>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A24D0D5-7DCF-4C95-BA4A-E13A37AF8CF7}"/>
              </a:ext>
              <a:ext uri="{C183D7F6-B498-43B3-948B-1728B52AA6E4}">
                <adec:decorative xmlns:adec="http://schemas.microsoft.com/office/drawing/2017/decorative" val="1"/>
              </a:ext>
            </a:extLst>
          </p:cNvPr>
          <p:cNvSpPr>
            <a:spLocks noChangeAspect="1"/>
          </p:cNvSpPr>
          <p:nvPr/>
        </p:nvSpPr>
        <p:spPr>
          <a:xfrm>
            <a:off x="853967" y="395608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2006892D-701B-4B67-8ED8-DFB649F7B79C}"/>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3" name="Footer Placeholder 2">
            <a:extLst>
              <a:ext uri="{FF2B5EF4-FFF2-40B4-BE49-F238E27FC236}">
                <a16:creationId xmlns:a16="http://schemas.microsoft.com/office/drawing/2014/main" id="{5FAFE771-1006-4F15-B221-A62D07504D08}"/>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957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1999" cy="912662"/>
          </a:xfrm>
        </p:spPr>
        <p:txBody>
          <a:bodyPr>
            <a:normAutofit/>
          </a:bodyPr>
          <a:lstStyle/>
          <a:p>
            <a:r>
              <a:rPr lang="es-MX" sz="3000" dirty="0"/>
              <a:t>Planes de salud grupales (</a:t>
            </a:r>
            <a:r>
              <a:rPr lang="es-MX" sz="3000" dirty="0" err="1"/>
              <a:t>GHP</a:t>
            </a:r>
            <a:r>
              <a:rPr lang="es-MX" sz="3000" dirty="0"/>
              <a:t>)</a:t>
            </a:r>
          </a:p>
        </p:txBody>
      </p:sp>
      <p:sp>
        <p:nvSpPr>
          <p:cNvPr id="10" name="Text Placeholder 19">
            <a:extLst>
              <a:ext uri="{FF2B5EF4-FFF2-40B4-BE49-F238E27FC236}">
                <a16:creationId xmlns:a16="http://schemas.microsoft.com/office/drawing/2014/main" id="{4183E9DC-C367-45B3-917F-48108EC469DA}"/>
              </a:ext>
            </a:extLst>
          </p:cNvPr>
          <p:cNvSpPr txBox="1">
            <a:spLocks/>
          </p:cNvSpPr>
          <p:nvPr/>
        </p:nvSpPr>
        <p:spPr>
          <a:xfrm>
            <a:off x="914400" y="1371600"/>
            <a:ext cx="10419821" cy="48445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00539A"/>
              </a:buClr>
              <a:buFont typeface="Wingdings" pitchFamily="2" charset="2"/>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1200"/>
              </a:spcAft>
            </a:pPr>
            <a:r>
              <a:rPr lang="es-MX" sz="2800" dirty="0">
                <a:solidFill>
                  <a:srgbClr val="00529B"/>
                </a:solidFill>
              </a:rPr>
              <a:t>Cobertura que muchos empleadores y sindicatos ofrecen a empleados actuales y sus familias, y/o jubilados</a:t>
            </a:r>
          </a:p>
          <a:p>
            <a:pPr marL="548640" indent="-274320">
              <a:lnSpc>
                <a:spcPct val="100000"/>
              </a:lnSpc>
              <a:spcBef>
                <a:spcPts val="0"/>
              </a:spcBef>
              <a:spcAft>
                <a:spcPts val="1200"/>
              </a:spcAft>
              <a:buFont typeface="Wingdings" pitchFamily="2" charset="2"/>
              <a:buChar char="§"/>
            </a:pPr>
            <a:r>
              <a:rPr lang="es-MX" dirty="0">
                <a:solidFill>
                  <a:srgbClr val="00529B"/>
                </a:solidFill>
              </a:rPr>
              <a:t>Tipos de planes: </a:t>
            </a:r>
            <a:r>
              <a:rPr lang="es-MX" b="0" dirty="0">
                <a:solidFill>
                  <a:srgbClr val="00529B"/>
                </a:solidFill>
              </a:rPr>
              <a:t>Pago-por-servicio cuidado administrado</a:t>
            </a:r>
          </a:p>
          <a:p>
            <a:pPr marL="548640" indent="-274320">
              <a:lnSpc>
                <a:spcPct val="100000"/>
              </a:lnSpc>
              <a:spcBef>
                <a:spcPts val="0"/>
              </a:spcBef>
              <a:spcAft>
                <a:spcPts val="1200"/>
              </a:spcAft>
              <a:buFont typeface="Wingdings" pitchFamily="2" charset="2"/>
              <a:buChar char="§"/>
            </a:pPr>
            <a:r>
              <a:rPr lang="es-MX" dirty="0">
                <a:solidFill>
                  <a:srgbClr val="00529B"/>
                </a:solidFill>
              </a:rPr>
              <a:t>Decisión del empleado: </a:t>
            </a:r>
            <a:r>
              <a:rPr lang="es-MX" b="0" dirty="0">
                <a:solidFill>
                  <a:srgbClr val="00529B"/>
                </a:solidFill>
              </a:rPr>
              <a:t>Los empleados generalmente pueden elegir mantener o rechazar</a:t>
            </a:r>
          </a:p>
          <a:p>
            <a:pPr marL="548640" indent="-274320">
              <a:lnSpc>
                <a:spcPct val="100000"/>
              </a:lnSpc>
              <a:spcBef>
                <a:spcPts val="0"/>
              </a:spcBef>
              <a:spcAft>
                <a:spcPts val="1200"/>
              </a:spcAft>
              <a:buFont typeface="Wingdings" pitchFamily="2" charset="2"/>
              <a:buChar char="§"/>
            </a:pPr>
            <a:r>
              <a:rPr lang="es-MX" dirty="0">
                <a:solidFill>
                  <a:srgbClr val="00529B"/>
                </a:solidFill>
              </a:rPr>
              <a:t>Empresas con 50 o menos empleados: </a:t>
            </a:r>
            <a:r>
              <a:rPr lang="es-MX" b="0" dirty="0">
                <a:solidFill>
                  <a:srgbClr val="00529B"/>
                </a:solidFill>
              </a:rPr>
              <a:t>Pueden ofrecer planes del Programa de Opciones de Seguro Médico para Pequeñas Empresas (SHOP) del mercado de seguros</a:t>
            </a:r>
          </a:p>
        </p:txBody>
      </p:sp>
      <p:sp>
        <p:nvSpPr>
          <p:cNvPr id="5" name="Slide Number Placeholder 4">
            <a:extLst>
              <a:ext uri="{FF2B5EF4-FFF2-40B4-BE49-F238E27FC236}">
                <a16:creationId xmlns:a16="http://schemas.microsoft.com/office/drawing/2014/main" id="{996E44FF-2F54-45F5-B016-391C741A7E6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3" name="Footer Placeholder 2">
            <a:extLst>
              <a:ext uri="{FF2B5EF4-FFF2-40B4-BE49-F238E27FC236}">
                <a16:creationId xmlns:a16="http://schemas.microsoft.com/office/drawing/2014/main" id="{59C16AC8-56A6-4535-8B5F-622C59145D25}"/>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1223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198"/>
            <a:ext cx="12192000" cy="914400"/>
          </a:xfrm>
        </p:spPr>
        <p:txBody>
          <a:bodyPr>
            <a:normAutofit/>
          </a:bodyPr>
          <a:lstStyle/>
          <a:p>
            <a:r>
              <a:rPr lang="es-MX" sz="3000" dirty="0">
                <a:latin typeface="Arial Black"/>
              </a:rPr>
              <a:t>Planes de salud grupales (</a:t>
            </a:r>
            <a:r>
              <a:rPr lang="es-MX" sz="3000" dirty="0" err="1">
                <a:latin typeface="Arial Black"/>
              </a:rPr>
              <a:t>GHP</a:t>
            </a:r>
            <a:r>
              <a:rPr lang="es-MX" sz="3000" dirty="0">
                <a:latin typeface="Arial Black"/>
              </a:rPr>
              <a:t>) y Medicare</a:t>
            </a:r>
          </a:p>
        </p:txBody>
      </p:sp>
      <p:graphicFrame>
        <p:nvGraphicFramePr>
          <p:cNvPr id="6" name="Content Placeholder 6" descr="Chart information included in speakers' notes." title="When Medicare Pays First for People with Employer Group Health Plans"/>
          <p:cNvGraphicFramePr>
            <a:graphicFrameLocks/>
          </p:cNvGraphicFramePr>
          <p:nvPr>
            <p:extLst>
              <p:ext uri="{D42A27DB-BD31-4B8C-83A1-F6EECF244321}">
                <p14:modId xmlns:p14="http://schemas.microsoft.com/office/powerpoint/2010/main" val="280329890"/>
              </p:ext>
            </p:extLst>
          </p:nvPr>
        </p:nvGraphicFramePr>
        <p:xfrm>
          <a:off x="998220" y="1146658"/>
          <a:ext cx="10195560" cy="4812651"/>
        </p:xfrm>
        <a:graphic>
          <a:graphicData uri="http://schemas.openxmlformats.org/drawingml/2006/table">
            <a:tbl>
              <a:tblPr firstRow="1" bandRow="1">
                <a:tableStyleId>{5FD0F851-EC5A-4D38-B0AD-8093EC10F338}</a:tableStyleId>
              </a:tblPr>
              <a:tblGrid>
                <a:gridCol w="5506097">
                  <a:extLst>
                    <a:ext uri="{9D8B030D-6E8A-4147-A177-3AD203B41FA5}">
                      <a16:colId xmlns:a16="http://schemas.microsoft.com/office/drawing/2014/main" val="20000"/>
                    </a:ext>
                  </a:extLst>
                </a:gridCol>
                <a:gridCol w="4689463">
                  <a:extLst>
                    <a:ext uri="{9D8B030D-6E8A-4147-A177-3AD203B41FA5}">
                      <a16:colId xmlns:a16="http://schemas.microsoft.com/office/drawing/2014/main" val="20001"/>
                    </a:ext>
                  </a:extLst>
                </a:gridCol>
              </a:tblGrid>
              <a:tr h="345682">
                <a:tc>
                  <a:txBody>
                    <a:bodyPr/>
                    <a:lstStyle/>
                    <a:p>
                      <a:pPr marL="0" marR="0" algn="l">
                        <a:lnSpc>
                          <a:spcPct val="100000"/>
                        </a:lnSpc>
                        <a:spcBef>
                          <a:spcPts val="0"/>
                        </a:spcBef>
                        <a:spcAft>
                          <a:spcPts val="0"/>
                        </a:spcAft>
                      </a:pPr>
                      <a:r>
                        <a:rPr lang="es-MX" sz="2200" dirty="0">
                          <a:solidFill>
                            <a:srgbClr val="00529B"/>
                          </a:solidFill>
                        </a:rPr>
                        <a:t>Si usted:</a:t>
                      </a:r>
                    </a:p>
                  </a:txBody>
                  <a:tcPr marL="51435" marR="51435" marT="0" marB="0"/>
                </a:tc>
                <a:tc>
                  <a:txBody>
                    <a:bodyPr/>
                    <a:lstStyle/>
                    <a:p>
                      <a:pPr marL="0" marR="0">
                        <a:lnSpc>
                          <a:spcPct val="100000"/>
                        </a:lnSpc>
                        <a:spcBef>
                          <a:spcPts val="0"/>
                        </a:spcBef>
                        <a:spcAft>
                          <a:spcPts val="0"/>
                        </a:spcAft>
                      </a:pPr>
                      <a:r>
                        <a:rPr lang="es-MX" sz="2200">
                          <a:solidFill>
                            <a:srgbClr val="00529B"/>
                          </a:solidFill>
                        </a:rPr>
                        <a:t>¿Medicare paga primero?</a:t>
                      </a:r>
                    </a:p>
                  </a:txBody>
                  <a:tcPr marL="51435" marR="51435" marT="0" marB="0"/>
                </a:tc>
                <a:extLst>
                  <a:ext uri="{0D108BD9-81ED-4DB2-BD59-A6C34878D82A}">
                    <a16:rowId xmlns:a16="http://schemas.microsoft.com/office/drawing/2014/main" val="10000"/>
                  </a:ext>
                </a:extLst>
              </a:tr>
              <a:tr h="778889">
                <a:tc>
                  <a:txBody>
                    <a:bodyPr/>
                    <a:lstStyle/>
                    <a:p>
                      <a:pPr marL="114300" marR="0" lvl="0" indent="0">
                        <a:lnSpc>
                          <a:spcPct val="100000"/>
                        </a:lnSpc>
                        <a:spcBef>
                          <a:spcPts val="0"/>
                        </a:spcBef>
                        <a:spcAft>
                          <a:spcPts val="0"/>
                        </a:spcAft>
                        <a:buFont typeface="+mj-lt"/>
                        <a:buNone/>
                      </a:pPr>
                      <a:r>
                        <a:rPr lang="es-MX" sz="2200" dirty="0">
                          <a:solidFill>
                            <a:srgbClr val="00529B"/>
                          </a:solidFill>
                        </a:rPr>
                        <a:t>Tiene 65 años de edad o más y tiene cobertura de jubilado</a:t>
                      </a:r>
                    </a:p>
                  </a:txBody>
                  <a:tcPr marL="51435" marR="51435" marT="0" marB="0"/>
                </a:tc>
                <a:tc>
                  <a:txBody>
                    <a:bodyPr/>
                    <a:lstStyle/>
                    <a:p>
                      <a:pPr marL="0" marR="0" algn="l" defTabSz="914400" rtl="0" eaLnBrk="1" latinLnBrk="0" hangingPunct="1">
                        <a:lnSpc>
                          <a:spcPct val="100000"/>
                        </a:lnSpc>
                        <a:spcBef>
                          <a:spcPts val="0"/>
                        </a:spcBef>
                        <a:spcAft>
                          <a:spcPts val="0"/>
                        </a:spcAft>
                        <a:tabLst/>
                      </a:pPr>
                      <a:r>
                        <a:rPr lang="es-MX" sz="2200">
                          <a:solidFill>
                            <a:srgbClr val="00529B"/>
                          </a:solidFill>
                          <a:latin typeface="+mn-lt"/>
                          <a:ea typeface="+mn-ea"/>
                          <a:cs typeface="+mn-cs"/>
                        </a:rPr>
                        <a:t>Medicare es el pagador primario de los jubilados con cobertura</a:t>
                      </a:r>
                    </a:p>
                  </a:txBody>
                  <a:tcPr marL="51435" marR="51435" marT="0" marB="0"/>
                </a:tc>
                <a:extLst>
                  <a:ext uri="{0D108BD9-81ED-4DB2-BD59-A6C34878D82A}">
                    <a16:rowId xmlns:a16="http://schemas.microsoft.com/office/drawing/2014/main" val="10001"/>
                  </a:ext>
                </a:extLst>
              </a:tr>
              <a:tr h="966159">
                <a:tc>
                  <a:txBody>
                    <a:bodyPr/>
                    <a:lstStyle/>
                    <a:p>
                      <a:pPr marL="114300" marR="0" lvl="0" indent="0">
                        <a:lnSpc>
                          <a:spcPct val="100000"/>
                        </a:lnSpc>
                        <a:spcBef>
                          <a:spcPts val="0"/>
                        </a:spcBef>
                        <a:spcAft>
                          <a:spcPts val="0"/>
                        </a:spcAft>
                        <a:buFont typeface="+mj-lt"/>
                        <a:buNone/>
                      </a:pPr>
                      <a:r>
                        <a:rPr lang="es-MX" sz="2200">
                          <a:solidFill>
                            <a:srgbClr val="00529B"/>
                          </a:solidFill>
                        </a:rPr>
                        <a:t>Tiene 65 años de edad o más con cobertura de GHP a través de su empleo actual (de usted o su cónyuge) </a:t>
                      </a:r>
                    </a:p>
                  </a:txBody>
                  <a:tcPr marL="51435" marR="51435" marT="0" marB="0"/>
                </a:tc>
                <a:tc>
                  <a:txBody>
                    <a:bodyPr/>
                    <a:lstStyle/>
                    <a:p>
                      <a:pPr marL="0" marR="0">
                        <a:lnSpc>
                          <a:spcPct val="100000"/>
                        </a:lnSpc>
                        <a:spcBef>
                          <a:spcPts val="0"/>
                        </a:spcBef>
                        <a:spcAft>
                          <a:spcPts val="0"/>
                        </a:spcAft>
                      </a:pPr>
                      <a:r>
                        <a:rPr lang="es-MX" sz="2200" dirty="0">
                          <a:solidFill>
                            <a:srgbClr val="00529B"/>
                          </a:solidFill>
                        </a:rPr>
                        <a:t>Si el empleador tiene menos de</a:t>
                      </a:r>
                    </a:p>
                    <a:p>
                      <a:pPr marL="0" marR="0" lvl="0">
                        <a:lnSpc>
                          <a:spcPct val="100000"/>
                        </a:lnSpc>
                        <a:spcBef>
                          <a:spcPts val="0"/>
                        </a:spcBef>
                        <a:spcAft>
                          <a:spcPts val="0"/>
                        </a:spcAft>
                        <a:buNone/>
                      </a:pPr>
                      <a:r>
                        <a:rPr lang="es-MX" sz="2200" dirty="0">
                          <a:solidFill>
                            <a:srgbClr val="00529B"/>
                          </a:solidFill>
                        </a:rPr>
                        <a:t>20 empleados</a:t>
                      </a:r>
                    </a:p>
                  </a:txBody>
                  <a:tcPr marL="51435" marR="51435" marT="0" marB="0"/>
                </a:tc>
                <a:extLst>
                  <a:ext uri="{0D108BD9-81ED-4DB2-BD59-A6C34878D82A}">
                    <a16:rowId xmlns:a16="http://schemas.microsoft.com/office/drawing/2014/main" val="10002"/>
                  </a:ext>
                </a:extLst>
              </a:tr>
              <a:tr h="1094822">
                <a:tc>
                  <a:txBody>
                    <a:bodyPr/>
                    <a:lstStyle/>
                    <a:p>
                      <a:pPr marL="114300" marR="0" lvl="0" indent="0">
                        <a:lnSpc>
                          <a:spcPct val="100000"/>
                        </a:lnSpc>
                        <a:spcBef>
                          <a:spcPts val="0"/>
                        </a:spcBef>
                        <a:spcAft>
                          <a:spcPts val="0"/>
                        </a:spcAft>
                        <a:buFont typeface="+mj-lt"/>
                        <a:buNone/>
                      </a:pPr>
                      <a:r>
                        <a:rPr lang="es-MX" sz="2200">
                          <a:solidFill>
                            <a:srgbClr val="00529B"/>
                          </a:solidFill>
                        </a:rPr>
                        <a:t>Tiene menos de 65 años de edad con una discapacidad y tiene cobertura de GHP a través de su empleo actual (de usted o un miembro de la familia)</a:t>
                      </a:r>
                    </a:p>
                  </a:txBody>
                  <a:tcPr marL="51435" marR="51435" marT="0" marB="0"/>
                </a:tc>
                <a:tc>
                  <a:txBody>
                    <a:bodyPr/>
                    <a:lstStyle/>
                    <a:p>
                      <a:pPr marL="0" marR="0">
                        <a:lnSpc>
                          <a:spcPct val="100000"/>
                        </a:lnSpc>
                        <a:spcBef>
                          <a:spcPts val="0"/>
                        </a:spcBef>
                        <a:spcAft>
                          <a:spcPts val="0"/>
                        </a:spcAft>
                      </a:pPr>
                      <a:r>
                        <a:rPr lang="es-MX" sz="2200" dirty="0">
                          <a:solidFill>
                            <a:srgbClr val="00529B"/>
                          </a:solidFill>
                        </a:rPr>
                        <a:t>Si el empleador tiene menos de </a:t>
                      </a:r>
                    </a:p>
                    <a:p>
                      <a:pPr marL="0" marR="0" lvl="0">
                        <a:lnSpc>
                          <a:spcPct val="100000"/>
                        </a:lnSpc>
                        <a:spcBef>
                          <a:spcPts val="0"/>
                        </a:spcBef>
                        <a:spcAft>
                          <a:spcPts val="0"/>
                        </a:spcAft>
                        <a:buNone/>
                      </a:pPr>
                      <a:r>
                        <a:rPr lang="es-MX" sz="2200" dirty="0">
                          <a:solidFill>
                            <a:srgbClr val="00529B"/>
                          </a:solidFill>
                        </a:rPr>
                        <a:t>100 empleados</a:t>
                      </a:r>
                    </a:p>
                  </a:txBody>
                  <a:tcPr marL="51435" marR="51435" marT="0" marB="0"/>
                </a:tc>
                <a:extLst>
                  <a:ext uri="{0D108BD9-81ED-4DB2-BD59-A6C34878D82A}">
                    <a16:rowId xmlns:a16="http://schemas.microsoft.com/office/drawing/2014/main" val="10003"/>
                  </a:ext>
                </a:extLst>
              </a:tr>
              <a:tr h="1070039">
                <a:tc>
                  <a:txBody>
                    <a:bodyPr/>
                    <a:lstStyle/>
                    <a:p>
                      <a:pPr marL="114300" marR="0" lvl="0" indent="0">
                        <a:lnSpc>
                          <a:spcPct val="100000"/>
                        </a:lnSpc>
                        <a:spcBef>
                          <a:spcPts val="0"/>
                        </a:spcBef>
                        <a:spcAft>
                          <a:spcPts val="0"/>
                        </a:spcAft>
                        <a:buFont typeface="+mj-lt"/>
                        <a:buNone/>
                      </a:pPr>
                      <a:r>
                        <a:rPr lang="es-MX" sz="2200" dirty="0">
                          <a:solidFill>
                            <a:srgbClr val="00529B"/>
                          </a:solidFill>
                        </a:rPr>
                        <a:t>Elegible para Medicare debido a una enfermedad renal en etapa terminal (ESRD) o tiene cobertura de GHP</a:t>
                      </a:r>
                    </a:p>
                  </a:txBody>
                  <a:tcPr marL="51435" marR="51435" marT="0" marB="0"/>
                </a:tc>
                <a:tc>
                  <a:txBody>
                    <a:bodyPr/>
                    <a:lstStyle/>
                    <a:p>
                      <a:pPr marL="0" marR="0">
                        <a:lnSpc>
                          <a:spcPct val="100000"/>
                        </a:lnSpc>
                        <a:spcBef>
                          <a:spcPts val="0"/>
                        </a:spcBef>
                        <a:spcAft>
                          <a:spcPts val="0"/>
                        </a:spcAft>
                      </a:pPr>
                      <a:r>
                        <a:rPr lang="es-MX" sz="2200" dirty="0">
                          <a:solidFill>
                            <a:srgbClr val="00529B"/>
                          </a:solidFill>
                        </a:rPr>
                        <a:t>Cuando termina el período de coordinación de 30 meses, o si Medicare fue el pagador primario antes de tener </a:t>
                      </a:r>
                      <a:r>
                        <a:rPr lang="es-MX" sz="2200" dirty="0" err="1">
                          <a:solidFill>
                            <a:srgbClr val="00529B"/>
                          </a:solidFill>
                        </a:rPr>
                        <a:t>ESRD</a:t>
                      </a:r>
                      <a:endParaRPr lang="es-MX" sz="2200" dirty="0">
                        <a:solidFill>
                          <a:srgbClr val="00529B"/>
                        </a:solidFill>
                      </a:endParaRPr>
                    </a:p>
                  </a:txBody>
                  <a:tcPr marL="51435" marR="51435" marT="0" marB="0"/>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60739F10-16B0-408F-999E-E5A4F5950EB1}"/>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a:p>
        </p:txBody>
      </p:sp>
      <p:sp>
        <p:nvSpPr>
          <p:cNvPr id="3" name="Footer Placeholder 2">
            <a:extLst>
              <a:ext uri="{FF2B5EF4-FFF2-40B4-BE49-F238E27FC236}">
                <a16:creationId xmlns:a16="http://schemas.microsoft.com/office/drawing/2014/main" id="{B077BE8F-62EF-425B-B108-081ACA352317}"/>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7102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01624"/>
          </a:xfrm>
        </p:spPr>
        <p:txBody>
          <a:bodyPr>
            <a:normAutofit/>
          </a:bodyPr>
          <a:lstStyle/>
          <a:p>
            <a:r>
              <a:rPr lang="es-MX" sz="3000"/>
              <a:t>Planes médicos no grupales </a:t>
            </a:r>
          </a:p>
        </p:txBody>
      </p:sp>
      <p:sp>
        <p:nvSpPr>
          <p:cNvPr id="16" name="Text Placeholder 19">
            <a:extLst>
              <a:ext uri="{FF2B5EF4-FFF2-40B4-BE49-F238E27FC236}">
                <a16:creationId xmlns:a16="http://schemas.microsoft.com/office/drawing/2014/main" id="{CBA8645C-3178-40F6-BBD2-C09FA6B81871}"/>
              </a:ext>
            </a:extLst>
          </p:cNvPr>
          <p:cNvSpPr>
            <a:spLocks noGrp="1"/>
          </p:cNvSpPr>
          <p:nvPr>
            <p:ph type="body" idx="1"/>
          </p:nvPr>
        </p:nvSpPr>
        <p:spPr>
          <a:xfrm>
            <a:off x="842964" y="1360449"/>
            <a:ext cx="10512424" cy="3936379"/>
          </a:xfrm>
        </p:spPr>
        <p:txBody>
          <a:bodyPr anchor="t">
            <a:normAutofit/>
          </a:bodyPr>
          <a:lstStyle/>
          <a:p>
            <a:pPr>
              <a:lnSpc>
                <a:spcPct val="100000"/>
              </a:lnSpc>
              <a:spcBef>
                <a:spcPts val="0"/>
              </a:spcBef>
              <a:spcAft>
                <a:spcPts val="1200"/>
              </a:spcAft>
            </a:pPr>
            <a:r>
              <a:rPr lang="es-MX" sz="2800" dirty="0">
                <a:solidFill>
                  <a:srgbClr val="00529B"/>
                </a:solidFill>
              </a:rPr>
              <a:t>Medicare generalmente no paga los servicios cuando otras aseguradoras podrían dar cobertura, incluido lo siguiente:</a:t>
            </a:r>
          </a:p>
          <a:p>
            <a:pPr marL="548640" lvl="1" indent="-274320" defTabSz="685800">
              <a:lnSpc>
                <a:spcPct val="100000"/>
              </a:lnSpc>
              <a:spcBef>
                <a:spcPts val="0"/>
              </a:spcBef>
              <a:spcAft>
                <a:spcPts val="1200"/>
              </a:spcAft>
              <a:buFont typeface="Wingdings" panose="05000000000000000000" pitchFamily="2" charset="2"/>
              <a:buChar char="§"/>
            </a:pPr>
            <a:r>
              <a:rPr lang="es-MX" sz="2400" b="0" dirty="0">
                <a:solidFill>
                  <a:srgbClr val="00529B"/>
                </a:solidFill>
              </a:rPr>
              <a:t>Seguro sin culpa </a:t>
            </a:r>
          </a:p>
          <a:p>
            <a:pPr marL="548640" lvl="1" indent="-274320" defTabSz="685800">
              <a:lnSpc>
                <a:spcPct val="100000"/>
              </a:lnSpc>
              <a:spcBef>
                <a:spcPts val="0"/>
              </a:spcBef>
              <a:spcAft>
                <a:spcPts val="1200"/>
              </a:spcAft>
              <a:buFont typeface="Wingdings" panose="05000000000000000000" pitchFamily="2" charset="2"/>
              <a:buChar char="§"/>
            </a:pPr>
            <a:r>
              <a:rPr lang="es-MX" sz="2400" b="0" dirty="0">
                <a:solidFill>
                  <a:srgbClr val="00529B"/>
                </a:solidFill>
              </a:rPr>
              <a:t>Seguro de responsabilidad</a:t>
            </a:r>
          </a:p>
          <a:p>
            <a:pPr marL="548640" lvl="1" indent="-274320" defTabSz="685800">
              <a:lnSpc>
                <a:spcPct val="100000"/>
              </a:lnSpc>
              <a:spcBef>
                <a:spcPts val="0"/>
              </a:spcBef>
              <a:spcAft>
                <a:spcPts val="1200"/>
              </a:spcAft>
              <a:buFont typeface="Wingdings" panose="05000000000000000000" pitchFamily="2" charset="2"/>
              <a:buChar char="§"/>
            </a:pPr>
            <a:r>
              <a:rPr lang="es-MX" sz="2400" b="0" dirty="0">
                <a:solidFill>
                  <a:srgbClr val="00529B"/>
                </a:solidFill>
              </a:rPr>
              <a:t>Seguro de compensación al trabajador</a:t>
            </a:r>
          </a:p>
          <a:p>
            <a:pPr marL="548640" lvl="1" indent="-274320" defTabSz="685800">
              <a:lnSpc>
                <a:spcPct val="100000"/>
              </a:lnSpc>
              <a:spcBef>
                <a:spcPts val="0"/>
              </a:spcBef>
              <a:spcAft>
                <a:spcPts val="1200"/>
              </a:spcAft>
              <a:buFont typeface="Wingdings" panose="05000000000000000000" pitchFamily="2" charset="2"/>
              <a:buChar char="§"/>
            </a:pPr>
            <a:r>
              <a:rPr lang="es-MX" sz="2400" b="0" dirty="0">
                <a:solidFill>
                  <a:srgbClr val="00529B"/>
                </a:solidFill>
              </a:rPr>
              <a:t>Programa federal de beneficios para la enfermedad pulmón negro</a:t>
            </a:r>
          </a:p>
          <a:p>
            <a:endParaRPr lang="en-US" dirty="0"/>
          </a:p>
        </p:txBody>
      </p:sp>
      <p:sp>
        <p:nvSpPr>
          <p:cNvPr id="5" name="Slide Number Placeholder 4">
            <a:extLst>
              <a:ext uri="{FF2B5EF4-FFF2-40B4-BE49-F238E27FC236}">
                <a16:creationId xmlns:a16="http://schemas.microsoft.com/office/drawing/2014/main" id="{8574C9AC-EBE7-4205-8957-0D369A51DF3F}"/>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3" name="Footer Placeholder 2">
            <a:extLst>
              <a:ext uri="{FF2B5EF4-FFF2-40B4-BE49-F238E27FC236}">
                <a16:creationId xmlns:a16="http://schemas.microsoft.com/office/drawing/2014/main" id="{4760624A-121A-4956-90B5-F3EA213D47B6}"/>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967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Seguro sin-culpa</a:t>
            </a:r>
          </a:p>
        </p:txBody>
      </p:sp>
      <p:sp>
        <p:nvSpPr>
          <p:cNvPr id="15" name="Rectangle: Rounded Corners 14">
            <a:extLst>
              <a:ext uri="{FF2B5EF4-FFF2-40B4-BE49-F238E27FC236}">
                <a16:creationId xmlns:a16="http://schemas.microsoft.com/office/drawing/2014/main" id="{50A2A0C5-A46E-4D12-BC38-66C89886D157}"/>
              </a:ext>
              <a:ext uri="{C183D7F6-B498-43B3-948B-1728B52AA6E4}">
                <adec:decorative xmlns:adec="http://schemas.microsoft.com/office/drawing/2017/decorative" val="1"/>
              </a:ext>
            </a:extLst>
          </p:cNvPr>
          <p:cNvSpPr/>
          <p:nvPr/>
        </p:nvSpPr>
        <p:spPr>
          <a:xfrm>
            <a:off x="1369811"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B7E9825-74DA-420F-87EA-6564F9800F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4235" y="2019985"/>
            <a:ext cx="2825496" cy="1771111"/>
          </a:xfrm>
          <a:prstGeom prst="rect">
            <a:avLst/>
          </a:prstGeom>
          <a:ln>
            <a:noFill/>
          </a:ln>
          <a:effectLst>
            <a:softEdge rad="112500"/>
          </a:effectLst>
        </p:spPr>
      </p:pic>
      <p:sp>
        <p:nvSpPr>
          <p:cNvPr id="9" name="Content Placeholder 4">
            <a:extLst>
              <a:ext uri="{FF2B5EF4-FFF2-40B4-BE49-F238E27FC236}">
                <a16:creationId xmlns:a16="http://schemas.microsoft.com/office/drawing/2014/main" id="{B92AF6F7-B10C-481E-A08D-49C19E359DBD}"/>
              </a:ext>
            </a:extLst>
          </p:cNvPr>
          <p:cNvSpPr txBox="1">
            <a:spLocks/>
          </p:cNvSpPr>
          <p:nvPr/>
        </p:nvSpPr>
        <p:spPr>
          <a:xfrm>
            <a:off x="1297198" y="3979589"/>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1800" dirty="0">
                <a:solidFill>
                  <a:srgbClr val="00529B"/>
                </a:solidFill>
              </a:rPr>
              <a:t>Incluye planes de seguro de automóvil, propietarios de casa y comercial</a:t>
            </a:r>
          </a:p>
        </p:txBody>
      </p:sp>
      <p:sp>
        <p:nvSpPr>
          <p:cNvPr id="7" name="Rectangle: Rounded Corners 6">
            <a:extLst>
              <a:ext uri="{FF2B5EF4-FFF2-40B4-BE49-F238E27FC236}">
                <a16:creationId xmlns:a16="http://schemas.microsoft.com/office/drawing/2014/main" id="{9A214274-10C5-4619-BC07-9A48743FB25B}"/>
              </a:ext>
              <a:ext uri="{C183D7F6-B498-43B3-948B-1728B52AA6E4}">
                <adec:decorative xmlns:adec="http://schemas.microsoft.com/office/drawing/2017/decorative" val="1"/>
              </a:ext>
            </a:extLst>
          </p:cNvPr>
          <p:cNvSpPr/>
          <p:nvPr/>
        </p:nvSpPr>
        <p:spPr>
          <a:xfrm>
            <a:off x="4711048"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08C7BC2-FCC8-45F0-B028-401D13904AF6}"/>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6926" y="2019985"/>
            <a:ext cx="2825496" cy="1780055"/>
          </a:xfrm>
          <a:prstGeom prst="rect">
            <a:avLst/>
          </a:prstGeom>
          <a:ln>
            <a:noFill/>
          </a:ln>
          <a:effectLst>
            <a:softEdge rad="112500"/>
          </a:effectLst>
        </p:spPr>
      </p:pic>
      <p:sp>
        <p:nvSpPr>
          <p:cNvPr id="10" name="Content Placeholder 4">
            <a:extLst>
              <a:ext uri="{FF2B5EF4-FFF2-40B4-BE49-F238E27FC236}">
                <a16:creationId xmlns:a16="http://schemas.microsoft.com/office/drawing/2014/main" id="{947C9E7E-92F4-47DD-A393-D925674BE441}"/>
              </a:ext>
            </a:extLst>
          </p:cNvPr>
          <p:cNvSpPr txBox="1">
            <a:spLocks/>
          </p:cNvSpPr>
          <p:nvPr/>
        </p:nvSpPr>
        <p:spPr>
          <a:xfrm>
            <a:off x="4644320" y="3983585"/>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1800">
                <a:solidFill>
                  <a:srgbClr val="00529B"/>
                </a:solidFill>
              </a:rPr>
              <a:t>Puede pagar independientemente de quién sea el culpable</a:t>
            </a:r>
          </a:p>
        </p:txBody>
      </p:sp>
      <p:sp>
        <p:nvSpPr>
          <p:cNvPr id="8" name="Rectangle: Rounded Corners 7">
            <a:extLst>
              <a:ext uri="{FF2B5EF4-FFF2-40B4-BE49-F238E27FC236}">
                <a16:creationId xmlns:a16="http://schemas.microsoft.com/office/drawing/2014/main" id="{F20C3259-C1DE-44F8-8504-67178C644FFC}"/>
              </a:ext>
              <a:ext uri="{C183D7F6-B498-43B3-948B-1728B52AA6E4}">
                <adec:decorative xmlns:adec="http://schemas.microsoft.com/office/drawing/2017/decorative" val="1"/>
              </a:ext>
            </a:extLst>
          </p:cNvPr>
          <p:cNvSpPr/>
          <p:nvPr/>
        </p:nvSpPr>
        <p:spPr>
          <a:xfrm>
            <a:off x="8152974"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2F6DC922-EF10-4D8B-84A9-495B392776F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76754" y="2011041"/>
            <a:ext cx="2827338" cy="1788999"/>
          </a:xfrm>
          <a:prstGeom prst="rect">
            <a:avLst/>
          </a:prstGeom>
          <a:ln>
            <a:noFill/>
          </a:ln>
          <a:effectLst>
            <a:softEdge rad="112500"/>
          </a:effectLst>
        </p:spPr>
      </p:pic>
      <p:sp>
        <p:nvSpPr>
          <p:cNvPr id="11" name="Content Placeholder 4">
            <a:extLst>
              <a:ext uri="{FF2B5EF4-FFF2-40B4-BE49-F238E27FC236}">
                <a16:creationId xmlns:a16="http://schemas.microsoft.com/office/drawing/2014/main" id="{B03E1CA1-BDD1-49ED-BC48-F967F16327E6}"/>
              </a:ext>
            </a:extLst>
          </p:cNvPr>
          <p:cNvSpPr txBox="1">
            <a:spLocks/>
          </p:cNvSpPr>
          <p:nvPr/>
        </p:nvSpPr>
        <p:spPr>
          <a:xfrm>
            <a:off x="8086246" y="3982148"/>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1800">
                <a:solidFill>
                  <a:srgbClr val="00529B"/>
                </a:solidFill>
              </a:rPr>
              <a:t>Medicare puede hacer un pago condicional</a:t>
            </a:r>
          </a:p>
        </p:txBody>
      </p:sp>
      <p:sp>
        <p:nvSpPr>
          <p:cNvPr id="5" name="Slide Number Placeholder 4">
            <a:extLst>
              <a:ext uri="{FF2B5EF4-FFF2-40B4-BE49-F238E27FC236}">
                <a16:creationId xmlns:a16="http://schemas.microsoft.com/office/drawing/2014/main" id="{FE48CB98-1B40-468B-957C-471F691898D6}"/>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3" name="Footer Placeholder 2">
            <a:extLst>
              <a:ext uri="{FF2B5EF4-FFF2-40B4-BE49-F238E27FC236}">
                <a16:creationId xmlns:a16="http://schemas.microsoft.com/office/drawing/2014/main" id="{47540BDF-478E-4B42-9429-F823237B57E3}"/>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8288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Seguro de responsabilidad</a:t>
            </a:r>
          </a:p>
        </p:txBody>
      </p:sp>
      <p:sp>
        <p:nvSpPr>
          <p:cNvPr id="13" name="Rectangle: Rounded Corners 12">
            <a:extLst>
              <a:ext uri="{FF2B5EF4-FFF2-40B4-BE49-F238E27FC236}">
                <a16:creationId xmlns:a16="http://schemas.microsoft.com/office/drawing/2014/main" id="{D7D34C57-0458-44C8-973A-979A67312573}"/>
              </a:ext>
              <a:ext uri="{C183D7F6-B498-43B3-948B-1728B52AA6E4}">
                <adec:decorative xmlns:adec="http://schemas.microsoft.com/office/drawing/2017/decorative" val="1"/>
              </a:ext>
            </a:extLst>
          </p:cNvPr>
          <p:cNvSpPr/>
          <p:nvPr/>
        </p:nvSpPr>
        <p:spPr>
          <a:xfrm>
            <a:off x="1977866" y="1378237"/>
            <a:ext cx="2609480" cy="205076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03CA885-ED19-404E-8987-F56B0E284E7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05118" y="1548148"/>
            <a:ext cx="1750404" cy="1799310"/>
          </a:xfrm>
          <a:prstGeom prst="rect">
            <a:avLst/>
          </a:prstGeom>
        </p:spPr>
      </p:pic>
      <p:sp>
        <p:nvSpPr>
          <p:cNvPr id="16" name="Content Placeholder 4">
            <a:extLst>
              <a:ext uri="{FF2B5EF4-FFF2-40B4-BE49-F238E27FC236}">
                <a16:creationId xmlns:a16="http://schemas.microsoft.com/office/drawing/2014/main" id="{57A164E3-3CAA-4938-AC9A-F0A6C1EFBB76}"/>
              </a:ext>
            </a:extLst>
          </p:cNvPr>
          <p:cNvSpPr txBox="1">
            <a:spLocks/>
          </p:cNvSpPr>
          <p:nvPr/>
        </p:nvSpPr>
        <p:spPr>
          <a:xfrm>
            <a:off x="4778737" y="1944671"/>
            <a:ext cx="6416485" cy="1006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MX" sz="2800">
                <a:solidFill>
                  <a:srgbClr val="00529B"/>
                </a:solidFill>
              </a:rPr>
              <a:t>Protege frente a posibles reclamos, como por negligencia</a:t>
            </a:r>
          </a:p>
        </p:txBody>
      </p:sp>
      <p:sp>
        <p:nvSpPr>
          <p:cNvPr id="14" name="Rectangle: Rounded Corners 13">
            <a:extLst>
              <a:ext uri="{FF2B5EF4-FFF2-40B4-BE49-F238E27FC236}">
                <a16:creationId xmlns:a16="http://schemas.microsoft.com/office/drawing/2014/main" id="{19058D12-5C89-4F8F-9F3A-0208ACAE73EA}"/>
              </a:ext>
              <a:ext uri="{C183D7F6-B498-43B3-948B-1728B52AA6E4}">
                <adec:decorative xmlns:adec="http://schemas.microsoft.com/office/drawing/2017/decorative" val="1"/>
              </a:ext>
            </a:extLst>
          </p:cNvPr>
          <p:cNvSpPr/>
          <p:nvPr/>
        </p:nvSpPr>
        <p:spPr>
          <a:xfrm>
            <a:off x="1977866" y="3775361"/>
            <a:ext cx="2609480" cy="204825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60B0B5D-1674-4112-A00C-844C8D5FC60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8196" y="3775361"/>
            <a:ext cx="1984248" cy="1984248"/>
          </a:xfrm>
          <a:prstGeom prst="rect">
            <a:avLst/>
          </a:prstGeom>
        </p:spPr>
      </p:pic>
      <p:sp>
        <p:nvSpPr>
          <p:cNvPr id="15" name="Content Placeholder 4">
            <a:extLst>
              <a:ext uri="{FF2B5EF4-FFF2-40B4-BE49-F238E27FC236}">
                <a16:creationId xmlns:a16="http://schemas.microsoft.com/office/drawing/2014/main" id="{D9AFAFC2-CA88-4242-BD3F-C903C5F5EB23}"/>
              </a:ext>
            </a:extLst>
          </p:cNvPr>
          <p:cNvSpPr txBox="1">
            <a:spLocks/>
          </p:cNvSpPr>
          <p:nvPr/>
        </p:nvSpPr>
        <p:spPr>
          <a:xfrm>
            <a:off x="4778737" y="4121309"/>
            <a:ext cx="6280560" cy="1356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MX" sz="2800" dirty="0">
                <a:solidFill>
                  <a:srgbClr val="00529B"/>
                </a:solidFill>
              </a:rPr>
              <a:t>Medicare puede hacer un pago condicional para pagar la factura, </a:t>
            </a:r>
            <a:br>
              <a:rPr lang="es-MX" sz="2800" dirty="0">
                <a:solidFill>
                  <a:srgbClr val="00529B"/>
                </a:solidFill>
              </a:rPr>
            </a:br>
            <a:r>
              <a:rPr lang="es-MX" sz="2800" dirty="0">
                <a:solidFill>
                  <a:srgbClr val="00529B"/>
                </a:solidFill>
              </a:rPr>
              <a:t>y luego recuperar el pago</a:t>
            </a:r>
          </a:p>
        </p:txBody>
      </p:sp>
      <p:sp>
        <p:nvSpPr>
          <p:cNvPr id="5" name="Slide Number Placeholder 4">
            <a:extLst>
              <a:ext uri="{FF2B5EF4-FFF2-40B4-BE49-F238E27FC236}">
                <a16:creationId xmlns:a16="http://schemas.microsoft.com/office/drawing/2014/main" id="{AB5BB2CB-D918-4973-B1E8-4847B36FB887}"/>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3" name="Footer Placeholder 2">
            <a:extLst>
              <a:ext uri="{FF2B5EF4-FFF2-40B4-BE49-F238E27FC236}">
                <a16:creationId xmlns:a16="http://schemas.microsoft.com/office/drawing/2014/main" id="{F8DFCEC8-E778-4C8E-B0CD-520F7D52F418}"/>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8892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MX" dirty="0"/>
              <a:t>Índice</a:t>
            </a:r>
          </a:p>
        </p:txBody>
      </p:sp>
      <p:sp>
        <p:nvSpPr>
          <p:cNvPr id="6" name="Content Placeholder 2"/>
          <p:cNvSpPr>
            <a:spLocks noGrp="1"/>
          </p:cNvSpPr>
          <p:nvPr>
            <p:ph type="body" sz="quarter" idx="13"/>
          </p:nvPr>
        </p:nvSpPr>
        <p:spPr>
          <a:xfrm>
            <a:off x="884550" y="1839596"/>
            <a:ext cx="10837757" cy="4182504"/>
          </a:xfrm>
        </p:spPr>
        <p:txBody>
          <a:bodyPr>
            <a:noAutofit/>
          </a:bodyPr>
          <a:lstStyle/>
          <a:p>
            <a:pPr>
              <a:spcBef>
                <a:spcPts val="0"/>
              </a:spcBef>
              <a:spcAft>
                <a:spcPts val="1200"/>
              </a:spcAft>
            </a:pPr>
            <a:r>
              <a:rPr lang="es-MX" sz="2400" b="1" dirty="0">
                <a:solidFill>
                  <a:srgbClr val="00529B"/>
                </a:solidFill>
              </a:rPr>
              <a:t>Lección 1</a:t>
            </a:r>
            <a:r>
              <a:rPr lang="es-MX" sz="2400" dirty="0">
                <a:solidFill>
                  <a:srgbClr val="00529B"/>
                </a:solidFill>
              </a:rPr>
              <a:t>:</a:t>
            </a:r>
            <a:r>
              <a:rPr lang="es-MX" sz="2400" b="1" dirty="0">
                <a:solidFill>
                  <a:srgbClr val="00529B"/>
                </a:solidFill>
              </a:rPr>
              <a:t> </a:t>
            </a:r>
            <a:r>
              <a:rPr lang="es-MX" sz="2400" dirty="0">
                <a:solidFill>
                  <a:srgbClr val="00529B"/>
                </a:solidFill>
              </a:rPr>
              <a:t>Descripción general de la coordinación de beneficios…..........4–10</a:t>
            </a:r>
          </a:p>
          <a:p>
            <a:pPr>
              <a:spcBef>
                <a:spcPts val="0"/>
              </a:spcBef>
              <a:spcAft>
                <a:spcPts val="1200"/>
              </a:spcAft>
            </a:pPr>
            <a:r>
              <a:rPr lang="es-MX" sz="2400" b="1" dirty="0">
                <a:solidFill>
                  <a:srgbClr val="00529B"/>
                </a:solidFill>
              </a:rPr>
              <a:t>Lección 2</a:t>
            </a:r>
            <a:r>
              <a:rPr lang="es-MX" sz="2400" dirty="0">
                <a:solidFill>
                  <a:srgbClr val="00529B"/>
                </a:solidFill>
              </a:rPr>
              <a:t>:</a:t>
            </a:r>
            <a:r>
              <a:rPr lang="es-MX" sz="2400" b="1" dirty="0">
                <a:solidFill>
                  <a:srgbClr val="00529B"/>
                </a:solidFill>
              </a:rPr>
              <a:t> </a:t>
            </a:r>
            <a:r>
              <a:rPr lang="es-MX" sz="2400" dirty="0">
                <a:solidFill>
                  <a:srgbClr val="00529B"/>
                </a:solidFill>
              </a:rPr>
              <a:t>Medicare y otros tipos de cobertura de salud..........................11–32</a:t>
            </a:r>
          </a:p>
          <a:p>
            <a:pPr>
              <a:spcBef>
                <a:spcPts val="0"/>
              </a:spcBef>
              <a:spcAft>
                <a:spcPts val="1200"/>
              </a:spcAft>
            </a:pPr>
            <a:r>
              <a:rPr lang="es-MX" sz="2400" b="1" dirty="0">
                <a:solidFill>
                  <a:srgbClr val="00529B"/>
                </a:solidFill>
              </a:rPr>
              <a:t>Lección 3</a:t>
            </a:r>
            <a:r>
              <a:rPr lang="es-MX" sz="2400" dirty="0">
                <a:solidFill>
                  <a:srgbClr val="00529B"/>
                </a:solidFill>
              </a:rPr>
              <a:t>: Coordinación de beneficios para la cobertura de medicamentos de Medicare (Parte D)..................................................................33–44</a:t>
            </a:r>
          </a:p>
          <a:p>
            <a:pPr>
              <a:spcBef>
                <a:spcPts val="0"/>
              </a:spcBef>
              <a:spcAft>
                <a:spcPts val="1200"/>
              </a:spcAft>
              <a:tabLst>
                <a:tab pos="1550988" algn="l"/>
              </a:tabLst>
            </a:pPr>
            <a:r>
              <a:rPr lang="es-MX" sz="2400" b="1" dirty="0">
                <a:solidFill>
                  <a:srgbClr val="00529B"/>
                </a:solidFill>
              </a:rPr>
              <a:t>Apéndices</a:t>
            </a:r>
            <a:r>
              <a:rPr lang="es-MX" sz="2400" dirty="0">
                <a:solidFill>
                  <a:srgbClr val="00529B"/>
                </a:solidFill>
              </a:rPr>
              <a:t>………………………………………………………………………45–48</a:t>
            </a:r>
          </a:p>
          <a:p>
            <a:pPr indent="290513">
              <a:spcBef>
                <a:spcPts val="0"/>
              </a:spcBef>
              <a:spcAft>
                <a:spcPts val="1200"/>
              </a:spcAft>
              <a:tabLst>
                <a:tab pos="1550988" algn="l"/>
              </a:tabLst>
            </a:pPr>
            <a:r>
              <a:rPr lang="es-MX" sz="2400" dirty="0">
                <a:solidFill>
                  <a:srgbClr val="00529B"/>
                </a:solidFill>
              </a:rPr>
              <a:t>Guía de recursos para la Coordinación de beneficios ...........................45–46</a:t>
            </a:r>
          </a:p>
          <a:p>
            <a:pPr indent="290513">
              <a:spcBef>
                <a:spcPts val="0"/>
              </a:spcBef>
              <a:spcAft>
                <a:spcPts val="1200"/>
              </a:spcAft>
            </a:pPr>
            <a:r>
              <a:rPr lang="es-MX" sz="2400" dirty="0">
                <a:solidFill>
                  <a:srgbClr val="00529B"/>
                </a:solidFill>
              </a:rPr>
              <a:t>Coordinación de beneficios-productos de Medicare relacionados ..............47</a:t>
            </a:r>
          </a:p>
          <a:p>
            <a:pPr indent="290513">
              <a:spcBef>
                <a:spcPts val="0"/>
              </a:spcBef>
              <a:spcAft>
                <a:spcPts val="1200"/>
              </a:spcAft>
            </a:pPr>
            <a:r>
              <a:rPr lang="es-MX" sz="2400" dirty="0">
                <a:solidFill>
                  <a:srgbClr val="00529B"/>
                </a:solidFill>
              </a:rPr>
              <a:t>Siglas.............................................................................................................48</a:t>
            </a:r>
          </a:p>
        </p:txBody>
      </p:sp>
      <p:sp>
        <p:nvSpPr>
          <p:cNvPr id="4" name="Slide Number Placeholder 3">
            <a:extLst>
              <a:ext uri="{FF2B5EF4-FFF2-40B4-BE49-F238E27FC236}">
                <a16:creationId xmlns:a16="http://schemas.microsoft.com/office/drawing/2014/main" id="{15C62C84-5696-476A-9E04-62804C7FF5C3}"/>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78A7BBD6-0D59-4AFA-B55A-28ABA6B07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5977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7854"/>
          </a:xfrm>
        </p:spPr>
        <p:txBody>
          <a:bodyPr>
            <a:normAutofit/>
          </a:bodyPr>
          <a:lstStyle/>
          <a:p>
            <a:r>
              <a:rPr lang="es-MX" sz="3000" dirty="0"/>
              <a:t>Seguro de compensación al trabajador</a:t>
            </a:r>
          </a:p>
        </p:txBody>
      </p:sp>
      <p:sp>
        <p:nvSpPr>
          <p:cNvPr id="5" name="Content Placeholder 4"/>
          <p:cNvSpPr>
            <a:spLocks noGrp="1"/>
          </p:cNvSpPr>
          <p:nvPr>
            <p:ph sz="half" idx="1"/>
          </p:nvPr>
        </p:nvSpPr>
        <p:spPr>
          <a:xfrm>
            <a:off x="709097" y="1703749"/>
            <a:ext cx="5561073" cy="3782651"/>
          </a:xfrm>
        </p:spPr>
        <p:txBody>
          <a:bodyPr vert="horz" lIns="91440" tIns="45720" rIns="91440" bIns="45720" rtlCol="0" anchor="t">
            <a:normAutofit fontScale="92500" lnSpcReduction="10000"/>
          </a:bodyPr>
          <a:lstStyle/>
          <a:p>
            <a:pPr marL="0" lvl="0" indent="0" defTabSz="685800">
              <a:lnSpc>
                <a:spcPct val="100000"/>
              </a:lnSpc>
              <a:spcBef>
                <a:spcPts val="0"/>
              </a:spcBef>
              <a:spcAft>
                <a:spcPts val="1200"/>
              </a:spcAft>
              <a:buNone/>
            </a:pPr>
            <a:r>
              <a:rPr lang="es-MX" sz="2800" b="1" dirty="0">
                <a:solidFill>
                  <a:srgbClr val="00529B"/>
                </a:solidFill>
              </a:rPr>
              <a:t>Requiere que el empleador cubra a los empleados cuando se enferman o sufren una lesión en el trabajo:</a:t>
            </a:r>
          </a:p>
          <a:p>
            <a:pPr marL="548640" lvl="0" indent="-274320" defTabSz="685800">
              <a:lnSpc>
                <a:spcPct val="100000"/>
              </a:lnSpc>
              <a:spcBef>
                <a:spcPts val="0"/>
              </a:spcBef>
              <a:spcAft>
                <a:spcPts val="1200"/>
              </a:spcAft>
            </a:pPr>
            <a:r>
              <a:rPr lang="es-MX" sz="2400" dirty="0">
                <a:solidFill>
                  <a:srgbClr val="00529B"/>
                </a:solidFill>
              </a:rPr>
              <a:t>Si usted tiene Medicare y se lesiona en el trabajo, el seguro de compensación al trabajador paga primero</a:t>
            </a:r>
          </a:p>
          <a:p>
            <a:pPr marL="548640" lvl="0" indent="-274320" defTabSz="685800">
              <a:lnSpc>
                <a:spcPct val="100000"/>
              </a:lnSpc>
              <a:spcBef>
                <a:spcPts val="0"/>
              </a:spcBef>
              <a:spcAft>
                <a:spcPts val="1200"/>
              </a:spcAft>
            </a:pPr>
            <a:r>
              <a:rPr lang="es-MX" sz="2400" dirty="0">
                <a:solidFill>
                  <a:srgbClr val="00529B"/>
                </a:solidFill>
                <a:latin typeface="Arial"/>
                <a:cs typeface="Arial"/>
              </a:rPr>
              <a:t>Medicare puede hacer un pago condicional, en algunos casos</a:t>
            </a:r>
          </a:p>
        </p:txBody>
      </p:sp>
      <p:pic>
        <p:nvPicPr>
          <p:cNvPr id="8" name="Picture 7">
            <a:extLst>
              <a:ext uri="{FF2B5EF4-FFF2-40B4-BE49-F238E27FC236}">
                <a16:creationId xmlns:a16="http://schemas.microsoft.com/office/drawing/2014/main" id="{A75A2121-F5C5-45B5-9286-638625704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8062" y="1910127"/>
            <a:ext cx="5054841" cy="33698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F66A2556-A9B9-4DDA-A19A-03FBBA053FCF}"/>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3" name="Footer Placeholder 2">
            <a:extLst>
              <a:ext uri="{FF2B5EF4-FFF2-40B4-BE49-F238E27FC236}">
                <a16:creationId xmlns:a16="http://schemas.microsoft.com/office/drawing/2014/main" id="{62387AC6-7BB9-4A84-8B88-33783EFD8627}"/>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730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4E606-F29E-4878-97A1-D3852E322D8B}"/>
              </a:ext>
            </a:extLst>
          </p:cNvPr>
          <p:cNvSpPr>
            <a:spLocks noGrp="1"/>
          </p:cNvSpPr>
          <p:nvPr>
            <p:ph type="title"/>
          </p:nvPr>
        </p:nvSpPr>
        <p:spPr/>
        <p:txBody>
          <a:bodyPr>
            <a:normAutofit/>
          </a:bodyPr>
          <a:lstStyle/>
          <a:p>
            <a:r>
              <a:rPr lang="es-MX" dirty="0"/>
              <a:t>Seguro de compensación al trabajador </a:t>
            </a:r>
            <a:r>
              <a:rPr lang="es-MX" sz="3000" dirty="0"/>
              <a:t>(continuación)</a:t>
            </a:r>
          </a:p>
        </p:txBody>
      </p:sp>
      <p:sp>
        <p:nvSpPr>
          <p:cNvPr id="10" name="Rectangle: Rounded Corners 9">
            <a:extLst>
              <a:ext uri="{FF2B5EF4-FFF2-40B4-BE49-F238E27FC236}">
                <a16:creationId xmlns:a16="http://schemas.microsoft.com/office/drawing/2014/main" id="{E21C5DF8-04F5-45BA-9B9B-CC51F620B261}"/>
              </a:ext>
              <a:ext uri="{C183D7F6-B498-43B3-948B-1728B52AA6E4}">
                <adec:decorative xmlns:adec="http://schemas.microsoft.com/office/drawing/2017/decorative" val="1"/>
              </a:ext>
            </a:extLst>
          </p:cNvPr>
          <p:cNvSpPr/>
          <p:nvPr/>
        </p:nvSpPr>
        <p:spPr>
          <a:xfrm>
            <a:off x="2287819" y="1410315"/>
            <a:ext cx="3383280" cy="434350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21F63B7F-96E7-49DF-93DE-A2F0C055B76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7467" y="1593375"/>
            <a:ext cx="1983984" cy="1983984"/>
          </a:xfrm>
          <a:prstGeom prst="rect">
            <a:avLst/>
          </a:prstGeom>
        </p:spPr>
      </p:pic>
      <p:sp>
        <p:nvSpPr>
          <p:cNvPr id="8" name="Content Placeholder 4">
            <a:extLst>
              <a:ext uri="{FF2B5EF4-FFF2-40B4-BE49-F238E27FC236}">
                <a16:creationId xmlns:a16="http://schemas.microsoft.com/office/drawing/2014/main" id="{4E259177-378D-47C2-8DD1-8377BC8EF9E8}"/>
              </a:ext>
            </a:extLst>
          </p:cNvPr>
          <p:cNvSpPr txBox="1">
            <a:spLocks/>
          </p:cNvSpPr>
          <p:nvPr/>
        </p:nvSpPr>
        <p:spPr>
          <a:xfrm>
            <a:off x="2379259" y="3760417"/>
            <a:ext cx="3200400" cy="168614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685800">
              <a:lnSpc>
                <a:spcPct val="100000"/>
              </a:lnSpc>
              <a:spcBef>
                <a:spcPts val="0"/>
              </a:spcBef>
              <a:spcAft>
                <a:spcPts val="600"/>
              </a:spcAft>
              <a:buNone/>
            </a:pPr>
            <a:r>
              <a:rPr lang="es-MX" sz="2000" dirty="0">
                <a:solidFill>
                  <a:srgbClr val="00529B"/>
                </a:solidFill>
              </a:rPr>
              <a:t>Si se deniega una reclamación del seguro de compensación al trabajador, se puede presentar una reclamación a Medicare</a:t>
            </a:r>
          </a:p>
        </p:txBody>
      </p:sp>
      <p:sp>
        <p:nvSpPr>
          <p:cNvPr id="7" name="Rectangle: Rounded Corners 6">
            <a:extLst>
              <a:ext uri="{FF2B5EF4-FFF2-40B4-BE49-F238E27FC236}">
                <a16:creationId xmlns:a16="http://schemas.microsoft.com/office/drawing/2014/main" id="{4475B462-BA18-42F9-93EC-0EF5F07C4079}"/>
              </a:ext>
              <a:ext uri="{C183D7F6-B498-43B3-948B-1728B52AA6E4}">
                <adec:decorative xmlns:adec="http://schemas.microsoft.com/office/drawing/2017/decorative" val="1"/>
              </a:ext>
            </a:extLst>
          </p:cNvPr>
          <p:cNvSpPr/>
          <p:nvPr/>
        </p:nvSpPr>
        <p:spPr>
          <a:xfrm>
            <a:off x="6405403" y="1414312"/>
            <a:ext cx="3383280" cy="433950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515DCB1-1083-4D98-B659-D2C09CDCB4E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42106" y="1740162"/>
            <a:ext cx="1909872" cy="1909872"/>
          </a:xfrm>
          <a:prstGeom prst="rect">
            <a:avLst/>
          </a:prstGeom>
        </p:spPr>
      </p:pic>
      <p:sp>
        <p:nvSpPr>
          <p:cNvPr id="9" name="Content Placeholder 4">
            <a:extLst>
              <a:ext uri="{FF2B5EF4-FFF2-40B4-BE49-F238E27FC236}">
                <a16:creationId xmlns:a16="http://schemas.microsoft.com/office/drawing/2014/main" id="{B4C3D3A8-C73C-4611-A728-EA176CFEA45C}"/>
              </a:ext>
            </a:extLst>
          </p:cNvPr>
          <p:cNvSpPr txBox="1">
            <a:spLocks/>
          </p:cNvSpPr>
          <p:nvPr/>
        </p:nvSpPr>
        <p:spPr>
          <a:xfrm>
            <a:off x="6404011" y="3433520"/>
            <a:ext cx="3498778" cy="16861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685800">
              <a:lnSpc>
                <a:spcPct val="100000"/>
              </a:lnSpc>
              <a:spcBef>
                <a:spcPts val="0"/>
              </a:spcBef>
              <a:spcAft>
                <a:spcPts val="600"/>
              </a:spcAft>
              <a:buNone/>
            </a:pPr>
            <a:r>
              <a:rPr lang="es-MX" sz="2000" dirty="0">
                <a:solidFill>
                  <a:srgbClr val="00529B"/>
                </a:solidFill>
              </a:rPr>
              <a:t>Las reclamaciones del seguro de compensación al trabajador pueden resolverse mediante acuerdos, sentencias, indemnizaciones u </a:t>
            </a:r>
            <a:br>
              <a:rPr lang="es-MX" sz="2000" dirty="0">
                <a:solidFill>
                  <a:srgbClr val="00529B"/>
                </a:solidFill>
              </a:rPr>
            </a:br>
            <a:r>
              <a:rPr lang="es-MX" sz="2000" dirty="0">
                <a:solidFill>
                  <a:srgbClr val="00529B"/>
                </a:solidFill>
              </a:rPr>
              <a:t>otros pagos</a:t>
            </a:r>
          </a:p>
        </p:txBody>
      </p:sp>
      <p:sp>
        <p:nvSpPr>
          <p:cNvPr id="5" name="Slide Number Placeholder 4">
            <a:extLst>
              <a:ext uri="{FF2B5EF4-FFF2-40B4-BE49-F238E27FC236}">
                <a16:creationId xmlns:a16="http://schemas.microsoft.com/office/drawing/2014/main" id="{6DA82C76-390F-422E-8F11-66CF405617A1}"/>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3" name="Footer Placeholder 2">
            <a:extLst>
              <a:ext uri="{FF2B5EF4-FFF2-40B4-BE49-F238E27FC236}">
                <a16:creationId xmlns:a16="http://schemas.microsoft.com/office/drawing/2014/main" id="{13822256-F39F-46EF-9A26-246F6952745D}"/>
              </a:ext>
            </a:extLst>
          </p:cNvPr>
          <p:cNvSpPr>
            <a:spLocks noGrp="1"/>
          </p:cNvSpPr>
          <p:nvPr>
            <p:ph type="ftr" sz="quarter" idx="11"/>
          </p:nvPr>
        </p:nvSpPr>
        <p:spPr/>
        <p:txBody>
          <a:bodyPr/>
          <a:lstStyle/>
          <a:p>
            <a:pPr>
              <a:defRPr/>
            </a:pPr>
            <a:r>
              <a:rPr lang="es-MX"/>
              <a:t>Coordinación de beneficios</a:t>
            </a:r>
          </a:p>
        </p:txBody>
      </p:sp>
      <p:sp>
        <p:nvSpPr>
          <p:cNvPr id="2" name="Date Placeholder 1">
            <a:extLst>
              <a:ext uri="{FF2B5EF4-FFF2-40B4-BE49-F238E27FC236}">
                <a16:creationId xmlns:a16="http://schemas.microsoft.com/office/drawing/2014/main" id="{4DB7AB81-3D36-4750-9C2B-89F7A5C97215}"/>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16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361"/>
          </a:xfrm>
        </p:spPr>
        <p:txBody>
          <a:bodyPr>
            <a:normAutofit/>
          </a:bodyPr>
          <a:lstStyle/>
          <a:p>
            <a:r>
              <a:rPr lang="es-MX" sz="2800" dirty="0"/>
              <a:t>Acuerdos de reserva de fondos de Medicare para </a:t>
            </a:r>
            <a:br>
              <a:rPr lang="es-MX" sz="2800" dirty="0"/>
            </a:br>
            <a:r>
              <a:rPr lang="es-MX" sz="2800" dirty="0"/>
              <a:t>el seguro de compensación al trabajador (WCMSA)</a:t>
            </a:r>
          </a:p>
        </p:txBody>
      </p:sp>
      <p:sp>
        <p:nvSpPr>
          <p:cNvPr id="5" name="Content Placeholder 4"/>
          <p:cNvSpPr>
            <a:spLocks noGrp="1"/>
          </p:cNvSpPr>
          <p:nvPr>
            <p:ph sz="half" idx="1"/>
          </p:nvPr>
        </p:nvSpPr>
        <p:spPr>
          <a:xfrm>
            <a:off x="810632" y="1689134"/>
            <a:ext cx="5495693" cy="4734931"/>
          </a:xfrm>
        </p:spPr>
        <p:txBody>
          <a:bodyPr>
            <a:normAutofit/>
          </a:bodyPr>
          <a:lstStyle/>
          <a:p>
            <a:pPr marL="0" lvl="0" indent="0" defTabSz="685800">
              <a:lnSpc>
                <a:spcPct val="100000"/>
              </a:lnSpc>
              <a:spcBef>
                <a:spcPts val="0"/>
              </a:spcBef>
              <a:spcAft>
                <a:spcPts val="1200"/>
              </a:spcAft>
              <a:buNone/>
            </a:pPr>
            <a:r>
              <a:rPr lang="es-MX" sz="2400" b="1" dirty="0">
                <a:solidFill>
                  <a:srgbClr val="00529B"/>
                </a:solidFill>
              </a:rPr>
              <a:t>Fondos del acuerdo reservados para pagar futuros servicios médicos o de medicamentos con receta relacionados con su lesión, enfermedad o dolencia laboral.</a:t>
            </a:r>
          </a:p>
          <a:p>
            <a:pPr marL="548640" lvl="0" indent="-274320" defTabSz="685800">
              <a:lnSpc>
                <a:spcPct val="100000"/>
              </a:lnSpc>
              <a:spcBef>
                <a:spcPts val="0"/>
              </a:spcBef>
              <a:spcAft>
                <a:spcPts val="1200"/>
              </a:spcAft>
            </a:pPr>
            <a:r>
              <a:rPr lang="es-MX" sz="2000" dirty="0">
                <a:solidFill>
                  <a:srgbClr val="00529B"/>
                </a:solidFill>
              </a:rPr>
              <a:t>Utilizados solamente para servicios cubiertos por Medicare</a:t>
            </a:r>
          </a:p>
          <a:p>
            <a:pPr marL="548640" lvl="0" indent="-274320" defTabSz="685800">
              <a:lnSpc>
                <a:spcPct val="100000"/>
              </a:lnSpc>
              <a:spcBef>
                <a:spcPts val="0"/>
              </a:spcBef>
              <a:spcAft>
                <a:spcPts val="1200"/>
              </a:spcAft>
            </a:pPr>
            <a:r>
              <a:rPr lang="es-MX" sz="2000" dirty="0">
                <a:solidFill>
                  <a:srgbClr val="00529B"/>
                </a:solidFill>
              </a:rPr>
              <a:t>Medicare paga los servicios cubiertos por Medicare después de que se hayan utilizado todos los fondos de WCMSA</a:t>
            </a:r>
          </a:p>
        </p:txBody>
      </p:sp>
      <p:pic>
        <p:nvPicPr>
          <p:cNvPr id="8" name="Picture 7">
            <a:extLst>
              <a:ext uri="{FF2B5EF4-FFF2-40B4-BE49-F238E27FC236}">
                <a16:creationId xmlns:a16="http://schemas.microsoft.com/office/drawing/2014/main" id="{7C92D7D9-6AC4-47E2-97E4-26D439F82D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4925" y="1934531"/>
            <a:ext cx="4818875" cy="321258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F284C78-3F54-4A4B-9869-BC975C8AE4E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a:p>
        </p:txBody>
      </p:sp>
      <p:sp>
        <p:nvSpPr>
          <p:cNvPr id="3" name="Footer Placeholder 2">
            <a:extLst>
              <a:ext uri="{FF2B5EF4-FFF2-40B4-BE49-F238E27FC236}">
                <a16:creationId xmlns:a16="http://schemas.microsoft.com/office/drawing/2014/main" id="{2CFA7146-100E-47CC-BAB3-B5DC2EA4E91D}"/>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6868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t>Programa federal de beneficios para </a:t>
            </a:r>
            <a:br>
              <a:rPr lang="es-MX" sz="3000" dirty="0"/>
            </a:br>
            <a:r>
              <a:rPr lang="es-MX" sz="3000" dirty="0"/>
              <a:t>la enfermedad pulmón negro</a:t>
            </a:r>
          </a:p>
        </p:txBody>
      </p:sp>
      <p:sp>
        <p:nvSpPr>
          <p:cNvPr id="5" name="Content Placeholder 4"/>
          <p:cNvSpPr>
            <a:spLocks noGrp="1"/>
          </p:cNvSpPr>
          <p:nvPr>
            <p:ph sz="half" idx="1"/>
          </p:nvPr>
        </p:nvSpPr>
        <p:spPr>
          <a:xfrm>
            <a:off x="5644341" y="2082261"/>
            <a:ext cx="5781648" cy="2249105"/>
          </a:xfrm>
        </p:spPr>
        <p:txBody>
          <a:bodyPr>
            <a:normAutofit fontScale="92500" lnSpcReduction="10000"/>
          </a:bodyPr>
          <a:lstStyle/>
          <a:p>
            <a:pPr marL="548640" lvl="0" indent="-274320" defTabSz="685800">
              <a:lnSpc>
                <a:spcPct val="100000"/>
              </a:lnSpc>
              <a:spcBef>
                <a:spcPts val="0"/>
              </a:spcBef>
              <a:spcAft>
                <a:spcPts val="1200"/>
              </a:spcAft>
            </a:pPr>
            <a:r>
              <a:rPr lang="es-MX" sz="2200" dirty="0">
                <a:solidFill>
                  <a:srgbClr val="00529B"/>
                </a:solidFill>
              </a:rPr>
              <a:t>Paga primero los servicios médicos relacionados con enfermedades pulmonares y otras afecciones causadas por la minería del carbón </a:t>
            </a:r>
          </a:p>
          <a:p>
            <a:pPr marL="548640" lvl="0" indent="-274320" defTabSz="685800">
              <a:lnSpc>
                <a:spcPct val="100000"/>
              </a:lnSpc>
              <a:spcBef>
                <a:spcPts val="0"/>
              </a:spcBef>
              <a:spcAft>
                <a:spcPts val="1200"/>
              </a:spcAft>
            </a:pPr>
            <a:r>
              <a:rPr lang="es-MX" sz="2200" dirty="0">
                <a:solidFill>
                  <a:srgbClr val="00529B"/>
                </a:solidFill>
              </a:rPr>
              <a:t>Las reclamaciones de enfermedad pulmón negro se consideran reclamaciones del seguro de compensación al trabajador</a:t>
            </a:r>
          </a:p>
        </p:txBody>
      </p:sp>
      <p:pic>
        <p:nvPicPr>
          <p:cNvPr id="11" name="Content Placeholder 10">
            <a:extLst>
              <a:ext uri="{FF2B5EF4-FFF2-40B4-BE49-F238E27FC236}">
                <a16:creationId xmlns:a16="http://schemas.microsoft.com/office/drawing/2014/main" id="{DB23C60C-A72B-4742-BF55-EE72E910CAB1}"/>
              </a:ext>
              <a:ext uri="{C183D7F6-B498-43B3-948B-1728B52AA6E4}">
                <adec:decorative xmlns:adec="http://schemas.microsoft.com/office/drawing/2017/decorative" val="1"/>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38176" y="1825345"/>
            <a:ext cx="5181600" cy="345475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6B77AD17-FB1F-4571-BE35-3F6347DB029F}"/>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a:p>
        </p:txBody>
      </p:sp>
      <p:sp>
        <p:nvSpPr>
          <p:cNvPr id="3" name="Footer Placeholder 2">
            <a:extLst>
              <a:ext uri="{FF2B5EF4-FFF2-40B4-BE49-F238E27FC236}">
                <a16:creationId xmlns:a16="http://schemas.microsoft.com/office/drawing/2014/main" id="{ADCB8E64-3488-41AF-AC94-AE6975ECFBA8}"/>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48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4380"/>
          </a:xfrm>
        </p:spPr>
        <p:txBody>
          <a:bodyPr>
            <a:normAutofit/>
          </a:bodyPr>
          <a:lstStyle/>
          <a:p>
            <a:r>
              <a:rPr lang="es-MX" sz="2800"/>
              <a:t>Ley Ómnibus Consolidada de Reconciliación Presupuestaria (COBRA)  </a:t>
            </a:r>
          </a:p>
        </p:txBody>
      </p:sp>
      <p:sp>
        <p:nvSpPr>
          <p:cNvPr id="9" name="Text Placeholder 8">
            <a:extLst>
              <a:ext uri="{FF2B5EF4-FFF2-40B4-BE49-F238E27FC236}">
                <a16:creationId xmlns:a16="http://schemas.microsoft.com/office/drawing/2014/main" id="{DC6FA00B-05D2-4E77-8077-E2B85D4F73D1}"/>
              </a:ext>
            </a:extLst>
          </p:cNvPr>
          <p:cNvSpPr>
            <a:spLocks noGrp="1"/>
          </p:cNvSpPr>
          <p:nvPr>
            <p:ph type="body" idx="1"/>
          </p:nvPr>
        </p:nvSpPr>
        <p:spPr>
          <a:xfrm>
            <a:off x="838200" y="1342768"/>
            <a:ext cx="10028419" cy="3936381"/>
          </a:xfrm>
        </p:spPr>
        <p:txBody>
          <a:bodyPr anchor="t">
            <a:normAutofit fontScale="92500"/>
          </a:bodyPr>
          <a:lstStyle/>
          <a:p>
            <a:pPr>
              <a:lnSpc>
                <a:spcPct val="100000"/>
              </a:lnSpc>
              <a:spcBef>
                <a:spcPts val="0"/>
              </a:spcBef>
              <a:spcAft>
                <a:spcPts val="1200"/>
              </a:spcAft>
            </a:pPr>
            <a:r>
              <a:rPr lang="es-MX" dirty="0">
                <a:solidFill>
                  <a:srgbClr val="00529B"/>
                </a:solidFill>
              </a:rPr>
              <a:t>Puede permitirle mantener temporalmente la cobertura médica de la empresa o sindicato después de que su trabajo termine o después de que pierda la cobertura como dependiente del empleado cubierto.</a:t>
            </a:r>
          </a:p>
          <a:p>
            <a:pPr marL="548640" indent="-274320">
              <a:lnSpc>
                <a:spcPct val="100000"/>
              </a:lnSpc>
              <a:spcBef>
                <a:spcPts val="0"/>
              </a:spcBef>
              <a:spcAft>
                <a:spcPts val="1200"/>
              </a:spcAft>
              <a:buFont typeface="Wingdings" panose="05000000000000000000" pitchFamily="2" charset="2"/>
              <a:buChar char="§"/>
            </a:pPr>
            <a:r>
              <a:rPr lang="es-MX" sz="2000" dirty="0">
                <a:solidFill>
                  <a:srgbClr val="00529B"/>
                </a:solidFill>
              </a:rPr>
              <a:t>Tamaño del empleador: </a:t>
            </a:r>
            <a:r>
              <a:rPr lang="es-MX" sz="2000" b="0" dirty="0">
                <a:solidFill>
                  <a:srgbClr val="00529B"/>
                </a:solidFill>
              </a:rPr>
              <a:t>Solamente se aplica a los </a:t>
            </a:r>
            <a:br>
              <a:rPr lang="es-MX" sz="2000" b="0" dirty="0">
                <a:solidFill>
                  <a:srgbClr val="00529B"/>
                </a:solidFill>
              </a:rPr>
            </a:br>
            <a:r>
              <a:rPr lang="es-MX" sz="2000" b="0" dirty="0">
                <a:solidFill>
                  <a:srgbClr val="00529B"/>
                </a:solidFill>
              </a:rPr>
              <a:t>empleadores con 20 o más empleados </a:t>
            </a:r>
          </a:p>
          <a:p>
            <a:pPr marL="548640" indent="-274320">
              <a:lnSpc>
                <a:spcPct val="100000"/>
              </a:lnSpc>
              <a:spcBef>
                <a:spcPts val="0"/>
              </a:spcBef>
              <a:spcAft>
                <a:spcPts val="1200"/>
              </a:spcAft>
              <a:buFont typeface="Wingdings" panose="05000000000000000000" pitchFamily="2" charset="2"/>
              <a:buChar char="§"/>
            </a:pPr>
            <a:r>
              <a:rPr lang="es-MX" sz="2000" dirty="0">
                <a:solidFill>
                  <a:srgbClr val="00529B"/>
                </a:solidFill>
              </a:rPr>
              <a:t>Eventos calificados: </a:t>
            </a:r>
            <a:r>
              <a:rPr lang="es-MX" sz="2000" b="0" dirty="0">
                <a:solidFill>
                  <a:srgbClr val="00529B"/>
                </a:solidFill>
              </a:rPr>
              <a:t>La cobertura solamente puede </a:t>
            </a:r>
            <a:br>
              <a:rPr lang="es-MX" sz="2000" b="0" dirty="0">
                <a:solidFill>
                  <a:srgbClr val="00529B"/>
                </a:solidFill>
              </a:rPr>
            </a:br>
            <a:r>
              <a:rPr lang="es-MX" sz="2000" b="0" dirty="0">
                <a:solidFill>
                  <a:srgbClr val="00529B"/>
                </a:solidFill>
              </a:rPr>
              <a:t>empezar cuando se pierde la cobertura debido a </a:t>
            </a:r>
            <a:br>
              <a:rPr lang="es-MX" sz="2000" b="0" dirty="0">
                <a:solidFill>
                  <a:srgbClr val="00529B"/>
                </a:solidFill>
              </a:rPr>
            </a:br>
            <a:r>
              <a:rPr lang="es-MX" sz="2000" b="0" dirty="0">
                <a:solidFill>
                  <a:srgbClr val="00529B"/>
                </a:solidFill>
              </a:rPr>
              <a:t>eventos específicos</a:t>
            </a:r>
          </a:p>
          <a:p>
            <a:pPr marL="548640" indent="-274320">
              <a:lnSpc>
                <a:spcPct val="100000"/>
              </a:lnSpc>
              <a:spcBef>
                <a:spcPts val="0"/>
              </a:spcBef>
              <a:spcAft>
                <a:spcPts val="1200"/>
              </a:spcAft>
              <a:buFont typeface="Wingdings" panose="05000000000000000000" pitchFamily="2" charset="2"/>
              <a:buChar char="§"/>
            </a:pPr>
            <a:r>
              <a:rPr lang="es-MX" sz="2000" dirty="0">
                <a:solidFill>
                  <a:srgbClr val="00529B"/>
                </a:solidFill>
              </a:rPr>
              <a:t>Pago de la prima: </a:t>
            </a:r>
            <a:r>
              <a:rPr lang="es-MX" sz="2000" b="0" dirty="0">
                <a:solidFill>
                  <a:srgbClr val="00529B"/>
                </a:solidFill>
              </a:rPr>
              <a:t>Debe pagar toda la prima </a:t>
            </a:r>
            <a:br>
              <a:rPr lang="es-MX" sz="2000" b="0" dirty="0">
                <a:solidFill>
                  <a:srgbClr val="00529B"/>
                </a:solidFill>
              </a:rPr>
            </a:br>
            <a:r>
              <a:rPr lang="es-MX" sz="2000" b="0" dirty="0">
                <a:solidFill>
                  <a:srgbClr val="00529B"/>
                </a:solidFill>
              </a:rPr>
              <a:t>del seguro</a:t>
            </a:r>
          </a:p>
          <a:p>
            <a:pPr>
              <a:lnSpc>
                <a:spcPct val="100000"/>
              </a:lnSpc>
              <a:spcBef>
                <a:spcPts val="0"/>
              </a:spcBef>
              <a:spcAft>
                <a:spcPts val="1200"/>
              </a:spcAft>
            </a:pPr>
            <a:endParaRPr lang="en-US" sz="2600" b="0" dirty="0">
              <a:solidFill>
                <a:srgbClr val="00529B"/>
              </a:solidFill>
            </a:endParaRPr>
          </a:p>
        </p:txBody>
      </p:sp>
      <p:pic>
        <p:nvPicPr>
          <p:cNvPr id="8" name="Picture 7">
            <a:extLst>
              <a:ext uri="{FF2B5EF4-FFF2-40B4-BE49-F238E27FC236}">
                <a16:creationId xmlns:a16="http://schemas.microsoft.com/office/drawing/2014/main" id="{AFB3F1AE-4F35-4CA2-A05C-D80E16BF149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36142" y="2673746"/>
            <a:ext cx="4379163" cy="271913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7BC89CA3-8A65-4ECA-9AE5-5C384B10895A}"/>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a:p>
        </p:txBody>
      </p:sp>
      <p:sp>
        <p:nvSpPr>
          <p:cNvPr id="3" name="Footer Placeholder 2">
            <a:extLst>
              <a:ext uri="{FF2B5EF4-FFF2-40B4-BE49-F238E27FC236}">
                <a16:creationId xmlns:a16="http://schemas.microsoft.com/office/drawing/2014/main" id="{AE725DD0-28A8-4969-A5B8-AACD25813D56}"/>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39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4799" y="50697"/>
            <a:ext cx="11582400" cy="907080"/>
          </a:xfrm>
        </p:spPr>
        <p:txBody>
          <a:bodyPr>
            <a:normAutofit/>
          </a:bodyPr>
          <a:lstStyle/>
          <a:p>
            <a:r>
              <a:rPr lang="es-MX" sz="2800"/>
              <a:t> Ley Ómnibus Consolidada de Reconciliación Presupuestaria (COBRA) (continuación)</a:t>
            </a:r>
          </a:p>
        </p:txBody>
      </p:sp>
      <p:sp>
        <p:nvSpPr>
          <p:cNvPr id="17" name="TextBox 16">
            <a:extLst>
              <a:ext uri="{FF2B5EF4-FFF2-40B4-BE49-F238E27FC236}">
                <a16:creationId xmlns:a16="http://schemas.microsoft.com/office/drawing/2014/main" id="{D78E1609-499A-4562-803C-7DFB1D97278A}"/>
              </a:ext>
              <a:ext uri="{C183D7F6-B498-43B3-948B-1728B52AA6E4}">
                <adec:decorative xmlns:adec="http://schemas.microsoft.com/office/drawing/2017/decorative" val="1"/>
              </a:ext>
            </a:extLst>
          </p:cNvPr>
          <p:cNvSpPr txBox="1"/>
          <p:nvPr/>
        </p:nvSpPr>
        <p:spPr>
          <a:xfrm>
            <a:off x="1967679" y="1309288"/>
            <a:ext cx="3669634" cy="461665"/>
          </a:xfrm>
          <a:prstGeom prst="rect">
            <a:avLst/>
          </a:prstGeom>
          <a:noFill/>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Medicare paga primero:</a:t>
            </a:r>
          </a:p>
        </p:txBody>
      </p:sp>
      <p:sp>
        <p:nvSpPr>
          <p:cNvPr id="15" name="TextBox 14">
            <a:extLst>
              <a:ext uri="{FF2B5EF4-FFF2-40B4-BE49-F238E27FC236}">
                <a16:creationId xmlns:a16="http://schemas.microsoft.com/office/drawing/2014/main" id="{385E3AE8-A6DE-4867-BE12-4D241DC222F1}"/>
              </a:ext>
              <a:ext uri="{C183D7F6-B498-43B3-948B-1728B52AA6E4}">
                <adec:decorative xmlns:adec="http://schemas.microsoft.com/office/drawing/2017/decorative" val="1"/>
              </a:ext>
            </a:extLst>
          </p:cNvPr>
          <p:cNvSpPr txBox="1"/>
          <p:nvPr/>
        </p:nvSpPr>
        <p:spPr>
          <a:xfrm>
            <a:off x="5892813" y="1293806"/>
            <a:ext cx="4567989" cy="461665"/>
          </a:xfrm>
          <a:prstGeom prst="rect">
            <a:avLst/>
          </a:prstGeom>
          <a:noFill/>
        </p:spPr>
        <p:txBody>
          <a:bodyPr wrap="square" rtlCol="0">
            <a:spAutoFit/>
          </a:bodyPr>
          <a:lstStyle/>
          <a:p>
            <a:pPr algn="ctr"/>
            <a:r>
              <a:rPr lang="es-MX" sz="2400" b="1" dirty="0">
                <a:solidFill>
                  <a:srgbClr val="002060"/>
                </a:solidFill>
                <a:latin typeface="Arial" panose="020B0604020202020204" pitchFamily="34" charset="0"/>
                <a:cs typeface="Arial" panose="020B0604020202020204" pitchFamily="34" charset="0"/>
              </a:rPr>
              <a:t>Si usted:</a:t>
            </a:r>
          </a:p>
        </p:txBody>
      </p:sp>
      <p:cxnSp>
        <p:nvCxnSpPr>
          <p:cNvPr id="29" name="Straight Connector 28">
            <a:extLst>
              <a:ext uri="{FF2B5EF4-FFF2-40B4-BE49-F238E27FC236}">
                <a16:creationId xmlns:a16="http://schemas.microsoft.com/office/drawing/2014/main" id="{2EC8E1C2-EE94-4809-AC59-19093140AF40}"/>
              </a:ext>
              <a:ext uri="{C183D7F6-B498-43B3-948B-1728B52AA6E4}">
                <adec:decorative xmlns:adec="http://schemas.microsoft.com/office/drawing/2017/decorative" val="1"/>
              </a:ext>
            </a:extLst>
          </p:cNvPr>
          <p:cNvCxnSpPr>
            <a:cxnSpLocks/>
          </p:cNvCxnSpPr>
          <p:nvPr/>
        </p:nvCxnSpPr>
        <p:spPr>
          <a:xfrm flipH="1">
            <a:off x="5648171" y="1719393"/>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C7B82-E30C-4FF3-862D-D559DF1B6945}"/>
              </a:ext>
              <a:ext uri="{C183D7F6-B498-43B3-948B-1728B52AA6E4}">
                <adec:decorative xmlns:adec="http://schemas.microsoft.com/office/drawing/2017/decorative" val="1"/>
              </a:ext>
            </a:extLst>
          </p:cNvPr>
          <p:cNvCxnSpPr>
            <a:cxnSpLocks/>
          </p:cNvCxnSpPr>
          <p:nvPr/>
        </p:nvCxnSpPr>
        <p:spPr>
          <a:xfrm flipH="1">
            <a:off x="1908046" y="1718949"/>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6808F-CA2F-43EE-86EA-261EF7BEB3E2}"/>
              </a:ext>
              <a:ext uri="{C183D7F6-B498-43B3-948B-1728B52AA6E4}">
                <adec:decorative xmlns:adec="http://schemas.microsoft.com/office/drawing/2017/decorative" val="1"/>
              </a:ext>
            </a:extLst>
          </p:cNvPr>
          <p:cNvCxnSpPr>
            <a:cxnSpLocks/>
          </p:cNvCxnSpPr>
          <p:nvPr/>
        </p:nvCxnSpPr>
        <p:spPr>
          <a:xfrm flipH="1">
            <a:off x="10468182" y="1702538"/>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482DD-8795-4BCE-870A-2BDBA8243114}"/>
              </a:ext>
              <a:ext uri="{C183D7F6-B498-43B3-948B-1728B52AA6E4}">
                <adec:decorative xmlns:adec="http://schemas.microsoft.com/office/drawing/2017/decorative" val="1"/>
              </a:ext>
            </a:extLst>
          </p:cNvPr>
          <p:cNvCxnSpPr>
            <a:cxnSpLocks/>
          </p:cNvCxnSpPr>
          <p:nvPr/>
        </p:nvCxnSpPr>
        <p:spPr>
          <a:xfrm flipH="1">
            <a:off x="5847589" y="1702096"/>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5ACC188-03B1-41BA-B655-515A5ECC0FD7}"/>
              </a:ext>
              <a:ext uri="{C183D7F6-B498-43B3-948B-1728B52AA6E4}">
                <adec:decorative xmlns:adec="http://schemas.microsoft.com/office/drawing/2017/decorative" val="1"/>
              </a:ext>
            </a:extLst>
          </p:cNvPr>
          <p:cNvSpPr/>
          <p:nvPr/>
        </p:nvSpPr>
        <p:spPr>
          <a:xfrm rot="16200000">
            <a:off x="8025962" y="3465537"/>
            <a:ext cx="26841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Rounded Corners 8" descr="Recuadro 1: Medicare paga primero en la mayoría de casos&#10;&#10;">
            <a:extLst>
              <a:ext uri="{FF2B5EF4-FFF2-40B4-BE49-F238E27FC236}">
                <a16:creationId xmlns:a16="http://schemas.microsoft.com/office/drawing/2014/main" id="{3D0DE357-CE71-4AE6-A61E-FB705A709D49}"/>
              </a:ext>
            </a:extLst>
          </p:cNvPr>
          <p:cNvSpPr/>
          <p:nvPr/>
        </p:nvSpPr>
        <p:spPr>
          <a:xfrm>
            <a:off x="1589718" y="2056634"/>
            <a:ext cx="4347409"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solidFill>
                  <a:srgbClr val="002060"/>
                </a:solidFill>
                <a:latin typeface="Arial" panose="020B0604020202020204" pitchFamily="34" charset="0"/>
                <a:cs typeface="Arial" panose="020B0604020202020204" pitchFamily="34" charset="0"/>
              </a:rPr>
              <a:t>En la mayoría de casos</a:t>
            </a:r>
          </a:p>
        </p:txBody>
      </p:sp>
      <p:sp>
        <p:nvSpPr>
          <p:cNvPr id="5" name="Rectangle: Rounded Corners 4" descr="Recuadro 1 afección:: Si usted tiene 65 años de edad o más o tiene una discapacidad y tiene cobertura de continuación COBRA&#10;&#10;">
            <a:extLst>
              <a:ext uri="{FF2B5EF4-FFF2-40B4-BE49-F238E27FC236}">
                <a16:creationId xmlns:a16="http://schemas.microsoft.com/office/drawing/2014/main" id="{1A1D7CAF-1E29-499D-9261-3769E13B8403}"/>
              </a:ext>
            </a:extLst>
          </p:cNvPr>
          <p:cNvSpPr/>
          <p:nvPr/>
        </p:nvSpPr>
        <p:spPr>
          <a:xfrm>
            <a:off x="5652182" y="1856978"/>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600"/>
              </a:spcBef>
            </a:pPr>
            <a:r>
              <a:rPr lang="es-MX" sz="2400" dirty="0">
                <a:latin typeface="Arial" panose="020B0604020202020204" pitchFamily="34" charset="0"/>
                <a:cs typeface="Arial" panose="020B0604020202020204" pitchFamily="34" charset="0"/>
              </a:rPr>
              <a:t>Tiene 65 años de edad o más </a:t>
            </a:r>
            <a:br>
              <a:rPr lang="es-MX" sz="2400" dirty="0">
                <a:latin typeface="Arial" panose="020B0604020202020204" pitchFamily="34" charset="0"/>
                <a:cs typeface="Arial" panose="020B0604020202020204" pitchFamily="34" charset="0"/>
              </a:rPr>
            </a:br>
            <a:r>
              <a:rPr lang="es-MX" sz="2400" dirty="0">
                <a:latin typeface="Arial" panose="020B0604020202020204" pitchFamily="34" charset="0"/>
                <a:cs typeface="Arial" panose="020B0604020202020204" pitchFamily="34" charset="0"/>
              </a:rPr>
              <a:t>o tiene una discapacidad y </a:t>
            </a:r>
            <a:br>
              <a:rPr lang="es-MX" sz="2400" dirty="0">
                <a:latin typeface="Arial" panose="020B0604020202020204" pitchFamily="34" charset="0"/>
                <a:cs typeface="Arial" panose="020B0604020202020204" pitchFamily="34" charset="0"/>
              </a:rPr>
            </a:br>
            <a:r>
              <a:rPr lang="es-MX" sz="2400" dirty="0">
                <a:latin typeface="Arial" panose="020B0604020202020204" pitchFamily="34" charset="0"/>
                <a:cs typeface="Arial" panose="020B0604020202020204" pitchFamily="34" charset="0"/>
              </a:rPr>
              <a:t>tiene cobertura de continuación COBRA</a:t>
            </a:r>
          </a:p>
        </p:txBody>
      </p:sp>
      <p:sp>
        <p:nvSpPr>
          <p:cNvPr id="11" name="Rectangle: Rounded Corners 10" descr="Recuadro 2: Medicare paga primero cuando termina el período de coordinación de 30 meses&#10;&#10;">
            <a:extLst>
              <a:ext uri="{FF2B5EF4-FFF2-40B4-BE49-F238E27FC236}">
                <a16:creationId xmlns:a16="http://schemas.microsoft.com/office/drawing/2014/main" id="{6EE66DB5-8A74-4315-B9FA-D11C7150D706}"/>
              </a:ext>
            </a:extLst>
          </p:cNvPr>
          <p:cNvSpPr/>
          <p:nvPr/>
        </p:nvSpPr>
        <p:spPr>
          <a:xfrm>
            <a:off x="1585707" y="4059946"/>
            <a:ext cx="4351421"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s-MX" sz="2200" dirty="0">
                <a:solidFill>
                  <a:srgbClr val="002060"/>
                </a:solidFill>
                <a:latin typeface="Arial" panose="020B0604020202020204" pitchFamily="34" charset="0"/>
                <a:cs typeface="Arial" panose="020B0604020202020204" pitchFamily="34" charset="0"/>
              </a:rPr>
              <a:t>Cuando termina el período </a:t>
            </a:r>
            <a:br>
              <a:rPr lang="es-MX" sz="2200" dirty="0">
                <a:solidFill>
                  <a:srgbClr val="002060"/>
                </a:solidFill>
                <a:latin typeface="Arial" panose="020B0604020202020204" pitchFamily="34" charset="0"/>
                <a:cs typeface="Arial" panose="020B0604020202020204" pitchFamily="34" charset="0"/>
              </a:rPr>
            </a:br>
            <a:r>
              <a:rPr lang="es-MX" sz="2200" dirty="0">
                <a:solidFill>
                  <a:srgbClr val="002060"/>
                </a:solidFill>
                <a:latin typeface="Arial" panose="020B0604020202020204" pitchFamily="34" charset="0"/>
                <a:cs typeface="Arial" panose="020B0604020202020204" pitchFamily="34" charset="0"/>
              </a:rPr>
              <a:t>de coordinación de 30 meses</a:t>
            </a:r>
          </a:p>
        </p:txBody>
      </p:sp>
      <p:sp>
        <p:nvSpPr>
          <p:cNvPr id="12" name="Rectangle: Rounded Corners 11" descr="Recuadro 2 afección: Si usted tiene cobertura de continuación COBRA y es elegible para Medicare debido a ESRD &#10;&#10;">
            <a:extLst>
              <a:ext uri="{FF2B5EF4-FFF2-40B4-BE49-F238E27FC236}">
                <a16:creationId xmlns:a16="http://schemas.microsoft.com/office/drawing/2014/main" id="{F54EC48F-CCC8-4566-AF6E-20F248D28B96}"/>
              </a:ext>
            </a:extLst>
          </p:cNvPr>
          <p:cNvSpPr/>
          <p:nvPr/>
        </p:nvSpPr>
        <p:spPr>
          <a:xfrm>
            <a:off x="5648171" y="3848959"/>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a:spcBef>
                <a:spcPts val="600"/>
              </a:spcBef>
            </a:pPr>
            <a:r>
              <a:rPr lang="es-MX" sz="2400" dirty="0">
                <a:latin typeface="Arial" panose="020B0604020202020204" pitchFamily="34" charset="0"/>
                <a:cs typeface="Arial" panose="020B0604020202020204" pitchFamily="34" charset="0"/>
              </a:rPr>
              <a:t>Tiene cobertura de continuación COBRA y es elegible para Medicare debido a </a:t>
            </a:r>
            <a:r>
              <a:rPr lang="es-MX" sz="2400" dirty="0" err="1">
                <a:latin typeface="Arial" panose="020B0604020202020204" pitchFamily="34" charset="0"/>
                <a:cs typeface="Arial" panose="020B0604020202020204" pitchFamily="34" charset="0"/>
              </a:rPr>
              <a:t>ESRD</a:t>
            </a:r>
            <a:r>
              <a:rPr lang="es-MX" sz="2400" dirty="0">
                <a:latin typeface="Arial" panose="020B0604020202020204" pitchFamily="34" charset="0"/>
                <a:cs typeface="Arial" panose="020B0604020202020204" pitchFamily="34" charset="0"/>
              </a:rPr>
              <a:t> </a:t>
            </a:r>
          </a:p>
        </p:txBody>
      </p:sp>
      <p:sp>
        <p:nvSpPr>
          <p:cNvPr id="14" name="Left Bracket 13">
            <a:extLst>
              <a:ext uri="{FF2B5EF4-FFF2-40B4-BE49-F238E27FC236}">
                <a16:creationId xmlns:a16="http://schemas.microsoft.com/office/drawing/2014/main" id="{04A969D5-94E7-415B-928F-B57E1B41C9FD}"/>
              </a:ext>
              <a:ext uri="{C183D7F6-B498-43B3-948B-1728B52AA6E4}">
                <adec:decorative xmlns:adec="http://schemas.microsoft.com/office/drawing/2017/decorative" val="1"/>
              </a:ext>
            </a:extLst>
          </p:cNvPr>
          <p:cNvSpPr/>
          <p:nvPr/>
        </p:nvSpPr>
        <p:spPr>
          <a:xfrm rot="5400000">
            <a:off x="7995359" y="-805901"/>
            <a:ext cx="42577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Left Bracket 26">
            <a:extLst>
              <a:ext uri="{FF2B5EF4-FFF2-40B4-BE49-F238E27FC236}">
                <a16:creationId xmlns:a16="http://schemas.microsoft.com/office/drawing/2014/main" id="{A080E0F2-6EF6-4FA5-AD84-24FF9D36B7D2}"/>
              </a:ext>
              <a:ext uri="{C183D7F6-B498-43B3-948B-1728B52AA6E4}">
                <adec:decorative xmlns:adec="http://schemas.microsoft.com/office/drawing/2017/decorative" val="1"/>
              </a:ext>
            </a:extLst>
          </p:cNvPr>
          <p:cNvSpPr/>
          <p:nvPr/>
        </p:nvSpPr>
        <p:spPr>
          <a:xfrm rot="5400000">
            <a:off x="3602158" y="-353094"/>
            <a:ext cx="427121"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Left Bracket 27">
            <a:extLst>
              <a:ext uri="{FF2B5EF4-FFF2-40B4-BE49-F238E27FC236}">
                <a16:creationId xmlns:a16="http://schemas.microsoft.com/office/drawing/2014/main" id="{211A863F-B183-4145-9F5F-8D17963F1D59}"/>
              </a:ext>
              <a:ext uri="{C183D7F6-B498-43B3-948B-1728B52AA6E4}">
                <adec:decorative xmlns:adec="http://schemas.microsoft.com/office/drawing/2017/decorative" val="1"/>
              </a:ext>
            </a:extLst>
          </p:cNvPr>
          <p:cNvSpPr/>
          <p:nvPr/>
        </p:nvSpPr>
        <p:spPr>
          <a:xfrm rot="16200000">
            <a:off x="3642104" y="3923919"/>
            <a:ext cx="269263"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9E891005-7C5F-43D0-BBA7-56106BFB2F5E}"/>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3" name="Footer Placeholder 2">
            <a:extLst>
              <a:ext uri="{FF2B5EF4-FFF2-40B4-BE49-F238E27FC236}">
                <a16:creationId xmlns:a16="http://schemas.microsoft.com/office/drawing/2014/main" id="{E11EA7DF-5EF0-4C91-A2B9-6415A79C06CA}"/>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8245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a:t>Cobertura para veteranos</a:t>
            </a:r>
          </a:p>
        </p:txBody>
      </p:sp>
      <p:sp>
        <p:nvSpPr>
          <p:cNvPr id="15" name="Rectangle: Rounded Corners 14" descr="Recuadro 1: Si usted tiene Medicare y beneficios de veterano, puede obtener tratamiento bajo cualquiera de los dos programas&#10;&#10;">
            <a:extLst>
              <a:ext uri="{FF2B5EF4-FFF2-40B4-BE49-F238E27FC236}">
                <a16:creationId xmlns:a16="http://schemas.microsoft.com/office/drawing/2014/main" id="{88A7FCE9-0EBF-4CF2-9506-E1792CE64CA4}"/>
              </a:ext>
            </a:extLst>
          </p:cNvPr>
          <p:cNvSpPr/>
          <p:nvPr/>
        </p:nvSpPr>
        <p:spPr>
          <a:xfrm>
            <a:off x="1844040" y="1325945"/>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s-MX" sz="2400" b="1" dirty="0">
                <a:solidFill>
                  <a:srgbClr val="00529B"/>
                </a:solidFill>
                <a:latin typeface="Arial" panose="020B0604020202020204" pitchFamily="34" charset="0"/>
                <a:cs typeface="Arial" panose="020B0604020202020204" pitchFamily="34" charset="0"/>
              </a:rPr>
              <a:t>Si usted tiene Medicare y beneficios de veterano,</a:t>
            </a:r>
          </a:p>
          <a:p>
            <a:pPr algn="ctr" defTabSz="685800">
              <a:spcAft>
                <a:spcPts val="600"/>
              </a:spcAft>
            </a:pPr>
            <a:r>
              <a:rPr lang="es-MX" sz="2400" dirty="0">
                <a:solidFill>
                  <a:srgbClr val="00529B"/>
                </a:solidFill>
                <a:latin typeface="Arial" panose="020B0604020202020204" pitchFamily="34" charset="0"/>
                <a:cs typeface="Arial" panose="020B0604020202020204" pitchFamily="34" charset="0"/>
              </a:rPr>
              <a:t>puede obtener tratamiento bajo cualquiera </a:t>
            </a:r>
            <a:br>
              <a:rPr lang="es-MX" sz="2400" dirty="0">
                <a:solidFill>
                  <a:srgbClr val="00529B"/>
                </a:solidFill>
                <a:latin typeface="Arial" panose="020B0604020202020204" pitchFamily="34" charset="0"/>
                <a:cs typeface="Arial" panose="020B0604020202020204" pitchFamily="34" charset="0"/>
              </a:rPr>
            </a:br>
            <a:r>
              <a:rPr lang="es-MX" sz="2400" dirty="0">
                <a:solidFill>
                  <a:srgbClr val="00529B"/>
                </a:solidFill>
                <a:latin typeface="Arial" panose="020B0604020202020204" pitchFamily="34" charset="0"/>
                <a:cs typeface="Arial" panose="020B0604020202020204" pitchFamily="34" charset="0"/>
              </a:rPr>
              <a:t>de los dos programas</a:t>
            </a:r>
          </a:p>
        </p:txBody>
      </p:sp>
      <p:sp>
        <p:nvSpPr>
          <p:cNvPr id="16" name="Rectangle: Rounded Corners 15" descr="Recuadro 2: Medicare paga cuando usted elige obtener sus beneficios de proveedores que no son de Asuntos de Veteranos (VA)&#10;&#10;">
            <a:extLst>
              <a:ext uri="{FF2B5EF4-FFF2-40B4-BE49-F238E27FC236}">
                <a16:creationId xmlns:a16="http://schemas.microsoft.com/office/drawing/2014/main" id="{EF284B4C-BF88-47E8-A96D-09F2385A81B4}"/>
              </a:ext>
            </a:extLst>
          </p:cNvPr>
          <p:cNvSpPr/>
          <p:nvPr/>
        </p:nvSpPr>
        <p:spPr>
          <a:xfrm>
            <a:off x="1849340" y="2810417"/>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s-MX" sz="2400" b="1" dirty="0">
                <a:solidFill>
                  <a:srgbClr val="00529B"/>
                </a:solidFill>
                <a:latin typeface="Arial" panose="020B0604020202020204" pitchFamily="34" charset="0"/>
                <a:cs typeface="Arial" panose="020B0604020202020204" pitchFamily="34" charset="0"/>
              </a:rPr>
              <a:t>Medicare paga cuando </a:t>
            </a:r>
            <a:r>
              <a:rPr lang="es-MX" sz="2400" dirty="0">
                <a:solidFill>
                  <a:srgbClr val="00529B"/>
                </a:solidFill>
                <a:latin typeface="Arial" panose="020B0604020202020204" pitchFamily="34" charset="0"/>
                <a:cs typeface="Arial" panose="020B0604020202020204" pitchFamily="34" charset="0"/>
              </a:rPr>
              <a:t>usted elige obtener sus beneficios de proveedores que no son de Asuntos de Veteranos (VA)</a:t>
            </a:r>
          </a:p>
        </p:txBody>
      </p:sp>
      <p:sp>
        <p:nvSpPr>
          <p:cNvPr id="17" name="Rectangle: Rounded Corners 16" descr="Recuadro 3: Para que VA pague los servicios, usted debe ir a un centro de VA o que VA autorice los servicios en un centro que no es de VA&#10;&#10;">
            <a:extLst>
              <a:ext uri="{FF2B5EF4-FFF2-40B4-BE49-F238E27FC236}">
                <a16:creationId xmlns:a16="http://schemas.microsoft.com/office/drawing/2014/main" id="{6C104844-C4DB-48BF-B9C4-646B343DD05E}"/>
              </a:ext>
            </a:extLst>
          </p:cNvPr>
          <p:cNvSpPr/>
          <p:nvPr/>
        </p:nvSpPr>
        <p:spPr>
          <a:xfrm>
            <a:off x="1849340" y="4294889"/>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s-MX" sz="2400" b="1" dirty="0">
                <a:solidFill>
                  <a:srgbClr val="00529B"/>
                </a:solidFill>
                <a:latin typeface="Arial" panose="020B0604020202020204" pitchFamily="34" charset="0"/>
                <a:cs typeface="Arial" panose="020B0604020202020204" pitchFamily="34" charset="0"/>
              </a:rPr>
              <a:t>Para que VA pague los servicios,</a:t>
            </a:r>
            <a:r>
              <a:rPr lang="es-MX" sz="2400" dirty="0">
                <a:solidFill>
                  <a:srgbClr val="00529B"/>
                </a:solidFill>
                <a:latin typeface="Arial" panose="020B0604020202020204" pitchFamily="34" charset="0"/>
                <a:cs typeface="Arial" panose="020B0604020202020204" pitchFamily="34" charset="0"/>
              </a:rPr>
              <a:t> usted debe ir a un centro de VA o que VA autorice los servicios en un centro que no es de VA</a:t>
            </a:r>
          </a:p>
        </p:txBody>
      </p:sp>
      <p:sp>
        <p:nvSpPr>
          <p:cNvPr id="5" name="Slide Number Placeholder 4">
            <a:extLst>
              <a:ext uri="{FF2B5EF4-FFF2-40B4-BE49-F238E27FC236}">
                <a16:creationId xmlns:a16="http://schemas.microsoft.com/office/drawing/2014/main" id="{D63D7237-28F5-4029-B66E-E2780E45D932}"/>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a:p>
        </p:txBody>
      </p:sp>
      <p:sp>
        <p:nvSpPr>
          <p:cNvPr id="3" name="Footer Placeholder 2">
            <a:extLst>
              <a:ext uri="{FF2B5EF4-FFF2-40B4-BE49-F238E27FC236}">
                <a16:creationId xmlns:a16="http://schemas.microsoft.com/office/drawing/2014/main" id="{024EFB19-8236-4692-AE95-49949A5636C7}"/>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021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36348"/>
          </a:xfrm>
        </p:spPr>
        <p:txBody>
          <a:bodyPr>
            <a:normAutofit/>
          </a:bodyPr>
          <a:lstStyle/>
          <a:p>
            <a:r>
              <a:rPr lang="es-MX" sz="3000"/>
              <a:t>Cobertura de TRICARE for Life (TFL)</a:t>
            </a:r>
          </a:p>
        </p:txBody>
      </p:sp>
      <p:sp>
        <p:nvSpPr>
          <p:cNvPr id="8" name="Text Placeholder 7">
            <a:extLst>
              <a:ext uri="{FF2B5EF4-FFF2-40B4-BE49-F238E27FC236}">
                <a16:creationId xmlns:a16="http://schemas.microsoft.com/office/drawing/2014/main" id="{7628BF33-8134-4A47-8534-8BB3D84A4167}"/>
              </a:ext>
            </a:extLst>
          </p:cNvPr>
          <p:cNvSpPr>
            <a:spLocks noGrp="1"/>
          </p:cNvSpPr>
          <p:nvPr>
            <p:ph type="body" idx="1"/>
          </p:nvPr>
        </p:nvSpPr>
        <p:spPr>
          <a:xfrm>
            <a:off x="842964" y="1036348"/>
            <a:ext cx="10512424" cy="1325187"/>
          </a:xfrm>
        </p:spPr>
        <p:txBody>
          <a:bodyPr>
            <a:noAutofit/>
          </a:bodyPr>
          <a:lstStyle/>
          <a:p>
            <a:pPr>
              <a:lnSpc>
                <a:spcPct val="100000"/>
              </a:lnSpc>
              <a:spcBef>
                <a:spcPts val="0"/>
              </a:spcBef>
              <a:spcAft>
                <a:spcPts val="600"/>
              </a:spcAft>
            </a:pPr>
            <a:r>
              <a:rPr lang="es-MX" sz="2200" dirty="0">
                <a:solidFill>
                  <a:srgbClr val="00529B"/>
                </a:solidFill>
              </a:rPr>
              <a:t>Cobertura médica para los jubilados de los servicios uniformados/militares elegibles para Medicare que tengan 65 años de edad o más, los miembros de la familia elegible y sobrevivientes y algunos cónyuges anteriores</a:t>
            </a:r>
          </a:p>
        </p:txBody>
      </p:sp>
      <p:pic>
        <p:nvPicPr>
          <p:cNvPr id="11" name="Picture 10">
            <a:extLst>
              <a:ext uri="{FF2B5EF4-FFF2-40B4-BE49-F238E27FC236}">
                <a16:creationId xmlns:a16="http://schemas.microsoft.com/office/drawing/2014/main" id="{E22F083A-44C9-48B7-A68F-63E214EE2CF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1352" y="2505075"/>
            <a:ext cx="4707672" cy="3130101"/>
          </a:xfrm>
          <a:prstGeom prst="rect">
            <a:avLst/>
          </a:prstGeom>
          <a:ln>
            <a:noFill/>
          </a:ln>
          <a:effectLst>
            <a:softEdge rad="112500"/>
          </a:effectLst>
        </p:spPr>
      </p:pic>
      <p:sp>
        <p:nvSpPr>
          <p:cNvPr id="5" name="Content Placeholder 4"/>
          <p:cNvSpPr>
            <a:spLocks noGrp="1"/>
          </p:cNvSpPr>
          <p:nvPr>
            <p:ph sz="half" idx="2"/>
          </p:nvPr>
        </p:nvSpPr>
        <p:spPr>
          <a:xfrm>
            <a:off x="5779698" y="2585640"/>
            <a:ext cx="5316670" cy="2968969"/>
          </a:xfrm>
        </p:spPr>
        <p:txBody>
          <a:bodyPr>
            <a:normAutofit/>
          </a:bodyPr>
          <a:lstStyle/>
          <a:p>
            <a:pPr marL="548640" lvl="0" indent="-274320" defTabSz="685800">
              <a:lnSpc>
                <a:spcPct val="100000"/>
              </a:lnSpc>
              <a:spcBef>
                <a:spcPts val="0"/>
              </a:spcBef>
              <a:spcAft>
                <a:spcPts val="1200"/>
              </a:spcAft>
            </a:pPr>
            <a:r>
              <a:rPr lang="es-MX" sz="2000" b="1" dirty="0">
                <a:solidFill>
                  <a:srgbClr val="00529B"/>
                </a:solidFill>
              </a:rPr>
              <a:t>Debe tener </a:t>
            </a:r>
            <a:r>
              <a:rPr lang="es-MX" sz="2000" dirty="0">
                <a:solidFill>
                  <a:srgbClr val="00529B"/>
                </a:solidFill>
              </a:rPr>
              <a:t>Medicare Parte A (seguro de hospital) y Parte B (seguro médico)</a:t>
            </a:r>
          </a:p>
          <a:p>
            <a:pPr marL="548640" lvl="0" indent="-274320" defTabSz="685800">
              <a:lnSpc>
                <a:spcPct val="100000"/>
              </a:lnSpc>
              <a:spcBef>
                <a:spcPts val="0"/>
              </a:spcBef>
              <a:spcAft>
                <a:spcPts val="1200"/>
              </a:spcAft>
            </a:pPr>
            <a:r>
              <a:rPr lang="es-MX" sz="2000" b="1" dirty="0">
                <a:solidFill>
                  <a:srgbClr val="00529B"/>
                </a:solidFill>
              </a:rPr>
              <a:t>Si usted tiene Medicare y </a:t>
            </a:r>
            <a:r>
              <a:rPr lang="es-MX" sz="2000" b="1" dirty="0" err="1">
                <a:solidFill>
                  <a:srgbClr val="00529B"/>
                </a:solidFill>
              </a:rPr>
              <a:t>TFL</a:t>
            </a:r>
            <a:r>
              <a:rPr lang="es-MX" sz="2000" b="1" dirty="0">
                <a:solidFill>
                  <a:srgbClr val="00529B"/>
                </a:solidFill>
              </a:rPr>
              <a:t>,</a:t>
            </a:r>
            <a:r>
              <a:rPr lang="es-MX" sz="2000" dirty="0">
                <a:solidFill>
                  <a:srgbClr val="00529B"/>
                </a:solidFill>
              </a:rPr>
              <a:t> Medicare es su seguro primario</a:t>
            </a:r>
          </a:p>
          <a:p>
            <a:pPr marL="548640" lvl="0" indent="-274320" defTabSz="685800">
              <a:lnSpc>
                <a:spcPct val="100000"/>
              </a:lnSpc>
              <a:spcBef>
                <a:spcPts val="0"/>
              </a:spcBef>
              <a:spcAft>
                <a:spcPts val="1200"/>
              </a:spcAft>
            </a:pPr>
            <a:r>
              <a:rPr lang="es-MX" sz="2000" b="1" dirty="0">
                <a:solidFill>
                  <a:srgbClr val="00529B"/>
                </a:solidFill>
              </a:rPr>
              <a:t>Los beneficios de TFL </a:t>
            </a:r>
            <a:r>
              <a:rPr lang="es-MX" sz="2000" dirty="0">
                <a:solidFill>
                  <a:srgbClr val="00529B"/>
                </a:solidFill>
              </a:rPr>
              <a:t>incluyen cobertura de </a:t>
            </a:r>
            <a:r>
              <a:rPr lang="es-MX" sz="2000" dirty="0" err="1">
                <a:solidFill>
                  <a:srgbClr val="00529B"/>
                </a:solidFill>
              </a:rPr>
              <a:t>coseguro</a:t>
            </a:r>
            <a:r>
              <a:rPr lang="es-MX" sz="2000" dirty="0">
                <a:solidFill>
                  <a:srgbClr val="00529B"/>
                </a:solidFill>
              </a:rPr>
              <a:t> y deducibles </a:t>
            </a:r>
            <a:br>
              <a:rPr lang="es-MX" sz="2000" dirty="0">
                <a:solidFill>
                  <a:srgbClr val="00529B"/>
                </a:solidFill>
              </a:rPr>
            </a:br>
            <a:r>
              <a:rPr lang="es-MX" sz="2000" dirty="0">
                <a:solidFill>
                  <a:srgbClr val="00529B"/>
                </a:solidFill>
              </a:rPr>
              <a:t>de Medicare</a:t>
            </a:r>
          </a:p>
          <a:p>
            <a:pPr marL="346075" lvl="0" indent="-346075" defTabSz="685800">
              <a:lnSpc>
                <a:spcPct val="100000"/>
              </a:lnSpc>
              <a:spcBef>
                <a:spcPts val="600"/>
              </a:spcBef>
            </a:pPr>
            <a:endParaRPr lang="en-US" dirty="0"/>
          </a:p>
        </p:txBody>
      </p:sp>
      <p:sp>
        <p:nvSpPr>
          <p:cNvPr id="7" name="Slide Number Placeholder 6">
            <a:extLst>
              <a:ext uri="{FF2B5EF4-FFF2-40B4-BE49-F238E27FC236}">
                <a16:creationId xmlns:a16="http://schemas.microsoft.com/office/drawing/2014/main" id="{E9140453-A5BA-46BD-A27A-6DC4E28D35CF}"/>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3" name="Footer Placeholder 2">
            <a:extLst>
              <a:ext uri="{FF2B5EF4-FFF2-40B4-BE49-F238E27FC236}">
                <a16:creationId xmlns:a16="http://schemas.microsoft.com/office/drawing/2014/main" id="{1EB99D4E-E36D-42C0-AC48-1A1205075403}"/>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345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54ED-01B7-40F8-8AF8-69F822F804DF}"/>
              </a:ext>
            </a:extLst>
          </p:cNvPr>
          <p:cNvSpPr>
            <a:spLocks noGrp="1"/>
          </p:cNvSpPr>
          <p:nvPr>
            <p:ph type="title"/>
          </p:nvPr>
        </p:nvSpPr>
        <p:spPr/>
        <p:txBody>
          <a:bodyPr>
            <a:normAutofit/>
          </a:bodyPr>
          <a:lstStyle/>
          <a:p>
            <a:r>
              <a:rPr lang="es-MX" sz="3000"/>
              <a:t>TRICARE for Life Coverage (TFL) (continuación)</a:t>
            </a:r>
          </a:p>
        </p:txBody>
      </p:sp>
      <p:graphicFrame>
        <p:nvGraphicFramePr>
          <p:cNvPr id="6" name="Table 5">
            <a:extLst>
              <a:ext uri="{FF2B5EF4-FFF2-40B4-BE49-F238E27FC236}">
                <a16:creationId xmlns:a16="http://schemas.microsoft.com/office/drawing/2014/main" id="{997FA9C0-37D7-4A77-B2FA-84E45B7AFC88}"/>
              </a:ext>
            </a:extLst>
          </p:cNvPr>
          <p:cNvGraphicFramePr>
            <a:graphicFrameLocks noGrp="1"/>
          </p:cNvGraphicFramePr>
          <p:nvPr>
            <p:extLst>
              <p:ext uri="{D42A27DB-BD31-4B8C-83A1-F6EECF244321}">
                <p14:modId xmlns:p14="http://schemas.microsoft.com/office/powerpoint/2010/main" val="2181735846"/>
              </p:ext>
            </p:extLst>
          </p:nvPr>
        </p:nvGraphicFramePr>
        <p:xfrm>
          <a:off x="779601" y="1561575"/>
          <a:ext cx="10521610" cy="3914636"/>
        </p:xfrm>
        <a:graphic>
          <a:graphicData uri="http://schemas.openxmlformats.org/drawingml/2006/table">
            <a:tbl>
              <a:tblPr firstRow="1" bandRow="1">
                <a:tableStyleId>{5FD0F851-EC5A-4D38-B0AD-8093EC10F338}</a:tableStyleId>
              </a:tblPr>
              <a:tblGrid>
                <a:gridCol w="6657220">
                  <a:extLst>
                    <a:ext uri="{9D8B030D-6E8A-4147-A177-3AD203B41FA5}">
                      <a16:colId xmlns:a16="http://schemas.microsoft.com/office/drawing/2014/main" val="984640479"/>
                    </a:ext>
                  </a:extLst>
                </a:gridCol>
                <a:gridCol w="3864390">
                  <a:extLst>
                    <a:ext uri="{9D8B030D-6E8A-4147-A177-3AD203B41FA5}">
                      <a16:colId xmlns:a16="http://schemas.microsoft.com/office/drawing/2014/main" val="560238784"/>
                    </a:ext>
                  </a:extLst>
                </a:gridCol>
              </a:tblGrid>
              <a:tr h="567430">
                <a:tc>
                  <a:txBody>
                    <a:bodyPr/>
                    <a:lstStyle/>
                    <a:p>
                      <a:r>
                        <a:rPr lang="es-MX" sz="2400">
                          <a:solidFill>
                            <a:srgbClr val="00529B"/>
                          </a:solidFill>
                          <a:latin typeface="Arial" panose="020B0604020202020204" pitchFamily="34" charset="0"/>
                          <a:cs typeface="Arial" panose="020B0604020202020204" pitchFamily="34" charset="0"/>
                        </a:rPr>
                        <a:t>Si los tipos de servicios son...</a:t>
                      </a:r>
                    </a:p>
                  </a:txBody>
                  <a:tcPr/>
                </a:tc>
                <a:tc>
                  <a:txBody>
                    <a:bodyPr/>
                    <a:lstStyle/>
                    <a:p>
                      <a:r>
                        <a:rPr lang="es-MX" sz="2400" dirty="0">
                          <a:solidFill>
                            <a:srgbClr val="00529B"/>
                          </a:solidFill>
                          <a:latin typeface="Arial" panose="020B0604020202020204" pitchFamily="34" charset="0"/>
                          <a:cs typeface="Arial" panose="020B0604020202020204" pitchFamily="34" charset="0"/>
                        </a:rPr>
                        <a:t>El pagador primario es...</a:t>
                      </a:r>
                    </a:p>
                  </a:txBody>
                  <a:tcPr/>
                </a:tc>
                <a:extLst>
                  <a:ext uri="{0D108BD9-81ED-4DB2-BD59-A6C34878D82A}">
                    <a16:rowId xmlns:a16="http://schemas.microsoft.com/office/drawing/2014/main" val="3632986587"/>
                  </a:ext>
                </a:extLst>
              </a:tr>
              <a:tr h="567430">
                <a:tc>
                  <a:txBody>
                    <a:bodyPr/>
                    <a:lstStyle/>
                    <a:p>
                      <a:r>
                        <a:rPr lang="es-MX" sz="2400">
                          <a:solidFill>
                            <a:srgbClr val="00529B"/>
                          </a:solidFill>
                          <a:latin typeface="Arial" panose="020B0604020202020204" pitchFamily="34" charset="0"/>
                          <a:cs typeface="Arial" panose="020B0604020202020204" pitchFamily="34" charset="0"/>
                        </a:rPr>
                        <a:t>Cubierto por Medicare y TFL</a:t>
                      </a:r>
                    </a:p>
                  </a:txBody>
                  <a:tcPr/>
                </a:tc>
                <a:tc>
                  <a:txBody>
                    <a:bodyPr/>
                    <a:lstStyle/>
                    <a:p>
                      <a:r>
                        <a:rPr lang="es-MX" sz="2400">
                          <a:solidFill>
                            <a:srgbClr val="00529B"/>
                          </a:solidFill>
                          <a:latin typeface="Arial" panose="020B0604020202020204" pitchFamily="34" charset="0"/>
                          <a:cs typeface="Arial" panose="020B0604020202020204" pitchFamily="34" charset="0"/>
                        </a:rPr>
                        <a:t>Medicare</a:t>
                      </a:r>
                    </a:p>
                  </a:txBody>
                  <a:tcPr/>
                </a:tc>
                <a:extLst>
                  <a:ext uri="{0D108BD9-81ED-4DB2-BD59-A6C34878D82A}">
                    <a16:rowId xmlns:a16="http://schemas.microsoft.com/office/drawing/2014/main" val="2705700737"/>
                  </a:ext>
                </a:extLst>
              </a:tr>
              <a:tr h="566928">
                <a:tc>
                  <a:txBody>
                    <a:bodyPr/>
                    <a:lstStyle/>
                    <a:p>
                      <a:r>
                        <a:rPr lang="es-MX" sz="2400">
                          <a:solidFill>
                            <a:srgbClr val="00529B"/>
                          </a:solidFill>
                          <a:latin typeface="Arial" panose="020B0604020202020204" pitchFamily="34" charset="0"/>
                          <a:cs typeface="Arial" panose="020B0604020202020204" pitchFamily="34" charset="0"/>
                        </a:rPr>
                        <a:t>Cubierto por TFL, pero no Medicare</a:t>
                      </a:r>
                    </a:p>
                  </a:txBody>
                  <a:tcPr/>
                </a:tc>
                <a:tc>
                  <a:txBody>
                    <a:bodyPr/>
                    <a:lstStyle/>
                    <a:p>
                      <a:r>
                        <a:rPr lang="es-MX" sz="2400">
                          <a:solidFill>
                            <a:srgbClr val="00529B"/>
                          </a:solidFill>
                          <a:latin typeface="Arial" panose="020B0604020202020204" pitchFamily="34" charset="0"/>
                          <a:cs typeface="Arial" panose="020B0604020202020204" pitchFamily="34" charset="0"/>
                        </a:rPr>
                        <a:t>TFL</a:t>
                      </a:r>
                    </a:p>
                  </a:txBody>
                  <a:tcPr/>
                </a:tc>
                <a:extLst>
                  <a:ext uri="{0D108BD9-81ED-4DB2-BD59-A6C34878D82A}">
                    <a16:rowId xmlns:a16="http://schemas.microsoft.com/office/drawing/2014/main" val="81116555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a:solidFill>
                            <a:srgbClr val="00529B"/>
                          </a:solidFill>
                          <a:latin typeface="Arial" panose="020B0604020202020204" pitchFamily="34" charset="0"/>
                          <a:cs typeface="Arial" panose="020B0604020202020204" pitchFamily="34" charset="0"/>
                        </a:rPr>
                        <a:t>Cubierto por Medicare, pero no TFL</a:t>
                      </a:r>
                    </a:p>
                  </a:txBody>
                  <a:tcPr/>
                </a:tc>
                <a:tc>
                  <a:txBody>
                    <a:bodyPr/>
                    <a:lstStyle/>
                    <a:p>
                      <a:r>
                        <a:rPr lang="es-MX" sz="2400" dirty="0">
                          <a:solidFill>
                            <a:srgbClr val="00529B"/>
                          </a:solidFill>
                          <a:latin typeface="Arial" panose="020B0604020202020204" pitchFamily="34" charset="0"/>
                          <a:cs typeface="Arial" panose="020B0604020202020204" pitchFamily="34" charset="0"/>
                        </a:rPr>
                        <a:t>Medicare</a:t>
                      </a:r>
                    </a:p>
                  </a:txBody>
                  <a:tcPr/>
                </a:tc>
                <a:extLst>
                  <a:ext uri="{0D108BD9-81ED-4DB2-BD59-A6C34878D82A}">
                    <a16:rowId xmlns:a16="http://schemas.microsoft.com/office/drawing/2014/main" val="3104166511"/>
                  </a:ext>
                </a:extLst>
              </a:tr>
              <a:tr h="566928">
                <a:tc>
                  <a:txBody>
                    <a:bodyPr/>
                    <a:lstStyle/>
                    <a:p>
                      <a:r>
                        <a:rPr lang="es-MX" sz="2400">
                          <a:solidFill>
                            <a:srgbClr val="00529B"/>
                          </a:solidFill>
                          <a:latin typeface="Arial" panose="020B0604020202020204" pitchFamily="34" charset="0"/>
                          <a:cs typeface="Arial" panose="020B0604020202020204" pitchFamily="34" charset="0"/>
                        </a:rPr>
                        <a:t>No está cubierto por Medicare ni por TFL</a:t>
                      </a:r>
                    </a:p>
                  </a:txBody>
                  <a:tcPr/>
                </a:tc>
                <a:tc>
                  <a:txBody>
                    <a:bodyPr/>
                    <a:lstStyle/>
                    <a:p>
                      <a:r>
                        <a:rPr lang="es-MX" sz="2400">
                          <a:solidFill>
                            <a:srgbClr val="00529B"/>
                          </a:solidFill>
                          <a:latin typeface="Arial" panose="020B0604020202020204" pitchFamily="34" charset="0"/>
                          <a:cs typeface="Arial" panose="020B0604020202020204" pitchFamily="34" charset="0"/>
                        </a:rPr>
                        <a:t>Usted debe pagar la factura completa</a:t>
                      </a:r>
                    </a:p>
                  </a:txBody>
                  <a:tcPr/>
                </a:tc>
                <a:extLst>
                  <a:ext uri="{0D108BD9-81ED-4DB2-BD59-A6C34878D82A}">
                    <a16:rowId xmlns:a16="http://schemas.microsoft.com/office/drawing/2014/main" val="2751087909"/>
                  </a:ext>
                </a:extLst>
              </a:tr>
              <a:tr h="566928">
                <a:tc>
                  <a:txBody>
                    <a:bodyPr/>
                    <a:lstStyle/>
                    <a:p>
                      <a:r>
                        <a:rPr lang="es-MX" sz="2400">
                          <a:solidFill>
                            <a:srgbClr val="00529B"/>
                          </a:solidFill>
                          <a:latin typeface="Arial" panose="020B0604020202020204" pitchFamily="34" charset="0"/>
                          <a:cs typeface="Arial" panose="020B0604020202020204" pitchFamily="34" charset="0"/>
                        </a:rPr>
                        <a:t>Provisto en un hospital military o por un proveedor federal</a:t>
                      </a:r>
                    </a:p>
                  </a:txBody>
                  <a:tcPr/>
                </a:tc>
                <a:tc>
                  <a:txBody>
                    <a:bodyPr/>
                    <a:lstStyle/>
                    <a:p>
                      <a:r>
                        <a:rPr lang="es-MX" sz="2400" dirty="0">
                          <a:solidFill>
                            <a:srgbClr val="00529B"/>
                          </a:solidFill>
                          <a:latin typeface="Arial" panose="020B0604020202020204" pitchFamily="34" charset="0"/>
                          <a:cs typeface="Arial" panose="020B0604020202020204" pitchFamily="34" charset="0"/>
                        </a:rPr>
                        <a:t>TFL</a:t>
                      </a:r>
                    </a:p>
                  </a:txBody>
                  <a:tcPr/>
                </a:tc>
                <a:extLst>
                  <a:ext uri="{0D108BD9-81ED-4DB2-BD59-A6C34878D82A}">
                    <a16:rowId xmlns:a16="http://schemas.microsoft.com/office/drawing/2014/main" val="474840646"/>
                  </a:ext>
                </a:extLst>
              </a:tr>
            </a:tbl>
          </a:graphicData>
        </a:graphic>
      </p:graphicFrame>
      <p:sp>
        <p:nvSpPr>
          <p:cNvPr id="5" name="Slide Number Placeholder 4">
            <a:extLst>
              <a:ext uri="{FF2B5EF4-FFF2-40B4-BE49-F238E27FC236}">
                <a16:creationId xmlns:a16="http://schemas.microsoft.com/office/drawing/2014/main" id="{9B4F7B7C-53FF-47D2-872B-7A17D02B96B0}"/>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3" name="Footer Placeholder 2">
            <a:extLst>
              <a:ext uri="{FF2B5EF4-FFF2-40B4-BE49-F238E27FC236}">
                <a16:creationId xmlns:a16="http://schemas.microsoft.com/office/drawing/2014/main" id="{F4695173-5AF1-4648-ABD0-F1E260654B11}"/>
              </a:ext>
            </a:extLst>
          </p:cNvPr>
          <p:cNvSpPr>
            <a:spLocks noGrp="1"/>
          </p:cNvSpPr>
          <p:nvPr>
            <p:ph type="ftr" sz="quarter" idx="11"/>
          </p:nvPr>
        </p:nvSpPr>
        <p:spPr/>
        <p:txBody>
          <a:bodyPr/>
          <a:lstStyle/>
          <a:p>
            <a:pPr>
              <a:defRPr/>
            </a:pPr>
            <a:r>
              <a:rPr lang="es-MX"/>
              <a:t>Coordinación de beneficios</a:t>
            </a:r>
          </a:p>
        </p:txBody>
      </p:sp>
      <p:sp>
        <p:nvSpPr>
          <p:cNvPr id="2" name="Date Placeholder 1">
            <a:extLst>
              <a:ext uri="{FF2B5EF4-FFF2-40B4-BE49-F238E27FC236}">
                <a16:creationId xmlns:a16="http://schemas.microsoft.com/office/drawing/2014/main" id="{D9A6851B-45B0-48A3-BF2C-B9395AC44B31}"/>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89433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a:latin typeface="Arial Black"/>
              </a:rPr>
              <a:t>Medicare y el mercado de seguros médicos</a:t>
            </a:r>
          </a:p>
        </p:txBody>
      </p:sp>
      <p:sp>
        <p:nvSpPr>
          <p:cNvPr id="10" name="Content Placeholder 4">
            <a:extLst>
              <a:ext uri="{FF2B5EF4-FFF2-40B4-BE49-F238E27FC236}">
                <a16:creationId xmlns:a16="http://schemas.microsoft.com/office/drawing/2014/main" id="{2CEF85D4-F7AD-4779-A098-C0C52C28B64C}"/>
              </a:ext>
            </a:extLst>
          </p:cNvPr>
          <p:cNvSpPr txBox="1">
            <a:spLocks/>
          </p:cNvSpPr>
          <p:nvPr/>
        </p:nvSpPr>
        <p:spPr>
          <a:xfrm>
            <a:off x="863377" y="1393050"/>
            <a:ext cx="10557294" cy="4137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s-MX" sz="2800">
                <a:solidFill>
                  <a:srgbClr val="00529B"/>
                </a:solidFill>
                <a:latin typeface="Arial"/>
                <a:cs typeface="Arial"/>
              </a:rPr>
              <a:t>Medicare no es parte del mercado de seguros médicos</a:t>
            </a:r>
          </a:p>
          <a:p>
            <a:pPr marL="274320" indent="-274320" defTabSz="685800">
              <a:lnSpc>
                <a:spcPct val="100000"/>
              </a:lnSpc>
              <a:spcBef>
                <a:spcPts val="0"/>
              </a:spcBef>
              <a:spcAft>
                <a:spcPts val="1200"/>
              </a:spcAft>
            </a:pPr>
            <a:r>
              <a:rPr lang="es-MX" sz="2800">
                <a:solidFill>
                  <a:srgbClr val="00529B"/>
                </a:solidFill>
              </a:rPr>
              <a:t>Si usted tiene Medicare, es ilegal que alguien le venda a sabiendas un plan del mercado de seguros</a:t>
            </a:r>
          </a:p>
          <a:p>
            <a:pPr marL="274320" indent="-274320" defTabSz="685800">
              <a:lnSpc>
                <a:spcPct val="100000"/>
              </a:lnSpc>
              <a:spcBef>
                <a:spcPts val="0"/>
              </a:spcBef>
              <a:spcAft>
                <a:spcPts val="1200"/>
              </a:spcAft>
            </a:pPr>
            <a:r>
              <a:rPr lang="es-MX" sz="2800">
                <a:solidFill>
                  <a:srgbClr val="00529B"/>
                </a:solidFill>
              </a:rPr>
              <a:t>Generalmente, no hay coordinación de beneficios entre los planes del mercado de seguros y Medicare, a menos que usted esté inscrito en un Programa de Opciones de Seguro Médico para Pequeñas Empresas (SHOP) subsidiado por el empleador</a:t>
            </a:r>
          </a:p>
          <a:p>
            <a:pPr marL="274320" indent="-274320" defTabSz="685800">
              <a:lnSpc>
                <a:spcPct val="100000"/>
              </a:lnSpc>
              <a:spcBef>
                <a:spcPts val="0"/>
              </a:spcBef>
              <a:spcAft>
                <a:spcPts val="1200"/>
              </a:spcAft>
            </a:pPr>
            <a:r>
              <a:rPr lang="es-MX" sz="2800">
                <a:solidFill>
                  <a:srgbClr val="00529B"/>
                </a:solidFill>
              </a:rPr>
              <a:t>Hay coordinación de beneficios entre SHOP y Medicare</a:t>
            </a:r>
          </a:p>
          <a:p>
            <a:pPr marL="0" indent="0" defTabSz="685800">
              <a:lnSpc>
                <a:spcPct val="100000"/>
              </a:lnSpc>
              <a:spcBef>
                <a:spcPts val="0"/>
              </a:spcBef>
              <a:spcAft>
                <a:spcPts val="1200"/>
              </a:spcAft>
              <a:buNone/>
            </a:pPr>
            <a:endParaRPr lang="en-US" sz="2800" dirty="0">
              <a:solidFill>
                <a:srgbClr val="00529B"/>
              </a:solidFill>
            </a:endParaRPr>
          </a:p>
          <a:p>
            <a:pPr marL="274320" indent="-274320" defTabSz="685800">
              <a:lnSpc>
                <a:spcPct val="100000"/>
              </a:lnSpc>
              <a:spcBef>
                <a:spcPts val="0"/>
              </a:spcBef>
              <a:spcAft>
                <a:spcPts val="1200"/>
              </a:spcAft>
            </a:pPr>
            <a:endParaRPr lang="en-US" sz="2800" dirty="0">
              <a:solidFill>
                <a:srgbClr val="00529B"/>
              </a:solidFill>
            </a:endParaRPr>
          </a:p>
          <a:p>
            <a:pPr marL="548640" indent="-274320" defTabSz="685800">
              <a:lnSpc>
                <a:spcPct val="100000"/>
              </a:lnSpc>
              <a:spcBef>
                <a:spcPts val="0"/>
              </a:spcBef>
              <a:spcAft>
                <a:spcPts val="1200"/>
              </a:spcAft>
            </a:pPr>
            <a:endParaRPr lang="en-US" sz="2800" dirty="0">
              <a:solidFill>
                <a:srgbClr val="00529B"/>
              </a:solidFill>
            </a:endParaRPr>
          </a:p>
          <a:p>
            <a:pPr defTabSz="685800">
              <a:lnSpc>
                <a:spcPct val="100000"/>
              </a:lnSpc>
              <a:spcBef>
                <a:spcPts val="600"/>
              </a:spcBef>
              <a:spcAft>
                <a:spcPts val="1200"/>
              </a:spcAft>
            </a:pPr>
            <a:endParaRPr lang="en-US" sz="2800" dirty="0">
              <a:solidFill>
                <a:srgbClr val="00529B"/>
              </a:solidFill>
            </a:endParaRPr>
          </a:p>
          <a:p>
            <a:pPr defTabSz="685800">
              <a:lnSpc>
                <a:spcPct val="100000"/>
              </a:lnSpc>
              <a:spcBef>
                <a:spcPts val="600"/>
              </a:spcBef>
              <a:spcAft>
                <a:spcPts val="1200"/>
              </a:spcAft>
            </a:pPr>
            <a:endParaRPr lang="en-US" sz="2800" dirty="0">
              <a:solidFill>
                <a:srgbClr val="00529B"/>
              </a:solidFill>
              <a:latin typeface="Arial"/>
              <a:cs typeface="Arial"/>
            </a:endParaRPr>
          </a:p>
          <a:p>
            <a:pPr defTabSz="685800">
              <a:lnSpc>
                <a:spcPct val="100000"/>
              </a:lnSpc>
              <a:spcBef>
                <a:spcPts val="600"/>
              </a:spcBef>
              <a:spcAft>
                <a:spcPts val="1200"/>
              </a:spcAft>
            </a:pPr>
            <a:endParaRPr lang="en-US" sz="2800" dirty="0">
              <a:cs typeface="Calibri"/>
            </a:endParaRPr>
          </a:p>
          <a:p>
            <a:pPr lvl="0" defTabSz="685800">
              <a:lnSpc>
                <a:spcPct val="100000"/>
              </a:lnSpc>
              <a:spcBef>
                <a:spcPts val="600"/>
              </a:spcBef>
              <a:spcAft>
                <a:spcPts val="1200"/>
              </a:spcAft>
            </a:pPr>
            <a:endParaRPr lang="en-US" sz="2800" b="1" dirty="0">
              <a:solidFill>
                <a:srgbClr val="00529B"/>
              </a:solidFill>
              <a:latin typeface="Arial"/>
              <a:cs typeface="Arial"/>
            </a:endParaRPr>
          </a:p>
          <a:p>
            <a:pPr marL="0" lvl="0" indent="0" defTabSz="685800">
              <a:lnSpc>
                <a:spcPct val="100000"/>
              </a:lnSpc>
              <a:spcBef>
                <a:spcPts val="600"/>
              </a:spcBef>
              <a:spcAft>
                <a:spcPts val="1200"/>
              </a:spcAft>
              <a:buNone/>
            </a:pPr>
            <a:endParaRPr lang="en-US" sz="2800" b="1" baseline="30000"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8034DEBA-472F-464F-9EA0-3B5C974CFDDA}"/>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6235E910-0181-4A06-BD73-DB5E07650154}"/>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39431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MX" sz="3000"/>
              <a:t>Objetivos de la sesión</a:t>
            </a:r>
          </a:p>
        </p:txBody>
      </p:sp>
      <p:sp>
        <p:nvSpPr>
          <p:cNvPr id="7" name="Content Placeholder 12">
            <a:extLst>
              <a:ext uri="{FF2B5EF4-FFF2-40B4-BE49-F238E27FC236}">
                <a16:creationId xmlns:a16="http://schemas.microsoft.com/office/drawing/2014/main" id="{D9D5EA9A-8A37-4F3A-ABEF-99A5F7FF420E}"/>
              </a:ext>
            </a:extLst>
          </p:cNvPr>
          <p:cNvSpPr txBox="1">
            <a:spLocks/>
          </p:cNvSpPr>
          <p:nvPr/>
        </p:nvSpPr>
        <p:spPr>
          <a:xfrm>
            <a:off x="1253894" y="1371600"/>
            <a:ext cx="9836150" cy="5021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MX" sz="2800" b="1" dirty="0">
                <a:solidFill>
                  <a:srgbClr val="00529B"/>
                </a:solidFill>
                <a:latin typeface="Arial"/>
                <a:cs typeface="Arial"/>
              </a:rPr>
              <a:t>Al final de esta sesión, usted podrá: </a:t>
            </a:r>
          </a:p>
          <a:p>
            <a:pPr marL="548640" indent="-274320" defTabSz="685800">
              <a:lnSpc>
                <a:spcPct val="100000"/>
              </a:lnSpc>
              <a:spcBef>
                <a:spcPts val="0"/>
              </a:spcBef>
              <a:spcAft>
                <a:spcPts val="1200"/>
              </a:spcAft>
            </a:pPr>
            <a:r>
              <a:rPr lang="es-MX" sz="2400" dirty="0">
                <a:solidFill>
                  <a:srgbClr val="00529B"/>
                </a:solidFill>
              </a:rPr>
              <a:t>Explicar la coordinación de la cobertura de salud y medicamentos</a:t>
            </a:r>
          </a:p>
          <a:p>
            <a:pPr marL="548640" indent="-274320" defTabSz="685800">
              <a:lnSpc>
                <a:spcPct val="100000"/>
              </a:lnSpc>
              <a:spcBef>
                <a:spcPts val="0"/>
              </a:spcBef>
              <a:spcAft>
                <a:spcPts val="1200"/>
              </a:spcAft>
            </a:pPr>
            <a:r>
              <a:rPr lang="es-MX" sz="2400" dirty="0">
                <a:solidFill>
                  <a:srgbClr val="00529B"/>
                </a:solidFill>
              </a:rPr>
              <a:t>Determinar quién paga primero</a:t>
            </a:r>
          </a:p>
          <a:p>
            <a:pPr marL="548640" indent="-274320" defTabSz="685800">
              <a:lnSpc>
                <a:spcPct val="100000"/>
              </a:lnSpc>
              <a:spcBef>
                <a:spcPts val="0"/>
              </a:spcBef>
              <a:spcAft>
                <a:spcPts val="1200"/>
              </a:spcAft>
            </a:pPr>
            <a:r>
              <a:rPr lang="es-MX" sz="2400" dirty="0">
                <a:solidFill>
                  <a:srgbClr val="00529B"/>
                </a:solidFill>
              </a:rPr>
              <a:t>Identificar dónde obtener más información</a:t>
            </a:r>
          </a:p>
        </p:txBody>
      </p:sp>
      <p:sp>
        <p:nvSpPr>
          <p:cNvPr id="3" name="Slide Number Placeholder 2">
            <a:extLst>
              <a:ext uri="{FF2B5EF4-FFF2-40B4-BE49-F238E27FC236}">
                <a16:creationId xmlns:a16="http://schemas.microsoft.com/office/drawing/2014/main" id="{EAB19606-37F5-4B6E-9C87-BE59119AB457}"/>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a:p>
        </p:txBody>
      </p:sp>
      <p:sp>
        <p:nvSpPr>
          <p:cNvPr id="5" name="Footer Placeholder 4">
            <a:extLst>
              <a:ext uri="{FF2B5EF4-FFF2-40B4-BE49-F238E27FC236}">
                <a16:creationId xmlns:a16="http://schemas.microsoft.com/office/drawing/2014/main" id="{94EA4CEB-CE62-46F0-8418-85F217792DBC}"/>
              </a:ext>
            </a:extLst>
          </p:cNvPr>
          <p:cNvSpPr>
            <a:spLocks noGrp="1"/>
          </p:cNvSpPr>
          <p:nvPr>
            <p:ph type="ftr" sz="quarter" idx="11"/>
          </p:nvPr>
        </p:nvSpPr>
        <p:spPr/>
        <p:txBody>
          <a:bodyPr/>
          <a:lstStyle/>
          <a:p>
            <a:pPr>
              <a:defRPr/>
            </a:pPr>
            <a:r>
              <a:rPr lang="es-MX"/>
              <a:t>Coordinación de beneficios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dirty="0">
                <a:latin typeface="Arial Black"/>
              </a:rPr>
              <a:t>Consideraciones de Medicare y </a:t>
            </a:r>
            <a:br>
              <a:rPr lang="es-MX" sz="3000" dirty="0">
                <a:latin typeface="Arial Black"/>
              </a:rPr>
            </a:br>
            <a:r>
              <a:rPr lang="es-MX" sz="3000" dirty="0">
                <a:latin typeface="Arial Black"/>
              </a:rPr>
              <a:t>el mercado de seguros médicos</a:t>
            </a:r>
          </a:p>
        </p:txBody>
      </p:sp>
      <p:grpSp>
        <p:nvGrpSpPr>
          <p:cNvPr id="15" name="Item 1 - Q" descr="Recuadro azul ">
            <a:extLst>
              <a:ext uri="{FF2B5EF4-FFF2-40B4-BE49-F238E27FC236}">
                <a16:creationId xmlns:a16="http://schemas.microsoft.com/office/drawing/2014/main" id="{52442110-0BC1-4C5C-AE83-47495DC2A118}"/>
              </a:ext>
            </a:extLst>
          </p:cNvPr>
          <p:cNvGrpSpPr/>
          <p:nvPr/>
        </p:nvGrpSpPr>
        <p:grpSpPr>
          <a:xfrm>
            <a:off x="505091" y="1104319"/>
            <a:ext cx="4127869" cy="1268122"/>
            <a:chOff x="1030705" y="1174112"/>
            <a:chExt cx="5196752" cy="914400"/>
          </a:xfrm>
        </p:grpSpPr>
        <p:sp>
          <p:nvSpPr>
            <p:cNvPr id="16" name="Rectangle: Rounded Corners 15" descr="Recuadro azul con una flecha con el texto: ¿Hay coordinación de beneficios?&#10;&#10;">
              <a:extLst>
                <a:ext uri="{FF2B5EF4-FFF2-40B4-BE49-F238E27FC236}">
                  <a16:creationId xmlns:a16="http://schemas.microsoft.com/office/drawing/2014/main" id="{7A81AC11-5DBF-44D8-BAC2-82932F36B4CA}"/>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s-MX" b="1" dirty="0">
                  <a:solidFill>
                    <a:srgbClr val="2F5597"/>
                  </a:solidFill>
                  <a:latin typeface="Arial" panose="020B0604020202020204" pitchFamily="34" charset="0"/>
                  <a:cs typeface="Arial" panose="020B0604020202020204" pitchFamily="34" charset="0"/>
                </a:rPr>
                <a:t>¿Hay coordinación </a:t>
              </a:r>
              <a:br>
                <a:rPr lang="es-MX" b="1" dirty="0">
                  <a:solidFill>
                    <a:srgbClr val="2F5597"/>
                  </a:solidFill>
                  <a:latin typeface="Arial" panose="020B0604020202020204" pitchFamily="34" charset="0"/>
                  <a:cs typeface="Arial" panose="020B0604020202020204" pitchFamily="34" charset="0"/>
                </a:rPr>
              </a:br>
              <a:r>
                <a:rPr lang="es-MX" b="1" dirty="0">
                  <a:solidFill>
                    <a:srgbClr val="2F5597"/>
                  </a:solidFill>
                  <a:latin typeface="Arial" panose="020B0604020202020204" pitchFamily="34" charset="0"/>
                  <a:cs typeface="Arial" panose="020B0604020202020204" pitchFamily="34" charset="0"/>
                </a:rPr>
                <a:t>de beneficios?</a:t>
              </a:r>
            </a:p>
          </p:txBody>
        </p:sp>
        <p:grpSp>
          <p:nvGrpSpPr>
            <p:cNvPr id="17" name="Group 16">
              <a:extLst>
                <a:ext uri="{FF2B5EF4-FFF2-40B4-BE49-F238E27FC236}">
                  <a16:creationId xmlns:a16="http://schemas.microsoft.com/office/drawing/2014/main" id="{BCD3C165-AF48-4618-9584-8ACBA364E011}"/>
                </a:ext>
              </a:extLst>
            </p:cNvPr>
            <p:cNvGrpSpPr/>
            <p:nvPr/>
          </p:nvGrpSpPr>
          <p:grpSpPr>
            <a:xfrm>
              <a:off x="5935479" y="1305979"/>
              <a:ext cx="291978" cy="640080"/>
              <a:chOff x="5732904" y="1273307"/>
              <a:chExt cx="291978" cy="701186"/>
            </a:xfrm>
          </p:grpSpPr>
          <p:sp>
            <p:nvSpPr>
              <p:cNvPr id="18" name="Isosceles Triangle 17">
                <a:extLst>
                  <a:ext uri="{FF2B5EF4-FFF2-40B4-BE49-F238E27FC236}">
                    <a16:creationId xmlns:a16="http://schemas.microsoft.com/office/drawing/2014/main" id="{20B73B0C-B92F-4589-8582-F6E4B4F61F38}"/>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FE06718-38B0-4D5D-AAFE-D7674DC1BC99}"/>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3" name="Item 1 - A">
            <a:extLst>
              <a:ext uri="{FF2B5EF4-FFF2-40B4-BE49-F238E27FC236}">
                <a16:creationId xmlns:a16="http://schemas.microsoft.com/office/drawing/2014/main" id="{F866CB06-EF5E-47E2-8079-D3B9B15DD7A2}"/>
              </a:ext>
            </a:extLst>
          </p:cNvPr>
          <p:cNvSpPr/>
          <p:nvPr/>
        </p:nvSpPr>
        <p:spPr>
          <a:xfrm>
            <a:off x="4871804" y="1132181"/>
            <a:ext cx="6838472"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s-MX" dirty="0">
                <a:solidFill>
                  <a:srgbClr val="00529B"/>
                </a:solidFill>
                <a:latin typeface="Arial" panose="020B0604020202020204" pitchFamily="34" charset="0"/>
                <a:ea typeface="Calibri" panose="020F0502020204030204" pitchFamily="34" charset="0"/>
                <a:cs typeface="Arial" panose="020B0604020202020204" pitchFamily="34" charset="0"/>
              </a:rPr>
              <a:t>A menos que esté inscrito en un SHOP subsidiado por el empleador, </a:t>
            </a:r>
            <a: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t>generalmente no hay coordinación de beneficios entre los planes de seguro médico calificados del mercado (QHP) y Medicare</a:t>
            </a:r>
          </a:p>
        </p:txBody>
      </p:sp>
      <p:grpSp>
        <p:nvGrpSpPr>
          <p:cNvPr id="42" name="Item 2 - Q" descr="Recuadro azul&#10;">
            <a:extLst>
              <a:ext uri="{FF2B5EF4-FFF2-40B4-BE49-F238E27FC236}">
                <a16:creationId xmlns:a16="http://schemas.microsoft.com/office/drawing/2014/main" id="{A7311C51-E278-4FC3-854D-A7D2FA7A1A1F}"/>
              </a:ext>
            </a:extLst>
          </p:cNvPr>
          <p:cNvGrpSpPr/>
          <p:nvPr/>
        </p:nvGrpSpPr>
        <p:grpSpPr>
          <a:xfrm>
            <a:off x="505092" y="2481403"/>
            <a:ext cx="4127868" cy="1268122"/>
            <a:chOff x="1030705" y="1174112"/>
            <a:chExt cx="5196752" cy="914400"/>
          </a:xfrm>
        </p:grpSpPr>
        <p:sp>
          <p:nvSpPr>
            <p:cNvPr id="43" name="Rectangle: Rounded Corners 42" descr="¿Qué sucede si no se inscribe &#10;en la Parte B durante el período &#10;de inscripción inicial de &#10;Medicare (IEP)?&#10;&#10;">
              <a:extLst>
                <a:ext uri="{FF2B5EF4-FFF2-40B4-BE49-F238E27FC236}">
                  <a16:creationId xmlns:a16="http://schemas.microsoft.com/office/drawing/2014/main" id="{7875E1D3-5B3D-4D26-8EE3-2DC3072DF7A4}"/>
                </a:ext>
              </a:extLst>
            </p:cNvPr>
            <p:cNvSpPr/>
            <p:nvPr/>
          </p:nvSpPr>
          <p:spPr>
            <a:xfrm>
              <a:off x="1030705" y="1174112"/>
              <a:ext cx="4846320" cy="914400"/>
            </a:xfrm>
            <a:prstGeom prst="roundRect">
              <a:avLst>
                <a:gd name="adj" fmla="val 3018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s-MX" sz="1600" b="1" dirty="0">
                  <a:solidFill>
                    <a:srgbClr val="2F5597"/>
                  </a:solidFill>
                  <a:latin typeface="Arial" panose="020B0604020202020204" pitchFamily="34" charset="0"/>
                  <a:cs typeface="Arial" panose="020B0604020202020204" pitchFamily="34" charset="0"/>
                </a:rPr>
                <a:t>¿Qué sucede si no se inscribe </a:t>
              </a:r>
              <a:br>
                <a:rPr lang="es-MX" sz="1600" b="1" dirty="0">
                  <a:solidFill>
                    <a:srgbClr val="2F5597"/>
                  </a:solidFill>
                  <a:latin typeface="Arial" panose="020B0604020202020204" pitchFamily="34" charset="0"/>
                  <a:cs typeface="Arial" panose="020B0604020202020204" pitchFamily="34" charset="0"/>
                </a:rPr>
              </a:br>
              <a:r>
                <a:rPr lang="es-MX" sz="1600" b="1" dirty="0">
                  <a:solidFill>
                    <a:srgbClr val="2F5597"/>
                  </a:solidFill>
                  <a:latin typeface="Arial" panose="020B0604020202020204" pitchFamily="34" charset="0"/>
                  <a:cs typeface="Arial" panose="020B0604020202020204" pitchFamily="34" charset="0"/>
                </a:rPr>
                <a:t>en la Parte B durante el período </a:t>
              </a:r>
              <a:br>
                <a:rPr lang="es-MX" sz="1600" b="1" dirty="0">
                  <a:solidFill>
                    <a:srgbClr val="2F5597"/>
                  </a:solidFill>
                  <a:latin typeface="Arial" panose="020B0604020202020204" pitchFamily="34" charset="0"/>
                  <a:cs typeface="Arial" panose="020B0604020202020204" pitchFamily="34" charset="0"/>
                </a:rPr>
              </a:br>
              <a:r>
                <a:rPr lang="es-MX" sz="1600" b="1" dirty="0">
                  <a:solidFill>
                    <a:srgbClr val="2F5597"/>
                  </a:solidFill>
                  <a:latin typeface="Arial" panose="020B0604020202020204" pitchFamily="34" charset="0"/>
                  <a:cs typeface="Arial" panose="020B0604020202020204" pitchFamily="34" charset="0"/>
                </a:rPr>
                <a:t>de inscripción inicial de </a:t>
              </a:r>
              <a:br>
                <a:rPr lang="es-MX" sz="1600" b="1" dirty="0">
                  <a:solidFill>
                    <a:srgbClr val="2F5597"/>
                  </a:solidFill>
                  <a:latin typeface="Arial" panose="020B0604020202020204" pitchFamily="34" charset="0"/>
                  <a:cs typeface="Arial" panose="020B0604020202020204" pitchFamily="34" charset="0"/>
                </a:rPr>
              </a:br>
              <a:r>
                <a:rPr lang="es-MX" sz="1600" b="1" dirty="0">
                  <a:solidFill>
                    <a:srgbClr val="2F5597"/>
                  </a:solidFill>
                  <a:latin typeface="Arial" panose="020B0604020202020204" pitchFamily="34" charset="0"/>
                  <a:cs typeface="Arial" panose="020B0604020202020204" pitchFamily="34" charset="0"/>
                </a:rPr>
                <a:t>Medicare (IEP)?</a:t>
              </a:r>
            </a:p>
          </p:txBody>
        </p:sp>
        <p:grpSp>
          <p:nvGrpSpPr>
            <p:cNvPr id="44" name="Group 43">
              <a:extLst>
                <a:ext uri="{FF2B5EF4-FFF2-40B4-BE49-F238E27FC236}">
                  <a16:creationId xmlns:a16="http://schemas.microsoft.com/office/drawing/2014/main" id="{B2B6C2DA-4FB3-4AF8-BA18-C7CD749D25B6}"/>
                </a:ext>
              </a:extLst>
            </p:cNvPr>
            <p:cNvGrpSpPr/>
            <p:nvPr/>
          </p:nvGrpSpPr>
          <p:grpSpPr>
            <a:xfrm>
              <a:off x="5935479" y="1305979"/>
              <a:ext cx="291978" cy="640080"/>
              <a:chOff x="5732904" y="1273307"/>
              <a:chExt cx="291978" cy="701186"/>
            </a:xfrm>
          </p:grpSpPr>
          <p:sp>
            <p:nvSpPr>
              <p:cNvPr id="45" name="Isosceles Triangle 44">
                <a:extLst>
                  <a:ext uri="{FF2B5EF4-FFF2-40B4-BE49-F238E27FC236}">
                    <a16:creationId xmlns:a16="http://schemas.microsoft.com/office/drawing/2014/main" id="{E2B77AD6-131E-4C49-A0F4-9DCA91CAC2B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67BF38E3-4D9F-4D42-8095-B1CCA987374B}"/>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7" name="Item 2 - A">
            <a:extLst>
              <a:ext uri="{FF2B5EF4-FFF2-40B4-BE49-F238E27FC236}">
                <a16:creationId xmlns:a16="http://schemas.microsoft.com/office/drawing/2014/main" id="{C16889C5-1F81-4B2D-8F17-72272954E1AA}"/>
              </a:ext>
            </a:extLst>
          </p:cNvPr>
          <p:cNvSpPr/>
          <p:nvPr/>
        </p:nvSpPr>
        <p:spPr>
          <a:xfrm>
            <a:off x="4871804" y="2509265"/>
            <a:ext cx="6861838"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s-MX" dirty="0">
                <a:solidFill>
                  <a:srgbClr val="00529B"/>
                </a:solidFill>
                <a:latin typeface="Arial" panose="020B0604020202020204" pitchFamily="34" charset="0"/>
                <a:ea typeface="Calibri" panose="020F0502020204030204" pitchFamily="34" charset="0"/>
                <a:cs typeface="Arial" panose="020B0604020202020204" pitchFamily="34" charset="0"/>
              </a:rPr>
              <a:t>Podría pagar una penalidad de inscripción tardía en la </a:t>
            </a:r>
            <a:br>
              <a:rPr lang="es-MX" dirty="0">
                <a:solidFill>
                  <a:srgbClr val="00529B"/>
                </a:solidFill>
                <a:latin typeface="Arial" panose="020B0604020202020204" pitchFamily="34" charset="0"/>
                <a:ea typeface="Calibri" panose="020F0502020204030204" pitchFamily="34" charset="0"/>
                <a:cs typeface="Arial" panose="020B0604020202020204" pitchFamily="34" charset="0"/>
              </a:rPr>
            </a:br>
            <a:r>
              <a:rPr lang="es-MX" dirty="0">
                <a:solidFill>
                  <a:srgbClr val="00529B"/>
                </a:solidFill>
                <a:latin typeface="Arial" panose="020B0604020202020204" pitchFamily="34" charset="0"/>
                <a:ea typeface="Calibri" panose="020F0502020204030204" pitchFamily="34" charset="0"/>
                <a:cs typeface="Arial" panose="020B0604020202020204" pitchFamily="34" charset="0"/>
              </a:rPr>
              <a:t>Parte B de por vida </a:t>
            </a:r>
            <a: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t>si no se inscribe en la Parte B </a:t>
            </a:r>
            <a:b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br>
            <a: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t>durante su IEP</a:t>
            </a:r>
          </a:p>
        </p:txBody>
      </p:sp>
      <p:grpSp>
        <p:nvGrpSpPr>
          <p:cNvPr id="48" name="Item 3 - Q" descr="Recuadro azul&#10;">
            <a:extLst>
              <a:ext uri="{FF2B5EF4-FFF2-40B4-BE49-F238E27FC236}">
                <a16:creationId xmlns:a16="http://schemas.microsoft.com/office/drawing/2014/main" id="{C62CEFF2-D134-4FBD-BCEE-6801024AB346}"/>
              </a:ext>
            </a:extLst>
          </p:cNvPr>
          <p:cNvGrpSpPr/>
          <p:nvPr/>
        </p:nvGrpSpPr>
        <p:grpSpPr>
          <a:xfrm>
            <a:off x="505093" y="3870215"/>
            <a:ext cx="4127868" cy="1243584"/>
            <a:chOff x="1030705" y="1174112"/>
            <a:chExt cx="5196752" cy="914400"/>
          </a:xfrm>
        </p:grpSpPr>
        <p:sp>
          <p:nvSpPr>
            <p:cNvPr id="49" name="Rectangle: Rounded Corners 48" descr="¿Qué sucede una vez que &#10;empieza su cobertura de la Parte A?">
              <a:extLst>
                <a:ext uri="{FF2B5EF4-FFF2-40B4-BE49-F238E27FC236}">
                  <a16:creationId xmlns:a16="http://schemas.microsoft.com/office/drawing/2014/main" id="{6BEAF39C-BA1C-46E0-8D33-8CB273B9BF57}"/>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s-MX" b="1" dirty="0">
                  <a:solidFill>
                    <a:srgbClr val="2F5597"/>
                  </a:solidFill>
                  <a:latin typeface="Arial" panose="020B0604020202020204" pitchFamily="34" charset="0"/>
                  <a:cs typeface="Arial" panose="020B0604020202020204" pitchFamily="34" charset="0"/>
                </a:rPr>
                <a:t>¿Qué sucede una vez que </a:t>
              </a:r>
              <a:br>
                <a:rPr lang="es-MX" b="1" dirty="0">
                  <a:solidFill>
                    <a:srgbClr val="2F5597"/>
                  </a:solidFill>
                  <a:latin typeface="Arial" panose="020B0604020202020204" pitchFamily="34" charset="0"/>
                  <a:cs typeface="Arial" panose="020B0604020202020204" pitchFamily="34" charset="0"/>
                </a:rPr>
              </a:br>
              <a:r>
                <a:rPr lang="es-MX" b="1" dirty="0">
                  <a:solidFill>
                    <a:srgbClr val="2F5597"/>
                  </a:solidFill>
                  <a:latin typeface="Arial" panose="020B0604020202020204" pitchFamily="34" charset="0"/>
                  <a:cs typeface="Arial" panose="020B0604020202020204" pitchFamily="34" charset="0"/>
                </a:rPr>
                <a:t>empieza su cobertura de la Parte A?</a:t>
              </a:r>
            </a:p>
          </p:txBody>
        </p:sp>
        <p:grpSp>
          <p:nvGrpSpPr>
            <p:cNvPr id="50" name="Group 49">
              <a:extLst>
                <a:ext uri="{FF2B5EF4-FFF2-40B4-BE49-F238E27FC236}">
                  <a16:creationId xmlns:a16="http://schemas.microsoft.com/office/drawing/2014/main" id="{60D1DD78-6DB0-411F-AA7B-4B800ADD6DA7}"/>
                </a:ext>
              </a:extLst>
            </p:cNvPr>
            <p:cNvGrpSpPr/>
            <p:nvPr/>
          </p:nvGrpSpPr>
          <p:grpSpPr>
            <a:xfrm>
              <a:off x="5935479" y="1305979"/>
              <a:ext cx="291978" cy="640080"/>
              <a:chOff x="5732904" y="1273307"/>
              <a:chExt cx="291978" cy="701186"/>
            </a:xfrm>
          </p:grpSpPr>
          <p:sp>
            <p:nvSpPr>
              <p:cNvPr id="51" name="Isosceles Triangle 50">
                <a:extLst>
                  <a:ext uri="{FF2B5EF4-FFF2-40B4-BE49-F238E27FC236}">
                    <a16:creationId xmlns:a16="http://schemas.microsoft.com/office/drawing/2014/main" id="{F4984674-E274-4C61-B093-8A591B92A0F4}"/>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C54EF80-CB01-4C6B-9B39-5894E10F724B}"/>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3" name="Item 3 - A">
            <a:extLst>
              <a:ext uri="{FF2B5EF4-FFF2-40B4-BE49-F238E27FC236}">
                <a16:creationId xmlns:a16="http://schemas.microsoft.com/office/drawing/2014/main" id="{5D8A2B3C-A409-477B-BC47-47957F24F5CF}"/>
              </a:ext>
            </a:extLst>
          </p:cNvPr>
          <p:cNvSpPr/>
          <p:nvPr/>
        </p:nvSpPr>
        <p:spPr>
          <a:xfrm>
            <a:off x="4871804" y="3890197"/>
            <a:ext cx="6861838" cy="1243584"/>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s-MX" dirty="0">
                <a:solidFill>
                  <a:srgbClr val="00529B"/>
                </a:solidFill>
                <a:latin typeface="Arial" panose="020B0604020202020204" pitchFamily="34" charset="0"/>
                <a:ea typeface="Calibri" panose="020F0502020204030204" pitchFamily="34" charset="0"/>
                <a:cs typeface="Arial" panose="020B0604020202020204" pitchFamily="34" charset="0"/>
              </a:rPr>
              <a:t>Los créditos tributarios por primas del mercado de seguros médicos y las reducciones de costos compartidos terminarán </a:t>
            </a:r>
            <a: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t>una vez que la cobertura de la Parte A </a:t>
            </a:r>
            <a:r>
              <a:rPr lang="es-MX" b="1" dirty="0" err="1">
                <a:solidFill>
                  <a:srgbClr val="00529B"/>
                </a:solidFill>
                <a:latin typeface="Arial" panose="020B0604020202020204" pitchFamily="34" charset="0"/>
                <a:ea typeface="Calibri" panose="020F0502020204030204" pitchFamily="34" charset="0"/>
                <a:cs typeface="Arial" panose="020B0604020202020204" pitchFamily="34" charset="0"/>
              </a:rPr>
              <a:t>empieze</a:t>
            </a:r>
            <a:endParaRPr lang="es-MX" b="1" dirty="0">
              <a:solidFill>
                <a:srgbClr val="00529B"/>
              </a:solidFill>
              <a:latin typeface="Arial" panose="020B0604020202020204" pitchFamily="34" charset="0"/>
              <a:ea typeface="Calibri" panose="020F0502020204030204" pitchFamily="34" charset="0"/>
              <a:cs typeface="Arial" panose="020B0604020202020204" pitchFamily="34" charset="0"/>
            </a:endParaRPr>
          </a:p>
        </p:txBody>
      </p:sp>
      <p:grpSp>
        <p:nvGrpSpPr>
          <p:cNvPr id="54" name="Item 4 - Q" descr="Recuadro azul&#10;">
            <a:extLst>
              <a:ext uri="{FF2B5EF4-FFF2-40B4-BE49-F238E27FC236}">
                <a16:creationId xmlns:a16="http://schemas.microsoft.com/office/drawing/2014/main" id="{C36C6C7E-5C7C-4F9B-A4A9-789E4ECFDB5D}"/>
              </a:ext>
            </a:extLst>
          </p:cNvPr>
          <p:cNvGrpSpPr/>
          <p:nvPr/>
        </p:nvGrpSpPr>
        <p:grpSpPr>
          <a:xfrm>
            <a:off x="458358" y="5241740"/>
            <a:ext cx="4174604" cy="1268122"/>
            <a:chOff x="1030705" y="1174112"/>
            <a:chExt cx="5196752" cy="914400"/>
          </a:xfrm>
        </p:grpSpPr>
        <p:sp>
          <p:nvSpPr>
            <p:cNvPr id="55" name="Rectangle: Rounded Corners 54" descr="¿Qué sucede si usted tiene que pagar por la Parte A?">
              <a:extLst>
                <a:ext uri="{FF2B5EF4-FFF2-40B4-BE49-F238E27FC236}">
                  <a16:creationId xmlns:a16="http://schemas.microsoft.com/office/drawing/2014/main" id="{DB402636-1D41-46D5-87C4-95DEAAB9D5E0}"/>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s-MX" b="1" dirty="0">
                  <a:solidFill>
                    <a:srgbClr val="2F5597"/>
                  </a:solidFill>
                  <a:latin typeface="Arial" panose="020B0604020202020204" pitchFamily="34" charset="0"/>
                  <a:cs typeface="Arial" panose="020B0604020202020204" pitchFamily="34" charset="0"/>
                </a:rPr>
                <a:t>¿Qué sucede si usted tiene que pagar por la Parte A?</a:t>
              </a:r>
            </a:p>
          </p:txBody>
        </p:sp>
        <p:grpSp>
          <p:nvGrpSpPr>
            <p:cNvPr id="56" name="Group 55">
              <a:extLst>
                <a:ext uri="{FF2B5EF4-FFF2-40B4-BE49-F238E27FC236}">
                  <a16:creationId xmlns:a16="http://schemas.microsoft.com/office/drawing/2014/main" id="{4E91FB95-190C-473F-A7D0-2EA9F7B91EC3}"/>
                </a:ext>
              </a:extLst>
            </p:cNvPr>
            <p:cNvGrpSpPr/>
            <p:nvPr/>
          </p:nvGrpSpPr>
          <p:grpSpPr>
            <a:xfrm>
              <a:off x="5935479" y="1305979"/>
              <a:ext cx="291978" cy="640080"/>
              <a:chOff x="5732904" y="1273307"/>
              <a:chExt cx="291978" cy="701186"/>
            </a:xfrm>
          </p:grpSpPr>
          <p:sp>
            <p:nvSpPr>
              <p:cNvPr id="57" name="Isosceles Triangle 56">
                <a:extLst>
                  <a:ext uri="{FF2B5EF4-FFF2-40B4-BE49-F238E27FC236}">
                    <a16:creationId xmlns:a16="http://schemas.microsoft.com/office/drawing/2014/main" id="{1D0E55A5-76B4-4DDE-B333-C4D45036E59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2E501917-F4ED-40D1-AB46-D14A56ED516C}"/>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a:extLst>
              <a:ext uri="{FF2B5EF4-FFF2-40B4-BE49-F238E27FC236}">
                <a16:creationId xmlns:a16="http://schemas.microsoft.com/office/drawing/2014/main" id="{1A20D7EA-3551-41BE-8502-CAF36D3A9AB1}"/>
              </a:ext>
            </a:extLst>
          </p:cNvPr>
          <p:cNvSpPr/>
          <p:nvPr/>
        </p:nvSpPr>
        <p:spPr>
          <a:xfrm>
            <a:off x="4871805" y="5241740"/>
            <a:ext cx="6861838"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s-MX" b="1" dirty="0">
                <a:solidFill>
                  <a:srgbClr val="00529B"/>
                </a:solidFill>
                <a:latin typeface="Arial" panose="020B0604020202020204" pitchFamily="34" charset="0"/>
                <a:cs typeface="Arial" panose="020B0604020202020204" pitchFamily="34" charset="0"/>
              </a:rPr>
              <a:t>Si usted tiene que pagar por la Parte A, </a:t>
            </a:r>
            <a:r>
              <a:rPr lang="es-MX" dirty="0">
                <a:solidFill>
                  <a:srgbClr val="00529B"/>
                </a:solidFill>
                <a:latin typeface="Arial" panose="020B0604020202020204" pitchFamily="34" charset="0"/>
                <a:cs typeface="Arial" panose="020B0604020202020204" pitchFamily="34" charset="0"/>
              </a:rPr>
              <a:t>debería comparar los beneficios y las primas de Medicare con el plan del mercado de seguro médico para ver cuál satisface mejor sus necesidades y presupuesto</a:t>
            </a:r>
          </a:p>
        </p:txBody>
      </p:sp>
      <p:sp>
        <p:nvSpPr>
          <p:cNvPr id="7" name="Slide Number Placeholder 6">
            <a:extLst>
              <a:ext uri="{FF2B5EF4-FFF2-40B4-BE49-F238E27FC236}">
                <a16:creationId xmlns:a16="http://schemas.microsoft.com/office/drawing/2014/main" id="{3C169D48-F21F-4AAF-91FF-2CFFF38D07BF}"/>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3" name="Footer Placeholder 2">
            <a:extLst>
              <a:ext uri="{FF2B5EF4-FFF2-40B4-BE49-F238E27FC236}">
                <a16:creationId xmlns:a16="http://schemas.microsoft.com/office/drawing/2014/main" id="{41E173CE-84B2-47EA-AEEF-0831F03BBCBC}"/>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764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left)">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53"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368" y="259225"/>
            <a:ext cx="8929554" cy="719643"/>
          </a:xfrm>
        </p:spPr>
        <p:txBody>
          <a:bodyPr>
            <a:normAutofit/>
          </a:bodyPr>
          <a:lstStyle/>
          <a:p>
            <a:pPr algn="ctr"/>
            <a:r>
              <a:rPr lang="es-MX" sz="3000">
                <a:latin typeface="Arial Black"/>
              </a:rPr>
              <a:t>Compruebe su conocimiento: Pregunta 2 </a:t>
            </a:r>
          </a:p>
        </p:txBody>
      </p:sp>
      <p:sp>
        <p:nvSpPr>
          <p:cNvPr id="5" name="Content Placeholder 4"/>
          <p:cNvSpPr>
            <a:spLocks noGrp="1"/>
          </p:cNvSpPr>
          <p:nvPr>
            <p:ph idx="4294967295"/>
          </p:nvPr>
        </p:nvSpPr>
        <p:spPr>
          <a:xfrm>
            <a:off x="716139" y="1720148"/>
            <a:ext cx="10759722" cy="4465320"/>
          </a:xfrm>
        </p:spPr>
        <p:txBody>
          <a:bodyPr>
            <a:normAutofit/>
          </a:bodyPr>
          <a:lstStyle/>
          <a:p>
            <a:pPr marL="0" lvl="0" indent="0" defTabSz="685800">
              <a:lnSpc>
                <a:spcPct val="100000"/>
              </a:lnSpc>
              <a:spcBef>
                <a:spcPts val="1200"/>
              </a:spcBef>
              <a:buNone/>
            </a:pPr>
            <a:r>
              <a:rPr lang="es-MX" sz="2200" b="1" dirty="0">
                <a:solidFill>
                  <a:srgbClr val="00529B"/>
                </a:solidFill>
              </a:rPr>
              <a:t>Si tiene 65 años de edad o más y tiene un seguro médico grupal (GHP) con su  empleador actual, Medicare paga primero cuando su empleador tiene</a:t>
            </a:r>
          </a:p>
          <a:p>
            <a:pPr marL="346075" lvl="0" indent="-346075" defTabSz="685800">
              <a:lnSpc>
                <a:spcPct val="110000"/>
              </a:lnSpc>
              <a:spcBef>
                <a:spcPts val="1200"/>
              </a:spcBef>
              <a:buFont typeface="Wingdings" panose="05000000000000000000" pitchFamily="2" charset="2"/>
              <a:buAutoNum type="alphaLcPeriod"/>
            </a:pPr>
            <a:r>
              <a:rPr lang="es-MX" sz="2400" dirty="0">
                <a:solidFill>
                  <a:srgbClr val="00529B"/>
                </a:solidFill>
              </a:rPr>
              <a:t>Más de 30 empleados</a:t>
            </a:r>
          </a:p>
          <a:p>
            <a:pPr marL="346075" lvl="0" indent="-346075" defTabSz="685800">
              <a:lnSpc>
                <a:spcPct val="110000"/>
              </a:lnSpc>
              <a:spcBef>
                <a:spcPts val="1200"/>
              </a:spcBef>
              <a:buFont typeface="Wingdings" panose="05000000000000000000" pitchFamily="2" charset="2"/>
              <a:buAutoNum type="alphaLcPeriod"/>
            </a:pPr>
            <a:r>
              <a:rPr lang="es-MX" sz="2400" dirty="0">
                <a:solidFill>
                  <a:srgbClr val="00529B"/>
                </a:solidFill>
              </a:rPr>
              <a:t>Menos de 20 empleados</a:t>
            </a:r>
          </a:p>
          <a:p>
            <a:pPr marL="346075" lvl="0" indent="-346075" defTabSz="685800">
              <a:lnSpc>
                <a:spcPct val="110000"/>
              </a:lnSpc>
              <a:spcBef>
                <a:spcPts val="1200"/>
              </a:spcBef>
              <a:buFont typeface="Wingdings" panose="05000000000000000000" pitchFamily="2" charset="2"/>
              <a:buAutoNum type="alphaLcPeriod"/>
            </a:pPr>
            <a:r>
              <a:rPr lang="es-MX" sz="2400" dirty="0">
                <a:solidFill>
                  <a:srgbClr val="00529B"/>
                </a:solidFill>
              </a:rPr>
              <a:t>50 empleados o más</a:t>
            </a:r>
          </a:p>
          <a:p>
            <a:pPr marL="346075" lvl="0" indent="-346075" defTabSz="685800">
              <a:lnSpc>
                <a:spcPct val="110000"/>
              </a:lnSpc>
              <a:spcBef>
                <a:spcPts val="1200"/>
              </a:spcBef>
              <a:buFont typeface="Wingdings" panose="05000000000000000000" pitchFamily="2" charset="2"/>
              <a:buAutoNum type="alphaLcPeriod"/>
            </a:pPr>
            <a:r>
              <a:rPr lang="es-MX" sz="2400" dirty="0">
                <a:solidFill>
                  <a:srgbClr val="00529B"/>
                </a:solidFill>
              </a:rPr>
              <a:t>100 empleados o más </a:t>
            </a:r>
          </a:p>
        </p:txBody>
      </p:sp>
      <p:sp>
        <p:nvSpPr>
          <p:cNvPr id="6" name="GreenBox" descr="Recuadro verde que resalta “B” como la respuesta correcta"/>
          <p:cNvSpPr/>
          <p:nvPr>
            <p:custDataLst>
              <p:tags r:id="rId2"/>
            </p:custDataLst>
          </p:nvPr>
        </p:nvSpPr>
        <p:spPr>
          <a:xfrm>
            <a:off x="716140" y="3124635"/>
            <a:ext cx="3978210" cy="46816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Box 2">
            <a:extLst>
              <a:ext uri="{FF2B5EF4-FFF2-40B4-BE49-F238E27FC236}">
                <a16:creationId xmlns:a16="http://schemas.microsoft.com/office/drawing/2014/main" id="{61705FED-CD0C-494B-A0AD-FC78E5FC386B}"/>
              </a:ext>
            </a:extLst>
          </p:cNvPr>
          <p:cNvSpPr txBox="1">
            <a:spLocks noChangeArrowheads="1"/>
          </p:cNvSpPr>
          <p:nvPr/>
        </p:nvSpPr>
        <p:spPr bwMode="auto">
          <a:xfrm>
            <a:off x="1802745" y="480142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7" name="Slide Number Placeholder 6">
            <a:extLst>
              <a:ext uri="{FF2B5EF4-FFF2-40B4-BE49-F238E27FC236}">
                <a16:creationId xmlns:a16="http://schemas.microsoft.com/office/drawing/2014/main" id="{16BE36AA-CB72-468F-945D-41BB5B73BA1D}"/>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3" name="Footer Placeholder 2">
            <a:extLst>
              <a:ext uri="{FF2B5EF4-FFF2-40B4-BE49-F238E27FC236}">
                <a16:creationId xmlns:a16="http://schemas.microsoft.com/office/drawing/2014/main" id="{DA24DCA2-4087-4536-BEB9-6FED10A2EB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7" y="258188"/>
            <a:ext cx="8933688" cy="719643"/>
          </a:xfrm>
        </p:spPr>
        <p:txBody>
          <a:bodyPr>
            <a:normAutofit/>
          </a:bodyPr>
          <a:lstStyle/>
          <a:p>
            <a:pPr algn="ctr"/>
            <a:r>
              <a:rPr lang="es-MX" sz="3000">
                <a:latin typeface="Arial Black"/>
              </a:rPr>
              <a:t>Compruebe su conocimiento: Pregunta 3 </a:t>
            </a:r>
          </a:p>
        </p:txBody>
      </p:sp>
      <p:sp>
        <p:nvSpPr>
          <p:cNvPr id="5" name="Content Placeholder 4"/>
          <p:cNvSpPr>
            <a:spLocks noGrp="1"/>
          </p:cNvSpPr>
          <p:nvPr>
            <p:ph idx="4294967295"/>
          </p:nvPr>
        </p:nvSpPr>
        <p:spPr>
          <a:xfrm>
            <a:off x="1009271" y="1991742"/>
            <a:ext cx="10173458" cy="3489960"/>
          </a:xfrm>
        </p:spPr>
        <p:txBody>
          <a:bodyPr>
            <a:normAutofit/>
          </a:bodyPr>
          <a:lstStyle/>
          <a:p>
            <a:pPr marL="0" indent="0">
              <a:lnSpc>
                <a:spcPct val="100000"/>
              </a:lnSpc>
              <a:spcBef>
                <a:spcPts val="1200"/>
              </a:spcBef>
              <a:buFont typeface="Wingdings" pitchFamily="2" charset="2"/>
              <a:buNone/>
            </a:pPr>
            <a:r>
              <a:rPr lang="es-MX" sz="2400" b="1" dirty="0">
                <a:solidFill>
                  <a:srgbClr val="00529B"/>
                </a:solidFill>
              </a:rPr>
              <a:t>Medicare es generalmente el pagador secundario de reclamaciones que implican seguro sin-culpa.</a:t>
            </a:r>
          </a:p>
          <a:p>
            <a:pPr marL="346075" indent="-346075">
              <a:lnSpc>
                <a:spcPct val="100000"/>
              </a:lnSpc>
              <a:spcBef>
                <a:spcPts val="1200"/>
              </a:spcBef>
              <a:buFont typeface="Wingdings" pitchFamily="2" charset="2"/>
              <a:buAutoNum type="alphaLcPeriod"/>
            </a:pPr>
            <a:r>
              <a:rPr lang="es-MX" sz="2400" dirty="0">
                <a:solidFill>
                  <a:srgbClr val="00529B"/>
                </a:solidFill>
              </a:rPr>
              <a:t>Verdadero</a:t>
            </a:r>
          </a:p>
          <a:p>
            <a:pPr marL="346075" indent="-346075">
              <a:lnSpc>
                <a:spcPct val="100000"/>
              </a:lnSpc>
              <a:spcBef>
                <a:spcPts val="1200"/>
              </a:spcBef>
              <a:buFont typeface="Wingdings" pitchFamily="2" charset="2"/>
              <a:buAutoNum type="alphaLcPeriod"/>
            </a:pPr>
            <a:r>
              <a:rPr lang="es-MX" sz="2400" dirty="0">
                <a:solidFill>
                  <a:srgbClr val="00529B"/>
                </a:solidFill>
              </a:rPr>
              <a:t>Falso</a:t>
            </a:r>
          </a:p>
        </p:txBody>
      </p:sp>
      <p:sp>
        <p:nvSpPr>
          <p:cNvPr id="6" name="GreenBox" descr="Recuadro verde que resalta “A” como la respuesta correcta"/>
          <p:cNvSpPr/>
          <p:nvPr>
            <p:custDataLst>
              <p:tags r:id="rId2"/>
            </p:custDataLst>
          </p:nvPr>
        </p:nvSpPr>
        <p:spPr>
          <a:xfrm>
            <a:off x="1009272" y="2886463"/>
            <a:ext cx="1982210" cy="430305"/>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Box 2">
            <a:extLst>
              <a:ext uri="{FF2B5EF4-FFF2-40B4-BE49-F238E27FC236}">
                <a16:creationId xmlns:a16="http://schemas.microsoft.com/office/drawing/2014/main" id="{CE02FCA8-0C38-474B-B265-AD30EE9D2A50}"/>
              </a:ext>
            </a:extLst>
          </p:cNvPr>
          <p:cNvSpPr txBox="1">
            <a:spLocks noChangeArrowheads="1"/>
          </p:cNvSpPr>
          <p:nvPr/>
        </p:nvSpPr>
        <p:spPr bwMode="auto">
          <a:xfrm>
            <a:off x="1802745" y="480142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7" name="Slide Number Placeholder 6">
            <a:extLst>
              <a:ext uri="{FF2B5EF4-FFF2-40B4-BE49-F238E27FC236}">
                <a16:creationId xmlns:a16="http://schemas.microsoft.com/office/drawing/2014/main" id="{C89EA6C0-AC13-4D36-B5B5-6F090F4F2891}"/>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3" name="Footer Placeholder 2">
            <a:extLst>
              <a:ext uri="{FF2B5EF4-FFF2-40B4-BE49-F238E27FC236}">
                <a16:creationId xmlns:a16="http://schemas.microsoft.com/office/drawing/2014/main" id="{91CF898F-03A1-4E31-B332-F9A69B7B95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2241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a:t>Lección 3</a:t>
            </a:r>
          </a:p>
        </p:txBody>
      </p:sp>
      <p:sp>
        <p:nvSpPr>
          <p:cNvPr id="5" name="Text Placeholder 4"/>
          <p:cNvSpPr>
            <a:spLocks noGrp="1"/>
          </p:cNvSpPr>
          <p:nvPr>
            <p:ph type="body" idx="1"/>
          </p:nvPr>
        </p:nvSpPr>
        <p:spPr>
          <a:xfrm>
            <a:off x="3993063" y="2050868"/>
            <a:ext cx="7821948" cy="2756265"/>
          </a:xfrm>
        </p:spPr>
        <p:txBody>
          <a:bodyPr>
            <a:normAutofit/>
          </a:bodyPr>
          <a:lstStyle/>
          <a:p>
            <a:r>
              <a:rPr lang="es-MX" cap="none" dirty="0">
                <a:latin typeface="Arial Black" panose="020B0A04020102020204" pitchFamily="34" charset="0"/>
              </a:rPr>
              <a:t>Coordinación de beneficios para la cobertura de medicamentos de Medicare (Parte D) </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MX" sz="3000"/>
              <a:t>Lección 3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MX" sz="2800" b="1">
                <a:solidFill>
                  <a:srgbClr val="00529B"/>
                </a:solidFill>
                <a:latin typeface="Arial"/>
                <a:cs typeface="Arial"/>
              </a:rPr>
              <a:t>Al final de esta sesión, usted podrá: </a:t>
            </a:r>
          </a:p>
          <a:p>
            <a:pPr marL="548640" indent="-274320">
              <a:lnSpc>
                <a:spcPct val="100000"/>
              </a:lnSpc>
              <a:spcBef>
                <a:spcPts val="0"/>
              </a:spcBef>
              <a:spcAft>
                <a:spcPts val="1200"/>
              </a:spcAft>
            </a:pPr>
            <a:r>
              <a:rPr lang="es-MX" sz="2400">
                <a:solidFill>
                  <a:srgbClr val="00529B"/>
                </a:solidFill>
                <a:latin typeface="Arial"/>
                <a:cs typeface="Arial"/>
              </a:rPr>
              <a:t>Identificar los posibles pagadores de la cobertura de medicamentos</a:t>
            </a:r>
          </a:p>
          <a:p>
            <a:pPr marL="548640" indent="-274320">
              <a:lnSpc>
                <a:spcPct val="100000"/>
              </a:lnSpc>
              <a:spcBef>
                <a:spcPts val="0"/>
              </a:spcBef>
              <a:spcAft>
                <a:spcPts val="1200"/>
              </a:spcAft>
            </a:pPr>
            <a:r>
              <a:rPr lang="es-MX" sz="2400">
                <a:solidFill>
                  <a:srgbClr val="00529B"/>
                </a:solidFill>
                <a:latin typeface="Arial"/>
                <a:cs typeface="Arial"/>
              </a:rPr>
              <a:t>Explicar las consideraciones importantes para la cobertura de medicamentos para jubilados</a:t>
            </a:r>
          </a:p>
          <a:p>
            <a:pPr marL="548640" indent="-274320">
              <a:lnSpc>
                <a:spcPct val="100000"/>
              </a:lnSpc>
              <a:spcBef>
                <a:spcPts val="0"/>
              </a:spcBef>
              <a:spcAft>
                <a:spcPts val="1200"/>
              </a:spcAft>
            </a:pPr>
            <a:r>
              <a:rPr lang="es-MX" sz="2400">
                <a:solidFill>
                  <a:srgbClr val="00529B"/>
                </a:solidFill>
                <a:latin typeface="Arial"/>
                <a:cs typeface="Arial"/>
              </a:rPr>
              <a:t>Explicar cuándo la cobertura de medicamentos de Medicare (Parte D) paga primero</a:t>
            </a:r>
          </a:p>
        </p:txBody>
      </p:sp>
      <p:sp>
        <p:nvSpPr>
          <p:cNvPr id="2" name="Slide Number Placeholder 1">
            <a:extLst>
              <a:ext uri="{FF2B5EF4-FFF2-40B4-BE49-F238E27FC236}">
                <a16:creationId xmlns:a16="http://schemas.microsoft.com/office/drawing/2014/main" id="{92A63B23-F477-433E-B00E-89025AA93BED}"/>
              </a:ext>
            </a:extLst>
          </p:cNvPr>
          <p:cNvSpPr>
            <a:spLocks noGrp="1"/>
          </p:cNvSpPr>
          <p:nvPr>
            <p:ph type="sldNum" sz="quarter" idx="12"/>
          </p:nvPr>
        </p:nvSpPr>
        <p:spPr>
          <a:xfrm>
            <a:off x="8610600" y="6484714"/>
            <a:ext cx="2743200" cy="365125"/>
          </a:xfrm>
        </p:spPr>
        <p:txBody>
          <a:bodyPr/>
          <a:lstStyle/>
          <a:p>
            <a:pPr>
              <a:defRPr/>
            </a:pPr>
            <a:fld id="{11E79EF6-0C0E-43E6-8FB3-918BC522CC5A}" type="slidenum">
              <a:rPr lang="en-US" smtClean="0"/>
              <a:pPr>
                <a:defRPr/>
              </a:pPr>
              <a:t>34</a:t>
            </a:fld>
            <a:endParaRPr lang="en-US"/>
          </a:p>
        </p:txBody>
      </p:sp>
      <p:sp>
        <p:nvSpPr>
          <p:cNvPr id="3" name="Footer Placeholder 2">
            <a:extLst>
              <a:ext uri="{FF2B5EF4-FFF2-40B4-BE49-F238E27FC236}">
                <a16:creationId xmlns:a16="http://schemas.microsoft.com/office/drawing/2014/main" id="{0D378614-0A43-4F7E-9D4F-43AB82D255BB}"/>
              </a:ext>
            </a:extLst>
          </p:cNvPr>
          <p:cNvSpPr>
            <a:spLocks noGrp="1"/>
          </p:cNvSpPr>
          <p:nvPr>
            <p:ph type="ftr" sz="quarter" idx="11"/>
          </p:nvPr>
        </p:nvSpPr>
        <p:spPr/>
        <p:txBody>
          <a:bodyPr/>
          <a:lstStyle/>
          <a:p>
            <a:pPr>
              <a:defRPr/>
            </a:pPr>
            <a:r>
              <a:rPr lang="es-MX"/>
              <a:t>Coordinación de beneficios</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99066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a:t>Coordinación de beneficios de medicamentos con receta</a:t>
            </a:r>
          </a:p>
        </p:txBody>
      </p:sp>
      <p:pic>
        <p:nvPicPr>
          <p:cNvPr id="9" name="Picture 8">
            <a:extLst>
              <a:ext uri="{FF2B5EF4-FFF2-40B4-BE49-F238E27FC236}">
                <a16:creationId xmlns:a16="http://schemas.microsoft.com/office/drawing/2014/main" id="{F1BBA112-84C4-4190-B359-9573879DC41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411" y="1953885"/>
            <a:ext cx="5143500" cy="3429000"/>
          </a:xfrm>
          <a:prstGeom prst="rect">
            <a:avLst/>
          </a:prstGeom>
          <a:ln>
            <a:noFill/>
          </a:ln>
          <a:effectLst>
            <a:softEdge rad="112500"/>
          </a:effectLst>
        </p:spPr>
      </p:pic>
      <p:sp>
        <p:nvSpPr>
          <p:cNvPr id="13" name="Content Placeholder 12">
            <a:extLst>
              <a:ext uri="{FF2B5EF4-FFF2-40B4-BE49-F238E27FC236}">
                <a16:creationId xmlns:a16="http://schemas.microsoft.com/office/drawing/2014/main" id="{DA80CD73-5165-4A6D-8B15-475CD056FDFB}"/>
              </a:ext>
            </a:extLst>
          </p:cNvPr>
          <p:cNvSpPr>
            <a:spLocks noGrp="1"/>
          </p:cNvSpPr>
          <p:nvPr>
            <p:ph sz="half" idx="2"/>
          </p:nvPr>
        </p:nvSpPr>
        <p:spPr>
          <a:xfrm>
            <a:off x="5838593" y="1464472"/>
            <a:ext cx="6108993" cy="4306516"/>
          </a:xfrm>
        </p:spPr>
        <p:txBody>
          <a:bodyPr>
            <a:normAutofit fontScale="92500" lnSpcReduction="20000"/>
          </a:bodyPr>
          <a:lstStyle/>
          <a:p>
            <a:pPr marL="0" lvl="0" indent="0" defTabSz="685800">
              <a:lnSpc>
                <a:spcPct val="100000"/>
              </a:lnSpc>
              <a:spcBef>
                <a:spcPts val="0"/>
              </a:spcBef>
              <a:spcAft>
                <a:spcPts val="1200"/>
              </a:spcAft>
              <a:buClrTx/>
              <a:buNone/>
              <a:defRPr/>
            </a:pPr>
            <a:r>
              <a:rPr lang="es-MX" sz="2800" b="1" dirty="0">
                <a:solidFill>
                  <a:srgbClr val="00529B"/>
                </a:solidFill>
              </a:rPr>
              <a:t>Garantiza el pago apropiado de la cobertura de medicamentos de Medicare (Parte D)</a:t>
            </a:r>
          </a:p>
          <a:p>
            <a:pPr marL="548640" lvl="0" indent="-274320" defTabSz="685800">
              <a:lnSpc>
                <a:spcPct val="100000"/>
              </a:lnSpc>
              <a:spcBef>
                <a:spcPts val="0"/>
              </a:spcBef>
              <a:spcAft>
                <a:spcPts val="1200"/>
              </a:spcAft>
              <a:buClrTx/>
              <a:defRPr/>
            </a:pPr>
            <a:r>
              <a:rPr lang="es-MX" sz="2400" dirty="0">
                <a:solidFill>
                  <a:schemeClr val="accent1">
                    <a:lumMod val="75000"/>
                  </a:schemeClr>
                </a:solidFill>
              </a:rPr>
              <a:t>Siempre que Medicare es el pagador primario, la cobertura de medicamentos de Medicare se factura y se pagará primero</a:t>
            </a:r>
          </a:p>
          <a:p>
            <a:pPr marL="548640" marR="0" lvl="0" indent="-274320" algn="l" defTabSz="685800" rtl="0" eaLnBrk="1" fontAlgn="auto" latinLnBrk="0" hangingPunct="1">
              <a:lnSpc>
                <a:spcPct val="100000"/>
              </a:lnSpc>
              <a:spcBef>
                <a:spcPts val="0"/>
              </a:spcBef>
              <a:spcAft>
                <a:spcPts val="1200"/>
              </a:spcAft>
              <a:buClrTx/>
              <a:buSzTx/>
              <a:tabLst/>
              <a:defRPr/>
            </a:pPr>
            <a:r>
              <a:rPr lang="es-MX" sz="2400" dirty="0">
                <a:solidFill>
                  <a:srgbClr val="00529B"/>
                </a:solidFill>
              </a:rPr>
              <a:t>Si Medicare es el pagador secundario, </a:t>
            </a:r>
            <a:br>
              <a:rPr lang="es-MX" sz="2400" dirty="0">
                <a:solidFill>
                  <a:srgbClr val="00529B"/>
                </a:solidFill>
              </a:rPr>
            </a:br>
            <a:r>
              <a:rPr lang="es-MX" sz="2400" dirty="0">
                <a:solidFill>
                  <a:srgbClr val="00529B"/>
                </a:solidFill>
              </a:rPr>
              <a:t>la cobertura de medicamentos de Medicare generalmente deniega las reclamaciones primarias</a:t>
            </a:r>
          </a:p>
          <a:p>
            <a:pPr marL="548640" marR="0" lvl="0" indent="-274320" algn="l" defTabSz="685800" rtl="0" eaLnBrk="1" fontAlgn="auto" latinLnBrk="0" hangingPunct="1">
              <a:lnSpc>
                <a:spcPct val="100000"/>
              </a:lnSpc>
              <a:spcBef>
                <a:spcPts val="0"/>
              </a:spcBef>
              <a:spcAft>
                <a:spcPts val="1200"/>
              </a:spcAft>
              <a:buClrTx/>
              <a:buSzTx/>
              <a:tabLst/>
              <a:defRPr/>
            </a:pPr>
            <a:r>
              <a:rPr lang="es-MX" sz="2400" dirty="0">
                <a:solidFill>
                  <a:srgbClr val="00529B"/>
                </a:solidFill>
              </a:rPr>
              <a:t>La cobertura de medicamentos de Medicare puede hacer un pago primario condicional en algunos casos</a:t>
            </a:r>
          </a:p>
        </p:txBody>
      </p:sp>
      <p:sp>
        <p:nvSpPr>
          <p:cNvPr id="5" name="Slide Number Placeholder 4">
            <a:extLst>
              <a:ext uri="{FF2B5EF4-FFF2-40B4-BE49-F238E27FC236}">
                <a16:creationId xmlns:a16="http://schemas.microsoft.com/office/drawing/2014/main" id="{446FC47B-7479-4D1D-A7FD-4105F5405B0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3" name="Footer Placeholder 2">
            <a:extLst>
              <a:ext uri="{FF2B5EF4-FFF2-40B4-BE49-F238E27FC236}">
                <a16:creationId xmlns:a16="http://schemas.microsoft.com/office/drawing/2014/main" id="{A566E1ED-439F-4AD4-8C2E-79FDF1B5F1CF}"/>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505"/>
            <a:ext cx="12192000" cy="937828"/>
          </a:xfrm>
        </p:spPr>
        <p:txBody>
          <a:bodyPr anchor="ctr">
            <a:normAutofit/>
          </a:bodyPr>
          <a:lstStyle/>
          <a:p>
            <a:r>
              <a:rPr lang="es-MX" sz="3000">
                <a:latin typeface="Arial Black" panose="020B0A04020102020204" pitchFamily="34" charset="0"/>
                <a:cs typeface="Arial" charset="0"/>
              </a:rPr>
              <a:t>Posibles pagadores de la cobertura de medicamentos</a:t>
            </a:r>
          </a:p>
        </p:txBody>
      </p:sp>
      <p:sp>
        <p:nvSpPr>
          <p:cNvPr id="8" name="Rectangle: Rounded Corners 7">
            <a:extLst>
              <a:ext uri="{FF2B5EF4-FFF2-40B4-BE49-F238E27FC236}">
                <a16:creationId xmlns:a16="http://schemas.microsoft.com/office/drawing/2014/main" id="{A121A492-386B-4830-9A74-DE4C1863D8DE}"/>
              </a:ext>
              <a:ext uri="{C183D7F6-B498-43B3-948B-1728B52AA6E4}">
                <adec:decorative xmlns:adec="http://schemas.microsoft.com/office/drawing/2017/decorative" val="1"/>
              </a:ext>
            </a:extLst>
          </p:cNvPr>
          <p:cNvSpPr/>
          <p:nvPr/>
        </p:nvSpPr>
        <p:spPr>
          <a:xfrm>
            <a:off x="1364343" y="1104715"/>
            <a:ext cx="9989457" cy="4900288"/>
          </a:xfrm>
          <a:prstGeom prst="roundRect">
            <a:avLst>
              <a:gd name="adj" fmla="val 12571"/>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96AD36-2268-4873-A2EB-E025552116A2}"/>
              </a:ext>
            </a:extLst>
          </p:cNvPr>
          <p:cNvSpPr txBox="1"/>
          <p:nvPr/>
        </p:nvSpPr>
        <p:spPr>
          <a:xfrm>
            <a:off x="1534884" y="1207286"/>
            <a:ext cx="4586518" cy="1908215"/>
          </a:xfrm>
          <a:prstGeom prst="rect">
            <a:avLst/>
          </a:prstGeom>
          <a:noFill/>
        </p:spPr>
        <p:txBody>
          <a:bodyPr wrap="square">
            <a:noAutofit/>
          </a:bodyPr>
          <a:lstStyle/>
          <a:p>
            <a:pPr marL="0" marR="0" lvl="1" algn="l" defTabSz="914400" rtl="0" eaLnBrk="1" fontAlgn="auto" latinLnBrk="0" hangingPunct="1">
              <a:lnSpc>
                <a:spcPct val="100000"/>
              </a:lnSpc>
              <a:spcAft>
                <a:spcPts val="1200"/>
              </a:spcAft>
              <a:buClrTx/>
              <a:buSzTx/>
              <a:tabLst/>
              <a:defRPr/>
            </a:pPr>
            <a:r>
              <a:rPr lang="es-MX" b="1" u="none" dirty="0">
                <a:solidFill>
                  <a:srgbClr val="00529B"/>
                </a:solidFill>
                <a:latin typeface="Arial" panose="020B0604020202020204" pitchFamily="34" charset="0"/>
                <a:ea typeface="Calibri" panose="020F0502020204030204" pitchFamily="34" charset="0"/>
                <a:cs typeface="Arial" panose="020B0604020202020204" pitchFamily="34" charset="0"/>
              </a:rPr>
              <a:t>Planes de salud grupales (</a:t>
            </a:r>
            <a:r>
              <a:rPr lang="es-MX" b="1" u="none" dirty="0" err="1">
                <a:solidFill>
                  <a:srgbClr val="00529B"/>
                </a:solidFill>
                <a:latin typeface="Arial" panose="020B0604020202020204" pitchFamily="34" charset="0"/>
                <a:ea typeface="Calibri" panose="020F0502020204030204" pitchFamily="34" charset="0"/>
                <a:cs typeface="Arial" panose="020B0604020202020204" pitchFamily="34" charset="0"/>
              </a:rPr>
              <a:t>GHP</a:t>
            </a:r>
            <a:r>
              <a:rPr lang="es-MX" b="1" u="none" dirty="0">
                <a:solidFill>
                  <a:srgbClr val="00529B"/>
                </a:solidFill>
                <a:latin typeface="Arial" panose="020B0604020202020204" pitchFamily="34" charset="0"/>
                <a:ea typeface="Calibri" panose="020F0502020204030204" pitchFamily="34" charset="0"/>
                <a:cs typeface="Arial" panose="020B0604020202020204" pitchFamily="34" charset="0"/>
              </a:rPr>
              <a:t>)</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Jubilado</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Empleo activo</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Cobertura de continuación de la Ley Ómnibus Consolidada de Reconciliación Presupuestaria (COBRA) </a:t>
            </a:r>
          </a:p>
        </p:txBody>
      </p:sp>
      <p:sp>
        <p:nvSpPr>
          <p:cNvPr id="11" name="TextBox 10">
            <a:extLst>
              <a:ext uri="{FF2B5EF4-FFF2-40B4-BE49-F238E27FC236}">
                <a16:creationId xmlns:a16="http://schemas.microsoft.com/office/drawing/2014/main" id="{09A778F3-77ED-4B74-BB83-5B7426774E95}"/>
              </a:ext>
            </a:extLst>
          </p:cNvPr>
          <p:cNvSpPr txBox="1"/>
          <p:nvPr/>
        </p:nvSpPr>
        <p:spPr>
          <a:xfrm>
            <a:off x="6121402" y="1185127"/>
            <a:ext cx="5257787" cy="2554545"/>
          </a:xfrm>
          <a:prstGeom prst="rect">
            <a:avLst/>
          </a:prstGeom>
          <a:noFill/>
        </p:spPr>
        <p:txBody>
          <a:bodyPr wrap="square">
            <a:noAutofit/>
          </a:bodyPr>
          <a:lstStyle/>
          <a:p>
            <a:pPr marL="0" marR="0" lvl="1" algn="l" defTabSz="914400" rtl="0" eaLnBrk="1" fontAlgn="auto" latinLnBrk="0" hangingPunct="1">
              <a:lnSpc>
                <a:spcPct val="100000"/>
              </a:lnSpc>
              <a:spcAft>
                <a:spcPts val="1200"/>
              </a:spcAft>
              <a:buClrTx/>
              <a:buSzTx/>
              <a:tabLst/>
              <a:defRPr/>
            </a:pPr>
            <a:r>
              <a:rPr lang="es-MX" b="1" u="none" dirty="0">
                <a:solidFill>
                  <a:srgbClr val="00529B"/>
                </a:solidFill>
                <a:latin typeface="Arial" panose="020B0604020202020204" pitchFamily="34" charset="0"/>
                <a:ea typeface="Calibri" panose="020F0502020204030204" pitchFamily="34" charset="0"/>
                <a:cs typeface="Arial" panose="020B0604020202020204" pitchFamily="34" charset="0"/>
              </a:rPr>
              <a:t>Federal</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Medicare Parte A (seguro de hospital) o Parte B (seguro médico)</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Programa federal de enfermedad pulmón negro</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Servicio de Salud para Indios (IHS)</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Beneficios de veteranos</a:t>
            </a:r>
          </a:p>
          <a:p>
            <a:pPr marL="548640" marR="0" lvl="2" indent="-274320" algn="l" defTabSz="914400" rtl="0" eaLnBrk="1" fontAlgn="auto" latinLnBrk="0" hangingPunct="1">
              <a:lnSpc>
                <a:spcPct val="100000"/>
              </a:lnSpc>
              <a:spcAft>
                <a:spcPts val="600"/>
              </a:spcAft>
              <a:buClrTx/>
              <a:buSzTx/>
              <a:buFont typeface="Wingdings" panose="05000000000000000000" pitchFamily="2" charset="2"/>
              <a:buChar char="§"/>
              <a:tabLst/>
              <a:defRPr/>
            </a:pP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Beneficios de TRICARE </a:t>
            </a:r>
            <a:r>
              <a:rPr lang="es-MX" sz="1600" b="0" u="none" dirty="0" err="1">
                <a:solidFill>
                  <a:srgbClr val="00529B"/>
                </a:solidFill>
                <a:latin typeface="Arial" panose="020B0604020202020204" pitchFamily="34" charset="0"/>
                <a:ea typeface="Calibri" panose="020F0502020204030204" pitchFamily="34" charset="0"/>
                <a:cs typeface="Arial" panose="020B0604020202020204" pitchFamily="34" charset="0"/>
              </a:rPr>
              <a:t>for</a:t>
            </a: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 </a:t>
            </a:r>
            <a:r>
              <a:rPr lang="es-MX" sz="1600" b="0" u="none" dirty="0" err="1">
                <a:solidFill>
                  <a:srgbClr val="00529B"/>
                </a:solidFill>
                <a:latin typeface="Arial" panose="020B0604020202020204" pitchFamily="34" charset="0"/>
                <a:ea typeface="Calibri" panose="020F0502020204030204" pitchFamily="34" charset="0"/>
                <a:cs typeface="Arial" panose="020B0604020202020204" pitchFamily="34" charset="0"/>
              </a:rPr>
              <a:t>Life</a:t>
            </a: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 (TFL)</a:t>
            </a:r>
          </a:p>
        </p:txBody>
      </p:sp>
      <p:sp>
        <p:nvSpPr>
          <p:cNvPr id="12" name="TextBox 11">
            <a:extLst>
              <a:ext uri="{FF2B5EF4-FFF2-40B4-BE49-F238E27FC236}">
                <a16:creationId xmlns:a16="http://schemas.microsoft.com/office/drawing/2014/main" id="{86D80190-4710-4EF1-A322-533DEF8AD0CA}"/>
              </a:ext>
            </a:extLst>
          </p:cNvPr>
          <p:cNvSpPr txBox="1"/>
          <p:nvPr/>
        </p:nvSpPr>
        <p:spPr>
          <a:xfrm>
            <a:off x="1534884" y="3925225"/>
            <a:ext cx="4586519" cy="1828060"/>
          </a:xfrm>
          <a:prstGeom prst="rect">
            <a:avLst/>
          </a:prstGeom>
          <a:noFill/>
        </p:spPr>
        <p:txBody>
          <a:bodyPr wrap="square">
            <a:noAutofit/>
          </a:bodyPr>
          <a:lstStyle/>
          <a:p>
            <a:pPr marL="0" lvl="1">
              <a:spcAft>
                <a:spcPts val="1200"/>
              </a:spcAft>
              <a:defRPr/>
            </a:pPr>
            <a:r>
              <a:rPr lang="es-MX" b="1" dirty="0">
                <a:solidFill>
                  <a:srgbClr val="00529B"/>
                </a:solidFill>
                <a:latin typeface="Arial" panose="020B0604020202020204" pitchFamily="34" charset="0"/>
                <a:cs typeface="Arial" panose="020B0604020202020204" pitchFamily="34" charset="0"/>
              </a:rPr>
              <a:t>Estatal</a:t>
            </a:r>
          </a:p>
          <a:p>
            <a:pPr marL="548640" lvl="2" indent="-274320">
              <a:lnSpc>
                <a:spcPct val="110000"/>
              </a:lnSpc>
              <a:spcAft>
                <a:spcPts val="600"/>
              </a:spcAft>
              <a:buFont typeface="Wingdings" panose="05000000000000000000" pitchFamily="2" charset="2"/>
              <a:buChar char="§"/>
              <a:defRPr/>
            </a:pPr>
            <a:r>
              <a:rPr lang="es-MX" sz="1600" dirty="0">
                <a:solidFill>
                  <a:srgbClr val="00529B"/>
                </a:solidFill>
                <a:latin typeface="Arial" panose="020B0604020202020204" pitchFamily="34" charset="0"/>
                <a:cs typeface="Arial" panose="020B0604020202020204" pitchFamily="34" charset="0"/>
              </a:rPr>
              <a:t>Programas Medicaid</a:t>
            </a:r>
          </a:p>
          <a:p>
            <a:pPr marL="548640" lvl="2" indent="-274320">
              <a:lnSpc>
                <a:spcPct val="110000"/>
              </a:lnSpc>
              <a:spcAft>
                <a:spcPts val="600"/>
              </a:spcAft>
              <a:buFont typeface="Wingdings" panose="05000000000000000000" pitchFamily="2" charset="2"/>
              <a:buChar char="§"/>
              <a:defRPr/>
            </a:pPr>
            <a:r>
              <a:rPr lang="es-MX" sz="1600" dirty="0">
                <a:solidFill>
                  <a:srgbClr val="00529B"/>
                </a:solidFill>
                <a:latin typeface="Arial" panose="020B0604020202020204" pitchFamily="34" charset="0"/>
                <a:cs typeface="Arial" panose="020B0604020202020204" pitchFamily="34" charset="0"/>
              </a:rPr>
              <a:t>Programas de asistencia farmacéutica estatal (SPAP)</a:t>
            </a:r>
          </a:p>
          <a:p>
            <a:pPr marL="548640" lvl="2" indent="-274320">
              <a:lnSpc>
                <a:spcPct val="110000"/>
              </a:lnSpc>
              <a:spcAft>
                <a:spcPts val="600"/>
              </a:spcAft>
              <a:buFont typeface="Wingdings" panose="05000000000000000000" pitchFamily="2" charset="2"/>
              <a:buChar char="§"/>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Programas de asistencia de medicamentos para el SIDA (ADAP)</a:t>
            </a:r>
          </a:p>
          <a:p>
            <a:pPr marL="548640" lvl="2" indent="-274320">
              <a:spcAft>
                <a:spcPts val="1200"/>
              </a:spcAft>
              <a:buFont typeface="Wingdings" panose="05000000000000000000" pitchFamily="2" charset="2"/>
              <a:buChar char="§"/>
              <a:defRPr/>
            </a:pPr>
            <a:endParaRPr lang="en-US" sz="2400" dirty="0">
              <a:solidFill>
                <a:srgbClr val="00529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233558-C38F-477D-B304-643AB51115C1}"/>
              </a:ext>
            </a:extLst>
          </p:cNvPr>
          <p:cNvSpPr txBox="1"/>
          <p:nvPr/>
        </p:nvSpPr>
        <p:spPr>
          <a:xfrm>
            <a:off x="6206666" y="3951785"/>
            <a:ext cx="5087258" cy="1846659"/>
          </a:xfrm>
          <a:prstGeom prst="rect">
            <a:avLst/>
          </a:prstGeom>
          <a:noFill/>
        </p:spPr>
        <p:txBody>
          <a:bodyPr wrap="square">
            <a:noAutofit/>
          </a:bodyPr>
          <a:lstStyle/>
          <a:p>
            <a:pPr marL="0" marR="0" lvl="1" algn="l" defTabSz="914400" rtl="0" eaLnBrk="1" fontAlgn="auto" latinLnBrk="0" hangingPunct="1">
              <a:lnSpc>
                <a:spcPct val="100000"/>
              </a:lnSpc>
              <a:spcAft>
                <a:spcPts val="1200"/>
              </a:spcAft>
              <a:buClrTx/>
              <a:buSzTx/>
              <a:tabLst/>
              <a:defRPr/>
            </a:pPr>
            <a:r>
              <a:rPr lang="es-MX" b="1" dirty="0">
                <a:solidFill>
                  <a:srgbClr val="00529B"/>
                </a:solidFill>
                <a:latin typeface="Arial" panose="020B0604020202020204" pitchFamily="34" charset="0"/>
                <a:ea typeface="Calibri" panose="020F0502020204030204" pitchFamily="34" charset="0"/>
                <a:cs typeface="Arial" panose="020B0604020202020204" pitchFamily="34" charset="0"/>
              </a:rPr>
              <a:t>Otro</a:t>
            </a:r>
          </a:p>
          <a:p>
            <a:pPr marL="548640" marR="0" lvl="2" indent="-274320" algn="l" defTabSz="914400" rtl="0" eaLnBrk="1" fontAlgn="auto" latinLnBrk="0" hangingPunct="1">
              <a:spcAft>
                <a:spcPts val="600"/>
              </a:spcAft>
              <a:buClrTx/>
              <a:buSzTx/>
              <a:buFont typeface="Wingdings" panose="05000000000000000000" pitchFamily="2" charset="2"/>
              <a:buChar char="§"/>
              <a:tabLst/>
              <a:defRPr/>
            </a:pPr>
            <a:r>
              <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rPr>
              <a:t>Seguro sin-culpa/seguro de responsabilidad</a:t>
            </a:r>
          </a:p>
          <a:p>
            <a:pPr marL="548640" lvl="2" indent="-274320">
              <a:spcAft>
                <a:spcPts val="600"/>
              </a:spcAft>
              <a:buFont typeface="Wingdings" panose="05000000000000000000" pitchFamily="2" charset="2"/>
              <a:buChar char="§"/>
              <a:defRPr/>
            </a:pPr>
            <a:r>
              <a:rPr lang="es-MX" sz="1600" dirty="0">
                <a:solidFill>
                  <a:srgbClr val="00529B"/>
                </a:solidFill>
                <a:latin typeface="Arial" panose="020B0604020202020204" pitchFamily="34" charset="0"/>
                <a:cs typeface="Arial" panose="020B0604020202020204" pitchFamily="34" charset="0"/>
              </a:rPr>
              <a:t>Seguro de compensación al trabajador</a:t>
            </a:r>
          </a:p>
          <a:p>
            <a:pPr marL="548640" marR="0" lvl="2" indent="-274320" algn="l" defTabSz="914400" rtl="0" eaLnBrk="1" fontAlgn="auto" latinLnBrk="0" hangingPunct="1">
              <a:spcAft>
                <a:spcPts val="600"/>
              </a:spcAft>
              <a:buClrTx/>
              <a:buSzTx/>
              <a:buFont typeface="Wingdings" panose="05000000000000000000" pitchFamily="2" charset="2"/>
              <a:buChar char="§"/>
              <a:tabLst/>
              <a:defRPr/>
            </a:pPr>
            <a:r>
              <a:rPr lang="es-MX" sz="1600" b="0" u="none" dirty="0" err="1">
                <a:solidFill>
                  <a:srgbClr val="00529B"/>
                </a:solidFill>
                <a:latin typeface="Arial" panose="020B0604020202020204" pitchFamily="34" charset="0"/>
                <a:ea typeface="Calibri" panose="020F0502020204030204" pitchFamily="34" charset="0"/>
                <a:cs typeface="Arial" panose="020B0604020202020204" pitchFamily="34" charset="0"/>
              </a:rPr>
              <a:t>Beneficiencias</a:t>
            </a:r>
            <a:endParaRPr lang="es-MX" sz="1600" b="0" u="none" dirty="0">
              <a:solidFill>
                <a:srgbClr val="00529B"/>
              </a:solidFill>
              <a:latin typeface="Arial" panose="020B0604020202020204" pitchFamily="34" charset="0"/>
              <a:ea typeface="Calibri" panose="020F0502020204030204" pitchFamily="34" charset="0"/>
              <a:cs typeface="Arial" panose="020B0604020202020204" pitchFamily="34" charset="0"/>
            </a:endParaRPr>
          </a:p>
          <a:p>
            <a:pPr marL="548640" marR="0" lvl="2" indent="-274320" algn="l" defTabSz="914400" rtl="0" eaLnBrk="1" fontAlgn="auto" latinLnBrk="0" hangingPunct="1">
              <a:spcAft>
                <a:spcPts val="600"/>
              </a:spcAft>
              <a:buClrTx/>
              <a:buSzTx/>
              <a:buFont typeface="Wingdings" panose="05000000000000000000" pitchFamily="2" charset="2"/>
              <a:buChar char="§"/>
              <a:tabLst/>
              <a:defRPr/>
            </a:pP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Programas de asistencia al paciente (</a:t>
            </a:r>
            <a:r>
              <a:rPr lang="es-MX" sz="1600" dirty="0" err="1">
                <a:solidFill>
                  <a:srgbClr val="00529B"/>
                </a:solidFill>
                <a:latin typeface="Arial" panose="020B0604020202020204" pitchFamily="34" charset="0"/>
                <a:ea typeface="Calibri" panose="020F0502020204030204" pitchFamily="34" charset="0"/>
                <a:cs typeface="Arial" panose="020B0604020202020204" pitchFamily="34" charset="0"/>
              </a:rPr>
              <a:t>PAP</a:t>
            </a:r>
            <a:r>
              <a:rPr lang="es-MX" sz="1600" dirty="0">
                <a:solidFill>
                  <a:srgbClr val="00529B"/>
                </a:solidFill>
                <a:latin typeface="Arial" panose="020B0604020202020204" pitchFamily="34" charset="0"/>
                <a:ea typeface="Calibri" panose="020F0502020204030204" pitchFamily="34" charset="0"/>
                <a:cs typeface="Arial" panose="020B0604020202020204" pitchFamily="34" charset="0"/>
              </a:rPr>
              <a:t>)</a:t>
            </a:r>
          </a:p>
        </p:txBody>
      </p:sp>
      <p:cxnSp>
        <p:nvCxnSpPr>
          <p:cNvPr id="15" name="Straight Connector 14">
            <a:extLst>
              <a:ext uri="{FF2B5EF4-FFF2-40B4-BE49-F238E27FC236}">
                <a16:creationId xmlns:a16="http://schemas.microsoft.com/office/drawing/2014/main" id="{FD2DDCA5-0913-4F13-83C0-8A372D099D34}"/>
              </a:ext>
              <a:ext uri="{C183D7F6-B498-43B3-948B-1728B52AA6E4}">
                <adec:decorative xmlns:adec="http://schemas.microsoft.com/office/drawing/2017/decorative" val="1"/>
              </a:ext>
            </a:extLst>
          </p:cNvPr>
          <p:cNvCxnSpPr>
            <a:cxnSpLocks/>
          </p:cNvCxnSpPr>
          <p:nvPr/>
        </p:nvCxnSpPr>
        <p:spPr>
          <a:xfrm>
            <a:off x="1364343" y="3873921"/>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8CF94D-9924-4091-807B-FBC114ED6187}"/>
              </a:ext>
              <a:ext uri="{C183D7F6-B498-43B3-948B-1728B52AA6E4}">
                <adec:decorative xmlns:adec="http://schemas.microsoft.com/office/drawing/2017/decorative" val="1"/>
              </a:ext>
            </a:extLst>
          </p:cNvPr>
          <p:cNvCxnSpPr/>
          <p:nvPr/>
        </p:nvCxnSpPr>
        <p:spPr>
          <a:xfrm>
            <a:off x="6121402" y="1104715"/>
            <a:ext cx="0" cy="490028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ADD5922-E65F-47AC-9303-C181526BE4DF}"/>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a:p>
        </p:txBody>
      </p:sp>
      <p:sp>
        <p:nvSpPr>
          <p:cNvPr id="3" name="Footer Placeholder 2">
            <a:extLst>
              <a:ext uri="{FF2B5EF4-FFF2-40B4-BE49-F238E27FC236}">
                <a16:creationId xmlns:a16="http://schemas.microsoft.com/office/drawing/2014/main" id="{305E3162-4CD3-4EF1-AEB4-4420AF1E67F3}"/>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1876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632817"/>
          </a:xfrm>
        </p:spPr>
        <p:txBody>
          <a:bodyPr>
            <a:normAutofit fontScale="90000"/>
          </a:bodyPr>
          <a:lstStyle/>
          <a:p>
            <a:r>
              <a:rPr lang="es-MX" sz="3000"/>
              <a:t>Consideraciones importantes de la cobertura de medicamentos para jubilados</a:t>
            </a:r>
          </a:p>
        </p:txBody>
      </p:sp>
      <p:sp>
        <p:nvSpPr>
          <p:cNvPr id="5" name="Content Placeholder 4"/>
          <p:cNvSpPr>
            <a:spLocks noGrp="1"/>
          </p:cNvSpPr>
          <p:nvPr>
            <p:ph sz="half" idx="1"/>
          </p:nvPr>
        </p:nvSpPr>
        <p:spPr>
          <a:xfrm>
            <a:off x="640080" y="1284999"/>
            <a:ext cx="5494679" cy="1915401"/>
          </a:xfrm>
        </p:spPr>
        <p:txBody>
          <a:bodyPr>
            <a:normAutofit lnSpcReduction="10000"/>
          </a:bodyPr>
          <a:lstStyle/>
          <a:p>
            <a:pPr marL="273050" indent="-273050" defTabSz="685800">
              <a:lnSpc>
                <a:spcPct val="100000"/>
              </a:lnSpc>
              <a:spcBef>
                <a:spcPts val="0"/>
              </a:spcBef>
              <a:spcAft>
                <a:spcPts val="1200"/>
              </a:spcAft>
            </a:pPr>
            <a:r>
              <a:rPr lang="es-MX" dirty="0">
                <a:solidFill>
                  <a:srgbClr val="00529B"/>
                </a:solidFill>
              </a:rPr>
              <a:t>Si usted pierde su cobertura de medicamentos válida, recibirá un período de inscripción especial (SEP) para obtener cobertura de medicamentos de Medicare</a:t>
            </a:r>
          </a:p>
        </p:txBody>
      </p:sp>
      <p:sp>
        <p:nvSpPr>
          <p:cNvPr id="9" name="Content Placeholder 4">
            <a:extLst>
              <a:ext uri="{FF2B5EF4-FFF2-40B4-BE49-F238E27FC236}">
                <a16:creationId xmlns:a16="http://schemas.microsoft.com/office/drawing/2014/main" id="{4517FF93-9566-48B7-A589-7C560BDBC68A}"/>
              </a:ext>
            </a:extLst>
          </p:cNvPr>
          <p:cNvSpPr txBox="1">
            <a:spLocks/>
          </p:cNvSpPr>
          <p:nvPr/>
        </p:nvSpPr>
        <p:spPr>
          <a:xfrm>
            <a:off x="5859121" y="1284999"/>
            <a:ext cx="5494679" cy="258596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defTabSz="685800">
              <a:lnSpc>
                <a:spcPct val="100000"/>
              </a:lnSpc>
              <a:spcBef>
                <a:spcPts val="0"/>
              </a:spcBef>
              <a:spcAft>
                <a:spcPts val="1200"/>
              </a:spcAft>
            </a:pPr>
            <a:r>
              <a:rPr lang="es-MX">
                <a:solidFill>
                  <a:srgbClr val="00529B"/>
                </a:solidFill>
              </a:rPr>
              <a:t>Las personas que dejan la cobertura de medicamentos para jubilados pueden:</a:t>
            </a:r>
          </a:p>
          <a:p>
            <a:pPr marL="548640" lvl="1" indent="-274320" defTabSz="685800">
              <a:lnSpc>
                <a:spcPct val="100000"/>
              </a:lnSpc>
              <a:spcBef>
                <a:spcPts val="0"/>
              </a:spcBef>
              <a:spcAft>
                <a:spcPts val="1200"/>
              </a:spcAft>
            </a:pPr>
            <a:r>
              <a:rPr lang="es-MX">
                <a:solidFill>
                  <a:srgbClr val="00529B"/>
                </a:solidFill>
              </a:rPr>
              <a:t>Perder otra cobertura médica</a:t>
            </a:r>
          </a:p>
          <a:p>
            <a:pPr marL="548640" lvl="1" indent="-274320" defTabSz="685800">
              <a:lnSpc>
                <a:spcPct val="100000"/>
              </a:lnSpc>
              <a:spcBef>
                <a:spcPts val="0"/>
              </a:spcBef>
              <a:spcAft>
                <a:spcPts val="1200"/>
              </a:spcAft>
            </a:pPr>
            <a:r>
              <a:rPr lang="es-MX">
                <a:solidFill>
                  <a:srgbClr val="00529B"/>
                </a:solidFill>
              </a:rPr>
              <a:t>No poder recuperarla</a:t>
            </a:r>
          </a:p>
          <a:p>
            <a:pPr marL="548640" lvl="1" indent="-274320" defTabSz="685800">
              <a:lnSpc>
                <a:spcPct val="100000"/>
              </a:lnSpc>
              <a:spcBef>
                <a:spcPts val="0"/>
              </a:spcBef>
              <a:spcAft>
                <a:spcPts val="1200"/>
              </a:spcAft>
            </a:pPr>
            <a:r>
              <a:rPr lang="es-MX">
                <a:solidFill>
                  <a:srgbClr val="00529B"/>
                </a:solidFill>
              </a:rPr>
              <a:t>Causar que miembros de la familia pierdan su cobertura</a:t>
            </a:r>
          </a:p>
        </p:txBody>
      </p:sp>
      <p:sp>
        <p:nvSpPr>
          <p:cNvPr id="10" name="Content Placeholder 4">
            <a:extLst>
              <a:ext uri="{FF2B5EF4-FFF2-40B4-BE49-F238E27FC236}">
                <a16:creationId xmlns:a16="http://schemas.microsoft.com/office/drawing/2014/main" id="{72A3713A-A40F-4D79-9676-6D438282821B}"/>
              </a:ext>
            </a:extLst>
          </p:cNvPr>
          <p:cNvSpPr txBox="1">
            <a:spLocks/>
          </p:cNvSpPr>
          <p:nvPr/>
        </p:nvSpPr>
        <p:spPr>
          <a:xfrm>
            <a:off x="872309" y="3903438"/>
            <a:ext cx="10283372" cy="50092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s-MX" sz="2500" b="1">
                <a:solidFill>
                  <a:srgbClr val="00529B"/>
                </a:solidFill>
              </a:rPr>
              <a:t>La mayoría de planes para jubilados ofrecen cobertura válida para toda la familia</a:t>
            </a:r>
          </a:p>
        </p:txBody>
      </p:sp>
      <p:sp>
        <p:nvSpPr>
          <p:cNvPr id="12" name="Rectangle: Rounded Corners 11" descr="Recuadro 1: Usted recibirá una notificación anual si tiene cobertura de medicamentos de un empleador o sindicato u otro GHP&#10;">
            <a:extLst>
              <a:ext uri="{FF2B5EF4-FFF2-40B4-BE49-F238E27FC236}">
                <a16:creationId xmlns:a16="http://schemas.microsoft.com/office/drawing/2014/main" id="{EFAE06B6-2DCA-4816-92F8-362ADCF8C0D8}"/>
              </a:ext>
            </a:extLst>
          </p:cNvPr>
          <p:cNvSpPr/>
          <p:nvPr/>
        </p:nvSpPr>
        <p:spPr>
          <a:xfrm>
            <a:off x="838200" y="4436838"/>
            <a:ext cx="3341578" cy="161344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s-MX" dirty="0">
                <a:solidFill>
                  <a:srgbClr val="00529B"/>
                </a:solidFill>
                <a:latin typeface="Arial" panose="020B0604020202020204" pitchFamily="34" charset="0"/>
                <a:cs typeface="Arial" panose="020B0604020202020204" pitchFamily="34" charset="0"/>
              </a:rPr>
              <a:t>Usted recibirá una notificación anual si tiene cobertura de medicamentos de un empleador o sindicato u otro </a:t>
            </a:r>
            <a:r>
              <a:rPr lang="es-MX" dirty="0" err="1">
                <a:solidFill>
                  <a:srgbClr val="00529B"/>
                </a:solidFill>
                <a:latin typeface="Arial" panose="020B0604020202020204" pitchFamily="34" charset="0"/>
                <a:cs typeface="Arial" panose="020B0604020202020204" pitchFamily="34" charset="0"/>
              </a:rPr>
              <a:t>GHP</a:t>
            </a:r>
            <a:endParaRPr lang="es-MX" dirty="0">
              <a:solidFill>
                <a:srgbClr val="00529B"/>
              </a:solidFill>
              <a:latin typeface="Arial" panose="020B0604020202020204" pitchFamily="34" charset="0"/>
              <a:cs typeface="Arial" panose="020B0604020202020204" pitchFamily="34" charset="0"/>
            </a:endParaRPr>
          </a:p>
        </p:txBody>
      </p:sp>
      <p:sp>
        <p:nvSpPr>
          <p:cNvPr id="13" name="Rectangle: Rounded Corners 12" descr="Recuadro  2: Esta notificación le deja saber si su cobertura de medicamentos es “válida”&#10;">
            <a:extLst>
              <a:ext uri="{FF2B5EF4-FFF2-40B4-BE49-F238E27FC236}">
                <a16:creationId xmlns:a16="http://schemas.microsoft.com/office/drawing/2014/main" id="{750C3A19-E492-44C7-AAC9-92C0791B123D}"/>
              </a:ext>
            </a:extLst>
          </p:cNvPr>
          <p:cNvSpPr/>
          <p:nvPr/>
        </p:nvSpPr>
        <p:spPr>
          <a:xfrm>
            <a:off x="4425211" y="4436838"/>
            <a:ext cx="3341578" cy="161344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600"/>
              </a:spcAft>
            </a:pPr>
            <a:r>
              <a:rPr lang="es-MX" sz="2000" dirty="0">
                <a:solidFill>
                  <a:srgbClr val="00529B"/>
                </a:solidFill>
                <a:latin typeface="Arial"/>
                <a:cs typeface="Arial"/>
              </a:rPr>
              <a:t>Esta notificación le deja saber si su cobertura de medicamentos es “válida”</a:t>
            </a:r>
          </a:p>
        </p:txBody>
      </p:sp>
      <p:sp>
        <p:nvSpPr>
          <p:cNvPr id="14" name="Rectangle: Rounded Corners 13" descr="Recuadro  3: Hable con su administrador de beneficios para obtener más información&#10;&#10;">
            <a:extLst>
              <a:ext uri="{FF2B5EF4-FFF2-40B4-BE49-F238E27FC236}">
                <a16:creationId xmlns:a16="http://schemas.microsoft.com/office/drawing/2014/main" id="{3DEE7F3E-AE56-45AE-BB83-218F53239F20}"/>
              </a:ext>
            </a:extLst>
          </p:cNvPr>
          <p:cNvSpPr/>
          <p:nvPr/>
        </p:nvSpPr>
        <p:spPr>
          <a:xfrm>
            <a:off x="8012223" y="4436839"/>
            <a:ext cx="3341578" cy="161344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s-MX" sz="2000" dirty="0">
                <a:solidFill>
                  <a:srgbClr val="00529B"/>
                </a:solidFill>
                <a:latin typeface="Arial" panose="020B0604020202020204" pitchFamily="34" charset="0"/>
                <a:cs typeface="Arial" panose="020B0604020202020204" pitchFamily="34" charset="0"/>
              </a:rPr>
              <a:t>Hable con su administrador de beneficios para obtener más información</a:t>
            </a:r>
          </a:p>
        </p:txBody>
      </p:sp>
      <p:sp>
        <p:nvSpPr>
          <p:cNvPr id="7" name="Slide Number Placeholder 6">
            <a:extLst>
              <a:ext uri="{FF2B5EF4-FFF2-40B4-BE49-F238E27FC236}">
                <a16:creationId xmlns:a16="http://schemas.microsoft.com/office/drawing/2014/main" id="{D6FE83FB-BE8C-4370-A3E9-BFA63EFC1F8E}"/>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a:p>
        </p:txBody>
      </p:sp>
      <p:sp>
        <p:nvSpPr>
          <p:cNvPr id="3" name="Footer Placeholder 2">
            <a:extLst>
              <a:ext uri="{FF2B5EF4-FFF2-40B4-BE49-F238E27FC236}">
                <a16:creationId xmlns:a16="http://schemas.microsoft.com/office/drawing/2014/main" id="{B891B3AC-4110-4CBC-8248-1176FEA28617}"/>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75990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ormAutofit/>
          </a:bodyPr>
          <a:lstStyle/>
          <a:p>
            <a:r>
              <a:rPr lang="es-MX" dirty="0"/>
              <a:t>Coordinación de beneficios de medicamentos con la cobertura de medicamentos de Medicare (Parte D) </a:t>
            </a:r>
            <a:r>
              <a:rPr lang="es-MX" sz="2200" dirty="0"/>
              <a:t>(1 de 6)</a:t>
            </a:r>
          </a:p>
        </p:txBody>
      </p:sp>
      <p:graphicFrame>
        <p:nvGraphicFramePr>
          <p:cNvPr id="8" name="Content Placeholder 7" descr="Coordinación de Beneficios – Guía de Recursos&#10;&#10;Tabla que muestra los recursos relacionados con el tema de coordinación de beneficios.">
            <a:extLst>
              <a:ext uri="{FF2B5EF4-FFF2-40B4-BE49-F238E27FC236}">
                <a16:creationId xmlns:a16="http://schemas.microsoft.com/office/drawing/2014/main" id="{2B42AF94-00DC-4458-96FB-669CA2D057B0}"/>
              </a:ext>
            </a:extLst>
          </p:cNvPr>
          <p:cNvGraphicFramePr>
            <a:graphicFrameLocks/>
          </p:cNvGraphicFramePr>
          <p:nvPr>
            <p:extLst>
              <p:ext uri="{D42A27DB-BD31-4B8C-83A1-F6EECF244321}">
                <p14:modId xmlns:p14="http://schemas.microsoft.com/office/powerpoint/2010/main" val="420869225"/>
              </p:ext>
            </p:extLst>
          </p:nvPr>
        </p:nvGraphicFramePr>
        <p:xfrm>
          <a:off x="1065418" y="1137416"/>
          <a:ext cx="10061164" cy="5174939"/>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Situación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¿La Parte D paga primero?</a:t>
                      </a:r>
                    </a:p>
                  </a:txBody>
                  <a:tcPr/>
                </a:tc>
                <a:extLst>
                  <a:ext uri="{0D108BD9-81ED-4DB2-BD59-A6C34878D82A}">
                    <a16:rowId xmlns:a16="http://schemas.microsoft.com/office/drawing/2014/main" val="10000"/>
                  </a:ext>
                </a:extLst>
              </a:tr>
              <a:tr h="68218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MX" sz="2000">
                          <a:solidFill>
                            <a:srgbClr val="00529B"/>
                          </a:solidFill>
                          <a:latin typeface="+mn-lt"/>
                          <a:ea typeface="+mn-ea"/>
                          <a:cs typeface="+mn-cs"/>
                        </a:rPr>
                        <a:t>Cobertura de jubilado</a:t>
                      </a: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Usted tiene 65 años de edad o más y tiene cobertura de jubilado</a:t>
                      </a:r>
                    </a:p>
                  </a:txBody>
                  <a:tcPr marL="68580" marR="68580" marT="0" marB="0"/>
                </a:tc>
                <a:tc>
                  <a:txBody>
                    <a:bodyPr/>
                    <a:lstStyle/>
                    <a:p>
                      <a:pPr marL="0" marR="0">
                        <a:lnSpc>
                          <a:spcPct val="100000"/>
                        </a:lnSpc>
                        <a:spcBef>
                          <a:spcPts val="600"/>
                        </a:spcBef>
                        <a:spcAft>
                          <a:spcPts val="0"/>
                        </a:spcAft>
                      </a:pPr>
                      <a:r>
                        <a:rPr lang="es-MX" sz="2000">
                          <a:solidFill>
                            <a:srgbClr val="00529B"/>
                          </a:solidFill>
                        </a:rPr>
                        <a:t>Sí</a:t>
                      </a:r>
                    </a:p>
                  </a:txBody>
                  <a:tcPr marL="68580" marR="68580" marT="0" marB="0"/>
                </a:tc>
                <a:extLst>
                  <a:ext uri="{0D108BD9-81ED-4DB2-BD59-A6C34878D82A}">
                    <a16:rowId xmlns:a16="http://schemas.microsoft.com/office/drawing/2014/main" val="10001"/>
                  </a:ext>
                </a:extLst>
              </a:tr>
              <a:tr h="103216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MX" sz="2000">
                          <a:solidFill>
                            <a:srgbClr val="00529B"/>
                          </a:solidFill>
                        </a:rPr>
                        <a:t>Plan de salud grupal (GHP)</a:t>
                      </a:r>
                    </a:p>
                    <a:p>
                      <a:pPr marL="0" marR="0" algn="l" rtl="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Usted tiene 65 años de edad o más con cobertura de un GHP a través de un empleo activo actual (de usted o su cónyuge)</a:t>
                      </a:r>
                    </a:p>
                  </a:txBody>
                  <a:tcPr marL="68580" marR="68580" marT="0" marB="0"/>
                </a:tc>
                <a:tc>
                  <a:txBody>
                    <a:bodyPr/>
                    <a:lstStyle/>
                    <a:p>
                      <a:pPr marL="0" marR="0">
                        <a:lnSpc>
                          <a:spcPct val="100000"/>
                        </a:lnSpc>
                        <a:spcBef>
                          <a:spcPts val="600"/>
                        </a:spcBef>
                        <a:spcAft>
                          <a:spcPts val="0"/>
                        </a:spcAft>
                      </a:pPr>
                      <a:r>
                        <a:rPr lang="es-MX" sz="2000">
                          <a:solidFill>
                            <a:srgbClr val="00529B"/>
                          </a:solidFill>
                        </a:rPr>
                        <a:t>Si el empleador tiene menos de 20 empleados</a:t>
                      </a:r>
                    </a:p>
                  </a:txBody>
                  <a:tcPr marL="68580" marR="68580" marT="0" marB="0"/>
                </a:tc>
                <a:extLst>
                  <a:ext uri="{0D108BD9-81ED-4DB2-BD59-A6C34878D82A}">
                    <a16:rowId xmlns:a16="http://schemas.microsoft.com/office/drawing/2014/main" val="10002"/>
                  </a:ext>
                </a:extLst>
              </a:tr>
              <a:tr h="682187">
                <a:tc>
                  <a:txBody>
                    <a:bodyPr/>
                    <a:lstStyle/>
                    <a:p>
                      <a:pPr marL="0" marR="0">
                        <a:lnSpc>
                          <a:spcPct val="100000"/>
                        </a:lnSpc>
                        <a:spcBef>
                          <a:spcPts val="600"/>
                        </a:spcBef>
                        <a:spcAft>
                          <a:spcPts val="0"/>
                        </a:spcAft>
                      </a:pPr>
                      <a:r>
                        <a:rPr lang="es-MX" sz="2000">
                          <a:solidFill>
                            <a:srgbClr val="00529B"/>
                          </a:solidFill>
                        </a:rPr>
                        <a:t> </a:t>
                      </a: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Usted tiene 65 años con una discapacidad y tiene cobertura de un GHP a través de un empleo actual (de usted o un miembro de la familia)</a:t>
                      </a:r>
                    </a:p>
                  </a:txBody>
                  <a:tcPr marL="68580" marR="68580" marT="0" marB="0"/>
                </a:tc>
                <a:tc>
                  <a:txBody>
                    <a:bodyPr/>
                    <a:lstStyle/>
                    <a:p>
                      <a:pPr marL="0" marR="0">
                        <a:lnSpc>
                          <a:spcPct val="100000"/>
                        </a:lnSpc>
                        <a:spcBef>
                          <a:spcPts val="600"/>
                        </a:spcBef>
                        <a:spcAft>
                          <a:spcPts val="0"/>
                        </a:spcAft>
                      </a:pPr>
                      <a:r>
                        <a:rPr lang="es-MX" sz="2000">
                          <a:solidFill>
                            <a:srgbClr val="00529B"/>
                          </a:solidFill>
                        </a:rPr>
                        <a:t>Si el empleador tiene menos de 100 empleados</a:t>
                      </a:r>
                    </a:p>
                  </a:txBody>
                  <a:tcPr marL="68580" marR="68580" marT="0" marB="0"/>
                </a:tc>
                <a:extLst>
                  <a:ext uri="{0D108BD9-81ED-4DB2-BD59-A6C34878D82A}">
                    <a16:rowId xmlns:a16="http://schemas.microsoft.com/office/drawing/2014/main" val="10003"/>
                  </a:ext>
                </a:extLst>
              </a:tr>
              <a:tr h="682187">
                <a:tc>
                  <a:txBody>
                    <a:bodyPr/>
                    <a:lstStyle/>
                    <a:p>
                      <a:pPr marL="0" marR="0" algn="l" rtl="0">
                        <a:lnSpc>
                          <a:spcPct val="100000"/>
                        </a:lnSpc>
                        <a:spcBef>
                          <a:spcPts val="600"/>
                        </a:spcBef>
                        <a:spcAft>
                          <a:spcPts val="0"/>
                        </a:spcAft>
                      </a:pP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Usted es elegible para Medicare debido a enfermedad renal terminal (ESRD) y tiene cobertura de un GHP</a:t>
                      </a: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Cuando </a:t>
                      </a:r>
                      <a:r>
                        <a:rPr lang="es-MX" sz="2000" dirty="0" err="1">
                          <a:solidFill>
                            <a:srgbClr val="00529B"/>
                          </a:solidFill>
                        </a:rPr>
                        <a:t>temina</a:t>
                      </a:r>
                      <a:r>
                        <a:rPr lang="es-MX" sz="2000" dirty="0">
                          <a:solidFill>
                            <a:srgbClr val="00529B"/>
                          </a:solidFill>
                        </a:rPr>
                        <a:t> el período de coordinación de 30 meses, o si tuvo Medicare antes de tener ESRD y Medicare es el pagador primario</a:t>
                      </a:r>
                    </a:p>
                  </a:txBody>
                  <a:tcPr marL="68580" marR="68580" marT="0" marB="0"/>
                </a:tc>
                <a:extLst>
                  <a:ext uri="{0D108BD9-81ED-4DB2-BD59-A6C34878D82A}">
                    <a16:rowId xmlns:a16="http://schemas.microsoft.com/office/drawing/2014/main" val="2765724214"/>
                  </a:ext>
                </a:extLst>
              </a:tr>
            </a:tbl>
          </a:graphicData>
        </a:graphic>
      </p:graphicFrame>
      <p:sp>
        <p:nvSpPr>
          <p:cNvPr id="4" name="Slide Number Placeholder 3">
            <a:extLst>
              <a:ext uri="{FF2B5EF4-FFF2-40B4-BE49-F238E27FC236}">
                <a16:creationId xmlns:a16="http://schemas.microsoft.com/office/drawing/2014/main" id="{8088D851-7122-46C5-B326-BFF0B07A8FEB}"/>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a:p>
        </p:txBody>
      </p:sp>
      <p:sp>
        <p:nvSpPr>
          <p:cNvPr id="3" name="Footer Placeholder 2">
            <a:extLst>
              <a:ext uri="{FF2B5EF4-FFF2-40B4-BE49-F238E27FC236}">
                <a16:creationId xmlns:a16="http://schemas.microsoft.com/office/drawing/2014/main" id="{2F23AFEA-2EA4-404C-91E9-2BB32BB22C4E}"/>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471274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75BD-8024-4F28-BD0F-87EFCA6ECC84}"/>
              </a:ext>
            </a:extLst>
          </p:cNvPr>
          <p:cNvSpPr>
            <a:spLocks noGrp="1"/>
          </p:cNvSpPr>
          <p:nvPr>
            <p:ph type="title"/>
          </p:nvPr>
        </p:nvSpPr>
        <p:spPr/>
        <p:txBody>
          <a:bodyPr>
            <a:normAutofit/>
          </a:bodyPr>
          <a:lstStyle/>
          <a:p>
            <a:r>
              <a:rPr lang="es-MX" dirty="0"/>
              <a:t>Coordinación de beneficios de medicamentos con la cobertura de medicamentos de Medicare (Parte D) </a:t>
            </a:r>
            <a:r>
              <a:rPr lang="es-MX" sz="2200" dirty="0"/>
              <a:t>(2 de 6)</a:t>
            </a:r>
          </a:p>
        </p:txBody>
      </p:sp>
      <p:graphicFrame>
        <p:nvGraphicFramePr>
          <p:cNvPr id="11" name="Content Placeholder 7" descr="Coordinación de Beneficios – Guía de Recursos&#10;&#10;Tabla que muestra los recursos relacionados con el tema de coordinación de beneficios.">
            <a:extLst>
              <a:ext uri="{FF2B5EF4-FFF2-40B4-BE49-F238E27FC236}">
                <a16:creationId xmlns:a16="http://schemas.microsoft.com/office/drawing/2014/main" id="{84046603-175B-4A1D-BCC5-BCA2AC316E68}"/>
              </a:ext>
            </a:extLst>
          </p:cNvPr>
          <p:cNvGraphicFramePr>
            <a:graphicFrameLocks/>
          </p:cNvGraphicFramePr>
          <p:nvPr>
            <p:extLst>
              <p:ext uri="{D42A27DB-BD31-4B8C-83A1-F6EECF244321}">
                <p14:modId xmlns:p14="http://schemas.microsoft.com/office/powerpoint/2010/main" val="4190869417"/>
              </p:ext>
            </p:extLst>
          </p:nvPr>
        </p:nvGraphicFramePr>
        <p:xfrm>
          <a:off x="1065418" y="1264919"/>
          <a:ext cx="10061164" cy="3098762"/>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282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Situación</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dirty="0">
                          <a:ln>
                            <a:noFill/>
                          </a:ln>
                          <a:solidFill>
                            <a:srgbClr val="00529B"/>
                          </a:solidFill>
                          <a:uLnTx/>
                          <a:uFillTx/>
                        </a:rPr>
                        <a:t>¿La Parte D paga primero?</a:t>
                      </a:r>
                    </a:p>
                  </a:txBody>
                  <a:tcPr/>
                </a:tc>
                <a:extLst>
                  <a:ext uri="{0D108BD9-81ED-4DB2-BD59-A6C34878D82A}">
                    <a16:rowId xmlns:a16="http://schemas.microsoft.com/office/drawing/2014/main" val="10000"/>
                  </a:ext>
                </a:extLst>
              </a:tr>
              <a:tr h="1178069">
                <a:tc>
                  <a:txBody>
                    <a:bodyPr/>
                    <a:lstStyle/>
                    <a:p>
                      <a:pPr marL="0" marR="0">
                        <a:lnSpc>
                          <a:spcPct val="100000"/>
                        </a:lnSpc>
                        <a:spcBef>
                          <a:spcPts val="600"/>
                        </a:spcBef>
                        <a:spcAft>
                          <a:spcPts val="0"/>
                        </a:spcAft>
                      </a:pPr>
                      <a:r>
                        <a:rPr lang="es-MX" sz="2000">
                          <a:solidFill>
                            <a:srgbClr val="00529B"/>
                          </a:solidFill>
                        </a:rPr>
                        <a:t>Cobertura de continuación COBRA</a:t>
                      </a:r>
                    </a:p>
                  </a:txBody>
                  <a:tcPr marL="68580" marR="68580" marT="0" marB="0"/>
                </a:tc>
                <a:tc>
                  <a:txBody>
                    <a:bodyPr/>
                    <a:lstStyle/>
                    <a:p>
                      <a:pPr marL="8890" marR="0" indent="8890">
                        <a:lnSpc>
                          <a:spcPct val="100000"/>
                        </a:lnSpc>
                        <a:spcBef>
                          <a:spcPts val="0"/>
                        </a:spcBef>
                        <a:spcAft>
                          <a:spcPts val="600"/>
                        </a:spcAft>
                      </a:pPr>
                      <a:r>
                        <a:rPr lang="es-MX" sz="2000" dirty="0">
                          <a:solidFill>
                            <a:srgbClr val="00529B"/>
                          </a:solidFill>
                        </a:rPr>
                        <a:t>Usted tiene 65 años de edad o más y también si tiene menos de 65 años de edad y tiene una discapacidad</a:t>
                      </a: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En la mayoría de casos</a:t>
                      </a:r>
                    </a:p>
                  </a:txBody>
                  <a:tcPr marL="68580" marR="68580" marT="0" marB="0"/>
                </a:tc>
                <a:extLst>
                  <a:ext uri="{0D108BD9-81ED-4DB2-BD59-A6C34878D82A}">
                    <a16:rowId xmlns:a16="http://schemas.microsoft.com/office/drawing/2014/main" val="10001"/>
                  </a:ext>
                </a:extLst>
              </a:tr>
              <a:tr h="1351307">
                <a:tc>
                  <a:txBody>
                    <a:bodyPr/>
                    <a:lstStyle/>
                    <a:p>
                      <a:pPr marL="0" marR="0" algn="l" rtl="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0"/>
                        </a:spcBef>
                        <a:spcAft>
                          <a:spcPts val="600"/>
                        </a:spcAft>
                      </a:pPr>
                      <a:r>
                        <a:rPr lang="es-MX" sz="2000">
                          <a:solidFill>
                            <a:srgbClr val="00529B"/>
                          </a:solidFill>
                        </a:rPr>
                        <a:t>Usted tiene cobertura de continuación COBRA y es elegible para Medicare debido a ESRD</a:t>
                      </a:r>
                    </a:p>
                  </a:txBody>
                  <a:tcPr marL="68580" marR="68580" marT="0" marB="0"/>
                </a:tc>
                <a:tc>
                  <a:txBody>
                    <a:bodyPr/>
                    <a:lstStyle/>
                    <a:p>
                      <a:pPr marL="0" marR="0">
                        <a:lnSpc>
                          <a:spcPct val="100000"/>
                        </a:lnSpc>
                        <a:spcBef>
                          <a:spcPts val="600"/>
                        </a:spcBef>
                        <a:spcAft>
                          <a:spcPts val="0"/>
                        </a:spcAft>
                      </a:pPr>
                      <a:r>
                        <a:rPr lang="es-MX" sz="2000" dirty="0">
                          <a:solidFill>
                            <a:srgbClr val="00529B"/>
                          </a:solidFill>
                        </a:rPr>
                        <a:t>Cuando termina el período de coordinación de 30 meses</a:t>
                      </a:r>
                    </a:p>
                  </a:txBody>
                  <a:tcPr marL="68580" marR="68580" marT="0" marB="0"/>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87423CB-7B8B-48BB-8A90-89E85B1D5C6A}"/>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3" name="Footer Placeholder 2">
            <a:extLst>
              <a:ext uri="{FF2B5EF4-FFF2-40B4-BE49-F238E27FC236}">
                <a16:creationId xmlns:a16="http://schemas.microsoft.com/office/drawing/2014/main" id="{A981CAEC-947B-4145-870E-B12AA2BF0946}"/>
              </a:ext>
            </a:extLst>
          </p:cNvPr>
          <p:cNvSpPr>
            <a:spLocks noGrp="1"/>
          </p:cNvSpPr>
          <p:nvPr>
            <p:ph type="ftr" sz="quarter" idx="11"/>
          </p:nvPr>
        </p:nvSpPr>
        <p:spPr/>
        <p:txBody>
          <a:bodyPr/>
          <a:lstStyle/>
          <a:p>
            <a:r>
              <a:rPr lang="es-MX"/>
              <a:t>Coordinación de beneficios</a:t>
            </a:r>
          </a:p>
        </p:txBody>
      </p:sp>
      <p:sp>
        <p:nvSpPr>
          <p:cNvPr id="8" name="Date Placeholder 1">
            <a:extLst>
              <a:ext uri="{FF2B5EF4-FFF2-40B4-BE49-F238E27FC236}">
                <a16:creationId xmlns:a16="http://schemas.microsoft.com/office/drawing/2014/main" id="{D3AE712F-1B57-43AC-88E8-FDE81D6ECE1F}"/>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95113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a:t>Lección 1</a:t>
            </a:r>
          </a:p>
        </p:txBody>
      </p:sp>
      <p:sp>
        <p:nvSpPr>
          <p:cNvPr id="5" name="Text Placeholder 4"/>
          <p:cNvSpPr>
            <a:spLocks noGrp="1"/>
          </p:cNvSpPr>
          <p:nvPr>
            <p:ph type="body" idx="1"/>
          </p:nvPr>
        </p:nvSpPr>
        <p:spPr/>
        <p:txBody>
          <a:bodyPr/>
          <a:lstStyle/>
          <a:p>
            <a:r>
              <a:rPr lang="es-MX" cap="none" dirty="0"/>
              <a:t>Descripción general </a:t>
            </a:r>
            <a:br>
              <a:rPr lang="es-MX" cap="none" dirty="0"/>
            </a:br>
            <a:r>
              <a:rPr lang="es-MX" cap="none" dirty="0"/>
              <a:t>de la Coordinación </a:t>
            </a:r>
            <a:br>
              <a:rPr lang="es-MX" cap="none" dirty="0"/>
            </a:br>
            <a:r>
              <a:rPr lang="es-MX" cap="none" dirty="0"/>
              <a:t>de Beneficios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5976"/>
            <a:ext cx="12192000" cy="922605"/>
          </a:xfrm>
        </p:spPr>
        <p:txBody>
          <a:bodyPr>
            <a:normAutofit/>
          </a:bodyPr>
          <a:lstStyle/>
          <a:p>
            <a:r>
              <a:rPr lang="es-MX" dirty="0"/>
              <a:t>Coordinación de beneficios de medicamentos con la cobertura de medicamentos de Medicare (Parte D) </a:t>
            </a:r>
            <a:r>
              <a:rPr lang="es-MX" sz="2200" dirty="0"/>
              <a:t>(3 de 6)</a:t>
            </a:r>
          </a:p>
        </p:txBody>
      </p:sp>
      <p:graphicFrame>
        <p:nvGraphicFramePr>
          <p:cNvPr id="14" name="Content Placeholder 7" descr="Coordinación de Beneficios – Guía de Recursos&#10;&#10;Tabla que muestra los recursos relacionados con el tema de oordinación de beneficios.&#10;">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3365567156"/>
              </p:ext>
            </p:extLst>
          </p:nvPr>
        </p:nvGraphicFramePr>
        <p:xfrm>
          <a:off x="1271849" y="1131515"/>
          <a:ext cx="9648302" cy="2187799"/>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¿La Parte D paga primero?</a:t>
                      </a:r>
                    </a:p>
                  </a:txBody>
                  <a:tcPr/>
                </a:tc>
                <a:extLst>
                  <a:ext uri="{0D108BD9-81ED-4DB2-BD59-A6C34878D82A}">
                    <a16:rowId xmlns:a16="http://schemas.microsoft.com/office/drawing/2014/main" val="10000"/>
                  </a:ext>
                </a:extLst>
              </a:tr>
              <a:tr h="766538">
                <a:tc>
                  <a:txBody>
                    <a:bodyPr/>
                    <a:lstStyle/>
                    <a:p>
                      <a:pPr marL="0" marR="0">
                        <a:lnSpc>
                          <a:spcPct val="100000"/>
                        </a:lnSpc>
                        <a:spcBef>
                          <a:spcPts val="600"/>
                        </a:spcBef>
                        <a:spcAft>
                          <a:spcPts val="0"/>
                        </a:spcAft>
                      </a:pPr>
                      <a:r>
                        <a:rPr lang="es-MX" sz="2000" dirty="0">
                          <a:solidFill>
                            <a:srgbClr val="00529B"/>
                          </a:solidFill>
                        </a:rPr>
                        <a:t>Programa federal de enfermedad pulmón negro</a:t>
                      </a:r>
                    </a:p>
                  </a:txBody>
                  <a:tcPr marL="63282" marR="63282" marT="0" marB="0"/>
                </a:tc>
                <a:tc>
                  <a:txBody>
                    <a:bodyPr/>
                    <a:lstStyle/>
                    <a:p>
                      <a:pPr marL="0" marR="0">
                        <a:lnSpc>
                          <a:spcPct val="100000"/>
                        </a:lnSpc>
                        <a:spcBef>
                          <a:spcPts val="600"/>
                        </a:spcBef>
                        <a:spcAft>
                          <a:spcPts val="0"/>
                        </a:spcAft>
                      </a:pPr>
                      <a:r>
                        <a:rPr lang="es-MX" sz="2000" dirty="0">
                          <a:solidFill>
                            <a:srgbClr val="00529B"/>
                          </a:solidFill>
                        </a:rPr>
                        <a:t>Sí, para medicamentos con receta no relacionados con enfermedad pulmonar y otras afecciones causadas por la minería de carbón.</a:t>
                      </a:r>
                    </a:p>
                  </a:txBody>
                  <a:tcPr marL="63282" marR="63282" marT="0" marB="0"/>
                </a:tc>
                <a:extLst>
                  <a:ext uri="{0D108BD9-81ED-4DB2-BD59-A6C34878D82A}">
                    <a16:rowId xmlns:a16="http://schemas.microsoft.com/office/drawing/2014/main" val="10001"/>
                  </a:ext>
                </a:extLst>
              </a:tr>
              <a:tr h="743047">
                <a:tc>
                  <a:txBody>
                    <a:bodyPr/>
                    <a:lstStyle/>
                    <a:p>
                      <a:pPr marL="0" marR="0">
                        <a:lnSpc>
                          <a:spcPct val="100000"/>
                        </a:lnSpc>
                        <a:spcBef>
                          <a:spcPts val="600"/>
                        </a:spcBef>
                        <a:spcAft>
                          <a:spcPts val="0"/>
                        </a:spcAft>
                      </a:pPr>
                      <a:r>
                        <a:rPr lang="es-MX" sz="2000" dirty="0">
                          <a:solidFill>
                            <a:srgbClr val="00529B"/>
                          </a:solidFill>
                        </a:rPr>
                        <a:t>Servicio de seguro de salud de Indios(IHS)</a:t>
                      </a:r>
                    </a:p>
                  </a:txBody>
                  <a:tcPr marL="63282" marR="63282" marT="0" marB="0"/>
                </a:tc>
                <a:tc>
                  <a:txBody>
                    <a:bodyPr/>
                    <a:lstStyle/>
                    <a:p>
                      <a:pPr marL="0" marR="0">
                        <a:lnSpc>
                          <a:spcPct val="100000"/>
                        </a:lnSpc>
                        <a:spcBef>
                          <a:spcPts val="600"/>
                        </a:spcBef>
                        <a:spcAft>
                          <a:spcPts val="0"/>
                        </a:spcAft>
                      </a:pPr>
                      <a:r>
                        <a:rPr lang="es-MX" sz="2000" dirty="0">
                          <a:solidFill>
                            <a:srgbClr val="00529B"/>
                          </a:solidFill>
                        </a:rPr>
                        <a:t>Sí, aun cuando obtenga sus medicamentos de IHS, clínicas tribales o indias urbanas.</a:t>
                      </a: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3" name="Footer Placeholder 2">
            <a:extLst>
              <a:ext uri="{FF2B5EF4-FFF2-40B4-BE49-F238E27FC236}">
                <a16:creationId xmlns:a16="http://schemas.microsoft.com/office/drawing/2014/main" id="{7B64A8E9-D588-4CAD-9882-5456CAA91A3C}"/>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03828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3355"/>
            <a:ext cx="12192000" cy="901045"/>
          </a:xfrm>
        </p:spPr>
        <p:txBody>
          <a:bodyPr>
            <a:normAutofit fontScale="90000"/>
          </a:bodyPr>
          <a:lstStyle/>
          <a:p>
            <a:r>
              <a:rPr lang="es-MX" sz="3300" dirty="0"/>
              <a:t>Coordinación de beneficios de medicamentos con la </a:t>
            </a:r>
            <a:br>
              <a:rPr lang="es-MX" sz="3300" dirty="0"/>
            </a:br>
            <a:r>
              <a:rPr lang="es-MX" sz="3300" dirty="0"/>
              <a:t>cobertura de medicamentos de Medicare (Parte D) </a:t>
            </a:r>
            <a:r>
              <a:rPr lang="es-MX" sz="2400" dirty="0"/>
              <a:t>(4 de 6)</a:t>
            </a:r>
          </a:p>
        </p:txBody>
      </p:sp>
      <p:graphicFrame>
        <p:nvGraphicFramePr>
          <p:cNvPr id="9" name="Content Placeholder 7" descr="Coordinación de Beneficios – Guía de Recursos&#10;&#10;Tabla que muestra los recursos relacionados con el tema de coordinación de beneficios.&#10;">
            <a:extLst>
              <a:ext uri="{FF2B5EF4-FFF2-40B4-BE49-F238E27FC236}">
                <a16:creationId xmlns:a16="http://schemas.microsoft.com/office/drawing/2014/main" id="{D724C51A-CB8B-43C3-8A18-C881A033E333}"/>
              </a:ext>
            </a:extLst>
          </p:cNvPr>
          <p:cNvGraphicFramePr>
            <a:graphicFrameLocks/>
          </p:cNvGraphicFramePr>
          <p:nvPr>
            <p:extLst>
              <p:ext uri="{D42A27DB-BD31-4B8C-83A1-F6EECF244321}">
                <p14:modId xmlns:p14="http://schemas.microsoft.com/office/powerpoint/2010/main" val="3975580816"/>
              </p:ext>
            </p:extLst>
          </p:nvPr>
        </p:nvGraphicFramePr>
        <p:xfrm>
          <a:off x="1271849" y="1179663"/>
          <a:ext cx="9648302" cy="1941671"/>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¿La Parte D paga primero?</a:t>
                      </a:r>
                    </a:p>
                  </a:txBody>
                  <a:tcPr/>
                </a:tc>
                <a:extLst>
                  <a:ext uri="{0D108BD9-81ED-4DB2-BD59-A6C34878D82A}">
                    <a16:rowId xmlns:a16="http://schemas.microsoft.com/office/drawing/2014/main" val="10000"/>
                  </a:ext>
                </a:extLst>
              </a:tr>
              <a:tr h="813206">
                <a:tc>
                  <a:txBody>
                    <a:bodyPr/>
                    <a:lstStyle/>
                    <a:p>
                      <a:pPr marL="0" marR="0">
                        <a:lnSpc>
                          <a:spcPct val="100000"/>
                        </a:lnSpc>
                        <a:spcBef>
                          <a:spcPts val="600"/>
                        </a:spcBef>
                        <a:spcAft>
                          <a:spcPts val="0"/>
                        </a:spcAft>
                      </a:pPr>
                      <a:r>
                        <a:rPr lang="es-MX" sz="2000" dirty="0">
                          <a:solidFill>
                            <a:srgbClr val="00529B"/>
                          </a:solidFill>
                        </a:rPr>
                        <a:t>Asuntos de Veteranos (VA)</a:t>
                      </a:r>
                    </a:p>
                  </a:txBody>
                  <a:tcPr marL="63282" marR="63282" marT="0" marB="0"/>
                </a:tc>
                <a:tc>
                  <a:txBody>
                    <a:bodyPr/>
                    <a:lstStyle/>
                    <a:p>
                      <a:pPr marL="0" marR="0">
                        <a:lnSpc>
                          <a:spcPct val="100000"/>
                        </a:lnSpc>
                        <a:spcBef>
                          <a:spcPts val="600"/>
                        </a:spcBef>
                        <a:spcAft>
                          <a:spcPts val="0"/>
                        </a:spcAft>
                      </a:pPr>
                      <a:r>
                        <a:rPr lang="es-MX" sz="2000" dirty="0">
                          <a:solidFill>
                            <a:srgbClr val="00529B"/>
                          </a:solidFill>
                        </a:rPr>
                        <a:t>No hay coordinación de beneficios La receta debe cubrirla exclusivamente VA o Medicare.</a:t>
                      </a:r>
                    </a:p>
                  </a:txBody>
                  <a:tcPr marL="63282" marR="63282" marT="0" marB="0"/>
                </a:tc>
                <a:extLst>
                  <a:ext uri="{0D108BD9-81ED-4DB2-BD59-A6C34878D82A}">
                    <a16:rowId xmlns:a16="http://schemas.microsoft.com/office/drawing/2014/main" val="10001"/>
                  </a:ext>
                </a:extLst>
              </a:tr>
              <a:tr h="598113">
                <a:tc>
                  <a:txBody>
                    <a:bodyPr/>
                    <a:lstStyle/>
                    <a:p>
                      <a:pPr marL="0" marR="0">
                        <a:lnSpc>
                          <a:spcPct val="100000"/>
                        </a:lnSpc>
                        <a:spcBef>
                          <a:spcPts val="600"/>
                        </a:spcBef>
                        <a:spcAft>
                          <a:spcPts val="0"/>
                        </a:spcAft>
                      </a:pPr>
                      <a:r>
                        <a:rPr lang="es-MX" sz="2000" dirty="0">
                          <a:solidFill>
                            <a:srgbClr val="00529B"/>
                          </a:solidFill>
                        </a:rPr>
                        <a:t>TRICARE </a:t>
                      </a:r>
                      <a:r>
                        <a:rPr lang="es-MX" sz="2000" dirty="0" err="1">
                          <a:solidFill>
                            <a:srgbClr val="00529B"/>
                          </a:solidFill>
                        </a:rPr>
                        <a:t>for</a:t>
                      </a:r>
                      <a:r>
                        <a:rPr lang="es-MX" sz="2000" dirty="0">
                          <a:solidFill>
                            <a:srgbClr val="00529B"/>
                          </a:solidFill>
                        </a:rPr>
                        <a:t> </a:t>
                      </a:r>
                      <a:r>
                        <a:rPr lang="es-MX" sz="2000" dirty="0" err="1">
                          <a:solidFill>
                            <a:srgbClr val="00529B"/>
                          </a:solidFill>
                        </a:rPr>
                        <a:t>Life</a:t>
                      </a:r>
                      <a:r>
                        <a:rPr lang="es-MX" sz="2000" dirty="0">
                          <a:solidFill>
                            <a:srgbClr val="00529B"/>
                          </a:solidFill>
                        </a:rPr>
                        <a:t> (TFL)</a:t>
                      </a:r>
                    </a:p>
                  </a:txBody>
                  <a:tcPr marL="63282" marR="63282" marT="0" marB="0"/>
                </a:tc>
                <a:tc>
                  <a:txBody>
                    <a:bodyPr/>
                    <a:lstStyle/>
                    <a:p>
                      <a:pPr marL="0" marR="0">
                        <a:lnSpc>
                          <a:spcPct val="100000"/>
                        </a:lnSpc>
                        <a:spcBef>
                          <a:spcPts val="600"/>
                        </a:spcBef>
                        <a:spcAft>
                          <a:spcPts val="0"/>
                        </a:spcAft>
                      </a:pPr>
                      <a:r>
                        <a:rPr lang="es-MX" sz="2000" baseline="0" dirty="0">
                          <a:solidFill>
                            <a:srgbClr val="00529B"/>
                          </a:solidFill>
                        </a:rPr>
                        <a:t>Sí.</a:t>
                      </a: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059152E4-432E-4B57-83A5-6E28AF8B259B}"/>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78AD1C74-85D5-452E-82B1-D6BE3C592611}"/>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44282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normAutofit/>
          </a:bodyPr>
          <a:lstStyle/>
          <a:p>
            <a:r>
              <a:rPr lang="es-MX" dirty="0"/>
              <a:t>Coordinación de beneficios de medicamentos con la cobertura de medicamentos de Medicare (Parte D) </a:t>
            </a:r>
            <a:r>
              <a:rPr lang="es-MX" sz="2200" dirty="0"/>
              <a:t>(5 de 6)</a:t>
            </a:r>
          </a:p>
        </p:txBody>
      </p:sp>
      <p:graphicFrame>
        <p:nvGraphicFramePr>
          <p:cNvPr id="14" name="Content Placeholder 7" descr="Coordinación de Beneficios – Guía de Recursos&#10;&#10;Tabla que muestra los recursos  relacionados con el tema de coordinación de beneficios.&#10;">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917964690"/>
              </p:ext>
            </p:extLst>
          </p:nvPr>
        </p:nvGraphicFramePr>
        <p:xfrm>
          <a:off x="1271849" y="1131515"/>
          <a:ext cx="9648302" cy="379150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¿La Parte D paga primero?</a:t>
                      </a:r>
                    </a:p>
                  </a:txBody>
                  <a:tcPr/>
                </a:tc>
                <a:extLst>
                  <a:ext uri="{0D108BD9-81ED-4DB2-BD59-A6C34878D82A}">
                    <a16:rowId xmlns:a16="http://schemas.microsoft.com/office/drawing/2014/main" val="10000"/>
                  </a:ext>
                </a:extLst>
              </a:tr>
              <a:tr h="1020978">
                <a:tc>
                  <a:txBody>
                    <a:bodyPr/>
                    <a:lstStyle/>
                    <a:p>
                      <a:pPr marL="0" marR="0">
                        <a:lnSpc>
                          <a:spcPct val="100000"/>
                        </a:lnSpc>
                        <a:spcBef>
                          <a:spcPts val="600"/>
                        </a:spcBef>
                        <a:spcAft>
                          <a:spcPts val="0"/>
                        </a:spcAft>
                      </a:pPr>
                      <a:r>
                        <a:rPr lang="es-MX" sz="2000">
                          <a:solidFill>
                            <a:srgbClr val="00529B"/>
                          </a:solidFill>
                        </a:rPr>
                        <a:t>Programas estatales de Medicaid</a:t>
                      </a:r>
                    </a:p>
                  </a:txBody>
                  <a:tcPr marL="63282" marR="63282" marT="0" marB="0"/>
                </a:tc>
                <a:tc>
                  <a:txBody>
                    <a:bodyPr/>
                    <a:lstStyle/>
                    <a:p>
                      <a:pPr marL="0" marR="0">
                        <a:lnSpc>
                          <a:spcPct val="100000"/>
                        </a:lnSpc>
                        <a:spcBef>
                          <a:spcPts val="600"/>
                        </a:spcBef>
                        <a:spcAft>
                          <a:spcPts val="0"/>
                        </a:spcAft>
                      </a:pPr>
                      <a:r>
                        <a:rPr lang="es-MX" sz="2000" dirty="0">
                          <a:solidFill>
                            <a:srgbClr val="00529B"/>
                          </a:solidFill>
                        </a:rPr>
                        <a:t>Sí, para todos los medicamentos cubiertos por la Parte D Los estados pueden brindar cobertura de Medicaid para medicamentos excluidos de la cobertura de medicamentos de Medicare.</a:t>
                      </a:r>
                    </a:p>
                  </a:txBody>
                  <a:tcPr marL="63282" marR="63282" marT="0" marB="0"/>
                </a:tc>
                <a:extLst>
                  <a:ext uri="{0D108BD9-81ED-4DB2-BD59-A6C34878D82A}">
                    <a16:rowId xmlns:a16="http://schemas.microsoft.com/office/drawing/2014/main" val="3726366114"/>
                  </a:ext>
                </a:extLst>
              </a:tr>
              <a:tr h="1020978">
                <a:tc>
                  <a:txBody>
                    <a:bodyPr/>
                    <a:lstStyle/>
                    <a:p>
                      <a:pPr marL="0" marR="0">
                        <a:lnSpc>
                          <a:spcPct val="100000"/>
                        </a:lnSpc>
                        <a:spcBef>
                          <a:spcPts val="600"/>
                        </a:spcBef>
                        <a:spcAft>
                          <a:spcPts val="0"/>
                        </a:spcAft>
                      </a:pPr>
                      <a:r>
                        <a:rPr lang="es-MX" sz="2000">
                          <a:solidFill>
                            <a:srgbClr val="00529B"/>
                          </a:solidFill>
                        </a:rPr>
                        <a:t>Programas de asistencia farmacéutica estatal (SPAP)</a:t>
                      </a:r>
                    </a:p>
                  </a:txBody>
                  <a:tcPr marL="63282" marR="63282" marT="0" marB="0"/>
                </a:tc>
                <a:tc>
                  <a:txBody>
                    <a:bodyPr/>
                    <a:lstStyle/>
                    <a:p>
                      <a:pPr marL="0" marR="0">
                        <a:lnSpc>
                          <a:spcPct val="100000"/>
                        </a:lnSpc>
                        <a:spcBef>
                          <a:spcPts val="600"/>
                        </a:spcBef>
                        <a:spcAft>
                          <a:spcPts val="0"/>
                        </a:spcAft>
                      </a:pPr>
                      <a:r>
                        <a:rPr lang="es-MX" sz="2000">
                          <a:solidFill>
                            <a:srgbClr val="00529B"/>
                          </a:solidFill>
                        </a:rPr>
                        <a:t>Sí. El estado puede ayudar a pagar parte de los costos de la Parte D por medicamentos, deducibles y copagos.</a:t>
                      </a:r>
                    </a:p>
                  </a:txBody>
                  <a:tcPr marL="63282" marR="63282" marT="0" marB="0"/>
                </a:tc>
                <a:extLst>
                  <a:ext uri="{0D108BD9-81ED-4DB2-BD59-A6C34878D82A}">
                    <a16:rowId xmlns:a16="http://schemas.microsoft.com/office/drawing/2014/main" val="10003"/>
                  </a:ext>
                </a:extLst>
              </a:tr>
              <a:tr h="1020978">
                <a:tc>
                  <a:txBody>
                    <a:bodyPr/>
                    <a:lstStyle/>
                    <a:p>
                      <a:pPr marL="0" marR="0">
                        <a:lnSpc>
                          <a:spcPct val="100000"/>
                        </a:lnSpc>
                        <a:spcBef>
                          <a:spcPts val="600"/>
                        </a:spcBef>
                        <a:spcAft>
                          <a:spcPts val="0"/>
                        </a:spcAft>
                      </a:pPr>
                      <a:r>
                        <a:rPr lang="es-MX" sz="2000" b="0" dirty="0">
                          <a:solidFill>
                            <a:srgbClr val="00529B"/>
                          </a:solidFill>
                        </a:rPr>
                        <a:t>Programa de asistencia de medicamentos para el SIDA (ADAP)</a:t>
                      </a:r>
                    </a:p>
                  </a:txBody>
                  <a:tcPr marL="63282" marR="63282" marT="0" marB="0"/>
                </a:tc>
                <a:tc>
                  <a:txBody>
                    <a:bodyPr/>
                    <a:lstStyle/>
                    <a:p>
                      <a:pPr marL="0" marR="0">
                        <a:lnSpc>
                          <a:spcPct val="100000"/>
                        </a:lnSpc>
                        <a:spcBef>
                          <a:spcPts val="600"/>
                        </a:spcBef>
                        <a:spcAft>
                          <a:spcPts val="0"/>
                        </a:spcAft>
                      </a:pPr>
                      <a:r>
                        <a:rPr lang="es-MX" sz="2000" dirty="0">
                          <a:solidFill>
                            <a:srgbClr val="00529B"/>
                          </a:solidFill>
                          <a:latin typeface="+mn-lt"/>
                          <a:ea typeface="Calibri"/>
                          <a:cs typeface="Arial" panose="020B0604020202020204" pitchFamily="34" charset="0"/>
                        </a:rPr>
                        <a:t>Sí, para los medicamentos cubiertos por la Parte D.</a:t>
                      </a:r>
                    </a:p>
                  </a:txBody>
                  <a:tcPr marL="63282" marR="63282" marT="0" marB="0"/>
                </a:tc>
                <a:extLst>
                  <a:ext uri="{0D108BD9-81ED-4DB2-BD59-A6C34878D82A}">
                    <a16:rowId xmlns:a16="http://schemas.microsoft.com/office/drawing/2014/main" val="3755263143"/>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AF6D523E-6391-4C34-8A94-60D1F3AC63A4}"/>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972609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normAutofit/>
          </a:bodyPr>
          <a:lstStyle/>
          <a:p>
            <a:r>
              <a:rPr lang="es-MX" dirty="0"/>
              <a:t>Coordinación de beneficios de medicamentos con la cobertura de medicamentos de Medicare (Parte D) </a:t>
            </a:r>
            <a:r>
              <a:rPr lang="es-MX" sz="2200" dirty="0"/>
              <a:t>(6 de 6)</a:t>
            </a:r>
          </a:p>
        </p:txBody>
      </p:sp>
      <p:graphicFrame>
        <p:nvGraphicFramePr>
          <p:cNvPr id="14" name="Content Placeholder 7" descr="Coordinación de Beneficios – Guía de Recursos&#10;&#10;Tabla que muestra los recursos relacionados con el tema de coordinación de beneficios.&#10;">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58061655"/>
              </p:ext>
            </p:extLst>
          </p:nvPr>
        </p:nvGraphicFramePr>
        <p:xfrm>
          <a:off x="1271849" y="1131515"/>
          <a:ext cx="9648302" cy="445146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MX" sz="2400" u="none" strike="noStrike" cap="none" normalizeH="0" baseline="0" noProof="0">
                          <a:ln>
                            <a:noFill/>
                          </a:ln>
                          <a:solidFill>
                            <a:srgbClr val="00529B"/>
                          </a:solidFill>
                          <a:uLnTx/>
                          <a:uFillTx/>
                        </a:rPr>
                        <a:t>Tipo de plan</a:t>
                      </a: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2400" u="none" strike="noStrike" cap="none" normalizeH="0" baseline="0" noProof="0">
                          <a:ln>
                            <a:noFill/>
                          </a:ln>
                          <a:solidFill>
                            <a:srgbClr val="00529B"/>
                          </a:solidFill>
                          <a:uLnTx/>
                          <a:uFillTx/>
                        </a:rPr>
                        <a:t>¿La Parte D paga primero?</a:t>
                      </a:r>
                    </a:p>
                  </a:txBody>
                  <a:tcPr/>
                </a:tc>
                <a:extLst>
                  <a:ext uri="{0D108BD9-81ED-4DB2-BD59-A6C34878D82A}">
                    <a16:rowId xmlns:a16="http://schemas.microsoft.com/office/drawing/2014/main" val="10000"/>
                  </a:ext>
                </a:extLst>
              </a:tr>
              <a:tr h="102097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MX" sz="2000" dirty="0">
                          <a:solidFill>
                            <a:srgbClr val="00529B"/>
                          </a:solidFill>
                        </a:rPr>
                        <a:t>Seguro sin-culpa/Seguro de responsabilidad</a:t>
                      </a: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MX" sz="2000">
                          <a:solidFill>
                            <a:srgbClr val="00529B"/>
                          </a:solidFill>
                        </a:rPr>
                        <a:t>Para recetas cubiertas por la cobertura de medicamentos no relacionados al accidente o la lesión.</a:t>
                      </a:r>
                    </a:p>
                  </a:txBody>
                  <a:tcPr marL="63282" marR="63282" marT="0" marB="0"/>
                </a:tc>
                <a:extLst>
                  <a:ext uri="{0D108BD9-81ED-4DB2-BD59-A6C34878D82A}">
                    <a16:rowId xmlns:a16="http://schemas.microsoft.com/office/drawing/2014/main" val="2365735468"/>
                  </a:ext>
                </a:extLst>
              </a:tr>
              <a:tr h="901843">
                <a:tc>
                  <a:txBody>
                    <a:bodyPr/>
                    <a:lstStyle/>
                    <a:p>
                      <a:pPr marL="0" marR="0">
                        <a:lnSpc>
                          <a:spcPct val="100000"/>
                        </a:lnSpc>
                        <a:spcBef>
                          <a:spcPts val="600"/>
                        </a:spcBef>
                        <a:spcAft>
                          <a:spcPts val="0"/>
                        </a:spcAft>
                      </a:pPr>
                      <a:r>
                        <a:rPr lang="es-MX" sz="2000">
                          <a:solidFill>
                            <a:srgbClr val="00529B"/>
                          </a:solidFill>
                        </a:rPr>
                        <a:t>Programa de asistencia al paciente (PAP) subsidiado por el fabricante farmacéutico</a:t>
                      </a:r>
                    </a:p>
                  </a:txBody>
                  <a:tcPr marL="61722" marR="61722" marT="0" marB="0"/>
                </a:tc>
                <a:tc>
                  <a:txBody>
                    <a:bodyPr/>
                    <a:lstStyle/>
                    <a:p>
                      <a:pPr marL="0" marR="0">
                        <a:lnSpc>
                          <a:spcPct val="100000"/>
                        </a:lnSpc>
                        <a:spcBef>
                          <a:spcPts val="600"/>
                        </a:spcBef>
                        <a:spcAft>
                          <a:spcPts val="1000"/>
                        </a:spcAft>
                      </a:pPr>
                      <a:r>
                        <a:rPr lang="es-MX" sz="2000" dirty="0">
                          <a:solidFill>
                            <a:srgbClr val="00529B"/>
                          </a:solidFill>
                        </a:rPr>
                        <a:t>Para recetas cubiertas por la cobertura de medicamentos que no las proporciona el PAP Planes de medicamentos de Medicare no pagan reclamaciones de medicamentos provistos por un PAP</a:t>
                      </a:r>
                    </a:p>
                  </a:txBody>
                  <a:tcPr marL="61722" marR="61722" marT="0" marB="0"/>
                </a:tc>
                <a:extLst>
                  <a:ext uri="{0D108BD9-81ED-4DB2-BD59-A6C34878D82A}">
                    <a16:rowId xmlns:a16="http://schemas.microsoft.com/office/drawing/2014/main" val="2765724214"/>
                  </a:ext>
                </a:extLst>
              </a:tr>
              <a:tr h="766538">
                <a:tc>
                  <a:txBody>
                    <a:bodyPr/>
                    <a:lstStyle/>
                    <a:p>
                      <a:pPr marL="0" marR="0">
                        <a:lnSpc>
                          <a:spcPct val="100000"/>
                        </a:lnSpc>
                        <a:spcBef>
                          <a:spcPts val="600"/>
                        </a:spcBef>
                        <a:spcAft>
                          <a:spcPts val="0"/>
                        </a:spcAft>
                      </a:pPr>
                      <a:r>
                        <a:rPr lang="es-MX" sz="2000" dirty="0" err="1">
                          <a:solidFill>
                            <a:srgbClr val="00529B"/>
                          </a:solidFill>
                        </a:rPr>
                        <a:t>Beneficiencias</a:t>
                      </a:r>
                      <a:endParaRPr lang="es-MX" sz="2000" dirty="0">
                        <a:solidFill>
                          <a:srgbClr val="00529B"/>
                        </a:solidFill>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MX" sz="2000">
                          <a:solidFill>
                            <a:srgbClr val="00529B"/>
                          </a:solidFill>
                        </a:rPr>
                        <a:t>Sí</a:t>
                      </a:r>
                    </a:p>
                  </a:txBody>
                  <a:tcPr marL="63282" marR="63282" marT="0" marB="0"/>
                </a:tc>
                <a:extLst>
                  <a:ext uri="{0D108BD9-81ED-4DB2-BD59-A6C34878D82A}">
                    <a16:rowId xmlns:a16="http://schemas.microsoft.com/office/drawing/2014/main" val="3644273684"/>
                  </a:ext>
                </a:extLst>
              </a:tr>
              <a:tr h="766538">
                <a:tc>
                  <a:txBody>
                    <a:bodyPr/>
                    <a:lstStyle/>
                    <a:p>
                      <a:pPr marL="0" marR="0">
                        <a:lnSpc>
                          <a:spcPct val="100000"/>
                        </a:lnSpc>
                        <a:spcBef>
                          <a:spcPts val="600"/>
                        </a:spcBef>
                        <a:spcAft>
                          <a:spcPts val="1000"/>
                        </a:spcAft>
                      </a:pPr>
                      <a:r>
                        <a:rPr lang="es-MX" sz="2000" dirty="0">
                          <a:solidFill>
                            <a:srgbClr val="00529B"/>
                          </a:solidFill>
                        </a:rPr>
                        <a:t>Seguro de compensación al trabajador</a:t>
                      </a:r>
                    </a:p>
                  </a:txBody>
                  <a:tcPr marL="61722" marR="61722" marT="0" marB="0"/>
                </a:tc>
                <a:tc>
                  <a:txBody>
                    <a:bodyPr/>
                    <a:lstStyle/>
                    <a:p>
                      <a:pPr marL="0" marR="0">
                        <a:lnSpc>
                          <a:spcPct val="100000"/>
                        </a:lnSpc>
                        <a:spcBef>
                          <a:spcPts val="600"/>
                        </a:spcBef>
                        <a:spcAft>
                          <a:spcPts val="1000"/>
                        </a:spcAft>
                      </a:pPr>
                      <a:r>
                        <a:rPr lang="es-MX" sz="2000" dirty="0">
                          <a:solidFill>
                            <a:srgbClr val="00529B"/>
                          </a:solidFill>
                        </a:rPr>
                        <a:t>Sí, para medicamentos que no sean relacionados con una enfermedad o lesión en el trabajo Medicare puede hacer un pago condicional.</a:t>
                      </a:r>
                    </a:p>
                  </a:txBody>
                  <a:tcPr marL="61722" marR="61722" marT="0" marB="0"/>
                </a:tc>
                <a:extLst>
                  <a:ext uri="{0D108BD9-81ED-4DB2-BD59-A6C34878D82A}">
                    <a16:rowId xmlns:a16="http://schemas.microsoft.com/office/drawing/2014/main" val="1600402927"/>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1957DE4E-D95D-48FC-A5A1-89A4099BE199}"/>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9997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3" y="307472"/>
            <a:ext cx="9470574" cy="719643"/>
          </a:xfrm>
        </p:spPr>
        <p:txBody>
          <a:bodyPr>
            <a:normAutofit/>
          </a:bodyPr>
          <a:lstStyle/>
          <a:p>
            <a:pPr algn="ctr"/>
            <a:r>
              <a:rPr lang="es-MX" sz="3000">
                <a:latin typeface="Arial Black"/>
              </a:rPr>
              <a:t>Compruebe su conocimiento: Pregunta 4</a:t>
            </a:r>
          </a:p>
        </p:txBody>
      </p:sp>
      <p:sp>
        <p:nvSpPr>
          <p:cNvPr id="9" name="Content Placeholder 8"/>
          <p:cNvSpPr>
            <a:spLocks noGrp="1"/>
          </p:cNvSpPr>
          <p:nvPr>
            <p:ph type="body" sz="quarter" idx="4294967295"/>
          </p:nvPr>
        </p:nvSpPr>
        <p:spPr>
          <a:xfrm>
            <a:off x="773906" y="1896230"/>
            <a:ext cx="10644187" cy="4167187"/>
          </a:xfrm>
        </p:spPr>
        <p:txBody>
          <a:bodyPr>
            <a:normAutofit/>
          </a:bodyPr>
          <a:lstStyle/>
          <a:p>
            <a:pPr marL="0" lvl="0" indent="0">
              <a:lnSpc>
                <a:spcPct val="100000"/>
              </a:lnSpc>
              <a:spcBef>
                <a:spcPts val="1200"/>
              </a:spcBef>
              <a:buNone/>
              <a:defRPr/>
            </a:pPr>
            <a:r>
              <a:rPr lang="es-MX" sz="2400" b="1" dirty="0">
                <a:solidFill>
                  <a:srgbClr val="00529B"/>
                </a:solidFill>
              </a:rPr>
              <a:t>Para personas cubiertas por Medicare y beneficios completos de Medicaid que tienen un problema médico cubierto por un seguro de compensación al trabajador, Medicare paga:</a:t>
            </a:r>
          </a:p>
          <a:p>
            <a:pPr marL="346075" lvl="0" indent="-346075">
              <a:lnSpc>
                <a:spcPct val="100000"/>
              </a:lnSpc>
              <a:spcBef>
                <a:spcPts val="1200"/>
              </a:spcBef>
              <a:buFontTx/>
              <a:buAutoNum type="alphaLcPeriod"/>
              <a:defRPr/>
            </a:pPr>
            <a:r>
              <a:rPr lang="es-MX" sz="2400" dirty="0">
                <a:solidFill>
                  <a:srgbClr val="00529B"/>
                </a:solidFill>
              </a:rPr>
              <a:t>Todas las recetas</a:t>
            </a:r>
          </a:p>
          <a:p>
            <a:pPr marL="346075" lvl="0" indent="-346075">
              <a:lnSpc>
                <a:spcPct val="100000"/>
              </a:lnSpc>
              <a:spcBef>
                <a:spcPts val="1200"/>
              </a:spcBef>
              <a:buFontTx/>
              <a:buAutoNum type="alphaLcPeriod"/>
              <a:defRPr/>
            </a:pPr>
            <a:r>
              <a:rPr lang="es-MX" sz="2400" dirty="0">
                <a:solidFill>
                  <a:srgbClr val="00529B"/>
                </a:solidFill>
              </a:rPr>
              <a:t>Las recetas que no están relacionadas con una lesión o enfermedad en </a:t>
            </a:r>
            <a:br>
              <a:rPr lang="es-MX" sz="2400" dirty="0">
                <a:solidFill>
                  <a:srgbClr val="00529B"/>
                </a:solidFill>
              </a:rPr>
            </a:br>
            <a:r>
              <a:rPr lang="es-MX" sz="2400" dirty="0">
                <a:solidFill>
                  <a:srgbClr val="00529B"/>
                </a:solidFill>
              </a:rPr>
              <a:t>el trabajo</a:t>
            </a:r>
          </a:p>
        </p:txBody>
      </p:sp>
      <p:sp>
        <p:nvSpPr>
          <p:cNvPr id="6" name="GreenBox" descr="Recuadro verde que resalta “B” como la respuesta correcta"/>
          <p:cNvSpPr/>
          <p:nvPr>
            <p:custDataLst>
              <p:tags r:id="rId2"/>
            </p:custDataLst>
          </p:nvPr>
        </p:nvSpPr>
        <p:spPr>
          <a:xfrm>
            <a:off x="773905" y="3631792"/>
            <a:ext cx="10295487" cy="864008"/>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prstClr val="white"/>
              </a:solidFill>
            </a:endParaRPr>
          </a:p>
        </p:txBody>
      </p:sp>
      <p:sp>
        <p:nvSpPr>
          <p:cNvPr id="8" name="Text Box 2">
            <a:extLst>
              <a:ext uri="{FF2B5EF4-FFF2-40B4-BE49-F238E27FC236}">
                <a16:creationId xmlns:a16="http://schemas.microsoft.com/office/drawing/2014/main" id="{8E3D9705-2256-4AF7-8509-71D4D7676298}"/>
              </a:ext>
            </a:extLst>
          </p:cNvPr>
          <p:cNvSpPr txBox="1">
            <a:spLocks noChangeArrowheads="1"/>
          </p:cNvSpPr>
          <p:nvPr/>
        </p:nvSpPr>
        <p:spPr bwMode="auto">
          <a:xfrm>
            <a:off x="1802745" y="480142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5" name="Slide Number Placeholder 4">
            <a:extLst>
              <a:ext uri="{FF2B5EF4-FFF2-40B4-BE49-F238E27FC236}">
                <a16:creationId xmlns:a16="http://schemas.microsoft.com/office/drawing/2014/main" id="{93F4A4CC-8FF0-4028-9796-276583538E7E}"/>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4" name="Footer Placeholder 3">
            <a:extLst>
              <a:ext uri="{FF2B5EF4-FFF2-40B4-BE49-F238E27FC236}">
                <a16:creationId xmlns:a16="http://schemas.microsoft.com/office/drawing/2014/main" id="{C59512D3-B8E3-48D5-8A87-947A78D965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Coordinación de beneficios</a:t>
            </a:r>
          </a:p>
        </p:txBody>
      </p:sp>
      <p:sp>
        <p:nvSpPr>
          <p:cNvPr id="3" name="Date Placeholder 2"/>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000" dirty="0">
                <a:latin typeface="Arial Black"/>
              </a:rPr>
              <a:t>Coordinación de Beneficios: Guía de recursos</a:t>
            </a:r>
          </a:p>
        </p:txBody>
      </p:sp>
      <p:graphicFrame>
        <p:nvGraphicFramePr>
          <p:cNvPr id="5" name="Content Placeholder 7" descr="Coordinación de Beneficios – Guía de Recursos&#10;&#10;Tabla que muestra los recursos relacionados con el tema de coordinación de beneficios."/>
          <p:cNvGraphicFramePr>
            <a:graphicFrameLocks/>
          </p:cNvGraphicFramePr>
          <p:nvPr>
            <p:extLst>
              <p:ext uri="{D42A27DB-BD31-4B8C-83A1-F6EECF244321}">
                <p14:modId xmlns:p14="http://schemas.microsoft.com/office/powerpoint/2010/main" val="1374774471"/>
              </p:ext>
            </p:extLst>
          </p:nvPr>
        </p:nvGraphicFramePr>
        <p:xfrm>
          <a:off x="838200" y="1132776"/>
          <a:ext cx="10515600" cy="5377493"/>
        </p:xfrm>
        <a:graphic>
          <a:graphicData uri="http://schemas.openxmlformats.org/drawingml/2006/table">
            <a:tbl>
              <a:tblPr firstRow="1" bandRow="1">
                <a:tableStyleId>{5FD0F851-EC5A-4D38-B0AD-8093EC10F338}</a:tableStyleId>
              </a:tblPr>
              <a:tblGrid>
                <a:gridCol w="4031551">
                  <a:extLst>
                    <a:ext uri="{9D8B030D-6E8A-4147-A177-3AD203B41FA5}">
                      <a16:colId xmlns:a16="http://schemas.microsoft.com/office/drawing/2014/main" val="20000"/>
                    </a:ext>
                  </a:extLst>
                </a:gridCol>
                <a:gridCol w="6484049">
                  <a:extLst>
                    <a:ext uri="{9D8B030D-6E8A-4147-A177-3AD203B41FA5}">
                      <a16:colId xmlns:a16="http://schemas.microsoft.com/office/drawing/2014/main" val="20001"/>
                    </a:ext>
                  </a:extLst>
                </a:gridCol>
              </a:tblGrid>
              <a:tr h="17424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MX" sz="1800" b="0" u="none" strike="noStrike" cap="none" normalizeH="0" baseline="0" noProof="0">
                          <a:ln>
                            <a:noFill/>
                          </a:ln>
                          <a:solidFill>
                            <a:srgbClr val="00529B"/>
                          </a:solidFill>
                          <a:uLnTx/>
                          <a:uFillTx/>
                        </a:rPr>
                        <a:t>Centros de Servicios de Medicare y Medicaid  (CMS) </a:t>
                      </a:r>
                    </a:p>
                  </a:txBody>
                  <a:tcPr/>
                </a:tc>
                <a:tc>
                  <a:txBody>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b="0" u="none" strike="noStrike" cap="none" normalizeH="0" baseline="0" noProof="0">
                          <a:ln>
                            <a:noFill/>
                          </a:ln>
                          <a:solidFill>
                            <a:srgbClr val="00529B"/>
                          </a:solidFill>
                          <a:uLnTx/>
                          <a:uFillTx/>
                        </a:rPr>
                        <a:t>Llame al 1-800-633-4227 (1-800-MEDICARE); </a:t>
                      </a:r>
                      <a:br>
                        <a:rPr kumimoji="0" lang="es-MX" sz="1800" b="0" u="none" strike="noStrike" cap="none" normalizeH="0" baseline="0" noProof="0">
                          <a:ln>
                            <a:noFill/>
                          </a:ln>
                          <a:solidFill>
                            <a:srgbClr val="00529B"/>
                          </a:solidFill>
                          <a:uLnTx/>
                          <a:uFillTx/>
                        </a:rPr>
                      </a:br>
                      <a:r>
                        <a:rPr kumimoji="0" lang="es-MX" sz="1800" b="0" u="none" strike="noStrike" cap="none" normalizeH="0" baseline="0" noProof="0">
                          <a:ln>
                            <a:noFill/>
                          </a:ln>
                          <a:solidFill>
                            <a:srgbClr val="00529B"/>
                          </a:solidFill>
                          <a:uLnTx/>
                          <a:uFillTx/>
                        </a:rPr>
                        <a:t>número de TTY: 1-877-486-2048</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MX" sz="1800" b="0">
                          <a:solidFill>
                            <a:srgbClr val="00529B"/>
                          </a:solidFill>
                          <a:hlinkClick r:id="rId4">
                            <a:extLst>
                              <a:ext uri="{A12FA001-AC4F-418D-AE19-62706E023703}">
                                <ahyp:hlinkClr xmlns:ahyp="http://schemas.microsoft.com/office/drawing/2018/hyperlinkcolor" val="tx"/>
                              </a:ext>
                            </a:extLst>
                          </a:hlinkClick>
                        </a:rPr>
                        <a:t>Medicare.gov/supplements-other-insurance/how-medicare-works-with-other-insurance</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b="0" u="sng" strike="noStrike" cap="none" normalizeH="0" baseline="0" noProof="0">
                          <a:ln>
                            <a:noFill/>
                          </a:ln>
                          <a:solidFill>
                            <a:srgbClr val="00529B"/>
                          </a:solidFill>
                          <a:uLnTx/>
                          <a:uFillTx/>
                          <a:hlinkClick r:id="rId5">
                            <a:extLst>
                              <a:ext uri="{A12FA001-AC4F-418D-AE19-62706E023703}">
                                <ahyp:hlinkClr xmlns:ahyp="http://schemas.microsoft.com/office/drawing/2018/hyperlinkcolor" val="tx"/>
                              </a:ext>
                            </a:extLst>
                          </a:hlinkClick>
                        </a:rPr>
                        <a:t>CMS.gov</a:t>
                      </a:r>
                      <a:r>
                        <a:rPr kumimoji="0" lang="es-MX" sz="1800" b="0" u="sng" strike="noStrike" cap="none" normalizeH="0" baseline="0" noProof="0">
                          <a:ln>
                            <a:noFill/>
                          </a:ln>
                          <a:solidFill>
                            <a:srgbClr val="00529B"/>
                          </a:solidFill>
                          <a:uLnTx/>
                          <a:uFillTx/>
                        </a:rPr>
                        <a:t> </a:t>
                      </a:r>
                    </a:p>
                  </a:txBody>
                  <a:tcPr/>
                </a:tc>
                <a:extLst>
                  <a:ext uri="{0D108BD9-81ED-4DB2-BD59-A6C34878D82A}">
                    <a16:rowId xmlns:a16="http://schemas.microsoft.com/office/drawing/2014/main" val="10000"/>
                  </a:ext>
                </a:extLst>
              </a:tr>
              <a:tr h="831611">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1800" b="0" u="none" strike="noStrike" cap="none" normalizeH="0" baseline="0" noProof="0" dirty="0">
                          <a:ln>
                            <a:noFill/>
                          </a:ln>
                          <a:solidFill>
                            <a:srgbClr val="00529B"/>
                          </a:solidFill>
                          <a:uLnTx/>
                          <a:uFillTx/>
                        </a:rPr>
                        <a:t>Coordinación de Beneficios y Centro </a:t>
                      </a:r>
                      <a:br>
                        <a:rPr kumimoji="0" lang="es-MX" sz="1800" b="0" u="none" strike="noStrike" cap="none" normalizeH="0" baseline="0" noProof="0" dirty="0">
                          <a:ln>
                            <a:noFill/>
                          </a:ln>
                          <a:solidFill>
                            <a:srgbClr val="00529B"/>
                          </a:solidFill>
                          <a:uLnTx/>
                          <a:uFillTx/>
                        </a:rPr>
                      </a:br>
                      <a:r>
                        <a:rPr kumimoji="0" lang="es-MX" sz="1800" b="0" u="none" strike="noStrike" cap="none" normalizeH="0" baseline="0" noProof="0" dirty="0">
                          <a:ln>
                            <a:noFill/>
                          </a:ln>
                          <a:solidFill>
                            <a:srgbClr val="00529B"/>
                          </a:solidFill>
                          <a:uLnTx/>
                          <a:uFillTx/>
                        </a:rPr>
                        <a:t>de Recuperación</a:t>
                      </a: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u="none" strike="noStrike" cap="none" normalizeH="0" baseline="0" noProof="0">
                          <a:ln>
                            <a:noFill/>
                          </a:ln>
                          <a:solidFill>
                            <a:srgbClr val="00529B"/>
                          </a:solidFill>
                          <a:uLnTx/>
                          <a:uFillTx/>
                        </a:rPr>
                        <a:t>Llame al 1-855-798-2627; número de TTY: 1-855-797-2627 </a:t>
                      </a:r>
                      <a:br>
                        <a:rPr kumimoji="0" lang="es-MX" sz="1800" u="none" strike="noStrike" cap="none" normalizeH="0" baseline="0" noProof="0">
                          <a:ln>
                            <a:noFill/>
                          </a:ln>
                          <a:solidFill>
                            <a:srgbClr val="00529B"/>
                          </a:solidFill>
                          <a:uLnTx/>
                          <a:uFillTx/>
                        </a:rPr>
                      </a:br>
                      <a:r>
                        <a:rPr kumimoji="0" lang="es-MX" sz="1800" u="none" strike="noStrike" cap="none" normalizeH="0" baseline="0" noProof="0">
                          <a:ln>
                            <a:noFill/>
                          </a:ln>
                          <a:solidFill>
                            <a:srgbClr val="00529B"/>
                          </a:solidFill>
                          <a:uLnTx/>
                          <a:uFillTx/>
                        </a:rPr>
                        <a:t>Correo postal: P.O. Box 138832 Oklahoma City, OK 73113</a:t>
                      </a:r>
                    </a:p>
                  </a:txBody>
                  <a:tcPr/>
                </a:tc>
                <a:extLst>
                  <a:ext uri="{0D108BD9-81ED-4DB2-BD59-A6C34878D82A}">
                    <a16:rowId xmlns:a16="http://schemas.microsoft.com/office/drawing/2014/main" val="10001"/>
                  </a:ext>
                </a:extLst>
              </a:tr>
              <a:tr h="13860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MX" sz="1800" b="0" u="none" strike="noStrike" cap="none" normalizeH="0" baseline="0" noProof="0" dirty="0">
                          <a:ln>
                            <a:noFill/>
                          </a:ln>
                          <a:solidFill>
                            <a:srgbClr val="00529B"/>
                          </a:solidFill>
                          <a:uLnTx/>
                          <a:uFillTx/>
                        </a:rPr>
                        <a:t>U.S. </a:t>
                      </a:r>
                      <a:r>
                        <a:rPr kumimoji="0" lang="es-MX" sz="1800" b="0" u="none" strike="noStrike" cap="none" normalizeH="0" baseline="0" noProof="0" dirty="0" err="1">
                          <a:ln>
                            <a:noFill/>
                          </a:ln>
                          <a:solidFill>
                            <a:srgbClr val="00529B"/>
                          </a:solidFill>
                          <a:uLnTx/>
                          <a:uFillTx/>
                        </a:rPr>
                        <a:t>Department</a:t>
                      </a:r>
                      <a:r>
                        <a:rPr kumimoji="0" lang="es-MX" sz="1800" b="0" u="none" strike="noStrike" cap="none" normalizeH="0" baseline="0" noProof="0" dirty="0">
                          <a:ln>
                            <a:noFill/>
                          </a:ln>
                          <a:solidFill>
                            <a:srgbClr val="00529B"/>
                          </a:solidFill>
                          <a:uLnTx/>
                          <a:uFillTx/>
                        </a:rPr>
                        <a:t> </a:t>
                      </a:r>
                      <a:r>
                        <a:rPr kumimoji="0" lang="es-MX" sz="1800" b="0" u="none" strike="noStrike" cap="none" normalizeH="0" baseline="0" noProof="0" dirty="0" err="1">
                          <a:ln>
                            <a:noFill/>
                          </a:ln>
                          <a:solidFill>
                            <a:srgbClr val="00529B"/>
                          </a:solidFill>
                          <a:uLnTx/>
                          <a:uFillTx/>
                        </a:rPr>
                        <a:t>of</a:t>
                      </a:r>
                      <a:r>
                        <a:rPr kumimoji="0" lang="es-MX" sz="1800" b="0" u="none" strike="noStrike" cap="none" normalizeH="0" baseline="0" noProof="0" dirty="0">
                          <a:ln>
                            <a:noFill/>
                          </a:ln>
                          <a:solidFill>
                            <a:srgbClr val="00529B"/>
                          </a:solidFill>
                          <a:uLnTx/>
                          <a:uFillTx/>
                        </a:rPr>
                        <a:t> Labor (Departamento de Trabajo de EE. UU.)</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b="0" u="none" strike="noStrike" cap="none" normalizeH="0" baseline="0" noProof="0" dirty="0">
                          <a:ln>
                            <a:noFill/>
                          </a:ln>
                          <a:solidFill>
                            <a:srgbClr val="00529B"/>
                          </a:solidFill>
                          <a:uLnTx/>
                          <a:uFillTx/>
                        </a:rPr>
                        <a:t>COBRA</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b="0" u="none" strike="noStrike" cap="none" normalizeH="0" baseline="0" noProof="0" dirty="0">
                          <a:ln>
                            <a:noFill/>
                          </a:ln>
                          <a:solidFill>
                            <a:srgbClr val="00529B"/>
                          </a:solidFill>
                          <a:uLnTx/>
                          <a:uFillTx/>
                        </a:rPr>
                        <a:t>Programa de Enfermedad </a:t>
                      </a:r>
                      <a:br>
                        <a:rPr kumimoji="0" lang="es-MX" sz="1800" b="0" u="none" strike="noStrike" cap="none" normalizeH="0" baseline="0" noProof="0" dirty="0">
                          <a:ln>
                            <a:noFill/>
                          </a:ln>
                          <a:solidFill>
                            <a:srgbClr val="00529B"/>
                          </a:solidFill>
                          <a:uLnTx/>
                          <a:uFillTx/>
                        </a:rPr>
                      </a:br>
                      <a:r>
                        <a:rPr kumimoji="0" lang="es-MX" sz="1800" b="0" u="none" strike="noStrike" cap="none" normalizeH="0" baseline="0" noProof="0" dirty="0">
                          <a:ln>
                            <a:noFill/>
                          </a:ln>
                          <a:solidFill>
                            <a:srgbClr val="00529B"/>
                          </a:solidFill>
                          <a:uLnTx/>
                          <a:uFillTx/>
                        </a:rPr>
                        <a:t>Pulmonar Minera</a:t>
                      </a: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u="none" strike="noStrike" cap="none" normalizeH="0" baseline="0" noProof="0" dirty="0">
                          <a:ln>
                            <a:noFill/>
                          </a:ln>
                          <a:solidFill>
                            <a:srgbClr val="00529B"/>
                          </a:solidFill>
                          <a:uLnTx/>
                          <a:uFillTx/>
                        </a:rPr>
                        <a:t>Llame al 1‑866-4-USA-DOL (1‑866‑487-2365); </a:t>
                      </a:r>
                      <a:br>
                        <a:rPr kumimoji="0" lang="es-MX" sz="1800" u="none" strike="noStrike" cap="none" normalizeH="0" baseline="0" noProof="0" dirty="0">
                          <a:ln>
                            <a:noFill/>
                          </a:ln>
                          <a:solidFill>
                            <a:srgbClr val="00529B"/>
                          </a:solidFill>
                          <a:uLnTx/>
                          <a:uFillTx/>
                        </a:rPr>
                      </a:br>
                      <a:r>
                        <a:rPr kumimoji="0" lang="es-MX" sz="1800" u="none" strike="noStrike" cap="none" normalizeH="0" baseline="0" noProof="0" dirty="0">
                          <a:ln>
                            <a:noFill/>
                          </a:ln>
                          <a:solidFill>
                            <a:srgbClr val="00529B"/>
                          </a:solidFill>
                          <a:uLnTx/>
                          <a:uFillTx/>
                        </a:rPr>
                        <a:t>número de TTY: 1-877-889-5627</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u="none" strike="noStrike" cap="none" normalizeH="0" baseline="0" noProof="0" dirty="0">
                          <a:ln>
                            <a:noFill/>
                          </a:ln>
                          <a:solidFill>
                            <a:srgbClr val="00529B"/>
                          </a:solidFill>
                          <a:uLnTx/>
                          <a:uFillTx/>
                          <a:hlinkClick r:id="rId6">
                            <a:extLst>
                              <a:ext uri="{A12FA001-AC4F-418D-AE19-62706E023703}">
                                <ahyp:hlinkClr xmlns:ahyp="http://schemas.microsoft.com/office/drawing/2018/hyperlinkcolor" val="tx"/>
                              </a:ext>
                            </a:extLst>
                          </a:hlinkClick>
                        </a:rPr>
                        <a:t>DOL.gov/</a:t>
                      </a:r>
                      <a:r>
                        <a:rPr kumimoji="0" lang="es-MX" sz="1800" u="none" strike="noStrike" cap="none" normalizeH="0" baseline="0" noProof="0" dirty="0" err="1">
                          <a:ln>
                            <a:noFill/>
                          </a:ln>
                          <a:solidFill>
                            <a:srgbClr val="00529B"/>
                          </a:solidFill>
                          <a:uLnTx/>
                          <a:uFillTx/>
                          <a:hlinkClick r:id="rId6">
                            <a:extLst>
                              <a:ext uri="{A12FA001-AC4F-418D-AE19-62706E023703}">
                                <ahyp:hlinkClr xmlns:ahyp="http://schemas.microsoft.com/office/drawing/2018/hyperlinkcolor" val="tx"/>
                              </a:ext>
                            </a:extLst>
                          </a:hlinkClick>
                        </a:rPr>
                        <a:t>dol</a:t>
                      </a:r>
                      <a:r>
                        <a:rPr kumimoji="0" lang="es-MX" sz="1800" u="none" strike="noStrike" cap="none" normalizeH="0" baseline="0" noProof="0" dirty="0">
                          <a:ln>
                            <a:noFill/>
                          </a:ln>
                          <a:solidFill>
                            <a:srgbClr val="00529B"/>
                          </a:solidFill>
                          <a:uLnTx/>
                          <a:uFillTx/>
                          <a:hlinkClick r:id="rId6">
                            <a:extLst>
                              <a:ext uri="{A12FA001-AC4F-418D-AE19-62706E023703}">
                                <ahyp:hlinkClr xmlns:ahyp="http://schemas.microsoft.com/office/drawing/2018/hyperlinkcolor" val="tx"/>
                              </a:ext>
                            </a:extLst>
                          </a:hlinkClick>
                        </a:rPr>
                        <a:t>/</a:t>
                      </a:r>
                      <a:r>
                        <a:rPr kumimoji="0" lang="es-MX" sz="1800" u="none" strike="noStrike" cap="none" normalizeH="0" baseline="0" noProof="0" dirty="0" err="1">
                          <a:ln>
                            <a:noFill/>
                          </a:ln>
                          <a:solidFill>
                            <a:srgbClr val="00529B"/>
                          </a:solidFill>
                          <a:uLnTx/>
                          <a:uFillTx/>
                          <a:hlinkClick r:id="rId6">
                            <a:extLst>
                              <a:ext uri="{A12FA001-AC4F-418D-AE19-62706E023703}">
                                <ahyp:hlinkClr xmlns:ahyp="http://schemas.microsoft.com/office/drawing/2018/hyperlinkcolor" val="tx"/>
                              </a:ext>
                            </a:extLst>
                          </a:hlinkClick>
                        </a:rPr>
                        <a:t>topic</a:t>
                      </a:r>
                      <a:r>
                        <a:rPr kumimoji="0" lang="es-MX" sz="1800" u="none" strike="noStrike" cap="none" normalizeH="0" baseline="0" noProof="0" dirty="0">
                          <a:ln>
                            <a:noFill/>
                          </a:ln>
                          <a:solidFill>
                            <a:srgbClr val="00529B"/>
                          </a:solidFill>
                          <a:uLnTx/>
                          <a:uFillTx/>
                          <a:hlinkClick r:id="rId6">
                            <a:extLst>
                              <a:ext uri="{A12FA001-AC4F-418D-AE19-62706E023703}">
                                <ahyp:hlinkClr xmlns:ahyp="http://schemas.microsoft.com/office/drawing/2018/hyperlinkcolor" val="tx"/>
                              </a:ext>
                            </a:extLst>
                          </a:hlinkClick>
                        </a:rPr>
                        <a:t>/</a:t>
                      </a:r>
                      <a:r>
                        <a:rPr kumimoji="0" lang="es-MX" sz="1800" u="none" strike="noStrike" cap="none" normalizeH="0" baseline="0" noProof="0" dirty="0" err="1">
                          <a:ln>
                            <a:noFill/>
                          </a:ln>
                          <a:solidFill>
                            <a:srgbClr val="00529B"/>
                          </a:solidFill>
                          <a:uLnTx/>
                          <a:uFillTx/>
                          <a:hlinkClick r:id="rId6">
                            <a:extLst>
                              <a:ext uri="{A12FA001-AC4F-418D-AE19-62706E023703}">
                                <ahyp:hlinkClr xmlns:ahyp="http://schemas.microsoft.com/office/drawing/2018/hyperlinkcolor" val="tx"/>
                              </a:ext>
                            </a:extLst>
                          </a:hlinkClick>
                        </a:rPr>
                        <a:t>health-plans</a:t>
                      </a:r>
                      <a:r>
                        <a:rPr kumimoji="0" lang="es-MX" sz="1800" u="none" strike="noStrike" cap="none" normalizeH="0" baseline="0" noProof="0" dirty="0">
                          <a:ln>
                            <a:noFill/>
                          </a:ln>
                          <a:solidFill>
                            <a:srgbClr val="00529B"/>
                          </a:solidFill>
                          <a:uLnTx/>
                          <a:uFillTx/>
                          <a:hlinkClick r:id="rId6">
                            <a:extLst>
                              <a:ext uri="{A12FA001-AC4F-418D-AE19-62706E023703}">
                                <ahyp:hlinkClr xmlns:ahyp="http://schemas.microsoft.com/office/drawing/2018/hyperlinkcolor" val="tx"/>
                              </a:ext>
                            </a:extLst>
                          </a:hlinkClick>
                        </a:rPr>
                        <a:t>/cobra.htm</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u="sng" strike="noStrike" cap="none" normalizeH="0" baseline="0" noProof="0" dirty="0">
                          <a:ln>
                            <a:noFill/>
                          </a:ln>
                          <a:solidFill>
                            <a:srgbClr val="00529B"/>
                          </a:solidFill>
                          <a:uLnTx/>
                          <a:uFillTx/>
                          <a:hlinkClick r:id="rId7">
                            <a:extLst>
                              <a:ext uri="{A12FA001-AC4F-418D-AE19-62706E023703}">
                                <ahyp:hlinkClr xmlns:ahyp="http://schemas.microsoft.com/office/drawing/2018/hyperlinkcolor" val="tx"/>
                              </a:ext>
                            </a:extLst>
                          </a:hlinkClick>
                        </a:rPr>
                        <a:t>DOL.gov/</a:t>
                      </a:r>
                      <a:r>
                        <a:rPr kumimoji="0" lang="es-MX" sz="1800" u="sng" strike="noStrike" cap="none" normalizeH="0" baseline="0" noProof="0" dirty="0" err="1">
                          <a:ln>
                            <a:noFill/>
                          </a:ln>
                          <a:solidFill>
                            <a:srgbClr val="00529B"/>
                          </a:solidFill>
                          <a:uLnTx/>
                          <a:uFillTx/>
                          <a:hlinkClick r:id="rId7">
                            <a:extLst>
                              <a:ext uri="{A12FA001-AC4F-418D-AE19-62706E023703}">
                                <ahyp:hlinkClr xmlns:ahyp="http://schemas.microsoft.com/office/drawing/2018/hyperlinkcolor" val="tx"/>
                              </a:ext>
                            </a:extLst>
                          </a:hlinkClick>
                        </a:rPr>
                        <a:t>owcp</a:t>
                      </a:r>
                      <a:r>
                        <a:rPr kumimoji="0" lang="es-MX" sz="1800" u="sng" strike="noStrike" cap="none" normalizeH="0" baseline="0" noProof="0" dirty="0">
                          <a:ln>
                            <a:noFill/>
                          </a:ln>
                          <a:solidFill>
                            <a:srgbClr val="00529B"/>
                          </a:solidFill>
                          <a:uLnTx/>
                          <a:uFillTx/>
                          <a:hlinkClick r:id="rId7">
                            <a:extLst>
                              <a:ext uri="{A12FA001-AC4F-418D-AE19-62706E023703}">
                                <ahyp:hlinkClr xmlns:ahyp="http://schemas.microsoft.com/office/drawing/2018/hyperlinkcolor" val="tx"/>
                              </a:ext>
                            </a:extLst>
                          </a:hlinkClick>
                        </a:rPr>
                        <a:t>/</a:t>
                      </a:r>
                      <a:r>
                        <a:rPr kumimoji="0" lang="es-MX" sz="1800" u="sng" strike="noStrike" cap="none" normalizeH="0" baseline="0" noProof="0" dirty="0" err="1">
                          <a:ln>
                            <a:noFill/>
                          </a:ln>
                          <a:solidFill>
                            <a:srgbClr val="00529B"/>
                          </a:solidFill>
                          <a:uLnTx/>
                          <a:uFillTx/>
                          <a:hlinkClick r:id="rId7">
                            <a:extLst>
                              <a:ext uri="{A12FA001-AC4F-418D-AE19-62706E023703}">
                                <ahyp:hlinkClr xmlns:ahyp="http://schemas.microsoft.com/office/drawing/2018/hyperlinkcolor" val="tx"/>
                              </a:ext>
                            </a:extLst>
                          </a:hlinkClick>
                        </a:rPr>
                        <a:t>dcmwc</a:t>
                      </a:r>
                      <a:endParaRPr kumimoji="0" lang="es-MX" sz="1800" u="sng" strike="noStrike" cap="none" normalizeH="0" baseline="0" noProof="0" dirty="0">
                        <a:ln>
                          <a:noFill/>
                        </a:ln>
                        <a:solidFill>
                          <a:srgbClr val="00529B"/>
                        </a:solidFill>
                        <a:uLnTx/>
                        <a:uFillTx/>
                        <a:hlinkClick r:id="rId7">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2"/>
                  </a:ext>
                </a:extLst>
              </a:tr>
              <a:tr h="1188017">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1800" b="0" u="none" strike="noStrike" cap="none" normalizeH="0" baseline="0" noProof="0" dirty="0">
                          <a:ln>
                            <a:noFill/>
                          </a:ln>
                          <a:solidFill>
                            <a:srgbClr val="00529B"/>
                          </a:solidFill>
                          <a:uLnTx/>
                          <a:uFillTx/>
                        </a:rPr>
                        <a:t>Oficina de Administración del Personal (Programa de Beneficios Médicos de los Empleados Federales (</a:t>
                      </a:r>
                      <a:r>
                        <a:rPr kumimoji="0" lang="es-MX" sz="1800" b="0" u="none" strike="noStrike" cap="none" normalizeH="0" baseline="0" noProof="0" dirty="0" err="1">
                          <a:ln>
                            <a:noFill/>
                          </a:ln>
                          <a:solidFill>
                            <a:srgbClr val="00529B"/>
                          </a:solidFill>
                          <a:uLnTx/>
                          <a:uFillTx/>
                        </a:rPr>
                        <a:t>FEHB</a:t>
                      </a:r>
                      <a:r>
                        <a:rPr kumimoji="0" lang="es-MX" sz="1800" b="0" u="none" strike="noStrike" cap="none" normalizeH="0" baseline="0" noProof="0" dirty="0">
                          <a:ln>
                            <a:noFill/>
                          </a:ln>
                          <a:solidFill>
                            <a:srgbClr val="00529B"/>
                          </a:solidFill>
                          <a:uLnTx/>
                          <a:uFillTx/>
                        </a:rPr>
                        <a:t>))</a:t>
                      </a: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MX" sz="1800" u="sng" strike="noStrike" cap="none" normalizeH="0" baseline="0" noProof="0" dirty="0">
                          <a:ln>
                            <a:noFill/>
                          </a:ln>
                          <a:solidFill>
                            <a:srgbClr val="00529B"/>
                          </a:solidFill>
                          <a:uLnTx/>
                          <a:uFillTx/>
                          <a:hlinkClick r:id="rId8">
                            <a:extLst>
                              <a:ext uri="{A12FA001-AC4F-418D-AE19-62706E023703}">
                                <ahyp:hlinkClr xmlns:ahyp="http://schemas.microsoft.com/office/drawing/2018/hyperlinkcolor" val="tx"/>
                              </a:ext>
                            </a:extLst>
                          </a:hlinkClick>
                        </a:rPr>
                        <a:t>OPM.gov/</a:t>
                      </a:r>
                      <a:r>
                        <a:rPr kumimoji="0" lang="es-MX" sz="1800" u="sng" strike="noStrike" cap="none" normalizeH="0" baseline="0" noProof="0" dirty="0" err="1">
                          <a:ln>
                            <a:noFill/>
                          </a:ln>
                          <a:solidFill>
                            <a:srgbClr val="00529B"/>
                          </a:solidFill>
                          <a:uLnTx/>
                          <a:uFillTx/>
                          <a:hlinkClick r:id="rId8">
                            <a:extLst>
                              <a:ext uri="{A12FA001-AC4F-418D-AE19-62706E023703}">
                                <ahyp:hlinkClr xmlns:ahyp="http://schemas.microsoft.com/office/drawing/2018/hyperlinkcolor" val="tx"/>
                              </a:ext>
                            </a:extLst>
                          </a:hlinkClick>
                        </a:rPr>
                        <a:t>healthcare-insurance</a:t>
                      </a:r>
                      <a:r>
                        <a:rPr kumimoji="0" lang="es-MX" sz="1800" u="sng" strike="noStrike" cap="none" normalizeH="0" baseline="0" noProof="0" dirty="0">
                          <a:ln>
                            <a:noFill/>
                          </a:ln>
                          <a:solidFill>
                            <a:srgbClr val="00529B"/>
                          </a:solidFill>
                          <a:uLnTx/>
                          <a:uFillTx/>
                          <a:hlinkClick r:id="rId8">
                            <a:extLst>
                              <a:ext uri="{A12FA001-AC4F-418D-AE19-62706E023703}">
                                <ahyp:hlinkClr xmlns:ahyp="http://schemas.microsoft.com/office/drawing/2018/hyperlinkcolor" val="tx"/>
                              </a:ext>
                            </a:extLst>
                          </a:hlinkClick>
                        </a:rPr>
                        <a:t>/</a:t>
                      </a:r>
                      <a:r>
                        <a:rPr kumimoji="0" lang="es-MX" sz="1800" u="sng" strike="noStrike" cap="none" normalizeH="0" baseline="0" noProof="0" dirty="0" err="1">
                          <a:ln>
                            <a:noFill/>
                          </a:ln>
                          <a:solidFill>
                            <a:srgbClr val="00529B"/>
                          </a:solidFill>
                          <a:uLnTx/>
                          <a:uFillTx/>
                          <a:hlinkClick r:id="rId8">
                            <a:extLst>
                              <a:ext uri="{A12FA001-AC4F-418D-AE19-62706E023703}">
                                <ahyp:hlinkClr xmlns:ahyp="http://schemas.microsoft.com/office/drawing/2018/hyperlinkcolor" val="tx"/>
                              </a:ext>
                            </a:extLst>
                          </a:hlinkClick>
                        </a:rPr>
                        <a:t>healthcare</a:t>
                      </a:r>
                      <a:r>
                        <a:rPr kumimoji="0" lang="es-MX" sz="1800" u="sng" strike="noStrike" cap="none" normalizeH="0" baseline="0" noProof="0" dirty="0">
                          <a:ln>
                            <a:noFill/>
                          </a:ln>
                          <a:solidFill>
                            <a:srgbClr val="00529B"/>
                          </a:solidFill>
                          <a:uLnTx/>
                          <a:uFillTx/>
                        </a:rPr>
                        <a:t> </a:t>
                      </a: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D020AAF4-2285-4C26-84C9-FE66C10E52E2}"/>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217C590D-74F9-4127-BF32-653130D1D294}"/>
              </a:ext>
            </a:extLst>
          </p:cNvPr>
          <p:cNvSpPr>
            <a:spLocks noGrp="1"/>
          </p:cNvSpPr>
          <p:nvPr>
            <p:ph type="ftr" sz="quarter" idx="11"/>
          </p:nvPr>
        </p:nvSpPr>
        <p:spPr/>
        <p:txBody>
          <a:bodyPr/>
          <a:lstStyle/>
          <a:p>
            <a:r>
              <a:rPr lang="es-MX"/>
              <a:t>Coordinación de beneficios</a:t>
            </a:r>
          </a:p>
        </p:txBody>
      </p:sp>
      <p:sp>
        <p:nvSpPr>
          <p:cNvPr id="4" name="Date Placeholder 3"/>
          <p:cNvSpPr>
            <a:spLocks noGrp="1"/>
          </p:cNvSpPr>
          <p:nvPr>
            <p:ph type="dt" sz="half" idx="10"/>
          </p:nvPr>
        </p:nvSpPr>
        <p:spPr/>
        <p:txBody>
          <a:bodyPr/>
          <a:lstStyle/>
          <a:p>
            <a:r>
              <a:rPr lang="es-MX" dirty="0"/>
              <a:t>Marzo de 2023</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6" y="169494"/>
            <a:ext cx="11620407" cy="666848"/>
          </a:xfrm>
        </p:spPr>
        <p:txBody>
          <a:bodyPr>
            <a:normAutofit fontScale="90000"/>
          </a:bodyPr>
          <a:lstStyle/>
          <a:p>
            <a:r>
              <a:rPr lang="es-MX" sz="3000" dirty="0">
                <a:latin typeface="Arial Black"/>
              </a:rPr>
              <a:t>Coordinación de Beneficios: Guía de recursos (continuación)</a:t>
            </a:r>
          </a:p>
        </p:txBody>
      </p:sp>
      <p:graphicFrame>
        <p:nvGraphicFramePr>
          <p:cNvPr id="7" name="Content Placeholder 7" descr="Coordinación de Beneficios – Guía de Recursos&#10;&#10;Tabla que muestra los recursos relacionados con el tema de coordinación de beneficios.&#10;">
            <a:extLst>
              <a:ext uri="{FF2B5EF4-FFF2-40B4-BE49-F238E27FC236}">
                <a16:creationId xmlns:a16="http://schemas.microsoft.com/office/drawing/2014/main" id="{F6FEDCBA-9A5F-4564-B3A4-71F93EC30E9C}"/>
              </a:ext>
            </a:extLst>
          </p:cNvPr>
          <p:cNvGraphicFramePr>
            <a:graphicFrameLocks/>
          </p:cNvGraphicFramePr>
          <p:nvPr>
            <p:extLst>
              <p:ext uri="{D42A27DB-BD31-4B8C-83A1-F6EECF244321}">
                <p14:modId xmlns:p14="http://schemas.microsoft.com/office/powerpoint/2010/main" val="1540266884"/>
              </p:ext>
            </p:extLst>
          </p:nvPr>
        </p:nvGraphicFramePr>
        <p:xfrm>
          <a:off x="1272540" y="1241918"/>
          <a:ext cx="9646920" cy="3923891"/>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234791">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s-MX" sz="1800" b="0" u="none" strike="noStrike" cap="none" normalizeH="0" baseline="0" noProof="0" dirty="0">
                          <a:ln>
                            <a:noFill/>
                          </a:ln>
                          <a:solidFill>
                            <a:srgbClr val="00529B"/>
                          </a:solidFill>
                          <a:uLnTx/>
                          <a:uFillTx/>
                        </a:rPr>
                        <a:t>Centro del Programa de Asistencia </a:t>
                      </a:r>
                      <a:br>
                        <a:rPr kumimoji="0" lang="es-MX" sz="1800" b="0" u="none" strike="noStrike" cap="none" normalizeH="0" baseline="0" noProof="0" dirty="0">
                          <a:ln>
                            <a:noFill/>
                          </a:ln>
                          <a:solidFill>
                            <a:srgbClr val="00529B"/>
                          </a:solidFill>
                          <a:uLnTx/>
                          <a:uFillTx/>
                        </a:rPr>
                      </a:br>
                      <a:r>
                        <a:rPr kumimoji="0" lang="es-MX" sz="1800" b="0" u="none" strike="noStrike" cap="none" normalizeH="0" baseline="0" noProof="0" dirty="0">
                          <a:ln>
                            <a:noFill/>
                          </a:ln>
                          <a:solidFill>
                            <a:srgbClr val="00529B"/>
                          </a:solidFill>
                          <a:uLnTx/>
                          <a:uFillTx/>
                        </a:rPr>
                        <a:t>al Paciente</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MX" sz="1800" b="0" u="none" strike="noStrike" cap="none" normalizeH="0" baseline="0" noProof="0">
                          <a:ln>
                            <a:noFill/>
                          </a:ln>
                          <a:solidFill>
                            <a:srgbClr val="00529B"/>
                          </a:solidFill>
                          <a:uLnTx/>
                          <a:uFillTx/>
                          <a:hlinkClick r:id="rId4">
                            <a:extLst>
                              <a:ext uri="{A12FA001-AC4F-418D-AE19-62706E023703}">
                                <ahyp:hlinkClr xmlns:ahyp="http://schemas.microsoft.com/office/drawing/2018/hyperlinkcolor" val="tx"/>
                              </a:ext>
                            </a:extLst>
                          </a:hlinkClick>
                        </a:rPr>
                        <a:t>rxassist.org</a:t>
                      </a:r>
                    </a:p>
                  </a:txBody>
                  <a:tcPr/>
                </a:tc>
                <a:extLst>
                  <a:ext uri="{0D108BD9-81ED-4DB2-BD59-A6C34878D82A}">
                    <a16:rowId xmlns:a16="http://schemas.microsoft.com/office/drawing/2014/main" val="10000"/>
                  </a:ext>
                </a:extLst>
              </a:tr>
              <a:tr h="58933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MX" sz="1800" u="none" strike="noStrike" cap="none" normalizeH="0" baseline="0" noProof="0">
                          <a:ln>
                            <a:noFill/>
                          </a:ln>
                          <a:solidFill>
                            <a:srgbClr val="00529B"/>
                          </a:solidFill>
                          <a:uLnTx/>
                          <a:uFillTx/>
                        </a:rPr>
                        <a:t>Descripción general de los beneficios de Medicare/TRICARE</a:t>
                      </a: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s-MX" sz="1800" u="sng" strike="noStrike" cap="none" normalizeH="0" baseline="0" noProof="0" dirty="0">
                          <a:ln>
                            <a:noFill/>
                          </a:ln>
                          <a:solidFill>
                            <a:srgbClr val="00529B"/>
                          </a:solidFill>
                          <a:uLnTx/>
                          <a:uFillTx/>
                          <a:hlinkClick r:id="rId5">
                            <a:extLst>
                              <a:ext uri="{A12FA001-AC4F-418D-AE19-62706E023703}">
                                <ahyp:hlinkClr xmlns:ahyp="http://schemas.microsoft.com/office/drawing/2018/hyperlinkcolor" val="tx"/>
                              </a:ext>
                            </a:extLst>
                          </a:hlinkClick>
                        </a:rPr>
                        <a:t>tricare.mil/</a:t>
                      </a:r>
                      <a:r>
                        <a:rPr kumimoji="0" lang="es-MX" sz="1800" u="sng" strike="noStrike" cap="none" normalizeH="0" baseline="0" noProof="0" dirty="0" err="1">
                          <a:ln>
                            <a:noFill/>
                          </a:ln>
                          <a:solidFill>
                            <a:srgbClr val="00529B"/>
                          </a:solidFill>
                          <a:uLnTx/>
                          <a:uFillTx/>
                          <a:hlinkClick r:id="rId5">
                            <a:extLst>
                              <a:ext uri="{A12FA001-AC4F-418D-AE19-62706E023703}">
                                <ahyp:hlinkClr xmlns:ahyp="http://schemas.microsoft.com/office/drawing/2018/hyperlinkcolor" val="tx"/>
                              </a:ext>
                            </a:extLst>
                          </a:hlinkClick>
                        </a:rPr>
                        <a:t>Plans</a:t>
                      </a:r>
                      <a:r>
                        <a:rPr kumimoji="0" lang="es-MX" sz="1800" u="sng" strike="noStrike" cap="none" normalizeH="0" baseline="0" noProof="0" dirty="0">
                          <a:ln>
                            <a:noFill/>
                          </a:ln>
                          <a:solidFill>
                            <a:srgbClr val="00529B"/>
                          </a:solidFill>
                          <a:uLnTx/>
                          <a:uFillTx/>
                          <a:hlinkClick r:id="rId5">
                            <a:extLst>
                              <a:ext uri="{A12FA001-AC4F-418D-AE19-62706E023703}">
                                <ahyp:hlinkClr xmlns:ahyp="http://schemas.microsoft.com/office/drawing/2018/hyperlinkcolor" val="tx"/>
                              </a:ext>
                            </a:extLst>
                          </a:hlinkClick>
                        </a:rPr>
                        <a:t>/</a:t>
                      </a:r>
                      <a:r>
                        <a:rPr kumimoji="0" lang="es-MX" sz="1800" u="sng" strike="noStrike" cap="none" normalizeH="0" baseline="0" noProof="0" dirty="0" err="1">
                          <a:ln>
                            <a:noFill/>
                          </a:ln>
                          <a:solidFill>
                            <a:srgbClr val="00529B"/>
                          </a:solidFill>
                          <a:uLnTx/>
                          <a:uFillTx/>
                          <a:hlinkClick r:id="rId5">
                            <a:extLst>
                              <a:ext uri="{A12FA001-AC4F-418D-AE19-62706E023703}">
                                <ahyp:hlinkClr xmlns:ahyp="http://schemas.microsoft.com/office/drawing/2018/hyperlinkcolor" val="tx"/>
                              </a:ext>
                            </a:extLst>
                          </a:hlinkClick>
                        </a:rPr>
                        <a:t>Eligibility?sc_database</a:t>
                      </a:r>
                      <a:r>
                        <a:rPr kumimoji="0" lang="es-MX" sz="1800" u="sng" strike="noStrike" cap="none" normalizeH="0" baseline="0" noProof="0" dirty="0">
                          <a:ln>
                            <a:noFill/>
                          </a:ln>
                          <a:solidFill>
                            <a:srgbClr val="00529B"/>
                          </a:solidFill>
                          <a:uLnTx/>
                          <a:uFillTx/>
                          <a:hlinkClick r:id="rId5">
                            <a:extLst>
                              <a:ext uri="{A12FA001-AC4F-418D-AE19-62706E023703}">
                                <ahyp:hlinkClr xmlns:ahyp="http://schemas.microsoft.com/office/drawing/2018/hyperlinkcolor" val="tx"/>
                              </a:ext>
                            </a:extLst>
                          </a:hlinkClick>
                        </a:rPr>
                        <a:t>=web</a:t>
                      </a:r>
                    </a:p>
                  </a:txBody>
                  <a:tcPr/>
                </a:tc>
                <a:extLst>
                  <a:ext uri="{0D108BD9-81ED-4DB2-BD59-A6C34878D82A}">
                    <a16:rowId xmlns:a16="http://schemas.microsoft.com/office/drawing/2014/main" val="10001"/>
                  </a:ext>
                </a:extLst>
              </a:tr>
              <a:tr h="9822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MX" sz="1800" u="none" strike="noStrike" cap="none" normalizeH="0" baseline="0" noProof="0" dirty="0">
                          <a:ln>
                            <a:noFill/>
                          </a:ln>
                          <a:solidFill>
                            <a:srgbClr val="00529B"/>
                          </a:solidFill>
                          <a:uLnTx/>
                          <a:uFillTx/>
                        </a:rPr>
                        <a:t>TRICARE</a:t>
                      </a: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s-MX" sz="1800" u="none" strike="noStrike" cap="none" normalizeH="0" baseline="0" noProof="0">
                          <a:ln>
                            <a:noFill/>
                          </a:ln>
                          <a:solidFill>
                            <a:srgbClr val="00529B"/>
                          </a:solidFill>
                          <a:uLnTx/>
                          <a:uFillTx/>
                          <a:hlinkClick r:id="rId6">
                            <a:extLst>
                              <a:ext uri="{A12FA001-AC4F-418D-AE19-62706E023703}">
                                <ahyp:hlinkClr xmlns:ahyp="http://schemas.microsoft.com/office/drawing/2018/hyperlinkcolor" val="tx"/>
                              </a:ext>
                            </a:extLst>
                          </a:hlinkClick>
                        </a:rPr>
                        <a:t>tricare.mil</a:t>
                      </a:r>
                    </a:p>
                  </a:txBody>
                  <a:tcPr/>
                </a:tc>
                <a:extLst>
                  <a:ext uri="{0D108BD9-81ED-4DB2-BD59-A6C34878D82A}">
                    <a16:rowId xmlns:a16="http://schemas.microsoft.com/office/drawing/2014/main" val="10002"/>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MX" sz="1800" u="none" strike="noStrike" cap="none" normalizeH="0" baseline="0" noProof="0">
                          <a:ln>
                            <a:noFill/>
                          </a:ln>
                          <a:solidFill>
                            <a:srgbClr val="00529B"/>
                          </a:solidFill>
                          <a:uLnTx/>
                          <a:uFillTx/>
                        </a:rPr>
                        <a:t>Departamento de Asuntos de Veteranos  </a:t>
                      </a:r>
                    </a:p>
                  </a:txBody>
                  <a:tcPr/>
                </a:tc>
                <a:tc>
                  <a:txBody>
                    <a:bodyPr/>
                    <a:lstStyle/>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MX" sz="1800" u="none" strike="noStrike" cap="none" normalizeH="0" baseline="0" noProof="0" dirty="0">
                          <a:ln>
                            <a:noFill/>
                          </a:ln>
                          <a:solidFill>
                            <a:srgbClr val="00529B"/>
                          </a:solidFill>
                          <a:uLnTx/>
                          <a:uFillTx/>
                        </a:rPr>
                        <a:t>Llame al 1-800-827-1000. número de TTY: 1-800-829-4833</a:t>
                      </a:r>
                    </a:p>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MX" sz="1800" u="sng" strike="noStrike" cap="none" normalizeH="0" baseline="0" noProof="0" dirty="0">
                          <a:ln>
                            <a:noFill/>
                          </a:ln>
                          <a:solidFill>
                            <a:srgbClr val="00529B"/>
                          </a:solidFill>
                          <a:uLnTx/>
                          <a:uFillTx/>
                          <a:hlinkClick r:id="rId7">
                            <a:extLst>
                              <a:ext uri="{A12FA001-AC4F-418D-AE19-62706E023703}">
                                <ahyp:hlinkClr xmlns:ahyp="http://schemas.microsoft.com/office/drawing/2018/hyperlinkcolor" val="tx"/>
                              </a:ext>
                            </a:extLst>
                          </a:hlinkClick>
                        </a:rPr>
                        <a:t>VA.gov/opa/</a:t>
                      </a:r>
                      <a:r>
                        <a:rPr kumimoji="0" lang="es-MX" sz="1800" u="sng" strike="noStrike" cap="none" normalizeH="0" baseline="0" noProof="0" dirty="0" err="1">
                          <a:ln>
                            <a:noFill/>
                          </a:ln>
                          <a:solidFill>
                            <a:srgbClr val="00529B"/>
                          </a:solidFill>
                          <a:uLnTx/>
                          <a:uFillTx/>
                          <a:hlinkClick r:id="rId7">
                            <a:extLst>
                              <a:ext uri="{A12FA001-AC4F-418D-AE19-62706E023703}">
                                <ahyp:hlinkClr xmlns:ahyp="http://schemas.microsoft.com/office/drawing/2018/hyperlinkcolor" val="tx"/>
                              </a:ext>
                            </a:extLst>
                          </a:hlinkClick>
                        </a:rPr>
                        <a:t>publications</a:t>
                      </a:r>
                      <a:r>
                        <a:rPr kumimoji="0" lang="es-MX" sz="1800" u="sng" strike="noStrike" cap="none" normalizeH="0" baseline="0" noProof="0" dirty="0">
                          <a:ln>
                            <a:noFill/>
                          </a:ln>
                          <a:solidFill>
                            <a:srgbClr val="00529B"/>
                          </a:solidFill>
                          <a:uLnTx/>
                          <a:uFillTx/>
                          <a:hlinkClick r:id="rId7">
                            <a:extLst>
                              <a:ext uri="{A12FA001-AC4F-418D-AE19-62706E023703}">
                                <ahyp:hlinkClr xmlns:ahyp="http://schemas.microsoft.com/office/drawing/2018/hyperlinkcolor" val="tx"/>
                              </a:ext>
                            </a:extLst>
                          </a:hlinkClick>
                        </a:rPr>
                        <a:t>/benefits_book.asp</a:t>
                      </a: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MX" sz="1800" u="sng" dirty="0">
                          <a:solidFill>
                            <a:srgbClr val="00529B"/>
                          </a:solidFill>
                          <a:hlinkClick r:id="rId8">
                            <a:extLst>
                              <a:ext uri="{A12FA001-AC4F-418D-AE19-62706E023703}">
                                <ahyp:hlinkClr xmlns:ahyp="http://schemas.microsoft.com/office/drawing/2018/hyperlinkcolor" val="tx"/>
                              </a:ext>
                            </a:extLst>
                          </a:hlinkClick>
                        </a:rPr>
                        <a:t>benefits.VA.gov/</a:t>
                      </a:r>
                      <a:r>
                        <a:rPr lang="es-MX" sz="1800" u="sng" dirty="0" err="1">
                          <a:solidFill>
                            <a:srgbClr val="00529B"/>
                          </a:solidFill>
                          <a:hlinkClick r:id="rId8">
                            <a:extLst>
                              <a:ext uri="{A12FA001-AC4F-418D-AE19-62706E023703}">
                                <ahyp:hlinkClr xmlns:ahyp="http://schemas.microsoft.com/office/drawing/2018/hyperlinkcolor" val="tx"/>
                              </a:ext>
                            </a:extLst>
                          </a:hlinkClick>
                        </a:rPr>
                        <a:t>benefits</a:t>
                      </a:r>
                      <a:endParaRPr lang="es-MX" sz="1800" u="sng" dirty="0">
                        <a:solidFill>
                          <a:srgbClr val="00529B"/>
                        </a:solidFill>
                        <a:hlinkClick r:id="rId8">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4332C145-A4BE-483E-A908-B96B5DD5202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3" name="Footer Placeholder 2">
            <a:extLst>
              <a:ext uri="{FF2B5EF4-FFF2-40B4-BE49-F238E27FC236}">
                <a16:creationId xmlns:a16="http://schemas.microsoft.com/office/drawing/2014/main" id="{B851E261-24AA-4CC6-A8AD-BD0690159061}"/>
              </a:ext>
            </a:extLst>
          </p:cNvPr>
          <p:cNvSpPr>
            <a:spLocks noGrp="1"/>
          </p:cNvSpPr>
          <p:nvPr>
            <p:ph type="ftr" sz="quarter" idx="11"/>
          </p:nvPr>
        </p:nvSpPr>
        <p:spPr/>
        <p:txBody>
          <a:bodyPr/>
          <a:lstStyle/>
          <a:p>
            <a:r>
              <a:rPr lang="es-MX"/>
              <a:t>Coordinación de beneficios</a:t>
            </a:r>
          </a:p>
        </p:txBody>
      </p:sp>
      <p:sp>
        <p:nvSpPr>
          <p:cNvPr id="4" name="Date Placeholder 3"/>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683358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3000" dirty="0">
                <a:latin typeface="Arial Black"/>
              </a:rPr>
              <a:t>Coordinación de Beneficios: Productos de Medicare</a:t>
            </a:r>
          </a:p>
        </p:txBody>
      </p:sp>
      <p:sp>
        <p:nvSpPr>
          <p:cNvPr id="9" name="TextBox 8">
            <a:extLst>
              <a:ext uri="{FF2B5EF4-FFF2-40B4-BE49-F238E27FC236}">
                <a16:creationId xmlns:a16="http://schemas.microsoft.com/office/drawing/2014/main" id="{0DF586A1-45A2-4FFF-A000-1083227D777C}"/>
              </a:ext>
            </a:extLst>
          </p:cNvPr>
          <p:cNvSpPr txBox="1"/>
          <p:nvPr/>
        </p:nvSpPr>
        <p:spPr>
          <a:xfrm>
            <a:off x="1103252" y="1534149"/>
            <a:ext cx="10379311" cy="1077218"/>
          </a:xfrm>
          <a:prstGeom prst="rect">
            <a:avLst/>
          </a:prstGeom>
          <a:noFill/>
        </p:spPr>
        <p:txBody>
          <a:bodyPr wrap="square" rtlCol="0">
            <a:spAutoFit/>
          </a:bodyPr>
          <a:lstStyle/>
          <a:p>
            <a:pPr>
              <a:spcAft>
                <a:spcPts val="1200"/>
              </a:spcAft>
            </a:pPr>
            <a:r>
              <a:rPr lang="es-MX" dirty="0">
                <a:solidFill>
                  <a:srgbClr val="00529B"/>
                </a:solidFill>
                <a:cs typeface="Arial" panose="020B0604020202020204" pitchFamily="34" charset="0"/>
              </a:rPr>
              <a:t>Para revisar los productos de Medicare indicados en esta table y otros productos útiles, visite </a:t>
            </a:r>
            <a:r>
              <a:rPr lang="es-MX" u="sng" dirty="0">
                <a:solidFill>
                  <a:srgbClr val="00529B"/>
                </a:solidFill>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s-MX" u="sng" dirty="0" err="1">
                <a:solidFill>
                  <a:srgbClr val="00529B"/>
                </a:solidFill>
                <a:cs typeface="Arial" panose="020B0604020202020204" pitchFamily="34" charset="0"/>
                <a:hlinkClick r:id="rId4">
                  <a:extLst>
                    <a:ext uri="{A12FA001-AC4F-418D-AE19-62706E023703}">
                      <ahyp:hlinkClr xmlns:ahyp="http://schemas.microsoft.com/office/drawing/2018/hyperlinkcolor" val="tx"/>
                    </a:ext>
                  </a:extLst>
                </a:hlinkClick>
              </a:rPr>
              <a:t>publications</a:t>
            </a:r>
            <a:r>
              <a:rPr lang="es-MX" dirty="0">
                <a:solidFill>
                  <a:srgbClr val="00529B"/>
                </a:solidFill>
                <a:cs typeface="Arial" panose="020B0604020202020204" pitchFamily="34" charset="0"/>
              </a:rPr>
              <a:t> y busque la palabra clave o el número del producto.</a:t>
            </a:r>
          </a:p>
          <a:p>
            <a:pPr>
              <a:spcAft>
                <a:spcPts val="1200"/>
              </a:spcAft>
            </a:pPr>
            <a:endParaRPr lang="en-US" dirty="0"/>
          </a:p>
        </p:txBody>
      </p:sp>
      <p:graphicFrame>
        <p:nvGraphicFramePr>
          <p:cNvPr id="6" name="Content Placeholder 7" descr="Coordinación de Beneficios – Productos de Medicare&#10;&#10;Tabla que muestra los recursos Medicare con el tema de coordinación de beneficios."/>
          <p:cNvGraphicFramePr>
            <a:graphicFrameLocks/>
          </p:cNvGraphicFramePr>
          <p:nvPr>
            <p:extLst>
              <p:ext uri="{D42A27DB-BD31-4B8C-83A1-F6EECF244321}">
                <p14:modId xmlns:p14="http://schemas.microsoft.com/office/powerpoint/2010/main" val="1611231712"/>
              </p:ext>
            </p:extLst>
          </p:nvPr>
        </p:nvGraphicFramePr>
        <p:xfrm>
          <a:off x="1103252" y="2456037"/>
          <a:ext cx="9985496" cy="1010920"/>
        </p:xfrm>
        <a:graphic>
          <a:graphicData uri="http://schemas.openxmlformats.org/drawingml/2006/table">
            <a:tbl>
              <a:tblPr firstRow="1" bandRow="1">
                <a:tableStyleId>{5FD0F851-EC5A-4D38-B0AD-8093EC10F338}</a:tableStyleId>
              </a:tblPr>
              <a:tblGrid>
                <a:gridCol w="4135498">
                  <a:extLst>
                    <a:ext uri="{9D8B030D-6E8A-4147-A177-3AD203B41FA5}">
                      <a16:colId xmlns:a16="http://schemas.microsoft.com/office/drawing/2014/main" val="20000"/>
                    </a:ext>
                  </a:extLst>
                </a:gridCol>
                <a:gridCol w="5849998">
                  <a:extLst>
                    <a:ext uri="{9D8B030D-6E8A-4147-A177-3AD203B41FA5}">
                      <a16:colId xmlns:a16="http://schemas.microsoft.com/office/drawing/2014/main" val="20001"/>
                    </a:ext>
                  </a:extLst>
                </a:gridCol>
              </a:tblGrid>
              <a:tr h="372428">
                <a:tc>
                  <a: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s-MX" sz="1800" b="0" u="none" strike="noStrike" cap="none" normalizeH="0" baseline="0" noProof="0" dirty="0">
                          <a:ln>
                            <a:noFill/>
                          </a:ln>
                          <a:solidFill>
                            <a:srgbClr val="00529B"/>
                          </a:solidFill>
                          <a:uLnTx/>
                          <a:uFillTx/>
                        </a:rPr>
                        <a:t>“Medicare y otros beneficios médicos: </a:t>
                      </a:r>
                      <a:br>
                        <a:rPr kumimoji="0" lang="es-MX" sz="1800" b="0" u="none" strike="noStrike" cap="none" normalizeH="0" baseline="0" noProof="0" dirty="0">
                          <a:ln>
                            <a:noFill/>
                          </a:ln>
                          <a:solidFill>
                            <a:srgbClr val="00529B"/>
                          </a:solidFill>
                          <a:uLnTx/>
                          <a:uFillTx/>
                        </a:rPr>
                      </a:br>
                      <a:r>
                        <a:rPr kumimoji="0" lang="es-MX" sz="1800" b="0" u="none" strike="noStrike" cap="none" normalizeH="0" baseline="0" noProof="0" dirty="0">
                          <a:ln>
                            <a:noFill/>
                          </a:ln>
                          <a:solidFill>
                            <a:srgbClr val="00529B"/>
                          </a:solidFill>
                          <a:uLnTx/>
                          <a:uFillTx/>
                        </a:rPr>
                        <a:t>su guía a quién paga primero”</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1800" b="0" u="none" strike="noStrike" cap="none" normalizeH="0" baseline="0" noProof="0" dirty="0">
                          <a:ln>
                            <a:noFill/>
                          </a:ln>
                          <a:solidFill>
                            <a:srgbClr val="00529B"/>
                          </a:solidFill>
                          <a:uLnTx/>
                          <a:uFillTx/>
                        </a:rPr>
                        <a:t>Producto de CMS No. 02179</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s-MX" sz="1800" u="none" strike="noStrike" cap="none" normalizeH="0" baseline="0" noProof="0" dirty="0">
                          <a:ln>
                            <a:noFill/>
                          </a:ln>
                          <a:solidFill>
                            <a:srgbClr val="00529B"/>
                          </a:solidFill>
                          <a:uLnTx/>
                          <a:uFillTx/>
                        </a:rPr>
                        <a:t>Manual “Medicare y usted” </a:t>
                      </a:r>
                    </a:p>
                  </a:txBody>
                  <a:tcPr/>
                </a:tc>
                <a:tc>
                  <a:txBody>
                    <a:bodyPr/>
                    <a:lstStyle/>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MX" sz="1800" u="none" strike="noStrike" cap="none" normalizeH="0" baseline="0" noProof="0" dirty="0">
                          <a:ln>
                            <a:noFill/>
                          </a:ln>
                          <a:solidFill>
                            <a:srgbClr val="00529B"/>
                          </a:solidFill>
                          <a:uLnTx/>
                          <a:uFillTx/>
                        </a:rPr>
                        <a:t>Producto de CMS No. 10050</a:t>
                      </a:r>
                    </a:p>
                  </a:txBody>
                  <a:tcPr/>
                </a:tc>
                <a:extLst>
                  <a:ext uri="{0D108BD9-81ED-4DB2-BD59-A6C34878D82A}">
                    <a16:rowId xmlns:a16="http://schemas.microsoft.com/office/drawing/2014/main" val="10001"/>
                  </a:ext>
                </a:extLst>
              </a:tr>
            </a:tbl>
          </a:graphicData>
        </a:graphic>
      </p:graphicFrame>
      <p:sp>
        <p:nvSpPr>
          <p:cNvPr id="10" name="Content Placeholder 9">
            <a:extLst>
              <a:ext uri="{FF2B5EF4-FFF2-40B4-BE49-F238E27FC236}">
                <a16:creationId xmlns:a16="http://schemas.microsoft.com/office/drawing/2014/main" id="{C2A6FE1E-A18F-4C54-A985-B503407974BA}"/>
              </a:ext>
            </a:extLst>
          </p:cNvPr>
          <p:cNvSpPr txBox="1">
            <a:spLocks/>
          </p:cNvSpPr>
          <p:nvPr/>
        </p:nvSpPr>
        <p:spPr>
          <a:xfrm>
            <a:off x="1103252" y="3982815"/>
            <a:ext cx="9985496"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MX" sz="1800" b="0" i="0" u="none" strike="noStrike" cap="none" normalizeH="0" baseline="0" noProof="0" dirty="0">
                <a:ln>
                  <a:noFill/>
                </a:ln>
                <a:solidFill>
                  <a:srgbClr val="00529B"/>
                </a:solidFill>
                <a:uLnTx/>
                <a:uFillTx/>
                <a:ea typeface="Calibri"/>
                <a:cs typeface="Arial" panose="020B0604020202020204" pitchFamily="34" charset="0"/>
              </a:rPr>
              <a:t>Para hacer un pedido de múltiples copia (socios solamente), visite </a:t>
            </a:r>
            <a:r>
              <a:rPr kumimoji="0" lang="es-MX" sz="1800" b="0" i="0" u="none" strike="noStrike" cap="none" normalizeH="0" baseline="0" noProof="0" dirty="0">
                <a:ln>
                  <a:noFill/>
                </a:ln>
                <a:solidFill>
                  <a:srgbClr val="00529B"/>
                </a:solidFill>
                <a:uLnTx/>
                <a:uFillTx/>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MX" sz="1800" b="0" i="0" u="none" strike="noStrike" cap="none" normalizeH="0" baseline="0" noProof="0" dirty="0">
                <a:ln>
                  <a:noFill/>
                </a:ln>
                <a:solidFill>
                  <a:srgbClr val="00529B"/>
                </a:solidFill>
                <a:uLnTx/>
                <a:uFillTx/>
                <a:ea typeface="Calibri"/>
                <a:cs typeface="Arial" panose="020B0604020202020204" pitchFamily="34" charset="0"/>
              </a:rPr>
              <a:t>. Usted debe registrar 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BD4255F2-CAE6-44AA-ADD5-D87B8CD78903}"/>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38C20241-A5E1-4C18-8C72-721B5B0EEEE8}"/>
              </a:ext>
            </a:extLst>
          </p:cNvPr>
          <p:cNvSpPr>
            <a:spLocks noGrp="1"/>
          </p:cNvSpPr>
          <p:nvPr>
            <p:ph type="ftr" sz="quarter" idx="11"/>
          </p:nvPr>
        </p:nvSpPr>
        <p:spPr/>
        <p:txBody>
          <a:bodyPr/>
          <a:lstStyle/>
          <a:p>
            <a:r>
              <a:rPr lang="es-MX"/>
              <a:t>Coordinación de beneficios</a:t>
            </a:r>
          </a:p>
        </p:txBody>
      </p:sp>
      <p:sp>
        <p:nvSpPr>
          <p:cNvPr id="4" name="Date Placeholder 3"/>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s-MX" sz="3000"/>
              <a:t>Siglas</a:t>
            </a:r>
          </a:p>
        </p:txBody>
      </p:sp>
      <p:sp>
        <p:nvSpPr>
          <p:cNvPr id="6" name="Content Placeholder 2"/>
          <p:cNvSpPr>
            <a:spLocks noGrp="1"/>
          </p:cNvSpPr>
          <p:nvPr>
            <p:ph type="body" sz="quarter" idx="4294967295"/>
          </p:nvPr>
        </p:nvSpPr>
        <p:spPr>
          <a:xfrm>
            <a:off x="617220" y="1127244"/>
            <a:ext cx="10957560" cy="4972050"/>
          </a:xfrm>
        </p:spPr>
        <p:txBody>
          <a:bodyPr numCol="2">
            <a:noAutofit/>
          </a:bodyPr>
          <a:lstStyle/>
          <a:p>
            <a:pPr marL="0" indent="0">
              <a:buNone/>
            </a:pPr>
            <a:r>
              <a:rPr lang="es-MX" sz="1750" b="1" dirty="0">
                <a:solidFill>
                  <a:srgbClr val="00529B"/>
                </a:solidFill>
              </a:rPr>
              <a:t>AI/AN</a:t>
            </a:r>
            <a:r>
              <a:rPr lang="es-MX" sz="1750" dirty="0">
                <a:solidFill>
                  <a:srgbClr val="00529B"/>
                </a:solidFill>
              </a:rPr>
              <a:t> Indio americano/nativo de Alaska</a:t>
            </a:r>
          </a:p>
          <a:p>
            <a:pPr marL="0" indent="0">
              <a:buNone/>
            </a:pPr>
            <a:r>
              <a:rPr lang="es-MX" sz="1750" b="1" dirty="0">
                <a:solidFill>
                  <a:srgbClr val="00529B"/>
                </a:solidFill>
              </a:rPr>
              <a:t>BCRC</a:t>
            </a:r>
            <a:r>
              <a:rPr lang="es-MX" sz="1750" dirty="0">
                <a:solidFill>
                  <a:srgbClr val="00529B"/>
                </a:solidFill>
              </a:rPr>
              <a:t> Coordinación de Beneficios y Centro de Recuperación </a:t>
            </a:r>
          </a:p>
          <a:p>
            <a:pPr marL="0" indent="0">
              <a:buNone/>
            </a:pPr>
            <a:r>
              <a:rPr lang="es-MX" sz="1750" b="1" dirty="0">
                <a:solidFill>
                  <a:srgbClr val="00529B"/>
                </a:solidFill>
              </a:rPr>
              <a:t>CMS</a:t>
            </a:r>
            <a:r>
              <a:rPr lang="es-MX" sz="1750" dirty="0">
                <a:solidFill>
                  <a:srgbClr val="00529B"/>
                </a:solidFill>
              </a:rPr>
              <a:t> Centros de Servicios de Medicare y Medicaid </a:t>
            </a:r>
          </a:p>
          <a:p>
            <a:pPr marL="0" indent="0">
              <a:buNone/>
            </a:pPr>
            <a:r>
              <a:rPr lang="es-MX" sz="1750" b="1" dirty="0">
                <a:solidFill>
                  <a:srgbClr val="00529B"/>
                </a:solidFill>
              </a:rPr>
              <a:t>COB</a:t>
            </a:r>
            <a:r>
              <a:rPr lang="es-MX" sz="1750" dirty="0">
                <a:solidFill>
                  <a:srgbClr val="00529B"/>
                </a:solidFill>
              </a:rPr>
              <a:t> Coordinación de Beneficios</a:t>
            </a:r>
          </a:p>
          <a:p>
            <a:pPr marL="0" indent="0">
              <a:buNone/>
            </a:pPr>
            <a:r>
              <a:rPr lang="es-MX" sz="1750" b="1" dirty="0">
                <a:solidFill>
                  <a:srgbClr val="00529B"/>
                </a:solidFill>
              </a:rPr>
              <a:t>COBA</a:t>
            </a:r>
            <a:r>
              <a:rPr lang="es-MX" sz="1750" dirty="0">
                <a:solidFill>
                  <a:srgbClr val="00529B"/>
                </a:solidFill>
              </a:rPr>
              <a:t> Acuerdo de Coordinación de Beneficios</a:t>
            </a:r>
          </a:p>
          <a:p>
            <a:pPr marL="0" indent="0">
              <a:buNone/>
            </a:pPr>
            <a:r>
              <a:rPr lang="es-MX" sz="1750" b="1" dirty="0">
                <a:solidFill>
                  <a:srgbClr val="00529B"/>
                </a:solidFill>
              </a:rPr>
              <a:t>COBRA </a:t>
            </a:r>
            <a:r>
              <a:rPr lang="es-MX" sz="1750" dirty="0">
                <a:solidFill>
                  <a:srgbClr val="00529B"/>
                </a:solidFill>
              </a:rPr>
              <a:t>Ley Ómnibus Consolidada de </a:t>
            </a:r>
            <a:br>
              <a:rPr lang="es-MX" sz="1750" dirty="0">
                <a:solidFill>
                  <a:srgbClr val="00529B"/>
                </a:solidFill>
              </a:rPr>
            </a:br>
            <a:r>
              <a:rPr lang="es-MX" sz="1750" dirty="0">
                <a:solidFill>
                  <a:srgbClr val="00529B"/>
                </a:solidFill>
              </a:rPr>
              <a:t>Reconciliación Presupuestaria   </a:t>
            </a:r>
          </a:p>
          <a:p>
            <a:pPr marL="0" indent="0">
              <a:buNone/>
            </a:pPr>
            <a:r>
              <a:rPr lang="es-MX" sz="1750" b="1" dirty="0">
                <a:solidFill>
                  <a:srgbClr val="00529B"/>
                </a:solidFill>
              </a:rPr>
              <a:t>CWF </a:t>
            </a:r>
            <a:r>
              <a:rPr lang="es-MX" sz="1750" dirty="0">
                <a:solidFill>
                  <a:srgbClr val="00529B"/>
                </a:solidFill>
              </a:rPr>
              <a:t>Archivo de trabajo común</a:t>
            </a:r>
          </a:p>
          <a:p>
            <a:pPr marL="0" indent="0">
              <a:buNone/>
            </a:pPr>
            <a:r>
              <a:rPr lang="es-MX" sz="1750" b="1" dirty="0">
                <a:solidFill>
                  <a:srgbClr val="00529B"/>
                </a:solidFill>
              </a:rPr>
              <a:t>ESRD</a:t>
            </a:r>
            <a:r>
              <a:rPr lang="es-MX" sz="1750" dirty="0">
                <a:solidFill>
                  <a:srgbClr val="00529B"/>
                </a:solidFill>
              </a:rPr>
              <a:t> Enfermedad Renal Terminal </a:t>
            </a:r>
          </a:p>
          <a:p>
            <a:pPr marL="0" indent="0">
              <a:buNone/>
            </a:pPr>
            <a:r>
              <a:rPr lang="es-MX" sz="1750" b="1" dirty="0">
                <a:solidFill>
                  <a:srgbClr val="00529B"/>
                </a:solidFill>
              </a:rPr>
              <a:t>FEHB</a:t>
            </a:r>
            <a:r>
              <a:rPr lang="es-MX" sz="1750" dirty="0">
                <a:solidFill>
                  <a:srgbClr val="00529B"/>
                </a:solidFill>
              </a:rPr>
              <a:t> Beneficios Médicos de Empleados </a:t>
            </a:r>
            <a:br>
              <a:rPr lang="es-MX" sz="1750" dirty="0">
                <a:solidFill>
                  <a:srgbClr val="00529B"/>
                </a:solidFill>
              </a:rPr>
            </a:br>
            <a:r>
              <a:rPr lang="es-MX" sz="1750" dirty="0">
                <a:solidFill>
                  <a:srgbClr val="00529B"/>
                </a:solidFill>
              </a:rPr>
              <a:t>Federales </a:t>
            </a:r>
          </a:p>
          <a:p>
            <a:pPr marL="0" indent="0">
              <a:buNone/>
            </a:pPr>
            <a:r>
              <a:rPr lang="es-MX" sz="1750" b="1" dirty="0">
                <a:solidFill>
                  <a:srgbClr val="00529B"/>
                </a:solidFill>
              </a:rPr>
              <a:t>GHP</a:t>
            </a:r>
            <a:r>
              <a:rPr lang="es-MX" sz="1750" dirty="0">
                <a:solidFill>
                  <a:srgbClr val="00529B"/>
                </a:solidFill>
              </a:rPr>
              <a:t> Plan de Salud Grupal </a:t>
            </a:r>
          </a:p>
          <a:p>
            <a:pPr marL="0" indent="0">
              <a:buNone/>
            </a:pPr>
            <a:r>
              <a:rPr lang="es-MX" sz="1750" b="1" dirty="0">
                <a:solidFill>
                  <a:srgbClr val="00529B"/>
                </a:solidFill>
              </a:rPr>
              <a:t>IHS</a:t>
            </a:r>
            <a:r>
              <a:rPr lang="es-MX" sz="1750" dirty="0">
                <a:solidFill>
                  <a:srgbClr val="00529B"/>
                </a:solidFill>
              </a:rPr>
              <a:t> Servicios de Salud Indígena </a:t>
            </a:r>
          </a:p>
          <a:p>
            <a:pPr marL="0" indent="0">
              <a:buNone/>
            </a:pPr>
            <a:r>
              <a:rPr lang="es-MX" sz="1750" b="1" dirty="0">
                <a:solidFill>
                  <a:srgbClr val="00529B"/>
                </a:solidFill>
              </a:rPr>
              <a:t>I/T/U</a:t>
            </a:r>
            <a:r>
              <a:rPr lang="es-MX" sz="1750" dirty="0">
                <a:solidFill>
                  <a:srgbClr val="00529B"/>
                </a:solidFill>
              </a:rPr>
              <a:t> Servicio de Salud Indígena, Tribal e </a:t>
            </a:r>
            <a:br>
              <a:rPr lang="es-MX" sz="1750" dirty="0">
                <a:solidFill>
                  <a:srgbClr val="00529B"/>
                </a:solidFill>
              </a:rPr>
            </a:br>
            <a:r>
              <a:rPr lang="es-MX" sz="1750" dirty="0">
                <a:solidFill>
                  <a:srgbClr val="00529B"/>
                </a:solidFill>
              </a:rPr>
              <a:t>Indígena Urbano</a:t>
            </a:r>
          </a:p>
          <a:p>
            <a:pPr marL="231775" indent="0">
              <a:buNone/>
            </a:pPr>
            <a:r>
              <a:rPr lang="es-MX" sz="1750" b="1" dirty="0">
                <a:solidFill>
                  <a:srgbClr val="00529B"/>
                </a:solidFill>
              </a:rPr>
              <a:t>MMA</a:t>
            </a:r>
            <a:r>
              <a:rPr lang="es-MX" sz="1750" dirty="0">
                <a:solidFill>
                  <a:srgbClr val="00529B"/>
                </a:solidFill>
              </a:rPr>
              <a:t> Ley de Modernización de Medicare </a:t>
            </a:r>
          </a:p>
          <a:p>
            <a:pPr marL="231775" indent="0">
              <a:buNone/>
            </a:pPr>
            <a:r>
              <a:rPr lang="es-MX" sz="1750" b="1" dirty="0">
                <a:solidFill>
                  <a:srgbClr val="00529B"/>
                </a:solidFill>
              </a:rPr>
              <a:t>NTP</a:t>
            </a:r>
            <a:r>
              <a:rPr lang="es-MX" sz="1750" dirty="0">
                <a:solidFill>
                  <a:srgbClr val="00529B"/>
                </a:solidFill>
              </a:rPr>
              <a:t> Programa Nacional de Capacitación </a:t>
            </a:r>
          </a:p>
          <a:p>
            <a:pPr marL="231775" indent="0">
              <a:buNone/>
            </a:pPr>
            <a:r>
              <a:rPr lang="es-MX" sz="1750" b="1" dirty="0">
                <a:solidFill>
                  <a:srgbClr val="00529B"/>
                </a:solidFill>
              </a:rPr>
              <a:t>PAP</a:t>
            </a:r>
            <a:r>
              <a:rPr lang="es-MX" sz="1750" dirty="0">
                <a:solidFill>
                  <a:srgbClr val="00529B"/>
                </a:solidFill>
              </a:rPr>
              <a:t> Programa de Asistencia al Paciente </a:t>
            </a:r>
          </a:p>
          <a:p>
            <a:pPr marL="231775" indent="0">
              <a:buNone/>
            </a:pPr>
            <a:r>
              <a:rPr lang="es-MX" sz="1750" b="1" dirty="0">
                <a:solidFill>
                  <a:srgbClr val="00529B"/>
                </a:solidFill>
              </a:rPr>
              <a:t>QHP</a:t>
            </a:r>
            <a:r>
              <a:rPr lang="es-MX" sz="1750" dirty="0">
                <a:solidFill>
                  <a:srgbClr val="00529B"/>
                </a:solidFill>
              </a:rPr>
              <a:t> Plan Médico Calificado </a:t>
            </a:r>
          </a:p>
          <a:p>
            <a:pPr marL="231775" indent="0">
              <a:buNone/>
            </a:pPr>
            <a:r>
              <a:rPr lang="es-MX" sz="1750" b="1" dirty="0">
                <a:solidFill>
                  <a:srgbClr val="00529B"/>
                </a:solidFill>
              </a:rPr>
              <a:t>SEP</a:t>
            </a:r>
            <a:r>
              <a:rPr lang="es-MX" sz="1750" dirty="0">
                <a:solidFill>
                  <a:srgbClr val="00529B"/>
                </a:solidFill>
              </a:rPr>
              <a:t> Período de Inscripción Especial </a:t>
            </a:r>
          </a:p>
          <a:p>
            <a:pPr marL="231775" indent="0">
              <a:buNone/>
            </a:pPr>
            <a:r>
              <a:rPr lang="es-MX" sz="1750" b="1" dirty="0">
                <a:solidFill>
                  <a:srgbClr val="00529B"/>
                </a:solidFill>
              </a:rPr>
              <a:t>SHIP</a:t>
            </a:r>
            <a:r>
              <a:rPr lang="es-MX" sz="1750" dirty="0">
                <a:solidFill>
                  <a:srgbClr val="00529B"/>
                </a:solidFill>
              </a:rPr>
              <a:t> Programas de Asistencia a los Seguros Médicos Estatales </a:t>
            </a:r>
          </a:p>
          <a:p>
            <a:pPr marL="231775" indent="0">
              <a:buNone/>
            </a:pPr>
            <a:r>
              <a:rPr lang="es-MX" sz="1750" b="1" dirty="0">
                <a:solidFill>
                  <a:srgbClr val="00529B"/>
                </a:solidFill>
              </a:rPr>
              <a:t>SNP</a:t>
            </a:r>
            <a:r>
              <a:rPr lang="es-MX" sz="1750" dirty="0">
                <a:solidFill>
                  <a:srgbClr val="00529B"/>
                </a:solidFill>
              </a:rPr>
              <a:t> Plan de Necesidades Especiales</a:t>
            </a:r>
          </a:p>
          <a:p>
            <a:pPr marL="231775" indent="0">
              <a:buNone/>
            </a:pPr>
            <a:r>
              <a:rPr lang="es-MX" sz="1750" b="1" dirty="0">
                <a:solidFill>
                  <a:srgbClr val="00529B"/>
                </a:solidFill>
              </a:rPr>
              <a:t>SPAP </a:t>
            </a:r>
            <a:r>
              <a:rPr lang="es-MX" sz="1750" dirty="0">
                <a:solidFill>
                  <a:srgbClr val="00529B"/>
                </a:solidFill>
              </a:rPr>
              <a:t>Programas de Asistencia </a:t>
            </a:r>
            <a:br>
              <a:rPr lang="es-MX" sz="1750" dirty="0">
                <a:solidFill>
                  <a:srgbClr val="00529B"/>
                </a:solidFill>
              </a:rPr>
            </a:br>
            <a:r>
              <a:rPr lang="es-MX" sz="1750" dirty="0">
                <a:solidFill>
                  <a:srgbClr val="00529B"/>
                </a:solidFill>
              </a:rPr>
              <a:t>Farmacéutica Estatal</a:t>
            </a:r>
          </a:p>
          <a:p>
            <a:pPr marL="231775" indent="0">
              <a:buNone/>
            </a:pPr>
            <a:r>
              <a:rPr lang="es-MX" sz="1750" b="1" dirty="0">
                <a:solidFill>
                  <a:srgbClr val="00529B"/>
                </a:solidFill>
              </a:rPr>
              <a:t>TFL</a:t>
            </a:r>
            <a:r>
              <a:rPr lang="es-MX" sz="1750" dirty="0">
                <a:solidFill>
                  <a:srgbClr val="00529B"/>
                </a:solidFill>
              </a:rPr>
              <a:t> TRICARE </a:t>
            </a:r>
            <a:r>
              <a:rPr lang="es-MX" sz="1750" dirty="0" err="1">
                <a:solidFill>
                  <a:srgbClr val="00529B"/>
                </a:solidFill>
              </a:rPr>
              <a:t>for</a:t>
            </a:r>
            <a:r>
              <a:rPr lang="es-MX" sz="1750" dirty="0">
                <a:solidFill>
                  <a:srgbClr val="00529B"/>
                </a:solidFill>
              </a:rPr>
              <a:t> </a:t>
            </a:r>
            <a:r>
              <a:rPr lang="es-MX" sz="1750" dirty="0" err="1">
                <a:solidFill>
                  <a:srgbClr val="00529B"/>
                </a:solidFill>
              </a:rPr>
              <a:t>Life</a:t>
            </a:r>
            <a:r>
              <a:rPr lang="es-MX" sz="1750" dirty="0">
                <a:solidFill>
                  <a:srgbClr val="00529B"/>
                </a:solidFill>
              </a:rPr>
              <a:t> </a:t>
            </a:r>
          </a:p>
          <a:p>
            <a:pPr marL="231775" indent="0">
              <a:buNone/>
            </a:pPr>
            <a:r>
              <a:rPr lang="es-MX" sz="1750" b="1" dirty="0" err="1">
                <a:solidFill>
                  <a:srgbClr val="00529B"/>
                </a:solidFill>
              </a:rPr>
              <a:t>TrOOP</a:t>
            </a:r>
            <a:r>
              <a:rPr lang="es-MX" sz="1750" dirty="0">
                <a:solidFill>
                  <a:srgbClr val="00529B"/>
                </a:solidFill>
              </a:rPr>
              <a:t> Gasto de Bolsillo Verdadero </a:t>
            </a:r>
          </a:p>
          <a:p>
            <a:pPr marL="231775" indent="0">
              <a:buNone/>
            </a:pPr>
            <a:r>
              <a:rPr lang="es-MX" sz="1750" b="1" dirty="0">
                <a:solidFill>
                  <a:srgbClr val="00529B"/>
                </a:solidFill>
              </a:rPr>
              <a:t>VA</a:t>
            </a:r>
            <a:r>
              <a:rPr lang="es-MX" sz="1750" dirty="0">
                <a:solidFill>
                  <a:srgbClr val="00529B"/>
                </a:solidFill>
              </a:rPr>
              <a:t> </a:t>
            </a:r>
            <a:r>
              <a:rPr lang="es-MX" sz="1750" dirty="0" err="1">
                <a:solidFill>
                  <a:srgbClr val="00529B"/>
                </a:solidFill>
              </a:rPr>
              <a:t>Astuntos</a:t>
            </a:r>
            <a:r>
              <a:rPr lang="es-MX" sz="1750" dirty="0">
                <a:solidFill>
                  <a:srgbClr val="00529B"/>
                </a:solidFill>
              </a:rPr>
              <a:t> de Veteranos </a:t>
            </a:r>
          </a:p>
          <a:p>
            <a:pPr marL="231775" indent="0">
              <a:buNone/>
            </a:pPr>
            <a:r>
              <a:rPr lang="es-MX" sz="1750" b="1" dirty="0">
                <a:solidFill>
                  <a:srgbClr val="00529B"/>
                </a:solidFill>
              </a:rPr>
              <a:t>WCMSA</a:t>
            </a:r>
            <a:r>
              <a:rPr lang="es-MX" sz="1750" dirty="0">
                <a:solidFill>
                  <a:srgbClr val="00529B"/>
                </a:solidFill>
              </a:rPr>
              <a:t> Acuerdos de Reserva de Fondos de Medicare para el Seguro de accidentes del trabajo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p:nvPr/>
        </p:nvCxnSpPr>
        <p:spPr>
          <a:xfrm>
            <a:off x="6043777" y="1200492"/>
            <a:ext cx="0" cy="482555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s-MX"/>
              <a:t>Coordinación de beneficios</a:t>
            </a:r>
          </a:p>
        </p:txBody>
      </p:sp>
      <p:sp>
        <p:nvSpPr>
          <p:cNvPr id="3" name="Date Placeholder 2"/>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s-MX" sz="3000"/>
              <a:t>Manténgase en contacto</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s-MX" sz="2400" dirty="0">
                <a:solidFill>
                  <a:schemeClr val="accent1">
                    <a:lumMod val="75000"/>
                  </a:schemeClr>
                </a:solidFill>
                <a:latin typeface="Arial" panose="020B0604020202020204" pitchFamily="34" charset="0"/>
                <a:cs typeface="Arial" panose="020B0604020202020204" pitchFamily="34" charset="0"/>
              </a:rPr>
              <a:t>Para ver los materiales de capacitación disponibles, </a:t>
            </a:r>
            <a:br>
              <a:rPr lang="es-MX" sz="2400" dirty="0">
                <a:solidFill>
                  <a:schemeClr val="accent1">
                    <a:lumMod val="75000"/>
                  </a:schemeClr>
                </a:solidFill>
                <a:latin typeface="Arial" panose="020B0604020202020204" pitchFamily="34" charset="0"/>
                <a:cs typeface="Arial" panose="020B0604020202020204" pitchFamily="34" charset="0"/>
              </a:rPr>
            </a:br>
            <a:r>
              <a:rPr lang="es-MX" sz="2400" dirty="0">
                <a:solidFill>
                  <a:schemeClr val="accent1">
                    <a:lumMod val="75000"/>
                  </a:schemeClr>
                </a:solidFill>
                <a:latin typeface="Arial" panose="020B0604020202020204" pitchFamily="34" charset="0"/>
                <a:cs typeface="Arial" panose="020B0604020202020204" pitchFamily="34" charset="0"/>
              </a:rPr>
              <a:t>o subscribirse a nuestra lista </a:t>
            </a:r>
            <a:br>
              <a:rPr lang="es-MX" sz="2400" dirty="0">
                <a:solidFill>
                  <a:schemeClr val="accent1">
                    <a:lumMod val="75000"/>
                  </a:schemeClr>
                </a:solidFill>
                <a:latin typeface="Arial" panose="020B0604020202020204" pitchFamily="34" charset="0"/>
                <a:cs typeface="Arial" panose="020B0604020202020204" pitchFamily="34" charset="0"/>
              </a:rPr>
            </a:br>
            <a:r>
              <a:rPr lang="es-MX" sz="2400" dirty="0">
                <a:solidFill>
                  <a:schemeClr val="accent1">
                    <a:lumMod val="75000"/>
                  </a:schemeClr>
                </a:solidFill>
                <a:latin typeface="Arial" panose="020B0604020202020204" pitchFamily="34" charset="0"/>
                <a:cs typeface="Arial" panose="020B0604020202020204" pitchFamily="34" charset="0"/>
              </a:rPr>
              <a:t>de correo electrónico, visite</a:t>
            </a:r>
          </a:p>
          <a:p>
            <a:pPr marL="0" indent="0" algn="ctr">
              <a:lnSpc>
                <a:spcPct val="100000"/>
              </a:lnSpc>
              <a:spcBef>
                <a:spcPts val="0"/>
              </a:spcBef>
              <a:spcAft>
                <a:spcPts val="600"/>
              </a:spcAft>
              <a:buFont typeface="Arial" panose="020B0604020202020204" pitchFamily="34" charset="0"/>
              <a:buNone/>
            </a:pPr>
            <a:r>
              <a:rPr lang="es-MX"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s-MX" sz="2400" dirty="0">
                <a:solidFill>
                  <a:schemeClr val="accent1">
                    <a:lumMod val="7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3FE9AA4-1FEC-424F-84DE-FED14AC5DA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28993"/>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s-MX" sz="2400" dirty="0">
                <a:solidFill>
                  <a:schemeClr val="accent1">
                    <a:lumMod val="75000"/>
                  </a:schemeClr>
                </a:solidFill>
                <a:latin typeface="Arial" panose="020B0604020202020204" pitchFamily="34" charset="0"/>
                <a:cs typeface="Arial" panose="020B0604020202020204" pitchFamily="34" charset="0"/>
              </a:rPr>
              <a:t>Comuníquese con s  </a:t>
            </a:r>
            <a:r>
              <a:rPr lang="es-MX"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s-MX"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408703"/>
            <a:ext cx="2863263" cy="2863263"/>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a:p>
        </p:txBody>
      </p:sp>
      <p:sp>
        <p:nvSpPr>
          <p:cNvPr id="5" name="Footer Placeholder 4">
            <a:extLst>
              <a:ext uri="{FF2B5EF4-FFF2-40B4-BE49-F238E27FC236}">
                <a16:creationId xmlns:a16="http://schemas.microsoft.com/office/drawing/2014/main" id="{424BD165-C34F-45C1-9548-1C2AA167F06A}"/>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MX" sz="3000"/>
              <a:t>Lección 1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371600"/>
            <a:ext cx="9837234" cy="5021042"/>
          </a:xfrm>
        </p:spPr>
        <p:txBody>
          <a:bodyPr vert="horz" lIns="91440" tIns="45720" rIns="91440" bIns="45720" rtlCol="0" anchor="t">
            <a:normAutofit/>
          </a:bodyPr>
          <a:lstStyle/>
          <a:p>
            <a:pPr marL="0" indent="0">
              <a:lnSpc>
                <a:spcPct val="100000"/>
              </a:lnSpc>
              <a:spcBef>
                <a:spcPts val="0"/>
              </a:spcBef>
              <a:spcAft>
                <a:spcPts val="1200"/>
              </a:spcAft>
              <a:buNone/>
            </a:pPr>
            <a:r>
              <a:rPr lang="es-MX" sz="2800" b="1" dirty="0">
                <a:solidFill>
                  <a:srgbClr val="00529B"/>
                </a:solidFill>
                <a:latin typeface="Arial"/>
                <a:cs typeface="Arial"/>
              </a:rPr>
              <a:t>Al final de esta sesión, usted podrá: </a:t>
            </a:r>
          </a:p>
          <a:p>
            <a:pPr marL="548640" indent="-274320">
              <a:lnSpc>
                <a:spcPct val="100000"/>
              </a:lnSpc>
              <a:spcBef>
                <a:spcPts val="0"/>
              </a:spcBef>
              <a:spcAft>
                <a:spcPts val="1200"/>
              </a:spcAft>
            </a:pPr>
            <a:r>
              <a:rPr lang="es-MX" sz="2400" dirty="0">
                <a:solidFill>
                  <a:srgbClr val="00529B"/>
                </a:solidFill>
                <a:latin typeface="Arial"/>
                <a:cs typeface="Arial"/>
              </a:rPr>
              <a:t>Explicar la coordinación de beneficios y los términos relacionados</a:t>
            </a:r>
          </a:p>
          <a:p>
            <a:pPr marL="548640" indent="-274320">
              <a:lnSpc>
                <a:spcPct val="100000"/>
              </a:lnSpc>
              <a:spcBef>
                <a:spcPts val="0"/>
              </a:spcBef>
              <a:spcAft>
                <a:spcPts val="1200"/>
              </a:spcAft>
            </a:pPr>
            <a:r>
              <a:rPr lang="es-MX" sz="2400" dirty="0">
                <a:solidFill>
                  <a:srgbClr val="00529B"/>
                </a:solidFill>
                <a:latin typeface="Arial"/>
                <a:cs typeface="Arial"/>
              </a:rPr>
              <a:t>Explicar las directrices sobre cuándo Medicare es el pagador primario o secundario de una reclamación </a:t>
            </a:r>
          </a:p>
          <a:p>
            <a:pPr marL="548640" indent="-274320">
              <a:lnSpc>
                <a:spcPct val="100000"/>
              </a:lnSpc>
              <a:spcBef>
                <a:spcPts val="0"/>
              </a:spcBef>
              <a:spcAft>
                <a:spcPts val="1200"/>
              </a:spcAft>
            </a:pPr>
            <a:r>
              <a:rPr lang="es-MX" sz="2400" dirty="0">
                <a:solidFill>
                  <a:srgbClr val="00529B"/>
                </a:solidFill>
                <a:latin typeface="Arial"/>
                <a:cs typeface="Arial"/>
              </a:rPr>
              <a:t>Describir la Coordinación de Beneficios y el Centro de Recuperación (BCRC) y su función</a:t>
            </a:r>
          </a:p>
        </p:txBody>
      </p:sp>
      <p:sp>
        <p:nvSpPr>
          <p:cNvPr id="2" name="Slide Number Placeholder 1">
            <a:extLst>
              <a:ext uri="{FF2B5EF4-FFF2-40B4-BE49-F238E27FC236}">
                <a16:creationId xmlns:a16="http://schemas.microsoft.com/office/drawing/2014/main" id="{FACC8C88-8908-4FE4-A224-FDD25025909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a:p>
        </p:txBody>
      </p:sp>
      <p:sp>
        <p:nvSpPr>
          <p:cNvPr id="3" name="Footer Placeholder 2">
            <a:extLst>
              <a:ext uri="{FF2B5EF4-FFF2-40B4-BE49-F238E27FC236}">
                <a16:creationId xmlns:a16="http://schemas.microsoft.com/office/drawing/2014/main" id="{CAF9DCD0-FED7-40ED-8E29-59CA51E674F2}"/>
              </a:ext>
            </a:extLst>
          </p:cNvPr>
          <p:cNvSpPr>
            <a:spLocks noGrp="1"/>
          </p:cNvSpPr>
          <p:nvPr>
            <p:ph type="ftr" sz="quarter" idx="11"/>
          </p:nvPr>
        </p:nvSpPr>
        <p:spPr/>
        <p:txBody>
          <a:bodyPr/>
          <a:lstStyle/>
          <a:p>
            <a:r>
              <a:rPr lang="es-MX"/>
              <a:t>Coordinación de beneficios</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a:t>Descripción general de la Coordinación de beneficios</a:t>
            </a:r>
          </a:p>
        </p:txBody>
      </p:sp>
      <p:sp>
        <p:nvSpPr>
          <p:cNvPr id="22" name="Content Placeholder 4">
            <a:extLst>
              <a:ext uri="{FF2B5EF4-FFF2-40B4-BE49-F238E27FC236}">
                <a16:creationId xmlns:a16="http://schemas.microsoft.com/office/drawing/2014/main" id="{46F7AA23-B9E6-4D63-A930-0099F6F98701}"/>
              </a:ext>
            </a:extLst>
          </p:cNvPr>
          <p:cNvSpPr txBox="1">
            <a:spLocks/>
          </p:cNvSpPr>
          <p:nvPr/>
        </p:nvSpPr>
        <p:spPr>
          <a:xfrm>
            <a:off x="569119" y="1371600"/>
            <a:ext cx="11053762" cy="1568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defTabSz="685800">
              <a:lnSpc>
                <a:spcPct val="100000"/>
              </a:lnSpc>
              <a:spcBef>
                <a:spcPts val="0"/>
              </a:spcBef>
              <a:spcAft>
                <a:spcPts val="1200"/>
              </a:spcAft>
            </a:pPr>
            <a:r>
              <a:rPr lang="es-MX" sz="2800" b="1" dirty="0">
                <a:solidFill>
                  <a:srgbClr val="00529B"/>
                </a:solidFill>
              </a:rPr>
              <a:t>Pagador: </a:t>
            </a:r>
            <a:r>
              <a:rPr lang="es-MX" sz="2800" dirty="0">
                <a:solidFill>
                  <a:srgbClr val="00529B"/>
                </a:solidFill>
              </a:rPr>
              <a:t>Se le llama a cada tipo de cobertura de seguro médico</a:t>
            </a:r>
          </a:p>
          <a:p>
            <a:pPr marL="273050" indent="-273050" defTabSz="685800">
              <a:lnSpc>
                <a:spcPct val="100000"/>
              </a:lnSpc>
              <a:spcBef>
                <a:spcPts val="0"/>
              </a:spcBef>
              <a:spcAft>
                <a:spcPts val="1200"/>
              </a:spcAft>
            </a:pPr>
            <a:r>
              <a:rPr lang="es-MX" sz="2800" b="1" dirty="0">
                <a:solidFill>
                  <a:srgbClr val="00529B"/>
                </a:solidFill>
              </a:rPr>
              <a:t>Coordinación de beneficios: </a:t>
            </a:r>
            <a:r>
              <a:rPr lang="es-MX" sz="2800" dirty="0">
                <a:solidFill>
                  <a:srgbClr val="00529B"/>
                </a:solidFill>
              </a:rPr>
              <a:t>Son las reglas que determinan quién paga primero, segundo y (en algunos casos) tercero</a:t>
            </a:r>
          </a:p>
        </p:txBody>
      </p:sp>
      <p:sp>
        <p:nvSpPr>
          <p:cNvPr id="17" name="Content Placeholder 4">
            <a:extLst>
              <a:ext uri="{FF2B5EF4-FFF2-40B4-BE49-F238E27FC236}">
                <a16:creationId xmlns:a16="http://schemas.microsoft.com/office/drawing/2014/main" id="{9B87E3EB-CD4D-4752-A1ED-7EE90B52FB55}"/>
              </a:ext>
            </a:extLst>
          </p:cNvPr>
          <p:cNvSpPr txBox="1">
            <a:spLocks/>
          </p:cNvSpPr>
          <p:nvPr/>
        </p:nvSpPr>
        <p:spPr>
          <a:xfrm>
            <a:off x="838200" y="3694920"/>
            <a:ext cx="3404671" cy="922381"/>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2800" b="1" dirty="0">
                <a:solidFill>
                  <a:srgbClr val="00529B"/>
                </a:solidFill>
              </a:rPr>
              <a:t>Pagador primario</a:t>
            </a:r>
          </a:p>
        </p:txBody>
      </p:sp>
      <p:sp>
        <p:nvSpPr>
          <p:cNvPr id="34" name="Rectangle: Rounded Corners 33" descr="Recuadro amarillo con las palabras “Pagador primario” dentro del recuadro">
            <a:extLst>
              <a:ext uri="{FF2B5EF4-FFF2-40B4-BE49-F238E27FC236}">
                <a16:creationId xmlns:a16="http://schemas.microsoft.com/office/drawing/2014/main" id="{D15657AF-E3D8-4002-933B-8B3B91F30F5B}"/>
              </a:ext>
            </a:extLst>
          </p:cNvPr>
          <p:cNvSpPr/>
          <p:nvPr/>
        </p:nvSpPr>
        <p:spPr>
          <a:xfrm>
            <a:off x="956963" y="3143637"/>
            <a:ext cx="3163087" cy="158634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b="1" dirty="0">
              <a:solidFill>
                <a:srgbClr val="00529B"/>
              </a:solidFill>
            </a:endParaRPr>
          </a:p>
        </p:txBody>
      </p:sp>
      <p:sp>
        <p:nvSpPr>
          <p:cNvPr id="19" name="Content Placeholder 4">
            <a:extLst>
              <a:ext uri="{FF2B5EF4-FFF2-40B4-BE49-F238E27FC236}">
                <a16:creationId xmlns:a16="http://schemas.microsoft.com/office/drawing/2014/main" id="{A973F7A8-5956-43C9-84C4-7FF57354515A}"/>
              </a:ext>
            </a:extLst>
          </p:cNvPr>
          <p:cNvSpPr txBox="1">
            <a:spLocks/>
          </p:cNvSpPr>
          <p:nvPr/>
        </p:nvSpPr>
        <p:spPr>
          <a:xfrm>
            <a:off x="4519226" y="3475618"/>
            <a:ext cx="3200400" cy="922381"/>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2800" b="1" dirty="0">
                <a:solidFill>
                  <a:srgbClr val="00529B"/>
                </a:solidFill>
              </a:rPr>
              <a:t>Pagador secundario</a:t>
            </a:r>
          </a:p>
        </p:txBody>
      </p:sp>
      <p:sp>
        <p:nvSpPr>
          <p:cNvPr id="35" name="Rectangle: Rounded Corners 34" descr="Recuadro amarillo con las palabras “Pagador secundario” dentro del recuadro">
            <a:extLst>
              <a:ext uri="{FF2B5EF4-FFF2-40B4-BE49-F238E27FC236}">
                <a16:creationId xmlns:a16="http://schemas.microsoft.com/office/drawing/2014/main" id="{A7CEE6E1-02D1-4CB6-B205-136FE61CC7E8}"/>
              </a:ext>
            </a:extLst>
          </p:cNvPr>
          <p:cNvSpPr/>
          <p:nvPr/>
        </p:nvSpPr>
        <p:spPr>
          <a:xfrm>
            <a:off x="4588683" y="3153731"/>
            <a:ext cx="3163087" cy="157898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dirty="0">
              <a:solidFill>
                <a:srgbClr val="00529B"/>
              </a:solidFill>
            </a:endParaRPr>
          </a:p>
        </p:txBody>
      </p:sp>
      <p:sp>
        <p:nvSpPr>
          <p:cNvPr id="18" name="Content Placeholder 4">
            <a:extLst>
              <a:ext uri="{FF2B5EF4-FFF2-40B4-BE49-F238E27FC236}">
                <a16:creationId xmlns:a16="http://schemas.microsoft.com/office/drawing/2014/main" id="{36E7D16B-B92F-48A7-B3AD-89529C8F12D2}"/>
              </a:ext>
            </a:extLst>
          </p:cNvPr>
          <p:cNvSpPr txBox="1">
            <a:spLocks/>
          </p:cNvSpPr>
          <p:nvPr/>
        </p:nvSpPr>
        <p:spPr>
          <a:xfrm>
            <a:off x="8188258" y="3693601"/>
            <a:ext cx="3163087" cy="922383"/>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2800" b="1" dirty="0">
                <a:solidFill>
                  <a:srgbClr val="00529B"/>
                </a:solidFill>
              </a:rPr>
              <a:t>Pagador terciario</a:t>
            </a:r>
          </a:p>
        </p:txBody>
      </p:sp>
      <p:sp>
        <p:nvSpPr>
          <p:cNvPr id="36" name="Rectangle: Rounded Corners 35" descr="Recuadro amarillo con las palabras “Pagador terciario” dentro del recuadro">
            <a:extLst>
              <a:ext uri="{FF2B5EF4-FFF2-40B4-BE49-F238E27FC236}">
                <a16:creationId xmlns:a16="http://schemas.microsoft.com/office/drawing/2014/main" id="{4619B498-5667-4801-915F-62DF9FC2EEF6}"/>
              </a:ext>
            </a:extLst>
          </p:cNvPr>
          <p:cNvSpPr/>
          <p:nvPr/>
        </p:nvSpPr>
        <p:spPr>
          <a:xfrm>
            <a:off x="8220402" y="3167852"/>
            <a:ext cx="3200400" cy="156869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dirty="0">
              <a:solidFill>
                <a:srgbClr val="00529B"/>
              </a:solidFill>
            </a:endParaRPr>
          </a:p>
        </p:txBody>
      </p:sp>
      <p:sp>
        <p:nvSpPr>
          <p:cNvPr id="5" name="Content Placeholder 4"/>
          <p:cNvSpPr>
            <a:spLocks noGrp="1"/>
          </p:cNvSpPr>
          <p:nvPr>
            <p:ph idx="4294967295"/>
          </p:nvPr>
        </p:nvSpPr>
        <p:spPr>
          <a:xfrm>
            <a:off x="628340" y="4937437"/>
            <a:ext cx="11053762" cy="1032200"/>
          </a:xfrm>
        </p:spPr>
        <p:txBody>
          <a:bodyPr vert="horz" lIns="91440" tIns="45720" rIns="91440" bIns="45720" rtlCol="0">
            <a:normAutofit/>
          </a:bodyPr>
          <a:lstStyle/>
          <a:p>
            <a:pPr marL="0" indent="-274320" defTabSz="685800">
              <a:lnSpc>
                <a:spcPct val="100000"/>
              </a:lnSpc>
              <a:spcBef>
                <a:spcPts val="600"/>
              </a:spcBef>
              <a:spcAft>
                <a:spcPts val="600"/>
              </a:spcAft>
            </a:pPr>
            <a:r>
              <a:rPr lang="es-MX" sz="2800">
                <a:solidFill>
                  <a:srgbClr val="00529B"/>
                </a:solidFill>
              </a:rPr>
              <a:t>Medicare puede ser el pagador primario o secundario</a:t>
            </a:r>
          </a:p>
        </p:txBody>
      </p:sp>
      <p:sp>
        <p:nvSpPr>
          <p:cNvPr id="7" name="Slide Number Placeholder 6">
            <a:extLst>
              <a:ext uri="{FF2B5EF4-FFF2-40B4-BE49-F238E27FC236}">
                <a16:creationId xmlns:a16="http://schemas.microsoft.com/office/drawing/2014/main" id="{9C84F819-D873-46AC-887F-5E7FD7E2F8EE}"/>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3" name="Footer Placeholder 2">
            <a:extLst>
              <a:ext uri="{FF2B5EF4-FFF2-40B4-BE49-F238E27FC236}">
                <a16:creationId xmlns:a16="http://schemas.microsoft.com/office/drawing/2014/main" id="{AE1E61DE-2F01-46AC-921E-43C961923EDB}"/>
              </a:ext>
            </a:extLst>
          </p:cNvPr>
          <p:cNvSpPr>
            <a:spLocks noGrp="1"/>
          </p:cNvSpPr>
          <p:nvPr>
            <p:ph type="ftr" sz="quarter" idx="11"/>
          </p:nvPr>
        </p:nvSpPr>
        <p:spPr/>
        <p:txBody>
          <a:bodyPr/>
          <a:lstStyle/>
          <a:p>
            <a:r>
              <a:rPr lang="es-MX" dirty="0"/>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9" presetClass="emph" presetSubtype="0" fill="hold" nodeType="withEffect">
                                  <p:stCondLst>
                                    <p:cond delay="0"/>
                                  </p:stCondLst>
                                  <p:childTnLst>
                                    <p:animClr clrSpc="rgb" dir="cw">
                                      <p:cBhvr override="childStyle">
                                        <p:cTn id="28" dur="500" fill="hold"/>
                                        <p:tgtEl>
                                          <p:spTgt spid="34"/>
                                        </p:tgtEl>
                                        <p:attrNameLst>
                                          <p:attrName>style.color</p:attrName>
                                        </p:attrNameLst>
                                      </p:cBhvr>
                                      <p:to>
                                        <a:srgbClr val="FEC736"/>
                                      </p:to>
                                    </p:animClr>
                                    <p:animClr clrSpc="rgb" dir="cw">
                                      <p:cBhvr>
                                        <p:cTn id="29" dur="500" fill="hold"/>
                                        <p:tgtEl>
                                          <p:spTgt spid="34"/>
                                        </p:tgtEl>
                                        <p:attrNameLst>
                                          <p:attrName>fillcolor</p:attrName>
                                        </p:attrNameLst>
                                      </p:cBhvr>
                                      <p:to>
                                        <a:srgbClr val="FEC736"/>
                                      </p:to>
                                    </p:animClr>
                                    <p:set>
                                      <p:cBhvr>
                                        <p:cTn id="30" dur="500" fill="hold"/>
                                        <p:tgtEl>
                                          <p:spTgt spid="34"/>
                                        </p:tgtEl>
                                        <p:attrNameLst>
                                          <p:attrName>fill.type</p:attrName>
                                        </p:attrNameLst>
                                      </p:cBhvr>
                                      <p:to>
                                        <p:strVal val="solid"/>
                                      </p:to>
                                    </p:set>
                                    <p:set>
                                      <p:cBhvr>
                                        <p:cTn id="31" dur="500" fill="hold"/>
                                        <p:tgtEl>
                                          <p:spTgt spid="34"/>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35"/>
                                        </p:tgtEl>
                                        <p:attrNameLst>
                                          <p:attrName>style.color</p:attrName>
                                        </p:attrNameLst>
                                      </p:cBhvr>
                                      <p:to>
                                        <a:srgbClr val="FEC736"/>
                                      </p:to>
                                    </p:animClr>
                                    <p:animClr clrSpc="rgb" dir="cw">
                                      <p:cBhvr>
                                        <p:cTn id="34" dur="500" fill="hold"/>
                                        <p:tgtEl>
                                          <p:spTgt spid="35"/>
                                        </p:tgtEl>
                                        <p:attrNameLst>
                                          <p:attrName>fillcolor</p:attrName>
                                        </p:attrNameLst>
                                      </p:cBhvr>
                                      <p:to>
                                        <a:srgbClr val="FEC736"/>
                                      </p:to>
                                    </p:animClr>
                                    <p:set>
                                      <p:cBhvr>
                                        <p:cTn id="35" dur="500" fill="hold"/>
                                        <p:tgtEl>
                                          <p:spTgt spid="35"/>
                                        </p:tgtEl>
                                        <p:attrNameLst>
                                          <p:attrName>fill.type</p:attrName>
                                        </p:attrNameLst>
                                      </p:cBhvr>
                                      <p:to>
                                        <p:strVal val="solid"/>
                                      </p:to>
                                    </p:set>
                                    <p:set>
                                      <p:cBhvr>
                                        <p:cTn id="36"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animBg="1"/>
      <p:bldP spid="19" grpId="0"/>
      <p:bldP spid="35" grpId="0" animBg="1"/>
      <p:bldP spid="18" grpId="0"/>
      <p:bldP spid="36" grpId="0" animBg="1"/>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642989"/>
          </a:xfrm>
        </p:spPr>
        <p:txBody>
          <a:bodyPr>
            <a:normAutofit/>
          </a:bodyPr>
          <a:lstStyle/>
          <a:p>
            <a:r>
              <a:rPr lang="es-MX" sz="3000"/>
              <a:t>¿Cuándo es Medicare el pagador primario?</a:t>
            </a:r>
          </a:p>
        </p:txBody>
      </p:sp>
      <p:sp>
        <p:nvSpPr>
          <p:cNvPr id="9" name="Content Placeholder 4">
            <a:extLst>
              <a:ext uri="{FF2B5EF4-FFF2-40B4-BE49-F238E27FC236}">
                <a16:creationId xmlns:a16="http://schemas.microsoft.com/office/drawing/2014/main" id="{41BF5406-31A2-4739-844B-24A5B7201423}"/>
              </a:ext>
            </a:extLst>
          </p:cNvPr>
          <p:cNvSpPr txBox="1">
            <a:spLocks/>
          </p:cNvSpPr>
          <p:nvPr/>
        </p:nvSpPr>
        <p:spPr>
          <a:xfrm>
            <a:off x="681681" y="1242811"/>
            <a:ext cx="11053010" cy="5021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74320" defTabSz="685800">
              <a:lnSpc>
                <a:spcPct val="100000"/>
              </a:lnSpc>
              <a:spcBef>
                <a:spcPts val="600"/>
              </a:spcBef>
              <a:spcAft>
                <a:spcPts val="1200"/>
              </a:spcAft>
            </a:pPr>
            <a:r>
              <a:rPr lang="es-MX" sz="2800" dirty="0">
                <a:solidFill>
                  <a:schemeClr val="accent1">
                    <a:lumMod val="75000"/>
                  </a:schemeClr>
                </a:solidFill>
              </a:rPr>
              <a:t>Si Medicare es un único seguro; </a:t>
            </a:r>
            <a:r>
              <a:rPr lang="es-MX" sz="2800" dirty="0" err="1">
                <a:solidFill>
                  <a:schemeClr val="accent1">
                    <a:lumMod val="75000"/>
                  </a:schemeClr>
                </a:solidFill>
              </a:rPr>
              <a:t>ó</a:t>
            </a:r>
            <a:endParaRPr lang="es-MX" sz="2800" dirty="0">
              <a:solidFill>
                <a:schemeClr val="accent1">
                  <a:lumMod val="75000"/>
                </a:schemeClr>
              </a:solidFill>
            </a:endParaRPr>
          </a:p>
          <a:p>
            <a:pPr marL="0" indent="-274320" defTabSz="685800">
              <a:lnSpc>
                <a:spcPct val="100000"/>
              </a:lnSpc>
              <a:spcBef>
                <a:spcPts val="600"/>
              </a:spcBef>
              <a:spcAft>
                <a:spcPts val="1200"/>
              </a:spcAft>
            </a:pPr>
            <a:r>
              <a:rPr lang="es-MX" sz="2800" dirty="0">
                <a:solidFill>
                  <a:schemeClr val="accent1">
                    <a:lumMod val="75000"/>
                  </a:schemeClr>
                </a:solidFill>
              </a:rPr>
              <a:t>Su otra fuente de cobertura es:</a:t>
            </a:r>
          </a:p>
          <a:p>
            <a:pPr marL="822960" lvl="1" indent="-274320" defTabSz="685800">
              <a:lnSpc>
                <a:spcPct val="100000"/>
              </a:lnSpc>
              <a:spcBef>
                <a:spcPts val="0"/>
              </a:spcBef>
              <a:spcAft>
                <a:spcPts val="1200"/>
              </a:spcAft>
            </a:pPr>
            <a:r>
              <a:rPr lang="es-MX" sz="2400" dirty="0">
                <a:solidFill>
                  <a:schemeClr val="accent1">
                    <a:lumMod val="75000"/>
                  </a:schemeClr>
                </a:solidFill>
              </a:rPr>
              <a:t>Una póliza de seguro suplementario de Medicare (</a:t>
            </a:r>
            <a:r>
              <a:rPr lang="es-MX" sz="2400" dirty="0" err="1">
                <a:solidFill>
                  <a:schemeClr val="accent1">
                    <a:lumMod val="75000"/>
                  </a:schemeClr>
                </a:solidFill>
              </a:rPr>
              <a:t>Medigap</a:t>
            </a:r>
            <a:r>
              <a:rPr lang="es-MX" sz="2400" dirty="0">
                <a:solidFill>
                  <a:schemeClr val="accent1">
                    <a:lumMod val="75000"/>
                  </a:schemeClr>
                </a:solidFill>
              </a:rPr>
              <a:t>)</a:t>
            </a:r>
          </a:p>
          <a:p>
            <a:pPr marL="822960" lvl="1" indent="-274320" defTabSz="685800">
              <a:lnSpc>
                <a:spcPct val="100000"/>
              </a:lnSpc>
              <a:spcBef>
                <a:spcPts val="0"/>
              </a:spcBef>
              <a:spcAft>
                <a:spcPts val="1200"/>
              </a:spcAft>
            </a:pPr>
            <a:r>
              <a:rPr lang="es-MX" sz="2400" dirty="0">
                <a:solidFill>
                  <a:schemeClr val="accent1">
                    <a:lumMod val="75000"/>
                  </a:schemeClr>
                </a:solidFill>
              </a:rPr>
              <a:t>Medicaid </a:t>
            </a:r>
          </a:p>
          <a:p>
            <a:pPr marL="822960" lvl="1" indent="-274320" defTabSz="685800">
              <a:lnSpc>
                <a:spcPct val="100000"/>
              </a:lnSpc>
              <a:spcBef>
                <a:spcPts val="0"/>
              </a:spcBef>
              <a:spcAft>
                <a:spcPts val="1200"/>
              </a:spcAft>
            </a:pPr>
            <a:r>
              <a:rPr lang="es-MX" sz="2400" dirty="0">
                <a:solidFill>
                  <a:schemeClr val="accent1">
                    <a:lumMod val="75000"/>
                  </a:schemeClr>
                </a:solidFill>
              </a:rPr>
              <a:t>Beneficios de jubilados</a:t>
            </a:r>
          </a:p>
          <a:p>
            <a:pPr marL="822960" lvl="1" indent="-274320" defTabSz="685800">
              <a:lnSpc>
                <a:spcPct val="100000"/>
              </a:lnSpc>
              <a:spcBef>
                <a:spcPts val="0"/>
              </a:spcBef>
              <a:spcAft>
                <a:spcPts val="1200"/>
              </a:spcAft>
            </a:pPr>
            <a:r>
              <a:rPr lang="es-MX" sz="2400" dirty="0">
                <a:solidFill>
                  <a:schemeClr val="accent1">
                    <a:lumMod val="75000"/>
                  </a:schemeClr>
                </a:solidFill>
              </a:rPr>
              <a:t>El Servicio de Salud Indios (IHS)</a:t>
            </a:r>
          </a:p>
          <a:p>
            <a:pPr marL="822960" lvl="1" indent="-274320" defTabSz="685800">
              <a:lnSpc>
                <a:spcPct val="100000"/>
              </a:lnSpc>
              <a:spcBef>
                <a:spcPts val="0"/>
              </a:spcBef>
              <a:spcAft>
                <a:spcPts val="1200"/>
              </a:spcAft>
            </a:pPr>
            <a:r>
              <a:rPr lang="es-MX" sz="2400" i="1" dirty="0">
                <a:solidFill>
                  <a:schemeClr val="accent1">
                    <a:lumMod val="75000"/>
                  </a:schemeClr>
                </a:solidFill>
              </a:rPr>
              <a:t>TRICARE </a:t>
            </a:r>
            <a:r>
              <a:rPr lang="es-MX" sz="2400" i="1" dirty="0" err="1">
                <a:solidFill>
                  <a:schemeClr val="accent1">
                    <a:lumMod val="75000"/>
                  </a:schemeClr>
                </a:solidFill>
              </a:rPr>
              <a:t>for</a:t>
            </a:r>
            <a:r>
              <a:rPr lang="es-MX" sz="2400" i="1" dirty="0">
                <a:solidFill>
                  <a:schemeClr val="accent1">
                    <a:lumMod val="75000"/>
                  </a:schemeClr>
                </a:solidFill>
              </a:rPr>
              <a:t> </a:t>
            </a:r>
            <a:r>
              <a:rPr lang="es-MX" sz="2400" i="1" dirty="0" err="1">
                <a:solidFill>
                  <a:schemeClr val="accent1">
                    <a:lumMod val="75000"/>
                  </a:schemeClr>
                </a:solidFill>
              </a:rPr>
              <a:t>Life</a:t>
            </a:r>
            <a:r>
              <a:rPr lang="es-MX" sz="2400" dirty="0">
                <a:solidFill>
                  <a:schemeClr val="accent1">
                    <a:lumMod val="75000"/>
                  </a:schemeClr>
                </a:solidFill>
              </a:rPr>
              <a:t> (TFL) y usted es jubilado de los servicios uniformados/militares</a:t>
            </a:r>
          </a:p>
          <a:p>
            <a:pPr marL="822960" lvl="1" indent="-274320" defTabSz="685800">
              <a:lnSpc>
                <a:spcPct val="100000"/>
              </a:lnSpc>
              <a:spcBef>
                <a:spcPts val="0"/>
              </a:spcBef>
              <a:spcAft>
                <a:spcPts val="1200"/>
              </a:spcAft>
            </a:pPr>
            <a:r>
              <a:rPr lang="es-MX" sz="2400" dirty="0">
                <a:solidFill>
                  <a:schemeClr val="accent1">
                    <a:lumMod val="75000"/>
                  </a:schemeClr>
                </a:solidFill>
              </a:rPr>
              <a:t>Cobertura de la Ley Ómnibus Consolidada de Reconciliación Presupuestaria (COBRA) </a:t>
            </a:r>
          </a:p>
        </p:txBody>
      </p:sp>
      <p:sp>
        <p:nvSpPr>
          <p:cNvPr id="5" name="Slide Number Placeholder 4">
            <a:extLst>
              <a:ext uri="{FF2B5EF4-FFF2-40B4-BE49-F238E27FC236}">
                <a16:creationId xmlns:a16="http://schemas.microsoft.com/office/drawing/2014/main" id="{EDDC8B39-BD3A-43B4-B82B-3D692DABF945}"/>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a:p>
        </p:txBody>
      </p:sp>
      <p:sp>
        <p:nvSpPr>
          <p:cNvPr id="3" name="Footer Placeholder 2">
            <a:extLst>
              <a:ext uri="{FF2B5EF4-FFF2-40B4-BE49-F238E27FC236}">
                <a16:creationId xmlns:a16="http://schemas.microsoft.com/office/drawing/2014/main" id="{65F08D57-19BD-4AA3-8C2C-B57B46E26147}"/>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sz="1200">
                <a:latin typeface="Arial" panose="020B0604020202020204" pitchFamily="34" charset="0"/>
                <a:cs typeface="Arial" panose="020B0604020202020204" pitchFamily="34" charset="0"/>
              </a:rPr>
              <a:t>Marzo de 2023</a:t>
            </a:r>
          </a:p>
        </p:txBody>
      </p:sp>
    </p:spTree>
    <p:custDataLst>
      <p:tags r:id="rId1"/>
    </p:custDataLst>
    <p:extLst>
      <p:ext uri="{BB962C8B-B14F-4D97-AF65-F5344CB8AC3E}">
        <p14:creationId xmlns:p14="http://schemas.microsoft.com/office/powerpoint/2010/main" val="373571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MX" sz="3000"/>
              <a:t>Medicare es pagador secundario</a:t>
            </a:r>
          </a:p>
        </p:txBody>
      </p:sp>
      <p:sp>
        <p:nvSpPr>
          <p:cNvPr id="7" name="Rectangle: Rounded Corners 6">
            <a:extLst>
              <a:ext uri="{FF2B5EF4-FFF2-40B4-BE49-F238E27FC236}">
                <a16:creationId xmlns:a16="http://schemas.microsoft.com/office/drawing/2014/main" id="{601AAA6B-127D-48A4-B082-77AC18A68B41}"/>
              </a:ext>
              <a:ext uri="{C183D7F6-B498-43B3-948B-1728B52AA6E4}">
                <adec:decorative xmlns:adec="http://schemas.microsoft.com/office/drawing/2017/decorative" val="1"/>
              </a:ext>
            </a:extLst>
          </p:cNvPr>
          <p:cNvSpPr/>
          <p:nvPr/>
        </p:nvSpPr>
        <p:spPr>
          <a:xfrm>
            <a:off x="1369811"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BDE1B85-89EC-4577-B709-012BFCCB9A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9811" y="2011680"/>
            <a:ext cx="2871216" cy="1914144"/>
          </a:xfrm>
          <a:prstGeom prst="rect">
            <a:avLst/>
          </a:prstGeom>
          <a:ln>
            <a:noFill/>
          </a:ln>
          <a:effectLst>
            <a:softEdge rad="112500"/>
          </a:effectLst>
        </p:spPr>
      </p:pic>
      <p:sp>
        <p:nvSpPr>
          <p:cNvPr id="10" name="Content Placeholder 4">
            <a:extLst>
              <a:ext uri="{FF2B5EF4-FFF2-40B4-BE49-F238E27FC236}">
                <a16:creationId xmlns:a16="http://schemas.microsoft.com/office/drawing/2014/main" id="{50BAA579-7FC8-48FA-9972-99B6A10B80BF}"/>
              </a:ext>
            </a:extLst>
          </p:cNvPr>
          <p:cNvSpPr txBox="1">
            <a:spLocks/>
          </p:cNvSpPr>
          <p:nvPr/>
        </p:nvSpPr>
        <p:spPr>
          <a:xfrm>
            <a:off x="1369811" y="4023360"/>
            <a:ext cx="2840938" cy="11500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2000" dirty="0">
                <a:solidFill>
                  <a:srgbClr val="00529B"/>
                </a:solidFill>
              </a:rPr>
              <a:t>Cuando Medicare no </a:t>
            </a:r>
            <a:br>
              <a:rPr lang="es-MX" sz="2000" dirty="0">
                <a:solidFill>
                  <a:srgbClr val="00529B"/>
                </a:solidFill>
              </a:rPr>
            </a:br>
            <a:r>
              <a:rPr lang="es-MX" sz="2000" dirty="0">
                <a:solidFill>
                  <a:srgbClr val="00529B"/>
                </a:solidFill>
              </a:rPr>
              <a:t>es el responsable legal de pagar una reclamación primero</a:t>
            </a:r>
          </a:p>
        </p:txBody>
      </p:sp>
      <p:sp>
        <p:nvSpPr>
          <p:cNvPr id="8" name="Rectangle: Rounded Corners 7">
            <a:extLst>
              <a:ext uri="{FF2B5EF4-FFF2-40B4-BE49-F238E27FC236}">
                <a16:creationId xmlns:a16="http://schemas.microsoft.com/office/drawing/2014/main" id="{CE42AD33-24D7-4135-9BB7-F815A42F1536}"/>
              </a:ext>
              <a:ext uri="{C183D7F6-B498-43B3-948B-1728B52AA6E4}">
                <adec:decorative xmlns:adec="http://schemas.microsoft.com/office/drawing/2017/decorative" val="1"/>
              </a:ext>
            </a:extLst>
          </p:cNvPr>
          <p:cNvSpPr/>
          <p:nvPr/>
        </p:nvSpPr>
        <p:spPr>
          <a:xfrm>
            <a:off x="4711048"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3332403-021E-4F33-A7F5-CFC008E00A1E}"/>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14731" y="2011680"/>
            <a:ext cx="2871216" cy="1914144"/>
          </a:xfrm>
          <a:prstGeom prst="rect">
            <a:avLst/>
          </a:prstGeom>
          <a:ln>
            <a:noFill/>
          </a:ln>
          <a:effectLst>
            <a:softEdge rad="112500"/>
          </a:effectLst>
        </p:spPr>
      </p:pic>
      <p:sp>
        <p:nvSpPr>
          <p:cNvPr id="11" name="Content Placeholder 4">
            <a:extLst>
              <a:ext uri="{FF2B5EF4-FFF2-40B4-BE49-F238E27FC236}">
                <a16:creationId xmlns:a16="http://schemas.microsoft.com/office/drawing/2014/main" id="{A3358DDE-30F4-4F02-90D3-569D41C4106A}"/>
              </a:ext>
            </a:extLst>
          </p:cNvPr>
          <p:cNvSpPr txBox="1">
            <a:spLocks/>
          </p:cNvSpPr>
          <p:nvPr/>
        </p:nvSpPr>
        <p:spPr>
          <a:xfrm>
            <a:off x="4722858" y="4023360"/>
            <a:ext cx="2874899" cy="130744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1800" dirty="0">
                <a:solidFill>
                  <a:srgbClr val="00529B"/>
                </a:solidFill>
              </a:rPr>
              <a:t>Legislación para proteger el Fondo Fiduciario  </a:t>
            </a:r>
            <a:br>
              <a:rPr lang="es-MX" sz="1800" dirty="0">
                <a:solidFill>
                  <a:srgbClr val="00529B"/>
                </a:solidFill>
              </a:rPr>
            </a:br>
            <a:r>
              <a:rPr lang="es-MX" sz="1800" dirty="0">
                <a:solidFill>
                  <a:srgbClr val="00529B"/>
                </a:solidFill>
              </a:rPr>
              <a:t>de Medicare</a:t>
            </a:r>
            <a:r>
              <a:rPr lang="es-MX" sz="2000" dirty="0">
                <a:solidFill>
                  <a:srgbClr val="00529B"/>
                </a:solidFill>
              </a:rPr>
              <a:t> </a:t>
            </a:r>
          </a:p>
          <a:p>
            <a:pPr marL="0" indent="0" algn="ctr" defTabSz="685800">
              <a:lnSpc>
                <a:spcPct val="100000"/>
              </a:lnSpc>
              <a:spcBef>
                <a:spcPts val="600"/>
              </a:spcBef>
              <a:buNone/>
            </a:pPr>
            <a:r>
              <a:rPr lang="es-MX" sz="1300" dirty="0">
                <a:solidFill>
                  <a:srgbClr val="00529B"/>
                </a:solidFill>
              </a:rPr>
              <a:t>Ahora alrededor de $9.7 mil millones anualmente</a:t>
            </a:r>
          </a:p>
        </p:txBody>
      </p:sp>
      <p:sp>
        <p:nvSpPr>
          <p:cNvPr id="9" name="Rectangle: Rounded Corners 8">
            <a:extLst>
              <a:ext uri="{FF2B5EF4-FFF2-40B4-BE49-F238E27FC236}">
                <a16:creationId xmlns:a16="http://schemas.microsoft.com/office/drawing/2014/main" id="{52F07BE6-A03D-4627-AA27-38C5ADA9AEAD}"/>
              </a:ext>
              <a:ext uri="{C183D7F6-B498-43B3-948B-1728B52AA6E4}">
                <adec:decorative xmlns:adec="http://schemas.microsoft.com/office/drawing/2017/decorative" val="1"/>
              </a:ext>
            </a:extLst>
          </p:cNvPr>
          <p:cNvSpPr/>
          <p:nvPr/>
        </p:nvSpPr>
        <p:spPr>
          <a:xfrm>
            <a:off x="8152974"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082055E-1855-4FCA-82D4-0805D57D7E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86247" y="2011680"/>
            <a:ext cx="2866644" cy="1911096"/>
          </a:xfrm>
          <a:prstGeom prst="rect">
            <a:avLst/>
          </a:prstGeom>
          <a:ln>
            <a:noFill/>
          </a:ln>
          <a:effectLst>
            <a:softEdge rad="112500"/>
          </a:effectLst>
        </p:spPr>
      </p:pic>
      <p:sp>
        <p:nvSpPr>
          <p:cNvPr id="12" name="Content Placeholder 4">
            <a:extLst>
              <a:ext uri="{FF2B5EF4-FFF2-40B4-BE49-F238E27FC236}">
                <a16:creationId xmlns:a16="http://schemas.microsoft.com/office/drawing/2014/main" id="{CF29D96E-7731-491A-ABC5-121C30A3F309}"/>
              </a:ext>
            </a:extLst>
          </p:cNvPr>
          <p:cNvSpPr txBox="1">
            <a:spLocks/>
          </p:cNvSpPr>
          <p:nvPr/>
        </p:nvSpPr>
        <p:spPr>
          <a:xfrm>
            <a:off x="8100670" y="4023360"/>
            <a:ext cx="2874899" cy="131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MX" sz="2000" dirty="0">
                <a:solidFill>
                  <a:srgbClr val="00529B"/>
                </a:solidFill>
              </a:rPr>
              <a:t>Garantiza que Medicare no paga cuando otro seguro  debe pagar primero</a:t>
            </a:r>
          </a:p>
        </p:txBody>
      </p:sp>
      <p:sp>
        <p:nvSpPr>
          <p:cNvPr id="5" name="Slide Number Placeholder 4">
            <a:extLst>
              <a:ext uri="{FF2B5EF4-FFF2-40B4-BE49-F238E27FC236}">
                <a16:creationId xmlns:a16="http://schemas.microsoft.com/office/drawing/2014/main" id="{D8DD0A34-3FF0-4A1A-93F0-03F756F5C44C}"/>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a:p>
        </p:txBody>
      </p:sp>
      <p:sp>
        <p:nvSpPr>
          <p:cNvPr id="3" name="Footer Placeholder 2">
            <a:extLst>
              <a:ext uri="{FF2B5EF4-FFF2-40B4-BE49-F238E27FC236}">
                <a16:creationId xmlns:a16="http://schemas.microsoft.com/office/drawing/2014/main" id="{F4FF3973-571F-488B-A076-B653BA2F1F1D}"/>
              </a:ext>
            </a:extLst>
          </p:cNvPr>
          <p:cNvSpPr>
            <a:spLocks noGrp="1"/>
          </p:cNvSpPr>
          <p:nvPr>
            <p:ph type="ftr" sz="quarter" idx="11"/>
          </p:nvPr>
        </p:nvSpPr>
        <p:spPr/>
        <p:txBody>
          <a:bodyPr/>
          <a:lstStyle/>
          <a:p>
            <a:pPr>
              <a:defRPr/>
            </a:pPr>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11560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8" grpId="0" animBg="1"/>
      <p:bldP spid="11" grpId="0"/>
      <p:bldP spid="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256" y="222622"/>
            <a:ext cx="10937488" cy="695884"/>
          </a:xfrm>
        </p:spPr>
        <p:txBody>
          <a:bodyPr>
            <a:normAutofit fontScale="90000"/>
          </a:bodyPr>
          <a:lstStyle/>
          <a:p>
            <a:r>
              <a:rPr lang="es-MX" sz="3000"/>
              <a:t>Coordinación de Beneficios y Centro de Recuperación (BCRC)</a:t>
            </a:r>
          </a:p>
        </p:txBody>
      </p:sp>
      <p:pic>
        <p:nvPicPr>
          <p:cNvPr id="8" name="Picture 7">
            <a:extLst>
              <a:ext uri="{FF2B5EF4-FFF2-40B4-BE49-F238E27FC236}">
                <a16:creationId xmlns:a16="http://schemas.microsoft.com/office/drawing/2014/main" id="{E5F3398A-73D4-4ED9-AFF5-DDF4D5F4A39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5" name="Content Placeholder 4"/>
          <p:cNvSpPr>
            <a:spLocks noGrp="1"/>
          </p:cNvSpPr>
          <p:nvPr>
            <p:ph sz="half" idx="1"/>
          </p:nvPr>
        </p:nvSpPr>
        <p:spPr>
          <a:xfrm>
            <a:off x="5890161" y="1421090"/>
            <a:ext cx="5828597" cy="4015819"/>
          </a:xfrm>
        </p:spPr>
        <p:txBody>
          <a:bodyPr>
            <a:noAutofit/>
          </a:bodyPr>
          <a:lstStyle/>
          <a:p>
            <a:pPr marL="346075" indent="-346075" defTabSz="685800">
              <a:lnSpc>
                <a:spcPct val="100000"/>
              </a:lnSpc>
              <a:spcBef>
                <a:spcPts val="0"/>
              </a:spcBef>
              <a:spcAft>
                <a:spcPts val="1200"/>
              </a:spcAft>
            </a:pPr>
            <a:r>
              <a:rPr lang="es-MX" dirty="0">
                <a:solidFill>
                  <a:srgbClr val="00529B"/>
                </a:solidFill>
              </a:rPr>
              <a:t>Determina si Medicare paga primero</a:t>
            </a:r>
          </a:p>
          <a:p>
            <a:pPr marL="346075" indent="-346075" defTabSz="685800">
              <a:lnSpc>
                <a:spcPct val="100000"/>
              </a:lnSpc>
              <a:spcBef>
                <a:spcPts val="0"/>
              </a:spcBef>
              <a:spcAft>
                <a:spcPts val="1200"/>
              </a:spcAft>
            </a:pPr>
            <a:r>
              <a:rPr lang="es-MX" dirty="0">
                <a:solidFill>
                  <a:srgbClr val="00529B"/>
                </a:solidFill>
              </a:rPr>
              <a:t>Consigue el reembolso cuando Medicare hace un pago condicional</a:t>
            </a:r>
          </a:p>
          <a:p>
            <a:pPr marL="346075" indent="-346075" defTabSz="685800">
              <a:lnSpc>
                <a:spcPct val="100000"/>
              </a:lnSpc>
              <a:spcBef>
                <a:spcPts val="0"/>
              </a:spcBef>
              <a:spcAft>
                <a:spcPts val="1200"/>
              </a:spcAft>
            </a:pPr>
            <a:r>
              <a:rPr lang="es-MX" dirty="0">
                <a:solidFill>
                  <a:srgbClr val="00529B"/>
                </a:solidFill>
              </a:rPr>
              <a:t>Conduce el proceso de intercambio de Medicare</a:t>
            </a:r>
          </a:p>
          <a:p>
            <a:pPr marL="346075" indent="-346075" defTabSz="685800">
              <a:lnSpc>
                <a:spcPct val="100000"/>
              </a:lnSpc>
              <a:spcBef>
                <a:spcPts val="0"/>
              </a:spcBef>
              <a:spcAft>
                <a:spcPts val="1200"/>
              </a:spcAft>
            </a:pPr>
            <a:r>
              <a:rPr lang="es-MX" dirty="0">
                <a:solidFill>
                  <a:srgbClr val="00529B"/>
                </a:solidFill>
              </a:rPr>
              <a:t>Inicia la investigación de reclamaciones de Medicare como pagador secundario</a:t>
            </a:r>
          </a:p>
        </p:txBody>
      </p:sp>
      <p:sp>
        <p:nvSpPr>
          <p:cNvPr id="7" name="Slide Number Placeholder 6">
            <a:extLst>
              <a:ext uri="{FF2B5EF4-FFF2-40B4-BE49-F238E27FC236}">
                <a16:creationId xmlns:a16="http://schemas.microsoft.com/office/drawing/2014/main" id="{0D60EFDB-70C5-4D06-88D4-91141175BDF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a:p>
        </p:txBody>
      </p:sp>
      <p:sp>
        <p:nvSpPr>
          <p:cNvPr id="3" name="Footer Placeholder 2">
            <a:extLst>
              <a:ext uri="{FF2B5EF4-FFF2-40B4-BE49-F238E27FC236}">
                <a16:creationId xmlns:a16="http://schemas.microsoft.com/office/drawing/2014/main" id="{4BF49560-4310-446B-B79E-3FF309C551C4}"/>
              </a:ext>
            </a:extLst>
          </p:cNvPr>
          <p:cNvSpPr>
            <a:spLocks noGrp="1"/>
          </p:cNvSpPr>
          <p:nvPr>
            <p:ph type="ftr" sz="quarter" idx="11"/>
          </p:nvPr>
        </p:nvSpPr>
        <p:spPr/>
        <p:txBody>
          <a:bodyPr/>
          <a:lstStyle/>
          <a:p>
            <a:r>
              <a:rPr lang="es-MX"/>
              <a:t>Coordinación de beneficios</a:t>
            </a:r>
          </a:p>
        </p:txBody>
      </p:sp>
      <p:sp>
        <p:nvSpPr>
          <p:cNvPr id="2" name="Date Placeholder 1"/>
          <p:cNvSpPr>
            <a:spLocks noGrp="1"/>
          </p:cNvSpPr>
          <p:nvPr>
            <p:ph type="dt" sz="half" idx="10"/>
          </p:nvPr>
        </p:nvSpPr>
        <p:spPr/>
        <p:txBody>
          <a:bodyPr/>
          <a:lstStyle/>
          <a:p>
            <a:r>
              <a:rPr lang="es-MX"/>
              <a:t>Marzo de 2023</a:t>
            </a:r>
          </a:p>
        </p:txBody>
      </p:sp>
    </p:spTree>
    <p:custDataLst>
      <p:tags r:id="rId1"/>
    </p:custDataLst>
    <p:extLst>
      <p:ext uri="{BB962C8B-B14F-4D97-AF65-F5344CB8AC3E}">
        <p14:creationId xmlns:p14="http://schemas.microsoft.com/office/powerpoint/2010/main" val="3605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PRGYCeJe"/>
  <p:tag name="ARTICULATE_SLIDE_COUNT" val="49"/>
  <p:tag name="ARTICULATE_PROJECT_OPEN" val="0"/>
  <p:tag name="ARTICULATE_DESIGN_ID_OFFICE THEME" val="k1O6C8sQ"/>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DateandTime xmlns="5b56ea1a-d7a8-4108-bd48-b9bc8352bb84" xsi:nil="true"/>
    <lcf76f155ced4ddcb4097134ff3c332f xmlns="5b56ea1a-d7a8-4108-bd48-b9bc8352bb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B1D7C5-F0A9-4DDF-B232-084D4C5E518F}">
  <ds:schemaRefs>
    <ds:schemaRef ds:uri="http://schemas.microsoft.com/sharepoint/v3/contenttype/forms"/>
  </ds:schemaRefs>
</ds:datastoreItem>
</file>

<file path=customXml/itemProps2.xml><?xml version="1.0" encoding="utf-8"?>
<ds:datastoreItem xmlns:ds="http://schemas.openxmlformats.org/officeDocument/2006/customXml" ds:itemID="{5AF0AA5B-2FCE-4257-B98C-1A3DB4EDFE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1E459D-8FB6-4A3D-9917-41A0943A0C34}">
  <ds:schemaRefs>
    <ds:schemaRef ds:uri="http://purl.org/dc/elements/1.1/"/>
    <ds:schemaRef ds:uri="http://schemas.microsoft.com/office/2006/metadata/properties"/>
    <ds:schemaRef ds:uri="http://purl.org/dc/terms/"/>
    <ds:schemaRef ds:uri="http://schemas.openxmlformats.org/package/2006/metadata/core-properties"/>
    <ds:schemaRef ds:uri="d1f4259d-3c17-4a13-b9c7-89319a6eeb97"/>
    <ds:schemaRef ds:uri="http://schemas.microsoft.com/office/2006/documentManagement/types"/>
    <ds:schemaRef ds:uri="http://schemas.microsoft.com/office/infopath/2007/PartnerControls"/>
    <ds:schemaRef ds:uri="5b56ea1a-d7a8-4108-bd48-b9bc8352bb8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35236</TotalTime>
  <Words>13115</Words>
  <Application>Microsoft Office PowerPoint</Application>
  <PresentationFormat>Widescreen</PresentationFormat>
  <Paragraphs>816</Paragraphs>
  <Slides>49</Slides>
  <Notes>49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Arial Black</vt:lpstr>
      <vt:lpstr>Calibri</vt:lpstr>
      <vt:lpstr>Courier New</vt:lpstr>
      <vt:lpstr>Wingdings</vt:lpstr>
      <vt:lpstr>1_Office Theme</vt:lpstr>
      <vt:lpstr>Office Theme</vt:lpstr>
      <vt:lpstr>Coordinación de Beneficios (COB)</vt:lpstr>
      <vt:lpstr>Índice</vt:lpstr>
      <vt:lpstr>Objetivos de la sesión</vt:lpstr>
      <vt:lpstr>Lección 1</vt:lpstr>
      <vt:lpstr>Lección 1 Objetivos </vt:lpstr>
      <vt:lpstr>Descripción general de la Coordinación de beneficios</vt:lpstr>
      <vt:lpstr>¿Cuándo es Medicare el pagador primario?</vt:lpstr>
      <vt:lpstr>Medicare es pagador secundario</vt:lpstr>
      <vt:lpstr>Coordinación de Beneficios y Centro de Recuperación (BCRC)</vt:lpstr>
      <vt:lpstr>Compruebe su conocimiento: Pregunta 1 </vt:lpstr>
      <vt:lpstr>Lección 2</vt:lpstr>
      <vt:lpstr>Lección 2 Objetivos </vt:lpstr>
      <vt:lpstr>Posibles pagadores diferentes a Medicare</vt:lpstr>
      <vt:lpstr>Medicaid</vt:lpstr>
      <vt:lpstr>Planes de salud grupales (GHP)</vt:lpstr>
      <vt:lpstr>Planes de salud grupales (GHP) y Medicare</vt:lpstr>
      <vt:lpstr>Planes médicos no grupales </vt:lpstr>
      <vt:lpstr>Seguro sin-culpa</vt:lpstr>
      <vt:lpstr>Seguro de responsabilidad</vt:lpstr>
      <vt:lpstr>Seguro de compensación al trabajador</vt:lpstr>
      <vt:lpstr>Seguro de compensación al trabajador (continuación)</vt:lpstr>
      <vt:lpstr>Acuerdos de reserva de fondos de Medicare para  el seguro de compensación al trabajador (WCMSA)</vt:lpstr>
      <vt:lpstr>Programa federal de beneficios para  la enfermedad pulmón negro</vt:lpstr>
      <vt:lpstr>Ley Ómnibus Consolidada de Reconciliación Presupuestaria (COBRA)  </vt:lpstr>
      <vt:lpstr> Ley Ómnibus Consolidada de Reconciliación Presupuestaria (COBRA) (continuación)</vt:lpstr>
      <vt:lpstr>Cobertura para veteranos</vt:lpstr>
      <vt:lpstr>Cobertura de TRICARE for Life (TFL)</vt:lpstr>
      <vt:lpstr>TRICARE for Life Coverage (TFL) (continuación)</vt:lpstr>
      <vt:lpstr>Medicare y el mercado de seguros médicos</vt:lpstr>
      <vt:lpstr>Consideraciones de Medicare y  el mercado de seguros médicos</vt:lpstr>
      <vt:lpstr>Compruebe su conocimiento: Pregunta 2 </vt:lpstr>
      <vt:lpstr>Compruebe su conocimiento: Pregunta 3 </vt:lpstr>
      <vt:lpstr>Lección 3</vt:lpstr>
      <vt:lpstr>Lección 3 Objetivos </vt:lpstr>
      <vt:lpstr>Coordinación de beneficios de medicamentos con receta</vt:lpstr>
      <vt:lpstr>Posibles pagadores de la cobertura de medicamentos</vt:lpstr>
      <vt:lpstr>Consideraciones importantes de la cobertura de medicamentos para jubilados</vt:lpstr>
      <vt:lpstr>Coordinación de beneficios de medicamentos con la cobertura de medicamentos de Medicare (Parte D) (1 de 6)</vt:lpstr>
      <vt:lpstr>Coordinación de beneficios de medicamentos con la cobertura de medicamentos de Medicare (Parte D) (2 de 6)</vt:lpstr>
      <vt:lpstr>Coordinación de beneficios de medicamentos con la cobertura de medicamentos de Medicare (Parte D) (3 de 6)</vt:lpstr>
      <vt:lpstr>Coordinación de beneficios de medicamentos con la  cobertura de medicamentos de Medicare (Parte D) (4 de 6)</vt:lpstr>
      <vt:lpstr>Coordinación de beneficios de medicamentos con la cobertura de medicamentos de Medicare (Parte D) (5 de 6)</vt:lpstr>
      <vt:lpstr>Coordinación de beneficios de medicamentos con la cobertura de medicamentos de Medicare (Parte D) (6 de 6)</vt:lpstr>
      <vt:lpstr>Compruebe su conocimiento: Pregunta 4</vt:lpstr>
      <vt:lpstr>Coordinación de Beneficios: Guía de recursos</vt:lpstr>
      <vt:lpstr>Coordinación de Beneficios: Guía de recursos (continuación)</vt:lpstr>
      <vt:lpstr>Coordinación de Beneficios: Productos de Medicare</vt:lpstr>
      <vt:lpstr>Siglas</vt:lpstr>
      <vt:lpstr>Manténgase en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1032</cp:revision>
  <cp:lastPrinted>2021-12-02T18:02:04Z</cp:lastPrinted>
  <dcterms:created xsi:type="dcterms:W3CDTF">2019-11-14T20:32:59Z</dcterms:created>
  <dcterms:modified xsi:type="dcterms:W3CDTF">2023-06-15T13:59:24Z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03B7E4D9-4ACA-4EE8-826B-FC2451DFAC9D</vt:lpwstr>
  </property>
  <property fmtid="{D5CDD505-2E9C-101B-9397-08002B2CF9AE}" pid="4" name="ArticulatePath">
    <vt:lpwstr>2021_CoordinationofBenefits_Refresh_10-5</vt:lpwstr>
  </property>
</Properties>
</file>